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wdp" ContentType="image/vnd.ms-photo"/>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sldIdLst>
    <p:sldId id="256" r:id="rId3"/>
    <p:sldId id="263" r:id="rId4"/>
    <p:sldId id="264" r:id="rId5"/>
    <p:sldId id="265" r:id="rId6"/>
    <p:sldId id="266" r:id="rId7"/>
    <p:sldId id="267" r:id="rId8"/>
    <p:sldId id="271" r:id="rId9"/>
    <p:sldId id="272" r:id="rId10"/>
    <p:sldId id="274" r:id="rId11"/>
    <p:sldId id="275" r:id="rId12"/>
    <p:sldId id="292" r:id="rId13"/>
    <p:sldId id="291" r:id="rId14"/>
    <p:sldId id="297" r:id="rId15"/>
    <p:sldId id="298" r:id="rId16"/>
    <p:sldId id="295" r:id="rId17"/>
    <p:sldId id="294" r:id="rId18"/>
    <p:sldId id="301" r:id="rId19"/>
    <p:sldId id="302" r:id="rId20"/>
    <p:sldId id="286" r:id="rId21"/>
    <p:sldId id="288" r:id="rId22"/>
    <p:sldId id="304" r:id="rId23"/>
  </p:sldIdLst>
  <p:sldSz cx="9144000" cy="6858000" type="screen4x3"/>
  <p:notesSz cx="6858000" cy="9144000"/>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16D9F66E-5EB9-4882-86FB-DCBF35E3C3E4}" styleName="Style moyen 4 - Accentuation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22838BEF-8BB2-4498-84A7-C5851F593DF1}" styleName="Style moyen 4 - Accentuation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08FB837D-C827-4EFA-A057-4D05807E0F7C}" styleName="Style à thème 1 - Accentuation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9750" autoAdjust="0"/>
  </p:normalViewPr>
  <p:slideViewPr>
    <p:cSldViewPr>
      <p:cViewPr varScale="1">
        <p:scale>
          <a:sx n="74" d="100"/>
          <a:sy n="74" d="100"/>
        </p:scale>
        <p:origin x="1266"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88E57D3-0ACB-415F-9CD2-81AFF3F1D88E}" type="doc">
      <dgm:prSet loTypeId="urn:microsoft.com/office/officeart/2005/8/layout/list1" loCatId="list" qsTypeId="urn:microsoft.com/office/officeart/2005/8/quickstyle/simple1" qsCatId="simple" csTypeId="urn:microsoft.com/office/officeart/2005/8/colors/colorful5" csCatId="colorful" phldr="1"/>
      <dgm:spPr/>
      <dgm:t>
        <a:bodyPr/>
        <a:lstStyle/>
        <a:p>
          <a:endParaRPr lang="fr-FR"/>
        </a:p>
      </dgm:t>
    </dgm:pt>
    <dgm:pt modelId="{2E795DFF-F319-429E-9659-4F6C79CA8F8B}">
      <dgm:prSet phldrT="[Texte]" custT="1"/>
      <dgm:spPr/>
      <dgm:t>
        <a:bodyPr/>
        <a:lstStyle/>
        <a:p>
          <a:pPr algn="r" rtl="1"/>
          <a:r>
            <a:rPr lang="ar-DZ" sz="2400" b="1" dirty="0" smtClean="0">
              <a:solidFill>
                <a:schemeClr val="tx1"/>
              </a:solidFill>
            </a:rPr>
            <a:t>1* كرة القدم – متطلباتها </a:t>
          </a:r>
          <a:r>
            <a:rPr lang="ar-DZ" sz="2400" b="1" dirty="0" err="1" smtClean="0">
              <a:solidFill>
                <a:schemeClr val="tx1"/>
              </a:solidFill>
            </a:rPr>
            <a:t>و</a:t>
          </a:r>
          <a:r>
            <a:rPr lang="ar-DZ" sz="2400" b="1" dirty="0" smtClean="0">
              <a:solidFill>
                <a:schemeClr val="tx1"/>
              </a:solidFill>
            </a:rPr>
            <a:t> مراكز اللعب فيها</a:t>
          </a:r>
          <a:endParaRPr lang="fr-FR" sz="2400" b="1" dirty="0">
            <a:solidFill>
              <a:schemeClr val="tx1"/>
            </a:solidFill>
          </a:endParaRPr>
        </a:p>
      </dgm:t>
    </dgm:pt>
    <dgm:pt modelId="{8C346D8B-2CA3-4951-9EE8-35EF78C8CB4A}" type="parTrans" cxnId="{E28A68DE-45F1-4594-A625-E77D14E7DA03}">
      <dgm:prSet/>
      <dgm:spPr/>
      <dgm:t>
        <a:bodyPr/>
        <a:lstStyle/>
        <a:p>
          <a:endParaRPr lang="fr-FR" sz="2000" b="1">
            <a:solidFill>
              <a:schemeClr val="tx1"/>
            </a:solidFill>
          </a:endParaRPr>
        </a:p>
      </dgm:t>
    </dgm:pt>
    <dgm:pt modelId="{CBED85B3-8A2C-4732-8AE5-4E6805A12F49}" type="sibTrans" cxnId="{E28A68DE-45F1-4594-A625-E77D14E7DA03}">
      <dgm:prSet/>
      <dgm:spPr/>
      <dgm:t>
        <a:bodyPr/>
        <a:lstStyle/>
        <a:p>
          <a:endParaRPr lang="fr-FR" sz="2000" b="1">
            <a:solidFill>
              <a:schemeClr val="tx1"/>
            </a:solidFill>
          </a:endParaRPr>
        </a:p>
      </dgm:t>
    </dgm:pt>
    <dgm:pt modelId="{640CA12E-CC01-432C-B609-62F79DB173F0}">
      <dgm:prSet phldrT="[Texte]" custT="1"/>
      <dgm:spPr/>
      <dgm:t>
        <a:bodyPr/>
        <a:lstStyle/>
        <a:p>
          <a:pPr algn="r" rtl="1"/>
          <a:r>
            <a:rPr lang="ar-DZ" sz="2400" b="1" dirty="0" smtClean="0">
              <a:solidFill>
                <a:schemeClr val="tx1"/>
              </a:solidFill>
            </a:rPr>
            <a:t>2* المتطلبات الفسيولوجية الحديثة في كرة القدم</a:t>
          </a:r>
          <a:endParaRPr lang="fr-FR" sz="2400" b="1" dirty="0">
            <a:solidFill>
              <a:schemeClr val="tx1"/>
            </a:solidFill>
          </a:endParaRPr>
        </a:p>
      </dgm:t>
    </dgm:pt>
    <dgm:pt modelId="{D9374471-2E5F-4DA7-AF0C-B6818CA7F15F}" type="parTrans" cxnId="{62D343B7-7964-4D7B-91EC-C535B7E009E5}">
      <dgm:prSet/>
      <dgm:spPr/>
      <dgm:t>
        <a:bodyPr/>
        <a:lstStyle/>
        <a:p>
          <a:endParaRPr lang="fr-FR" sz="2000" b="1">
            <a:solidFill>
              <a:schemeClr val="tx1"/>
            </a:solidFill>
          </a:endParaRPr>
        </a:p>
      </dgm:t>
    </dgm:pt>
    <dgm:pt modelId="{98848B47-268E-495D-8733-402857C34969}" type="sibTrans" cxnId="{62D343B7-7964-4D7B-91EC-C535B7E009E5}">
      <dgm:prSet/>
      <dgm:spPr/>
      <dgm:t>
        <a:bodyPr/>
        <a:lstStyle/>
        <a:p>
          <a:endParaRPr lang="fr-FR" sz="2000" b="1">
            <a:solidFill>
              <a:schemeClr val="tx1"/>
            </a:solidFill>
          </a:endParaRPr>
        </a:p>
      </dgm:t>
    </dgm:pt>
    <dgm:pt modelId="{3096EB39-E32B-4C62-8706-F118E6767A85}">
      <dgm:prSet phldrT="[Texte]" custT="1"/>
      <dgm:spPr/>
      <dgm:t>
        <a:bodyPr/>
        <a:lstStyle/>
        <a:p>
          <a:pPr algn="r" rtl="1"/>
          <a:r>
            <a:rPr lang="ar-DZ" sz="2400" b="1" dirty="0" smtClean="0">
              <a:solidFill>
                <a:schemeClr val="tx1"/>
              </a:solidFill>
            </a:rPr>
            <a:t>3* خصائص ومميزات المرحلة العمرية لفئة أقل من 20 سنة</a:t>
          </a:r>
          <a:endParaRPr lang="fr-FR" sz="2400" b="1" dirty="0">
            <a:solidFill>
              <a:schemeClr val="tx1"/>
            </a:solidFill>
          </a:endParaRPr>
        </a:p>
      </dgm:t>
    </dgm:pt>
    <dgm:pt modelId="{C194A888-00C1-4241-ACC6-3DC5B88CB430}" type="parTrans" cxnId="{E61867C7-A7AF-4D9E-892F-4930A14E7DD2}">
      <dgm:prSet/>
      <dgm:spPr/>
      <dgm:t>
        <a:bodyPr/>
        <a:lstStyle/>
        <a:p>
          <a:endParaRPr lang="fr-FR" sz="2000" b="1">
            <a:solidFill>
              <a:schemeClr val="tx1"/>
            </a:solidFill>
          </a:endParaRPr>
        </a:p>
      </dgm:t>
    </dgm:pt>
    <dgm:pt modelId="{464E4035-F596-4692-848F-36CFAA4749DF}" type="sibTrans" cxnId="{E61867C7-A7AF-4D9E-892F-4930A14E7DD2}">
      <dgm:prSet/>
      <dgm:spPr/>
      <dgm:t>
        <a:bodyPr/>
        <a:lstStyle/>
        <a:p>
          <a:endParaRPr lang="fr-FR" sz="2000" b="1">
            <a:solidFill>
              <a:schemeClr val="tx1"/>
            </a:solidFill>
          </a:endParaRPr>
        </a:p>
      </dgm:t>
    </dgm:pt>
    <dgm:pt modelId="{6C632EB8-4E73-459E-A913-0AB9B2EBDB35}" type="pres">
      <dgm:prSet presAssocID="{788E57D3-0ACB-415F-9CD2-81AFF3F1D88E}" presName="linear" presStyleCnt="0">
        <dgm:presLayoutVars>
          <dgm:dir/>
          <dgm:animLvl val="lvl"/>
          <dgm:resizeHandles val="exact"/>
        </dgm:presLayoutVars>
      </dgm:prSet>
      <dgm:spPr/>
      <dgm:t>
        <a:bodyPr/>
        <a:lstStyle/>
        <a:p>
          <a:endParaRPr lang="fr-FR"/>
        </a:p>
      </dgm:t>
    </dgm:pt>
    <dgm:pt modelId="{931DF4B9-9E12-47BC-BEAD-582000AD293F}" type="pres">
      <dgm:prSet presAssocID="{2E795DFF-F319-429E-9659-4F6C79CA8F8B}" presName="parentLin" presStyleCnt="0"/>
      <dgm:spPr/>
    </dgm:pt>
    <dgm:pt modelId="{AC2149B7-5763-4318-A086-07842658D754}" type="pres">
      <dgm:prSet presAssocID="{2E795DFF-F319-429E-9659-4F6C79CA8F8B}" presName="parentLeftMargin" presStyleLbl="node1" presStyleIdx="0" presStyleCnt="3"/>
      <dgm:spPr/>
      <dgm:t>
        <a:bodyPr/>
        <a:lstStyle/>
        <a:p>
          <a:endParaRPr lang="fr-FR"/>
        </a:p>
      </dgm:t>
    </dgm:pt>
    <dgm:pt modelId="{BD13218D-3175-4C87-AF5F-7C83AF37CB9B}" type="pres">
      <dgm:prSet presAssocID="{2E795DFF-F319-429E-9659-4F6C79CA8F8B}" presName="parentText" presStyleLbl="node1" presStyleIdx="0" presStyleCnt="3" custScaleX="142857">
        <dgm:presLayoutVars>
          <dgm:chMax val="0"/>
          <dgm:bulletEnabled val="1"/>
        </dgm:presLayoutVars>
      </dgm:prSet>
      <dgm:spPr/>
      <dgm:t>
        <a:bodyPr/>
        <a:lstStyle/>
        <a:p>
          <a:endParaRPr lang="fr-FR"/>
        </a:p>
      </dgm:t>
    </dgm:pt>
    <dgm:pt modelId="{D97E3677-9B53-4FA5-A3C5-DA6E5765E3D5}" type="pres">
      <dgm:prSet presAssocID="{2E795DFF-F319-429E-9659-4F6C79CA8F8B}" presName="negativeSpace" presStyleCnt="0"/>
      <dgm:spPr/>
    </dgm:pt>
    <dgm:pt modelId="{98CEDD47-A3A4-4456-9C0F-FB5E94493FC0}" type="pres">
      <dgm:prSet presAssocID="{2E795DFF-F319-429E-9659-4F6C79CA8F8B}" presName="childText" presStyleLbl="conFgAcc1" presStyleIdx="0" presStyleCnt="3">
        <dgm:presLayoutVars>
          <dgm:bulletEnabled val="1"/>
        </dgm:presLayoutVars>
      </dgm:prSet>
      <dgm:spPr/>
    </dgm:pt>
    <dgm:pt modelId="{0CDA89BA-A0DD-4F11-9F30-C6BD977B0EAC}" type="pres">
      <dgm:prSet presAssocID="{CBED85B3-8A2C-4732-8AE5-4E6805A12F49}" presName="spaceBetweenRectangles" presStyleCnt="0"/>
      <dgm:spPr/>
    </dgm:pt>
    <dgm:pt modelId="{73C79D62-5F4F-4D28-889C-4177C72F893C}" type="pres">
      <dgm:prSet presAssocID="{640CA12E-CC01-432C-B609-62F79DB173F0}" presName="parentLin" presStyleCnt="0"/>
      <dgm:spPr/>
    </dgm:pt>
    <dgm:pt modelId="{03BE5715-64B4-4C02-85FF-4D4C826B3FC9}" type="pres">
      <dgm:prSet presAssocID="{640CA12E-CC01-432C-B609-62F79DB173F0}" presName="parentLeftMargin" presStyleLbl="node1" presStyleIdx="0" presStyleCnt="3"/>
      <dgm:spPr/>
      <dgm:t>
        <a:bodyPr/>
        <a:lstStyle/>
        <a:p>
          <a:endParaRPr lang="fr-FR"/>
        </a:p>
      </dgm:t>
    </dgm:pt>
    <dgm:pt modelId="{167D5D1D-C655-4AEE-A250-67B6DFF75B57}" type="pres">
      <dgm:prSet presAssocID="{640CA12E-CC01-432C-B609-62F79DB173F0}" presName="parentText" presStyleLbl="node1" presStyleIdx="1" presStyleCnt="3" custScaleX="142857">
        <dgm:presLayoutVars>
          <dgm:chMax val="0"/>
          <dgm:bulletEnabled val="1"/>
        </dgm:presLayoutVars>
      </dgm:prSet>
      <dgm:spPr/>
      <dgm:t>
        <a:bodyPr/>
        <a:lstStyle/>
        <a:p>
          <a:endParaRPr lang="fr-FR"/>
        </a:p>
      </dgm:t>
    </dgm:pt>
    <dgm:pt modelId="{4775DE18-3837-4E0D-8D65-A24DDCEFB0E5}" type="pres">
      <dgm:prSet presAssocID="{640CA12E-CC01-432C-B609-62F79DB173F0}" presName="negativeSpace" presStyleCnt="0"/>
      <dgm:spPr/>
    </dgm:pt>
    <dgm:pt modelId="{BDA3DCAC-A21A-4C06-90F1-CB03EFA10262}" type="pres">
      <dgm:prSet presAssocID="{640CA12E-CC01-432C-B609-62F79DB173F0}" presName="childText" presStyleLbl="conFgAcc1" presStyleIdx="1" presStyleCnt="3">
        <dgm:presLayoutVars>
          <dgm:bulletEnabled val="1"/>
        </dgm:presLayoutVars>
      </dgm:prSet>
      <dgm:spPr/>
    </dgm:pt>
    <dgm:pt modelId="{A1794C23-CA8E-4E6C-9C81-29EA0A775A39}" type="pres">
      <dgm:prSet presAssocID="{98848B47-268E-495D-8733-402857C34969}" presName="spaceBetweenRectangles" presStyleCnt="0"/>
      <dgm:spPr/>
    </dgm:pt>
    <dgm:pt modelId="{59E92280-F599-4DE2-902D-34135D6D2176}" type="pres">
      <dgm:prSet presAssocID="{3096EB39-E32B-4C62-8706-F118E6767A85}" presName="parentLin" presStyleCnt="0"/>
      <dgm:spPr/>
    </dgm:pt>
    <dgm:pt modelId="{5B0D08FB-CFD0-45D8-8BBD-D7D878681613}" type="pres">
      <dgm:prSet presAssocID="{3096EB39-E32B-4C62-8706-F118E6767A85}" presName="parentLeftMargin" presStyleLbl="node1" presStyleIdx="1" presStyleCnt="3"/>
      <dgm:spPr/>
      <dgm:t>
        <a:bodyPr/>
        <a:lstStyle/>
        <a:p>
          <a:endParaRPr lang="fr-FR"/>
        </a:p>
      </dgm:t>
    </dgm:pt>
    <dgm:pt modelId="{43BB002B-9DDF-439E-ABB8-73377FF9692B}" type="pres">
      <dgm:prSet presAssocID="{3096EB39-E32B-4C62-8706-F118E6767A85}" presName="parentText" presStyleLbl="node1" presStyleIdx="2" presStyleCnt="3" custScaleX="142857">
        <dgm:presLayoutVars>
          <dgm:chMax val="0"/>
          <dgm:bulletEnabled val="1"/>
        </dgm:presLayoutVars>
      </dgm:prSet>
      <dgm:spPr/>
      <dgm:t>
        <a:bodyPr/>
        <a:lstStyle/>
        <a:p>
          <a:endParaRPr lang="fr-FR"/>
        </a:p>
      </dgm:t>
    </dgm:pt>
    <dgm:pt modelId="{5F66E175-286B-49EF-A5B6-6497F79D1818}" type="pres">
      <dgm:prSet presAssocID="{3096EB39-E32B-4C62-8706-F118E6767A85}" presName="negativeSpace" presStyleCnt="0"/>
      <dgm:spPr/>
    </dgm:pt>
    <dgm:pt modelId="{267EBE68-740E-4244-A8B1-66FC45FD94D5}" type="pres">
      <dgm:prSet presAssocID="{3096EB39-E32B-4C62-8706-F118E6767A85}" presName="childText" presStyleLbl="conFgAcc1" presStyleIdx="2" presStyleCnt="3">
        <dgm:presLayoutVars>
          <dgm:bulletEnabled val="1"/>
        </dgm:presLayoutVars>
      </dgm:prSet>
      <dgm:spPr/>
    </dgm:pt>
  </dgm:ptLst>
  <dgm:cxnLst>
    <dgm:cxn modelId="{CC23B990-3D75-4FF2-A24D-321042857D7C}" type="presOf" srcId="{3096EB39-E32B-4C62-8706-F118E6767A85}" destId="{43BB002B-9DDF-439E-ABB8-73377FF9692B}" srcOrd="1" destOrd="0" presId="urn:microsoft.com/office/officeart/2005/8/layout/list1"/>
    <dgm:cxn modelId="{E28A68DE-45F1-4594-A625-E77D14E7DA03}" srcId="{788E57D3-0ACB-415F-9CD2-81AFF3F1D88E}" destId="{2E795DFF-F319-429E-9659-4F6C79CA8F8B}" srcOrd="0" destOrd="0" parTransId="{8C346D8B-2CA3-4951-9EE8-35EF78C8CB4A}" sibTransId="{CBED85B3-8A2C-4732-8AE5-4E6805A12F49}"/>
    <dgm:cxn modelId="{FEEDE22B-66E6-4112-B3AB-9824EEE80D6E}" type="presOf" srcId="{788E57D3-0ACB-415F-9CD2-81AFF3F1D88E}" destId="{6C632EB8-4E73-459E-A913-0AB9B2EBDB35}" srcOrd="0" destOrd="0" presId="urn:microsoft.com/office/officeart/2005/8/layout/list1"/>
    <dgm:cxn modelId="{E61867C7-A7AF-4D9E-892F-4930A14E7DD2}" srcId="{788E57D3-0ACB-415F-9CD2-81AFF3F1D88E}" destId="{3096EB39-E32B-4C62-8706-F118E6767A85}" srcOrd="2" destOrd="0" parTransId="{C194A888-00C1-4241-ACC6-3DC5B88CB430}" sibTransId="{464E4035-F596-4692-848F-36CFAA4749DF}"/>
    <dgm:cxn modelId="{299D0DAA-25C8-481D-BCE3-A90D70DC1E04}" type="presOf" srcId="{640CA12E-CC01-432C-B609-62F79DB173F0}" destId="{03BE5715-64B4-4C02-85FF-4D4C826B3FC9}" srcOrd="0" destOrd="0" presId="urn:microsoft.com/office/officeart/2005/8/layout/list1"/>
    <dgm:cxn modelId="{B14EEFDF-6BA4-4A2B-8118-086E8EBFB873}" type="presOf" srcId="{3096EB39-E32B-4C62-8706-F118E6767A85}" destId="{5B0D08FB-CFD0-45D8-8BBD-D7D878681613}" srcOrd="0" destOrd="0" presId="urn:microsoft.com/office/officeart/2005/8/layout/list1"/>
    <dgm:cxn modelId="{6A53709C-9E81-4AF0-B937-99A7372B8644}" type="presOf" srcId="{2E795DFF-F319-429E-9659-4F6C79CA8F8B}" destId="{AC2149B7-5763-4318-A086-07842658D754}" srcOrd="0" destOrd="0" presId="urn:microsoft.com/office/officeart/2005/8/layout/list1"/>
    <dgm:cxn modelId="{62D343B7-7964-4D7B-91EC-C535B7E009E5}" srcId="{788E57D3-0ACB-415F-9CD2-81AFF3F1D88E}" destId="{640CA12E-CC01-432C-B609-62F79DB173F0}" srcOrd="1" destOrd="0" parTransId="{D9374471-2E5F-4DA7-AF0C-B6818CA7F15F}" sibTransId="{98848B47-268E-495D-8733-402857C34969}"/>
    <dgm:cxn modelId="{EBA9B428-E968-49FF-93FC-42C51895A8A7}" type="presOf" srcId="{2E795DFF-F319-429E-9659-4F6C79CA8F8B}" destId="{BD13218D-3175-4C87-AF5F-7C83AF37CB9B}" srcOrd="1" destOrd="0" presId="urn:microsoft.com/office/officeart/2005/8/layout/list1"/>
    <dgm:cxn modelId="{775CBADC-A857-4ECC-8241-F9AD439B8026}" type="presOf" srcId="{640CA12E-CC01-432C-B609-62F79DB173F0}" destId="{167D5D1D-C655-4AEE-A250-67B6DFF75B57}" srcOrd="1" destOrd="0" presId="urn:microsoft.com/office/officeart/2005/8/layout/list1"/>
    <dgm:cxn modelId="{7721198E-EA81-4DC7-873C-066E9B26B5FF}" type="presParOf" srcId="{6C632EB8-4E73-459E-A913-0AB9B2EBDB35}" destId="{931DF4B9-9E12-47BC-BEAD-582000AD293F}" srcOrd="0" destOrd="0" presId="urn:microsoft.com/office/officeart/2005/8/layout/list1"/>
    <dgm:cxn modelId="{E9D2DDC7-FA52-4C4B-A98B-3D2EF06B2F13}" type="presParOf" srcId="{931DF4B9-9E12-47BC-BEAD-582000AD293F}" destId="{AC2149B7-5763-4318-A086-07842658D754}" srcOrd="0" destOrd="0" presId="urn:microsoft.com/office/officeart/2005/8/layout/list1"/>
    <dgm:cxn modelId="{EE971E12-5FB9-43B0-84CF-AF089452549F}" type="presParOf" srcId="{931DF4B9-9E12-47BC-BEAD-582000AD293F}" destId="{BD13218D-3175-4C87-AF5F-7C83AF37CB9B}" srcOrd="1" destOrd="0" presId="urn:microsoft.com/office/officeart/2005/8/layout/list1"/>
    <dgm:cxn modelId="{5622C2CC-C2E4-4BA9-9996-9CB83FFEC8C8}" type="presParOf" srcId="{6C632EB8-4E73-459E-A913-0AB9B2EBDB35}" destId="{D97E3677-9B53-4FA5-A3C5-DA6E5765E3D5}" srcOrd="1" destOrd="0" presId="urn:microsoft.com/office/officeart/2005/8/layout/list1"/>
    <dgm:cxn modelId="{3653330F-98BF-4B76-8348-88A52316EAC5}" type="presParOf" srcId="{6C632EB8-4E73-459E-A913-0AB9B2EBDB35}" destId="{98CEDD47-A3A4-4456-9C0F-FB5E94493FC0}" srcOrd="2" destOrd="0" presId="urn:microsoft.com/office/officeart/2005/8/layout/list1"/>
    <dgm:cxn modelId="{2B60F59E-AD98-4DE3-8DA8-8D8965C8E801}" type="presParOf" srcId="{6C632EB8-4E73-459E-A913-0AB9B2EBDB35}" destId="{0CDA89BA-A0DD-4F11-9F30-C6BD977B0EAC}" srcOrd="3" destOrd="0" presId="urn:microsoft.com/office/officeart/2005/8/layout/list1"/>
    <dgm:cxn modelId="{4146F0A0-C6E2-4652-B118-C96D0061D783}" type="presParOf" srcId="{6C632EB8-4E73-459E-A913-0AB9B2EBDB35}" destId="{73C79D62-5F4F-4D28-889C-4177C72F893C}" srcOrd="4" destOrd="0" presId="urn:microsoft.com/office/officeart/2005/8/layout/list1"/>
    <dgm:cxn modelId="{2722997F-A2A3-4288-BEA7-1804E802603B}" type="presParOf" srcId="{73C79D62-5F4F-4D28-889C-4177C72F893C}" destId="{03BE5715-64B4-4C02-85FF-4D4C826B3FC9}" srcOrd="0" destOrd="0" presId="urn:microsoft.com/office/officeart/2005/8/layout/list1"/>
    <dgm:cxn modelId="{3199FFD2-EEFB-4AF8-96A8-3C40B415F061}" type="presParOf" srcId="{73C79D62-5F4F-4D28-889C-4177C72F893C}" destId="{167D5D1D-C655-4AEE-A250-67B6DFF75B57}" srcOrd="1" destOrd="0" presId="urn:microsoft.com/office/officeart/2005/8/layout/list1"/>
    <dgm:cxn modelId="{7EC33FA4-5AE9-4F58-A24F-DBCEA1D1517A}" type="presParOf" srcId="{6C632EB8-4E73-459E-A913-0AB9B2EBDB35}" destId="{4775DE18-3837-4E0D-8D65-A24DDCEFB0E5}" srcOrd="5" destOrd="0" presId="urn:microsoft.com/office/officeart/2005/8/layout/list1"/>
    <dgm:cxn modelId="{E5AFE3B5-A11F-4A58-BB34-070017829A80}" type="presParOf" srcId="{6C632EB8-4E73-459E-A913-0AB9B2EBDB35}" destId="{BDA3DCAC-A21A-4C06-90F1-CB03EFA10262}" srcOrd="6" destOrd="0" presId="urn:microsoft.com/office/officeart/2005/8/layout/list1"/>
    <dgm:cxn modelId="{92FCD966-4D72-443C-935E-5F8A6DAA14CD}" type="presParOf" srcId="{6C632EB8-4E73-459E-A913-0AB9B2EBDB35}" destId="{A1794C23-CA8E-4E6C-9C81-29EA0A775A39}" srcOrd="7" destOrd="0" presId="urn:microsoft.com/office/officeart/2005/8/layout/list1"/>
    <dgm:cxn modelId="{C4D6ED19-E627-49B2-B700-24D63611C967}" type="presParOf" srcId="{6C632EB8-4E73-459E-A913-0AB9B2EBDB35}" destId="{59E92280-F599-4DE2-902D-34135D6D2176}" srcOrd="8" destOrd="0" presId="urn:microsoft.com/office/officeart/2005/8/layout/list1"/>
    <dgm:cxn modelId="{0296EF00-FD62-4C9A-9F63-71941693A492}" type="presParOf" srcId="{59E92280-F599-4DE2-902D-34135D6D2176}" destId="{5B0D08FB-CFD0-45D8-8BBD-D7D878681613}" srcOrd="0" destOrd="0" presId="urn:microsoft.com/office/officeart/2005/8/layout/list1"/>
    <dgm:cxn modelId="{B881C2FF-ACE6-47B7-9CBF-50B3AE849079}" type="presParOf" srcId="{59E92280-F599-4DE2-902D-34135D6D2176}" destId="{43BB002B-9DDF-439E-ABB8-73377FF9692B}" srcOrd="1" destOrd="0" presId="urn:microsoft.com/office/officeart/2005/8/layout/list1"/>
    <dgm:cxn modelId="{AF3E5391-7A6D-4100-860F-B8DAC03BA900}" type="presParOf" srcId="{6C632EB8-4E73-459E-A913-0AB9B2EBDB35}" destId="{5F66E175-286B-49EF-A5B6-6497F79D1818}" srcOrd="9" destOrd="0" presId="urn:microsoft.com/office/officeart/2005/8/layout/list1"/>
    <dgm:cxn modelId="{7D938918-BF17-4F05-A078-2B5294376E7F}" type="presParOf" srcId="{6C632EB8-4E73-459E-A913-0AB9B2EBDB35}" destId="{267EBE68-740E-4244-A8B1-66FC45FD94D5}"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8CEDD47-A3A4-4456-9C0F-FB5E94493FC0}">
      <dsp:nvSpPr>
        <dsp:cNvPr id="0" name=""/>
        <dsp:cNvSpPr/>
      </dsp:nvSpPr>
      <dsp:spPr>
        <a:xfrm>
          <a:off x="0" y="434564"/>
          <a:ext cx="8229600" cy="680400"/>
        </a:xfrm>
        <a:prstGeom prst="rect">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D13218D-3175-4C87-AF5F-7C83AF37CB9B}">
      <dsp:nvSpPr>
        <dsp:cNvPr id="0" name=""/>
        <dsp:cNvSpPr/>
      </dsp:nvSpPr>
      <dsp:spPr>
        <a:xfrm>
          <a:off x="391790" y="36044"/>
          <a:ext cx="7835792" cy="797040"/>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r" defTabSz="1066800" rtl="1">
            <a:lnSpc>
              <a:spcPct val="90000"/>
            </a:lnSpc>
            <a:spcBef>
              <a:spcPct val="0"/>
            </a:spcBef>
            <a:spcAft>
              <a:spcPct val="35000"/>
            </a:spcAft>
          </a:pPr>
          <a:r>
            <a:rPr lang="ar-DZ" sz="2400" b="1" kern="1200" dirty="0" smtClean="0">
              <a:solidFill>
                <a:schemeClr val="tx1"/>
              </a:solidFill>
            </a:rPr>
            <a:t>1* كرة القدم – متطلباتها </a:t>
          </a:r>
          <a:r>
            <a:rPr lang="ar-DZ" sz="2400" b="1" kern="1200" dirty="0" err="1" smtClean="0">
              <a:solidFill>
                <a:schemeClr val="tx1"/>
              </a:solidFill>
            </a:rPr>
            <a:t>و</a:t>
          </a:r>
          <a:r>
            <a:rPr lang="ar-DZ" sz="2400" b="1" kern="1200" dirty="0" smtClean="0">
              <a:solidFill>
                <a:schemeClr val="tx1"/>
              </a:solidFill>
            </a:rPr>
            <a:t> مراكز اللعب فيها</a:t>
          </a:r>
          <a:endParaRPr lang="fr-FR" sz="2400" b="1" kern="1200" dirty="0">
            <a:solidFill>
              <a:schemeClr val="tx1"/>
            </a:solidFill>
          </a:endParaRPr>
        </a:p>
      </dsp:txBody>
      <dsp:txXfrm>
        <a:off x="430698" y="74952"/>
        <a:ext cx="7757976" cy="719224"/>
      </dsp:txXfrm>
    </dsp:sp>
    <dsp:sp modelId="{BDA3DCAC-A21A-4C06-90F1-CB03EFA10262}">
      <dsp:nvSpPr>
        <dsp:cNvPr id="0" name=""/>
        <dsp:cNvSpPr/>
      </dsp:nvSpPr>
      <dsp:spPr>
        <a:xfrm>
          <a:off x="0" y="1659284"/>
          <a:ext cx="8229600" cy="680400"/>
        </a:xfrm>
        <a:prstGeom prst="rect">
          <a:avLst/>
        </a:prstGeom>
        <a:solidFill>
          <a:schemeClr val="lt1">
            <a:alpha val="90000"/>
            <a:hueOff val="0"/>
            <a:satOff val="0"/>
            <a:lumOff val="0"/>
            <a:alphaOff val="0"/>
          </a:schemeClr>
        </a:solidFill>
        <a:ln w="25400" cap="flat" cmpd="sng" algn="ctr">
          <a:solidFill>
            <a:schemeClr val="accent5">
              <a:hueOff val="-4966938"/>
              <a:satOff val="19906"/>
              <a:lumOff val="4314"/>
              <a:alphaOff val="0"/>
            </a:schemeClr>
          </a:solidFill>
          <a:prstDash val="solid"/>
        </a:ln>
        <a:effectLst/>
      </dsp:spPr>
      <dsp:style>
        <a:lnRef idx="2">
          <a:scrgbClr r="0" g="0" b="0"/>
        </a:lnRef>
        <a:fillRef idx="1">
          <a:scrgbClr r="0" g="0" b="0"/>
        </a:fillRef>
        <a:effectRef idx="0">
          <a:scrgbClr r="0" g="0" b="0"/>
        </a:effectRef>
        <a:fontRef idx="minor"/>
      </dsp:style>
    </dsp:sp>
    <dsp:sp modelId="{167D5D1D-C655-4AEE-A250-67B6DFF75B57}">
      <dsp:nvSpPr>
        <dsp:cNvPr id="0" name=""/>
        <dsp:cNvSpPr/>
      </dsp:nvSpPr>
      <dsp:spPr>
        <a:xfrm>
          <a:off x="391790" y="1260764"/>
          <a:ext cx="7835792" cy="797040"/>
        </a:xfrm>
        <a:prstGeom prst="roundRect">
          <a:avLst/>
        </a:prstGeom>
        <a:solidFill>
          <a:schemeClr val="accent5">
            <a:hueOff val="-4966938"/>
            <a:satOff val="19906"/>
            <a:lumOff val="431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r" defTabSz="1066800" rtl="1">
            <a:lnSpc>
              <a:spcPct val="90000"/>
            </a:lnSpc>
            <a:spcBef>
              <a:spcPct val="0"/>
            </a:spcBef>
            <a:spcAft>
              <a:spcPct val="35000"/>
            </a:spcAft>
          </a:pPr>
          <a:r>
            <a:rPr lang="ar-DZ" sz="2400" b="1" kern="1200" dirty="0" smtClean="0">
              <a:solidFill>
                <a:schemeClr val="tx1"/>
              </a:solidFill>
            </a:rPr>
            <a:t>2* المتطلبات الفسيولوجية الحديثة في كرة القدم</a:t>
          </a:r>
          <a:endParaRPr lang="fr-FR" sz="2400" b="1" kern="1200" dirty="0">
            <a:solidFill>
              <a:schemeClr val="tx1"/>
            </a:solidFill>
          </a:endParaRPr>
        </a:p>
      </dsp:txBody>
      <dsp:txXfrm>
        <a:off x="430698" y="1299672"/>
        <a:ext cx="7757976" cy="719224"/>
      </dsp:txXfrm>
    </dsp:sp>
    <dsp:sp modelId="{267EBE68-740E-4244-A8B1-66FC45FD94D5}">
      <dsp:nvSpPr>
        <dsp:cNvPr id="0" name=""/>
        <dsp:cNvSpPr/>
      </dsp:nvSpPr>
      <dsp:spPr>
        <a:xfrm>
          <a:off x="0" y="2884005"/>
          <a:ext cx="8229600" cy="680400"/>
        </a:xfrm>
        <a:prstGeom prst="rect">
          <a:avLst/>
        </a:prstGeom>
        <a:solidFill>
          <a:schemeClr val="lt1">
            <a:alpha val="90000"/>
            <a:hueOff val="0"/>
            <a:satOff val="0"/>
            <a:lumOff val="0"/>
            <a:alphaOff val="0"/>
          </a:schemeClr>
        </a:solidFill>
        <a:ln w="25400" cap="flat" cmpd="sng" algn="ctr">
          <a:solidFill>
            <a:schemeClr val="accent5">
              <a:hueOff val="-9933876"/>
              <a:satOff val="39811"/>
              <a:lumOff val="8628"/>
              <a:alphaOff val="0"/>
            </a:schemeClr>
          </a:solidFill>
          <a:prstDash val="solid"/>
        </a:ln>
        <a:effectLst/>
      </dsp:spPr>
      <dsp:style>
        <a:lnRef idx="2">
          <a:scrgbClr r="0" g="0" b="0"/>
        </a:lnRef>
        <a:fillRef idx="1">
          <a:scrgbClr r="0" g="0" b="0"/>
        </a:fillRef>
        <a:effectRef idx="0">
          <a:scrgbClr r="0" g="0" b="0"/>
        </a:effectRef>
        <a:fontRef idx="minor"/>
      </dsp:style>
    </dsp:sp>
    <dsp:sp modelId="{43BB002B-9DDF-439E-ABB8-73377FF9692B}">
      <dsp:nvSpPr>
        <dsp:cNvPr id="0" name=""/>
        <dsp:cNvSpPr/>
      </dsp:nvSpPr>
      <dsp:spPr>
        <a:xfrm>
          <a:off x="391790" y="2485484"/>
          <a:ext cx="7835792" cy="797040"/>
        </a:xfrm>
        <a:prstGeom prst="roundRect">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r" defTabSz="1066800" rtl="1">
            <a:lnSpc>
              <a:spcPct val="90000"/>
            </a:lnSpc>
            <a:spcBef>
              <a:spcPct val="0"/>
            </a:spcBef>
            <a:spcAft>
              <a:spcPct val="35000"/>
            </a:spcAft>
          </a:pPr>
          <a:r>
            <a:rPr lang="ar-DZ" sz="2400" b="1" kern="1200" dirty="0" smtClean="0">
              <a:solidFill>
                <a:schemeClr val="tx1"/>
              </a:solidFill>
            </a:rPr>
            <a:t>3* خصائص ومميزات المرحلة العمرية لفئة أقل من 20 سنة</a:t>
          </a:r>
          <a:endParaRPr lang="fr-FR" sz="2400" b="1" kern="1200" dirty="0">
            <a:solidFill>
              <a:schemeClr val="tx1"/>
            </a:solidFill>
          </a:endParaRPr>
        </a:p>
      </dsp:txBody>
      <dsp:txXfrm>
        <a:off x="430698" y="2524392"/>
        <a:ext cx="7757976" cy="719224"/>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9.wmf"/></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Rectangle 1"/>
          <p:cNvSpPr/>
          <p:nvPr userDrawn="1"/>
        </p:nvSpPr>
        <p:spPr>
          <a:xfrm>
            <a:off x="7099" y="4776567"/>
            <a:ext cx="9144000" cy="1624338"/>
          </a:xfrm>
          <a:prstGeom prst="rect">
            <a:avLst/>
          </a:prstGeom>
          <a:solidFill>
            <a:schemeClr val="tx1">
              <a:alpha val="8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nvGrpSpPr>
          <p:cNvPr id="3" name="Group 2"/>
          <p:cNvGrpSpPr/>
          <p:nvPr userDrawn="1"/>
        </p:nvGrpSpPr>
        <p:grpSpPr>
          <a:xfrm>
            <a:off x="8748862" y="4771799"/>
            <a:ext cx="324036" cy="1624338"/>
            <a:chOff x="8172400" y="4680214"/>
            <a:chExt cx="324036" cy="1624338"/>
          </a:xfrm>
        </p:grpSpPr>
        <p:sp>
          <p:nvSpPr>
            <p:cNvPr id="4" name="Rectangle 3"/>
            <p:cNvSpPr/>
            <p:nvPr/>
          </p:nvSpPr>
          <p:spPr>
            <a:xfrm>
              <a:off x="8172400" y="4680214"/>
              <a:ext cx="108012" cy="1624338"/>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 name="Rectangle 4"/>
            <p:cNvSpPr/>
            <p:nvPr/>
          </p:nvSpPr>
          <p:spPr>
            <a:xfrm>
              <a:off x="8280412" y="4680214"/>
              <a:ext cx="108012" cy="1624338"/>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 name="Rectangle 5"/>
            <p:cNvSpPr/>
            <p:nvPr/>
          </p:nvSpPr>
          <p:spPr>
            <a:xfrm>
              <a:off x="8388424" y="4680214"/>
              <a:ext cx="108012" cy="162433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grpSp>
        <p:nvGrpSpPr>
          <p:cNvPr id="7" name="Group 6"/>
          <p:cNvGrpSpPr/>
          <p:nvPr userDrawn="1"/>
        </p:nvGrpSpPr>
        <p:grpSpPr>
          <a:xfrm>
            <a:off x="90126" y="4776567"/>
            <a:ext cx="324036" cy="1624338"/>
            <a:chOff x="8172400" y="4680214"/>
            <a:chExt cx="324036" cy="1624338"/>
          </a:xfrm>
        </p:grpSpPr>
        <p:sp>
          <p:nvSpPr>
            <p:cNvPr id="8" name="Rectangle 7"/>
            <p:cNvSpPr/>
            <p:nvPr/>
          </p:nvSpPr>
          <p:spPr>
            <a:xfrm>
              <a:off x="8172400" y="4680214"/>
              <a:ext cx="108012" cy="1624338"/>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9" name="Rectangle 8"/>
            <p:cNvSpPr/>
            <p:nvPr/>
          </p:nvSpPr>
          <p:spPr>
            <a:xfrm>
              <a:off x="8280412" y="4680214"/>
              <a:ext cx="108012" cy="1624338"/>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0" name="Rectangle 9"/>
            <p:cNvSpPr/>
            <p:nvPr/>
          </p:nvSpPr>
          <p:spPr>
            <a:xfrm>
              <a:off x="8388424" y="4680214"/>
              <a:ext cx="108012" cy="162433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sp>
        <p:nvSpPr>
          <p:cNvPr id="11" name="Rectangle 10"/>
          <p:cNvSpPr/>
          <p:nvPr userDrawn="1"/>
        </p:nvSpPr>
        <p:spPr>
          <a:xfrm>
            <a:off x="0" y="-27384"/>
            <a:ext cx="9144000" cy="648072"/>
          </a:xfrm>
          <a:prstGeom prst="rect">
            <a:avLst/>
          </a:prstGeom>
          <a:solidFill>
            <a:schemeClr val="tx1">
              <a:alpha val="8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Tree>
    <p:extLst>
      <p:ext uri="{BB962C8B-B14F-4D97-AF65-F5344CB8AC3E}">
        <p14:creationId xmlns:p14="http://schemas.microsoft.com/office/powerpoint/2010/main" val="2032416694"/>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8DCCD61-643D-44A5-A450-3A42A50CBC1E}" type="datetimeFigureOut">
              <a:rPr lang="en-US" smtClean="0"/>
              <a:pPr/>
              <a:t>12/31/2018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A2F0832-F084-422D-97D1-AF848F4F2C34}" type="slidenum">
              <a:rPr lang="en-US" smtClean="0"/>
              <a:pPr/>
              <a:t>‹N°›</a:t>
            </a:fld>
            <a:endParaRPr lang="en-US"/>
          </a:p>
        </p:txBody>
      </p:sp>
    </p:spTree>
    <p:extLst>
      <p:ext uri="{BB962C8B-B14F-4D97-AF65-F5344CB8AC3E}">
        <p14:creationId xmlns:p14="http://schemas.microsoft.com/office/powerpoint/2010/main" val="96291879"/>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8DCCD61-643D-44A5-A450-3A42A50CBC1E}" type="datetimeFigureOut">
              <a:rPr lang="en-US" smtClean="0"/>
              <a:pPr/>
              <a:t>12/31/2018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2F0832-F084-422D-97D1-AF848F4F2C34}" type="slidenum">
              <a:rPr lang="en-US" smtClean="0"/>
              <a:pPr/>
              <a:t>‹N°›</a:t>
            </a:fld>
            <a:endParaRPr lang="en-US"/>
          </a:p>
        </p:txBody>
      </p:sp>
    </p:spTree>
    <p:extLst>
      <p:ext uri="{BB962C8B-B14F-4D97-AF65-F5344CB8AC3E}">
        <p14:creationId xmlns:p14="http://schemas.microsoft.com/office/powerpoint/2010/main" val="129688427"/>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8DCCD61-643D-44A5-A450-3A42A50CBC1E}" type="datetimeFigureOut">
              <a:rPr lang="en-US" smtClean="0"/>
              <a:pPr/>
              <a:t>12/31/2018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2F0832-F084-422D-97D1-AF848F4F2C34}" type="slidenum">
              <a:rPr lang="en-US" smtClean="0"/>
              <a:pPr/>
              <a:t>‹N°›</a:t>
            </a:fld>
            <a:endParaRPr lang="en-US"/>
          </a:p>
        </p:txBody>
      </p:sp>
    </p:spTree>
    <p:extLst>
      <p:ext uri="{BB962C8B-B14F-4D97-AF65-F5344CB8AC3E}">
        <p14:creationId xmlns:p14="http://schemas.microsoft.com/office/powerpoint/2010/main" val="2987035001"/>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8DCCD61-643D-44A5-A450-3A42A50CBC1E}" type="datetimeFigureOut">
              <a:rPr lang="en-US" smtClean="0"/>
              <a:pPr/>
              <a:t>12/31/2018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2F0832-F084-422D-97D1-AF848F4F2C34}" type="slidenum">
              <a:rPr lang="en-US" smtClean="0"/>
              <a:pPr/>
              <a:t>‹N°›</a:t>
            </a:fld>
            <a:endParaRPr lang="en-US"/>
          </a:p>
        </p:txBody>
      </p:sp>
    </p:spTree>
    <p:extLst>
      <p:ext uri="{BB962C8B-B14F-4D97-AF65-F5344CB8AC3E}">
        <p14:creationId xmlns:p14="http://schemas.microsoft.com/office/powerpoint/2010/main" val="179237461"/>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8DCCD61-643D-44A5-A450-3A42A50CBC1E}" type="datetimeFigureOut">
              <a:rPr lang="en-US" smtClean="0"/>
              <a:pPr/>
              <a:t>12/31/2018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2F0832-F084-422D-97D1-AF848F4F2C34}" type="slidenum">
              <a:rPr lang="en-US" smtClean="0"/>
              <a:pPr/>
              <a:t>‹N°›</a:t>
            </a:fld>
            <a:endParaRPr lang="en-US"/>
          </a:p>
        </p:txBody>
      </p:sp>
    </p:spTree>
    <p:extLst>
      <p:ext uri="{BB962C8B-B14F-4D97-AF65-F5344CB8AC3E}">
        <p14:creationId xmlns:p14="http://schemas.microsoft.com/office/powerpoint/2010/main" val="3962857223"/>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0" y="16778"/>
            <a:ext cx="9144000" cy="1069514"/>
          </a:xfrm>
          <a:prstGeom prst="rect">
            <a:avLst/>
          </a:prstGeom>
        </p:spPr>
        <p:txBody>
          <a:bodyPr anchor="ctr"/>
          <a:lstStyle>
            <a:lvl1pPr>
              <a:defRPr b="1" baseline="0">
                <a:solidFill>
                  <a:schemeClr val="bg1"/>
                </a:solidFill>
                <a:latin typeface="Arial" pitchFamily="34" charset="0"/>
                <a:cs typeface="Arial" pitchFamily="34" charset="0"/>
              </a:defRPr>
            </a:lvl1pPr>
          </a:lstStyle>
          <a:p>
            <a:r>
              <a:rPr lang="en-US" altLang="ko-KR" dirty="0" smtClean="0"/>
              <a:t> Click to add title</a:t>
            </a:r>
            <a:endParaRPr lang="ko-KR" altLang="en-US" dirty="0"/>
          </a:p>
        </p:txBody>
      </p:sp>
      <p:sp>
        <p:nvSpPr>
          <p:cNvPr id="3" name="Content Placeholder 2"/>
          <p:cNvSpPr>
            <a:spLocks noGrp="1"/>
          </p:cNvSpPr>
          <p:nvPr>
            <p:ph idx="1"/>
          </p:nvPr>
        </p:nvSpPr>
        <p:spPr>
          <a:xfrm>
            <a:off x="457200" y="1600201"/>
            <a:ext cx="8229600" cy="460648"/>
          </a:xfrm>
          <a:prstGeom prst="rect">
            <a:avLst/>
          </a:prstGeom>
        </p:spPr>
        <p:txBody>
          <a:bodyPr anchor="ctr"/>
          <a:lstStyle>
            <a:lvl1pPr marL="0" indent="0">
              <a:buNone/>
              <a:defRPr sz="2000">
                <a:solidFill>
                  <a:schemeClr val="tx1">
                    <a:lumMod val="75000"/>
                    <a:lumOff val="25000"/>
                  </a:schemeClr>
                </a:solidFill>
              </a:defRPr>
            </a:lvl1pPr>
          </a:lstStyle>
          <a:p>
            <a:pPr lvl="0"/>
            <a:r>
              <a:rPr lang="en-US" altLang="ko-KR" dirty="0" smtClean="0"/>
              <a:t>Click to edit Master text styles</a:t>
            </a:r>
          </a:p>
        </p:txBody>
      </p:sp>
      <p:sp>
        <p:nvSpPr>
          <p:cNvPr id="4" name="Content Placeholder 2"/>
          <p:cNvSpPr>
            <a:spLocks noGrp="1"/>
          </p:cNvSpPr>
          <p:nvPr>
            <p:ph idx="10"/>
          </p:nvPr>
        </p:nvSpPr>
        <p:spPr>
          <a:xfrm>
            <a:off x="467544" y="2276872"/>
            <a:ext cx="8229600" cy="3600400"/>
          </a:xfrm>
          <a:prstGeom prst="rect">
            <a:avLst/>
          </a:prstGeom>
        </p:spPr>
        <p:txBody>
          <a:bodyPr lIns="396000" anchor="t"/>
          <a:lstStyle>
            <a:lvl1pPr marL="0" indent="0">
              <a:buNone/>
              <a:defRPr sz="1400">
                <a:solidFill>
                  <a:schemeClr val="tx1">
                    <a:lumMod val="75000"/>
                    <a:lumOff val="25000"/>
                  </a:schemeClr>
                </a:solidFill>
              </a:defRPr>
            </a:lvl1pPr>
          </a:lstStyle>
          <a:p>
            <a:pPr lvl="0"/>
            <a:r>
              <a:rPr lang="en-US" altLang="ko-KR" dirty="0" smtClean="0"/>
              <a:t>Click to edit Master text styles</a:t>
            </a:r>
          </a:p>
        </p:txBody>
      </p:sp>
    </p:spTree>
    <p:extLst>
      <p:ext uri="{BB962C8B-B14F-4D97-AF65-F5344CB8AC3E}">
        <p14:creationId xmlns:p14="http://schemas.microsoft.com/office/powerpoint/2010/main" val="3694015714"/>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619672" y="0"/>
            <a:ext cx="7524328" cy="1069514"/>
          </a:xfrm>
          <a:prstGeom prst="rect">
            <a:avLst/>
          </a:prstGeom>
        </p:spPr>
        <p:txBody>
          <a:bodyPr anchor="ctr"/>
          <a:lstStyle>
            <a:lvl1pPr>
              <a:defRPr b="1" baseline="0">
                <a:solidFill>
                  <a:schemeClr val="tx1">
                    <a:lumMod val="75000"/>
                    <a:lumOff val="25000"/>
                  </a:schemeClr>
                </a:solidFill>
                <a:latin typeface="Arial" pitchFamily="34" charset="0"/>
                <a:cs typeface="Arial" pitchFamily="34" charset="0"/>
              </a:defRPr>
            </a:lvl1pPr>
          </a:lstStyle>
          <a:p>
            <a:r>
              <a:rPr lang="en-US" altLang="ko-KR" dirty="0" smtClean="0"/>
              <a:t> Click to add title</a:t>
            </a:r>
            <a:endParaRPr lang="ko-KR" altLang="en-US" dirty="0"/>
          </a:p>
        </p:txBody>
      </p:sp>
      <p:sp>
        <p:nvSpPr>
          <p:cNvPr id="4" name="Content Placeholder 2"/>
          <p:cNvSpPr>
            <a:spLocks noGrp="1"/>
          </p:cNvSpPr>
          <p:nvPr>
            <p:ph idx="1"/>
          </p:nvPr>
        </p:nvSpPr>
        <p:spPr>
          <a:xfrm>
            <a:off x="2123728" y="1268760"/>
            <a:ext cx="6563072" cy="460648"/>
          </a:xfrm>
          <a:prstGeom prst="rect">
            <a:avLst/>
          </a:prstGeom>
        </p:spPr>
        <p:txBody>
          <a:bodyPr anchor="ctr"/>
          <a:lstStyle>
            <a:lvl1pPr marL="0" indent="0">
              <a:buNone/>
              <a:defRPr sz="2000">
                <a:solidFill>
                  <a:schemeClr val="tx1">
                    <a:lumMod val="75000"/>
                    <a:lumOff val="25000"/>
                  </a:schemeClr>
                </a:solidFill>
              </a:defRPr>
            </a:lvl1pPr>
          </a:lstStyle>
          <a:p>
            <a:pPr lvl="0"/>
            <a:r>
              <a:rPr lang="en-US" altLang="ko-KR" dirty="0" smtClean="0"/>
              <a:t>Click to edit Master text styles</a:t>
            </a:r>
          </a:p>
        </p:txBody>
      </p:sp>
      <p:sp>
        <p:nvSpPr>
          <p:cNvPr id="5" name="Content Placeholder 2"/>
          <p:cNvSpPr>
            <a:spLocks noGrp="1"/>
          </p:cNvSpPr>
          <p:nvPr>
            <p:ph idx="10"/>
          </p:nvPr>
        </p:nvSpPr>
        <p:spPr>
          <a:xfrm>
            <a:off x="2134072" y="1844824"/>
            <a:ext cx="6563072" cy="4147865"/>
          </a:xfrm>
          <a:prstGeom prst="rect">
            <a:avLst/>
          </a:prstGeom>
        </p:spPr>
        <p:txBody>
          <a:bodyPr lIns="396000" anchor="t"/>
          <a:lstStyle>
            <a:lvl1pPr marL="0" indent="0">
              <a:buNone/>
              <a:defRPr sz="1400">
                <a:solidFill>
                  <a:schemeClr val="tx1">
                    <a:lumMod val="75000"/>
                    <a:lumOff val="25000"/>
                  </a:schemeClr>
                </a:solidFill>
              </a:defRPr>
            </a:lvl1pPr>
          </a:lstStyle>
          <a:p>
            <a:pPr lvl="0"/>
            <a:r>
              <a:rPr lang="en-US" altLang="ko-KR" dirty="0" smtClean="0"/>
              <a:t>Click to edit Master text styles</a:t>
            </a:r>
          </a:p>
        </p:txBody>
      </p:sp>
    </p:spTree>
    <p:extLst>
      <p:ext uri="{BB962C8B-B14F-4D97-AF65-F5344CB8AC3E}">
        <p14:creationId xmlns:p14="http://schemas.microsoft.com/office/powerpoint/2010/main" val="2326818522"/>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8DCCD61-643D-44A5-A450-3A42A50CBC1E}" type="datetimeFigureOut">
              <a:rPr lang="en-US" smtClean="0"/>
              <a:pPr/>
              <a:t>12/31/2018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2F0832-F084-422D-97D1-AF848F4F2C34}" type="slidenum">
              <a:rPr lang="en-US" smtClean="0"/>
              <a:pPr/>
              <a:t>‹N°›</a:t>
            </a:fld>
            <a:endParaRPr lang="en-US"/>
          </a:p>
        </p:txBody>
      </p:sp>
    </p:spTree>
    <p:extLst>
      <p:ext uri="{BB962C8B-B14F-4D97-AF65-F5344CB8AC3E}">
        <p14:creationId xmlns:p14="http://schemas.microsoft.com/office/powerpoint/2010/main" val="1656086933"/>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8DCCD61-643D-44A5-A450-3A42A50CBC1E}" type="datetimeFigureOut">
              <a:rPr lang="en-US" smtClean="0"/>
              <a:pPr/>
              <a:t>12/31/2018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2F0832-F084-422D-97D1-AF848F4F2C34}" type="slidenum">
              <a:rPr lang="en-US" smtClean="0"/>
              <a:pPr/>
              <a:t>‹N°›</a:t>
            </a:fld>
            <a:endParaRPr lang="en-US"/>
          </a:p>
        </p:txBody>
      </p:sp>
    </p:spTree>
    <p:extLst>
      <p:ext uri="{BB962C8B-B14F-4D97-AF65-F5344CB8AC3E}">
        <p14:creationId xmlns:p14="http://schemas.microsoft.com/office/powerpoint/2010/main" val="924286651"/>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8DCCD61-643D-44A5-A450-3A42A50CBC1E}" type="datetimeFigureOut">
              <a:rPr lang="en-US" smtClean="0"/>
              <a:pPr/>
              <a:t>12/31/2018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2F0832-F084-422D-97D1-AF848F4F2C34}" type="slidenum">
              <a:rPr lang="en-US" smtClean="0"/>
              <a:pPr/>
              <a:t>‹N°›</a:t>
            </a:fld>
            <a:endParaRPr lang="en-US"/>
          </a:p>
        </p:txBody>
      </p:sp>
    </p:spTree>
    <p:extLst>
      <p:ext uri="{BB962C8B-B14F-4D97-AF65-F5344CB8AC3E}">
        <p14:creationId xmlns:p14="http://schemas.microsoft.com/office/powerpoint/2010/main" val="3277933221"/>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8DCCD61-643D-44A5-A450-3A42A50CBC1E}" type="datetimeFigureOut">
              <a:rPr lang="en-US" smtClean="0"/>
              <a:pPr/>
              <a:t>12/31/2018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2F0832-F084-422D-97D1-AF848F4F2C34}" type="slidenum">
              <a:rPr lang="en-US" smtClean="0"/>
              <a:pPr/>
              <a:t>‹N°›</a:t>
            </a:fld>
            <a:endParaRPr lang="en-US"/>
          </a:p>
        </p:txBody>
      </p:sp>
    </p:spTree>
    <p:extLst>
      <p:ext uri="{BB962C8B-B14F-4D97-AF65-F5344CB8AC3E}">
        <p14:creationId xmlns:p14="http://schemas.microsoft.com/office/powerpoint/2010/main" val="778790462"/>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8DCCD61-643D-44A5-A450-3A42A50CBC1E}" type="datetimeFigureOut">
              <a:rPr lang="en-US" smtClean="0"/>
              <a:pPr/>
              <a:t>12/31/2018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A2F0832-F084-422D-97D1-AF848F4F2C34}" type="slidenum">
              <a:rPr lang="en-US" smtClean="0"/>
              <a:pPr/>
              <a:t>‹N°›</a:t>
            </a:fld>
            <a:endParaRPr lang="en-US"/>
          </a:p>
        </p:txBody>
      </p:sp>
    </p:spTree>
    <p:extLst>
      <p:ext uri="{BB962C8B-B14F-4D97-AF65-F5344CB8AC3E}">
        <p14:creationId xmlns:p14="http://schemas.microsoft.com/office/powerpoint/2010/main" val="2919811487"/>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8DCCD61-643D-44A5-A450-3A42A50CBC1E}" type="datetimeFigureOut">
              <a:rPr lang="en-US" smtClean="0"/>
              <a:pPr/>
              <a:t>12/31/2018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A2F0832-F084-422D-97D1-AF848F4F2C34}" type="slidenum">
              <a:rPr lang="en-US" smtClean="0"/>
              <a:pPr/>
              <a:t>‹N°›</a:t>
            </a:fld>
            <a:endParaRPr lang="en-US"/>
          </a:p>
        </p:txBody>
      </p:sp>
    </p:spTree>
    <p:extLst>
      <p:ext uri="{BB962C8B-B14F-4D97-AF65-F5344CB8AC3E}">
        <p14:creationId xmlns:p14="http://schemas.microsoft.com/office/powerpoint/2010/main" val="1818119873"/>
      </p:ext>
    </p:extLst>
  </p:cSld>
  <p:clrMapOvr>
    <a:masterClrMapping/>
  </p:clrMapOvr>
  <p:transition/>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373382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Lst>
  <p:transition/>
  <p:txStyles>
    <p:titleStyle>
      <a:lvl1pPr algn="l" defTabSz="914400" rtl="0" eaLnBrk="1" latinLnBrk="1" hangingPunct="1">
        <a:spcBef>
          <a:spcPct val="0"/>
        </a:spcBef>
        <a:buNone/>
        <a:defRPr sz="4000" b="1" kern="1200">
          <a:solidFill>
            <a:schemeClr val="tx1"/>
          </a:solidFill>
          <a:latin typeface="Arial" pitchFamily="34" charset="0"/>
          <a:ea typeface="+mj-ea"/>
          <a:cs typeface="Arial" pitchFamily="34" charset="0"/>
        </a:defRPr>
      </a:lvl1pPr>
    </p:titleStyle>
    <p:body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8DCCD61-643D-44A5-A450-3A42A50CBC1E}" type="datetimeFigureOut">
              <a:rPr lang="en-US" smtClean="0"/>
              <a:pPr/>
              <a:t>12/31/2018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A2F0832-F084-422D-97D1-AF848F4F2C34}" type="slidenum">
              <a:rPr lang="en-US" smtClean="0"/>
              <a:pPr/>
              <a:t>‹N°›</a:t>
            </a:fld>
            <a:endParaRPr lang="en-US"/>
          </a:p>
        </p:txBody>
      </p:sp>
    </p:spTree>
    <p:extLst>
      <p:ext uri="{BB962C8B-B14F-4D97-AF65-F5344CB8AC3E}">
        <p14:creationId xmlns:p14="http://schemas.microsoft.com/office/powerpoint/2010/main" val="3286357357"/>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www.free-powerpoint-templates-design.com/free-powerpoint-templates-design" TargetMode="External"/><Relationship Id="rId1" Type="http://schemas.openxmlformats.org/officeDocument/2006/relationships/slideLayout" Target="../slideLayouts/slideLayout1.xml"/><Relationship Id="rId6" Type="http://schemas.openxmlformats.org/officeDocument/2006/relationships/image" Target="../media/image6.jpeg"/><Relationship Id="rId5" Type="http://schemas.openxmlformats.org/officeDocument/2006/relationships/image" Target="../media/image5.jpeg"/><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8" Type="http://schemas.openxmlformats.org/officeDocument/2006/relationships/oleObject" Target="../embeddings/oleObject1.bin"/><Relationship Id="rId3" Type="http://schemas.openxmlformats.org/officeDocument/2006/relationships/hyperlink" Target="http://www.free-powerpoint-templates-design.com/free-powerpoint-templates-design" TargetMode="External"/><Relationship Id="rId7" Type="http://schemas.openxmlformats.org/officeDocument/2006/relationships/image" Target="../media/image6.jpeg"/><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5.jpeg"/><Relationship Id="rId5" Type="http://schemas.microsoft.com/office/2007/relationships/hdphoto" Target="../media/hdphoto1.wdp"/><Relationship Id="rId10" Type="http://schemas.openxmlformats.org/officeDocument/2006/relationships/image" Target="../media/image8.jpeg"/><Relationship Id="rId4" Type="http://schemas.openxmlformats.org/officeDocument/2006/relationships/image" Target="../media/image4.png"/><Relationship Id="rId9" Type="http://schemas.openxmlformats.org/officeDocument/2006/relationships/image" Target="../media/image9.w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hlinkClick r:id="rId2"/>
          </p:cNvPr>
          <p:cNvSpPr txBox="1"/>
          <p:nvPr/>
        </p:nvSpPr>
        <p:spPr>
          <a:xfrm>
            <a:off x="0" y="6597932"/>
            <a:ext cx="9144000" cy="215444"/>
          </a:xfrm>
          <a:prstGeom prst="rect">
            <a:avLst/>
          </a:prstGeom>
          <a:noFill/>
        </p:spPr>
        <p:txBody>
          <a:bodyPr wrap="square" rtlCol="0">
            <a:spAutoFit/>
          </a:bodyPr>
          <a:lstStyle/>
          <a:p>
            <a:pPr algn="ctr"/>
            <a:r>
              <a:rPr lang="en-US" altLang="ko-KR" sz="800" dirty="0" smtClean="0">
                <a:solidFill>
                  <a:schemeClr val="bg1"/>
                </a:solidFill>
                <a:latin typeface="Arial" pitchFamily="34" charset="0"/>
                <a:cs typeface="Arial" pitchFamily="34" charset="0"/>
              </a:rPr>
              <a:t>ALLPPT.com _ Free PowerPoint Templates, Diagrams and Charts</a:t>
            </a:r>
            <a:endParaRPr lang="ko-KR" altLang="en-US" sz="800" dirty="0">
              <a:solidFill>
                <a:schemeClr val="bg1"/>
              </a:solidFill>
              <a:latin typeface="Arial" pitchFamily="34" charset="0"/>
              <a:cs typeface="Arial" pitchFamily="34" charset="0"/>
            </a:endParaRPr>
          </a:p>
        </p:txBody>
      </p:sp>
      <p:pic>
        <p:nvPicPr>
          <p:cNvPr id="12" name="Picture 11"/>
          <p:cNvPicPr>
            <a:picLocks noChangeAspect="1"/>
          </p:cNvPicPr>
          <p:nvPr/>
        </p:nvPicPr>
        <p:blipFill>
          <a:blip r:embed="rId3" cstate="print">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3928343" y="107734"/>
            <a:ext cx="1301512" cy="321849"/>
          </a:xfrm>
          <a:prstGeom prst="rect">
            <a:avLst/>
          </a:prstGeom>
        </p:spPr>
      </p:pic>
      <p:sp>
        <p:nvSpPr>
          <p:cNvPr id="10" name="TextBox 1"/>
          <p:cNvSpPr txBox="1">
            <a:spLocks noChangeArrowheads="1"/>
          </p:cNvSpPr>
          <p:nvPr/>
        </p:nvSpPr>
        <p:spPr bwMode="auto">
          <a:xfrm>
            <a:off x="0" y="5103674"/>
            <a:ext cx="9144000" cy="1815882"/>
          </a:xfrm>
          <a:prstGeom prst="rect">
            <a:avLst/>
          </a:prstGeom>
          <a:noFill/>
          <a:ln w="9525">
            <a:noFill/>
            <a:miter lim="800000"/>
            <a:headEnd/>
            <a:tailEnd/>
          </a:ln>
        </p:spPr>
        <p:txBody>
          <a:bodyPr wrap="square">
            <a:spAutoFit/>
          </a:bodyPr>
          <a:lstStyle/>
          <a:p>
            <a:pPr algn="r"/>
            <a:endParaRPr lang="fr-FR" altLang="ko-KR" b="1" dirty="0" smtClean="0">
              <a:solidFill>
                <a:schemeClr val="bg1"/>
              </a:solidFill>
              <a:latin typeface="Arial" pitchFamily="34" charset="0"/>
              <a:ea typeface="맑은 고딕" pitchFamily="50" charset="-127"/>
              <a:cs typeface="Arial" pitchFamily="34" charset="0"/>
            </a:endParaRPr>
          </a:p>
          <a:p>
            <a:pPr algn="r"/>
            <a:endParaRPr lang="fr-FR" altLang="ko-KR" b="1" dirty="0" smtClean="0">
              <a:solidFill>
                <a:schemeClr val="bg1"/>
              </a:solidFill>
              <a:latin typeface="Arial" pitchFamily="34" charset="0"/>
              <a:ea typeface="맑은 고딕" pitchFamily="50" charset="-127"/>
              <a:cs typeface="Arial" pitchFamily="34" charset="0"/>
            </a:endParaRPr>
          </a:p>
          <a:p>
            <a:pPr algn="r"/>
            <a:endParaRPr lang="ar-DZ" altLang="ko-KR" sz="2000" b="1" dirty="0" smtClean="0">
              <a:solidFill>
                <a:schemeClr val="bg1"/>
              </a:solidFill>
              <a:latin typeface="Arial" pitchFamily="34" charset="0"/>
              <a:ea typeface="맑은 고딕" pitchFamily="50" charset="-127"/>
              <a:cs typeface="Arial" pitchFamily="34" charset="0"/>
            </a:endParaRPr>
          </a:p>
          <a:p>
            <a:pPr algn="r" rtl="1"/>
            <a:r>
              <a:rPr lang="ar-DZ" altLang="ko-KR" sz="2000" b="1" dirty="0" smtClean="0">
                <a:solidFill>
                  <a:schemeClr val="bg1"/>
                </a:solidFill>
                <a:latin typeface="Arial" pitchFamily="34" charset="0"/>
                <a:ea typeface="맑은 고딕" pitchFamily="50" charset="-127"/>
                <a:cs typeface="Arial" pitchFamily="34" charset="0"/>
              </a:rPr>
              <a:t>      من إعداد : </a:t>
            </a:r>
            <a:r>
              <a:rPr lang="ar-DZ" altLang="ko-KR" sz="2000" b="1" dirty="0" err="1" smtClean="0">
                <a:solidFill>
                  <a:schemeClr val="bg1"/>
                </a:solidFill>
                <a:latin typeface="Arial" pitchFamily="34" charset="0"/>
                <a:ea typeface="맑은 고딕" pitchFamily="50" charset="-127"/>
                <a:cs typeface="Arial" pitchFamily="34" charset="0"/>
              </a:rPr>
              <a:t>د</a:t>
            </a:r>
            <a:r>
              <a:rPr lang="ar-DZ" altLang="ko-KR" sz="2000" b="1" dirty="0" smtClean="0">
                <a:solidFill>
                  <a:schemeClr val="bg1"/>
                </a:solidFill>
                <a:latin typeface="Arial" pitchFamily="34" charset="0"/>
                <a:ea typeface="맑은 고딕" pitchFamily="50" charset="-127"/>
                <a:cs typeface="Arial" pitchFamily="34" charset="0"/>
              </a:rPr>
              <a:t>/</a:t>
            </a:r>
            <a:r>
              <a:rPr lang="ar-DZ" altLang="ko-KR" sz="2000" b="1" dirty="0" err="1" smtClean="0">
                <a:solidFill>
                  <a:schemeClr val="bg1"/>
                </a:solidFill>
                <a:latin typeface="Arial" pitchFamily="34" charset="0"/>
                <a:ea typeface="맑은 고딕" pitchFamily="50" charset="-127"/>
                <a:cs typeface="Arial" pitchFamily="34" charset="0"/>
              </a:rPr>
              <a:t>عقبوبي</a:t>
            </a:r>
            <a:r>
              <a:rPr lang="ar-DZ" altLang="ko-KR" sz="2000" b="1" dirty="0" smtClean="0">
                <a:solidFill>
                  <a:schemeClr val="bg1"/>
                </a:solidFill>
                <a:latin typeface="Arial" pitchFamily="34" charset="0"/>
                <a:ea typeface="맑은 고딕" pitchFamily="50" charset="-127"/>
                <a:cs typeface="Arial" pitchFamily="34" charset="0"/>
              </a:rPr>
              <a:t> حبيب     </a:t>
            </a:r>
            <a:r>
              <a:rPr lang="fr-FR" altLang="ko-KR" sz="2000" b="1" dirty="0" smtClean="0">
                <a:solidFill>
                  <a:schemeClr val="bg1"/>
                </a:solidFill>
                <a:latin typeface="Arial" pitchFamily="34" charset="0"/>
                <a:ea typeface="맑은 고딕" pitchFamily="50" charset="-127"/>
                <a:cs typeface="Arial" pitchFamily="34" charset="0"/>
              </a:rPr>
              <a:t> </a:t>
            </a:r>
            <a:r>
              <a:rPr lang="ar-DZ" altLang="ko-KR" sz="2000" b="1" dirty="0" smtClean="0">
                <a:solidFill>
                  <a:schemeClr val="bg1"/>
                </a:solidFill>
                <a:latin typeface="Arial" pitchFamily="34" charset="0"/>
                <a:ea typeface="맑은 고딕" pitchFamily="50" charset="-127"/>
                <a:cs typeface="Arial" pitchFamily="34" charset="0"/>
              </a:rPr>
              <a:t>د/ </a:t>
            </a:r>
            <a:r>
              <a:rPr lang="ar-DZ" altLang="ko-KR" sz="2000" b="1" dirty="0" err="1" smtClean="0">
                <a:solidFill>
                  <a:schemeClr val="bg1"/>
                </a:solidFill>
                <a:latin typeface="Arial" pitchFamily="34" charset="0"/>
                <a:ea typeface="맑은 고딕" pitchFamily="50" charset="-127"/>
                <a:cs typeface="Arial" pitchFamily="34" charset="0"/>
              </a:rPr>
              <a:t>دربال</a:t>
            </a:r>
            <a:r>
              <a:rPr lang="ar-DZ" altLang="ko-KR" sz="2000" b="1" dirty="0" smtClean="0">
                <a:solidFill>
                  <a:schemeClr val="bg1"/>
                </a:solidFill>
                <a:latin typeface="Arial" pitchFamily="34" charset="0"/>
                <a:ea typeface="맑은 고딕" pitchFamily="50" charset="-127"/>
                <a:cs typeface="Arial" pitchFamily="34" charset="0"/>
              </a:rPr>
              <a:t> فتحي       </a:t>
            </a:r>
            <a:r>
              <a:rPr lang="fr-FR" altLang="ko-KR" sz="2000" b="1" dirty="0" smtClean="0">
                <a:solidFill>
                  <a:schemeClr val="bg1"/>
                </a:solidFill>
                <a:latin typeface="Arial" pitchFamily="34" charset="0"/>
                <a:ea typeface="맑은 고딕" pitchFamily="50" charset="-127"/>
                <a:cs typeface="Arial" pitchFamily="34" charset="0"/>
              </a:rPr>
              <a:t> </a:t>
            </a:r>
            <a:r>
              <a:rPr lang="ar-DZ" altLang="ko-KR" sz="2000" b="1" dirty="0" smtClean="0">
                <a:solidFill>
                  <a:schemeClr val="bg1"/>
                </a:solidFill>
                <a:latin typeface="Arial" pitchFamily="34" charset="0"/>
                <a:ea typeface="맑은 고딕" pitchFamily="50" charset="-127"/>
                <a:cs typeface="Arial" pitchFamily="34" charset="0"/>
              </a:rPr>
              <a:t>د/ </a:t>
            </a:r>
            <a:r>
              <a:rPr lang="ar-DZ" altLang="ko-KR" sz="2000" b="1" dirty="0" err="1" smtClean="0">
                <a:solidFill>
                  <a:schemeClr val="bg1"/>
                </a:solidFill>
                <a:latin typeface="Arial" pitchFamily="34" charset="0"/>
                <a:ea typeface="맑은 고딕" pitchFamily="50" charset="-127"/>
                <a:cs typeface="Arial" pitchFamily="34" charset="0"/>
              </a:rPr>
              <a:t>زمالي</a:t>
            </a:r>
            <a:r>
              <a:rPr lang="ar-DZ" altLang="ko-KR" sz="2000" b="1" dirty="0" smtClean="0">
                <a:solidFill>
                  <a:schemeClr val="bg1"/>
                </a:solidFill>
                <a:latin typeface="Arial" pitchFamily="34" charset="0"/>
                <a:ea typeface="맑은 고딕" pitchFamily="50" charset="-127"/>
                <a:cs typeface="Arial" pitchFamily="34" charset="0"/>
              </a:rPr>
              <a:t> محمد  </a:t>
            </a:r>
          </a:p>
          <a:p>
            <a:pPr algn="r" rtl="1"/>
            <a:r>
              <a:rPr lang="ar-DZ" altLang="ko-KR" b="1" dirty="0" smtClean="0">
                <a:solidFill>
                  <a:schemeClr val="bg1"/>
                </a:solidFill>
                <a:latin typeface="Arial" pitchFamily="34" charset="0"/>
                <a:ea typeface="맑은 고딕" pitchFamily="50" charset="-127"/>
                <a:cs typeface="Arial" pitchFamily="34" charset="0"/>
              </a:rPr>
              <a:t>                   </a:t>
            </a:r>
          </a:p>
          <a:p>
            <a:pPr algn="r" rtl="1"/>
            <a:r>
              <a:rPr lang="ar-DZ" altLang="ko-KR" b="1" dirty="0" smtClean="0">
                <a:solidFill>
                  <a:schemeClr val="bg1"/>
                </a:solidFill>
                <a:latin typeface="Arial" pitchFamily="34" charset="0"/>
                <a:ea typeface="맑은 고딕" pitchFamily="50" charset="-127"/>
                <a:cs typeface="Arial" pitchFamily="34" charset="0"/>
              </a:rPr>
              <a:t>                    </a:t>
            </a:r>
            <a:endParaRPr lang="en-US" altLang="ko-KR" b="1" dirty="0" smtClean="0">
              <a:solidFill>
                <a:schemeClr val="bg1"/>
              </a:solidFill>
              <a:latin typeface="Arial" pitchFamily="34" charset="0"/>
              <a:ea typeface="맑은 고딕" pitchFamily="50" charset="-127"/>
              <a:cs typeface="Arial" pitchFamily="34" charset="0"/>
            </a:endParaRPr>
          </a:p>
        </p:txBody>
      </p:sp>
      <p:sp>
        <p:nvSpPr>
          <p:cNvPr id="6" name="Rectangle 5"/>
          <p:cNvSpPr/>
          <p:nvPr/>
        </p:nvSpPr>
        <p:spPr>
          <a:xfrm>
            <a:off x="1785918" y="0"/>
            <a:ext cx="5429288" cy="642918"/>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ar-DZ" sz="2000" b="1" dirty="0" smtClean="0"/>
              <a:t>الجمهورية الجزائرية الديمقراطية الشعبية</a:t>
            </a:r>
          </a:p>
          <a:p>
            <a:pPr algn="ctr"/>
            <a:r>
              <a:rPr lang="ar-DZ" sz="2000" b="1" dirty="0" smtClean="0"/>
              <a:t>وزارة التعليم العالي </a:t>
            </a:r>
            <a:r>
              <a:rPr lang="ar-DZ" sz="2000" b="1" dirty="0" err="1" smtClean="0"/>
              <a:t>و</a:t>
            </a:r>
            <a:r>
              <a:rPr lang="ar-DZ" sz="2000" b="1" dirty="0" smtClean="0"/>
              <a:t> البحث العلمي</a:t>
            </a:r>
          </a:p>
        </p:txBody>
      </p:sp>
      <p:sp>
        <p:nvSpPr>
          <p:cNvPr id="4100" name="Rectangle 4"/>
          <p:cNvSpPr>
            <a:spLocks noChangeArrowheads="1"/>
          </p:cNvSpPr>
          <p:nvPr/>
        </p:nvSpPr>
        <p:spPr bwMode="auto">
          <a:xfrm>
            <a:off x="0" y="4786322"/>
            <a:ext cx="9144000" cy="523220"/>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DZ" sz="2800" b="1" i="0" u="none" strike="noStrike" cap="none" normalizeH="0" baseline="0" dirty="0" smtClean="0">
                <a:ln>
                  <a:noFill/>
                </a:ln>
                <a:solidFill>
                  <a:schemeClr val="tx1"/>
                </a:solidFill>
                <a:effectLst/>
                <a:latin typeface="Times New Roman" pitchFamily="18" charset="0"/>
                <a:ea typeface="Times New Roman" pitchFamily="18" charset="0"/>
                <a:cs typeface="Traditional Arabic" pitchFamily="18" charset="-78"/>
              </a:rPr>
              <a:t>المتطلبات الفسيولوجية عند لاعبي كرة القدم الجزائرية حسب مستوى ومراكز لعبهم</a:t>
            </a:r>
            <a:endParaRPr kumimoji="0" lang="ar-DZ" sz="2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8" name="Picture 2" descr="C:\Users\Habib\Documents\thése doct\photos thèse\Photo0875.jpg"/>
          <p:cNvPicPr>
            <a:picLocks noChangeAspect="1" noChangeArrowheads="1"/>
          </p:cNvPicPr>
          <p:nvPr/>
        </p:nvPicPr>
        <p:blipFill>
          <a:blip r:embed="rId5" cstate="print"/>
          <a:srcRect/>
          <a:stretch>
            <a:fillRect/>
          </a:stretch>
        </p:blipFill>
        <p:spPr bwMode="auto">
          <a:xfrm rot="5400000">
            <a:off x="25" y="-26"/>
            <a:ext cx="2643123" cy="2643174"/>
          </a:xfrm>
          <a:prstGeom prst="rect">
            <a:avLst/>
          </a:prstGeom>
          <a:noFill/>
        </p:spPr>
      </p:pic>
      <p:sp>
        <p:nvSpPr>
          <p:cNvPr id="9" name="Ellipse 8"/>
          <p:cNvSpPr/>
          <p:nvPr/>
        </p:nvSpPr>
        <p:spPr>
          <a:xfrm>
            <a:off x="2786050" y="4214818"/>
            <a:ext cx="4714908" cy="571504"/>
          </a:xfrm>
          <a:prstGeom prst="ellips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ar-DZ" b="1" dirty="0" smtClean="0"/>
              <a:t>موضوع الدراسة تحت عنوان</a:t>
            </a:r>
            <a:endParaRPr lang="fr-FR" b="1" dirty="0"/>
          </a:p>
        </p:txBody>
      </p:sp>
      <p:pic>
        <p:nvPicPr>
          <p:cNvPr id="13" name="Picture 3" descr="C:\Users\Habib\Documents\thése doct\photos thèse\Photo0856.jpg"/>
          <p:cNvPicPr>
            <a:picLocks noChangeAspect="1" noChangeArrowheads="1"/>
          </p:cNvPicPr>
          <p:nvPr/>
        </p:nvPicPr>
        <p:blipFill>
          <a:blip r:embed="rId6" cstate="print"/>
          <a:srcRect/>
          <a:stretch>
            <a:fillRect/>
          </a:stretch>
        </p:blipFill>
        <p:spPr bwMode="auto">
          <a:xfrm>
            <a:off x="6215074" y="0"/>
            <a:ext cx="2928926" cy="2643182"/>
          </a:xfrm>
          <a:prstGeom prst="rect">
            <a:avLst/>
          </a:prstGeom>
          <a:noFill/>
        </p:spPr>
      </p:pic>
    </p:spTree>
    <p:extLst>
      <p:ext uri="{BB962C8B-B14F-4D97-AF65-F5344CB8AC3E}">
        <p14:creationId xmlns:p14="http://schemas.microsoft.com/office/powerpoint/2010/main" val="1941221791"/>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7" presetClass="entr" presetSubtype="4" fill="hold" grpId="0" nodeType="clickEffect">
                                  <p:stCondLst>
                                    <p:cond delay="0"/>
                                  </p:stCondLst>
                                  <p:childTnLst>
                                    <p:set>
                                      <p:cBhvr>
                                        <p:cTn id="12" dur="1" fill="hold">
                                          <p:stCondLst>
                                            <p:cond delay="0"/>
                                          </p:stCondLst>
                                        </p:cTn>
                                        <p:tgtEl>
                                          <p:spTgt spid="4100"/>
                                        </p:tgtEl>
                                        <p:attrNameLst>
                                          <p:attrName>style.visibility</p:attrName>
                                        </p:attrNameLst>
                                      </p:cBhvr>
                                      <p:to>
                                        <p:strVal val="visible"/>
                                      </p:to>
                                    </p:set>
                                    <p:anim calcmode="lin" valueType="num">
                                      <p:cBhvr additive="base">
                                        <p:cTn id="13" dur="5000" fill="hold"/>
                                        <p:tgtEl>
                                          <p:spTgt spid="4100"/>
                                        </p:tgtEl>
                                        <p:attrNameLst>
                                          <p:attrName>ppt_x</p:attrName>
                                        </p:attrNameLst>
                                      </p:cBhvr>
                                      <p:tavLst>
                                        <p:tav tm="0">
                                          <p:val>
                                            <p:strVal val="#ppt_x"/>
                                          </p:val>
                                        </p:tav>
                                        <p:tav tm="100000">
                                          <p:val>
                                            <p:strVal val="#ppt_x"/>
                                          </p:val>
                                        </p:tav>
                                      </p:tavLst>
                                    </p:anim>
                                    <p:anim calcmode="lin" valueType="num">
                                      <p:cBhvr additive="base">
                                        <p:cTn id="14" dur="5000" fill="hold"/>
                                        <p:tgtEl>
                                          <p:spTgt spid="4100"/>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 presetClass="entr" presetSubtype="1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checkerboard(across)">
                                      <p:cBhvr>
                                        <p:cTn id="19"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6" grpId="0" animBg="1"/>
      <p:bldP spid="4100"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rtl="1"/>
            <a:r>
              <a:rPr lang="ar-DZ" dirty="0" smtClean="0"/>
              <a:t>          مواصفات الاختبارات والقياسات المستخدمة</a:t>
            </a:r>
            <a:endParaRPr lang="fr-FR" dirty="0"/>
          </a:p>
        </p:txBody>
      </p:sp>
      <p:sp>
        <p:nvSpPr>
          <p:cNvPr id="5" name="Espace réservé du contenu 4"/>
          <p:cNvSpPr>
            <a:spLocks noGrp="1"/>
          </p:cNvSpPr>
          <p:nvPr>
            <p:ph idx="10"/>
          </p:nvPr>
        </p:nvSpPr>
        <p:spPr>
          <a:xfrm>
            <a:off x="2571736" y="1071546"/>
            <a:ext cx="6572264" cy="2857520"/>
          </a:xfrm>
        </p:spPr>
        <p:txBody>
          <a:bodyPr/>
          <a:lstStyle/>
          <a:p>
            <a:pPr algn="r" rtl="1"/>
            <a:endParaRPr lang="ar-DZ" sz="1800" b="1" dirty="0" smtClean="0">
              <a:solidFill>
                <a:srgbClr val="00B0F0"/>
              </a:solidFill>
            </a:endParaRPr>
          </a:p>
          <a:p>
            <a:pPr algn="r" rtl="1"/>
            <a:r>
              <a:rPr lang="ar-DZ" sz="2400" b="1" dirty="0" smtClean="0">
                <a:solidFill>
                  <a:srgbClr val="00B0F0"/>
                </a:solidFill>
              </a:rPr>
              <a:t>الاختبارات </a:t>
            </a:r>
            <a:r>
              <a:rPr lang="ar-DZ" sz="2400" b="1" dirty="0" err="1" smtClean="0">
                <a:solidFill>
                  <a:srgbClr val="00B0F0"/>
                </a:solidFill>
              </a:rPr>
              <a:t>و</a:t>
            </a:r>
            <a:r>
              <a:rPr lang="ar-DZ" sz="2400" b="1" dirty="0" smtClean="0">
                <a:solidFill>
                  <a:srgbClr val="00B0F0"/>
                </a:solidFill>
              </a:rPr>
              <a:t> القياسات الفسيولوجية :</a:t>
            </a:r>
            <a:endParaRPr lang="fr-FR" sz="2400" b="1" dirty="0" smtClean="0">
              <a:solidFill>
                <a:srgbClr val="00B0F0"/>
              </a:solidFill>
            </a:endParaRPr>
          </a:p>
          <a:p>
            <a:pPr algn="r" rtl="1"/>
            <a:r>
              <a:rPr lang="ar-DZ" sz="1800" b="1" dirty="0" smtClean="0">
                <a:solidFill>
                  <a:schemeClr val="tx1"/>
                </a:solidFill>
              </a:rPr>
              <a:t>قياس النبض أثناء الراحة</a:t>
            </a:r>
          </a:p>
          <a:p>
            <a:pPr algn="r"/>
            <a:r>
              <a:rPr lang="ar-DZ" sz="1800" b="1" dirty="0" smtClean="0">
                <a:solidFill>
                  <a:schemeClr val="tx1"/>
                </a:solidFill>
              </a:rPr>
              <a:t>اختبار </a:t>
            </a:r>
            <a:r>
              <a:rPr lang="ar-DZ" sz="1800" b="1" dirty="0" err="1" smtClean="0">
                <a:solidFill>
                  <a:schemeClr val="tx1"/>
                </a:solidFill>
              </a:rPr>
              <a:t>سارجنت</a:t>
            </a:r>
            <a:r>
              <a:rPr lang="ar-DZ" sz="1800" b="1" dirty="0" smtClean="0">
                <a:solidFill>
                  <a:schemeClr val="tx1"/>
                </a:solidFill>
              </a:rPr>
              <a:t> </a:t>
            </a:r>
            <a:endParaRPr lang="fr-FR" sz="1800" b="1" dirty="0" smtClean="0">
              <a:solidFill>
                <a:schemeClr val="tx1"/>
              </a:solidFill>
            </a:endParaRPr>
          </a:p>
          <a:p>
            <a:pPr algn="r"/>
            <a:r>
              <a:rPr lang="fr-FR" sz="1800" b="1" dirty="0" err="1" smtClean="0">
                <a:solidFill>
                  <a:schemeClr val="tx1"/>
                </a:solidFill>
              </a:rPr>
              <a:t>pwc</a:t>
            </a:r>
            <a:r>
              <a:rPr lang="fr-FR" sz="1800" b="1" dirty="0" smtClean="0">
                <a:solidFill>
                  <a:schemeClr val="tx1"/>
                </a:solidFill>
              </a:rPr>
              <a:t> 170</a:t>
            </a:r>
            <a:r>
              <a:rPr lang="ar-DZ" sz="1800" b="1" dirty="0" smtClean="0">
                <a:solidFill>
                  <a:schemeClr val="tx1"/>
                </a:solidFill>
              </a:rPr>
              <a:t>اختبار الجهد عند ضربات القلب 170 ( الكفاءة البدنية </a:t>
            </a:r>
            <a:endParaRPr lang="fr-FR" sz="1800" b="1" dirty="0" smtClean="0">
              <a:solidFill>
                <a:schemeClr val="tx1"/>
              </a:solidFill>
            </a:endParaRPr>
          </a:p>
          <a:p>
            <a:pPr algn="r"/>
            <a:r>
              <a:rPr lang="ar-DZ" sz="1800" b="1" dirty="0" smtClean="0">
                <a:solidFill>
                  <a:schemeClr val="tx1"/>
                </a:solidFill>
              </a:rPr>
              <a:t>قياس السعة الحيوية </a:t>
            </a:r>
          </a:p>
          <a:p>
            <a:pPr algn="r"/>
            <a:r>
              <a:rPr lang="fr-FR" sz="1800" b="1" dirty="0" smtClean="0">
                <a:solidFill>
                  <a:schemeClr val="tx1"/>
                </a:solidFill>
              </a:rPr>
              <a:t>   </a:t>
            </a:r>
            <a:r>
              <a:rPr lang="fr-FR" sz="3200" b="1" dirty="0" smtClean="0">
                <a:solidFill>
                  <a:schemeClr val="tx1"/>
                </a:solidFill>
              </a:rPr>
              <a:t>vo</a:t>
            </a:r>
            <a:r>
              <a:rPr lang="fr-FR" sz="1800" b="1" dirty="0" smtClean="0">
                <a:solidFill>
                  <a:schemeClr val="tx1"/>
                </a:solidFill>
              </a:rPr>
              <a:t>2max</a:t>
            </a:r>
            <a:r>
              <a:rPr lang="ar-DZ" sz="1800" b="1" dirty="0" smtClean="0">
                <a:solidFill>
                  <a:schemeClr val="tx1"/>
                </a:solidFill>
              </a:rPr>
              <a:t> قياس الحد </a:t>
            </a:r>
            <a:r>
              <a:rPr lang="ar-DZ" sz="1800" b="1" dirty="0" err="1" smtClean="0">
                <a:solidFill>
                  <a:schemeClr val="tx1"/>
                </a:solidFill>
              </a:rPr>
              <a:t>الاقصى</a:t>
            </a:r>
            <a:r>
              <a:rPr lang="ar-DZ" sz="1800" b="1" dirty="0" smtClean="0">
                <a:solidFill>
                  <a:schemeClr val="tx1"/>
                </a:solidFill>
              </a:rPr>
              <a:t> لاستهلاك </a:t>
            </a:r>
            <a:r>
              <a:rPr lang="ar-DZ" sz="1800" b="1" dirty="0" err="1" smtClean="0">
                <a:solidFill>
                  <a:schemeClr val="tx1"/>
                </a:solidFill>
              </a:rPr>
              <a:t>الاكسجين</a:t>
            </a:r>
            <a:r>
              <a:rPr lang="ar-DZ" sz="1800" b="1" dirty="0" smtClean="0">
                <a:solidFill>
                  <a:schemeClr val="tx1"/>
                </a:solidFill>
              </a:rPr>
              <a:t> </a:t>
            </a:r>
            <a:r>
              <a:rPr lang="fr-FR" sz="1800" b="1" dirty="0" smtClean="0">
                <a:solidFill>
                  <a:schemeClr val="tx1"/>
                </a:solidFill>
              </a:rPr>
              <a:t> </a:t>
            </a:r>
            <a:endParaRPr lang="ar-DZ" sz="1800" b="1" dirty="0" smtClean="0">
              <a:solidFill>
                <a:schemeClr val="tx1"/>
              </a:solidFill>
            </a:endParaRPr>
          </a:p>
          <a:p>
            <a:pPr algn="r"/>
            <a:endParaRPr lang="fr-FR" sz="1800" b="1" dirty="0" smtClean="0">
              <a:solidFill>
                <a:schemeClr val="tx1"/>
              </a:solidFill>
            </a:endParaRPr>
          </a:p>
          <a:p>
            <a:pPr algn="r" rtl="1"/>
            <a:endParaRPr lang="fr-FR" sz="1800" b="1" dirty="0">
              <a:solidFill>
                <a:schemeClr val="tx1"/>
              </a:solidFill>
            </a:endParaRPr>
          </a:p>
        </p:txBody>
      </p:sp>
      <p:pic>
        <p:nvPicPr>
          <p:cNvPr id="31746" name="Picture 2" descr="C:\Users\Habib\Documents\thése doct\photos thèse\Photo0875.jpg"/>
          <p:cNvPicPr>
            <a:picLocks noChangeAspect="1" noChangeArrowheads="1"/>
          </p:cNvPicPr>
          <p:nvPr/>
        </p:nvPicPr>
        <p:blipFill>
          <a:blip r:embed="rId2" cstate="print"/>
          <a:srcRect/>
          <a:stretch>
            <a:fillRect/>
          </a:stretch>
        </p:blipFill>
        <p:spPr bwMode="auto">
          <a:xfrm rot="5400000">
            <a:off x="-642930" y="1714476"/>
            <a:ext cx="3786214" cy="2500354"/>
          </a:xfrm>
          <a:prstGeom prst="rect">
            <a:avLst/>
          </a:prstGeom>
          <a:noFill/>
        </p:spPr>
      </p:pic>
      <p:pic>
        <p:nvPicPr>
          <p:cNvPr id="31747" name="Picture 3" descr="C:\Users\Habib\Documents\thése doct\photos thèse\Photo0856.jpg"/>
          <p:cNvPicPr>
            <a:picLocks noChangeAspect="1" noChangeArrowheads="1"/>
          </p:cNvPicPr>
          <p:nvPr/>
        </p:nvPicPr>
        <p:blipFill>
          <a:blip r:embed="rId3" cstate="print"/>
          <a:srcRect/>
          <a:stretch>
            <a:fillRect/>
          </a:stretch>
        </p:blipFill>
        <p:spPr bwMode="auto">
          <a:xfrm>
            <a:off x="4357686" y="4143380"/>
            <a:ext cx="4643470" cy="2643182"/>
          </a:xfrm>
          <a:prstGeom prst="rect">
            <a:avLst/>
          </a:prstGeom>
          <a:noFill/>
        </p:spPr>
      </p:pic>
      <p:pic>
        <p:nvPicPr>
          <p:cNvPr id="31748" name="Picture 4" descr="C:\Users\Habib\Documents\thése doct\photos thèse\Photo0857.jpg"/>
          <p:cNvPicPr>
            <a:picLocks noChangeAspect="1" noChangeArrowheads="1"/>
          </p:cNvPicPr>
          <p:nvPr/>
        </p:nvPicPr>
        <p:blipFill>
          <a:blip r:embed="rId4" cstate="print"/>
          <a:srcRect l="11111" t="2564" r="15556"/>
          <a:stretch>
            <a:fillRect/>
          </a:stretch>
        </p:blipFill>
        <p:spPr bwMode="auto">
          <a:xfrm rot="5400000">
            <a:off x="1607335" y="4107649"/>
            <a:ext cx="2714620" cy="2786082"/>
          </a:xfrm>
          <a:prstGeom prst="rect">
            <a:avLst/>
          </a:prstGeom>
          <a:noFill/>
        </p:spPr>
      </p:pic>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619672" y="357166"/>
            <a:ext cx="7524328" cy="1069514"/>
          </a:xfrm>
        </p:spPr>
        <p:txBody>
          <a:bodyPr/>
          <a:lstStyle/>
          <a:p>
            <a:pPr lvl="0" algn="ctr"/>
            <a:r>
              <a:rPr lang="ar-DZ" sz="2800" dirty="0" smtClean="0">
                <a:solidFill>
                  <a:schemeClr val="tx1"/>
                </a:solidFill>
              </a:rPr>
              <a:t>عرض ومناقشة نتائج اللاعبين حسب مستوى اللعب</a:t>
            </a:r>
            <a:r>
              <a:rPr lang="fr-FR" sz="2800" dirty="0" smtClean="0">
                <a:solidFill>
                  <a:schemeClr val="tx1"/>
                </a:solidFill>
              </a:rPr>
              <a:t/>
            </a:r>
            <a:br>
              <a:rPr lang="fr-FR" sz="2800" dirty="0" smtClean="0">
                <a:solidFill>
                  <a:schemeClr val="tx1"/>
                </a:solidFill>
              </a:rPr>
            </a:br>
            <a:endParaRPr lang="fr-FR" dirty="0">
              <a:solidFill>
                <a:schemeClr val="tx1"/>
              </a:solidFill>
            </a:endParaRPr>
          </a:p>
        </p:txBody>
      </p:sp>
      <p:sp>
        <p:nvSpPr>
          <p:cNvPr id="3" name="Espace réservé du contenu 2"/>
          <p:cNvSpPr>
            <a:spLocks noGrp="1"/>
          </p:cNvSpPr>
          <p:nvPr>
            <p:ph idx="1"/>
          </p:nvPr>
        </p:nvSpPr>
        <p:spPr>
          <a:xfrm>
            <a:off x="1428728" y="1714488"/>
            <a:ext cx="7715272" cy="1643074"/>
          </a:xfrm>
        </p:spPr>
        <p:txBody>
          <a:bodyPr/>
          <a:lstStyle/>
          <a:p>
            <a:pPr algn="r" rtl="1"/>
            <a:r>
              <a:rPr lang="ar-SA" b="1" dirty="0" smtClean="0">
                <a:solidFill>
                  <a:schemeClr val="tx1"/>
                </a:solidFill>
              </a:rPr>
              <a:t>من خلال الفرضية الأولى التي تشير إلى : </a:t>
            </a:r>
            <a:r>
              <a:rPr lang="ar-SA" sz="2400" b="1" dirty="0" smtClean="0">
                <a:solidFill>
                  <a:srgbClr val="C00000"/>
                </a:solidFill>
              </a:rPr>
              <a:t>عدم وجود فروق معنوية بين مستويات</a:t>
            </a:r>
            <a:r>
              <a:rPr lang="ar-DZ" sz="2400" b="1" dirty="0" smtClean="0">
                <a:solidFill>
                  <a:srgbClr val="C00000"/>
                </a:solidFill>
              </a:rPr>
              <a:t>  </a:t>
            </a:r>
            <a:r>
              <a:rPr lang="ar-SA" sz="2400" b="1" dirty="0" smtClean="0">
                <a:solidFill>
                  <a:srgbClr val="C00000"/>
                </a:solidFill>
              </a:rPr>
              <a:t> مختلفة</a:t>
            </a:r>
            <a:r>
              <a:rPr lang="ar-DZ" sz="2400" b="1" dirty="0" smtClean="0">
                <a:solidFill>
                  <a:srgbClr val="C00000"/>
                </a:solidFill>
              </a:rPr>
              <a:t> </a:t>
            </a:r>
            <a:r>
              <a:rPr lang="ar-SA" sz="2400" b="1" dirty="0" smtClean="0">
                <a:solidFill>
                  <a:srgbClr val="C00000"/>
                </a:solidFill>
              </a:rPr>
              <a:t>في بعض الخصائص الفسيولوجية </a:t>
            </a:r>
            <a:r>
              <a:rPr lang="ar-DZ" sz="2400" b="1" dirty="0" smtClean="0">
                <a:solidFill>
                  <a:srgbClr val="C00000"/>
                </a:solidFill>
              </a:rPr>
              <a:t>عند لاعبي كرة القدم الجزائرية</a:t>
            </a:r>
            <a:r>
              <a:rPr lang="ar-SA" sz="2400" b="1" dirty="0" smtClean="0">
                <a:solidFill>
                  <a:srgbClr val="C00000"/>
                </a:solidFill>
              </a:rPr>
              <a:t> . </a:t>
            </a:r>
            <a:endParaRPr lang="fr-FR" b="1" dirty="0" smtClean="0">
              <a:solidFill>
                <a:srgbClr val="C00000"/>
              </a:solidFill>
            </a:endParaRPr>
          </a:p>
          <a:p>
            <a:pPr lvl="0" algn="r" rtl="1"/>
            <a:r>
              <a:rPr lang="ar-DZ" b="1" dirty="0" smtClean="0">
                <a:solidFill>
                  <a:schemeClr val="tx1"/>
                </a:solidFill>
              </a:rPr>
              <a:t>استخدمنا </a:t>
            </a:r>
            <a:r>
              <a:rPr lang="ar-DZ" b="1" dirty="0" err="1" smtClean="0">
                <a:solidFill>
                  <a:schemeClr val="tx1"/>
                </a:solidFill>
              </a:rPr>
              <a:t>الاحصاء</a:t>
            </a:r>
            <a:r>
              <a:rPr lang="ar-DZ" b="1" dirty="0" smtClean="0">
                <a:solidFill>
                  <a:schemeClr val="tx1"/>
                </a:solidFill>
              </a:rPr>
              <a:t> التالي :ف تحليل التباين فكانت النتائج على النحو التالي:</a:t>
            </a:r>
            <a:endParaRPr lang="fr-FR" b="1" dirty="0" smtClean="0">
              <a:solidFill>
                <a:schemeClr val="tx1"/>
              </a:solidFill>
            </a:endParaRPr>
          </a:p>
          <a:p>
            <a:pPr algn="r">
              <a:lnSpc>
                <a:spcPct val="150000"/>
              </a:lnSpc>
            </a:pPr>
            <a:endParaRPr lang="fr-FR" sz="2400" b="1" dirty="0">
              <a:solidFill>
                <a:schemeClr val="tx1"/>
              </a:solidFill>
            </a:endParaRP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ar-DZ" sz="2400" dirty="0" smtClean="0"/>
              <a:t>              عرض ومناقشة نتائج اللاعبين للمؤشرات الفسيولوجية حسب مستوى اللعب</a:t>
            </a:r>
            <a:endParaRPr lang="fr-FR" sz="2400" dirty="0"/>
          </a:p>
        </p:txBody>
      </p:sp>
      <p:sp>
        <p:nvSpPr>
          <p:cNvPr id="7" name="Rectangle 6"/>
          <p:cNvSpPr/>
          <p:nvPr/>
        </p:nvSpPr>
        <p:spPr>
          <a:xfrm>
            <a:off x="0" y="6488668"/>
            <a:ext cx="2026517" cy="369332"/>
          </a:xfrm>
          <a:prstGeom prst="rect">
            <a:avLst/>
          </a:prstGeom>
        </p:spPr>
        <p:txBody>
          <a:bodyPr wrap="none">
            <a:spAutoFit/>
          </a:bodyPr>
          <a:lstStyle/>
          <a:p>
            <a:pPr lvl="0" fontAlgn="base" latinLnBrk="0">
              <a:spcBef>
                <a:spcPct val="0"/>
              </a:spcBef>
              <a:spcAft>
                <a:spcPct val="0"/>
              </a:spcAft>
            </a:pPr>
            <a:r>
              <a:rPr lang="ar-DZ" b="1" dirty="0" smtClean="0">
                <a:solidFill>
                  <a:srgbClr val="C00000"/>
                </a:solidFill>
                <a:latin typeface="Traditional Arabic" pitchFamily="18" charset="-78"/>
                <a:ea typeface="Calibri" pitchFamily="34" charset="0"/>
                <a:cs typeface="Traditional Arabic" pitchFamily="18" charset="-78"/>
              </a:rPr>
              <a:t>هذا عند مستوى دلالة 0.05</a:t>
            </a:r>
            <a:endParaRPr lang="fr-FR" sz="2400" b="1" dirty="0" smtClean="0">
              <a:solidFill>
                <a:srgbClr val="C00000"/>
              </a:solidFill>
              <a:latin typeface="Arial" pitchFamily="34" charset="0"/>
              <a:cs typeface="Arial" pitchFamily="34" charset="0"/>
            </a:endParaRPr>
          </a:p>
        </p:txBody>
      </p:sp>
      <p:graphicFrame>
        <p:nvGraphicFramePr>
          <p:cNvPr id="9" name="Tableau 8"/>
          <p:cNvGraphicFramePr>
            <a:graphicFrameLocks noGrp="1"/>
          </p:cNvGraphicFramePr>
          <p:nvPr/>
        </p:nvGraphicFramePr>
        <p:xfrm>
          <a:off x="142844" y="1214422"/>
          <a:ext cx="8858312" cy="5528291"/>
        </p:xfrm>
        <a:graphic>
          <a:graphicData uri="http://schemas.openxmlformats.org/drawingml/2006/table">
            <a:tbl>
              <a:tblPr rtl="1">
                <a:tableStyleId>{08FB837D-C827-4EFA-A057-4D05807E0F7C}</a:tableStyleId>
              </a:tblPr>
              <a:tblGrid>
                <a:gridCol w="1264838"/>
                <a:gridCol w="1622640"/>
                <a:gridCol w="1549608"/>
                <a:gridCol w="952350"/>
                <a:gridCol w="850847"/>
                <a:gridCol w="951604"/>
                <a:gridCol w="741132"/>
                <a:gridCol w="925293"/>
              </a:tblGrid>
              <a:tr h="499871">
                <a:tc>
                  <a:txBody>
                    <a:bodyPr/>
                    <a:lstStyle/>
                    <a:p>
                      <a:pPr algn="ctr" rtl="1">
                        <a:lnSpc>
                          <a:spcPct val="115000"/>
                        </a:lnSpc>
                        <a:spcAft>
                          <a:spcPts val="0"/>
                        </a:spcAft>
                      </a:pPr>
                      <a:r>
                        <a:rPr lang="ar-DZ" sz="1400" b="1" dirty="0"/>
                        <a:t>الاختبار</a:t>
                      </a:r>
                      <a:endParaRPr lang="fr-FR" sz="1400" b="1" dirty="0">
                        <a:latin typeface="Calibri"/>
                        <a:ea typeface="Calibri"/>
                        <a:cs typeface="Arial"/>
                      </a:endParaRPr>
                    </a:p>
                  </a:txBody>
                  <a:tcPr marL="59554" marR="59554" marT="0" marB="0"/>
                </a:tc>
                <a:tc>
                  <a:txBody>
                    <a:bodyPr/>
                    <a:lstStyle/>
                    <a:p>
                      <a:pPr algn="ctr" rtl="1">
                        <a:lnSpc>
                          <a:spcPct val="115000"/>
                        </a:lnSpc>
                        <a:spcAft>
                          <a:spcPts val="0"/>
                        </a:spcAft>
                      </a:pPr>
                      <a:r>
                        <a:rPr lang="ar-DZ" sz="1400" b="1"/>
                        <a:t>المستوى</a:t>
                      </a:r>
                      <a:endParaRPr lang="fr-FR" sz="1400" b="1"/>
                    </a:p>
                    <a:p>
                      <a:pPr algn="r" rtl="1">
                        <a:lnSpc>
                          <a:spcPct val="115000"/>
                        </a:lnSpc>
                        <a:spcAft>
                          <a:spcPts val="0"/>
                        </a:spcAft>
                      </a:pPr>
                      <a:r>
                        <a:rPr lang="ar-DZ" sz="1400" b="1"/>
                        <a:t>الدراسة الإحصائية</a:t>
                      </a:r>
                      <a:endParaRPr lang="fr-FR" sz="1400" b="1">
                        <a:latin typeface="Calibri"/>
                        <a:ea typeface="Calibri"/>
                        <a:cs typeface="Arial"/>
                      </a:endParaRPr>
                    </a:p>
                  </a:txBody>
                  <a:tcPr marL="59554" marR="59554" marT="0" marB="0"/>
                </a:tc>
                <a:tc>
                  <a:txBody>
                    <a:bodyPr/>
                    <a:lstStyle/>
                    <a:p>
                      <a:pPr algn="ctr" rtl="1">
                        <a:lnSpc>
                          <a:spcPct val="115000"/>
                        </a:lnSpc>
                        <a:spcAft>
                          <a:spcPts val="0"/>
                        </a:spcAft>
                      </a:pPr>
                      <a:r>
                        <a:rPr lang="ar-DZ" sz="1400" b="1" dirty="0"/>
                        <a:t>القسم الوطني </a:t>
                      </a:r>
                      <a:r>
                        <a:rPr lang="ar-DZ" sz="1400" b="1" dirty="0" smtClean="0"/>
                        <a:t>الأول       </a:t>
                      </a:r>
                      <a:r>
                        <a:rPr lang="ar-DZ" sz="1400" b="1" dirty="0"/>
                        <a:t>المحترف</a:t>
                      </a:r>
                      <a:endParaRPr lang="fr-FR" sz="1400" b="1" dirty="0">
                        <a:latin typeface="Calibri"/>
                        <a:ea typeface="Calibri"/>
                        <a:cs typeface="Arial"/>
                      </a:endParaRPr>
                    </a:p>
                  </a:txBody>
                  <a:tcPr marL="59554" marR="59554" marT="0" marB="0"/>
                </a:tc>
                <a:tc>
                  <a:txBody>
                    <a:bodyPr/>
                    <a:lstStyle/>
                    <a:p>
                      <a:pPr algn="ctr" rtl="1">
                        <a:lnSpc>
                          <a:spcPct val="115000"/>
                        </a:lnSpc>
                        <a:spcAft>
                          <a:spcPts val="0"/>
                        </a:spcAft>
                      </a:pPr>
                      <a:r>
                        <a:rPr lang="ar-DZ" sz="1400" b="1" dirty="0"/>
                        <a:t>القسم الوطني </a:t>
                      </a:r>
                      <a:r>
                        <a:rPr lang="ar-DZ" sz="1400" b="1" dirty="0" smtClean="0"/>
                        <a:t>    الثاني          المحترف</a:t>
                      </a:r>
                      <a:endParaRPr lang="fr-FR" sz="1400" b="1" dirty="0">
                        <a:latin typeface="Calibri"/>
                        <a:ea typeface="Calibri"/>
                        <a:cs typeface="Arial"/>
                      </a:endParaRPr>
                    </a:p>
                  </a:txBody>
                  <a:tcPr marL="59554" marR="59554" marT="0" marB="0"/>
                </a:tc>
                <a:tc>
                  <a:txBody>
                    <a:bodyPr/>
                    <a:lstStyle/>
                    <a:p>
                      <a:pPr algn="ctr" rtl="1">
                        <a:lnSpc>
                          <a:spcPct val="115000"/>
                        </a:lnSpc>
                        <a:spcAft>
                          <a:spcPts val="0"/>
                        </a:spcAft>
                      </a:pPr>
                      <a:r>
                        <a:rPr lang="ar-DZ" sz="1400" b="1"/>
                        <a:t>أقسام سفلى</a:t>
                      </a:r>
                      <a:endParaRPr lang="fr-FR" sz="1400" b="1">
                        <a:latin typeface="Calibri"/>
                        <a:ea typeface="Calibri"/>
                        <a:cs typeface="Arial"/>
                      </a:endParaRPr>
                    </a:p>
                  </a:txBody>
                  <a:tcPr marL="59554" marR="59554" marT="0" marB="0"/>
                </a:tc>
                <a:tc>
                  <a:txBody>
                    <a:bodyPr/>
                    <a:lstStyle/>
                    <a:p>
                      <a:pPr algn="ctr" rtl="1">
                        <a:lnSpc>
                          <a:spcPct val="115000"/>
                        </a:lnSpc>
                        <a:spcAft>
                          <a:spcPts val="0"/>
                        </a:spcAft>
                      </a:pPr>
                      <a:r>
                        <a:rPr lang="ar-DZ" sz="1400" b="1" dirty="0"/>
                        <a:t>قيمة </a:t>
                      </a:r>
                      <a:r>
                        <a:rPr lang="fr-FR" sz="1400" b="1" dirty="0"/>
                        <a:t>f</a:t>
                      </a:r>
                      <a:r>
                        <a:rPr lang="ar-DZ" sz="1400" b="1" dirty="0"/>
                        <a:t> </a:t>
                      </a:r>
                      <a:r>
                        <a:rPr lang="ar-DZ" sz="1400" b="1" dirty="0" smtClean="0"/>
                        <a:t>        المحسوبة</a:t>
                      </a:r>
                      <a:endParaRPr lang="fr-FR" sz="1400" b="1" dirty="0">
                        <a:latin typeface="Calibri"/>
                        <a:ea typeface="Calibri"/>
                        <a:cs typeface="Arial"/>
                      </a:endParaRPr>
                    </a:p>
                  </a:txBody>
                  <a:tcPr marL="59554" marR="59554" marT="0" marB="0"/>
                </a:tc>
                <a:tc>
                  <a:txBody>
                    <a:bodyPr/>
                    <a:lstStyle/>
                    <a:p>
                      <a:pPr algn="ctr" rtl="1">
                        <a:lnSpc>
                          <a:spcPct val="115000"/>
                        </a:lnSpc>
                        <a:spcAft>
                          <a:spcPts val="0"/>
                        </a:spcAft>
                      </a:pPr>
                      <a:r>
                        <a:rPr lang="ar-DZ" sz="1400" b="1" dirty="0"/>
                        <a:t>قيمة </a:t>
                      </a:r>
                      <a:r>
                        <a:rPr lang="fr-FR" sz="1400" b="1" dirty="0"/>
                        <a:t>f</a:t>
                      </a:r>
                      <a:r>
                        <a:rPr lang="ar-DZ" sz="1400" b="1" dirty="0"/>
                        <a:t> </a:t>
                      </a:r>
                      <a:r>
                        <a:rPr lang="ar-DZ" sz="1400" b="1" dirty="0" smtClean="0"/>
                        <a:t>    </a:t>
                      </a:r>
                      <a:r>
                        <a:rPr lang="ar-DZ" sz="1400" b="1" dirty="0" err="1" smtClean="0"/>
                        <a:t>الجدولية</a:t>
                      </a:r>
                      <a:endParaRPr lang="fr-FR" sz="1400" b="1" dirty="0">
                        <a:latin typeface="Calibri"/>
                        <a:ea typeface="Calibri"/>
                        <a:cs typeface="Arial"/>
                      </a:endParaRPr>
                    </a:p>
                  </a:txBody>
                  <a:tcPr marL="59554" marR="59554" marT="0" marB="0"/>
                </a:tc>
                <a:tc>
                  <a:txBody>
                    <a:bodyPr/>
                    <a:lstStyle/>
                    <a:p>
                      <a:pPr algn="ctr" rtl="1">
                        <a:lnSpc>
                          <a:spcPct val="115000"/>
                        </a:lnSpc>
                        <a:spcAft>
                          <a:spcPts val="0"/>
                        </a:spcAft>
                      </a:pPr>
                      <a:r>
                        <a:rPr lang="ar-DZ" sz="1400" b="1" dirty="0"/>
                        <a:t>الدلالة </a:t>
                      </a:r>
                      <a:r>
                        <a:rPr lang="ar-DZ" sz="1400" b="1" dirty="0" smtClean="0"/>
                        <a:t>        الإحصائية</a:t>
                      </a:r>
                      <a:endParaRPr lang="fr-FR" sz="1400" b="1" dirty="0">
                        <a:latin typeface="Calibri"/>
                        <a:ea typeface="Calibri"/>
                        <a:cs typeface="Arial"/>
                      </a:endParaRPr>
                    </a:p>
                  </a:txBody>
                  <a:tcPr marL="59554" marR="59554" marT="0" marB="0"/>
                </a:tc>
              </a:tr>
              <a:tr h="276019">
                <a:tc rowSpan="3">
                  <a:txBody>
                    <a:bodyPr/>
                    <a:lstStyle/>
                    <a:p>
                      <a:pPr algn="r" rtl="1">
                        <a:lnSpc>
                          <a:spcPct val="115000"/>
                        </a:lnSpc>
                        <a:spcAft>
                          <a:spcPts val="0"/>
                        </a:spcAft>
                      </a:pPr>
                      <a:r>
                        <a:rPr lang="fr-FR" sz="1400" b="1"/>
                        <a:t>Vo</a:t>
                      </a:r>
                      <a:r>
                        <a:rPr lang="fr-FR" sz="1400" b="1" baseline="-25000"/>
                        <a:t>2</a:t>
                      </a:r>
                      <a:r>
                        <a:rPr lang="fr-FR" sz="1400" b="1"/>
                        <a:t> max</a:t>
                      </a:r>
                      <a:endParaRPr lang="fr-FR" sz="1400" b="1">
                        <a:latin typeface="Calibri"/>
                        <a:ea typeface="Calibri"/>
                        <a:cs typeface="Arial"/>
                      </a:endParaRPr>
                    </a:p>
                  </a:txBody>
                  <a:tcPr marL="59554" marR="59554" marT="0" marB="0" anchor="ctr"/>
                </a:tc>
                <a:tc>
                  <a:txBody>
                    <a:bodyPr/>
                    <a:lstStyle/>
                    <a:p>
                      <a:pPr algn="r" rtl="1">
                        <a:lnSpc>
                          <a:spcPct val="115000"/>
                        </a:lnSpc>
                        <a:spcAft>
                          <a:spcPts val="0"/>
                        </a:spcAft>
                      </a:pPr>
                      <a:r>
                        <a:rPr lang="ar-DZ" sz="1400" b="1"/>
                        <a:t>العينة</a:t>
                      </a:r>
                      <a:endParaRPr lang="fr-FR" sz="1400" b="1">
                        <a:latin typeface="Calibri"/>
                        <a:ea typeface="Calibri"/>
                        <a:cs typeface="Arial"/>
                      </a:endParaRPr>
                    </a:p>
                  </a:txBody>
                  <a:tcPr marL="59554" marR="59554" marT="0" marB="0" anchor="ctr"/>
                </a:tc>
                <a:tc>
                  <a:txBody>
                    <a:bodyPr/>
                    <a:lstStyle/>
                    <a:p>
                      <a:pPr algn="ctr" rtl="0">
                        <a:lnSpc>
                          <a:spcPct val="115000"/>
                        </a:lnSpc>
                        <a:spcAft>
                          <a:spcPts val="0"/>
                        </a:spcAft>
                      </a:pPr>
                      <a:r>
                        <a:rPr lang="fr-FR" sz="1400" b="1"/>
                        <a:t>28</a:t>
                      </a:r>
                      <a:endParaRPr lang="fr-FR" sz="1400" b="1">
                        <a:latin typeface="Calibri"/>
                        <a:ea typeface="Calibri"/>
                        <a:cs typeface="Arial"/>
                      </a:endParaRPr>
                    </a:p>
                  </a:txBody>
                  <a:tcPr marL="59554" marR="59554" marT="0" marB="0" anchor="ctr"/>
                </a:tc>
                <a:tc>
                  <a:txBody>
                    <a:bodyPr/>
                    <a:lstStyle/>
                    <a:p>
                      <a:pPr algn="ctr" rtl="0">
                        <a:lnSpc>
                          <a:spcPct val="115000"/>
                        </a:lnSpc>
                        <a:spcAft>
                          <a:spcPts val="0"/>
                        </a:spcAft>
                      </a:pPr>
                      <a:r>
                        <a:rPr lang="fr-FR" sz="1400" b="1"/>
                        <a:t>94</a:t>
                      </a:r>
                      <a:endParaRPr lang="fr-FR" sz="1400" b="1">
                        <a:latin typeface="Calibri"/>
                        <a:ea typeface="Calibri"/>
                        <a:cs typeface="Arial"/>
                      </a:endParaRPr>
                    </a:p>
                  </a:txBody>
                  <a:tcPr marL="59554" marR="59554" marT="0" marB="0" anchor="ctr"/>
                </a:tc>
                <a:tc>
                  <a:txBody>
                    <a:bodyPr/>
                    <a:lstStyle/>
                    <a:p>
                      <a:pPr algn="ctr" rtl="1">
                        <a:lnSpc>
                          <a:spcPct val="115000"/>
                        </a:lnSpc>
                        <a:spcAft>
                          <a:spcPts val="0"/>
                        </a:spcAft>
                      </a:pPr>
                      <a:r>
                        <a:rPr lang="ar-DZ" sz="1400" b="1"/>
                        <a:t>60</a:t>
                      </a:r>
                      <a:endParaRPr lang="fr-FR" sz="1400" b="1">
                        <a:latin typeface="Calibri"/>
                        <a:ea typeface="Calibri"/>
                        <a:cs typeface="Arial"/>
                      </a:endParaRPr>
                    </a:p>
                  </a:txBody>
                  <a:tcPr marL="59554" marR="59554" marT="0" marB="0" anchor="ctr"/>
                </a:tc>
                <a:tc rowSpan="3">
                  <a:txBody>
                    <a:bodyPr/>
                    <a:lstStyle/>
                    <a:p>
                      <a:pPr algn="ctr" rtl="0">
                        <a:lnSpc>
                          <a:spcPct val="115000"/>
                        </a:lnSpc>
                        <a:spcAft>
                          <a:spcPts val="0"/>
                        </a:spcAft>
                      </a:pPr>
                      <a:r>
                        <a:rPr lang="fr-FR" sz="1400" b="1"/>
                        <a:t>0,28</a:t>
                      </a:r>
                      <a:endParaRPr lang="fr-FR" sz="1400" b="1">
                        <a:latin typeface="Calibri"/>
                        <a:ea typeface="Calibri"/>
                        <a:cs typeface="Arial"/>
                      </a:endParaRPr>
                    </a:p>
                  </a:txBody>
                  <a:tcPr marL="59554" marR="59554" marT="0" marB="0" anchor="ctr"/>
                </a:tc>
                <a:tc rowSpan="16">
                  <a:txBody>
                    <a:bodyPr/>
                    <a:lstStyle/>
                    <a:p>
                      <a:pPr algn="ctr" rtl="0">
                        <a:lnSpc>
                          <a:spcPct val="115000"/>
                        </a:lnSpc>
                        <a:spcAft>
                          <a:spcPts val="0"/>
                        </a:spcAft>
                      </a:pPr>
                      <a:r>
                        <a:rPr lang="fr-FR" sz="1400" b="1" dirty="0"/>
                        <a:t>3,04</a:t>
                      </a:r>
                      <a:endParaRPr lang="fr-FR" sz="1400" b="1" dirty="0">
                        <a:latin typeface="Calibri"/>
                        <a:ea typeface="Calibri"/>
                        <a:cs typeface="Arial"/>
                      </a:endParaRPr>
                    </a:p>
                  </a:txBody>
                  <a:tcPr marL="59554" marR="59554" marT="0" marB="0" anchor="ctr"/>
                </a:tc>
                <a:tc rowSpan="3">
                  <a:txBody>
                    <a:bodyPr/>
                    <a:lstStyle/>
                    <a:p>
                      <a:pPr algn="ctr" rtl="1">
                        <a:lnSpc>
                          <a:spcPct val="115000"/>
                        </a:lnSpc>
                        <a:spcAft>
                          <a:spcPts val="0"/>
                        </a:spcAft>
                      </a:pPr>
                      <a:r>
                        <a:rPr lang="ar-DZ" sz="1400" b="1"/>
                        <a:t>غير دال</a:t>
                      </a:r>
                      <a:endParaRPr lang="fr-FR" sz="1400" b="1">
                        <a:latin typeface="Calibri"/>
                        <a:ea typeface="Calibri"/>
                        <a:cs typeface="Arial"/>
                      </a:endParaRPr>
                    </a:p>
                  </a:txBody>
                  <a:tcPr marL="59554" marR="59554" marT="0" marB="0" anchor="ctr"/>
                </a:tc>
              </a:tr>
              <a:tr h="249936">
                <a:tc vMerge="1">
                  <a:txBody>
                    <a:bodyPr/>
                    <a:lstStyle/>
                    <a:p>
                      <a:endParaRPr lang="fr-FR"/>
                    </a:p>
                  </a:txBody>
                  <a:tcPr/>
                </a:tc>
                <a:tc>
                  <a:txBody>
                    <a:bodyPr/>
                    <a:lstStyle/>
                    <a:p>
                      <a:pPr algn="r" rtl="1">
                        <a:lnSpc>
                          <a:spcPct val="115000"/>
                        </a:lnSpc>
                        <a:spcAft>
                          <a:spcPts val="0"/>
                        </a:spcAft>
                      </a:pPr>
                      <a:r>
                        <a:rPr lang="ar-DZ" sz="1600" b="1" dirty="0">
                          <a:solidFill>
                            <a:srgbClr val="C00000"/>
                          </a:solidFill>
                        </a:rPr>
                        <a:t>المتوسط الحسابي</a:t>
                      </a:r>
                      <a:endParaRPr lang="fr-FR" sz="1600" b="1" dirty="0">
                        <a:solidFill>
                          <a:srgbClr val="C00000"/>
                        </a:solidFill>
                        <a:latin typeface="Calibri"/>
                        <a:ea typeface="Calibri"/>
                        <a:cs typeface="Arial"/>
                      </a:endParaRPr>
                    </a:p>
                  </a:txBody>
                  <a:tcPr marL="59554" marR="59554" marT="0" marB="0" anchor="ctr"/>
                </a:tc>
                <a:tc>
                  <a:txBody>
                    <a:bodyPr/>
                    <a:lstStyle/>
                    <a:p>
                      <a:pPr algn="ctr" rtl="1">
                        <a:lnSpc>
                          <a:spcPct val="115000"/>
                        </a:lnSpc>
                        <a:spcAft>
                          <a:spcPts val="0"/>
                        </a:spcAft>
                      </a:pPr>
                      <a:r>
                        <a:rPr lang="fr-FR" sz="1600" b="1" dirty="0">
                          <a:solidFill>
                            <a:srgbClr val="0070C0"/>
                          </a:solidFill>
                        </a:rPr>
                        <a:t>47,72</a:t>
                      </a:r>
                      <a:endParaRPr lang="fr-FR" sz="1600" b="1" dirty="0">
                        <a:solidFill>
                          <a:srgbClr val="0070C0"/>
                        </a:solidFill>
                        <a:latin typeface="Calibri"/>
                        <a:ea typeface="Calibri"/>
                        <a:cs typeface="Arial"/>
                      </a:endParaRPr>
                    </a:p>
                  </a:txBody>
                  <a:tcPr marL="59554" marR="59554" marT="0" marB="0" anchor="ctr"/>
                </a:tc>
                <a:tc>
                  <a:txBody>
                    <a:bodyPr/>
                    <a:lstStyle/>
                    <a:p>
                      <a:pPr algn="ctr" rtl="0">
                        <a:lnSpc>
                          <a:spcPct val="115000"/>
                        </a:lnSpc>
                        <a:spcAft>
                          <a:spcPts val="0"/>
                        </a:spcAft>
                      </a:pPr>
                      <a:r>
                        <a:rPr lang="fr-FR" sz="1600" b="1" dirty="0">
                          <a:solidFill>
                            <a:srgbClr val="0070C0"/>
                          </a:solidFill>
                        </a:rPr>
                        <a:t>46,99</a:t>
                      </a:r>
                      <a:endParaRPr lang="fr-FR" sz="1600" b="1" dirty="0">
                        <a:solidFill>
                          <a:srgbClr val="0070C0"/>
                        </a:solidFill>
                        <a:latin typeface="Calibri"/>
                        <a:ea typeface="Calibri"/>
                        <a:cs typeface="Arial"/>
                      </a:endParaRPr>
                    </a:p>
                  </a:txBody>
                  <a:tcPr marL="59554" marR="59554" marT="0" marB="0" anchor="ctr"/>
                </a:tc>
                <a:tc>
                  <a:txBody>
                    <a:bodyPr/>
                    <a:lstStyle/>
                    <a:p>
                      <a:pPr algn="ctr" rtl="0">
                        <a:lnSpc>
                          <a:spcPct val="115000"/>
                        </a:lnSpc>
                        <a:spcAft>
                          <a:spcPts val="0"/>
                        </a:spcAft>
                      </a:pPr>
                      <a:r>
                        <a:rPr lang="fr-FR" b="1" dirty="0">
                          <a:solidFill>
                            <a:srgbClr val="0070C0"/>
                          </a:solidFill>
                        </a:rPr>
                        <a:t>48,78</a:t>
                      </a:r>
                    </a:p>
                  </a:txBody>
                  <a:tcPr marL="59554" marR="59554" marT="0" marB="0" anchor="ctr"/>
                </a:tc>
                <a:tc vMerge="1">
                  <a:txBody>
                    <a:bodyPr/>
                    <a:lstStyle/>
                    <a:p>
                      <a:endParaRPr lang="fr-FR"/>
                    </a:p>
                  </a:txBody>
                  <a:tcPr/>
                </a:tc>
                <a:tc vMerge="1">
                  <a:txBody>
                    <a:bodyPr/>
                    <a:lstStyle/>
                    <a:p>
                      <a:endParaRPr lang="fr-FR"/>
                    </a:p>
                  </a:txBody>
                  <a:tcPr/>
                </a:tc>
                <a:tc vMerge="1">
                  <a:txBody>
                    <a:bodyPr/>
                    <a:lstStyle/>
                    <a:p>
                      <a:endParaRPr lang="fr-FR"/>
                    </a:p>
                  </a:txBody>
                  <a:tcPr/>
                </a:tc>
              </a:tr>
              <a:tr h="285456">
                <a:tc vMerge="1">
                  <a:txBody>
                    <a:bodyPr/>
                    <a:lstStyle/>
                    <a:p>
                      <a:endParaRPr lang="fr-FR"/>
                    </a:p>
                  </a:txBody>
                  <a:tcPr/>
                </a:tc>
                <a:tc>
                  <a:txBody>
                    <a:bodyPr/>
                    <a:lstStyle/>
                    <a:p>
                      <a:pPr algn="r" rtl="1">
                        <a:lnSpc>
                          <a:spcPct val="115000"/>
                        </a:lnSpc>
                        <a:spcAft>
                          <a:spcPts val="0"/>
                        </a:spcAft>
                      </a:pPr>
                      <a:r>
                        <a:rPr lang="ar-DZ" sz="1400" b="1" dirty="0"/>
                        <a:t>التباين </a:t>
                      </a:r>
                      <a:r>
                        <a:rPr lang="fr-FR" sz="1400" b="1" dirty="0"/>
                        <a:t>S</a:t>
                      </a:r>
                      <a:r>
                        <a:rPr lang="fr-FR" sz="1400" b="1" baseline="30000" dirty="0"/>
                        <a:t>2</a:t>
                      </a:r>
                      <a:endParaRPr lang="fr-FR" sz="1400" b="1" dirty="0">
                        <a:latin typeface="Calibri"/>
                        <a:ea typeface="Calibri"/>
                        <a:cs typeface="Arial"/>
                      </a:endParaRPr>
                    </a:p>
                  </a:txBody>
                  <a:tcPr marL="59554" marR="59554" marT="0" marB="0" anchor="ctr"/>
                </a:tc>
                <a:tc>
                  <a:txBody>
                    <a:bodyPr/>
                    <a:lstStyle/>
                    <a:p>
                      <a:pPr algn="ctr" rtl="1">
                        <a:lnSpc>
                          <a:spcPct val="115000"/>
                        </a:lnSpc>
                        <a:spcAft>
                          <a:spcPts val="0"/>
                        </a:spcAft>
                      </a:pPr>
                      <a:r>
                        <a:rPr lang="fr-FR" sz="1400" b="1" dirty="0"/>
                        <a:t>3,40</a:t>
                      </a:r>
                      <a:endParaRPr lang="fr-FR" sz="1400" b="1" dirty="0">
                        <a:latin typeface="Calibri"/>
                        <a:ea typeface="Calibri"/>
                        <a:cs typeface="Arial"/>
                      </a:endParaRPr>
                    </a:p>
                  </a:txBody>
                  <a:tcPr marL="59554" marR="59554" marT="0" marB="0" anchor="ctr"/>
                </a:tc>
                <a:tc>
                  <a:txBody>
                    <a:bodyPr/>
                    <a:lstStyle/>
                    <a:p>
                      <a:pPr algn="ctr" rtl="0">
                        <a:lnSpc>
                          <a:spcPct val="115000"/>
                        </a:lnSpc>
                        <a:spcAft>
                          <a:spcPts val="0"/>
                        </a:spcAft>
                      </a:pPr>
                      <a:r>
                        <a:rPr lang="fr-FR" sz="1400" b="1" dirty="0"/>
                        <a:t>42,29</a:t>
                      </a:r>
                      <a:endParaRPr lang="fr-FR" sz="1400" b="1" dirty="0">
                        <a:latin typeface="Calibri"/>
                        <a:ea typeface="Calibri"/>
                        <a:cs typeface="Arial"/>
                      </a:endParaRPr>
                    </a:p>
                  </a:txBody>
                  <a:tcPr marL="59554" marR="59554" marT="0" marB="0" anchor="ctr"/>
                </a:tc>
                <a:tc>
                  <a:txBody>
                    <a:bodyPr/>
                    <a:lstStyle/>
                    <a:p>
                      <a:pPr algn="ctr" rtl="0">
                        <a:lnSpc>
                          <a:spcPct val="115000"/>
                        </a:lnSpc>
                        <a:spcAft>
                          <a:spcPts val="0"/>
                        </a:spcAft>
                      </a:pPr>
                      <a:r>
                        <a:rPr lang="fr-FR" sz="1400" b="1" dirty="0"/>
                        <a:t>47,72</a:t>
                      </a:r>
                      <a:endParaRPr lang="fr-FR" sz="1400" b="1" dirty="0">
                        <a:latin typeface="Calibri"/>
                        <a:ea typeface="Calibri"/>
                        <a:cs typeface="Arial"/>
                      </a:endParaRPr>
                    </a:p>
                  </a:txBody>
                  <a:tcPr marL="59554" marR="59554" marT="0" marB="0" anchor="ctr"/>
                </a:tc>
                <a:tc vMerge="1">
                  <a:txBody>
                    <a:bodyPr/>
                    <a:lstStyle/>
                    <a:p>
                      <a:endParaRPr lang="fr-FR"/>
                    </a:p>
                  </a:txBody>
                  <a:tcPr/>
                </a:tc>
                <a:tc vMerge="1">
                  <a:txBody>
                    <a:bodyPr/>
                    <a:lstStyle/>
                    <a:p>
                      <a:endParaRPr lang="fr-FR"/>
                    </a:p>
                  </a:txBody>
                  <a:tcPr/>
                </a:tc>
                <a:tc vMerge="1">
                  <a:txBody>
                    <a:bodyPr/>
                    <a:lstStyle/>
                    <a:p>
                      <a:endParaRPr lang="fr-FR"/>
                    </a:p>
                  </a:txBody>
                  <a:tcPr/>
                </a:tc>
              </a:tr>
              <a:tr h="249936">
                <a:tc rowSpan="3">
                  <a:txBody>
                    <a:bodyPr/>
                    <a:lstStyle/>
                    <a:p>
                      <a:pPr algn="r" rtl="1">
                        <a:lnSpc>
                          <a:spcPct val="115000"/>
                        </a:lnSpc>
                        <a:spcAft>
                          <a:spcPts val="0"/>
                        </a:spcAft>
                      </a:pPr>
                      <a:r>
                        <a:rPr lang="fr-FR" sz="1400" b="1"/>
                        <a:t>Pwc 170</a:t>
                      </a:r>
                      <a:endParaRPr lang="fr-FR" sz="1400" b="1">
                        <a:latin typeface="Calibri"/>
                        <a:ea typeface="Calibri"/>
                        <a:cs typeface="Arial"/>
                      </a:endParaRPr>
                    </a:p>
                  </a:txBody>
                  <a:tcPr marL="59554" marR="59554" marT="0" marB="0" anchor="ctr"/>
                </a:tc>
                <a:tc>
                  <a:txBody>
                    <a:bodyPr/>
                    <a:lstStyle/>
                    <a:p>
                      <a:pPr algn="r" rtl="1">
                        <a:lnSpc>
                          <a:spcPct val="115000"/>
                        </a:lnSpc>
                        <a:spcAft>
                          <a:spcPts val="0"/>
                        </a:spcAft>
                      </a:pPr>
                      <a:r>
                        <a:rPr lang="ar-DZ" sz="1400" b="1"/>
                        <a:t>العينة</a:t>
                      </a:r>
                      <a:endParaRPr lang="fr-FR" sz="1400" b="1">
                        <a:latin typeface="Calibri"/>
                        <a:ea typeface="Calibri"/>
                        <a:cs typeface="Arial"/>
                      </a:endParaRPr>
                    </a:p>
                  </a:txBody>
                  <a:tcPr marL="59554" marR="59554" marT="0" marB="0" anchor="ctr"/>
                </a:tc>
                <a:tc>
                  <a:txBody>
                    <a:bodyPr/>
                    <a:lstStyle/>
                    <a:p>
                      <a:pPr algn="ctr" rtl="0">
                        <a:lnSpc>
                          <a:spcPct val="115000"/>
                        </a:lnSpc>
                        <a:spcAft>
                          <a:spcPts val="0"/>
                        </a:spcAft>
                      </a:pPr>
                      <a:r>
                        <a:rPr lang="fr-FR" sz="1400" b="1"/>
                        <a:t>28</a:t>
                      </a:r>
                      <a:endParaRPr lang="fr-FR" sz="1400" b="1">
                        <a:latin typeface="Calibri"/>
                        <a:ea typeface="Calibri"/>
                        <a:cs typeface="Arial"/>
                      </a:endParaRPr>
                    </a:p>
                  </a:txBody>
                  <a:tcPr marL="59554" marR="59554" marT="0" marB="0" anchor="ctr"/>
                </a:tc>
                <a:tc>
                  <a:txBody>
                    <a:bodyPr/>
                    <a:lstStyle/>
                    <a:p>
                      <a:pPr algn="ctr" rtl="0">
                        <a:lnSpc>
                          <a:spcPct val="115000"/>
                        </a:lnSpc>
                        <a:spcAft>
                          <a:spcPts val="0"/>
                        </a:spcAft>
                      </a:pPr>
                      <a:r>
                        <a:rPr lang="fr-FR" sz="1400" b="1"/>
                        <a:t>94</a:t>
                      </a:r>
                      <a:endParaRPr lang="fr-FR" sz="1400" b="1">
                        <a:latin typeface="Calibri"/>
                        <a:ea typeface="Calibri"/>
                        <a:cs typeface="Arial"/>
                      </a:endParaRPr>
                    </a:p>
                  </a:txBody>
                  <a:tcPr marL="59554" marR="59554" marT="0" marB="0" anchor="ctr"/>
                </a:tc>
                <a:tc>
                  <a:txBody>
                    <a:bodyPr/>
                    <a:lstStyle/>
                    <a:p>
                      <a:pPr algn="ctr" rtl="0">
                        <a:lnSpc>
                          <a:spcPct val="115000"/>
                        </a:lnSpc>
                        <a:spcAft>
                          <a:spcPts val="0"/>
                        </a:spcAft>
                      </a:pPr>
                      <a:r>
                        <a:rPr lang="fr-FR" sz="1400" b="1"/>
                        <a:t>60</a:t>
                      </a:r>
                      <a:endParaRPr lang="fr-FR" sz="1400" b="1">
                        <a:latin typeface="Calibri"/>
                        <a:ea typeface="Calibri"/>
                        <a:cs typeface="Arial"/>
                      </a:endParaRPr>
                    </a:p>
                  </a:txBody>
                  <a:tcPr marL="59554" marR="59554" marT="0" marB="0" anchor="ctr"/>
                </a:tc>
                <a:tc rowSpan="3">
                  <a:txBody>
                    <a:bodyPr/>
                    <a:lstStyle/>
                    <a:p>
                      <a:pPr algn="ctr" rtl="0">
                        <a:lnSpc>
                          <a:spcPct val="115000"/>
                        </a:lnSpc>
                        <a:spcAft>
                          <a:spcPts val="0"/>
                        </a:spcAft>
                      </a:pPr>
                      <a:r>
                        <a:rPr lang="fr-FR" sz="1400" b="1"/>
                        <a:t>1,43</a:t>
                      </a:r>
                      <a:endParaRPr lang="fr-FR" sz="1400" b="1">
                        <a:latin typeface="Calibri"/>
                        <a:ea typeface="Calibri"/>
                        <a:cs typeface="Arial"/>
                      </a:endParaRPr>
                    </a:p>
                  </a:txBody>
                  <a:tcPr marL="59554" marR="59554" marT="0" marB="0" anchor="ctr"/>
                </a:tc>
                <a:tc vMerge="1">
                  <a:txBody>
                    <a:bodyPr/>
                    <a:lstStyle/>
                    <a:p>
                      <a:endParaRPr lang="fr-FR"/>
                    </a:p>
                  </a:txBody>
                  <a:tcPr/>
                </a:tc>
                <a:tc rowSpan="3">
                  <a:txBody>
                    <a:bodyPr/>
                    <a:lstStyle/>
                    <a:p>
                      <a:pPr algn="ctr" rtl="1">
                        <a:lnSpc>
                          <a:spcPct val="115000"/>
                        </a:lnSpc>
                        <a:spcAft>
                          <a:spcPts val="0"/>
                        </a:spcAft>
                      </a:pPr>
                      <a:r>
                        <a:rPr lang="ar-DZ" sz="1400" b="1"/>
                        <a:t>غير دال</a:t>
                      </a:r>
                      <a:endParaRPr lang="fr-FR" sz="1400" b="1">
                        <a:latin typeface="Calibri"/>
                        <a:ea typeface="Calibri"/>
                        <a:cs typeface="Arial"/>
                      </a:endParaRPr>
                    </a:p>
                  </a:txBody>
                  <a:tcPr marL="59554" marR="59554" marT="0" marB="0" anchor="ctr"/>
                </a:tc>
              </a:tr>
              <a:tr h="249936">
                <a:tc vMerge="1">
                  <a:txBody>
                    <a:bodyPr/>
                    <a:lstStyle/>
                    <a:p>
                      <a:endParaRPr lang="fr-FR"/>
                    </a:p>
                  </a:txBody>
                  <a:tcPr/>
                </a:tc>
                <a:tc>
                  <a:txBody>
                    <a:bodyPr/>
                    <a:lstStyle/>
                    <a:p>
                      <a:pPr algn="r" rtl="1">
                        <a:lnSpc>
                          <a:spcPct val="115000"/>
                        </a:lnSpc>
                        <a:spcAft>
                          <a:spcPts val="0"/>
                        </a:spcAft>
                      </a:pPr>
                      <a:r>
                        <a:rPr lang="ar-DZ" sz="1600" b="1" dirty="0">
                          <a:solidFill>
                            <a:srgbClr val="C00000"/>
                          </a:solidFill>
                        </a:rPr>
                        <a:t>المتوسط الحسابي</a:t>
                      </a:r>
                      <a:endParaRPr lang="fr-FR" sz="1600" b="1" dirty="0">
                        <a:solidFill>
                          <a:srgbClr val="C00000"/>
                        </a:solidFill>
                        <a:latin typeface="Calibri"/>
                        <a:ea typeface="Calibri"/>
                        <a:cs typeface="Arial"/>
                      </a:endParaRPr>
                    </a:p>
                  </a:txBody>
                  <a:tcPr marL="59554" marR="59554" marT="0" marB="0" anchor="ctr"/>
                </a:tc>
                <a:tc>
                  <a:txBody>
                    <a:bodyPr/>
                    <a:lstStyle/>
                    <a:p>
                      <a:pPr algn="ctr" rtl="1">
                        <a:lnSpc>
                          <a:spcPct val="115000"/>
                        </a:lnSpc>
                        <a:spcAft>
                          <a:spcPts val="0"/>
                        </a:spcAft>
                      </a:pPr>
                      <a:r>
                        <a:rPr lang="fr-FR" sz="1600" b="1" dirty="0">
                          <a:solidFill>
                            <a:srgbClr val="C00000"/>
                          </a:solidFill>
                        </a:rPr>
                        <a:t>17,67</a:t>
                      </a:r>
                      <a:endParaRPr lang="fr-FR" sz="1600" b="1" dirty="0">
                        <a:solidFill>
                          <a:srgbClr val="C00000"/>
                        </a:solidFill>
                        <a:latin typeface="Calibri"/>
                        <a:ea typeface="Calibri"/>
                        <a:cs typeface="Arial"/>
                      </a:endParaRPr>
                    </a:p>
                  </a:txBody>
                  <a:tcPr marL="59554" marR="59554" marT="0" marB="0" anchor="ctr"/>
                </a:tc>
                <a:tc>
                  <a:txBody>
                    <a:bodyPr/>
                    <a:lstStyle/>
                    <a:p>
                      <a:pPr algn="ctr" rtl="0">
                        <a:lnSpc>
                          <a:spcPct val="115000"/>
                        </a:lnSpc>
                        <a:spcAft>
                          <a:spcPts val="0"/>
                        </a:spcAft>
                      </a:pPr>
                      <a:r>
                        <a:rPr lang="fr-FR" sz="1600" b="1" dirty="0">
                          <a:solidFill>
                            <a:srgbClr val="C00000"/>
                          </a:solidFill>
                        </a:rPr>
                        <a:t>16,76</a:t>
                      </a:r>
                      <a:endParaRPr lang="fr-FR" sz="1600" b="1" dirty="0">
                        <a:solidFill>
                          <a:srgbClr val="C00000"/>
                        </a:solidFill>
                        <a:latin typeface="Calibri"/>
                        <a:ea typeface="Calibri"/>
                        <a:cs typeface="Arial"/>
                      </a:endParaRPr>
                    </a:p>
                  </a:txBody>
                  <a:tcPr marL="59554" marR="59554" marT="0" marB="0" anchor="ctr"/>
                </a:tc>
                <a:tc>
                  <a:txBody>
                    <a:bodyPr/>
                    <a:lstStyle/>
                    <a:p>
                      <a:pPr algn="ctr" rtl="0">
                        <a:lnSpc>
                          <a:spcPct val="115000"/>
                        </a:lnSpc>
                        <a:spcAft>
                          <a:spcPts val="0"/>
                        </a:spcAft>
                      </a:pPr>
                      <a:r>
                        <a:rPr lang="fr-FR" sz="1600" b="1" dirty="0">
                          <a:solidFill>
                            <a:srgbClr val="C00000"/>
                          </a:solidFill>
                        </a:rPr>
                        <a:t>17,45</a:t>
                      </a:r>
                      <a:endParaRPr lang="fr-FR" sz="1600" b="1" dirty="0">
                        <a:solidFill>
                          <a:srgbClr val="C00000"/>
                        </a:solidFill>
                        <a:latin typeface="Calibri"/>
                        <a:ea typeface="Calibri"/>
                        <a:cs typeface="Arial"/>
                      </a:endParaRPr>
                    </a:p>
                  </a:txBody>
                  <a:tcPr marL="59554" marR="59554" marT="0" marB="0" anchor="ctr"/>
                </a:tc>
                <a:tc vMerge="1">
                  <a:txBody>
                    <a:bodyPr/>
                    <a:lstStyle/>
                    <a:p>
                      <a:endParaRPr lang="fr-FR"/>
                    </a:p>
                  </a:txBody>
                  <a:tcPr/>
                </a:tc>
                <a:tc vMerge="1">
                  <a:txBody>
                    <a:bodyPr/>
                    <a:lstStyle/>
                    <a:p>
                      <a:endParaRPr lang="fr-FR"/>
                    </a:p>
                  </a:txBody>
                  <a:tcPr/>
                </a:tc>
                <a:tc vMerge="1">
                  <a:txBody>
                    <a:bodyPr/>
                    <a:lstStyle/>
                    <a:p>
                      <a:endParaRPr lang="fr-FR"/>
                    </a:p>
                  </a:txBody>
                  <a:tcPr/>
                </a:tc>
              </a:tr>
              <a:tr h="305115">
                <a:tc vMerge="1">
                  <a:txBody>
                    <a:bodyPr/>
                    <a:lstStyle/>
                    <a:p>
                      <a:endParaRPr lang="fr-FR"/>
                    </a:p>
                  </a:txBody>
                  <a:tcPr/>
                </a:tc>
                <a:tc>
                  <a:txBody>
                    <a:bodyPr/>
                    <a:lstStyle/>
                    <a:p>
                      <a:pPr algn="r" rtl="1">
                        <a:lnSpc>
                          <a:spcPct val="115000"/>
                        </a:lnSpc>
                        <a:spcAft>
                          <a:spcPts val="0"/>
                        </a:spcAft>
                      </a:pPr>
                      <a:r>
                        <a:rPr lang="ar-DZ" sz="1400" b="1" dirty="0"/>
                        <a:t>التباين </a:t>
                      </a:r>
                      <a:r>
                        <a:rPr lang="fr-FR" sz="1400" b="1" dirty="0"/>
                        <a:t>S</a:t>
                      </a:r>
                      <a:r>
                        <a:rPr lang="fr-FR" sz="1400" b="1" baseline="30000" dirty="0"/>
                        <a:t>2</a:t>
                      </a:r>
                      <a:endParaRPr lang="fr-FR" sz="1400" b="1" dirty="0">
                        <a:latin typeface="Calibri"/>
                        <a:ea typeface="Calibri"/>
                        <a:cs typeface="Arial"/>
                      </a:endParaRPr>
                    </a:p>
                  </a:txBody>
                  <a:tcPr marL="59554" marR="59554" marT="0" marB="0" anchor="ctr"/>
                </a:tc>
                <a:tc>
                  <a:txBody>
                    <a:bodyPr/>
                    <a:lstStyle/>
                    <a:p>
                      <a:pPr algn="ctr" rtl="1">
                        <a:lnSpc>
                          <a:spcPct val="115000"/>
                        </a:lnSpc>
                        <a:spcAft>
                          <a:spcPts val="0"/>
                        </a:spcAft>
                      </a:pPr>
                      <a:r>
                        <a:rPr lang="fr-FR" sz="1400" b="1" dirty="0"/>
                        <a:t>5,60</a:t>
                      </a:r>
                      <a:endParaRPr lang="fr-FR" sz="1400" b="1" dirty="0">
                        <a:latin typeface="Calibri"/>
                        <a:ea typeface="Calibri"/>
                        <a:cs typeface="Arial"/>
                      </a:endParaRPr>
                    </a:p>
                  </a:txBody>
                  <a:tcPr marL="59554" marR="59554" marT="0" marB="0" anchor="ctr"/>
                </a:tc>
                <a:tc>
                  <a:txBody>
                    <a:bodyPr/>
                    <a:lstStyle/>
                    <a:p>
                      <a:pPr algn="ctr" rtl="0">
                        <a:lnSpc>
                          <a:spcPct val="115000"/>
                        </a:lnSpc>
                        <a:spcAft>
                          <a:spcPts val="0"/>
                        </a:spcAft>
                      </a:pPr>
                      <a:r>
                        <a:rPr lang="fr-FR" sz="1400" b="1" dirty="0"/>
                        <a:t>11,14</a:t>
                      </a:r>
                      <a:endParaRPr lang="fr-FR" sz="1400" b="1" dirty="0">
                        <a:latin typeface="Calibri"/>
                        <a:ea typeface="Calibri"/>
                        <a:cs typeface="Arial"/>
                      </a:endParaRPr>
                    </a:p>
                  </a:txBody>
                  <a:tcPr marL="59554" marR="59554" marT="0" marB="0" anchor="ctr"/>
                </a:tc>
                <a:tc>
                  <a:txBody>
                    <a:bodyPr/>
                    <a:lstStyle/>
                    <a:p>
                      <a:pPr algn="ctr" rtl="0">
                        <a:lnSpc>
                          <a:spcPct val="115000"/>
                        </a:lnSpc>
                        <a:spcAft>
                          <a:spcPts val="0"/>
                        </a:spcAft>
                      </a:pPr>
                      <a:r>
                        <a:rPr lang="fr-FR" sz="1400" b="1" dirty="0"/>
                        <a:t>8,41</a:t>
                      </a:r>
                      <a:endParaRPr lang="fr-FR" sz="1400" b="1" dirty="0">
                        <a:latin typeface="Calibri"/>
                        <a:ea typeface="Calibri"/>
                        <a:cs typeface="Arial"/>
                      </a:endParaRPr>
                    </a:p>
                  </a:txBody>
                  <a:tcPr marL="59554" marR="59554" marT="0" marB="0" anchor="ctr"/>
                </a:tc>
                <a:tc vMerge="1">
                  <a:txBody>
                    <a:bodyPr/>
                    <a:lstStyle/>
                    <a:p>
                      <a:endParaRPr lang="fr-FR"/>
                    </a:p>
                  </a:txBody>
                  <a:tcPr/>
                </a:tc>
                <a:tc vMerge="1">
                  <a:txBody>
                    <a:bodyPr/>
                    <a:lstStyle/>
                    <a:p>
                      <a:endParaRPr lang="fr-FR"/>
                    </a:p>
                  </a:txBody>
                  <a:tcPr/>
                </a:tc>
                <a:tc vMerge="1">
                  <a:txBody>
                    <a:bodyPr/>
                    <a:lstStyle/>
                    <a:p>
                      <a:endParaRPr lang="fr-FR"/>
                    </a:p>
                  </a:txBody>
                  <a:tcPr/>
                </a:tc>
              </a:tr>
              <a:tr h="249936">
                <a:tc rowSpan="3">
                  <a:txBody>
                    <a:bodyPr/>
                    <a:lstStyle/>
                    <a:p>
                      <a:pPr algn="r" rtl="1">
                        <a:lnSpc>
                          <a:spcPct val="115000"/>
                        </a:lnSpc>
                        <a:spcAft>
                          <a:spcPts val="0"/>
                        </a:spcAft>
                      </a:pPr>
                      <a:r>
                        <a:rPr lang="fr-FR" sz="1400" b="1"/>
                        <a:t>C.V</a:t>
                      </a:r>
                      <a:endParaRPr lang="fr-FR" sz="1400" b="1">
                        <a:latin typeface="Calibri"/>
                        <a:ea typeface="Calibri"/>
                        <a:cs typeface="Arial"/>
                      </a:endParaRPr>
                    </a:p>
                  </a:txBody>
                  <a:tcPr marL="59554" marR="59554" marT="0" marB="0" anchor="ctr"/>
                </a:tc>
                <a:tc>
                  <a:txBody>
                    <a:bodyPr/>
                    <a:lstStyle/>
                    <a:p>
                      <a:pPr algn="r" rtl="1">
                        <a:lnSpc>
                          <a:spcPct val="115000"/>
                        </a:lnSpc>
                        <a:spcAft>
                          <a:spcPts val="0"/>
                        </a:spcAft>
                      </a:pPr>
                      <a:r>
                        <a:rPr lang="ar-DZ" sz="1400" b="1"/>
                        <a:t>العينة</a:t>
                      </a:r>
                      <a:endParaRPr lang="fr-FR" sz="1400" b="1">
                        <a:latin typeface="Calibri"/>
                        <a:ea typeface="Calibri"/>
                        <a:cs typeface="Arial"/>
                      </a:endParaRPr>
                    </a:p>
                  </a:txBody>
                  <a:tcPr marL="59554" marR="59554" marT="0" marB="0" anchor="ctr"/>
                </a:tc>
                <a:tc>
                  <a:txBody>
                    <a:bodyPr/>
                    <a:lstStyle/>
                    <a:p>
                      <a:pPr algn="ctr" rtl="1">
                        <a:lnSpc>
                          <a:spcPct val="115000"/>
                        </a:lnSpc>
                        <a:spcAft>
                          <a:spcPts val="0"/>
                        </a:spcAft>
                      </a:pPr>
                      <a:r>
                        <a:rPr lang="ar-DZ" sz="1400" b="1"/>
                        <a:t>28</a:t>
                      </a:r>
                      <a:endParaRPr lang="fr-FR" sz="1400" b="1">
                        <a:latin typeface="Calibri"/>
                        <a:ea typeface="Calibri"/>
                        <a:cs typeface="Arial"/>
                      </a:endParaRPr>
                    </a:p>
                  </a:txBody>
                  <a:tcPr marL="59554" marR="59554" marT="0" marB="0" anchor="ctr"/>
                </a:tc>
                <a:tc>
                  <a:txBody>
                    <a:bodyPr/>
                    <a:lstStyle/>
                    <a:p>
                      <a:pPr algn="ctr" rtl="0">
                        <a:lnSpc>
                          <a:spcPct val="115000"/>
                        </a:lnSpc>
                        <a:spcAft>
                          <a:spcPts val="0"/>
                        </a:spcAft>
                      </a:pPr>
                      <a:r>
                        <a:rPr lang="fr-FR" sz="1400" b="1"/>
                        <a:t>94</a:t>
                      </a:r>
                      <a:endParaRPr lang="fr-FR" sz="1400" b="1">
                        <a:latin typeface="Calibri"/>
                        <a:ea typeface="Calibri"/>
                        <a:cs typeface="Arial"/>
                      </a:endParaRPr>
                    </a:p>
                  </a:txBody>
                  <a:tcPr marL="59554" marR="59554" marT="0" marB="0" anchor="ctr"/>
                </a:tc>
                <a:tc>
                  <a:txBody>
                    <a:bodyPr/>
                    <a:lstStyle/>
                    <a:p>
                      <a:pPr algn="ctr" rtl="0">
                        <a:lnSpc>
                          <a:spcPct val="115000"/>
                        </a:lnSpc>
                        <a:spcAft>
                          <a:spcPts val="0"/>
                        </a:spcAft>
                      </a:pPr>
                      <a:r>
                        <a:rPr lang="fr-FR" sz="1400" b="1"/>
                        <a:t>60</a:t>
                      </a:r>
                      <a:endParaRPr lang="fr-FR" sz="1400" b="1">
                        <a:latin typeface="Calibri"/>
                        <a:ea typeface="Calibri"/>
                        <a:cs typeface="Arial"/>
                      </a:endParaRPr>
                    </a:p>
                  </a:txBody>
                  <a:tcPr marL="59554" marR="59554" marT="0" marB="0" anchor="ctr"/>
                </a:tc>
                <a:tc rowSpan="3">
                  <a:txBody>
                    <a:bodyPr/>
                    <a:lstStyle/>
                    <a:p>
                      <a:pPr algn="ctr" rtl="0">
                        <a:lnSpc>
                          <a:spcPct val="115000"/>
                        </a:lnSpc>
                        <a:spcAft>
                          <a:spcPts val="0"/>
                        </a:spcAft>
                      </a:pPr>
                      <a:r>
                        <a:rPr lang="fr-FR" sz="1400" b="1"/>
                        <a:t>1,84</a:t>
                      </a:r>
                      <a:endParaRPr lang="fr-FR" sz="1400" b="1">
                        <a:latin typeface="Calibri"/>
                        <a:ea typeface="Calibri"/>
                        <a:cs typeface="Arial"/>
                      </a:endParaRPr>
                    </a:p>
                  </a:txBody>
                  <a:tcPr marL="59554" marR="59554" marT="0" marB="0" anchor="ctr"/>
                </a:tc>
                <a:tc vMerge="1">
                  <a:txBody>
                    <a:bodyPr/>
                    <a:lstStyle/>
                    <a:p>
                      <a:endParaRPr lang="fr-FR"/>
                    </a:p>
                  </a:txBody>
                  <a:tcPr/>
                </a:tc>
                <a:tc rowSpan="3">
                  <a:txBody>
                    <a:bodyPr/>
                    <a:lstStyle/>
                    <a:p>
                      <a:pPr algn="ctr" rtl="1">
                        <a:lnSpc>
                          <a:spcPct val="115000"/>
                        </a:lnSpc>
                        <a:spcAft>
                          <a:spcPts val="0"/>
                        </a:spcAft>
                      </a:pPr>
                      <a:r>
                        <a:rPr lang="ar-DZ" sz="1400" b="1"/>
                        <a:t>غير دال</a:t>
                      </a:r>
                      <a:endParaRPr lang="fr-FR" sz="1400" b="1">
                        <a:latin typeface="Calibri"/>
                        <a:ea typeface="Calibri"/>
                        <a:cs typeface="Arial"/>
                      </a:endParaRPr>
                    </a:p>
                  </a:txBody>
                  <a:tcPr marL="59554" marR="59554" marT="0" marB="0" anchor="ctr"/>
                </a:tc>
              </a:tr>
              <a:tr h="249936">
                <a:tc vMerge="1">
                  <a:txBody>
                    <a:bodyPr/>
                    <a:lstStyle/>
                    <a:p>
                      <a:endParaRPr lang="fr-FR"/>
                    </a:p>
                  </a:txBody>
                  <a:tcPr/>
                </a:tc>
                <a:tc>
                  <a:txBody>
                    <a:bodyPr/>
                    <a:lstStyle/>
                    <a:p>
                      <a:pPr algn="r" rtl="1">
                        <a:lnSpc>
                          <a:spcPct val="115000"/>
                        </a:lnSpc>
                        <a:spcAft>
                          <a:spcPts val="0"/>
                        </a:spcAft>
                      </a:pPr>
                      <a:r>
                        <a:rPr lang="ar-DZ" sz="1600" b="1" dirty="0">
                          <a:solidFill>
                            <a:srgbClr val="C00000"/>
                          </a:solidFill>
                        </a:rPr>
                        <a:t>المتوسط الحسابي</a:t>
                      </a:r>
                      <a:endParaRPr lang="fr-FR" sz="1600" b="1" dirty="0">
                        <a:solidFill>
                          <a:srgbClr val="C00000"/>
                        </a:solidFill>
                        <a:latin typeface="Calibri"/>
                        <a:ea typeface="Calibri"/>
                        <a:cs typeface="Arial"/>
                      </a:endParaRPr>
                    </a:p>
                  </a:txBody>
                  <a:tcPr marL="59554" marR="59554" marT="0" marB="0" anchor="ctr"/>
                </a:tc>
                <a:tc>
                  <a:txBody>
                    <a:bodyPr/>
                    <a:lstStyle/>
                    <a:p>
                      <a:pPr algn="ctr" rtl="1">
                        <a:lnSpc>
                          <a:spcPct val="115000"/>
                        </a:lnSpc>
                        <a:spcAft>
                          <a:spcPts val="0"/>
                        </a:spcAft>
                      </a:pPr>
                      <a:r>
                        <a:rPr lang="fr-FR" sz="1600" b="1" dirty="0">
                          <a:solidFill>
                            <a:srgbClr val="0070C0"/>
                          </a:solidFill>
                        </a:rPr>
                        <a:t>4,43</a:t>
                      </a:r>
                      <a:endParaRPr lang="fr-FR" sz="1600" b="1" dirty="0">
                        <a:solidFill>
                          <a:srgbClr val="0070C0"/>
                        </a:solidFill>
                        <a:latin typeface="Calibri"/>
                        <a:ea typeface="Calibri"/>
                        <a:cs typeface="Arial"/>
                      </a:endParaRPr>
                    </a:p>
                  </a:txBody>
                  <a:tcPr marL="59554" marR="59554" marT="0" marB="0" anchor="ctr"/>
                </a:tc>
                <a:tc>
                  <a:txBody>
                    <a:bodyPr/>
                    <a:lstStyle/>
                    <a:p>
                      <a:pPr algn="ctr" rtl="0">
                        <a:lnSpc>
                          <a:spcPct val="115000"/>
                        </a:lnSpc>
                        <a:spcAft>
                          <a:spcPts val="0"/>
                        </a:spcAft>
                      </a:pPr>
                      <a:r>
                        <a:rPr lang="fr-FR" sz="1600" b="1" dirty="0">
                          <a:solidFill>
                            <a:srgbClr val="0070C0"/>
                          </a:solidFill>
                        </a:rPr>
                        <a:t>4,48</a:t>
                      </a:r>
                      <a:endParaRPr lang="fr-FR" sz="1600" b="1" dirty="0">
                        <a:solidFill>
                          <a:srgbClr val="0070C0"/>
                        </a:solidFill>
                        <a:latin typeface="Calibri"/>
                        <a:ea typeface="Calibri"/>
                        <a:cs typeface="Arial"/>
                      </a:endParaRPr>
                    </a:p>
                  </a:txBody>
                  <a:tcPr marL="59554" marR="59554" marT="0" marB="0" anchor="ctr"/>
                </a:tc>
                <a:tc>
                  <a:txBody>
                    <a:bodyPr/>
                    <a:lstStyle/>
                    <a:p>
                      <a:pPr algn="ctr" rtl="0">
                        <a:lnSpc>
                          <a:spcPct val="115000"/>
                        </a:lnSpc>
                        <a:spcAft>
                          <a:spcPts val="0"/>
                        </a:spcAft>
                      </a:pPr>
                      <a:r>
                        <a:rPr lang="fr-FR" sz="1600" b="1" dirty="0">
                          <a:solidFill>
                            <a:srgbClr val="0070C0"/>
                          </a:solidFill>
                        </a:rPr>
                        <a:t>4,32</a:t>
                      </a:r>
                      <a:endParaRPr lang="fr-FR" sz="1600" b="1" dirty="0">
                        <a:solidFill>
                          <a:srgbClr val="0070C0"/>
                        </a:solidFill>
                        <a:latin typeface="Calibri"/>
                        <a:ea typeface="Calibri"/>
                        <a:cs typeface="Arial"/>
                      </a:endParaRPr>
                    </a:p>
                  </a:txBody>
                  <a:tcPr marL="59554" marR="59554" marT="0" marB="0" anchor="ctr"/>
                </a:tc>
                <a:tc vMerge="1">
                  <a:txBody>
                    <a:bodyPr/>
                    <a:lstStyle/>
                    <a:p>
                      <a:endParaRPr lang="fr-FR"/>
                    </a:p>
                  </a:txBody>
                  <a:tcPr/>
                </a:tc>
                <a:tc vMerge="1">
                  <a:txBody>
                    <a:bodyPr/>
                    <a:lstStyle/>
                    <a:p>
                      <a:endParaRPr lang="fr-FR"/>
                    </a:p>
                  </a:txBody>
                  <a:tcPr/>
                </a:tc>
                <a:tc vMerge="1">
                  <a:txBody>
                    <a:bodyPr/>
                    <a:lstStyle/>
                    <a:p>
                      <a:endParaRPr lang="fr-FR"/>
                    </a:p>
                  </a:txBody>
                  <a:tcPr/>
                </a:tc>
              </a:tr>
              <a:tr h="249936">
                <a:tc vMerge="1">
                  <a:txBody>
                    <a:bodyPr/>
                    <a:lstStyle/>
                    <a:p>
                      <a:endParaRPr lang="fr-FR"/>
                    </a:p>
                  </a:txBody>
                  <a:tcPr/>
                </a:tc>
                <a:tc>
                  <a:txBody>
                    <a:bodyPr/>
                    <a:lstStyle/>
                    <a:p>
                      <a:pPr algn="r" rtl="1">
                        <a:lnSpc>
                          <a:spcPct val="115000"/>
                        </a:lnSpc>
                        <a:spcAft>
                          <a:spcPts val="0"/>
                        </a:spcAft>
                      </a:pPr>
                      <a:r>
                        <a:rPr lang="ar-DZ" sz="1400" b="1" dirty="0"/>
                        <a:t>التباين </a:t>
                      </a:r>
                      <a:r>
                        <a:rPr lang="fr-FR" sz="1400" b="1" dirty="0"/>
                        <a:t>S</a:t>
                      </a:r>
                      <a:r>
                        <a:rPr lang="fr-FR" sz="1400" b="1" baseline="30000" dirty="0"/>
                        <a:t>2</a:t>
                      </a:r>
                      <a:endParaRPr lang="fr-FR" sz="1400" b="1" dirty="0">
                        <a:latin typeface="Calibri"/>
                        <a:ea typeface="Calibri"/>
                        <a:cs typeface="Arial"/>
                      </a:endParaRPr>
                    </a:p>
                  </a:txBody>
                  <a:tcPr marL="59554" marR="59554" marT="0" marB="0" anchor="ctr"/>
                </a:tc>
                <a:tc>
                  <a:txBody>
                    <a:bodyPr/>
                    <a:lstStyle/>
                    <a:p>
                      <a:pPr algn="ctr" rtl="1">
                        <a:lnSpc>
                          <a:spcPct val="115000"/>
                        </a:lnSpc>
                        <a:spcAft>
                          <a:spcPts val="0"/>
                        </a:spcAft>
                      </a:pPr>
                      <a:r>
                        <a:rPr lang="fr-FR" sz="1400" b="1" dirty="0"/>
                        <a:t>0,26</a:t>
                      </a:r>
                      <a:endParaRPr lang="fr-FR" sz="1400" b="1" dirty="0">
                        <a:latin typeface="Calibri"/>
                        <a:ea typeface="Calibri"/>
                        <a:cs typeface="Arial"/>
                      </a:endParaRPr>
                    </a:p>
                  </a:txBody>
                  <a:tcPr marL="59554" marR="59554" marT="0" marB="0" anchor="ctr"/>
                </a:tc>
                <a:tc>
                  <a:txBody>
                    <a:bodyPr/>
                    <a:lstStyle/>
                    <a:p>
                      <a:pPr algn="ctr" rtl="0">
                        <a:lnSpc>
                          <a:spcPct val="115000"/>
                        </a:lnSpc>
                        <a:spcAft>
                          <a:spcPts val="0"/>
                        </a:spcAft>
                      </a:pPr>
                      <a:r>
                        <a:rPr lang="fr-FR" sz="1400" b="1"/>
                        <a:t>0,27</a:t>
                      </a:r>
                      <a:endParaRPr lang="fr-FR" sz="1400" b="1">
                        <a:latin typeface="Calibri"/>
                        <a:ea typeface="Calibri"/>
                        <a:cs typeface="Arial"/>
                      </a:endParaRPr>
                    </a:p>
                  </a:txBody>
                  <a:tcPr marL="59554" marR="59554" marT="0" marB="0" anchor="ctr"/>
                </a:tc>
                <a:tc>
                  <a:txBody>
                    <a:bodyPr/>
                    <a:lstStyle/>
                    <a:p>
                      <a:pPr algn="ctr" rtl="0">
                        <a:lnSpc>
                          <a:spcPct val="115000"/>
                        </a:lnSpc>
                        <a:spcAft>
                          <a:spcPts val="0"/>
                        </a:spcAft>
                      </a:pPr>
                      <a:r>
                        <a:rPr lang="fr-FR" sz="1400" b="1"/>
                        <a:t>0,22</a:t>
                      </a:r>
                      <a:endParaRPr lang="fr-FR" sz="1400" b="1">
                        <a:latin typeface="Calibri"/>
                        <a:ea typeface="Calibri"/>
                        <a:cs typeface="Arial"/>
                      </a:endParaRPr>
                    </a:p>
                  </a:txBody>
                  <a:tcPr marL="59554" marR="59554" marT="0" marB="0" anchor="ctr"/>
                </a:tc>
                <a:tc vMerge="1">
                  <a:txBody>
                    <a:bodyPr/>
                    <a:lstStyle/>
                    <a:p>
                      <a:endParaRPr lang="fr-FR"/>
                    </a:p>
                  </a:txBody>
                  <a:tcPr/>
                </a:tc>
                <a:tc vMerge="1">
                  <a:txBody>
                    <a:bodyPr/>
                    <a:lstStyle/>
                    <a:p>
                      <a:endParaRPr lang="fr-FR"/>
                    </a:p>
                  </a:txBody>
                  <a:tcPr/>
                </a:tc>
                <a:tc vMerge="1">
                  <a:txBody>
                    <a:bodyPr/>
                    <a:lstStyle/>
                    <a:p>
                      <a:endParaRPr lang="fr-FR"/>
                    </a:p>
                  </a:txBody>
                  <a:tcPr/>
                </a:tc>
              </a:tr>
              <a:tr h="315337">
                <a:tc rowSpan="3">
                  <a:txBody>
                    <a:bodyPr/>
                    <a:lstStyle/>
                    <a:p>
                      <a:pPr algn="r" rtl="1">
                        <a:lnSpc>
                          <a:spcPct val="115000"/>
                        </a:lnSpc>
                        <a:spcAft>
                          <a:spcPts val="0"/>
                        </a:spcAft>
                      </a:pPr>
                      <a:r>
                        <a:rPr lang="fr-FR" sz="1400" b="1" dirty="0" smtClean="0"/>
                        <a:t>Puissance</a:t>
                      </a:r>
                      <a:r>
                        <a:rPr lang="ar-DZ" sz="1400" b="1" dirty="0" smtClean="0"/>
                        <a:t>     </a:t>
                      </a:r>
                      <a:r>
                        <a:rPr lang="fr-FR" sz="1400" b="1" dirty="0" smtClean="0"/>
                        <a:t> </a:t>
                      </a:r>
                      <a:r>
                        <a:rPr lang="fr-FR" sz="1400" b="1" dirty="0" err="1"/>
                        <a:t>anaerobie</a:t>
                      </a:r>
                      <a:r>
                        <a:rPr lang="fr-FR" sz="1400" b="1" dirty="0"/>
                        <a:t> </a:t>
                      </a:r>
                      <a:r>
                        <a:rPr lang="ar-DZ" sz="1400" b="1" dirty="0" smtClean="0"/>
                        <a:t>    </a:t>
                      </a:r>
                      <a:r>
                        <a:rPr lang="fr-FR" sz="1400" b="1" dirty="0" err="1" smtClean="0"/>
                        <a:t>alactique</a:t>
                      </a:r>
                      <a:endParaRPr lang="fr-FR" sz="1400" b="1" dirty="0">
                        <a:latin typeface="Calibri"/>
                        <a:ea typeface="Calibri"/>
                        <a:cs typeface="Arial"/>
                      </a:endParaRPr>
                    </a:p>
                  </a:txBody>
                  <a:tcPr marL="59554" marR="59554" marT="0" marB="0" anchor="ctr"/>
                </a:tc>
                <a:tc>
                  <a:txBody>
                    <a:bodyPr/>
                    <a:lstStyle/>
                    <a:p>
                      <a:pPr algn="r" rtl="1">
                        <a:lnSpc>
                          <a:spcPct val="115000"/>
                        </a:lnSpc>
                        <a:spcAft>
                          <a:spcPts val="0"/>
                        </a:spcAft>
                      </a:pPr>
                      <a:r>
                        <a:rPr lang="ar-DZ" sz="1400" b="1"/>
                        <a:t>العينة</a:t>
                      </a:r>
                      <a:endParaRPr lang="fr-FR" sz="1400" b="1">
                        <a:latin typeface="Calibri"/>
                        <a:ea typeface="Calibri"/>
                        <a:cs typeface="Arial"/>
                      </a:endParaRPr>
                    </a:p>
                  </a:txBody>
                  <a:tcPr marL="59554" marR="59554" marT="0" marB="0" anchor="ctr"/>
                </a:tc>
                <a:tc>
                  <a:txBody>
                    <a:bodyPr/>
                    <a:lstStyle/>
                    <a:p>
                      <a:pPr algn="ctr" rtl="0">
                        <a:lnSpc>
                          <a:spcPct val="115000"/>
                        </a:lnSpc>
                        <a:spcAft>
                          <a:spcPts val="0"/>
                        </a:spcAft>
                      </a:pPr>
                      <a:r>
                        <a:rPr lang="fr-FR" sz="1400" b="1"/>
                        <a:t>28</a:t>
                      </a:r>
                      <a:endParaRPr lang="fr-FR" sz="1400" b="1">
                        <a:latin typeface="Calibri"/>
                        <a:ea typeface="Calibri"/>
                        <a:cs typeface="Arial"/>
                      </a:endParaRPr>
                    </a:p>
                  </a:txBody>
                  <a:tcPr marL="59554" marR="59554" marT="0" marB="0" anchor="ctr"/>
                </a:tc>
                <a:tc>
                  <a:txBody>
                    <a:bodyPr/>
                    <a:lstStyle/>
                    <a:p>
                      <a:pPr algn="ctr" rtl="0">
                        <a:lnSpc>
                          <a:spcPct val="115000"/>
                        </a:lnSpc>
                        <a:spcAft>
                          <a:spcPts val="0"/>
                        </a:spcAft>
                      </a:pPr>
                      <a:r>
                        <a:rPr lang="fr-FR" sz="1400" b="1"/>
                        <a:t>94</a:t>
                      </a:r>
                      <a:endParaRPr lang="fr-FR" sz="1400" b="1">
                        <a:latin typeface="Calibri"/>
                        <a:ea typeface="Calibri"/>
                        <a:cs typeface="Arial"/>
                      </a:endParaRPr>
                    </a:p>
                  </a:txBody>
                  <a:tcPr marL="59554" marR="59554" marT="0" marB="0" anchor="ctr"/>
                </a:tc>
                <a:tc>
                  <a:txBody>
                    <a:bodyPr/>
                    <a:lstStyle/>
                    <a:p>
                      <a:pPr algn="ctr" rtl="0">
                        <a:lnSpc>
                          <a:spcPct val="115000"/>
                        </a:lnSpc>
                        <a:spcAft>
                          <a:spcPts val="0"/>
                        </a:spcAft>
                      </a:pPr>
                      <a:r>
                        <a:rPr lang="fr-FR" sz="1400" b="1"/>
                        <a:t>60</a:t>
                      </a:r>
                      <a:endParaRPr lang="fr-FR" sz="1400" b="1">
                        <a:latin typeface="Calibri"/>
                        <a:ea typeface="Calibri"/>
                        <a:cs typeface="Arial"/>
                      </a:endParaRPr>
                    </a:p>
                  </a:txBody>
                  <a:tcPr marL="59554" marR="59554" marT="0" marB="0" anchor="ctr"/>
                </a:tc>
                <a:tc rowSpan="3">
                  <a:txBody>
                    <a:bodyPr/>
                    <a:lstStyle/>
                    <a:p>
                      <a:pPr algn="ctr" rtl="0">
                        <a:lnSpc>
                          <a:spcPct val="115000"/>
                        </a:lnSpc>
                        <a:spcAft>
                          <a:spcPts val="0"/>
                        </a:spcAft>
                      </a:pPr>
                      <a:r>
                        <a:rPr lang="fr-FR" sz="1400" b="1"/>
                        <a:t>1,92</a:t>
                      </a:r>
                      <a:endParaRPr lang="fr-FR" sz="1400" b="1">
                        <a:latin typeface="Calibri"/>
                        <a:ea typeface="Calibri"/>
                        <a:cs typeface="Arial"/>
                      </a:endParaRPr>
                    </a:p>
                  </a:txBody>
                  <a:tcPr marL="59554" marR="59554" marT="0" marB="0" anchor="ctr"/>
                </a:tc>
                <a:tc vMerge="1">
                  <a:txBody>
                    <a:bodyPr/>
                    <a:lstStyle/>
                    <a:p>
                      <a:endParaRPr lang="fr-FR"/>
                    </a:p>
                  </a:txBody>
                  <a:tcPr/>
                </a:tc>
                <a:tc rowSpan="4">
                  <a:txBody>
                    <a:bodyPr/>
                    <a:lstStyle/>
                    <a:p>
                      <a:pPr algn="ctr" rtl="1">
                        <a:lnSpc>
                          <a:spcPct val="115000"/>
                        </a:lnSpc>
                        <a:spcAft>
                          <a:spcPts val="0"/>
                        </a:spcAft>
                      </a:pPr>
                      <a:r>
                        <a:rPr lang="ar-DZ" sz="1400" b="1"/>
                        <a:t>غير دال</a:t>
                      </a:r>
                      <a:endParaRPr lang="fr-FR" sz="1400" b="1">
                        <a:latin typeface="Calibri"/>
                        <a:ea typeface="Calibri"/>
                        <a:cs typeface="Arial"/>
                      </a:endParaRPr>
                    </a:p>
                  </a:txBody>
                  <a:tcPr marL="59554" marR="59554" marT="0" marB="0" anchor="ctr"/>
                </a:tc>
              </a:tr>
              <a:tr h="423071">
                <a:tc vMerge="1">
                  <a:txBody>
                    <a:bodyPr/>
                    <a:lstStyle/>
                    <a:p>
                      <a:endParaRPr lang="fr-FR"/>
                    </a:p>
                  </a:txBody>
                  <a:tcPr/>
                </a:tc>
                <a:tc>
                  <a:txBody>
                    <a:bodyPr/>
                    <a:lstStyle/>
                    <a:p>
                      <a:pPr algn="r" rtl="1">
                        <a:lnSpc>
                          <a:spcPct val="115000"/>
                        </a:lnSpc>
                        <a:spcAft>
                          <a:spcPts val="0"/>
                        </a:spcAft>
                      </a:pPr>
                      <a:r>
                        <a:rPr lang="ar-DZ" sz="1600" b="1" dirty="0">
                          <a:solidFill>
                            <a:srgbClr val="C00000"/>
                          </a:solidFill>
                        </a:rPr>
                        <a:t>المتوسط الحسابي</a:t>
                      </a:r>
                      <a:endParaRPr lang="fr-FR" sz="1600" b="1" dirty="0">
                        <a:solidFill>
                          <a:srgbClr val="C00000"/>
                        </a:solidFill>
                        <a:latin typeface="Calibri"/>
                        <a:ea typeface="Calibri"/>
                        <a:cs typeface="Arial"/>
                      </a:endParaRPr>
                    </a:p>
                  </a:txBody>
                  <a:tcPr marL="59554" marR="59554" marT="0" marB="0" anchor="ctr"/>
                </a:tc>
                <a:tc>
                  <a:txBody>
                    <a:bodyPr/>
                    <a:lstStyle/>
                    <a:p>
                      <a:pPr algn="ctr" rtl="1">
                        <a:lnSpc>
                          <a:spcPct val="115000"/>
                        </a:lnSpc>
                        <a:spcAft>
                          <a:spcPts val="0"/>
                        </a:spcAft>
                      </a:pPr>
                      <a:r>
                        <a:rPr lang="fr-FR" sz="1600" b="1" dirty="0">
                          <a:solidFill>
                            <a:srgbClr val="0070C0"/>
                          </a:solidFill>
                        </a:rPr>
                        <a:t>48,72</a:t>
                      </a:r>
                      <a:endParaRPr lang="fr-FR" sz="1600" b="1" dirty="0">
                        <a:solidFill>
                          <a:srgbClr val="0070C0"/>
                        </a:solidFill>
                        <a:latin typeface="Calibri"/>
                        <a:ea typeface="Calibri"/>
                        <a:cs typeface="Arial"/>
                      </a:endParaRPr>
                    </a:p>
                  </a:txBody>
                  <a:tcPr marL="59554" marR="59554" marT="0" marB="0" anchor="ctr"/>
                </a:tc>
                <a:tc>
                  <a:txBody>
                    <a:bodyPr/>
                    <a:lstStyle/>
                    <a:p>
                      <a:pPr algn="ctr" rtl="0">
                        <a:lnSpc>
                          <a:spcPct val="115000"/>
                        </a:lnSpc>
                        <a:spcAft>
                          <a:spcPts val="0"/>
                        </a:spcAft>
                      </a:pPr>
                      <a:r>
                        <a:rPr lang="ar-DZ" sz="1600" b="1" dirty="0" smtClean="0">
                          <a:solidFill>
                            <a:srgbClr val="0070C0"/>
                          </a:solidFill>
                        </a:rPr>
                        <a:t>47</a:t>
                      </a:r>
                      <a:r>
                        <a:rPr lang="fr-FR" sz="1600" b="1" dirty="0" smtClean="0">
                          <a:solidFill>
                            <a:srgbClr val="0070C0"/>
                          </a:solidFill>
                        </a:rPr>
                        <a:t>,74</a:t>
                      </a:r>
                      <a:endParaRPr lang="fr-FR" sz="1600" b="1" dirty="0">
                        <a:solidFill>
                          <a:srgbClr val="0070C0"/>
                        </a:solidFill>
                        <a:latin typeface="Calibri"/>
                        <a:ea typeface="Calibri"/>
                        <a:cs typeface="Arial"/>
                      </a:endParaRPr>
                    </a:p>
                  </a:txBody>
                  <a:tcPr marL="59554" marR="59554" marT="0" marB="0" anchor="ctr"/>
                </a:tc>
                <a:tc>
                  <a:txBody>
                    <a:bodyPr/>
                    <a:lstStyle/>
                    <a:p>
                      <a:pPr algn="ctr" rtl="0">
                        <a:lnSpc>
                          <a:spcPct val="115000"/>
                        </a:lnSpc>
                        <a:spcAft>
                          <a:spcPts val="0"/>
                        </a:spcAft>
                      </a:pPr>
                      <a:r>
                        <a:rPr lang="fr-FR" sz="1600" b="1" dirty="0">
                          <a:solidFill>
                            <a:srgbClr val="0070C0"/>
                          </a:solidFill>
                        </a:rPr>
                        <a:t>48,42</a:t>
                      </a:r>
                      <a:endParaRPr lang="fr-FR" sz="1600" b="1" dirty="0">
                        <a:solidFill>
                          <a:srgbClr val="0070C0"/>
                        </a:solidFill>
                        <a:latin typeface="Calibri"/>
                        <a:ea typeface="Calibri"/>
                        <a:cs typeface="Arial"/>
                      </a:endParaRPr>
                    </a:p>
                  </a:txBody>
                  <a:tcPr marL="59554" marR="59554" marT="0" marB="0" anchor="ctr"/>
                </a:tc>
                <a:tc vMerge="1">
                  <a:txBody>
                    <a:bodyPr/>
                    <a:lstStyle/>
                    <a:p>
                      <a:endParaRPr lang="fr-FR"/>
                    </a:p>
                  </a:txBody>
                  <a:tcPr/>
                </a:tc>
                <a:tc vMerge="1">
                  <a:txBody>
                    <a:bodyPr/>
                    <a:lstStyle/>
                    <a:p>
                      <a:endParaRPr lang="fr-FR"/>
                    </a:p>
                  </a:txBody>
                  <a:tcPr/>
                </a:tc>
                <a:tc vMerge="1">
                  <a:txBody>
                    <a:bodyPr/>
                    <a:lstStyle/>
                    <a:p>
                      <a:endParaRPr lang="fr-FR"/>
                    </a:p>
                  </a:txBody>
                  <a:tcPr/>
                </a:tc>
              </a:tr>
              <a:tr h="447479">
                <a:tc vMerge="1">
                  <a:txBody>
                    <a:bodyPr/>
                    <a:lstStyle/>
                    <a:p>
                      <a:endParaRPr lang="fr-FR"/>
                    </a:p>
                  </a:txBody>
                  <a:tcPr/>
                </a:tc>
                <a:tc>
                  <a:txBody>
                    <a:bodyPr/>
                    <a:lstStyle/>
                    <a:p>
                      <a:pPr algn="r" rtl="1">
                        <a:lnSpc>
                          <a:spcPct val="115000"/>
                        </a:lnSpc>
                        <a:spcAft>
                          <a:spcPts val="0"/>
                        </a:spcAft>
                      </a:pPr>
                      <a:r>
                        <a:rPr lang="ar-DZ" sz="1400" b="1"/>
                        <a:t>التباين </a:t>
                      </a:r>
                      <a:r>
                        <a:rPr lang="fr-FR" sz="1400" b="1"/>
                        <a:t>S</a:t>
                      </a:r>
                      <a:r>
                        <a:rPr lang="fr-FR" sz="1400" b="1" baseline="30000"/>
                        <a:t>2</a:t>
                      </a:r>
                      <a:endParaRPr lang="fr-FR" sz="1400" b="1">
                        <a:latin typeface="Calibri"/>
                        <a:ea typeface="Calibri"/>
                        <a:cs typeface="Arial"/>
                      </a:endParaRPr>
                    </a:p>
                  </a:txBody>
                  <a:tcPr marL="59554" marR="59554" marT="0" marB="0" anchor="ctr"/>
                </a:tc>
                <a:tc>
                  <a:txBody>
                    <a:bodyPr/>
                    <a:lstStyle/>
                    <a:p>
                      <a:pPr algn="ctr" rtl="1">
                        <a:lnSpc>
                          <a:spcPct val="115000"/>
                        </a:lnSpc>
                        <a:spcAft>
                          <a:spcPts val="0"/>
                        </a:spcAft>
                      </a:pPr>
                      <a:r>
                        <a:rPr lang="fr-FR" sz="1400" b="1"/>
                        <a:t>30,40</a:t>
                      </a:r>
                      <a:endParaRPr lang="fr-FR" sz="1400" b="1">
                        <a:latin typeface="Calibri"/>
                        <a:ea typeface="Calibri"/>
                        <a:cs typeface="Arial"/>
                      </a:endParaRPr>
                    </a:p>
                  </a:txBody>
                  <a:tcPr marL="59554" marR="59554" marT="0" marB="0" anchor="ctr"/>
                </a:tc>
                <a:tc>
                  <a:txBody>
                    <a:bodyPr/>
                    <a:lstStyle/>
                    <a:p>
                      <a:pPr algn="ctr" rtl="0">
                        <a:lnSpc>
                          <a:spcPct val="115000"/>
                        </a:lnSpc>
                        <a:spcAft>
                          <a:spcPts val="0"/>
                        </a:spcAft>
                      </a:pPr>
                      <a:r>
                        <a:rPr lang="fr-FR" sz="1400" b="1"/>
                        <a:t>42,29</a:t>
                      </a:r>
                      <a:endParaRPr lang="fr-FR" sz="1400" b="1">
                        <a:latin typeface="Calibri"/>
                        <a:ea typeface="Calibri"/>
                        <a:cs typeface="Arial"/>
                      </a:endParaRPr>
                    </a:p>
                  </a:txBody>
                  <a:tcPr marL="59554" marR="59554" marT="0" marB="0" anchor="ctr"/>
                </a:tc>
                <a:tc>
                  <a:txBody>
                    <a:bodyPr/>
                    <a:lstStyle/>
                    <a:p>
                      <a:pPr algn="ctr" rtl="0">
                        <a:lnSpc>
                          <a:spcPct val="115000"/>
                        </a:lnSpc>
                        <a:spcAft>
                          <a:spcPts val="0"/>
                        </a:spcAft>
                      </a:pPr>
                      <a:r>
                        <a:rPr lang="fr-FR" sz="1400" b="1"/>
                        <a:t>54,003</a:t>
                      </a:r>
                      <a:endParaRPr lang="fr-FR" sz="1400" b="1">
                        <a:latin typeface="Calibri"/>
                        <a:ea typeface="Calibri"/>
                        <a:cs typeface="Arial"/>
                      </a:endParaRPr>
                    </a:p>
                  </a:txBody>
                  <a:tcPr marL="59554" marR="59554" marT="0" marB="0" anchor="ctr"/>
                </a:tc>
                <a:tc vMerge="1">
                  <a:txBody>
                    <a:bodyPr/>
                    <a:lstStyle/>
                    <a:p>
                      <a:endParaRPr lang="fr-FR"/>
                    </a:p>
                  </a:txBody>
                  <a:tcPr/>
                </a:tc>
                <a:tc vMerge="1">
                  <a:txBody>
                    <a:bodyPr/>
                    <a:lstStyle/>
                    <a:p>
                      <a:endParaRPr lang="fr-FR"/>
                    </a:p>
                  </a:txBody>
                  <a:tcPr/>
                </a:tc>
                <a:tc vMerge="1">
                  <a:txBody>
                    <a:bodyPr/>
                    <a:lstStyle/>
                    <a:p>
                      <a:endParaRPr lang="fr-FR"/>
                    </a:p>
                  </a:txBody>
                  <a:tcPr/>
                </a:tc>
              </a:tr>
              <a:tr h="182410">
                <a:tc rowSpan="4">
                  <a:txBody>
                    <a:bodyPr/>
                    <a:lstStyle/>
                    <a:p>
                      <a:pPr algn="r" rtl="1">
                        <a:lnSpc>
                          <a:spcPct val="115000"/>
                        </a:lnSpc>
                        <a:spcAft>
                          <a:spcPts val="0"/>
                        </a:spcAft>
                      </a:pPr>
                      <a:r>
                        <a:rPr lang="fr-FR" sz="1400" b="1" dirty="0"/>
                        <a:t>Fc0 </a:t>
                      </a:r>
                      <a:r>
                        <a:rPr lang="ar-DZ" sz="1400" b="1" dirty="0"/>
                        <a:t>النبض أثناء </a:t>
                      </a:r>
                      <a:r>
                        <a:rPr lang="ar-DZ" sz="1400" b="1" dirty="0" smtClean="0"/>
                        <a:t>  الراحة</a:t>
                      </a:r>
                      <a:endParaRPr lang="fr-FR" sz="1400" b="1" dirty="0">
                        <a:latin typeface="Calibri"/>
                        <a:ea typeface="Calibri"/>
                        <a:cs typeface="Arial"/>
                      </a:endParaRPr>
                    </a:p>
                  </a:txBody>
                  <a:tcPr marL="59554" marR="59554" marT="0" marB="0" anchor="ctr"/>
                </a:tc>
                <a:tc rowSpan="2">
                  <a:txBody>
                    <a:bodyPr/>
                    <a:lstStyle/>
                    <a:p>
                      <a:pPr algn="r" rtl="1">
                        <a:lnSpc>
                          <a:spcPct val="115000"/>
                        </a:lnSpc>
                        <a:spcAft>
                          <a:spcPts val="0"/>
                        </a:spcAft>
                      </a:pPr>
                      <a:r>
                        <a:rPr lang="ar-DZ" sz="1400" b="1"/>
                        <a:t>العينة</a:t>
                      </a:r>
                      <a:endParaRPr lang="fr-FR" sz="1400" b="1">
                        <a:latin typeface="Calibri"/>
                        <a:ea typeface="Calibri"/>
                        <a:cs typeface="Arial"/>
                      </a:endParaRPr>
                    </a:p>
                  </a:txBody>
                  <a:tcPr marL="59554" marR="59554" marT="0" marB="0" anchor="ctr"/>
                </a:tc>
                <a:tc rowSpan="2">
                  <a:txBody>
                    <a:bodyPr/>
                    <a:lstStyle/>
                    <a:p>
                      <a:pPr algn="ctr" rtl="0">
                        <a:lnSpc>
                          <a:spcPct val="115000"/>
                        </a:lnSpc>
                        <a:spcAft>
                          <a:spcPts val="0"/>
                        </a:spcAft>
                      </a:pPr>
                      <a:r>
                        <a:rPr lang="fr-FR" sz="1400" b="1"/>
                        <a:t>28</a:t>
                      </a:r>
                      <a:endParaRPr lang="fr-FR" sz="1400" b="1">
                        <a:latin typeface="Calibri"/>
                        <a:ea typeface="Calibri"/>
                        <a:cs typeface="Arial"/>
                      </a:endParaRPr>
                    </a:p>
                  </a:txBody>
                  <a:tcPr marL="59554" marR="59554" marT="0" marB="0" anchor="ctr"/>
                </a:tc>
                <a:tc rowSpan="2">
                  <a:txBody>
                    <a:bodyPr/>
                    <a:lstStyle/>
                    <a:p>
                      <a:pPr algn="ctr" rtl="0">
                        <a:lnSpc>
                          <a:spcPct val="115000"/>
                        </a:lnSpc>
                        <a:spcAft>
                          <a:spcPts val="0"/>
                        </a:spcAft>
                      </a:pPr>
                      <a:r>
                        <a:rPr lang="fr-FR" sz="1400" b="1"/>
                        <a:t>94</a:t>
                      </a:r>
                      <a:endParaRPr lang="fr-FR" sz="1400" b="1">
                        <a:latin typeface="Calibri"/>
                        <a:ea typeface="Calibri"/>
                        <a:cs typeface="Arial"/>
                      </a:endParaRPr>
                    </a:p>
                  </a:txBody>
                  <a:tcPr marL="59554" marR="59554" marT="0" marB="0" anchor="ctr"/>
                </a:tc>
                <a:tc rowSpan="2">
                  <a:txBody>
                    <a:bodyPr/>
                    <a:lstStyle/>
                    <a:p>
                      <a:pPr algn="ctr" rtl="0">
                        <a:lnSpc>
                          <a:spcPct val="115000"/>
                        </a:lnSpc>
                        <a:spcAft>
                          <a:spcPts val="0"/>
                        </a:spcAft>
                      </a:pPr>
                      <a:r>
                        <a:rPr lang="fr-FR" sz="1400" b="1"/>
                        <a:t>60</a:t>
                      </a:r>
                      <a:endParaRPr lang="fr-FR" sz="1400" b="1">
                        <a:latin typeface="Calibri"/>
                        <a:ea typeface="Calibri"/>
                        <a:cs typeface="Arial"/>
                      </a:endParaRPr>
                    </a:p>
                  </a:txBody>
                  <a:tcPr marL="59554" marR="59554" marT="0" marB="0" anchor="ctr"/>
                </a:tc>
                <a:tc rowSpan="4">
                  <a:txBody>
                    <a:bodyPr/>
                    <a:lstStyle/>
                    <a:p>
                      <a:pPr algn="ctr" rtl="0">
                        <a:lnSpc>
                          <a:spcPct val="115000"/>
                        </a:lnSpc>
                        <a:spcAft>
                          <a:spcPts val="0"/>
                        </a:spcAft>
                      </a:pPr>
                      <a:r>
                        <a:rPr lang="fr-FR" sz="1400" b="1"/>
                        <a:t>5,99</a:t>
                      </a:r>
                      <a:endParaRPr lang="fr-FR" sz="1400" b="1">
                        <a:latin typeface="Calibri"/>
                        <a:ea typeface="Calibri"/>
                        <a:cs typeface="Arial"/>
                      </a:endParaRPr>
                    </a:p>
                  </a:txBody>
                  <a:tcPr marL="59554" marR="59554" marT="0" marB="0" anchor="ctr"/>
                </a:tc>
                <a:tc vMerge="1">
                  <a:txBody>
                    <a:bodyPr/>
                    <a:lstStyle/>
                    <a:p>
                      <a:endParaRPr lang="fr-FR"/>
                    </a:p>
                  </a:txBody>
                  <a:tcPr/>
                </a:tc>
                <a:tc vMerge="1">
                  <a:txBody>
                    <a:bodyPr/>
                    <a:lstStyle/>
                    <a:p>
                      <a:endParaRPr lang="fr-FR"/>
                    </a:p>
                  </a:txBody>
                  <a:tcPr/>
                </a:tc>
              </a:tr>
              <a:tr h="249936">
                <a:tc vMerge="1">
                  <a:txBody>
                    <a:bodyPr/>
                    <a:lstStyle/>
                    <a:p>
                      <a:pPr algn="r" rtl="1">
                        <a:lnSpc>
                          <a:spcPct val="115000"/>
                        </a:lnSpc>
                        <a:spcAft>
                          <a:spcPts val="0"/>
                        </a:spcAft>
                      </a:pPr>
                      <a:endParaRPr lang="fr-FR" sz="1400" b="1" dirty="0">
                        <a:latin typeface="Calibri"/>
                        <a:ea typeface="Calibri"/>
                        <a:cs typeface="Arial"/>
                      </a:endParaRPr>
                    </a:p>
                  </a:txBody>
                  <a:tcPr marL="59554" marR="595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algn="r" rtl="1">
                        <a:lnSpc>
                          <a:spcPct val="115000"/>
                        </a:lnSpc>
                        <a:spcAft>
                          <a:spcPts val="0"/>
                        </a:spcAft>
                      </a:pPr>
                      <a:endParaRPr lang="fr-FR" sz="1400" b="1">
                        <a:latin typeface="Calibri"/>
                        <a:ea typeface="Calibri"/>
                        <a:cs typeface="Arial"/>
                      </a:endParaRPr>
                    </a:p>
                  </a:txBody>
                  <a:tcPr marL="59554" marR="595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algn="ctr" rtl="0">
                        <a:lnSpc>
                          <a:spcPct val="115000"/>
                        </a:lnSpc>
                        <a:spcAft>
                          <a:spcPts val="0"/>
                        </a:spcAft>
                      </a:pPr>
                      <a:endParaRPr lang="fr-FR" sz="1400" b="1">
                        <a:latin typeface="Calibri"/>
                        <a:ea typeface="Calibri"/>
                        <a:cs typeface="Arial"/>
                      </a:endParaRPr>
                    </a:p>
                  </a:txBody>
                  <a:tcPr marL="59554" marR="595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algn="ctr" rtl="0">
                        <a:lnSpc>
                          <a:spcPct val="115000"/>
                        </a:lnSpc>
                        <a:spcAft>
                          <a:spcPts val="0"/>
                        </a:spcAft>
                      </a:pPr>
                      <a:endParaRPr lang="fr-FR" sz="1400" b="1">
                        <a:latin typeface="Calibri"/>
                        <a:ea typeface="Calibri"/>
                        <a:cs typeface="Arial"/>
                      </a:endParaRPr>
                    </a:p>
                  </a:txBody>
                  <a:tcPr marL="59554" marR="595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algn="ctr" rtl="0">
                        <a:lnSpc>
                          <a:spcPct val="115000"/>
                        </a:lnSpc>
                        <a:spcAft>
                          <a:spcPts val="0"/>
                        </a:spcAft>
                      </a:pPr>
                      <a:endParaRPr lang="fr-FR" sz="1400" b="1">
                        <a:latin typeface="Calibri"/>
                        <a:ea typeface="Calibri"/>
                        <a:cs typeface="Arial"/>
                      </a:endParaRPr>
                    </a:p>
                  </a:txBody>
                  <a:tcPr marL="59554" marR="595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algn="ctr" rtl="0">
                        <a:lnSpc>
                          <a:spcPct val="115000"/>
                        </a:lnSpc>
                        <a:spcAft>
                          <a:spcPts val="0"/>
                        </a:spcAft>
                      </a:pPr>
                      <a:endParaRPr lang="fr-FR" sz="1400" b="1">
                        <a:latin typeface="Calibri"/>
                        <a:ea typeface="Calibri"/>
                        <a:cs typeface="Arial"/>
                      </a:endParaRPr>
                    </a:p>
                  </a:txBody>
                  <a:tcPr marL="59554" marR="595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fr-FR"/>
                    </a:p>
                  </a:txBody>
                  <a:tcPr/>
                </a:tc>
                <a:tc rowSpan="3">
                  <a:txBody>
                    <a:bodyPr/>
                    <a:lstStyle/>
                    <a:p>
                      <a:pPr algn="ctr" rtl="1">
                        <a:lnSpc>
                          <a:spcPct val="115000"/>
                        </a:lnSpc>
                        <a:spcAft>
                          <a:spcPts val="0"/>
                        </a:spcAft>
                      </a:pPr>
                      <a:r>
                        <a:rPr lang="ar-DZ" sz="1400" b="1"/>
                        <a:t>دال</a:t>
                      </a:r>
                      <a:endParaRPr lang="fr-FR" sz="1400" b="1">
                        <a:latin typeface="Calibri"/>
                        <a:ea typeface="Calibri"/>
                        <a:cs typeface="Arial"/>
                      </a:endParaRPr>
                    </a:p>
                  </a:txBody>
                  <a:tcPr marL="59554" marR="59554" marT="0" marB="0" anchor="ctr"/>
                </a:tc>
              </a:tr>
              <a:tr h="424910">
                <a:tc vMerge="1">
                  <a:txBody>
                    <a:bodyPr/>
                    <a:lstStyle/>
                    <a:p>
                      <a:endParaRPr lang="fr-FR"/>
                    </a:p>
                  </a:txBody>
                  <a:tcPr/>
                </a:tc>
                <a:tc>
                  <a:txBody>
                    <a:bodyPr/>
                    <a:lstStyle/>
                    <a:p>
                      <a:pPr algn="r" rtl="1">
                        <a:lnSpc>
                          <a:spcPct val="115000"/>
                        </a:lnSpc>
                        <a:spcAft>
                          <a:spcPts val="0"/>
                        </a:spcAft>
                      </a:pPr>
                      <a:r>
                        <a:rPr lang="ar-DZ" sz="1600" b="1" dirty="0">
                          <a:solidFill>
                            <a:srgbClr val="C00000"/>
                          </a:solidFill>
                        </a:rPr>
                        <a:t>المتوسط الحسابي</a:t>
                      </a:r>
                      <a:endParaRPr lang="fr-FR" sz="1600" b="1" dirty="0">
                        <a:solidFill>
                          <a:srgbClr val="C00000"/>
                        </a:solidFill>
                        <a:latin typeface="Calibri"/>
                        <a:ea typeface="Calibri"/>
                        <a:cs typeface="Arial"/>
                      </a:endParaRPr>
                    </a:p>
                  </a:txBody>
                  <a:tcPr marL="59554" marR="59554" marT="0" marB="0" anchor="ctr"/>
                </a:tc>
                <a:tc>
                  <a:txBody>
                    <a:bodyPr/>
                    <a:lstStyle/>
                    <a:p>
                      <a:pPr algn="ctr" rtl="1">
                        <a:lnSpc>
                          <a:spcPct val="115000"/>
                        </a:lnSpc>
                        <a:spcAft>
                          <a:spcPts val="0"/>
                        </a:spcAft>
                      </a:pPr>
                      <a:r>
                        <a:rPr lang="fr-FR" sz="1600" b="1" dirty="0">
                          <a:solidFill>
                            <a:srgbClr val="C00000"/>
                          </a:solidFill>
                        </a:rPr>
                        <a:t>52,39</a:t>
                      </a:r>
                      <a:endParaRPr lang="fr-FR" sz="1600" b="1" dirty="0">
                        <a:solidFill>
                          <a:srgbClr val="C00000"/>
                        </a:solidFill>
                        <a:latin typeface="Calibri"/>
                        <a:ea typeface="Calibri"/>
                        <a:cs typeface="Arial"/>
                      </a:endParaRPr>
                    </a:p>
                  </a:txBody>
                  <a:tcPr marL="59554" marR="59554" marT="0" marB="0" anchor="ctr"/>
                </a:tc>
                <a:tc>
                  <a:txBody>
                    <a:bodyPr/>
                    <a:lstStyle/>
                    <a:p>
                      <a:pPr algn="ctr" rtl="0">
                        <a:lnSpc>
                          <a:spcPct val="115000"/>
                        </a:lnSpc>
                        <a:spcAft>
                          <a:spcPts val="0"/>
                        </a:spcAft>
                      </a:pPr>
                      <a:r>
                        <a:rPr lang="fr-FR" sz="1600" b="1" dirty="0">
                          <a:solidFill>
                            <a:srgbClr val="C00000"/>
                          </a:solidFill>
                        </a:rPr>
                        <a:t>57,47</a:t>
                      </a:r>
                      <a:endParaRPr lang="fr-FR" sz="1600" b="1" dirty="0">
                        <a:solidFill>
                          <a:srgbClr val="C00000"/>
                        </a:solidFill>
                        <a:latin typeface="Calibri"/>
                        <a:ea typeface="Calibri"/>
                        <a:cs typeface="Arial"/>
                      </a:endParaRPr>
                    </a:p>
                  </a:txBody>
                  <a:tcPr marL="59554" marR="59554" marT="0" marB="0" anchor="ctr"/>
                </a:tc>
                <a:tc>
                  <a:txBody>
                    <a:bodyPr/>
                    <a:lstStyle/>
                    <a:p>
                      <a:pPr algn="ctr" rtl="0">
                        <a:lnSpc>
                          <a:spcPct val="115000"/>
                        </a:lnSpc>
                        <a:spcAft>
                          <a:spcPts val="0"/>
                        </a:spcAft>
                      </a:pPr>
                      <a:r>
                        <a:rPr lang="fr-FR" sz="1600" b="1" dirty="0">
                          <a:solidFill>
                            <a:srgbClr val="C00000"/>
                          </a:solidFill>
                        </a:rPr>
                        <a:t>58</a:t>
                      </a:r>
                      <a:endParaRPr lang="fr-FR" sz="1600" b="1" dirty="0">
                        <a:solidFill>
                          <a:srgbClr val="C00000"/>
                        </a:solidFill>
                        <a:latin typeface="Calibri"/>
                        <a:ea typeface="Calibri"/>
                        <a:cs typeface="Arial"/>
                      </a:endParaRPr>
                    </a:p>
                  </a:txBody>
                  <a:tcPr marL="59554" marR="59554" marT="0" marB="0" anchor="ctr"/>
                </a:tc>
                <a:tc vMerge="1">
                  <a:txBody>
                    <a:bodyPr/>
                    <a:lstStyle/>
                    <a:p>
                      <a:endParaRPr lang="fr-FR"/>
                    </a:p>
                  </a:txBody>
                  <a:tcPr/>
                </a:tc>
                <a:tc vMerge="1">
                  <a:txBody>
                    <a:bodyPr/>
                    <a:lstStyle/>
                    <a:p>
                      <a:endParaRPr lang="fr-FR"/>
                    </a:p>
                  </a:txBody>
                  <a:tcPr/>
                </a:tc>
                <a:tc vMerge="1">
                  <a:txBody>
                    <a:bodyPr/>
                    <a:lstStyle/>
                    <a:p>
                      <a:endParaRPr lang="fr-FR"/>
                    </a:p>
                  </a:txBody>
                  <a:tcPr/>
                </a:tc>
              </a:tr>
              <a:tr h="256358">
                <a:tc vMerge="1">
                  <a:txBody>
                    <a:bodyPr/>
                    <a:lstStyle/>
                    <a:p>
                      <a:endParaRPr lang="fr-FR"/>
                    </a:p>
                  </a:txBody>
                  <a:tcPr/>
                </a:tc>
                <a:tc>
                  <a:txBody>
                    <a:bodyPr/>
                    <a:lstStyle/>
                    <a:p>
                      <a:pPr algn="r" rtl="1">
                        <a:lnSpc>
                          <a:spcPct val="115000"/>
                        </a:lnSpc>
                        <a:spcAft>
                          <a:spcPts val="0"/>
                        </a:spcAft>
                      </a:pPr>
                      <a:r>
                        <a:rPr lang="ar-DZ" sz="1400" b="1"/>
                        <a:t>التباين </a:t>
                      </a:r>
                      <a:r>
                        <a:rPr lang="fr-FR" sz="1400" b="1"/>
                        <a:t>S</a:t>
                      </a:r>
                      <a:r>
                        <a:rPr lang="fr-FR" sz="1400" b="1" baseline="30000"/>
                        <a:t>2</a:t>
                      </a:r>
                      <a:endParaRPr lang="fr-FR" sz="1400" b="1">
                        <a:latin typeface="Calibri"/>
                        <a:ea typeface="Calibri"/>
                        <a:cs typeface="Arial"/>
                      </a:endParaRPr>
                    </a:p>
                  </a:txBody>
                  <a:tcPr marL="59554" marR="59554" marT="0" marB="0" anchor="ctr"/>
                </a:tc>
                <a:tc>
                  <a:txBody>
                    <a:bodyPr/>
                    <a:lstStyle/>
                    <a:p>
                      <a:pPr algn="ctr" rtl="1">
                        <a:lnSpc>
                          <a:spcPct val="115000"/>
                        </a:lnSpc>
                        <a:spcAft>
                          <a:spcPts val="0"/>
                        </a:spcAft>
                      </a:pPr>
                      <a:r>
                        <a:rPr lang="fr-FR" sz="1400" b="1"/>
                        <a:t>32,83</a:t>
                      </a:r>
                      <a:endParaRPr lang="fr-FR" sz="1400" b="1">
                        <a:latin typeface="Calibri"/>
                        <a:ea typeface="Calibri"/>
                        <a:cs typeface="Arial"/>
                      </a:endParaRPr>
                    </a:p>
                  </a:txBody>
                  <a:tcPr marL="59554" marR="59554" marT="0" marB="0" anchor="ctr"/>
                </a:tc>
                <a:tc>
                  <a:txBody>
                    <a:bodyPr/>
                    <a:lstStyle/>
                    <a:p>
                      <a:pPr algn="ctr" rtl="0">
                        <a:lnSpc>
                          <a:spcPct val="115000"/>
                        </a:lnSpc>
                        <a:spcAft>
                          <a:spcPts val="0"/>
                        </a:spcAft>
                      </a:pPr>
                      <a:r>
                        <a:rPr lang="fr-FR" sz="1400" b="1"/>
                        <a:t>58,70</a:t>
                      </a:r>
                      <a:endParaRPr lang="fr-FR" sz="1400" b="1">
                        <a:latin typeface="Calibri"/>
                        <a:ea typeface="Calibri"/>
                        <a:cs typeface="Arial"/>
                      </a:endParaRPr>
                    </a:p>
                  </a:txBody>
                  <a:tcPr marL="59554" marR="59554" marT="0" marB="0" anchor="ctr"/>
                </a:tc>
                <a:tc>
                  <a:txBody>
                    <a:bodyPr/>
                    <a:lstStyle/>
                    <a:p>
                      <a:pPr algn="ctr" rtl="0">
                        <a:lnSpc>
                          <a:spcPct val="115000"/>
                        </a:lnSpc>
                        <a:spcAft>
                          <a:spcPts val="0"/>
                        </a:spcAft>
                      </a:pPr>
                      <a:r>
                        <a:rPr lang="fr-FR" sz="1400" b="1" dirty="0"/>
                        <a:t>60,57</a:t>
                      </a:r>
                      <a:endParaRPr lang="fr-FR" sz="1400" b="1" dirty="0">
                        <a:latin typeface="Calibri"/>
                        <a:ea typeface="Calibri"/>
                        <a:cs typeface="Arial"/>
                      </a:endParaRPr>
                    </a:p>
                  </a:txBody>
                  <a:tcPr marL="59554" marR="59554" marT="0" marB="0" anchor="ctr"/>
                </a:tc>
                <a:tc vMerge="1">
                  <a:txBody>
                    <a:bodyPr/>
                    <a:lstStyle/>
                    <a:p>
                      <a:endParaRPr lang="fr-FR"/>
                    </a:p>
                  </a:txBody>
                  <a:tcPr/>
                </a:tc>
                <a:tc vMerge="1">
                  <a:txBody>
                    <a:bodyPr/>
                    <a:lstStyle/>
                    <a:p>
                      <a:endParaRPr lang="fr-FR"/>
                    </a:p>
                  </a:txBody>
                  <a:tcPr/>
                </a:tc>
                <a:tc vMerge="1">
                  <a:txBody>
                    <a:bodyPr/>
                    <a:lstStyle/>
                    <a:p>
                      <a:endParaRPr lang="fr-FR"/>
                    </a:p>
                  </a:txBody>
                  <a:tcPr/>
                </a:tc>
              </a:tr>
            </a:tbl>
          </a:graphicData>
        </a:graphic>
      </p:graphicFrame>
    </p:spTree>
  </p:cSld>
  <p:clrMapOvr>
    <a:masterClrMapping/>
  </p:clrMapOvr>
  <p:transition>
    <p:wedg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ar-DZ" sz="3200" dirty="0" smtClean="0"/>
              <a:t>عرض ومناقشة نتائج اللاعبين حسب مستوى اللعب</a:t>
            </a:r>
            <a:endParaRPr lang="fr-FR" sz="3200" dirty="0"/>
          </a:p>
        </p:txBody>
      </p:sp>
      <p:sp>
        <p:nvSpPr>
          <p:cNvPr id="4" name="Espace réservé du contenu 3"/>
          <p:cNvSpPr>
            <a:spLocks noGrp="1"/>
          </p:cNvSpPr>
          <p:nvPr>
            <p:ph idx="10"/>
          </p:nvPr>
        </p:nvSpPr>
        <p:spPr>
          <a:xfrm>
            <a:off x="142844" y="1142984"/>
            <a:ext cx="8729666" cy="5572164"/>
          </a:xfrm>
        </p:spPr>
        <p:txBody>
          <a:bodyPr/>
          <a:lstStyle/>
          <a:p>
            <a:pPr algn="r" rtl="1">
              <a:lnSpc>
                <a:spcPct val="150000"/>
              </a:lnSpc>
            </a:pPr>
            <a:r>
              <a:rPr lang="ar-DZ" sz="1600" b="1" dirty="0" smtClean="0">
                <a:solidFill>
                  <a:schemeClr val="tx1"/>
                </a:solidFill>
              </a:rPr>
              <a:t>من خلال الجدول أعلاه وحسب الدراسة الإحصائية يتبين لنا أنه لا توجد فروق ذات دلالة إحصائية لصالح مستوى معين لكل </a:t>
            </a:r>
            <a:r>
              <a:rPr lang="ar-SA" sz="1600" b="1" dirty="0" smtClean="0">
                <a:solidFill>
                  <a:schemeClr val="tx1"/>
                </a:solidFill>
              </a:rPr>
              <a:t>من </a:t>
            </a:r>
            <a:r>
              <a:rPr lang="ar-DZ" sz="1600" b="1" dirty="0" smtClean="0">
                <a:solidFill>
                  <a:schemeClr val="tx1"/>
                </a:solidFill>
              </a:rPr>
              <a:t>المؤشرات الفسيولوجية التالية </a:t>
            </a:r>
            <a:r>
              <a:rPr lang="fr-FR" sz="1600" b="1" dirty="0" smtClean="0">
                <a:solidFill>
                  <a:schemeClr val="tx1"/>
                </a:solidFill>
              </a:rPr>
              <a:t>VO</a:t>
            </a:r>
            <a:r>
              <a:rPr lang="fr-FR" sz="1600" b="1" baseline="-25000" dirty="0" smtClean="0">
                <a:solidFill>
                  <a:schemeClr val="tx1"/>
                </a:solidFill>
              </a:rPr>
              <a:t>2</a:t>
            </a:r>
            <a:r>
              <a:rPr lang="fr-FR" sz="1600" b="1" dirty="0" smtClean="0">
                <a:solidFill>
                  <a:schemeClr val="tx1"/>
                </a:solidFill>
              </a:rPr>
              <a:t> max ,Pwc170,) </a:t>
            </a:r>
            <a:r>
              <a:rPr lang="fr-FR" sz="1600" b="1" dirty="0" err="1" smtClean="0">
                <a:solidFill>
                  <a:schemeClr val="tx1"/>
                </a:solidFill>
              </a:rPr>
              <a:t>Panala</a:t>
            </a:r>
            <a:r>
              <a:rPr lang="fr-FR" sz="1600" b="1" dirty="0" smtClean="0">
                <a:solidFill>
                  <a:schemeClr val="tx1"/>
                </a:solidFill>
              </a:rPr>
              <a:t> (</a:t>
            </a:r>
            <a:r>
              <a:rPr lang="ar-DZ" sz="1600" b="1" dirty="0" smtClean="0">
                <a:solidFill>
                  <a:schemeClr val="tx1"/>
                </a:solidFill>
              </a:rPr>
              <a:t>ما عدا النبض أثناء الراحة والسعة الحيوية حيث     نلاحظ فروق ذات دلالة إحصائية لصالح المستوى الأول بمتوسط حسابي  يقدر </a:t>
            </a:r>
            <a:r>
              <a:rPr lang="ar-DZ" sz="1600" b="1" dirty="0" err="1" smtClean="0">
                <a:solidFill>
                  <a:schemeClr val="tx1"/>
                </a:solidFill>
              </a:rPr>
              <a:t>بـ</a:t>
            </a:r>
            <a:r>
              <a:rPr lang="ar-DZ" sz="1600" b="1" dirty="0" smtClean="0">
                <a:solidFill>
                  <a:schemeClr val="tx1"/>
                </a:solidFill>
              </a:rPr>
              <a:t> 4.48 </a:t>
            </a:r>
            <a:r>
              <a:rPr lang="ar-DZ" sz="1600" b="1" dirty="0" err="1" smtClean="0">
                <a:solidFill>
                  <a:schemeClr val="tx1"/>
                </a:solidFill>
              </a:rPr>
              <a:t>ل</a:t>
            </a:r>
            <a:r>
              <a:rPr lang="ar-DZ" sz="1600" b="1" dirty="0" smtClean="0">
                <a:solidFill>
                  <a:schemeClr val="tx1"/>
                </a:solidFill>
              </a:rPr>
              <a:t> فيما يخص السعة الحيوية            </a:t>
            </a:r>
            <a:r>
              <a:rPr lang="ar-DZ" sz="1600" b="1" dirty="0" err="1" smtClean="0">
                <a:solidFill>
                  <a:schemeClr val="tx1"/>
                </a:solidFill>
              </a:rPr>
              <a:t>و</a:t>
            </a:r>
            <a:r>
              <a:rPr lang="ar-DZ" sz="1600" b="1" dirty="0" smtClean="0">
                <a:solidFill>
                  <a:schemeClr val="tx1"/>
                </a:solidFill>
              </a:rPr>
              <a:t> 56.66ن/د بالنسبة للنبض أثناء الراحة </a:t>
            </a:r>
            <a:r>
              <a:rPr lang="ar-DZ" sz="1600" b="1" dirty="0" err="1" smtClean="0">
                <a:solidFill>
                  <a:schemeClr val="tx1"/>
                </a:solidFill>
              </a:rPr>
              <a:t>و</a:t>
            </a:r>
            <a:r>
              <a:rPr lang="ar-DZ" sz="1600" b="1" dirty="0" smtClean="0">
                <a:solidFill>
                  <a:schemeClr val="tx1"/>
                </a:solidFill>
              </a:rPr>
              <a:t> يرجع الباحث الفرق </a:t>
            </a:r>
            <a:r>
              <a:rPr lang="ar-DZ" sz="1600" b="1" dirty="0" err="1" smtClean="0">
                <a:solidFill>
                  <a:schemeClr val="tx1"/>
                </a:solidFill>
              </a:rPr>
              <a:t>الى</a:t>
            </a:r>
            <a:r>
              <a:rPr lang="ar-DZ" sz="1600" b="1" dirty="0" smtClean="0">
                <a:solidFill>
                  <a:schemeClr val="tx1"/>
                </a:solidFill>
              </a:rPr>
              <a:t> حجم التدريب أو عدد الحصص التدريبية المطبقة عند     المستويين حيث هي مرتفعة عند المستوى </a:t>
            </a:r>
            <a:r>
              <a:rPr lang="ar-DZ" sz="1600" b="1" dirty="0" err="1" smtClean="0">
                <a:solidFill>
                  <a:schemeClr val="tx1"/>
                </a:solidFill>
              </a:rPr>
              <a:t>الاعلى</a:t>
            </a:r>
            <a:r>
              <a:rPr lang="ar-DZ" sz="1600" b="1" dirty="0" smtClean="0">
                <a:solidFill>
                  <a:schemeClr val="tx1"/>
                </a:solidFill>
              </a:rPr>
              <a:t> </a:t>
            </a:r>
            <a:r>
              <a:rPr lang="ar-DZ" sz="1600" b="1" dirty="0" err="1" smtClean="0">
                <a:solidFill>
                  <a:schemeClr val="tx1"/>
                </a:solidFill>
              </a:rPr>
              <a:t>بالاضافة</a:t>
            </a:r>
            <a:r>
              <a:rPr lang="ar-DZ" sz="1600" b="1" dirty="0" smtClean="0">
                <a:solidFill>
                  <a:schemeClr val="tx1"/>
                </a:solidFill>
              </a:rPr>
              <a:t> </a:t>
            </a:r>
            <a:r>
              <a:rPr lang="ar-DZ" sz="1600" b="1" dirty="0" err="1" smtClean="0">
                <a:solidFill>
                  <a:schemeClr val="tx1"/>
                </a:solidFill>
              </a:rPr>
              <a:t>الى</a:t>
            </a:r>
            <a:r>
              <a:rPr lang="ar-DZ" sz="1600" b="1" dirty="0" smtClean="0">
                <a:solidFill>
                  <a:schemeClr val="tx1"/>
                </a:solidFill>
              </a:rPr>
              <a:t> </a:t>
            </a:r>
            <a:r>
              <a:rPr lang="ar-DZ" sz="1600" b="1" dirty="0" smtClean="0">
                <a:solidFill>
                  <a:srgbClr val="00B0F0"/>
                </a:solidFill>
              </a:rPr>
              <a:t>عدد سنوات ممارسة اللعبة حيث لاعبوا المستوى </a:t>
            </a:r>
            <a:r>
              <a:rPr lang="ar-DZ" sz="1600" b="1" dirty="0" err="1" smtClean="0">
                <a:solidFill>
                  <a:srgbClr val="00B0F0"/>
                </a:solidFill>
              </a:rPr>
              <a:t>الاعلى</a:t>
            </a:r>
            <a:r>
              <a:rPr lang="ar-DZ" sz="1600" b="1" dirty="0" smtClean="0">
                <a:solidFill>
                  <a:srgbClr val="00B0F0"/>
                </a:solidFill>
              </a:rPr>
              <a:t>         يبدؤون الممارسة مبكرا مقارنة بالمستوى المنخفض الذي أغلبية لاعبيهم يبدأ اللعبة في سن </a:t>
            </a:r>
            <a:r>
              <a:rPr lang="ar-DZ" sz="1600" b="1" dirty="0" err="1" smtClean="0">
                <a:solidFill>
                  <a:srgbClr val="00B0F0"/>
                </a:solidFill>
              </a:rPr>
              <a:t>الاصاغر</a:t>
            </a:r>
            <a:r>
              <a:rPr lang="ar-DZ" sz="1600" b="1" dirty="0" smtClean="0">
                <a:solidFill>
                  <a:srgbClr val="00B0F0"/>
                </a:solidFill>
              </a:rPr>
              <a:t> 12-13 سنة فيما لاعبي المستوى </a:t>
            </a:r>
            <a:r>
              <a:rPr lang="ar-DZ" sz="1600" b="1" dirty="0" err="1" smtClean="0">
                <a:solidFill>
                  <a:srgbClr val="00B0F0"/>
                </a:solidFill>
              </a:rPr>
              <a:t>الاعلى</a:t>
            </a:r>
            <a:r>
              <a:rPr lang="ar-DZ" sz="1600" b="1" dirty="0" smtClean="0">
                <a:solidFill>
                  <a:srgbClr val="00B0F0"/>
                </a:solidFill>
              </a:rPr>
              <a:t> يبدؤون في سن 7-8 سنوات مما يزيد في كفاءتهم للدفع القلبي </a:t>
            </a:r>
            <a:r>
              <a:rPr lang="ar-DZ" sz="1600" b="1" dirty="0" err="1" smtClean="0">
                <a:solidFill>
                  <a:srgbClr val="00B0F0"/>
                </a:solidFill>
              </a:rPr>
              <a:t>و</a:t>
            </a:r>
            <a:r>
              <a:rPr lang="ar-DZ" sz="1600" b="1" dirty="0" smtClean="0">
                <a:solidFill>
                  <a:srgbClr val="00B0F0"/>
                </a:solidFill>
              </a:rPr>
              <a:t> سعة الحيوية</a:t>
            </a:r>
          </a:p>
          <a:p>
            <a:pPr algn="r" rtl="1">
              <a:lnSpc>
                <a:spcPct val="150000"/>
              </a:lnSpc>
            </a:pPr>
            <a:r>
              <a:rPr lang="ar-DZ" sz="1600" b="1" dirty="0" err="1" smtClean="0">
                <a:solidFill>
                  <a:schemeClr val="tx1"/>
                </a:solidFill>
              </a:rPr>
              <a:t>اضافة</a:t>
            </a:r>
            <a:r>
              <a:rPr lang="ar-DZ" sz="1600" b="1" dirty="0" smtClean="0">
                <a:solidFill>
                  <a:schemeClr val="tx1"/>
                </a:solidFill>
              </a:rPr>
              <a:t> </a:t>
            </a:r>
            <a:r>
              <a:rPr lang="ar-DZ" sz="1600" b="1" dirty="0" err="1" smtClean="0">
                <a:solidFill>
                  <a:schemeClr val="tx1"/>
                </a:solidFill>
              </a:rPr>
              <a:t>الى</a:t>
            </a:r>
            <a:r>
              <a:rPr lang="ar-DZ" sz="1600" b="1" dirty="0" smtClean="0">
                <a:solidFill>
                  <a:schemeClr val="tx1"/>
                </a:solidFill>
              </a:rPr>
              <a:t> ذلك </a:t>
            </a:r>
            <a:r>
              <a:rPr lang="ar-DZ" sz="1600" b="1" dirty="0" err="1" smtClean="0">
                <a:solidFill>
                  <a:schemeClr val="tx1"/>
                </a:solidFill>
              </a:rPr>
              <a:t>و</a:t>
            </a:r>
            <a:r>
              <a:rPr lang="ar-DZ" sz="1600" b="1" dirty="0" smtClean="0">
                <a:solidFill>
                  <a:schemeClr val="tx1"/>
                </a:solidFill>
              </a:rPr>
              <a:t> فيما يخص السعة الحيوية فرغم أعلى متوسط كان لصالح لاعبي المستوى </a:t>
            </a:r>
            <a:r>
              <a:rPr lang="ar-DZ" sz="1600" b="1" dirty="0" err="1" smtClean="0">
                <a:solidFill>
                  <a:schemeClr val="tx1"/>
                </a:solidFill>
              </a:rPr>
              <a:t>الاعلى</a:t>
            </a:r>
            <a:r>
              <a:rPr lang="ar-DZ" sz="1600" b="1" dirty="0" smtClean="0">
                <a:solidFill>
                  <a:schemeClr val="tx1"/>
                </a:solidFill>
              </a:rPr>
              <a:t> فان هذه القيمة أيضا لا ترقى  إلى مستوى المطلوب حيث قدرت </a:t>
            </a:r>
            <a:r>
              <a:rPr lang="ar-DZ" sz="1600" b="1" dirty="0" err="1" smtClean="0">
                <a:solidFill>
                  <a:srgbClr val="00B0F0"/>
                </a:solidFill>
              </a:rPr>
              <a:t>بـ</a:t>
            </a:r>
            <a:r>
              <a:rPr lang="ar-DZ" sz="1600" b="1" dirty="0" smtClean="0">
                <a:solidFill>
                  <a:srgbClr val="00B0F0"/>
                </a:solidFill>
              </a:rPr>
              <a:t> 4.48 فهذه القيمة نجدها عند إنسان العادي </a:t>
            </a:r>
            <a:r>
              <a:rPr lang="ar-DZ" sz="1600" b="1" dirty="0" smtClean="0">
                <a:solidFill>
                  <a:schemeClr val="tx1"/>
                </a:solidFill>
              </a:rPr>
              <a:t>حتى لو قارناها مع قيمة السعة الحيوية لدراسة    (صالح بشير سعد أو حفيظ، 2006) التي أجريت على أواسط لاعبي نادي </a:t>
            </a:r>
            <a:r>
              <a:rPr lang="ar-DZ" sz="1600" b="1" dirty="0" err="1" smtClean="0">
                <a:solidFill>
                  <a:schemeClr val="tx1"/>
                </a:solidFill>
              </a:rPr>
              <a:t>العجيلات</a:t>
            </a:r>
            <a:r>
              <a:rPr lang="ar-DZ" sz="1600" b="1" dirty="0" smtClean="0">
                <a:solidFill>
                  <a:schemeClr val="tx1"/>
                </a:solidFill>
              </a:rPr>
              <a:t>  حيث بلغت قيمة </a:t>
            </a:r>
            <a:r>
              <a:rPr lang="fr-FR" sz="1600" b="1" dirty="0" smtClean="0">
                <a:solidFill>
                  <a:schemeClr val="tx1"/>
                </a:solidFill>
              </a:rPr>
              <a:t>cv</a:t>
            </a:r>
            <a:r>
              <a:rPr lang="ar-DZ" sz="1600" b="1" dirty="0" smtClean="0">
                <a:solidFill>
                  <a:schemeClr val="tx1"/>
                </a:solidFill>
              </a:rPr>
              <a:t> 4.8 لتر فان مستوى    السعة الحيوية لأواسطنا تبقى بعيدا على المستوى المطلوب للاعب كرة القدم.</a:t>
            </a:r>
            <a:endParaRPr lang="fr-FR" sz="1600" b="1" dirty="0" smtClean="0">
              <a:solidFill>
                <a:schemeClr val="tx1"/>
              </a:solidFill>
            </a:endParaRPr>
          </a:p>
          <a:p>
            <a:pPr algn="r" rtl="1">
              <a:lnSpc>
                <a:spcPct val="150000"/>
              </a:lnSpc>
            </a:pPr>
            <a:r>
              <a:rPr lang="ar-DZ" sz="1600" b="1" dirty="0" smtClean="0">
                <a:solidFill>
                  <a:srgbClr val="00B0F0"/>
                </a:solidFill>
              </a:rPr>
              <a:t>حيث يرى </a:t>
            </a:r>
            <a:r>
              <a:rPr lang="ar-DZ" sz="1600" b="1" dirty="0" err="1" smtClean="0">
                <a:solidFill>
                  <a:srgbClr val="00B0F0"/>
                </a:solidFill>
              </a:rPr>
              <a:t>ابراهيم</a:t>
            </a:r>
            <a:r>
              <a:rPr lang="ar-DZ" sz="1600" b="1" dirty="0" smtClean="0">
                <a:solidFill>
                  <a:srgbClr val="00B0F0"/>
                </a:solidFill>
              </a:rPr>
              <a:t> رضا 1996 أن لاعب كرة القدم تكون قيمة السعة الحيوية لديه في حدود 5.4 لتر</a:t>
            </a:r>
            <a:endParaRPr lang="fr-FR" sz="1600" b="1" dirty="0">
              <a:solidFill>
                <a:srgbClr val="00B0F0"/>
              </a:solidFill>
            </a:endParaRP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ar-DZ" sz="3200" dirty="0" smtClean="0"/>
              <a:t>عرض ومناقشة نتائج اللاعبين حسب مستوى اللعب</a:t>
            </a:r>
            <a:endParaRPr lang="fr-FR" sz="3200" dirty="0"/>
          </a:p>
        </p:txBody>
      </p:sp>
      <p:sp>
        <p:nvSpPr>
          <p:cNvPr id="4" name="Espace réservé du contenu 3"/>
          <p:cNvSpPr>
            <a:spLocks noGrp="1"/>
          </p:cNvSpPr>
          <p:nvPr>
            <p:ph idx="10"/>
          </p:nvPr>
        </p:nvSpPr>
        <p:spPr>
          <a:xfrm>
            <a:off x="0" y="1142984"/>
            <a:ext cx="8858280" cy="5357850"/>
          </a:xfrm>
        </p:spPr>
        <p:txBody>
          <a:bodyPr/>
          <a:lstStyle/>
          <a:p>
            <a:pPr algn="r" rtl="1"/>
            <a:r>
              <a:rPr lang="ar-DZ" sz="1600" b="1" dirty="0" smtClean="0">
                <a:solidFill>
                  <a:schemeClr val="tx1"/>
                </a:solidFill>
              </a:rPr>
              <a:t> و فيما يخص </a:t>
            </a:r>
            <a:r>
              <a:rPr lang="fr-FR" sz="1600" b="1" dirty="0" smtClean="0">
                <a:solidFill>
                  <a:schemeClr val="tx1"/>
                </a:solidFill>
              </a:rPr>
              <a:t>PAAL</a:t>
            </a:r>
            <a:r>
              <a:rPr lang="ar-DZ" sz="1600" b="1" dirty="0" smtClean="0">
                <a:solidFill>
                  <a:schemeClr val="tx1"/>
                </a:solidFill>
              </a:rPr>
              <a:t> فقد جاءت نتائج دراستنا مطابقة لدراسة </a:t>
            </a:r>
            <a:r>
              <a:rPr lang="fr-FR" sz="1600" b="1" dirty="0" smtClean="0">
                <a:solidFill>
                  <a:schemeClr val="tx1"/>
                </a:solidFill>
              </a:rPr>
              <a:t>«  </a:t>
            </a:r>
            <a:r>
              <a:rPr lang="fr-FR" sz="1600" b="1" dirty="0" err="1" smtClean="0">
                <a:solidFill>
                  <a:schemeClr val="tx1"/>
                </a:solidFill>
              </a:rPr>
              <a:t>george</a:t>
            </a:r>
            <a:r>
              <a:rPr lang="fr-FR" sz="1600" b="1" dirty="0" smtClean="0">
                <a:solidFill>
                  <a:schemeClr val="tx1"/>
                </a:solidFill>
              </a:rPr>
              <a:t> </a:t>
            </a:r>
            <a:r>
              <a:rPr lang="fr-FR" sz="1600" b="1" dirty="0" err="1" smtClean="0">
                <a:solidFill>
                  <a:schemeClr val="tx1"/>
                </a:solidFill>
              </a:rPr>
              <a:t>cozorla</a:t>
            </a:r>
            <a:r>
              <a:rPr lang="fr-FR" sz="1600" b="1" dirty="0" smtClean="0">
                <a:solidFill>
                  <a:schemeClr val="tx1"/>
                </a:solidFill>
              </a:rPr>
              <a:t> 2008 »  </a:t>
            </a:r>
            <a:r>
              <a:rPr lang="ar-DZ" sz="1600" b="1" dirty="0" smtClean="0">
                <a:solidFill>
                  <a:schemeClr val="tx1"/>
                </a:solidFill>
              </a:rPr>
              <a:t>و هي دراسة  مقارنة بين مستويات مختلفة للقدرة </a:t>
            </a:r>
            <a:r>
              <a:rPr lang="ar-DZ" sz="1600" b="1" dirty="0" err="1" smtClean="0">
                <a:solidFill>
                  <a:schemeClr val="tx1"/>
                </a:solidFill>
              </a:rPr>
              <a:t>اللاهوائية</a:t>
            </a:r>
            <a:r>
              <a:rPr lang="ar-DZ" sz="1600" b="1" dirty="0" smtClean="0">
                <a:solidFill>
                  <a:schemeClr val="tx1"/>
                </a:solidFill>
              </a:rPr>
              <a:t> القصيرة حيث انحصرت قيمتها في اختبار </a:t>
            </a:r>
            <a:r>
              <a:rPr lang="ar-DZ" sz="1600" b="1" dirty="0" err="1" smtClean="0">
                <a:solidFill>
                  <a:schemeClr val="tx1"/>
                </a:solidFill>
              </a:rPr>
              <a:t>سارجنت</a:t>
            </a:r>
            <a:r>
              <a:rPr lang="ar-DZ" sz="1600" b="1" dirty="0" smtClean="0">
                <a:solidFill>
                  <a:schemeClr val="tx1"/>
                </a:solidFill>
              </a:rPr>
              <a:t> بين ( 54.12 </a:t>
            </a:r>
            <a:r>
              <a:rPr lang="ar-DZ" sz="1600" b="1" dirty="0" err="1" smtClean="0">
                <a:solidFill>
                  <a:schemeClr val="tx1"/>
                </a:solidFill>
              </a:rPr>
              <a:t>و</a:t>
            </a:r>
            <a:r>
              <a:rPr lang="ar-DZ" sz="1600" b="1" dirty="0" smtClean="0">
                <a:solidFill>
                  <a:schemeClr val="tx1"/>
                </a:solidFill>
              </a:rPr>
              <a:t> 55 سم) إلا أنه أكد في   نتائجه    على أنه لكي يكون الرياضي ممارس في المستوى العالي يجب تتوفر فيه بعض المقاييس  من بينها </a:t>
            </a:r>
            <a:r>
              <a:rPr lang="ar-DZ" sz="1600" b="1" dirty="0" smtClean="0">
                <a:solidFill>
                  <a:srgbClr val="00B0F0"/>
                </a:solidFill>
              </a:rPr>
              <a:t>أن يحقق الرياضي 65 سم في اختبار </a:t>
            </a:r>
            <a:r>
              <a:rPr lang="ar-DZ" sz="1600" b="1" dirty="0" err="1" smtClean="0">
                <a:solidFill>
                  <a:srgbClr val="00B0F0"/>
                </a:solidFill>
              </a:rPr>
              <a:t>سارجنت</a:t>
            </a:r>
            <a:r>
              <a:rPr lang="ar-DZ" sz="1600" b="1" dirty="0" smtClean="0">
                <a:solidFill>
                  <a:schemeClr val="tx1"/>
                </a:solidFill>
              </a:rPr>
              <a:t> ، لذلك تبقى النتيجة المحققة لكل مستوى بعيدة  جدا عن    المستوى المطلوب للممارسة في          المستوى العالي حيث انحصرت نتائجنا بين 47.18 </a:t>
            </a:r>
            <a:r>
              <a:rPr lang="ar-DZ" sz="1600" b="1" dirty="0" err="1" smtClean="0">
                <a:solidFill>
                  <a:schemeClr val="tx1"/>
                </a:solidFill>
              </a:rPr>
              <a:t>و</a:t>
            </a:r>
            <a:r>
              <a:rPr lang="ar-DZ" sz="1600" b="1" dirty="0" smtClean="0">
                <a:solidFill>
                  <a:schemeClr val="tx1"/>
                </a:solidFill>
              </a:rPr>
              <a:t> 48.78 سم </a:t>
            </a:r>
          </a:p>
          <a:p>
            <a:pPr algn="r" rtl="1"/>
            <a:r>
              <a:rPr lang="ar-DZ" sz="1600" b="1" dirty="0" smtClean="0">
                <a:solidFill>
                  <a:schemeClr val="tx1"/>
                </a:solidFill>
              </a:rPr>
              <a:t>و يرى الباحث أن هذه النتيجة ترجع إلى  عدم </a:t>
            </a:r>
            <a:r>
              <a:rPr lang="ar-DZ" sz="1600" b="1" dirty="0" err="1" smtClean="0">
                <a:solidFill>
                  <a:schemeClr val="tx1"/>
                </a:solidFill>
              </a:rPr>
              <a:t>إيلاء</a:t>
            </a:r>
            <a:r>
              <a:rPr lang="ar-DZ" sz="1600" b="1" dirty="0" smtClean="0">
                <a:solidFill>
                  <a:schemeClr val="tx1"/>
                </a:solidFill>
              </a:rPr>
              <a:t> مدربينا الأهمية لتطوير القوة الانفجارية للأطراف السفلية للدرجة المطلوبة  عند      لاعبي كرة القدم عامة وأواسط كرة القدم الجزائرية خاصة.</a:t>
            </a:r>
            <a:endParaRPr lang="fr-FR" sz="1600" b="1" dirty="0" smtClean="0">
              <a:solidFill>
                <a:schemeClr val="tx1"/>
              </a:solidFill>
            </a:endParaRPr>
          </a:p>
          <a:p>
            <a:pPr lvl="0" algn="r" rtl="1"/>
            <a:r>
              <a:rPr lang="ar-DZ" sz="1600" b="1" dirty="0" smtClean="0">
                <a:solidFill>
                  <a:schemeClr val="tx1"/>
                </a:solidFill>
              </a:rPr>
              <a:t>من الواضح التقارب الكبير بين المستويين في قيمة الحد الأقصى لأكسجين حتى انه هناك تفوق طفيف للمستوى المنخفض لذلك    يتساءل الباحث أين يكمن الفرق بين المستويين ؟ مادام هناك نفس المستوى ... في قيمة الحد </a:t>
            </a:r>
            <a:r>
              <a:rPr lang="ar-DZ" sz="1600" b="1" dirty="0" err="1" smtClean="0">
                <a:solidFill>
                  <a:schemeClr val="tx1"/>
                </a:solidFill>
              </a:rPr>
              <a:t>الاقصى</a:t>
            </a:r>
            <a:r>
              <a:rPr lang="ar-DZ" sz="1600" b="1" dirty="0" smtClean="0">
                <a:solidFill>
                  <a:schemeClr val="tx1"/>
                </a:solidFill>
              </a:rPr>
              <a:t> لاستهلاك </a:t>
            </a:r>
            <a:r>
              <a:rPr lang="ar-DZ" sz="1600" b="1" dirty="0" err="1" smtClean="0">
                <a:solidFill>
                  <a:schemeClr val="tx1"/>
                </a:solidFill>
              </a:rPr>
              <a:t>الاكسجين</a:t>
            </a:r>
            <a:r>
              <a:rPr lang="ar-DZ" sz="1600" b="1" dirty="0" smtClean="0">
                <a:solidFill>
                  <a:schemeClr val="tx1"/>
                </a:solidFill>
              </a:rPr>
              <a:t> </a:t>
            </a:r>
            <a:r>
              <a:rPr lang="fr-FR" sz="1600" b="1" dirty="0" smtClean="0">
                <a:solidFill>
                  <a:schemeClr val="tx1"/>
                </a:solidFill>
              </a:rPr>
              <a:t>VO2 max</a:t>
            </a:r>
            <a:r>
              <a:rPr lang="ar-DZ" sz="1600" b="1" dirty="0" smtClean="0">
                <a:solidFill>
                  <a:schemeClr val="tx1"/>
                </a:solidFill>
              </a:rPr>
              <a:t>.</a:t>
            </a:r>
            <a:endParaRPr lang="fr-FR" sz="1600" b="1" dirty="0" smtClean="0">
              <a:solidFill>
                <a:schemeClr val="tx1"/>
              </a:solidFill>
            </a:endParaRPr>
          </a:p>
          <a:p>
            <a:pPr algn="r" rtl="1"/>
            <a:r>
              <a:rPr lang="ar-DZ" sz="1600" b="1" dirty="0" smtClean="0">
                <a:solidFill>
                  <a:schemeClr val="tx1"/>
                </a:solidFill>
              </a:rPr>
              <a:t>حيث في دراسة </a:t>
            </a:r>
            <a:r>
              <a:rPr lang="fr-FR" sz="1600" b="1" dirty="0" smtClean="0">
                <a:solidFill>
                  <a:schemeClr val="tx1"/>
                </a:solidFill>
              </a:rPr>
              <a:t>VI </a:t>
            </a:r>
            <a:r>
              <a:rPr lang="fr-FR" sz="1600" b="1" dirty="0" err="1" smtClean="0">
                <a:solidFill>
                  <a:schemeClr val="tx1"/>
                </a:solidFill>
              </a:rPr>
              <a:t>kalapotharakos</a:t>
            </a:r>
            <a:r>
              <a:rPr lang="fr-FR" sz="1600" b="1" dirty="0" smtClean="0">
                <a:solidFill>
                  <a:schemeClr val="tx1"/>
                </a:solidFill>
              </a:rPr>
              <a:t> et </a:t>
            </a:r>
            <a:r>
              <a:rPr lang="fr-FR" sz="1600" b="1" dirty="0" err="1" smtClean="0">
                <a:solidFill>
                  <a:schemeClr val="tx1"/>
                </a:solidFill>
              </a:rPr>
              <a:t>coll</a:t>
            </a:r>
            <a:r>
              <a:rPr lang="fr-FR" sz="1600" b="1" dirty="0" smtClean="0">
                <a:solidFill>
                  <a:schemeClr val="tx1"/>
                </a:solidFill>
              </a:rPr>
              <a:t> 2005 </a:t>
            </a:r>
            <a:r>
              <a:rPr lang="ar-DZ" sz="1600" b="1" dirty="0" smtClean="0">
                <a:solidFill>
                  <a:schemeClr val="tx1"/>
                </a:solidFill>
              </a:rPr>
              <a:t> </a:t>
            </a:r>
            <a:r>
              <a:rPr lang="ar-DZ" sz="1600" b="1" dirty="0" err="1" smtClean="0">
                <a:solidFill>
                  <a:schemeClr val="tx1"/>
                </a:solidFill>
              </a:rPr>
              <a:t>بمقاربنه</a:t>
            </a:r>
            <a:r>
              <a:rPr lang="ar-DZ" sz="1600" b="1" dirty="0" smtClean="0">
                <a:solidFill>
                  <a:schemeClr val="tx1"/>
                </a:solidFill>
              </a:rPr>
              <a:t> للخصائص الفسيولوجية بين أندية مقدمة ومؤخرة الترتيب للبطولة اليونانية وجد الباحث فروق حتى في نفس المستوى فممكن لاعتماده فئة الأكابر.</a:t>
            </a:r>
            <a:endParaRPr lang="fr-FR" sz="1600" b="1" dirty="0" smtClean="0">
              <a:solidFill>
                <a:schemeClr val="tx1"/>
              </a:solidFill>
            </a:endParaRPr>
          </a:p>
          <a:p>
            <a:pPr lvl="0" algn="r" rtl="1"/>
            <a:r>
              <a:rPr lang="ar-DZ" sz="1600" b="1" dirty="0" smtClean="0">
                <a:solidFill>
                  <a:srgbClr val="00B0F0"/>
                </a:solidFill>
              </a:rPr>
              <a:t>لكن هناك إشكال آخر وهو القيمة المحققة </a:t>
            </a:r>
            <a:r>
              <a:rPr lang="ar-DZ" sz="1600" b="1" dirty="0" err="1" smtClean="0">
                <a:solidFill>
                  <a:srgbClr val="00B0F0"/>
                </a:solidFill>
              </a:rPr>
              <a:t>لل</a:t>
            </a:r>
            <a:r>
              <a:rPr lang="ar-DZ" sz="1600" b="1" dirty="0" smtClean="0">
                <a:solidFill>
                  <a:srgbClr val="00B0F0"/>
                </a:solidFill>
              </a:rPr>
              <a:t> </a:t>
            </a:r>
            <a:r>
              <a:rPr lang="fr-FR" sz="1600" b="1" dirty="0" smtClean="0">
                <a:solidFill>
                  <a:srgbClr val="00B0F0"/>
                </a:solidFill>
              </a:rPr>
              <a:t>VO2 max </a:t>
            </a:r>
            <a:r>
              <a:rPr lang="ar-DZ" sz="1600" b="1" dirty="0" smtClean="0">
                <a:solidFill>
                  <a:srgbClr val="00B0F0"/>
                </a:solidFill>
              </a:rPr>
              <a:t> عند حدود 47 مل/</a:t>
            </a:r>
            <a:r>
              <a:rPr lang="ar-DZ" sz="1600" b="1" dirty="0" err="1" smtClean="0">
                <a:solidFill>
                  <a:srgbClr val="00B0F0"/>
                </a:solidFill>
              </a:rPr>
              <a:t>كلغ</a:t>
            </a:r>
            <a:r>
              <a:rPr lang="ar-DZ" sz="1600" b="1" dirty="0" smtClean="0">
                <a:solidFill>
                  <a:srgbClr val="00B0F0"/>
                </a:solidFill>
              </a:rPr>
              <a:t>/د فحسب المكون لدى                            </a:t>
            </a:r>
            <a:r>
              <a:rPr lang="ar-DZ" sz="1600" b="1" dirty="0" err="1" smtClean="0">
                <a:solidFill>
                  <a:srgbClr val="00B0F0"/>
                </a:solidFill>
              </a:rPr>
              <a:t>الفيفا</a:t>
            </a:r>
            <a:r>
              <a:rPr lang="ar-DZ" sz="1600" b="1" dirty="0" smtClean="0">
                <a:solidFill>
                  <a:srgbClr val="00B0F0"/>
                </a:solidFill>
              </a:rPr>
              <a:t> </a:t>
            </a:r>
            <a:r>
              <a:rPr lang="fr-FR" sz="1600" b="1" dirty="0" err="1" smtClean="0">
                <a:solidFill>
                  <a:srgbClr val="00B0F0"/>
                </a:solidFill>
              </a:rPr>
              <a:t>fran</a:t>
            </a:r>
            <a:r>
              <a:rPr lang="fr-FR" sz="1600" b="1" dirty="0" smtClean="0">
                <a:solidFill>
                  <a:srgbClr val="00B0F0"/>
                </a:solidFill>
              </a:rPr>
              <a:t> masson2007  </a:t>
            </a:r>
            <a:r>
              <a:rPr lang="ar-DZ" sz="1600" b="1" dirty="0" smtClean="0">
                <a:solidFill>
                  <a:srgbClr val="00B0F0"/>
                </a:solidFill>
              </a:rPr>
              <a:t>فقد حدد قيمة </a:t>
            </a:r>
            <a:r>
              <a:rPr lang="ar-DZ" sz="1600" b="1" dirty="0" err="1" smtClean="0">
                <a:solidFill>
                  <a:srgbClr val="00B0F0"/>
                </a:solidFill>
              </a:rPr>
              <a:t>ال</a:t>
            </a:r>
            <a:r>
              <a:rPr lang="ar-DZ" sz="1600" b="1" dirty="0" smtClean="0">
                <a:solidFill>
                  <a:srgbClr val="00B0F0"/>
                </a:solidFill>
              </a:rPr>
              <a:t>  </a:t>
            </a:r>
            <a:r>
              <a:rPr lang="fr-FR" sz="1600" b="1" dirty="0" smtClean="0">
                <a:solidFill>
                  <a:srgbClr val="00B0F0"/>
                </a:solidFill>
              </a:rPr>
              <a:t>VO2 max  </a:t>
            </a:r>
            <a:r>
              <a:rPr lang="ar-DZ" sz="1600" b="1" dirty="0" smtClean="0">
                <a:solidFill>
                  <a:srgbClr val="00B0F0"/>
                </a:solidFill>
              </a:rPr>
              <a:t>عند الأواسط</a:t>
            </a:r>
            <a:r>
              <a:rPr lang="fr-FR" sz="1600" b="1" dirty="0" smtClean="0">
                <a:solidFill>
                  <a:srgbClr val="00B0F0"/>
                </a:solidFill>
              </a:rPr>
              <a:t> </a:t>
            </a:r>
            <a:r>
              <a:rPr lang="ar-DZ" sz="1600" b="1" dirty="0" smtClean="0">
                <a:solidFill>
                  <a:srgbClr val="00B0F0"/>
                </a:solidFill>
              </a:rPr>
              <a:t>بين 58 </a:t>
            </a:r>
            <a:r>
              <a:rPr lang="ar-DZ" sz="1600" b="1" dirty="0" err="1" smtClean="0">
                <a:solidFill>
                  <a:srgbClr val="00B0F0"/>
                </a:solidFill>
              </a:rPr>
              <a:t>و</a:t>
            </a:r>
            <a:r>
              <a:rPr lang="ar-DZ" sz="1600" b="1" dirty="0" smtClean="0">
                <a:solidFill>
                  <a:srgbClr val="00B0F0"/>
                </a:solidFill>
              </a:rPr>
              <a:t> 68 مل/</a:t>
            </a:r>
            <a:r>
              <a:rPr lang="ar-DZ" sz="1600" b="1" dirty="0" err="1" smtClean="0">
                <a:solidFill>
                  <a:srgbClr val="00B0F0"/>
                </a:solidFill>
              </a:rPr>
              <a:t>كلغ</a:t>
            </a:r>
            <a:r>
              <a:rPr lang="ar-DZ" sz="1600" b="1" dirty="0" smtClean="0">
                <a:solidFill>
                  <a:srgbClr val="00B0F0"/>
                </a:solidFill>
              </a:rPr>
              <a:t>/د.</a:t>
            </a:r>
            <a:r>
              <a:rPr lang="fr-FR" sz="1600" b="1" dirty="0" smtClean="0">
                <a:solidFill>
                  <a:srgbClr val="00B0F0"/>
                </a:solidFill>
              </a:rPr>
              <a:t> </a:t>
            </a:r>
          </a:p>
          <a:p>
            <a:pPr lvl="0" algn="r" rtl="1"/>
            <a:endParaRPr lang="fr-FR" sz="1600" b="1" dirty="0" smtClean="0">
              <a:solidFill>
                <a:schemeClr val="tx1"/>
              </a:solidFill>
            </a:endParaRPr>
          </a:p>
          <a:p>
            <a:pPr algn="r" rtl="1"/>
            <a:r>
              <a:rPr lang="ar-DZ" sz="1800" b="1" dirty="0" smtClean="0">
                <a:solidFill>
                  <a:srgbClr val="002060"/>
                </a:solidFill>
              </a:rPr>
              <a:t>لذلك يرى الباحث قبل الحديث عن عدم وجود فروق بين المستويات كرة القدم الجزائرية أواسط في الخصائص       الفسيولوجية بحيث يمكن أن تكون هناك فروق بين هذه المستويات في جوانب أخرى مثل </a:t>
            </a:r>
            <a:r>
              <a:rPr lang="ar-DZ" sz="1800" b="1" dirty="0" err="1" smtClean="0">
                <a:solidFill>
                  <a:srgbClr val="002060"/>
                </a:solidFill>
              </a:rPr>
              <a:t>المهارية</a:t>
            </a:r>
            <a:r>
              <a:rPr lang="ar-DZ" sz="1800" b="1" dirty="0" smtClean="0">
                <a:solidFill>
                  <a:srgbClr val="002060"/>
                </a:solidFill>
              </a:rPr>
              <a:t> ، النفسية ،      والمعرفية ... الخ. لذلك لابد علينا إيجاد السبل والطرق للوصول بلاعبينا </a:t>
            </a:r>
            <a:r>
              <a:rPr lang="ar-DZ" sz="1800" b="1" dirty="0" err="1" smtClean="0">
                <a:solidFill>
                  <a:srgbClr val="002060"/>
                </a:solidFill>
              </a:rPr>
              <a:t>الى</a:t>
            </a:r>
            <a:r>
              <a:rPr lang="ar-DZ" sz="1800" b="1" dirty="0" smtClean="0">
                <a:solidFill>
                  <a:srgbClr val="002060"/>
                </a:solidFill>
              </a:rPr>
              <a:t> المستويين العالي من الجانب الوظيفي وكل ماله علاقة بالقدرات الوظيفية أي كفاءة الأجهزة التي لها تأثير في أداء لعبة كرة القدم.</a:t>
            </a:r>
            <a:endParaRPr lang="fr-FR" sz="1800" b="1" dirty="0" smtClean="0">
              <a:solidFill>
                <a:srgbClr val="002060"/>
              </a:solidFill>
            </a:endParaRPr>
          </a:p>
          <a:p>
            <a:pPr algn="r" rtl="1"/>
            <a:endParaRPr lang="fr-FR" sz="1600" b="1" dirty="0">
              <a:solidFill>
                <a:schemeClr val="tx1"/>
              </a:solidFill>
            </a:endParaRP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619672" y="357166"/>
            <a:ext cx="7524328" cy="1069514"/>
          </a:xfrm>
        </p:spPr>
        <p:txBody>
          <a:bodyPr/>
          <a:lstStyle/>
          <a:p>
            <a:pPr lvl="0" algn="ctr"/>
            <a:r>
              <a:rPr lang="ar-DZ" sz="2800" dirty="0" smtClean="0">
                <a:solidFill>
                  <a:schemeClr val="tx1"/>
                </a:solidFill>
              </a:rPr>
              <a:t>عرض ومناقشة نتائج اللاعبين حسب مراكز اللعب</a:t>
            </a:r>
            <a:endParaRPr lang="fr-FR" dirty="0">
              <a:solidFill>
                <a:schemeClr val="tx1"/>
              </a:solidFill>
            </a:endParaRPr>
          </a:p>
        </p:txBody>
      </p:sp>
      <p:sp>
        <p:nvSpPr>
          <p:cNvPr id="3" name="Espace réservé du contenu 2"/>
          <p:cNvSpPr>
            <a:spLocks noGrp="1"/>
          </p:cNvSpPr>
          <p:nvPr>
            <p:ph idx="1"/>
          </p:nvPr>
        </p:nvSpPr>
        <p:spPr>
          <a:xfrm>
            <a:off x="1428728" y="1357298"/>
            <a:ext cx="7715272" cy="1643074"/>
          </a:xfrm>
        </p:spPr>
        <p:txBody>
          <a:bodyPr/>
          <a:lstStyle/>
          <a:p>
            <a:pPr algn="ctr">
              <a:lnSpc>
                <a:spcPct val="150000"/>
              </a:lnSpc>
            </a:pPr>
            <a:r>
              <a:rPr lang="ar-SA" sz="2400" b="1" dirty="0" smtClean="0">
                <a:solidFill>
                  <a:srgbClr val="C00000"/>
                </a:solidFill>
              </a:rPr>
              <a:t>من خلال الفرضية </a:t>
            </a:r>
            <a:r>
              <a:rPr lang="ar-SA" sz="2400" b="1" dirty="0" err="1" smtClean="0">
                <a:solidFill>
                  <a:srgbClr val="C00000"/>
                </a:solidFill>
              </a:rPr>
              <a:t>الث</a:t>
            </a:r>
            <a:r>
              <a:rPr lang="ar-DZ" sz="2400" b="1" dirty="0" err="1" smtClean="0">
                <a:solidFill>
                  <a:srgbClr val="C00000"/>
                </a:solidFill>
              </a:rPr>
              <a:t>انية</a:t>
            </a:r>
            <a:r>
              <a:rPr lang="ar-SA" sz="2400" b="1" dirty="0" smtClean="0">
                <a:solidFill>
                  <a:srgbClr val="C00000"/>
                </a:solidFill>
              </a:rPr>
              <a:t> التي تشير إلى : </a:t>
            </a:r>
            <a:r>
              <a:rPr lang="ar-DZ" sz="2400" b="1" dirty="0" smtClean="0">
                <a:solidFill>
                  <a:srgbClr val="C00000"/>
                </a:solidFill>
              </a:rPr>
              <a:t> وجود فروق معنوية في بعض     الخصائص الفسيولوجية بين مراكز اللاعبين عند </a:t>
            </a:r>
            <a:r>
              <a:rPr lang="ar-DZ" sz="2400" b="1" dirty="0" err="1" smtClean="0">
                <a:solidFill>
                  <a:srgbClr val="C00000"/>
                </a:solidFill>
              </a:rPr>
              <a:t>اواسط</a:t>
            </a:r>
            <a:r>
              <a:rPr lang="ar-DZ" sz="2400" b="1" dirty="0" smtClean="0">
                <a:solidFill>
                  <a:srgbClr val="C00000"/>
                </a:solidFill>
              </a:rPr>
              <a:t> كرة القدم الجزائرية.</a:t>
            </a:r>
            <a:endParaRPr lang="fr-FR" sz="2400" dirty="0">
              <a:solidFill>
                <a:srgbClr val="C00000"/>
              </a:solidFill>
            </a:endParaRPr>
          </a:p>
        </p:txBody>
      </p:sp>
      <p:sp>
        <p:nvSpPr>
          <p:cNvPr id="4" name="Espace réservé du contenu 3"/>
          <p:cNvSpPr>
            <a:spLocks noGrp="1"/>
          </p:cNvSpPr>
          <p:nvPr>
            <p:ph idx="10"/>
          </p:nvPr>
        </p:nvSpPr>
        <p:spPr>
          <a:xfrm>
            <a:off x="2214546" y="3286124"/>
            <a:ext cx="6563072" cy="3135193"/>
          </a:xfrm>
        </p:spPr>
        <p:txBody>
          <a:bodyPr/>
          <a:lstStyle/>
          <a:p>
            <a:pPr algn="r" rtl="1"/>
            <a:r>
              <a:rPr lang="ar-DZ" sz="2400" b="1" dirty="0" smtClean="0">
                <a:solidFill>
                  <a:schemeClr val="tx1"/>
                </a:solidFill>
              </a:rPr>
              <a:t>استخدمنا </a:t>
            </a:r>
            <a:r>
              <a:rPr lang="ar-DZ" sz="2400" b="1" dirty="0" err="1" smtClean="0">
                <a:solidFill>
                  <a:schemeClr val="tx1"/>
                </a:solidFill>
              </a:rPr>
              <a:t>الاحصاء</a:t>
            </a:r>
            <a:r>
              <a:rPr lang="ar-DZ" sz="2400" b="1" dirty="0" smtClean="0">
                <a:solidFill>
                  <a:schemeClr val="tx1"/>
                </a:solidFill>
              </a:rPr>
              <a:t> التالي :</a:t>
            </a:r>
            <a:endParaRPr lang="fr-FR" sz="2400" b="1" dirty="0" smtClean="0">
              <a:solidFill>
                <a:schemeClr val="tx1"/>
              </a:solidFill>
            </a:endParaRPr>
          </a:p>
          <a:p>
            <a:pPr lvl="0" algn="r" rtl="1"/>
            <a:r>
              <a:rPr lang="ar-DZ" sz="2400" b="1" dirty="0" smtClean="0">
                <a:solidFill>
                  <a:schemeClr val="tx1"/>
                </a:solidFill>
              </a:rPr>
              <a:t>المتوسط الحسابي والانحراف المعياري </a:t>
            </a:r>
            <a:endParaRPr lang="fr-FR" sz="2400" b="1" dirty="0" smtClean="0">
              <a:solidFill>
                <a:schemeClr val="tx1"/>
              </a:solidFill>
            </a:endParaRPr>
          </a:p>
          <a:p>
            <a:pPr algn="r">
              <a:lnSpc>
                <a:spcPct val="150000"/>
              </a:lnSpc>
            </a:pPr>
            <a:r>
              <a:rPr lang="ar-DZ" sz="2400" b="1" dirty="0" smtClean="0">
                <a:solidFill>
                  <a:schemeClr val="tx1"/>
                </a:solidFill>
              </a:rPr>
              <a:t>ف تحليل التباين فكانت النتائج على النحو التالي :</a:t>
            </a:r>
            <a:endParaRPr lang="fr-FR" sz="2400" b="1" dirty="0" smtClean="0">
              <a:solidFill>
                <a:schemeClr val="tx1"/>
              </a:solidFill>
            </a:endParaRPr>
          </a:p>
          <a:p>
            <a:pPr algn="r"/>
            <a:endParaRPr lang="fr-FR" sz="2400" b="1" dirty="0">
              <a:solidFill>
                <a:schemeClr val="tx1"/>
              </a:solidFill>
            </a:endParaRP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au 4"/>
          <p:cNvGraphicFramePr>
            <a:graphicFrameLocks noGrp="1"/>
          </p:cNvGraphicFramePr>
          <p:nvPr/>
        </p:nvGraphicFramePr>
        <p:xfrm>
          <a:off x="1" y="1071552"/>
          <a:ext cx="9059287" cy="5429287"/>
        </p:xfrm>
        <a:graphic>
          <a:graphicData uri="http://schemas.openxmlformats.org/drawingml/2006/table">
            <a:tbl>
              <a:tblPr rtl="1">
                <a:tableStyleId>{22838BEF-8BB2-4498-84A7-C5851F593DF1}</a:tableStyleId>
              </a:tblPr>
              <a:tblGrid>
                <a:gridCol w="1190317"/>
                <a:gridCol w="1427039"/>
                <a:gridCol w="834054"/>
                <a:gridCol w="990344"/>
                <a:gridCol w="712220"/>
                <a:gridCol w="712220"/>
                <a:gridCol w="720397"/>
                <a:gridCol w="874290"/>
                <a:gridCol w="528911"/>
                <a:gridCol w="1069495"/>
              </a:tblGrid>
              <a:tr h="367794">
                <a:tc gridSpan="2">
                  <a:txBody>
                    <a:bodyPr/>
                    <a:lstStyle/>
                    <a:p>
                      <a:pPr algn="ctr" rtl="1">
                        <a:lnSpc>
                          <a:spcPct val="115000"/>
                        </a:lnSpc>
                        <a:spcAft>
                          <a:spcPts val="0"/>
                        </a:spcAft>
                      </a:pPr>
                      <a:endParaRPr lang="fr-FR" sz="900" b="1" dirty="0"/>
                    </a:p>
                    <a:p>
                      <a:pPr algn="ctr" rtl="1">
                        <a:lnSpc>
                          <a:spcPct val="115000"/>
                        </a:lnSpc>
                        <a:spcAft>
                          <a:spcPts val="0"/>
                        </a:spcAft>
                      </a:pPr>
                      <a:r>
                        <a:rPr lang="ar-DZ" sz="1000" b="1" dirty="0"/>
                        <a:t>مراكز العب</a:t>
                      </a:r>
                      <a:endParaRPr lang="fr-FR" sz="900" b="1" dirty="0">
                        <a:latin typeface="Calibri"/>
                        <a:ea typeface="Calibri"/>
                        <a:cs typeface="Arial"/>
                      </a:endParaRPr>
                    </a:p>
                  </a:txBody>
                  <a:tcPr marL="57759" marR="57759" marT="0" marB="0" anchor="ctr"/>
                </a:tc>
                <a:tc hMerge="1">
                  <a:txBody>
                    <a:bodyPr/>
                    <a:lstStyle/>
                    <a:p>
                      <a:endParaRPr lang="fr-FR"/>
                    </a:p>
                  </a:txBody>
                  <a:tcPr/>
                </a:tc>
                <a:tc>
                  <a:txBody>
                    <a:bodyPr/>
                    <a:lstStyle/>
                    <a:p>
                      <a:pPr algn="ctr" rtl="1">
                        <a:lnSpc>
                          <a:spcPct val="115000"/>
                        </a:lnSpc>
                        <a:spcAft>
                          <a:spcPts val="0"/>
                        </a:spcAft>
                      </a:pPr>
                      <a:r>
                        <a:rPr lang="ar-DZ" sz="1000" b="1" dirty="0"/>
                        <a:t>حارس المرمى</a:t>
                      </a:r>
                      <a:endParaRPr lang="fr-FR" sz="900" b="1" dirty="0">
                        <a:latin typeface="Calibri"/>
                        <a:ea typeface="Calibri"/>
                        <a:cs typeface="Arial"/>
                      </a:endParaRPr>
                    </a:p>
                  </a:txBody>
                  <a:tcPr marL="57759" marR="57759" marT="0" marB="0" anchor="ctr"/>
                </a:tc>
                <a:tc>
                  <a:txBody>
                    <a:bodyPr/>
                    <a:lstStyle/>
                    <a:p>
                      <a:pPr algn="ctr" rtl="1">
                        <a:lnSpc>
                          <a:spcPct val="115000"/>
                        </a:lnSpc>
                        <a:spcAft>
                          <a:spcPts val="0"/>
                        </a:spcAft>
                      </a:pPr>
                      <a:r>
                        <a:rPr lang="ar-DZ" sz="1000" b="1" dirty="0"/>
                        <a:t>الظهرين</a:t>
                      </a:r>
                      <a:endParaRPr lang="fr-FR" sz="900" b="1" dirty="0">
                        <a:latin typeface="Calibri"/>
                        <a:ea typeface="Calibri"/>
                        <a:cs typeface="Arial"/>
                      </a:endParaRPr>
                    </a:p>
                  </a:txBody>
                  <a:tcPr marL="57759" marR="57759" marT="0" marB="0" anchor="ctr"/>
                </a:tc>
                <a:tc>
                  <a:txBody>
                    <a:bodyPr/>
                    <a:lstStyle/>
                    <a:p>
                      <a:pPr algn="ctr" rtl="1">
                        <a:lnSpc>
                          <a:spcPct val="115000"/>
                        </a:lnSpc>
                        <a:spcAft>
                          <a:spcPts val="0"/>
                        </a:spcAft>
                      </a:pPr>
                      <a:r>
                        <a:rPr lang="ar-DZ" sz="1000" b="1" dirty="0"/>
                        <a:t>وسط الدفاع</a:t>
                      </a:r>
                      <a:endParaRPr lang="fr-FR" sz="900" b="1" dirty="0">
                        <a:latin typeface="Calibri"/>
                        <a:ea typeface="Calibri"/>
                        <a:cs typeface="Arial"/>
                      </a:endParaRPr>
                    </a:p>
                  </a:txBody>
                  <a:tcPr marL="57759" marR="57759" marT="0" marB="0" anchor="ctr"/>
                </a:tc>
                <a:tc>
                  <a:txBody>
                    <a:bodyPr/>
                    <a:lstStyle/>
                    <a:p>
                      <a:pPr algn="ctr" rtl="1">
                        <a:lnSpc>
                          <a:spcPct val="115000"/>
                        </a:lnSpc>
                        <a:spcAft>
                          <a:spcPts val="0"/>
                        </a:spcAft>
                      </a:pPr>
                      <a:r>
                        <a:rPr lang="ar-DZ" sz="1000" b="1" dirty="0"/>
                        <a:t>وسط الميدان</a:t>
                      </a:r>
                      <a:endParaRPr lang="fr-FR" sz="900" b="1" dirty="0">
                        <a:latin typeface="Calibri"/>
                        <a:ea typeface="Calibri"/>
                        <a:cs typeface="Arial"/>
                      </a:endParaRPr>
                    </a:p>
                  </a:txBody>
                  <a:tcPr marL="57759" marR="57759" marT="0" marB="0" anchor="ctr"/>
                </a:tc>
                <a:tc>
                  <a:txBody>
                    <a:bodyPr/>
                    <a:lstStyle/>
                    <a:p>
                      <a:pPr algn="ctr" rtl="1">
                        <a:lnSpc>
                          <a:spcPct val="115000"/>
                        </a:lnSpc>
                        <a:spcAft>
                          <a:spcPts val="0"/>
                        </a:spcAft>
                      </a:pPr>
                      <a:r>
                        <a:rPr lang="ar-DZ" sz="1000" b="1" dirty="0"/>
                        <a:t>الهجوم</a:t>
                      </a:r>
                      <a:endParaRPr lang="fr-FR" sz="900" b="1" dirty="0">
                        <a:latin typeface="Calibri"/>
                        <a:ea typeface="Calibri"/>
                        <a:cs typeface="Arial"/>
                      </a:endParaRPr>
                    </a:p>
                  </a:txBody>
                  <a:tcPr marL="57759" marR="57759" marT="0" marB="0" anchor="ctr"/>
                </a:tc>
                <a:tc>
                  <a:txBody>
                    <a:bodyPr/>
                    <a:lstStyle/>
                    <a:p>
                      <a:pPr algn="ctr" rtl="1">
                        <a:lnSpc>
                          <a:spcPct val="115000"/>
                        </a:lnSpc>
                        <a:spcAft>
                          <a:spcPts val="0"/>
                        </a:spcAft>
                      </a:pPr>
                      <a:r>
                        <a:rPr lang="ar-DZ" sz="1000" b="1" dirty="0"/>
                        <a:t>قيمة </a:t>
                      </a:r>
                      <a:r>
                        <a:rPr lang="fr-FR" sz="1000" b="1" dirty="0"/>
                        <a:t>f</a:t>
                      </a:r>
                      <a:r>
                        <a:rPr lang="ar-DZ" sz="1000" b="1" dirty="0"/>
                        <a:t> المحسوبة</a:t>
                      </a:r>
                      <a:endParaRPr lang="fr-FR" sz="900" b="1" dirty="0">
                        <a:latin typeface="Calibri"/>
                        <a:ea typeface="Calibri"/>
                        <a:cs typeface="Arial"/>
                      </a:endParaRPr>
                    </a:p>
                  </a:txBody>
                  <a:tcPr marL="57759" marR="57759" marT="0" marB="0" anchor="ctr"/>
                </a:tc>
                <a:tc rowSpan="2">
                  <a:txBody>
                    <a:bodyPr/>
                    <a:lstStyle/>
                    <a:p>
                      <a:pPr algn="ctr" rtl="1">
                        <a:lnSpc>
                          <a:spcPct val="115000"/>
                        </a:lnSpc>
                        <a:spcAft>
                          <a:spcPts val="0"/>
                        </a:spcAft>
                      </a:pPr>
                      <a:r>
                        <a:rPr lang="ar-DZ" sz="1000" b="1" dirty="0"/>
                        <a:t>قيمة </a:t>
                      </a:r>
                      <a:r>
                        <a:rPr lang="fr-FR" sz="1000" b="1" dirty="0"/>
                        <a:t>f</a:t>
                      </a:r>
                      <a:r>
                        <a:rPr lang="ar-DZ" sz="1000" b="1"/>
                        <a:t> </a:t>
                      </a:r>
                      <a:r>
                        <a:rPr lang="ar-DZ" sz="1000" b="1" smtClean="0"/>
                        <a:t>         الجدولية</a:t>
                      </a:r>
                      <a:endParaRPr lang="fr-FR" sz="900" b="1" dirty="0">
                        <a:latin typeface="Calibri"/>
                        <a:ea typeface="Calibri"/>
                        <a:cs typeface="Arial"/>
                      </a:endParaRPr>
                    </a:p>
                  </a:txBody>
                  <a:tcPr marL="57759" marR="57759" marT="0" marB="0" anchor="ctr"/>
                </a:tc>
                <a:tc rowSpan="2">
                  <a:txBody>
                    <a:bodyPr/>
                    <a:lstStyle/>
                    <a:p>
                      <a:pPr algn="ctr" rtl="1">
                        <a:lnSpc>
                          <a:spcPct val="115000"/>
                        </a:lnSpc>
                        <a:spcAft>
                          <a:spcPts val="0"/>
                        </a:spcAft>
                      </a:pPr>
                      <a:r>
                        <a:rPr lang="ar-DZ" sz="1000" b="1" dirty="0"/>
                        <a:t>الدلالة الإحصائية</a:t>
                      </a:r>
                      <a:endParaRPr lang="fr-FR" sz="900" b="1" dirty="0">
                        <a:latin typeface="Calibri"/>
                        <a:ea typeface="Calibri"/>
                        <a:cs typeface="Arial"/>
                      </a:endParaRPr>
                    </a:p>
                  </a:txBody>
                  <a:tcPr marL="57759" marR="57759" marT="0" marB="0" anchor="ctr"/>
                </a:tc>
              </a:tr>
              <a:tr h="359603">
                <a:tc>
                  <a:txBody>
                    <a:bodyPr/>
                    <a:lstStyle/>
                    <a:p>
                      <a:pPr algn="ctr" rtl="1">
                        <a:lnSpc>
                          <a:spcPct val="115000"/>
                        </a:lnSpc>
                        <a:spcAft>
                          <a:spcPts val="0"/>
                        </a:spcAft>
                      </a:pPr>
                      <a:r>
                        <a:rPr lang="ar-DZ" sz="1000" b="1" dirty="0"/>
                        <a:t>الاختبار</a:t>
                      </a:r>
                      <a:endParaRPr lang="fr-FR" sz="900" b="1" dirty="0">
                        <a:latin typeface="Calibri"/>
                        <a:ea typeface="Calibri"/>
                        <a:cs typeface="Arial"/>
                      </a:endParaRPr>
                    </a:p>
                  </a:txBody>
                  <a:tcPr marL="57759" marR="57759" marT="0" marB="0"/>
                </a:tc>
                <a:tc>
                  <a:txBody>
                    <a:bodyPr/>
                    <a:lstStyle/>
                    <a:p>
                      <a:pPr algn="ctr" rtl="0">
                        <a:lnSpc>
                          <a:spcPct val="115000"/>
                        </a:lnSpc>
                        <a:spcAft>
                          <a:spcPts val="0"/>
                        </a:spcAft>
                      </a:pPr>
                      <a:r>
                        <a:rPr lang="fr-FR" sz="1000" b="1" dirty="0"/>
                        <a:t>    </a:t>
                      </a:r>
                      <a:r>
                        <a:rPr lang="ar-DZ" sz="1000" b="1" dirty="0"/>
                        <a:t>العينة</a:t>
                      </a:r>
                      <a:endParaRPr lang="fr-FR" sz="900" b="1" dirty="0"/>
                    </a:p>
                    <a:p>
                      <a:pPr algn="r" rtl="1">
                        <a:lnSpc>
                          <a:spcPct val="115000"/>
                        </a:lnSpc>
                        <a:spcAft>
                          <a:spcPts val="0"/>
                        </a:spcAft>
                      </a:pPr>
                      <a:r>
                        <a:rPr lang="ar-DZ" sz="900" b="1" dirty="0"/>
                        <a:t>الدراسة </a:t>
                      </a:r>
                      <a:r>
                        <a:rPr lang="ar-DZ" sz="900" b="1" dirty="0" err="1"/>
                        <a:t>الاحصائية</a:t>
                      </a:r>
                      <a:endParaRPr lang="fr-FR" sz="900" b="1" dirty="0">
                        <a:latin typeface="Calibri"/>
                        <a:ea typeface="Calibri"/>
                        <a:cs typeface="Arial"/>
                      </a:endParaRPr>
                    </a:p>
                  </a:txBody>
                  <a:tcPr marL="57759" marR="57759" marT="0" marB="0"/>
                </a:tc>
                <a:tc>
                  <a:txBody>
                    <a:bodyPr/>
                    <a:lstStyle/>
                    <a:p>
                      <a:pPr algn="ctr" rtl="1">
                        <a:lnSpc>
                          <a:spcPct val="115000"/>
                        </a:lnSpc>
                        <a:spcAft>
                          <a:spcPts val="0"/>
                        </a:spcAft>
                      </a:pPr>
                      <a:r>
                        <a:rPr lang="ar-DZ" sz="1000" b="1" dirty="0" smtClean="0"/>
                        <a:t>19</a:t>
                      </a:r>
                      <a:endParaRPr lang="fr-FR" sz="900" b="1" dirty="0">
                        <a:latin typeface="Calibri"/>
                        <a:ea typeface="Calibri"/>
                        <a:cs typeface="Arial"/>
                      </a:endParaRPr>
                    </a:p>
                  </a:txBody>
                  <a:tcPr marL="57759" marR="57759" marT="0" marB="0" anchor="ctr"/>
                </a:tc>
                <a:tc>
                  <a:txBody>
                    <a:bodyPr/>
                    <a:lstStyle/>
                    <a:p>
                      <a:pPr algn="ctr" rtl="1">
                        <a:lnSpc>
                          <a:spcPct val="115000"/>
                        </a:lnSpc>
                        <a:spcAft>
                          <a:spcPts val="0"/>
                        </a:spcAft>
                      </a:pPr>
                      <a:r>
                        <a:rPr lang="ar-DZ" sz="1000" b="1" dirty="0" smtClean="0"/>
                        <a:t>21</a:t>
                      </a:r>
                      <a:endParaRPr lang="fr-FR" sz="900" b="1" dirty="0">
                        <a:latin typeface="Calibri"/>
                        <a:ea typeface="Calibri"/>
                        <a:cs typeface="Arial"/>
                      </a:endParaRPr>
                    </a:p>
                  </a:txBody>
                  <a:tcPr marL="57759" marR="57759" marT="0" marB="0" anchor="ctr"/>
                </a:tc>
                <a:tc>
                  <a:txBody>
                    <a:bodyPr/>
                    <a:lstStyle/>
                    <a:p>
                      <a:pPr algn="ctr" rtl="1">
                        <a:lnSpc>
                          <a:spcPct val="115000"/>
                        </a:lnSpc>
                        <a:spcAft>
                          <a:spcPts val="0"/>
                        </a:spcAft>
                      </a:pPr>
                      <a:r>
                        <a:rPr lang="ar-DZ" sz="1000" b="1" dirty="0" smtClean="0"/>
                        <a:t>18</a:t>
                      </a:r>
                      <a:endParaRPr lang="fr-FR" sz="900" b="1" dirty="0">
                        <a:latin typeface="Calibri"/>
                        <a:ea typeface="Calibri"/>
                        <a:cs typeface="Arial"/>
                      </a:endParaRPr>
                    </a:p>
                  </a:txBody>
                  <a:tcPr marL="57759" marR="57759" marT="0" marB="0" anchor="ctr"/>
                </a:tc>
                <a:tc>
                  <a:txBody>
                    <a:bodyPr/>
                    <a:lstStyle/>
                    <a:p>
                      <a:pPr algn="ctr" rtl="1">
                        <a:lnSpc>
                          <a:spcPct val="115000"/>
                        </a:lnSpc>
                        <a:spcAft>
                          <a:spcPts val="0"/>
                        </a:spcAft>
                      </a:pPr>
                      <a:r>
                        <a:rPr lang="ar-DZ" sz="1000" b="1" dirty="0" smtClean="0"/>
                        <a:t>46</a:t>
                      </a:r>
                      <a:endParaRPr lang="fr-FR" sz="900" b="1" dirty="0">
                        <a:latin typeface="Calibri"/>
                        <a:ea typeface="Calibri"/>
                        <a:cs typeface="Arial"/>
                      </a:endParaRPr>
                    </a:p>
                  </a:txBody>
                  <a:tcPr marL="57759" marR="57759" marT="0" marB="0" anchor="ctr"/>
                </a:tc>
                <a:tc>
                  <a:txBody>
                    <a:bodyPr/>
                    <a:lstStyle/>
                    <a:p>
                      <a:pPr algn="ctr" rtl="1">
                        <a:lnSpc>
                          <a:spcPct val="115000"/>
                        </a:lnSpc>
                        <a:spcAft>
                          <a:spcPts val="0"/>
                        </a:spcAft>
                      </a:pPr>
                      <a:r>
                        <a:rPr lang="ar-DZ" sz="1000" b="1" dirty="0" smtClean="0"/>
                        <a:t>25</a:t>
                      </a:r>
                      <a:endParaRPr lang="fr-FR" sz="900" b="1" dirty="0">
                        <a:latin typeface="Calibri"/>
                        <a:ea typeface="Calibri"/>
                        <a:cs typeface="Arial"/>
                      </a:endParaRPr>
                    </a:p>
                  </a:txBody>
                  <a:tcPr marL="57759" marR="57759" marT="0" marB="0" anchor="ctr"/>
                </a:tc>
                <a:tc>
                  <a:txBody>
                    <a:bodyPr/>
                    <a:lstStyle/>
                    <a:p>
                      <a:pPr algn="ctr" rtl="1">
                        <a:lnSpc>
                          <a:spcPct val="115000"/>
                        </a:lnSpc>
                        <a:spcAft>
                          <a:spcPts val="0"/>
                        </a:spcAft>
                      </a:pPr>
                      <a:endParaRPr lang="fr-FR" sz="900" b="1">
                        <a:latin typeface="Calibri"/>
                        <a:ea typeface="Calibri"/>
                        <a:cs typeface="Arial"/>
                      </a:endParaRPr>
                    </a:p>
                  </a:txBody>
                  <a:tcPr marL="57759" marR="57759" marT="0" marB="0"/>
                </a:tc>
                <a:tc vMerge="1">
                  <a:txBody>
                    <a:bodyPr/>
                    <a:lstStyle/>
                    <a:p>
                      <a:pPr algn="ctr" rtl="1">
                        <a:lnSpc>
                          <a:spcPct val="115000"/>
                        </a:lnSpc>
                        <a:spcAft>
                          <a:spcPts val="0"/>
                        </a:spcAft>
                      </a:pPr>
                      <a:endParaRPr lang="fr-FR" sz="900" b="1" dirty="0">
                        <a:latin typeface="Calibri"/>
                        <a:ea typeface="Calibri"/>
                        <a:cs typeface="Arial"/>
                      </a:endParaRPr>
                    </a:p>
                  </a:txBody>
                  <a:tcPr marL="57759" marR="57759" marT="0" marB="0"/>
                </a:tc>
                <a:tc vMerge="1">
                  <a:txBody>
                    <a:bodyPr/>
                    <a:lstStyle/>
                    <a:p>
                      <a:pPr algn="ctr" rtl="1">
                        <a:lnSpc>
                          <a:spcPct val="115000"/>
                        </a:lnSpc>
                        <a:spcAft>
                          <a:spcPts val="0"/>
                        </a:spcAft>
                      </a:pPr>
                      <a:endParaRPr lang="fr-FR" sz="900" b="1" dirty="0">
                        <a:latin typeface="Calibri"/>
                        <a:ea typeface="Calibri"/>
                        <a:cs typeface="Arial"/>
                      </a:endParaRPr>
                    </a:p>
                  </a:txBody>
                  <a:tcPr marL="57759" marR="57759" marT="0" marB="0"/>
                </a:tc>
              </a:tr>
              <a:tr h="470189">
                <a:tc rowSpan="2">
                  <a:txBody>
                    <a:bodyPr/>
                    <a:lstStyle/>
                    <a:p>
                      <a:pPr algn="r" rtl="1">
                        <a:lnSpc>
                          <a:spcPct val="115000"/>
                        </a:lnSpc>
                        <a:spcAft>
                          <a:spcPts val="0"/>
                        </a:spcAft>
                      </a:pPr>
                      <a:r>
                        <a:rPr lang="fr-FR" sz="1400" b="1" dirty="0" smtClean="0"/>
                        <a:t>vo2max</a:t>
                      </a:r>
                      <a:endParaRPr lang="fr-FR" sz="1400" b="1" dirty="0">
                        <a:latin typeface="Calibri"/>
                        <a:ea typeface="Calibri"/>
                        <a:cs typeface="Arial"/>
                      </a:endParaRPr>
                    </a:p>
                  </a:txBody>
                  <a:tcPr marL="57759" marR="57759" marT="0" marB="0" anchor="ctr"/>
                </a:tc>
                <a:tc>
                  <a:txBody>
                    <a:bodyPr/>
                    <a:lstStyle/>
                    <a:p>
                      <a:pPr algn="r" rtl="1">
                        <a:lnSpc>
                          <a:spcPct val="115000"/>
                        </a:lnSpc>
                        <a:spcAft>
                          <a:spcPts val="0"/>
                        </a:spcAft>
                      </a:pPr>
                      <a:r>
                        <a:rPr lang="ar-DZ" sz="1200" b="1" dirty="0"/>
                        <a:t>المتوسط الحسابي</a:t>
                      </a:r>
                      <a:endParaRPr lang="fr-FR" sz="900" b="1" dirty="0">
                        <a:latin typeface="Calibri"/>
                        <a:ea typeface="Calibri"/>
                        <a:cs typeface="Arial"/>
                      </a:endParaRPr>
                    </a:p>
                  </a:txBody>
                  <a:tcPr marL="57759" marR="57759" marT="0" marB="0" anchor="ctr"/>
                </a:tc>
                <a:tc>
                  <a:txBody>
                    <a:bodyPr/>
                    <a:lstStyle/>
                    <a:p>
                      <a:pPr algn="ctr" rtl="1">
                        <a:lnSpc>
                          <a:spcPct val="115000"/>
                        </a:lnSpc>
                        <a:spcAft>
                          <a:spcPts val="0"/>
                        </a:spcAft>
                      </a:pPr>
                      <a:r>
                        <a:rPr lang="fr-FR" sz="1400" b="1" dirty="0" smtClean="0">
                          <a:solidFill>
                            <a:srgbClr val="C00000"/>
                          </a:solidFill>
                        </a:rPr>
                        <a:t>42,55</a:t>
                      </a:r>
                      <a:endParaRPr lang="fr-FR" sz="1050" b="1" dirty="0">
                        <a:solidFill>
                          <a:srgbClr val="C00000"/>
                        </a:solidFill>
                        <a:latin typeface="Calibri"/>
                        <a:ea typeface="Calibri"/>
                        <a:cs typeface="Arial"/>
                      </a:endParaRPr>
                    </a:p>
                  </a:txBody>
                  <a:tcPr marL="57759" marR="57759" marT="0" marB="0" anchor="ctr"/>
                </a:tc>
                <a:tc>
                  <a:txBody>
                    <a:bodyPr/>
                    <a:lstStyle/>
                    <a:p>
                      <a:pPr algn="ctr" rtl="1">
                        <a:lnSpc>
                          <a:spcPct val="115000"/>
                        </a:lnSpc>
                        <a:spcAft>
                          <a:spcPts val="0"/>
                        </a:spcAft>
                      </a:pPr>
                      <a:r>
                        <a:rPr lang="fr-FR" sz="1400" b="1" dirty="0" smtClean="0">
                          <a:solidFill>
                            <a:srgbClr val="C00000"/>
                          </a:solidFill>
                        </a:rPr>
                        <a:t>47,95</a:t>
                      </a:r>
                      <a:endParaRPr lang="fr-FR" sz="1050" b="1" dirty="0">
                        <a:solidFill>
                          <a:srgbClr val="C00000"/>
                        </a:solidFill>
                        <a:latin typeface="Calibri"/>
                        <a:ea typeface="Calibri"/>
                        <a:cs typeface="Arial"/>
                      </a:endParaRPr>
                    </a:p>
                  </a:txBody>
                  <a:tcPr marL="57759" marR="57759" marT="0" marB="0" anchor="ctr"/>
                </a:tc>
                <a:tc>
                  <a:txBody>
                    <a:bodyPr/>
                    <a:lstStyle/>
                    <a:p>
                      <a:pPr algn="ctr" rtl="1">
                        <a:lnSpc>
                          <a:spcPct val="115000"/>
                        </a:lnSpc>
                        <a:spcAft>
                          <a:spcPts val="0"/>
                        </a:spcAft>
                      </a:pPr>
                      <a:r>
                        <a:rPr lang="fr-FR" sz="1400" b="1" dirty="0" smtClean="0">
                          <a:solidFill>
                            <a:srgbClr val="C00000"/>
                          </a:solidFill>
                        </a:rPr>
                        <a:t>46,95</a:t>
                      </a:r>
                      <a:endParaRPr lang="fr-FR" sz="1200" b="1" dirty="0">
                        <a:solidFill>
                          <a:srgbClr val="C00000"/>
                        </a:solidFill>
                        <a:latin typeface="Calibri"/>
                        <a:ea typeface="Calibri"/>
                        <a:cs typeface="Arial"/>
                      </a:endParaRPr>
                    </a:p>
                  </a:txBody>
                  <a:tcPr marL="57759" marR="57759" marT="0" marB="0" anchor="ctr"/>
                </a:tc>
                <a:tc>
                  <a:txBody>
                    <a:bodyPr/>
                    <a:lstStyle/>
                    <a:p>
                      <a:pPr algn="ctr" rtl="1">
                        <a:lnSpc>
                          <a:spcPct val="115000"/>
                        </a:lnSpc>
                        <a:spcAft>
                          <a:spcPts val="0"/>
                        </a:spcAft>
                      </a:pPr>
                      <a:r>
                        <a:rPr lang="fr-FR" sz="1400" b="1" dirty="0" smtClean="0">
                          <a:solidFill>
                            <a:srgbClr val="C00000"/>
                          </a:solidFill>
                        </a:rPr>
                        <a:t>49,21</a:t>
                      </a:r>
                      <a:endParaRPr lang="fr-FR" sz="1050" b="1" dirty="0">
                        <a:solidFill>
                          <a:srgbClr val="C00000"/>
                        </a:solidFill>
                        <a:latin typeface="Calibri"/>
                        <a:ea typeface="Calibri"/>
                        <a:cs typeface="Arial"/>
                      </a:endParaRPr>
                    </a:p>
                  </a:txBody>
                  <a:tcPr marL="57759" marR="57759" marT="0" marB="0" anchor="ctr">
                    <a:solidFill>
                      <a:srgbClr val="FFFF00"/>
                    </a:solidFill>
                  </a:tcPr>
                </a:tc>
                <a:tc>
                  <a:txBody>
                    <a:bodyPr/>
                    <a:lstStyle/>
                    <a:p>
                      <a:pPr algn="ctr" rtl="1">
                        <a:lnSpc>
                          <a:spcPct val="115000"/>
                        </a:lnSpc>
                        <a:spcAft>
                          <a:spcPts val="0"/>
                        </a:spcAft>
                      </a:pPr>
                      <a:r>
                        <a:rPr lang="fr-FR" sz="1400" b="1" dirty="0" smtClean="0">
                          <a:solidFill>
                            <a:srgbClr val="C00000"/>
                          </a:solidFill>
                        </a:rPr>
                        <a:t>47,45</a:t>
                      </a:r>
                      <a:endParaRPr lang="fr-FR" sz="1050" b="1" dirty="0">
                        <a:solidFill>
                          <a:srgbClr val="C00000"/>
                        </a:solidFill>
                        <a:latin typeface="Calibri"/>
                        <a:ea typeface="Calibri"/>
                        <a:cs typeface="Arial"/>
                      </a:endParaRPr>
                    </a:p>
                  </a:txBody>
                  <a:tcPr marL="57759" marR="57759" marT="0" marB="0" anchor="ctr"/>
                </a:tc>
                <a:tc rowSpan="2">
                  <a:txBody>
                    <a:bodyPr/>
                    <a:lstStyle/>
                    <a:p>
                      <a:pPr algn="ctr" rtl="1">
                        <a:lnSpc>
                          <a:spcPct val="115000"/>
                        </a:lnSpc>
                        <a:spcAft>
                          <a:spcPts val="0"/>
                        </a:spcAft>
                      </a:pPr>
                      <a:r>
                        <a:rPr lang="fr-FR" sz="1100" b="1" dirty="0" smtClean="0"/>
                        <a:t>3,87</a:t>
                      </a:r>
                      <a:endParaRPr lang="fr-FR" sz="900" b="1" dirty="0">
                        <a:latin typeface="Calibri"/>
                        <a:ea typeface="Calibri"/>
                        <a:cs typeface="Arial"/>
                      </a:endParaRPr>
                    </a:p>
                  </a:txBody>
                  <a:tcPr marL="57759" marR="57759" marT="0" marB="0" anchor="ctr"/>
                </a:tc>
                <a:tc rowSpan="11">
                  <a:txBody>
                    <a:bodyPr/>
                    <a:lstStyle/>
                    <a:p>
                      <a:pPr algn="ctr" rtl="1">
                        <a:lnSpc>
                          <a:spcPct val="115000"/>
                        </a:lnSpc>
                        <a:spcAft>
                          <a:spcPts val="0"/>
                        </a:spcAft>
                      </a:pPr>
                      <a:r>
                        <a:rPr lang="ar-DZ" sz="1100" b="1"/>
                        <a:t>2.77</a:t>
                      </a:r>
                      <a:endParaRPr lang="fr-FR" sz="900" b="1">
                        <a:latin typeface="Calibri"/>
                        <a:ea typeface="Calibri"/>
                        <a:cs typeface="Arial"/>
                      </a:endParaRPr>
                    </a:p>
                  </a:txBody>
                  <a:tcPr marL="57759" marR="57759" marT="0" marB="0" anchor="ctr"/>
                </a:tc>
                <a:tc rowSpan="2">
                  <a:txBody>
                    <a:bodyPr/>
                    <a:lstStyle/>
                    <a:p>
                      <a:pPr algn="ctr" rtl="1">
                        <a:lnSpc>
                          <a:spcPct val="115000"/>
                        </a:lnSpc>
                        <a:spcAft>
                          <a:spcPts val="0"/>
                        </a:spcAft>
                      </a:pPr>
                      <a:r>
                        <a:rPr lang="ar-DZ" sz="1600" b="1" dirty="0" smtClean="0"/>
                        <a:t>دال</a:t>
                      </a:r>
                      <a:r>
                        <a:rPr lang="fr-FR" sz="1600" b="1" dirty="0" smtClean="0"/>
                        <a:t> </a:t>
                      </a:r>
                      <a:r>
                        <a:rPr lang="ar-DZ" sz="1600" b="1" dirty="0" smtClean="0"/>
                        <a:t> </a:t>
                      </a:r>
                      <a:r>
                        <a:rPr lang="ar-DZ" sz="1600" b="1" dirty="0" err="1" smtClean="0"/>
                        <a:t>احصائيا</a:t>
                      </a:r>
                      <a:endParaRPr lang="fr-FR" sz="1050" b="1" dirty="0">
                        <a:latin typeface="Calibri"/>
                        <a:ea typeface="Calibri"/>
                        <a:cs typeface="Arial"/>
                      </a:endParaRPr>
                    </a:p>
                  </a:txBody>
                  <a:tcPr marL="57759" marR="57759" marT="0" marB="0" anchor="ctr"/>
                </a:tc>
              </a:tr>
              <a:tr h="470189">
                <a:tc vMerge="1">
                  <a:txBody>
                    <a:bodyPr/>
                    <a:lstStyle/>
                    <a:p>
                      <a:endParaRPr lang="fr-FR"/>
                    </a:p>
                  </a:txBody>
                  <a:tcPr/>
                </a:tc>
                <a:tc>
                  <a:txBody>
                    <a:bodyPr/>
                    <a:lstStyle/>
                    <a:p>
                      <a:pPr algn="r" rtl="1">
                        <a:lnSpc>
                          <a:spcPct val="115000"/>
                        </a:lnSpc>
                        <a:spcAft>
                          <a:spcPts val="0"/>
                        </a:spcAft>
                      </a:pPr>
                      <a:r>
                        <a:rPr lang="ar-DZ" sz="1200" b="1" dirty="0" smtClean="0"/>
                        <a:t>الانحراف المعياري</a:t>
                      </a:r>
                      <a:endParaRPr lang="fr-FR" sz="900" b="1" dirty="0">
                        <a:latin typeface="Calibri"/>
                        <a:ea typeface="Calibri"/>
                        <a:cs typeface="Arial"/>
                      </a:endParaRPr>
                    </a:p>
                  </a:txBody>
                  <a:tcPr marL="57759" marR="57759" marT="0" marB="0" anchor="ctr"/>
                </a:tc>
                <a:tc>
                  <a:txBody>
                    <a:bodyPr/>
                    <a:lstStyle/>
                    <a:p>
                      <a:pPr algn="ctr" rtl="1">
                        <a:lnSpc>
                          <a:spcPct val="115000"/>
                        </a:lnSpc>
                        <a:spcAft>
                          <a:spcPts val="0"/>
                        </a:spcAft>
                      </a:pPr>
                      <a:r>
                        <a:rPr lang="fr-FR" sz="1100" b="1" dirty="0" smtClean="0"/>
                        <a:t>3,89</a:t>
                      </a:r>
                      <a:endParaRPr lang="fr-FR" sz="900" b="1" dirty="0">
                        <a:latin typeface="Calibri"/>
                        <a:ea typeface="Calibri"/>
                        <a:cs typeface="Arial"/>
                      </a:endParaRPr>
                    </a:p>
                  </a:txBody>
                  <a:tcPr marL="57759" marR="57759" marT="0" marB="0" anchor="ctr"/>
                </a:tc>
                <a:tc>
                  <a:txBody>
                    <a:bodyPr/>
                    <a:lstStyle/>
                    <a:p>
                      <a:pPr algn="ctr" rtl="1">
                        <a:lnSpc>
                          <a:spcPct val="115000"/>
                        </a:lnSpc>
                        <a:spcAft>
                          <a:spcPts val="0"/>
                        </a:spcAft>
                      </a:pPr>
                      <a:r>
                        <a:rPr lang="fr-FR" sz="1100" b="1" dirty="0" smtClean="0"/>
                        <a:t>6,30</a:t>
                      </a:r>
                      <a:endParaRPr lang="fr-FR" sz="900" b="1" dirty="0">
                        <a:latin typeface="Calibri"/>
                        <a:ea typeface="Calibri"/>
                        <a:cs typeface="Arial"/>
                      </a:endParaRPr>
                    </a:p>
                  </a:txBody>
                  <a:tcPr marL="57759" marR="57759" marT="0" marB="0" anchor="ctr"/>
                </a:tc>
                <a:tc>
                  <a:txBody>
                    <a:bodyPr/>
                    <a:lstStyle/>
                    <a:p>
                      <a:pPr algn="ctr" rtl="1">
                        <a:lnSpc>
                          <a:spcPct val="115000"/>
                        </a:lnSpc>
                        <a:spcAft>
                          <a:spcPts val="0"/>
                        </a:spcAft>
                      </a:pPr>
                      <a:r>
                        <a:rPr lang="fr-FR" sz="1100" b="1" dirty="0" smtClean="0"/>
                        <a:t>6,66</a:t>
                      </a:r>
                      <a:endParaRPr lang="fr-FR" sz="900" b="1" dirty="0">
                        <a:latin typeface="Calibri"/>
                        <a:ea typeface="Calibri"/>
                        <a:cs typeface="Arial"/>
                      </a:endParaRPr>
                    </a:p>
                  </a:txBody>
                  <a:tcPr marL="57759" marR="57759" marT="0" marB="0"/>
                </a:tc>
                <a:tc>
                  <a:txBody>
                    <a:bodyPr/>
                    <a:lstStyle/>
                    <a:p>
                      <a:pPr algn="ctr" rtl="1">
                        <a:lnSpc>
                          <a:spcPct val="115000"/>
                        </a:lnSpc>
                        <a:spcAft>
                          <a:spcPts val="0"/>
                        </a:spcAft>
                      </a:pPr>
                      <a:r>
                        <a:rPr lang="fr-FR" sz="1100" b="1" dirty="0" smtClean="0"/>
                        <a:t>5,96</a:t>
                      </a:r>
                      <a:endParaRPr lang="fr-FR" sz="900" b="1" dirty="0">
                        <a:latin typeface="Calibri"/>
                        <a:ea typeface="Calibri"/>
                        <a:cs typeface="Arial"/>
                      </a:endParaRPr>
                    </a:p>
                  </a:txBody>
                  <a:tcPr marL="57759" marR="57759" marT="0" marB="0"/>
                </a:tc>
                <a:tc>
                  <a:txBody>
                    <a:bodyPr/>
                    <a:lstStyle/>
                    <a:p>
                      <a:pPr algn="ctr" rtl="1">
                        <a:lnSpc>
                          <a:spcPct val="115000"/>
                        </a:lnSpc>
                        <a:spcAft>
                          <a:spcPts val="0"/>
                        </a:spcAft>
                      </a:pPr>
                      <a:r>
                        <a:rPr lang="fr-FR" sz="1100" b="1" dirty="0" smtClean="0"/>
                        <a:t>7,53</a:t>
                      </a:r>
                      <a:endParaRPr lang="fr-FR" sz="900" b="1" dirty="0">
                        <a:latin typeface="Calibri"/>
                        <a:ea typeface="Calibri"/>
                        <a:cs typeface="Arial"/>
                      </a:endParaRPr>
                    </a:p>
                  </a:txBody>
                  <a:tcPr marL="57759" marR="57759" marT="0" marB="0" anchor="ctr"/>
                </a:tc>
                <a:tc vMerge="1">
                  <a:txBody>
                    <a:bodyPr/>
                    <a:lstStyle/>
                    <a:p>
                      <a:endParaRPr lang="fr-FR"/>
                    </a:p>
                  </a:txBody>
                  <a:tcPr/>
                </a:tc>
                <a:tc vMerge="1">
                  <a:txBody>
                    <a:bodyPr/>
                    <a:lstStyle/>
                    <a:p>
                      <a:endParaRPr lang="fr-FR"/>
                    </a:p>
                  </a:txBody>
                  <a:tcPr/>
                </a:tc>
                <a:tc vMerge="1">
                  <a:txBody>
                    <a:bodyPr/>
                    <a:lstStyle/>
                    <a:p>
                      <a:endParaRPr lang="fr-FR"/>
                    </a:p>
                  </a:txBody>
                  <a:tcPr/>
                </a:tc>
              </a:tr>
              <a:tr h="470189">
                <a:tc rowSpan="2">
                  <a:txBody>
                    <a:bodyPr/>
                    <a:lstStyle/>
                    <a:p>
                      <a:pPr algn="r" rtl="1">
                        <a:lnSpc>
                          <a:spcPct val="115000"/>
                        </a:lnSpc>
                        <a:spcAft>
                          <a:spcPts val="0"/>
                        </a:spcAft>
                      </a:pPr>
                      <a:r>
                        <a:rPr lang="fr-FR" sz="1600" b="1" dirty="0" smtClean="0"/>
                        <a:t>cv</a:t>
                      </a:r>
                      <a:endParaRPr lang="fr-FR" sz="1600" b="1" dirty="0">
                        <a:latin typeface="Calibri"/>
                        <a:ea typeface="Calibri"/>
                        <a:cs typeface="Arial"/>
                      </a:endParaRPr>
                    </a:p>
                  </a:txBody>
                  <a:tcPr marL="57759" marR="57759" marT="0" marB="0" anchor="ctr"/>
                </a:tc>
                <a:tc>
                  <a:txBody>
                    <a:bodyPr/>
                    <a:lstStyle/>
                    <a:p>
                      <a:pPr algn="r" rtl="1">
                        <a:lnSpc>
                          <a:spcPct val="115000"/>
                        </a:lnSpc>
                        <a:spcAft>
                          <a:spcPts val="0"/>
                        </a:spcAft>
                      </a:pPr>
                      <a:r>
                        <a:rPr lang="ar-DZ" sz="1200" b="1"/>
                        <a:t>المتوسط الحسابي</a:t>
                      </a:r>
                      <a:endParaRPr lang="fr-FR" sz="900" b="1">
                        <a:latin typeface="Calibri"/>
                        <a:ea typeface="Calibri"/>
                        <a:cs typeface="Arial"/>
                      </a:endParaRPr>
                    </a:p>
                  </a:txBody>
                  <a:tcPr marL="57759" marR="57759" marT="0" marB="0" anchor="ctr"/>
                </a:tc>
                <a:tc>
                  <a:txBody>
                    <a:bodyPr/>
                    <a:lstStyle/>
                    <a:p>
                      <a:pPr algn="ctr" rtl="1">
                        <a:lnSpc>
                          <a:spcPct val="115000"/>
                        </a:lnSpc>
                        <a:spcAft>
                          <a:spcPts val="0"/>
                        </a:spcAft>
                      </a:pPr>
                      <a:r>
                        <a:rPr lang="fr-FR" sz="1400" b="1" dirty="0" smtClean="0">
                          <a:solidFill>
                            <a:srgbClr val="C00000"/>
                          </a:solidFill>
                        </a:rPr>
                        <a:t>4,42</a:t>
                      </a:r>
                      <a:endParaRPr lang="fr-FR" sz="1050" b="1" dirty="0">
                        <a:solidFill>
                          <a:srgbClr val="C00000"/>
                        </a:solidFill>
                        <a:latin typeface="Calibri"/>
                        <a:ea typeface="Calibri"/>
                        <a:cs typeface="Arial"/>
                      </a:endParaRPr>
                    </a:p>
                  </a:txBody>
                  <a:tcPr marL="57759" marR="57759" marT="0" marB="0" anchor="ctr"/>
                </a:tc>
                <a:tc>
                  <a:txBody>
                    <a:bodyPr/>
                    <a:lstStyle/>
                    <a:p>
                      <a:pPr algn="ctr" rtl="1">
                        <a:lnSpc>
                          <a:spcPct val="115000"/>
                        </a:lnSpc>
                        <a:spcAft>
                          <a:spcPts val="0"/>
                        </a:spcAft>
                      </a:pPr>
                      <a:r>
                        <a:rPr lang="fr-FR" sz="1400" b="1" dirty="0" smtClean="0">
                          <a:solidFill>
                            <a:srgbClr val="C00000"/>
                          </a:solidFill>
                        </a:rPr>
                        <a:t>4,45</a:t>
                      </a:r>
                      <a:endParaRPr lang="fr-FR" sz="1200" b="1" dirty="0">
                        <a:solidFill>
                          <a:srgbClr val="C00000"/>
                        </a:solidFill>
                        <a:latin typeface="Calibri"/>
                        <a:ea typeface="Calibri"/>
                        <a:cs typeface="Arial"/>
                      </a:endParaRPr>
                    </a:p>
                  </a:txBody>
                  <a:tcPr marL="57759" marR="57759" marT="0" marB="0" anchor="ctr"/>
                </a:tc>
                <a:tc>
                  <a:txBody>
                    <a:bodyPr/>
                    <a:lstStyle/>
                    <a:p>
                      <a:pPr algn="ctr" rtl="1">
                        <a:lnSpc>
                          <a:spcPct val="115000"/>
                        </a:lnSpc>
                        <a:spcAft>
                          <a:spcPts val="0"/>
                        </a:spcAft>
                      </a:pPr>
                      <a:r>
                        <a:rPr lang="fr-FR" sz="1400" b="1" dirty="0" smtClean="0">
                          <a:solidFill>
                            <a:srgbClr val="C00000"/>
                          </a:solidFill>
                        </a:rPr>
                        <a:t>4,35</a:t>
                      </a:r>
                      <a:endParaRPr lang="fr-FR" sz="1050" b="1" dirty="0">
                        <a:solidFill>
                          <a:srgbClr val="C00000"/>
                        </a:solidFill>
                        <a:latin typeface="Calibri"/>
                        <a:ea typeface="Calibri"/>
                        <a:cs typeface="Arial"/>
                      </a:endParaRPr>
                    </a:p>
                  </a:txBody>
                  <a:tcPr marL="57759" marR="57759" marT="0" marB="0"/>
                </a:tc>
                <a:tc>
                  <a:txBody>
                    <a:bodyPr/>
                    <a:lstStyle/>
                    <a:p>
                      <a:pPr algn="ctr" rtl="1">
                        <a:lnSpc>
                          <a:spcPct val="115000"/>
                        </a:lnSpc>
                        <a:spcAft>
                          <a:spcPts val="0"/>
                        </a:spcAft>
                      </a:pPr>
                      <a:r>
                        <a:rPr lang="fr-FR" sz="1400" b="1" dirty="0" smtClean="0">
                          <a:solidFill>
                            <a:srgbClr val="C00000"/>
                          </a:solidFill>
                        </a:rPr>
                        <a:t>4,63</a:t>
                      </a:r>
                      <a:endParaRPr lang="fr-FR" sz="1050" b="1" dirty="0">
                        <a:solidFill>
                          <a:srgbClr val="C00000"/>
                        </a:solidFill>
                        <a:latin typeface="Calibri"/>
                        <a:ea typeface="Calibri"/>
                        <a:cs typeface="Arial"/>
                      </a:endParaRPr>
                    </a:p>
                  </a:txBody>
                  <a:tcPr marL="57759" marR="57759" marT="0" marB="0"/>
                </a:tc>
                <a:tc>
                  <a:txBody>
                    <a:bodyPr/>
                    <a:lstStyle/>
                    <a:p>
                      <a:pPr algn="ctr" rtl="1">
                        <a:lnSpc>
                          <a:spcPct val="115000"/>
                        </a:lnSpc>
                        <a:spcAft>
                          <a:spcPts val="0"/>
                        </a:spcAft>
                      </a:pPr>
                      <a:r>
                        <a:rPr lang="fr-FR" sz="1400" b="1" dirty="0" smtClean="0">
                          <a:solidFill>
                            <a:srgbClr val="C00000"/>
                          </a:solidFill>
                        </a:rPr>
                        <a:t>4,37</a:t>
                      </a:r>
                      <a:endParaRPr lang="fr-FR" sz="1200" b="1" dirty="0">
                        <a:solidFill>
                          <a:srgbClr val="C00000"/>
                        </a:solidFill>
                        <a:latin typeface="Calibri"/>
                        <a:ea typeface="Calibri"/>
                        <a:cs typeface="Arial"/>
                      </a:endParaRPr>
                    </a:p>
                  </a:txBody>
                  <a:tcPr marL="57759" marR="57759" marT="0" marB="0" anchor="ctr"/>
                </a:tc>
                <a:tc rowSpan="2">
                  <a:txBody>
                    <a:bodyPr/>
                    <a:lstStyle/>
                    <a:p>
                      <a:pPr algn="ctr" rtl="1">
                        <a:lnSpc>
                          <a:spcPct val="115000"/>
                        </a:lnSpc>
                        <a:spcAft>
                          <a:spcPts val="0"/>
                        </a:spcAft>
                      </a:pPr>
                      <a:r>
                        <a:rPr lang="fr-FR" sz="1100" b="1" dirty="0" smtClean="0"/>
                        <a:t>1,77</a:t>
                      </a:r>
                      <a:endParaRPr lang="fr-FR" sz="900" b="1" dirty="0">
                        <a:latin typeface="Calibri"/>
                        <a:ea typeface="Calibri"/>
                        <a:cs typeface="Arial"/>
                      </a:endParaRPr>
                    </a:p>
                  </a:txBody>
                  <a:tcPr marL="57759" marR="57759" marT="0" marB="0" anchor="ctr"/>
                </a:tc>
                <a:tc vMerge="1">
                  <a:txBody>
                    <a:bodyPr/>
                    <a:lstStyle/>
                    <a:p>
                      <a:endParaRPr lang="fr-FR"/>
                    </a:p>
                  </a:txBody>
                  <a:tcPr/>
                </a:tc>
                <a:tc rowSpan="2">
                  <a:txBody>
                    <a:bodyPr/>
                    <a:lstStyle/>
                    <a:p>
                      <a:pPr algn="ctr" rtl="1">
                        <a:lnSpc>
                          <a:spcPct val="115000"/>
                        </a:lnSpc>
                        <a:spcAft>
                          <a:spcPts val="0"/>
                        </a:spcAft>
                      </a:pPr>
                      <a:r>
                        <a:rPr lang="ar-DZ" sz="1400" b="1" dirty="0" smtClean="0"/>
                        <a:t>غير دال      </a:t>
                      </a:r>
                      <a:r>
                        <a:rPr lang="fr-FR" sz="1400" b="1" dirty="0" smtClean="0"/>
                        <a:t>     </a:t>
                      </a:r>
                      <a:r>
                        <a:rPr lang="ar-DZ" sz="1400" b="1" dirty="0" smtClean="0"/>
                        <a:t> </a:t>
                      </a:r>
                      <a:r>
                        <a:rPr lang="ar-DZ" sz="1400" b="1" dirty="0" err="1" smtClean="0"/>
                        <a:t>احصائيا</a:t>
                      </a:r>
                      <a:endParaRPr lang="fr-FR" sz="1000" b="1" dirty="0">
                        <a:latin typeface="Calibri"/>
                        <a:ea typeface="Calibri"/>
                        <a:cs typeface="Arial"/>
                      </a:endParaRPr>
                    </a:p>
                  </a:txBody>
                  <a:tcPr marL="57759" marR="57759" marT="0" marB="0"/>
                </a:tc>
              </a:tr>
              <a:tr h="470189">
                <a:tc vMerge="1">
                  <a:txBody>
                    <a:bodyPr/>
                    <a:lstStyle/>
                    <a:p>
                      <a:endParaRPr lang="fr-FR"/>
                    </a:p>
                  </a:txBody>
                  <a:tcPr/>
                </a:tc>
                <a:tc>
                  <a:txBody>
                    <a:bodyPr/>
                    <a:lstStyle/>
                    <a:p>
                      <a:pPr algn="r" rtl="1">
                        <a:lnSpc>
                          <a:spcPct val="115000"/>
                        </a:lnSpc>
                        <a:spcAft>
                          <a:spcPts val="0"/>
                        </a:spcAft>
                      </a:pPr>
                      <a:r>
                        <a:rPr lang="ar-DZ" sz="1200" b="1" dirty="0" smtClean="0"/>
                        <a:t>الانحراف المعياري</a:t>
                      </a:r>
                      <a:endParaRPr lang="fr-FR" sz="900" b="1" dirty="0">
                        <a:latin typeface="Calibri"/>
                        <a:ea typeface="Calibri"/>
                        <a:cs typeface="Arial"/>
                      </a:endParaRPr>
                    </a:p>
                  </a:txBody>
                  <a:tcPr marL="57759" marR="57759" marT="0" marB="0" anchor="ctr"/>
                </a:tc>
                <a:tc>
                  <a:txBody>
                    <a:bodyPr/>
                    <a:lstStyle/>
                    <a:p>
                      <a:pPr algn="ctr" rtl="1">
                        <a:lnSpc>
                          <a:spcPct val="115000"/>
                        </a:lnSpc>
                        <a:spcAft>
                          <a:spcPts val="0"/>
                        </a:spcAft>
                      </a:pPr>
                      <a:r>
                        <a:rPr lang="fr-FR" sz="1100" b="1" dirty="0" smtClean="0"/>
                        <a:t>0,43</a:t>
                      </a:r>
                      <a:endParaRPr lang="fr-FR" sz="900" b="1" dirty="0">
                        <a:latin typeface="Calibri"/>
                        <a:ea typeface="Calibri"/>
                        <a:cs typeface="Arial"/>
                      </a:endParaRPr>
                    </a:p>
                  </a:txBody>
                  <a:tcPr marL="57759" marR="57759" marT="0" marB="0" anchor="ctr"/>
                </a:tc>
                <a:tc>
                  <a:txBody>
                    <a:bodyPr/>
                    <a:lstStyle/>
                    <a:p>
                      <a:pPr algn="ctr" rtl="1">
                        <a:lnSpc>
                          <a:spcPct val="115000"/>
                        </a:lnSpc>
                        <a:spcAft>
                          <a:spcPts val="0"/>
                        </a:spcAft>
                      </a:pPr>
                      <a:r>
                        <a:rPr lang="fr-FR" sz="1100" b="1" dirty="0" smtClean="0"/>
                        <a:t>0,38</a:t>
                      </a:r>
                      <a:endParaRPr lang="fr-FR" sz="900" b="1" dirty="0">
                        <a:latin typeface="Calibri"/>
                        <a:ea typeface="Calibri"/>
                        <a:cs typeface="Arial"/>
                      </a:endParaRPr>
                    </a:p>
                  </a:txBody>
                  <a:tcPr marL="57759" marR="57759" marT="0" marB="0" anchor="ctr"/>
                </a:tc>
                <a:tc>
                  <a:txBody>
                    <a:bodyPr/>
                    <a:lstStyle/>
                    <a:p>
                      <a:pPr algn="ctr" rtl="1">
                        <a:lnSpc>
                          <a:spcPct val="115000"/>
                        </a:lnSpc>
                        <a:spcAft>
                          <a:spcPts val="0"/>
                        </a:spcAft>
                      </a:pPr>
                      <a:r>
                        <a:rPr lang="fr-FR" sz="1100" b="1" dirty="0" smtClean="0"/>
                        <a:t>0,65</a:t>
                      </a:r>
                      <a:endParaRPr lang="fr-FR" sz="900" b="1" dirty="0">
                        <a:latin typeface="Calibri"/>
                        <a:ea typeface="Calibri"/>
                        <a:cs typeface="Arial"/>
                      </a:endParaRPr>
                    </a:p>
                  </a:txBody>
                  <a:tcPr marL="57759" marR="57759" marT="0" marB="0"/>
                </a:tc>
                <a:tc>
                  <a:txBody>
                    <a:bodyPr/>
                    <a:lstStyle/>
                    <a:p>
                      <a:pPr algn="ctr" rtl="1">
                        <a:lnSpc>
                          <a:spcPct val="115000"/>
                        </a:lnSpc>
                        <a:spcAft>
                          <a:spcPts val="0"/>
                        </a:spcAft>
                      </a:pPr>
                      <a:r>
                        <a:rPr lang="fr-FR" sz="1100" b="1" dirty="0" smtClean="0"/>
                        <a:t>0,45</a:t>
                      </a:r>
                      <a:endParaRPr lang="fr-FR" sz="900" b="1" dirty="0">
                        <a:latin typeface="Calibri"/>
                        <a:ea typeface="Calibri"/>
                        <a:cs typeface="Arial"/>
                      </a:endParaRPr>
                    </a:p>
                  </a:txBody>
                  <a:tcPr marL="57759" marR="57759" marT="0" marB="0"/>
                </a:tc>
                <a:tc>
                  <a:txBody>
                    <a:bodyPr/>
                    <a:lstStyle/>
                    <a:p>
                      <a:pPr algn="ctr" rtl="1">
                        <a:lnSpc>
                          <a:spcPct val="115000"/>
                        </a:lnSpc>
                        <a:spcAft>
                          <a:spcPts val="0"/>
                        </a:spcAft>
                      </a:pPr>
                      <a:r>
                        <a:rPr lang="fr-FR" sz="1100" b="1" dirty="0" smtClean="0"/>
                        <a:t>0,6</a:t>
                      </a:r>
                      <a:endParaRPr lang="fr-FR" sz="900" b="1" dirty="0">
                        <a:latin typeface="Calibri"/>
                        <a:ea typeface="Calibri"/>
                        <a:cs typeface="Arial"/>
                      </a:endParaRPr>
                    </a:p>
                  </a:txBody>
                  <a:tcPr marL="57759" marR="57759" marT="0" marB="0" anchor="ctr"/>
                </a:tc>
                <a:tc vMerge="1">
                  <a:txBody>
                    <a:bodyPr/>
                    <a:lstStyle/>
                    <a:p>
                      <a:endParaRPr lang="fr-FR"/>
                    </a:p>
                  </a:txBody>
                  <a:tcPr/>
                </a:tc>
                <a:tc vMerge="1">
                  <a:txBody>
                    <a:bodyPr/>
                    <a:lstStyle/>
                    <a:p>
                      <a:endParaRPr lang="fr-FR"/>
                    </a:p>
                  </a:txBody>
                  <a:tcPr/>
                </a:tc>
                <a:tc vMerge="1">
                  <a:txBody>
                    <a:bodyPr/>
                    <a:lstStyle/>
                    <a:p>
                      <a:endParaRPr lang="fr-FR"/>
                    </a:p>
                  </a:txBody>
                  <a:tcPr/>
                </a:tc>
              </a:tr>
              <a:tr h="470189">
                <a:tc rowSpan="2">
                  <a:txBody>
                    <a:bodyPr/>
                    <a:lstStyle/>
                    <a:p>
                      <a:pPr algn="r" rtl="1">
                        <a:lnSpc>
                          <a:spcPct val="115000"/>
                        </a:lnSpc>
                        <a:spcAft>
                          <a:spcPts val="0"/>
                        </a:spcAft>
                      </a:pPr>
                      <a:r>
                        <a:rPr lang="fr-FR" sz="1800" b="1" dirty="0" err="1" smtClean="0"/>
                        <a:t>panala</a:t>
                      </a:r>
                      <a:endParaRPr lang="fr-FR" sz="1800" b="1" dirty="0">
                        <a:latin typeface="Calibri"/>
                        <a:ea typeface="Calibri"/>
                        <a:cs typeface="Arial"/>
                      </a:endParaRPr>
                    </a:p>
                  </a:txBody>
                  <a:tcPr marL="57759" marR="57759" marT="0" marB="0" anchor="ctr"/>
                </a:tc>
                <a:tc>
                  <a:txBody>
                    <a:bodyPr/>
                    <a:lstStyle/>
                    <a:p>
                      <a:pPr algn="r" rtl="1">
                        <a:lnSpc>
                          <a:spcPct val="115000"/>
                        </a:lnSpc>
                        <a:spcAft>
                          <a:spcPts val="0"/>
                        </a:spcAft>
                      </a:pPr>
                      <a:r>
                        <a:rPr lang="ar-DZ" sz="1200" b="1"/>
                        <a:t>المتوسط الحسابي</a:t>
                      </a:r>
                      <a:endParaRPr lang="fr-FR" sz="900" b="1">
                        <a:latin typeface="Calibri"/>
                        <a:ea typeface="Calibri"/>
                        <a:cs typeface="Arial"/>
                      </a:endParaRPr>
                    </a:p>
                  </a:txBody>
                  <a:tcPr marL="57759" marR="57759" marT="0" marB="0" anchor="ctr"/>
                </a:tc>
                <a:tc>
                  <a:txBody>
                    <a:bodyPr/>
                    <a:lstStyle/>
                    <a:p>
                      <a:pPr algn="ctr" rtl="1">
                        <a:lnSpc>
                          <a:spcPct val="115000"/>
                        </a:lnSpc>
                        <a:spcAft>
                          <a:spcPts val="0"/>
                        </a:spcAft>
                      </a:pPr>
                      <a:r>
                        <a:rPr lang="fr-FR" sz="1400" b="1" dirty="0" smtClean="0">
                          <a:solidFill>
                            <a:srgbClr val="C00000"/>
                          </a:solidFill>
                        </a:rPr>
                        <a:t>51,63</a:t>
                      </a:r>
                      <a:endParaRPr lang="fr-FR" sz="1050" b="1" dirty="0">
                        <a:solidFill>
                          <a:srgbClr val="C00000"/>
                        </a:solidFill>
                        <a:latin typeface="Calibri"/>
                        <a:ea typeface="Calibri"/>
                        <a:cs typeface="Arial"/>
                      </a:endParaRPr>
                    </a:p>
                  </a:txBody>
                  <a:tcPr marL="57759" marR="57759" marT="0" marB="0" anchor="ctr">
                    <a:solidFill>
                      <a:srgbClr val="FFFF00"/>
                    </a:solidFill>
                  </a:tcPr>
                </a:tc>
                <a:tc>
                  <a:txBody>
                    <a:bodyPr/>
                    <a:lstStyle/>
                    <a:p>
                      <a:pPr algn="ctr" rtl="1">
                        <a:lnSpc>
                          <a:spcPct val="115000"/>
                        </a:lnSpc>
                        <a:spcAft>
                          <a:spcPts val="0"/>
                        </a:spcAft>
                      </a:pPr>
                      <a:r>
                        <a:rPr lang="fr-FR" sz="1400" b="1" dirty="0" smtClean="0">
                          <a:solidFill>
                            <a:srgbClr val="C00000"/>
                          </a:solidFill>
                        </a:rPr>
                        <a:t>43,42</a:t>
                      </a:r>
                      <a:endParaRPr lang="fr-FR" sz="1050" b="1" dirty="0">
                        <a:solidFill>
                          <a:srgbClr val="C00000"/>
                        </a:solidFill>
                        <a:latin typeface="Calibri"/>
                        <a:ea typeface="Calibri"/>
                        <a:cs typeface="Arial"/>
                      </a:endParaRPr>
                    </a:p>
                  </a:txBody>
                  <a:tcPr marL="57759" marR="57759" marT="0" marB="0" anchor="ctr"/>
                </a:tc>
                <a:tc>
                  <a:txBody>
                    <a:bodyPr/>
                    <a:lstStyle/>
                    <a:p>
                      <a:pPr algn="ctr" rtl="1">
                        <a:lnSpc>
                          <a:spcPct val="115000"/>
                        </a:lnSpc>
                        <a:spcAft>
                          <a:spcPts val="0"/>
                        </a:spcAft>
                      </a:pPr>
                      <a:r>
                        <a:rPr lang="fr-FR" sz="1400" b="1" dirty="0" smtClean="0">
                          <a:solidFill>
                            <a:srgbClr val="C00000"/>
                          </a:solidFill>
                        </a:rPr>
                        <a:t>47,16</a:t>
                      </a:r>
                      <a:endParaRPr lang="fr-FR" sz="1050" b="1" dirty="0">
                        <a:solidFill>
                          <a:srgbClr val="C00000"/>
                        </a:solidFill>
                        <a:latin typeface="Calibri"/>
                        <a:ea typeface="Calibri"/>
                        <a:cs typeface="Arial"/>
                      </a:endParaRPr>
                    </a:p>
                  </a:txBody>
                  <a:tcPr marL="57759" marR="57759" marT="0" marB="0"/>
                </a:tc>
                <a:tc>
                  <a:txBody>
                    <a:bodyPr/>
                    <a:lstStyle/>
                    <a:p>
                      <a:pPr algn="ctr" rtl="1">
                        <a:lnSpc>
                          <a:spcPct val="115000"/>
                        </a:lnSpc>
                        <a:spcAft>
                          <a:spcPts val="0"/>
                        </a:spcAft>
                      </a:pPr>
                      <a:r>
                        <a:rPr lang="fr-FR" sz="1400" b="1" dirty="0" smtClean="0">
                          <a:solidFill>
                            <a:srgbClr val="C00000"/>
                          </a:solidFill>
                        </a:rPr>
                        <a:t>45,47</a:t>
                      </a:r>
                      <a:endParaRPr lang="fr-FR" sz="1050" b="1" dirty="0">
                        <a:solidFill>
                          <a:srgbClr val="C00000"/>
                        </a:solidFill>
                        <a:latin typeface="Calibri"/>
                        <a:ea typeface="Calibri"/>
                        <a:cs typeface="Arial"/>
                      </a:endParaRPr>
                    </a:p>
                  </a:txBody>
                  <a:tcPr marL="57759" marR="57759" marT="0" marB="0"/>
                </a:tc>
                <a:tc>
                  <a:txBody>
                    <a:bodyPr/>
                    <a:lstStyle/>
                    <a:p>
                      <a:pPr algn="ctr" rtl="1">
                        <a:lnSpc>
                          <a:spcPct val="115000"/>
                        </a:lnSpc>
                        <a:spcAft>
                          <a:spcPts val="0"/>
                        </a:spcAft>
                      </a:pPr>
                      <a:r>
                        <a:rPr lang="fr-FR" sz="1400" b="1" dirty="0" smtClean="0">
                          <a:solidFill>
                            <a:srgbClr val="C00000"/>
                          </a:solidFill>
                        </a:rPr>
                        <a:t>50,12</a:t>
                      </a:r>
                      <a:endParaRPr lang="fr-FR" sz="1050" b="1" dirty="0">
                        <a:solidFill>
                          <a:srgbClr val="C00000"/>
                        </a:solidFill>
                        <a:latin typeface="Calibri"/>
                        <a:ea typeface="Calibri"/>
                        <a:cs typeface="Arial"/>
                      </a:endParaRPr>
                    </a:p>
                  </a:txBody>
                  <a:tcPr marL="57759" marR="57759" marT="0" marB="0" anchor="ctr">
                    <a:solidFill>
                      <a:srgbClr val="FFFF00"/>
                    </a:solidFill>
                  </a:tcPr>
                </a:tc>
                <a:tc rowSpan="2">
                  <a:txBody>
                    <a:bodyPr/>
                    <a:lstStyle/>
                    <a:p>
                      <a:pPr algn="ctr" rtl="1">
                        <a:lnSpc>
                          <a:spcPct val="115000"/>
                        </a:lnSpc>
                        <a:spcAft>
                          <a:spcPts val="0"/>
                        </a:spcAft>
                      </a:pPr>
                      <a:r>
                        <a:rPr lang="fr-FR" sz="1100" b="1" dirty="0" smtClean="0"/>
                        <a:t>8,19</a:t>
                      </a:r>
                      <a:endParaRPr lang="fr-FR" sz="900" b="1" dirty="0">
                        <a:latin typeface="Calibri"/>
                        <a:ea typeface="Calibri"/>
                        <a:cs typeface="Arial"/>
                      </a:endParaRPr>
                    </a:p>
                  </a:txBody>
                  <a:tcPr marL="57759" marR="57759" marT="0" marB="0" anchor="ctr"/>
                </a:tc>
                <a:tc vMerge="1">
                  <a:txBody>
                    <a:bodyPr/>
                    <a:lstStyle/>
                    <a:p>
                      <a:endParaRPr lang="fr-FR"/>
                    </a:p>
                  </a:txBody>
                  <a:tcPr/>
                </a:tc>
                <a:tc rowSpan="3">
                  <a:txBody>
                    <a:bodyPr/>
                    <a:lstStyle/>
                    <a:p>
                      <a:pPr marL="0" marR="0" indent="0" algn="ctr" defTabSz="914400" rtl="1" eaLnBrk="1" fontAlgn="auto" latinLnBrk="1" hangingPunct="1">
                        <a:lnSpc>
                          <a:spcPct val="115000"/>
                        </a:lnSpc>
                        <a:spcBef>
                          <a:spcPts val="0"/>
                        </a:spcBef>
                        <a:spcAft>
                          <a:spcPts val="0"/>
                        </a:spcAft>
                        <a:buClrTx/>
                        <a:buSzTx/>
                        <a:buFontTx/>
                        <a:buNone/>
                        <a:tabLst/>
                        <a:defRPr/>
                      </a:pPr>
                      <a:r>
                        <a:rPr lang="ar-DZ" sz="1800" b="1" dirty="0" smtClean="0"/>
                        <a:t>دال</a:t>
                      </a:r>
                      <a:r>
                        <a:rPr lang="fr-FR" sz="1100" b="1" dirty="0" smtClean="0"/>
                        <a:t> </a:t>
                      </a:r>
                      <a:r>
                        <a:rPr lang="ar-DZ" sz="1100" b="1" dirty="0" smtClean="0"/>
                        <a:t> </a:t>
                      </a:r>
                      <a:r>
                        <a:rPr lang="ar-DZ" sz="1800" b="1" dirty="0" err="1" smtClean="0"/>
                        <a:t>احصائيا</a:t>
                      </a:r>
                      <a:endParaRPr lang="fr-FR" sz="1050" b="1" dirty="0" smtClean="0">
                        <a:latin typeface="Calibri"/>
                        <a:ea typeface="Calibri"/>
                        <a:cs typeface="Arial"/>
                      </a:endParaRPr>
                    </a:p>
                    <a:p>
                      <a:pPr algn="ctr" rtl="1">
                        <a:lnSpc>
                          <a:spcPct val="115000"/>
                        </a:lnSpc>
                        <a:spcAft>
                          <a:spcPts val="0"/>
                        </a:spcAft>
                      </a:pPr>
                      <a:endParaRPr lang="fr-FR" sz="1100" b="1" dirty="0">
                        <a:latin typeface="Calibri"/>
                        <a:ea typeface="Calibri"/>
                        <a:cs typeface="Arial"/>
                      </a:endParaRPr>
                    </a:p>
                  </a:txBody>
                  <a:tcPr marL="57759" marR="57759" marT="0" marB="0"/>
                </a:tc>
              </a:tr>
              <a:tr h="470189">
                <a:tc vMerge="1">
                  <a:txBody>
                    <a:bodyPr/>
                    <a:lstStyle/>
                    <a:p>
                      <a:endParaRPr lang="fr-FR"/>
                    </a:p>
                  </a:txBody>
                  <a:tcPr/>
                </a:tc>
                <a:tc>
                  <a:txBody>
                    <a:bodyPr/>
                    <a:lstStyle/>
                    <a:p>
                      <a:pPr algn="r" rtl="1">
                        <a:lnSpc>
                          <a:spcPct val="115000"/>
                        </a:lnSpc>
                        <a:spcAft>
                          <a:spcPts val="0"/>
                        </a:spcAft>
                      </a:pPr>
                      <a:r>
                        <a:rPr lang="ar-DZ" sz="1200" b="1" dirty="0" smtClean="0"/>
                        <a:t>الانحراف المعياري</a:t>
                      </a:r>
                      <a:endParaRPr lang="fr-FR" sz="900" b="1" dirty="0">
                        <a:latin typeface="Calibri"/>
                        <a:ea typeface="Calibri"/>
                        <a:cs typeface="Arial"/>
                      </a:endParaRPr>
                    </a:p>
                  </a:txBody>
                  <a:tcPr marL="57759" marR="57759" marT="0" marB="0" anchor="ctr"/>
                </a:tc>
                <a:tc>
                  <a:txBody>
                    <a:bodyPr/>
                    <a:lstStyle/>
                    <a:p>
                      <a:pPr algn="ctr" rtl="1">
                        <a:lnSpc>
                          <a:spcPct val="115000"/>
                        </a:lnSpc>
                        <a:spcAft>
                          <a:spcPts val="0"/>
                        </a:spcAft>
                      </a:pPr>
                      <a:r>
                        <a:rPr lang="fr-FR" sz="1100" b="1" dirty="0" smtClean="0"/>
                        <a:t>6,76</a:t>
                      </a:r>
                      <a:endParaRPr lang="fr-FR" sz="900" b="1" dirty="0">
                        <a:latin typeface="Calibri"/>
                        <a:ea typeface="Calibri"/>
                        <a:cs typeface="Arial"/>
                      </a:endParaRPr>
                    </a:p>
                  </a:txBody>
                  <a:tcPr marL="57759" marR="57759" marT="0" marB="0" anchor="ctr"/>
                </a:tc>
                <a:tc>
                  <a:txBody>
                    <a:bodyPr/>
                    <a:lstStyle/>
                    <a:p>
                      <a:pPr algn="ctr" rtl="1">
                        <a:lnSpc>
                          <a:spcPct val="115000"/>
                        </a:lnSpc>
                        <a:spcAft>
                          <a:spcPts val="0"/>
                        </a:spcAft>
                      </a:pPr>
                      <a:r>
                        <a:rPr lang="fr-FR" sz="1100" b="1" dirty="0" smtClean="0"/>
                        <a:t>3,64</a:t>
                      </a:r>
                      <a:endParaRPr lang="fr-FR" sz="900" b="1" dirty="0">
                        <a:latin typeface="Calibri"/>
                        <a:ea typeface="Calibri"/>
                        <a:cs typeface="Arial"/>
                      </a:endParaRPr>
                    </a:p>
                  </a:txBody>
                  <a:tcPr marL="57759" marR="57759" marT="0" marB="0" anchor="ctr"/>
                </a:tc>
                <a:tc>
                  <a:txBody>
                    <a:bodyPr/>
                    <a:lstStyle/>
                    <a:p>
                      <a:pPr algn="ctr" rtl="1">
                        <a:lnSpc>
                          <a:spcPct val="115000"/>
                        </a:lnSpc>
                        <a:spcAft>
                          <a:spcPts val="0"/>
                        </a:spcAft>
                      </a:pPr>
                      <a:r>
                        <a:rPr lang="fr-FR" sz="1100" b="1" dirty="0" smtClean="0"/>
                        <a:t>3,14</a:t>
                      </a:r>
                      <a:endParaRPr lang="fr-FR" sz="900" b="1" dirty="0">
                        <a:latin typeface="Calibri"/>
                        <a:ea typeface="Calibri"/>
                        <a:cs typeface="Arial"/>
                      </a:endParaRPr>
                    </a:p>
                  </a:txBody>
                  <a:tcPr marL="57759" marR="57759" marT="0" marB="0"/>
                </a:tc>
                <a:tc>
                  <a:txBody>
                    <a:bodyPr/>
                    <a:lstStyle/>
                    <a:p>
                      <a:pPr algn="ctr" rtl="1">
                        <a:lnSpc>
                          <a:spcPct val="115000"/>
                        </a:lnSpc>
                        <a:spcAft>
                          <a:spcPts val="0"/>
                        </a:spcAft>
                      </a:pPr>
                      <a:r>
                        <a:rPr lang="fr-FR" sz="1100" b="1" dirty="0" smtClean="0"/>
                        <a:t>6,02</a:t>
                      </a:r>
                      <a:endParaRPr lang="fr-FR" sz="900" b="1" dirty="0">
                        <a:latin typeface="Calibri"/>
                        <a:ea typeface="Calibri"/>
                        <a:cs typeface="Arial"/>
                      </a:endParaRPr>
                    </a:p>
                  </a:txBody>
                  <a:tcPr marL="57759" marR="57759" marT="0" marB="0"/>
                </a:tc>
                <a:tc>
                  <a:txBody>
                    <a:bodyPr/>
                    <a:lstStyle/>
                    <a:p>
                      <a:pPr algn="ctr" rtl="1">
                        <a:lnSpc>
                          <a:spcPct val="115000"/>
                        </a:lnSpc>
                        <a:spcAft>
                          <a:spcPts val="0"/>
                        </a:spcAft>
                      </a:pPr>
                      <a:r>
                        <a:rPr lang="fr-FR" sz="1100" b="1" dirty="0" smtClean="0"/>
                        <a:t>6,38</a:t>
                      </a:r>
                      <a:endParaRPr lang="fr-FR" sz="900" b="1" dirty="0">
                        <a:latin typeface="Calibri"/>
                        <a:ea typeface="Calibri"/>
                        <a:cs typeface="Arial"/>
                      </a:endParaRPr>
                    </a:p>
                  </a:txBody>
                  <a:tcPr marL="57759" marR="57759" marT="0" marB="0" anchor="ctr"/>
                </a:tc>
                <a:tc vMerge="1">
                  <a:txBody>
                    <a:bodyPr/>
                    <a:lstStyle/>
                    <a:p>
                      <a:endParaRPr lang="fr-FR"/>
                    </a:p>
                  </a:txBody>
                  <a:tcPr/>
                </a:tc>
                <a:tc vMerge="1">
                  <a:txBody>
                    <a:bodyPr/>
                    <a:lstStyle/>
                    <a:p>
                      <a:endParaRPr lang="fr-FR"/>
                    </a:p>
                  </a:txBody>
                  <a:tcPr/>
                </a:tc>
                <a:tc vMerge="1">
                  <a:txBody>
                    <a:bodyPr/>
                    <a:lstStyle/>
                    <a:p>
                      <a:endParaRPr lang="fr-FR"/>
                    </a:p>
                  </a:txBody>
                  <a:tcPr/>
                </a:tc>
              </a:tr>
              <a:tr h="94801">
                <a:tc rowSpan="3">
                  <a:txBody>
                    <a:bodyPr/>
                    <a:lstStyle/>
                    <a:p>
                      <a:pPr algn="r" rtl="1">
                        <a:lnSpc>
                          <a:spcPct val="115000"/>
                        </a:lnSpc>
                        <a:spcAft>
                          <a:spcPts val="0"/>
                        </a:spcAft>
                      </a:pPr>
                      <a:r>
                        <a:rPr lang="fr-FR" sz="1400" b="1" dirty="0" smtClean="0"/>
                        <a:t>pwc170</a:t>
                      </a:r>
                      <a:endParaRPr lang="fr-FR" sz="1400" b="1" dirty="0">
                        <a:latin typeface="Calibri"/>
                        <a:ea typeface="Calibri"/>
                        <a:cs typeface="Arial"/>
                      </a:endParaRPr>
                    </a:p>
                  </a:txBody>
                  <a:tcPr marL="57759" marR="57759" marT="0" marB="0" anchor="ctr"/>
                </a:tc>
                <a:tc rowSpan="2">
                  <a:txBody>
                    <a:bodyPr/>
                    <a:lstStyle/>
                    <a:p>
                      <a:pPr algn="r" rtl="1">
                        <a:lnSpc>
                          <a:spcPct val="115000"/>
                        </a:lnSpc>
                        <a:spcAft>
                          <a:spcPts val="0"/>
                        </a:spcAft>
                      </a:pPr>
                      <a:r>
                        <a:rPr lang="ar-DZ" sz="1200" b="1"/>
                        <a:t>المتوسط الحسابي</a:t>
                      </a:r>
                      <a:endParaRPr lang="fr-FR" sz="900" b="1">
                        <a:latin typeface="Calibri"/>
                        <a:ea typeface="Calibri"/>
                        <a:cs typeface="Arial"/>
                      </a:endParaRPr>
                    </a:p>
                  </a:txBody>
                  <a:tcPr marL="57759" marR="57759" marT="0" marB="0" anchor="ctr"/>
                </a:tc>
                <a:tc rowSpan="2">
                  <a:txBody>
                    <a:bodyPr/>
                    <a:lstStyle/>
                    <a:p>
                      <a:pPr algn="ctr" rtl="1">
                        <a:lnSpc>
                          <a:spcPct val="115000"/>
                        </a:lnSpc>
                        <a:spcAft>
                          <a:spcPts val="0"/>
                        </a:spcAft>
                      </a:pPr>
                      <a:r>
                        <a:rPr lang="fr-FR" sz="1400" b="1" dirty="0" smtClean="0">
                          <a:solidFill>
                            <a:srgbClr val="C00000"/>
                          </a:solidFill>
                        </a:rPr>
                        <a:t>14,95</a:t>
                      </a:r>
                      <a:endParaRPr lang="fr-FR" sz="1050" b="1" dirty="0">
                        <a:solidFill>
                          <a:srgbClr val="C00000"/>
                        </a:solidFill>
                        <a:latin typeface="Calibri"/>
                        <a:ea typeface="Calibri"/>
                        <a:cs typeface="Arial"/>
                      </a:endParaRPr>
                    </a:p>
                  </a:txBody>
                  <a:tcPr marL="57759" marR="57759" marT="0" marB="0" anchor="ctr"/>
                </a:tc>
                <a:tc rowSpan="2">
                  <a:txBody>
                    <a:bodyPr/>
                    <a:lstStyle/>
                    <a:p>
                      <a:pPr algn="ctr" rtl="1">
                        <a:lnSpc>
                          <a:spcPct val="115000"/>
                        </a:lnSpc>
                        <a:spcAft>
                          <a:spcPts val="0"/>
                        </a:spcAft>
                      </a:pPr>
                      <a:r>
                        <a:rPr lang="fr-FR" sz="1400" b="1" dirty="0" smtClean="0">
                          <a:solidFill>
                            <a:srgbClr val="C00000"/>
                          </a:solidFill>
                        </a:rPr>
                        <a:t>16,98</a:t>
                      </a:r>
                      <a:endParaRPr lang="fr-FR" sz="1050" b="1" dirty="0">
                        <a:solidFill>
                          <a:srgbClr val="C00000"/>
                        </a:solidFill>
                        <a:latin typeface="Calibri"/>
                        <a:ea typeface="Calibri"/>
                        <a:cs typeface="Arial"/>
                      </a:endParaRPr>
                    </a:p>
                  </a:txBody>
                  <a:tcPr marL="57759" marR="57759" marT="0" marB="0" anchor="ctr"/>
                </a:tc>
                <a:tc rowSpan="2">
                  <a:txBody>
                    <a:bodyPr/>
                    <a:lstStyle/>
                    <a:p>
                      <a:pPr algn="ctr" rtl="1">
                        <a:lnSpc>
                          <a:spcPct val="115000"/>
                        </a:lnSpc>
                        <a:spcAft>
                          <a:spcPts val="0"/>
                        </a:spcAft>
                      </a:pPr>
                      <a:r>
                        <a:rPr lang="fr-FR" sz="1400" b="1" dirty="0" smtClean="0">
                          <a:solidFill>
                            <a:srgbClr val="C00000"/>
                          </a:solidFill>
                        </a:rPr>
                        <a:t>16,87</a:t>
                      </a:r>
                      <a:endParaRPr lang="fr-FR" sz="1050" b="1" dirty="0">
                        <a:solidFill>
                          <a:srgbClr val="C00000"/>
                        </a:solidFill>
                        <a:latin typeface="Calibri"/>
                        <a:ea typeface="Calibri"/>
                        <a:cs typeface="Arial"/>
                      </a:endParaRPr>
                    </a:p>
                  </a:txBody>
                  <a:tcPr marL="57759" marR="57759" marT="0" marB="0"/>
                </a:tc>
                <a:tc rowSpan="2">
                  <a:txBody>
                    <a:bodyPr/>
                    <a:lstStyle/>
                    <a:p>
                      <a:pPr algn="ctr" rtl="1">
                        <a:lnSpc>
                          <a:spcPct val="115000"/>
                        </a:lnSpc>
                        <a:spcAft>
                          <a:spcPts val="0"/>
                        </a:spcAft>
                      </a:pPr>
                      <a:r>
                        <a:rPr lang="fr-FR" sz="1400" b="1" dirty="0" smtClean="0">
                          <a:solidFill>
                            <a:srgbClr val="C00000"/>
                          </a:solidFill>
                        </a:rPr>
                        <a:t>17,91</a:t>
                      </a:r>
                      <a:endParaRPr lang="fr-FR" sz="1050" b="1" dirty="0">
                        <a:solidFill>
                          <a:srgbClr val="C00000"/>
                        </a:solidFill>
                        <a:latin typeface="Calibri"/>
                        <a:ea typeface="Calibri"/>
                        <a:cs typeface="Arial"/>
                      </a:endParaRPr>
                    </a:p>
                  </a:txBody>
                  <a:tcPr marL="57759" marR="57759" marT="0" marB="0"/>
                </a:tc>
                <a:tc rowSpan="2">
                  <a:txBody>
                    <a:bodyPr/>
                    <a:lstStyle/>
                    <a:p>
                      <a:pPr algn="ctr" rtl="1">
                        <a:lnSpc>
                          <a:spcPct val="115000"/>
                        </a:lnSpc>
                        <a:spcAft>
                          <a:spcPts val="0"/>
                        </a:spcAft>
                      </a:pPr>
                      <a:r>
                        <a:rPr lang="fr-FR" sz="1400" b="1" dirty="0" smtClean="0">
                          <a:solidFill>
                            <a:srgbClr val="C00000"/>
                          </a:solidFill>
                        </a:rPr>
                        <a:t>17,38</a:t>
                      </a:r>
                      <a:endParaRPr lang="fr-FR" sz="1050" b="1" dirty="0">
                        <a:solidFill>
                          <a:srgbClr val="C00000"/>
                        </a:solidFill>
                        <a:latin typeface="Calibri"/>
                        <a:ea typeface="Calibri"/>
                        <a:cs typeface="Arial"/>
                      </a:endParaRPr>
                    </a:p>
                  </a:txBody>
                  <a:tcPr marL="57759" marR="57759" marT="0" marB="0" anchor="ctr"/>
                </a:tc>
                <a:tc rowSpan="3">
                  <a:txBody>
                    <a:bodyPr/>
                    <a:lstStyle/>
                    <a:p>
                      <a:pPr algn="ctr" rtl="1">
                        <a:lnSpc>
                          <a:spcPct val="115000"/>
                        </a:lnSpc>
                        <a:spcAft>
                          <a:spcPts val="0"/>
                        </a:spcAft>
                      </a:pPr>
                      <a:r>
                        <a:rPr lang="fr-FR" sz="1100" b="1" dirty="0" smtClean="0"/>
                        <a:t>3,23</a:t>
                      </a:r>
                      <a:endParaRPr lang="fr-FR" sz="900" b="1" dirty="0">
                        <a:latin typeface="Calibri"/>
                        <a:ea typeface="Calibri"/>
                        <a:cs typeface="Arial"/>
                      </a:endParaRPr>
                    </a:p>
                  </a:txBody>
                  <a:tcPr marL="57759" marR="57759" marT="0" marB="0" anchor="ctr"/>
                </a:tc>
                <a:tc vMerge="1">
                  <a:txBody>
                    <a:bodyPr/>
                    <a:lstStyle/>
                    <a:p>
                      <a:endParaRPr lang="fr-FR"/>
                    </a:p>
                  </a:txBody>
                  <a:tcPr/>
                </a:tc>
                <a:tc vMerge="1">
                  <a:txBody>
                    <a:bodyPr/>
                    <a:lstStyle/>
                    <a:p>
                      <a:pPr algn="ctr" rtl="1">
                        <a:lnSpc>
                          <a:spcPct val="115000"/>
                        </a:lnSpc>
                        <a:spcAft>
                          <a:spcPts val="0"/>
                        </a:spcAft>
                      </a:pPr>
                      <a:endParaRPr lang="fr-FR" sz="900" b="1" dirty="0">
                        <a:latin typeface="Calibri"/>
                        <a:ea typeface="Calibri"/>
                        <a:cs typeface="Arial"/>
                      </a:endParaRPr>
                    </a:p>
                  </a:txBody>
                  <a:tcPr marL="57759" marR="57759" marT="0" marB="0"/>
                </a:tc>
              </a:tr>
              <a:tr h="375388">
                <a:tc vMerge="1">
                  <a:txBody>
                    <a:bodyPr/>
                    <a:lstStyle/>
                    <a:p>
                      <a:endParaRPr lang="fr-FR"/>
                    </a:p>
                  </a:txBody>
                  <a:tcPr/>
                </a:tc>
                <a:tc vMerge="1">
                  <a:txBody>
                    <a:bodyPr/>
                    <a:lstStyle/>
                    <a:p>
                      <a:endParaRPr lang="fr-FR"/>
                    </a:p>
                  </a:txBody>
                  <a:tcPr/>
                </a:tc>
                <a:tc vMerge="1">
                  <a:txBody>
                    <a:bodyPr/>
                    <a:lstStyle/>
                    <a:p>
                      <a:endParaRPr lang="fr-FR"/>
                    </a:p>
                  </a:txBody>
                  <a:tcPr/>
                </a:tc>
                <a:tc vMerge="1">
                  <a:txBody>
                    <a:bodyPr/>
                    <a:lstStyle/>
                    <a:p>
                      <a:endParaRPr lang="fr-FR"/>
                    </a:p>
                  </a:txBody>
                  <a:tcPr/>
                </a:tc>
                <a:tc vMerge="1">
                  <a:txBody>
                    <a:bodyPr/>
                    <a:lstStyle/>
                    <a:p>
                      <a:endParaRPr lang="fr-FR"/>
                    </a:p>
                  </a:txBody>
                  <a:tcPr/>
                </a:tc>
                <a:tc vMerge="1">
                  <a:txBody>
                    <a:bodyPr/>
                    <a:lstStyle/>
                    <a:p>
                      <a:endParaRPr lang="fr-FR"/>
                    </a:p>
                  </a:txBody>
                  <a:tcPr/>
                </a:tc>
                <a:tc vMerge="1">
                  <a:txBody>
                    <a:bodyPr/>
                    <a:lstStyle/>
                    <a:p>
                      <a:endParaRPr lang="fr-FR"/>
                    </a:p>
                  </a:txBody>
                  <a:tcPr/>
                </a:tc>
                <a:tc vMerge="1">
                  <a:txBody>
                    <a:bodyPr/>
                    <a:lstStyle/>
                    <a:p>
                      <a:endParaRPr lang="fr-FR"/>
                    </a:p>
                  </a:txBody>
                  <a:tcPr/>
                </a:tc>
                <a:tc vMerge="1">
                  <a:txBody>
                    <a:bodyPr/>
                    <a:lstStyle/>
                    <a:p>
                      <a:endParaRPr lang="fr-FR"/>
                    </a:p>
                  </a:txBody>
                  <a:tcPr/>
                </a:tc>
                <a:tc rowSpan="2">
                  <a:txBody>
                    <a:bodyPr/>
                    <a:lstStyle/>
                    <a:p>
                      <a:pPr marL="0" marR="0" indent="0" algn="ctr" defTabSz="914400" rtl="1" eaLnBrk="1" fontAlgn="auto" latinLnBrk="1" hangingPunct="1">
                        <a:lnSpc>
                          <a:spcPct val="115000"/>
                        </a:lnSpc>
                        <a:spcBef>
                          <a:spcPts val="0"/>
                        </a:spcBef>
                        <a:spcAft>
                          <a:spcPts val="0"/>
                        </a:spcAft>
                        <a:buClrTx/>
                        <a:buSzTx/>
                        <a:buFontTx/>
                        <a:buNone/>
                        <a:tabLst/>
                        <a:defRPr/>
                      </a:pPr>
                      <a:r>
                        <a:rPr lang="ar-DZ" sz="1600" b="1" dirty="0" smtClean="0"/>
                        <a:t>دال</a:t>
                      </a:r>
                      <a:r>
                        <a:rPr lang="fr-FR" sz="1600" b="1" dirty="0" smtClean="0"/>
                        <a:t> </a:t>
                      </a:r>
                      <a:r>
                        <a:rPr lang="ar-DZ" sz="1600" b="1" dirty="0" smtClean="0"/>
                        <a:t> </a:t>
                      </a:r>
                      <a:r>
                        <a:rPr lang="ar-DZ" sz="1600" b="1" dirty="0" err="1" smtClean="0"/>
                        <a:t>احصائيا</a:t>
                      </a:r>
                      <a:endParaRPr lang="fr-FR" sz="1050" b="1" dirty="0" smtClean="0">
                        <a:latin typeface="Calibri"/>
                        <a:ea typeface="Calibri"/>
                        <a:cs typeface="Arial"/>
                      </a:endParaRPr>
                    </a:p>
                    <a:p>
                      <a:pPr algn="ctr" rtl="1">
                        <a:lnSpc>
                          <a:spcPct val="115000"/>
                        </a:lnSpc>
                        <a:spcAft>
                          <a:spcPts val="0"/>
                        </a:spcAft>
                      </a:pPr>
                      <a:endParaRPr lang="fr-FR" sz="900" b="1" dirty="0">
                        <a:latin typeface="Calibri"/>
                        <a:ea typeface="Calibri"/>
                        <a:cs typeface="Arial"/>
                      </a:endParaRPr>
                    </a:p>
                  </a:txBody>
                  <a:tcPr marL="57759" marR="57759" marT="0" marB="0"/>
                </a:tc>
              </a:tr>
              <a:tr h="470189">
                <a:tc vMerge="1">
                  <a:txBody>
                    <a:bodyPr/>
                    <a:lstStyle/>
                    <a:p>
                      <a:endParaRPr lang="fr-FR"/>
                    </a:p>
                  </a:txBody>
                  <a:tcPr/>
                </a:tc>
                <a:tc>
                  <a:txBody>
                    <a:bodyPr/>
                    <a:lstStyle/>
                    <a:p>
                      <a:pPr algn="r" rtl="1">
                        <a:lnSpc>
                          <a:spcPct val="115000"/>
                        </a:lnSpc>
                        <a:spcAft>
                          <a:spcPts val="0"/>
                        </a:spcAft>
                      </a:pPr>
                      <a:r>
                        <a:rPr lang="ar-DZ" sz="1200" b="1" dirty="0" smtClean="0"/>
                        <a:t>الانحراف المعياري</a:t>
                      </a:r>
                      <a:endParaRPr lang="fr-FR" sz="900" b="1" dirty="0">
                        <a:latin typeface="Calibri"/>
                        <a:ea typeface="Calibri"/>
                        <a:cs typeface="Arial"/>
                      </a:endParaRPr>
                    </a:p>
                  </a:txBody>
                  <a:tcPr marL="57759" marR="57759" marT="0" marB="0" anchor="ctr"/>
                </a:tc>
                <a:tc>
                  <a:txBody>
                    <a:bodyPr/>
                    <a:lstStyle/>
                    <a:p>
                      <a:pPr algn="ctr" rtl="1">
                        <a:lnSpc>
                          <a:spcPct val="115000"/>
                        </a:lnSpc>
                        <a:spcAft>
                          <a:spcPts val="0"/>
                        </a:spcAft>
                      </a:pPr>
                      <a:r>
                        <a:rPr lang="fr-FR" sz="1100" b="1" dirty="0" smtClean="0"/>
                        <a:t>2,63</a:t>
                      </a:r>
                      <a:endParaRPr lang="fr-FR" sz="900" b="1" dirty="0">
                        <a:latin typeface="Calibri"/>
                        <a:ea typeface="Calibri"/>
                        <a:cs typeface="Arial"/>
                      </a:endParaRPr>
                    </a:p>
                  </a:txBody>
                  <a:tcPr marL="57759" marR="57759" marT="0" marB="0" anchor="ctr"/>
                </a:tc>
                <a:tc>
                  <a:txBody>
                    <a:bodyPr/>
                    <a:lstStyle/>
                    <a:p>
                      <a:pPr algn="ctr" rtl="1">
                        <a:lnSpc>
                          <a:spcPct val="115000"/>
                        </a:lnSpc>
                        <a:spcAft>
                          <a:spcPts val="0"/>
                        </a:spcAft>
                      </a:pPr>
                      <a:r>
                        <a:rPr lang="fr-FR" sz="1100" b="1" dirty="0" smtClean="0"/>
                        <a:t>2,76</a:t>
                      </a:r>
                      <a:endParaRPr lang="fr-FR" sz="900" b="1" dirty="0">
                        <a:latin typeface="Calibri"/>
                        <a:ea typeface="Calibri"/>
                        <a:cs typeface="Arial"/>
                      </a:endParaRPr>
                    </a:p>
                  </a:txBody>
                  <a:tcPr marL="57759" marR="57759" marT="0" marB="0" anchor="ctr"/>
                </a:tc>
                <a:tc>
                  <a:txBody>
                    <a:bodyPr/>
                    <a:lstStyle/>
                    <a:p>
                      <a:pPr algn="ctr" rtl="1">
                        <a:lnSpc>
                          <a:spcPct val="115000"/>
                        </a:lnSpc>
                        <a:spcAft>
                          <a:spcPts val="0"/>
                        </a:spcAft>
                      </a:pPr>
                      <a:r>
                        <a:rPr lang="fr-FR" sz="1100" b="1" dirty="0" smtClean="0"/>
                        <a:t>3,58</a:t>
                      </a:r>
                      <a:endParaRPr lang="fr-FR" sz="900" b="1" dirty="0">
                        <a:latin typeface="Calibri"/>
                        <a:ea typeface="Calibri"/>
                        <a:cs typeface="Arial"/>
                      </a:endParaRPr>
                    </a:p>
                  </a:txBody>
                  <a:tcPr marL="57759" marR="57759" marT="0" marB="0"/>
                </a:tc>
                <a:tc>
                  <a:txBody>
                    <a:bodyPr/>
                    <a:lstStyle/>
                    <a:p>
                      <a:pPr algn="ctr" rtl="1">
                        <a:lnSpc>
                          <a:spcPct val="115000"/>
                        </a:lnSpc>
                        <a:spcAft>
                          <a:spcPts val="0"/>
                        </a:spcAft>
                      </a:pPr>
                      <a:r>
                        <a:rPr lang="fr-FR" sz="1100" b="1" dirty="0" smtClean="0"/>
                        <a:t>2,96</a:t>
                      </a:r>
                      <a:endParaRPr lang="fr-FR" sz="900" b="1" dirty="0">
                        <a:latin typeface="Calibri"/>
                        <a:ea typeface="Calibri"/>
                        <a:cs typeface="Arial"/>
                      </a:endParaRPr>
                    </a:p>
                  </a:txBody>
                  <a:tcPr marL="57759" marR="57759" marT="0" marB="0"/>
                </a:tc>
                <a:tc>
                  <a:txBody>
                    <a:bodyPr/>
                    <a:lstStyle/>
                    <a:p>
                      <a:pPr algn="ctr" rtl="1">
                        <a:lnSpc>
                          <a:spcPct val="115000"/>
                        </a:lnSpc>
                        <a:spcAft>
                          <a:spcPts val="0"/>
                        </a:spcAft>
                      </a:pPr>
                      <a:r>
                        <a:rPr lang="fr-FR" sz="1100" b="1" dirty="0" smtClean="0"/>
                        <a:t>3,36</a:t>
                      </a:r>
                      <a:endParaRPr lang="fr-FR" sz="900" b="1" dirty="0">
                        <a:latin typeface="Calibri"/>
                        <a:ea typeface="Calibri"/>
                        <a:cs typeface="Arial"/>
                      </a:endParaRPr>
                    </a:p>
                  </a:txBody>
                  <a:tcPr marL="57759" marR="57759" marT="0" marB="0" anchor="ctr"/>
                </a:tc>
                <a:tc vMerge="1">
                  <a:txBody>
                    <a:bodyPr/>
                    <a:lstStyle/>
                    <a:p>
                      <a:endParaRPr lang="fr-FR"/>
                    </a:p>
                  </a:txBody>
                  <a:tcPr/>
                </a:tc>
                <a:tc vMerge="1">
                  <a:txBody>
                    <a:bodyPr/>
                    <a:lstStyle/>
                    <a:p>
                      <a:endParaRPr lang="fr-FR"/>
                    </a:p>
                  </a:txBody>
                  <a:tcPr/>
                </a:tc>
                <a:tc vMerge="1">
                  <a:txBody>
                    <a:bodyPr/>
                    <a:lstStyle/>
                    <a:p>
                      <a:endParaRPr lang="fr-FR"/>
                    </a:p>
                  </a:txBody>
                  <a:tcPr/>
                </a:tc>
              </a:tr>
              <a:tr h="470189">
                <a:tc rowSpan="2">
                  <a:txBody>
                    <a:bodyPr/>
                    <a:lstStyle/>
                    <a:p>
                      <a:pPr algn="r" rtl="1">
                        <a:lnSpc>
                          <a:spcPct val="115000"/>
                        </a:lnSpc>
                        <a:spcAft>
                          <a:spcPts val="0"/>
                        </a:spcAft>
                      </a:pPr>
                      <a:r>
                        <a:rPr lang="fr-FR" sz="1400" b="1" dirty="0" smtClean="0"/>
                        <a:t>fc0</a:t>
                      </a:r>
                      <a:endParaRPr lang="fr-FR" sz="1400" b="1" dirty="0">
                        <a:latin typeface="Calibri"/>
                        <a:ea typeface="Calibri"/>
                        <a:cs typeface="Arial"/>
                      </a:endParaRPr>
                    </a:p>
                  </a:txBody>
                  <a:tcPr marL="57759" marR="57759" marT="0" marB="0" anchor="ctr"/>
                </a:tc>
                <a:tc>
                  <a:txBody>
                    <a:bodyPr/>
                    <a:lstStyle/>
                    <a:p>
                      <a:pPr algn="r" rtl="1">
                        <a:lnSpc>
                          <a:spcPct val="115000"/>
                        </a:lnSpc>
                        <a:spcAft>
                          <a:spcPts val="0"/>
                        </a:spcAft>
                      </a:pPr>
                      <a:r>
                        <a:rPr lang="ar-DZ" sz="1200" b="1"/>
                        <a:t>المتوسط الحسابي</a:t>
                      </a:r>
                      <a:endParaRPr lang="fr-FR" sz="900" b="1">
                        <a:latin typeface="Calibri"/>
                        <a:ea typeface="Calibri"/>
                        <a:cs typeface="Arial"/>
                      </a:endParaRPr>
                    </a:p>
                  </a:txBody>
                  <a:tcPr marL="57759" marR="57759" marT="0" marB="0" anchor="ctr"/>
                </a:tc>
                <a:tc>
                  <a:txBody>
                    <a:bodyPr/>
                    <a:lstStyle/>
                    <a:p>
                      <a:pPr algn="ctr" rtl="1">
                        <a:lnSpc>
                          <a:spcPct val="115000"/>
                        </a:lnSpc>
                        <a:spcAft>
                          <a:spcPts val="0"/>
                        </a:spcAft>
                      </a:pPr>
                      <a:r>
                        <a:rPr lang="fr-FR" sz="1400" b="1" dirty="0" smtClean="0">
                          <a:solidFill>
                            <a:srgbClr val="C00000"/>
                          </a:solidFill>
                        </a:rPr>
                        <a:t>63.73</a:t>
                      </a:r>
                      <a:endParaRPr lang="fr-FR" sz="1050" b="1" dirty="0">
                        <a:solidFill>
                          <a:srgbClr val="C00000"/>
                        </a:solidFill>
                        <a:latin typeface="Calibri"/>
                        <a:ea typeface="Calibri"/>
                        <a:cs typeface="Arial"/>
                      </a:endParaRPr>
                    </a:p>
                  </a:txBody>
                  <a:tcPr marL="57759" marR="57759" marT="0" marB="0" anchor="ctr"/>
                </a:tc>
                <a:tc>
                  <a:txBody>
                    <a:bodyPr/>
                    <a:lstStyle/>
                    <a:p>
                      <a:pPr algn="ctr" rtl="1">
                        <a:lnSpc>
                          <a:spcPct val="115000"/>
                        </a:lnSpc>
                        <a:spcAft>
                          <a:spcPts val="0"/>
                        </a:spcAft>
                      </a:pPr>
                      <a:r>
                        <a:rPr lang="fr-FR" sz="1400" b="1" dirty="0" smtClean="0">
                          <a:solidFill>
                            <a:srgbClr val="C00000"/>
                          </a:solidFill>
                        </a:rPr>
                        <a:t>54,95</a:t>
                      </a:r>
                      <a:endParaRPr lang="fr-FR" sz="1050" b="1" dirty="0">
                        <a:solidFill>
                          <a:srgbClr val="C00000"/>
                        </a:solidFill>
                        <a:latin typeface="Calibri"/>
                        <a:ea typeface="Calibri"/>
                        <a:cs typeface="Arial"/>
                      </a:endParaRPr>
                    </a:p>
                  </a:txBody>
                  <a:tcPr marL="57759" marR="57759" marT="0" marB="0" anchor="ctr"/>
                </a:tc>
                <a:tc>
                  <a:txBody>
                    <a:bodyPr/>
                    <a:lstStyle/>
                    <a:p>
                      <a:pPr algn="ctr" rtl="1">
                        <a:lnSpc>
                          <a:spcPct val="115000"/>
                        </a:lnSpc>
                        <a:spcAft>
                          <a:spcPts val="0"/>
                        </a:spcAft>
                      </a:pPr>
                      <a:r>
                        <a:rPr lang="fr-FR" sz="1400" b="1" dirty="0" smtClean="0">
                          <a:solidFill>
                            <a:srgbClr val="C00000"/>
                          </a:solidFill>
                        </a:rPr>
                        <a:t>56,83</a:t>
                      </a:r>
                      <a:endParaRPr lang="fr-FR" sz="1050" b="1" dirty="0">
                        <a:solidFill>
                          <a:srgbClr val="C00000"/>
                        </a:solidFill>
                        <a:latin typeface="Calibri"/>
                        <a:ea typeface="Calibri"/>
                        <a:cs typeface="Arial"/>
                      </a:endParaRPr>
                    </a:p>
                  </a:txBody>
                  <a:tcPr marL="57759" marR="57759" marT="0" marB="0"/>
                </a:tc>
                <a:tc>
                  <a:txBody>
                    <a:bodyPr/>
                    <a:lstStyle/>
                    <a:p>
                      <a:pPr algn="ctr" rtl="1">
                        <a:lnSpc>
                          <a:spcPct val="115000"/>
                        </a:lnSpc>
                        <a:spcAft>
                          <a:spcPts val="0"/>
                        </a:spcAft>
                      </a:pPr>
                      <a:r>
                        <a:rPr lang="fr-FR" sz="1400" b="1" dirty="0" smtClean="0">
                          <a:solidFill>
                            <a:srgbClr val="C00000"/>
                          </a:solidFill>
                        </a:rPr>
                        <a:t>55,02</a:t>
                      </a:r>
                      <a:endParaRPr lang="fr-FR" sz="1050" b="1" dirty="0">
                        <a:solidFill>
                          <a:srgbClr val="C00000"/>
                        </a:solidFill>
                        <a:latin typeface="Calibri"/>
                        <a:ea typeface="Calibri"/>
                        <a:cs typeface="Arial"/>
                      </a:endParaRPr>
                    </a:p>
                  </a:txBody>
                  <a:tcPr marL="57759" marR="57759" marT="0" marB="0"/>
                </a:tc>
                <a:tc>
                  <a:txBody>
                    <a:bodyPr/>
                    <a:lstStyle/>
                    <a:p>
                      <a:pPr algn="ctr" rtl="1">
                        <a:lnSpc>
                          <a:spcPct val="115000"/>
                        </a:lnSpc>
                        <a:spcAft>
                          <a:spcPts val="0"/>
                        </a:spcAft>
                      </a:pPr>
                      <a:r>
                        <a:rPr lang="fr-FR" sz="1400" b="1" dirty="0" smtClean="0">
                          <a:solidFill>
                            <a:srgbClr val="C00000"/>
                          </a:solidFill>
                        </a:rPr>
                        <a:t>55,54</a:t>
                      </a:r>
                      <a:endParaRPr lang="fr-FR" sz="1050" b="1" dirty="0">
                        <a:solidFill>
                          <a:srgbClr val="C00000"/>
                        </a:solidFill>
                        <a:latin typeface="Calibri"/>
                        <a:ea typeface="Calibri"/>
                        <a:cs typeface="Arial"/>
                      </a:endParaRPr>
                    </a:p>
                  </a:txBody>
                  <a:tcPr marL="57759" marR="57759" marT="0" marB="0" anchor="ctr"/>
                </a:tc>
                <a:tc rowSpan="2">
                  <a:txBody>
                    <a:bodyPr/>
                    <a:lstStyle/>
                    <a:p>
                      <a:pPr algn="ctr" rtl="1">
                        <a:lnSpc>
                          <a:spcPct val="115000"/>
                        </a:lnSpc>
                        <a:spcAft>
                          <a:spcPts val="0"/>
                        </a:spcAft>
                      </a:pPr>
                      <a:r>
                        <a:rPr lang="fr-FR" sz="1100" b="1" dirty="0" smtClean="0"/>
                        <a:t>6,03</a:t>
                      </a:r>
                      <a:endParaRPr lang="fr-FR" sz="900" b="1" dirty="0">
                        <a:latin typeface="Calibri"/>
                        <a:ea typeface="Calibri"/>
                        <a:cs typeface="Arial"/>
                      </a:endParaRPr>
                    </a:p>
                  </a:txBody>
                  <a:tcPr marL="57759" marR="57759" marT="0" marB="0" anchor="ctr"/>
                </a:tc>
                <a:tc vMerge="1">
                  <a:txBody>
                    <a:bodyPr/>
                    <a:lstStyle/>
                    <a:p>
                      <a:endParaRPr lang="fr-FR"/>
                    </a:p>
                  </a:txBody>
                  <a:tcPr/>
                </a:tc>
                <a:tc rowSpan="2">
                  <a:txBody>
                    <a:bodyPr/>
                    <a:lstStyle/>
                    <a:p>
                      <a:pPr marL="0" marR="0" indent="0" algn="ctr" defTabSz="914400" rtl="1" eaLnBrk="1" fontAlgn="auto" latinLnBrk="1" hangingPunct="1">
                        <a:lnSpc>
                          <a:spcPct val="115000"/>
                        </a:lnSpc>
                        <a:spcBef>
                          <a:spcPts val="0"/>
                        </a:spcBef>
                        <a:spcAft>
                          <a:spcPts val="0"/>
                        </a:spcAft>
                        <a:buClrTx/>
                        <a:buSzTx/>
                        <a:buFontTx/>
                        <a:buNone/>
                        <a:tabLst/>
                        <a:defRPr/>
                      </a:pPr>
                      <a:r>
                        <a:rPr lang="ar-DZ" sz="1600" b="1" dirty="0" smtClean="0"/>
                        <a:t>دال</a:t>
                      </a:r>
                      <a:r>
                        <a:rPr lang="fr-FR" sz="1600" b="1" dirty="0" smtClean="0"/>
                        <a:t> </a:t>
                      </a:r>
                      <a:r>
                        <a:rPr lang="ar-DZ" sz="1600" b="1" dirty="0" smtClean="0"/>
                        <a:t> </a:t>
                      </a:r>
                      <a:r>
                        <a:rPr lang="ar-DZ" sz="1600" b="1" dirty="0" err="1" smtClean="0"/>
                        <a:t>احصائيا</a:t>
                      </a:r>
                      <a:endParaRPr lang="fr-FR" sz="1050" b="1" dirty="0" smtClean="0">
                        <a:latin typeface="Calibri"/>
                        <a:ea typeface="Calibri"/>
                        <a:cs typeface="Arial"/>
                      </a:endParaRPr>
                    </a:p>
                    <a:p>
                      <a:pPr algn="ctr" rtl="1">
                        <a:lnSpc>
                          <a:spcPct val="115000"/>
                        </a:lnSpc>
                        <a:spcAft>
                          <a:spcPts val="0"/>
                        </a:spcAft>
                      </a:pPr>
                      <a:endParaRPr lang="fr-FR" sz="900" b="1" dirty="0">
                        <a:latin typeface="Calibri"/>
                        <a:ea typeface="Calibri"/>
                        <a:cs typeface="Arial"/>
                      </a:endParaRPr>
                    </a:p>
                  </a:txBody>
                  <a:tcPr marL="57759" marR="57759" marT="0" marB="0"/>
                </a:tc>
              </a:tr>
              <a:tr h="470189">
                <a:tc vMerge="1">
                  <a:txBody>
                    <a:bodyPr/>
                    <a:lstStyle/>
                    <a:p>
                      <a:endParaRPr lang="fr-FR"/>
                    </a:p>
                  </a:txBody>
                  <a:tcPr/>
                </a:tc>
                <a:tc>
                  <a:txBody>
                    <a:bodyPr/>
                    <a:lstStyle/>
                    <a:p>
                      <a:pPr algn="r" rtl="1">
                        <a:lnSpc>
                          <a:spcPct val="115000"/>
                        </a:lnSpc>
                        <a:spcAft>
                          <a:spcPts val="0"/>
                        </a:spcAft>
                      </a:pPr>
                      <a:r>
                        <a:rPr lang="ar-DZ" sz="1200" b="1" dirty="0" smtClean="0"/>
                        <a:t>الانحراف المعياري</a:t>
                      </a:r>
                      <a:endParaRPr lang="fr-FR" sz="900" b="1" dirty="0">
                        <a:latin typeface="Calibri"/>
                        <a:ea typeface="Calibri"/>
                        <a:cs typeface="Arial"/>
                      </a:endParaRPr>
                    </a:p>
                  </a:txBody>
                  <a:tcPr marL="57759" marR="57759" marT="0" marB="0" anchor="ctr"/>
                </a:tc>
                <a:tc>
                  <a:txBody>
                    <a:bodyPr/>
                    <a:lstStyle/>
                    <a:p>
                      <a:pPr algn="ctr" rtl="1">
                        <a:lnSpc>
                          <a:spcPct val="115000"/>
                        </a:lnSpc>
                        <a:spcAft>
                          <a:spcPts val="0"/>
                        </a:spcAft>
                      </a:pPr>
                      <a:r>
                        <a:rPr lang="fr-FR" sz="1100" b="1" dirty="0" smtClean="0"/>
                        <a:t>7,31</a:t>
                      </a:r>
                      <a:endParaRPr lang="fr-FR" sz="900" b="1" dirty="0">
                        <a:latin typeface="Calibri"/>
                        <a:ea typeface="Calibri"/>
                        <a:cs typeface="Arial"/>
                      </a:endParaRPr>
                    </a:p>
                  </a:txBody>
                  <a:tcPr marL="57759" marR="57759" marT="0" marB="0" anchor="ctr"/>
                </a:tc>
                <a:tc>
                  <a:txBody>
                    <a:bodyPr/>
                    <a:lstStyle/>
                    <a:p>
                      <a:pPr algn="ctr" rtl="1">
                        <a:lnSpc>
                          <a:spcPct val="115000"/>
                        </a:lnSpc>
                        <a:spcAft>
                          <a:spcPts val="0"/>
                        </a:spcAft>
                      </a:pPr>
                      <a:r>
                        <a:rPr lang="fr-FR" sz="1100" b="1" dirty="0" smtClean="0"/>
                        <a:t>5,48</a:t>
                      </a:r>
                      <a:endParaRPr lang="fr-FR" sz="900" b="1" dirty="0">
                        <a:latin typeface="Calibri"/>
                        <a:ea typeface="Calibri"/>
                        <a:cs typeface="Arial"/>
                      </a:endParaRPr>
                    </a:p>
                  </a:txBody>
                  <a:tcPr marL="57759" marR="57759" marT="0" marB="0" anchor="ctr"/>
                </a:tc>
                <a:tc>
                  <a:txBody>
                    <a:bodyPr/>
                    <a:lstStyle/>
                    <a:p>
                      <a:pPr algn="ctr" rtl="1">
                        <a:lnSpc>
                          <a:spcPct val="115000"/>
                        </a:lnSpc>
                        <a:spcAft>
                          <a:spcPts val="0"/>
                        </a:spcAft>
                      </a:pPr>
                      <a:r>
                        <a:rPr lang="fr-FR" sz="1100" b="1" dirty="0" smtClean="0"/>
                        <a:t>7,31</a:t>
                      </a:r>
                      <a:endParaRPr lang="fr-FR" sz="900" b="1" dirty="0">
                        <a:latin typeface="Calibri"/>
                        <a:ea typeface="Calibri"/>
                        <a:cs typeface="Arial"/>
                      </a:endParaRPr>
                    </a:p>
                  </a:txBody>
                  <a:tcPr marL="57759" marR="57759" marT="0" marB="0"/>
                </a:tc>
                <a:tc>
                  <a:txBody>
                    <a:bodyPr/>
                    <a:lstStyle/>
                    <a:p>
                      <a:pPr algn="ctr" rtl="1">
                        <a:lnSpc>
                          <a:spcPct val="115000"/>
                        </a:lnSpc>
                        <a:spcAft>
                          <a:spcPts val="0"/>
                        </a:spcAft>
                      </a:pPr>
                      <a:r>
                        <a:rPr lang="fr-FR" sz="1100" b="1" dirty="0" smtClean="0"/>
                        <a:t>5,67</a:t>
                      </a:r>
                      <a:endParaRPr lang="fr-FR" sz="900" b="1" dirty="0">
                        <a:latin typeface="Calibri"/>
                        <a:ea typeface="Calibri"/>
                        <a:cs typeface="Arial"/>
                      </a:endParaRPr>
                    </a:p>
                  </a:txBody>
                  <a:tcPr marL="57759" marR="57759" marT="0" marB="0"/>
                </a:tc>
                <a:tc>
                  <a:txBody>
                    <a:bodyPr/>
                    <a:lstStyle/>
                    <a:p>
                      <a:pPr algn="ctr" rtl="1">
                        <a:lnSpc>
                          <a:spcPct val="115000"/>
                        </a:lnSpc>
                        <a:spcAft>
                          <a:spcPts val="0"/>
                        </a:spcAft>
                      </a:pPr>
                      <a:r>
                        <a:rPr lang="fr-FR" sz="1100" b="1" dirty="0" smtClean="0"/>
                        <a:t>9,23</a:t>
                      </a:r>
                      <a:endParaRPr lang="fr-FR" sz="900" b="1" dirty="0">
                        <a:latin typeface="Calibri"/>
                        <a:ea typeface="Calibri"/>
                        <a:cs typeface="Arial"/>
                      </a:endParaRPr>
                    </a:p>
                  </a:txBody>
                  <a:tcPr marL="57759" marR="57759" marT="0" marB="0" anchor="ctr"/>
                </a:tc>
                <a:tc vMerge="1">
                  <a:txBody>
                    <a:bodyPr/>
                    <a:lstStyle/>
                    <a:p>
                      <a:endParaRPr lang="fr-FR"/>
                    </a:p>
                  </a:txBody>
                  <a:tcPr/>
                </a:tc>
                <a:tc vMerge="1">
                  <a:txBody>
                    <a:bodyPr/>
                    <a:lstStyle/>
                    <a:p>
                      <a:endParaRPr lang="fr-FR"/>
                    </a:p>
                  </a:txBody>
                  <a:tcPr/>
                </a:tc>
                <a:tc vMerge="1">
                  <a:txBody>
                    <a:bodyPr/>
                    <a:lstStyle/>
                    <a:p>
                      <a:endParaRPr lang="fr-FR"/>
                    </a:p>
                  </a:txBody>
                  <a:tcPr/>
                </a:tc>
              </a:tr>
            </a:tbl>
          </a:graphicData>
        </a:graphic>
      </p:graphicFrame>
      <p:sp>
        <p:nvSpPr>
          <p:cNvPr id="53255" name="AutoShape 7"/>
          <p:cNvSpPr>
            <a:spLocks noChangeShapeType="1"/>
          </p:cNvSpPr>
          <p:nvPr/>
        </p:nvSpPr>
        <p:spPr bwMode="auto">
          <a:xfrm>
            <a:off x="18757900" y="-1452563"/>
            <a:ext cx="698500" cy="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53249" name="AutoShape 1"/>
          <p:cNvSpPr>
            <a:spLocks noChangeShapeType="1"/>
          </p:cNvSpPr>
          <p:nvPr/>
        </p:nvSpPr>
        <p:spPr bwMode="auto">
          <a:xfrm>
            <a:off x="4937125" y="14288"/>
            <a:ext cx="692150" cy="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15" name="Rectangle 14"/>
          <p:cNvSpPr/>
          <p:nvPr/>
        </p:nvSpPr>
        <p:spPr>
          <a:xfrm>
            <a:off x="6643702" y="6488668"/>
            <a:ext cx="2026517" cy="369332"/>
          </a:xfrm>
          <a:prstGeom prst="rect">
            <a:avLst/>
          </a:prstGeom>
        </p:spPr>
        <p:txBody>
          <a:bodyPr wrap="none">
            <a:spAutoFit/>
          </a:bodyPr>
          <a:lstStyle/>
          <a:p>
            <a:pPr lvl="0" fontAlgn="base" latinLnBrk="0">
              <a:spcBef>
                <a:spcPct val="0"/>
              </a:spcBef>
              <a:spcAft>
                <a:spcPct val="0"/>
              </a:spcAft>
            </a:pPr>
            <a:r>
              <a:rPr lang="ar-DZ" b="1" dirty="0" smtClean="0">
                <a:solidFill>
                  <a:srgbClr val="C00000"/>
                </a:solidFill>
                <a:latin typeface="Traditional Arabic" pitchFamily="18" charset="-78"/>
                <a:ea typeface="Calibri" pitchFamily="34" charset="0"/>
                <a:cs typeface="Traditional Arabic" pitchFamily="18" charset="-78"/>
              </a:rPr>
              <a:t>هذا عند مستوى دلالة 0.05</a:t>
            </a:r>
            <a:endParaRPr lang="fr-FR" sz="2400" b="1" dirty="0" smtClean="0">
              <a:solidFill>
                <a:srgbClr val="C00000"/>
              </a:solidFill>
              <a:latin typeface="Arial" pitchFamily="34" charset="0"/>
              <a:cs typeface="Arial" pitchFamily="34" charset="0"/>
            </a:endParaRPr>
          </a:p>
        </p:txBody>
      </p:sp>
      <p:sp>
        <p:nvSpPr>
          <p:cNvPr id="27" name="Titre 26"/>
          <p:cNvSpPr>
            <a:spLocks noGrp="1"/>
          </p:cNvSpPr>
          <p:nvPr>
            <p:ph type="title"/>
          </p:nvPr>
        </p:nvSpPr>
        <p:spPr/>
        <p:txBody>
          <a:bodyPr/>
          <a:lstStyle/>
          <a:p>
            <a:r>
              <a:rPr lang="ar-DZ" sz="2400" dirty="0" smtClean="0"/>
              <a:t>عرض ومناقشة نتائج اللاعبين للمؤشرات الفسيولوجية حسب مراكز اللعب</a:t>
            </a:r>
            <a:endParaRPr lang="fr-FR" sz="2400" dirty="0"/>
          </a:p>
        </p:txBody>
      </p:sp>
    </p:spTree>
  </p:cSld>
  <p:clrMapOvr>
    <a:masterClrMapping/>
  </p:clrMapOvr>
  <p:transition>
    <p:wedg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ar-DZ" sz="2400" dirty="0" smtClean="0"/>
              <a:t>عرض ومناقشة نتائج اللاعبين للمؤشرات الفسيولوجية حسب مراكز اللعب</a:t>
            </a:r>
            <a:endParaRPr lang="fr-FR" sz="2400" dirty="0"/>
          </a:p>
        </p:txBody>
      </p:sp>
      <p:sp>
        <p:nvSpPr>
          <p:cNvPr id="4" name="Espace réservé du contenu 3"/>
          <p:cNvSpPr>
            <a:spLocks noGrp="1"/>
          </p:cNvSpPr>
          <p:nvPr>
            <p:ph idx="10"/>
          </p:nvPr>
        </p:nvSpPr>
        <p:spPr>
          <a:xfrm>
            <a:off x="0" y="1071546"/>
            <a:ext cx="9144000" cy="5786454"/>
          </a:xfrm>
        </p:spPr>
        <p:txBody>
          <a:bodyPr/>
          <a:lstStyle/>
          <a:p>
            <a:pPr algn="r" rtl="1">
              <a:lnSpc>
                <a:spcPct val="150000"/>
              </a:lnSpc>
            </a:pPr>
            <a:r>
              <a:rPr lang="ar-DZ" sz="1600" b="1" dirty="0" smtClean="0">
                <a:solidFill>
                  <a:schemeClr val="tx1"/>
                </a:solidFill>
              </a:rPr>
              <a:t>من خلال الجدول أعلاه ومن خلال الدراسة الإحصائية يتبين لنا انه يوجد فروق ذات دلالة إحصائية للمتغيرات الفسيولوجية المدروسة(</a:t>
            </a:r>
            <a:r>
              <a:rPr lang="fr-FR" sz="1600" b="1" dirty="0" smtClean="0">
                <a:solidFill>
                  <a:schemeClr val="tx1"/>
                </a:solidFill>
              </a:rPr>
              <a:t>fco.Pwc170. </a:t>
            </a:r>
            <a:r>
              <a:rPr lang="fr-FR" sz="1600" b="1" dirty="0" err="1" smtClean="0">
                <a:solidFill>
                  <a:schemeClr val="tx1"/>
                </a:solidFill>
              </a:rPr>
              <a:t>panal</a:t>
            </a:r>
            <a:r>
              <a:rPr lang="fr-FR" sz="1600" b="1" dirty="0" smtClean="0">
                <a:solidFill>
                  <a:schemeClr val="tx1"/>
                </a:solidFill>
              </a:rPr>
              <a:t>.. Vo</a:t>
            </a:r>
            <a:r>
              <a:rPr lang="fr-FR" sz="1600" b="1" baseline="-25000" dirty="0" smtClean="0">
                <a:solidFill>
                  <a:schemeClr val="tx1"/>
                </a:solidFill>
              </a:rPr>
              <a:t>2</a:t>
            </a:r>
            <a:r>
              <a:rPr lang="fr-FR" sz="1600" b="1" dirty="0" smtClean="0">
                <a:solidFill>
                  <a:schemeClr val="tx1"/>
                </a:solidFill>
              </a:rPr>
              <a:t> max </a:t>
            </a:r>
            <a:r>
              <a:rPr lang="ar-DZ" sz="1600" b="1" dirty="0" smtClean="0">
                <a:solidFill>
                  <a:schemeClr val="tx1"/>
                </a:solidFill>
              </a:rPr>
              <a:t>النبض أثناء الراحة) بين مراكز اللعب المحددة (حارس المرمى، الظهرين، وسط الدفاع، وسط الميدان، الهجوم).حيث لوحظ وجود فرق ذو دلالة إحصائية لمتغير   </a:t>
            </a:r>
            <a:r>
              <a:rPr lang="fr-FR" sz="1600" b="1" dirty="0" smtClean="0">
                <a:solidFill>
                  <a:schemeClr val="tx1"/>
                </a:solidFill>
              </a:rPr>
              <a:t>(Vo</a:t>
            </a:r>
            <a:r>
              <a:rPr lang="fr-FR" sz="1600" b="1" baseline="-25000" dirty="0" smtClean="0">
                <a:solidFill>
                  <a:schemeClr val="tx1"/>
                </a:solidFill>
              </a:rPr>
              <a:t>2</a:t>
            </a:r>
            <a:r>
              <a:rPr lang="fr-FR" sz="1600" b="1" dirty="0" smtClean="0">
                <a:solidFill>
                  <a:schemeClr val="tx1"/>
                </a:solidFill>
              </a:rPr>
              <a:t> max)</a:t>
            </a:r>
            <a:r>
              <a:rPr lang="ar-DZ" sz="1600" b="1" dirty="0" smtClean="0">
                <a:solidFill>
                  <a:schemeClr val="tx1"/>
                </a:solidFill>
              </a:rPr>
              <a:t> بين مراكز اللعب لصالح وسط الميدان بمتوسط حسابي قدر </a:t>
            </a:r>
            <a:r>
              <a:rPr lang="ar-DZ" sz="1600" b="1" dirty="0" err="1" smtClean="0">
                <a:solidFill>
                  <a:schemeClr val="tx1"/>
                </a:solidFill>
              </a:rPr>
              <a:t>بـ</a:t>
            </a:r>
            <a:r>
              <a:rPr lang="ar-DZ" sz="1600" b="1" dirty="0" smtClean="0">
                <a:solidFill>
                  <a:schemeClr val="tx1"/>
                </a:solidFill>
              </a:rPr>
              <a:t> (48.86 مل/</a:t>
            </a:r>
            <a:r>
              <a:rPr lang="ar-DZ" sz="1600" b="1" dirty="0" err="1" smtClean="0">
                <a:solidFill>
                  <a:schemeClr val="tx1"/>
                </a:solidFill>
              </a:rPr>
              <a:t>كغ</a:t>
            </a:r>
            <a:r>
              <a:rPr lang="ar-DZ" sz="1600" b="1" dirty="0" smtClean="0">
                <a:solidFill>
                  <a:schemeClr val="tx1"/>
                </a:solidFill>
              </a:rPr>
              <a:t>/د) فيما سجلت اضعف قيمة لحراس المرمى بمتوسط حسابي قد</a:t>
            </a:r>
            <a:r>
              <a:rPr lang="ar-SA" sz="1600" b="1" dirty="0" smtClean="0">
                <a:solidFill>
                  <a:schemeClr val="tx1"/>
                </a:solidFill>
              </a:rPr>
              <a:t>ره</a:t>
            </a:r>
            <a:r>
              <a:rPr lang="ar-DZ" sz="1600" b="1" dirty="0" smtClean="0">
                <a:solidFill>
                  <a:schemeClr val="tx1"/>
                </a:solidFill>
              </a:rPr>
              <a:t> </a:t>
            </a:r>
            <a:r>
              <a:rPr lang="ar-DZ" sz="1600" b="1" dirty="0" err="1" smtClean="0">
                <a:solidFill>
                  <a:schemeClr val="tx1"/>
                </a:solidFill>
              </a:rPr>
              <a:t>بـ</a:t>
            </a:r>
            <a:r>
              <a:rPr lang="ar-DZ" sz="1600" b="1" dirty="0" smtClean="0">
                <a:solidFill>
                  <a:schemeClr val="tx1"/>
                </a:solidFill>
              </a:rPr>
              <a:t> (41.003) مما </a:t>
            </a:r>
            <a:r>
              <a:rPr lang="ar-DZ" sz="1600" b="1" dirty="0" smtClean="0">
                <a:solidFill>
                  <a:srgbClr val="00B0F0"/>
                </a:solidFill>
              </a:rPr>
              <a:t>يعني تميز لاعبي وسط الميدان بقدرة هوائية عالية مقارنة بالمراكز </a:t>
            </a:r>
            <a:r>
              <a:rPr lang="ar-DZ" sz="1600" b="1" dirty="0" err="1" smtClean="0">
                <a:solidFill>
                  <a:srgbClr val="00B0F0"/>
                </a:solidFill>
              </a:rPr>
              <a:t>الاخرى</a:t>
            </a:r>
            <a:r>
              <a:rPr lang="ar-DZ" sz="1600" b="1" dirty="0" smtClean="0">
                <a:solidFill>
                  <a:srgbClr val="00B0F0"/>
                </a:solidFill>
              </a:rPr>
              <a:t> وهذا ما يؤكده </a:t>
            </a:r>
            <a:r>
              <a:rPr lang="fr-FR" sz="1600" b="1" dirty="0" err="1" smtClean="0">
                <a:solidFill>
                  <a:srgbClr val="00B0F0"/>
                </a:solidFill>
              </a:rPr>
              <a:t>george</a:t>
            </a:r>
            <a:r>
              <a:rPr lang="fr-FR" sz="1600" b="1" dirty="0" smtClean="0">
                <a:solidFill>
                  <a:srgbClr val="00B0F0"/>
                </a:solidFill>
              </a:rPr>
              <a:t>. </a:t>
            </a:r>
            <a:r>
              <a:rPr lang="fr-FR" sz="1600" b="1" dirty="0" err="1" smtClean="0">
                <a:solidFill>
                  <a:srgbClr val="00B0F0"/>
                </a:solidFill>
              </a:rPr>
              <a:t>cazorle</a:t>
            </a:r>
            <a:r>
              <a:rPr lang="fr-FR" sz="1600" b="1" dirty="0" smtClean="0">
                <a:solidFill>
                  <a:srgbClr val="00B0F0"/>
                </a:solidFill>
              </a:rPr>
              <a:t>.2006</a:t>
            </a:r>
            <a:r>
              <a:rPr lang="ar-DZ" sz="1600" b="1" dirty="0" smtClean="0">
                <a:solidFill>
                  <a:srgbClr val="00B0F0"/>
                </a:solidFill>
              </a:rPr>
              <a:t>.</a:t>
            </a:r>
            <a:endParaRPr lang="fr-FR" sz="1600" b="1" dirty="0" smtClean="0">
              <a:solidFill>
                <a:srgbClr val="00B0F0"/>
              </a:solidFill>
            </a:endParaRPr>
          </a:p>
          <a:p>
            <a:pPr algn="r" rtl="1">
              <a:lnSpc>
                <a:spcPct val="150000"/>
              </a:lnSpc>
            </a:pPr>
            <a:r>
              <a:rPr lang="ar-DZ" sz="1600" b="1" dirty="0" smtClean="0">
                <a:solidFill>
                  <a:srgbClr val="00B0F0"/>
                </a:solidFill>
              </a:rPr>
              <a:t>حيث سجلت أحسن قيمة للقدرة  الهوائية لصالح لاعبي وسط الميدان عامة والوسط الدفاعي بشكل خاص </a:t>
            </a:r>
          </a:p>
          <a:p>
            <a:pPr algn="r" rtl="1">
              <a:lnSpc>
                <a:spcPct val="150000"/>
              </a:lnSpc>
            </a:pPr>
            <a:r>
              <a:rPr lang="ar-DZ" sz="1600" b="1" dirty="0" err="1" smtClean="0">
                <a:solidFill>
                  <a:schemeClr val="tx1"/>
                </a:solidFill>
              </a:rPr>
              <a:t>اما</a:t>
            </a:r>
            <a:r>
              <a:rPr lang="ar-DZ" sz="1600" b="1" dirty="0" smtClean="0">
                <a:solidFill>
                  <a:schemeClr val="tx1"/>
                </a:solidFill>
              </a:rPr>
              <a:t> فيما يخص مؤشر القدرة </a:t>
            </a:r>
            <a:r>
              <a:rPr lang="ar-DZ" sz="1600" b="1" dirty="0" err="1" smtClean="0">
                <a:solidFill>
                  <a:schemeClr val="tx1"/>
                </a:solidFill>
              </a:rPr>
              <a:t>اللاهوائية</a:t>
            </a:r>
            <a:r>
              <a:rPr lang="ar-DZ" sz="1600" b="1" dirty="0" smtClean="0">
                <a:solidFill>
                  <a:schemeClr val="tx1"/>
                </a:solidFill>
              </a:rPr>
              <a:t> القصوى أو </a:t>
            </a:r>
            <a:r>
              <a:rPr lang="ar-DZ" sz="1600" b="1" dirty="0" err="1" smtClean="0">
                <a:solidFill>
                  <a:schemeClr val="tx1"/>
                </a:solidFill>
              </a:rPr>
              <a:t>اللالكتيكية</a:t>
            </a:r>
            <a:r>
              <a:rPr lang="ar-DZ" sz="1600" b="1" dirty="0" smtClean="0">
                <a:solidFill>
                  <a:schemeClr val="tx1"/>
                </a:solidFill>
              </a:rPr>
              <a:t> </a:t>
            </a:r>
            <a:r>
              <a:rPr lang="fr-FR" sz="1600" b="1" dirty="0" smtClean="0">
                <a:solidFill>
                  <a:schemeClr val="tx1"/>
                </a:solidFill>
              </a:rPr>
              <a:t>(</a:t>
            </a:r>
            <a:r>
              <a:rPr lang="fr-FR" sz="1600" b="1" dirty="0" err="1" smtClean="0">
                <a:solidFill>
                  <a:srgbClr val="00B0F0"/>
                </a:solidFill>
              </a:rPr>
              <a:t>Panal</a:t>
            </a:r>
            <a:r>
              <a:rPr lang="fr-FR" sz="1600" b="1" dirty="0" smtClean="0">
                <a:solidFill>
                  <a:srgbClr val="00B0F0"/>
                </a:solidFill>
              </a:rPr>
              <a:t>)</a:t>
            </a:r>
            <a:r>
              <a:rPr lang="ar-DZ" sz="1600" b="1" dirty="0" smtClean="0">
                <a:solidFill>
                  <a:schemeClr val="tx1"/>
                </a:solidFill>
              </a:rPr>
              <a:t> فوجدت فروق ذات دلالة إحصائية </a:t>
            </a:r>
            <a:r>
              <a:rPr lang="ar-DZ" sz="1600" b="1" dirty="0" smtClean="0">
                <a:solidFill>
                  <a:srgbClr val="00B0F0"/>
                </a:solidFill>
              </a:rPr>
              <a:t>بين مراكز اللعب لصالح حراس المرمى بمتوسط حسابي قدر </a:t>
            </a:r>
            <a:r>
              <a:rPr lang="ar-DZ" sz="1600" b="1" dirty="0" err="1" smtClean="0">
                <a:solidFill>
                  <a:srgbClr val="00B0F0"/>
                </a:solidFill>
              </a:rPr>
              <a:t>بـ</a:t>
            </a:r>
            <a:r>
              <a:rPr lang="ar-DZ" sz="1600" b="1" dirty="0" smtClean="0">
                <a:solidFill>
                  <a:srgbClr val="00B0F0"/>
                </a:solidFill>
              </a:rPr>
              <a:t> (51) سم يليه مركز الهجوم </a:t>
            </a:r>
            <a:r>
              <a:rPr lang="ar-DZ" sz="1600" b="1" dirty="0" smtClean="0">
                <a:solidFill>
                  <a:schemeClr val="tx1"/>
                </a:solidFill>
              </a:rPr>
              <a:t>بمتوسط حسابي </a:t>
            </a:r>
            <a:r>
              <a:rPr lang="ar-DZ" sz="1600" b="1" dirty="0" err="1" smtClean="0">
                <a:solidFill>
                  <a:schemeClr val="tx1"/>
                </a:solidFill>
              </a:rPr>
              <a:t>قدرب</a:t>
            </a:r>
            <a:r>
              <a:rPr lang="ar-DZ" sz="1600" b="1" dirty="0" smtClean="0">
                <a:solidFill>
                  <a:schemeClr val="tx1"/>
                </a:solidFill>
              </a:rPr>
              <a:t> ـ (49.72) سم هذه </a:t>
            </a:r>
            <a:r>
              <a:rPr lang="ar-DZ" sz="1600" b="1" dirty="0" smtClean="0">
                <a:solidFill>
                  <a:srgbClr val="00B0F0"/>
                </a:solidFill>
              </a:rPr>
              <a:t>النتيجة جاءت مطابقة لنتيجة ناصر عبد القادر (2005) </a:t>
            </a:r>
            <a:r>
              <a:rPr lang="ar-DZ" sz="1600" b="1" dirty="0" smtClean="0">
                <a:solidFill>
                  <a:schemeClr val="tx1"/>
                </a:solidFill>
              </a:rPr>
              <a:t>حيث سجل </a:t>
            </a:r>
            <a:r>
              <a:rPr lang="ar-DZ" sz="1600" b="1" dirty="0" err="1" smtClean="0">
                <a:solidFill>
                  <a:schemeClr val="tx1"/>
                </a:solidFill>
              </a:rPr>
              <a:t>ال</a:t>
            </a:r>
            <a:r>
              <a:rPr lang="ar-SA" sz="1600" b="1" dirty="0" smtClean="0">
                <a:solidFill>
                  <a:schemeClr val="tx1"/>
                </a:solidFill>
              </a:rPr>
              <a:t>م</a:t>
            </a:r>
            <a:r>
              <a:rPr lang="ar-DZ" sz="1600" b="1" dirty="0" smtClean="0">
                <a:solidFill>
                  <a:schemeClr val="tx1"/>
                </a:solidFill>
              </a:rPr>
              <a:t>هاجمين أحسن نتيجة بمتوسط حسابي قدره (49.34) مع استغناءه على مركز       حارس المرمى وأيضا مطابقة لنتيجة </a:t>
            </a:r>
            <a:r>
              <a:rPr lang="fr-FR" sz="1600" b="1" dirty="0" smtClean="0">
                <a:solidFill>
                  <a:schemeClr val="tx1"/>
                </a:solidFill>
              </a:rPr>
              <a:t>George. </a:t>
            </a:r>
            <a:r>
              <a:rPr lang="fr-FR" sz="1600" b="1" dirty="0" err="1" smtClean="0">
                <a:solidFill>
                  <a:schemeClr val="tx1"/>
                </a:solidFill>
              </a:rPr>
              <a:t>cazorle</a:t>
            </a:r>
            <a:r>
              <a:rPr lang="fr-FR" sz="1600" b="1" dirty="0" smtClean="0">
                <a:solidFill>
                  <a:schemeClr val="tx1"/>
                </a:solidFill>
              </a:rPr>
              <a:t>(2006) </a:t>
            </a:r>
            <a:r>
              <a:rPr lang="ar-DZ" sz="1600" b="1" dirty="0" smtClean="0">
                <a:solidFill>
                  <a:schemeClr val="tx1"/>
                </a:solidFill>
              </a:rPr>
              <a:t> حيث سجلت أحسن قيمة لمهارة الارتقاء لصالح حراس         المرمى ولاعبي الهجوم . لكن بمقارنة هذه النتيجة (49.72) سم مع سلم التنقيط الاختبارات الدخول إلى</a:t>
            </a:r>
            <a:r>
              <a:rPr lang="fr-FR" sz="1600" b="1" dirty="0" smtClean="0">
                <a:solidFill>
                  <a:schemeClr val="tx1"/>
                </a:solidFill>
              </a:rPr>
              <a:t>INF </a:t>
            </a:r>
            <a:r>
              <a:rPr lang="ar-DZ" sz="1600" b="1" dirty="0" smtClean="0">
                <a:solidFill>
                  <a:schemeClr val="tx1"/>
                </a:solidFill>
              </a:rPr>
              <a:t>لفشي </a:t>
            </a:r>
            <a:r>
              <a:rPr lang="fr-FR" sz="1600" b="1" dirty="0" smtClean="0">
                <a:solidFill>
                  <a:schemeClr val="tx1"/>
                </a:solidFill>
              </a:rPr>
              <a:t>Daniel EBouma2004 </a:t>
            </a:r>
            <a:r>
              <a:rPr lang="ar-DZ" sz="1600" b="1" dirty="0" smtClean="0">
                <a:solidFill>
                  <a:schemeClr val="tx1"/>
                </a:solidFill>
              </a:rPr>
              <a:t>فتقابل هذه  النتيجة10 نقاط من 40 أما نتيجة المدافعين فحققت (0) نقطة من 40 لذلك فهذه النتائج تبقى بعيدة جدا  عن المستوى المطلوب       لممارسة كرة القدم.</a:t>
            </a:r>
            <a:endParaRPr lang="fr-FR" sz="1600" b="1" dirty="0" smtClean="0">
              <a:solidFill>
                <a:schemeClr val="tx1"/>
              </a:solidFill>
            </a:endParaRPr>
          </a:p>
          <a:p>
            <a:pPr algn="r" rtl="1">
              <a:lnSpc>
                <a:spcPct val="150000"/>
              </a:lnSpc>
            </a:pPr>
            <a:r>
              <a:rPr lang="ar-DZ" sz="1600" b="1" dirty="0" smtClean="0">
                <a:solidFill>
                  <a:srgbClr val="00B0F0"/>
                </a:solidFill>
              </a:rPr>
              <a:t>ويفسر الباحث هذه النتيجة بعدم اعتماد مدربينا على تطوير القوة الانفجارية في هذه المراحل السنية الصغرى خاصة بين (15 </a:t>
            </a:r>
            <a:r>
              <a:rPr lang="fr-FR" sz="1600" b="1" dirty="0" smtClean="0">
                <a:solidFill>
                  <a:srgbClr val="00B0F0"/>
                </a:solidFill>
              </a:rPr>
              <a:t>-</a:t>
            </a:r>
            <a:r>
              <a:rPr lang="ar-DZ" sz="1600" b="1" dirty="0" smtClean="0">
                <a:solidFill>
                  <a:srgbClr val="00B0F0"/>
                </a:solidFill>
              </a:rPr>
              <a:t>20) سنة.</a:t>
            </a:r>
            <a:endParaRPr lang="fr-FR" sz="1600" b="1" dirty="0" smtClean="0">
              <a:solidFill>
                <a:srgbClr val="00B0F0"/>
              </a:solidFill>
            </a:endParaRPr>
          </a:p>
          <a:p>
            <a:pPr algn="r" rtl="1">
              <a:lnSpc>
                <a:spcPct val="150000"/>
              </a:lnSpc>
            </a:pPr>
            <a:endParaRPr lang="fr-FR" sz="1600" b="1" dirty="0">
              <a:solidFill>
                <a:schemeClr val="tx1"/>
              </a:solidFill>
            </a:endParaRP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ar-DZ" sz="2400" dirty="0" smtClean="0"/>
              <a:t>عرض ومناقشة نتائج اللاعبين للمؤشرات الفسيولوجية حسب مراكز اللعب</a:t>
            </a:r>
            <a:endParaRPr lang="fr-FR" sz="2400" dirty="0"/>
          </a:p>
        </p:txBody>
      </p:sp>
      <p:sp>
        <p:nvSpPr>
          <p:cNvPr id="4" name="Espace réservé du contenu 3"/>
          <p:cNvSpPr>
            <a:spLocks noGrp="1"/>
          </p:cNvSpPr>
          <p:nvPr>
            <p:ph idx="10"/>
          </p:nvPr>
        </p:nvSpPr>
        <p:spPr>
          <a:xfrm>
            <a:off x="0" y="1571612"/>
            <a:ext cx="8943948" cy="3528986"/>
          </a:xfrm>
        </p:spPr>
        <p:txBody>
          <a:bodyPr/>
          <a:lstStyle/>
          <a:p>
            <a:pPr lvl="0" algn="r" rtl="1">
              <a:lnSpc>
                <a:spcPct val="150000"/>
              </a:lnSpc>
            </a:pPr>
            <a:r>
              <a:rPr lang="ar-DZ" sz="2000" b="1" dirty="0" smtClean="0">
                <a:solidFill>
                  <a:schemeClr val="tx1"/>
                </a:solidFill>
              </a:rPr>
              <a:t>ووجود فرق معنوي بين مراكز اللاعبين </a:t>
            </a:r>
            <a:r>
              <a:rPr lang="ar-DZ" sz="2000" b="1" dirty="0" smtClean="0">
                <a:solidFill>
                  <a:srgbClr val="00B0F0"/>
                </a:solidFill>
              </a:rPr>
              <a:t>لمؤشر النبض أثناء الراحة </a:t>
            </a:r>
            <a:r>
              <a:rPr lang="ar-DZ" sz="2000" b="1" dirty="0" smtClean="0">
                <a:solidFill>
                  <a:schemeClr val="tx1"/>
                </a:solidFill>
              </a:rPr>
              <a:t>أي وجود فرق ذو دلالة إحصائية     لصالح مركزي الظهير </a:t>
            </a:r>
            <a:r>
              <a:rPr lang="ar-DZ" sz="2000" b="1" dirty="0" err="1" smtClean="0">
                <a:solidFill>
                  <a:schemeClr val="tx1"/>
                </a:solidFill>
              </a:rPr>
              <a:t>و</a:t>
            </a:r>
            <a:r>
              <a:rPr lang="ar-DZ" sz="2000" b="1" dirty="0" smtClean="0">
                <a:solidFill>
                  <a:schemeClr val="tx1"/>
                </a:solidFill>
              </a:rPr>
              <a:t> الوسط.</a:t>
            </a:r>
            <a:endParaRPr lang="fr-FR" sz="2000" b="1" dirty="0" smtClean="0">
              <a:solidFill>
                <a:schemeClr val="tx1"/>
              </a:solidFill>
            </a:endParaRPr>
          </a:p>
          <a:p>
            <a:pPr algn="r" rtl="1">
              <a:lnSpc>
                <a:spcPct val="150000"/>
              </a:lnSpc>
            </a:pPr>
            <a:r>
              <a:rPr lang="ar-DZ" sz="2000" b="1" dirty="0" smtClean="0">
                <a:solidFill>
                  <a:schemeClr val="tx1"/>
                </a:solidFill>
              </a:rPr>
              <a:t>ويرى الباحث أن هذا الفرق لصالح كل من الظهيرين ووسط الميدان يعكسه العمل الكبير الذي يقوم </a:t>
            </a:r>
            <a:r>
              <a:rPr lang="ar-DZ" sz="2000" b="1" dirty="0" err="1" smtClean="0">
                <a:solidFill>
                  <a:schemeClr val="tx1"/>
                </a:solidFill>
              </a:rPr>
              <a:t>به</a:t>
            </a:r>
            <a:r>
              <a:rPr lang="ar-DZ" sz="2000" b="1" dirty="0" smtClean="0">
                <a:solidFill>
                  <a:schemeClr val="tx1"/>
                </a:solidFill>
              </a:rPr>
              <a:t> المركزين في  الكرة الحديثة حيث وبناء على تقرير جمعية للأطباء الأمريكية </a:t>
            </a:r>
            <a:r>
              <a:rPr lang="ar-DZ" sz="2000" b="1" dirty="0" err="1" smtClean="0">
                <a:solidFill>
                  <a:schemeClr val="tx1"/>
                </a:solidFill>
              </a:rPr>
              <a:t>ان</a:t>
            </a:r>
            <a:r>
              <a:rPr lang="ar-DZ" sz="2000" b="1" dirty="0" smtClean="0">
                <a:solidFill>
                  <a:schemeClr val="tx1"/>
                </a:solidFill>
              </a:rPr>
              <a:t> التدريب المنتظم يؤدي </a:t>
            </a:r>
            <a:r>
              <a:rPr lang="ar-DZ" sz="2000" b="1" dirty="0" err="1" smtClean="0">
                <a:solidFill>
                  <a:schemeClr val="tx1"/>
                </a:solidFill>
              </a:rPr>
              <a:t>الى</a:t>
            </a:r>
            <a:r>
              <a:rPr lang="ar-DZ" sz="2000" b="1" dirty="0" smtClean="0">
                <a:solidFill>
                  <a:schemeClr val="tx1"/>
                </a:solidFill>
              </a:rPr>
              <a:t>  انخفاض عدد ضربات   القلب في الراحة ما يعكسه الاسترجاع السريع.</a:t>
            </a:r>
            <a:endParaRPr lang="fr-FR" sz="2000" b="1" dirty="0" smtClean="0">
              <a:solidFill>
                <a:schemeClr val="tx1"/>
              </a:solidFill>
            </a:endParaRPr>
          </a:p>
          <a:p>
            <a:pPr algn="r" rtl="1">
              <a:lnSpc>
                <a:spcPct val="150000"/>
              </a:lnSpc>
            </a:pPr>
            <a:r>
              <a:rPr lang="ar-DZ" sz="2000" b="1" dirty="0" smtClean="0">
                <a:solidFill>
                  <a:schemeClr val="tx1"/>
                </a:solidFill>
              </a:rPr>
              <a:t>بالإضافة إلى تدخل عامل آخر وهو </a:t>
            </a:r>
            <a:r>
              <a:rPr lang="ar-DZ" sz="2000" b="1" dirty="0" smtClean="0">
                <a:solidFill>
                  <a:srgbClr val="00B0F0"/>
                </a:solidFill>
              </a:rPr>
              <a:t>مساحة الجسم حيث تعتبر هذه الأخيرة من بين </a:t>
            </a:r>
            <a:r>
              <a:rPr lang="ar-DZ" sz="2000" b="1" dirty="0" err="1" smtClean="0">
                <a:solidFill>
                  <a:srgbClr val="00B0F0"/>
                </a:solidFill>
              </a:rPr>
              <a:t>اهم</a:t>
            </a:r>
            <a:r>
              <a:rPr lang="ar-DZ" sz="2000" b="1" dirty="0" smtClean="0">
                <a:solidFill>
                  <a:srgbClr val="00B0F0"/>
                </a:solidFill>
              </a:rPr>
              <a:t> العوامل المؤثرة   على نبض القلب </a:t>
            </a:r>
            <a:r>
              <a:rPr lang="ar-DZ" sz="2000" b="1" dirty="0" smtClean="0">
                <a:solidFill>
                  <a:schemeClr val="tx1"/>
                </a:solidFill>
              </a:rPr>
              <a:t>حيث انه بزيادة مسطح الجسم تزداد الحاجة إلى عدد اكبر من ضربات القلب لتغطية      احتياجات الجسم من الدم  وهذا ما </a:t>
            </a:r>
            <a:r>
              <a:rPr lang="ar-DZ" sz="2000" b="1" dirty="0" smtClean="0">
                <a:solidFill>
                  <a:srgbClr val="00B0F0"/>
                </a:solidFill>
              </a:rPr>
              <a:t>نلاحظه عند حراس المرمى الذي حققوا أضعف نبض بالإضافة إلى    محور الدفاع لامتيازهم بمساحة جسمية كبيرة تعكسها كل من الطول وال</a:t>
            </a:r>
            <a:r>
              <a:rPr lang="ar-DZ" sz="2000" b="1" dirty="0" smtClean="0">
                <a:solidFill>
                  <a:schemeClr val="tx1"/>
                </a:solidFill>
              </a:rPr>
              <a:t>وزن.</a:t>
            </a:r>
            <a:endParaRPr lang="fr-FR" sz="2000" b="1" dirty="0" smtClean="0">
              <a:solidFill>
                <a:schemeClr val="tx1"/>
              </a:solidFill>
            </a:endParaRPr>
          </a:p>
          <a:p>
            <a:pPr algn="r" rtl="1">
              <a:lnSpc>
                <a:spcPct val="150000"/>
              </a:lnSpc>
            </a:pPr>
            <a:endParaRPr lang="fr-FR" sz="2000" b="1" dirty="0">
              <a:solidFill>
                <a:schemeClr val="tx1"/>
              </a:solidFill>
            </a:endParaRP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ar-DZ" dirty="0" smtClean="0">
                <a:solidFill>
                  <a:srgbClr val="002060"/>
                </a:solidFill>
              </a:rPr>
              <a:t>الاستنتاجات  </a:t>
            </a:r>
            <a:endParaRPr lang="fr-FR" dirty="0">
              <a:solidFill>
                <a:srgbClr val="002060"/>
              </a:solidFill>
            </a:endParaRPr>
          </a:p>
        </p:txBody>
      </p:sp>
      <p:sp>
        <p:nvSpPr>
          <p:cNvPr id="4" name="Espace réservé du contenu 3"/>
          <p:cNvSpPr>
            <a:spLocks noGrp="1"/>
          </p:cNvSpPr>
          <p:nvPr>
            <p:ph idx="10"/>
          </p:nvPr>
        </p:nvSpPr>
        <p:spPr>
          <a:xfrm>
            <a:off x="1500166" y="1071546"/>
            <a:ext cx="7500990" cy="5643602"/>
          </a:xfrm>
        </p:spPr>
        <p:txBody>
          <a:bodyPr/>
          <a:lstStyle/>
          <a:p>
            <a:pPr algn="r" rtl="1">
              <a:buFontTx/>
              <a:buChar char="-"/>
            </a:pPr>
            <a:r>
              <a:rPr lang="ar-DZ" sz="1800" b="1" dirty="0" smtClean="0">
                <a:solidFill>
                  <a:schemeClr val="tx1"/>
                </a:solidFill>
              </a:rPr>
              <a:t>البعد الواضح لمستوى فئة أقل من 20 سنة كرة القدم الجزائرية من خلال بعض المتغيرات       الفسيولوجية مقارنة بالمستوى العالي أو مقاييس </a:t>
            </a:r>
            <a:r>
              <a:rPr lang="ar-DZ" sz="1800" b="1" dirty="0" err="1" smtClean="0">
                <a:solidFill>
                  <a:schemeClr val="tx1"/>
                </a:solidFill>
              </a:rPr>
              <a:t>الفيفا</a:t>
            </a:r>
            <a:r>
              <a:rPr lang="ar-DZ" sz="1800" b="1" dirty="0" smtClean="0">
                <a:solidFill>
                  <a:schemeClr val="tx1"/>
                </a:solidFill>
              </a:rPr>
              <a:t> حتى مع بعض الدول المجاورة .</a:t>
            </a:r>
          </a:p>
          <a:p>
            <a:pPr algn="r" rtl="1"/>
            <a:endParaRPr lang="ar-DZ" sz="1800" b="1" dirty="0" smtClean="0">
              <a:solidFill>
                <a:schemeClr val="tx1"/>
              </a:solidFill>
            </a:endParaRPr>
          </a:p>
          <a:p>
            <a:pPr algn="r" rtl="1">
              <a:buFontTx/>
              <a:buChar char="-"/>
            </a:pPr>
            <a:r>
              <a:rPr lang="ar-DZ" sz="1800" b="1" dirty="0" smtClean="0">
                <a:solidFill>
                  <a:schemeClr val="tx1"/>
                </a:solidFill>
              </a:rPr>
              <a:t>- عدم وجود فروق معنوية بين مستويات اللعب عند فئة أقل من 20 سنة لكرة القدم الجزائرية وهذا فيما يخص القدرات الهوائية المتمثلة في المؤشرات التالية </a:t>
            </a:r>
            <a:r>
              <a:rPr lang="fr-FR" sz="1800" b="1" dirty="0" smtClean="0">
                <a:solidFill>
                  <a:schemeClr val="tx1"/>
                </a:solidFill>
              </a:rPr>
              <a:t>«  </a:t>
            </a:r>
            <a:r>
              <a:rPr lang="fr-FR" sz="1800" b="1" dirty="0" err="1" smtClean="0">
                <a:solidFill>
                  <a:schemeClr val="tx1"/>
                </a:solidFill>
              </a:rPr>
              <a:t>pwc</a:t>
            </a:r>
            <a:r>
              <a:rPr lang="fr-FR" sz="1800" b="1" dirty="0" smtClean="0">
                <a:solidFill>
                  <a:schemeClr val="tx1"/>
                </a:solidFill>
              </a:rPr>
              <a:t> </a:t>
            </a:r>
            <a:r>
              <a:rPr lang="fr-FR" sz="1800" b="1" baseline="-25000" dirty="0" smtClean="0">
                <a:solidFill>
                  <a:schemeClr val="tx1"/>
                </a:solidFill>
              </a:rPr>
              <a:t>170</a:t>
            </a:r>
            <a:r>
              <a:rPr lang="fr-FR" sz="1800" b="1" dirty="0" smtClean="0">
                <a:solidFill>
                  <a:schemeClr val="tx1"/>
                </a:solidFill>
              </a:rPr>
              <a:t> , v</a:t>
            </a:r>
            <a:r>
              <a:rPr lang="fr-FR" sz="1800" b="1" baseline="-25000" dirty="0" smtClean="0">
                <a:solidFill>
                  <a:schemeClr val="tx1"/>
                </a:solidFill>
              </a:rPr>
              <a:t>o2</a:t>
            </a:r>
            <a:r>
              <a:rPr lang="fr-FR" sz="1800" b="1" dirty="0" smtClean="0">
                <a:solidFill>
                  <a:schemeClr val="tx1"/>
                </a:solidFill>
              </a:rPr>
              <a:t> max »</a:t>
            </a:r>
            <a:r>
              <a:rPr lang="ar-DZ" sz="1800" b="1" dirty="0" smtClean="0">
                <a:solidFill>
                  <a:schemeClr val="tx1"/>
                </a:solidFill>
              </a:rPr>
              <a:t> والقدرات </a:t>
            </a:r>
            <a:r>
              <a:rPr lang="ar-DZ" sz="1800" b="1" dirty="0" err="1" smtClean="0">
                <a:solidFill>
                  <a:schemeClr val="tx1"/>
                </a:solidFill>
              </a:rPr>
              <a:t>اللاهوائية</a:t>
            </a:r>
            <a:r>
              <a:rPr lang="ar-DZ" sz="1800" b="1" dirty="0" smtClean="0">
                <a:solidFill>
                  <a:schemeClr val="tx1"/>
                </a:solidFill>
              </a:rPr>
              <a:t> القصيرة أو القصوى الممثلة في قياس القوة الانفجارية للأطراف       السفلية.</a:t>
            </a:r>
            <a:endParaRPr lang="fr-FR" sz="1800" b="1" dirty="0" smtClean="0">
              <a:solidFill>
                <a:schemeClr val="tx1"/>
              </a:solidFill>
            </a:endParaRPr>
          </a:p>
          <a:p>
            <a:pPr algn="r" rtl="1">
              <a:buFontTx/>
              <a:buChar char="-"/>
            </a:pPr>
            <a:endParaRPr lang="fr-FR" sz="1800" b="1" dirty="0" smtClean="0">
              <a:solidFill>
                <a:schemeClr val="tx1"/>
              </a:solidFill>
            </a:endParaRPr>
          </a:p>
          <a:p>
            <a:pPr algn="r" rtl="1">
              <a:buFontTx/>
              <a:buChar char="-"/>
            </a:pPr>
            <a:r>
              <a:rPr lang="ar-DZ" sz="1800" b="1" dirty="0" smtClean="0">
                <a:solidFill>
                  <a:schemeClr val="tx1"/>
                </a:solidFill>
              </a:rPr>
              <a:t>وجود فروق معنوية بين مراكز اللاعبين لمؤشر النبض أثناء الراحة لصالح وسط الميدان المحقق لمتوسط حسابي قدره 55.02 </a:t>
            </a:r>
            <a:r>
              <a:rPr lang="ar-DZ" sz="1800" b="1" dirty="0" err="1" smtClean="0">
                <a:solidFill>
                  <a:schemeClr val="tx1"/>
                </a:solidFill>
              </a:rPr>
              <a:t>ن</a:t>
            </a:r>
            <a:r>
              <a:rPr lang="ar-DZ" sz="1800" b="1" dirty="0" smtClean="0">
                <a:solidFill>
                  <a:schemeClr val="tx1"/>
                </a:solidFill>
              </a:rPr>
              <a:t>/د.</a:t>
            </a:r>
          </a:p>
          <a:p>
            <a:pPr algn="r" rtl="1"/>
            <a:endParaRPr lang="fr-FR" sz="1800" b="1" dirty="0" smtClean="0">
              <a:solidFill>
                <a:schemeClr val="tx1"/>
              </a:solidFill>
            </a:endParaRPr>
          </a:p>
          <a:p>
            <a:pPr algn="r" rtl="1"/>
            <a:r>
              <a:rPr lang="ar-DZ" sz="1800" b="1" dirty="0" smtClean="0">
                <a:solidFill>
                  <a:schemeClr val="tx1"/>
                </a:solidFill>
              </a:rPr>
              <a:t>- فيما لا توجد أي فروق بين مراكز اللاعبين لمؤشر السعة الحيوية حيث يرجع الباحث هذه      النتيجة </a:t>
            </a:r>
            <a:r>
              <a:rPr lang="ar-DZ" sz="1800" b="1" dirty="0" err="1" smtClean="0">
                <a:solidFill>
                  <a:schemeClr val="tx1"/>
                </a:solidFill>
              </a:rPr>
              <a:t>الى</a:t>
            </a:r>
            <a:r>
              <a:rPr lang="ar-DZ" sz="1800" b="1" dirty="0" smtClean="0">
                <a:solidFill>
                  <a:schemeClr val="tx1"/>
                </a:solidFill>
              </a:rPr>
              <a:t> عامل السن إذ يؤكد أغلب الباحثين إلى أن السعة الحيوي تبلغ أعلى مستوياتها بين 20 </a:t>
            </a:r>
            <a:r>
              <a:rPr lang="ar-DZ" sz="1800" b="1" dirty="0" err="1" smtClean="0">
                <a:solidFill>
                  <a:schemeClr val="tx1"/>
                </a:solidFill>
              </a:rPr>
              <a:t>و</a:t>
            </a:r>
            <a:r>
              <a:rPr lang="ar-DZ" sz="1800" b="1" dirty="0" smtClean="0">
                <a:solidFill>
                  <a:schemeClr val="tx1"/>
                </a:solidFill>
              </a:rPr>
              <a:t> 25 سنة  .</a:t>
            </a:r>
          </a:p>
          <a:p>
            <a:pPr algn="r" rtl="1"/>
            <a:endParaRPr lang="ar-DZ" sz="1800" b="1" dirty="0" smtClean="0">
              <a:solidFill>
                <a:schemeClr val="tx1"/>
              </a:solidFill>
            </a:endParaRPr>
          </a:p>
          <a:p>
            <a:pPr algn="r" rtl="1"/>
            <a:r>
              <a:rPr lang="ar-DZ" sz="1800" b="1" dirty="0" smtClean="0">
                <a:solidFill>
                  <a:schemeClr val="tx1"/>
                </a:solidFill>
              </a:rPr>
              <a:t>- أين يكمن الفرق بين المستويين ؟ وعلى أي أساس تم تصنيفهم ؟ حيث تبقى عدة متغيرات وجوانب منها ( التقنية ، التكتيكية ، المعلوماتية ، النفسية ... الخ).</a:t>
            </a:r>
            <a:endParaRPr lang="fr-FR" sz="1800" b="1" dirty="0" smtClean="0">
              <a:solidFill>
                <a:schemeClr val="tx1"/>
              </a:solidFill>
            </a:endParaRPr>
          </a:p>
          <a:p>
            <a:pPr algn="r"/>
            <a:endParaRPr lang="fr-FR" sz="1800" b="1" dirty="0">
              <a:solidFill>
                <a:schemeClr val="tx1"/>
              </a:solidFill>
            </a:endParaRP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rtl="1"/>
            <a:r>
              <a:rPr lang="ar-DZ" dirty="0" smtClean="0"/>
              <a:t>المشكــــــلة</a:t>
            </a:r>
            <a:endParaRPr lang="fr-FR" dirty="0"/>
          </a:p>
        </p:txBody>
      </p:sp>
      <p:sp>
        <p:nvSpPr>
          <p:cNvPr id="4" name="Espace réservé du contenu 3"/>
          <p:cNvSpPr>
            <a:spLocks noGrp="1"/>
          </p:cNvSpPr>
          <p:nvPr>
            <p:ph idx="10"/>
          </p:nvPr>
        </p:nvSpPr>
        <p:spPr>
          <a:xfrm>
            <a:off x="142844" y="1214422"/>
            <a:ext cx="8643998" cy="4448536"/>
          </a:xfrm>
        </p:spPr>
        <p:txBody>
          <a:bodyPr/>
          <a:lstStyle/>
          <a:p>
            <a:pPr algn="r" rtl="1">
              <a:lnSpc>
                <a:spcPct val="150000"/>
              </a:lnSpc>
            </a:pPr>
            <a:r>
              <a:rPr lang="ar-DZ" sz="1800" b="1" dirty="0" smtClean="0">
                <a:solidFill>
                  <a:schemeClr val="tx1"/>
                </a:solidFill>
              </a:rPr>
              <a:t>إن الأداء في كرة القدم لا يعكسه زمن المباراة حيث هذه اللعبة من </a:t>
            </a:r>
            <a:r>
              <a:rPr lang="ar-DZ" sz="1800" b="1" dirty="0" err="1" smtClean="0">
                <a:solidFill>
                  <a:schemeClr val="tx1"/>
                </a:solidFill>
              </a:rPr>
              <a:t>الرياضات</a:t>
            </a:r>
            <a:r>
              <a:rPr lang="ar-DZ" sz="1800" b="1" dirty="0" smtClean="0">
                <a:solidFill>
                  <a:schemeClr val="tx1"/>
                </a:solidFill>
              </a:rPr>
              <a:t> المتضمنة لتداخل الأنظمة </a:t>
            </a:r>
            <a:r>
              <a:rPr lang="ar-DZ" sz="1800" b="1" dirty="0" err="1" smtClean="0">
                <a:solidFill>
                  <a:schemeClr val="tx1"/>
                </a:solidFill>
              </a:rPr>
              <a:t>الطاقوية</a:t>
            </a:r>
            <a:r>
              <a:rPr lang="ar-DZ" sz="1800" b="1" dirty="0" smtClean="0">
                <a:solidFill>
                  <a:schemeClr val="tx1"/>
                </a:solidFill>
              </a:rPr>
              <a:t> الثلاث من </a:t>
            </a:r>
            <a:r>
              <a:rPr lang="ar-DZ" sz="1800" b="1" dirty="0" err="1" smtClean="0">
                <a:solidFill>
                  <a:schemeClr val="tx1"/>
                </a:solidFill>
              </a:rPr>
              <a:t>لاهوائية</a:t>
            </a:r>
            <a:r>
              <a:rPr lang="ar-DZ" sz="1800" b="1" dirty="0" smtClean="0">
                <a:solidFill>
                  <a:schemeClr val="tx1"/>
                </a:solidFill>
              </a:rPr>
              <a:t> بنوعيها إلى الهوائية لكن بدرجات متفاوتة تعكسها المسافات   المقطوعة خلال المباراة      وشدة جريها من سريعة ، متوسطة إلى قصوى ، وتنحصر مشكلة بحثنا في طريقة عمل مدربينا خاصة في        الأصناف الصغرى ومنها الأواسط </a:t>
            </a:r>
            <a:r>
              <a:rPr lang="ar-DZ" sz="1800" b="1" dirty="0" err="1" smtClean="0">
                <a:solidFill>
                  <a:schemeClr val="tx1"/>
                </a:solidFill>
              </a:rPr>
              <a:t>اللامنظمة</a:t>
            </a:r>
            <a:r>
              <a:rPr lang="ar-DZ" sz="1800" b="1" dirty="0" smtClean="0">
                <a:solidFill>
                  <a:schemeClr val="tx1"/>
                </a:solidFill>
              </a:rPr>
              <a:t> </a:t>
            </a:r>
            <a:r>
              <a:rPr lang="ar-DZ" sz="1800" b="1" dirty="0" err="1" smtClean="0">
                <a:solidFill>
                  <a:schemeClr val="tx1"/>
                </a:solidFill>
              </a:rPr>
              <a:t>واللادقيقة</a:t>
            </a:r>
            <a:r>
              <a:rPr lang="ar-DZ" sz="1800" b="1" dirty="0" smtClean="0">
                <a:solidFill>
                  <a:schemeClr val="tx1"/>
                </a:solidFill>
              </a:rPr>
              <a:t> حيث أ</a:t>
            </a:r>
            <a:r>
              <a:rPr lang="ar-DZ" sz="1800" b="1" dirty="0" smtClean="0">
                <a:solidFill>
                  <a:srgbClr val="C00000"/>
                </a:solidFill>
              </a:rPr>
              <a:t>صبح يعتمد مدربونا على نفس العمل مع اختلاف   الفرق دون مراعاة المميزات  الفسيولوجية</a:t>
            </a:r>
            <a:r>
              <a:rPr lang="ar-DZ" sz="1800" b="1" dirty="0" smtClean="0">
                <a:solidFill>
                  <a:schemeClr val="tx1"/>
                </a:solidFill>
              </a:rPr>
              <a:t> </a:t>
            </a:r>
            <a:r>
              <a:rPr lang="ar-DZ" sz="1800" b="1" dirty="0" err="1" smtClean="0">
                <a:solidFill>
                  <a:schemeClr val="tx1"/>
                </a:solidFill>
              </a:rPr>
              <a:t>و</a:t>
            </a:r>
            <a:r>
              <a:rPr lang="ar-DZ" sz="1800" b="1" dirty="0" smtClean="0">
                <a:solidFill>
                  <a:schemeClr val="tx1"/>
                </a:solidFill>
              </a:rPr>
              <a:t> </a:t>
            </a:r>
            <a:r>
              <a:rPr lang="ar-DZ" sz="1800" b="1" dirty="0" err="1" smtClean="0">
                <a:solidFill>
                  <a:schemeClr val="tx1"/>
                </a:solidFill>
              </a:rPr>
              <a:t>المورفولوجية</a:t>
            </a:r>
            <a:r>
              <a:rPr lang="ar-DZ" sz="1800" b="1" dirty="0" smtClean="0">
                <a:solidFill>
                  <a:schemeClr val="tx1"/>
                </a:solidFill>
              </a:rPr>
              <a:t>  لكل </a:t>
            </a:r>
            <a:r>
              <a:rPr lang="ar-DZ" sz="1800" b="1" dirty="0" smtClean="0">
                <a:solidFill>
                  <a:srgbClr val="C00000"/>
                </a:solidFill>
              </a:rPr>
              <a:t>مرحلة عمرية على </a:t>
            </a:r>
            <a:r>
              <a:rPr lang="ar-DZ" sz="1800" b="1" dirty="0" err="1" smtClean="0">
                <a:solidFill>
                  <a:srgbClr val="C00000"/>
                </a:solidFill>
              </a:rPr>
              <a:t>حدى</a:t>
            </a:r>
            <a:r>
              <a:rPr lang="ar-DZ" sz="1800" b="1" dirty="0" smtClean="0">
                <a:solidFill>
                  <a:srgbClr val="C00000"/>
                </a:solidFill>
              </a:rPr>
              <a:t> </a:t>
            </a:r>
            <a:r>
              <a:rPr lang="ar-DZ" sz="1800" b="1" dirty="0" smtClean="0">
                <a:solidFill>
                  <a:schemeClr val="tx1"/>
                </a:solidFill>
              </a:rPr>
              <a:t>أو </a:t>
            </a:r>
            <a:r>
              <a:rPr lang="ar-DZ" sz="1800" b="1" dirty="0" smtClean="0">
                <a:solidFill>
                  <a:srgbClr val="C00000"/>
                </a:solidFill>
              </a:rPr>
              <a:t>مستوى اللعب    </a:t>
            </a:r>
            <a:r>
              <a:rPr lang="ar-DZ" sz="1800" b="1" dirty="0" smtClean="0">
                <a:solidFill>
                  <a:schemeClr val="tx1"/>
                </a:solidFill>
              </a:rPr>
              <a:t>( عال ، منخفض ، متوسط ) كان بتغير الحجم التدريبي تبعا لحجم المنافسة ، بالإضافة إلى  تصنيف العمل وفق </a:t>
            </a:r>
            <a:r>
              <a:rPr lang="ar-DZ" sz="1800" b="1" dirty="0" smtClean="0">
                <a:solidFill>
                  <a:srgbClr val="C00000"/>
                </a:solidFill>
              </a:rPr>
              <a:t>مناطق اللعب </a:t>
            </a:r>
            <a:r>
              <a:rPr lang="ar-DZ" sz="1800" b="1" dirty="0" smtClean="0">
                <a:solidFill>
                  <a:schemeClr val="tx1"/>
                </a:solidFill>
              </a:rPr>
              <a:t>وحتى </a:t>
            </a:r>
            <a:r>
              <a:rPr lang="ar-DZ" sz="1800" b="1" dirty="0" smtClean="0">
                <a:solidFill>
                  <a:srgbClr val="C00000"/>
                </a:solidFill>
              </a:rPr>
              <a:t>مراكز اللعب </a:t>
            </a:r>
            <a:r>
              <a:rPr lang="ar-DZ" sz="1800" b="1" dirty="0" err="1" smtClean="0">
                <a:solidFill>
                  <a:schemeClr val="tx1"/>
                </a:solidFill>
              </a:rPr>
              <a:t>الشاغلة</a:t>
            </a:r>
            <a:r>
              <a:rPr lang="ar-DZ" sz="1800" b="1" dirty="0" smtClean="0">
                <a:solidFill>
                  <a:schemeClr val="tx1"/>
                </a:solidFill>
              </a:rPr>
              <a:t> لهذه المناطق طبعا وهذا انطلاقا من الاختبارات الفسيولوجية والقياسات </a:t>
            </a:r>
            <a:r>
              <a:rPr lang="ar-DZ" sz="1800" b="1" dirty="0" err="1" smtClean="0">
                <a:solidFill>
                  <a:schemeClr val="tx1"/>
                </a:solidFill>
              </a:rPr>
              <a:t>المورفولوجية</a:t>
            </a:r>
            <a:r>
              <a:rPr lang="ar-DZ" sz="1800" b="1" dirty="0" smtClean="0">
                <a:solidFill>
                  <a:schemeClr val="tx1"/>
                </a:solidFill>
              </a:rPr>
              <a:t> التي أصبحت تساعدنا بشكل كبير على  التحكم في المتغيرات السابقة الذكر خاصة مراكز اللعب حيث يعتمد أداء فريق كرة القدم خلال المباراة على تنفيذ   اللاعبين لواجبات مراكز اللعب المختلفة ، فلكل مركز من المراكز واجبات  محددة يؤديها  اللاعب أثناء المباراة  انطلاقا  من طريقة اللعب والخطط الدفاعية والهجومية المستخدمة في المباراة ولكل مركز من مراكز اللعب سمات وصفات وقدرات معينة يجب أن تتوفر في اللاعب   الذي يشغل هذا المركز خاصة الفسيولوجية </a:t>
            </a:r>
            <a:r>
              <a:rPr lang="ar-DZ" sz="1800" b="1" dirty="0" err="1" smtClean="0">
                <a:solidFill>
                  <a:schemeClr val="tx1"/>
                </a:solidFill>
              </a:rPr>
              <a:t>والمورفولوجية</a:t>
            </a:r>
            <a:r>
              <a:rPr lang="ar-DZ" sz="1800" b="1" dirty="0" smtClean="0">
                <a:solidFill>
                  <a:schemeClr val="tx1"/>
                </a:solidFill>
              </a:rPr>
              <a:t>   منها .</a:t>
            </a:r>
            <a:endParaRPr lang="fr-FR" sz="1800" dirty="0">
              <a:solidFill>
                <a:schemeClr val="tx1"/>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619672" y="357166"/>
            <a:ext cx="7524328" cy="1069514"/>
          </a:xfrm>
        </p:spPr>
        <p:txBody>
          <a:bodyPr/>
          <a:lstStyle/>
          <a:p>
            <a:pPr lvl="0" algn="ctr"/>
            <a:r>
              <a:rPr lang="ar-DZ" dirty="0" smtClean="0">
                <a:solidFill>
                  <a:srgbClr val="002060"/>
                </a:solidFill>
              </a:rPr>
              <a:t>التوصيات</a:t>
            </a:r>
            <a:r>
              <a:rPr lang="fr-FR" dirty="0" smtClean="0">
                <a:solidFill>
                  <a:srgbClr val="002060"/>
                </a:solidFill>
              </a:rPr>
              <a:t/>
            </a:r>
            <a:br>
              <a:rPr lang="fr-FR" dirty="0" smtClean="0">
                <a:solidFill>
                  <a:srgbClr val="002060"/>
                </a:solidFill>
              </a:rPr>
            </a:br>
            <a:endParaRPr lang="fr-FR" dirty="0">
              <a:solidFill>
                <a:srgbClr val="002060"/>
              </a:solidFill>
            </a:endParaRPr>
          </a:p>
        </p:txBody>
      </p:sp>
      <p:sp>
        <p:nvSpPr>
          <p:cNvPr id="6" name="Espace réservé du contenu 5"/>
          <p:cNvSpPr>
            <a:spLocks noGrp="1"/>
          </p:cNvSpPr>
          <p:nvPr>
            <p:ph idx="10"/>
          </p:nvPr>
        </p:nvSpPr>
        <p:spPr>
          <a:xfrm>
            <a:off x="1428728" y="928670"/>
            <a:ext cx="7500990" cy="5786478"/>
          </a:xfrm>
        </p:spPr>
        <p:txBody>
          <a:bodyPr/>
          <a:lstStyle/>
          <a:p>
            <a:pPr algn="r" rtl="1">
              <a:lnSpc>
                <a:spcPct val="150000"/>
              </a:lnSpc>
            </a:pPr>
            <a:r>
              <a:rPr lang="ar-DZ" sz="1600" b="1" dirty="0" smtClean="0">
                <a:solidFill>
                  <a:schemeClr val="tx1"/>
                </a:solidFill>
              </a:rPr>
              <a:t>على ضوى المعطيات المقدمة والنتائج المتحصل عليها يوصي الباحث </a:t>
            </a:r>
            <a:r>
              <a:rPr lang="ar-DZ" sz="1600" b="1" dirty="0" err="1" smtClean="0">
                <a:solidFill>
                  <a:schemeClr val="tx1"/>
                </a:solidFill>
              </a:rPr>
              <a:t>ب</a:t>
            </a:r>
            <a:r>
              <a:rPr lang="ar-DZ" sz="1600" b="1" dirty="0" smtClean="0">
                <a:solidFill>
                  <a:schemeClr val="tx1"/>
                </a:solidFill>
              </a:rPr>
              <a:t> :</a:t>
            </a:r>
            <a:endParaRPr lang="fr-FR" sz="1600" b="1" dirty="0" smtClean="0">
              <a:solidFill>
                <a:schemeClr val="tx1"/>
              </a:solidFill>
            </a:endParaRPr>
          </a:p>
          <a:p>
            <a:pPr lvl="0" algn="r" rtl="1">
              <a:lnSpc>
                <a:spcPct val="150000"/>
              </a:lnSpc>
            </a:pPr>
            <a:r>
              <a:rPr lang="ar-DZ" sz="1600" b="1" dirty="0" smtClean="0">
                <a:solidFill>
                  <a:schemeClr val="tx1"/>
                </a:solidFill>
              </a:rPr>
              <a:t>1- ضرورة اهتمام مدربينا على الاختبار والقياس قبل بناء البرنامج التدريبي.</a:t>
            </a:r>
            <a:endParaRPr lang="fr-FR" sz="1600" b="1" dirty="0" smtClean="0">
              <a:solidFill>
                <a:schemeClr val="tx1"/>
              </a:solidFill>
            </a:endParaRPr>
          </a:p>
          <a:p>
            <a:pPr lvl="0" algn="r" rtl="1">
              <a:lnSpc>
                <a:spcPct val="150000"/>
              </a:lnSpc>
            </a:pPr>
            <a:r>
              <a:rPr lang="ar-DZ" sz="1600" b="1" dirty="0" smtClean="0">
                <a:solidFill>
                  <a:schemeClr val="tx1"/>
                </a:solidFill>
              </a:rPr>
              <a:t>2- ضرورة الاهتمام بالتكوين القاعدي ( الفئات السنية الصغرى) وذلك من خلال بناء برامج تدريبية مقننة  علميا .</a:t>
            </a:r>
            <a:endParaRPr lang="fr-FR" sz="1600" b="1" dirty="0" smtClean="0">
              <a:solidFill>
                <a:schemeClr val="tx1"/>
              </a:solidFill>
            </a:endParaRPr>
          </a:p>
          <a:p>
            <a:pPr lvl="0" algn="r" rtl="1">
              <a:lnSpc>
                <a:spcPct val="150000"/>
              </a:lnSpc>
            </a:pPr>
            <a:r>
              <a:rPr lang="ar-DZ" sz="1600" b="1" dirty="0" smtClean="0">
                <a:solidFill>
                  <a:schemeClr val="tx1"/>
                </a:solidFill>
              </a:rPr>
              <a:t>3- العمل ببطارية اختبارات في جميع الجوانب الفسيولوجية ، </a:t>
            </a:r>
            <a:r>
              <a:rPr lang="ar-DZ" sz="1600" b="1" dirty="0" err="1" smtClean="0">
                <a:solidFill>
                  <a:schemeClr val="tx1"/>
                </a:solidFill>
              </a:rPr>
              <a:t>المورفولوجية</a:t>
            </a:r>
            <a:r>
              <a:rPr lang="ar-DZ" sz="1600" b="1" dirty="0" smtClean="0">
                <a:solidFill>
                  <a:schemeClr val="tx1"/>
                </a:solidFill>
              </a:rPr>
              <a:t> ، التقنية ...الخ في عملية        الانتقاء والتوجيه في الاختصاص أو في اللعبة في حد ذاتها من أجل التوظيف الصحيح للاعبين خاصة حسب      مراكز لعبهم .</a:t>
            </a:r>
            <a:endParaRPr lang="fr-FR" sz="1600" b="1" dirty="0" smtClean="0">
              <a:solidFill>
                <a:schemeClr val="tx1"/>
              </a:solidFill>
            </a:endParaRPr>
          </a:p>
          <a:p>
            <a:pPr lvl="0" algn="r" rtl="1">
              <a:lnSpc>
                <a:spcPct val="150000"/>
              </a:lnSpc>
            </a:pPr>
            <a:r>
              <a:rPr lang="ar-DZ" sz="1600" b="1" dirty="0" smtClean="0">
                <a:solidFill>
                  <a:schemeClr val="tx1"/>
                </a:solidFill>
              </a:rPr>
              <a:t>4- بناء برامج تراعي خصوصيات مركز اللعب ( التدريب الفردي )</a:t>
            </a:r>
            <a:endParaRPr lang="fr-FR" sz="1600" b="1" dirty="0" smtClean="0">
              <a:solidFill>
                <a:schemeClr val="tx1"/>
              </a:solidFill>
            </a:endParaRPr>
          </a:p>
          <a:p>
            <a:pPr lvl="0" algn="r" rtl="1">
              <a:lnSpc>
                <a:spcPct val="150000"/>
              </a:lnSpc>
            </a:pPr>
            <a:r>
              <a:rPr lang="ar-DZ" sz="1600" b="1" dirty="0" smtClean="0">
                <a:solidFill>
                  <a:schemeClr val="tx1"/>
                </a:solidFill>
              </a:rPr>
              <a:t>5- المتابعة من خلال عملية القياس </a:t>
            </a:r>
            <a:r>
              <a:rPr lang="ar-DZ" sz="1600" b="1" dirty="0" err="1" smtClean="0">
                <a:solidFill>
                  <a:schemeClr val="tx1"/>
                </a:solidFill>
              </a:rPr>
              <a:t>و</a:t>
            </a:r>
            <a:r>
              <a:rPr lang="ar-DZ" sz="1600" b="1" dirty="0" smtClean="0">
                <a:solidFill>
                  <a:schemeClr val="tx1"/>
                </a:solidFill>
              </a:rPr>
              <a:t> التقويم لمعرفة مدى التحسن والتطور في جميع الجوانب .</a:t>
            </a:r>
            <a:endParaRPr lang="fr-FR" sz="1600" b="1" dirty="0" smtClean="0">
              <a:solidFill>
                <a:schemeClr val="tx1"/>
              </a:solidFill>
            </a:endParaRPr>
          </a:p>
          <a:p>
            <a:pPr lvl="0" algn="r" rtl="1">
              <a:lnSpc>
                <a:spcPct val="150000"/>
              </a:lnSpc>
            </a:pPr>
            <a:r>
              <a:rPr lang="ar-DZ" sz="1600" b="1" dirty="0" smtClean="0">
                <a:solidFill>
                  <a:schemeClr val="tx1"/>
                </a:solidFill>
              </a:rPr>
              <a:t>6- بناء معايير للمؤشرات </a:t>
            </a:r>
            <a:r>
              <a:rPr lang="ar-DZ" sz="1600" b="1" dirty="0" err="1" smtClean="0">
                <a:solidFill>
                  <a:schemeClr val="tx1"/>
                </a:solidFill>
              </a:rPr>
              <a:t>الاساسية</a:t>
            </a:r>
            <a:r>
              <a:rPr lang="ar-DZ" sz="1600" b="1" dirty="0" smtClean="0">
                <a:solidFill>
                  <a:schemeClr val="tx1"/>
                </a:solidFill>
              </a:rPr>
              <a:t> في اللعبة لتسهيل مهمة المدربين في عملية الانتقاء </a:t>
            </a:r>
            <a:r>
              <a:rPr lang="ar-DZ" sz="1600" b="1" dirty="0" err="1" smtClean="0">
                <a:solidFill>
                  <a:schemeClr val="tx1"/>
                </a:solidFill>
              </a:rPr>
              <a:t>و</a:t>
            </a:r>
            <a:r>
              <a:rPr lang="ar-DZ" sz="1600" b="1" dirty="0" smtClean="0">
                <a:solidFill>
                  <a:schemeClr val="tx1"/>
                </a:solidFill>
              </a:rPr>
              <a:t> التوجيه .</a:t>
            </a:r>
            <a:endParaRPr lang="fr-FR" sz="1600" b="1" dirty="0" smtClean="0">
              <a:solidFill>
                <a:schemeClr val="tx1"/>
              </a:solidFill>
            </a:endParaRPr>
          </a:p>
          <a:p>
            <a:pPr lvl="0" algn="r" rtl="1">
              <a:lnSpc>
                <a:spcPct val="150000"/>
              </a:lnSpc>
            </a:pPr>
            <a:r>
              <a:rPr lang="ar-DZ" sz="1600" b="1" dirty="0" smtClean="0">
                <a:solidFill>
                  <a:schemeClr val="tx1"/>
                </a:solidFill>
              </a:rPr>
              <a:t>7- توظيف مدربين لهم مستوى في الميدان (التدريب الرياضي) لا على لاعبين قدامى دون مستوى.</a:t>
            </a:r>
            <a:endParaRPr lang="fr-FR" sz="1600" b="1" dirty="0" smtClean="0">
              <a:solidFill>
                <a:schemeClr val="tx1"/>
              </a:solidFill>
            </a:endParaRPr>
          </a:p>
          <a:p>
            <a:pPr lvl="0" algn="r" rtl="1">
              <a:lnSpc>
                <a:spcPct val="150000"/>
              </a:lnSpc>
            </a:pPr>
            <a:r>
              <a:rPr lang="ar-DZ" sz="1600" b="1" dirty="0" smtClean="0">
                <a:solidFill>
                  <a:schemeClr val="tx1"/>
                </a:solidFill>
              </a:rPr>
              <a:t>8- يعتمد التدريب الحديث على التدريب حسب مراكز اللعب حيث أصبحنا نتحدث عن مساحات لعب.</a:t>
            </a:r>
          </a:p>
          <a:p>
            <a:pPr lvl="0" algn="r" rtl="1">
              <a:lnSpc>
                <a:spcPct val="150000"/>
              </a:lnSpc>
            </a:pPr>
            <a:r>
              <a:rPr lang="ar-DZ" sz="1600" b="1" dirty="0" smtClean="0">
                <a:solidFill>
                  <a:schemeClr val="tx1"/>
                </a:solidFill>
              </a:rPr>
              <a:t>9- ضرورة تكثيف الدراسات على هذه الفئة (الأواسط) من الجانب البيولوجي. </a:t>
            </a:r>
            <a:endParaRPr lang="fr-FR" sz="1600" b="1" dirty="0">
              <a:solidFill>
                <a:schemeClr val="tx1"/>
              </a:solidFill>
            </a:endParaRPr>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hlinkClick r:id="rId3"/>
          </p:cNvPr>
          <p:cNvSpPr txBox="1"/>
          <p:nvPr/>
        </p:nvSpPr>
        <p:spPr>
          <a:xfrm>
            <a:off x="0" y="6597932"/>
            <a:ext cx="9144000" cy="215444"/>
          </a:xfrm>
          <a:prstGeom prst="rect">
            <a:avLst/>
          </a:prstGeom>
          <a:noFill/>
        </p:spPr>
        <p:txBody>
          <a:bodyPr wrap="square" rtlCol="0">
            <a:spAutoFit/>
          </a:bodyPr>
          <a:lstStyle/>
          <a:p>
            <a:pPr algn="ctr"/>
            <a:r>
              <a:rPr lang="en-US" altLang="ko-KR" sz="800" dirty="0" smtClean="0">
                <a:solidFill>
                  <a:schemeClr val="bg1"/>
                </a:solidFill>
                <a:latin typeface="Arial" pitchFamily="34" charset="0"/>
                <a:cs typeface="Arial" pitchFamily="34" charset="0"/>
              </a:rPr>
              <a:t>ALLPPT.com _ Free PowerPoint Templates, Diagrams and Charts</a:t>
            </a:r>
            <a:endParaRPr lang="ko-KR" altLang="en-US" sz="800" dirty="0">
              <a:solidFill>
                <a:schemeClr val="bg1"/>
              </a:solidFill>
              <a:latin typeface="Arial" pitchFamily="34" charset="0"/>
              <a:cs typeface="Arial" pitchFamily="34" charset="0"/>
            </a:endParaRPr>
          </a:p>
        </p:txBody>
      </p:sp>
      <p:pic>
        <p:nvPicPr>
          <p:cNvPr id="12" name="Picture 11"/>
          <p:cNvPicPr>
            <a:picLocks noChangeAspect="1"/>
          </p:cNvPicPr>
          <p:nvPr/>
        </p:nvPicPr>
        <p:blipFill>
          <a:blip r:embed="rId4" cstate="print">
            <a:extLst>
              <a:ext uri="{BEBA8EAE-BF5A-486C-A8C5-ECC9F3942E4B}">
                <a14:imgProps xmlns:a14="http://schemas.microsoft.com/office/drawing/2010/main">
                  <a14:imgLayer r:embed="rId5">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3928343" y="107734"/>
            <a:ext cx="1301512" cy="321849"/>
          </a:xfrm>
          <a:prstGeom prst="rect">
            <a:avLst/>
          </a:prstGeom>
        </p:spPr>
      </p:pic>
      <p:sp>
        <p:nvSpPr>
          <p:cNvPr id="10" name="TextBox 1"/>
          <p:cNvSpPr txBox="1">
            <a:spLocks noChangeArrowheads="1"/>
          </p:cNvSpPr>
          <p:nvPr/>
        </p:nvSpPr>
        <p:spPr bwMode="auto">
          <a:xfrm>
            <a:off x="0" y="5103674"/>
            <a:ext cx="9144000" cy="1200329"/>
          </a:xfrm>
          <a:prstGeom prst="rect">
            <a:avLst/>
          </a:prstGeom>
          <a:noFill/>
          <a:ln w="9525">
            <a:noFill/>
            <a:miter lim="800000"/>
            <a:headEnd/>
            <a:tailEnd/>
          </a:ln>
        </p:spPr>
        <p:txBody>
          <a:bodyPr wrap="square">
            <a:spAutoFit/>
          </a:bodyPr>
          <a:lstStyle/>
          <a:p>
            <a:pPr algn="r"/>
            <a:endParaRPr lang="fr-FR" altLang="ko-KR" b="1" dirty="0" smtClean="0">
              <a:solidFill>
                <a:schemeClr val="bg1"/>
              </a:solidFill>
              <a:latin typeface="Arial" pitchFamily="34" charset="0"/>
              <a:ea typeface="맑은 고딕" pitchFamily="50" charset="-127"/>
              <a:cs typeface="Arial" pitchFamily="34" charset="0"/>
            </a:endParaRPr>
          </a:p>
          <a:p>
            <a:pPr algn="r"/>
            <a:endParaRPr lang="fr-FR" altLang="ko-KR" b="1" dirty="0" smtClean="0">
              <a:solidFill>
                <a:schemeClr val="bg1"/>
              </a:solidFill>
              <a:latin typeface="Arial" pitchFamily="34" charset="0"/>
              <a:ea typeface="맑은 고딕" pitchFamily="50" charset="-127"/>
              <a:cs typeface="Arial" pitchFamily="34" charset="0"/>
            </a:endParaRPr>
          </a:p>
          <a:p>
            <a:pPr algn="r" rtl="1"/>
            <a:r>
              <a:rPr lang="ar-DZ" altLang="ko-KR" b="1" dirty="0" smtClean="0">
                <a:solidFill>
                  <a:schemeClr val="bg1"/>
                </a:solidFill>
                <a:latin typeface="Arial" pitchFamily="34" charset="0"/>
                <a:ea typeface="맑은 고딕" pitchFamily="50" charset="-127"/>
                <a:cs typeface="Arial" pitchFamily="34" charset="0"/>
              </a:rPr>
              <a:t>                   </a:t>
            </a:r>
          </a:p>
          <a:p>
            <a:pPr algn="r" rtl="1"/>
            <a:r>
              <a:rPr lang="ar-DZ" altLang="ko-KR" b="1" dirty="0" smtClean="0">
                <a:solidFill>
                  <a:schemeClr val="bg1"/>
                </a:solidFill>
                <a:latin typeface="Arial" pitchFamily="34" charset="0"/>
                <a:ea typeface="맑은 고딕" pitchFamily="50" charset="-127"/>
                <a:cs typeface="Arial" pitchFamily="34" charset="0"/>
              </a:rPr>
              <a:t>                    </a:t>
            </a:r>
            <a:endParaRPr lang="en-US" altLang="ko-KR" b="1" dirty="0" smtClean="0">
              <a:solidFill>
                <a:schemeClr val="bg1"/>
              </a:solidFill>
              <a:latin typeface="Arial" pitchFamily="34" charset="0"/>
              <a:ea typeface="맑은 고딕" pitchFamily="50" charset="-127"/>
              <a:cs typeface="Arial" pitchFamily="34" charset="0"/>
            </a:endParaRPr>
          </a:p>
        </p:txBody>
      </p:sp>
      <p:pic>
        <p:nvPicPr>
          <p:cNvPr id="8" name="Picture 2" descr="C:\Users\Habib\Documents\thése doct\photos thèse\Photo0875.jpg"/>
          <p:cNvPicPr>
            <a:picLocks noChangeAspect="1" noChangeArrowheads="1"/>
          </p:cNvPicPr>
          <p:nvPr/>
        </p:nvPicPr>
        <p:blipFill>
          <a:blip r:embed="rId6" cstate="print"/>
          <a:srcRect/>
          <a:stretch>
            <a:fillRect/>
          </a:stretch>
        </p:blipFill>
        <p:spPr bwMode="auto">
          <a:xfrm rot="5400000">
            <a:off x="35745" y="-35745"/>
            <a:ext cx="2643123" cy="2714614"/>
          </a:xfrm>
          <a:prstGeom prst="rect">
            <a:avLst/>
          </a:prstGeom>
          <a:noFill/>
        </p:spPr>
      </p:pic>
      <p:pic>
        <p:nvPicPr>
          <p:cNvPr id="13" name="Picture 3" descr="C:\Users\Habib\Documents\thése doct\photos thèse\Photo0856.jpg"/>
          <p:cNvPicPr>
            <a:picLocks noChangeAspect="1" noChangeArrowheads="1"/>
          </p:cNvPicPr>
          <p:nvPr/>
        </p:nvPicPr>
        <p:blipFill>
          <a:blip r:embed="rId7" cstate="print"/>
          <a:srcRect/>
          <a:stretch>
            <a:fillRect/>
          </a:stretch>
        </p:blipFill>
        <p:spPr bwMode="auto">
          <a:xfrm>
            <a:off x="6143636" y="0"/>
            <a:ext cx="3000364" cy="2643182"/>
          </a:xfrm>
          <a:prstGeom prst="rect">
            <a:avLst/>
          </a:prstGeom>
          <a:noFill/>
        </p:spPr>
      </p:pic>
      <p:graphicFrame>
        <p:nvGraphicFramePr>
          <p:cNvPr id="44034" name="Object 2"/>
          <p:cNvGraphicFramePr>
            <a:graphicFrameLocks noGrp="1" noChangeAspect="1"/>
          </p:cNvGraphicFramePr>
          <p:nvPr/>
        </p:nvGraphicFramePr>
        <p:xfrm>
          <a:off x="2143108" y="4357694"/>
          <a:ext cx="4786346" cy="2500306"/>
        </p:xfrm>
        <a:graphic>
          <a:graphicData uri="http://schemas.openxmlformats.org/presentationml/2006/ole">
            <mc:AlternateContent xmlns:mc="http://schemas.openxmlformats.org/markup-compatibility/2006">
              <mc:Choice xmlns:v="urn:schemas-microsoft-com:vml" Requires="v">
                <p:oleObj spid="_x0000_s44035" name="Clip" r:id="rId8" imgW="2425700" imgH="3463925" progId="">
                  <p:embed/>
                </p:oleObj>
              </mc:Choice>
              <mc:Fallback>
                <p:oleObj name="Clip" r:id="rId8" imgW="2425700" imgH="3463925" progId="">
                  <p:embed/>
                  <p:pic>
                    <p:nvPicPr>
                      <p:cNvPr id="0" name="Picture 2"/>
                      <p:cNvPicPr>
                        <a:picLocks noGrp="1"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143108" y="4357694"/>
                        <a:ext cx="4786346" cy="250030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 name="Espace réservé du contenu 2"/>
          <p:cNvSpPr txBox="1">
            <a:spLocks/>
          </p:cNvSpPr>
          <p:nvPr/>
        </p:nvSpPr>
        <p:spPr>
          <a:xfrm>
            <a:off x="5929322" y="5000636"/>
            <a:ext cx="3214678" cy="460648"/>
          </a:xfrm>
          <a:prstGeom prst="rect">
            <a:avLst/>
          </a:prstGeom>
        </p:spPr>
        <p:txBody>
          <a:bodyPr/>
          <a:lstStyle/>
          <a:p>
            <a:pPr marL="342900" marR="0" lvl="0" indent="-342900" algn="ctr" defTabSz="914400" rtl="0" eaLnBrk="1" fontAlgn="auto" latinLnBrk="1" hangingPunct="1">
              <a:lnSpc>
                <a:spcPct val="100000"/>
              </a:lnSpc>
              <a:spcBef>
                <a:spcPct val="20000"/>
              </a:spcBef>
              <a:spcAft>
                <a:spcPts val="0"/>
              </a:spcAft>
              <a:buClrTx/>
              <a:buSzTx/>
              <a:buFont typeface="Arial" pitchFamily="34" charset="0"/>
              <a:buChar char="•"/>
              <a:tabLst/>
              <a:defRPr/>
            </a:pPr>
            <a:r>
              <a:rPr kumimoji="0" lang="ar-DZ" sz="8000" b="1" i="0" u="none" strike="noStrike" kern="1200" cap="none" spc="0" normalizeH="0" baseline="0" noProof="0" dirty="0" smtClean="0">
                <a:ln>
                  <a:noFill/>
                </a:ln>
                <a:solidFill>
                  <a:srgbClr val="FFFF00"/>
                </a:solidFill>
                <a:effectLst/>
                <a:uLnTx/>
                <a:uFillTx/>
                <a:latin typeface="+mn-lt"/>
                <a:ea typeface="+mn-ea"/>
                <a:cs typeface="+mn-cs"/>
              </a:rPr>
              <a:t>شكرا</a:t>
            </a:r>
            <a:endParaRPr kumimoji="0" lang="fr-FR" sz="8000" b="1" i="0" u="none" strike="noStrike" kern="1200" cap="none" spc="0" normalizeH="0" baseline="0" noProof="0" dirty="0">
              <a:ln>
                <a:noFill/>
              </a:ln>
              <a:solidFill>
                <a:srgbClr val="FFFF00"/>
              </a:solidFill>
              <a:effectLst/>
              <a:uLnTx/>
              <a:uFillTx/>
              <a:latin typeface="+mn-lt"/>
              <a:ea typeface="+mn-ea"/>
              <a:cs typeface="+mn-cs"/>
            </a:endParaRPr>
          </a:p>
        </p:txBody>
      </p:sp>
      <p:sp>
        <p:nvSpPr>
          <p:cNvPr id="14" name="Espace réservé du contenu 2"/>
          <p:cNvSpPr txBox="1">
            <a:spLocks/>
          </p:cNvSpPr>
          <p:nvPr/>
        </p:nvSpPr>
        <p:spPr>
          <a:xfrm>
            <a:off x="0" y="5286388"/>
            <a:ext cx="3214678" cy="460648"/>
          </a:xfrm>
          <a:prstGeom prst="rect">
            <a:avLst/>
          </a:prstGeom>
        </p:spPr>
        <p:txBody>
          <a:bodyPr/>
          <a:lstStyle/>
          <a:p>
            <a:pPr marL="342900" marR="0" lvl="0" indent="-342900" algn="ctr" defTabSz="914400" rtl="0" eaLnBrk="1" fontAlgn="auto" latinLnBrk="1" hangingPunct="1">
              <a:lnSpc>
                <a:spcPct val="100000"/>
              </a:lnSpc>
              <a:spcBef>
                <a:spcPct val="20000"/>
              </a:spcBef>
              <a:spcAft>
                <a:spcPts val="0"/>
              </a:spcAft>
              <a:buClrTx/>
              <a:buSzTx/>
              <a:tabLst/>
              <a:defRPr/>
            </a:pPr>
            <a:r>
              <a:rPr lang="ar-DZ" sz="3600" b="1" dirty="0" smtClean="0">
                <a:solidFill>
                  <a:srgbClr val="FFFF00"/>
                </a:solidFill>
              </a:rPr>
              <a:t>على حسن الإصغاء</a:t>
            </a:r>
            <a:endParaRPr kumimoji="0" lang="fr-FR" sz="3600" b="1" i="0" u="none" strike="noStrike" kern="1200" cap="none" spc="0" normalizeH="0" baseline="0" noProof="0" dirty="0">
              <a:ln>
                <a:noFill/>
              </a:ln>
              <a:solidFill>
                <a:srgbClr val="FFFF00"/>
              </a:solidFill>
              <a:effectLst/>
              <a:uLnTx/>
              <a:uFillTx/>
              <a:latin typeface="+mn-lt"/>
              <a:ea typeface="+mn-ea"/>
              <a:cs typeface="+mn-cs"/>
            </a:endParaRPr>
          </a:p>
        </p:txBody>
      </p:sp>
      <p:pic>
        <p:nvPicPr>
          <p:cNvPr id="15" name="Picture 4" descr="C:\Users\Habib\Documents\thése doct\photos thèse\Photo0857.jpg"/>
          <p:cNvPicPr>
            <a:picLocks noChangeAspect="1" noChangeArrowheads="1"/>
          </p:cNvPicPr>
          <p:nvPr/>
        </p:nvPicPr>
        <p:blipFill>
          <a:blip r:embed="rId10" cstate="print"/>
          <a:srcRect l="11111" t="2564" r="15556"/>
          <a:stretch>
            <a:fillRect/>
          </a:stretch>
        </p:blipFill>
        <p:spPr bwMode="auto">
          <a:xfrm rot="5400000">
            <a:off x="3071814" y="-357202"/>
            <a:ext cx="2714620" cy="3429024"/>
          </a:xfrm>
          <a:prstGeom prst="rect">
            <a:avLst/>
          </a:prstGeom>
          <a:noFill/>
        </p:spPr>
      </p:pic>
    </p:spTree>
    <p:extLst>
      <p:ext uri="{BB962C8B-B14F-4D97-AF65-F5344CB8AC3E}">
        <p14:creationId xmlns:p14="http://schemas.microsoft.com/office/powerpoint/2010/main" val="1941221791"/>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checkerboard(across)">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30" presetClass="entr" presetSubtype="0" fill="hold" nodeType="clickEffect">
                                  <p:stCondLst>
                                    <p:cond delay="0"/>
                                  </p:stCondLst>
                                  <p:childTnLst>
                                    <p:set>
                                      <p:cBhvr>
                                        <p:cTn id="11" dur="1" fill="hold">
                                          <p:stCondLst>
                                            <p:cond delay="0"/>
                                          </p:stCondLst>
                                        </p:cTn>
                                        <p:tgtEl>
                                          <p:spTgt spid="44034"/>
                                        </p:tgtEl>
                                        <p:attrNameLst>
                                          <p:attrName>style.visibility</p:attrName>
                                        </p:attrNameLst>
                                      </p:cBhvr>
                                      <p:to>
                                        <p:strVal val="visible"/>
                                      </p:to>
                                    </p:set>
                                    <p:animEffect transition="in" filter="fade">
                                      <p:cBhvr>
                                        <p:cTn id="12" dur="2400" decel="100000"/>
                                        <p:tgtEl>
                                          <p:spTgt spid="44034"/>
                                        </p:tgtEl>
                                      </p:cBhvr>
                                    </p:animEffect>
                                    <p:anim calcmode="lin" valueType="num">
                                      <p:cBhvr>
                                        <p:cTn id="13" dur="2400" decel="100000" fill="hold"/>
                                        <p:tgtEl>
                                          <p:spTgt spid="44034"/>
                                        </p:tgtEl>
                                        <p:attrNameLst>
                                          <p:attrName>style.rotation</p:attrName>
                                        </p:attrNameLst>
                                      </p:cBhvr>
                                      <p:tavLst>
                                        <p:tav tm="0">
                                          <p:val>
                                            <p:fltVal val="-90"/>
                                          </p:val>
                                        </p:tav>
                                        <p:tav tm="100000">
                                          <p:val>
                                            <p:fltVal val="0"/>
                                          </p:val>
                                        </p:tav>
                                      </p:tavLst>
                                    </p:anim>
                                    <p:anim calcmode="lin" valueType="num">
                                      <p:cBhvr>
                                        <p:cTn id="14" dur="2400" decel="100000" fill="hold"/>
                                        <p:tgtEl>
                                          <p:spTgt spid="44034"/>
                                        </p:tgtEl>
                                        <p:attrNameLst>
                                          <p:attrName>ppt_x</p:attrName>
                                        </p:attrNameLst>
                                      </p:cBhvr>
                                      <p:tavLst>
                                        <p:tav tm="0">
                                          <p:val>
                                            <p:strVal val="#ppt_x+0.4"/>
                                          </p:val>
                                        </p:tav>
                                        <p:tav tm="100000">
                                          <p:val>
                                            <p:strVal val="#ppt_x-0.05"/>
                                          </p:val>
                                        </p:tav>
                                      </p:tavLst>
                                    </p:anim>
                                    <p:anim calcmode="lin" valueType="num">
                                      <p:cBhvr>
                                        <p:cTn id="15" dur="2400" decel="100000" fill="hold"/>
                                        <p:tgtEl>
                                          <p:spTgt spid="44034"/>
                                        </p:tgtEl>
                                        <p:attrNameLst>
                                          <p:attrName>ppt_y</p:attrName>
                                        </p:attrNameLst>
                                      </p:cBhvr>
                                      <p:tavLst>
                                        <p:tav tm="0">
                                          <p:val>
                                            <p:strVal val="#ppt_y-0.4"/>
                                          </p:val>
                                        </p:tav>
                                        <p:tav tm="100000">
                                          <p:val>
                                            <p:strVal val="#ppt_y+0.1"/>
                                          </p:val>
                                        </p:tav>
                                      </p:tavLst>
                                    </p:anim>
                                    <p:anim calcmode="lin" valueType="num">
                                      <p:cBhvr>
                                        <p:cTn id="16" dur="600" accel="100000" fill="hold">
                                          <p:stCondLst>
                                            <p:cond delay="2400"/>
                                          </p:stCondLst>
                                        </p:cTn>
                                        <p:tgtEl>
                                          <p:spTgt spid="44034"/>
                                        </p:tgtEl>
                                        <p:attrNameLst>
                                          <p:attrName>ppt_x</p:attrName>
                                        </p:attrNameLst>
                                      </p:cBhvr>
                                      <p:tavLst>
                                        <p:tav tm="0">
                                          <p:val>
                                            <p:strVal val="#ppt_x-0.05"/>
                                          </p:val>
                                        </p:tav>
                                        <p:tav tm="100000">
                                          <p:val>
                                            <p:strVal val="#ppt_x"/>
                                          </p:val>
                                        </p:tav>
                                      </p:tavLst>
                                    </p:anim>
                                    <p:anim calcmode="lin" valueType="num">
                                      <p:cBhvr>
                                        <p:cTn id="17" dur="600" accel="100000" fill="hold">
                                          <p:stCondLst>
                                            <p:cond delay="2400"/>
                                          </p:stCondLst>
                                        </p:cTn>
                                        <p:tgtEl>
                                          <p:spTgt spid="44034"/>
                                        </p:tgtEl>
                                        <p:attrNameLst>
                                          <p:attrName>ppt_y</p:attrName>
                                        </p:attrNameLst>
                                      </p:cBhvr>
                                      <p:tavLst>
                                        <p:tav tm="0">
                                          <p:val>
                                            <p:strVal val="#ppt_y+0.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6" presetClass="exit" presetSubtype="0" fill="hold" nodeType="clickEffect">
                                  <p:stCondLst>
                                    <p:cond delay="0"/>
                                  </p:stCondLst>
                                  <p:childTnLst>
                                    <p:animEffect transition="out" filter="wipe(down)">
                                      <p:cBhvr>
                                        <p:cTn id="21" dur="180" accel="50000">
                                          <p:stCondLst>
                                            <p:cond delay="1820"/>
                                          </p:stCondLst>
                                        </p:cTn>
                                        <p:tgtEl>
                                          <p:spTgt spid="44034"/>
                                        </p:tgtEl>
                                      </p:cBhvr>
                                    </p:animEffect>
                                    <p:anim calcmode="lin" valueType="num">
                                      <p:cBhvr>
                                        <p:cTn id="22" dur="1822" tmFilter="0,0; 0.14,0.31; 0.43,0.73; 0.71,0.91; 1.0,1.0">
                                          <p:stCondLst>
                                            <p:cond delay="0"/>
                                          </p:stCondLst>
                                        </p:cTn>
                                        <p:tgtEl>
                                          <p:spTgt spid="44034"/>
                                        </p:tgtEl>
                                        <p:attrNameLst>
                                          <p:attrName>ppt_x</p:attrName>
                                        </p:attrNameLst>
                                      </p:cBhvr>
                                      <p:tavLst>
                                        <p:tav tm="0">
                                          <p:val>
                                            <p:strVal val="ppt_x"/>
                                          </p:val>
                                        </p:tav>
                                        <p:tav tm="100000">
                                          <p:val>
                                            <p:strVal val="#ppt_x+0.25"/>
                                          </p:val>
                                        </p:tav>
                                      </p:tavLst>
                                    </p:anim>
                                    <p:anim calcmode="lin" valueType="num">
                                      <p:cBhvr>
                                        <p:cTn id="23" dur="178">
                                          <p:stCondLst>
                                            <p:cond delay="1822"/>
                                          </p:stCondLst>
                                        </p:cTn>
                                        <p:tgtEl>
                                          <p:spTgt spid="44034"/>
                                        </p:tgtEl>
                                        <p:attrNameLst>
                                          <p:attrName>ppt_x</p:attrName>
                                        </p:attrNameLst>
                                      </p:cBhvr>
                                      <p:tavLst>
                                        <p:tav tm="0">
                                          <p:val>
                                            <p:strVal val="ppt_x"/>
                                          </p:val>
                                        </p:tav>
                                        <p:tav tm="100000">
                                          <p:val>
                                            <p:strVal val="ppt_x"/>
                                          </p:val>
                                        </p:tav>
                                      </p:tavLst>
                                    </p:anim>
                                    <p:anim calcmode="lin" valueType="num">
                                      <p:cBhvr>
                                        <p:cTn id="24" dur="664" tmFilter="0.0,0.0;0.25,0.07;0.50,0.2;0.75,0.467;1.0,1.0">
                                          <p:stCondLst>
                                            <p:cond delay="0"/>
                                          </p:stCondLst>
                                        </p:cTn>
                                        <p:tgtEl>
                                          <p:spTgt spid="44034"/>
                                        </p:tgtEl>
                                        <p:attrNameLst>
                                          <p:attrName>ppt_y</p:attrName>
                                        </p:attrNameLst>
                                      </p:cBhvr>
                                      <p:tavLst>
                                        <p:tav tm="0">
                                          <p:val>
                                            <p:strVal val="ppt_y"/>
                                          </p:val>
                                        </p:tav>
                                        <p:tav tm="5000">
                                          <p:val>
                                            <p:strVal val="ppt_y+0.026"/>
                                          </p:val>
                                        </p:tav>
                                        <p:tav tm="10000">
                                          <p:val>
                                            <p:strVal val="ppt_y+0.052"/>
                                          </p:val>
                                        </p:tav>
                                        <p:tav tm="15000">
                                          <p:val>
                                            <p:strVal val="ppt_y+0.078"/>
                                          </p:val>
                                        </p:tav>
                                        <p:tav tm="20000">
                                          <p:val>
                                            <p:strVal val="ppt_y+0.103"/>
                                          </p:val>
                                        </p:tav>
                                        <p:tav tm="30000">
                                          <p:val>
                                            <p:strVal val="ppt_y+0.151"/>
                                          </p:val>
                                        </p:tav>
                                        <p:tav tm="40000">
                                          <p:val>
                                            <p:strVal val="ppt_y+0.196"/>
                                          </p:val>
                                        </p:tav>
                                        <p:tav tm="50000">
                                          <p:val>
                                            <p:strVal val="ppt_y+0.236"/>
                                          </p:val>
                                        </p:tav>
                                        <p:tav tm="60000">
                                          <p:val>
                                            <p:strVal val="ppt_y+0.270"/>
                                          </p:val>
                                        </p:tav>
                                        <p:tav tm="70000">
                                          <p:val>
                                            <p:strVal val="ppt_y+0.297"/>
                                          </p:val>
                                        </p:tav>
                                        <p:tav tm="80000">
                                          <p:val>
                                            <p:strVal val="ppt_y+0.317"/>
                                          </p:val>
                                        </p:tav>
                                        <p:tav tm="90000">
                                          <p:val>
                                            <p:strVal val="ppt_y+0.329"/>
                                          </p:val>
                                        </p:tav>
                                        <p:tav tm="100000">
                                          <p:val>
                                            <p:strVal val="ppt_y+0.333"/>
                                          </p:val>
                                        </p:tav>
                                      </p:tavLst>
                                    </p:anim>
                                    <p:anim calcmode="lin" valueType="num">
                                      <p:cBhvr>
                                        <p:cTn id="25" dur="664" tmFilter="0, 0; 0.125,0.2665; 0.25,0.4; 0.375,0.465; 0.5,0.5;  0.625,0.535; 0.75,0.6; 0.875,0.7335; 1,1">
                                          <p:stCondLst>
                                            <p:cond delay="664"/>
                                          </p:stCondLst>
                                        </p:cTn>
                                        <p:tgtEl>
                                          <p:spTgt spid="44034"/>
                                        </p:tgtEl>
                                        <p:attrNameLst>
                                          <p:attrName>ppt_y</p:attrName>
                                        </p:attrNameLst>
                                      </p:cBhvr>
                                      <p:tavLst>
                                        <p:tav tm="0">
                                          <p:val>
                                            <p:strVal val="ppt_y"/>
                                          </p:val>
                                        </p:tav>
                                        <p:tav tm="10000">
                                          <p:val>
                                            <p:strVal val="ppt_y-0.034"/>
                                          </p:val>
                                        </p:tav>
                                        <p:tav tm="20000">
                                          <p:val>
                                            <p:strVal val="ppt_y-0.065"/>
                                          </p:val>
                                        </p:tav>
                                        <p:tav tm="30000">
                                          <p:val>
                                            <p:strVal val="ppt_y-0.090"/>
                                          </p:val>
                                        </p:tav>
                                        <p:tav tm="40000">
                                          <p:val>
                                            <p:strVal val="ppt_y-0.106"/>
                                          </p:val>
                                        </p:tav>
                                        <p:tav tm="50000">
                                          <p:val>
                                            <p:strVal val="ppt_y-0.111"/>
                                          </p:val>
                                        </p:tav>
                                        <p:tav tm="60000">
                                          <p:val>
                                            <p:strVal val="ppt_y-0.106"/>
                                          </p:val>
                                        </p:tav>
                                        <p:tav tm="70000">
                                          <p:val>
                                            <p:strVal val="ppt_y-0.090"/>
                                          </p:val>
                                        </p:tav>
                                        <p:tav tm="80000">
                                          <p:val>
                                            <p:strVal val="ppt_y-0.065"/>
                                          </p:val>
                                        </p:tav>
                                        <p:tav tm="90000">
                                          <p:val>
                                            <p:strVal val="ppt_y-0.034"/>
                                          </p:val>
                                        </p:tav>
                                        <p:tav tm="100000">
                                          <p:val>
                                            <p:strVal val="ppt_y"/>
                                          </p:val>
                                        </p:tav>
                                      </p:tavLst>
                                    </p:anim>
                                    <p:anim calcmode="lin" valueType="num">
                                      <p:cBhvr>
                                        <p:cTn id="26" dur="332" tmFilter="0, 0; 0.125,0.2665; 0.25,0.4; 0.375,0.465; 0.5,0.5;  0.625,0.535; 0.75,0.6; 0.875,0.7335; 1,1">
                                          <p:stCondLst>
                                            <p:cond delay="1324"/>
                                          </p:stCondLst>
                                        </p:cTn>
                                        <p:tgtEl>
                                          <p:spTgt spid="44034"/>
                                        </p:tgtEl>
                                        <p:attrNameLst>
                                          <p:attrName>ppt_y</p:attrName>
                                        </p:attrNameLst>
                                      </p:cBhvr>
                                      <p:tavLst>
                                        <p:tav tm="0">
                                          <p:val>
                                            <p:strVal val="ppt_y"/>
                                          </p:val>
                                        </p:tav>
                                        <p:tav tm="10000">
                                          <p:val>
                                            <p:strVal val="ppt_y-0.011"/>
                                          </p:val>
                                        </p:tav>
                                        <p:tav tm="20000">
                                          <p:val>
                                            <p:strVal val="ppt_y-0.022"/>
                                          </p:val>
                                        </p:tav>
                                        <p:tav tm="30000">
                                          <p:val>
                                            <p:strVal val="ppt_y-0.030"/>
                                          </p:val>
                                        </p:tav>
                                        <p:tav tm="40000">
                                          <p:val>
                                            <p:strVal val="ppt_y-0.035"/>
                                          </p:val>
                                        </p:tav>
                                        <p:tav tm="50000">
                                          <p:val>
                                            <p:strVal val="ppt_y-0.037"/>
                                          </p:val>
                                        </p:tav>
                                        <p:tav tm="60000">
                                          <p:val>
                                            <p:strVal val="ppt_y-0.035"/>
                                          </p:val>
                                        </p:tav>
                                        <p:tav tm="70000">
                                          <p:val>
                                            <p:strVal val="ppt_y-0.030"/>
                                          </p:val>
                                        </p:tav>
                                        <p:tav tm="80000">
                                          <p:val>
                                            <p:strVal val="ppt_y-0.022"/>
                                          </p:val>
                                        </p:tav>
                                        <p:tav tm="90000">
                                          <p:val>
                                            <p:strVal val="ppt_y-0.011"/>
                                          </p:val>
                                        </p:tav>
                                        <p:tav tm="100000">
                                          <p:val>
                                            <p:strVal val="ppt_y"/>
                                          </p:val>
                                        </p:tav>
                                      </p:tavLst>
                                    </p:anim>
                                    <p:anim calcmode="lin" valueType="num">
                                      <p:cBhvr>
                                        <p:cTn id="27" dur="164" tmFilter="0, 0; 0.125,0.2665; 0.25,0.4; 0.375,0.465; 0.5,0.5;  0.625,0.535; 0.75,0.6; 0.875,0.7335; 1,1">
                                          <p:stCondLst>
                                            <p:cond delay="1656"/>
                                          </p:stCondLst>
                                        </p:cTn>
                                        <p:tgtEl>
                                          <p:spTgt spid="44034"/>
                                        </p:tgtEl>
                                        <p:attrNameLst>
                                          <p:attrName>ppt_y</p:attrName>
                                        </p:attrNameLst>
                                      </p:cBhvr>
                                      <p:tavLst>
                                        <p:tav tm="0">
                                          <p:val>
                                            <p:strVal val="ppt_y"/>
                                          </p:val>
                                        </p:tav>
                                        <p:tav tm="10000">
                                          <p:val>
                                            <p:strVal val="ppt_y-0.004"/>
                                          </p:val>
                                        </p:tav>
                                        <p:tav tm="20000">
                                          <p:val>
                                            <p:strVal val="ppt_y-0.007"/>
                                          </p:val>
                                        </p:tav>
                                        <p:tav tm="30000">
                                          <p:val>
                                            <p:strVal val="ppt_y-0.010"/>
                                          </p:val>
                                        </p:tav>
                                        <p:tav tm="40000">
                                          <p:val>
                                            <p:strVal val="ppt_y-0.012"/>
                                          </p:val>
                                        </p:tav>
                                        <p:tav tm="50000">
                                          <p:val>
                                            <p:strVal val="ppt_y-0.0123"/>
                                          </p:val>
                                        </p:tav>
                                        <p:tav tm="60000">
                                          <p:val>
                                            <p:strVal val="ppt_y-0.012"/>
                                          </p:val>
                                        </p:tav>
                                        <p:tav tm="70000">
                                          <p:val>
                                            <p:strVal val="ppt_y-0.010"/>
                                          </p:val>
                                        </p:tav>
                                        <p:tav tm="80000">
                                          <p:val>
                                            <p:strVal val="ppt_y-0.007"/>
                                          </p:val>
                                        </p:tav>
                                        <p:tav tm="90000">
                                          <p:val>
                                            <p:strVal val="ppt_y-0.004"/>
                                          </p:val>
                                        </p:tav>
                                        <p:tav tm="100000">
                                          <p:val>
                                            <p:strVal val="ppt_y"/>
                                          </p:val>
                                        </p:tav>
                                      </p:tavLst>
                                    </p:anim>
                                    <p:anim calcmode="lin" valueType="num">
                                      <p:cBhvr>
                                        <p:cTn id="28" dur="180" accel="50000">
                                          <p:stCondLst>
                                            <p:cond delay="1820"/>
                                          </p:stCondLst>
                                        </p:cTn>
                                        <p:tgtEl>
                                          <p:spTgt spid="44034"/>
                                        </p:tgtEl>
                                        <p:attrNameLst>
                                          <p:attrName>ppt_y</p:attrName>
                                        </p:attrNameLst>
                                      </p:cBhvr>
                                      <p:tavLst>
                                        <p:tav tm="0">
                                          <p:val>
                                            <p:strVal val="ppt_y"/>
                                          </p:val>
                                        </p:tav>
                                        <p:tav tm="100000">
                                          <p:val>
                                            <p:strVal val="ppt_y+ppt_h"/>
                                          </p:val>
                                        </p:tav>
                                      </p:tavLst>
                                    </p:anim>
                                    <p:animScale>
                                      <p:cBhvr>
                                        <p:cTn id="29" dur="26">
                                          <p:stCondLst>
                                            <p:cond delay="620"/>
                                          </p:stCondLst>
                                        </p:cTn>
                                        <p:tgtEl>
                                          <p:spTgt spid="44034"/>
                                        </p:tgtEl>
                                      </p:cBhvr>
                                      <p:to x="100000" y="60000"/>
                                    </p:animScale>
                                    <p:animScale>
                                      <p:cBhvr>
                                        <p:cTn id="30" dur="166" decel="50000">
                                          <p:stCondLst>
                                            <p:cond delay="646"/>
                                          </p:stCondLst>
                                        </p:cTn>
                                        <p:tgtEl>
                                          <p:spTgt spid="44034"/>
                                        </p:tgtEl>
                                      </p:cBhvr>
                                      <p:to x="100000" y="100000"/>
                                    </p:animScale>
                                    <p:animScale>
                                      <p:cBhvr>
                                        <p:cTn id="31" dur="26">
                                          <p:stCondLst>
                                            <p:cond delay="1312"/>
                                          </p:stCondLst>
                                        </p:cTn>
                                        <p:tgtEl>
                                          <p:spTgt spid="44034"/>
                                        </p:tgtEl>
                                      </p:cBhvr>
                                      <p:to x="100000" y="80000"/>
                                    </p:animScale>
                                    <p:animScale>
                                      <p:cBhvr>
                                        <p:cTn id="32" dur="166" decel="50000">
                                          <p:stCondLst>
                                            <p:cond delay="1338"/>
                                          </p:stCondLst>
                                        </p:cTn>
                                        <p:tgtEl>
                                          <p:spTgt spid="44034"/>
                                        </p:tgtEl>
                                      </p:cBhvr>
                                      <p:to x="100000" y="100000"/>
                                    </p:animScale>
                                    <p:animScale>
                                      <p:cBhvr>
                                        <p:cTn id="33" dur="26">
                                          <p:stCondLst>
                                            <p:cond delay="1642"/>
                                          </p:stCondLst>
                                        </p:cTn>
                                        <p:tgtEl>
                                          <p:spTgt spid="44034"/>
                                        </p:tgtEl>
                                      </p:cBhvr>
                                      <p:to x="100000" y="90000"/>
                                    </p:animScale>
                                    <p:animScale>
                                      <p:cBhvr>
                                        <p:cTn id="34" dur="166" decel="50000">
                                          <p:stCondLst>
                                            <p:cond delay="1668"/>
                                          </p:stCondLst>
                                        </p:cTn>
                                        <p:tgtEl>
                                          <p:spTgt spid="44034"/>
                                        </p:tgtEl>
                                      </p:cBhvr>
                                      <p:to x="100000" y="100000"/>
                                    </p:animScale>
                                    <p:animScale>
                                      <p:cBhvr>
                                        <p:cTn id="35" dur="26">
                                          <p:stCondLst>
                                            <p:cond delay="1808"/>
                                          </p:stCondLst>
                                        </p:cTn>
                                        <p:tgtEl>
                                          <p:spTgt spid="44034"/>
                                        </p:tgtEl>
                                      </p:cBhvr>
                                      <p:to x="100000" y="95000"/>
                                    </p:animScale>
                                    <p:animScale>
                                      <p:cBhvr>
                                        <p:cTn id="36" dur="166" decel="50000">
                                          <p:stCondLst>
                                            <p:cond delay="1834"/>
                                          </p:stCondLst>
                                        </p:cTn>
                                        <p:tgtEl>
                                          <p:spTgt spid="44034"/>
                                        </p:tgtEl>
                                      </p:cBhvr>
                                      <p:to x="100000" y="100000"/>
                                    </p:animScale>
                                    <p:set>
                                      <p:cBhvr>
                                        <p:cTn id="37" dur="1" fill="hold">
                                          <p:stCondLst>
                                            <p:cond delay="1999"/>
                                          </p:stCondLst>
                                        </p:cTn>
                                        <p:tgtEl>
                                          <p:spTgt spid="4403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ontent Placeholder 12"/>
          <p:cNvSpPr>
            <a:spLocks noGrp="1"/>
          </p:cNvSpPr>
          <p:nvPr>
            <p:ph idx="10"/>
          </p:nvPr>
        </p:nvSpPr>
        <p:spPr>
          <a:xfrm>
            <a:off x="1071538" y="285728"/>
            <a:ext cx="8072462" cy="6215106"/>
          </a:xfrm>
        </p:spPr>
        <p:txBody>
          <a:bodyPr/>
          <a:lstStyle/>
          <a:p>
            <a:pPr algn="r" rtl="1"/>
            <a:r>
              <a:rPr lang="ar-DZ" sz="2000" b="1" dirty="0" smtClean="0">
                <a:solidFill>
                  <a:schemeClr val="tx1"/>
                </a:solidFill>
              </a:rPr>
              <a:t>لذلك أصبح على على مدربي خاصة الأصناف الصغرى التحكم في المتطلبات الفسيولوجية          </a:t>
            </a:r>
          </a:p>
          <a:p>
            <a:pPr algn="r" rtl="1"/>
            <a:r>
              <a:rPr lang="ar-DZ" sz="2000" b="1" dirty="0" smtClean="0">
                <a:solidFill>
                  <a:schemeClr val="tx1"/>
                </a:solidFill>
              </a:rPr>
              <a:t>للاعبيه من أجل تحديد حمل العمل الخاص بهم </a:t>
            </a:r>
            <a:r>
              <a:rPr lang="ar-DZ" sz="2000" b="1" dirty="0" err="1" smtClean="0">
                <a:solidFill>
                  <a:schemeClr val="tx1"/>
                </a:solidFill>
              </a:rPr>
              <a:t>و</a:t>
            </a:r>
            <a:r>
              <a:rPr lang="ar-DZ" sz="2000" b="1" dirty="0" smtClean="0">
                <a:solidFill>
                  <a:schemeClr val="tx1"/>
                </a:solidFill>
              </a:rPr>
              <a:t> توظيفهم في مناطق </a:t>
            </a:r>
            <a:r>
              <a:rPr lang="ar-DZ" sz="2000" b="1" dirty="0" err="1" smtClean="0">
                <a:solidFill>
                  <a:schemeClr val="tx1"/>
                </a:solidFill>
              </a:rPr>
              <a:t>و</a:t>
            </a:r>
            <a:r>
              <a:rPr lang="ar-DZ" sz="2000" b="1" dirty="0" smtClean="0">
                <a:solidFill>
                  <a:schemeClr val="tx1"/>
                </a:solidFill>
              </a:rPr>
              <a:t> مراكز اللعب حسب     قدرات كل لاعب </a:t>
            </a:r>
            <a:r>
              <a:rPr lang="ar-DZ" sz="2000" b="1" dirty="0" err="1" smtClean="0">
                <a:solidFill>
                  <a:schemeClr val="tx1"/>
                </a:solidFill>
              </a:rPr>
              <a:t>و</a:t>
            </a:r>
            <a:r>
              <a:rPr lang="ar-DZ" sz="2000" b="1" dirty="0" smtClean="0">
                <a:solidFill>
                  <a:schemeClr val="tx1"/>
                </a:solidFill>
              </a:rPr>
              <a:t> وفق متطلبات كل مركز .</a:t>
            </a:r>
          </a:p>
          <a:p>
            <a:pPr algn="r" rtl="1"/>
            <a:r>
              <a:rPr lang="ar-DZ" sz="2000" b="1" dirty="0" smtClean="0">
                <a:solidFill>
                  <a:schemeClr val="tx1"/>
                </a:solidFill>
              </a:rPr>
              <a:t>لهذا ارتأينا </a:t>
            </a:r>
            <a:r>
              <a:rPr lang="ar-DZ" sz="2000" b="1" dirty="0" err="1" smtClean="0">
                <a:solidFill>
                  <a:schemeClr val="tx1"/>
                </a:solidFill>
              </a:rPr>
              <a:t>الى</a:t>
            </a:r>
            <a:r>
              <a:rPr lang="ar-DZ" sz="2000" b="1" dirty="0" smtClean="0">
                <a:solidFill>
                  <a:schemeClr val="tx1"/>
                </a:solidFill>
              </a:rPr>
              <a:t> رح التساؤلات التالية :</a:t>
            </a:r>
          </a:p>
          <a:p>
            <a:pPr algn="r" rtl="1">
              <a:lnSpc>
                <a:spcPct val="150000"/>
              </a:lnSpc>
            </a:pPr>
            <a:r>
              <a:rPr lang="ar-DZ" sz="2400" b="1" dirty="0" smtClean="0">
                <a:solidFill>
                  <a:srgbClr val="C00000"/>
                </a:solidFill>
                <a:latin typeface="Traditional Arabic" pitchFamily="18" charset="-78"/>
                <a:cs typeface="Traditional Arabic" pitchFamily="18" charset="-78"/>
              </a:rPr>
              <a:t>1- ما هي الخصائص الفسيولوجية عند لاعبي كرة القدم الجزائرية لفئة أقل من 20 سنة  ؟</a:t>
            </a:r>
            <a:endParaRPr lang="fr-FR" sz="2400" b="1" dirty="0" smtClean="0">
              <a:solidFill>
                <a:srgbClr val="C00000"/>
              </a:solidFill>
              <a:latin typeface="Traditional Arabic" pitchFamily="18" charset="-78"/>
              <a:cs typeface="Traditional Arabic" pitchFamily="18" charset="-78"/>
            </a:endParaRPr>
          </a:p>
          <a:p>
            <a:pPr algn="r" rtl="1">
              <a:lnSpc>
                <a:spcPct val="150000"/>
              </a:lnSpc>
            </a:pPr>
            <a:r>
              <a:rPr lang="fr-FR" sz="2400" b="1" dirty="0" smtClean="0">
                <a:solidFill>
                  <a:srgbClr val="C00000"/>
                </a:solidFill>
                <a:latin typeface="Traditional Arabic" pitchFamily="18" charset="-78"/>
                <a:cs typeface="Traditional Arabic" pitchFamily="18" charset="-78"/>
              </a:rPr>
              <a:t>2</a:t>
            </a:r>
            <a:r>
              <a:rPr lang="ar-DZ" sz="2400" b="1" dirty="0" smtClean="0">
                <a:solidFill>
                  <a:srgbClr val="C00000"/>
                </a:solidFill>
                <a:latin typeface="Traditional Arabic" pitchFamily="18" charset="-78"/>
                <a:cs typeface="Traditional Arabic" pitchFamily="18" charset="-78"/>
              </a:rPr>
              <a:t>- هل توجد فروق معنوية للخصائص الفسيولوجية بين مستويات مختلفة عند لاعبي كرة </a:t>
            </a:r>
            <a:r>
              <a:rPr lang="fr-FR" sz="2400" b="1" dirty="0" smtClean="0">
                <a:solidFill>
                  <a:srgbClr val="C00000"/>
                </a:solidFill>
                <a:latin typeface="Traditional Arabic" pitchFamily="18" charset="-78"/>
                <a:cs typeface="Traditional Arabic" pitchFamily="18" charset="-78"/>
              </a:rPr>
              <a:t>    </a:t>
            </a:r>
            <a:r>
              <a:rPr lang="ar-DZ" sz="2400" b="1" dirty="0" smtClean="0">
                <a:solidFill>
                  <a:srgbClr val="C00000"/>
                </a:solidFill>
                <a:latin typeface="Traditional Arabic" pitchFamily="18" charset="-78"/>
                <a:cs typeface="Traditional Arabic" pitchFamily="18" charset="-78"/>
              </a:rPr>
              <a:t>القدم الجزائرية لفئة أقل من 20 سنة  ؟</a:t>
            </a:r>
            <a:endParaRPr lang="fr-FR" sz="2400" b="1" dirty="0" smtClean="0">
              <a:solidFill>
                <a:srgbClr val="C00000"/>
              </a:solidFill>
              <a:latin typeface="Traditional Arabic" pitchFamily="18" charset="-78"/>
              <a:cs typeface="Traditional Arabic" pitchFamily="18" charset="-78"/>
            </a:endParaRPr>
          </a:p>
          <a:p>
            <a:pPr algn="r" rtl="1">
              <a:lnSpc>
                <a:spcPct val="150000"/>
              </a:lnSpc>
            </a:pPr>
            <a:r>
              <a:rPr lang="fr-FR" sz="2400" b="1" dirty="0" smtClean="0">
                <a:solidFill>
                  <a:srgbClr val="C00000"/>
                </a:solidFill>
                <a:latin typeface="Traditional Arabic" pitchFamily="18" charset="-78"/>
                <a:cs typeface="Traditional Arabic" pitchFamily="18" charset="-78"/>
              </a:rPr>
              <a:t>3</a:t>
            </a:r>
            <a:r>
              <a:rPr lang="ar-DZ" sz="2400" b="1" dirty="0" smtClean="0">
                <a:solidFill>
                  <a:srgbClr val="C00000"/>
                </a:solidFill>
                <a:latin typeface="Traditional Arabic" pitchFamily="18" charset="-78"/>
                <a:cs typeface="Traditional Arabic" pitchFamily="18" charset="-78"/>
              </a:rPr>
              <a:t>- هل توجد فروق معنوية للخصائص الفسيولوجية بين مراكز اللعب عند لاعبي كرة</a:t>
            </a:r>
            <a:r>
              <a:rPr lang="fr-FR" sz="2400" b="1" dirty="0" smtClean="0">
                <a:solidFill>
                  <a:srgbClr val="C00000"/>
                </a:solidFill>
                <a:latin typeface="Traditional Arabic" pitchFamily="18" charset="-78"/>
                <a:cs typeface="Traditional Arabic" pitchFamily="18" charset="-78"/>
              </a:rPr>
              <a:t> </a:t>
            </a:r>
            <a:r>
              <a:rPr lang="ar-DZ" sz="2400" b="1" dirty="0" smtClean="0">
                <a:solidFill>
                  <a:srgbClr val="C00000"/>
                </a:solidFill>
                <a:latin typeface="Traditional Arabic" pitchFamily="18" charset="-78"/>
                <a:cs typeface="Traditional Arabic" pitchFamily="18" charset="-78"/>
              </a:rPr>
              <a:t>القدم </a:t>
            </a:r>
            <a:r>
              <a:rPr lang="fr-FR" sz="2400" b="1" dirty="0" smtClean="0">
                <a:solidFill>
                  <a:srgbClr val="C00000"/>
                </a:solidFill>
                <a:latin typeface="Traditional Arabic" pitchFamily="18" charset="-78"/>
                <a:cs typeface="Traditional Arabic" pitchFamily="18" charset="-78"/>
              </a:rPr>
              <a:t>  </a:t>
            </a:r>
            <a:r>
              <a:rPr lang="ar-DZ" sz="2400" b="1" dirty="0" smtClean="0">
                <a:solidFill>
                  <a:srgbClr val="C00000"/>
                </a:solidFill>
                <a:latin typeface="Traditional Arabic" pitchFamily="18" charset="-78"/>
                <a:cs typeface="Traditional Arabic" pitchFamily="18" charset="-78"/>
              </a:rPr>
              <a:t>الجزائرية لفئة أقل من 20 سنة  ؟</a:t>
            </a:r>
            <a:endParaRPr lang="fr-FR" sz="2400" b="1" dirty="0" smtClean="0">
              <a:solidFill>
                <a:srgbClr val="C00000"/>
              </a:solidFill>
              <a:latin typeface="Traditional Arabic" pitchFamily="18" charset="-78"/>
              <a:cs typeface="Traditional Arabic" pitchFamily="18" charset="-78"/>
            </a:endParaRPr>
          </a:p>
          <a:p>
            <a:pPr algn="r" rtl="1"/>
            <a:endParaRPr lang="ko-KR" altLang="en-US" sz="2000" b="1" dirty="0">
              <a:latin typeface="Arial" pitchFamily="34" charset="0"/>
              <a:cs typeface="Arial" pitchFamily="34" charset="0"/>
            </a:endParaRPr>
          </a:p>
        </p:txBody>
      </p:sp>
    </p:spTree>
    <p:extLst>
      <p:ext uri="{BB962C8B-B14F-4D97-AF65-F5344CB8AC3E}">
        <p14:creationId xmlns:p14="http://schemas.microsoft.com/office/powerpoint/2010/main" val="3659674305"/>
      </p:ext>
    </p:extLst>
  </p:cSld>
  <p:clrMapOvr>
    <a:masterClrMapping/>
  </p:clrMapOvr>
  <p:transition>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nodeType="clickEffect">
                                  <p:stCondLst>
                                    <p:cond delay="0"/>
                                  </p:stCondLst>
                                  <p:childTnLst>
                                    <p:set>
                                      <p:cBhvr>
                                        <p:cTn id="6" dur="1" fill="hold">
                                          <p:stCondLst>
                                            <p:cond delay="0"/>
                                          </p:stCondLst>
                                        </p:cTn>
                                        <p:tgtEl>
                                          <p:spTgt spid="13">
                                            <p:txEl>
                                              <p:pRg st="3" end="3"/>
                                            </p:txEl>
                                          </p:spTgt>
                                        </p:tgtEl>
                                        <p:attrNameLst>
                                          <p:attrName>style.visibility</p:attrName>
                                        </p:attrNameLst>
                                      </p:cBhvr>
                                      <p:to>
                                        <p:strVal val="visible"/>
                                      </p:to>
                                    </p:set>
                                    <p:anim calcmode="lin" valueType="num">
                                      <p:cBhvr>
                                        <p:cTn id="7" dur="500" decel="50000" fill="hold">
                                          <p:stCondLst>
                                            <p:cond delay="0"/>
                                          </p:stCondLst>
                                        </p:cTn>
                                        <p:tgtEl>
                                          <p:spTgt spid="13">
                                            <p:txEl>
                                              <p:pRg st="3" end="3"/>
                                            </p:txEl>
                                          </p:spTgt>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13">
                                            <p:txEl>
                                              <p:pRg st="3" end="3"/>
                                            </p:txEl>
                                          </p:spTgt>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13">
                                            <p:txEl>
                                              <p:pRg st="3" end="3"/>
                                            </p:txEl>
                                          </p:spTgt>
                                        </p:tgtEl>
                                        <p:attrNameLst>
                                          <p:attrName>ppt_w</p:attrName>
                                        </p:attrNameLst>
                                      </p:cBhvr>
                                      <p:tavLst>
                                        <p:tav tm="0">
                                          <p:val>
                                            <p:strVal val="#ppt_w*.05"/>
                                          </p:val>
                                        </p:tav>
                                        <p:tav tm="100000">
                                          <p:val>
                                            <p:strVal val="#ppt_w"/>
                                          </p:val>
                                        </p:tav>
                                      </p:tavLst>
                                    </p:anim>
                                    <p:anim calcmode="lin" valueType="num">
                                      <p:cBhvr>
                                        <p:cTn id="10" dur="1000" fill="hold"/>
                                        <p:tgtEl>
                                          <p:spTgt spid="13">
                                            <p:txEl>
                                              <p:pRg st="3" end="3"/>
                                            </p:txEl>
                                          </p:spTgt>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13">
                                            <p:txEl>
                                              <p:pRg st="3" end="3"/>
                                            </p:txEl>
                                          </p:spTgt>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13">
                                            <p:txEl>
                                              <p:pRg st="3" end="3"/>
                                            </p:txEl>
                                          </p:spTgt>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13">
                                            <p:txEl>
                                              <p:pRg st="3" end="3"/>
                                            </p:txEl>
                                          </p:spTgt>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13">
                                            <p:txEl>
                                              <p:pRg st="3" end="3"/>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5" presetClass="entr" presetSubtype="0" fill="hold" nodeType="clickEffect">
                                  <p:stCondLst>
                                    <p:cond delay="0"/>
                                  </p:stCondLst>
                                  <p:childTnLst>
                                    <p:set>
                                      <p:cBhvr>
                                        <p:cTn id="18" dur="1" fill="hold">
                                          <p:stCondLst>
                                            <p:cond delay="0"/>
                                          </p:stCondLst>
                                        </p:cTn>
                                        <p:tgtEl>
                                          <p:spTgt spid="13">
                                            <p:txEl>
                                              <p:pRg st="4" end="4"/>
                                            </p:txEl>
                                          </p:spTgt>
                                        </p:tgtEl>
                                        <p:attrNameLst>
                                          <p:attrName>style.visibility</p:attrName>
                                        </p:attrNameLst>
                                      </p:cBhvr>
                                      <p:to>
                                        <p:strVal val="visible"/>
                                      </p:to>
                                    </p:set>
                                    <p:anim calcmode="lin" valueType="num">
                                      <p:cBhvr>
                                        <p:cTn id="19" dur="500" decel="50000" fill="hold">
                                          <p:stCondLst>
                                            <p:cond delay="0"/>
                                          </p:stCondLst>
                                        </p:cTn>
                                        <p:tgtEl>
                                          <p:spTgt spid="13">
                                            <p:txEl>
                                              <p:pRg st="4" end="4"/>
                                            </p:txEl>
                                          </p:spTgt>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13">
                                            <p:txEl>
                                              <p:pRg st="4" end="4"/>
                                            </p:txEl>
                                          </p:spTgt>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13">
                                            <p:txEl>
                                              <p:pRg st="4" end="4"/>
                                            </p:txEl>
                                          </p:spTgt>
                                        </p:tgtEl>
                                        <p:attrNameLst>
                                          <p:attrName>ppt_w</p:attrName>
                                        </p:attrNameLst>
                                      </p:cBhvr>
                                      <p:tavLst>
                                        <p:tav tm="0">
                                          <p:val>
                                            <p:strVal val="#ppt_w*.05"/>
                                          </p:val>
                                        </p:tav>
                                        <p:tav tm="100000">
                                          <p:val>
                                            <p:strVal val="#ppt_w"/>
                                          </p:val>
                                        </p:tav>
                                      </p:tavLst>
                                    </p:anim>
                                    <p:anim calcmode="lin" valueType="num">
                                      <p:cBhvr>
                                        <p:cTn id="22" dur="1000" fill="hold"/>
                                        <p:tgtEl>
                                          <p:spTgt spid="13">
                                            <p:txEl>
                                              <p:pRg st="4" end="4"/>
                                            </p:txEl>
                                          </p:spTgt>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13">
                                            <p:txEl>
                                              <p:pRg st="4" end="4"/>
                                            </p:txEl>
                                          </p:spTgt>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13">
                                            <p:txEl>
                                              <p:pRg st="4" end="4"/>
                                            </p:txEl>
                                          </p:spTgt>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13">
                                            <p:txEl>
                                              <p:pRg st="4" end="4"/>
                                            </p:txEl>
                                          </p:spTgt>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13">
                                            <p:txEl>
                                              <p:pRg st="4" end="4"/>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5" presetClass="entr" presetSubtype="0" fill="hold" nodeType="clickEffect">
                                  <p:stCondLst>
                                    <p:cond delay="0"/>
                                  </p:stCondLst>
                                  <p:childTnLst>
                                    <p:set>
                                      <p:cBhvr>
                                        <p:cTn id="30" dur="1" fill="hold">
                                          <p:stCondLst>
                                            <p:cond delay="0"/>
                                          </p:stCondLst>
                                        </p:cTn>
                                        <p:tgtEl>
                                          <p:spTgt spid="13">
                                            <p:txEl>
                                              <p:pRg st="5" end="5"/>
                                            </p:txEl>
                                          </p:spTgt>
                                        </p:tgtEl>
                                        <p:attrNameLst>
                                          <p:attrName>style.visibility</p:attrName>
                                        </p:attrNameLst>
                                      </p:cBhvr>
                                      <p:to>
                                        <p:strVal val="visible"/>
                                      </p:to>
                                    </p:set>
                                    <p:anim calcmode="lin" valueType="num">
                                      <p:cBhvr>
                                        <p:cTn id="31" dur="500" decel="50000" fill="hold">
                                          <p:stCondLst>
                                            <p:cond delay="0"/>
                                          </p:stCondLst>
                                        </p:cTn>
                                        <p:tgtEl>
                                          <p:spTgt spid="13">
                                            <p:txEl>
                                              <p:pRg st="5" end="5"/>
                                            </p:txEl>
                                          </p:spTgt>
                                        </p:tgtEl>
                                        <p:attrNameLst>
                                          <p:attrName>style.rotation</p:attrName>
                                        </p:attrNameLst>
                                      </p:cBhvr>
                                      <p:tavLst>
                                        <p:tav tm="0">
                                          <p:val>
                                            <p:fltVal val="-90"/>
                                          </p:val>
                                        </p:tav>
                                        <p:tav tm="100000">
                                          <p:val>
                                            <p:fltVal val="0"/>
                                          </p:val>
                                        </p:tav>
                                      </p:tavLst>
                                    </p:anim>
                                    <p:anim calcmode="lin" valueType="num">
                                      <p:cBhvr>
                                        <p:cTn id="32" dur="500" decel="50000" fill="hold">
                                          <p:stCondLst>
                                            <p:cond delay="0"/>
                                          </p:stCondLst>
                                        </p:cTn>
                                        <p:tgtEl>
                                          <p:spTgt spid="13">
                                            <p:txEl>
                                              <p:pRg st="5" end="5"/>
                                            </p:txEl>
                                          </p:spTgt>
                                        </p:tgtEl>
                                        <p:attrNameLst>
                                          <p:attrName>ppt_w</p:attrName>
                                        </p:attrNameLst>
                                      </p:cBhvr>
                                      <p:tavLst>
                                        <p:tav tm="0">
                                          <p:val>
                                            <p:strVal val="#ppt_w"/>
                                          </p:val>
                                        </p:tav>
                                        <p:tav tm="100000">
                                          <p:val>
                                            <p:strVal val="#ppt_w*.05"/>
                                          </p:val>
                                        </p:tav>
                                      </p:tavLst>
                                    </p:anim>
                                    <p:anim calcmode="lin" valueType="num">
                                      <p:cBhvr>
                                        <p:cTn id="33" dur="500" accel="50000" fill="hold">
                                          <p:stCondLst>
                                            <p:cond delay="500"/>
                                          </p:stCondLst>
                                        </p:cTn>
                                        <p:tgtEl>
                                          <p:spTgt spid="13">
                                            <p:txEl>
                                              <p:pRg st="5" end="5"/>
                                            </p:txEl>
                                          </p:spTgt>
                                        </p:tgtEl>
                                        <p:attrNameLst>
                                          <p:attrName>ppt_w</p:attrName>
                                        </p:attrNameLst>
                                      </p:cBhvr>
                                      <p:tavLst>
                                        <p:tav tm="0">
                                          <p:val>
                                            <p:strVal val="#ppt_w*.05"/>
                                          </p:val>
                                        </p:tav>
                                        <p:tav tm="100000">
                                          <p:val>
                                            <p:strVal val="#ppt_w"/>
                                          </p:val>
                                        </p:tav>
                                      </p:tavLst>
                                    </p:anim>
                                    <p:anim calcmode="lin" valueType="num">
                                      <p:cBhvr>
                                        <p:cTn id="34" dur="1000" fill="hold"/>
                                        <p:tgtEl>
                                          <p:spTgt spid="13">
                                            <p:txEl>
                                              <p:pRg st="5" end="5"/>
                                            </p:txEl>
                                          </p:spTgt>
                                        </p:tgtEl>
                                        <p:attrNameLst>
                                          <p:attrName>ppt_h</p:attrName>
                                        </p:attrNameLst>
                                      </p:cBhvr>
                                      <p:tavLst>
                                        <p:tav tm="0">
                                          <p:val>
                                            <p:strVal val="#ppt_h"/>
                                          </p:val>
                                        </p:tav>
                                        <p:tav tm="100000">
                                          <p:val>
                                            <p:strVal val="#ppt_h"/>
                                          </p:val>
                                        </p:tav>
                                      </p:tavLst>
                                    </p:anim>
                                    <p:anim calcmode="lin" valueType="num">
                                      <p:cBhvr>
                                        <p:cTn id="35" dur="500" decel="50000" fill="hold">
                                          <p:stCondLst>
                                            <p:cond delay="0"/>
                                          </p:stCondLst>
                                        </p:cTn>
                                        <p:tgtEl>
                                          <p:spTgt spid="13">
                                            <p:txEl>
                                              <p:pRg st="5" end="5"/>
                                            </p:txEl>
                                          </p:spTgt>
                                        </p:tgtEl>
                                        <p:attrNameLst>
                                          <p:attrName>ppt_x</p:attrName>
                                        </p:attrNameLst>
                                      </p:cBhvr>
                                      <p:tavLst>
                                        <p:tav tm="0">
                                          <p:val>
                                            <p:strVal val="#ppt_x+.4"/>
                                          </p:val>
                                        </p:tav>
                                        <p:tav tm="100000">
                                          <p:val>
                                            <p:strVal val="#ppt_x"/>
                                          </p:val>
                                        </p:tav>
                                      </p:tavLst>
                                    </p:anim>
                                    <p:anim calcmode="lin" valueType="num">
                                      <p:cBhvr>
                                        <p:cTn id="36" dur="500" decel="50000" fill="hold">
                                          <p:stCondLst>
                                            <p:cond delay="0"/>
                                          </p:stCondLst>
                                        </p:cTn>
                                        <p:tgtEl>
                                          <p:spTgt spid="13">
                                            <p:txEl>
                                              <p:pRg st="5" end="5"/>
                                            </p:txEl>
                                          </p:spTgt>
                                        </p:tgtEl>
                                        <p:attrNameLst>
                                          <p:attrName>ppt_y</p:attrName>
                                        </p:attrNameLst>
                                      </p:cBhvr>
                                      <p:tavLst>
                                        <p:tav tm="0">
                                          <p:val>
                                            <p:strVal val="#ppt_y-.2"/>
                                          </p:val>
                                        </p:tav>
                                        <p:tav tm="100000">
                                          <p:val>
                                            <p:strVal val="#ppt_y+.1"/>
                                          </p:val>
                                        </p:tav>
                                      </p:tavLst>
                                    </p:anim>
                                    <p:anim calcmode="lin" valueType="num">
                                      <p:cBhvr>
                                        <p:cTn id="37" dur="500" accel="50000" fill="hold">
                                          <p:stCondLst>
                                            <p:cond delay="500"/>
                                          </p:stCondLst>
                                        </p:cTn>
                                        <p:tgtEl>
                                          <p:spTgt spid="13">
                                            <p:txEl>
                                              <p:pRg st="5" end="5"/>
                                            </p:txEl>
                                          </p:spTgt>
                                        </p:tgtEl>
                                        <p:attrNameLst>
                                          <p:attrName>ppt_y</p:attrName>
                                        </p:attrNameLst>
                                      </p:cBhvr>
                                      <p:tavLst>
                                        <p:tav tm="0">
                                          <p:val>
                                            <p:strVal val="#ppt_y+.1"/>
                                          </p:val>
                                        </p:tav>
                                        <p:tav tm="100000">
                                          <p:val>
                                            <p:strVal val="#ppt_y"/>
                                          </p:val>
                                        </p:tav>
                                      </p:tavLst>
                                    </p:anim>
                                    <p:animEffect transition="in" filter="fade">
                                      <p:cBhvr>
                                        <p:cTn id="38" dur="1000" decel="50000">
                                          <p:stCondLst>
                                            <p:cond delay="0"/>
                                          </p:stCondLst>
                                        </p:cTn>
                                        <p:tgtEl>
                                          <p:spTgt spid="1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rtl="1"/>
            <a:r>
              <a:rPr lang="ar-DZ" dirty="0" smtClean="0"/>
              <a:t>أهداف البحث</a:t>
            </a:r>
            <a:endParaRPr lang="fr-FR" dirty="0"/>
          </a:p>
        </p:txBody>
      </p:sp>
      <p:sp>
        <p:nvSpPr>
          <p:cNvPr id="4" name="Espace réservé du contenu 3"/>
          <p:cNvSpPr>
            <a:spLocks noGrp="1"/>
          </p:cNvSpPr>
          <p:nvPr>
            <p:ph idx="10"/>
          </p:nvPr>
        </p:nvSpPr>
        <p:spPr>
          <a:xfrm>
            <a:off x="0" y="1428736"/>
            <a:ext cx="9144000" cy="5143536"/>
          </a:xfrm>
        </p:spPr>
        <p:txBody>
          <a:bodyPr/>
          <a:lstStyle/>
          <a:p>
            <a:pPr algn="r" rtl="1">
              <a:lnSpc>
                <a:spcPct val="150000"/>
              </a:lnSpc>
            </a:pPr>
            <a:r>
              <a:rPr lang="ar-DZ" sz="2400" b="1" dirty="0" smtClean="0">
                <a:solidFill>
                  <a:schemeClr val="tx1"/>
                </a:solidFill>
                <a:latin typeface="Traditional Arabic" pitchFamily="18" charset="-78"/>
                <a:cs typeface="Traditional Arabic" pitchFamily="18" charset="-78"/>
              </a:rPr>
              <a:t>وتهدف دراستنا إلى:</a:t>
            </a:r>
            <a:endParaRPr lang="fr-FR" sz="2400" b="1" dirty="0" smtClean="0">
              <a:solidFill>
                <a:schemeClr val="tx1"/>
              </a:solidFill>
              <a:latin typeface="Traditional Arabic" pitchFamily="18" charset="-78"/>
              <a:cs typeface="Traditional Arabic" pitchFamily="18" charset="-78"/>
            </a:endParaRPr>
          </a:p>
          <a:p>
            <a:pPr algn="r" rtl="1">
              <a:lnSpc>
                <a:spcPct val="150000"/>
              </a:lnSpc>
            </a:pPr>
            <a:r>
              <a:rPr lang="fr-FR" sz="2400" b="1" dirty="0" smtClean="0">
                <a:solidFill>
                  <a:srgbClr val="C00000"/>
                </a:solidFill>
                <a:latin typeface="Traditional Arabic" pitchFamily="18" charset="-78"/>
                <a:cs typeface="Traditional Arabic" pitchFamily="18" charset="-78"/>
              </a:rPr>
              <a:t>1</a:t>
            </a:r>
            <a:r>
              <a:rPr lang="ar-DZ" sz="2400" b="1" dirty="0" smtClean="0">
                <a:solidFill>
                  <a:srgbClr val="C00000"/>
                </a:solidFill>
                <a:latin typeface="Traditional Arabic" pitchFamily="18" charset="-78"/>
                <a:cs typeface="Traditional Arabic" pitchFamily="18" charset="-78"/>
              </a:rPr>
              <a:t>- تحديد الخصائص الفسيولوجية عند لاعبي كرة القدم الجزائرية لفئة أقل من 20 سنة  .</a:t>
            </a:r>
            <a:endParaRPr lang="fr-FR" sz="2400" b="1" dirty="0" smtClean="0">
              <a:solidFill>
                <a:srgbClr val="C00000"/>
              </a:solidFill>
              <a:latin typeface="Traditional Arabic" pitchFamily="18" charset="-78"/>
              <a:cs typeface="Traditional Arabic" pitchFamily="18" charset="-78"/>
            </a:endParaRPr>
          </a:p>
          <a:p>
            <a:pPr algn="r" rtl="1">
              <a:lnSpc>
                <a:spcPct val="150000"/>
              </a:lnSpc>
            </a:pPr>
            <a:r>
              <a:rPr lang="fr-FR" sz="2400" b="1" dirty="0" smtClean="0">
                <a:solidFill>
                  <a:srgbClr val="C00000"/>
                </a:solidFill>
                <a:latin typeface="Traditional Arabic" pitchFamily="18" charset="-78"/>
                <a:cs typeface="Traditional Arabic" pitchFamily="18" charset="-78"/>
              </a:rPr>
              <a:t>2</a:t>
            </a:r>
            <a:r>
              <a:rPr lang="ar-DZ" sz="2400" b="1" dirty="0" smtClean="0">
                <a:solidFill>
                  <a:srgbClr val="C00000"/>
                </a:solidFill>
                <a:latin typeface="Traditional Arabic" pitchFamily="18" charset="-78"/>
                <a:cs typeface="Traditional Arabic" pitchFamily="18" charset="-78"/>
              </a:rPr>
              <a:t>- معرفة الفروق بين مستويات مختلفة عند لاعبي كرة القدم الجزائرية لفئة أقل من 20 سنة  في بعض</a:t>
            </a:r>
            <a:r>
              <a:rPr lang="fr-FR" sz="2400" b="1" dirty="0" smtClean="0">
                <a:solidFill>
                  <a:srgbClr val="C00000"/>
                </a:solidFill>
                <a:latin typeface="Traditional Arabic" pitchFamily="18" charset="-78"/>
                <a:cs typeface="Traditional Arabic" pitchFamily="18" charset="-78"/>
              </a:rPr>
              <a:t>  </a:t>
            </a:r>
            <a:r>
              <a:rPr lang="ar-DZ" sz="2400" b="1" dirty="0" smtClean="0">
                <a:solidFill>
                  <a:srgbClr val="C00000"/>
                </a:solidFill>
                <a:latin typeface="Traditional Arabic" pitchFamily="18" charset="-78"/>
                <a:cs typeface="Traditional Arabic" pitchFamily="18" charset="-78"/>
              </a:rPr>
              <a:t> الخصائص الفسيولوجية.</a:t>
            </a:r>
            <a:endParaRPr lang="fr-FR" sz="2400" b="1" dirty="0" smtClean="0">
              <a:solidFill>
                <a:srgbClr val="C00000"/>
              </a:solidFill>
              <a:latin typeface="Traditional Arabic" pitchFamily="18" charset="-78"/>
              <a:cs typeface="Traditional Arabic" pitchFamily="18" charset="-78"/>
            </a:endParaRPr>
          </a:p>
          <a:p>
            <a:pPr algn="r" rtl="1">
              <a:lnSpc>
                <a:spcPct val="150000"/>
              </a:lnSpc>
            </a:pPr>
            <a:r>
              <a:rPr lang="fr-FR" sz="2400" b="1" dirty="0" smtClean="0">
                <a:solidFill>
                  <a:srgbClr val="C00000"/>
                </a:solidFill>
                <a:latin typeface="Traditional Arabic" pitchFamily="18" charset="-78"/>
                <a:cs typeface="Traditional Arabic" pitchFamily="18" charset="-78"/>
              </a:rPr>
              <a:t>3</a:t>
            </a:r>
            <a:r>
              <a:rPr lang="ar-DZ" sz="2400" b="1" dirty="0" smtClean="0">
                <a:solidFill>
                  <a:srgbClr val="C00000"/>
                </a:solidFill>
                <a:latin typeface="Traditional Arabic" pitchFamily="18" charset="-78"/>
                <a:cs typeface="Traditional Arabic" pitchFamily="18" charset="-78"/>
              </a:rPr>
              <a:t>- تحديد الفروق بين مراكز اللاعبين لفئة أقل من 20 سنة  بالنسبة لبعض الخصائص الفسيولوجية.</a:t>
            </a:r>
            <a:endParaRPr lang="fr-FR" sz="2400" b="1" dirty="0">
              <a:solidFill>
                <a:srgbClr val="C00000"/>
              </a:solidFill>
              <a:latin typeface="Traditional Arabic" pitchFamily="18" charset="-78"/>
              <a:cs typeface="Traditional Arabic" pitchFamily="18"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Effect transition="in" filter="fade">
                                      <p:cBhvr>
                                        <p:cTn id="7" dur="1000"/>
                                        <p:tgtEl>
                                          <p:spTgt spid="4">
                                            <p:txEl>
                                              <p:pRg st="1" end="1"/>
                                            </p:txEl>
                                          </p:spTgt>
                                        </p:tgtEl>
                                      </p:cBhvr>
                                    </p:animEffect>
                                    <p:anim calcmode="lin" valueType="num">
                                      <p:cBhvr>
                                        <p:cTn id="8"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4">
                                            <p:txEl>
                                              <p:pRg st="1" end="1"/>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4">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animEffect transition="in" filter="fade">
                                      <p:cBhvr>
                                        <p:cTn id="15" dur="1000"/>
                                        <p:tgtEl>
                                          <p:spTgt spid="4">
                                            <p:txEl>
                                              <p:pRg st="2" end="2"/>
                                            </p:txEl>
                                          </p:spTgt>
                                        </p:tgtEl>
                                      </p:cBhvr>
                                    </p:animEffect>
                                    <p:anim calcmode="lin" valueType="num">
                                      <p:cBhvr>
                                        <p:cTn id="16"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4">
                                            <p:txEl>
                                              <p:pRg st="2" end="2"/>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4">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nodeType="clickEffect">
                                  <p:stCondLst>
                                    <p:cond delay="0"/>
                                  </p:stCondLst>
                                  <p:childTnLst>
                                    <p:set>
                                      <p:cBhvr>
                                        <p:cTn id="22" dur="1" fill="hold">
                                          <p:stCondLst>
                                            <p:cond delay="0"/>
                                          </p:stCondLst>
                                        </p:cTn>
                                        <p:tgtEl>
                                          <p:spTgt spid="4">
                                            <p:txEl>
                                              <p:pRg st="3" end="3"/>
                                            </p:txEl>
                                          </p:spTgt>
                                        </p:tgtEl>
                                        <p:attrNameLst>
                                          <p:attrName>style.visibility</p:attrName>
                                        </p:attrNameLst>
                                      </p:cBhvr>
                                      <p:to>
                                        <p:strVal val="visible"/>
                                      </p:to>
                                    </p:set>
                                    <p:animEffect transition="in" filter="fade">
                                      <p:cBhvr>
                                        <p:cTn id="23" dur="1000"/>
                                        <p:tgtEl>
                                          <p:spTgt spid="4">
                                            <p:txEl>
                                              <p:pRg st="3" end="3"/>
                                            </p:txEl>
                                          </p:spTgt>
                                        </p:tgtEl>
                                      </p:cBhvr>
                                    </p:animEffect>
                                    <p:anim calcmode="lin" valueType="num">
                                      <p:cBhvr>
                                        <p:cTn id="24" dur="10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25" dur="900" decel="100000" fill="hold"/>
                                        <p:tgtEl>
                                          <p:spTgt spid="4">
                                            <p:txEl>
                                              <p:pRg st="3" end="3"/>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4">
                                            <p:txEl>
                                              <p:pRg st="3" end="3"/>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ar-DZ" dirty="0" smtClean="0"/>
              <a:t>فرضيات البحث </a:t>
            </a:r>
            <a:endParaRPr lang="fr-FR" dirty="0"/>
          </a:p>
        </p:txBody>
      </p:sp>
      <p:sp>
        <p:nvSpPr>
          <p:cNvPr id="4" name="Espace réservé du contenu 3"/>
          <p:cNvSpPr>
            <a:spLocks noGrp="1"/>
          </p:cNvSpPr>
          <p:nvPr>
            <p:ph idx="10"/>
          </p:nvPr>
        </p:nvSpPr>
        <p:spPr>
          <a:xfrm>
            <a:off x="0" y="1357298"/>
            <a:ext cx="8697144" cy="4519974"/>
          </a:xfrm>
        </p:spPr>
        <p:txBody>
          <a:bodyPr/>
          <a:lstStyle/>
          <a:p>
            <a:pPr algn="r" rtl="1">
              <a:lnSpc>
                <a:spcPct val="150000"/>
              </a:lnSpc>
            </a:pPr>
            <a:endParaRPr lang="fr-FR" sz="2000" b="1" dirty="0" smtClean="0">
              <a:solidFill>
                <a:schemeClr val="tx1"/>
              </a:solidFill>
            </a:endParaRPr>
          </a:p>
          <a:p>
            <a:pPr algn="r" rtl="1">
              <a:lnSpc>
                <a:spcPct val="150000"/>
              </a:lnSpc>
            </a:pPr>
            <a:r>
              <a:rPr lang="ar-DZ" sz="2000" b="1" dirty="0" smtClean="0">
                <a:solidFill>
                  <a:schemeClr val="tx1"/>
                </a:solidFill>
              </a:rPr>
              <a:t>وافترض الباحث ما يلي:</a:t>
            </a:r>
            <a:endParaRPr lang="fr-FR" sz="2000" b="1" dirty="0" smtClean="0">
              <a:solidFill>
                <a:schemeClr val="tx1"/>
              </a:solidFill>
            </a:endParaRPr>
          </a:p>
          <a:p>
            <a:pPr algn="r" rtl="1">
              <a:lnSpc>
                <a:spcPct val="150000"/>
              </a:lnSpc>
            </a:pPr>
            <a:r>
              <a:rPr lang="ar-DZ" sz="2000" b="1" dirty="0" smtClean="0">
                <a:solidFill>
                  <a:schemeClr val="tx1"/>
                </a:solidFill>
              </a:rPr>
              <a:t>1- مستوى لاعبي كرة القدم لفئة أقل من 20 سنة بعيدة كل البعد عن المستوى المطلوب حيث لم     تتجاوز قيمة </a:t>
            </a:r>
            <a:r>
              <a:rPr lang="ar-DZ" sz="2000" b="1" dirty="0" err="1" smtClean="0">
                <a:solidFill>
                  <a:schemeClr val="tx1"/>
                </a:solidFill>
              </a:rPr>
              <a:t>ال</a:t>
            </a:r>
            <a:r>
              <a:rPr lang="ar-DZ" sz="2000" b="1" dirty="0" smtClean="0">
                <a:solidFill>
                  <a:schemeClr val="tx1"/>
                </a:solidFill>
              </a:rPr>
              <a:t>  </a:t>
            </a:r>
            <a:r>
              <a:rPr lang="fr-FR" sz="2000" b="1" dirty="0" smtClean="0">
                <a:solidFill>
                  <a:schemeClr val="tx1"/>
                </a:solidFill>
              </a:rPr>
              <a:t>vo2max </a:t>
            </a:r>
            <a:r>
              <a:rPr lang="ar-DZ" sz="2000" b="1" dirty="0" smtClean="0">
                <a:solidFill>
                  <a:schemeClr val="tx1"/>
                </a:solidFill>
              </a:rPr>
              <a:t>50 مل/</a:t>
            </a:r>
            <a:r>
              <a:rPr lang="ar-DZ" sz="2000" b="1" dirty="0" err="1" smtClean="0">
                <a:solidFill>
                  <a:schemeClr val="tx1"/>
                </a:solidFill>
              </a:rPr>
              <a:t>كغ</a:t>
            </a:r>
            <a:r>
              <a:rPr lang="ar-DZ" sz="2000" b="1" dirty="0" smtClean="0">
                <a:solidFill>
                  <a:schemeClr val="tx1"/>
                </a:solidFill>
              </a:rPr>
              <a:t>/د .</a:t>
            </a:r>
            <a:endParaRPr lang="fr-FR" sz="2000" b="1" dirty="0" smtClean="0">
              <a:solidFill>
                <a:schemeClr val="tx1"/>
              </a:solidFill>
            </a:endParaRPr>
          </a:p>
          <a:p>
            <a:pPr algn="r" rtl="1">
              <a:lnSpc>
                <a:spcPct val="150000"/>
              </a:lnSpc>
            </a:pPr>
            <a:r>
              <a:rPr lang="ar-DZ" sz="2000" b="1" dirty="0" smtClean="0">
                <a:solidFill>
                  <a:schemeClr val="tx1"/>
                </a:solidFill>
              </a:rPr>
              <a:t>2- لا توجد فروق معنوية بين مستويات اللعب المختلفة للاعبي كرة القدم الجزائرية (فئة أقل من 20 سنة )في بعض     الخصائص الفسيولوجية.</a:t>
            </a:r>
            <a:endParaRPr lang="fr-FR" sz="2000" b="1" dirty="0" smtClean="0">
              <a:solidFill>
                <a:schemeClr val="tx1"/>
              </a:solidFill>
            </a:endParaRPr>
          </a:p>
          <a:p>
            <a:pPr algn="r" rtl="1">
              <a:lnSpc>
                <a:spcPct val="150000"/>
              </a:lnSpc>
            </a:pPr>
            <a:r>
              <a:rPr lang="ar-DZ" sz="2000" b="1" dirty="0" smtClean="0">
                <a:solidFill>
                  <a:schemeClr val="tx1"/>
                </a:solidFill>
              </a:rPr>
              <a:t>3- توجد فروق معنوية بين مراكز اللاعبين (لفئة أقل من 20 سنة) في الخصائص الفسيولوجية       خاصة بين حارس المرمى وبعض المراكز.</a:t>
            </a:r>
            <a:endParaRPr lang="fr-FR" sz="2000"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animEffect transition="in" filter="fade">
                                      <p:cBhvr>
                                        <p:cTn id="7" dur="770" decel="100000"/>
                                        <p:tgtEl>
                                          <p:spTgt spid="4">
                                            <p:txEl>
                                              <p:pRg st="2" end="2"/>
                                            </p:txEl>
                                          </p:spTgt>
                                        </p:tgtEl>
                                      </p:cBhvr>
                                    </p:animEffect>
                                    <p:animScale>
                                      <p:cBhvr>
                                        <p:cTn id="8" dur="770" decel="100000"/>
                                        <p:tgtEl>
                                          <p:spTgt spid="4">
                                            <p:txEl>
                                              <p:pRg st="2" end="2"/>
                                            </p:txEl>
                                          </p:spTgt>
                                        </p:tgtEl>
                                      </p:cBhvr>
                                      <p:from x="10000" y="10000"/>
                                      <p:to x="200000" y="450000"/>
                                    </p:animScale>
                                    <p:animScale>
                                      <p:cBhvr>
                                        <p:cTn id="9" dur="1230" accel="100000" fill="hold">
                                          <p:stCondLst>
                                            <p:cond delay="770"/>
                                          </p:stCondLst>
                                        </p:cTn>
                                        <p:tgtEl>
                                          <p:spTgt spid="4">
                                            <p:txEl>
                                              <p:pRg st="2" end="2"/>
                                            </p:txEl>
                                          </p:spTgt>
                                        </p:tgtEl>
                                      </p:cBhvr>
                                      <p:from x="200000" y="450000"/>
                                      <p:to x="100000" y="100000"/>
                                    </p:animScale>
                                    <p:set>
                                      <p:cBhvr>
                                        <p:cTn id="10" dur="770" fill="hold"/>
                                        <p:tgtEl>
                                          <p:spTgt spid="4">
                                            <p:txEl>
                                              <p:pRg st="2" end="2"/>
                                            </p:txEl>
                                          </p:spTgt>
                                        </p:tgtEl>
                                        <p:attrNameLst>
                                          <p:attrName>ppt_x</p:attrName>
                                        </p:attrNameLst>
                                      </p:cBhvr>
                                      <p:to>
                                        <p:strVal val="(0.5)"/>
                                      </p:to>
                                    </p:set>
                                    <p:anim from="(0.5)" to="(#ppt_x)" calcmode="lin" valueType="num">
                                      <p:cBhvr>
                                        <p:cTn id="11" dur="1230" accel="100000" fill="hold">
                                          <p:stCondLst>
                                            <p:cond delay="770"/>
                                          </p:stCondLst>
                                        </p:cTn>
                                        <p:tgtEl>
                                          <p:spTgt spid="4">
                                            <p:txEl>
                                              <p:pRg st="2" end="2"/>
                                            </p:txEl>
                                          </p:spTgt>
                                        </p:tgtEl>
                                        <p:attrNameLst>
                                          <p:attrName>ppt_x</p:attrName>
                                        </p:attrNameLst>
                                      </p:cBhvr>
                                    </p:anim>
                                    <p:set>
                                      <p:cBhvr>
                                        <p:cTn id="12" dur="770" fill="hold"/>
                                        <p:tgtEl>
                                          <p:spTgt spid="4">
                                            <p:txEl>
                                              <p:pRg st="2" end="2"/>
                                            </p:txEl>
                                          </p:spTgt>
                                        </p:tgtEl>
                                        <p:attrNameLst>
                                          <p:attrName>ppt_y</p:attrName>
                                        </p:attrNameLst>
                                      </p:cBhvr>
                                      <p:to>
                                        <p:strVal val="(#ppt_y+0.4)"/>
                                      </p:to>
                                    </p:set>
                                    <p:anim from="(#ppt_y+0.4)" to="(#ppt_y)" calcmode="lin" valueType="num">
                                      <p:cBhvr>
                                        <p:cTn id="13" dur="1230" accel="100000" fill="hold">
                                          <p:stCondLst>
                                            <p:cond delay="770"/>
                                          </p:stCondLst>
                                        </p:cTn>
                                        <p:tgtEl>
                                          <p:spTgt spid="4">
                                            <p:txEl>
                                              <p:pRg st="2" end="2"/>
                                            </p:txEl>
                                          </p:spTgt>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51" presetClass="entr" presetSubtype="0" fill="hold" nodeType="clickEffect">
                                  <p:stCondLst>
                                    <p:cond delay="0"/>
                                  </p:stCondLst>
                                  <p:childTnLst>
                                    <p:set>
                                      <p:cBhvr>
                                        <p:cTn id="17" dur="1" fill="hold">
                                          <p:stCondLst>
                                            <p:cond delay="0"/>
                                          </p:stCondLst>
                                        </p:cTn>
                                        <p:tgtEl>
                                          <p:spTgt spid="4">
                                            <p:txEl>
                                              <p:pRg st="3" end="3"/>
                                            </p:txEl>
                                          </p:spTgt>
                                        </p:tgtEl>
                                        <p:attrNameLst>
                                          <p:attrName>style.visibility</p:attrName>
                                        </p:attrNameLst>
                                      </p:cBhvr>
                                      <p:to>
                                        <p:strVal val="visible"/>
                                      </p:to>
                                    </p:set>
                                    <p:animEffect transition="in" filter="fade">
                                      <p:cBhvr>
                                        <p:cTn id="18" dur="770" decel="100000"/>
                                        <p:tgtEl>
                                          <p:spTgt spid="4">
                                            <p:txEl>
                                              <p:pRg st="3" end="3"/>
                                            </p:txEl>
                                          </p:spTgt>
                                        </p:tgtEl>
                                      </p:cBhvr>
                                    </p:animEffect>
                                    <p:animScale>
                                      <p:cBhvr>
                                        <p:cTn id="19" dur="770" decel="100000"/>
                                        <p:tgtEl>
                                          <p:spTgt spid="4">
                                            <p:txEl>
                                              <p:pRg st="3" end="3"/>
                                            </p:txEl>
                                          </p:spTgt>
                                        </p:tgtEl>
                                      </p:cBhvr>
                                      <p:from x="10000" y="10000"/>
                                      <p:to x="200000" y="450000"/>
                                    </p:animScale>
                                    <p:animScale>
                                      <p:cBhvr>
                                        <p:cTn id="20" dur="1230" accel="100000" fill="hold">
                                          <p:stCondLst>
                                            <p:cond delay="770"/>
                                          </p:stCondLst>
                                        </p:cTn>
                                        <p:tgtEl>
                                          <p:spTgt spid="4">
                                            <p:txEl>
                                              <p:pRg st="3" end="3"/>
                                            </p:txEl>
                                          </p:spTgt>
                                        </p:tgtEl>
                                      </p:cBhvr>
                                      <p:from x="200000" y="450000"/>
                                      <p:to x="100000" y="100000"/>
                                    </p:animScale>
                                    <p:set>
                                      <p:cBhvr>
                                        <p:cTn id="21" dur="770" fill="hold"/>
                                        <p:tgtEl>
                                          <p:spTgt spid="4">
                                            <p:txEl>
                                              <p:pRg st="3" end="3"/>
                                            </p:txEl>
                                          </p:spTgt>
                                        </p:tgtEl>
                                        <p:attrNameLst>
                                          <p:attrName>ppt_x</p:attrName>
                                        </p:attrNameLst>
                                      </p:cBhvr>
                                      <p:to>
                                        <p:strVal val="(0.5)"/>
                                      </p:to>
                                    </p:set>
                                    <p:anim from="(0.5)" to="(#ppt_x)" calcmode="lin" valueType="num">
                                      <p:cBhvr>
                                        <p:cTn id="22" dur="1230" accel="100000" fill="hold">
                                          <p:stCondLst>
                                            <p:cond delay="770"/>
                                          </p:stCondLst>
                                        </p:cTn>
                                        <p:tgtEl>
                                          <p:spTgt spid="4">
                                            <p:txEl>
                                              <p:pRg st="3" end="3"/>
                                            </p:txEl>
                                          </p:spTgt>
                                        </p:tgtEl>
                                        <p:attrNameLst>
                                          <p:attrName>ppt_x</p:attrName>
                                        </p:attrNameLst>
                                      </p:cBhvr>
                                    </p:anim>
                                    <p:set>
                                      <p:cBhvr>
                                        <p:cTn id="23" dur="770" fill="hold"/>
                                        <p:tgtEl>
                                          <p:spTgt spid="4">
                                            <p:txEl>
                                              <p:pRg st="3" end="3"/>
                                            </p:txEl>
                                          </p:spTgt>
                                        </p:tgtEl>
                                        <p:attrNameLst>
                                          <p:attrName>ppt_y</p:attrName>
                                        </p:attrNameLst>
                                      </p:cBhvr>
                                      <p:to>
                                        <p:strVal val="(#ppt_y+0.4)"/>
                                      </p:to>
                                    </p:set>
                                    <p:anim from="(#ppt_y+0.4)" to="(#ppt_y)" calcmode="lin" valueType="num">
                                      <p:cBhvr>
                                        <p:cTn id="24" dur="1230" accel="100000" fill="hold">
                                          <p:stCondLst>
                                            <p:cond delay="770"/>
                                          </p:stCondLst>
                                        </p:cTn>
                                        <p:tgtEl>
                                          <p:spTgt spid="4">
                                            <p:txEl>
                                              <p:pRg st="3" end="3"/>
                                            </p:txEl>
                                          </p:spTgt>
                                        </p:tgtEl>
                                        <p:attrNameLst>
                                          <p:attrName>ppt_y</p:attrName>
                                        </p:attrNameLst>
                                      </p:cBhvr>
                                    </p:anim>
                                  </p:childTnLst>
                                </p:cTn>
                              </p:par>
                            </p:childTnLst>
                          </p:cTn>
                        </p:par>
                      </p:childTnLst>
                    </p:cTn>
                  </p:par>
                  <p:par>
                    <p:cTn id="25" fill="hold">
                      <p:stCondLst>
                        <p:cond delay="indefinite"/>
                      </p:stCondLst>
                      <p:childTnLst>
                        <p:par>
                          <p:cTn id="26" fill="hold">
                            <p:stCondLst>
                              <p:cond delay="0"/>
                            </p:stCondLst>
                            <p:childTnLst>
                              <p:par>
                                <p:cTn id="27" presetID="51" presetClass="entr" presetSubtype="0" fill="hold" nodeType="clickEffect">
                                  <p:stCondLst>
                                    <p:cond delay="0"/>
                                  </p:stCondLst>
                                  <p:childTnLst>
                                    <p:set>
                                      <p:cBhvr>
                                        <p:cTn id="28" dur="1" fill="hold">
                                          <p:stCondLst>
                                            <p:cond delay="0"/>
                                          </p:stCondLst>
                                        </p:cTn>
                                        <p:tgtEl>
                                          <p:spTgt spid="4">
                                            <p:txEl>
                                              <p:pRg st="4" end="4"/>
                                            </p:txEl>
                                          </p:spTgt>
                                        </p:tgtEl>
                                        <p:attrNameLst>
                                          <p:attrName>style.visibility</p:attrName>
                                        </p:attrNameLst>
                                      </p:cBhvr>
                                      <p:to>
                                        <p:strVal val="visible"/>
                                      </p:to>
                                    </p:set>
                                    <p:animEffect transition="in" filter="fade">
                                      <p:cBhvr>
                                        <p:cTn id="29" dur="770" decel="100000"/>
                                        <p:tgtEl>
                                          <p:spTgt spid="4">
                                            <p:txEl>
                                              <p:pRg st="4" end="4"/>
                                            </p:txEl>
                                          </p:spTgt>
                                        </p:tgtEl>
                                      </p:cBhvr>
                                    </p:animEffect>
                                    <p:animScale>
                                      <p:cBhvr>
                                        <p:cTn id="30" dur="770" decel="100000"/>
                                        <p:tgtEl>
                                          <p:spTgt spid="4">
                                            <p:txEl>
                                              <p:pRg st="4" end="4"/>
                                            </p:txEl>
                                          </p:spTgt>
                                        </p:tgtEl>
                                      </p:cBhvr>
                                      <p:from x="10000" y="10000"/>
                                      <p:to x="200000" y="450000"/>
                                    </p:animScale>
                                    <p:animScale>
                                      <p:cBhvr>
                                        <p:cTn id="31" dur="1230" accel="100000" fill="hold">
                                          <p:stCondLst>
                                            <p:cond delay="770"/>
                                          </p:stCondLst>
                                        </p:cTn>
                                        <p:tgtEl>
                                          <p:spTgt spid="4">
                                            <p:txEl>
                                              <p:pRg st="4" end="4"/>
                                            </p:txEl>
                                          </p:spTgt>
                                        </p:tgtEl>
                                      </p:cBhvr>
                                      <p:from x="200000" y="450000"/>
                                      <p:to x="100000" y="100000"/>
                                    </p:animScale>
                                    <p:set>
                                      <p:cBhvr>
                                        <p:cTn id="32" dur="770" fill="hold"/>
                                        <p:tgtEl>
                                          <p:spTgt spid="4">
                                            <p:txEl>
                                              <p:pRg st="4" end="4"/>
                                            </p:txEl>
                                          </p:spTgt>
                                        </p:tgtEl>
                                        <p:attrNameLst>
                                          <p:attrName>ppt_x</p:attrName>
                                        </p:attrNameLst>
                                      </p:cBhvr>
                                      <p:to>
                                        <p:strVal val="(0.5)"/>
                                      </p:to>
                                    </p:set>
                                    <p:anim from="(0.5)" to="(#ppt_x)" calcmode="lin" valueType="num">
                                      <p:cBhvr>
                                        <p:cTn id="33" dur="1230" accel="100000" fill="hold">
                                          <p:stCondLst>
                                            <p:cond delay="770"/>
                                          </p:stCondLst>
                                        </p:cTn>
                                        <p:tgtEl>
                                          <p:spTgt spid="4">
                                            <p:txEl>
                                              <p:pRg st="4" end="4"/>
                                            </p:txEl>
                                          </p:spTgt>
                                        </p:tgtEl>
                                        <p:attrNameLst>
                                          <p:attrName>ppt_x</p:attrName>
                                        </p:attrNameLst>
                                      </p:cBhvr>
                                    </p:anim>
                                    <p:set>
                                      <p:cBhvr>
                                        <p:cTn id="34" dur="770" fill="hold"/>
                                        <p:tgtEl>
                                          <p:spTgt spid="4">
                                            <p:txEl>
                                              <p:pRg st="4" end="4"/>
                                            </p:txEl>
                                          </p:spTgt>
                                        </p:tgtEl>
                                        <p:attrNameLst>
                                          <p:attrName>ppt_y</p:attrName>
                                        </p:attrNameLst>
                                      </p:cBhvr>
                                      <p:to>
                                        <p:strVal val="(#ppt_y+0.4)"/>
                                      </p:to>
                                    </p:set>
                                    <p:anim from="(#ppt_y+0.4)" to="(#ppt_y)" calcmode="lin" valueType="num">
                                      <p:cBhvr>
                                        <p:cTn id="35" dur="1230" accel="100000" fill="hold">
                                          <p:stCondLst>
                                            <p:cond delay="770"/>
                                          </p:stCondLst>
                                        </p:cTn>
                                        <p:tgtEl>
                                          <p:spTgt spid="4">
                                            <p:txEl>
                                              <p:pRg st="4" end="4"/>
                                            </p:txEl>
                                          </p:spTgt>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rtl="1"/>
            <a:r>
              <a:rPr lang="ar-DZ" dirty="0" smtClean="0"/>
              <a:t>الدراسة النظـــرية</a:t>
            </a:r>
            <a:endParaRPr lang="fr-FR" dirty="0"/>
          </a:p>
        </p:txBody>
      </p:sp>
      <p:sp>
        <p:nvSpPr>
          <p:cNvPr id="3" name="Espace réservé du contenu 2"/>
          <p:cNvSpPr>
            <a:spLocks noGrp="1"/>
          </p:cNvSpPr>
          <p:nvPr>
            <p:ph idx="1"/>
          </p:nvPr>
        </p:nvSpPr>
        <p:spPr/>
        <p:txBody>
          <a:bodyPr/>
          <a:lstStyle/>
          <a:p>
            <a:pPr algn="r" rtl="1"/>
            <a:r>
              <a:rPr lang="ar-DZ" b="1" dirty="0" smtClean="0">
                <a:solidFill>
                  <a:schemeClr val="tx1"/>
                </a:solidFill>
              </a:rPr>
              <a:t>انطلاقا من موضوع قيد الدراسة تم تقسيم الجانب النظري إلى الفصول التالية :</a:t>
            </a:r>
            <a:endParaRPr lang="fr-FR" b="1" dirty="0">
              <a:solidFill>
                <a:schemeClr val="tx1"/>
              </a:solidFill>
            </a:endParaRPr>
          </a:p>
        </p:txBody>
      </p:sp>
      <p:graphicFrame>
        <p:nvGraphicFramePr>
          <p:cNvPr id="5" name="Espace réservé du contenu 4"/>
          <p:cNvGraphicFramePr>
            <a:graphicFrameLocks noGrp="1"/>
          </p:cNvGraphicFramePr>
          <p:nvPr>
            <p:ph idx="10"/>
          </p:nvPr>
        </p:nvGraphicFramePr>
        <p:xfrm>
          <a:off x="468313" y="2276475"/>
          <a:ext cx="8229600" cy="36004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ar-DZ" dirty="0" smtClean="0"/>
              <a:t>الدراسة الأساسية </a:t>
            </a:r>
            <a:endParaRPr lang="fr-FR" dirty="0"/>
          </a:p>
        </p:txBody>
      </p:sp>
      <p:sp>
        <p:nvSpPr>
          <p:cNvPr id="3" name="Espace réservé du contenu 2"/>
          <p:cNvSpPr>
            <a:spLocks noGrp="1"/>
          </p:cNvSpPr>
          <p:nvPr>
            <p:ph idx="1"/>
          </p:nvPr>
        </p:nvSpPr>
        <p:spPr>
          <a:xfrm>
            <a:off x="428596" y="1142984"/>
            <a:ext cx="8229600" cy="460648"/>
          </a:xfrm>
        </p:spPr>
        <p:txBody>
          <a:bodyPr/>
          <a:lstStyle/>
          <a:p>
            <a:pPr algn="r" rtl="1"/>
            <a:r>
              <a:rPr lang="ar-DZ" b="1" dirty="0" smtClean="0">
                <a:solidFill>
                  <a:srgbClr val="0070C0"/>
                </a:solidFill>
              </a:rPr>
              <a:t>منهج البحث :</a:t>
            </a:r>
            <a:endParaRPr lang="fr-FR" b="1" dirty="0">
              <a:solidFill>
                <a:srgbClr val="0070C0"/>
              </a:solidFill>
            </a:endParaRPr>
          </a:p>
        </p:txBody>
      </p:sp>
      <p:sp>
        <p:nvSpPr>
          <p:cNvPr id="4" name="Espace réservé du contenu 3"/>
          <p:cNvSpPr>
            <a:spLocks noGrp="1"/>
          </p:cNvSpPr>
          <p:nvPr>
            <p:ph idx="10"/>
          </p:nvPr>
        </p:nvSpPr>
        <p:spPr>
          <a:xfrm>
            <a:off x="0" y="1643050"/>
            <a:ext cx="8697144" cy="1009252"/>
          </a:xfrm>
        </p:spPr>
        <p:txBody>
          <a:bodyPr/>
          <a:lstStyle/>
          <a:p>
            <a:pPr algn="r" rtl="1">
              <a:lnSpc>
                <a:spcPct val="150000"/>
              </a:lnSpc>
            </a:pPr>
            <a:r>
              <a:rPr lang="ar-DZ" sz="1600" b="1" dirty="0" smtClean="0">
                <a:solidFill>
                  <a:schemeClr val="tx1"/>
                </a:solidFill>
              </a:rPr>
              <a:t>قمنا باستخدام المنهج الوصفي المقارن </a:t>
            </a:r>
            <a:r>
              <a:rPr lang="ar-DZ" sz="1600" b="1" dirty="0" err="1" smtClean="0">
                <a:solidFill>
                  <a:schemeClr val="tx1"/>
                </a:solidFill>
              </a:rPr>
              <a:t>لملائمته</a:t>
            </a:r>
            <a:r>
              <a:rPr lang="ar-DZ" sz="1600" b="1" dirty="0" smtClean="0">
                <a:solidFill>
                  <a:schemeClr val="tx1"/>
                </a:solidFill>
              </a:rPr>
              <a:t> لطبيعة المشكلة ، حيث من خلاله يمكننا تحديد بعض المؤشرات الفسيولوجية </a:t>
            </a:r>
            <a:r>
              <a:rPr lang="ar-DZ" sz="1600" b="1" dirty="0" err="1" smtClean="0">
                <a:solidFill>
                  <a:schemeClr val="tx1"/>
                </a:solidFill>
              </a:rPr>
              <a:t>و</a:t>
            </a:r>
            <a:r>
              <a:rPr lang="ar-DZ" sz="1600" b="1" dirty="0" smtClean="0">
                <a:solidFill>
                  <a:schemeClr val="tx1"/>
                </a:solidFill>
              </a:rPr>
              <a:t> القياسات      </a:t>
            </a:r>
            <a:r>
              <a:rPr lang="ar-DZ" sz="1600" b="1" dirty="0" err="1" smtClean="0">
                <a:solidFill>
                  <a:schemeClr val="tx1"/>
                </a:solidFill>
              </a:rPr>
              <a:t>المورفولوجية</a:t>
            </a:r>
            <a:r>
              <a:rPr lang="ar-DZ" sz="1600" b="1" dirty="0" smtClean="0">
                <a:solidFill>
                  <a:schemeClr val="tx1"/>
                </a:solidFill>
              </a:rPr>
              <a:t>  </a:t>
            </a:r>
            <a:r>
              <a:rPr lang="ar-DZ" sz="1600" b="1" dirty="0" err="1" smtClean="0">
                <a:solidFill>
                  <a:schemeClr val="tx1"/>
                </a:solidFill>
              </a:rPr>
              <a:t>بالاضافة</a:t>
            </a:r>
            <a:r>
              <a:rPr lang="ar-DZ" sz="1600" b="1" dirty="0" smtClean="0">
                <a:solidFill>
                  <a:schemeClr val="tx1"/>
                </a:solidFill>
              </a:rPr>
              <a:t> </a:t>
            </a:r>
            <a:r>
              <a:rPr lang="ar-DZ" sz="1600" b="1" dirty="0" err="1" smtClean="0">
                <a:solidFill>
                  <a:schemeClr val="tx1"/>
                </a:solidFill>
              </a:rPr>
              <a:t>الى</a:t>
            </a:r>
            <a:r>
              <a:rPr lang="ar-DZ" sz="1600" b="1" dirty="0" smtClean="0">
                <a:solidFill>
                  <a:schemeClr val="tx1"/>
                </a:solidFill>
              </a:rPr>
              <a:t> المقارنة أي تحديد أوجه الشبه </a:t>
            </a:r>
            <a:r>
              <a:rPr lang="ar-DZ" sz="1600" b="1" dirty="0" err="1" smtClean="0">
                <a:solidFill>
                  <a:schemeClr val="tx1"/>
                </a:solidFill>
              </a:rPr>
              <a:t>و</a:t>
            </a:r>
            <a:r>
              <a:rPr lang="ar-DZ" sz="1600" b="1" dirty="0" smtClean="0">
                <a:solidFill>
                  <a:schemeClr val="tx1"/>
                </a:solidFill>
              </a:rPr>
              <a:t> الاختلاف بين مراكز اللاعبين </a:t>
            </a:r>
            <a:r>
              <a:rPr lang="ar-DZ" sz="1600" b="1" dirty="0" err="1" smtClean="0">
                <a:solidFill>
                  <a:schemeClr val="tx1"/>
                </a:solidFill>
              </a:rPr>
              <a:t>و</a:t>
            </a:r>
            <a:r>
              <a:rPr lang="ar-DZ" sz="1600" b="1" dirty="0" smtClean="0">
                <a:solidFill>
                  <a:schemeClr val="tx1"/>
                </a:solidFill>
              </a:rPr>
              <a:t> بين </a:t>
            </a:r>
            <a:r>
              <a:rPr lang="ar-DZ" sz="1600" b="1" dirty="0" err="1" smtClean="0">
                <a:solidFill>
                  <a:schemeClr val="tx1"/>
                </a:solidFill>
              </a:rPr>
              <a:t>مستوايات</a:t>
            </a:r>
            <a:r>
              <a:rPr lang="ar-DZ" sz="1600" b="1" dirty="0" smtClean="0">
                <a:solidFill>
                  <a:schemeClr val="tx1"/>
                </a:solidFill>
              </a:rPr>
              <a:t>    اللعب التي يمارسون فيها . </a:t>
            </a:r>
            <a:endParaRPr lang="fr-FR" sz="1600" b="1" dirty="0">
              <a:solidFill>
                <a:schemeClr val="tx1"/>
              </a:solidFill>
            </a:endParaRPr>
          </a:p>
        </p:txBody>
      </p:sp>
      <p:sp>
        <p:nvSpPr>
          <p:cNvPr id="1025" name="Rectangle 1"/>
          <p:cNvSpPr>
            <a:spLocks noChangeArrowheads="1"/>
          </p:cNvSpPr>
          <p:nvPr/>
        </p:nvSpPr>
        <p:spPr bwMode="auto">
          <a:xfrm>
            <a:off x="-142908" y="3000372"/>
            <a:ext cx="9144000" cy="34163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50000"/>
              </a:lnSpc>
              <a:spcBef>
                <a:spcPct val="0"/>
              </a:spcBef>
              <a:spcAft>
                <a:spcPct val="0"/>
              </a:spcAft>
              <a:buClrTx/>
              <a:buSzTx/>
              <a:buFontTx/>
              <a:buNone/>
              <a:tabLst/>
            </a:pPr>
            <a:r>
              <a:rPr kumimoji="0" lang="ar-DZ" sz="2400" b="1" i="0" u="none" strike="noStrike" cap="none" normalizeH="0" baseline="0" dirty="0" smtClean="0">
                <a:ln>
                  <a:noFill/>
                </a:ln>
                <a:solidFill>
                  <a:srgbClr val="0070C0"/>
                </a:solidFill>
                <a:effectLst/>
                <a:latin typeface="Traditional Arabic" pitchFamily="18" charset="-78"/>
                <a:ea typeface="Times New Roman" pitchFamily="18" charset="0"/>
                <a:cs typeface="Traditional Arabic" pitchFamily="18" charset="-78"/>
              </a:rPr>
              <a:t>مجتمع البحث</a:t>
            </a:r>
            <a:r>
              <a:rPr kumimoji="0" lang="ar-DZ" sz="2400" b="1" i="0" u="none" strike="noStrike" cap="none" normalizeH="0" dirty="0" smtClean="0">
                <a:ln>
                  <a:noFill/>
                </a:ln>
                <a:solidFill>
                  <a:srgbClr val="0070C0"/>
                </a:solidFill>
                <a:effectLst/>
                <a:latin typeface="Traditional Arabic" pitchFamily="18" charset="-78"/>
                <a:ea typeface="Times New Roman" pitchFamily="18" charset="0"/>
                <a:cs typeface="Traditional Arabic" pitchFamily="18" charset="-78"/>
              </a:rPr>
              <a:t> :</a:t>
            </a:r>
            <a:endParaRPr kumimoji="0" lang="ar-DZ" sz="2400" b="1" i="0" u="none" strike="noStrike" cap="none" normalizeH="0" baseline="0" dirty="0" smtClean="0">
              <a:ln>
                <a:noFill/>
              </a:ln>
              <a:solidFill>
                <a:srgbClr val="0070C0"/>
              </a:solidFill>
              <a:effectLst/>
              <a:latin typeface="Traditional Arabic" pitchFamily="18" charset="-78"/>
              <a:ea typeface="Times New Roman" pitchFamily="18" charset="0"/>
              <a:cs typeface="Traditional Arabic" pitchFamily="18" charset="-78"/>
            </a:endParaRPr>
          </a:p>
          <a:p>
            <a:pPr marL="0" marR="0" lvl="0" indent="0" algn="r" defTabSz="914400" rtl="1" eaLnBrk="1" fontAlgn="base" latinLnBrk="0" hangingPunct="1">
              <a:lnSpc>
                <a:spcPct val="150000"/>
              </a:lnSpc>
              <a:spcBef>
                <a:spcPct val="0"/>
              </a:spcBef>
              <a:spcAft>
                <a:spcPct val="0"/>
              </a:spcAft>
              <a:buClrTx/>
              <a:buSzTx/>
              <a:buFontTx/>
              <a:buNone/>
              <a:tabLst/>
            </a:pPr>
            <a:r>
              <a:rPr kumimoji="0" lang="ar-DZ" sz="2400" b="1" i="0" u="none" strike="noStrike" cap="none" normalizeH="0" baseline="0" dirty="0" smtClean="0">
                <a:ln>
                  <a:noFill/>
                </a:ln>
                <a:solidFill>
                  <a:schemeClr val="tx1"/>
                </a:solidFill>
                <a:effectLst/>
                <a:latin typeface="Traditional Arabic" pitchFamily="18" charset="-78"/>
                <a:ea typeface="Times New Roman" pitchFamily="18" charset="0"/>
                <a:cs typeface="Traditional Arabic" pitchFamily="18" charset="-78"/>
              </a:rPr>
              <a:t>حيث يتكون مجتمع الأصل للبحث من لاعبي البطولة الوطنية لكرة القدم الجزائرية أواسط للجهة الوسطى   وتم اختيار عينة البحث بشكل مقصود من الفرق التالية :</a:t>
            </a:r>
            <a:endParaRPr kumimoji="0" lang="fr-FR" sz="10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50000"/>
              </a:lnSpc>
              <a:spcBef>
                <a:spcPct val="0"/>
              </a:spcBef>
              <a:spcAft>
                <a:spcPct val="0"/>
              </a:spcAft>
              <a:buClrTx/>
              <a:buSzTx/>
              <a:buFontTx/>
              <a:buNone/>
              <a:tabLst/>
            </a:pPr>
            <a:r>
              <a:rPr kumimoji="0" lang="ar-DZ" sz="2400" b="1" i="0" u="none" strike="noStrike" cap="none" normalizeH="0" baseline="0" dirty="0" smtClean="0">
                <a:ln>
                  <a:noFill/>
                </a:ln>
                <a:solidFill>
                  <a:schemeClr val="tx1"/>
                </a:solidFill>
                <a:effectLst/>
                <a:latin typeface="Traditional Arabic" pitchFamily="18" charset="-78"/>
                <a:ea typeface="Times New Roman" pitchFamily="18" charset="0"/>
                <a:cs typeface="Traditional Arabic" pitchFamily="18" charset="-78"/>
              </a:rPr>
              <a:t>اتحاد البليدة ، نادي </a:t>
            </a:r>
            <a:r>
              <a:rPr kumimoji="0" lang="ar-DZ" sz="2400" b="1" i="0" u="none" strike="noStrike" cap="none" normalizeH="0" baseline="0" dirty="0" err="1" smtClean="0">
                <a:ln>
                  <a:noFill/>
                </a:ln>
                <a:solidFill>
                  <a:schemeClr val="tx1"/>
                </a:solidFill>
                <a:effectLst/>
                <a:latin typeface="Traditional Arabic" pitchFamily="18" charset="-78"/>
                <a:ea typeface="Times New Roman" pitchFamily="18" charset="0"/>
                <a:cs typeface="Traditional Arabic" pitchFamily="18" charset="-78"/>
              </a:rPr>
              <a:t>باردوا</a:t>
            </a:r>
            <a:r>
              <a:rPr kumimoji="0" lang="ar-DZ" sz="2400" b="1" i="0" u="none" strike="noStrike" cap="none" normalizeH="0" baseline="0" dirty="0" smtClean="0">
                <a:ln>
                  <a:noFill/>
                </a:ln>
                <a:solidFill>
                  <a:schemeClr val="tx1"/>
                </a:solidFill>
                <a:effectLst/>
                <a:latin typeface="Traditional Arabic" pitchFamily="18" charset="-78"/>
                <a:ea typeface="Times New Roman" pitchFamily="18" charset="0"/>
                <a:cs typeface="Traditional Arabic" pitchFamily="18" charset="-78"/>
              </a:rPr>
              <a:t> ، رائد القبة ، </a:t>
            </a:r>
            <a:r>
              <a:rPr kumimoji="0" lang="ar-DZ" sz="2400" b="1" i="0" u="none" strike="noStrike" cap="none" normalizeH="0" baseline="0" dirty="0" err="1" smtClean="0">
                <a:ln>
                  <a:noFill/>
                </a:ln>
                <a:solidFill>
                  <a:schemeClr val="tx1"/>
                </a:solidFill>
                <a:effectLst/>
                <a:latin typeface="Traditional Arabic" pitchFamily="18" charset="-78"/>
                <a:ea typeface="Times New Roman" pitchFamily="18" charset="0"/>
                <a:cs typeface="Traditional Arabic" pitchFamily="18" charset="-78"/>
              </a:rPr>
              <a:t>مولودية</a:t>
            </a:r>
            <a:r>
              <a:rPr kumimoji="0" lang="ar-DZ" sz="2400" b="1" i="0" u="none" strike="noStrike" cap="none" normalizeH="0" baseline="0" dirty="0" smtClean="0">
                <a:ln>
                  <a:noFill/>
                </a:ln>
                <a:solidFill>
                  <a:schemeClr val="tx1"/>
                </a:solidFill>
                <a:effectLst/>
                <a:latin typeface="Traditional Arabic" pitchFamily="18" charset="-78"/>
                <a:ea typeface="Times New Roman" pitchFamily="18" charset="0"/>
                <a:cs typeface="Traditional Arabic" pitchFamily="18" charset="-78"/>
              </a:rPr>
              <a:t> الجزائر ، اتحاد العاصمة،</a:t>
            </a:r>
            <a:r>
              <a:rPr kumimoji="0" lang="ar-DZ" sz="2400" b="1" i="0" u="none" strike="noStrike" cap="none" normalizeH="0" baseline="0" dirty="0" smtClean="0">
                <a:ln>
                  <a:noFill/>
                </a:ln>
                <a:solidFill>
                  <a:srgbClr val="FF0000"/>
                </a:solidFill>
                <a:effectLst/>
                <a:latin typeface="Traditional Arabic" pitchFamily="18" charset="-78"/>
                <a:ea typeface="Times New Roman" pitchFamily="18" charset="0"/>
                <a:cs typeface="Traditional Arabic" pitchFamily="18" charset="-78"/>
              </a:rPr>
              <a:t> </a:t>
            </a:r>
            <a:r>
              <a:rPr kumimoji="0" lang="ar-DZ" sz="2400" b="1" i="0" u="none" strike="noStrike" cap="none" normalizeH="0" baseline="0" dirty="0" smtClean="0">
                <a:ln>
                  <a:noFill/>
                </a:ln>
                <a:solidFill>
                  <a:schemeClr val="tx1"/>
                </a:solidFill>
                <a:effectLst/>
                <a:latin typeface="Traditional Arabic" pitchFamily="18" charset="-78"/>
                <a:ea typeface="Times New Roman" pitchFamily="18" charset="0"/>
                <a:cs typeface="Traditional Arabic" pitchFamily="18" charset="-78"/>
              </a:rPr>
              <a:t>اتحاد </a:t>
            </a:r>
            <a:r>
              <a:rPr kumimoji="0" lang="ar-DZ" sz="2400" b="1" i="0" u="none" strike="noStrike" cap="none" normalizeH="0" baseline="0" dirty="0" err="1" smtClean="0">
                <a:ln>
                  <a:noFill/>
                </a:ln>
                <a:solidFill>
                  <a:schemeClr val="tx1"/>
                </a:solidFill>
                <a:effectLst/>
                <a:latin typeface="Traditional Arabic" pitchFamily="18" charset="-78"/>
                <a:ea typeface="Times New Roman" pitchFamily="18" charset="0"/>
                <a:cs typeface="Traditional Arabic" pitchFamily="18" charset="-78"/>
              </a:rPr>
              <a:t>الشراقة</a:t>
            </a:r>
            <a:r>
              <a:rPr kumimoji="0" lang="ar-DZ" sz="2400" b="1" i="0" u="none" strike="noStrike" cap="none" normalizeH="0" baseline="0" dirty="0" smtClean="0">
                <a:ln>
                  <a:noFill/>
                </a:ln>
                <a:solidFill>
                  <a:schemeClr val="tx1"/>
                </a:solidFill>
                <a:effectLst/>
                <a:latin typeface="Traditional Arabic" pitchFamily="18" charset="-78"/>
                <a:ea typeface="Times New Roman" pitchFamily="18" charset="0"/>
                <a:cs typeface="Traditional Arabic" pitchFamily="18" charset="-78"/>
              </a:rPr>
              <a:t> ،شبيبة </a:t>
            </a:r>
            <a:r>
              <a:rPr kumimoji="0" lang="ar-DZ" sz="2400" b="1" i="0" u="none" strike="noStrike" cap="none" normalizeH="0" baseline="0" dirty="0" err="1" smtClean="0">
                <a:ln>
                  <a:noFill/>
                </a:ln>
                <a:solidFill>
                  <a:schemeClr val="tx1"/>
                </a:solidFill>
                <a:effectLst/>
                <a:latin typeface="Traditional Arabic" pitchFamily="18" charset="-78"/>
                <a:ea typeface="Times New Roman" pitchFamily="18" charset="0"/>
                <a:cs typeface="Traditional Arabic" pitchFamily="18" charset="-78"/>
              </a:rPr>
              <a:t>الشراقة</a:t>
            </a:r>
            <a:r>
              <a:rPr kumimoji="0" lang="ar-DZ" sz="2400" b="1" i="0" u="none" strike="noStrike" cap="none" normalizeH="0" baseline="0" dirty="0" smtClean="0">
                <a:ln>
                  <a:noFill/>
                </a:ln>
                <a:solidFill>
                  <a:schemeClr val="tx1"/>
                </a:solidFill>
                <a:effectLst/>
                <a:latin typeface="Traditional Arabic" pitchFamily="18" charset="-78"/>
                <a:ea typeface="Times New Roman" pitchFamily="18" charset="0"/>
                <a:cs typeface="Traditional Arabic" pitchFamily="18" charset="-78"/>
              </a:rPr>
              <a:t> وتتراوح أعمارهم بين     ( 17 – 20 ) سنة. والتي بلغ عددهم 129</a:t>
            </a:r>
            <a:r>
              <a:rPr kumimoji="0" lang="ar-DZ" sz="2400" b="1" i="0" u="none" strike="noStrike" cap="none" normalizeH="0" baseline="0" dirty="0" smtClean="0">
                <a:ln>
                  <a:noFill/>
                </a:ln>
                <a:solidFill>
                  <a:srgbClr val="FF0000"/>
                </a:solidFill>
                <a:effectLst/>
                <a:latin typeface="Traditional Arabic" pitchFamily="18" charset="-78"/>
                <a:ea typeface="Times New Roman" pitchFamily="18" charset="0"/>
                <a:cs typeface="Traditional Arabic" pitchFamily="18" charset="-78"/>
              </a:rPr>
              <a:t>.</a:t>
            </a:r>
            <a:r>
              <a:rPr kumimoji="0" lang="ar-DZ" sz="2400" b="1" i="0" u="none" strike="noStrike" cap="none" normalizeH="0" baseline="0" dirty="0" smtClean="0">
                <a:ln>
                  <a:noFill/>
                </a:ln>
                <a:solidFill>
                  <a:schemeClr val="tx1"/>
                </a:solidFill>
                <a:effectLst/>
                <a:latin typeface="Traditional Arabic" pitchFamily="18" charset="-78"/>
                <a:ea typeface="Times New Roman" pitchFamily="18" charset="0"/>
                <a:cs typeface="Traditional Arabic" pitchFamily="18" charset="-78"/>
              </a:rPr>
              <a:t> بنسبة تمثيل لمجتمع الأصل تقدر  </a:t>
            </a:r>
            <a:r>
              <a:rPr kumimoji="0" lang="ar-DZ" sz="2400" b="1" i="0" u="none" strike="noStrike" cap="none" normalizeH="0" baseline="0" dirty="0" err="1" smtClean="0">
                <a:ln>
                  <a:noFill/>
                </a:ln>
                <a:solidFill>
                  <a:schemeClr val="tx1"/>
                </a:solidFill>
                <a:effectLst/>
                <a:latin typeface="Traditional Arabic" pitchFamily="18" charset="-78"/>
                <a:ea typeface="Times New Roman" pitchFamily="18" charset="0"/>
                <a:cs typeface="Traditional Arabic" pitchFamily="18" charset="-78"/>
              </a:rPr>
              <a:t>بـ</a:t>
            </a:r>
            <a:r>
              <a:rPr kumimoji="0" lang="ar-DZ" sz="2400" b="1" i="0" u="none" strike="noStrike" cap="none" normalizeH="0" baseline="0" dirty="0" smtClean="0">
                <a:ln>
                  <a:noFill/>
                </a:ln>
                <a:solidFill>
                  <a:schemeClr val="tx1"/>
                </a:solidFill>
                <a:effectLst/>
                <a:latin typeface="Traditional Arabic" pitchFamily="18" charset="-78"/>
                <a:ea typeface="Times New Roman" pitchFamily="18" charset="0"/>
                <a:cs typeface="Traditional Arabic" pitchFamily="18" charset="-78"/>
              </a:rPr>
              <a:t> :30 </a:t>
            </a:r>
            <a:r>
              <a:rPr kumimoji="0" lang="fr-FR" sz="2400" b="1" i="0" u="none" strike="noStrike" cap="none" normalizeH="0" baseline="0" dirty="0" smtClean="0">
                <a:ln>
                  <a:noFill/>
                </a:ln>
                <a:solidFill>
                  <a:schemeClr val="tx1"/>
                </a:solidFill>
                <a:effectLst/>
                <a:latin typeface="Calibri" pitchFamily="34" charset="0"/>
                <a:ea typeface="Times New Roman" pitchFamily="18" charset="0"/>
                <a:cs typeface="Traditional Arabic" pitchFamily="18" charset="-78"/>
              </a:rPr>
              <a:t>%</a:t>
            </a:r>
            <a:endParaRPr kumimoji="0" lang="fr-FR" sz="2800"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rtl="1"/>
            <a:r>
              <a:rPr lang="ar-DZ" dirty="0" smtClean="0"/>
              <a:t>مجــالات البــــحـــث</a:t>
            </a:r>
            <a:endParaRPr lang="fr-FR" dirty="0"/>
          </a:p>
        </p:txBody>
      </p:sp>
      <p:sp>
        <p:nvSpPr>
          <p:cNvPr id="3" name="Espace réservé du contenu 2"/>
          <p:cNvSpPr>
            <a:spLocks noGrp="1"/>
          </p:cNvSpPr>
          <p:nvPr>
            <p:ph idx="1"/>
          </p:nvPr>
        </p:nvSpPr>
        <p:spPr>
          <a:xfrm>
            <a:off x="500034" y="1214422"/>
            <a:ext cx="8229600" cy="460648"/>
          </a:xfrm>
        </p:spPr>
        <p:txBody>
          <a:bodyPr/>
          <a:lstStyle/>
          <a:p>
            <a:pPr algn="r"/>
            <a:r>
              <a:rPr lang="ar-DZ" b="1" dirty="0" smtClean="0">
                <a:solidFill>
                  <a:srgbClr val="0070C0"/>
                </a:solidFill>
              </a:rPr>
              <a:t>المجال البشري : </a:t>
            </a:r>
            <a:endParaRPr lang="fr-FR" dirty="0">
              <a:solidFill>
                <a:srgbClr val="0070C0"/>
              </a:solidFill>
            </a:endParaRPr>
          </a:p>
        </p:txBody>
      </p:sp>
      <p:sp>
        <p:nvSpPr>
          <p:cNvPr id="4" name="Espace réservé du contenu 3"/>
          <p:cNvSpPr>
            <a:spLocks noGrp="1"/>
          </p:cNvSpPr>
          <p:nvPr>
            <p:ph idx="10"/>
          </p:nvPr>
        </p:nvSpPr>
        <p:spPr>
          <a:xfrm>
            <a:off x="571472" y="1857364"/>
            <a:ext cx="8229600" cy="928694"/>
          </a:xfrm>
        </p:spPr>
        <p:txBody>
          <a:bodyPr/>
          <a:lstStyle/>
          <a:p>
            <a:pPr algn="r"/>
            <a:r>
              <a:rPr lang="ar-DZ" sz="1800" b="1" dirty="0" smtClean="0">
                <a:solidFill>
                  <a:schemeClr val="tx1"/>
                </a:solidFill>
              </a:rPr>
              <a:t>تمثلت عينة البحث في لاعبي كرة القدم صنف أواسط والمسجلين ضمن البطولة الوطنية مستوى (1)        للمنطقة الوسطى سنة 2011 والبالغ عددهم.129 لاعب تتراوح </a:t>
            </a:r>
            <a:r>
              <a:rPr lang="ar-DZ" sz="1800" b="1" dirty="0" err="1" smtClean="0">
                <a:solidFill>
                  <a:schemeClr val="tx1"/>
                </a:solidFill>
              </a:rPr>
              <a:t>أهمارهم</a:t>
            </a:r>
            <a:r>
              <a:rPr lang="ar-DZ" sz="1800" b="1" dirty="0" smtClean="0">
                <a:solidFill>
                  <a:schemeClr val="tx1"/>
                </a:solidFill>
              </a:rPr>
              <a:t> بين ( 17 – 20 ) سنة.</a:t>
            </a:r>
            <a:endParaRPr lang="fr-FR" sz="1800" b="1" dirty="0" smtClean="0">
              <a:solidFill>
                <a:schemeClr val="tx1"/>
              </a:solidFill>
            </a:endParaRPr>
          </a:p>
          <a:p>
            <a:pPr algn="r"/>
            <a:endParaRPr lang="fr-FR" sz="1800" b="1" dirty="0">
              <a:solidFill>
                <a:schemeClr val="tx1"/>
              </a:solidFill>
            </a:endParaRPr>
          </a:p>
        </p:txBody>
      </p:sp>
      <p:sp>
        <p:nvSpPr>
          <p:cNvPr id="5" name="Espace réservé du contenu 2"/>
          <p:cNvSpPr txBox="1">
            <a:spLocks/>
          </p:cNvSpPr>
          <p:nvPr/>
        </p:nvSpPr>
        <p:spPr>
          <a:xfrm>
            <a:off x="714348" y="2786058"/>
            <a:ext cx="8229600" cy="460648"/>
          </a:xfrm>
          <a:prstGeom prst="rect">
            <a:avLst/>
          </a:prstGeom>
        </p:spPr>
        <p:txBody>
          <a:bodyPr anchor="ctr"/>
          <a:lstStyle/>
          <a:p>
            <a:pPr marL="0" marR="0" lvl="0" indent="0" algn="r" defTabSz="914400" rtl="0" eaLnBrk="1" fontAlgn="auto" latinLnBrk="1" hangingPunct="1">
              <a:lnSpc>
                <a:spcPct val="100000"/>
              </a:lnSpc>
              <a:spcBef>
                <a:spcPct val="20000"/>
              </a:spcBef>
              <a:spcAft>
                <a:spcPts val="0"/>
              </a:spcAft>
              <a:buClrTx/>
              <a:buSzTx/>
              <a:buFont typeface="Arial" pitchFamily="34" charset="0"/>
              <a:buNone/>
              <a:tabLst/>
              <a:defRPr/>
            </a:pPr>
            <a:r>
              <a:rPr kumimoji="0" lang="ar-DZ" sz="2000" b="1" i="0" u="none" strike="noStrike" kern="1200" cap="none" spc="0" normalizeH="0" baseline="0" noProof="0" dirty="0" smtClean="0">
                <a:ln>
                  <a:noFill/>
                </a:ln>
                <a:solidFill>
                  <a:srgbClr val="0070C0"/>
                </a:solidFill>
                <a:effectLst/>
                <a:uLnTx/>
                <a:uFillTx/>
                <a:latin typeface="+mn-lt"/>
                <a:ea typeface="+mn-ea"/>
                <a:cs typeface="+mn-cs"/>
              </a:rPr>
              <a:t>المجال المكاني : </a:t>
            </a:r>
            <a:endParaRPr kumimoji="0" lang="fr-FR" sz="2000" b="0" i="0" u="none" strike="noStrike" kern="1200" cap="none" spc="0" normalizeH="0" baseline="0" noProof="0" dirty="0">
              <a:ln>
                <a:noFill/>
              </a:ln>
              <a:solidFill>
                <a:srgbClr val="0070C0"/>
              </a:solidFill>
              <a:effectLst/>
              <a:uLnTx/>
              <a:uFillTx/>
              <a:latin typeface="+mn-lt"/>
              <a:ea typeface="+mn-ea"/>
              <a:cs typeface="+mn-cs"/>
            </a:endParaRPr>
          </a:p>
        </p:txBody>
      </p:sp>
      <p:sp>
        <p:nvSpPr>
          <p:cNvPr id="6" name="Espace réservé du contenu 3"/>
          <p:cNvSpPr txBox="1">
            <a:spLocks/>
          </p:cNvSpPr>
          <p:nvPr/>
        </p:nvSpPr>
        <p:spPr>
          <a:xfrm>
            <a:off x="642910" y="3357562"/>
            <a:ext cx="8229600" cy="928694"/>
          </a:xfrm>
          <a:prstGeom prst="rect">
            <a:avLst/>
          </a:prstGeom>
        </p:spPr>
        <p:txBody>
          <a:bodyPr lIns="396000" anchor="t"/>
          <a:lstStyle/>
          <a:p>
            <a:pPr algn="r" rtl="1"/>
            <a:r>
              <a:rPr lang="ar-DZ" b="1" dirty="0" smtClean="0"/>
              <a:t>جميع الاختبارات أجريت بالمركز الوطني  للطب الرياضي </a:t>
            </a:r>
            <a:r>
              <a:rPr lang="fr-FR" b="1" dirty="0" smtClean="0"/>
              <a:t>CNMS</a:t>
            </a:r>
            <a:r>
              <a:rPr lang="ar-DZ" b="1" dirty="0" smtClean="0"/>
              <a:t> بالمؤسسة </a:t>
            </a:r>
            <a:r>
              <a:rPr lang="ar-DZ" b="1" dirty="0" err="1" smtClean="0"/>
              <a:t>الاستشفائية</a:t>
            </a:r>
            <a:r>
              <a:rPr lang="ar-DZ" b="1" dirty="0" smtClean="0"/>
              <a:t>  </a:t>
            </a:r>
            <a:r>
              <a:rPr lang="ar-DZ" b="1" dirty="0" err="1" smtClean="0"/>
              <a:t>معوش</a:t>
            </a:r>
            <a:r>
              <a:rPr lang="ar-DZ" b="1" dirty="0" smtClean="0"/>
              <a:t> </a:t>
            </a:r>
            <a:r>
              <a:rPr lang="ar-DZ" b="1" dirty="0" err="1" smtClean="0"/>
              <a:t>محند</a:t>
            </a:r>
            <a:r>
              <a:rPr lang="ar-DZ" b="1" dirty="0" smtClean="0"/>
              <a:t>  أمقران.</a:t>
            </a:r>
            <a:endParaRPr lang="fr-FR" b="1" dirty="0" smtClean="0"/>
          </a:p>
          <a:p>
            <a:pPr marL="0" marR="0" lvl="0" indent="0" algn="r" defTabSz="914400" rtl="0" eaLnBrk="1" fontAlgn="auto" latinLnBrk="1" hangingPunct="1">
              <a:lnSpc>
                <a:spcPct val="100000"/>
              </a:lnSpc>
              <a:spcBef>
                <a:spcPct val="20000"/>
              </a:spcBef>
              <a:spcAft>
                <a:spcPts val="0"/>
              </a:spcAft>
              <a:buClrTx/>
              <a:buSzTx/>
              <a:buFont typeface="Arial" pitchFamily="34" charset="0"/>
              <a:buNone/>
              <a:tabLst/>
              <a:defRPr/>
            </a:pPr>
            <a:endParaRPr kumimoji="0" lang="fr-FR" sz="1800" b="1" i="0" u="none" strike="noStrike" kern="1200" cap="none" spc="0" normalizeH="0" baseline="0" noProof="0" dirty="0">
              <a:ln>
                <a:noFill/>
              </a:ln>
              <a:effectLst/>
              <a:uLnTx/>
              <a:uFillTx/>
              <a:latin typeface="+mn-lt"/>
              <a:ea typeface="+mn-ea"/>
              <a:cs typeface="+mn-cs"/>
            </a:endParaRPr>
          </a:p>
        </p:txBody>
      </p:sp>
      <p:sp>
        <p:nvSpPr>
          <p:cNvPr id="7" name="Espace réservé du contenu 2"/>
          <p:cNvSpPr txBox="1">
            <a:spLocks/>
          </p:cNvSpPr>
          <p:nvPr/>
        </p:nvSpPr>
        <p:spPr>
          <a:xfrm>
            <a:off x="642910" y="4429132"/>
            <a:ext cx="8229600" cy="460648"/>
          </a:xfrm>
          <a:prstGeom prst="rect">
            <a:avLst/>
          </a:prstGeom>
        </p:spPr>
        <p:txBody>
          <a:bodyPr anchor="ctr"/>
          <a:lstStyle/>
          <a:p>
            <a:pPr marL="0" marR="0" lvl="0" indent="0" algn="r" defTabSz="914400" rtl="0" eaLnBrk="1" fontAlgn="auto" latinLnBrk="1" hangingPunct="1">
              <a:lnSpc>
                <a:spcPct val="100000"/>
              </a:lnSpc>
              <a:spcBef>
                <a:spcPct val="20000"/>
              </a:spcBef>
              <a:spcAft>
                <a:spcPts val="0"/>
              </a:spcAft>
              <a:buClrTx/>
              <a:buSzTx/>
              <a:buFont typeface="Arial" pitchFamily="34" charset="0"/>
              <a:buNone/>
              <a:tabLst/>
              <a:defRPr/>
            </a:pPr>
            <a:r>
              <a:rPr kumimoji="0" lang="ar-DZ" sz="2000" b="1" i="0" u="none" strike="noStrike" kern="1200" cap="none" spc="0" normalizeH="0" baseline="0" noProof="0" dirty="0" smtClean="0">
                <a:ln>
                  <a:noFill/>
                </a:ln>
                <a:solidFill>
                  <a:srgbClr val="0070C0"/>
                </a:solidFill>
                <a:effectLst/>
                <a:uLnTx/>
                <a:uFillTx/>
                <a:latin typeface="+mn-lt"/>
                <a:ea typeface="+mn-ea"/>
                <a:cs typeface="+mn-cs"/>
              </a:rPr>
              <a:t>المجال </a:t>
            </a:r>
            <a:r>
              <a:rPr kumimoji="0" lang="ar-DZ" sz="2000" b="1" i="0" u="none" strike="noStrike" kern="1200" cap="none" spc="0" normalizeH="0" baseline="0" noProof="0" dirty="0" err="1" smtClean="0">
                <a:ln>
                  <a:noFill/>
                </a:ln>
                <a:solidFill>
                  <a:srgbClr val="0070C0"/>
                </a:solidFill>
                <a:effectLst/>
                <a:uLnTx/>
                <a:uFillTx/>
                <a:latin typeface="+mn-lt"/>
                <a:ea typeface="+mn-ea"/>
                <a:cs typeface="+mn-cs"/>
              </a:rPr>
              <a:t>الزماني</a:t>
            </a:r>
            <a:r>
              <a:rPr kumimoji="0" lang="ar-DZ" sz="2000" b="1" i="0" u="none" strike="noStrike" kern="1200" cap="none" spc="0" normalizeH="0" baseline="0" noProof="0" dirty="0" smtClean="0">
                <a:ln>
                  <a:noFill/>
                </a:ln>
                <a:solidFill>
                  <a:srgbClr val="0070C0"/>
                </a:solidFill>
                <a:effectLst/>
                <a:uLnTx/>
                <a:uFillTx/>
                <a:latin typeface="+mn-lt"/>
                <a:ea typeface="+mn-ea"/>
                <a:cs typeface="+mn-cs"/>
              </a:rPr>
              <a:t> : </a:t>
            </a:r>
            <a:endParaRPr kumimoji="0" lang="fr-FR" sz="2000" b="0" i="0" u="none" strike="noStrike" kern="1200" cap="none" spc="0" normalizeH="0" baseline="0" noProof="0" dirty="0">
              <a:ln>
                <a:noFill/>
              </a:ln>
              <a:solidFill>
                <a:srgbClr val="0070C0"/>
              </a:solidFill>
              <a:effectLst/>
              <a:uLnTx/>
              <a:uFillTx/>
              <a:latin typeface="+mn-lt"/>
              <a:ea typeface="+mn-ea"/>
              <a:cs typeface="+mn-cs"/>
            </a:endParaRPr>
          </a:p>
        </p:txBody>
      </p:sp>
      <p:sp>
        <p:nvSpPr>
          <p:cNvPr id="8" name="Espace réservé du contenu 3"/>
          <p:cNvSpPr txBox="1">
            <a:spLocks/>
          </p:cNvSpPr>
          <p:nvPr/>
        </p:nvSpPr>
        <p:spPr>
          <a:xfrm>
            <a:off x="642910" y="5072074"/>
            <a:ext cx="8229600" cy="928694"/>
          </a:xfrm>
          <a:prstGeom prst="rect">
            <a:avLst/>
          </a:prstGeom>
        </p:spPr>
        <p:txBody>
          <a:bodyPr lIns="396000" anchor="t"/>
          <a:lstStyle/>
          <a:p>
            <a:pPr algn="r" rtl="1">
              <a:lnSpc>
                <a:spcPct val="150000"/>
              </a:lnSpc>
            </a:pPr>
            <a:r>
              <a:rPr lang="ar-DZ" b="1" dirty="0" smtClean="0"/>
              <a:t>أقيمت التجربة الاستطلاعية بتاريخ 14 – 06- 2011 وأعيدت </a:t>
            </a:r>
            <a:r>
              <a:rPr lang="ar-DZ" b="1" dirty="0" err="1" smtClean="0"/>
              <a:t>الإختبارات</a:t>
            </a:r>
            <a:r>
              <a:rPr lang="ar-DZ" b="1" dirty="0" smtClean="0"/>
              <a:t> 24 - 06 -2011 كما أقيمت التجربة الرئيسية من 20.07.2011 </a:t>
            </a:r>
            <a:r>
              <a:rPr lang="ar-DZ" b="1" dirty="0" err="1" smtClean="0"/>
              <a:t>الى</a:t>
            </a:r>
            <a:r>
              <a:rPr lang="ar-DZ" b="1" dirty="0" smtClean="0"/>
              <a:t> 25.09.2011.</a:t>
            </a:r>
            <a:endParaRPr kumimoji="0" lang="fr-FR" sz="1800" b="1" i="0" u="none" strike="noStrike" kern="1200" cap="none" spc="0" normalizeH="0" baseline="0" noProof="0" dirty="0">
              <a:ln>
                <a:noFill/>
              </a:ln>
              <a:effectLst/>
              <a:uLnTx/>
              <a:uFillTx/>
              <a:latin typeface="+mn-lt"/>
              <a:ea typeface="+mn-ea"/>
              <a:cs typeface="+mn-cs"/>
            </a:endParaRP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428728" y="0"/>
            <a:ext cx="7524328" cy="1069514"/>
          </a:xfrm>
        </p:spPr>
        <p:txBody>
          <a:bodyPr/>
          <a:lstStyle/>
          <a:p>
            <a:pPr algn="ctr"/>
            <a:r>
              <a:rPr lang="ar-DZ" dirty="0" smtClean="0">
                <a:solidFill>
                  <a:srgbClr val="00B0F0"/>
                </a:solidFill>
              </a:rPr>
              <a:t>أدوات البـــــحــث</a:t>
            </a:r>
            <a:endParaRPr lang="ko-KR" altLang="en-US" dirty="0">
              <a:solidFill>
                <a:srgbClr val="00B0F0"/>
              </a:solidFill>
            </a:endParaRPr>
          </a:p>
        </p:txBody>
      </p:sp>
      <p:sp>
        <p:nvSpPr>
          <p:cNvPr id="6" name="Espace réservé du contenu 3"/>
          <p:cNvSpPr>
            <a:spLocks noGrp="1"/>
          </p:cNvSpPr>
          <p:nvPr>
            <p:ph idx="10"/>
          </p:nvPr>
        </p:nvSpPr>
        <p:spPr>
          <a:xfrm>
            <a:off x="1571604" y="1142984"/>
            <a:ext cx="7372344" cy="5357850"/>
          </a:xfrm>
        </p:spPr>
        <p:txBody>
          <a:bodyPr/>
          <a:lstStyle/>
          <a:p>
            <a:pPr algn="r" rtl="1">
              <a:buFontTx/>
              <a:buChar char="-"/>
            </a:pPr>
            <a:r>
              <a:rPr lang="ar-DZ" sz="2400" b="1" dirty="0" smtClean="0">
                <a:solidFill>
                  <a:schemeClr val="tx1"/>
                </a:solidFill>
              </a:rPr>
              <a:t>وتمثلت أدوات ووسائل البحث في :</a:t>
            </a:r>
          </a:p>
          <a:p>
            <a:pPr algn="r" rtl="1"/>
            <a:endParaRPr lang="fr-FR" sz="2400" b="1" dirty="0" smtClean="0">
              <a:solidFill>
                <a:schemeClr val="tx1"/>
              </a:solidFill>
            </a:endParaRPr>
          </a:p>
          <a:p>
            <a:pPr algn="r" rtl="1"/>
            <a:r>
              <a:rPr lang="fr-FR" sz="1800" b="1" dirty="0" smtClean="0">
                <a:solidFill>
                  <a:schemeClr val="tx1"/>
                </a:solidFill>
              </a:rPr>
              <a:t>*</a:t>
            </a:r>
            <a:r>
              <a:rPr lang="ar-DZ" sz="1800" b="1" dirty="0" smtClean="0">
                <a:solidFill>
                  <a:schemeClr val="tx1"/>
                </a:solidFill>
              </a:rPr>
              <a:t> الطرق الإحصائية : برنامج </a:t>
            </a:r>
            <a:r>
              <a:rPr lang="fr-FR" sz="1800" b="1" dirty="0" err="1" smtClean="0">
                <a:solidFill>
                  <a:schemeClr val="tx1"/>
                </a:solidFill>
              </a:rPr>
              <a:t>utiliteur</a:t>
            </a:r>
            <a:r>
              <a:rPr lang="fr-FR" sz="1800" b="1" dirty="0" smtClean="0">
                <a:solidFill>
                  <a:schemeClr val="tx1"/>
                </a:solidFill>
              </a:rPr>
              <a:t> d’analyse</a:t>
            </a:r>
          </a:p>
          <a:p>
            <a:pPr algn="r" rtl="1"/>
            <a:r>
              <a:rPr lang="fr-FR" sz="1800" b="1" dirty="0" smtClean="0">
                <a:solidFill>
                  <a:schemeClr val="tx1"/>
                </a:solidFill>
              </a:rPr>
              <a:t>*</a:t>
            </a:r>
            <a:r>
              <a:rPr lang="ar-DZ" sz="1800" b="1" dirty="0" smtClean="0">
                <a:solidFill>
                  <a:schemeClr val="tx1"/>
                </a:solidFill>
              </a:rPr>
              <a:t>الباحث ، مساعده والفريق العامل بالمركز الوطني للطب الرياضي .</a:t>
            </a:r>
            <a:endParaRPr lang="fr-FR" sz="1800" b="1" dirty="0" smtClean="0">
              <a:solidFill>
                <a:schemeClr val="tx1"/>
              </a:solidFill>
            </a:endParaRPr>
          </a:p>
          <a:p>
            <a:pPr algn="r" rtl="1"/>
            <a:r>
              <a:rPr lang="fr-FR" sz="1800" b="1" dirty="0" smtClean="0">
                <a:solidFill>
                  <a:schemeClr val="tx1"/>
                </a:solidFill>
              </a:rPr>
              <a:t>*</a:t>
            </a:r>
            <a:r>
              <a:rPr lang="ar-DZ" sz="1800" b="1" dirty="0" smtClean="0">
                <a:solidFill>
                  <a:schemeClr val="tx1"/>
                </a:solidFill>
              </a:rPr>
              <a:t>الجداول والمنحنيات</a:t>
            </a:r>
          </a:p>
          <a:p>
            <a:pPr algn="r" rtl="1"/>
            <a:r>
              <a:rPr lang="ar-DZ" sz="1800" b="1" dirty="0" smtClean="0">
                <a:solidFill>
                  <a:schemeClr val="tx1"/>
                </a:solidFill>
              </a:rPr>
              <a:t>*</a:t>
            </a:r>
            <a:r>
              <a:rPr lang="ar-DZ" sz="1800" b="1" dirty="0" smtClean="0">
                <a:latin typeface="Traditional Arabic" pitchFamily="18" charset="-78"/>
                <a:cs typeface="Traditional Arabic" pitchFamily="18" charset="-78"/>
              </a:rPr>
              <a:t> </a:t>
            </a:r>
            <a:r>
              <a:rPr lang="ar-DZ" sz="1800" b="1" dirty="0" err="1" smtClean="0">
                <a:solidFill>
                  <a:schemeClr val="tx1"/>
                </a:solidFill>
                <a:latin typeface="Traditional Arabic" pitchFamily="18" charset="-78"/>
                <a:cs typeface="Traditional Arabic" pitchFamily="18" charset="-78"/>
              </a:rPr>
              <a:t>إستعمال</a:t>
            </a:r>
            <a:r>
              <a:rPr lang="ar-DZ" sz="1800" b="1" dirty="0" smtClean="0">
                <a:solidFill>
                  <a:schemeClr val="tx1"/>
                </a:solidFill>
                <a:latin typeface="Traditional Arabic" pitchFamily="18" charset="-78"/>
                <a:cs typeface="Traditional Arabic" pitchFamily="18" charset="-78"/>
              </a:rPr>
              <a:t> جهاز الإعلام الآلي </a:t>
            </a:r>
            <a:r>
              <a:rPr lang="fr-FR" sz="1800" b="1" dirty="0" smtClean="0">
                <a:solidFill>
                  <a:schemeClr val="tx1"/>
                </a:solidFill>
                <a:latin typeface="Traditional Arabic" pitchFamily="18" charset="-78"/>
                <a:cs typeface="Traditional Arabic" pitchFamily="18" charset="-78"/>
              </a:rPr>
              <a:t>Microsoft </a:t>
            </a:r>
            <a:r>
              <a:rPr lang="fr-FR" sz="1800" b="1" dirty="0" err="1" smtClean="0">
                <a:solidFill>
                  <a:schemeClr val="tx1"/>
                </a:solidFill>
                <a:latin typeface="Traditional Arabic" pitchFamily="18" charset="-78"/>
                <a:cs typeface="Traditional Arabic" pitchFamily="18" charset="-78"/>
              </a:rPr>
              <a:t>Excell</a:t>
            </a:r>
            <a:r>
              <a:rPr lang="fr-FR" sz="1800" b="1" dirty="0" smtClean="0">
                <a:solidFill>
                  <a:schemeClr val="tx1"/>
                </a:solidFill>
                <a:latin typeface="Traditional Arabic" pitchFamily="18" charset="-78"/>
                <a:cs typeface="Traditional Arabic" pitchFamily="18" charset="-78"/>
              </a:rPr>
              <a:t> , Microsoft Word</a:t>
            </a:r>
            <a:r>
              <a:rPr lang="ar-DZ" sz="1800" b="1" dirty="0" smtClean="0">
                <a:solidFill>
                  <a:schemeClr val="tx1"/>
                </a:solidFill>
                <a:latin typeface="Traditional Arabic" pitchFamily="18" charset="-78"/>
                <a:cs typeface="Traditional Arabic" pitchFamily="18" charset="-78"/>
              </a:rPr>
              <a:t> </a:t>
            </a:r>
            <a:endParaRPr lang="fr-FR" sz="1800" b="1" dirty="0" smtClean="0">
              <a:solidFill>
                <a:schemeClr val="tx1"/>
              </a:solidFill>
            </a:endParaRPr>
          </a:p>
          <a:p>
            <a:pPr algn="r" rtl="1"/>
            <a:r>
              <a:rPr lang="ar-DZ" sz="1800" b="1" dirty="0" smtClean="0">
                <a:solidFill>
                  <a:schemeClr val="tx1"/>
                </a:solidFill>
              </a:rPr>
              <a:t>*أما أدوات القياس فتمثلت في :</a:t>
            </a:r>
            <a:endParaRPr lang="fr-FR" sz="1800" b="1" dirty="0" smtClean="0">
              <a:solidFill>
                <a:schemeClr val="tx1"/>
              </a:solidFill>
            </a:endParaRPr>
          </a:p>
          <a:p>
            <a:pPr algn="r" rtl="1"/>
            <a:r>
              <a:rPr lang="ar-DZ" sz="1800" b="1" dirty="0" smtClean="0">
                <a:solidFill>
                  <a:schemeClr val="tx1"/>
                </a:solidFill>
              </a:rPr>
              <a:t>    - ساعات </a:t>
            </a:r>
            <a:r>
              <a:rPr lang="ar-DZ" sz="1800" b="1" dirty="0" err="1" smtClean="0">
                <a:solidFill>
                  <a:schemeClr val="tx1"/>
                </a:solidFill>
              </a:rPr>
              <a:t>ميقاتية</a:t>
            </a:r>
            <a:endParaRPr lang="fr-FR" sz="1800" b="1" dirty="0" smtClean="0">
              <a:solidFill>
                <a:schemeClr val="tx1"/>
              </a:solidFill>
            </a:endParaRPr>
          </a:p>
          <a:p>
            <a:pPr algn="r" rtl="1"/>
            <a:r>
              <a:rPr lang="ar-DZ" sz="1800" b="1" dirty="0" smtClean="0">
                <a:solidFill>
                  <a:schemeClr val="tx1"/>
                </a:solidFill>
              </a:rPr>
              <a:t>     - الحقيبة </a:t>
            </a:r>
            <a:r>
              <a:rPr lang="ar-DZ" sz="1800" b="1" dirty="0" err="1" smtClean="0">
                <a:solidFill>
                  <a:schemeClr val="tx1"/>
                </a:solidFill>
              </a:rPr>
              <a:t>الأنتربومترية</a:t>
            </a:r>
            <a:endParaRPr lang="fr-FR" sz="1800" b="1" dirty="0" smtClean="0">
              <a:solidFill>
                <a:schemeClr val="tx1"/>
              </a:solidFill>
            </a:endParaRPr>
          </a:p>
          <a:p>
            <a:pPr algn="r" rtl="1"/>
            <a:r>
              <a:rPr lang="ar-DZ" sz="1800" b="1" dirty="0" smtClean="0">
                <a:solidFill>
                  <a:schemeClr val="tx1"/>
                </a:solidFill>
              </a:rPr>
              <a:t>    - جهاز </a:t>
            </a:r>
            <a:r>
              <a:rPr lang="ar-DZ" sz="1800" b="1" dirty="0" err="1" smtClean="0">
                <a:solidFill>
                  <a:schemeClr val="tx1"/>
                </a:solidFill>
              </a:rPr>
              <a:t>سبريومترالكترونيك</a:t>
            </a:r>
            <a:r>
              <a:rPr lang="ar-DZ" sz="1800" b="1" dirty="0" smtClean="0">
                <a:solidFill>
                  <a:schemeClr val="tx1"/>
                </a:solidFill>
              </a:rPr>
              <a:t> (</a:t>
            </a:r>
            <a:r>
              <a:rPr lang="fr-FR" sz="1800" b="1" dirty="0" err="1" smtClean="0">
                <a:solidFill>
                  <a:schemeClr val="tx1"/>
                </a:solidFill>
              </a:rPr>
              <a:t>fukuda</a:t>
            </a:r>
            <a:r>
              <a:rPr lang="fr-FR" sz="1800" b="1" dirty="0" smtClean="0">
                <a:solidFill>
                  <a:schemeClr val="tx1"/>
                </a:solidFill>
              </a:rPr>
              <a:t> ME 6620AX</a:t>
            </a:r>
            <a:r>
              <a:rPr lang="ar-DZ" sz="1800" b="1" dirty="0" smtClean="0">
                <a:solidFill>
                  <a:schemeClr val="tx1"/>
                </a:solidFill>
              </a:rPr>
              <a:t>)</a:t>
            </a:r>
            <a:endParaRPr lang="fr-FR" sz="1800" b="1" dirty="0" smtClean="0">
              <a:solidFill>
                <a:schemeClr val="tx1"/>
              </a:solidFill>
            </a:endParaRPr>
          </a:p>
          <a:p>
            <a:pPr algn="r" rtl="1"/>
            <a:r>
              <a:rPr lang="fr-FR" sz="1800" b="1" dirty="0" smtClean="0">
                <a:solidFill>
                  <a:schemeClr val="tx1"/>
                </a:solidFill>
              </a:rPr>
              <a:t>-    </a:t>
            </a:r>
            <a:r>
              <a:rPr lang="ar-DZ" sz="1800" b="1" dirty="0" smtClean="0">
                <a:solidFill>
                  <a:schemeClr val="tx1"/>
                </a:solidFill>
              </a:rPr>
              <a:t>دراجة </a:t>
            </a:r>
            <a:r>
              <a:rPr lang="ar-DZ" sz="1800" b="1" dirty="0" err="1" smtClean="0">
                <a:solidFill>
                  <a:schemeClr val="tx1"/>
                </a:solidFill>
              </a:rPr>
              <a:t>ارجومتر</a:t>
            </a:r>
            <a:r>
              <a:rPr lang="ar-DZ" sz="1800" b="1" dirty="0" smtClean="0">
                <a:solidFill>
                  <a:schemeClr val="tx1"/>
                </a:solidFill>
              </a:rPr>
              <a:t> (</a:t>
            </a:r>
            <a:r>
              <a:rPr lang="fr-FR" sz="1800" b="1" dirty="0" err="1" smtClean="0">
                <a:solidFill>
                  <a:schemeClr val="tx1"/>
                </a:solidFill>
              </a:rPr>
              <a:t>monark</a:t>
            </a:r>
            <a:r>
              <a:rPr lang="ar-DZ" sz="1800" b="1" dirty="0" smtClean="0">
                <a:solidFill>
                  <a:schemeClr val="tx1"/>
                </a:solidFill>
              </a:rPr>
              <a:t>)</a:t>
            </a:r>
            <a:endParaRPr lang="fr-FR" sz="1800" b="1" dirty="0" smtClean="0">
              <a:solidFill>
                <a:schemeClr val="tx1"/>
              </a:solidFill>
            </a:endParaRPr>
          </a:p>
          <a:p>
            <a:pPr algn="r" rtl="1"/>
            <a:r>
              <a:rPr lang="fr-FR" sz="1800" b="1" dirty="0" smtClean="0">
                <a:solidFill>
                  <a:schemeClr val="tx1"/>
                </a:solidFill>
              </a:rPr>
              <a:t>-       </a:t>
            </a:r>
            <a:r>
              <a:rPr lang="ar-DZ" sz="1800" b="1" dirty="0" smtClean="0">
                <a:solidFill>
                  <a:schemeClr val="tx1"/>
                </a:solidFill>
              </a:rPr>
              <a:t>جهاز قياس النبض القلبي</a:t>
            </a:r>
            <a:r>
              <a:rPr lang="fr-FR" sz="1800" b="1" dirty="0" err="1" smtClean="0">
                <a:solidFill>
                  <a:schemeClr val="tx1"/>
                </a:solidFill>
              </a:rPr>
              <a:t>cardiofréquencemetre</a:t>
            </a:r>
            <a:r>
              <a:rPr lang="fr-FR" sz="1800" b="1" dirty="0" smtClean="0">
                <a:solidFill>
                  <a:schemeClr val="tx1"/>
                </a:solidFill>
              </a:rPr>
              <a:t> </a:t>
            </a:r>
          </a:p>
          <a:p>
            <a:pPr algn="r" rtl="1">
              <a:buFontTx/>
              <a:buChar char="-"/>
            </a:pPr>
            <a:r>
              <a:rPr lang="ar-DZ" sz="1800" b="1" dirty="0" smtClean="0">
                <a:solidFill>
                  <a:schemeClr val="tx1"/>
                </a:solidFill>
              </a:rPr>
              <a:t>ميزان طبي.</a:t>
            </a:r>
            <a:endParaRPr lang="fr-FR" sz="1800" b="1" dirty="0" smtClean="0">
              <a:solidFill>
                <a:schemeClr val="tx1"/>
              </a:solidFill>
            </a:endParaRPr>
          </a:p>
          <a:p>
            <a:pPr algn="r" rtl="1"/>
            <a:r>
              <a:rPr lang="ar-DZ" sz="1800" b="1" dirty="0" smtClean="0">
                <a:solidFill>
                  <a:schemeClr val="tx1"/>
                </a:solidFill>
              </a:rPr>
              <a:t>- المراجع والمصادر</a:t>
            </a:r>
            <a:endParaRPr lang="fr-FR" sz="1800" b="1" dirty="0" smtClean="0">
              <a:solidFill>
                <a:schemeClr val="tx1"/>
              </a:solidFill>
            </a:endParaRPr>
          </a:p>
          <a:p>
            <a:pPr algn="r" rtl="1"/>
            <a:r>
              <a:rPr lang="ar-DZ" sz="1800" b="1" dirty="0" smtClean="0">
                <a:solidFill>
                  <a:schemeClr val="tx1"/>
                </a:solidFill>
              </a:rPr>
              <a:t>- الاختبارات والقياسات الفسيولوجية </a:t>
            </a:r>
            <a:r>
              <a:rPr lang="ar-DZ" sz="1800" b="1" dirty="0" err="1" smtClean="0">
                <a:solidFill>
                  <a:schemeClr val="tx1"/>
                </a:solidFill>
              </a:rPr>
              <a:t>والمورفولوجية</a:t>
            </a:r>
            <a:r>
              <a:rPr lang="ar-DZ" sz="1800" b="1" dirty="0" smtClean="0">
                <a:solidFill>
                  <a:schemeClr val="tx1"/>
                </a:solidFill>
              </a:rPr>
              <a:t>.</a:t>
            </a:r>
            <a:endParaRPr lang="fr-FR" sz="1800" b="1" dirty="0" smtClean="0">
              <a:solidFill>
                <a:schemeClr val="tx1"/>
              </a:solidFill>
            </a:endParaRPr>
          </a:p>
          <a:p>
            <a:pPr algn="r" rtl="1"/>
            <a:endParaRPr lang="fr-FR" sz="1800" b="1" dirty="0">
              <a:solidFill>
                <a:schemeClr val="tx1"/>
              </a:solidFill>
            </a:endParaRPr>
          </a:p>
        </p:txBody>
      </p:sp>
    </p:spTree>
    <p:extLst>
      <p:ext uri="{BB962C8B-B14F-4D97-AF65-F5344CB8AC3E}">
        <p14:creationId xmlns:p14="http://schemas.microsoft.com/office/powerpoint/2010/main" val="3659674305"/>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3540</TotalTime>
  <Words>2138</Words>
  <Application>Microsoft Office PowerPoint</Application>
  <PresentationFormat>Affichage à l'écran (4:3)</PresentationFormat>
  <Paragraphs>312</Paragraphs>
  <Slides>21</Slides>
  <Notes>0</Notes>
  <HiddenSlides>0</HiddenSlides>
  <MMClips>0</MMClips>
  <ScaleCrop>false</ScaleCrop>
  <HeadingPairs>
    <vt:vector size="8" baseType="variant">
      <vt:variant>
        <vt:lpstr>Polices utilisées</vt:lpstr>
      </vt:variant>
      <vt:variant>
        <vt:i4>5</vt:i4>
      </vt:variant>
      <vt:variant>
        <vt:lpstr>Thème</vt:lpstr>
      </vt:variant>
      <vt:variant>
        <vt:i4>2</vt:i4>
      </vt:variant>
      <vt:variant>
        <vt:lpstr>Serveurs OLE incorporés</vt:lpstr>
      </vt:variant>
      <vt:variant>
        <vt:i4>1</vt:i4>
      </vt:variant>
      <vt:variant>
        <vt:lpstr>Titres des diapositives</vt:lpstr>
      </vt:variant>
      <vt:variant>
        <vt:i4>21</vt:i4>
      </vt:variant>
    </vt:vector>
  </HeadingPairs>
  <TitlesOfParts>
    <vt:vector size="29" baseType="lpstr">
      <vt:lpstr>맑은 고딕</vt:lpstr>
      <vt:lpstr>Arial</vt:lpstr>
      <vt:lpstr>Calibri</vt:lpstr>
      <vt:lpstr>Times New Roman</vt:lpstr>
      <vt:lpstr>Traditional Arabic</vt:lpstr>
      <vt:lpstr>Office Theme</vt:lpstr>
      <vt:lpstr>Custom Design</vt:lpstr>
      <vt:lpstr>Clip</vt:lpstr>
      <vt:lpstr>Présentation PowerPoint</vt:lpstr>
      <vt:lpstr>المشكــــــلة</vt:lpstr>
      <vt:lpstr>Présentation PowerPoint</vt:lpstr>
      <vt:lpstr>أهداف البحث</vt:lpstr>
      <vt:lpstr>فرضيات البحث </vt:lpstr>
      <vt:lpstr>الدراسة النظـــرية</vt:lpstr>
      <vt:lpstr>الدراسة الأساسية </vt:lpstr>
      <vt:lpstr>مجــالات البــــحـــث</vt:lpstr>
      <vt:lpstr>أدوات البـــــحــث</vt:lpstr>
      <vt:lpstr>          مواصفات الاختبارات والقياسات المستخدمة</vt:lpstr>
      <vt:lpstr>عرض ومناقشة نتائج اللاعبين حسب مستوى اللعب </vt:lpstr>
      <vt:lpstr>              عرض ومناقشة نتائج اللاعبين للمؤشرات الفسيولوجية حسب مستوى اللعب</vt:lpstr>
      <vt:lpstr>عرض ومناقشة نتائج اللاعبين حسب مستوى اللعب</vt:lpstr>
      <vt:lpstr>عرض ومناقشة نتائج اللاعبين حسب مستوى اللعب</vt:lpstr>
      <vt:lpstr>عرض ومناقشة نتائج اللاعبين حسب مراكز اللعب</vt:lpstr>
      <vt:lpstr>عرض ومناقشة نتائج اللاعبين للمؤشرات الفسيولوجية حسب مراكز اللعب</vt:lpstr>
      <vt:lpstr>عرض ومناقشة نتائج اللاعبين للمؤشرات الفسيولوجية حسب مراكز اللعب</vt:lpstr>
      <vt:lpstr>عرض ومناقشة نتائج اللاعبين للمؤشرات الفسيولوجية حسب مراكز اللعب</vt:lpstr>
      <vt:lpstr>الاستنتاجات  </vt:lpstr>
      <vt:lpstr>التوصيات </vt:lpstr>
      <vt:lpstr>Présentation PowerPoint</vt:lpstr>
    </vt:vector>
  </TitlesOfParts>
  <Company>Microsoft Corporation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Registered User</dc:creator>
  <cp:lastModifiedBy>DERBAL</cp:lastModifiedBy>
  <cp:revision>250</cp:revision>
  <dcterms:created xsi:type="dcterms:W3CDTF">2014-04-01T16:35:38Z</dcterms:created>
  <dcterms:modified xsi:type="dcterms:W3CDTF">2018-12-31T19:44:24Z</dcterms:modified>
</cp:coreProperties>
</file>