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9" r:id="rId3"/>
    <p:sldId id="260" r:id="rId4"/>
    <p:sldId id="285" r:id="rId5"/>
    <p:sldId id="265" r:id="rId6"/>
    <p:sldId id="290" r:id="rId7"/>
    <p:sldId id="282" r:id="rId8"/>
    <p:sldId id="312" r:id="rId9"/>
    <p:sldId id="314" r:id="rId10"/>
    <p:sldId id="313" r:id="rId11"/>
    <p:sldId id="283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279" r:id="rId32"/>
    <p:sldId id="311" r:id="rId33"/>
  </p:sldIdLst>
  <p:sldSz cx="10440988" cy="7561263"/>
  <p:notesSz cx="6858000" cy="9144000"/>
  <p:defaultTextStyle>
    <a:defPPr>
      <a:defRPr lang="fr-FR"/>
    </a:defPPr>
    <a:lvl1pPr algn="r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r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r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r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r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00FF"/>
    <a:srgbClr val="FFCC00"/>
    <a:srgbClr val="00547E"/>
    <a:srgbClr val="006699"/>
    <a:srgbClr val="3333CC"/>
    <a:srgbClr val="3366CC"/>
    <a:srgbClr val="003399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727" autoAdjust="0"/>
    <p:restoredTop sz="94728" autoAdjust="0"/>
  </p:normalViewPr>
  <p:slideViewPr>
    <p:cSldViewPr>
      <p:cViewPr varScale="1">
        <p:scale>
          <a:sx n="35" d="100"/>
          <a:sy n="35" d="100"/>
        </p:scale>
        <p:origin x="-498" y="-90"/>
      </p:cViewPr>
      <p:guideLst>
        <p:guide orient="horz" pos="2382"/>
        <p:guide pos="32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1" d="100"/>
          <a:sy n="41" d="100"/>
        </p:scale>
        <p:origin x="-14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4" Type="http://schemas.openxmlformats.org/officeDocument/2006/relationships/image" Target="../media/image3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fld id="{009E6C11-F5CB-459F-96E8-8A66ED85A4C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51" name="Rectangle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062038" y="685800"/>
            <a:ext cx="47339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kumimoji="0" sz="1200"/>
            </a:lvl1pPr>
          </a:lstStyle>
          <a:p>
            <a:endParaRPr lang="fr-F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/>
            </a:lvl1pPr>
          </a:lstStyle>
          <a:p>
            <a:fld id="{446850A7-09B5-4967-8845-8FDDDED63269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0216C7-9E33-4523-B4B4-75E837E71BCD}" type="slidenum">
              <a:rPr lang="fr-FR"/>
              <a:pPr/>
              <a:t>1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0A9DA4-DC74-466C-AB32-B1FE213BE72B}" type="slidenum">
              <a:rPr lang="fr-FR"/>
              <a:pPr/>
              <a:t>2</a:t>
            </a:fld>
            <a:endParaRPr lang="fr-FR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CBB319-74E8-4DB9-BF88-3BC35ADB63DB}" type="slidenum">
              <a:rPr lang="fr-FR"/>
              <a:pPr/>
              <a:t>3</a:t>
            </a:fld>
            <a:endParaRPr lang="fr-FR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1AC2C-F569-4BD0-B46B-87C87015E0C3}" type="slidenum">
              <a:rPr lang="fr-FR"/>
              <a:pPr/>
              <a:t>5</a:t>
            </a:fld>
            <a:endParaRPr lang="fr-FR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916BB3-2094-4D09-A403-A178FA82D0B5}" type="slidenum">
              <a:rPr lang="fr-FR"/>
              <a:pPr/>
              <a:t>31</a:t>
            </a:fld>
            <a:endParaRPr lang="fr-FR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0216C7-9E33-4523-B4B4-75E837E71BCD}" type="slidenum">
              <a:rPr lang="fr-FR"/>
              <a:pPr/>
              <a:t>32</a:t>
            </a:fld>
            <a:endParaRPr lang="fr-FR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609058" y="1512253"/>
            <a:ext cx="8965328" cy="2016337"/>
          </a:xfrm>
          <a:ln>
            <a:noFill/>
          </a:ln>
        </p:spPr>
        <p:txBody>
          <a:bodyPr vert="horz" tIns="0" rIns="20574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63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609057" y="3559611"/>
            <a:ext cx="8968809" cy="1932323"/>
          </a:xfrm>
        </p:spPr>
        <p:txBody>
          <a:bodyPr lIns="0" rIns="20574"/>
          <a:lstStyle>
            <a:lvl1pPr marL="0" marR="51435" indent="0" algn="r">
              <a:buNone/>
              <a:defRPr>
                <a:solidFill>
                  <a:schemeClr val="tx1"/>
                </a:solidFill>
              </a:defRPr>
            </a:lvl1pPr>
            <a:lvl2pPr marL="514350" indent="0" algn="ctr">
              <a:buNone/>
            </a:lvl2pPr>
            <a:lvl3pPr marL="1028700" indent="0" algn="ctr">
              <a:buNone/>
            </a:lvl3pPr>
            <a:lvl4pPr marL="1543050" indent="0" algn="ctr">
              <a:buNone/>
            </a:lvl4pPr>
            <a:lvl5pPr marL="2057400" indent="0" algn="ctr">
              <a:buNone/>
            </a:lvl5pPr>
            <a:lvl6pPr marL="2571750" indent="0" algn="ctr">
              <a:buNone/>
            </a:lvl6pPr>
            <a:lvl7pPr marL="3086100" indent="0" algn="ctr">
              <a:buNone/>
            </a:lvl7pPr>
            <a:lvl8pPr marL="3600450" indent="0" algn="ctr">
              <a:buNone/>
            </a:lvl8pPr>
            <a:lvl9pPr marL="41148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8E775-71D2-41CA-BA19-E3216E4F6A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29C-60BA-40D1-BDD3-78484F810FB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5577" y="1451762"/>
            <a:ext cx="8874840" cy="1502171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63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5577" y="2982018"/>
            <a:ext cx="8874840" cy="1664527"/>
          </a:xfrm>
        </p:spPr>
        <p:txBody>
          <a:bodyPr lIns="51435" rIns="51435" anchor="t"/>
          <a:lstStyle>
            <a:lvl1pPr marL="0" indent="0">
              <a:buNone/>
              <a:defRPr sz="2500">
                <a:solidFill>
                  <a:schemeClr val="tx1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0A65D-6C06-45EF-85A5-7BE899CA29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2050" y="776289"/>
            <a:ext cx="9396889" cy="1260211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22050" y="2116983"/>
            <a:ext cx="4611436" cy="4889617"/>
          </a:xfrm>
        </p:spPr>
        <p:txBody>
          <a:bodyPr/>
          <a:lstStyle>
            <a:lvl1pPr>
              <a:defRPr sz="29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07502" y="2116983"/>
            <a:ext cx="4611436" cy="4889617"/>
          </a:xfrm>
        </p:spPr>
        <p:txBody>
          <a:bodyPr/>
          <a:lstStyle>
            <a:lvl1pPr>
              <a:defRPr sz="29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22A04-63AB-43F5-9311-4995DE4F0F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2050" y="776289"/>
            <a:ext cx="9396889" cy="1260211"/>
          </a:xfrm>
        </p:spPr>
        <p:txBody>
          <a:bodyPr tIns="51435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22049" y="2045497"/>
            <a:ext cx="4613250" cy="726966"/>
          </a:xfrm>
        </p:spPr>
        <p:txBody>
          <a:bodyPr lIns="51435" tIns="0" rIns="51435" bIns="0" anchor="ctr">
            <a:noAutofit/>
          </a:bodyPr>
          <a:lstStyle>
            <a:lvl1pPr marL="0" indent="0">
              <a:buNone/>
              <a:defRPr sz="27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5303877" y="2050469"/>
            <a:ext cx="4615062" cy="721995"/>
          </a:xfrm>
        </p:spPr>
        <p:txBody>
          <a:bodyPr lIns="51435" tIns="0" rIns="51435" bIns="0" anchor="ctr"/>
          <a:lstStyle>
            <a:lvl1pPr marL="0" indent="0">
              <a:buNone/>
              <a:defRPr sz="27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3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522049" y="2772463"/>
            <a:ext cx="4613250" cy="4240085"/>
          </a:xfrm>
        </p:spPr>
        <p:txBody>
          <a:bodyPr tIns="0"/>
          <a:lstStyle>
            <a:lvl1pPr>
              <a:defRPr sz="25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03877" y="2772463"/>
            <a:ext cx="4615062" cy="4240085"/>
          </a:xfrm>
        </p:spPr>
        <p:txBody>
          <a:bodyPr tIns="0"/>
          <a:lstStyle>
            <a:lvl1pPr>
              <a:defRPr sz="25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7ED-4AC0-47C0-A3C5-EF9D7701A2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2050" y="776289"/>
            <a:ext cx="9483897" cy="1260211"/>
          </a:xfrm>
        </p:spPr>
        <p:txBody>
          <a:bodyPr vert="horz" tIns="51435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0AC0B-F3FB-4396-8B42-CCAF6C4C73A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C4B6F-D764-4885-B1D0-4F189B99F97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3074" y="567097"/>
            <a:ext cx="3132296" cy="1281214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9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783074" y="1848309"/>
            <a:ext cx="3132296" cy="5040842"/>
          </a:xfrm>
        </p:spPr>
        <p:txBody>
          <a:bodyPr lIns="20574" rIns="20574"/>
          <a:lstStyle>
            <a:lvl1pPr marL="0" indent="0" algn="l">
              <a:buNone/>
              <a:defRPr sz="1600"/>
            </a:lvl1pPr>
            <a:lvl2pPr indent="0" algn="l">
              <a:buNone/>
              <a:defRPr sz="1400"/>
            </a:lvl2pPr>
            <a:lvl3pPr indent="0" algn="l">
              <a:buNone/>
              <a:defRPr sz="1100"/>
            </a:lvl3pPr>
            <a:lvl4pPr indent="0" algn="l">
              <a:buNone/>
              <a:defRPr sz="1000"/>
            </a:lvl4pPr>
            <a:lvl5pPr indent="0" algn="l">
              <a:buNone/>
              <a:defRPr sz="10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082136" y="1848309"/>
            <a:ext cx="5836802" cy="5040842"/>
          </a:xfrm>
        </p:spPr>
        <p:txBody>
          <a:bodyPr tIns="0"/>
          <a:lstStyle>
            <a:lvl1pPr>
              <a:defRPr sz="3200"/>
            </a:lvl1pPr>
            <a:lvl2pPr>
              <a:defRPr sz="2900"/>
            </a:lvl2pPr>
            <a:lvl3pPr>
              <a:defRPr sz="2700"/>
            </a:lvl3pPr>
            <a:lvl4pPr>
              <a:defRPr sz="23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85E02-FFDE-4E24-BCC4-A1053AEE95D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614785" y="1221706"/>
            <a:ext cx="6003568" cy="4536758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9139443" y="5909394"/>
            <a:ext cx="177497" cy="171389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70" tIns="51435" rIns="102870" bIns="51435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6066" y="1297693"/>
            <a:ext cx="2526719" cy="1744913"/>
          </a:xfrm>
        </p:spPr>
        <p:txBody>
          <a:bodyPr vert="horz" lIns="51435" tIns="51435" rIns="51435" bIns="51435" anchor="b"/>
          <a:lstStyle>
            <a:lvl1pPr algn="l">
              <a:buNone/>
              <a:defRPr sz="23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96066" y="3118867"/>
            <a:ext cx="2523239" cy="2402801"/>
          </a:xfrm>
        </p:spPr>
        <p:txBody>
          <a:bodyPr lIns="72009" rIns="51435" bIns="51435" anchor="t"/>
          <a:lstStyle>
            <a:lvl1pPr marL="0" indent="0" algn="l">
              <a:spcBef>
                <a:spcPts val="281"/>
              </a:spcBef>
              <a:buFontTx/>
              <a:buNone/>
              <a:defRPr sz="1500"/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22873" y="7008171"/>
            <a:ext cx="696066" cy="402567"/>
          </a:xfrm>
        </p:spPr>
        <p:txBody>
          <a:bodyPr/>
          <a:lstStyle/>
          <a:p>
            <a:fld id="{5ABFDF58-EB54-44E1-8D23-0BE65424879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980219" y="1322523"/>
            <a:ext cx="5272699" cy="4335124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6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10876" y="6413071"/>
            <a:ext cx="10462740" cy="114819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2870" tIns="51435" rIns="102870" bIns="51435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5002973" y="6857646"/>
            <a:ext cx="5438015" cy="70361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2870" tIns="51435" rIns="102870" bIns="51435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EEDE-DEDC-4DBB-A307-C1A3B57E1FF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69716" y="1008170"/>
            <a:ext cx="2349222" cy="574621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22050" y="1008170"/>
            <a:ext cx="6873650" cy="574621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CB745-AC4A-421C-B4B9-C419E3370E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671513"/>
            <a:ext cx="8875712" cy="126047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782638" y="2184400"/>
            <a:ext cx="8875712" cy="4537075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82638" y="6805613"/>
            <a:ext cx="2174875" cy="50323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567113" y="6805613"/>
            <a:ext cx="3306762" cy="50323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483475" y="6805613"/>
            <a:ext cx="2174875" cy="503237"/>
          </a:xfrm>
        </p:spPr>
        <p:txBody>
          <a:bodyPr/>
          <a:lstStyle>
            <a:lvl1pPr>
              <a:defRPr/>
            </a:lvl1pPr>
          </a:lstStyle>
          <a:p>
            <a:fld id="{D8FA3589-EF33-4B22-AB33-980E4A6241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522050" y="302802"/>
            <a:ext cx="9396889" cy="645157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522049" y="6885650"/>
            <a:ext cx="2436231" cy="52508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567338" y="6885650"/>
            <a:ext cx="3306313" cy="525088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7482708" y="6885650"/>
            <a:ext cx="2436231" cy="525088"/>
          </a:xfrm>
        </p:spPr>
        <p:txBody>
          <a:bodyPr/>
          <a:lstStyle>
            <a:lvl1pPr>
              <a:defRPr/>
            </a:lvl1pPr>
          </a:lstStyle>
          <a:p>
            <a:fld id="{F036893D-4719-4CFC-8131-48B019803C22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10876" y="-7877"/>
            <a:ext cx="10462740" cy="114819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2870" tIns="51435" rIns="102870" bIns="51435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5002973" y="-7876"/>
            <a:ext cx="5438015" cy="70361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2870" tIns="51435" rIns="102870" bIns="51435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522050" y="776289"/>
            <a:ext cx="9396889" cy="1260211"/>
          </a:xfrm>
          <a:prstGeom prst="rect">
            <a:avLst/>
          </a:prstGeom>
        </p:spPr>
        <p:txBody>
          <a:bodyPr vert="horz" lIns="0" tIns="51435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522050" y="2133957"/>
            <a:ext cx="9396889" cy="4839208"/>
          </a:xfrm>
          <a:prstGeom prst="rect">
            <a:avLst/>
          </a:prstGeom>
        </p:spPr>
        <p:txBody>
          <a:bodyPr vert="horz" lIns="102870" tIns="51435" rIns="102870" bIns="51435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522049" y="7008171"/>
            <a:ext cx="2436231" cy="402567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045288" y="7008171"/>
            <a:ext cx="3828362" cy="402567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9048856" y="7008171"/>
            <a:ext cx="870082" cy="402567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4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051D9E-5BCA-42DF-8E9C-9015419F2BD3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21714" y="223164"/>
            <a:ext cx="10482720" cy="715800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xStyles>
    <p:titleStyle>
      <a:lvl1pPr algn="l" rtl="0" eaLnBrk="1" latinLnBrk="0" hangingPunct="1">
        <a:spcBef>
          <a:spcPct val="0"/>
        </a:spcBef>
        <a:buNone/>
        <a:defRPr kumimoji="0" sz="56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08610" indent="-30861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77749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77749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37310" indent="-236601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36601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530" indent="-236601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indent="-20574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68880" indent="-205740" algn="l" rtl="0" eaLnBrk="1" latinLnBrk="0" hangingPunct="1">
        <a:spcBef>
          <a:spcPct val="20000"/>
        </a:spcBef>
        <a:buClr>
          <a:schemeClr val="tx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77490" indent="-20574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3.bin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oleObject" Target="../embeddings/oleObject36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43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45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47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49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oleObject51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48462" y="994549"/>
            <a:ext cx="9286940" cy="3020221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 rtl="1">
              <a:lnSpc>
                <a:spcPct val="160000"/>
              </a:lnSpc>
            </a:pPr>
            <a:r>
              <a:rPr lang="ar-DZ" sz="4500" b="1" u="sng" dirty="0">
                <a:solidFill>
                  <a:schemeClr val="bg1"/>
                </a:solidFill>
              </a:rPr>
              <a:t>الموضوع:</a:t>
            </a:r>
            <a:r>
              <a:rPr lang="ar-DZ" sz="4500" b="1" dirty="0">
                <a:solidFill>
                  <a:schemeClr val="bg1"/>
                </a:solidFill>
              </a:rPr>
              <a:t/>
            </a:r>
            <a:br>
              <a:rPr lang="ar-DZ" sz="4500" b="1" dirty="0">
                <a:solidFill>
                  <a:schemeClr val="bg1"/>
                </a:solidFill>
              </a:rPr>
            </a:br>
            <a:r>
              <a:rPr lang="ar-SA" sz="4800" b="1" dirty="0" smtClean="0">
                <a:solidFill>
                  <a:schemeClr val="bg1"/>
                </a:solidFill>
              </a:rPr>
              <a:t>تطبيق نماذج التوازن الحسابي العام للمحاكاة على المستوى الاقتصاد الجزئي 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280697"/>
            <a:ext cx="10440988" cy="1931988"/>
          </a:xfrm>
        </p:spPr>
        <p:txBody>
          <a:bodyPr/>
          <a:lstStyle/>
          <a:p>
            <a:pPr algn="r" rtl="1"/>
            <a:r>
              <a:rPr lang="ar-DZ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ar-DZ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من </a:t>
            </a:r>
            <a:r>
              <a:rPr lang="ar-DZ" sz="2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إعداد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الدكتور </a:t>
            </a:r>
            <a:r>
              <a:rPr lang="ar-D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قدال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زين الدين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الأستاذ: </a:t>
            </a:r>
            <a:r>
              <a:rPr lang="ar-D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الهاروشي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خطاب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أستاذ محاضر-أ- </a:t>
            </a:r>
            <a:r>
              <a:rPr lang="fr-F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بجامعة </a:t>
            </a:r>
            <a:r>
              <a:rPr lang="ar-DZ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مستغانم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أستاذ مساعد -أ-</a:t>
            </a:r>
            <a:r>
              <a:rPr lang="fr-F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بجامعة </a:t>
            </a:r>
            <a:r>
              <a:rPr lang="ar-DZ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مستغانم</a:t>
            </a:r>
            <a:endParaRPr lang="fr-F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577420" y="6445250"/>
            <a:ext cx="30837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28700" rtl="1">
              <a:spcBef>
                <a:spcPct val="50000"/>
              </a:spcBef>
            </a:pPr>
            <a:r>
              <a:rPr lang="ar-D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يوم </a:t>
            </a:r>
            <a:r>
              <a:rPr lang="ar-DZ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الإثنين</a:t>
            </a:r>
            <a:r>
              <a:rPr lang="ar-D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فيفري 2019 </a:t>
            </a:r>
            <a:endParaRPr lang="fr-FR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uiExpand="1" build="p"/>
      <p:bldP spid="410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DZ" b="1"/>
              <a:t>تحديد إطار البحث</a:t>
            </a:r>
            <a:endParaRPr lang="fr-FR" b="1"/>
          </a:p>
        </p:txBody>
      </p:sp>
      <p:sp>
        <p:nvSpPr>
          <p:cNvPr id="7175" name="Rectangle 7"/>
          <p:cNvSpPr>
            <a:spLocks noGrp="1" noChangeArrowheads="1"/>
          </p:cNvSpPr>
          <p:nvPr>
            <p:ph idx="1"/>
          </p:nvPr>
        </p:nvSpPr>
        <p:spPr>
          <a:xfrm>
            <a:off x="719900" y="2184400"/>
            <a:ext cx="9215502" cy="3525057"/>
          </a:xfrm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ar-DZ" sz="3600" dirty="0"/>
              <a:t> </a:t>
            </a:r>
            <a:r>
              <a:rPr lang="ar-DZ" sz="3600" dirty="0" smtClean="0"/>
              <a:t>النموذج </a:t>
            </a:r>
            <a:r>
              <a:rPr lang="ar-DZ" sz="3600" dirty="0"/>
              <a:t>المستعمل هو نموذج التوازن الحسابي العام، </a:t>
            </a:r>
            <a:r>
              <a:rPr lang="ar-DZ" sz="3600" dirty="0" err="1"/>
              <a:t>ستاتيكي</a:t>
            </a:r>
            <a:r>
              <a:rPr lang="ar-DZ" sz="3600" dirty="0"/>
              <a:t> يحمل مميزات بلد صغير منفتح على الخارج ، هذا في إطار المنافسة التامة و بمرد وديات سلمية ثابتة فيما يخص دوال الإنتاج.</a:t>
            </a:r>
            <a:endParaRPr lang="fr-FR" sz="36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fr-FR" sz="3600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/>
          <p:cNvSpPr>
            <a:spLocks noGrp="1" noChangeArrowheads="1"/>
          </p:cNvSpPr>
          <p:nvPr>
            <p:ph type="title"/>
          </p:nvPr>
        </p:nvSpPr>
        <p:spPr>
          <a:xfrm>
            <a:off x="782638" y="671513"/>
            <a:ext cx="9118600" cy="1260475"/>
          </a:xfrm>
        </p:spPr>
        <p:txBody>
          <a:bodyPr/>
          <a:lstStyle/>
          <a:p>
            <a:pPr algn="r" rtl="1"/>
            <a:r>
              <a:rPr lang="ar-DZ" b="1"/>
              <a:t>دوافع إختيار الموضوع</a:t>
            </a:r>
            <a:endParaRPr lang="fr-FR"/>
          </a:p>
        </p:txBody>
      </p:sp>
      <p:sp>
        <p:nvSpPr>
          <p:cNvPr id="8199" name="Rectangle 7"/>
          <p:cNvSpPr>
            <a:spLocks noGrp="1" noChangeArrowheads="1"/>
          </p:cNvSpPr>
          <p:nvPr>
            <p:ph idx="1"/>
          </p:nvPr>
        </p:nvSpPr>
        <p:spPr>
          <a:xfrm>
            <a:off x="-637422" y="2184400"/>
            <a:ext cx="10440988" cy="5376863"/>
          </a:xfrm>
        </p:spPr>
        <p:txBody>
          <a:bodyPr>
            <a:normAutofit/>
          </a:bodyPr>
          <a:lstStyle/>
          <a:p>
            <a:pPr algn="r" rtl="1"/>
            <a:r>
              <a:rPr lang="ar-DZ" sz="3600" dirty="0" smtClean="0"/>
              <a:t>أن </a:t>
            </a:r>
            <a:r>
              <a:rPr lang="ar-DZ" sz="3600" dirty="0" err="1"/>
              <a:t>النمذجة</a:t>
            </a:r>
            <a:r>
              <a:rPr lang="ar-DZ" sz="3600" dirty="0"/>
              <a:t> بالتوازن الحسابي العام، لم يستوف حظه من الدراسات</a:t>
            </a:r>
            <a:endParaRPr lang="fr-FR" sz="3600" dirty="0"/>
          </a:p>
          <a:p>
            <a:pPr algn="r" rtl="1">
              <a:buFont typeface="Wingdings" pitchFamily="2" charset="2"/>
              <a:buNone/>
            </a:pPr>
            <a:r>
              <a:rPr lang="fr-FR" sz="3600" dirty="0"/>
              <a:t>   </a:t>
            </a:r>
            <a:r>
              <a:rPr lang="ar-DZ" sz="3600" dirty="0"/>
              <a:t> و الاهتمام </a:t>
            </a:r>
            <a:r>
              <a:rPr lang="ar-DZ" sz="3600" dirty="0" err="1"/>
              <a:t>به</a:t>
            </a:r>
            <a:r>
              <a:rPr lang="ar-DZ" sz="3600" dirty="0"/>
              <a:t> يعتبر حديثا بالنسبة للبحوث الجزائرية.</a:t>
            </a:r>
            <a:r>
              <a:rPr lang="fr-FR" sz="3600" dirty="0"/>
              <a:t> </a:t>
            </a:r>
            <a:endParaRPr lang="ar-DZ" sz="3600" dirty="0"/>
          </a:p>
          <a:p>
            <a:pPr algn="r" rtl="1"/>
            <a:r>
              <a:rPr lang="ar-DZ" sz="3600" dirty="0"/>
              <a:t>هذا الموضوع يمكننا من الإلمام بمختلف الجوانب الاقتصادية </a:t>
            </a:r>
          </a:p>
          <a:p>
            <a:pPr algn="r" rtl="1">
              <a:buFont typeface="Wingdings" pitchFamily="2" charset="2"/>
              <a:buNone/>
            </a:pPr>
            <a:r>
              <a:rPr lang="ar-DZ" sz="3600" dirty="0"/>
              <a:t>  ( الإطار الجزئي ، الكلي و الأنشطة الإنتاجية...).</a:t>
            </a:r>
            <a:r>
              <a:rPr lang="fr-FR" sz="3600" dirty="0"/>
              <a:t> </a:t>
            </a:r>
            <a:endParaRPr lang="ar-DZ" sz="3600" dirty="0"/>
          </a:p>
          <a:p>
            <a:pPr algn="r" rtl="1"/>
            <a:r>
              <a:rPr lang="ar-DZ" sz="3600" dirty="0" smtClean="0"/>
              <a:t>هذا </a:t>
            </a:r>
            <a:r>
              <a:rPr lang="ar-DZ" sz="3600" dirty="0"/>
              <a:t>الموضوع ذو صلة متينة بتخصص التحليل </a:t>
            </a:r>
            <a:r>
              <a:rPr lang="ar-DZ" sz="3600" dirty="0" smtClean="0"/>
              <a:t>الاقتصادي.</a:t>
            </a:r>
            <a:endParaRPr lang="fr-FR" sz="3600" dirty="0"/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539750"/>
            <a:ext cx="9793288" cy="7345363"/>
          </a:xfrm>
        </p:spPr>
        <p:txBody>
          <a:bodyPr/>
          <a:lstStyle/>
          <a:p>
            <a:pPr lvl="1" algn="r" rtl="1">
              <a:lnSpc>
                <a:spcPct val="80000"/>
              </a:lnSpc>
              <a:buFontTx/>
              <a:buNone/>
            </a:pPr>
            <a:endParaRPr lang="ar-DZ" sz="3200" u="sng" dirty="0" smtClean="0">
              <a:solidFill>
                <a:srgbClr val="FFCC00"/>
              </a:solidFill>
            </a:endParaRPr>
          </a:p>
          <a:p>
            <a:pPr lvl="1" algn="r" rtl="1">
              <a:lnSpc>
                <a:spcPct val="80000"/>
              </a:lnSpc>
              <a:buFontTx/>
              <a:buNone/>
            </a:pPr>
            <a:endParaRPr lang="ar-DZ" sz="3200" u="sng" dirty="0" smtClean="0">
              <a:solidFill>
                <a:srgbClr val="FFCC00"/>
              </a:solidFill>
            </a:endParaRPr>
          </a:p>
          <a:p>
            <a:pPr lvl="1" algn="r" rtl="1">
              <a:lnSpc>
                <a:spcPct val="80000"/>
              </a:lnSpc>
              <a:buFontTx/>
              <a:buNone/>
            </a:pPr>
            <a:r>
              <a:rPr lang="ar-DZ" sz="3200" u="sng" dirty="0" smtClean="0">
                <a:solidFill>
                  <a:srgbClr val="FFCC00"/>
                </a:solidFill>
              </a:rPr>
              <a:t>المحور </a:t>
            </a:r>
            <a:r>
              <a:rPr lang="ar-DZ" sz="3200" u="sng" dirty="0">
                <a:solidFill>
                  <a:srgbClr val="FFCC00"/>
                </a:solidFill>
              </a:rPr>
              <a:t>الأول:</a:t>
            </a:r>
            <a:r>
              <a:rPr lang="ar-DZ" sz="3200" dirty="0"/>
              <a:t> </a:t>
            </a:r>
            <a:endParaRPr lang="ar-DZ" sz="3200" dirty="0" smtClean="0"/>
          </a:p>
          <a:p>
            <a:pPr lvl="1" algn="r" rtl="1">
              <a:lnSpc>
                <a:spcPct val="80000"/>
              </a:lnSpc>
              <a:buFontTx/>
              <a:buNone/>
            </a:pPr>
            <a:endParaRPr lang="ar-DZ" sz="3200" dirty="0" smtClean="0"/>
          </a:p>
          <a:p>
            <a:pPr lvl="1" algn="r" rtl="1">
              <a:lnSpc>
                <a:spcPct val="80000"/>
              </a:lnSpc>
              <a:buFontTx/>
              <a:buNone/>
            </a:pPr>
            <a:r>
              <a:rPr lang="ar-DZ" sz="3200" dirty="0" smtClean="0">
                <a:solidFill>
                  <a:schemeClr val="tx1">
                    <a:lumMod val="85000"/>
                  </a:schemeClr>
                </a:solidFill>
              </a:rPr>
              <a:t>الأسس النظرية لهذا النوع من النماذج </a:t>
            </a:r>
          </a:p>
          <a:p>
            <a:pPr lvl="1" algn="r" rtl="1">
              <a:lnSpc>
                <a:spcPct val="80000"/>
              </a:lnSpc>
              <a:buFontTx/>
              <a:buNone/>
            </a:pPr>
            <a:endParaRPr lang="ar-DZ" sz="3200" dirty="0" smtClean="0">
              <a:solidFill>
                <a:schemeClr val="tx1">
                  <a:lumMod val="85000"/>
                </a:schemeClr>
              </a:solidFill>
            </a:endParaRPr>
          </a:p>
          <a:p>
            <a:pPr lvl="1" algn="r" rtl="1">
              <a:lnSpc>
                <a:spcPct val="80000"/>
              </a:lnSpc>
              <a:buFontTx/>
              <a:buNone/>
            </a:pPr>
            <a:r>
              <a:rPr lang="ar-DZ" sz="3200" dirty="0" smtClean="0">
                <a:solidFill>
                  <a:schemeClr val="tx2"/>
                </a:solidFill>
              </a:rPr>
              <a:t>لماذا نماذج </a:t>
            </a:r>
            <a:r>
              <a:rPr lang="ar-DZ" sz="3200" dirty="0">
                <a:solidFill>
                  <a:schemeClr val="tx2"/>
                </a:solidFill>
              </a:rPr>
              <a:t>التوازن الحسابي </a:t>
            </a:r>
            <a:r>
              <a:rPr lang="ar-DZ" sz="3200" dirty="0" smtClean="0">
                <a:solidFill>
                  <a:schemeClr val="tx2"/>
                </a:solidFill>
              </a:rPr>
              <a:t>العام؟ </a:t>
            </a:r>
            <a:endParaRPr lang="ar-DZ" sz="2500" dirty="0"/>
          </a:p>
          <a:p>
            <a:pPr lvl="1" algn="r" rtl="1">
              <a:lnSpc>
                <a:spcPct val="80000"/>
              </a:lnSpc>
              <a:buFontTx/>
              <a:buNone/>
            </a:pPr>
            <a:r>
              <a:rPr lang="fr-FR" sz="2500" dirty="0"/>
              <a:t>   </a:t>
            </a:r>
            <a:endParaRPr lang="ar-DZ" sz="2500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Grp="1" noChangeArrowheads="1"/>
          </p:cNvSpPr>
          <p:nvPr>
            <p:ph type="title"/>
          </p:nvPr>
        </p:nvSpPr>
        <p:spPr>
          <a:xfrm>
            <a:off x="1046163" y="423045"/>
            <a:ext cx="8872537" cy="1260475"/>
          </a:xfrm>
        </p:spPr>
        <p:txBody>
          <a:bodyPr/>
          <a:lstStyle/>
          <a:p>
            <a:pPr algn="r" rtl="1"/>
            <a:r>
              <a:rPr lang="ar-DZ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المحور الثاني: </a:t>
            </a:r>
            <a:r>
              <a:rPr lang="ar-DZ" sz="4000" b="1" dirty="0" smtClean="0"/>
              <a:t>مراحل </a:t>
            </a:r>
            <a:r>
              <a:rPr lang="ar-DZ" sz="4000" b="1" dirty="0"/>
              <a:t>بناء نموذج توازن حسابي عام</a:t>
            </a:r>
            <a:endParaRPr lang="fr-FR" sz="4000" dirty="0"/>
          </a:p>
        </p:txBody>
      </p:sp>
      <p:sp>
        <p:nvSpPr>
          <p:cNvPr id="13319" name="Rectangle 7"/>
          <p:cNvSpPr>
            <a:spLocks noGrp="1" noChangeArrowheads="1"/>
          </p:cNvSpPr>
          <p:nvPr>
            <p:ph idx="1"/>
          </p:nvPr>
        </p:nvSpPr>
        <p:spPr>
          <a:xfrm>
            <a:off x="-1148528" y="1982023"/>
            <a:ext cx="10440988" cy="6013450"/>
          </a:xfrm>
        </p:spPr>
        <p:txBody>
          <a:bodyPr/>
          <a:lstStyle/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أولا :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بناء مصفوفة المحاسبة الاجتماعية.</a:t>
            </a:r>
          </a:p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ثانيا: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كتابة مختلف المعادلات.</a:t>
            </a:r>
          </a:p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ثالثا: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تطبيق قاعدة </a:t>
            </a:r>
            <a:r>
              <a:rPr lang="fr-F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WALRAS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رابعا: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البحث عن تقنية </a:t>
            </a:r>
            <a:r>
              <a:rPr lang="ar-D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لحل 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النموذج.</a:t>
            </a:r>
          </a:p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خامسا: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إدخال </a:t>
            </a:r>
            <a:r>
              <a:rPr lang="ar-D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التمثيلات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المراد دراستها على النموذج. </a:t>
            </a:r>
          </a:p>
          <a:p>
            <a:pPr algn="r" rtl="1">
              <a:lnSpc>
                <a:spcPct val="130000"/>
              </a:lnSpc>
              <a:buFont typeface="Wingdings" pitchFamily="2" charset="2"/>
              <a:buNone/>
            </a:pPr>
            <a:r>
              <a:rPr lang="ar-DZ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سادسا:</a:t>
            </a:r>
            <a:r>
              <a:rPr lang="fr-FR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تحليل النتائج المتحصل عليها جراء تغيير في سياسة اقتصادية معينة.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10117138" cy="517525"/>
          </a:xfrm>
        </p:spPr>
        <p:txBody>
          <a:bodyPr>
            <a:noAutofit/>
          </a:bodyPr>
          <a:lstStyle/>
          <a:p>
            <a:pPr algn="r" rtl="1"/>
            <a:r>
              <a:rPr lang="ar-DZ" sz="3600" b="1" u="sng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المحور </a:t>
            </a:r>
            <a:r>
              <a:rPr lang="ar-DZ" sz="3600" b="1" u="sng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الثالث</a:t>
            </a:r>
            <a:r>
              <a:rPr lang="ar-DZ" sz="36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ar-D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نموذج التوازن الحسابي العام مطبق على اقتصاد الجزائري</a:t>
            </a:r>
            <a:endParaRPr lang="fr-F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idx="1"/>
          </p:nvPr>
        </p:nvSpPr>
        <p:spPr>
          <a:xfrm>
            <a:off x="-423108" y="1372422"/>
            <a:ext cx="10274300" cy="6551613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None/>
            </a:pPr>
            <a:r>
              <a:rPr lang="ar-DZ" sz="3200" dirty="0" smtClean="0">
                <a:solidFill>
                  <a:srgbClr val="FF0000"/>
                </a:solidFill>
              </a:rPr>
              <a:t>1- </a:t>
            </a:r>
            <a:r>
              <a:rPr lang="ar-DZ" sz="3200" dirty="0" smtClean="0"/>
              <a:t>مصفوفة </a:t>
            </a:r>
            <a:r>
              <a:rPr lang="ar-DZ" sz="3200" dirty="0"/>
              <a:t>المحاسبة الاجتماعية للاقتصاد الجزائري</a:t>
            </a:r>
            <a:endParaRPr lang="en-US" sz="3200" dirty="0"/>
          </a:p>
          <a:p>
            <a:pPr algn="r" rtl="1">
              <a:buFont typeface="Wingdings" pitchFamily="2" charset="2"/>
              <a:buNone/>
            </a:pPr>
            <a:r>
              <a:rPr lang="en-US" sz="3200" dirty="0"/>
              <a:t>-I</a:t>
            </a:r>
            <a:r>
              <a:rPr lang="fr-FR" sz="3200" dirty="0"/>
              <a:t>     </a:t>
            </a:r>
            <a:r>
              <a:rPr lang="fr-FR" sz="3200" dirty="0" smtClean="0"/>
              <a:t>   </a:t>
            </a:r>
            <a:r>
              <a:rPr lang="ar-DZ" sz="3200" dirty="0" smtClean="0"/>
              <a:t> </a:t>
            </a:r>
            <a:r>
              <a:rPr lang="ar-DZ" sz="3200" dirty="0"/>
              <a:t>مصفوفة </a:t>
            </a:r>
            <a:r>
              <a:rPr lang="fr-FR" sz="3200" dirty="0"/>
              <a:t>MCS</a:t>
            </a:r>
            <a:r>
              <a:rPr lang="en-US" sz="3200" dirty="0"/>
              <a:t> </a:t>
            </a:r>
            <a:r>
              <a:rPr lang="ar-DZ" sz="3200" dirty="0" err="1"/>
              <a:t>الماكروإقتصادية</a:t>
            </a:r>
            <a:r>
              <a:rPr lang="ar-DZ" sz="3200" dirty="0"/>
              <a:t> للجزائر </a:t>
            </a:r>
            <a:r>
              <a:rPr lang="ar-DZ" sz="3200" dirty="0" smtClean="0"/>
              <a:t>سنة 2016                             </a:t>
            </a:r>
            <a:endParaRPr lang="ar-DZ" sz="3200" dirty="0"/>
          </a:p>
          <a:p>
            <a:pPr algn="r" rtl="1">
              <a:buFont typeface="Wingdings" pitchFamily="2" charset="2"/>
              <a:buNone/>
            </a:pPr>
            <a:r>
              <a:rPr lang="fr-FR" sz="3200" dirty="0"/>
              <a:t>II    </a:t>
            </a:r>
            <a:r>
              <a:rPr lang="fr-FR" sz="3200" dirty="0" smtClean="0"/>
              <a:t>    </a:t>
            </a:r>
            <a:r>
              <a:rPr lang="ar-DZ" sz="3200" dirty="0"/>
              <a:t>- مصفوفة </a:t>
            </a:r>
            <a:r>
              <a:rPr lang="fr-FR" sz="3200" dirty="0"/>
              <a:t>MCS</a:t>
            </a:r>
            <a:r>
              <a:rPr lang="ar-DZ" sz="3200" dirty="0"/>
              <a:t> </a:t>
            </a:r>
            <a:r>
              <a:rPr lang="ar-DZ" sz="3200" dirty="0" err="1"/>
              <a:t>الميكروإقتصادية</a:t>
            </a:r>
            <a:r>
              <a:rPr lang="ar-DZ" sz="3200" dirty="0"/>
              <a:t> للجزائر سنة </a:t>
            </a:r>
            <a:r>
              <a:rPr lang="ar-DZ" sz="3200" dirty="0" smtClean="0"/>
              <a:t>2016</a:t>
            </a:r>
            <a:endParaRPr lang="en-US" sz="3200" dirty="0"/>
          </a:p>
          <a:p>
            <a:pPr algn="r" rtl="1">
              <a:buFont typeface="Wingdings" pitchFamily="2" charset="2"/>
              <a:buNone/>
            </a:pPr>
            <a:r>
              <a:rPr lang="en-US" sz="3200" dirty="0"/>
              <a:t>III     </a:t>
            </a:r>
            <a:r>
              <a:rPr lang="en-US" sz="3200" dirty="0" smtClean="0"/>
              <a:t>   </a:t>
            </a:r>
            <a:r>
              <a:rPr lang="ar-DZ" sz="3200" dirty="0"/>
              <a:t>- مصفوفة </a:t>
            </a:r>
            <a:r>
              <a:rPr lang="fr-FR" sz="3200" dirty="0"/>
              <a:t>MCS</a:t>
            </a:r>
            <a:r>
              <a:rPr lang="ar-DZ" sz="3200" dirty="0"/>
              <a:t> للاقتصاد الجزائري </a:t>
            </a:r>
            <a:r>
              <a:rPr lang="ar-DZ" sz="3200" dirty="0" err="1"/>
              <a:t>و</a:t>
            </a:r>
            <a:r>
              <a:rPr lang="ar-DZ" sz="3200" dirty="0"/>
              <a:t> طريقة </a:t>
            </a:r>
            <a:r>
              <a:rPr lang="fr-FR" sz="3200" dirty="0"/>
              <a:t>R.A.S</a:t>
            </a:r>
            <a:endParaRPr lang="en-US" sz="3200" dirty="0"/>
          </a:p>
          <a:p>
            <a:pPr algn="r" rtl="1">
              <a:buFont typeface="Wingdings" pitchFamily="2" charset="2"/>
              <a:buNone/>
            </a:pPr>
            <a:r>
              <a:rPr lang="en-US" sz="3200" dirty="0"/>
              <a:t>VI     </a:t>
            </a:r>
            <a:r>
              <a:rPr lang="en-US" sz="3200" dirty="0" smtClean="0"/>
              <a:t>   </a:t>
            </a:r>
            <a:r>
              <a:rPr lang="ar-DZ" sz="3200" dirty="0"/>
              <a:t>- تحليل مصفوفة المحاسبة الاجتماعية المرقمة </a:t>
            </a:r>
            <a:r>
              <a:rPr lang="ar-DZ" sz="3200" dirty="0" err="1"/>
              <a:t>للإقتصاد</a:t>
            </a:r>
            <a:r>
              <a:rPr lang="ar-DZ" sz="3200" dirty="0"/>
              <a:t> الجزائري</a:t>
            </a:r>
          </a:p>
          <a:p>
            <a:pPr algn="r" rtl="1">
              <a:buFont typeface="Wingdings" pitchFamily="2" charset="2"/>
              <a:buNone/>
            </a:pPr>
            <a:r>
              <a:rPr lang="ar-DZ" sz="3200" dirty="0" smtClean="0">
                <a:solidFill>
                  <a:srgbClr val="FF0000"/>
                </a:solidFill>
              </a:rPr>
              <a:t>2-</a:t>
            </a:r>
            <a:r>
              <a:rPr lang="ar-DZ" sz="3200" dirty="0" smtClean="0"/>
              <a:t> </a:t>
            </a:r>
            <a:r>
              <a:rPr lang="ar-DZ" sz="3200" dirty="0"/>
              <a:t>هيكل نموذج توازن الحسابي العام للإقتصاد الجزائري</a:t>
            </a:r>
          </a:p>
          <a:p>
            <a:pPr algn="r" rtl="1">
              <a:buFont typeface="Wingdings" pitchFamily="2" charset="2"/>
              <a:buNone/>
            </a:pPr>
            <a:r>
              <a:rPr lang="ar-DZ" sz="3200" dirty="0" smtClean="0">
                <a:solidFill>
                  <a:srgbClr val="FF0000"/>
                </a:solidFill>
              </a:rPr>
              <a:t>3-</a:t>
            </a:r>
            <a:r>
              <a:rPr lang="ar-DZ" sz="3200" dirty="0" smtClean="0"/>
              <a:t> تمثيل </a:t>
            </a:r>
            <a:r>
              <a:rPr lang="ar-DZ" sz="3200" dirty="0"/>
              <a:t>السيناريوهات </a:t>
            </a:r>
            <a:r>
              <a:rPr lang="ar-DZ" sz="3200" dirty="0" err="1"/>
              <a:t>و</a:t>
            </a:r>
            <a:r>
              <a:rPr lang="ar-DZ" sz="3200" dirty="0"/>
              <a:t> تحليل النتائج</a:t>
            </a:r>
            <a:endParaRPr lang="fr-FR" sz="3200" dirty="0"/>
          </a:p>
          <a:p>
            <a:pPr algn="r" rtl="1">
              <a:buFont typeface="Wingdings" pitchFamily="2" charset="2"/>
              <a:buNone/>
            </a:pPr>
            <a:r>
              <a:rPr lang="fr-FR" sz="3200" dirty="0" smtClean="0"/>
              <a:t>  </a:t>
            </a:r>
            <a:endParaRPr lang="fr-FR" sz="3200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755650" y="215900"/>
            <a:ext cx="8875713" cy="684213"/>
          </a:xfrm>
          <a:noFill/>
          <a:ln/>
        </p:spPr>
        <p:txBody>
          <a:bodyPr lIns="0" tIns="0" rIns="0" bIns="0">
            <a:normAutofit fontScale="90000"/>
          </a:bodyPr>
          <a:lstStyle/>
          <a:p>
            <a:pPr algn="justLow" rtl="1"/>
            <a:r>
              <a:rPr lang="ar-DZ" sz="2800" b="1" dirty="0">
                <a:effectLst/>
                <a:cs typeface="Times New Roman" pitchFamily="18" charset="0"/>
              </a:rPr>
              <a:t>هيكل مصفوفة </a:t>
            </a:r>
            <a:r>
              <a:rPr lang="fr-FR" sz="2800" b="1" dirty="0">
                <a:effectLst/>
                <a:cs typeface="Times New Roman" pitchFamily="18" charset="0"/>
              </a:rPr>
              <a:t>MCS</a:t>
            </a:r>
            <a:r>
              <a:rPr lang="ar-DZ" sz="2800" b="1" dirty="0">
                <a:effectLst/>
                <a:cs typeface="Times New Roman" pitchFamily="18" charset="0"/>
              </a:rPr>
              <a:t> </a:t>
            </a:r>
            <a:r>
              <a:rPr lang="ar-DZ" sz="2800" b="1" dirty="0" err="1">
                <a:effectLst/>
                <a:cs typeface="Times New Roman" pitchFamily="18" charset="0"/>
              </a:rPr>
              <a:t>الماكروإقتصادية</a:t>
            </a:r>
            <a:r>
              <a:rPr lang="ar-DZ" sz="2800" b="1" dirty="0">
                <a:effectLst/>
                <a:cs typeface="Times New Roman" pitchFamily="18" charset="0"/>
              </a:rPr>
              <a:t> للجزائر </a:t>
            </a:r>
            <a:r>
              <a:rPr lang="ar-DZ" sz="2800" b="1" dirty="0" smtClean="0">
                <a:effectLst/>
                <a:cs typeface="Times New Roman" pitchFamily="18" charset="0"/>
              </a:rPr>
              <a:t>سنة2016</a:t>
            </a:r>
            <a:r>
              <a:rPr lang="fr-FR" sz="2800" b="1" dirty="0">
                <a:effectLst/>
                <a:cs typeface="Times New Roman" pitchFamily="18" charset="0"/>
              </a:rPr>
              <a:t/>
            </a:r>
            <a:br>
              <a:rPr lang="fr-FR" sz="2800" b="1" dirty="0">
                <a:effectLst/>
                <a:cs typeface="Times New Roman" pitchFamily="18" charset="0"/>
              </a:rPr>
            </a:br>
            <a:endParaRPr lang="fr-FR" sz="2800" b="1" dirty="0">
              <a:effectLst/>
              <a:cs typeface="Times New Roman" pitchFamily="18" charset="0"/>
            </a:endParaRPr>
          </a:p>
        </p:txBody>
      </p:sp>
      <p:graphicFrame>
        <p:nvGraphicFramePr>
          <p:cNvPr id="58518" name="Group 150"/>
          <p:cNvGraphicFramePr>
            <a:graphicFrameLocks noGrp="1"/>
          </p:cNvGraphicFramePr>
          <p:nvPr>
            <p:ph type="tbl" idx="1"/>
          </p:nvPr>
        </p:nvGraphicFramePr>
        <p:xfrm>
          <a:off x="133350" y="708025"/>
          <a:ext cx="10188575" cy="6610353"/>
        </p:xfrm>
        <a:graphic>
          <a:graphicData uri="http://schemas.openxmlformats.org/drawingml/2006/table">
            <a:tbl>
              <a:tblPr/>
              <a:tblGrid>
                <a:gridCol w="1119188"/>
                <a:gridCol w="1041400"/>
                <a:gridCol w="949325"/>
                <a:gridCol w="1766887"/>
                <a:gridCol w="742950"/>
                <a:gridCol w="955675"/>
                <a:gridCol w="849313"/>
                <a:gridCol w="960437"/>
                <a:gridCol w="862013"/>
                <a:gridCol w="941387"/>
              </a:tblGrid>
              <a:tr h="315913"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الإستخدامات</a:t>
                      </a: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kumimoji="0" lang="fr-F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kumimoji="0" lang="ar-D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الإيرادات</a:t>
                      </a:r>
                      <a:endParaRPr kumimoji="0" lang="ar-D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القطاعات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المنتوجات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عوامل الإنتاج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الهيئات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ادخار</a:t>
                      </a: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استثمار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باقي العالم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المجموع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388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fr-FR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رأس المال و العمل </a:t>
                      </a:r>
                      <a:r>
                        <a:rPr kumimoji="0" lang="fr-FR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الدولة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75088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القطاعات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المبيعات المحلية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إعانات من أجل التصدير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الصادرات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المبيعات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المنتوجات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طلب السلع الوسيطة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الاستهلاك الخاص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الاستهلاك العمومي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الاستثمار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الطلب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عوامل الإنتاج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دفعات العوامل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القيمة المضافة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93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الأجور و مرد ودية رؤوس الأموال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الأرباح الموزعة على 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التحويلات الأجنبية للأسر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دخل 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الربح الخام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الدخل 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الدولة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ضرائب غير مباشرة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ضرائب جمركية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ضرائب على العوامل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ضرائب مباشرة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ضرائب على 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الدخل الحكومي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88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ادخار – إستثمار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ادخار 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ادخار 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ادخار الدولة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دخول صافي لرؤوس الأموال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الادخار</a:t>
                      </a:r>
                      <a:endParaRPr kumimoji="0" 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باقي العال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الواردات من السلع الوسيطة</a:t>
                      </a: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الواردات من السلع النهائية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المبادلات الخارجية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المجموع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تكاليف الإنتاج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العرض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القيمة المضافة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إنفاق الأسر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إنفاق المؤسسات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الإنفاق الحكومي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إجمالي الاستثمارات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ar-DZ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المبادلات الخارجية</a:t>
                      </a:r>
                      <a:endParaRPr kumimoji="0" lang="ar-DZ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10287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87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fr-F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511" name="Line 143"/>
          <p:cNvSpPr>
            <a:spLocks noChangeShapeType="1"/>
          </p:cNvSpPr>
          <p:nvPr/>
        </p:nvSpPr>
        <p:spPr bwMode="auto">
          <a:xfrm>
            <a:off x="109538" y="733425"/>
            <a:ext cx="1150937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-208794" y="7281093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1400" dirty="0" smtClean="0"/>
              <a:t>المصدر: </a:t>
            </a:r>
            <a:r>
              <a:rPr lang="ar-DZ" sz="1400" dirty="0" err="1" smtClean="0"/>
              <a:t>قدال</a:t>
            </a:r>
            <a:r>
              <a:rPr lang="ar-DZ" sz="1400" dirty="0" smtClean="0"/>
              <a:t> زين الدين، رسالة ماجستير 2004</a:t>
            </a:r>
            <a:endParaRPr lang="fr-FR" sz="1400" dirty="0"/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755650" y="215900"/>
            <a:ext cx="8875713" cy="684213"/>
          </a:xfrm>
          <a:noFill/>
          <a:ln/>
        </p:spPr>
        <p:txBody>
          <a:bodyPr lIns="0" tIns="0" rIns="0" bIns="0">
            <a:normAutofit fontScale="90000"/>
          </a:bodyPr>
          <a:lstStyle/>
          <a:p>
            <a:pPr algn="justLow" rtl="1"/>
            <a:r>
              <a:rPr lang="ar-DZ" sz="2800" b="1" dirty="0">
                <a:effectLst/>
                <a:cs typeface="Times New Roman" pitchFamily="18" charset="0"/>
              </a:rPr>
              <a:t>هيكل مصفوفة </a:t>
            </a:r>
            <a:r>
              <a:rPr lang="fr-FR" sz="2800" b="1" dirty="0">
                <a:effectLst/>
                <a:cs typeface="Times New Roman" pitchFamily="18" charset="0"/>
              </a:rPr>
              <a:t>MCS</a:t>
            </a:r>
            <a:r>
              <a:rPr lang="ar-DZ" sz="2800" b="1" dirty="0">
                <a:effectLst/>
                <a:cs typeface="Times New Roman" pitchFamily="18" charset="0"/>
              </a:rPr>
              <a:t> </a:t>
            </a:r>
            <a:r>
              <a:rPr lang="ar-DZ" sz="2800" b="1" dirty="0" err="1">
                <a:effectLst/>
                <a:cs typeface="Times New Roman" pitchFamily="18" charset="0"/>
              </a:rPr>
              <a:t>الماكروإقتصادية</a:t>
            </a:r>
            <a:r>
              <a:rPr lang="ar-DZ" sz="2800" b="1" dirty="0">
                <a:effectLst/>
                <a:cs typeface="Times New Roman" pitchFamily="18" charset="0"/>
              </a:rPr>
              <a:t> للجزائر </a:t>
            </a:r>
            <a:r>
              <a:rPr lang="ar-DZ" sz="2800" b="1" dirty="0" smtClean="0">
                <a:effectLst/>
                <a:cs typeface="Times New Roman" pitchFamily="18" charset="0"/>
              </a:rPr>
              <a:t>سنة2016</a:t>
            </a:r>
            <a:r>
              <a:rPr lang="fr-FR" sz="2800" b="1" dirty="0">
                <a:effectLst/>
                <a:cs typeface="Times New Roman" pitchFamily="18" charset="0"/>
              </a:rPr>
              <a:t/>
            </a:r>
            <a:br>
              <a:rPr lang="fr-FR" sz="2800" b="1" dirty="0">
                <a:effectLst/>
                <a:cs typeface="Times New Roman" pitchFamily="18" charset="0"/>
              </a:rPr>
            </a:br>
            <a:endParaRPr lang="fr-FR" sz="2800" b="1" dirty="0">
              <a:effectLst/>
              <a:cs typeface="Times New Roman" pitchFamily="18" charset="0"/>
            </a:endParaRPr>
          </a:p>
        </p:txBody>
      </p:sp>
      <p:sp>
        <p:nvSpPr>
          <p:cNvPr id="58511" name="Line 143"/>
          <p:cNvSpPr>
            <a:spLocks noChangeShapeType="1"/>
          </p:cNvSpPr>
          <p:nvPr/>
        </p:nvSpPr>
        <p:spPr bwMode="auto">
          <a:xfrm>
            <a:off x="109538" y="733425"/>
            <a:ext cx="1150937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97923" y="637359"/>
          <a:ext cx="9351727" cy="6806196"/>
        </p:xfrm>
        <a:graphic>
          <a:graphicData uri="http://schemas.openxmlformats.org/drawingml/2006/table">
            <a:tbl>
              <a:tblPr/>
              <a:tblGrid>
                <a:gridCol w="1898778"/>
                <a:gridCol w="3094171"/>
                <a:gridCol w="2568708"/>
                <a:gridCol w="1790070"/>
              </a:tblGrid>
              <a:tr h="18804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Les comptes de la MCS Macro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>
                          <a:latin typeface="Times New Roman"/>
                          <a:ea typeface="SimSun"/>
                          <a:cs typeface="Times New Roman"/>
                        </a:rPr>
                        <a:t>Les Comptes de la MCS Micro</a:t>
                      </a:r>
                      <a:endParaRPr lang="fr-FR" sz="12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>
                          <a:latin typeface="Times New Roman"/>
                          <a:ea typeface="SimSun"/>
                          <a:cs typeface="Times New Roman"/>
                        </a:rPr>
                        <a:t>Notations sous Matlab</a:t>
                      </a:r>
                      <a:endParaRPr lang="fr-FR" sz="12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171179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fr-BE" sz="1100" kern="50" dirty="0">
                        <a:latin typeface="Times New Roman"/>
                        <a:ea typeface="SimSun"/>
                        <a:cs typeface="Times New Roman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Activités/produits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 smtClean="0">
                          <a:latin typeface="Times New Roman"/>
                          <a:ea typeface="SimSun"/>
                          <a:cs typeface="Times New Roman"/>
                        </a:rPr>
                        <a:t>1</a:t>
                      </a: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. Agriculture, sylviculture et pêche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2. Eau et Energie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3. Hydrocarbures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4. Services et </a:t>
                      </a:r>
                      <a:r>
                        <a:rPr lang="fr-BE" sz="1100" kern="50" dirty="0" err="1">
                          <a:latin typeface="Times New Roman"/>
                          <a:ea typeface="SimSun"/>
                          <a:cs typeface="Times New Roman"/>
                        </a:rPr>
                        <a:t>Trav</a:t>
                      </a: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. Pub. Pétroliers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5. Mines et carrières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6. ISMMEE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7. Matériaux de Construction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8. BTPH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9. Chimie, Plastiques et Caoutchouc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10. Industrie Agro-alimentaires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11. Textiles, confection et bonnèterie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12. Cuirs et Chaussures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13. Bois, Papiers et lièges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14. Industrie </a:t>
                      </a:r>
                      <a:r>
                        <a:rPr lang="fr-BE" sz="1100" kern="50" dirty="0" err="1">
                          <a:latin typeface="Times New Roman"/>
                          <a:ea typeface="SimSun"/>
                          <a:cs typeface="Times New Roman"/>
                        </a:rPr>
                        <a:t>diveres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15. Transport et communications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16. Commerces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17. Hôtels Cafés restaurants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18. Services fournis aux entreprises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19. Services fournis aux ménages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20. Services Non Marchands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u="sng" kern="50" dirty="0">
                          <a:latin typeface="Times New Roman"/>
                          <a:ea typeface="SimSun"/>
                          <a:cs typeface="Times New Roman"/>
                        </a:rPr>
                        <a:t>Les produits de la MCS Micro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P-ASP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P-EE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P-HYD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P-STPP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P-MINC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P-ISMM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P-MATC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P-BTPH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P-CPC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P-IAA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P-TCB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P-CC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P-BPL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P-INDD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P-TRC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P-COM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P-HCR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P-SFE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P-SFM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P-SNM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u="sng" kern="50" dirty="0">
                          <a:latin typeface="Times New Roman"/>
                          <a:ea typeface="SimSun"/>
                          <a:cs typeface="Times New Roman"/>
                        </a:rPr>
                        <a:t>Les activités de la MCS Micro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A-ASP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A-EE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A-HYD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A-STPP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A-MINC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A-ISMM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A-MATC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A-BTPH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A-CPC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A-IAA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A-TCB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A-CC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A-BPL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A-INDD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A-TRC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A-COM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A-HCR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A-SFE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100" kern="50" dirty="0">
                          <a:latin typeface="Times New Roman"/>
                          <a:ea typeface="SimSun"/>
                          <a:cs typeface="Times New Roman"/>
                        </a:rPr>
                        <a:t>A-SFM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100" kern="50" dirty="0">
                          <a:latin typeface="Times New Roman"/>
                          <a:ea typeface="SimSun"/>
                          <a:cs typeface="Times New Roman"/>
                        </a:rPr>
                        <a:t>A-SNM</a:t>
                      </a:r>
                      <a:endParaRPr lang="fr-FR" sz="12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755650" y="215900"/>
            <a:ext cx="8875713" cy="684213"/>
          </a:xfrm>
          <a:noFill/>
          <a:ln/>
        </p:spPr>
        <p:txBody>
          <a:bodyPr lIns="0" tIns="0" rIns="0" bIns="0">
            <a:normAutofit fontScale="90000"/>
          </a:bodyPr>
          <a:lstStyle/>
          <a:p>
            <a:pPr algn="justLow" rtl="1"/>
            <a:r>
              <a:rPr lang="ar-DZ" sz="2800" b="1" dirty="0">
                <a:effectLst/>
                <a:cs typeface="Times New Roman" pitchFamily="18" charset="0"/>
              </a:rPr>
              <a:t>هيكل مصفوفة </a:t>
            </a:r>
            <a:r>
              <a:rPr lang="fr-FR" sz="2800" b="1" dirty="0">
                <a:effectLst/>
                <a:cs typeface="Times New Roman" pitchFamily="18" charset="0"/>
              </a:rPr>
              <a:t>MCS</a:t>
            </a:r>
            <a:r>
              <a:rPr lang="ar-DZ" sz="2800" b="1" dirty="0">
                <a:effectLst/>
                <a:cs typeface="Times New Roman" pitchFamily="18" charset="0"/>
              </a:rPr>
              <a:t> </a:t>
            </a:r>
            <a:r>
              <a:rPr lang="ar-DZ" sz="2800" b="1" dirty="0" err="1">
                <a:effectLst/>
                <a:cs typeface="Times New Roman" pitchFamily="18" charset="0"/>
              </a:rPr>
              <a:t>الماكروإقتصادية</a:t>
            </a:r>
            <a:r>
              <a:rPr lang="ar-DZ" sz="2800" b="1" dirty="0">
                <a:effectLst/>
                <a:cs typeface="Times New Roman" pitchFamily="18" charset="0"/>
              </a:rPr>
              <a:t> للجزائر </a:t>
            </a:r>
            <a:r>
              <a:rPr lang="ar-DZ" sz="2800" b="1" dirty="0" smtClean="0">
                <a:effectLst/>
                <a:cs typeface="Times New Roman" pitchFamily="18" charset="0"/>
              </a:rPr>
              <a:t>سنة2016</a:t>
            </a:r>
            <a:r>
              <a:rPr lang="fr-FR" sz="2800" b="1" dirty="0">
                <a:effectLst/>
                <a:cs typeface="Times New Roman" pitchFamily="18" charset="0"/>
              </a:rPr>
              <a:t/>
            </a:r>
            <a:br>
              <a:rPr lang="fr-FR" sz="2800" b="1" dirty="0">
                <a:effectLst/>
                <a:cs typeface="Times New Roman" pitchFamily="18" charset="0"/>
              </a:rPr>
            </a:br>
            <a:endParaRPr lang="fr-FR" sz="2800" b="1" dirty="0">
              <a:effectLst/>
              <a:cs typeface="Times New Roman" pitchFamily="18" charset="0"/>
            </a:endParaRPr>
          </a:p>
        </p:txBody>
      </p:sp>
      <p:sp>
        <p:nvSpPr>
          <p:cNvPr id="58511" name="Line 143"/>
          <p:cNvSpPr>
            <a:spLocks noChangeShapeType="1"/>
          </p:cNvSpPr>
          <p:nvPr/>
        </p:nvSpPr>
        <p:spPr bwMode="auto">
          <a:xfrm>
            <a:off x="109538" y="733425"/>
            <a:ext cx="1150937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791338" y="1280301"/>
          <a:ext cx="8351595" cy="4146846"/>
        </p:xfrm>
        <a:graphic>
          <a:graphicData uri="http://schemas.openxmlformats.org/drawingml/2006/table">
            <a:tbl>
              <a:tblPr/>
              <a:tblGrid>
                <a:gridCol w="1695711"/>
                <a:gridCol w="2763261"/>
                <a:gridCol w="3892623"/>
              </a:tblGrid>
              <a:tr h="18804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Les comptes de la MCS Macro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Les Comptes de la MCS Micro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Notations sous Matlab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53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Facteurs :Travail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                Capital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Travail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Capital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LAB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CAP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549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Entreprises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Entreprises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ENT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549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Ménages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Ménages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MEN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549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État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État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GOU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512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Reste du monde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Union Européenne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Union Maghreb Arabe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Reste du Monde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UE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UMA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ROW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53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Épargne - Investissement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Investissement (ABFF)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>
                          <a:latin typeface="Times New Roman"/>
                          <a:ea typeface="SimSun"/>
                          <a:cs typeface="Times New Roman"/>
                        </a:rPr>
                        <a:t>Variations des stocks</a:t>
                      </a:r>
                      <a:endParaRPr lang="fr-FR" sz="20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ACCUM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fr-BE" sz="1800" kern="50" dirty="0">
                          <a:latin typeface="Times New Roman"/>
                          <a:ea typeface="SimSun"/>
                          <a:cs typeface="Times New Roman"/>
                        </a:rPr>
                        <a:t>VSTK</a:t>
                      </a:r>
                      <a:endParaRPr lang="fr-FR" sz="20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17529" marR="17529" marT="17529" marB="1752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719900" y="6066647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1400" dirty="0" smtClean="0"/>
              <a:t>المصدر: </a:t>
            </a:r>
            <a:r>
              <a:rPr lang="ar-DZ" sz="1400" dirty="0" err="1" smtClean="0"/>
              <a:t>قدال</a:t>
            </a:r>
            <a:r>
              <a:rPr lang="ar-DZ" sz="1400" dirty="0" smtClean="0"/>
              <a:t> زين الدين، 2019</a:t>
            </a:r>
            <a:endParaRPr lang="fr-FR" sz="1400" dirty="0"/>
          </a:p>
        </p:txBody>
      </p:sp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Text Box 4"/>
          <p:cNvSpPr txBox="1">
            <a:spLocks noGrp="1" noChangeArrowheads="1"/>
          </p:cNvSpPr>
          <p:nvPr>
            <p:ph type="title"/>
          </p:nvPr>
        </p:nvSpPr>
        <p:spPr>
          <a:xfrm>
            <a:off x="755650" y="215900"/>
            <a:ext cx="8875713" cy="684213"/>
          </a:xfrm>
          <a:noFill/>
          <a:ln/>
        </p:spPr>
        <p:txBody>
          <a:bodyPr lIns="0" tIns="0" rIns="0" bIns="0">
            <a:normAutofit fontScale="90000"/>
          </a:bodyPr>
          <a:lstStyle/>
          <a:p>
            <a:pPr algn="justLow" rtl="1"/>
            <a:r>
              <a:rPr lang="ar-DZ" sz="2800" b="1" dirty="0">
                <a:effectLst/>
                <a:cs typeface="Times New Roman" pitchFamily="18" charset="0"/>
              </a:rPr>
              <a:t>هيكل مصفوفة </a:t>
            </a:r>
            <a:r>
              <a:rPr lang="fr-FR" sz="2800" b="1" dirty="0">
                <a:effectLst/>
                <a:cs typeface="Times New Roman" pitchFamily="18" charset="0"/>
              </a:rPr>
              <a:t>MCS</a:t>
            </a:r>
            <a:r>
              <a:rPr lang="ar-DZ" sz="2800" b="1" dirty="0">
                <a:effectLst/>
                <a:cs typeface="Times New Roman" pitchFamily="18" charset="0"/>
              </a:rPr>
              <a:t> </a:t>
            </a:r>
            <a:r>
              <a:rPr lang="ar-DZ" sz="2800" b="1" dirty="0" err="1">
                <a:effectLst/>
                <a:cs typeface="Times New Roman" pitchFamily="18" charset="0"/>
              </a:rPr>
              <a:t>الماكروإقتصادية</a:t>
            </a:r>
            <a:r>
              <a:rPr lang="ar-DZ" sz="2800" b="1" dirty="0">
                <a:effectLst/>
                <a:cs typeface="Times New Roman" pitchFamily="18" charset="0"/>
              </a:rPr>
              <a:t> للجزائر </a:t>
            </a:r>
            <a:r>
              <a:rPr lang="ar-DZ" sz="2800" b="1" dirty="0" smtClean="0">
                <a:effectLst/>
                <a:cs typeface="Times New Roman" pitchFamily="18" charset="0"/>
              </a:rPr>
              <a:t>سنة2016</a:t>
            </a:r>
            <a:r>
              <a:rPr lang="fr-FR" sz="2800" b="1" dirty="0">
                <a:effectLst/>
                <a:cs typeface="Times New Roman" pitchFamily="18" charset="0"/>
              </a:rPr>
              <a:t/>
            </a:r>
            <a:br>
              <a:rPr lang="fr-FR" sz="2800" b="1" dirty="0">
                <a:effectLst/>
                <a:cs typeface="Times New Roman" pitchFamily="18" charset="0"/>
              </a:rPr>
            </a:br>
            <a:endParaRPr lang="fr-FR" sz="2800" b="1" dirty="0">
              <a:effectLst/>
              <a:cs typeface="Times New Roman" pitchFamily="18" charset="0"/>
            </a:endParaRPr>
          </a:p>
        </p:txBody>
      </p:sp>
      <p:sp>
        <p:nvSpPr>
          <p:cNvPr id="58511" name="Line 143"/>
          <p:cNvSpPr>
            <a:spLocks noChangeShapeType="1"/>
          </p:cNvSpPr>
          <p:nvPr/>
        </p:nvSpPr>
        <p:spPr bwMode="auto">
          <a:xfrm>
            <a:off x="109538" y="733425"/>
            <a:ext cx="1150937" cy="71913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-208794" y="7281093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1400" dirty="0" smtClean="0"/>
              <a:t>المصدر: </a:t>
            </a:r>
            <a:r>
              <a:rPr lang="ar-DZ" sz="1400" dirty="0" err="1" smtClean="0"/>
              <a:t>قدال</a:t>
            </a:r>
            <a:r>
              <a:rPr lang="ar-DZ" sz="1400" dirty="0" smtClean="0"/>
              <a:t> زين الدين، 2019</a:t>
            </a:r>
            <a:endParaRPr lang="fr-FR" sz="1400" dirty="0"/>
          </a:p>
        </p:txBody>
      </p:sp>
      <p:graphicFrame>
        <p:nvGraphicFramePr>
          <p:cNvPr id="8" name="Tableau 7"/>
          <p:cNvGraphicFramePr>
            <a:graphicFrameLocks noGrp="1"/>
          </p:cNvGraphicFramePr>
          <p:nvPr/>
        </p:nvGraphicFramePr>
        <p:xfrm>
          <a:off x="219834" y="851672"/>
          <a:ext cx="9867635" cy="6215110"/>
        </p:xfrm>
        <a:graphic>
          <a:graphicData uri="http://schemas.openxmlformats.org/drawingml/2006/table">
            <a:tbl>
              <a:tblPr/>
              <a:tblGrid>
                <a:gridCol w="834775"/>
                <a:gridCol w="944562"/>
                <a:gridCol w="933483"/>
                <a:gridCol w="857336"/>
                <a:gridCol w="933483"/>
                <a:gridCol w="933483"/>
                <a:gridCol w="905280"/>
                <a:gridCol w="857336"/>
                <a:gridCol w="877078"/>
                <a:gridCol w="857336"/>
                <a:gridCol w="933483"/>
              </a:tblGrid>
              <a:tr h="565010">
                <a:tc>
                  <a:txBody>
                    <a:bodyPr/>
                    <a:lstStyle/>
                    <a:p>
                      <a:endParaRPr lang="fr-FR" sz="2000"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Activités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Produits 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Travail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Capital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Ménages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Entreprise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Etat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RDM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latin typeface="Times New Roman"/>
                          <a:ea typeface="Times New Roman"/>
                          <a:cs typeface="Times New Roman"/>
                        </a:rPr>
                        <a:t>Invest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latin typeface="Times New Roman"/>
                          <a:ea typeface="Times New Roman"/>
                          <a:cs typeface="Times New Roman"/>
                        </a:rPr>
                        <a:t>total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Activités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19452312,60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3655765,00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23108077,60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Produits 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7393936,00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7628508,00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3850048,50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619542,00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8826838,00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28318872,50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Travail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5263573,70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5263573,70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Capital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10450567,90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10450567,90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Ménages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5263573,70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3205157,77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742106,13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4055232,98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196167,59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13462238,17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Entreprises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7245410,13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480532,00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1771850,47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29665,81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9527458,42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Etat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2727122,90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1507971,34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1919861,04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507494,15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6662449,44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RDM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6139437,00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128996,92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164231,34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173804,89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6606470,15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Epargne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3716229,90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2851211,40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42019,10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2217377,60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8826838,00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5650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total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23108077,60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28318872,50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5263573,70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10450567,90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13462238,17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9527458,42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6662449,43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6606470,15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fr-FR" sz="1200" b="1" ker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8826838,00</a:t>
                      </a:r>
                      <a:endParaRPr lang="fr-FR" sz="2400" kern="5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200" kern="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fr-FR" sz="2400" kern="50" dirty="0">
                        <a:latin typeface="Times New Roman"/>
                        <a:ea typeface="SimSun"/>
                        <a:cs typeface="Arial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2916238" y="0"/>
            <a:ext cx="7416800" cy="755650"/>
          </a:xfrm>
          <a:noFill/>
        </p:spPr>
        <p:txBody>
          <a:bodyPr lIns="0" tIns="0" rIns="0" bIns="0"/>
          <a:lstStyle/>
          <a:p>
            <a:pPr algn="r" rtl="1"/>
            <a:r>
              <a:rPr lang="ar-DZ" sz="3200" b="1">
                <a:effectLst/>
              </a:rPr>
              <a:t>الهيكل التنظيمي لنموذج </a:t>
            </a:r>
            <a:r>
              <a:rPr lang="fr-FR" sz="3200" b="1">
                <a:effectLst/>
              </a:rPr>
              <a:t> MEGC</a:t>
            </a:r>
            <a:r>
              <a:rPr lang="ar-DZ" sz="3200" b="1">
                <a:effectLst/>
              </a:rPr>
              <a:t> للاقتصاد الجزائري</a:t>
            </a:r>
            <a:endParaRPr lang="fr-FR" sz="3200" b="1">
              <a:effectLst/>
            </a:endParaRPr>
          </a:p>
        </p:txBody>
      </p:sp>
      <p:grpSp>
        <p:nvGrpSpPr>
          <p:cNvPr id="60421" name="Group 5"/>
          <p:cNvGrpSpPr>
            <a:grpSpLocks/>
          </p:cNvGrpSpPr>
          <p:nvPr/>
        </p:nvGrpSpPr>
        <p:grpSpPr bwMode="auto">
          <a:xfrm>
            <a:off x="-76200" y="635000"/>
            <a:ext cx="10487025" cy="6218238"/>
            <a:chOff x="-48" y="400"/>
            <a:chExt cx="6605" cy="3917"/>
          </a:xfrm>
        </p:grpSpPr>
        <p:sp>
          <p:nvSpPr>
            <p:cNvPr id="60422" name="Rectangle 6"/>
            <p:cNvSpPr>
              <a:spLocks noChangeArrowheads="1"/>
            </p:cNvSpPr>
            <p:nvPr/>
          </p:nvSpPr>
          <p:spPr bwMode="auto">
            <a:xfrm>
              <a:off x="5792" y="2644"/>
              <a:ext cx="764" cy="29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rtl="1"/>
              <a:r>
                <a:rPr kumimoji="0" lang="ar-DZ" sz="1400" b="1">
                  <a:solidFill>
                    <a:srgbClr val="000000"/>
                  </a:solidFill>
                  <a:latin typeface="Arial" charset="0"/>
                  <a:cs typeface="Times New Roman" pitchFamily="18" charset="0"/>
                </a:rPr>
                <a:t>الأسعار</a:t>
              </a:r>
              <a:endParaRPr kumimoji="0" lang="ar-DZ" sz="1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0423" name="Rectangle 7"/>
            <p:cNvSpPr>
              <a:spLocks noChangeArrowheads="1"/>
            </p:cNvSpPr>
            <p:nvPr/>
          </p:nvSpPr>
          <p:spPr bwMode="auto">
            <a:xfrm>
              <a:off x="5027" y="3801"/>
              <a:ext cx="1530" cy="218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rtl="1"/>
              <a:r>
                <a:rPr kumimoji="0" lang="ar-DZ" sz="1400" b="1">
                  <a:solidFill>
                    <a:srgbClr val="000000"/>
                  </a:solidFill>
                  <a:latin typeface="Arial" charset="0"/>
                  <a:cs typeface="Times New Roman" pitchFamily="18" charset="0"/>
                </a:rPr>
                <a:t>الواردات من إتحاد المغرب العربي</a:t>
              </a:r>
              <a:r>
                <a:rPr kumimoji="0" lang="ar-DZ" sz="1400" b="1">
                  <a:solidFill>
                    <a:srgbClr val="000099"/>
                  </a:solidFill>
                  <a:latin typeface="Arial" charset="0"/>
                  <a:cs typeface="Times New Roman" pitchFamily="18" charset="0"/>
                </a:rPr>
                <a:t> </a:t>
              </a:r>
              <a:endParaRPr kumimoji="0" lang="ar-DZ" sz="1800">
                <a:solidFill>
                  <a:srgbClr val="000099"/>
                </a:solidFill>
                <a:latin typeface="Arial" charset="0"/>
              </a:endParaRPr>
            </a:p>
          </p:txBody>
        </p:sp>
        <p:grpSp>
          <p:nvGrpSpPr>
            <p:cNvPr id="60424" name="Group 8"/>
            <p:cNvGrpSpPr>
              <a:grpSpLocks/>
            </p:cNvGrpSpPr>
            <p:nvPr/>
          </p:nvGrpSpPr>
          <p:grpSpPr bwMode="auto">
            <a:xfrm>
              <a:off x="56" y="476"/>
              <a:ext cx="6424" cy="3841"/>
              <a:chOff x="56" y="476"/>
              <a:chExt cx="6424" cy="3841"/>
            </a:xfrm>
          </p:grpSpPr>
          <p:sp>
            <p:nvSpPr>
              <p:cNvPr id="60425" name="Rectangle 9"/>
              <p:cNvSpPr>
                <a:spLocks noChangeArrowheads="1"/>
              </p:cNvSpPr>
              <p:nvPr/>
            </p:nvSpPr>
            <p:spPr bwMode="auto">
              <a:xfrm>
                <a:off x="4339" y="837"/>
                <a:ext cx="765" cy="290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الصادرات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26" name="Rectangle 10"/>
              <p:cNvSpPr>
                <a:spLocks noChangeArrowheads="1"/>
              </p:cNvSpPr>
              <p:nvPr/>
            </p:nvSpPr>
            <p:spPr bwMode="auto">
              <a:xfrm>
                <a:off x="2886" y="548"/>
                <a:ext cx="1147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الصادرات نحو أوروبا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27" name="Rectangle 11"/>
              <p:cNvSpPr>
                <a:spLocks noChangeArrowheads="1"/>
              </p:cNvSpPr>
              <p:nvPr/>
            </p:nvSpPr>
            <p:spPr bwMode="auto">
              <a:xfrm>
                <a:off x="2336" y="839"/>
                <a:ext cx="1697" cy="215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cs typeface="Times New Roman" pitchFamily="18" charset="0"/>
                  </a:rPr>
                  <a:t>الصادرات نحو إتحاد  المغرب العربي</a:t>
                </a:r>
                <a:endParaRPr kumimoji="0" lang="ar-DZ" sz="1400" b="1">
                  <a:solidFill>
                    <a:srgbClr val="000000"/>
                  </a:solidFill>
                </a:endParaRPr>
              </a:p>
            </p:txBody>
          </p:sp>
          <p:sp>
            <p:nvSpPr>
              <p:cNvPr id="60428" name="Rectangle 12"/>
              <p:cNvSpPr>
                <a:spLocks noChangeArrowheads="1"/>
              </p:cNvSpPr>
              <p:nvPr/>
            </p:nvSpPr>
            <p:spPr bwMode="auto">
              <a:xfrm>
                <a:off x="2657" y="1126"/>
                <a:ext cx="1376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الصادرات نحو باقي العالم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29" name="Rectangle 13"/>
              <p:cNvSpPr>
                <a:spLocks noChangeArrowheads="1"/>
              </p:cNvSpPr>
              <p:nvPr/>
            </p:nvSpPr>
            <p:spPr bwMode="auto">
              <a:xfrm>
                <a:off x="591" y="476"/>
                <a:ext cx="1224" cy="21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استعمال رأس المال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0" name="Rectangle 14"/>
              <p:cNvSpPr>
                <a:spLocks noChangeArrowheads="1"/>
              </p:cNvSpPr>
              <p:nvPr/>
            </p:nvSpPr>
            <p:spPr bwMode="auto">
              <a:xfrm>
                <a:off x="5716" y="1271"/>
                <a:ext cx="764" cy="2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عرض السلع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1" name="Rectangle 15"/>
              <p:cNvSpPr>
                <a:spLocks noChangeArrowheads="1"/>
              </p:cNvSpPr>
              <p:nvPr/>
            </p:nvSpPr>
            <p:spPr bwMode="auto">
              <a:xfrm>
                <a:off x="591" y="3005"/>
                <a:ext cx="764" cy="290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دخل الأسر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2" name="Rectangle 16"/>
              <p:cNvSpPr>
                <a:spLocks noChangeArrowheads="1"/>
              </p:cNvSpPr>
              <p:nvPr/>
            </p:nvSpPr>
            <p:spPr bwMode="auto">
              <a:xfrm>
                <a:off x="4416" y="2934"/>
                <a:ext cx="994" cy="2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طلب السلع المحلية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3" name="Rectangle 17"/>
              <p:cNvSpPr>
                <a:spLocks noChangeArrowheads="1"/>
              </p:cNvSpPr>
              <p:nvPr/>
            </p:nvSpPr>
            <p:spPr bwMode="auto">
              <a:xfrm>
                <a:off x="4416" y="3440"/>
                <a:ext cx="763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الواردات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4" name="Rectangle 18"/>
              <p:cNvSpPr>
                <a:spLocks noChangeArrowheads="1"/>
              </p:cNvSpPr>
              <p:nvPr/>
            </p:nvSpPr>
            <p:spPr bwMode="auto">
              <a:xfrm>
                <a:off x="3970" y="3801"/>
                <a:ext cx="994" cy="21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الواردات الأوروبية</a:t>
                </a:r>
                <a:r>
                  <a:rPr kumimoji="0" lang="ar-DZ" sz="1400" b="1">
                    <a:solidFill>
                      <a:srgbClr val="000099"/>
                    </a:solidFill>
                    <a:latin typeface="Arial" charset="0"/>
                    <a:cs typeface="Times New Roman" pitchFamily="18" charset="0"/>
                  </a:rPr>
                  <a:t> </a:t>
                </a:r>
                <a:endParaRPr kumimoji="0" lang="ar-DZ" sz="1800">
                  <a:solidFill>
                    <a:srgbClr val="000099"/>
                  </a:solidFill>
                  <a:latin typeface="Arial" charset="0"/>
                </a:endParaRPr>
              </a:p>
            </p:txBody>
          </p:sp>
          <p:sp>
            <p:nvSpPr>
              <p:cNvPr id="60435" name="Rectangle 19"/>
              <p:cNvSpPr>
                <a:spLocks noChangeArrowheads="1"/>
              </p:cNvSpPr>
              <p:nvPr/>
            </p:nvSpPr>
            <p:spPr bwMode="auto">
              <a:xfrm>
                <a:off x="2542" y="3801"/>
                <a:ext cx="1299" cy="216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الواردات من باقي العالم</a:t>
                </a:r>
                <a:r>
                  <a:rPr kumimoji="0" lang="ar-DZ" sz="1400" b="1">
                    <a:solidFill>
                      <a:srgbClr val="000099"/>
                    </a:solidFill>
                    <a:latin typeface="Arial" charset="0"/>
                    <a:cs typeface="Times New Roman" pitchFamily="18" charset="0"/>
                  </a:rPr>
                  <a:t> </a:t>
                </a:r>
                <a:endParaRPr kumimoji="0" lang="ar-DZ" sz="1800">
                  <a:solidFill>
                    <a:srgbClr val="000099"/>
                  </a:solidFill>
                  <a:latin typeface="Arial" charset="0"/>
                </a:endParaRPr>
              </a:p>
            </p:txBody>
          </p:sp>
          <p:sp>
            <p:nvSpPr>
              <p:cNvPr id="60436" name="Rectangle 20"/>
              <p:cNvSpPr>
                <a:spLocks noChangeArrowheads="1"/>
              </p:cNvSpPr>
              <p:nvPr/>
            </p:nvSpPr>
            <p:spPr bwMode="auto">
              <a:xfrm>
                <a:off x="3192" y="3150"/>
                <a:ext cx="764" cy="290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الطلب الإجمالي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7" name="Rectangle 21"/>
              <p:cNvSpPr>
                <a:spLocks noChangeArrowheads="1"/>
              </p:cNvSpPr>
              <p:nvPr/>
            </p:nvSpPr>
            <p:spPr bwMode="auto">
              <a:xfrm>
                <a:off x="1510" y="1632"/>
                <a:ext cx="1069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طلب السلع الوسيطة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8" name="Rectangle 22"/>
              <p:cNvSpPr>
                <a:spLocks noChangeArrowheads="1"/>
              </p:cNvSpPr>
              <p:nvPr/>
            </p:nvSpPr>
            <p:spPr bwMode="auto">
              <a:xfrm>
                <a:off x="1510" y="1994"/>
                <a:ext cx="1069" cy="2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الاستثمار- الادخار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39" name="Rectangle 23"/>
              <p:cNvSpPr>
                <a:spLocks noChangeArrowheads="1"/>
              </p:cNvSpPr>
              <p:nvPr/>
            </p:nvSpPr>
            <p:spPr bwMode="auto">
              <a:xfrm>
                <a:off x="1815" y="2428"/>
                <a:ext cx="842" cy="289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استهلاك الأسر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40" name="Rectangle 24"/>
              <p:cNvSpPr>
                <a:spLocks noChangeArrowheads="1"/>
              </p:cNvSpPr>
              <p:nvPr/>
            </p:nvSpPr>
            <p:spPr bwMode="auto">
              <a:xfrm>
                <a:off x="591" y="1270"/>
                <a:ext cx="764" cy="218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طلب العمل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41" name="Rectangle 25"/>
              <p:cNvSpPr>
                <a:spLocks noChangeArrowheads="1"/>
              </p:cNvSpPr>
              <p:nvPr/>
            </p:nvSpPr>
            <p:spPr bwMode="auto">
              <a:xfrm>
                <a:off x="591" y="1994"/>
                <a:ext cx="764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دخل المؤسسات 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42" name="Rectangle 26"/>
              <p:cNvSpPr>
                <a:spLocks noChangeArrowheads="1"/>
              </p:cNvSpPr>
              <p:nvPr/>
            </p:nvSpPr>
            <p:spPr bwMode="auto">
              <a:xfrm>
                <a:off x="4441" y="1488"/>
                <a:ext cx="764" cy="313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الإنتاج المحلي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43" name="Rectangle 27"/>
              <p:cNvSpPr>
                <a:spLocks noChangeArrowheads="1"/>
              </p:cNvSpPr>
              <p:nvPr/>
            </p:nvSpPr>
            <p:spPr bwMode="auto">
              <a:xfrm>
                <a:off x="591" y="3728"/>
                <a:ext cx="764" cy="218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دخل الدولة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44" name="Line 28"/>
              <p:cNvSpPr>
                <a:spLocks noChangeShapeType="1"/>
              </p:cNvSpPr>
              <p:nvPr/>
            </p:nvSpPr>
            <p:spPr bwMode="auto">
              <a:xfrm flipH="1" flipV="1">
                <a:off x="4033" y="692"/>
                <a:ext cx="306" cy="21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45" name="Line 29"/>
              <p:cNvSpPr>
                <a:spLocks noChangeShapeType="1"/>
              </p:cNvSpPr>
              <p:nvPr/>
            </p:nvSpPr>
            <p:spPr bwMode="auto">
              <a:xfrm flipH="1">
                <a:off x="4033" y="909"/>
                <a:ext cx="306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46" name="Line 30"/>
              <p:cNvSpPr>
                <a:spLocks noChangeShapeType="1"/>
              </p:cNvSpPr>
              <p:nvPr/>
            </p:nvSpPr>
            <p:spPr bwMode="auto">
              <a:xfrm flipH="1">
                <a:off x="4033" y="909"/>
                <a:ext cx="306" cy="29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47" name="Line 31"/>
              <p:cNvSpPr>
                <a:spLocks noChangeShapeType="1"/>
              </p:cNvSpPr>
              <p:nvPr/>
            </p:nvSpPr>
            <p:spPr bwMode="auto">
              <a:xfrm flipH="1" flipV="1">
                <a:off x="5104" y="909"/>
                <a:ext cx="612" cy="506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48" name="Line 32"/>
              <p:cNvSpPr>
                <a:spLocks noChangeShapeType="1"/>
              </p:cNvSpPr>
              <p:nvPr/>
            </p:nvSpPr>
            <p:spPr bwMode="auto">
              <a:xfrm flipH="1">
                <a:off x="5181" y="1415"/>
                <a:ext cx="535" cy="29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49" name="Line 33"/>
              <p:cNvSpPr>
                <a:spLocks noChangeShapeType="1"/>
              </p:cNvSpPr>
              <p:nvPr/>
            </p:nvSpPr>
            <p:spPr bwMode="auto">
              <a:xfrm flipH="1">
                <a:off x="1356" y="1415"/>
                <a:ext cx="4360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0" name="Line 34"/>
              <p:cNvSpPr>
                <a:spLocks noChangeShapeType="1"/>
              </p:cNvSpPr>
              <p:nvPr/>
            </p:nvSpPr>
            <p:spPr bwMode="auto">
              <a:xfrm flipV="1">
                <a:off x="6175" y="1560"/>
                <a:ext cx="1" cy="108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1" name="Line 35"/>
              <p:cNvSpPr>
                <a:spLocks noChangeShapeType="1"/>
              </p:cNvSpPr>
              <p:nvPr/>
            </p:nvSpPr>
            <p:spPr bwMode="auto">
              <a:xfrm flipV="1">
                <a:off x="4798" y="1776"/>
                <a:ext cx="1" cy="115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2" name="Line 36"/>
              <p:cNvSpPr>
                <a:spLocks noChangeShapeType="1"/>
              </p:cNvSpPr>
              <p:nvPr/>
            </p:nvSpPr>
            <p:spPr bwMode="auto">
              <a:xfrm>
                <a:off x="4798" y="2355"/>
                <a:ext cx="994" cy="36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3" name="Line 37"/>
              <p:cNvSpPr>
                <a:spLocks noChangeShapeType="1"/>
              </p:cNvSpPr>
              <p:nvPr/>
            </p:nvSpPr>
            <p:spPr bwMode="auto">
              <a:xfrm>
                <a:off x="5181" y="3511"/>
                <a:ext cx="535" cy="29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4" name="Line 38"/>
              <p:cNvSpPr>
                <a:spLocks noChangeShapeType="1"/>
              </p:cNvSpPr>
              <p:nvPr/>
            </p:nvSpPr>
            <p:spPr bwMode="auto">
              <a:xfrm>
                <a:off x="4798" y="3657"/>
                <a:ext cx="1" cy="14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5" name="Line 39"/>
              <p:cNvSpPr>
                <a:spLocks noChangeShapeType="1"/>
              </p:cNvSpPr>
              <p:nvPr/>
            </p:nvSpPr>
            <p:spPr bwMode="auto">
              <a:xfrm flipH="1">
                <a:off x="3804" y="3511"/>
                <a:ext cx="612" cy="29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6" name="Line 40"/>
              <p:cNvSpPr>
                <a:spLocks noChangeShapeType="1"/>
              </p:cNvSpPr>
              <p:nvPr/>
            </p:nvSpPr>
            <p:spPr bwMode="auto">
              <a:xfrm flipV="1">
                <a:off x="3956" y="3005"/>
                <a:ext cx="460" cy="21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7" name="Line 41"/>
              <p:cNvSpPr>
                <a:spLocks noChangeShapeType="1"/>
              </p:cNvSpPr>
              <p:nvPr/>
            </p:nvSpPr>
            <p:spPr bwMode="auto">
              <a:xfrm>
                <a:off x="3956" y="3223"/>
                <a:ext cx="460" cy="28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8" name="Line 42"/>
              <p:cNvSpPr>
                <a:spLocks noChangeShapeType="1"/>
              </p:cNvSpPr>
              <p:nvPr/>
            </p:nvSpPr>
            <p:spPr bwMode="auto">
              <a:xfrm>
                <a:off x="2580" y="1776"/>
                <a:ext cx="612" cy="137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59" name="Line 43"/>
              <p:cNvSpPr>
                <a:spLocks noChangeShapeType="1"/>
              </p:cNvSpPr>
              <p:nvPr/>
            </p:nvSpPr>
            <p:spPr bwMode="auto">
              <a:xfrm>
                <a:off x="2580" y="2138"/>
                <a:ext cx="612" cy="108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cxnSp>
            <p:nvCxnSpPr>
              <p:cNvPr id="60460" name="AutoShape 44"/>
              <p:cNvCxnSpPr>
                <a:cxnSpLocks noChangeShapeType="1"/>
              </p:cNvCxnSpPr>
              <p:nvPr/>
            </p:nvCxnSpPr>
            <p:spPr bwMode="auto">
              <a:xfrm rot="10800000" flipH="1" flipV="1">
                <a:off x="591" y="1343"/>
                <a:ext cx="1" cy="723"/>
              </a:xfrm>
              <a:prstGeom prst="bentConnector3">
                <a:avLst>
                  <a:gd name="adj1" fmla="val -36000000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</p:cxnSp>
          <p:cxnSp>
            <p:nvCxnSpPr>
              <p:cNvPr id="60461" name="AutoShape 45"/>
              <p:cNvCxnSpPr>
                <a:cxnSpLocks noChangeShapeType="1"/>
              </p:cNvCxnSpPr>
              <p:nvPr/>
            </p:nvCxnSpPr>
            <p:spPr bwMode="auto">
              <a:xfrm rot="16200000" flipH="1">
                <a:off x="-78" y="2345"/>
                <a:ext cx="996" cy="381"/>
              </a:xfrm>
              <a:prstGeom prst="bentConnector3">
                <a:avLst>
                  <a:gd name="adj1" fmla="val 100699"/>
                </a:avLst>
              </a:prstGeom>
              <a:noFill/>
              <a:ln w="28575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</p:cxnSp>
          <p:sp>
            <p:nvSpPr>
              <p:cNvPr id="60462" name="Line 46"/>
              <p:cNvSpPr>
                <a:spLocks noChangeShapeType="1"/>
              </p:cNvSpPr>
              <p:nvPr/>
            </p:nvSpPr>
            <p:spPr bwMode="auto">
              <a:xfrm flipV="1">
                <a:off x="1356" y="2499"/>
                <a:ext cx="459" cy="57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3" name="Rectangle 47"/>
              <p:cNvSpPr>
                <a:spLocks noChangeArrowheads="1"/>
              </p:cNvSpPr>
              <p:nvPr/>
            </p:nvSpPr>
            <p:spPr bwMode="auto">
              <a:xfrm>
                <a:off x="1815" y="3440"/>
                <a:ext cx="764" cy="217"/>
              </a:xfrm>
              <a:prstGeom prst="rect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rtl="1"/>
                <a:r>
                  <a:rPr kumimoji="0" lang="ar-DZ" sz="1400" b="1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استهلاك الدولة</a:t>
                </a:r>
                <a:endParaRPr kumimoji="0" lang="ar-DZ" sz="1800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60464" name="Line 48"/>
              <p:cNvSpPr>
                <a:spLocks noChangeShapeType="1"/>
              </p:cNvSpPr>
              <p:nvPr/>
            </p:nvSpPr>
            <p:spPr bwMode="auto">
              <a:xfrm flipV="1">
                <a:off x="1356" y="3584"/>
                <a:ext cx="459" cy="28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5" name="Line 49"/>
              <p:cNvSpPr>
                <a:spLocks noChangeShapeType="1"/>
              </p:cNvSpPr>
              <p:nvPr/>
            </p:nvSpPr>
            <p:spPr bwMode="auto">
              <a:xfrm flipV="1">
                <a:off x="2580" y="3295"/>
                <a:ext cx="612" cy="289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6" name="Line 50"/>
              <p:cNvSpPr>
                <a:spLocks noChangeShapeType="1"/>
              </p:cNvSpPr>
              <p:nvPr/>
            </p:nvSpPr>
            <p:spPr bwMode="auto">
              <a:xfrm flipH="1">
                <a:off x="57" y="547"/>
                <a:ext cx="535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7" name="Line 51"/>
              <p:cNvSpPr>
                <a:spLocks noChangeShapeType="1"/>
              </p:cNvSpPr>
              <p:nvPr/>
            </p:nvSpPr>
            <p:spPr bwMode="auto">
              <a:xfrm flipH="1">
                <a:off x="57" y="547"/>
                <a:ext cx="1" cy="260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8" name="Line 52"/>
              <p:cNvSpPr>
                <a:spLocks noChangeShapeType="1"/>
              </p:cNvSpPr>
              <p:nvPr/>
            </p:nvSpPr>
            <p:spPr bwMode="auto">
              <a:xfrm>
                <a:off x="57" y="3150"/>
                <a:ext cx="535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69" name="Line 53"/>
              <p:cNvSpPr>
                <a:spLocks noChangeShapeType="1"/>
              </p:cNvSpPr>
              <p:nvPr/>
            </p:nvSpPr>
            <p:spPr bwMode="auto">
              <a:xfrm flipH="1">
                <a:off x="363" y="2138"/>
                <a:ext cx="229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0" name="Line 54"/>
              <p:cNvSpPr>
                <a:spLocks noChangeShapeType="1"/>
              </p:cNvSpPr>
              <p:nvPr/>
            </p:nvSpPr>
            <p:spPr bwMode="auto">
              <a:xfrm>
                <a:off x="350" y="2138"/>
                <a:ext cx="1" cy="1735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1" name="Line 55"/>
              <p:cNvSpPr>
                <a:spLocks noChangeShapeType="1"/>
              </p:cNvSpPr>
              <p:nvPr/>
            </p:nvSpPr>
            <p:spPr bwMode="auto">
              <a:xfrm>
                <a:off x="362" y="3873"/>
                <a:ext cx="230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2" name="Line 56"/>
              <p:cNvSpPr>
                <a:spLocks noChangeShapeType="1"/>
              </p:cNvSpPr>
              <p:nvPr/>
            </p:nvSpPr>
            <p:spPr bwMode="auto">
              <a:xfrm>
                <a:off x="362" y="3102"/>
                <a:ext cx="230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3" name="Line 57"/>
              <p:cNvSpPr>
                <a:spLocks noChangeShapeType="1"/>
              </p:cNvSpPr>
              <p:nvPr/>
            </p:nvSpPr>
            <p:spPr bwMode="auto">
              <a:xfrm>
                <a:off x="56" y="2211"/>
                <a:ext cx="536" cy="1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4" name="Line 58"/>
              <p:cNvSpPr>
                <a:spLocks noChangeShapeType="1"/>
              </p:cNvSpPr>
              <p:nvPr/>
            </p:nvSpPr>
            <p:spPr bwMode="auto">
              <a:xfrm flipH="1" flipV="1">
                <a:off x="1815" y="548"/>
                <a:ext cx="612" cy="867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5" name="Line 59"/>
              <p:cNvSpPr>
                <a:spLocks noChangeShapeType="1"/>
              </p:cNvSpPr>
              <p:nvPr/>
            </p:nvSpPr>
            <p:spPr bwMode="auto">
              <a:xfrm>
                <a:off x="2657" y="2645"/>
                <a:ext cx="535" cy="57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60476" name="Text Box 60"/>
              <p:cNvSpPr txBox="1">
                <a:spLocks noChangeArrowheads="1"/>
              </p:cNvSpPr>
              <p:nvPr/>
            </p:nvSpPr>
            <p:spPr bwMode="auto">
              <a:xfrm>
                <a:off x="564" y="4147"/>
                <a:ext cx="1869" cy="17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 rtl="1"/>
                <a:r>
                  <a:rPr kumimoji="0" lang="ar-DZ" sz="1200" b="1" u="sng" dirty="0" smtClean="0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المصدر: </a:t>
                </a:r>
                <a:r>
                  <a:rPr kumimoji="0" lang="ar-DZ" sz="1200" b="1" u="sng" dirty="0" err="1" smtClean="0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قدال</a:t>
                </a:r>
                <a:r>
                  <a:rPr kumimoji="0" lang="ar-DZ" sz="1200" b="1" u="sng" dirty="0" smtClean="0">
                    <a:solidFill>
                      <a:srgbClr val="000000"/>
                    </a:solidFill>
                    <a:latin typeface="Arial" charset="0"/>
                    <a:cs typeface="Times New Roman" pitchFamily="18" charset="0"/>
                  </a:rPr>
                  <a:t> زين الدين، مجلة شمال إفريقيا 2012</a:t>
                </a:r>
                <a:endParaRPr kumimoji="0" lang="fr-FR" sz="1200" b="1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0477" name="Rectangle 61"/>
            <p:cNvSpPr>
              <a:spLocks noChangeArrowheads="1"/>
            </p:cNvSpPr>
            <p:nvPr/>
          </p:nvSpPr>
          <p:spPr bwMode="auto">
            <a:xfrm>
              <a:off x="-48" y="400"/>
              <a:ext cx="6577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0233175" y="3169780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286402" y="287049"/>
          <a:ext cx="8798708" cy="2222871"/>
        </p:xfrm>
        <a:graphic>
          <a:graphicData uri="http://schemas.openxmlformats.org/presentationml/2006/ole">
            <p:oleObj spid="_x0000_s1026" name="Equation" r:id="rId3" imgW="2145960" imgH="622080" progId="Equation.3">
              <p:embed/>
            </p:oleObj>
          </a:graphicData>
        </a:graphic>
      </p:graphicFrame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9496587" y="1841308"/>
            <a:ext cx="944401" cy="62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11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11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0" y="2828472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228397" y="2907236"/>
          <a:ext cx="8138895" cy="1825554"/>
        </p:xfrm>
        <a:graphic>
          <a:graphicData uri="http://schemas.openxmlformats.org/presentationml/2006/ole">
            <p:oleObj spid="_x0000_s1027" name="Equation" r:id="rId4" imgW="1384200" imgH="507960" progId="Equation.3">
              <p:embed/>
            </p:oleObj>
          </a:graphicData>
        </a:graphic>
      </p:graphicFrame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9453083" y="3859396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0" y="5208870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534739" y="5655195"/>
          <a:ext cx="6659755" cy="782380"/>
        </p:xfrm>
        <a:graphic>
          <a:graphicData uri="http://schemas.openxmlformats.org/presentationml/2006/ole">
            <p:oleObj spid="_x0000_s1028" name="Equation" r:id="rId5" imgW="1434960" imgH="228600" progId="Equation.3">
              <p:embed/>
            </p:oleObj>
          </a:graphicData>
        </a:graphic>
      </p:graphicFrame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9453083" y="5527424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6" name="Object 4"/>
          <p:cNvGraphicFramePr>
            <a:graphicFrameLocks noChangeAspect="1"/>
          </p:cNvGraphicFramePr>
          <p:nvPr>
            <p:ph/>
          </p:nvPr>
        </p:nvGraphicFramePr>
        <p:xfrm>
          <a:off x="1539875" y="684213"/>
          <a:ext cx="3743325" cy="1111250"/>
        </p:xfrm>
        <a:graphic>
          <a:graphicData uri="http://schemas.openxmlformats.org/presentationml/2006/ole">
            <p:oleObj spid="_x0000_s2050" name="Equation" r:id="rId3" imgW="812520" imgH="241200" progId="Equation.3">
              <p:embed/>
            </p:oleObj>
          </a:graphicData>
        </a:graphic>
      </p:graphicFrame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0" y="2590433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0233175" y="31085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451356" y="2907237"/>
          <a:ext cx="9208371" cy="3572346"/>
        </p:xfrm>
        <a:graphic>
          <a:graphicData uri="http://schemas.openxmlformats.org/presentationml/2006/ole">
            <p:oleObj spid="_x0000_s2051" name="Equation" r:id="rId4" imgW="2946400" imgH="1016000" progId="Equation.3">
              <p:embed/>
            </p:oleObj>
          </a:graphicData>
        </a:graphic>
      </p:graphicFrame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9453083" y="76312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9453083" y="560618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(5)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4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184150" y="446088"/>
          <a:ext cx="8386763" cy="3017837"/>
        </p:xfrm>
        <a:graphic>
          <a:graphicData uri="http://schemas.openxmlformats.org/presentationml/2006/ole">
            <p:oleObj spid="_x0000_s3074" name="Equation" r:id="rId3" imgW="2717640" imgH="977760" progId="Equation.3">
              <p:embed/>
            </p:oleObj>
          </a:graphicData>
        </a:graphic>
      </p:graphicFrame>
      <p:graphicFrame>
        <p:nvGraphicFramePr>
          <p:cNvPr id="5130" name="Object 10"/>
          <p:cNvGraphicFramePr>
            <a:graphicFrameLocks noChangeAspect="1"/>
          </p:cNvGraphicFramePr>
          <p:nvPr>
            <p:ph sz="half" idx="2"/>
          </p:nvPr>
        </p:nvGraphicFramePr>
        <p:xfrm>
          <a:off x="1203325" y="4178300"/>
          <a:ext cx="6472238" cy="2063750"/>
        </p:xfrm>
        <a:graphic>
          <a:graphicData uri="http://schemas.openxmlformats.org/presentationml/2006/ole">
            <p:oleObj spid="_x0000_s3075" name="Equation" r:id="rId4" imgW="1752480" imgH="558720" progId="Equation.3">
              <p:embed/>
            </p:oleObj>
          </a:graphicData>
        </a:graphic>
      </p:graphicFrame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0" y="3701869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9453083" y="171703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(6)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9453083" y="513010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(7)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20" name="Object 4"/>
          <p:cNvGraphicFramePr>
            <a:graphicFrameLocks noChangeAspect="1"/>
          </p:cNvGraphicFramePr>
          <p:nvPr>
            <p:ph/>
          </p:nvPr>
        </p:nvGraphicFramePr>
        <p:xfrm>
          <a:off x="534988" y="155575"/>
          <a:ext cx="7564437" cy="2484438"/>
        </p:xfrm>
        <a:graphic>
          <a:graphicData uri="http://schemas.openxmlformats.org/presentationml/2006/ole">
            <p:oleObj spid="_x0000_s4098" name="Equation" r:id="rId3" imgW="1701720" imgH="558720" progId="Equation.3">
              <p:embed/>
            </p:oleObj>
          </a:graphicData>
        </a:graphic>
      </p:graphicFrame>
      <p:sp>
        <p:nvSpPr>
          <p:cNvPr id="9222" name="Line 6"/>
          <p:cNvSpPr>
            <a:spLocks noChangeShapeType="1"/>
          </p:cNvSpPr>
          <p:nvPr/>
        </p:nvSpPr>
        <p:spPr bwMode="auto">
          <a:xfrm>
            <a:off x="0" y="2828472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10233175" y="3098017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9223" name="Object 7"/>
          <p:cNvGraphicFramePr>
            <a:graphicFrameLocks noChangeAspect="1"/>
          </p:cNvGraphicFramePr>
          <p:nvPr/>
        </p:nvGraphicFramePr>
        <p:xfrm>
          <a:off x="0" y="2828472"/>
          <a:ext cx="9085110" cy="4494751"/>
        </p:xfrm>
        <a:graphic>
          <a:graphicData uri="http://schemas.openxmlformats.org/presentationml/2006/ole">
            <p:oleObj spid="_x0000_s4099" name="Equation" r:id="rId4" imgW="2400300" imgH="914400" progId="Equation.3">
              <p:embed/>
            </p:oleObj>
          </a:graphicData>
        </a:graphic>
      </p:graphicFrame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9453083" y="1160445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(8)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9453083" y="5448661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(9)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0233175" y="326079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369785" y="0"/>
          <a:ext cx="8468801" cy="2828472"/>
        </p:xfrm>
        <a:graphic>
          <a:graphicData uri="http://schemas.openxmlformats.org/presentationml/2006/ole">
            <p:oleObj spid="_x0000_s5122" name="Equation" r:id="rId3" imgW="1765300" imgH="558800" progId="Equation.3">
              <p:embed/>
            </p:oleObj>
          </a:graphicData>
        </a:graphic>
      </p:graphicFrame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0" y="3224039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10233175" y="328704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164954" y="3287050"/>
          <a:ext cx="8015633" cy="3035007"/>
        </p:xfrm>
        <a:graphic>
          <a:graphicData uri="http://schemas.openxmlformats.org/presentationml/2006/ole">
            <p:oleObj spid="_x0000_s5123" name="Equation" r:id="rId4" imgW="1346200" imgH="533400" progId="Equation.3">
              <p:embed/>
            </p:oleObj>
          </a:graphicData>
        </a:graphic>
      </p:graphicFrame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9453083" y="124095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(10)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9453083" y="4298719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0233175" y="3502336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781262" y="525088"/>
          <a:ext cx="6741325" cy="2065345"/>
        </p:xfrm>
        <a:graphic>
          <a:graphicData uri="http://schemas.openxmlformats.org/presentationml/2006/ole">
            <p:oleObj spid="_x0000_s6146" name="Equation" r:id="rId3" imgW="914400" imgH="241300" progId="Equation.3">
              <p:embed/>
            </p:oleObj>
          </a:graphicData>
        </a:graphic>
      </p:graphicFrame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0" y="2509919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0233175" y="3539091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2295" name="Object 7"/>
          <p:cNvGraphicFramePr>
            <a:graphicFrameLocks noChangeAspect="1"/>
          </p:cNvGraphicFramePr>
          <p:nvPr/>
        </p:nvGraphicFramePr>
        <p:xfrm>
          <a:off x="534739" y="2824972"/>
          <a:ext cx="7357633" cy="1512253"/>
        </p:xfrm>
        <a:graphic>
          <a:graphicData uri="http://schemas.openxmlformats.org/presentationml/2006/ole">
            <p:oleObj spid="_x0000_s6147" name="Equation" r:id="rId4" imgW="990600" imgH="228600" progId="Equation.3">
              <p:embed/>
            </p:oleObj>
          </a:graphicData>
        </a:graphic>
      </p:graphicFrame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0" y="4654028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10233175" y="3542592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2298" name="Object 10"/>
          <p:cNvGraphicFramePr>
            <a:graphicFrameLocks noChangeAspect="1"/>
          </p:cNvGraphicFramePr>
          <p:nvPr/>
        </p:nvGraphicFramePr>
        <p:xfrm>
          <a:off x="534739" y="4813304"/>
          <a:ext cx="6987848" cy="1647026"/>
        </p:xfrm>
        <a:graphic>
          <a:graphicData uri="http://schemas.openxmlformats.org/presentationml/2006/ole">
            <p:oleObj spid="_x0000_s6148" name="Equation" r:id="rId5" imgW="1129810" imgH="253890" progId="Equation.3">
              <p:embed/>
            </p:oleObj>
          </a:graphicData>
        </a:graphic>
      </p:graphicFrame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9453083" y="1398485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9453083" y="3066513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(13)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9453083" y="513010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(14)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0233175" y="3533841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3316" name="Object 4"/>
          <p:cNvGraphicFramePr>
            <a:graphicFrameLocks noChangeAspect="1"/>
          </p:cNvGraphicFramePr>
          <p:nvPr/>
        </p:nvGraphicFramePr>
        <p:xfrm>
          <a:off x="534739" y="446325"/>
          <a:ext cx="5671849" cy="1428239"/>
        </p:xfrm>
        <a:graphic>
          <a:graphicData uri="http://schemas.openxmlformats.org/presentationml/2006/ole">
            <p:oleObj spid="_x0000_s7170" name="Equation" r:id="rId3" imgW="1040948" imgH="241195" progId="Equation.3">
              <p:embed/>
            </p:oleObj>
          </a:graphicData>
        </a:graphic>
      </p:graphicFrame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0" y="2112603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10233175" y="352858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3319" name="Object 7"/>
          <p:cNvGraphicFramePr>
            <a:graphicFrameLocks noChangeAspect="1"/>
          </p:cNvGraphicFramePr>
          <p:nvPr/>
        </p:nvGraphicFramePr>
        <p:xfrm>
          <a:off x="534739" y="2590432"/>
          <a:ext cx="6576372" cy="1428239"/>
        </p:xfrm>
        <a:graphic>
          <a:graphicData uri="http://schemas.openxmlformats.org/presentationml/2006/ole">
            <p:oleObj spid="_x0000_s7171" name="Equation" r:id="rId4" imgW="1091726" imgH="241195" progId="Equation.3">
              <p:embed/>
            </p:oleObj>
          </a:graphicData>
        </a:graphic>
      </p:graphicFrame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0" y="4337224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10233175" y="343407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3322" name="Object 10"/>
          <p:cNvGraphicFramePr>
            <a:graphicFrameLocks noChangeAspect="1"/>
          </p:cNvGraphicFramePr>
          <p:nvPr/>
        </p:nvGraphicFramePr>
        <p:xfrm>
          <a:off x="534739" y="4813305"/>
          <a:ext cx="7399325" cy="1825555"/>
        </p:xfrm>
        <a:graphic>
          <a:graphicData uri="http://schemas.openxmlformats.org/presentationml/2006/ole">
            <p:oleObj spid="_x0000_s7172" name="Equation" r:id="rId5" imgW="1117115" imgH="342751" progId="Equation.3">
              <p:embed/>
            </p:oleObj>
          </a:graphicData>
        </a:graphic>
      </p:graphicFrame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9453083" y="922405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(15)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3325" name="Rectangle 13"/>
          <p:cNvSpPr>
            <a:spLocks noChangeArrowheads="1"/>
          </p:cNvSpPr>
          <p:nvPr/>
        </p:nvSpPr>
        <p:spPr bwMode="auto">
          <a:xfrm>
            <a:off x="9453083" y="3145277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(16)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9453083" y="536814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(17)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0233175" y="343407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534739" y="78764"/>
          <a:ext cx="7645849" cy="1795800"/>
        </p:xfrm>
        <a:graphic>
          <a:graphicData uri="http://schemas.openxmlformats.org/presentationml/2006/ole">
            <p:oleObj spid="_x0000_s8194" name="Equation" r:id="rId3" imgW="1143000" imgH="342900" progId="Equation.3">
              <p:embed/>
            </p:oleObj>
          </a:graphicData>
        </a:graphic>
      </p:graphicFrame>
      <p:sp>
        <p:nvSpPr>
          <p:cNvPr id="14342" name="Line 6"/>
          <p:cNvSpPr>
            <a:spLocks noChangeShapeType="1"/>
          </p:cNvSpPr>
          <p:nvPr/>
        </p:nvSpPr>
        <p:spPr bwMode="auto">
          <a:xfrm>
            <a:off x="0" y="1795800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10233175" y="354434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4343" name="Object 7"/>
          <p:cNvGraphicFramePr>
            <a:graphicFrameLocks noChangeAspect="1"/>
          </p:cNvGraphicFramePr>
          <p:nvPr/>
        </p:nvGraphicFramePr>
        <p:xfrm>
          <a:off x="453168" y="2112604"/>
          <a:ext cx="6329849" cy="1270712"/>
        </p:xfrm>
        <a:graphic>
          <a:graphicData uri="http://schemas.openxmlformats.org/presentationml/2006/ole">
            <p:oleObj spid="_x0000_s8195" name="Equation" r:id="rId4" imgW="1333500" imgH="228600" progId="Equation.3">
              <p:embed/>
            </p:oleObj>
          </a:graphicData>
        </a:graphic>
      </p:graphicFrame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0" y="3542592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10233175" y="3512837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4346" name="Object 10"/>
          <p:cNvGraphicFramePr>
            <a:graphicFrameLocks noChangeAspect="1"/>
          </p:cNvGraphicFramePr>
          <p:nvPr/>
        </p:nvGraphicFramePr>
        <p:xfrm>
          <a:off x="328095" y="3750877"/>
          <a:ext cx="7687539" cy="1300467"/>
        </p:xfrm>
        <a:graphic>
          <a:graphicData uri="http://schemas.openxmlformats.org/presentationml/2006/ole">
            <p:oleObj spid="_x0000_s8196" name="Equation" r:id="rId5" imgW="1654087" imgH="297736" progId="Equation.3">
              <p:embed/>
            </p:oleObj>
          </a:graphicData>
        </a:graphic>
      </p:graphicFrame>
      <p:sp>
        <p:nvSpPr>
          <p:cNvPr id="14348" name="Line 12"/>
          <p:cNvSpPr>
            <a:spLocks noChangeShapeType="1"/>
          </p:cNvSpPr>
          <p:nvPr/>
        </p:nvSpPr>
        <p:spPr bwMode="auto">
          <a:xfrm>
            <a:off x="0" y="5289384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10233175" y="3470830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4349" name="Object 13"/>
          <p:cNvGraphicFramePr>
            <a:graphicFrameLocks noChangeAspect="1"/>
          </p:cNvGraphicFramePr>
          <p:nvPr/>
        </p:nvGraphicFramePr>
        <p:xfrm>
          <a:off x="369785" y="5604436"/>
          <a:ext cx="6329849" cy="1351226"/>
        </p:xfrm>
        <a:graphic>
          <a:graphicData uri="http://schemas.openxmlformats.org/presentationml/2006/ole">
            <p:oleObj spid="_x0000_s8197" name="Equation" r:id="rId6" imgW="1016000" imgH="228600" progId="Equation.3">
              <p:embed/>
            </p:oleObj>
          </a:graphicData>
        </a:graphic>
      </p:graphicFrame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9413205" y="446326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(18)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9453083" y="219311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(19)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9453083" y="3859396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(20)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9453083" y="5924741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0233175" y="354959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0" y="287048"/>
          <a:ext cx="10440988" cy="1191950"/>
        </p:xfrm>
        <a:graphic>
          <a:graphicData uri="http://schemas.openxmlformats.org/presentationml/2006/ole">
            <p:oleObj spid="_x0000_s9218" name="Equation" r:id="rId3" imgW="2705100" imgH="241300" progId="Equation.3">
              <p:embed/>
            </p:oleObj>
          </a:graphicData>
        </a:graphic>
      </p:graphicFrame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0" y="1955077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0233175" y="352333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5367" name="Object 7"/>
          <p:cNvGraphicFramePr>
            <a:graphicFrameLocks noChangeAspect="1"/>
          </p:cNvGraphicFramePr>
          <p:nvPr/>
        </p:nvGraphicFramePr>
        <p:xfrm>
          <a:off x="451356" y="2033840"/>
          <a:ext cx="9208371" cy="1190199"/>
        </p:xfrm>
        <a:graphic>
          <a:graphicData uri="http://schemas.openxmlformats.org/presentationml/2006/ole">
            <p:oleObj spid="_x0000_s9219" name="Equation" r:id="rId4" imgW="1943100" imgH="228600" progId="Equation.3">
              <p:embed/>
            </p:oleObj>
          </a:graphicData>
        </a:graphic>
      </p:graphicFrame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0" y="3542592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10233175" y="354959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5370" name="Object 10"/>
          <p:cNvGraphicFramePr>
            <a:graphicFrameLocks noChangeAspect="1"/>
          </p:cNvGraphicFramePr>
          <p:nvPr/>
        </p:nvGraphicFramePr>
        <p:xfrm>
          <a:off x="286403" y="3761379"/>
          <a:ext cx="9003540" cy="971412"/>
        </p:xfrm>
        <a:graphic>
          <a:graphicData uri="http://schemas.openxmlformats.org/presentationml/2006/ole">
            <p:oleObj spid="_x0000_s9220" name="Equation" r:id="rId5" imgW="2044700" imgH="228600" progId="Equation.3">
              <p:embed/>
            </p:oleObj>
          </a:graphicData>
        </a:graphic>
      </p:graphicFrame>
      <p:sp>
        <p:nvSpPr>
          <p:cNvPr id="15372" name="Line 12"/>
          <p:cNvSpPr>
            <a:spLocks noChangeShapeType="1"/>
          </p:cNvSpPr>
          <p:nvPr/>
        </p:nvSpPr>
        <p:spPr bwMode="auto">
          <a:xfrm flipV="1">
            <a:off x="0" y="5208870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10233175" y="344457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5373" name="Object 13"/>
          <p:cNvGraphicFramePr>
            <a:graphicFrameLocks noChangeAspect="1"/>
          </p:cNvGraphicFramePr>
          <p:nvPr/>
        </p:nvGraphicFramePr>
        <p:xfrm>
          <a:off x="0" y="5368148"/>
          <a:ext cx="10440988" cy="1478996"/>
        </p:xfrm>
        <a:graphic>
          <a:graphicData uri="http://schemas.openxmlformats.org/presentationml/2006/ole">
            <p:oleObj spid="_x0000_s9221" name="Equation" r:id="rId6" imgW="3022600" imgH="355600" progId="Equation.3">
              <p:embed/>
            </p:oleObj>
          </a:graphicData>
        </a:graphic>
      </p:graphicFrame>
      <p:sp>
        <p:nvSpPr>
          <p:cNvPr id="15375" name="Rectangle 15"/>
          <p:cNvSpPr>
            <a:spLocks noChangeArrowheads="1"/>
          </p:cNvSpPr>
          <p:nvPr/>
        </p:nvSpPr>
        <p:spPr bwMode="auto">
          <a:xfrm>
            <a:off x="4644064" y="1001168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5376" name="Rectangle 16"/>
          <p:cNvSpPr>
            <a:spLocks noChangeArrowheads="1"/>
          </p:cNvSpPr>
          <p:nvPr/>
        </p:nvSpPr>
        <p:spPr bwMode="auto">
          <a:xfrm>
            <a:off x="4644064" y="4415989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(24)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4644064" y="2747960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(23)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5378" name="Rectangle 18"/>
          <p:cNvSpPr>
            <a:spLocks noChangeArrowheads="1"/>
          </p:cNvSpPr>
          <p:nvPr/>
        </p:nvSpPr>
        <p:spPr bwMode="auto">
          <a:xfrm>
            <a:off x="4644064" y="6479583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(25)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0233175" y="338156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369786" y="159278"/>
          <a:ext cx="5508709" cy="1277713"/>
        </p:xfrm>
        <a:graphic>
          <a:graphicData uri="http://schemas.openxmlformats.org/presentationml/2006/ole">
            <p:oleObj spid="_x0000_s10242" name="Equation" r:id="rId3" imgW="748975" imgH="342751" progId="Equation.3">
              <p:embed/>
            </p:oleObj>
          </a:graphicData>
        </a:graphic>
      </p:graphicFrame>
      <p:sp>
        <p:nvSpPr>
          <p:cNvPr id="16390" name="Line 6"/>
          <p:cNvSpPr>
            <a:spLocks noChangeShapeType="1"/>
          </p:cNvSpPr>
          <p:nvPr/>
        </p:nvSpPr>
        <p:spPr bwMode="auto">
          <a:xfrm>
            <a:off x="0" y="1717037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10233175" y="343932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69785" y="2035591"/>
          <a:ext cx="6166709" cy="1268961"/>
        </p:xfrm>
        <a:graphic>
          <a:graphicData uri="http://schemas.openxmlformats.org/presentationml/2006/ole">
            <p:oleObj spid="_x0000_s10243" name="Equation" r:id="rId4" imgW="812447" imgH="342751" progId="Equation.3">
              <p:embed/>
            </p:oleObj>
          </a:graphicData>
        </a:graphic>
      </p:graphicFrame>
      <p:sp>
        <p:nvSpPr>
          <p:cNvPr id="16393" name="Line 9"/>
          <p:cNvSpPr>
            <a:spLocks noChangeShapeType="1"/>
          </p:cNvSpPr>
          <p:nvPr/>
        </p:nvSpPr>
        <p:spPr bwMode="auto">
          <a:xfrm>
            <a:off x="0" y="3542592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10233175" y="352858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246523" y="3766629"/>
          <a:ext cx="7194494" cy="1125439"/>
        </p:xfrm>
        <a:graphic>
          <a:graphicData uri="http://schemas.openxmlformats.org/presentationml/2006/ole">
            <p:oleObj spid="_x0000_s10244" name="Equation" r:id="rId5" imgW="1015559" imgH="253890" progId="Equation.3">
              <p:embed/>
            </p:oleObj>
          </a:graphicData>
        </a:graphic>
      </p:graphicFrame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0" y="5368147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10233175" y="3518088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248337" y="5718206"/>
          <a:ext cx="6699634" cy="1079930"/>
        </p:xfrm>
        <a:graphic>
          <a:graphicData uri="http://schemas.openxmlformats.org/presentationml/2006/ole">
            <p:oleObj spid="_x0000_s10245" name="Equation" r:id="rId6" imgW="812447" imgH="228501" progId="Equation.3">
              <p:embed/>
            </p:oleObj>
          </a:graphicData>
        </a:graphic>
      </p:graphicFrame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9453083" y="52508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(26)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9453083" y="227188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(27)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9453083" y="4018672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(28)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9453083" y="5924741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(29)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0233175" y="35548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369786" y="287048"/>
          <a:ext cx="8385418" cy="833139"/>
        </p:xfrm>
        <a:graphic>
          <a:graphicData uri="http://schemas.openxmlformats.org/presentationml/2006/ole">
            <p:oleObj spid="_x0000_s11266" name="Equation" r:id="rId3" imgW="2094591" imgH="215806" progId="Equation.3">
              <p:embed/>
            </p:oleObj>
          </a:graphicData>
        </a:graphic>
      </p:graphicFrame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0" y="1240958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10233175" y="3512837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0" y="1478998"/>
          <a:ext cx="9166680" cy="1030922"/>
        </p:xfrm>
        <a:graphic>
          <a:graphicData uri="http://schemas.openxmlformats.org/presentationml/2006/ole">
            <p:oleObj spid="_x0000_s11267" name="Equation" r:id="rId4" imgW="1091726" imgH="215806" progId="Equation.3">
              <p:embed/>
            </p:oleObj>
          </a:graphicData>
        </a:graphic>
      </p:graphicFrame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0" y="2590433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10233175" y="3518088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1" y="2828472"/>
          <a:ext cx="7769110" cy="1190199"/>
        </p:xfrm>
        <a:graphic>
          <a:graphicData uri="http://schemas.openxmlformats.org/presentationml/2006/ole">
            <p:oleObj spid="_x0000_s11268" name="Equation" r:id="rId5" imgW="1091726" imgH="215806" progId="Equation.3">
              <p:embed/>
            </p:oleObj>
          </a:graphicData>
        </a:graphic>
      </p:graphicFrame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0" y="4097435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10233175" y="354434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7421" name="Object 13"/>
          <p:cNvGraphicFramePr>
            <a:graphicFrameLocks noChangeAspect="1"/>
          </p:cNvGraphicFramePr>
          <p:nvPr/>
        </p:nvGraphicFramePr>
        <p:xfrm>
          <a:off x="246523" y="4256711"/>
          <a:ext cx="8592063" cy="1191950"/>
        </p:xfrm>
        <a:graphic>
          <a:graphicData uri="http://schemas.openxmlformats.org/presentationml/2006/ole">
            <p:oleObj spid="_x0000_s11269" name="Equation" r:id="rId6" imgW="2057400" imgH="241300" progId="Equation.3">
              <p:embed/>
            </p:oleObj>
          </a:graphicData>
        </a:graphic>
      </p:graphicFrame>
      <p:sp>
        <p:nvSpPr>
          <p:cNvPr id="17423" name="Line 15"/>
          <p:cNvSpPr>
            <a:spLocks noChangeShapeType="1"/>
          </p:cNvSpPr>
          <p:nvPr/>
        </p:nvSpPr>
        <p:spPr bwMode="auto">
          <a:xfrm>
            <a:off x="0" y="5527423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10233175" y="35548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7424" name="Object 16"/>
          <p:cNvGraphicFramePr>
            <a:graphicFrameLocks noChangeAspect="1"/>
          </p:cNvGraphicFramePr>
          <p:nvPr/>
        </p:nvGraphicFramePr>
        <p:xfrm>
          <a:off x="286402" y="5765464"/>
          <a:ext cx="9456708" cy="1111436"/>
        </p:xfrm>
        <a:graphic>
          <a:graphicData uri="http://schemas.openxmlformats.org/presentationml/2006/ole">
            <p:oleObj spid="_x0000_s11270" name="Equation" r:id="rId7" imgW="1892300" imgH="215900" progId="Equation.3">
              <p:embed/>
            </p:oleObj>
          </a:graphicData>
        </a:graphic>
      </p:graphicFrame>
      <p:sp>
        <p:nvSpPr>
          <p:cNvPr id="17426" name="Rectangle 18"/>
          <p:cNvSpPr>
            <a:spLocks noChangeArrowheads="1"/>
          </p:cNvSpPr>
          <p:nvPr/>
        </p:nvSpPr>
        <p:spPr bwMode="auto">
          <a:xfrm>
            <a:off x="9453083" y="287049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(30)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9453083" y="1557761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9453083" y="2828473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9453083" y="4298719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(33)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9453083" y="640082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(34)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0233175" y="354959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1" y="446326"/>
          <a:ext cx="8508680" cy="1032672"/>
        </p:xfrm>
        <a:graphic>
          <a:graphicData uri="http://schemas.openxmlformats.org/presentationml/2006/ole">
            <p:oleObj spid="_x0000_s12290" name="Equation" r:id="rId3" imgW="2146300" imgH="241300" progId="Equation.3">
              <p:embed/>
            </p:oleObj>
          </a:graphicData>
        </a:graphic>
      </p:graphicFrame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0" y="1795800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0233175" y="3449827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0" y="2193117"/>
          <a:ext cx="9496587" cy="1239207"/>
        </p:xfrm>
        <a:graphic>
          <a:graphicData uri="http://schemas.openxmlformats.org/presentationml/2006/ole">
            <p:oleObj spid="_x0000_s12291" name="Equation" r:id="rId4" imgW="2514600" imgH="342900" progId="Equation.3">
              <p:embed/>
            </p:oleObj>
          </a:graphicData>
        </a:graphic>
      </p:graphicFrame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0" y="3621355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233175" y="354434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0" y="4097435"/>
          <a:ext cx="10071203" cy="950408"/>
        </p:xfrm>
        <a:graphic>
          <a:graphicData uri="http://schemas.openxmlformats.org/presentationml/2006/ole">
            <p:oleObj spid="_x0000_s12292" name="Equation" r:id="rId5" imgW="2616200" imgH="241300" progId="Equation.3">
              <p:embed/>
            </p:oleObj>
          </a:graphicData>
        </a:graphic>
      </p:graphicFrame>
      <p:sp>
        <p:nvSpPr>
          <p:cNvPr id="18444" name="Line 12"/>
          <p:cNvSpPr>
            <a:spLocks noChangeShapeType="1"/>
          </p:cNvSpPr>
          <p:nvPr/>
        </p:nvSpPr>
        <p:spPr bwMode="auto">
          <a:xfrm>
            <a:off x="0" y="5527423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10233175" y="360735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8445" name="Object 13"/>
          <p:cNvGraphicFramePr>
            <a:graphicFrameLocks noChangeAspect="1"/>
          </p:cNvGraphicFramePr>
          <p:nvPr/>
        </p:nvGraphicFramePr>
        <p:xfrm>
          <a:off x="1" y="5924740"/>
          <a:ext cx="9989633" cy="873395"/>
        </p:xfrm>
        <a:graphic>
          <a:graphicData uri="http://schemas.openxmlformats.org/presentationml/2006/ole">
            <p:oleObj spid="_x0000_s12293" name="Equation" r:id="rId6" imgW="2298700" imgH="177800" progId="Equation.3">
              <p:embed/>
            </p:oleObj>
          </a:graphicData>
        </a:graphic>
      </p:graphicFrame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9453083" y="52508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(35)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9453083" y="227188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(36)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9453083" y="4575265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(37)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9453083" y="6479583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(38)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0233175" y="354959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1190926" y="287049"/>
          <a:ext cx="5713541" cy="1160444"/>
        </p:xfrm>
        <a:graphic>
          <a:graphicData uri="http://schemas.openxmlformats.org/presentationml/2006/ole">
            <p:oleObj spid="_x0000_s13314" name="Equation" r:id="rId3" imgW="1054100" imgH="241300" progId="Equation.3">
              <p:embed/>
            </p:oleObj>
          </a:graphicData>
        </a:graphic>
      </p:graphicFrame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41692" y="1636524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10233175" y="3518088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0" y="2271880"/>
          <a:ext cx="10440988" cy="873396"/>
        </p:xfrm>
        <a:graphic>
          <a:graphicData uri="http://schemas.openxmlformats.org/presentationml/2006/ole">
            <p:oleObj spid="_x0000_s13315" name="Equation" r:id="rId4" imgW="4356100" imgH="355600" progId="Equation.3">
              <p:embed/>
            </p:oleObj>
          </a:graphicData>
        </a:graphic>
      </p:graphicFrame>
      <p:sp>
        <p:nvSpPr>
          <p:cNvPr id="19465" name="Line 9"/>
          <p:cNvSpPr>
            <a:spLocks noChangeShapeType="1"/>
          </p:cNvSpPr>
          <p:nvPr/>
        </p:nvSpPr>
        <p:spPr bwMode="auto">
          <a:xfrm>
            <a:off x="0" y="4018671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10233175" y="318728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/>
        </p:nvGraphicFramePr>
        <p:xfrm>
          <a:off x="0" y="4209454"/>
          <a:ext cx="10440988" cy="2270129"/>
        </p:xfrm>
        <a:graphic>
          <a:graphicData uri="http://schemas.openxmlformats.org/presentationml/2006/ole">
            <p:oleObj spid="_x0000_s13316" name="Equation" r:id="rId5" imgW="2628900" imgH="596900" progId="Equation.3">
              <p:embed/>
            </p:oleObj>
          </a:graphicData>
        </a:graphic>
      </p:graphicFrame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10233175" y="4373981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9453083" y="367562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(39)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>
            <a:off x="5055542" y="2907237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(40)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5055542" y="640082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0233175" y="3229290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0" y="0"/>
          <a:ext cx="10440988" cy="2394400"/>
        </p:xfrm>
        <a:graphic>
          <a:graphicData uri="http://schemas.openxmlformats.org/presentationml/2006/ole">
            <p:oleObj spid="_x0000_s14338" name="Equation" r:id="rId3" imgW="2413000" imgH="571500" progId="Equation.3">
              <p:embed/>
            </p:oleObj>
          </a:graphicData>
        </a:graphic>
      </p:graphicFrame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0233175" y="433197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0" y="3463829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0233175" y="3304552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0488" name="Object 8"/>
          <p:cNvGraphicFramePr>
            <a:graphicFrameLocks noChangeAspect="1"/>
          </p:cNvGraphicFramePr>
          <p:nvPr/>
        </p:nvGraphicFramePr>
        <p:xfrm>
          <a:off x="279152" y="3675614"/>
          <a:ext cx="9882685" cy="2725206"/>
        </p:xfrm>
        <a:graphic>
          <a:graphicData uri="http://schemas.openxmlformats.org/presentationml/2006/ole">
            <p:oleObj spid="_x0000_s14339" name="Equation" r:id="rId4" imgW="2019240" imgH="571320" progId="Equation.3">
              <p:embed/>
            </p:oleObj>
          </a:graphicData>
        </a:graphic>
      </p:graphicFrame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10233175" y="4373981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4995723" y="2352394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4973970" y="6400820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(43)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0233175" y="3187283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1508" name="Object 4"/>
          <p:cNvGraphicFramePr>
            <a:graphicFrameLocks noChangeAspect="1"/>
          </p:cNvGraphicFramePr>
          <p:nvPr/>
        </p:nvGraphicFramePr>
        <p:xfrm>
          <a:off x="0" y="0"/>
          <a:ext cx="10440988" cy="2530923"/>
        </p:xfrm>
        <a:graphic>
          <a:graphicData uri="http://schemas.openxmlformats.org/presentationml/2006/ole">
            <p:oleObj spid="_x0000_s15362" name="Equation" r:id="rId3" imgW="2298700" imgH="571500" progId="Equation.3">
              <p:embed/>
            </p:oleObj>
          </a:graphicData>
        </a:graphic>
      </p:graphicFrame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233175" y="4373981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>
            <a:off x="0" y="3859395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10233175" y="319778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1512" name="Object 8"/>
          <p:cNvGraphicFramePr>
            <a:graphicFrameLocks noChangeAspect="1"/>
          </p:cNvGraphicFramePr>
          <p:nvPr/>
        </p:nvGraphicFramePr>
        <p:xfrm>
          <a:off x="0" y="4256711"/>
          <a:ext cx="10440988" cy="2128356"/>
        </p:xfrm>
        <a:graphic>
          <a:graphicData uri="http://schemas.openxmlformats.org/presentationml/2006/ole">
            <p:oleObj spid="_x0000_s15363" name="Equation" r:id="rId4" imgW="2755900" imgH="584200" progId="Equation.3">
              <p:embed/>
            </p:oleObj>
          </a:graphicData>
        </a:graphic>
      </p:graphicFrame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0233175" y="436347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4892402" y="2907237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(44)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4832582" y="6322057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(45)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0233175" y="32555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0" y="367561"/>
          <a:ext cx="10440988" cy="2646442"/>
        </p:xfrm>
        <a:graphic>
          <a:graphicData uri="http://schemas.openxmlformats.org/presentationml/2006/ole">
            <p:oleObj spid="_x0000_s16386" name="Equation" r:id="rId3" imgW="1943100" imgH="508000" progId="Equation.3">
              <p:embed/>
            </p:oleObj>
          </a:graphicData>
        </a:graphic>
      </p:graphicFrame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0233175" y="43057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0" y="3859395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graphicFrame>
        <p:nvGraphicFramePr>
          <p:cNvPr id="22536" name="Object 8"/>
          <p:cNvGraphicFramePr>
            <a:graphicFrameLocks noChangeAspect="1"/>
          </p:cNvGraphicFramePr>
          <p:nvPr>
            <p:ph/>
          </p:nvPr>
        </p:nvGraphicFramePr>
        <p:xfrm>
          <a:off x="398428" y="4209259"/>
          <a:ext cx="9108346" cy="2428892"/>
        </p:xfrm>
        <a:graphic>
          <a:graphicData uri="http://schemas.openxmlformats.org/presentationml/2006/ole">
            <p:oleObj spid="_x0000_s16387" name="Equation" r:id="rId4" imgW="1904760" imgH="507960" progId="Equation.3">
              <p:embed/>
            </p:oleObj>
          </a:graphicData>
        </a:graphic>
      </p:graphicFrame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4892402" y="640082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(47)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890588" y="2907237"/>
            <a:ext cx="987907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(46)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10233175" y="32555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0" y="273046"/>
          <a:ext cx="10440988" cy="2646442"/>
        </p:xfrm>
        <a:graphic>
          <a:graphicData uri="http://schemas.openxmlformats.org/presentationml/2006/ole">
            <p:oleObj spid="_x0000_s17410" name="Equation" r:id="rId3" imgW="1943100" imgH="508000" progId="Equation.3">
              <p:embed/>
            </p:oleObj>
          </a:graphicData>
        </a:graphic>
      </p:graphicFrame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10233175" y="43057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4583" name="Line 7"/>
          <p:cNvSpPr>
            <a:spLocks noChangeShapeType="1"/>
          </p:cNvSpPr>
          <p:nvPr/>
        </p:nvSpPr>
        <p:spPr bwMode="auto">
          <a:xfrm>
            <a:off x="0" y="4097435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10233175" y="3197785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4587" name="Object 11"/>
          <p:cNvGraphicFramePr>
            <a:graphicFrameLocks noChangeAspect="1"/>
          </p:cNvGraphicFramePr>
          <p:nvPr/>
        </p:nvGraphicFramePr>
        <p:xfrm>
          <a:off x="0" y="4144692"/>
          <a:ext cx="10440988" cy="2177364"/>
        </p:xfrm>
        <a:graphic>
          <a:graphicData uri="http://schemas.openxmlformats.org/presentationml/2006/ole">
            <p:oleObj spid="_x0000_s17411" name="Equation" r:id="rId4" imgW="2692400" imgH="584200" progId="Equation.3">
              <p:embed/>
            </p:oleObj>
          </a:graphicData>
        </a:graphic>
      </p:graphicFrame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10233175" y="436347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4809019" y="6322057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(49)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4892402" y="3066513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(48)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0233175" y="32555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0" y="0"/>
          <a:ext cx="10440988" cy="2739208"/>
        </p:xfrm>
        <a:graphic>
          <a:graphicData uri="http://schemas.openxmlformats.org/presentationml/2006/ole">
            <p:oleObj spid="_x0000_s18434" name="Equation" r:id="rId3" imgW="1879600" imgH="508000" progId="Equation.3">
              <p:embed/>
            </p:oleObj>
          </a:graphicData>
        </a:graphic>
      </p:graphicFrame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0233175" y="43057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0" y="3701869"/>
            <a:ext cx="10440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102870" tIns="51435" rIns="102870" bIns="51435"/>
          <a:lstStyle/>
          <a:p>
            <a:endParaRPr lang="fr-FR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10233175" y="3780632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5608" name="Object 8"/>
          <p:cNvGraphicFramePr>
            <a:graphicFrameLocks noChangeAspect="1"/>
          </p:cNvGraphicFramePr>
          <p:nvPr/>
        </p:nvGraphicFramePr>
        <p:xfrm>
          <a:off x="0" y="3701869"/>
          <a:ext cx="10440988" cy="2896733"/>
        </p:xfrm>
        <a:graphic>
          <a:graphicData uri="http://schemas.openxmlformats.org/presentationml/2006/ole">
            <p:oleObj spid="_x0000_s18435" name="Equation" r:id="rId4" imgW="1778000" imgH="508000" progId="Equation.3">
              <p:embed/>
            </p:oleObj>
          </a:graphicData>
        </a:graphic>
      </p:graphicFrame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10233175" y="43057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4892402" y="663886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(51)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4892402" y="2747960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(50)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10233175" y="3255544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1" y="1629523"/>
          <a:ext cx="10154586" cy="2665695"/>
        </p:xfrm>
        <a:graphic>
          <a:graphicData uri="http://schemas.openxmlformats.org/presentationml/2006/ole">
            <p:oleObj spid="_x0000_s19458" name="Equation" r:id="rId3" imgW="1879600" imgH="508000" progId="Equation.3">
              <p:embed/>
            </p:oleObj>
          </a:graphicData>
        </a:graphic>
      </p:graphicFrame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10233175" y="4305719"/>
            <a:ext cx="207814" cy="411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02870" tIns="51435" rIns="102870" bIns="51435" anchor="ctr">
            <a:spAutoFit/>
          </a:bodyPr>
          <a:lstStyle/>
          <a:p>
            <a:endParaRPr lang="fr-FR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809019" y="5130108"/>
            <a:ext cx="987905" cy="811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870" tIns="51435" rIns="102870" bIns="51435" anchor="ctr">
            <a:spAutoFit/>
          </a:bodyPr>
          <a:lstStyle/>
          <a:p>
            <a:pPr algn="justLow"/>
            <a:r>
              <a:rPr lang="fr-FR" sz="23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                    </a:t>
            </a:r>
            <a:r>
              <a:rPr lang="fr-FR" sz="2300" b="1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(52)</a:t>
            </a:r>
            <a:r>
              <a:rPr lang="fr-FR" sz="1800" dirty="0"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</a:t>
            </a:r>
            <a:endParaRPr lang="fr-FR" dirty="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DZ" b="1"/>
              <a:t>صعوبات البحث</a:t>
            </a:r>
            <a:r>
              <a:rPr lang="fr-FR"/>
              <a:t>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981200"/>
            <a:ext cx="9793288" cy="5472113"/>
          </a:xfrm>
        </p:spPr>
        <p:txBody>
          <a:bodyPr/>
          <a:lstStyle/>
          <a:p>
            <a:pPr algn="r" rtl="1">
              <a:lnSpc>
                <a:spcPct val="160000"/>
              </a:lnSpc>
              <a:buFont typeface="Wingdings" pitchFamily="2" charset="2"/>
              <a:buNone/>
            </a:pPr>
            <a:r>
              <a:rPr lang="ar-DZ" dirty="0"/>
              <a:t>   نقص المراجع </a:t>
            </a:r>
            <a:r>
              <a:rPr lang="ar-DZ" dirty="0" err="1"/>
              <a:t>و</a:t>
            </a:r>
            <a:r>
              <a:rPr lang="ar-DZ" dirty="0"/>
              <a:t> تضارب الإحصائيات باختلاف مصادرها ، مما دفعنا للدقة  و الاحتراز في انتقائها ( خاصة الإحصائيات المتعلقة </a:t>
            </a:r>
            <a:r>
              <a:rPr lang="ar-DZ" dirty="0" smtClean="0"/>
              <a:t>بجدول مدخلات مخرجات </a:t>
            </a:r>
            <a:r>
              <a:rPr lang="fr-FR" dirty="0" smtClean="0"/>
              <a:t> TES</a:t>
            </a:r>
            <a:r>
              <a:rPr lang="ar-DZ" dirty="0" smtClean="0"/>
              <a:t>و جدول المجمعات الإقتصادية </a:t>
            </a:r>
            <a:r>
              <a:rPr lang="fr-FR" dirty="0" smtClean="0"/>
              <a:t>TEE</a:t>
            </a:r>
            <a:r>
              <a:rPr lang="ar-DZ" dirty="0" smtClean="0"/>
              <a:t>) </a:t>
            </a:r>
            <a:r>
              <a:rPr lang="ar-DZ" dirty="0"/>
              <a:t>، و للتخلص من تجانس المعطيات إستعملنا طريقة </a:t>
            </a:r>
            <a:r>
              <a:rPr lang="fr-FR" dirty="0"/>
              <a:t>RAS</a:t>
            </a:r>
            <a:r>
              <a:rPr lang="ar-DZ" dirty="0"/>
              <a:t> كي تصبح صالحة لعملية </a:t>
            </a:r>
            <a:r>
              <a:rPr lang="ar-DZ" dirty="0" err="1"/>
              <a:t>النمذجة</a:t>
            </a:r>
            <a:r>
              <a:rPr lang="ar-DZ" dirty="0"/>
              <a:t> .</a:t>
            </a:r>
            <a:r>
              <a:rPr lang="fr-FR" dirty="0"/>
              <a:t> 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48462" y="994549"/>
            <a:ext cx="9286940" cy="3020221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 rtl="1">
              <a:lnSpc>
                <a:spcPct val="160000"/>
              </a:lnSpc>
            </a:pPr>
            <a:r>
              <a:rPr lang="ar-DZ" sz="4500" b="1" u="sng" dirty="0">
                <a:solidFill>
                  <a:schemeClr val="bg1"/>
                </a:solidFill>
              </a:rPr>
              <a:t>الموضوع:</a:t>
            </a:r>
            <a:r>
              <a:rPr lang="ar-DZ" sz="4500" b="1" dirty="0">
                <a:solidFill>
                  <a:schemeClr val="bg1"/>
                </a:solidFill>
              </a:rPr>
              <a:t/>
            </a:r>
            <a:br>
              <a:rPr lang="ar-DZ" sz="4500" b="1" dirty="0">
                <a:solidFill>
                  <a:schemeClr val="bg1"/>
                </a:solidFill>
              </a:rPr>
            </a:br>
            <a:r>
              <a:rPr lang="ar-SA" sz="4800" b="1" dirty="0" smtClean="0">
                <a:solidFill>
                  <a:schemeClr val="bg1"/>
                </a:solidFill>
              </a:rPr>
              <a:t>تطبيق نماذج التوازن الحسابي العام للمحاكاة على المستوى الاقتصاد الجزئي 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280697"/>
            <a:ext cx="10440988" cy="1931988"/>
          </a:xfrm>
        </p:spPr>
        <p:txBody>
          <a:bodyPr/>
          <a:lstStyle/>
          <a:p>
            <a:pPr algn="r" rtl="1"/>
            <a:r>
              <a:rPr lang="ar-DZ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ar-DZ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من </a:t>
            </a:r>
            <a:r>
              <a:rPr lang="ar-DZ" sz="2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إعداد</a:t>
            </a:r>
            <a:endParaRPr 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الدكتور </a:t>
            </a:r>
            <a:r>
              <a:rPr lang="ar-D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قدال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زين الدين</a:t>
            </a:r>
            <a:r>
              <a:rPr 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الأستاذ: </a:t>
            </a:r>
            <a:r>
              <a:rPr lang="ar-DZ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الهاروشي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خطاب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أستاذ محاضر-أ- </a:t>
            </a:r>
            <a:r>
              <a:rPr lang="fr-F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بجامعة </a:t>
            </a:r>
            <a:r>
              <a:rPr lang="ar-DZ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مستغانم</a:t>
            </a:r>
            <a:r>
              <a:rPr lang="ar-DZ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أستاذ مساعد -أ-</a:t>
            </a:r>
            <a:r>
              <a:rPr lang="fr-F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DZ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بجامعة </a:t>
            </a:r>
            <a:r>
              <a:rPr lang="ar-DZ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مستغانم</a:t>
            </a:r>
            <a:endParaRPr lang="fr-F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577420" y="6445250"/>
            <a:ext cx="30837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28700" rtl="1">
              <a:spcBef>
                <a:spcPct val="50000"/>
              </a:spcBef>
            </a:pPr>
            <a:r>
              <a:rPr lang="ar-D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يوم </a:t>
            </a:r>
            <a:r>
              <a:rPr lang="ar-DZ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الإثنين</a:t>
            </a:r>
            <a:r>
              <a:rPr lang="ar-DZ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25 فيفري 2019 </a:t>
            </a:r>
            <a:endParaRPr lang="fr-FR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8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build="p"/>
      <p:bldP spid="410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481</TotalTime>
  <Words>1093</Words>
  <Application>Microsoft PowerPoint 7.0</Application>
  <PresentationFormat>Personnalisé</PresentationFormat>
  <Paragraphs>411</Paragraphs>
  <Slides>32</Slides>
  <Notes>6</Notes>
  <HiddenSlides>32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4" baseType="lpstr">
      <vt:lpstr>Débit</vt:lpstr>
      <vt:lpstr>Equation</vt:lpstr>
      <vt:lpstr>الموضوع: تطبيق نماذج التوازن الحسابي العام للمحاكاة على المستوى الاقتصاد الجزئي </vt:lpstr>
      <vt:lpstr>تحديد إطار البحث</vt:lpstr>
      <vt:lpstr>دوافع إختيار الموضوع</vt:lpstr>
      <vt:lpstr>Diapositive 4</vt:lpstr>
      <vt:lpstr>المحور الثاني: مراحل بناء نموذج توازن حسابي عام</vt:lpstr>
      <vt:lpstr>المحور الثالث: نموذج التوازن الحسابي العام مطبق على اقتصاد الجزائري</vt:lpstr>
      <vt:lpstr>هيكل مصفوفة MCS الماكروإقتصادية للجزائر سنة2016 </vt:lpstr>
      <vt:lpstr>هيكل مصفوفة MCS الماكروإقتصادية للجزائر سنة2016 </vt:lpstr>
      <vt:lpstr>هيكل مصفوفة MCS الماكروإقتصادية للجزائر سنة2016 </vt:lpstr>
      <vt:lpstr>هيكل مصفوفة MCS الماكروإقتصادية للجزائر سنة2016 </vt:lpstr>
      <vt:lpstr>الهيكل التنظيمي لنموذج  MEGC للاقتصاد الجزائري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صعوبات البحث </vt:lpstr>
      <vt:lpstr>الموضوع: تطبيق نماذج التوازن الحسابي العام للمحاكاة على المستوى الاقتصاد الجزئي </vt:lpstr>
    </vt:vector>
  </TitlesOfParts>
  <Company>MS Informatique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الموضوع: آثار إندماج الجزائر في السوق الأورومتوسطية: نموذج التوازن الحسابي العام للإقتصاد الجزائري</dc:title>
  <dc:creator>Dady</dc:creator>
  <cp:lastModifiedBy>SWEET</cp:lastModifiedBy>
  <cp:revision>53</cp:revision>
  <cp:lastPrinted>1601-01-01T00:00:00Z</cp:lastPrinted>
  <dcterms:created xsi:type="dcterms:W3CDTF">2004-10-27T22:45:13Z</dcterms:created>
  <dcterms:modified xsi:type="dcterms:W3CDTF">2014-02-14T18:23:37Z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  <property fmtid="{D5CDD505-2E9C-101B-9397-08002B2CF9AE}" pid="3" name="LCID">
    <vt:i4>1036</vt:i4>
  </property>
</Properties>
</file>