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40"/>
  </p:notesMasterIdLst>
  <p:sldIdLst>
    <p:sldId id="298" r:id="rId2"/>
    <p:sldId id="260" r:id="rId3"/>
    <p:sldId id="303" r:id="rId4"/>
    <p:sldId id="304" r:id="rId5"/>
    <p:sldId id="305" r:id="rId6"/>
    <p:sldId id="302" r:id="rId7"/>
    <p:sldId id="261" r:id="rId8"/>
    <p:sldId id="262" r:id="rId9"/>
    <p:sldId id="263" r:id="rId10"/>
    <p:sldId id="264" r:id="rId11"/>
    <p:sldId id="265" r:id="rId12"/>
    <p:sldId id="266" r:id="rId13"/>
    <p:sldId id="267" r:id="rId14"/>
    <p:sldId id="268" r:id="rId15"/>
    <p:sldId id="269" r:id="rId16"/>
    <p:sldId id="270" r:id="rId17"/>
    <p:sldId id="271" r:id="rId18"/>
    <p:sldId id="284" r:id="rId19"/>
    <p:sldId id="285" r:id="rId20"/>
    <p:sldId id="273" r:id="rId21"/>
    <p:sldId id="274" r:id="rId22"/>
    <p:sldId id="292" r:id="rId23"/>
    <p:sldId id="275" r:id="rId24"/>
    <p:sldId id="299" r:id="rId25"/>
    <p:sldId id="277" r:id="rId26"/>
    <p:sldId id="293" r:id="rId27"/>
    <p:sldId id="278" r:id="rId28"/>
    <p:sldId id="279" r:id="rId29"/>
    <p:sldId id="280" r:id="rId30"/>
    <p:sldId id="286" r:id="rId31"/>
    <p:sldId id="287" r:id="rId32"/>
    <p:sldId id="288" r:id="rId33"/>
    <p:sldId id="289" r:id="rId34"/>
    <p:sldId id="290" r:id="rId35"/>
    <p:sldId id="300" r:id="rId36"/>
    <p:sldId id="283" r:id="rId37"/>
    <p:sldId id="294" r:id="rId38"/>
    <p:sldId id="301" r:id="rId39"/>
  </p:sldIdLst>
  <p:sldSz cx="9144000" cy="6858000" type="screen4x3"/>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MTIYAZ-INFOR"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888" autoAdjust="0"/>
    <p:restoredTop sz="94660"/>
  </p:normalViewPr>
  <p:slideViewPr>
    <p:cSldViewPr>
      <p:cViewPr>
        <p:scale>
          <a:sx n="70" d="100"/>
          <a:sy n="70" d="100"/>
        </p:scale>
        <p:origin x="-1140"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4312487210285157"/>
          <c:y val="8.2425444850890248E-2"/>
          <c:w val="0.56404590951555411"/>
          <c:h val="0.87345692024717381"/>
        </c:manualLayout>
      </c:layout>
      <c:pieChart>
        <c:varyColors val="1"/>
        <c:ser>
          <c:idx val="0"/>
          <c:order val="0"/>
          <c:tx>
            <c:strRef>
              <c:f>Feuil1!$B$1</c:f>
              <c:strCache>
                <c:ptCount val="1"/>
                <c:pt idx="0">
                  <c:v>Ventes</c:v>
                </c:pt>
              </c:strCache>
            </c:strRef>
          </c:tx>
          <c:cat>
            <c:strRef>
              <c:f>Feuil1!$A$2:$A$3</c:f>
              <c:strCache>
                <c:ptCount val="2"/>
                <c:pt idx="0">
                  <c:v>masculin</c:v>
                </c:pt>
                <c:pt idx="1">
                  <c:v>feminin</c:v>
                </c:pt>
              </c:strCache>
            </c:strRef>
          </c:cat>
          <c:val>
            <c:numRef>
              <c:f>Feuil1!$B$2:$B$3</c:f>
              <c:numCache>
                <c:formatCode>General</c:formatCode>
                <c:ptCount val="2"/>
                <c:pt idx="0">
                  <c:v>16</c:v>
                </c:pt>
                <c:pt idx="1">
                  <c:v>4</c:v>
                </c:pt>
              </c:numCache>
            </c:numRef>
          </c:val>
        </c:ser>
        <c:firstSliceAng val="0"/>
      </c:pieChart>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pieChart>
        <c:varyColors val="1"/>
        <c:ser>
          <c:idx val="0"/>
          <c:order val="0"/>
          <c:tx>
            <c:strRef>
              <c:f>Feuil1!$B$1</c:f>
              <c:strCache>
                <c:ptCount val="1"/>
                <c:pt idx="0">
                  <c:v>Ages</c:v>
                </c:pt>
              </c:strCache>
            </c:strRef>
          </c:tx>
          <c:cat>
            <c:strRef>
              <c:f>Feuil1!$A$2:$A$6</c:f>
              <c:strCache>
                <c:ptCount val="5"/>
                <c:pt idx="0">
                  <c:v>15-30 ans</c:v>
                </c:pt>
                <c:pt idx="1">
                  <c:v>31 - 40 ans</c:v>
                </c:pt>
                <c:pt idx="2">
                  <c:v>41-49 ans</c:v>
                </c:pt>
                <c:pt idx="3">
                  <c:v>50 - 60 ans </c:v>
                </c:pt>
                <c:pt idx="4">
                  <c:v>60 ans à plus</c:v>
                </c:pt>
              </c:strCache>
            </c:strRef>
          </c:cat>
          <c:val>
            <c:numRef>
              <c:f>Feuil1!$B$2:$B$6</c:f>
              <c:numCache>
                <c:formatCode>General</c:formatCode>
                <c:ptCount val="5"/>
                <c:pt idx="0">
                  <c:v>2</c:v>
                </c:pt>
                <c:pt idx="1">
                  <c:v>2</c:v>
                </c:pt>
                <c:pt idx="2">
                  <c:v>6</c:v>
                </c:pt>
                <c:pt idx="3">
                  <c:v>6</c:v>
                </c:pt>
                <c:pt idx="4">
                  <c:v>4</c:v>
                </c:pt>
              </c:numCache>
            </c:numRef>
          </c:val>
        </c:ser>
        <c:firstSliceAng val="0"/>
      </c:pieChart>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550396CE-E8EA-4321-979A-80AFC7A5FBE3}" type="datetimeFigureOut">
              <a:rPr lang="fr-FR" smtClean="0"/>
              <a:pPr/>
              <a:t>01/06/2017</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4ADDA548-F79D-452A-863C-54157992108C}"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D81F1E7-4EFD-4BFF-B438-FCD52FD36B17}" type="slidenum">
              <a:rPr lang="fr-FR" smtClean="0"/>
              <a:pPr/>
              <a:t>1</a:t>
            </a:fld>
            <a:endParaRPr lang="fr-FR" dirty="0"/>
          </a:p>
        </p:txBody>
      </p:sp>
    </p:spTree>
    <p:extLst>
      <p:ext uri="{BB962C8B-B14F-4D97-AF65-F5344CB8AC3E}">
        <p14:creationId xmlns="" xmlns:p14="http://schemas.microsoft.com/office/powerpoint/2010/main" val="1687985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20" name="Espace réservé du pied de page 19"/>
          <p:cNvSpPr>
            <a:spLocks noGrp="1"/>
          </p:cNvSpPr>
          <p:nvPr>
            <p:ph type="ftr" sz="quarter" idx="11"/>
          </p:nvPr>
        </p:nvSpPr>
        <p:spPr/>
        <p:txBody>
          <a:bodyPr/>
          <a:lstStyle>
            <a:extLst/>
          </a:lstStyle>
          <a:p>
            <a:endParaRPr lang="fr-FR" dirty="0"/>
          </a:p>
        </p:txBody>
      </p:sp>
      <p:sp>
        <p:nvSpPr>
          <p:cNvPr id="10" name="Espace réservé du numéro de diapositive 9"/>
          <p:cNvSpPr>
            <a:spLocks noGrp="1"/>
          </p:cNvSpPr>
          <p:nvPr>
            <p:ph type="sldNum" sz="quarter" idx="12"/>
          </p:nvPr>
        </p:nvSpPr>
        <p:spPr/>
        <p:txBody>
          <a:bodyPr/>
          <a:lstStyle>
            <a:extLst/>
          </a:lstStyle>
          <a:p>
            <a:fld id="{E6747D89-7421-4098-8961-FE475FF58C3A}" type="slidenum">
              <a:rPr lang="fr-FR" smtClean="0"/>
              <a:pPr/>
              <a:t>‹N°›</a:t>
            </a:fld>
            <a:endParaRPr lang="fr-FR" dirty="0"/>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6747D89-7421-4098-8961-FE475FF58C3A}" type="slidenum">
              <a:rPr lang="fr-FR" smtClean="0"/>
              <a:pPr/>
              <a:t>‹N°›</a:t>
            </a:fld>
            <a:endParaRPr lang="fr-FR"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8" name="Espace réservé du pied de page 7"/>
          <p:cNvSpPr>
            <a:spLocks noGrp="1"/>
          </p:cNvSpPr>
          <p:nvPr>
            <p:ph type="ftr" sz="quarter" idx="11"/>
          </p:nvPr>
        </p:nvSpPr>
        <p:spPr/>
        <p:txBody>
          <a:bodyPr/>
          <a:lstStyle>
            <a:extLst/>
          </a:lstStyle>
          <a:p>
            <a:endParaRPr lang="fr-FR" dirty="0"/>
          </a:p>
        </p:txBody>
      </p:sp>
      <p:sp>
        <p:nvSpPr>
          <p:cNvPr id="9" name="Espace réservé du numéro de diapositive 8"/>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4" name="Espace réservé du pied de page 3"/>
          <p:cNvSpPr>
            <a:spLocks noGrp="1"/>
          </p:cNvSpPr>
          <p:nvPr>
            <p:ph type="ftr" sz="quarter" idx="11"/>
          </p:nvPr>
        </p:nvSpPr>
        <p:spPr/>
        <p:txBody>
          <a:bodyPr/>
          <a:lstStyle>
            <a:extLst/>
          </a:lstStyle>
          <a:p>
            <a:endParaRPr lang="fr-FR" dirty="0"/>
          </a:p>
        </p:txBody>
      </p:sp>
      <p:sp>
        <p:nvSpPr>
          <p:cNvPr id="5" name="Espace réservé du numéro de diapositive 4"/>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3" name="Espace réservé du pied de page 2"/>
          <p:cNvSpPr>
            <a:spLocks noGrp="1"/>
          </p:cNvSpPr>
          <p:nvPr>
            <p:ph type="ftr" sz="quarter" idx="11"/>
          </p:nvPr>
        </p:nvSpPr>
        <p:spPr/>
        <p:txBody>
          <a:bodyPr/>
          <a:lstStyle>
            <a:extLst/>
          </a:lstStyle>
          <a:p>
            <a:endParaRPr lang="fr-FR" dirty="0"/>
          </a:p>
        </p:txBody>
      </p:sp>
      <p:sp>
        <p:nvSpPr>
          <p:cNvPr id="4" name="Espace réservé du numéro de diapositive 3"/>
          <p:cNvSpPr>
            <a:spLocks noGrp="1"/>
          </p:cNvSpPr>
          <p:nvPr>
            <p:ph type="sldNum" sz="quarter" idx="12"/>
          </p:nvPr>
        </p:nvSpPr>
        <p:spPr/>
        <p:txBody>
          <a:bodyPr/>
          <a:lstStyle>
            <a:extLst/>
          </a:lstStyle>
          <a:p>
            <a:fld id="{E6747D89-7421-4098-8961-FE475FF58C3A}" type="slidenum">
              <a:rPr lang="fr-FR" smtClean="0"/>
              <a:pPr/>
              <a:t>‹N°›</a:t>
            </a:fld>
            <a:endParaRPr lang="fr-FR"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p:txBody>
          <a:bodyPr/>
          <a:lstStyle>
            <a:extLst/>
          </a:lstStyle>
          <a:p>
            <a:fld id="{E6747D89-7421-4098-8961-FE475FF58C3A}"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extLst/>
          </a:lstStyle>
          <a:p>
            <a:fld id="{898D5025-C42D-457A-8820-4E57AA1B3A92}" type="datetimeFigureOut">
              <a:rPr lang="fr-FR" smtClean="0"/>
              <a:pPr/>
              <a:t>01/06/2017</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p:txBody>
          <a:bodyPr/>
          <a:lstStyle>
            <a:extLst/>
          </a:lstStyle>
          <a:p>
            <a:fld id="{E6747D89-7421-4098-8961-FE475FF58C3A}" type="slidenum">
              <a:rPr lang="fr-FR" smtClean="0"/>
              <a:pPr/>
              <a:t>‹N°›</a:t>
            </a:fld>
            <a:endParaRPr lang="fr-FR"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98D5025-C42D-457A-8820-4E57AA1B3A92}" type="datetimeFigureOut">
              <a:rPr lang="fr-FR" smtClean="0"/>
              <a:pPr/>
              <a:t>01/06/2017</a:t>
            </a:fld>
            <a:endParaRPr lang="fr-FR" dirty="0"/>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dirty="0"/>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6747D89-7421-4098-8961-FE475FF58C3A}" type="slidenum">
              <a:rPr lang="fr-FR" smtClean="0"/>
              <a:pPr/>
              <a:t>‹N°›</a:t>
            </a:fld>
            <a:endParaRPr lang="fr-FR"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75656" y="5373216"/>
            <a:ext cx="7488832" cy="989233"/>
          </a:xfrm>
          <a:solidFill>
            <a:srgbClr val="FFFF00"/>
          </a:solidFill>
        </p:spPr>
        <p:txBody>
          <a:bodyPr>
            <a:noAutofit/>
          </a:bodyPr>
          <a:lstStyle/>
          <a:p>
            <a:pPr algn="ctr"/>
            <a:r>
              <a:rPr lang="fr-FR" sz="3200" b="1" dirty="0" smtClean="0">
                <a:latin typeface="Times New Roman" pitchFamily="18" charset="0"/>
                <a:cs typeface="Times New Roman" pitchFamily="18" charset="0"/>
              </a:rPr>
              <a:t>Prévention du risque de dénutrition chez les malades opérés au niveau abdominal</a:t>
            </a:r>
            <a:endParaRPr lang="fr-FR" sz="3000" b="1" noProof="1">
              <a:solidFill>
                <a:schemeClr val="accent6">
                  <a:lumMod val="50000"/>
                </a:schemeClr>
              </a:solidFill>
            </a:endParaRPr>
          </a:p>
        </p:txBody>
      </p:sp>
      <p:sp>
        <p:nvSpPr>
          <p:cNvPr id="4" name="Rectangle 3"/>
          <p:cNvSpPr/>
          <p:nvPr/>
        </p:nvSpPr>
        <p:spPr>
          <a:xfrm>
            <a:off x="1043608" y="188640"/>
            <a:ext cx="7291536" cy="410882"/>
          </a:xfrm>
          <a:prstGeom prst="rect">
            <a:avLst/>
          </a:prstGeom>
          <a:solidFill>
            <a:schemeClr val="bg1">
              <a:lumMod val="95000"/>
            </a:schemeClr>
          </a:solidFill>
        </p:spPr>
        <p:txBody>
          <a:bodyPr wrap="square">
            <a:spAutoFit/>
          </a:bodyPr>
          <a:lstStyle/>
          <a:p>
            <a:pPr algn="ctr" rtl="1">
              <a:lnSpc>
                <a:spcPct val="115000"/>
              </a:lnSpc>
              <a:spcAft>
                <a:spcPts val="1000"/>
              </a:spcAft>
              <a:tabLst>
                <a:tab pos="1093470" algn="r"/>
                <a:tab pos="1198880" algn="r"/>
                <a:tab pos="1372870" algn="r"/>
              </a:tabLst>
            </a:pPr>
            <a:r>
              <a:rPr lang="fr-FR" b="1" dirty="0">
                <a:latin typeface="Arial" panose="020B0604020202020204" pitchFamily="34" charset="0"/>
                <a:ea typeface="Calibri" panose="020F0502020204030204" pitchFamily="34" charset="0"/>
                <a:cs typeface="Tahoma" panose="020B0604030504040204" pitchFamily="34" charset="0"/>
              </a:rPr>
              <a:t>REPUBLIQUE ALGERIENNE DEMOCRATIQUE ET </a:t>
            </a:r>
            <a:r>
              <a:rPr lang="fr-FR" b="1" dirty="0" smtClean="0">
                <a:latin typeface="Arial" panose="020B0604020202020204" pitchFamily="34" charset="0"/>
                <a:ea typeface="Calibri" panose="020F0502020204030204" pitchFamily="34" charset="0"/>
                <a:cs typeface="Tahoma" panose="020B0604030504040204" pitchFamily="34" charset="0"/>
              </a:rPr>
              <a:t>POPULAIRE</a:t>
            </a:r>
            <a:endParaRPr lang="fr-FR"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37863" y="2492896"/>
            <a:ext cx="2772561" cy="553998"/>
          </a:xfrm>
          <a:prstGeom prst="rect">
            <a:avLst/>
          </a:prstGeom>
          <a:solidFill>
            <a:srgbClr val="00B050"/>
          </a:solidFill>
        </p:spPr>
        <p:txBody>
          <a:bodyPr wrap="square">
            <a:spAutoFit/>
          </a:bodyPr>
          <a:lstStyle/>
          <a:p>
            <a:pPr algn="ctr">
              <a:spcAft>
                <a:spcPts val="0"/>
              </a:spcAft>
            </a:pPr>
            <a:r>
              <a:rPr lang="fr-FR" sz="1500" b="1" dirty="0" smtClean="0">
                <a:latin typeface="Calisto MT" panose="02040603050505030304" pitchFamily="18" charset="0"/>
                <a:ea typeface="Calibri" panose="020F0502020204030204" pitchFamily="34" charset="0"/>
                <a:cs typeface="Arial" panose="020B0604020202020204" pitchFamily="34" charset="0"/>
              </a:rPr>
              <a:t>Département de Biologie </a:t>
            </a:r>
          </a:p>
          <a:p>
            <a:pPr algn="ctr"/>
            <a:r>
              <a:rPr lang="fr-FR" sz="1500" b="1" dirty="0" smtClean="0">
                <a:latin typeface="Calisto MT" panose="02040603050505030304" pitchFamily="18" charset="0"/>
              </a:rPr>
              <a:t>Spécialité </a:t>
            </a:r>
            <a:r>
              <a:rPr lang="fr-FR" sz="1500" b="1" dirty="0">
                <a:latin typeface="Calisto MT" panose="02040603050505030304" pitchFamily="18" charset="0"/>
              </a:rPr>
              <a:t>: </a:t>
            </a:r>
            <a:r>
              <a:rPr lang="fr-FR" sz="1500" b="1" dirty="0" smtClean="0">
                <a:latin typeface="Calisto MT" panose="02040603050505030304" pitchFamily="18" charset="0"/>
              </a:rPr>
              <a:t>Nutrition et Santé</a:t>
            </a:r>
            <a:endParaRPr lang="fr-FR" sz="1500" b="1" dirty="0">
              <a:latin typeface="Calisto MT" panose="02040603050505030304" pitchFamily="18" charset="0"/>
            </a:endParaRPr>
          </a:p>
        </p:txBody>
      </p:sp>
      <p:pic>
        <p:nvPicPr>
          <p:cNvPr id="6" name="Image 5"/>
          <p:cNvPicPr/>
          <p:nvPr/>
        </p:nvPicPr>
        <p:blipFill>
          <a:blip r:embed="rId3" cstate="print"/>
          <a:srcRect/>
          <a:stretch>
            <a:fillRect/>
          </a:stretch>
        </p:blipFill>
        <p:spPr bwMode="auto">
          <a:xfrm>
            <a:off x="511936" y="722975"/>
            <a:ext cx="1827816" cy="1625905"/>
          </a:xfrm>
          <a:prstGeom prst="rect">
            <a:avLst/>
          </a:prstGeom>
          <a:noFill/>
          <a:ln w="38100" cmpd="dbl">
            <a:solidFill>
              <a:srgbClr val="000000"/>
            </a:solidFill>
            <a:miter lim="800000"/>
            <a:headEnd/>
            <a:tailEnd/>
          </a:ln>
        </p:spPr>
      </p:pic>
      <p:sp>
        <p:nvSpPr>
          <p:cNvPr id="13" name="Titre 1"/>
          <p:cNvSpPr txBox="1">
            <a:spLocks/>
          </p:cNvSpPr>
          <p:nvPr/>
        </p:nvSpPr>
        <p:spPr>
          <a:xfrm>
            <a:off x="3131840" y="3209395"/>
            <a:ext cx="3019115" cy="392587"/>
          </a:xfrm>
          <a:prstGeom prst="rect">
            <a:avLst/>
          </a:prstGeom>
          <a:solidFill>
            <a:schemeClr val="accent2">
              <a:lumMod val="60000"/>
              <a:lumOff val="40000"/>
            </a:schemeClr>
          </a:solidFill>
        </p:spPr>
        <p:txBody>
          <a:bodyPr vert="horz" lIns="91440" tIns="45720" rIns="91440" bIns="45720" rtlCol="0" anchor="b">
            <a:normAutofit fontScale="25000" lnSpcReduction="20000"/>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914400">
              <a:lnSpc>
                <a:spcPct val="90000"/>
              </a:lnSpc>
              <a:spcBef>
                <a:spcPts val="0"/>
              </a:spcBef>
            </a:pPr>
            <a:r>
              <a:rPr lang="fr-FR" sz="8000" b="1" noProof="1" smtClean="0">
                <a:solidFill>
                  <a:schemeClr val="tx1"/>
                </a:solidFill>
                <a:latin typeface="Times New Roman" panose="02020603050405020304" pitchFamily="18" charset="0"/>
                <a:cs typeface="Times New Roman" panose="02020603050405020304" pitchFamily="18" charset="0"/>
              </a:rPr>
              <a:t>Mémoire de fin d’études</a:t>
            </a:r>
          </a:p>
        </p:txBody>
      </p:sp>
      <p:sp>
        <p:nvSpPr>
          <p:cNvPr id="14" name="Titre 1"/>
          <p:cNvSpPr txBox="1">
            <a:spLocks/>
          </p:cNvSpPr>
          <p:nvPr/>
        </p:nvSpPr>
        <p:spPr>
          <a:xfrm>
            <a:off x="179512" y="3717032"/>
            <a:ext cx="5377061" cy="1082313"/>
          </a:xfrm>
          <a:prstGeom prst="rect">
            <a:avLst/>
          </a:prstGeom>
          <a:solidFill>
            <a:schemeClr val="accent6">
              <a:lumMod val="40000"/>
              <a:lumOff val="60000"/>
            </a:schemeClr>
          </a:solidFill>
        </p:spPr>
        <p:txBody>
          <a:bodyPr vert="horz" lIns="91440" tIns="45720" rIns="91440" bIns="45720" rtlCol="0" anchor="b">
            <a:normAutofit fontScale="25000" lnSpcReduction="20000"/>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a:lnSpc>
                <a:spcPct val="90000"/>
              </a:lnSpc>
              <a:spcBef>
                <a:spcPts val="0"/>
              </a:spcBef>
            </a:pPr>
            <a:r>
              <a:rPr lang="fr-FR" sz="8000" b="1" noProof="1" smtClean="0">
                <a:solidFill>
                  <a:schemeClr val="bg1"/>
                </a:solidFill>
                <a:latin typeface="Times New Roman" panose="02020603050405020304" pitchFamily="18" charset="0"/>
                <a:cs typeface="Times New Roman" panose="02020603050405020304" pitchFamily="18" charset="0"/>
              </a:rPr>
              <a:t>Présenté par: </a:t>
            </a:r>
          </a:p>
          <a:p>
            <a:pPr defTabSz="914400">
              <a:lnSpc>
                <a:spcPct val="90000"/>
              </a:lnSpc>
              <a:spcBef>
                <a:spcPts val="0"/>
              </a:spcBef>
            </a:pPr>
            <a:endParaRPr lang="fr-FR" sz="8000" b="1" noProof="1">
              <a:solidFill>
                <a:schemeClr val="bg1"/>
              </a:solidFill>
              <a:latin typeface="Times New Roman" panose="02020603050405020304" pitchFamily="18" charset="0"/>
              <a:cs typeface="Times New Roman" panose="02020603050405020304" pitchFamily="18" charset="0"/>
            </a:endParaRPr>
          </a:p>
          <a:p>
            <a:r>
              <a:rPr lang="fr-FR" sz="9600" dirty="0" smtClean="0">
                <a:solidFill>
                  <a:schemeClr val="tx1"/>
                </a:solidFill>
                <a:latin typeface="Times New Roman" pitchFamily="18" charset="0"/>
                <a:cs typeface="Times New Roman" pitchFamily="18" charset="0"/>
              </a:rPr>
              <a:t>ABAGHE NGUEMA C.M.C.G.  BENKAHLA Fatma</a:t>
            </a:r>
          </a:p>
        </p:txBody>
      </p:sp>
      <p:sp>
        <p:nvSpPr>
          <p:cNvPr id="16" name="Titre 1"/>
          <p:cNvSpPr txBox="1">
            <a:spLocks/>
          </p:cNvSpPr>
          <p:nvPr/>
        </p:nvSpPr>
        <p:spPr>
          <a:xfrm>
            <a:off x="179512" y="4869160"/>
            <a:ext cx="2121114" cy="392587"/>
          </a:xfrm>
          <a:prstGeom prst="rect">
            <a:avLst/>
          </a:prstGeom>
          <a:solidFill>
            <a:schemeClr val="accent2">
              <a:lumMod val="60000"/>
              <a:lumOff val="40000"/>
            </a:schemeClr>
          </a:solidFill>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914400">
              <a:lnSpc>
                <a:spcPct val="90000"/>
              </a:lnSpc>
              <a:spcBef>
                <a:spcPts val="0"/>
              </a:spcBef>
            </a:pPr>
            <a:r>
              <a:rPr lang="fr-FR" sz="2200" b="1" noProof="1" smtClean="0">
                <a:solidFill>
                  <a:schemeClr val="tx1"/>
                </a:solidFill>
                <a:latin typeface="Times New Roman" panose="02020603050405020304" pitchFamily="18" charset="0"/>
                <a:cs typeface="Times New Roman" panose="02020603050405020304" pitchFamily="18" charset="0"/>
              </a:rPr>
              <a:t>Sous le thème:</a:t>
            </a:r>
          </a:p>
        </p:txBody>
      </p:sp>
    </p:spTree>
    <p:extLst>
      <p:ext uri="{BB962C8B-B14F-4D97-AF65-F5344CB8AC3E}">
        <p14:creationId xmlns="" xmlns:p14="http://schemas.microsoft.com/office/powerpoint/2010/main" val="3225899936"/>
      </p:ext>
    </p:extLst>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C:\Users\Okome\Pictures\Abdomen_anat_adult_PI_edt.jpg"/>
          <p:cNvPicPr>
            <a:picLocks noGrp="1" noChangeAspect="1" noChangeArrowheads="1"/>
          </p:cNvPicPr>
          <p:nvPr>
            <p:ph idx="1"/>
          </p:nvPr>
        </p:nvPicPr>
        <p:blipFill>
          <a:blip r:embed="rId2" cstate="print"/>
          <a:srcRect/>
          <a:stretch>
            <a:fillRect/>
          </a:stretch>
        </p:blipFill>
        <p:spPr bwMode="auto">
          <a:xfrm>
            <a:off x="1259632" y="1268760"/>
            <a:ext cx="7416823" cy="5040560"/>
          </a:xfrm>
          <a:prstGeom prst="rect">
            <a:avLst/>
          </a:prstGeom>
          <a:noFill/>
        </p:spPr>
      </p:pic>
      <p:sp>
        <p:nvSpPr>
          <p:cNvPr id="6146" name="Rectangle 2"/>
          <p:cNvSpPr>
            <a:spLocks noChangeArrowheads="1"/>
          </p:cNvSpPr>
          <p:nvPr/>
        </p:nvSpPr>
        <p:spPr bwMode="auto">
          <a:xfrm>
            <a:off x="2782600" y="363434"/>
            <a:ext cx="3796232" cy="58477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3200" b="1" i="0" u="sng"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2/Cavité abdominale</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bg/>
                                          </p:spTgt>
                                        </p:tgtEl>
                                        <p:attrNameLst>
                                          <p:attrName>style.visibility</p:attrName>
                                        </p:attrNameLst>
                                      </p:cBhvr>
                                      <p:to>
                                        <p:strVal val="visible"/>
                                      </p:to>
                                    </p:set>
                                    <p:animEffect transition="in" filter="fade">
                                      <p:cBhvr>
                                        <p:cTn id="7" dur="2000"/>
                                        <p:tgtEl>
                                          <p:spTgt spid="614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6">
                                            <p:txEl>
                                              <p:pRg st="0" end="0"/>
                                            </p:txEl>
                                          </p:spTgt>
                                        </p:tgtEl>
                                        <p:attrNameLst>
                                          <p:attrName>style.visibility</p:attrName>
                                        </p:attrNameLst>
                                      </p:cBhvr>
                                      <p:to>
                                        <p:strVal val="visible"/>
                                      </p:to>
                                    </p:set>
                                    <p:animEffect transition="in" filter="fade">
                                      <p:cBhvr>
                                        <p:cTn id="12" dur="2000"/>
                                        <p:tgtEl>
                                          <p:spTgt spid="614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145"/>
                                        </p:tgtEl>
                                        <p:attrNameLst>
                                          <p:attrName>style.visibility</p:attrName>
                                        </p:attrNameLst>
                                      </p:cBhvr>
                                      <p:to>
                                        <p:strVal val="visible"/>
                                      </p:to>
                                    </p:set>
                                    <p:anim calcmode="lin" valueType="num">
                                      <p:cBhvr additive="base">
                                        <p:cTn id="17" dur="500" fill="hold"/>
                                        <p:tgtEl>
                                          <p:spTgt spid="6145"/>
                                        </p:tgtEl>
                                        <p:attrNameLst>
                                          <p:attrName>ppt_x</p:attrName>
                                        </p:attrNameLst>
                                      </p:cBhvr>
                                      <p:tavLst>
                                        <p:tav tm="0">
                                          <p:val>
                                            <p:strVal val="#ppt_x"/>
                                          </p:val>
                                        </p:tav>
                                        <p:tav tm="100000">
                                          <p:val>
                                            <p:strVal val="#ppt_x"/>
                                          </p:val>
                                        </p:tav>
                                      </p:tavLst>
                                    </p:anim>
                                    <p:anim calcmode="lin" valueType="num">
                                      <p:cBhvr additive="base">
                                        <p:cTn id="18"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95736" y="404664"/>
            <a:ext cx="4275529" cy="553998"/>
          </a:xfrm>
          <a:prstGeom prst="rect">
            <a:avLst/>
          </a:prstGeom>
        </p:spPr>
        <p:txBody>
          <a:bodyPr wrap="none">
            <a:spAutoFit/>
          </a:bodyPr>
          <a:lstStyle/>
          <a:p>
            <a:pPr>
              <a:buNone/>
            </a:pPr>
            <a:r>
              <a:rPr lang="fr-FR" sz="3000" b="1" u="sng" dirty="0" smtClean="0">
                <a:latin typeface="Times New Roman" pitchFamily="18" charset="0"/>
                <a:cs typeface="Times New Roman" pitchFamily="18" charset="0"/>
              </a:rPr>
              <a:t>3-Quadrant abdominaux</a:t>
            </a:r>
            <a:endParaRPr lang="fr-FR" sz="3000" b="1" u="sng" dirty="0">
              <a:latin typeface="Times New Roman" pitchFamily="18" charset="0"/>
              <a:cs typeface="Times New Roman" pitchFamily="18" charset="0"/>
            </a:endParaRPr>
          </a:p>
        </p:txBody>
      </p:sp>
      <p:pic>
        <p:nvPicPr>
          <p:cNvPr id="5" name="Picture 1" descr="C:\Users\Okome\Pictures\35088043-Bauch-Regionen-Lizenzfreie-Bilder.jpg"/>
          <p:cNvPicPr>
            <a:picLocks noChangeAspect="1" noChangeArrowheads="1"/>
          </p:cNvPicPr>
          <p:nvPr/>
        </p:nvPicPr>
        <p:blipFill>
          <a:blip r:embed="rId2" cstate="print"/>
          <a:srcRect/>
          <a:stretch>
            <a:fillRect/>
          </a:stretch>
        </p:blipFill>
        <p:spPr bwMode="auto">
          <a:xfrm>
            <a:off x="1403648" y="1556792"/>
            <a:ext cx="7344816" cy="4392488"/>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latin typeface="Times New Roman" pitchFamily="18" charset="0"/>
                <a:cs typeface="Times New Roman" pitchFamily="18" charset="0"/>
              </a:rPr>
              <a:t>Fonction de l’abdomen</a:t>
            </a:r>
            <a:endParaRPr lang="fr-FR" b="1" u="sng" dirty="0">
              <a:latin typeface="Times New Roman" pitchFamily="18" charset="0"/>
              <a:cs typeface="Times New Roman" pitchFamily="18" charset="0"/>
            </a:endParaRPr>
          </a:p>
        </p:txBody>
      </p:sp>
      <p:sp>
        <p:nvSpPr>
          <p:cNvPr id="3" name="Espace réservé du contenu 2"/>
          <p:cNvSpPr>
            <a:spLocks noGrp="1"/>
          </p:cNvSpPr>
          <p:nvPr>
            <p:ph idx="1"/>
          </p:nvPr>
        </p:nvSpPr>
        <p:spPr>
          <a:xfrm>
            <a:off x="1403648" y="1844824"/>
            <a:ext cx="7498080" cy="4176464"/>
          </a:xfrm>
        </p:spPr>
        <p:txBody>
          <a:bodyPr>
            <a:normAutofit/>
          </a:bodyPr>
          <a:lstStyle/>
          <a:p>
            <a:r>
              <a:rPr lang="fr-FR" b="1" dirty="0" smtClean="0"/>
              <a:t>          </a:t>
            </a:r>
            <a:r>
              <a:rPr lang="fr-FR" b="1" dirty="0" smtClean="0">
                <a:latin typeface="Times New Roman" pitchFamily="18" charset="0"/>
                <a:cs typeface="Times New Roman" pitchFamily="18" charset="0"/>
              </a:rPr>
              <a:t>Rôle </a:t>
            </a:r>
            <a:r>
              <a:rPr lang="fr-FR" b="1" dirty="0">
                <a:latin typeface="Times New Roman" pitchFamily="18" charset="0"/>
                <a:cs typeface="Times New Roman" pitchFamily="18" charset="0"/>
              </a:rPr>
              <a:t>au sein du système </a:t>
            </a:r>
            <a:r>
              <a:rPr lang="fr-FR" b="1" dirty="0" smtClean="0">
                <a:latin typeface="Times New Roman" pitchFamily="18" charset="0"/>
                <a:cs typeface="Times New Roman" pitchFamily="18" charset="0"/>
              </a:rPr>
              <a:t>digestif</a:t>
            </a:r>
          </a:p>
          <a:p>
            <a:pPr>
              <a:buNone/>
            </a:pPr>
            <a:endParaRPr lang="fr-FR" b="1" dirty="0" smtClean="0"/>
          </a:p>
          <a:p>
            <a:pPr>
              <a:buNone/>
            </a:pPr>
            <a:endParaRPr lang="fr-FR" b="1" dirty="0" smtClean="0"/>
          </a:p>
          <a:p>
            <a:r>
              <a:rPr lang="fr-FR" b="1" dirty="0" smtClean="0">
                <a:latin typeface="Times New Roman" pitchFamily="18" charset="0"/>
                <a:cs typeface="Times New Roman" pitchFamily="18" charset="0"/>
              </a:rPr>
              <a:t>           Rôle </a:t>
            </a:r>
            <a:r>
              <a:rPr lang="fr-FR" b="1" dirty="0">
                <a:latin typeface="Times New Roman" pitchFamily="18" charset="0"/>
                <a:cs typeface="Times New Roman" pitchFamily="18" charset="0"/>
              </a:rPr>
              <a:t>au sein du système </a:t>
            </a:r>
            <a:r>
              <a:rPr lang="fr-FR" b="1" dirty="0" smtClean="0">
                <a:latin typeface="Times New Roman" pitchFamily="18" charset="0"/>
                <a:cs typeface="Times New Roman" pitchFamily="18" charset="0"/>
              </a:rPr>
              <a:t>urinaire</a:t>
            </a:r>
          </a:p>
          <a:p>
            <a:pPr>
              <a:buNone/>
            </a:pPr>
            <a:endParaRPr lang="fr-FR" b="1" dirty="0" smtClean="0"/>
          </a:p>
          <a:p>
            <a:pPr>
              <a:buNone/>
            </a:pPr>
            <a:endParaRPr lang="fr-FR" b="1" dirty="0" smtClean="0"/>
          </a:p>
          <a:p>
            <a:r>
              <a:rPr lang="fr-FR" b="1" dirty="0" smtClean="0"/>
              <a:t>          </a:t>
            </a:r>
            <a:r>
              <a:rPr lang="fr-FR" b="1" dirty="0" smtClean="0">
                <a:latin typeface="Times New Roman" pitchFamily="18" charset="0"/>
                <a:cs typeface="Times New Roman" pitchFamily="18" charset="0"/>
              </a:rPr>
              <a:t>Rôle </a:t>
            </a:r>
            <a:r>
              <a:rPr lang="fr-FR" b="1" dirty="0">
                <a:latin typeface="Times New Roman" pitchFamily="18" charset="0"/>
                <a:cs typeface="Times New Roman" pitchFamily="18" charset="0"/>
              </a:rPr>
              <a:t>protecteur</a:t>
            </a:r>
            <a:endParaRPr lang="fr-FR" dirty="0">
              <a:latin typeface="Times New Roman" pitchFamily="18" charset="0"/>
              <a:cs typeface="Times New Roman" pitchFamily="18" charset="0"/>
            </a:endParaRPr>
          </a:p>
        </p:txBody>
      </p:sp>
      <p:sp>
        <p:nvSpPr>
          <p:cNvPr id="4" name="Flèche droite 3"/>
          <p:cNvSpPr/>
          <p:nvPr/>
        </p:nvSpPr>
        <p:spPr>
          <a:xfrm>
            <a:off x="467544" y="364502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Flèche droite 4"/>
          <p:cNvSpPr/>
          <p:nvPr/>
        </p:nvSpPr>
        <p:spPr>
          <a:xfrm>
            <a:off x="467544" y="530120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Flèche droite 5"/>
          <p:cNvSpPr/>
          <p:nvPr/>
        </p:nvSpPr>
        <p:spPr>
          <a:xfrm>
            <a:off x="467544" y="191683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2000"/>
                                        <p:tgtEl>
                                          <p:spTgt spid="3">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a:latin typeface="Times New Roman" pitchFamily="18" charset="0"/>
                <a:cs typeface="Times New Roman" pitchFamily="18" charset="0"/>
              </a:rPr>
              <a:t>Pathologies abdominales</a:t>
            </a:r>
            <a:endParaRPr lang="fr-FR" dirty="0">
              <a:latin typeface="Times New Roman" pitchFamily="18" charset="0"/>
              <a:cs typeface="Times New Roman" pitchFamily="18" charset="0"/>
            </a:endParaRPr>
          </a:p>
        </p:txBody>
      </p:sp>
      <p:sp>
        <p:nvSpPr>
          <p:cNvPr id="3" name="Espace réservé du contenu 2"/>
          <p:cNvSpPr>
            <a:spLocks noGrp="1"/>
          </p:cNvSpPr>
          <p:nvPr>
            <p:ph idx="1"/>
          </p:nvPr>
        </p:nvSpPr>
        <p:spPr>
          <a:xfrm>
            <a:off x="1475656" y="2276872"/>
            <a:ext cx="6336704" cy="3709392"/>
          </a:xfrm>
        </p:spPr>
        <p:txBody>
          <a:bodyPr>
            <a:normAutofit lnSpcReduction="10000"/>
          </a:bodyPr>
          <a:lstStyle/>
          <a:p>
            <a:pPr>
              <a:buNone/>
            </a:pPr>
            <a:r>
              <a:rPr lang="fr-FR" dirty="0" smtClean="0"/>
              <a:t>       </a:t>
            </a:r>
            <a:r>
              <a:rPr lang="fr-FR" dirty="0" smtClean="0">
                <a:latin typeface="Times New Roman" pitchFamily="18" charset="0"/>
                <a:cs typeface="Times New Roman" pitchFamily="18" charset="0"/>
              </a:rPr>
              <a:t>Troubles </a:t>
            </a:r>
            <a:r>
              <a:rPr lang="fr-FR" dirty="0">
                <a:latin typeface="Times New Roman" pitchFamily="18" charset="0"/>
                <a:cs typeface="Times New Roman" pitchFamily="18" charset="0"/>
              </a:rPr>
              <a:t>de la </a:t>
            </a:r>
            <a:r>
              <a:rPr lang="fr-FR" dirty="0" smtClean="0">
                <a:latin typeface="Times New Roman" pitchFamily="18" charset="0"/>
                <a:cs typeface="Times New Roman" pitchFamily="18" charset="0"/>
              </a:rPr>
              <a:t>digestion</a:t>
            </a:r>
          </a:p>
          <a:p>
            <a:pPr>
              <a:buNone/>
            </a:pPr>
            <a:endParaRPr lang="fr-FR" dirty="0" smtClean="0"/>
          </a:p>
          <a:p>
            <a:pPr>
              <a:buNone/>
            </a:pPr>
            <a:r>
              <a:rPr lang="fr-FR" dirty="0" smtClean="0"/>
              <a:t>       </a:t>
            </a:r>
          </a:p>
          <a:p>
            <a:pPr>
              <a:buNone/>
            </a:pPr>
            <a:r>
              <a:rPr lang="fr-FR" dirty="0"/>
              <a:t> </a:t>
            </a:r>
            <a:r>
              <a:rPr lang="fr-FR" dirty="0" smtClean="0"/>
              <a:t>        </a:t>
            </a:r>
            <a:r>
              <a:rPr lang="fr-FR" dirty="0" smtClean="0">
                <a:latin typeface="Times New Roman" pitchFamily="18" charset="0"/>
                <a:cs typeface="Times New Roman" pitchFamily="18" charset="0"/>
              </a:rPr>
              <a:t>Inflammations</a:t>
            </a:r>
          </a:p>
          <a:p>
            <a:endParaRPr lang="fr-FR" dirty="0" smtClean="0"/>
          </a:p>
          <a:p>
            <a:endParaRPr lang="fr-FR" dirty="0"/>
          </a:p>
          <a:p>
            <a:pPr>
              <a:buNone/>
            </a:pPr>
            <a:r>
              <a:rPr lang="fr-FR" dirty="0" smtClean="0"/>
              <a:t>        </a:t>
            </a:r>
            <a:r>
              <a:rPr lang="fr-FR" dirty="0" smtClean="0">
                <a:latin typeface="Times New Roman" pitchFamily="18" charset="0"/>
                <a:cs typeface="Times New Roman" pitchFamily="18" charset="0"/>
              </a:rPr>
              <a:t>Troubles </a:t>
            </a:r>
            <a:r>
              <a:rPr lang="fr-FR" dirty="0">
                <a:latin typeface="Times New Roman" pitchFamily="18" charset="0"/>
                <a:cs typeface="Times New Roman" pitchFamily="18" charset="0"/>
              </a:rPr>
              <a:t>du système urinaire</a:t>
            </a:r>
          </a:p>
        </p:txBody>
      </p:sp>
      <p:cxnSp>
        <p:nvCxnSpPr>
          <p:cNvPr id="5" name="Connecteur droit avec flèche 4"/>
          <p:cNvCxnSpPr/>
          <p:nvPr/>
        </p:nvCxnSpPr>
        <p:spPr>
          <a:xfrm>
            <a:off x="1907704" y="2060848"/>
            <a:ext cx="43204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a:off x="2051720" y="3573016"/>
            <a:ext cx="504056"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051720" y="5085184"/>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2000"/>
                                        <p:tgtEl>
                                          <p:spTgt spid="3">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2000"/>
                                        <p:tgtEl>
                                          <p:spTgt spid="3">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11760" y="476672"/>
            <a:ext cx="4320480" cy="720080"/>
          </a:xfrm>
        </p:spPr>
        <p:txBody>
          <a:bodyPr>
            <a:normAutofit fontScale="90000"/>
          </a:bodyPr>
          <a:lstStyle/>
          <a:p>
            <a:r>
              <a:rPr lang="fr-FR" b="1" u="sng" dirty="0" smtClean="0">
                <a:latin typeface="Times New Roman" pitchFamily="18" charset="0"/>
                <a:cs typeface="Times New Roman" pitchFamily="18" charset="0"/>
              </a:rPr>
              <a:t>Chirurgie viscérale </a:t>
            </a:r>
            <a:endParaRPr lang="fr-FR" b="1" u="sng" dirty="0">
              <a:latin typeface="Times New Roman" pitchFamily="18" charset="0"/>
              <a:cs typeface="Times New Roman" pitchFamily="18" charset="0"/>
            </a:endParaRPr>
          </a:p>
        </p:txBody>
      </p:sp>
      <p:pic>
        <p:nvPicPr>
          <p:cNvPr id="1026" name="Picture 2" descr="C:\Users\Okome\Pictures\Chirurgie-viscerale-ambulatoire.jpg"/>
          <p:cNvPicPr>
            <a:picLocks noChangeAspect="1" noChangeArrowheads="1"/>
          </p:cNvPicPr>
          <p:nvPr/>
        </p:nvPicPr>
        <p:blipFill>
          <a:blip r:embed="rId2" cstate="print"/>
          <a:srcRect/>
          <a:stretch>
            <a:fillRect/>
          </a:stretch>
        </p:blipFill>
        <p:spPr bwMode="auto">
          <a:xfrm>
            <a:off x="1547664" y="1556792"/>
            <a:ext cx="6552728" cy="4837610"/>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2564904"/>
            <a:ext cx="8229600" cy="1872208"/>
          </a:xfrm>
        </p:spPr>
        <p:txBody>
          <a:bodyPr>
            <a:normAutofit fontScale="90000"/>
          </a:bodyPr>
          <a:lstStyle/>
          <a:p>
            <a:pPr algn="ctr"/>
            <a:r>
              <a:rPr lang="fr-FR" sz="7800" b="1" dirty="0" smtClean="0">
                <a:latin typeface="Times New Roman" pitchFamily="18" charset="0"/>
                <a:cs typeface="Times New Roman" pitchFamily="18" charset="0"/>
              </a:rPr>
              <a:t> </a:t>
            </a:r>
            <a:r>
              <a:rPr lang="fr-FR" sz="6000" b="1" dirty="0" smtClean="0">
                <a:cs typeface="Times New Roman" pitchFamily="18" charset="0"/>
              </a:rPr>
              <a:t>Dénutrition </a:t>
            </a:r>
            <a:r>
              <a:rPr lang="fr-FR" sz="6000" b="1" dirty="0" smtClean="0">
                <a:cs typeface="Times New Roman" pitchFamily="18" charset="0"/>
              </a:rPr>
              <a:t>hospitalière </a:t>
            </a:r>
            <a:endParaRPr lang="fr-FR" sz="6000" b="1" dirty="0">
              <a:cs typeface="Times New Roman" pitchFamily="18"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Okome\Pictures\dossier-mois-denutrition-octobre-2015.jpg"/>
          <p:cNvPicPr>
            <a:picLocks noChangeAspect="1" noChangeArrowheads="1"/>
          </p:cNvPicPr>
          <p:nvPr/>
        </p:nvPicPr>
        <p:blipFill>
          <a:blip r:embed="rId2" cstate="print"/>
          <a:srcRect/>
          <a:stretch>
            <a:fillRect/>
          </a:stretch>
        </p:blipFill>
        <p:spPr bwMode="auto">
          <a:xfrm>
            <a:off x="6012160" y="404664"/>
            <a:ext cx="2343151" cy="1816100"/>
          </a:xfrm>
          <a:prstGeom prst="rect">
            <a:avLst/>
          </a:prstGeom>
          <a:noFill/>
        </p:spPr>
      </p:pic>
      <p:sp>
        <p:nvSpPr>
          <p:cNvPr id="3" name="Espace réservé du contenu 2"/>
          <p:cNvSpPr>
            <a:spLocks noGrp="1"/>
          </p:cNvSpPr>
          <p:nvPr>
            <p:ph idx="1"/>
          </p:nvPr>
        </p:nvSpPr>
        <p:spPr>
          <a:xfrm>
            <a:off x="1259632" y="620688"/>
            <a:ext cx="7704856" cy="6048672"/>
          </a:xfrm>
        </p:spPr>
        <p:txBody>
          <a:bodyPr>
            <a:normAutofit fontScale="85000" lnSpcReduction="20000"/>
          </a:bodyPr>
          <a:lstStyle/>
          <a:p>
            <a:pPr>
              <a:buNone/>
            </a:pPr>
            <a:r>
              <a:rPr lang="fr-FR" b="1" dirty="0" smtClean="0"/>
              <a:t>   </a:t>
            </a:r>
            <a:r>
              <a:rPr lang="fr-FR" b="1" dirty="0" smtClean="0">
                <a:latin typeface="Times New Roman" pitchFamily="18" charset="0"/>
                <a:cs typeface="Times New Roman" pitchFamily="18" charset="0"/>
              </a:rPr>
              <a:t>Définition de dénutrition </a:t>
            </a:r>
          </a:p>
          <a:p>
            <a:pPr>
              <a:buNone/>
            </a:pPr>
            <a:r>
              <a:rPr lang="fr-FR" dirty="0" smtClean="0">
                <a:latin typeface="Times New Roman" pitchFamily="18" charset="0"/>
                <a:cs typeface="Times New Roman" pitchFamily="18" charset="0"/>
              </a:rPr>
              <a:t>                    </a:t>
            </a:r>
          </a:p>
          <a:p>
            <a:pPr>
              <a:buNone/>
            </a:pPr>
            <a:endParaRPr lang="fr-FR" dirty="0" smtClean="0">
              <a:latin typeface="Times New Roman" pitchFamily="18" charset="0"/>
              <a:cs typeface="Times New Roman" pitchFamily="18" charset="0"/>
            </a:endParaRPr>
          </a:p>
          <a:p>
            <a:pPr>
              <a:buNone/>
            </a:pPr>
            <a:r>
              <a:rPr lang="fr-FR" b="1" dirty="0" smtClean="0">
                <a:latin typeface="Times New Roman" pitchFamily="18" charset="0"/>
                <a:cs typeface="Times New Roman" pitchFamily="18" charset="0"/>
              </a:rPr>
              <a:t>         	        Origines de dénutrition</a:t>
            </a:r>
          </a:p>
          <a:p>
            <a:pPr>
              <a:buNone/>
            </a:pPr>
            <a:r>
              <a:rPr lang="fr-FR" dirty="0" smtClean="0">
                <a:latin typeface="Times New Roman" pitchFamily="18" charset="0"/>
                <a:cs typeface="Times New Roman" pitchFamily="18" charset="0"/>
              </a:rPr>
              <a:t>                         </a:t>
            </a:r>
          </a:p>
          <a:p>
            <a:pPr>
              <a:buNone/>
            </a:pPr>
            <a:endParaRPr lang="fr-FR" dirty="0" smtClean="0">
              <a:latin typeface="Times New Roman" pitchFamily="18" charset="0"/>
              <a:cs typeface="Times New Roman" pitchFamily="18" charset="0"/>
            </a:endParaRPr>
          </a:p>
          <a:p>
            <a:pPr>
              <a:buNone/>
            </a:pPr>
            <a:r>
              <a:rPr lang="fr-FR" dirty="0" smtClean="0">
                <a:latin typeface="Times New Roman" pitchFamily="18" charset="0"/>
                <a:cs typeface="Times New Roman" pitchFamily="18" charset="0"/>
              </a:rPr>
              <a:t>                                  </a:t>
            </a:r>
            <a:r>
              <a:rPr lang="fr-FR" b="1" dirty="0" smtClean="0">
                <a:latin typeface="Times New Roman" pitchFamily="18" charset="0"/>
                <a:cs typeface="Times New Roman" pitchFamily="18" charset="0"/>
              </a:rPr>
              <a:t>Signes cliniques </a:t>
            </a:r>
          </a:p>
          <a:p>
            <a:pPr>
              <a:buNone/>
            </a:pPr>
            <a:r>
              <a:rPr lang="fr-FR" dirty="0" smtClean="0">
                <a:latin typeface="Times New Roman" pitchFamily="18" charset="0"/>
                <a:cs typeface="Times New Roman" pitchFamily="18" charset="0"/>
              </a:rPr>
              <a:t>                         </a:t>
            </a:r>
          </a:p>
          <a:p>
            <a:pPr>
              <a:buNone/>
            </a:pPr>
            <a:endParaRPr lang="fr-FR" dirty="0" smtClean="0">
              <a:latin typeface="Times New Roman" pitchFamily="18" charset="0"/>
              <a:cs typeface="Times New Roman" pitchFamily="18" charset="0"/>
            </a:endParaRPr>
          </a:p>
          <a:p>
            <a:pPr>
              <a:buNone/>
            </a:pPr>
            <a:r>
              <a:rPr lang="fr-FR" b="1" dirty="0" smtClean="0">
                <a:latin typeface="Times New Roman" pitchFamily="18" charset="0"/>
                <a:cs typeface="Times New Roman" pitchFamily="18" charset="0"/>
              </a:rPr>
              <a:t>                                               Facteurs de risques </a:t>
            </a:r>
          </a:p>
          <a:p>
            <a:pPr>
              <a:buNone/>
            </a:pPr>
            <a:r>
              <a:rPr lang="fr-FR" dirty="0" smtClean="0">
                <a:latin typeface="Times New Roman" pitchFamily="18" charset="0"/>
                <a:cs typeface="Times New Roman" pitchFamily="18" charset="0"/>
              </a:rPr>
              <a:t>                                  </a:t>
            </a:r>
          </a:p>
          <a:p>
            <a:pPr>
              <a:buNone/>
            </a:pPr>
            <a:endParaRPr lang="fr-FR" dirty="0" smtClean="0">
              <a:latin typeface="Times New Roman" pitchFamily="18" charset="0"/>
              <a:cs typeface="Times New Roman" pitchFamily="18" charset="0"/>
            </a:endParaRPr>
          </a:p>
          <a:p>
            <a:pPr>
              <a:buNone/>
            </a:pPr>
            <a:r>
              <a:rPr lang="fr-FR" b="1" dirty="0" smtClean="0">
                <a:latin typeface="Times New Roman" pitchFamily="18" charset="0"/>
                <a:cs typeface="Times New Roman" pitchFamily="18" charset="0"/>
              </a:rPr>
              <a:t>                                                                     							         Conséquences</a:t>
            </a:r>
            <a:endParaRPr lang="fr-FR" b="1" dirty="0"/>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204864"/>
            <a:ext cx="8301608" cy="2448272"/>
          </a:xfrm>
        </p:spPr>
        <p:txBody>
          <a:bodyPr>
            <a:noAutofit/>
          </a:bodyPr>
          <a:lstStyle/>
          <a:p>
            <a:pPr algn="ctr"/>
            <a:r>
              <a:rPr lang="fr-FR" sz="5000" b="1" dirty="0" smtClean="0">
                <a:cs typeface="Times New Roman" pitchFamily="18" charset="0"/>
              </a:rPr>
              <a:t>Evaluation </a:t>
            </a:r>
            <a:r>
              <a:rPr lang="fr-FR" sz="5000" b="1" dirty="0" smtClean="0">
                <a:cs typeface="Times New Roman" pitchFamily="18" charset="0"/>
              </a:rPr>
              <a:t>clinico-biologique de dénutrition</a:t>
            </a:r>
            <a:endParaRPr lang="fr-FR" sz="5000" b="1" dirty="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83768" y="332656"/>
            <a:ext cx="4648560" cy="850106"/>
          </a:xfrm>
        </p:spPr>
        <p:txBody>
          <a:bodyPr>
            <a:normAutofit/>
          </a:bodyPr>
          <a:lstStyle/>
          <a:p>
            <a:r>
              <a:rPr lang="fr-FR" u="sng" dirty="0" smtClean="0"/>
              <a:t>Evaluation clinique</a:t>
            </a:r>
            <a:endParaRPr lang="fr-FR" u="sng" dirty="0"/>
          </a:p>
        </p:txBody>
      </p:sp>
      <p:sp>
        <p:nvSpPr>
          <p:cNvPr id="3" name="Espace réservé du contenu 2"/>
          <p:cNvSpPr>
            <a:spLocks noGrp="1"/>
          </p:cNvSpPr>
          <p:nvPr>
            <p:ph idx="1"/>
          </p:nvPr>
        </p:nvSpPr>
        <p:spPr>
          <a:xfrm>
            <a:off x="1187624" y="1916832"/>
            <a:ext cx="7498080" cy="3061320"/>
          </a:xfrm>
        </p:spPr>
        <p:txBody>
          <a:bodyPr/>
          <a:lstStyle/>
          <a:p>
            <a:r>
              <a:rPr lang="fr-FR" dirty="0" smtClean="0"/>
              <a:t>Poids </a:t>
            </a:r>
          </a:p>
          <a:p>
            <a:r>
              <a:rPr lang="fr-FR" dirty="0" smtClean="0"/>
              <a:t>IMC</a:t>
            </a:r>
          </a:p>
          <a:p>
            <a:r>
              <a:rPr lang="fr-FR" dirty="0" smtClean="0"/>
              <a:t>Pourcentage d’amaigrissement </a:t>
            </a:r>
          </a:p>
          <a:p>
            <a:r>
              <a:rPr lang="fr-FR" dirty="0" smtClean="0"/>
              <a:t>Epaisseur cutanée</a:t>
            </a:r>
          </a:p>
          <a:p>
            <a:r>
              <a:rPr lang="fr-FR" dirty="0" smtClean="0"/>
              <a:t>Circonférence musculaire brachiale</a:t>
            </a:r>
            <a:endParaRPr lang="fr-FR"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5368640" cy="850106"/>
          </a:xfrm>
        </p:spPr>
        <p:txBody>
          <a:bodyPr/>
          <a:lstStyle/>
          <a:p>
            <a:r>
              <a:rPr lang="fr-FR" u="sng" dirty="0" smtClean="0"/>
              <a:t>Evaluation biologique</a:t>
            </a:r>
            <a:endParaRPr lang="fr-FR" u="sng" dirty="0"/>
          </a:p>
        </p:txBody>
      </p:sp>
      <p:sp>
        <p:nvSpPr>
          <p:cNvPr id="3" name="Espace réservé du contenu 2"/>
          <p:cNvSpPr>
            <a:spLocks noGrp="1"/>
          </p:cNvSpPr>
          <p:nvPr>
            <p:ph idx="1"/>
          </p:nvPr>
        </p:nvSpPr>
        <p:spPr>
          <a:xfrm>
            <a:off x="1331640" y="2060848"/>
            <a:ext cx="7200800" cy="3456383"/>
          </a:xfrm>
        </p:spPr>
        <p:txBody>
          <a:bodyPr/>
          <a:lstStyle/>
          <a:p>
            <a:r>
              <a:rPr lang="fr-FR" b="1" dirty="0" smtClean="0"/>
              <a:t>Les marqueurs de dénutrition :</a:t>
            </a:r>
          </a:p>
          <a:p>
            <a:pPr>
              <a:buNone/>
            </a:pPr>
            <a:r>
              <a:rPr lang="fr-FR" dirty="0" smtClean="0"/>
              <a:t>-albumine </a:t>
            </a:r>
          </a:p>
          <a:p>
            <a:pPr>
              <a:buNone/>
            </a:pPr>
            <a:r>
              <a:rPr lang="fr-FR" dirty="0" smtClean="0"/>
              <a:t>-pré-albumine ou transthyrétine</a:t>
            </a:r>
          </a:p>
          <a:p>
            <a:pPr>
              <a:buNone/>
            </a:pPr>
            <a:r>
              <a:rPr lang="fr-FR" dirty="0" smtClean="0"/>
              <a:t>-marqueurs de l’inflammation</a:t>
            </a:r>
          </a:p>
          <a:p>
            <a:pPr>
              <a:buNone/>
            </a:pPr>
            <a:r>
              <a:rPr lang="fr-FR" dirty="0" smtClean="0"/>
              <a:t>-l’index de PINI</a:t>
            </a:r>
            <a:endParaRPr lang="fr-FR" b="1" dirty="0"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2492896"/>
            <a:ext cx="6635080" cy="1584176"/>
          </a:xfrm>
        </p:spPr>
        <p:txBody>
          <a:bodyPr>
            <a:normAutofit fontScale="90000"/>
          </a:bodyPr>
          <a:lstStyle/>
          <a:p>
            <a:r>
              <a:rPr lang="fr-FR" sz="9600" b="1" u="sng" dirty="0" smtClean="0">
                <a:solidFill>
                  <a:srgbClr val="0070C0"/>
                </a:solidFill>
                <a:latin typeface="Times New Roman" pitchFamily="18" charset="0"/>
                <a:cs typeface="Times New Roman" pitchFamily="18" charset="0"/>
              </a:rPr>
              <a:t>Introduction</a:t>
            </a:r>
            <a:endParaRPr lang="fr-FR" sz="9600" b="1" u="sng" dirty="0">
              <a:solidFill>
                <a:srgbClr val="0070C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2708920"/>
            <a:ext cx="7992888" cy="1728192"/>
          </a:xfrm>
        </p:spPr>
        <p:txBody>
          <a:bodyPr>
            <a:normAutofit fontScale="90000"/>
          </a:bodyPr>
          <a:lstStyle/>
          <a:p>
            <a:pPr algn="ctr"/>
            <a:r>
              <a:rPr lang="fr-FR" sz="5600" b="1" dirty="0" smtClean="0">
                <a:cs typeface="Times New Roman" pitchFamily="18" charset="0"/>
              </a:rPr>
              <a:t>Nutrition </a:t>
            </a:r>
            <a:r>
              <a:rPr lang="fr-FR" sz="5600" b="1" dirty="0" smtClean="0">
                <a:cs typeface="Times New Roman" pitchFamily="18" charset="0"/>
              </a:rPr>
              <a:t>péri-opératoire</a:t>
            </a:r>
            <a:endParaRPr lang="fr-FR" sz="5600" b="1" dirty="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87624" y="836712"/>
            <a:ext cx="7344816" cy="5328592"/>
          </a:xfrm>
        </p:spPr>
        <p:txBody>
          <a:bodyPr>
            <a:normAutofit/>
          </a:bodyPr>
          <a:lstStyle/>
          <a:p>
            <a:pPr algn="ctr">
              <a:buNone/>
            </a:pPr>
            <a:r>
              <a:rPr lang="fr-FR" dirty="0" smtClean="0"/>
              <a:t>       Rappels </a:t>
            </a:r>
            <a:r>
              <a:rPr lang="fr-FR" dirty="0" smtClean="0"/>
              <a:t>sur les besoins nutritionnels</a:t>
            </a:r>
          </a:p>
          <a:p>
            <a:pPr>
              <a:buNone/>
            </a:pPr>
            <a:endParaRPr lang="fr-FR" dirty="0" smtClean="0"/>
          </a:p>
          <a:p>
            <a:pPr>
              <a:buNone/>
            </a:pPr>
            <a:endParaRPr lang="fr-FR" dirty="0" smtClean="0"/>
          </a:p>
          <a:p>
            <a:pPr>
              <a:buNone/>
            </a:pPr>
            <a:r>
              <a:rPr lang="fr-FR" dirty="0" smtClean="0"/>
              <a:t>                </a:t>
            </a:r>
            <a:r>
              <a:rPr lang="fr-FR" dirty="0" smtClean="0"/>
              <a:t> Nutrition </a:t>
            </a:r>
            <a:r>
              <a:rPr lang="fr-FR" dirty="0" smtClean="0"/>
              <a:t>artificielle</a:t>
            </a:r>
          </a:p>
          <a:p>
            <a:pPr>
              <a:buNone/>
            </a:pPr>
            <a:endParaRPr lang="fr-FR" dirty="0" smtClean="0"/>
          </a:p>
          <a:p>
            <a:pPr>
              <a:buNone/>
            </a:pPr>
            <a:r>
              <a:rPr lang="fr-FR" dirty="0" smtClean="0"/>
              <a:t>          </a:t>
            </a:r>
          </a:p>
          <a:p>
            <a:pPr algn="ctr">
              <a:buNone/>
            </a:pPr>
            <a:r>
              <a:rPr lang="fr-FR" dirty="0" smtClean="0"/>
              <a:t> </a:t>
            </a:r>
            <a:r>
              <a:rPr lang="fr-FR" dirty="0" smtClean="0"/>
              <a:t>    </a:t>
            </a:r>
            <a:r>
              <a:rPr lang="fr-FR" dirty="0" smtClean="0"/>
              <a:t>Alimentation </a:t>
            </a:r>
            <a:r>
              <a:rPr lang="fr-FR" dirty="0" smtClean="0"/>
              <a:t>par voie entérale ou parentérale </a:t>
            </a:r>
            <a:endParaRPr lang="fr-FR" dirty="0"/>
          </a:p>
        </p:txBody>
      </p:sp>
      <p:sp>
        <p:nvSpPr>
          <p:cNvPr id="5" name="Flèche droite rayée 4"/>
          <p:cNvSpPr/>
          <p:nvPr/>
        </p:nvSpPr>
        <p:spPr>
          <a:xfrm>
            <a:off x="1547664" y="1196752"/>
            <a:ext cx="648072" cy="7200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droite rayée 5"/>
          <p:cNvSpPr/>
          <p:nvPr/>
        </p:nvSpPr>
        <p:spPr>
          <a:xfrm>
            <a:off x="2627784" y="2852936"/>
            <a:ext cx="504056" cy="7200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droite rayée 6"/>
          <p:cNvSpPr/>
          <p:nvPr/>
        </p:nvSpPr>
        <p:spPr>
          <a:xfrm>
            <a:off x="1691680" y="4509120"/>
            <a:ext cx="576064" cy="4571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20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2000"/>
                                        <p:tgtEl>
                                          <p:spTgt spid="3">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Okome\Pictures\Picosmos Capture\2017-04-24_03_20_26.jpg"/>
          <p:cNvPicPr>
            <a:picLocks noGrp="1" noChangeAspect="1" noChangeArrowheads="1"/>
          </p:cNvPicPr>
          <p:nvPr>
            <p:ph idx="1"/>
          </p:nvPr>
        </p:nvPicPr>
        <p:blipFill>
          <a:blip r:embed="rId2" cstate="print"/>
          <a:srcRect/>
          <a:stretch>
            <a:fillRect/>
          </a:stretch>
        </p:blipFill>
        <p:spPr bwMode="auto">
          <a:xfrm>
            <a:off x="1115616" y="692696"/>
            <a:ext cx="7200798" cy="5256583"/>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15616" y="2204864"/>
            <a:ext cx="7437512" cy="2448272"/>
          </a:xfrm>
        </p:spPr>
        <p:txBody>
          <a:bodyPr>
            <a:normAutofit/>
          </a:bodyPr>
          <a:lstStyle/>
          <a:p>
            <a:pPr algn="ctr"/>
            <a:r>
              <a:rPr lang="fr-FR" sz="5600" b="1" dirty="0" smtClean="0">
                <a:cs typeface="Times New Roman" pitchFamily="18" charset="0"/>
              </a:rPr>
              <a:t>Prise </a:t>
            </a:r>
            <a:r>
              <a:rPr lang="fr-FR" sz="5600" b="1" dirty="0" smtClean="0">
                <a:cs typeface="Times New Roman" pitchFamily="18" charset="0"/>
              </a:rPr>
              <a:t>en charge de la dénutrition</a:t>
            </a:r>
            <a:endParaRPr lang="fr-FR" sz="5600" b="1" dirty="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51720" y="1124744"/>
            <a:ext cx="5512656" cy="4320480"/>
          </a:xfrm>
        </p:spPr>
        <p:txBody>
          <a:bodyPr/>
          <a:lstStyle/>
          <a:p>
            <a:r>
              <a:rPr lang="fr-FR" dirty="0" smtClean="0">
                <a:latin typeface="Times New Roman" pitchFamily="18" charset="0"/>
                <a:cs typeface="Times New Roman" pitchFamily="18" charset="0"/>
              </a:rPr>
              <a:t>Prévention</a:t>
            </a:r>
          </a:p>
          <a:p>
            <a:pPr>
              <a:buNone/>
            </a:pPr>
            <a:endParaRPr lang="fr-FR" dirty="0" smtClean="0">
              <a:latin typeface="Times New Roman" pitchFamily="18" charset="0"/>
              <a:cs typeface="Times New Roman" pitchFamily="18" charset="0"/>
            </a:endParaRP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Supplementation</a:t>
            </a:r>
          </a:p>
          <a:p>
            <a:endParaRPr lang="fr-FR" dirty="0" smtClean="0">
              <a:latin typeface="Times New Roman" pitchFamily="18" charset="0"/>
              <a:cs typeface="Times New Roman" pitchFamily="18" charset="0"/>
            </a:endParaRP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Surveillance nutritionnelle</a:t>
            </a:r>
            <a:endParaRPr lang="fr-FR"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1640" y="1412776"/>
            <a:ext cx="6933456" cy="2736304"/>
          </a:xfrm>
        </p:spPr>
        <p:txBody>
          <a:bodyPr>
            <a:normAutofit/>
          </a:bodyPr>
          <a:lstStyle/>
          <a:p>
            <a:pPr algn="ctr"/>
            <a:r>
              <a:rPr lang="fr-FR" sz="8000" b="1" u="sng" dirty="0" smtClean="0">
                <a:solidFill>
                  <a:srgbClr val="0070C0"/>
                </a:solidFill>
                <a:cs typeface="Times New Roman" pitchFamily="18" charset="0"/>
              </a:rPr>
              <a:t>Méthode </a:t>
            </a:r>
            <a:endParaRPr lang="fr-FR" sz="8000" b="1" u="sng" dirty="0">
              <a:solidFill>
                <a:srgbClr val="0070C0"/>
              </a:solidFill>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43608" y="332656"/>
            <a:ext cx="7776864" cy="6192688"/>
          </a:xfrm>
        </p:spPr>
        <p:txBody>
          <a:bodyPr>
            <a:normAutofit lnSpcReduction="10000"/>
          </a:bodyPr>
          <a:lstStyle/>
          <a:p>
            <a:r>
              <a:rPr lang="fr-FR" dirty="0" smtClean="0"/>
              <a:t>Notre étude est une étude quantitative d’observation  .</a:t>
            </a:r>
          </a:p>
          <a:p>
            <a:endParaRPr lang="fr-FR" dirty="0" smtClean="0"/>
          </a:p>
          <a:p>
            <a:r>
              <a:rPr lang="fr-FR" dirty="0" smtClean="0"/>
              <a:t>Nous nous sommes servis d’un questionnaire d’enquête.</a:t>
            </a:r>
          </a:p>
          <a:p>
            <a:endParaRPr lang="fr-FR" dirty="0" smtClean="0"/>
          </a:p>
          <a:p>
            <a:r>
              <a:rPr lang="fr-FR" dirty="0" smtClean="0"/>
              <a:t>Ce questionnaire contient des questions/réponses  adressées aux patients et aussi aux personnel soignant .</a:t>
            </a:r>
          </a:p>
          <a:p>
            <a:endParaRPr lang="fr-FR" dirty="0" smtClean="0"/>
          </a:p>
          <a:p>
            <a:r>
              <a:rPr lang="fr-FR" dirty="0" smtClean="0"/>
              <a:t>Le nombre de patient répondant à nos critères s’élève à 20 patients.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7664" y="1844824"/>
            <a:ext cx="5976664" cy="2664296"/>
          </a:xfrm>
        </p:spPr>
        <p:txBody>
          <a:bodyPr>
            <a:normAutofit/>
          </a:bodyPr>
          <a:lstStyle/>
          <a:p>
            <a:pPr algn="ctr"/>
            <a:r>
              <a:rPr lang="fr-FR" sz="8000" b="1" u="sng" dirty="0" smtClean="0">
                <a:solidFill>
                  <a:srgbClr val="0070C0"/>
                </a:solidFill>
                <a:cs typeface="Times New Roman" pitchFamily="18" charset="0"/>
              </a:rPr>
              <a:t>Résultats </a:t>
            </a:r>
            <a:endParaRPr lang="fr-FR" sz="8000" b="1" u="sng" dirty="0">
              <a:solidFill>
                <a:srgbClr val="0070C0"/>
              </a:solidFill>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 y="439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 name="Graphique 2"/>
          <p:cNvGraphicFramePr/>
          <p:nvPr/>
        </p:nvGraphicFramePr>
        <p:xfrm>
          <a:off x="1619672" y="188640"/>
          <a:ext cx="6768752" cy="2708920"/>
        </p:xfrm>
        <a:graphic>
          <a:graphicData uri="http://schemas.openxmlformats.org/drawingml/2006/chart">
            <c:chart xmlns:c="http://schemas.openxmlformats.org/drawingml/2006/chart" xmlns:r="http://schemas.openxmlformats.org/officeDocument/2006/relationships" r:id="rId2"/>
          </a:graphicData>
        </a:graphic>
      </p:graphicFrame>
      <p:sp>
        <p:nvSpPr>
          <p:cNvPr id="3075" name="Rectangle 3"/>
          <p:cNvSpPr>
            <a:spLocks noChangeArrowheads="1"/>
          </p:cNvSpPr>
          <p:nvPr/>
        </p:nvSpPr>
        <p:spPr bwMode="auto">
          <a:xfrm>
            <a:off x="1115616" y="2996952"/>
            <a:ext cx="349188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400" b="1" i="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r>
              <a:rPr kumimoji="0" lang="fr-FR" sz="14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partition des patients selon le sexe. </a:t>
            </a:r>
            <a:endParaRPr kumimoji="0" lang="fr-FR" sz="1400" b="1" i="0" u="sng" strike="noStrike" cap="none" normalizeH="0" baseline="0" dirty="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1" y="439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Graphique 5"/>
          <p:cNvGraphicFramePr/>
          <p:nvPr/>
        </p:nvGraphicFramePr>
        <p:xfrm>
          <a:off x="2339752" y="3573016"/>
          <a:ext cx="6192688" cy="2557707"/>
        </p:xfrm>
        <a:graphic>
          <a:graphicData uri="http://schemas.openxmlformats.org/drawingml/2006/chart">
            <c:chart xmlns:c="http://schemas.openxmlformats.org/drawingml/2006/chart" xmlns:r="http://schemas.openxmlformats.org/officeDocument/2006/relationships" r:id="rId3"/>
          </a:graphicData>
        </a:graphic>
      </p:graphicFrame>
      <p:sp>
        <p:nvSpPr>
          <p:cNvPr id="3078" name="Rectangle 6"/>
          <p:cNvSpPr>
            <a:spLocks noChangeArrowheads="1"/>
          </p:cNvSpPr>
          <p:nvPr/>
        </p:nvSpPr>
        <p:spPr bwMode="auto">
          <a:xfrm>
            <a:off x="1259632" y="6165304"/>
            <a:ext cx="302433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Répartition des patients selon l’âge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500"/>
                                        <p:tgtEl>
                                          <p:spTgt spid="3">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2" dur="500"/>
                                        <p:tgtEl>
                                          <p:spTgt spid="3">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7" dur="500"/>
                                        <p:tgtEl>
                                          <p:spTgt spid="3">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075">
                                            <p:txEl>
                                              <p:pRg st="0" end="0"/>
                                            </p:txEl>
                                          </p:spTgt>
                                        </p:tgtEl>
                                        <p:attrNameLst>
                                          <p:attrName>style.visibility</p:attrName>
                                        </p:attrNameLst>
                                      </p:cBhvr>
                                      <p:to>
                                        <p:strVal val="visible"/>
                                      </p:to>
                                    </p:set>
                                    <p:anim calcmode="lin" valueType="num">
                                      <p:cBhvr additive="base">
                                        <p:cTn id="22"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078">
                                            <p:txEl>
                                              <p:pRg st="0" end="0"/>
                                            </p:txEl>
                                          </p:spTgt>
                                        </p:tgtEl>
                                        <p:attrNameLst>
                                          <p:attrName>style.visibility</p:attrName>
                                        </p:attrNameLst>
                                      </p:cBhvr>
                                      <p:to>
                                        <p:strVal val="visible"/>
                                      </p:to>
                                    </p:set>
                                    <p:anim calcmode="lin" valueType="num">
                                      <p:cBhvr additive="base">
                                        <p:cTn id="33" dur="500" fill="hold"/>
                                        <p:tgtEl>
                                          <p:spTgt spid="307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07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P spid="3075" grpId="0" build="allAtOnce"/>
      <p:bldGraphic spid="6" grpId="0">
        <p:bldAsOne/>
      </p:bldGraphic>
      <p:bldP spid="3078"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kome\Pictures\Picosmos Capture\2017-05-31_12_12_42.jpg"/>
          <p:cNvPicPr>
            <a:picLocks noChangeAspect="1" noChangeArrowheads="1"/>
          </p:cNvPicPr>
          <p:nvPr/>
        </p:nvPicPr>
        <p:blipFill>
          <a:blip r:embed="rId2" cstate="print"/>
          <a:srcRect/>
          <a:stretch>
            <a:fillRect/>
          </a:stretch>
        </p:blipFill>
        <p:spPr bwMode="auto">
          <a:xfrm>
            <a:off x="1187624" y="1484784"/>
            <a:ext cx="7704857" cy="4464496"/>
          </a:xfrm>
          <a:prstGeom prst="rect">
            <a:avLst/>
          </a:prstGeom>
          <a:noFill/>
        </p:spPr>
      </p:pic>
      <p:sp>
        <p:nvSpPr>
          <p:cNvPr id="4" name="Rectangle 3"/>
          <p:cNvSpPr/>
          <p:nvPr/>
        </p:nvSpPr>
        <p:spPr>
          <a:xfrm>
            <a:off x="1907704" y="404664"/>
            <a:ext cx="4597734" cy="630942"/>
          </a:xfrm>
          <a:prstGeom prst="rect">
            <a:avLst/>
          </a:prstGeom>
        </p:spPr>
        <p:txBody>
          <a:bodyPr wrap="none">
            <a:spAutoFit/>
          </a:bodyPr>
          <a:lstStyle/>
          <a:p>
            <a:pPr>
              <a:buNone/>
            </a:pPr>
            <a:r>
              <a:rPr lang="fr-FR" sz="3500" b="1" u="sng" dirty="0" smtClean="0">
                <a:latin typeface="Times New Roman" pitchFamily="18" charset="0"/>
                <a:cs typeface="Times New Roman" pitchFamily="18" charset="0"/>
              </a:rPr>
              <a:t>La dénutrition et l’age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ppt_x"/>
                                          </p:val>
                                        </p:tav>
                                        <p:tav tm="100000">
                                          <p:val>
                                            <p:strVal val="#ppt_x"/>
                                          </p:val>
                                        </p:tav>
                                      </p:tavLst>
                                    </p:anim>
                                    <p:anim calcmode="lin" valueType="num">
                                      <p:cBhvr additive="base">
                                        <p:cTn id="1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87624" y="332656"/>
            <a:ext cx="7746064" cy="5915744"/>
          </a:xfrm>
        </p:spPr>
        <p:txBody>
          <a:bodyPr>
            <a:normAutofit fontScale="92500" lnSpcReduction="20000"/>
          </a:bodyPr>
          <a:lstStyle/>
          <a:p>
            <a:r>
              <a:rPr lang="fr-FR" dirty="0" smtClean="0"/>
              <a:t>Bien qu’ayant connu des progrès, l’acte chirurgicale laisse derrière lui un changement métabolique, comportemental et bien d’autres. Parmi lesquelles, nous pouvons exceptionnellement  cités le changement de l’alimentation qui affectera l’état nutritionnel du patient.</a:t>
            </a:r>
          </a:p>
          <a:p>
            <a:pPr>
              <a:buNone/>
            </a:pPr>
            <a:r>
              <a:rPr lang="fr-FR" dirty="0" smtClean="0"/>
              <a:t>	</a:t>
            </a:r>
            <a:endParaRPr lang="fr-FR" dirty="0" smtClean="0"/>
          </a:p>
          <a:p>
            <a:r>
              <a:rPr lang="fr-FR" dirty="0" smtClean="0"/>
              <a:t>La </a:t>
            </a:r>
            <a:r>
              <a:rPr lang="fr-FR" dirty="0" smtClean="0"/>
              <a:t>dénutrition peut être l’une des conséquences de la chirurgie, elle touche 30 à 50 % des patients hospitalisés et représente une cause importante des complications rencontrées en cours d’hospitalisation (infections, retards de cicatrisation). </a:t>
            </a: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91680" y="332656"/>
            <a:ext cx="6376752" cy="1143000"/>
          </a:xfrm>
        </p:spPr>
        <p:txBody>
          <a:bodyPr>
            <a:noAutofit/>
          </a:bodyPr>
          <a:lstStyle/>
          <a:p>
            <a:r>
              <a:rPr lang="fr-FR" sz="3500" dirty="0" smtClean="0">
                <a:latin typeface="Times New Roman" pitchFamily="18" charset="0"/>
                <a:ea typeface="Tahoma" pitchFamily="34" charset="0"/>
                <a:cs typeface="Times New Roman" pitchFamily="18" charset="0"/>
              </a:rPr>
              <a:t>Influence de l’intervention chirurgicale sur la dénutrition</a:t>
            </a:r>
            <a:endParaRPr lang="fr-FR" sz="3500" dirty="0">
              <a:latin typeface="Times New Roman" pitchFamily="18" charset="0"/>
              <a:ea typeface="Tahoma" pitchFamily="34" charset="0"/>
              <a:cs typeface="Times New Roman" pitchFamily="18" charset="0"/>
            </a:endParaRPr>
          </a:p>
        </p:txBody>
      </p:sp>
      <p:pic>
        <p:nvPicPr>
          <p:cNvPr id="3074" name="Picture 2" descr="C:\Users\Okome\Pictures\Picosmos Capture\2017-05-31_12_19_46.jpg"/>
          <p:cNvPicPr>
            <a:picLocks noGrp="1" noChangeAspect="1" noChangeArrowheads="1"/>
          </p:cNvPicPr>
          <p:nvPr>
            <p:ph idx="1"/>
          </p:nvPr>
        </p:nvPicPr>
        <p:blipFill>
          <a:blip r:embed="rId2" cstate="print"/>
          <a:stretch>
            <a:fillRect/>
          </a:stretch>
        </p:blipFill>
        <p:spPr bwMode="auto">
          <a:xfrm>
            <a:off x="1619672" y="1772816"/>
            <a:ext cx="6480720" cy="432048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Okome\Pictures\Picosmos Capture\2017-05-31_12_28_59.jpg"/>
          <p:cNvPicPr>
            <a:picLocks noGrp="1" noChangeAspect="1" noChangeArrowheads="1"/>
          </p:cNvPicPr>
          <p:nvPr>
            <p:ph idx="1"/>
          </p:nvPr>
        </p:nvPicPr>
        <p:blipFill>
          <a:blip r:embed="rId2" cstate="print"/>
          <a:srcRect/>
          <a:stretch>
            <a:fillRect/>
          </a:stretch>
        </p:blipFill>
        <p:spPr bwMode="auto">
          <a:xfrm>
            <a:off x="1259632" y="548680"/>
            <a:ext cx="7272808" cy="5976664"/>
          </a:xfrm>
          <a:prstGeom prst="rect">
            <a:avLst/>
          </a:prstGeom>
          <a:noFill/>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7664" y="332656"/>
            <a:ext cx="6120680" cy="1642194"/>
          </a:xfrm>
        </p:spPr>
        <p:txBody>
          <a:bodyPr>
            <a:noAutofit/>
          </a:bodyPr>
          <a:lstStyle/>
          <a:p>
            <a:r>
              <a:rPr lang="fr-FR" sz="3500" dirty="0" smtClean="0">
                <a:latin typeface="Times New Roman" pitchFamily="18" charset="0"/>
                <a:ea typeface="Tahoma" pitchFamily="34" charset="0"/>
                <a:cs typeface="Times New Roman" pitchFamily="18" charset="0"/>
              </a:rPr>
              <a:t>Prise en charge nutritionnelle et prévention de la dénutrition au niveau hospitalier</a:t>
            </a:r>
            <a:endParaRPr lang="fr-FR" sz="3500" dirty="0">
              <a:latin typeface="Times New Roman" pitchFamily="18" charset="0"/>
              <a:ea typeface="Tahoma" pitchFamily="34" charset="0"/>
              <a:cs typeface="Times New Roman" pitchFamily="18" charset="0"/>
            </a:endParaRPr>
          </a:p>
        </p:txBody>
      </p:sp>
      <p:pic>
        <p:nvPicPr>
          <p:cNvPr id="5122" name="Picture 2" descr="C:\Users\Okome\Pictures\Picosmos Capture\2017-05-31_12_41_18.jpg"/>
          <p:cNvPicPr>
            <a:picLocks noGrp="1" noChangeAspect="1" noChangeArrowheads="1"/>
          </p:cNvPicPr>
          <p:nvPr>
            <p:ph idx="1"/>
          </p:nvPr>
        </p:nvPicPr>
        <p:blipFill>
          <a:blip r:embed="rId2" cstate="print"/>
          <a:stretch>
            <a:fillRect/>
          </a:stretch>
        </p:blipFill>
        <p:spPr bwMode="auto">
          <a:xfrm>
            <a:off x="1475657" y="2381250"/>
            <a:ext cx="6180856" cy="364003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Okome\Pictures\Picosmos Capture\2017-05-31_12_49_54.jpg"/>
          <p:cNvPicPr>
            <a:picLocks noGrp="1" noChangeAspect="1" noChangeArrowheads="1"/>
          </p:cNvPicPr>
          <p:nvPr>
            <p:ph idx="1"/>
          </p:nvPr>
        </p:nvPicPr>
        <p:blipFill>
          <a:blip r:embed="rId2" cstate="print"/>
          <a:srcRect/>
          <a:stretch>
            <a:fillRect/>
          </a:stretch>
        </p:blipFill>
        <p:spPr bwMode="auto">
          <a:xfrm>
            <a:off x="1403648" y="1052736"/>
            <a:ext cx="7200800" cy="468052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Okome\Pictures\Picosmos Capture\2017-05-31_12_58_40.jpg"/>
          <p:cNvPicPr>
            <a:picLocks noGrp="1" noChangeAspect="1" noChangeArrowheads="1"/>
          </p:cNvPicPr>
          <p:nvPr>
            <p:ph idx="1"/>
          </p:nvPr>
        </p:nvPicPr>
        <p:blipFill>
          <a:blip r:embed="rId2" cstate="print"/>
          <a:srcRect/>
          <a:stretch>
            <a:fillRect/>
          </a:stretch>
        </p:blipFill>
        <p:spPr bwMode="auto">
          <a:xfrm>
            <a:off x="1115616" y="764704"/>
            <a:ext cx="7704856" cy="4968551"/>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2051720" y="2924944"/>
            <a:ext cx="4536504" cy="1224136"/>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6000" b="1" i="0" u="sng" strike="noStrike" kern="1200" cap="none" spc="0" normalizeH="0" baseline="0" noProof="0" dirty="0" smtClean="0">
                <a:ln>
                  <a:noFill/>
                </a:ln>
                <a:solidFill>
                  <a:srgbClr val="0070C0"/>
                </a:solidFill>
                <a:effectLst>
                  <a:outerShdw blurRad="50000" dist="30000" dir="5400000" algn="tl" rotWithShape="0">
                    <a:srgbClr val="000000">
                      <a:alpha val="30000"/>
                    </a:srgbClr>
                  </a:outerShdw>
                </a:effectLst>
                <a:uLnTx/>
                <a:uFillTx/>
                <a:latin typeface="Tahoma" pitchFamily="34" charset="0"/>
                <a:ea typeface="Tahoma" pitchFamily="34" charset="0"/>
                <a:cs typeface="Tahoma" pitchFamily="34" charset="0"/>
              </a:rPr>
              <a:t>Conclusion</a:t>
            </a:r>
            <a:endParaRPr kumimoji="0" lang="fr-FR" sz="6000" b="1" i="0" u="sng" strike="noStrike" kern="1200" cap="none" spc="0" normalizeH="0" baseline="0" noProof="0" dirty="0">
              <a:ln>
                <a:noFill/>
              </a:ln>
              <a:solidFill>
                <a:srgbClr val="0070C0"/>
              </a:solidFill>
              <a:effectLst>
                <a:outerShdw blurRad="50000" dist="30000" dir="5400000" algn="tl" rotWithShape="0">
                  <a:srgbClr val="000000">
                    <a:alpha val="30000"/>
                  </a:srgbClr>
                </a:outerShdw>
              </a:effectLst>
              <a:uLnTx/>
              <a:uFillTx/>
              <a:latin typeface="Tahoma" pitchFamily="34" charset="0"/>
              <a:ea typeface="Tahoma" pitchFamily="34" charset="0"/>
              <a:cs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15616" y="980728"/>
            <a:ext cx="7498080" cy="4800600"/>
          </a:xfrm>
        </p:spPr>
        <p:txBody>
          <a:bodyPr>
            <a:normAutofit lnSpcReduction="10000"/>
          </a:bodyPr>
          <a:lstStyle/>
          <a:p>
            <a:pPr algn="just"/>
            <a:r>
              <a:rPr lang="fr-FR" sz="2400" dirty="0" smtClean="0"/>
              <a:t>La dénutrition représente actuellement un facteur majeur de morbidité et de mortalité, qui pose un grand problème des hôpitaux se trouvant dans les pays en voie de développement. Toute personne hospitalisée pour une affection aiguë sévère, est à risque de dénutrition au cours de son séjour, si elle n'est pas déjà dénutri à l'arrivée.</a:t>
            </a:r>
          </a:p>
          <a:p>
            <a:pPr>
              <a:buNone/>
            </a:pPr>
            <a:endParaRPr lang="fr-FR" sz="2000" dirty="0" smtClean="0"/>
          </a:p>
          <a:p>
            <a:pPr>
              <a:buNone/>
            </a:pPr>
            <a:endParaRPr lang="fr-FR" sz="2000" dirty="0" smtClean="0"/>
          </a:p>
          <a:p>
            <a:pPr algn="just"/>
            <a:r>
              <a:rPr lang="fr-FR" sz="2400" dirty="0" smtClean="0"/>
              <a:t>Malheureusement un constat amer se dégage à propos de la dénutrition car  elle passe souvent inaperçue, semble méconnue dans plusieurs pays tant développés que non développés comme à l’hôpital Che Guevara.</a:t>
            </a:r>
          </a:p>
          <a:p>
            <a:endParaRPr lang="fr-FR" sz="2000" dirty="0" smtClean="0"/>
          </a:p>
          <a:p>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15616" y="620688"/>
            <a:ext cx="7571184" cy="5616623"/>
          </a:xfrm>
        </p:spPr>
        <p:txBody>
          <a:bodyPr>
            <a:normAutofit fontScale="25000" lnSpcReduction="20000"/>
          </a:bodyPr>
          <a:lstStyle/>
          <a:p>
            <a:pPr>
              <a:buNone/>
            </a:pPr>
            <a:endParaRPr lang="fr-FR" dirty="0" smtClean="0"/>
          </a:p>
          <a:p>
            <a:pPr algn="just">
              <a:buNone/>
            </a:pPr>
            <a:r>
              <a:rPr lang="fr-FR" dirty="0" smtClean="0"/>
              <a:t>    </a:t>
            </a:r>
            <a:r>
              <a:rPr lang="fr-FR" sz="8000" dirty="0" smtClean="0"/>
              <a:t>En utilisant un questionnaire bien précis nous avons aboutit aux conclusions suivantes :</a:t>
            </a:r>
          </a:p>
          <a:p>
            <a:pPr algn="just"/>
            <a:endParaRPr lang="fr-FR" sz="8000" dirty="0" smtClean="0"/>
          </a:p>
          <a:p>
            <a:pPr algn="just"/>
            <a:r>
              <a:rPr lang="fr-FR" sz="8000" dirty="0" smtClean="0"/>
              <a:t>La prévalence hospitalière de la dénutrition est presque inexistante</a:t>
            </a:r>
          </a:p>
          <a:p>
            <a:pPr algn="just"/>
            <a:endParaRPr lang="fr-FR" sz="8000" dirty="0" smtClean="0"/>
          </a:p>
          <a:p>
            <a:pPr algn="just"/>
            <a:r>
              <a:rPr lang="fr-FR" sz="8000" dirty="0" smtClean="0"/>
              <a:t> Tous les deux sexes sont touchés </a:t>
            </a:r>
          </a:p>
          <a:p>
            <a:pPr algn="just"/>
            <a:endParaRPr lang="fr-FR" sz="8000" dirty="0" smtClean="0"/>
          </a:p>
          <a:p>
            <a:pPr algn="just"/>
            <a:r>
              <a:rPr lang="fr-FR" sz="8000" dirty="0" smtClean="0"/>
              <a:t> Les personnes les plus touchées sont les vieillards et les adultes qui tendent vers la vieillesse</a:t>
            </a:r>
          </a:p>
          <a:p>
            <a:pPr algn="just">
              <a:buNone/>
            </a:pPr>
            <a:r>
              <a:rPr lang="fr-FR" sz="8000" dirty="0" smtClean="0"/>
              <a:t> </a:t>
            </a:r>
          </a:p>
          <a:p>
            <a:pPr algn="just"/>
            <a:r>
              <a:rPr lang="fr-FR" sz="8000" dirty="0" smtClean="0"/>
              <a:t>La fréquence de la dénutrition est élevée chez les patients ayant séjournés plus d’un mois à l'hôpital soit 70%</a:t>
            </a:r>
          </a:p>
          <a:p>
            <a:pPr algn="just"/>
            <a:endParaRPr lang="fr-FR" sz="8000" dirty="0" smtClean="0"/>
          </a:p>
          <a:p>
            <a:pPr algn="just"/>
            <a:r>
              <a:rPr lang="fr-FR" sz="8000" dirty="0" smtClean="0"/>
              <a:t> La prise en charge nutritionnelle n’était effectuée que dans 15 % des cas ;</a:t>
            </a:r>
          </a:p>
          <a:p>
            <a:pPr algn="just"/>
            <a:endParaRPr lang="fr-FR" sz="8000" dirty="0" smtClean="0"/>
          </a:p>
          <a:p>
            <a:pPr algn="just"/>
            <a:r>
              <a:rPr lang="fr-FR" sz="8000" dirty="0" smtClean="0"/>
              <a:t> L’hôpital ne possède aucune une organisation de prise en charge nutritionnelle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wipe(down)">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down)">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wipe(down)">
                                      <p:cBhvr>
                                        <p:cTn id="37" dur="500"/>
                                        <p:tgtEl>
                                          <p:spTgt spid="3">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13" end="13"/>
                                            </p:txEl>
                                          </p:spTgt>
                                        </p:tgtEl>
                                        <p:attrNameLst>
                                          <p:attrName>style.visibility</p:attrName>
                                        </p:attrNameLst>
                                      </p:cBhvr>
                                      <p:to>
                                        <p:strVal val="visible"/>
                                      </p:to>
                                    </p:set>
                                    <p:animEffect transition="in" filter="wipe(down)">
                                      <p:cBhvr>
                                        <p:cTn id="4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80159" y="2450921"/>
            <a:ext cx="8296297" cy="769441"/>
          </a:xfrm>
          <a:prstGeom prst="rect">
            <a:avLst/>
          </a:prstGeom>
          <a:noFill/>
        </p:spPr>
        <p:txBody>
          <a:bodyPr wrap="square" rtlCol="0">
            <a:spAutoFit/>
          </a:bodyPr>
          <a:lstStyle/>
          <a:p>
            <a:r>
              <a:rPr lang="fr-FR" sz="4400" b="1" i="1" u="sng" dirty="0" smtClean="0">
                <a:solidFill>
                  <a:srgbClr val="00B050"/>
                </a:solidFill>
                <a:latin typeface="Algerian" panose="04020705040A02060702" pitchFamily="82" charset="0"/>
              </a:rPr>
              <a:t>Merci de votre attention!!!</a:t>
            </a:r>
            <a:endParaRPr lang="fr-FR" sz="4400" b="1" i="1" u="sng" dirty="0">
              <a:solidFill>
                <a:srgbClr val="00B050"/>
              </a:solidFill>
              <a:latin typeface="Algerian" panose="04020705040A02060702" pitchFamily="82" charset="0"/>
            </a:endParaRPr>
          </a:p>
        </p:txBody>
      </p:sp>
      <p:pic>
        <p:nvPicPr>
          <p:cNvPr id="3" name="Imag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790381" y="260647"/>
            <a:ext cx="2886075" cy="1942205"/>
          </a:xfrm>
          <a:prstGeom prst="rect">
            <a:avLst/>
          </a:prstGeom>
          <a:ln w="9525">
            <a:solidFill>
              <a:schemeClr val="bg1">
                <a:lumMod val="95000"/>
              </a:schemeClr>
            </a:solidFill>
          </a:ln>
        </p:spPr>
      </p:pic>
      <p:pic>
        <p:nvPicPr>
          <p:cNvPr id="4" name="Imag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790380" y="3470622"/>
            <a:ext cx="2886075" cy="3088763"/>
          </a:xfrm>
          <a:prstGeom prst="rect">
            <a:avLst/>
          </a:prstGeom>
        </p:spPr>
      </p:pic>
      <p:pic>
        <p:nvPicPr>
          <p:cNvPr id="5" name="Imag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80159" y="260648"/>
            <a:ext cx="2886075" cy="1942205"/>
          </a:xfrm>
          <a:prstGeom prst="rect">
            <a:avLst/>
          </a:prstGeom>
          <a:ln w="6350">
            <a:solidFill>
              <a:schemeClr val="bg1">
                <a:lumMod val="85000"/>
              </a:schemeClr>
            </a:solidFill>
          </a:ln>
        </p:spPr>
      </p:pic>
      <p:pic>
        <p:nvPicPr>
          <p:cNvPr id="6" name="Image 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80159" y="3470622"/>
            <a:ext cx="2886075" cy="3088763"/>
          </a:xfrm>
          <a:prstGeom prst="rect">
            <a:avLst/>
          </a:prstGeom>
          <a:ln w="9525">
            <a:solidFill>
              <a:schemeClr val="tx1"/>
            </a:solidFill>
          </a:ln>
        </p:spPr>
      </p:pic>
    </p:spTree>
    <p:extLst>
      <p:ext uri="{BB962C8B-B14F-4D97-AF65-F5344CB8AC3E}">
        <p14:creationId xmlns="" xmlns:p14="http://schemas.microsoft.com/office/powerpoint/2010/main" val="1820221937"/>
      </p:ext>
    </p:extLst>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35608" y="476672"/>
            <a:ext cx="7498080" cy="5771728"/>
          </a:xfrm>
        </p:spPr>
        <p:txBody>
          <a:bodyPr/>
          <a:lstStyle/>
          <a:p>
            <a:pPr>
              <a:buNone/>
            </a:pPr>
            <a:r>
              <a:rPr lang="fr-FR" dirty="0" smtClean="0"/>
              <a:t> </a:t>
            </a:r>
            <a:r>
              <a:rPr lang="fr-FR" dirty="0" smtClean="0"/>
              <a:t>   </a:t>
            </a:r>
          </a:p>
          <a:p>
            <a:pPr>
              <a:buNone/>
            </a:pPr>
            <a:r>
              <a:rPr lang="fr-FR" dirty="0" smtClean="0"/>
              <a:t> </a:t>
            </a:r>
            <a:r>
              <a:rPr lang="fr-FR" dirty="0" smtClean="0"/>
              <a:t>  Elle </a:t>
            </a:r>
            <a:r>
              <a:rPr lang="fr-FR" dirty="0" smtClean="0"/>
              <a:t>est ainsi responsable d’une augmentation de la morbi-mortalité, de la durée moyenne d’hospitalisation et par conséquent, de son coût d’où la nécessité d’une prise en charge </a:t>
            </a:r>
            <a:r>
              <a:rPr lang="fr-FR" dirty="0" smtClean="0"/>
              <a:t>précoce et adaptée. </a:t>
            </a:r>
          </a:p>
          <a:p>
            <a:pPr>
              <a:buNone/>
            </a:pPr>
            <a:r>
              <a:rPr lang="fr-FR" dirty="0" smtClean="0"/>
              <a:t> </a:t>
            </a:r>
            <a:r>
              <a:rPr lang="fr-FR" dirty="0" smtClean="0"/>
              <a:t>   </a:t>
            </a:r>
          </a:p>
          <a:p>
            <a:pPr>
              <a:buNone/>
            </a:pPr>
            <a:r>
              <a:rPr lang="fr-FR" dirty="0" smtClean="0"/>
              <a:t> </a:t>
            </a:r>
            <a:r>
              <a:rPr lang="fr-FR" dirty="0" smtClean="0"/>
              <a:t>  Elle doit donc être dépister dans les hôpitaux.</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smtClean="0"/>
              <a:t>Les objectifs de notre études so</a:t>
            </a:r>
            <a:r>
              <a:rPr lang="fr-FR" dirty="0" smtClean="0"/>
              <a:t>n</a:t>
            </a:r>
            <a:r>
              <a:rPr lang="fr-FR" dirty="0" smtClean="0"/>
              <a:t>t les suivants:</a:t>
            </a:r>
          </a:p>
          <a:p>
            <a:endParaRPr lang="fr-FR" dirty="0" smtClean="0"/>
          </a:p>
          <a:p>
            <a:r>
              <a:rPr lang="fr-FR" dirty="0" smtClean="0"/>
              <a:t>savoir s’il existe réellement une prévention de risque de dénutrition hospitalière chez les malades opérés au niveau abdominal. </a:t>
            </a:r>
          </a:p>
          <a:p>
            <a:endParaRPr lang="fr-FR" dirty="0" smtClean="0"/>
          </a:p>
          <a:p>
            <a:r>
              <a:rPr lang="fr-FR" dirty="0" smtClean="0"/>
              <a:t>Savoir comment y remédier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9632" y="1916832"/>
            <a:ext cx="7498080" cy="3205336"/>
          </a:xfrm>
        </p:spPr>
        <p:txBody>
          <a:bodyPr>
            <a:normAutofit fontScale="92500"/>
          </a:bodyPr>
          <a:lstStyle/>
          <a:p>
            <a:pPr algn="ctr">
              <a:buNone/>
            </a:pPr>
            <a:r>
              <a:rPr lang="fr-FR" sz="8000" b="1" u="sng" dirty="0" smtClean="0">
                <a:solidFill>
                  <a:srgbClr val="0070C0"/>
                </a:solidFill>
              </a:rPr>
              <a:t>Rappel bibliographique</a:t>
            </a:r>
            <a:endParaRPr lang="fr-FR" sz="8000" b="1" u="sng"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7664" y="2204864"/>
            <a:ext cx="6480720" cy="2808312"/>
          </a:xfrm>
        </p:spPr>
        <p:txBody>
          <a:bodyPr>
            <a:noAutofit/>
          </a:bodyPr>
          <a:lstStyle/>
          <a:p>
            <a:pPr algn="ctr"/>
            <a:r>
              <a:rPr lang="fr-FR" sz="7000" b="1" dirty="0" smtClean="0">
                <a:latin typeface="Times New Roman" pitchFamily="18" charset="0"/>
                <a:cs typeface="Times New Roman" pitchFamily="18" charset="0"/>
              </a:rPr>
              <a:t> </a:t>
            </a:r>
            <a:r>
              <a:rPr lang="fr-FR" sz="6000" b="1" dirty="0" smtClean="0"/>
              <a:t>Opération </a:t>
            </a:r>
            <a:r>
              <a:rPr lang="fr-FR" sz="6000" b="1" dirty="0" smtClean="0"/>
              <a:t>de la partie abdominale</a:t>
            </a:r>
            <a:endParaRPr lang="fr-FR" sz="6000" b="1"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83768" y="260648"/>
            <a:ext cx="4608512" cy="706090"/>
          </a:xfrm>
        </p:spPr>
        <p:txBody>
          <a:bodyPr>
            <a:normAutofit fontScale="90000"/>
          </a:bodyPr>
          <a:lstStyle/>
          <a:p>
            <a:r>
              <a:rPr lang="fr-FR" sz="4000" b="1" u="sng" dirty="0" smtClean="0">
                <a:latin typeface="Times New Roman" pitchFamily="18" charset="0"/>
                <a:cs typeface="Times New Roman" pitchFamily="18" charset="0"/>
              </a:rPr>
              <a:t>Quelques définitions</a:t>
            </a:r>
            <a:endParaRPr lang="fr-FR" sz="4000" dirty="0"/>
          </a:p>
        </p:txBody>
      </p:sp>
      <p:pic>
        <p:nvPicPr>
          <p:cNvPr id="2051" name="Picture 3" descr="C:\Users\Okome\Pictures\images.jpg"/>
          <p:cNvPicPr>
            <a:picLocks noGrp="1" noChangeAspect="1" noChangeArrowheads="1"/>
          </p:cNvPicPr>
          <p:nvPr>
            <p:ph idx="1"/>
          </p:nvPr>
        </p:nvPicPr>
        <p:blipFill>
          <a:blip r:embed="rId2" cstate="print"/>
          <a:srcRect/>
          <a:stretch>
            <a:fillRect/>
          </a:stretch>
        </p:blipFill>
        <p:spPr bwMode="auto">
          <a:xfrm>
            <a:off x="1115616" y="1556792"/>
            <a:ext cx="3672408" cy="3744416"/>
          </a:xfrm>
          <a:prstGeom prst="rect">
            <a:avLst/>
          </a:prstGeom>
          <a:noFill/>
          <a:ln>
            <a:solidFill>
              <a:schemeClr val="tx1"/>
            </a:solidFill>
          </a:ln>
        </p:spPr>
      </p:pic>
      <p:pic>
        <p:nvPicPr>
          <p:cNvPr id="2052" name="Picture 4" descr="C:\Users\Okome\Pictures\Chir.jpg"/>
          <p:cNvPicPr>
            <a:picLocks noChangeAspect="1" noChangeArrowheads="1"/>
          </p:cNvPicPr>
          <p:nvPr/>
        </p:nvPicPr>
        <p:blipFill>
          <a:blip r:embed="rId3" cstate="print"/>
          <a:srcRect/>
          <a:stretch>
            <a:fillRect/>
          </a:stretch>
        </p:blipFill>
        <p:spPr bwMode="auto">
          <a:xfrm>
            <a:off x="5436096" y="1556792"/>
            <a:ext cx="3411488" cy="3744416"/>
          </a:xfrm>
          <a:prstGeom prst="rect">
            <a:avLst/>
          </a:prstGeom>
          <a:noFill/>
          <a:ln>
            <a:solidFill>
              <a:srgbClr val="FF0000"/>
            </a:solidFill>
          </a:ln>
        </p:spPr>
      </p:pic>
      <p:sp>
        <p:nvSpPr>
          <p:cNvPr id="2053" name="Rectangle 5"/>
          <p:cNvSpPr>
            <a:spLocks noChangeArrowheads="1"/>
          </p:cNvSpPr>
          <p:nvPr/>
        </p:nvSpPr>
        <p:spPr bwMode="auto">
          <a:xfrm>
            <a:off x="1517120" y="5579369"/>
            <a:ext cx="2108269"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Abdomen</a:t>
            </a:r>
            <a:endParaRPr kumimoji="0" lang="fr-FR"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6012160" y="5517232"/>
            <a:ext cx="223224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Chirurgie</a:t>
            </a:r>
            <a:r>
              <a:rPr kumimoji="0" lang="fr-FR" sz="1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wipe(down)">
                                      <p:cBhvr>
                                        <p:cTn id="13" dur="500"/>
                                        <p:tgtEl>
                                          <p:spTgt spid="205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fade">
                                      <p:cBhvr>
                                        <p:cTn id="18" dur="2000"/>
                                        <p:tgtEl>
                                          <p:spTgt spid="20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53">
                                            <p:txEl>
                                              <p:pRg st="0" end="0"/>
                                            </p:txEl>
                                          </p:spTgt>
                                        </p:tgtEl>
                                        <p:attrNameLst>
                                          <p:attrName>style.visibility</p:attrName>
                                        </p:attrNameLst>
                                      </p:cBhvr>
                                      <p:to>
                                        <p:strVal val="visible"/>
                                      </p:to>
                                    </p:set>
                                    <p:animEffect transition="in" filter="fade">
                                      <p:cBhvr>
                                        <p:cTn id="23" dur="2000"/>
                                        <p:tgtEl>
                                          <p:spTgt spid="20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5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47864" y="188640"/>
            <a:ext cx="2776352" cy="706090"/>
          </a:xfrm>
        </p:spPr>
        <p:txBody>
          <a:bodyPr>
            <a:normAutofit fontScale="90000"/>
          </a:bodyPr>
          <a:lstStyle/>
          <a:p>
            <a:r>
              <a:rPr lang="fr-FR" b="1" u="sng" dirty="0" smtClean="0">
                <a:latin typeface="Times New Roman" pitchFamily="18" charset="0"/>
                <a:cs typeface="Times New Roman" pitchFamily="18" charset="0"/>
              </a:rPr>
              <a:t>Anatomie</a:t>
            </a:r>
            <a:endParaRPr lang="fr-FR" b="1" u="sng" dirty="0">
              <a:latin typeface="Times New Roman" pitchFamily="18" charset="0"/>
              <a:cs typeface="Times New Roman" pitchFamily="18" charset="0"/>
            </a:endParaRPr>
          </a:p>
        </p:txBody>
      </p:sp>
      <p:pic>
        <p:nvPicPr>
          <p:cNvPr id="1027" name="Picture 3" descr="C:\Users\Okome\Pictures\téléchargement.jpg"/>
          <p:cNvPicPr>
            <a:picLocks noGrp="1" noChangeAspect="1" noChangeArrowheads="1"/>
          </p:cNvPicPr>
          <p:nvPr>
            <p:ph idx="1"/>
          </p:nvPr>
        </p:nvPicPr>
        <p:blipFill>
          <a:blip r:embed="rId2" cstate="print"/>
          <a:srcRect/>
          <a:stretch>
            <a:fillRect/>
          </a:stretch>
        </p:blipFill>
        <p:spPr bwMode="auto">
          <a:xfrm>
            <a:off x="1115616" y="1988840"/>
            <a:ext cx="7560839" cy="4680519"/>
          </a:xfrm>
          <a:prstGeom prst="rect">
            <a:avLst/>
          </a:prstGeom>
          <a:noFill/>
        </p:spPr>
      </p:pic>
      <p:sp>
        <p:nvSpPr>
          <p:cNvPr id="7" name="Rectangle 6"/>
          <p:cNvSpPr/>
          <p:nvPr/>
        </p:nvSpPr>
        <p:spPr>
          <a:xfrm>
            <a:off x="1187624" y="1052736"/>
            <a:ext cx="4752528" cy="584775"/>
          </a:xfrm>
          <a:prstGeom prst="rect">
            <a:avLst/>
          </a:prstGeom>
        </p:spPr>
        <p:txBody>
          <a:bodyPr wrap="square">
            <a:spAutoFit/>
          </a:bodyPr>
          <a:lstStyle/>
          <a:p>
            <a:r>
              <a:rPr lang="fr-FR" sz="3200" b="1" u="sng" dirty="0">
                <a:latin typeface="Times New Roman" pitchFamily="18" charset="0"/>
                <a:cs typeface="Times New Roman" pitchFamily="18" charset="0"/>
              </a:rPr>
              <a:t>1/La </a:t>
            </a:r>
            <a:r>
              <a:rPr lang="fr-FR" sz="3200" b="1" u="sng" dirty="0" smtClean="0">
                <a:latin typeface="Times New Roman" pitchFamily="18" charset="0"/>
                <a:cs typeface="Times New Roman" pitchFamily="18" charset="0"/>
              </a:rPr>
              <a:t>paroi de </a:t>
            </a:r>
            <a:r>
              <a:rPr lang="fr-FR" sz="3200" b="1" u="sng" dirty="0">
                <a:latin typeface="Times New Roman" pitchFamily="18" charset="0"/>
                <a:cs typeface="Times New Roman" pitchFamily="18" charset="0"/>
              </a:rPr>
              <a:t>l’abdomen</a:t>
            </a:r>
            <a:r>
              <a:rPr lang="fr-FR" sz="3200" dirty="0">
                <a:latin typeface="Times New Roman" pitchFamily="18" charset="0"/>
                <a:cs typeface="Times New Roman" pitchFamily="18" charset="0"/>
              </a:rPr>
              <a:t> </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 calcmode="lin" valueType="num">
                                      <p:cBhvr additive="base">
                                        <p:cTn id="17" dur="500" fill="hold"/>
                                        <p:tgtEl>
                                          <p:spTgt spid="1027"/>
                                        </p:tgtEl>
                                        <p:attrNameLst>
                                          <p:attrName>ppt_x</p:attrName>
                                        </p:attrNameLst>
                                      </p:cBhvr>
                                      <p:tavLst>
                                        <p:tav tm="0">
                                          <p:val>
                                            <p:strVal val="#ppt_x"/>
                                          </p:val>
                                        </p:tav>
                                        <p:tav tm="100000">
                                          <p:val>
                                            <p:strVal val="#ppt_x"/>
                                          </p:val>
                                        </p:tav>
                                      </p:tavLst>
                                    </p:anim>
                                    <p:anim calcmode="lin" valueType="num">
                                      <p:cBhvr additive="base">
                                        <p:cTn id="1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1001</TotalTime>
  <Words>463</Words>
  <Application>Microsoft Office PowerPoint</Application>
  <PresentationFormat>Affichage à l'écran (4:3)</PresentationFormat>
  <Paragraphs>126</Paragraphs>
  <Slides>38</Slides>
  <Notes>1</Notes>
  <HiddenSlides>0</HiddenSlides>
  <MMClips>0</MMClips>
  <ScaleCrop>false</ScaleCrop>
  <HeadingPairs>
    <vt:vector size="4" baseType="variant">
      <vt:variant>
        <vt:lpstr>Thème</vt:lpstr>
      </vt:variant>
      <vt:variant>
        <vt:i4>1</vt:i4>
      </vt:variant>
      <vt:variant>
        <vt:lpstr>Titres des diapositives</vt:lpstr>
      </vt:variant>
      <vt:variant>
        <vt:i4>38</vt:i4>
      </vt:variant>
    </vt:vector>
  </HeadingPairs>
  <TitlesOfParts>
    <vt:vector size="39" baseType="lpstr">
      <vt:lpstr>Solstice</vt:lpstr>
      <vt:lpstr>Prévention du risque de dénutrition chez les malades opérés au niveau abdominal</vt:lpstr>
      <vt:lpstr>Introduction</vt:lpstr>
      <vt:lpstr>Diapositive 3</vt:lpstr>
      <vt:lpstr>Diapositive 4</vt:lpstr>
      <vt:lpstr>Diapositive 5</vt:lpstr>
      <vt:lpstr>Diapositive 6</vt:lpstr>
      <vt:lpstr> Opération de la partie abdominale</vt:lpstr>
      <vt:lpstr>Quelques définitions</vt:lpstr>
      <vt:lpstr>Anatomie</vt:lpstr>
      <vt:lpstr>Diapositive 10</vt:lpstr>
      <vt:lpstr>Diapositive 11</vt:lpstr>
      <vt:lpstr>Fonction de l’abdomen</vt:lpstr>
      <vt:lpstr>Pathologies abdominales</vt:lpstr>
      <vt:lpstr>Chirurgie viscérale </vt:lpstr>
      <vt:lpstr> Dénutrition hospitalière </vt:lpstr>
      <vt:lpstr>Diapositive 16</vt:lpstr>
      <vt:lpstr>Evaluation clinico-biologique de dénutrition</vt:lpstr>
      <vt:lpstr>Evaluation clinique</vt:lpstr>
      <vt:lpstr>Evaluation biologique</vt:lpstr>
      <vt:lpstr>Nutrition péri-opératoire</vt:lpstr>
      <vt:lpstr>Diapositive 21</vt:lpstr>
      <vt:lpstr>Diapositive 22</vt:lpstr>
      <vt:lpstr>Prise en charge de la dénutrition</vt:lpstr>
      <vt:lpstr>Diapositive 24</vt:lpstr>
      <vt:lpstr>Méthode </vt:lpstr>
      <vt:lpstr>Diapositive 26</vt:lpstr>
      <vt:lpstr>Résultats </vt:lpstr>
      <vt:lpstr>Diapositive 28</vt:lpstr>
      <vt:lpstr>Diapositive 29</vt:lpstr>
      <vt:lpstr>Influence de l’intervention chirurgicale sur la dénutrition</vt:lpstr>
      <vt:lpstr>Diapositive 31</vt:lpstr>
      <vt:lpstr>Prise en charge nutritionnelle et prévention de la dénutrition au niveau hospitalier</vt:lpstr>
      <vt:lpstr>Diapositive 33</vt:lpstr>
      <vt:lpstr>Diapositive 34</vt:lpstr>
      <vt:lpstr>Diapositive 35</vt:lpstr>
      <vt:lpstr>Diapositive 36</vt:lpstr>
      <vt:lpstr>Diapositive 37</vt:lpstr>
      <vt:lpstr>Diapositive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Okome</dc:creator>
  <cp:lastModifiedBy>Okome</cp:lastModifiedBy>
  <cp:revision>105</cp:revision>
  <dcterms:created xsi:type="dcterms:W3CDTF">2017-05-29T19:20:46Z</dcterms:created>
  <dcterms:modified xsi:type="dcterms:W3CDTF">2017-06-01T03:54:01Z</dcterms:modified>
</cp:coreProperties>
</file>