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1602700" cy="28803600"/>
  <p:notesSz cx="6858000" cy="9144000"/>
  <p:defaultTextStyle>
    <a:defPPr>
      <a:defRPr lang="fr-FR"/>
    </a:defPPr>
    <a:lvl1pPr algn="l" defTabSz="2879437" rtl="0" fontAlgn="base">
      <a:spcBef>
        <a:spcPct val="0"/>
      </a:spcBef>
      <a:spcAft>
        <a:spcPct val="0"/>
      </a:spcAft>
      <a:defRPr sz="5700" kern="1200">
        <a:solidFill>
          <a:schemeClr val="tx1"/>
        </a:solidFill>
        <a:latin typeface="Arial" panose="020B0604020202020204" pitchFamily="34" charset="0"/>
        <a:ea typeface="+mn-ea"/>
        <a:cs typeface="Arial" panose="020B0604020202020204" pitchFamily="34" charset="0"/>
      </a:defRPr>
    </a:lvl1pPr>
    <a:lvl2pPr marL="1439189" indent="-1134420" algn="l" defTabSz="2879437" rtl="0" fontAlgn="base">
      <a:spcBef>
        <a:spcPct val="0"/>
      </a:spcBef>
      <a:spcAft>
        <a:spcPct val="0"/>
      </a:spcAft>
      <a:defRPr sz="5700" kern="1200">
        <a:solidFill>
          <a:schemeClr val="tx1"/>
        </a:solidFill>
        <a:latin typeface="Arial" panose="020B0604020202020204" pitchFamily="34" charset="0"/>
        <a:ea typeface="+mn-ea"/>
        <a:cs typeface="Arial" panose="020B0604020202020204" pitchFamily="34" charset="0"/>
      </a:defRPr>
    </a:lvl2pPr>
    <a:lvl3pPr marL="2879437" indent="-2269898" algn="l" defTabSz="2879437" rtl="0" fontAlgn="base">
      <a:spcBef>
        <a:spcPct val="0"/>
      </a:spcBef>
      <a:spcAft>
        <a:spcPct val="0"/>
      </a:spcAft>
      <a:defRPr sz="5700" kern="1200">
        <a:solidFill>
          <a:schemeClr val="tx1"/>
        </a:solidFill>
        <a:latin typeface="Arial" panose="020B0604020202020204" pitchFamily="34" charset="0"/>
        <a:ea typeface="+mn-ea"/>
        <a:cs typeface="Arial" panose="020B0604020202020204" pitchFamily="34" charset="0"/>
      </a:defRPr>
    </a:lvl3pPr>
    <a:lvl4pPr marL="4319685" indent="-3405376" algn="l" defTabSz="2879437" rtl="0" fontAlgn="base">
      <a:spcBef>
        <a:spcPct val="0"/>
      </a:spcBef>
      <a:spcAft>
        <a:spcPct val="0"/>
      </a:spcAft>
      <a:defRPr sz="5700" kern="1200">
        <a:solidFill>
          <a:schemeClr val="tx1"/>
        </a:solidFill>
        <a:latin typeface="Arial" panose="020B0604020202020204" pitchFamily="34" charset="0"/>
        <a:ea typeface="+mn-ea"/>
        <a:cs typeface="Arial" panose="020B0604020202020204" pitchFamily="34" charset="0"/>
      </a:defRPr>
    </a:lvl4pPr>
    <a:lvl5pPr marL="5759933" indent="-4540855" algn="l" defTabSz="2879437" rtl="0" fontAlgn="base">
      <a:spcBef>
        <a:spcPct val="0"/>
      </a:spcBef>
      <a:spcAft>
        <a:spcPct val="0"/>
      </a:spcAft>
      <a:defRPr sz="5700" kern="1200">
        <a:solidFill>
          <a:schemeClr val="tx1"/>
        </a:solidFill>
        <a:latin typeface="Arial" panose="020B0604020202020204" pitchFamily="34" charset="0"/>
        <a:ea typeface="+mn-ea"/>
        <a:cs typeface="Arial" panose="020B0604020202020204" pitchFamily="34" charset="0"/>
      </a:defRPr>
    </a:lvl5pPr>
    <a:lvl6pPr marL="1523848" algn="l" defTabSz="609539" rtl="0" eaLnBrk="1" latinLnBrk="0" hangingPunct="1">
      <a:defRPr sz="5700" kern="1200">
        <a:solidFill>
          <a:schemeClr val="tx1"/>
        </a:solidFill>
        <a:latin typeface="Arial" panose="020B0604020202020204" pitchFamily="34" charset="0"/>
        <a:ea typeface="+mn-ea"/>
        <a:cs typeface="Arial" panose="020B0604020202020204" pitchFamily="34" charset="0"/>
      </a:defRPr>
    </a:lvl6pPr>
    <a:lvl7pPr marL="1828617" algn="l" defTabSz="609539" rtl="0" eaLnBrk="1" latinLnBrk="0" hangingPunct="1">
      <a:defRPr sz="5700" kern="1200">
        <a:solidFill>
          <a:schemeClr val="tx1"/>
        </a:solidFill>
        <a:latin typeface="Arial" panose="020B0604020202020204" pitchFamily="34" charset="0"/>
        <a:ea typeface="+mn-ea"/>
        <a:cs typeface="Arial" panose="020B0604020202020204" pitchFamily="34" charset="0"/>
      </a:defRPr>
    </a:lvl7pPr>
    <a:lvl8pPr marL="2133387" algn="l" defTabSz="609539" rtl="0" eaLnBrk="1" latinLnBrk="0" hangingPunct="1">
      <a:defRPr sz="5700" kern="1200">
        <a:solidFill>
          <a:schemeClr val="tx1"/>
        </a:solidFill>
        <a:latin typeface="Arial" panose="020B0604020202020204" pitchFamily="34" charset="0"/>
        <a:ea typeface="+mn-ea"/>
        <a:cs typeface="Arial" panose="020B0604020202020204" pitchFamily="34" charset="0"/>
      </a:defRPr>
    </a:lvl8pPr>
    <a:lvl9pPr marL="2438156" algn="l" defTabSz="609539" rtl="0" eaLnBrk="1" latinLnBrk="0" hangingPunct="1">
      <a:defRPr sz="57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3608">
          <p15:clr>
            <a:srgbClr val="A4A3A4"/>
          </p15:clr>
        </p15:guide>
        <p15:guide id="2" pos="10206">
          <p15:clr>
            <a:srgbClr val="A4A3A4"/>
          </p15:clr>
        </p15:guide>
        <p15:guide id="3" orient="horz" pos="9072">
          <p15:clr>
            <a:srgbClr val="A4A3A4"/>
          </p15:clr>
        </p15:guide>
        <p15:guide id="4" pos="6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CCFF"/>
    <a:srgbClr val="CC99FF"/>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4" d="100"/>
          <a:sy n="24" d="100"/>
        </p:scale>
        <p:origin x="2172" y="18"/>
      </p:cViewPr>
      <p:guideLst>
        <p:guide orient="horz" pos="13608"/>
        <p:guide pos="10206"/>
        <p:guide orient="horz" pos="9072"/>
        <p:guide pos="680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anose="020F0502020204030204" pitchFamily="34" charset="0"/>
              </a:defRPr>
            </a:lvl1pPr>
          </a:lstStyle>
          <a:p>
            <a:endParaRPr lang="ru-RU"/>
          </a:p>
        </p:txBody>
      </p:sp>
      <p:sp>
        <p:nvSpPr>
          <p:cNvPr id="143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3B715519-2E39-4522-B5E2-E950CB21A744}" type="datetimeFigureOut">
              <a:rPr lang="fr-FR"/>
              <a:pPr/>
              <a:t>18/10/2018</a:t>
            </a:fld>
            <a:endParaRPr lang="fr-FR"/>
          </a:p>
        </p:txBody>
      </p:sp>
      <p:sp>
        <p:nvSpPr>
          <p:cNvPr id="143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anose="020F0502020204030204" pitchFamily="34" charset="0"/>
              </a:defRPr>
            </a:lvl1pPr>
          </a:lstStyle>
          <a:p>
            <a:endParaRPr lang="ru-RU"/>
          </a:p>
        </p:txBody>
      </p:sp>
      <p:sp>
        <p:nvSpPr>
          <p:cNvPr id="143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CAEC174E-F0DA-4CBF-96B8-23317E06FA3D}" type="slidenum">
              <a:rPr lang="fr-FR"/>
              <a:pPr/>
              <a:t>‹N°›</a:t>
            </a:fld>
            <a:endParaRPr lang="fr-FR"/>
          </a:p>
        </p:txBody>
      </p:sp>
    </p:spTree>
    <p:extLst>
      <p:ext uri="{BB962C8B-B14F-4D97-AF65-F5344CB8AC3E}">
        <p14:creationId xmlns:p14="http://schemas.microsoft.com/office/powerpoint/2010/main" val="1343031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anose="020F0502020204030204" pitchFamily="34" charset="0"/>
              </a:defRPr>
            </a:lvl1pPr>
          </a:lstStyle>
          <a:p>
            <a:endParaRPr lang="ru-RU"/>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B53AA7FF-BA6D-4F67-92EF-51E5BFF61258}" type="datetimeFigureOut">
              <a:rPr lang="fr-FR"/>
              <a:pPr/>
              <a:t>18/10/2018</a:t>
            </a:fld>
            <a:endParaRPr lang="fr-FR"/>
          </a:p>
        </p:txBody>
      </p:sp>
      <p:sp>
        <p:nvSpPr>
          <p:cNvPr id="3076" name="Rectangle 4"/>
          <p:cNvSpPr>
            <a:spLocks noGrp="1" noRot="1" noChangeAspec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anose="020F0502020204030204" pitchFamily="34" charset="0"/>
              </a:defRPr>
            </a:lvl1pPr>
          </a:lstStyle>
          <a:p>
            <a:endParaRPr lang="ru-RU"/>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C93828CA-19C5-4CFB-BDC1-4FB529EE0F5F}" type="slidenum">
              <a:rPr lang="fr-FR"/>
              <a:pPr/>
              <a:t>‹N°›</a:t>
            </a:fld>
            <a:endParaRPr lang="fr-FR"/>
          </a:p>
        </p:txBody>
      </p:sp>
    </p:spTree>
    <p:extLst>
      <p:ext uri="{BB962C8B-B14F-4D97-AF65-F5344CB8AC3E}">
        <p14:creationId xmlns:p14="http://schemas.microsoft.com/office/powerpoint/2010/main" val="3332617028"/>
      </p:ext>
    </p:extLst>
  </p:cSld>
  <p:clrMap bg1="lt1" tx1="dk1" bg2="lt2" tx2="dk2" accent1="accent1" accent2="accent2" accent3="accent3" accent4="accent4" accent5="accent5" accent6="accent6" hlink="hlink" folHlink="folHlink"/>
  <p:notesStyle>
    <a:lvl1pPr algn="l" defTabSz="2879437" rtl="0" eaLnBrk="0" fontAlgn="base" hangingPunct="0">
      <a:spcBef>
        <a:spcPct val="30000"/>
      </a:spcBef>
      <a:spcAft>
        <a:spcPct val="0"/>
      </a:spcAft>
      <a:defRPr sz="3800" kern="1200">
        <a:solidFill>
          <a:schemeClr val="tx1"/>
        </a:solidFill>
        <a:latin typeface="Calibri" pitchFamily="34" charset="0"/>
        <a:ea typeface="+mn-ea"/>
        <a:cs typeface="+mn-cs"/>
      </a:defRPr>
    </a:lvl1pPr>
    <a:lvl2pPr marL="1439189" indent="-1134420" algn="l" defTabSz="2879437" rtl="0" eaLnBrk="0" fontAlgn="base" hangingPunct="0">
      <a:spcBef>
        <a:spcPct val="30000"/>
      </a:spcBef>
      <a:spcAft>
        <a:spcPct val="0"/>
      </a:spcAft>
      <a:defRPr sz="3800" kern="1200">
        <a:solidFill>
          <a:schemeClr val="tx1"/>
        </a:solidFill>
        <a:latin typeface="Calibri" pitchFamily="34" charset="0"/>
        <a:ea typeface="+mn-ea"/>
        <a:cs typeface="+mn-cs"/>
      </a:defRPr>
    </a:lvl2pPr>
    <a:lvl3pPr marL="2879437" indent="-2269898" algn="l" defTabSz="2879437" rtl="0" eaLnBrk="0" fontAlgn="base" hangingPunct="0">
      <a:spcBef>
        <a:spcPct val="30000"/>
      </a:spcBef>
      <a:spcAft>
        <a:spcPct val="0"/>
      </a:spcAft>
      <a:defRPr sz="3800" kern="1200">
        <a:solidFill>
          <a:schemeClr val="tx1"/>
        </a:solidFill>
        <a:latin typeface="Calibri" pitchFamily="34" charset="0"/>
        <a:ea typeface="+mn-ea"/>
        <a:cs typeface="+mn-cs"/>
      </a:defRPr>
    </a:lvl3pPr>
    <a:lvl4pPr marL="4319685" indent="-3405376" algn="l" defTabSz="2879437" rtl="0" eaLnBrk="0" fontAlgn="base" hangingPunct="0">
      <a:spcBef>
        <a:spcPct val="30000"/>
      </a:spcBef>
      <a:spcAft>
        <a:spcPct val="0"/>
      </a:spcAft>
      <a:defRPr sz="3800" kern="1200">
        <a:solidFill>
          <a:schemeClr val="tx1"/>
        </a:solidFill>
        <a:latin typeface="Calibri" pitchFamily="34" charset="0"/>
        <a:ea typeface="+mn-ea"/>
        <a:cs typeface="+mn-cs"/>
      </a:defRPr>
    </a:lvl4pPr>
    <a:lvl5pPr marL="5759933" indent="-4540855" algn="l" defTabSz="2879437" rtl="0" eaLnBrk="0" fontAlgn="base" hangingPunct="0">
      <a:spcBef>
        <a:spcPct val="30000"/>
      </a:spcBef>
      <a:spcAft>
        <a:spcPct val="0"/>
      </a:spcAft>
      <a:defRPr sz="3800" kern="1200">
        <a:solidFill>
          <a:schemeClr val="tx1"/>
        </a:solidFill>
        <a:latin typeface="Calibri" pitchFamily="34" charset="0"/>
        <a:ea typeface="+mn-ea"/>
        <a:cs typeface="+mn-cs"/>
      </a:defRPr>
    </a:lvl5pPr>
    <a:lvl6pPr marL="1523848" algn="l" defTabSz="609539" rtl="0" eaLnBrk="1" latinLnBrk="0" hangingPunct="1">
      <a:defRPr sz="800" kern="1200">
        <a:solidFill>
          <a:schemeClr val="tx1"/>
        </a:solidFill>
        <a:latin typeface="+mn-lt"/>
        <a:ea typeface="+mn-ea"/>
        <a:cs typeface="+mn-cs"/>
      </a:defRPr>
    </a:lvl6pPr>
    <a:lvl7pPr marL="1828617" algn="l" defTabSz="609539" rtl="0" eaLnBrk="1" latinLnBrk="0" hangingPunct="1">
      <a:defRPr sz="800" kern="1200">
        <a:solidFill>
          <a:schemeClr val="tx1"/>
        </a:solidFill>
        <a:latin typeface="+mn-lt"/>
        <a:ea typeface="+mn-ea"/>
        <a:cs typeface="+mn-cs"/>
      </a:defRPr>
    </a:lvl7pPr>
    <a:lvl8pPr marL="2133387" algn="l" defTabSz="609539" rtl="0" eaLnBrk="1" latinLnBrk="0" hangingPunct="1">
      <a:defRPr sz="800" kern="1200">
        <a:solidFill>
          <a:schemeClr val="tx1"/>
        </a:solidFill>
        <a:latin typeface="+mn-lt"/>
        <a:ea typeface="+mn-ea"/>
        <a:cs typeface="+mn-cs"/>
      </a:defRPr>
    </a:lvl8pPr>
    <a:lvl9pPr marL="2438156" algn="l" defTabSz="609539"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extLst>
      <p:ext uri="{BB962C8B-B14F-4D97-AF65-F5344CB8AC3E}">
        <p14:creationId xmlns:p14="http://schemas.microsoft.com/office/powerpoint/2010/main" val="1734801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20203" y="8947787"/>
            <a:ext cx="18362295" cy="617410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3240406" y="16322040"/>
            <a:ext cx="15121890" cy="7360920"/>
          </a:xfrm>
        </p:spPr>
        <p:txBody>
          <a:bodyPr/>
          <a:lstStyle>
            <a:lvl1pPr marL="0" indent="0" algn="ctr">
              <a:buNone/>
              <a:defRPr>
                <a:solidFill>
                  <a:schemeClr val="tx1">
                    <a:tint val="75000"/>
                  </a:schemeClr>
                </a:solidFill>
              </a:defRPr>
            </a:lvl1pPr>
            <a:lvl2pPr marL="1440036" indent="0" algn="ctr">
              <a:buNone/>
              <a:defRPr>
                <a:solidFill>
                  <a:schemeClr val="tx1">
                    <a:tint val="75000"/>
                  </a:schemeClr>
                </a:solidFill>
              </a:defRPr>
            </a:lvl2pPr>
            <a:lvl3pPr marL="2880072" indent="0" algn="ctr">
              <a:buNone/>
              <a:defRPr>
                <a:solidFill>
                  <a:schemeClr val="tx1">
                    <a:tint val="75000"/>
                  </a:schemeClr>
                </a:solidFill>
              </a:defRPr>
            </a:lvl3pPr>
            <a:lvl4pPr marL="4320108" indent="0" algn="ctr">
              <a:buNone/>
              <a:defRPr>
                <a:solidFill>
                  <a:schemeClr val="tx1">
                    <a:tint val="75000"/>
                  </a:schemeClr>
                </a:solidFill>
              </a:defRPr>
            </a:lvl4pPr>
            <a:lvl5pPr marL="5760144" indent="0" algn="ctr">
              <a:buNone/>
              <a:defRPr>
                <a:solidFill>
                  <a:schemeClr val="tx1">
                    <a:tint val="75000"/>
                  </a:schemeClr>
                </a:solidFill>
              </a:defRPr>
            </a:lvl5pPr>
            <a:lvl6pPr marL="7200180" indent="0" algn="ctr">
              <a:buNone/>
              <a:defRPr>
                <a:solidFill>
                  <a:schemeClr val="tx1">
                    <a:tint val="75000"/>
                  </a:schemeClr>
                </a:solidFill>
              </a:defRPr>
            </a:lvl6pPr>
            <a:lvl7pPr marL="8640216" indent="0" algn="ctr">
              <a:buNone/>
              <a:defRPr>
                <a:solidFill>
                  <a:schemeClr val="tx1">
                    <a:tint val="75000"/>
                  </a:schemeClr>
                </a:solidFill>
              </a:defRPr>
            </a:lvl7pPr>
            <a:lvl8pPr marL="10080252" indent="0" algn="ctr">
              <a:buNone/>
              <a:defRPr>
                <a:solidFill>
                  <a:schemeClr val="tx1">
                    <a:tint val="75000"/>
                  </a:schemeClr>
                </a:solidFill>
              </a:defRPr>
            </a:lvl8pPr>
            <a:lvl9pPr marL="11520288"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fld id="{B509BA99-9096-4C2F-BBF6-3D0764C8C75A}" type="datetimeFigureOut">
              <a:rPr lang="fr-FR"/>
              <a:pPr/>
              <a:t>18/10/2018</a:t>
            </a:fld>
            <a:endParaRPr lang="fr-FR"/>
          </a:p>
        </p:txBody>
      </p:sp>
      <p:sp>
        <p:nvSpPr>
          <p:cNvPr id="5" name="Espace réservé du pied de page 4"/>
          <p:cNvSpPr>
            <a:spLocks noGrp="1"/>
          </p:cNvSpPr>
          <p:nvPr>
            <p:ph type="ftr" sz="quarter" idx="11"/>
          </p:nvPr>
        </p:nvSpPr>
        <p:spPr/>
        <p:txBody>
          <a:bodyPr/>
          <a:lstStyle>
            <a:lvl1pPr>
              <a:defRPr/>
            </a:lvl1pPr>
          </a:lstStyle>
          <a:p>
            <a:endParaRPr lang="ru-RU"/>
          </a:p>
        </p:txBody>
      </p:sp>
      <p:sp>
        <p:nvSpPr>
          <p:cNvPr id="6" name="Espace réservé du numéro de diapositive 5"/>
          <p:cNvSpPr>
            <a:spLocks noGrp="1"/>
          </p:cNvSpPr>
          <p:nvPr>
            <p:ph type="sldNum" sz="quarter" idx="12"/>
          </p:nvPr>
        </p:nvSpPr>
        <p:spPr/>
        <p:txBody>
          <a:bodyPr/>
          <a:lstStyle>
            <a:lvl1pPr>
              <a:defRPr/>
            </a:lvl1pPr>
          </a:lstStyle>
          <a:p>
            <a:fld id="{4CF44CE6-4ED9-4F60-8144-8CB4B5CB20D7}" type="slidenum">
              <a:rPr lang="fr-FR"/>
              <a:pPr/>
              <a:t>‹N°›</a:t>
            </a:fld>
            <a:endParaRPr lang="fr-FR"/>
          </a:p>
        </p:txBody>
      </p:sp>
    </p:spTree>
    <p:extLst>
      <p:ext uri="{BB962C8B-B14F-4D97-AF65-F5344CB8AC3E}">
        <p14:creationId xmlns:p14="http://schemas.microsoft.com/office/powerpoint/2010/main" val="1930441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2D02B163-A526-4589-B965-3730EA8971FC}" type="datetimeFigureOut">
              <a:rPr lang="fr-FR"/>
              <a:pPr/>
              <a:t>18/10/2018</a:t>
            </a:fld>
            <a:endParaRPr lang="fr-FR"/>
          </a:p>
        </p:txBody>
      </p:sp>
      <p:sp>
        <p:nvSpPr>
          <p:cNvPr id="5" name="Espace réservé du pied de page 4"/>
          <p:cNvSpPr>
            <a:spLocks noGrp="1"/>
          </p:cNvSpPr>
          <p:nvPr>
            <p:ph type="ftr" sz="quarter" idx="11"/>
          </p:nvPr>
        </p:nvSpPr>
        <p:spPr/>
        <p:txBody>
          <a:bodyPr/>
          <a:lstStyle>
            <a:lvl1pPr>
              <a:defRPr/>
            </a:lvl1pPr>
          </a:lstStyle>
          <a:p>
            <a:endParaRPr lang="ru-RU"/>
          </a:p>
        </p:txBody>
      </p:sp>
      <p:sp>
        <p:nvSpPr>
          <p:cNvPr id="6" name="Espace réservé du numéro de diapositive 5"/>
          <p:cNvSpPr>
            <a:spLocks noGrp="1"/>
          </p:cNvSpPr>
          <p:nvPr>
            <p:ph type="sldNum" sz="quarter" idx="12"/>
          </p:nvPr>
        </p:nvSpPr>
        <p:spPr/>
        <p:txBody>
          <a:bodyPr/>
          <a:lstStyle>
            <a:lvl1pPr>
              <a:defRPr/>
            </a:lvl1pPr>
          </a:lstStyle>
          <a:p>
            <a:fld id="{E5E3B3D2-6E01-4404-9FB1-796690E641BC}" type="slidenum">
              <a:rPr lang="fr-FR"/>
              <a:pPr/>
              <a:t>‹N°›</a:t>
            </a:fld>
            <a:endParaRPr lang="fr-FR"/>
          </a:p>
        </p:txBody>
      </p:sp>
    </p:spTree>
    <p:extLst>
      <p:ext uri="{BB962C8B-B14F-4D97-AF65-F5344CB8AC3E}">
        <p14:creationId xmlns:p14="http://schemas.microsoft.com/office/powerpoint/2010/main" val="266674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55503188" y="7267577"/>
            <a:ext cx="17222153" cy="15483268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829232" y="7267577"/>
            <a:ext cx="51313913" cy="15483268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863A4B6C-C290-4CF5-B87A-B433E08065EB}" type="datetimeFigureOut">
              <a:rPr lang="fr-FR"/>
              <a:pPr/>
              <a:t>18/10/2018</a:t>
            </a:fld>
            <a:endParaRPr lang="fr-FR"/>
          </a:p>
        </p:txBody>
      </p:sp>
      <p:sp>
        <p:nvSpPr>
          <p:cNvPr id="5" name="Espace réservé du pied de page 4"/>
          <p:cNvSpPr>
            <a:spLocks noGrp="1"/>
          </p:cNvSpPr>
          <p:nvPr>
            <p:ph type="ftr" sz="quarter" idx="11"/>
          </p:nvPr>
        </p:nvSpPr>
        <p:spPr/>
        <p:txBody>
          <a:bodyPr/>
          <a:lstStyle>
            <a:lvl1pPr>
              <a:defRPr/>
            </a:lvl1pPr>
          </a:lstStyle>
          <a:p>
            <a:endParaRPr lang="ru-RU"/>
          </a:p>
        </p:txBody>
      </p:sp>
      <p:sp>
        <p:nvSpPr>
          <p:cNvPr id="6" name="Espace réservé du numéro de diapositive 5"/>
          <p:cNvSpPr>
            <a:spLocks noGrp="1"/>
          </p:cNvSpPr>
          <p:nvPr>
            <p:ph type="sldNum" sz="quarter" idx="12"/>
          </p:nvPr>
        </p:nvSpPr>
        <p:spPr/>
        <p:txBody>
          <a:bodyPr/>
          <a:lstStyle>
            <a:lvl1pPr>
              <a:defRPr/>
            </a:lvl1pPr>
          </a:lstStyle>
          <a:p>
            <a:fld id="{F2C4CA52-AADE-459F-9049-DD69D268EA2F}" type="slidenum">
              <a:rPr lang="fr-FR"/>
              <a:pPr/>
              <a:t>‹N°›</a:t>
            </a:fld>
            <a:endParaRPr lang="fr-FR"/>
          </a:p>
        </p:txBody>
      </p:sp>
    </p:spTree>
    <p:extLst>
      <p:ext uri="{BB962C8B-B14F-4D97-AF65-F5344CB8AC3E}">
        <p14:creationId xmlns:p14="http://schemas.microsoft.com/office/powerpoint/2010/main" val="3904189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261C783A-CA76-4701-A756-E9FD19A24583}" type="datetimeFigureOut">
              <a:rPr lang="fr-FR"/>
              <a:pPr/>
              <a:t>18/10/2018</a:t>
            </a:fld>
            <a:endParaRPr lang="fr-FR"/>
          </a:p>
        </p:txBody>
      </p:sp>
      <p:sp>
        <p:nvSpPr>
          <p:cNvPr id="5" name="Espace réservé du pied de page 4"/>
          <p:cNvSpPr>
            <a:spLocks noGrp="1"/>
          </p:cNvSpPr>
          <p:nvPr>
            <p:ph type="ftr" sz="quarter" idx="11"/>
          </p:nvPr>
        </p:nvSpPr>
        <p:spPr/>
        <p:txBody>
          <a:bodyPr/>
          <a:lstStyle>
            <a:lvl1pPr>
              <a:defRPr/>
            </a:lvl1pPr>
          </a:lstStyle>
          <a:p>
            <a:endParaRPr lang="ru-RU"/>
          </a:p>
        </p:txBody>
      </p:sp>
      <p:sp>
        <p:nvSpPr>
          <p:cNvPr id="6" name="Espace réservé du numéro de diapositive 5"/>
          <p:cNvSpPr>
            <a:spLocks noGrp="1"/>
          </p:cNvSpPr>
          <p:nvPr>
            <p:ph type="sldNum" sz="quarter" idx="12"/>
          </p:nvPr>
        </p:nvSpPr>
        <p:spPr/>
        <p:txBody>
          <a:bodyPr/>
          <a:lstStyle>
            <a:lvl1pPr>
              <a:defRPr/>
            </a:lvl1pPr>
          </a:lstStyle>
          <a:p>
            <a:fld id="{B3C48C44-AC74-4EB1-AD9B-00233C714995}" type="slidenum">
              <a:rPr lang="fr-FR"/>
              <a:pPr/>
              <a:t>‹N°›</a:t>
            </a:fld>
            <a:endParaRPr lang="fr-FR"/>
          </a:p>
        </p:txBody>
      </p:sp>
    </p:spTree>
    <p:extLst>
      <p:ext uri="{BB962C8B-B14F-4D97-AF65-F5344CB8AC3E}">
        <p14:creationId xmlns:p14="http://schemas.microsoft.com/office/powerpoint/2010/main" val="2820854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706465" y="18508983"/>
            <a:ext cx="18362295" cy="5720715"/>
          </a:xfrm>
        </p:spPr>
        <p:txBody>
          <a:bodyPr anchor="t"/>
          <a:lstStyle>
            <a:lvl1pPr algn="l">
              <a:defRPr sz="126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1706465" y="12208197"/>
            <a:ext cx="18362295" cy="6300785"/>
          </a:xfrm>
        </p:spPr>
        <p:txBody>
          <a:bodyPr anchor="b"/>
          <a:lstStyle>
            <a:lvl1pPr marL="0" indent="0">
              <a:buNone/>
              <a:defRPr sz="6300">
                <a:solidFill>
                  <a:schemeClr val="tx1">
                    <a:tint val="75000"/>
                  </a:schemeClr>
                </a:solidFill>
              </a:defRPr>
            </a:lvl1pPr>
            <a:lvl2pPr marL="1440036" indent="0">
              <a:buNone/>
              <a:defRPr sz="5700">
                <a:solidFill>
                  <a:schemeClr val="tx1">
                    <a:tint val="75000"/>
                  </a:schemeClr>
                </a:solidFill>
              </a:defRPr>
            </a:lvl2pPr>
            <a:lvl3pPr marL="2880072" indent="0">
              <a:buNone/>
              <a:defRPr sz="5100">
                <a:solidFill>
                  <a:schemeClr val="tx1">
                    <a:tint val="75000"/>
                  </a:schemeClr>
                </a:solidFill>
              </a:defRPr>
            </a:lvl3pPr>
            <a:lvl4pPr marL="4320108" indent="0">
              <a:buNone/>
              <a:defRPr sz="4400">
                <a:solidFill>
                  <a:schemeClr val="tx1">
                    <a:tint val="75000"/>
                  </a:schemeClr>
                </a:solidFill>
              </a:defRPr>
            </a:lvl4pPr>
            <a:lvl5pPr marL="5760144" indent="0">
              <a:buNone/>
              <a:defRPr sz="4400">
                <a:solidFill>
                  <a:schemeClr val="tx1">
                    <a:tint val="75000"/>
                  </a:schemeClr>
                </a:solidFill>
              </a:defRPr>
            </a:lvl5pPr>
            <a:lvl6pPr marL="7200180" indent="0">
              <a:buNone/>
              <a:defRPr sz="4400">
                <a:solidFill>
                  <a:schemeClr val="tx1">
                    <a:tint val="75000"/>
                  </a:schemeClr>
                </a:solidFill>
              </a:defRPr>
            </a:lvl6pPr>
            <a:lvl7pPr marL="8640216" indent="0">
              <a:buNone/>
              <a:defRPr sz="4400">
                <a:solidFill>
                  <a:schemeClr val="tx1">
                    <a:tint val="75000"/>
                  </a:schemeClr>
                </a:solidFill>
              </a:defRPr>
            </a:lvl7pPr>
            <a:lvl8pPr marL="10080252" indent="0">
              <a:buNone/>
              <a:defRPr sz="4400">
                <a:solidFill>
                  <a:schemeClr val="tx1">
                    <a:tint val="75000"/>
                  </a:schemeClr>
                </a:solidFill>
              </a:defRPr>
            </a:lvl8pPr>
            <a:lvl9pPr marL="11520288" indent="0">
              <a:buNone/>
              <a:defRPr sz="4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39603670-63BA-40F9-B835-71648BCB4B70}" type="datetimeFigureOut">
              <a:rPr lang="fr-FR"/>
              <a:pPr/>
              <a:t>18/10/2018</a:t>
            </a:fld>
            <a:endParaRPr lang="fr-FR"/>
          </a:p>
        </p:txBody>
      </p:sp>
      <p:sp>
        <p:nvSpPr>
          <p:cNvPr id="5" name="Espace réservé du pied de page 4"/>
          <p:cNvSpPr>
            <a:spLocks noGrp="1"/>
          </p:cNvSpPr>
          <p:nvPr>
            <p:ph type="ftr" sz="quarter" idx="11"/>
          </p:nvPr>
        </p:nvSpPr>
        <p:spPr/>
        <p:txBody>
          <a:bodyPr/>
          <a:lstStyle>
            <a:lvl1pPr>
              <a:defRPr/>
            </a:lvl1pPr>
          </a:lstStyle>
          <a:p>
            <a:endParaRPr lang="ru-RU"/>
          </a:p>
        </p:txBody>
      </p:sp>
      <p:sp>
        <p:nvSpPr>
          <p:cNvPr id="6" name="Espace réservé du numéro de diapositive 5"/>
          <p:cNvSpPr>
            <a:spLocks noGrp="1"/>
          </p:cNvSpPr>
          <p:nvPr>
            <p:ph type="sldNum" sz="quarter" idx="12"/>
          </p:nvPr>
        </p:nvSpPr>
        <p:spPr/>
        <p:txBody>
          <a:bodyPr/>
          <a:lstStyle>
            <a:lvl1pPr>
              <a:defRPr/>
            </a:lvl1pPr>
          </a:lstStyle>
          <a:p>
            <a:fld id="{2EB03A28-09D7-4143-8012-A4A26E20E8B9}" type="slidenum">
              <a:rPr lang="fr-FR"/>
              <a:pPr/>
              <a:t>‹N°›</a:t>
            </a:fld>
            <a:endParaRPr lang="fr-FR"/>
          </a:p>
        </p:txBody>
      </p:sp>
    </p:spTree>
    <p:extLst>
      <p:ext uri="{BB962C8B-B14F-4D97-AF65-F5344CB8AC3E}">
        <p14:creationId xmlns:p14="http://schemas.microsoft.com/office/powerpoint/2010/main" val="1726341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3829231" y="42338627"/>
            <a:ext cx="34268032" cy="119761635"/>
          </a:xfrm>
        </p:spPr>
        <p:txBody>
          <a:bodyPr/>
          <a:lstStyle>
            <a:lvl1pPr>
              <a:defRPr sz="8800"/>
            </a:lvl1pPr>
            <a:lvl2pPr>
              <a:defRPr sz="7500"/>
            </a:lvl2pPr>
            <a:lvl3pPr>
              <a:defRPr sz="6300"/>
            </a:lvl3pPr>
            <a:lvl4pPr>
              <a:defRPr sz="5700"/>
            </a:lvl4pPr>
            <a:lvl5pPr>
              <a:defRPr sz="5700"/>
            </a:lvl5pPr>
            <a:lvl6pPr>
              <a:defRPr sz="5700"/>
            </a:lvl6pPr>
            <a:lvl7pPr>
              <a:defRPr sz="5700"/>
            </a:lvl7pPr>
            <a:lvl8pPr>
              <a:defRPr sz="5700"/>
            </a:lvl8pPr>
            <a:lvl9pPr>
              <a:defRPr sz="5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38457307" y="42338627"/>
            <a:ext cx="34268034" cy="119761635"/>
          </a:xfrm>
        </p:spPr>
        <p:txBody>
          <a:bodyPr/>
          <a:lstStyle>
            <a:lvl1pPr>
              <a:defRPr sz="8800"/>
            </a:lvl1pPr>
            <a:lvl2pPr>
              <a:defRPr sz="7500"/>
            </a:lvl2pPr>
            <a:lvl3pPr>
              <a:defRPr sz="6300"/>
            </a:lvl3pPr>
            <a:lvl4pPr>
              <a:defRPr sz="5700"/>
            </a:lvl4pPr>
            <a:lvl5pPr>
              <a:defRPr sz="5700"/>
            </a:lvl5pPr>
            <a:lvl6pPr>
              <a:defRPr sz="5700"/>
            </a:lvl6pPr>
            <a:lvl7pPr>
              <a:defRPr sz="5700"/>
            </a:lvl7pPr>
            <a:lvl8pPr>
              <a:defRPr sz="5700"/>
            </a:lvl8pPr>
            <a:lvl9pPr>
              <a:defRPr sz="5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fld id="{EF9BCD6D-6877-4C65-B4DF-98E69B289397}" type="datetimeFigureOut">
              <a:rPr lang="fr-FR"/>
              <a:pPr/>
              <a:t>18/10/2018</a:t>
            </a:fld>
            <a:endParaRPr lang="fr-FR"/>
          </a:p>
        </p:txBody>
      </p:sp>
      <p:sp>
        <p:nvSpPr>
          <p:cNvPr id="6" name="Espace réservé du pied de page 4"/>
          <p:cNvSpPr>
            <a:spLocks noGrp="1"/>
          </p:cNvSpPr>
          <p:nvPr>
            <p:ph type="ftr" sz="quarter" idx="11"/>
          </p:nvPr>
        </p:nvSpPr>
        <p:spPr/>
        <p:txBody>
          <a:bodyPr/>
          <a:lstStyle>
            <a:lvl1pPr>
              <a:defRPr/>
            </a:lvl1pPr>
          </a:lstStyle>
          <a:p>
            <a:endParaRPr lang="ru-RU"/>
          </a:p>
        </p:txBody>
      </p:sp>
      <p:sp>
        <p:nvSpPr>
          <p:cNvPr id="7" name="Espace réservé du numéro de diapositive 5"/>
          <p:cNvSpPr>
            <a:spLocks noGrp="1"/>
          </p:cNvSpPr>
          <p:nvPr>
            <p:ph type="sldNum" sz="quarter" idx="12"/>
          </p:nvPr>
        </p:nvSpPr>
        <p:spPr/>
        <p:txBody>
          <a:bodyPr/>
          <a:lstStyle>
            <a:lvl1pPr>
              <a:defRPr/>
            </a:lvl1pPr>
          </a:lstStyle>
          <a:p>
            <a:fld id="{8B246097-5246-4F9E-87B6-2FD61DCED610}" type="slidenum">
              <a:rPr lang="fr-FR"/>
              <a:pPr/>
              <a:t>‹N°›</a:t>
            </a:fld>
            <a:endParaRPr lang="fr-FR"/>
          </a:p>
        </p:txBody>
      </p:sp>
    </p:spTree>
    <p:extLst>
      <p:ext uri="{BB962C8B-B14F-4D97-AF65-F5344CB8AC3E}">
        <p14:creationId xmlns:p14="http://schemas.microsoft.com/office/powerpoint/2010/main" val="2240507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080136" y="1153479"/>
            <a:ext cx="19442430" cy="48006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1080135" y="6447475"/>
            <a:ext cx="9544944" cy="2687001"/>
          </a:xfrm>
        </p:spPr>
        <p:txBody>
          <a:bodyPr anchor="b"/>
          <a:lstStyle>
            <a:lvl1pPr marL="0" indent="0">
              <a:buNone/>
              <a:defRPr sz="7500" b="1"/>
            </a:lvl1pPr>
            <a:lvl2pPr marL="1440036" indent="0">
              <a:buNone/>
              <a:defRPr sz="6300" b="1"/>
            </a:lvl2pPr>
            <a:lvl3pPr marL="2880072" indent="0">
              <a:buNone/>
              <a:defRPr sz="5700" b="1"/>
            </a:lvl3pPr>
            <a:lvl4pPr marL="4320108" indent="0">
              <a:buNone/>
              <a:defRPr sz="5100" b="1"/>
            </a:lvl4pPr>
            <a:lvl5pPr marL="5760144" indent="0">
              <a:buNone/>
              <a:defRPr sz="5100" b="1"/>
            </a:lvl5pPr>
            <a:lvl6pPr marL="7200180" indent="0">
              <a:buNone/>
              <a:defRPr sz="5100" b="1"/>
            </a:lvl6pPr>
            <a:lvl7pPr marL="8640216" indent="0">
              <a:buNone/>
              <a:defRPr sz="5100" b="1"/>
            </a:lvl7pPr>
            <a:lvl8pPr marL="10080252" indent="0">
              <a:buNone/>
              <a:defRPr sz="5100" b="1"/>
            </a:lvl8pPr>
            <a:lvl9pPr marL="11520288" indent="0">
              <a:buNone/>
              <a:defRPr sz="51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1080135" y="9134476"/>
            <a:ext cx="9544944" cy="16595409"/>
          </a:xfrm>
        </p:spPr>
        <p:txBody>
          <a:bodyPr/>
          <a:lstStyle>
            <a:lvl1pPr>
              <a:defRPr sz="7500"/>
            </a:lvl1pPr>
            <a:lvl2pPr>
              <a:defRPr sz="6300"/>
            </a:lvl2pPr>
            <a:lvl3pPr>
              <a:defRPr sz="5700"/>
            </a:lvl3pPr>
            <a:lvl4pPr>
              <a:defRPr sz="5100"/>
            </a:lvl4pPr>
            <a:lvl5pPr>
              <a:defRPr sz="5100"/>
            </a:lvl5pPr>
            <a:lvl6pPr>
              <a:defRPr sz="5100"/>
            </a:lvl6pPr>
            <a:lvl7pPr>
              <a:defRPr sz="5100"/>
            </a:lvl7pPr>
            <a:lvl8pPr>
              <a:defRPr sz="5100"/>
            </a:lvl8pPr>
            <a:lvl9pPr>
              <a:defRPr sz="51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10973873" y="6447475"/>
            <a:ext cx="9548693" cy="2687001"/>
          </a:xfrm>
        </p:spPr>
        <p:txBody>
          <a:bodyPr anchor="b"/>
          <a:lstStyle>
            <a:lvl1pPr marL="0" indent="0">
              <a:buNone/>
              <a:defRPr sz="7500" b="1"/>
            </a:lvl1pPr>
            <a:lvl2pPr marL="1440036" indent="0">
              <a:buNone/>
              <a:defRPr sz="6300" b="1"/>
            </a:lvl2pPr>
            <a:lvl3pPr marL="2880072" indent="0">
              <a:buNone/>
              <a:defRPr sz="5700" b="1"/>
            </a:lvl3pPr>
            <a:lvl4pPr marL="4320108" indent="0">
              <a:buNone/>
              <a:defRPr sz="5100" b="1"/>
            </a:lvl4pPr>
            <a:lvl5pPr marL="5760144" indent="0">
              <a:buNone/>
              <a:defRPr sz="5100" b="1"/>
            </a:lvl5pPr>
            <a:lvl6pPr marL="7200180" indent="0">
              <a:buNone/>
              <a:defRPr sz="5100" b="1"/>
            </a:lvl6pPr>
            <a:lvl7pPr marL="8640216" indent="0">
              <a:buNone/>
              <a:defRPr sz="5100" b="1"/>
            </a:lvl7pPr>
            <a:lvl8pPr marL="10080252" indent="0">
              <a:buNone/>
              <a:defRPr sz="5100" b="1"/>
            </a:lvl8pPr>
            <a:lvl9pPr marL="11520288" indent="0">
              <a:buNone/>
              <a:defRPr sz="51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10973873" y="9134476"/>
            <a:ext cx="9548693" cy="16595409"/>
          </a:xfrm>
        </p:spPr>
        <p:txBody>
          <a:bodyPr/>
          <a:lstStyle>
            <a:lvl1pPr>
              <a:defRPr sz="7500"/>
            </a:lvl1pPr>
            <a:lvl2pPr>
              <a:defRPr sz="6300"/>
            </a:lvl2pPr>
            <a:lvl3pPr>
              <a:defRPr sz="5700"/>
            </a:lvl3pPr>
            <a:lvl4pPr>
              <a:defRPr sz="5100"/>
            </a:lvl4pPr>
            <a:lvl5pPr>
              <a:defRPr sz="5100"/>
            </a:lvl5pPr>
            <a:lvl6pPr>
              <a:defRPr sz="5100"/>
            </a:lvl6pPr>
            <a:lvl7pPr>
              <a:defRPr sz="5100"/>
            </a:lvl7pPr>
            <a:lvl8pPr>
              <a:defRPr sz="5100"/>
            </a:lvl8pPr>
            <a:lvl9pPr>
              <a:defRPr sz="51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fld id="{201EA4B9-0F8E-4D46-A39D-6FA0AC2D52D8}" type="datetimeFigureOut">
              <a:rPr lang="fr-FR"/>
              <a:pPr/>
              <a:t>18/10/2018</a:t>
            </a:fld>
            <a:endParaRPr lang="fr-FR"/>
          </a:p>
        </p:txBody>
      </p:sp>
      <p:sp>
        <p:nvSpPr>
          <p:cNvPr id="8" name="Espace réservé du pied de page 4"/>
          <p:cNvSpPr>
            <a:spLocks noGrp="1"/>
          </p:cNvSpPr>
          <p:nvPr>
            <p:ph type="ftr" sz="quarter" idx="11"/>
          </p:nvPr>
        </p:nvSpPr>
        <p:spPr/>
        <p:txBody>
          <a:bodyPr/>
          <a:lstStyle>
            <a:lvl1pPr>
              <a:defRPr/>
            </a:lvl1pPr>
          </a:lstStyle>
          <a:p>
            <a:endParaRPr lang="ru-RU"/>
          </a:p>
        </p:txBody>
      </p:sp>
      <p:sp>
        <p:nvSpPr>
          <p:cNvPr id="9" name="Espace réservé du numéro de diapositive 5"/>
          <p:cNvSpPr>
            <a:spLocks noGrp="1"/>
          </p:cNvSpPr>
          <p:nvPr>
            <p:ph type="sldNum" sz="quarter" idx="12"/>
          </p:nvPr>
        </p:nvSpPr>
        <p:spPr/>
        <p:txBody>
          <a:bodyPr/>
          <a:lstStyle>
            <a:lvl1pPr>
              <a:defRPr/>
            </a:lvl1pPr>
          </a:lstStyle>
          <a:p>
            <a:fld id="{0139EF74-88CD-4153-B7DB-2F92EAD5CA4F}" type="slidenum">
              <a:rPr lang="fr-FR"/>
              <a:pPr/>
              <a:t>‹N°›</a:t>
            </a:fld>
            <a:endParaRPr lang="fr-FR"/>
          </a:p>
        </p:txBody>
      </p:sp>
    </p:spTree>
    <p:extLst>
      <p:ext uri="{BB962C8B-B14F-4D97-AF65-F5344CB8AC3E}">
        <p14:creationId xmlns:p14="http://schemas.microsoft.com/office/powerpoint/2010/main" val="2892690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fld id="{8B8E279F-E94F-40D3-B91B-687197F26482}" type="datetimeFigureOut">
              <a:rPr lang="fr-FR"/>
              <a:pPr/>
              <a:t>18/10/2018</a:t>
            </a:fld>
            <a:endParaRPr lang="fr-FR"/>
          </a:p>
        </p:txBody>
      </p:sp>
      <p:sp>
        <p:nvSpPr>
          <p:cNvPr id="4" name="Espace réservé du pied de page 4"/>
          <p:cNvSpPr>
            <a:spLocks noGrp="1"/>
          </p:cNvSpPr>
          <p:nvPr>
            <p:ph type="ftr" sz="quarter" idx="11"/>
          </p:nvPr>
        </p:nvSpPr>
        <p:spPr/>
        <p:txBody>
          <a:bodyPr/>
          <a:lstStyle>
            <a:lvl1pPr>
              <a:defRPr/>
            </a:lvl1pPr>
          </a:lstStyle>
          <a:p>
            <a:endParaRPr lang="ru-RU"/>
          </a:p>
        </p:txBody>
      </p:sp>
      <p:sp>
        <p:nvSpPr>
          <p:cNvPr id="5" name="Espace réservé du numéro de diapositive 5"/>
          <p:cNvSpPr>
            <a:spLocks noGrp="1"/>
          </p:cNvSpPr>
          <p:nvPr>
            <p:ph type="sldNum" sz="quarter" idx="12"/>
          </p:nvPr>
        </p:nvSpPr>
        <p:spPr/>
        <p:txBody>
          <a:bodyPr/>
          <a:lstStyle>
            <a:lvl1pPr>
              <a:defRPr/>
            </a:lvl1pPr>
          </a:lstStyle>
          <a:p>
            <a:fld id="{F9AAE86B-E348-4417-890C-5C19F7AAD22F}" type="slidenum">
              <a:rPr lang="fr-FR"/>
              <a:pPr/>
              <a:t>‹N°›</a:t>
            </a:fld>
            <a:endParaRPr lang="fr-FR"/>
          </a:p>
        </p:txBody>
      </p:sp>
    </p:spTree>
    <p:extLst>
      <p:ext uri="{BB962C8B-B14F-4D97-AF65-F5344CB8AC3E}">
        <p14:creationId xmlns:p14="http://schemas.microsoft.com/office/powerpoint/2010/main" val="3784458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A05C45B3-92BC-4B29-A73B-B651B1822373}" type="datetimeFigureOut">
              <a:rPr lang="fr-FR"/>
              <a:pPr/>
              <a:t>18/10/2018</a:t>
            </a:fld>
            <a:endParaRPr lang="fr-FR"/>
          </a:p>
        </p:txBody>
      </p:sp>
      <p:sp>
        <p:nvSpPr>
          <p:cNvPr id="3" name="Espace réservé du pied de page 4"/>
          <p:cNvSpPr>
            <a:spLocks noGrp="1"/>
          </p:cNvSpPr>
          <p:nvPr>
            <p:ph type="ftr" sz="quarter" idx="11"/>
          </p:nvPr>
        </p:nvSpPr>
        <p:spPr/>
        <p:txBody>
          <a:bodyPr/>
          <a:lstStyle>
            <a:lvl1pPr>
              <a:defRPr/>
            </a:lvl1pPr>
          </a:lstStyle>
          <a:p>
            <a:endParaRPr lang="ru-RU"/>
          </a:p>
        </p:txBody>
      </p:sp>
      <p:sp>
        <p:nvSpPr>
          <p:cNvPr id="4" name="Espace réservé du numéro de diapositive 5"/>
          <p:cNvSpPr>
            <a:spLocks noGrp="1"/>
          </p:cNvSpPr>
          <p:nvPr>
            <p:ph type="sldNum" sz="quarter" idx="12"/>
          </p:nvPr>
        </p:nvSpPr>
        <p:spPr/>
        <p:txBody>
          <a:bodyPr/>
          <a:lstStyle>
            <a:lvl1pPr>
              <a:defRPr/>
            </a:lvl1pPr>
          </a:lstStyle>
          <a:p>
            <a:fld id="{2B0FA5AA-E8EF-4046-AFB6-76E8B8710640}" type="slidenum">
              <a:rPr lang="fr-FR"/>
              <a:pPr/>
              <a:t>‹N°›</a:t>
            </a:fld>
            <a:endParaRPr lang="fr-FR"/>
          </a:p>
        </p:txBody>
      </p:sp>
    </p:spTree>
    <p:extLst>
      <p:ext uri="{BB962C8B-B14F-4D97-AF65-F5344CB8AC3E}">
        <p14:creationId xmlns:p14="http://schemas.microsoft.com/office/powerpoint/2010/main" val="1792610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80137" y="1146810"/>
            <a:ext cx="7107139" cy="4880610"/>
          </a:xfrm>
        </p:spPr>
        <p:txBody>
          <a:bodyPr anchor="b"/>
          <a:lstStyle>
            <a:lvl1pPr algn="l">
              <a:defRPr sz="6300" b="1"/>
            </a:lvl1pPr>
          </a:lstStyle>
          <a:p>
            <a:r>
              <a:rPr lang="fr-FR" smtClean="0"/>
              <a:t>Cliquez pour modifier le style du titre</a:t>
            </a:r>
            <a:endParaRPr lang="fr-FR"/>
          </a:p>
        </p:txBody>
      </p:sp>
      <p:sp>
        <p:nvSpPr>
          <p:cNvPr id="3" name="Espace réservé du contenu 2"/>
          <p:cNvSpPr>
            <a:spLocks noGrp="1"/>
          </p:cNvSpPr>
          <p:nvPr>
            <p:ph idx="1"/>
          </p:nvPr>
        </p:nvSpPr>
        <p:spPr>
          <a:xfrm>
            <a:off x="8446056" y="1146812"/>
            <a:ext cx="12076509" cy="24583075"/>
          </a:xfrm>
        </p:spPr>
        <p:txBody>
          <a:bodyPr/>
          <a:lstStyle>
            <a:lvl1pPr>
              <a:defRPr sz="10100"/>
            </a:lvl1pPr>
            <a:lvl2pPr>
              <a:defRPr sz="8800"/>
            </a:lvl2pPr>
            <a:lvl3pPr>
              <a:defRPr sz="7500"/>
            </a:lvl3pPr>
            <a:lvl4pPr>
              <a:defRPr sz="6300"/>
            </a:lvl4pPr>
            <a:lvl5pPr>
              <a:defRPr sz="6300"/>
            </a:lvl5pPr>
            <a:lvl6pPr>
              <a:defRPr sz="6300"/>
            </a:lvl6pPr>
            <a:lvl7pPr>
              <a:defRPr sz="6300"/>
            </a:lvl7pPr>
            <a:lvl8pPr>
              <a:defRPr sz="6300"/>
            </a:lvl8pPr>
            <a:lvl9pPr>
              <a:defRPr sz="63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1080137" y="6027422"/>
            <a:ext cx="7107139" cy="19702465"/>
          </a:xfrm>
        </p:spPr>
        <p:txBody>
          <a:bodyPr/>
          <a:lstStyle>
            <a:lvl1pPr marL="0" indent="0">
              <a:buNone/>
              <a:defRPr sz="4400"/>
            </a:lvl1pPr>
            <a:lvl2pPr marL="1440036" indent="0">
              <a:buNone/>
              <a:defRPr sz="3800"/>
            </a:lvl2pPr>
            <a:lvl3pPr marL="2880072" indent="0">
              <a:buNone/>
              <a:defRPr sz="3100"/>
            </a:lvl3pPr>
            <a:lvl4pPr marL="4320108" indent="0">
              <a:buNone/>
              <a:defRPr sz="2900"/>
            </a:lvl4pPr>
            <a:lvl5pPr marL="5760144" indent="0">
              <a:buNone/>
              <a:defRPr sz="2900"/>
            </a:lvl5pPr>
            <a:lvl6pPr marL="7200180" indent="0">
              <a:buNone/>
              <a:defRPr sz="2900"/>
            </a:lvl6pPr>
            <a:lvl7pPr marL="8640216" indent="0">
              <a:buNone/>
              <a:defRPr sz="2900"/>
            </a:lvl7pPr>
            <a:lvl8pPr marL="10080252" indent="0">
              <a:buNone/>
              <a:defRPr sz="2900"/>
            </a:lvl8pPr>
            <a:lvl9pPr marL="11520288" indent="0">
              <a:buNone/>
              <a:defRPr sz="2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CED20832-BD7E-4C0C-843D-54C7B0D1D461}" type="datetimeFigureOut">
              <a:rPr lang="fr-FR"/>
              <a:pPr/>
              <a:t>18/10/2018</a:t>
            </a:fld>
            <a:endParaRPr lang="fr-FR"/>
          </a:p>
        </p:txBody>
      </p:sp>
      <p:sp>
        <p:nvSpPr>
          <p:cNvPr id="6" name="Espace réservé du pied de page 4"/>
          <p:cNvSpPr>
            <a:spLocks noGrp="1"/>
          </p:cNvSpPr>
          <p:nvPr>
            <p:ph type="ftr" sz="quarter" idx="11"/>
          </p:nvPr>
        </p:nvSpPr>
        <p:spPr/>
        <p:txBody>
          <a:bodyPr/>
          <a:lstStyle>
            <a:lvl1pPr>
              <a:defRPr/>
            </a:lvl1pPr>
          </a:lstStyle>
          <a:p>
            <a:endParaRPr lang="ru-RU"/>
          </a:p>
        </p:txBody>
      </p:sp>
      <p:sp>
        <p:nvSpPr>
          <p:cNvPr id="7" name="Espace réservé du numéro de diapositive 5"/>
          <p:cNvSpPr>
            <a:spLocks noGrp="1"/>
          </p:cNvSpPr>
          <p:nvPr>
            <p:ph type="sldNum" sz="quarter" idx="12"/>
          </p:nvPr>
        </p:nvSpPr>
        <p:spPr/>
        <p:txBody>
          <a:bodyPr/>
          <a:lstStyle>
            <a:lvl1pPr>
              <a:defRPr/>
            </a:lvl1pPr>
          </a:lstStyle>
          <a:p>
            <a:fld id="{4E3E2A5A-37FE-4857-8079-BA2832F36F3C}" type="slidenum">
              <a:rPr lang="fr-FR"/>
              <a:pPr/>
              <a:t>‹N°›</a:t>
            </a:fld>
            <a:endParaRPr lang="fr-FR"/>
          </a:p>
        </p:txBody>
      </p:sp>
    </p:spTree>
    <p:extLst>
      <p:ext uri="{BB962C8B-B14F-4D97-AF65-F5344CB8AC3E}">
        <p14:creationId xmlns:p14="http://schemas.microsoft.com/office/powerpoint/2010/main" val="3117162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234281" y="20162521"/>
            <a:ext cx="12961620" cy="2380299"/>
          </a:xfrm>
        </p:spPr>
        <p:txBody>
          <a:bodyPr anchor="b"/>
          <a:lstStyle>
            <a:lvl1pPr algn="l">
              <a:defRPr sz="63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4234281" y="2573655"/>
            <a:ext cx="12961620" cy="17282160"/>
          </a:xfrm>
        </p:spPr>
        <p:txBody>
          <a:bodyPr rtlCol="0">
            <a:normAutofit/>
          </a:bodyPr>
          <a:lstStyle>
            <a:lvl1pPr marL="0" indent="0">
              <a:buNone/>
              <a:defRPr sz="10100"/>
            </a:lvl1pPr>
            <a:lvl2pPr marL="1440036" indent="0">
              <a:buNone/>
              <a:defRPr sz="8800"/>
            </a:lvl2pPr>
            <a:lvl3pPr marL="2880072" indent="0">
              <a:buNone/>
              <a:defRPr sz="7500"/>
            </a:lvl3pPr>
            <a:lvl4pPr marL="4320108" indent="0">
              <a:buNone/>
              <a:defRPr sz="6300"/>
            </a:lvl4pPr>
            <a:lvl5pPr marL="5760144" indent="0">
              <a:buNone/>
              <a:defRPr sz="6300"/>
            </a:lvl5pPr>
            <a:lvl6pPr marL="7200180" indent="0">
              <a:buNone/>
              <a:defRPr sz="6300"/>
            </a:lvl6pPr>
            <a:lvl7pPr marL="8640216" indent="0">
              <a:buNone/>
              <a:defRPr sz="6300"/>
            </a:lvl7pPr>
            <a:lvl8pPr marL="10080252" indent="0">
              <a:buNone/>
              <a:defRPr sz="6300"/>
            </a:lvl8pPr>
            <a:lvl9pPr marL="11520288" indent="0">
              <a:buNone/>
              <a:defRPr sz="6300"/>
            </a:lvl9pPr>
          </a:lstStyle>
          <a:p>
            <a:pPr lvl="0"/>
            <a:endParaRPr lang="fr-FR" noProof="0" smtClean="0"/>
          </a:p>
        </p:txBody>
      </p:sp>
      <p:sp>
        <p:nvSpPr>
          <p:cNvPr id="4" name="Espace réservé du texte 3"/>
          <p:cNvSpPr>
            <a:spLocks noGrp="1"/>
          </p:cNvSpPr>
          <p:nvPr>
            <p:ph type="body" sz="half" idx="2"/>
          </p:nvPr>
        </p:nvSpPr>
        <p:spPr>
          <a:xfrm>
            <a:off x="4234281" y="22542820"/>
            <a:ext cx="12961620" cy="3380421"/>
          </a:xfrm>
        </p:spPr>
        <p:txBody>
          <a:bodyPr/>
          <a:lstStyle>
            <a:lvl1pPr marL="0" indent="0">
              <a:buNone/>
              <a:defRPr sz="4400"/>
            </a:lvl1pPr>
            <a:lvl2pPr marL="1440036" indent="0">
              <a:buNone/>
              <a:defRPr sz="3800"/>
            </a:lvl2pPr>
            <a:lvl3pPr marL="2880072" indent="0">
              <a:buNone/>
              <a:defRPr sz="3100"/>
            </a:lvl3pPr>
            <a:lvl4pPr marL="4320108" indent="0">
              <a:buNone/>
              <a:defRPr sz="2900"/>
            </a:lvl4pPr>
            <a:lvl5pPr marL="5760144" indent="0">
              <a:buNone/>
              <a:defRPr sz="2900"/>
            </a:lvl5pPr>
            <a:lvl6pPr marL="7200180" indent="0">
              <a:buNone/>
              <a:defRPr sz="2900"/>
            </a:lvl6pPr>
            <a:lvl7pPr marL="8640216" indent="0">
              <a:buNone/>
              <a:defRPr sz="2900"/>
            </a:lvl7pPr>
            <a:lvl8pPr marL="10080252" indent="0">
              <a:buNone/>
              <a:defRPr sz="2900"/>
            </a:lvl8pPr>
            <a:lvl9pPr marL="11520288" indent="0">
              <a:buNone/>
              <a:defRPr sz="2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31FE58E-3A8A-4E7F-AC7D-A6C9CAF4FB16}" type="datetimeFigureOut">
              <a:rPr lang="fr-FR"/>
              <a:pPr/>
              <a:t>18/10/2018</a:t>
            </a:fld>
            <a:endParaRPr lang="fr-FR"/>
          </a:p>
        </p:txBody>
      </p:sp>
      <p:sp>
        <p:nvSpPr>
          <p:cNvPr id="6" name="Espace réservé du pied de page 4"/>
          <p:cNvSpPr>
            <a:spLocks noGrp="1"/>
          </p:cNvSpPr>
          <p:nvPr>
            <p:ph type="ftr" sz="quarter" idx="11"/>
          </p:nvPr>
        </p:nvSpPr>
        <p:spPr/>
        <p:txBody>
          <a:bodyPr/>
          <a:lstStyle>
            <a:lvl1pPr>
              <a:defRPr/>
            </a:lvl1pPr>
          </a:lstStyle>
          <a:p>
            <a:endParaRPr lang="ru-RU"/>
          </a:p>
        </p:txBody>
      </p:sp>
      <p:sp>
        <p:nvSpPr>
          <p:cNvPr id="7" name="Espace réservé du numéro de diapositive 5"/>
          <p:cNvSpPr>
            <a:spLocks noGrp="1"/>
          </p:cNvSpPr>
          <p:nvPr>
            <p:ph type="sldNum" sz="quarter" idx="12"/>
          </p:nvPr>
        </p:nvSpPr>
        <p:spPr/>
        <p:txBody>
          <a:bodyPr/>
          <a:lstStyle>
            <a:lvl1pPr>
              <a:defRPr/>
            </a:lvl1pPr>
          </a:lstStyle>
          <a:p>
            <a:fld id="{A1D0E9F1-5E61-4B18-8BAC-DDB0885AFDF4}" type="slidenum">
              <a:rPr lang="fr-FR"/>
              <a:pPr/>
              <a:t>‹N°›</a:t>
            </a:fld>
            <a:endParaRPr lang="fr-FR"/>
          </a:p>
        </p:txBody>
      </p:sp>
    </p:spTree>
    <p:extLst>
      <p:ext uri="{BB962C8B-B14F-4D97-AF65-F5344CB8AC3E}">
        <p14:creationId xmlns:p14="http://schemas.microsoft.com/office/powerpoint/2010/main" val="75396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1080559" y="1153583"/>
            <a:ext cx="1944158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88007" tIns="144004" rIns="288007" bIns="144004"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1080559" y="6720417"/>
            <a:ext cx="19441583" cy="1900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88007" tIns="144004" rIns="288007" bIns="144004"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1080559" y="26696459"/>
            <a:ext cx="5039783" cy="1533525"/>
          </a:xfrm>
          <a:prstGeom prst="rect">
            <a:avLst/>
          </a:prstGeom>
        </p:spPr>
        <p:txBody>
          <a:bodyPr vert="horz" wrap="square" lIns="288007" tIns="144004" rIns="288007" bIns="144004" numCol="1" anchor="ctr" anchorCtr="0" compatLnSpc="1">
            <a:prstTxWarp prst="textNoShape">
              <a:avLst/>
            </a:prstTxWarp>
          </a:bodyPr>
          <a:lstStyle>
            <a:lvl1pPr>
              <a:defRPr sz="3800">
                <a:solidFill>
                  <a:srgbClr val="898989"/>
                </a:solidFill>
                <a:latin typeface="Calibri" panose="020F0502020204030204" pitchFamily="34" charset="0"/>
              </a:defRPr>
            </a:lvl1pPr>
          </a:lstStyle>
          <a:p>
            <a:fld id="{992ADEC2-F689-45F2-92EE-9F6B17E8891D}" type="datetimeFigureOut">
              <a:rPr lang="fr-FR"/>
              <a:pPr/>
              <a:t>18/10/2018</a:t>
            </a:fld>
            <a:endParaRPr lang="fr-FR"/>
          </a:p>
        </p:txBody>
      </p:sp>
      <p:sp>
        <p:nvSpPr>
          <p:cNvPr id="5" name="Espace réservé du pied de page 4"/>
          <p:cNvSpPr>
            <a:spLocks noGrp="1"/>
          </p:cNvSpPr>
          <p:nvPr>
            <p:ph type="ftr" sz="quarter" idx="3"/>
          </p:nvPr>
        </p:nvSpPr>
        <p:spPr>
          <a:xfrm>
            <a:off x="7380817" y="26696459"/>
            <a:ext cx="6841067" cy="1533525"/>
          </a:xfrm>
          <a:prstGeom prst="rect">
            <a:avLst/>
          </a:prstGeom>
        </p:spPr>
        <p:txBody>
          <a:bodyPr vert="horz" wrap="square" lIns="288007" tIns="144004" rIns="288007" bIns="144004" numCol="1" anchor="ctr" anchorCtr="0" compatLnSpc="1">
            <a:prstTxWarp prst="textNoShape">
              <a:avLst/>
            </a:prstTxWarp>
          </a:bodyPr>
          <a:lstStyle>
            <a:lvl1pPr algn="ctr">
              <a:defRPr sz="3800">
                <a:solidFill>
                  <a:srgbClr val="898989"/>
                </a:solidFill>
                <a:latin typeface="Calibri" panose="020F0502020204030204" pitchFamily="34" charset="0"/>
              </a:defRPr>
            </a:lvl1pPr>
          </a:lstStyle>
          <a:p>
            <a:endParaRPr lang="ru-RU"/>
          </a:p>
        </p:txBody>
      </p:sp>
      <p:sp>
        <p:nvSpPr>
          <p:cNvPr id="6" name="Espace réservé du numéro de diapositive 5"/>
          <p:cNvSpPr>
            <a:spLocks noGrp="1"/>
          </p:cNvSpPr>
          <p:nvPr>
            <p:ph type="sldNum" sz="quarter" idx="4"/>
          </p:nvPr>
        </p:nvSpPr>
        <p:spPr>
          <a:xfrm>
            <a:off x="15482359" y="26696459"/>
            <a:ext cx="5039783" cy="1533525"/>
          </a:xfrm>
          <a:prstGeom prst="rect">
            <a:avLst/>
          </a:prstGeom>
        </p:spPr>
        <p:txBody>
          <a:bodyPr vert="horz" wrap="square" lIns="288007" tIns="144004" rIns="288007" bIns="144004" numCol="1" anchor="ctr" anchorCtr="0" compatLnSpc="1">
            <a:prstTxWarp prst="textNoShape">
              <a:avLst/>
            </a:prstTxWarp>
          </a:bodyPr>
          <a:lstStyle>
            <a:lvl1pPr algn="r">
              <a:defRPr sz="3800">
                <a:solidFill>
                  <a:srgbClr val="898989"/>
                </a:solidFill>
                <a:latin typeface="Calibri" panose="020F0502020204030204" pitchFamily="34" charset="0"/>
              </a:defRPr>
            </a:lvl1pPr>
          </a:lstStyle>
          <a:p>
            <a:fld id="{C38C7F09-0B94-4321-AC3D-F196D15E658F}" type="slidenum">
              <a:rPr lang="fr-FR"/>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79437" rtl="0" eaLnBrk="0" fontAlgn="base" hangingPunct="0">
        <a:spcBef>
          <a:spcPct val="0"/>
        </a:spcBef>
        <a:spcAft>
          <a:spcPct val="0"/>
        </a:spcAft>
        <a:defRPr sz="13900" kern="1200">
          <a:solidFill>
            <a:schemeClr val="tx1"/>
          </a:solidFill>
          <a:latin typeface="+mj-lt"/>
          <a:ea typeface="+mj-ea"/>
          <a:cs typeface="+mj-cs"/>
        </a:defRPr>
      </a:lvl1pPr>
      <a:lvl2pPr algn="ctr" defTabSz="2879437" rtl="0" eaLnBrk="0" fontAlgn="base" hangingPunct="0">
        <a:spcBef>
          <a:spcPct val="0"/>
        </a:spcBef>
        <a:spcAft>
          <a:spcPct val="0"/>
        </a:spcAft>
        <a:defRPr sz="13900">
          <a:solidFill>
            <a:schemeClr val="tx1"/>
          </a:solidFill>
          <a:latin typeface="Calibri" pitchFamily="34" charset="0"/>
        </a:defRPr>
      </a:lvl2pPr>
      <a:lvl3pPr algn="ctr" defTabSz="2879437" rtl="0" eaLnBrk="0" fontAlgn="base" hangingPunct="0">
        <a:spcBef>
          <a:spcPct val="0"/>
        </a:spcBef>
        <a:spcAft>
          <a:spcPct val="0"/>
        </a:spcAft>
        <a:defRPr sz="13900">
          <a:solidFill>
            <a:schemeClr val="tx1"/>
          </a:solidFill>
          <a:latin typeface="Calibri" pitchFamily="34" charset="0"/>
        </a:defRPr>
      </a:lvl3pPr>
      <a:lvl4pPr algn="ctr" defTabSz="2879437" rtl="0" eaLnBrk="0" fontAlgn="base" hangingPunct="0">
        <a:spcBef>
          <a:spcPct val="0"/>
        </a:spcBef>
        <a:spcAft>
          <a:spcPct val="0"/>
        </a:spcAft>
        <a:defRPr sz="13900">
          <a:solidFill>
            <a:schemeClr val="tx1"/>
          </a:solidFill>
          <a:latin typeface="Calibri" pitchFamily="34" charset="0"/>
        </a:defRPr>
      </a:lvl4pPr>
      <a:lvl5pPr algn="ctr" defTabSz="2879437" rtl="0" eaLnBrk="0" fontAlgn="base" hangingPunct="0">
        <a:spcBef>
          <a:spcPct val="0"/>
        </a:spcBef>
        <a:spcAft>
          <a:spcPct val="0"/>
        </a:spcAft>
        <a:defRPr sz="13900">
          <a:solidFill>
            <a:schemeClr val="tx1"/>
          </a:solidFill>
          <a:latin typeface="Calibri" pitchFamily="34" charset="0"/>
        </a:defRPr>
      </a:lvl5pPr>
      <a:lvl6pPr marL="304770" algn="ctr" defTabSz="2879437" rtl="0" fontAlgn="base">
        <a:spcBef>
          <a:spcPct val="0"/>
        </a:spcBef>
        <a:spcAft>
          <a:spcPct val="0"/>
        </a:spcAft>
        <a:defRPr sz="13900">
          <a:solidFill>
            <a:schemeClr val="tx1"/>
          </a:solidFill>
          <a:latin typeface="Calibri" pitchFamily="34" charset="0"/>
        </a:defRPr>
      </a:lvl6pPr>
      <a:lvl7pPr marL="609539" algn="ctr" defTabSz="2879437" rtl="0" fontAlgn="base">
        <a:spcBef>
          <a:spcPct val="0"/>
        </a:spcBef>
        <a:spcAft>
          <a:spcPct val="0"/>
        </a:spcAft>
        <a:defRPr sz="13900">
          <a:solidFill>
            <a:schemeClr val="tx1"/>
          </a:solidFill>
          <a:latin typeface="Calibri" pitchFamily="34" charset="0"/>
        </a:defRPr>
      </a:lvl7pPr>
      <a:lvl8pPr marL="914309" algn="ctr" defTabSz="2879437" rtl="0" fontAlgn="base">
        <a:spcBef>
          <a:spcPct val="0"/>
        </a:spcBef>
        <a:spcAft>
          <a:spcPct val="0"/>
        </a:spcAft>
        <a:defRPr sz="13900">
          <a:solidFill>
            <a:schemeClr val="tx1"/>
          </a:solidFill>
          <a:latin typeface="Calibri" pitchFamily="34" charset="0"/>
        </a:defRPr>
      </a:lvl8pPr>
      <a:lvl9pPr marL="1219078" algn="ctr" defTabSz="2879437" rtl="0" fontAlgn="base">
        <a:spcBef>
          <a:spcPct val="0"/>
        </a:spcBef>
        <a:spcAft>
          <a:spcPct val="0"/>
        </a:spcAft>
        <a:defRPr sz="13900">
          <a:solidFill>
            <a:schemeClr val="tx1"/>
          </a:solidFill>
          <a:latin typeface="Calibri" pitchFamily="34" charset="0"/>
        </a:defRPr>
      </a:lvl9pPr>
    </p:titleStyle>
    <p:bodyStyle>
      <a:lvl1pPr marL="1079392" indent="-1079392" algn="l" defTabSz="2879437" rtl="0" eaLnBrk="0" fontAlgn="base" hangingPunct="0">
        <a:spcBef>
          <a:spcPct val="20000"/>
        </a:spcBef>
        <a:spcAft>
          <a:spcPct val="0"/>
        </a:spcAft>
        <a:buFont typeface="Arial" panose="020B0604020202020204" pitchFamily="34" charset="0"/>
        <a:buChar char="•"/>
        <a:defRPr sz="10100" kern="1200">
          <a:solidFill>
            <a:schemeClr val="tx1"/>
          </a:solidFill>
          <a:latin typeface="+mn-lt"/>
          <a:ea typeface="+mn-ea"/>
          <a:cs typeface="+mn-cs"/>
        </a:defRPr>
      </a:lvl1pPr>
      <a:lvl2pPr marL="2339741" indent="-899493" algn="l" defTabSz="2879437" rtl="0" eaLnBrk="0" fontAlgn="base" hangingPunct="0">
        <a:spcBef>
          <a:spcPct val="20000"/>
        </a:spcBef>
        <a:spcAft>
          <a:spcPct val="0"/>
        </a:spcAft>
        <a:buFont typeface="Arial" panose="020B0604020202020204" pitchFamily="34" charset="0"/>
        <a:buChar char="–"/>
        <a:defRPr sz="8800" kern="1200">
          <a:solidFill>
            <a:schemeClr val="tx1"/>
          </a:solidFill>
          <a:latin typeface="+mn-lt"/>
          <a:ea typeface="+mn-ea"/>
          <a:cs typeface="+mn-cs"/>
        </a:defRPr>
      </a:lvl2pPr>
      <a:lvl3pPr marL="3600090" indent="-719595" algn="l" defTabSz="2879437" rtl="0" eaLnBrk="0" fontAlgn="base" hangingPunct="0">
        <a:spcBef>
          <a:spcPct val="20000"/>
        </a:spcBef>
        <a:spcAft>
          <a:spcPct val="0"/>
        </a:spcAft>
        <a:buFont typeface="Arial" panose="020B0604020202020204" pitchFamily="34" charset="0"/>
        <a:buChar char="•"/>
        <a:defRPr sz="7500" kern="1200">
          <a:solidFill>
            <a:schemeClr val="tx1"/>
          </a:solidFill>
          <a:latin typeface="+mn-lt"/>
          <a:ea typeface="+mn-ea"/>
          <a:cs typeface="+mn-cs"/>
        </a:defRPr>
      </a:lvl3pPr>
      <a:lvl4pPr marL="5039279" indent="-719595" algn="l" defTabSz="2879437" rtl="0" eaLnBrk="0" fontAlgn="base" hangingPunct="0">
        <a:spcBef>
          <a:spcPct val="20000"/>
        </a:spcBef>
        <a:spcAft>
          <a:spcPct val="0"/>
        </a:spcAft>
        <a:buFont typeface="Arial" panose="020B0604020202020204" pitchFamily="34" charset="0"/>
        <a:buChar char="–"/>
        <a:defRPr sz="6300" kern="1200">
          <a:solidFill>
            <a:schemeClr val="tx1"/>
          </a:solidFill>
          <a:latin typeface="+mn-lt"/>
          <a:ea typeface="+mn-ea"/>
          <a:cs typeface="+mn-cs"/>
        </a:defRPr>
      </a:lvl4pPr>
      <a:lvl5pPr marL="6479527" indent="-719595" algn="l" defTabSz="2879437" rtl="0" eaLnBrk="0" fontAlgn="base" hangingPunct="0">
        <a:spcBef>
          <a:spcPct val="20000"/>
        </a:spcBef>
        <a:spcAft>
          <a:spcPct val="0"/>
        </a:spcAft>
        <a:buFont typeface="Arial" panose="020B0604020202020204" pitchFamily="34" charset="0"/>
        <a:buChar char="»"/>
        <a:defRPr sz="6300" kern="1200">
          <a:solidFill>
            <a:schemeClr val="tx1"/>
          </a:solidFill>
          <a:latin typeface="+mn-lt"/>
          <a:ea typeface="+mn-ea"/>
          <a:cs typeface="+mn-cs"/>
        </a:defRPr>
      </a:lvl5pPr>
      <a:lvl6pPr marL="7920198" indent="-720018" algn="l" defTabSz="2880072" rtl="0" eaLnBrk="1" latinLnBrk="0" hangingPunct="1">
        <a:spcBef>
          <a:spcPct val="20000"/>
        </a:spcBef>
        <a:buFont typeface="Arial" pitchFamily="34" charset="0"/>
        <a:buChar char="•"/>
        <a:defRPr sz="6300" kern="1200">
          <a:solidFill>
            <a:schemeClr val="tx1"/>
          </a:solidFill>
          <a:latin typeface="+mn-lt"/>
          <a:ea typeface="+mn-ea"/>
          <a:cs typeface="+mn-cs"/>
        </a:defRPr>
      </a:lvl6pPr>
      <a:lvl7pPr marL="9360234" indent="-720018" algn="l" defTabSz="2880072" rtl="0" eaLnBrk="1" latinLnBrk="0" hangingPunct="1">
        <a:spcBef>
          <a:spcPct val="20000"/>
        </a:spcBef>
        <a:buFont typeface="Arial" pitchFamily="34" charset="0"/>
        <a:buChar char="•"/>
        <a:defRPr sz="6300" kern="1200">
          <a:solidFill>
            <a:schemeClr val="tx1"/>
          </a:solidFill>
          <a:latin typeface="+mn-lt"/>
          <a:ea typeface="+mn-ea"/>
          <a:cs typeface="+mn-cs"/>
        </a:defRPr>
      </a:lvl7pPr>
      <a:lvl8pPr marL="10800270" indent="-720018" algn="l" defTabSz="2880072" rtl="0" eaLnBrk="1" latinLnBrk="0" hangingPunct="1">
        <a:spcBef>
          <a:spcPct val="20000"/>
        </a:spcBef>
        <a:buFont typeface="Arial" pitchFamily="34" charset="0"/>
        <a:buChar char="•"/>
        <a:defRPr sz="6300" kern="1200">
          <a:solidFill>
            <a:schemeClr val="tx1"/>
          </a:solidFill>
          <a:latin typeface="+mn-lt"/>
          <a:ea typeface="+mn-ea"/>
          <a:cs typeface="+mn-cs"/>
        </a:defRPr>
      </a:lvl8pPr>
      <a:lvl9pPr marL="12240306" indent="-720018" algn="l" defTabSz="2880072" rtl="0" eaLnBrk="1" latinLnBrk="0" hangingPunct="1">
        <a:spcBef>
          <a:spcPct val="20000"/>
        </a:spcBef>
        <a:buFont typeface="Arial" pitchFamily="34" charset="0"/>
        <a:buChar char="•"/>
        <a:defRPr sz="6300" kern="1200">
          <a:solidFill>
            <a:schemeClr val="tx1"/>
          </a:solidFill>
          <a:latin typeface="+mn-lt"/>
          <a:ea typeface="+mn-ea"/>
          <a:cs typeface="+mn-cs"/>
        </a:defRPr>
      </a:lvl9pPr>
    </p:bodyStyle>
    <p:otherStyle>
      <a:defPPr>
        <a:defRPr lang="fr-FR"/>
      </a:defPPr>
      <a:lvl1pPr marL="0" algn="l" defTabSz="2880072" rtl="0" eaLnBrk="1" latinLnBrk="0" hangingPunct="1">
        <a:defRPr sz="5700" kern="1200">
          <a:solidFill>
            <a:schemeClr val="tx1"/>
          </a:solidFill>
          <a:latin typeface="+mn-lt"/>
          <a:ea typeface="+mn-ea"/>
          <a:cs typeface="+mn-cs"/>
        </a:defRPr>
      </a:lvl1pPr>
      <a:lvl2pPr marL="1440036" algn="l" defTabSz="2880072" rtl="0" eaLnBrk="1" latinLnBrk="0" hangingPunct="1">
        <a:defRPr sz="5700" kern="1200">
          <a:solidFill>
            <a:schemeClr val="tx1"/>
          </a:solidFill>
          <a:latin typeface="+mn-lt"/>
          <a:ea typeface="+mn-ea"/>
          <a:cs typeface="+mn-cs"/>
        </a:defRPr>
      </a:lvl2pPr>
      <a:lvl3pPr marL="2880072" algn="l" defTabSz="2880072" rtl="0" eaLnBrk="1" latinLnBrk="0" hangingPunct="1">
        <a:defRPr sz="5700" kern="1200">
          <a:solidFill>
            <a:schemeClr val="tx1"/>
          </a:solidFill>
          <a:latin typeface="+mn-lt"/>
          <a:ea typeface="+mn-ea"/>
          <a:cs typeface="+mn-cs"/>
        </a:defRPr>
      </a:lvl3pPr>
      <a:lvl4pPr marL="4320108" algn="l" defTabSz="2880072" rtl="0" eaLnBrk="1" latinLnBrk="0" hangingPunct="1">
        <a:defRPr sz="5700" kern="1200">
          <a:solidFill>
            <a:schemeClr val="tx1"/>
          </a:solidFill>
          <a:latin typeface="+mn-lt"/>
          <a:ea typeface="+mn-ea"/>
          <a:cs typeface="+mn-cs"/>
        </a:defRPr>
      </a:lvl4pPr>
      <a:lvl5pPr marL="5760144" algn="l" defTabSz="2880072" rtl="0" eaLnBrk="1" latinLnBrk="0" hangingPunct="1">
        <a:defRPr sz="5700" kern="1200">
          <a:solidFill>
            <a:schemeClr val="tx1"/>
          </a:solidFill>
          <a:latin typeface="+mn-lt"/>
          <a:ea typeface="+mn-ea"/>
          <a:cs typeface="+mn-cs"/>
        </a:defRPr>
      </a:lvl5pPr>
      <a:lvl6pPr marL="7200180" algn="l" defTabSz="2880072" rtl="0" eaLnBrk="1" latinLnBrk="0" hangingPunct="1">
        <a:defRPr sz="5700" kern="1200">
          <a:solidFill>
            <a:schemeClr val="tx1"/>
          </a:solidFill>
          <a:latin typeface="+mn-lt"/>
          <a:ea typeface="+mn-ea"/>
          <a:cs typeface="+mn-cs"/>
        </a:defRPr>
      </a:lvl6pPr>
      <a:lvl7pPr marL="8640216" algn="l" defTabSz="2880072" rtl="0" eaLnBrk="1" latinLnBrk="0" hangingPunct="1">
        <a:defRPr sz="5700" kern="1200">
          <a:solidFill>
            <a:schemeClr val="tx1"/>
          </a:solidFill>
          <a:latin typeface="+mn-lt"/>
          <a:ea typeface="+mn-ea"/>
          <a:cs typeface="+mn-cs"/>
        </a:defRPr>
      </a:lvl7pPr>
      <a:lvl8pPr marL="10080252" algn="l" defTabSz="2880072" rtl="0" eaLnBrk="1" latinLnBrk="0" hangingPunct="1">
        <a:defRPr sz="5700" kern="1200">
          <a:solidFill>
            <a:schemeClr val="tx1"/>
          </a:solidFill>
          <a:latin typeface="+mn-lt"/>
          <a:ea typeface="+mn-ea"/>
          <a:cs typeface="+mn-cs"/>
        </a:defRPr>
      </a:lvl8pPr>
      <a:lvl9pPr marL="11520288" algn="l" defTabSz="2880072" rtl="0" eaLnBrk="1" latinLnBrk="0" hangingPunct="1">
        <a:defRPr sz="5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descr="Bouquet"/>
          <p:cNvSpPr>
            <a:spLocks noChangeArrowheads="1"/>
          </p:cNvSpPr>
          <p:nvPr/>
        </p:nvSpPr>
        <p:spPr bwMode="auto">
          <a:xfrm>
            <a:off x="864659" y="6576484"/>
            <a:ext cx="9792758" cy="100012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ctr" eaLnBrk="1" hangingPunct="1"/>
            <a:r>
              <a:rPr lang="ar-DZ" b="1" dirty="0" smtClean="0">
                <a:solidFill>
                  <a:srgbClr val="00B050"/>
                </a:solidFill>
                <a:latin typeface="Sakkal Majalla" pitchFamily="2" charset="-78"/>
                <a:cs typeface="Sakkal Majalla" pitchFamily="2" charset="-78"/>
              </a:rPr>
              <a:t>منهجية البحث المستعملة</a:t>
            </a:r>
            <a:endParaRPr lang="fr-FR" b="1" dirty="0">
              <a:solidFill>
                <a:srgbClr val="00B050"/>
              </a:solidFill>
              <a:latin typeface="Sakkal Majalla" pitchFamily="2" charset="-78"/>
              <a:cs typeface="Sakkal Majalla" pitchFamily="2" charset="-78"/>
            </a:endParaRPr>
          </a:p>
        </p:txBody>
      </p:sp>
      <p:sp>
        <p:nvSpPr>
          <p:cNvPr id="11" name="Rectangle 10" descr="Bouquet"/>
          <p:cNvSpPr>
            <a:spLocks noChangeArrowheads="1"/>
          </p:cNvSpPr>
          <p:nvPr/>
        </p:nvSpPr>
        <p:spPr bwMode="auto">
          <a:xfrm>
            <a:off x="10848976" y="6528859"/>
            <a:ext cx="9865783" cy="10001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ctr" eaLnBrk="1" hangingPunct="1"/>
            <a:r>
              <a:rPr lang="ar-DZ" b="1" dirty="0" smtClean="0">
                <a:solidFill>
                  <a:srgbClr val="800000"/>
                </a:solidFill>
                <a:latin typeface="Sakkal Majalla" pitchFamily="2" charset="-78"/>
                <a:cs typeface="Sakkal Majalla" pitchFamily="2" charset="-78"/>
              </a:rPr>
              <a:t>ملخص</a:t>
            </a:r>
            <a:endParaRPr lang="fr-FR" b="1" dirty="0">
              <a:solidFill>
                <a:srgbClr val="800000"/>
              </a:solidFill>
              <a:latin typeface="Sakkal Majalla" pitchFamily="2" charset="-78"/>
              <a:cs typeface="Sakkal Majalla" pitchFamily="2" charset="-78"/>
            </a:endParaRPr>
          </a:p>
        </p:txBody>
      </p:sp>
      <p:sp>
        <p:nvSpPr>
          <p:cNvPr id="12" name="Rectangle 11"/>
          <p:cNvSpPr/>
          <p:nvPr/>
        </p:nvSpPr>
        <p:spPr>
          <a:xfrm>
            <a:off x="10873358" y="7633048"/>
            <a:ext cx="9817100" cy="410445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r" rtl="1"/>
            <a:r>
              <a:rPr lang="ar-DZ" sz="2400" dirty="0">
                <a:latin typeface="Amiri" panose="00000500000000000000" pitchFamily="2" charset="-78"/>
                <a:cs typeface="Amiri" panose="00000500000000000000" pitchFamily="2" charset="-78"/>
              </a:rPr>
              <a:t>إن مقاييس البناء والتكوين الجسمي والمتطلبات البدنية والوظيفية للاعب كرة القدم تتأثر بالتدريب ولذلك تطرقنا إلى دراسة هذه المتغيرات حسب مراكز اللعب وقد هدفت الدراسة إلى تحديد البناء والتكوين الجسمي للاعبي كرة القدم حسب مراكزهم والتعرف على طبيعة البناء العاملي من خلال تحديد مجموعة مقاييس مختصرة تمثل العوامل المستخلصة ويكون لها صلاحية تقديم وصف لمتطلبات مراكز </a:t>
            </a:r>
            <a:r>
              <a:rPr lang="ar-DZ" sz="2400" dirty="0" err="1">
                <a:latin typeface="Amiri" panose="00000500000000000000" pitchFamily="2" charset="-78"/>
                <a:cs typeface="Amiri" panose="00000500000000000000" pitchFamily="2" charset="-78"/>
              </a:rPr>
              <a:t>اللعب،وقد</a:t>
            </a:r>
            <a:r>
              <a:rPr lang="ar-DZ" sz="2400" dirty="0">
                <a:latin typeface="Amiri" panose="00000500000000000000" pitchFamily="2" charset="-78"/>
                <a:cs typeface="Amiri" panose="00000500000000000000" pitchFamily="2" charset="-78"/>
              </a:rPr>
              <a:t> استخدمنا المنهج الوصفي وبلغت العينة 225 لاعبا وشملت الدراسة على تطبيق مجموعة من </a:t>
            </a:r>
            <a:r>
              <a:rPr lang="ar-DZ" sz="2400" dirty="0" err="1">
                <a:latin typeface="Amiri" panose="00000500000000000000" pitchFamily="2" charset="-78"/>
                <a:cs typeface="Amiri" panose="00000500000000000000" pitchFamily="2" charset="-78"/>
              </a:rPr>
              <a:t>الإختبارات</a:t>
            </a:r>
            <a:r>
              <a:rPr lang="ar-DZ" sz="2400" dirty="0">
                <a:latin typeface="Amiri" panose="00000500000000000000" pitchFamily="2" charset="-78"/>
                <a:cs typeface="Amiri" panose="00000500000000000000" pitchFamily="2" charset="-78"/>
              </a:rPr>
              <a:t> والقياسات وتمت معالجة النتائج بالتحليل العاملي </a:t>
            </a:r>
            <a:r>
              <a:rPr lang="ar-DZ" sz="2400" dirty="0" err="1">
                <a:latin typeface="Amiri" panose="00000500000000000000" pitchFamily="2" charset="-78"/>
                <a:cs typeface="Amiri" panose="00000500000000000000" pitchFamily="2" charset="-78"/>
              </a:rPr>
              <a:t>بإستخدام</a:t>
            </a:r>
            <a:r>
              <a:rPr lang="ar-DZ" sz="2400" dirty="0">
                <a:latin typeface="Amiri" panose="00000500000000000000" pitchFamily="2" charset="-78"/>
                <a:cs typeface="Amiri" panose="00000500000000000000" pitchFamily="2" charset="-78"/>
              </a:rPr>
              <a:t> </a:t>
            </a:r>
            <a:r>
              <a:rPr lang="fr-FR" sz="2400" dirty="0" err="1">
                <a:latin typeface="Amiri" panose="00000500000000000000" pitchFamily="2" charset="-78"/>
                <a:cs typeface="Amiri" panose="00000500000000000000" pitchFamily="2" charset="-78"/>
              </a:rPr>
              <a:t>spss</a:t>
            </a:r>
            <a:r>
              <a:rPr lang="ar-DZ" sz="2400" dirty="0">
                <a:latin typeface="Amiri" panose="00000500000000000000" pitchFamily="2" charset="-78"/>
                <a:cs typeface="Amiri" panose="00000500000000000000" pitchFamily="2" charset="-78"/>
              </a:rPr>
              <a:t>وتوصلنا إلى </a:t>
            </a:r>
            <a:r>
              <a:rPr lang="ar-DZ" sz="2400" dirty="0" err="1">
                <a:latin typeface="Amiri" panose="00000500000000000000" pitchFamily="2" charset="-78"/>
                <a:cs typeface="Amiri" panose="00000500000000000000" pitchFamily="2" charset="-78"/>
              </a:rPr>
              <a:t>إستخلاص</a:t>
            </a:r>
            <a:r>
              <a:rPr lang="ar-DZ" sz="2400" dirty="0">
                <a:latin typeface="Amiri" panose="00000500000000000000" pitchFamily="2" charset="-78"/>
                <a:cs typeface="Amiri" panose="00000500000000000000" pitchFamily="2" charset="-78"/>
              </a:rPr>
              <a:t> بطارية </a:t>
            </a:r>
            <a:r>
              <a:rPr lang="ar-DZ" sz="2400" dirty="0" err="1">
                <a:latin typeface="Amiri" panose="00000500000000000000" pitchFamily="2" charset="-78"/>
                <a:cs typeface="Amiri" panose="00000500000000000000" pitchFamily="2" charset="-78"/>
              </a:rPr>
              <a:t>إختبار</a:t>
            </a:r>
            <a:r>
              <a:rPr lang="ar-DZ" sz="2400" dirty="0">
                <a:latin typeface="Amiri" panose="00000500000000000000" pitchFamily="2" charset="-78"/>
                <a:cs typeface="Amiri" panose="00000500000000000000" pitchFamily="2" charset="-78"/>
              </a:rPr>
              <a:t> لها صلاحية تقديم وصف لمقاييس البناء والتكوين الجسمي وللمتطلبات البدنية والوظيفية لمراكز اللعب في كرة القدم لفئة أقل من 19 سنة وعليه نوصي </a:t>
            </a:r>
            <a:r>
              <a:rPr lang="ar-DZ" sz="2400" dirty="0" err="1">
                <a:latin typeface="Amiri" panose="00000500000000000000" pitchFamily="2" charset="-78"/>
                <a:cs typeface="Amiri" panose="00000500000000000000" pitchFamily="2" charset="-78"/>
              </a:rPr>
              <a:t>بإستخدام</a:t>
            </a:r>
            <a:r>
              <a:rPr lang="ar-DZ" sz="2400" dirty="0">
                <a:latin typeface="Amiri" panose="00000500000000000000" pitchFamily="2" charset="-78"/>
                <a:cs typeface="Amiri" panose="00000500000000000000" pitchFamily="2" charset="-78"/>
              </a:rPr>
              <a:t> وحدات بطارية </a:t>
            </a:r>
            <a:r>
              <a:rPr lang="ar-DZ" sz="2400" dirty="0" err="1">
                <a:latin typeface="Amiri" panose="00000500000000000000" pitchFamily="2" charset="-78"/>
                <a:cs typeface="Amiri" panose="00000500000000000000" pitchFamily="2" charset="-78"/>
              </a:rPr>
              <a:t>الإختبار</a:t>
            </a:r>
            <a:r>
              <a:rPr lang="ar-DZ" sz="2400" dirty="0">
                <a:latin typeface="Amiri" panose="00000500000000000000" pitchFamily="2" charset="-78"/>
                <a:cs typeface="Amiri" panose="00000500000000000000" pitchFamily="2" charset="-78"/>
              </a:rPr>
              <a:t> المستخلصة في </a:t>
            </a:r>
            <a:r>
              <a:rPr lang="ar-DZ" sz="2400" dirty="0" err="1">
                <a:latin typeface="Amiri" panose="00000500000000000000" pitchFamily="2" charset="-78"/>
                <a:cs typeface="Amiri" panose="00000500000000000000" pitchFamily="2" charset="-78"/>
              </a:rPr>
              <a:t>إنتقاء</a:t>
            </a:r>
            <a:r>
              <a:rPr lang="ar-DZ" sz="2400" dirty="0">
                <a:latin typeface="Amiri" panose="00000500000000000000" pitchFamily="2" charset="-78"/>
                <a:cs typeface="Amiri" panose="00000500000000000000" pitchFamily="2" charset="-78"/>
              </a:rPr>
              <a:t> لاعبي كرة القدم وفي تحديد مراكز اللعب.</a:t>
            </a:r>
          </a:p>
          <a:p>
            <a:pPr algn="r" rtl="1"/>
            <a:r>
              <a:rPr lang="ar-DZ" sz="2400" dirty="0">
                <a:latin typeface="Amiri" panose="00000500000000000000" pitchFamily="2" charset="-78"/>
                <a:cs typeface="Amiri" panose="00000500000000000000" pitchFamily="2" charset="-78"/>
              </a:rPr>
              <a:t>الكلمات المفتاحية: التحليل العاملي ، ،المتطلبات </a:t>
            </a:r>
            <a:r>
              <a:rPr lang="ar-DZ" sz="2400" dirty="0" err="1">
                <a:latin typeface="Amiri" panose="00000500000000000000" pitchFamily="2" charset="-78"/>
                <a:cs typeface="Amiri" panose="00000500000000000000" pitchFamily="2" charset="-78"/>
              </a:rPr>
              <a:t>المرفولوجية</a:t>
            </a:r>
            <a:r>
              <a:rPr lang="ar-DZ" sz="2400" dirty="0">
                <a:latin typeface="Amiri" panose="00000500000000000000" pitchFamily="2" charset="-78"/>
                <a:cs typeface="Amiri" panose="00000500000000000000" pitchFamily="2" charset="-78"/>
              </a:rPr>
              <a:t> والوظيفية ، مراكز اللعب في كرة القدم </a:t>
            </a:r>
          </a:p>
        </p:txBody>
      </p:sp>
      <p:sp>
        <p:nvSpPr>
          <p:cNvPr id="13" name="Rectangle 12"/>
          <p:cNvSpPr/>
          <p:nvPr/>
        </p:nvSpPr>
        <p:spPr>
          <a:xfrm>
            <a:off x="864659" y="7729009"/>
            <a:ext cx="9792675" cy="206427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just" rtl="1" eaLnBrk="1" hangingPunct="1"/>
            <a:endParaRPr lang="ar-DZ" sz="3000" b="1" dirty="0">
              <a:latin typeface="Calibri" panose="020F0502020204030204" pitchFamily="34" charset="0"/>
            </a:endParaRPr>
          </a:p>
          <a:p>
            <a:pPr algn="just" rtl="1" eaLnBrk="1" hangingPunct="1"/>
            <a:endParaRPr lang="fr-FR" sz="3000" b="1" dirty="0">
              <a:latin typeface="Calibri" panose="020F0502020204030204" pitchFamily="34" charset="0"/>
            </a:endParaRPr>
          </a:p>
        </p:txBody>
      </p:sp>
      <p:sp>
        <p:nvSpPr>
          <p:cNvPr id="14" name="Rectangle 13" descr="Bouquet"/>
          <p:cNvSpPr>
            <a:spLocks noChangeArrowheads="1"/>
          </p:cNvSpPr>
          <p:nvPr/>
        </p:nvSpPr>
        <p:spPr bwMode="auto">
          <a:xfrm>
            <a:off x="10873358" y="11737504"/>
            <a:ext cx="9841442" cy="1000125"/>
          </a:xfrm>
          <a:prstGeom prst="rect">
            <a:avLst/>
          </a:prstGeom>
          <a:ln>
            <a:headEnd/>
            <a:tailEnd/>
          </a:ln>
        </p:spPr>
        <p:style>
          <a:lnRef idx="1">
            <a:schemeClr val="dk1"/>
          </a:lnRef>
          <a:fillRef idx="2">
            <a:schemeClr val="dk1"/>
          </a:fillRef>
          <a:effectRef idx="1">
            <a:schemeClr val="dk1"/>
          </a:effectRef>
          <a:fontRef idx="minor">
            <a:schemeClr val="dk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ctr" eaLnBrk="1" hangingPunct="1"/>
            <a:r>
              <a:rPr lang="ar-DZ" b="1" dirty="0" smtClean="0">
                <a:solidFill>
                  <a:schemeClr val="accent2"/>
                </a:solidFill>
                <a:latin typeface="Sakkal Majalla" pitchFamily="2" charset="-78"/>
                <a:cs typeface="Sakkal Majalla" pitchFamily="2" charset="-78"/>
              </a:rPr>
              <a:t>الاشكالية</a:t>
            </a:r>
            <a:endParaRPr lang="fr-FR" b="1" dirty="0">
              <a:solidFill>
                <a:schemeClr val="accent2"/>
              </a:solidFill>
              <a:latin typeface="Sakkal Majalla" pitchFamily="2" charset="-78"/>
              <a:cs typeface="Sakkal Majalla" pitchFamily="2" charset="-78"/>
            </a:endParaRPr>
          </a:p>
        </p:txBody>
      </p:sp>
      <p:sp>
        <p:nvSpPr>
          <p:cNvPr id="15" name="Rectangle 14"/>
          <p:cNvSpPr/>
          <p:nvPr/>
        </p:nvSpPr>
        <p:spPr>
          <a:xfrm>
            <a:off x="10873358" y="12745616"/>
            <a:ext cx="9840383" cy="4752527"/>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rtl="1"/>
            <a:endParaRPr lang="fr-FR" sz="3200" dirty="0"/>
          </a:p>
        </p:txBody>
      </p:sp>
      <p:sp>
        <p:nvSpPr>
          <p:cNvPr id="16" name="Rectangle 15" descr="Bouquet"/>
          <p:cNvSpPr>
            <a:spLocks noChangeArrowheads="1"/>
          </p:cNvSpPr>
          <p:nvPr/>
        </p:nvSpPr>
        <p:spPr bwMode="auto">
          <a:xfrm>
            <a:off x="792238" y="9865296"/>
            <a:ext cx="9865095" cy="72008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ctr" eaLnBrk="1" hangingPunct="1"/>
            <a:r>
              <a:rPr lang="ar-DZ" sz="5300" b="1" dirty="0" smtClean="0">
                <a:solidFill>
                  <a:srgbClr val="FF0000"/>
                </a:solidFill>
                <a:latin typeface="Sakkal Majalla" pitchFamily="2" charset="-78"/>
                <a:cs typeface="Sakkal Majalla" pitchFamily="2" charset="-78"/>
              </a:rPr>
              <a:t>أهم النتائج</a:t>
            </a:r>
            <a:endParaRPr lang="fr-FR" sz="5300" b="1" dirty="0">
              <a:solidFill>
                <a:srgbClr val="FF0000"/>
              </a:solidFill>
              <a:latin typeface="Sakkal Majalla" pitchFamily="2" charset="-78"/>
              <a:cs typeface="Sakkal Majalla" pitchFamily="2" charset="-78"/>
            </a:endParaRPr>
          </a:p>
        </p:txBody>
      </p:sp>
      <p:sp>
        <p:nvSpPr>
          <p:cNvPr id="2060" name="Rectangle 19"/>
          <p:cNvSpPr>
            <a:spLocks noChangeArrowheads="1"/>
          </p:cNvSpPr>
          <p:nvPr/>
        </p:nvSpPr>
        <p:spPr bwMode="auto">
          <a:xfrm>
            <a:off x="16802100" y="672042"/>
            <a:ext cx="1384300" cy="1425575"/>
          </a:xfrm>
          <a:prstGeom prst="rect">
            <a:avLst/>
          </a:prstGeom>
          <a:solidFill>
            <a:srgbClr val="FFFFFF"/>
          </a:solidFill>
          <a:ln w="9525">
            <a:solidFill>
              <a:srgbClr val="FFFFFF"/>
            </a:solidFill>
            <a:miter lim="800000"/>
            <a:headEnd/>
            <a:tailEnd/>
          </a:ln>
        </p:spPr>
        <p:txBody>
          <a:bodyPr lIns="60954" tIns="30477" rIns="60954" bIns="30477"/>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eaLnBrk="1" hangingPunct="1"/>
            <a:endParaRPr lang="ru-RU"/>
          </a:p>
        </p:txBody>
      </p:sp>
      <p:sp>
        <p:nvSpPr>
          <p:cNvPr id="2061" name="Rectangle 21"/>
          <p:cNvSpPr>
            <a:spLocks noChangeArrowheads="1"/>
          </p:cNvSpPr>
          <p:nvPr/>
        </p:nvSpPr>
        <p:spPr bwMode="auto">
          <a:xfrm>
            <a:off x="2216150" y="783167"/>
            <a:ext cx="902759" cy="822325"/>
          </a:xfrm>
          <a:prstGeom prst="rect">
            <a:avLst/>
          </a:prstGeom>
          <a:solidFill>
            <a:srgbClr val="FFFFFF"/>
          </a:solidFill>
          <a:ln w="9525">
            <a:solidFill>
              <a:srgbClr val="FFFFFF"/>
            </a:solidFill>
            <a:miter lim="800000"/>
            <a:headEnd/>
            <a:tailEnd/>
          </a:ln>
        </p:spPr>
        <p:txBody>
          <a:bodyPr lIns="60954" tIns="30477" rIns="60954" bIns="30477"/>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eaLnBrk="1" hangingPunct="1"/>
            <a:endParaRPr lang="ru-RU"/>
          </a:p>
        </p:txBody>
      </p:sp>
      <p:sp>
        <p:nvSpPr>
          <p:cNvPr id="5" name="Rectangle 16"/>
          <p:cNvSpPr/>
          <p:nvPr/>
        </p:nvSpPr>
        <p:spPr>
          <a:xfrm>
            <a:off x="720230" y="10729392"/>
            <a:ext cx="10009112" cy="878497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lIns="60954" tIns="30477" rIns="60954" bIns="30477" anchor="ctr"/>
          <a:lstStyle>
            <a:lvl1pPr eaLnBrk="0" hangingPunct="0">
              <a:defRPr sz="8500">
                <a:solidFill>
                  <a:schemeClr val="tx1"/>
                </a:solidFill>
                <a:latin typeface="Arial" panose="020B0604020202020204" pitchFamily="34" charset="0"/>
                <a:cs typeface="Arial" panose="020B0604020202020204" pitchFamily="34" charset="0"/>
              </a:defRPr>
            </a:lvl1pPr>
            <a:lvl2pPr marL="742950" indent="-285750" eaLnBrk="0" hangingPunct="0">
              <a:defRPr sz="8500">
                <a:solidFill>
                  <a:schemeClr val="tx1"/>
                </a:solidFill>
                <a:latin typeface="Arial" panose="020B0604020202020204" pitchFamily="34" charset="0"/>
                <a:cs typeface="Arial" panose="020B0604020202020204" pitchFamily="34" charset="0"/>
              </a:defRPr>
            </a:lvl2pPr>
            <a:lvl3pPr marL="1143000" indent="-228600" eaLnBrk="0" hangingPunct="0">
              <a:defRPr sz="8500">
                <a:solidFill>
                  <a:schemeClr val="tx1"/>
                </a:solidFill>
                <a:latin typeface="Arial" panose="020B0604020202020204" pitchFamily="34" charset="0"/>
                <a:cs typeface="Arial" panose="020B0604020202020204" pitchFamily="34" charset="0"/>
              </a:defRPr>
            </a:lvl3pPr>
            <a:lvl4pPr marL="1600200" indent="-228600" eaLnBrk="0" hangingPunct="0">
              <a:defRPr sz="8500">
                <a:solidFill>
                  <a:schemeClr val="tx1"/>
                </a:solidFill>
                <a:latin typeface="Arial" panose="020B0604020202020204" pitchFamily="34" charset="0"/>
                <a:cs typeface="Arial" panose="020B0604020202020204" pitchFamily="34" charset="0"/>
              </a:defRPr>
            </a:lvl4pPr>
            <a:lvl5pPr marL="2057400" indent="-228600" eaLnBrk="0" hangingPunct="0">
              <a:defRPr sz="8500">
                <a:solidFill>
                  <a:schemeClr val="tx1"/>
                </a:solidFill>
                <a:latin typeface="Arial" panose="020B0604020202020204" pitchFamily="34" charset="0"/>
                <a:cs typeface="Arial" panose="020B0604020202020204" pitchFamily="34" charset="0"/>
              </a:defRPr>
            </a:lvl5pPr>
            <a:lvl6pPr marL="25146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6pPr>
            <a:lvl7pPr marL="29718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7pPr>
            <a:lvl8pPr marL="34290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8pPr>
            <a:lvl9pPr marL="3886200" indent="-228600" defTabSz="4319588" eaLnBrk="0" fontAlgn="base" hangingPunct="0">
              <a:spcBef>
                <a:spcPct val="0"/>
              </a:spcBef>
              <a:spcAft>
                <a:spcPct val="0"/>
              </a:spcAft>
              <a:defRPr sz="8500">
                <a:solidFill>
                  <a:schemeClr val="tx1"/>
                </a:solidFill>
                <a:latin typeface="Arial" panose="020B0604020202020204" pitchFamily="34" charset="0"/>
                <a:cs typeface="Arial" panose="020B0604020202020204" pitchFamily="34" charset="0"/>
              </a:defRPr>
            </a:lvl9pPr>
          </a:lstStyle>
          <a:p>
            <a:pPr algn="just" rtl="1" eaLnBrk="1" hangingPunct="1"/>
            <a:endParaRPr lang="fr-FR" sz="3500" b="1" dirty="0">
              <a:latin typeface="Calibri" panose="020F0502020204030204" pitchFamily="34" charset="0"/>
            </a:endParaRPr>
          </a:p>
        </p:txBody>
      </p:sp>
      <p:sp>
        <p:nvSpPr>
          <p:cNvPr id="9" name="Rectangle 8"/>
          <p:cNvSpPr>
            <a:spLocks noChangeArrowheads="1"/>
          </p:cNvSpPr>
          <p:nvPr/>
        </p:nvSpPr>
        <p:spPr bwMode="auto">
          <a:xfrm>
            <a:off x="1368302" y="4752728"/>
            <a:ext cx="13033448" cy="146417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lIns="60954" tIns="30477" rIns="60954" bIns="30477" anchor="ctr"/>
          <a:lstStyle/>
          <a:p>
            <a:pPr algn="ctr"/>
            <a:r>
              <a:rPr lang="ar-SA" sz="4800" b="1" dirty="0">
                <a:latin typeface="Amiri" panose="00000500000000000000" pitchFamily="2" charset="-78"/>
                <a:cs typeface="Amiri" panose="00000500000000000000" pitchFamily="2" charset="-78"/>
              </a:rPr>
              <a:t>دراسة </a:t>
            </a:r>
            <a:r>
              <a:rPr lang="ar-SA" sz="4800" b="1" dirty="0" err="1">
                <a:latin typeface="Amiri" panose="00000500000000000000" pitchFamily="2" charset="-78"/>
                <a:cs typeface="Amiri" panose="00000500000000000000" pitchFamily="2" charset="-78"/>
              </a:rPr>
              <a:t>عاملية</a:t>
            </a:r>
            <a:r>
              <a:rPr lang="ar-SA" sz="4800" b="1" dirty="0">
                <a:latin typeface="Amiri" panose="00000500000000000000" pitchFamily="2" charset="-78"/>
                <a:cs typeface="Amiri" panose="00000500000000000000" pitchFamily="2" charset="-78"/>
              </a:rPr>
              <a:t> للمتطلبات </a:t>
            </a:r>
            <a:r>
              <a:rPr lang="ar-SA" sz="4800" b="1" dirty="0" err="1">
                <a:latin typeface="Amiri" panose="00000500000000000000" pitchFamily="2" charset="-78"/>
                <a:cs typeface="Amiri" panose="00000500000000000000" pitchFamily="2" charset="-78"/>
              </a:rPr>
              <a:t>المرفولوجية</a:t>
            </a:r>
            <a:r>
              <a:rPr lang="ar-SA" sz="4800" b="1" dirty="0">
                <a:latin typeface="Amiri" panose="00000500000000000000" pitchFamily="2" charset="-78"/>
                <a:cs typeface="Amiri" panose="00000500000000000000" pitchFamily="2" charset="-78"/>
              </a:rPr>
              <a:t> والوظيفية للاعبي كرة القدم حسب مراكز اللعب</a:t>
            </a:r>
            <a:endParaRPr lang="fr-FR" sz="4800" dirty="0">
              <a:latin typeface="Amiri" panose="00000500000000000000" pitchFamily="2" charset="-78"/>
              <a:cs typeface="Amiri" panose="00000500000000000000" pitchFamily="2" charset="-78"/>
            </a:endParaRPr>
          </a:p>
        </p:txBody>
      </p:sp>
      <p:sp>
        <p:nvSpPr>
          <p:cNvPr id="4" name="Rectangle 3"/>
          <p:cNvSpPr/>
          <p:nvPr/>
        </p:nvSpPr>
        <p:spPr>
          <a:xfrm>
            <a:off x="10873358" y="12817624"/>
            <a:ext cx="9657382" cy="4124200"/>
          </a:xfrm>
          <a:prstGeom prst="rect">
            <a:avLst/>
          </a:prstGeom>
        </p:spPr>
        <p:txBody>
          <a:bodyPr wrap="square" lIns="60954" tIns="30477" rIns="60954" bIns="30477">
            <a:spAutoFit/>
          </a:bodyPr>
          <a:lstStyle/>
          <a:p>
            <a:pPr algn="r" rtl="1"/>
            <a:r>
              <a:rPr lang="ar-DZ" sz="2400" dirty="0">
                <a:latin typeface="Amiri" panose="00000500000000000000" pitchFamily="2" charset="-78"/>
                <a:cs typeface="Amiri" panose="00000500000000000000" pitchFamily="2" charset="-78"/>
              </a:rPr>
              <a:t>وتنحصر مشكلة بحثنا في أن بعض مقاييس البناء الجسمي ومتطلباته الوظيفية والبدنية تتأثر بالتدريب حيث أن الممارسة </a:t>
            </a:r>
            <a:r>
              <a:rPr lang="ar-DZ" sz="2400" dirty="0" err="1">
                <a:latin typeface="Amiri" panose="00000500000000000000" pitchFamily="2" charset="-78"/>
                <a:cs typeface="Amiri" panose="00000500000000000000" pitchFamily="2" charset="-78"/>
              </a:rPr>
              <a:t>بإنتظام</a:t>
            </a:r>
            <a:r>
              <a:rPr lang="ar-DZ" sz="2400" dirty="0">
                <a:latin typeface="Amiri" panose="00000500000000000000" pitchFamily="2" charset="-78"/>
                <a:cs typeface="Amiri" panose="00000500000000000000" pitchFamily="2" charset="-78"/>
              </a:rPr>
              <a:t> ولفترة معينة تكسب اللاعب صفات جسمية وظيفية وبدنية تناسب واجبات المركز الذي يشغله ، وهذا ما يؤكده (زياد طارق سليمان داوود، 2004)، إذ أن ممارسة أي نشاط رياضي </a:t>
            </a:r>
            <a:r>
              <a:rPr lang="ar-DZ" sz="2400" dirty="0" err="1">
                <a:latin typeface="Amiri" panose="00000500000000000000" pitchFamily="2" charset="-78"/>
                <a:cs typeface="Amiri" panose="00000500000000000000" pitchFamily="2" charset="-78"/>
              </a:rPr>
              <a:t>بإنتظام</a:t>
            </a:r>
            <a:r>
              <a:rPr lang="ar-DZ" sz="2400" dirty="0">
                <a:latin typeface="Amiri" panose="00000500000000000000" pitchFamily="2" charset="-78"/>
                <a:cs typeface="Amiri" panose="00000500000000000000" pitchFamily="2" charset="-78"/>
              </a:rPr>
              <a:t> لفترة معينة يكسب ممارسيه صفات جسمانية ووظيفية ، وكون الباحثين أحد المعنيين في مجال التدريب الرياضي بصفة عامة وبكرة القدم خاصة </a:t>
            </a:r>
            <a:r>
              <a:rPr lang="ar-DZ" sz="2400" dirty="0" err="1">
                <a:latin typeface="Amiri" panose="00000500000000000000" pitchFamily="2" charset="-78"/>
                <a:cs typeface="Amiri" panose="00000500000000000000" pitchFamily="2" charset="-78"/>
              </a:rPr>
              <a:t>إلتمسوا</a:t>
            </a:r>
            <a:r>
              <a:rPr lang="ar-DZ" sz="2400" dirty="0">
                <a:latin typeface="Amiri" panose="00000500000000000000" pitchFamily="2" charset="-78"/>
                <a:cs typeface="Amiri" panose="00000500000000000000" pitchFamily="2" charset="-78"/>
              </a:rPr>
              <a:t> غياب المؤشرات التي يعتمد عليها المدربون في عملية التدريب بمعنى أن الفريق يتدرب بصفة جماعية دون مراعاة متطلبات وواجبات كل مركز لعب ، كما أنه رغم خصوصية المتطلبات المختلفة للأداء نلتمس تدريب موحد وذلك من خلال ما لاحظه الباحثون أثناء التدريبات ومن خلال بعض أراء المدربين ، كما نجد </a:t>
            </a:r>
            <a:r>
              <a:rPr lang="ar-DZ" sz="2400" dirty="0" err="1">
                <a:latin typeface="Amiri" panose="00000500000000000000" pitchFamily="2" charset="-78"/>
                <a:cs typeface="Amiri" panose="00000500000000000000" pitchFamily="2" charset="-78"/>
              </a:rPr>
              <a:t>إختلاف</a:t>
            </a:r>
            <a:r>
              <a:rPr lang="ar-DZ" sz="2400" dirty="0">
                <a:latin typeface="Amiri" panose="00000500000000000000" pitchFamily="2" charset="-78"/>
                <a:cs typeface="Amiri" panose="00000500000000000000" pitchFamily="2" charset="-78"/>
              </a:rPr>
              <a:t> الأعمار لفئة الأواسط وهذا ما يوجب </a:t>
            </a:r>
            <a:r>
              <a:rPr lang="ar-DZ" sz="2400" dirty="0" err="1">
                <a:latin typeface="Amiri" panose="00000500000000000000" pitchFamily="2" charset="-78"/>
                <a:cs typeface="Amiri" panose="00000500000000000000" pitchFamily="2" charset="-78"/>
              </a:rPr>
              <a:t>الإختلاف</a:t>
            </a:r>
            <a:r>
              <a:rPr lang="ar-DZ" sz="2400" dirty="0">
                <a:latin typeface="Amiri" panose="00000500000000000000" pitchFamily="2" charset="-78"/>
                <a:cs typeface="Amiri" panose="00000500000000000000" pitchFamily="2" charset="-78"/>
              </a:rPr>
              <a:t> في مقاييس البناء الجسمي وفي المتطلبات الوظيفية والبدنية ، وعليه نطرح التساؤل التالي: ما هي أهم العوامل التي يمكن </a:t>
            </a:r>
            <a:r>
              <a:rPr lang="ar-DZ" sz="2400" dirty="0" err="1">
                <a:latin typeface="Amiri" panose="00000500000000000000" pitchFamily="2" charset="-78"/>
                <a:cs typeface="Amiri" panose="00000500000000000000" pitchFamily="2" charset="-78"/>
              </a:rPr>
              <a:t>إستخلاصها</a:t>
            </a:r>
            <a:r>
              <a:rPr lang="ar-DZ" sz="2400" dirty="0">
                <a:latin typeface="Amiri" panose="00000500000000000000" pitchFamily="2" charset="-78"/>
                <a:cs typeface="Amiri" panose="00000500000000000000" pitchFamily="2" charset="-78"/>
              </a:rPr>
              <a:t> والتي تميز كل مركز من مراكز اللعب في كرة القدم ؟</a:t>
            </a:r>
            <a:endParaRPr lang="fr-FR" sz="2400" dirty="0">
              <a:latin typeface="Amiri" panose="00000500000000000000" pitchFamily="2" charset="-78"/>
              <a:cs typeface="Amiri" panose="00000500000000000000" pitchFamily="2" charset="-78"/>
            </a:endParaRPr>
          </a:p>
        </p:txBody>
      </p:sp>
      <p:sp>
        <p:nvSpPr>
          <p:cNvPr id="18" name="Rectangle 17"/>
          <p:cNvSpPr/>
          <p:nvPr/>
        </p:nvSpPr>
        <p:spPr>
          <a:xfrm>
            <a:off x="792238" y="10729392"/>
            <a:ext cx="9865096" cy="8494627"/>
          </a:xfrm>
          <a:prstGeom prst="rect">
            <a:avLst/>
          </a:prstGeom>
        </p:spPr>
        <p:txBody>
          <a:bodyPr wrap="square" lIns="60954" tIns="30477" rIns="60954" bIns="30477">
            <a:spAutoFit/>
          </a:bodyPr>
          <a:lstStyle/>
          <a:p>
            <a:pPr algn="r" rtl="1"/>
            <a:r>
              <a:rPr lang="ar-DZ" sz="2000" dirty="0">
                <a:latin typeface="Amiri" panose="00000500000000000000" pitchFamily="2" charset="-78"/>
                <a:cs typeface="Amiri" panose="00000500000000000000" pitchFamily="2" charset="-78"/>
              </a:rPr>
              <a:t>  </a:t>
            </a:r>
            <a:r>
              <a:rPr lang="ar-DZ" sz="2000" b="1" dirty="0">
                <a:latin typeface="Amiri" panose="00000500000000000000" pitchFamily="2" charset="-78"/>
                <a:cs typeface="Amiri" panose="00000500000000000000" pitchFamily="2" charset="-78"/>
              </a:rPr>
              <a:t>توصل الباحثون من خلال مخرجات التحليل العاملي وفق خطواته وشروطه المتعارف عليها إلى تحديد مجموعة مقاييس مختصرة وهي تمثل العوامل المستخلصة التي تقدم وصف شامل لمتطلبات مراكز اللعب في كرة القدم وقد مثلت العوامل المستخلصة في شكل بطارية </a:t>
            </a:r>
            <a:r>
              <a:rPr lang="ar-DZ" sz="2000" b="1" dirty="0" err="1">
                <a:latin typeface="Amiri" panose="00000500000000000000" pitchFamily="2" charset="-78"/>
                <a:cs typeface="Amiri" panose="00000500000000000000" pitchFamily="2" charset="-78"/>
              </a:rPr>
              <a:t>إختبار</a:t>
            </a:r>
            <a:r>
              <a:rPr lang="ar-DZ" sz="2000" b="1" dirty="0">
                <a:latin typeface="Amiri" panose="00000500000000000000" pitchFamily="2" charset="-78"/>
                <a:cs typeface="Amiri" panose="00000500000000000000" pitchFamily="2" charset="-78"/>
              </a:rPr>
              <a:t> كل مركز على حدى حيث أدى التحليل العاملي للاعبي مركز الدفاع إلى </a:t>
            </a:r>
            <a:r>
              <a:rPr lang="ar-DZ" sz="2000" b="1" dirty="0" err="1">
                <a:latin typeface="Amiri" panose="00000500000000000000" pitchFamily="2" charset="-78"/>
                <a:cs typeface="Amiri" panose="00000500000000000000" pitchFamily="2" charset="-78"/>
              </a:rPr>
              <a:t>إستخلاص</a:t>
            </a:r>
            <a:r>
              <a:rPr lang="ar-DZ" sz="2000" b="1" dirty="0">
                <a:latin typeface="Amiri" panose="00000500000000000000" pitchFamily="2" charset="-78"/>
                <a:cs typeface="Amiri" panose="00000500000000000000" pitchFamily="2" charset="-78"/>
              </a:rPr>
              <a:t> ثمانية عوامل مقبولة من أصل 12 عامل وبالنسبة للاعبي وسط الميدان تم قبول (06) عوامل من أصل 13 عامل ولاعبي مركز هجوم تم قبول سبعة (07) عوامل من أصل (13) عامل وقد مثلت العوامل المستخلصة لكل مركز لعب بأفضل القياسات المتشبعة عليها لتشكل بذلك بطارية </a:t>
            </a:r>
            <a:r>
              <a:rPr lang="ar-DZ" sz="2000" b="1" dirty="0" err="1">
                <a:latin typeface="Amiri" panose="00000500000000000000" pitchFamily="2" charset="-78"/>
                <a:cs typeface="Amiri" panose="00000500000000000000" pitchFamily="2" charset="-78"/>
              </a:rPr>
              <a:t>إختبار</a:t>
            </a:r>
            <a:r>
              <a:rPr lang="ar-DZ" sz="2000" b="1" dirty="0">
                <a:latin typeface="Amiri" panose="00000500000000000000" pitchFamily="2" charset="-78"/>
                <a:cs typeface="Amiri" panose="00000500000000000000" pitchFamily="2" charset="-78"/>
              </a:rPr>
              <a:t> لقياس البناء والتكوين الجسمي والمتطلبات البدنية والوظيفية للاعبي كرة القدم الأواسط حسب مراكز اللعب وبالتالي فإن بطارية </a:t>
            </a:r>
            <a:r>
              <a:rPr lang="ar-DZ" sz="2000" b="1" dirty="0" err="1">
                <a:latin typeface="Amiri" panose="00000500000000000000" pitchFamily="2" charset="-78"/>
                <a:cs typeface="Amiri" panose="00000500000000000000" pitchFamily="2" charset="-78"/>
              </a:rPr>
              <a:t>الإختبار</a:t>
            </a:r>
            <a:r>
              <a:rPr lang="ar-DZ" sz="2000" b="1" dirty="0">
                <a:latin typeface="Amiri" panose="00000500000000000000" pitchFamily="2" charset="-78"/>
                <a:cs typeface="Amiri" panose="00000500000000000000" pitchFamily="2" charset="-78"/>
              </a:rPr>
              <a:t> للاعبي مركز الدفاع تضم في وحداتها ثمانية عوامل وتمثل بـ 11 قياسا ، أما بطارية </a:t>
            </a:r>
            <a:r>
              <a:rPr lang="ar-DZ" sz="2000" b="1" dirty="0" err="1">
                <a:latin typeface="Amiri" panose="00000500000000000000" pitchFamily="2" charset="-78"/>
                <a:cs typeface="Amiri" panose="00000500000000000000" pitchFamily="2" charset="-78"/>
              </a:rPr>
              <a:t>الإختبار</a:t>
            </a:r>
            <a:r>
              <a:rPr lang="ar-DZ" sz="2000" b="1" dirty="0">
                <a:latin typeface="Amiri" panose="00000500000000000000" pitchFamily="2" charset="-78"/>
                <a:cs typeface="Amiri" panose="00000500000000000000" pitchFamily="2" charset="-78"/>
              </a:rPr>
              <a:t> للاعبي مركز وسط الميدان تضم (06) عوامل وتمثل بـ 10 قياسات وبطارية </a:t>
            </a:r>
            <a:r>
              <a:rPr lang="ar-DZ" sz="2000" b="1" dirty="0" err="1">
                <a:latin typeface="Amiri" panose="00000500000000000000" pitchFamily="2" charset="-78"/>
                <a:cs typeface="Amiri" panose="00000500000000000000" pitchFamily="2" charset="-78"/>
              </a:rPr>
              <a:t>الإختبار</a:t>
            </a:r>
            <a:r>
              <a:rPr lang="ar-DZ" sz="2000" b="1" dirty="0">
                <a:latin typeface="Amiri" panose="00000500000000000000" pitchFamily="2" charset="-78"/>
                <a:cs typeface="Amiri" panose="00000500000000000000" pitchFamily="2" charset="-78"/>
              </a:rPr>
              <a:t> للاعبي مركز الهجوم تضم وحداتها 07 عوامل وتمثل بـ 09 قياسات وما يؤكد ذلك الجدول رقم (2) وبصفة عامة فقد أكد الباحثون صحة الفرضية  من خلال توصلهم إلى أن القياسات تجمعت في شكل عوامل مستخلصة ومثلت بأفضل القياسات المتشبعة وبالتالي شكلت بطارية </a:t>
            </a:r>
            <a:r>
              <a:rPr lang="ar-DZ" sz="2000" b="1" dirty="0" err="1">
                <a:latin typeface="Amiri" panose="00000500000000000000" pitchFamily="2" charset="-78"/>
                <a:cs typeface="Amiri" panose="00000500000000000000" pitchFamily="2" charset="-78"/>
              </a:rPr>
              <a:t>إختبار</a:t>
            </a:r>
            <a:r>
              <a:rPr lang="ar-DZ" sz="2000" b="1" dirty="0">
                <a:latin typeface="Amiri" panose="00000500000000000000" pitchFamily="2" charset="-78"/>
                <a:cs typeface="Amiri" panose="00000500000000000000" pitchFamily="2" charset="-78"/>
              </a:rPr>
              <a:t> لكل مركز </a:t>
            </a:r>
            <a:r>
              <a:rPr lang="ar-DZ" sz="2000" b="1" dirty="0" smtClean="0">
                <a:latin typeface="Amiri" panose="00000500000000000000" pitchFamily="2" charset="-78"/>
                <a:cs typeface="Amiri" panose="00000500000000000000" pitchFamily="2" charset="-78"/>
              </a:rPr>
              <a:t>لعب.</a:t>
            </a:r>
            <a:endParaRPr lang="fr-FR" sz="2000" b="1" dirty="0" smtClean="0">
              <a:latin typeface="Amiri" panose="00000500000000000000" pitchFamily="2" charset="-78"/>
              <a:cs typeface="Amiri" panose="00000500000000000000" pitchFamily="2" charset="-78"/>
            </a:endParaRPr>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smtClean="0"/>
          </a:p>
          <a:p>
            <a:pPr algn="ctr" rtl="1"/>
            <a:endParaRPr lang="fr-FR" sz="1400" b="1" dirty="0"/>
          </a:p>
          <a:p>
            <a:pPr algn="ctr" rtl="1"/>
            <a:endParaRPr lang="fr-FR" sz="1400" b="1" dirty="0"/>
          </a:p>
        </p:txBody>
      </p:sp>
      <p:sp>
        <p:nvSpPr>
          <p:cNvPr id="25" name="ZoneTexte 24"/>
          <p:cNvSpPr txBox="1"/>
          <p:nvPr/>
        </p:nvSpPr>
        <p:spPr>
          <a:xfrm>
            <a:off x="10873358" y="17138104"/>
            <a:ext cx="9882186" cy="938712"/>
          </a:xfrm>
          <a:prstGeom prst="rect">
            <a:avLst/>
          </a:prstGeom>
        </p:spPr>
        <p:style>
          <a:lnRef idx="1">
            <a:schemeClr val="accent2"/>
          </a:lnRef>
          <a:fillRef idx="2">
            <a:schemeClr val="accent2"/>
          </a:fillRef>
          <a:effectRef idx="1">
            <a:schemeClr val="accent2"/>
          </a:effectRef>
          <a:fontRef idx="minor">
            <a:schemeClr val="dk1"/>
          </a:fontRef>
        </p:style>
        <p:txBody>
          <a:bodyPr wrap="square" lIns="60954" tIns="30477" rIns="60954" bIns="30477" rtlCol="0">
            <a:spAutoFit/>
          </a:bodyPr>
          <a:lstStyle/>
          <a:p>
            <a:pPr algn="ctr"/>
            <a:r>
              <a:rPr lang="ar-DZ" b="1" dirty="0" smtClean="0">
                <a:solidFill>
                  <a:srgbClr val="FF0000"/>
                </a:solidFill>
                <a:latin typeface="Sakkal Majalla" pitchFamily="2" charset="-78"/>
                <a:cs typeface="Sakkal Majalla" pitchFamily="2" charset="-78"/>
              </a:rPr>
              <a:t>تحديد مصطلحات البحث</a:t>
            </a:r>
            <a:endParaRPr lang="fr-FR" b="1" dirty="0">
              <a:solidFill>
                <a:srgbClr val="FF0000"/>
              </a:solidFill>
              <a:latin typeface="Sakkal Majalla" pitchFamily="2" charset="-78"/>
              <a:cs typeface="Sakkal Majalla" pitchFamily="2" charset="-78"/>
            </a:endParaRPr>
          </a:p>
        </p:txBody>
      </p:sp>
      <p:sp>
        <p:nvSpPr>
          <p:cNvPr id="29" name="ZoneTexte 28"/>
          <p:cNvSpPr txBox="1"/>
          <p:nvPr/>
        </p:nvSpPr>
        <p:spPr>
          <a:xfrm>
            <a:off x="10873358" y="18146216"/>
            <a:ext cx="9985817" cy="4493532"/>
          </a:xfrm>
          <a:prstGeom prst="rect">
            <a:avLst/>
          </a:prstGeom>
          <a:noFill/>
          <a:ln>
            <a:solidFill>
              <a:srgbClr val="FF0000"/>
            </a:solidFill>
          </a:ln>
        </p:spPr>
        <p:txBody>
          <a:bodyPr wrap="square" lIns="60954" tIns="30477" rIns="60954" bIns="30477" rtlCol="0">
            <a:spAutoFit/>
          </a:bodyPr>
          <a:lstStyle/>
          <a:p>
            <a:pPr algn="r" rtl="1"/>
            <a:r>
              <a:rPr lang="ar-DZ" sz="2400" dirty="0" smtClean="0">
                <a:latin typeface="Amiri" panose="00000500000000000000" pitchFamily="2" charset="-78"/>
                <a:cs typeface="Amiri" panose="00000500000000000000" pitchFamily="2" charset="-78"/>
              </a:rPr>
              <a:t>                                       </a:t>
            </a:r>
            <a:endParaRPr lang="ar-DZ" sz="2400" dirty="0" smtClean="0">
              <a:latin typeface="Amiri" panose="00000500000000000000" pitchFamily="2" charset="-78"/>
              <a:cs typeface="Amiri" panose="00000500000000000000" pitchFamily="2" charset="-78"/>
            </a:endParaRPr>
          </a:p>
          <a:p>
            <a:pPr algn="r"/>
            <a:r>
              <a:rPr lang="ar-DZ" sz="2400" b="1" dirty="0">
                <a:latin typeface="Amiri" panose="00000500000000000000" pitchFamily="2" charset="-78"/>
                <a:cs typeface="Amiri" panose="00000500000000000000" pitchFamily="2" charset="-78"/>
              </a:rPr>
              <a:t>البناء والتكوين الجسمي</a:t>
            </a:r>
            <a:r>
              <a:rPr lang="ar-DZ" sz="2400" dirty="0">
                <a:latin typeface="Amiri" panose="00000500000000000000" pitchFamily="2" charset="-78"/>
                <a:cs typeface="Amiri" panose="00000500000000000000" pitchFamily="2" charset="-78"/>
              </a:rPr>
              <a:t>: يقصد بهذا المصطلح كل ما هو متعلق بشكل </a:t>
            </a:r>
            <a:r>
              <a:rPr lang="ar-DZ" sz="2400" dirty="0" err="1">
                <a:latin typeface="Amiri" panose="00000500000000000000" pitchFamily="2" charset="-78"/>
                <a:cs typeface="Amiri" panose="00000500000000000000" pitchFamily="2" charset="-78"/>
              </a:rPr>
              <a:t>ومرفولوجية</a:t>
            </a:r>
            <a:r>
              <a:rPr lang="ar-DZ" sz="2400" dirty="0">
                <a:latin typeface="Amiri" panose="00000500000000000000" pitchFamily="2" charset="-78"/>
                <a:cs typeface="Amiri" panose="00000500000000000000" pitchFamily="2" charset="-78"/>
              </a:rPr>
              <a:t> الجسم ومركباته التي تشمل مجموعة من القياسات الدقيقة التي تحدد نمط وكتل الجسم.</a:t>
            </a:r>
          </a:p>
          <a:p>
            <a:pPr algn="r"/>
            <a:r>
              <a:rPr lang="ar-DZ" sz="2400" b="1" dirty="0">
                <a:latin typeface="Amiri" panose="00000500000000000000" pitchFamily="2" charset="-78"/>
                <a:cs typeface="Amiri" panose="00000500000000000000" pitchFamily="2" charset="-78"/>
              </a:rPr>
              <a:t>* المتطلبات البدنية</a:t>
            </a:r>
            <a:r>
              <a:rPr lang="ar-DZ" sz="2400" dirty="0">
                <a:latin typeface="Amiri" panose="00000500000000000000" pitchFamily="2" charset="-78"/>
                <a:cs typeface="Amiri" panose="00000500000000000000" pitchFamily="2" charset="-78"/>
              </a:rPr>
              <a:t>: تشمل الصفات البدنية الأساسية التي تعتبر كمتطلبات ضرورية.</a:t>
            </a:r>
          </a:p>
          <a:p>
            <a:pPr algn="r"/>
            <a:r>
              <a:rPr lang="ar-DZ" sz="2400" dirty="0">
                <a:latin typeface="Amiri" panose="00000500000000000000" pitchFamily="2" charset="-78"/>
                <a:cs typeface="Amiri" panose="00000500000000000000" pitchFamily="2" charset="-78"/>
              </a:rPr>
              <a:t>* </a:t>
            </a:r>
            <a:r>
              <a:rPr lang="ar-DZ" sz="2400" b="1" dirty="0">
                <a:latin typeface="Amiri" panose="00000500000000000000" pitchFamily="2" charset="-78"/>
                <a:cs typeface="Amiri" panose="00000500000000000000" pitchFamily="2" charset="-78"/>
              </a:rPr>
              <a:t>المتطلبات الوظيفية</a:t>
            </a:r>
            <a:r>
              <a:rPr lang="ar-DZ" sz="2400" dirty="0">
                <a:latin typeface="Amiri" panose="00000500000000000000" pitchFamily="2" charset="-78"/>
                <a:cs typeface="Amiri" panose="00000500000000000000" pitchFamily="2" charset="-78"/>
              </a:rPr>
              <a:t>: تختص بكفاءة الأجهزة الوظيفية والفسيولوجية خاصة الجهاز التنفسي والجهاز القلبي الدوراني.</a:t>
            </a:r>
          </a:p>
          <a:p>
            <a:pPr algn="r"/>
            <a:r>
              <a:rPr lang="ar-DZ" sz="2400" dirty="0">
                <a:latin typeface="Amiri" panose="00000500000000000000" pitchFamily="2" charset="-78"/>
                <a:cs typeface="Amiri" panose="00000500000000000000" pitchFamily="2" charset="-78"/>
              </a:rPr>
              <a:t>* </a:t>
            </a:r>
            <a:r>
              <a:rPr lang="ar-DZ" sz="2400" b="1" dirty="0">
                <a:latin typeface="Amiri" panose="00000500000000000000" pitchFamily="2" charset="-78"/>
                <a:cs typeface="Amiri" panose="00000500000000000000" pitchFamily="2" charset="-78"/>
              </a:rPr>
              <a:t>مراكز اللعب</a:t>
            </a:r>
            <a:r>
              <a:rPr lang="ar-DZ" sz="2400" dirty="0">
                <a:latin typeface="Amiri" panose="00000500000000000000" pitchFamily="2" charset="-78"/>
                <a:cs typeface="Amiri" panose="00000500000000000000" pitchFamily="2" charset="-78"/>
              </a:rPr>
              <a:t>: هي عبارة عن أماكن يشغلها اللاعبون وتختلف حسب متطلبات وواجبات كل مكان.</a:t>
            </a:r>
          </a:p>
          <a:p>
            <a:pPr algn="r"/>
            <a:r>
              <a:rPr lang="ar-DZ" sz="2400" dirty="0">
                <a:latin typeface="Amiri" panose="00000500000000000000" pitchFamily="2" charset="-78"/>
                <a:cs typeface="Amiri" panose="00000500000000000000" pitchFamily="2" charset="-78"/>
              </a:rPr>
              <a:t>* </a:t>
            </a:r>
            <a:r>
              <a:rPr lang="ar-DZ" sz="2400" b="1" dirty="0">
                <a:latin typeface="Amiri" panose="00000500000000000000" pitchFamily="2" charset="-78"/>
                <a:cs typeface="Amiri" panose="00000500000000000000" pitchFamily="2" charset="-78"/>
              </a:rPr>
              <a:t>كرة القدم</a:t>
            </a:r>
            <a:r>
              <a:rPr lang="ar-DZ" sz="2400" dirty="0">
                <a:latin typeface="Amiri" panose="00000500000000000000" pitchFamily="2" charset="-78"/>
                <a:cs typeface="Amiri" panose="00000500000000000000" pitchFamily="2" charset="-78"/>
              </a:rPr>
              <a:t>: هي نشاط رياضي تخصصي تحكمه قواعد وقوانين متعارف عليها.</a:t>
            </a:r>
          </a:p>
          <a:p>
            <a:pPr algn="r"/>
            <a:endParaRPr lang="ar-DZ" sz="2400" dirty="0">
              <a:latin typeface="Amiri" panose="00000500000000000000" pitchFamily="2" charset="-78"/>
              <a:cs typeface="Amiri" panose="00000500000000000000" pitchFamily="2" charset="-78"/>
            </a:endParaRPr>
          </a:p>
          <a:p>
            <a:pPr algn="r"/>
            <a:endParaRPr lang="ar-DZ" sz="2400" dirty="0" smtClean="0">
              <a:latin typeface="Amiri" panose="00000500000000000000" pitchFamily="2" charset="-78"/>
              <a:cs typeface="Amiri" panose="00000500000000000000" pitchFamily="2" charset="-78"/>
            </a:endParaRPr>
          </a:p>
          <a:p>
            <a:pPr algn="r"/>
            <a:endParaRPr lang="fr-FR" sz="2400" dirty="0">
              <a:latin typeface="Amiri" panose="00000500000000000000" pitchFamily="2" charset="-78"/>
              <a:cs typeface="Amiri" panose="00000500000000000000" pitchFamily="2" charset="-78"/>
            </a:endParaRPr>
          </a:p>
        </p:txBody>
      </p:sp>
      <p:sp>
        <p:nvSpPr>
          <p:cNvPr id="30" name="ZoneTexte 29"/>
          <p:cNvSpPr txBox="1"/>
          <p:nvPr/>
        </p:nvSpPr>
        <p:spPr>
          <a:xfrm>
            <a:off x="10873358" y="21818624"/>
            <a:ext cx="9985372" cy="96949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ar-DZ" b="1" dirty="0" smtClean="0">
                <a:latin typeface="Sakkal Majalla" pitchFamily="2" charset="-78"/>
                <a:cs typeface="Sakkal Majalla" pitchFamily="2" charset="-78"/>
              </a:rPr>
              <a:t>الدراسات السابقة</a:t>
            </a:r>
            <a:endParaRPr lang="fr-FR" b="1" dirty="0">
              <a:latin typeface="Sakkal Majalla" pitchFamily="2" charset="-78"/>
              <a:cs typeface="Sakkal Majalla" pitchFamily="2" charset="-78"/>
            </a:endParaRPr>
          </a:p>
        </p:txBody>
      </p:sp>
      <p:sp>
        <p:nvSpPr>
          <p:cNvPr id="31" name="ZoneTexte 30"/>
          <p:cNvSpPr txBox="1"/>
          <p:nvPr/>
        </p:nvSpPr>
        <p:spPr>
          <a:xfrm>
            <a:off x="10873358" y="22826736"/>
            <a:ext cx="9985374" cy="4524315"/>
          </a:xfrm>
          <a:prstGeom prst="rect">
            <a:avLst/>
          </a:prstGeom>
          <a:noFill/>
          <a:ln>
            <a:solidFill>
              <a:srgbClr val="00B050"/>
            </a:solidFill>
          </a:ln>
        </p:spPr>
        <p:txBody>
          <a:bodyPr wrap="square" rtlCol="0">
            <a:spAutoFit/>
          </a:bodyPr>
          <a:lstStyle/>
          <a:p>
            <a:pPr algn="r"/>
            <a:endParaRPr lang="ar-DZ" sz="2000" dirty="0" smtClean="0">
              <a:ln w="19050">
                <a:solidFill>
                  <a:schemeClr val="tx1"/>
                </a:solidFill>
              </a:ln>
              <a:latin typeface="Amiri" panose="00000500000000000000" pitchFamily="2" charset="-78"/>
              <a:cs typeface="Amiri" panose="00000500000000000000" pitchFamily="2" charset="-78"/>
            </a:endParaRPr>
          </a:p>
          <a:p>
            <a:pPr algn="r"/>
            <a:r>
              <a:rPr lang="ar-DZ" sz="2000" dirty="0">
                <a:ln w="19050">
                  <a:solidFill>
                    <a:schemeClr val="tx1"/>
                  </a:solidFill>
                </a:ln>
                <a:latin typeface="Amiri" panose="00000500000000000000" pitchFamily="2" charset="-78"/>
                <a:cs typeface="Amiri" panose="00000500000000000000" pitchFamily="2" charset="-78"/>
              </a:rPr>
              <a:t>دراسة مزيان </a:t>
            </a:r>
            <a:r>
              <a:rPr lang="ar-DZ" sz="2000" dirty="0" err="1">
                <a:ln w="19050">
                  <a:solidFill>
                    <a:schemeClr val="tx1"/>
                  </a:solidFill>
                </a:ln>
                <a:latin typeface="Amiri" panose="00000500000000000000" pitchFamily="2" charset="-78"/>
                <a:cs typeface="Amiri" panose="00000500000000000000" pitchFamily="2" charset="-78"/>
              </a:rPr>
              <a:t>بوحاج</a:t>
            </a:r>
            <a:r>
              <a:rPr lang="ar-DZ" sz="2000" dirty="0">
                <a:ln w="19050">
                  <a:solidFill>
                    <a:schemeClr val="tx1"/>
                  </a:solidFill>
                </a:ln>
                <a:latin typeface="Amiri" panose="00000500000000000000" pitchFamily="2" charset="-78"/>
                <a:cs typeface="Amiri" panose="00000500000000000000" pitchFamily="2" charset="-78"/>
              </a:rPr>
              <a:t> (2012) :بطارية اختبارات لتقويم بعض القدرات البدنية </a:t>
            </a:r>
            <a:r>
              <a:rPr lang="ar-DZ" sz="2000" dirty="0" err="1">
                <a:ln w="19050">
                  <a:solidFill>
                    <a:schemeClr val="tx1"/>
                  </a:solidFill>
                </a:ln>
                <a:latin typeface="Amiri" panose="00000500000000000000" pitchFamily="2" charset="-78"/>
                <a:cs typeface="Amiri" panose="00000500000000000000" pitchFamily="2" charset="-78"/>
              </a:rPr>
              <a:t>والمهارية</a:t>
            </a:r>
            <a:r>
              <a:rPr lang="ar-DZ" sz="2000" dirty="0">
                <a:ln w="19050">
                  <a:solidFill>
                    <a:schemeClr val="tx1"/>
                  </a:solidFill>
                </a:ln>
                <a:latin typeface="Amiri" panose="00000500000000000000" pitchFamily="2" charset="-78"/>
                <a:cs typeface="Amiri" panose="00000500000000000000" pitchFamily="2" charset="-78"/>
              </a:rPr>
              <a:t> أثناء انتقاء لاعبي كرة القدم صنف الأواسط 17-19 سنة ويهدف البحث إلى إبراز أهمية التقويم البدني </a:t>
            </a:r>
            <a:r>
              <a:rPr lang="ar-DZ" sz="2000" dirty="0" err="1">
                <a:ln w="19050">
                  <a:solidFill>
                    <a:schemeClr val="tx1"/>
                  </a:solidFill>
                </a:ln>
                <a:latin typeface="Amiri" panose="00000500000000000000" pitchFamily="2" charset="-78"/>
                <a:cs typeface="Amiri" panose="00000500000000000000" pitchFamily="2" charset="-78"/>
              </a:rPr>
              <a:t>والمهاري</a:t>
            </a:r>
            <a:r>
              <a:rPr lang="ar-DZ" sz="2000" dirty="0">
                <a:ln w="19050">
                  <a:solidFill>
                    <a:schemeClr val="tx1"/>
                  </a:solidFill>
                </a:ln>
                <a:latin typeface="Amiri" panose="00000500000000000000" pitchFamily="2" charset="-78"/>
                <a:cs typeface="Amiri" panose="00000500000000000000" pitchFamily="2" charset="-78"/>
              </a:rPr>
              <a:t> من خلال بطارية اختبار </a:t>
            </a:r>
            <a:r>
              <a:rPr lang="ar-DZ" sz="2000" dirty="0" err="1">
                <a:ln w="19050">
                  <a:solidFill>
                    <a:schemeClr val="tx1"/>
                  </a:solidFill>
                </a:ln>
                <a:latin typeface="Amiri" panose="00000500000000000000" pitchFamily="2" charset="-78"/>
                <a:cs typeface="Amiri" panose="00000500000000000000" pitchFamily="2" charset="-78"/>
              </a:rPr>
              <a:t>لإنتقاء</a:t>
            </a:r>
            <a:r>
              <a:rPr lang="ar-DZ" sz="2000" dirty="0">
                <a:ln w="19050">
                  <a:solidFill>
                    <a:schemeClr val="tx1"/>
                  </a:solidFill>
                </a:ln>
                <a:latin typeface="Amiri" panose="00000500000000000000" pitchFamily="2" charset="-78"/>
                <a:cs typeface="Amiri" panose="00000500000000000000" pitchFamily="2" charset="-78"/>
              </a:rPr>
              <a:t> لاعبي كرة القدم والرفع من مكانة الجانب العلمي في عملية </a:t>
            </a:r>
            <a:r>
              <a:rPr lang="ar-DZ" sz="2000" dirty="0" err="1">
                <a:ln w="19050">
                  <a:solidFill>
                    <a:schemeClr val="tx1"/>
                  </a:solidFill>
                </a:ln>
                <a:latin typeface="Amiri" panose="00000500000000000000" pitchFamily="2" charset="-78"/>
                <a:cs typeface="Amiri" panose="00000500000000000000" pitchFamily="2" charset="-78"/>
              </a:rPr>
              <a:t>الإنتقاء</a:t>
            </a:r>
            <a:r>
              <a:rPr lang="ar-DZ" sz="2000" dirty="0">
                <a:ln w="19050">
                  <a:solidFill>
                    <a:schemeClr val="tx1"/>
                  </a:solidFill>
                </a:ln>
                <a:latin typeface="Amiri" panose="00000500000000000000" pitchFamily="2" charset="-78"/>
                <a:cs typeface="Amiri" panose="00000500000000000000" pitchFamily="2" charset="-78"/>
              </a:rPr>
              <a:t> وتوصل الباحث إلى أن استخدام بطارية اختبارات لتقويم قدرات اللاعبين بدنيا </a:t>
            </a:r>
            <a:r>
              <a:rPr lang="ar-DZ" sz="2000" dirty="0" err="1">
                <a:ln w="19050">
                  <a:solidFill>
                    <a:schemeClr val="tx1"/>
                  </a:solidFill>
                </a:ln>
                <a:latin typeface="Amiri" panose="00000500000000000000" pitchFamily="2" charset="-78"/>
                <a:cs typeface="Amiri" panose="00000500000000000000" pitchFamily="2" charset="-78"/>
              </a:rPr>
              <a:t>ومهاريا</a:t>
            </a:r>
            <a:r>
              <a:rPr lang="ar-DZ" sz="2000" dirty="0">
                <a:ln w="19050">
                  <a:solidFill>
                    <a:schemeClr val="tx1"/>
                  </a:solidFill>
                </a:ln>
                <a:latin typeface="Amiri" panose="00000500000000000000" pitchFamily="2" charset="-78"/>
                <a:cs typeface="Amiri" panose="00000500000000000000" pitchFamily="2" charset="-78"/>
              </a:rPr>
              <a:t> في </a:t>
            </a:r>
            <a:r>
              <a:rPr lang="ar-DZ" sz="2000" dirty="0" err="1">
                <a:ln w="19050">
                  <a:solidFill>
                    <a:schemeClr val="tx1"/>
                  </a:solidFill>
                </a:ln>
                <a:latin typeface="Amiri" panose="00000500000000000000" pitchFamily="2" charset="-78"/>
                <a:cs typeface="Amiri" panose="00000500000000000000" pitchFamily="2" charset="-78"/>
              </a:rPr>
              <a:t>الإنتقاء</a:t>
            </a:r>
            <a:r>
              <a:rPr lang="ar-DZ" sz="2000" dirty="0">
                <a:ln w="19050">
                  <a:solidFill>
                    <a:schemeClr val="tx1"/>
                  </a:solidFill>
                </a:ln>
                <a:latin typeface="Amiri" panose="00000500000000000000" pitchFamily="2" charset="-78"/>
                <a:cs typeface="Amiri" panose="00000500000000000000" pitchFamily="2" charset="-78"/>
              </a:rPr>
              <a:t> هو عمل علمي يتطلب كفاءة </a:t>
            </a:r>
            <a:r>
              <a:rPr lang="ar-DZ" sz="2000" dirty="0" err="1">
                <a:ln w="19050">
                  <a:solidFill>
                    <a:schemeClr val="tx1"/>
                  </a:solidFill>
                </a:ln>
                <a:latin typeface="Amiri" panose="00000500000000000000" pitchFamily="2" charset="-78"/>
                <a:cs typeface="Amiri" panose="00000500000000000000" pitchFamily="2" charset="-78"/>
              </a:rPr>
              <a:t>مهنية،كما</a:t>
            </a:r>
            <a:r>
              <a:rPr lang="ar-DZ" sz="2000" dirty="0">
                <a:ln w="19050">
                  <a:solidFill>
                    <a:schemeClr val="tx1"/>
                  </a:solidFill>
                </a:ln>
                <a:latin typeface="Amiri" panose="00000500000000000000" pitchFamily="2" charset="-78"/>
                <a:cs typeface="Amiri" panose="00000500000000000000" pitchFamily="2" charset="-78"/>
              </a:rPr>
              <a:t> استنتج أن المدرب الذي يعتمد على المقابلات التنافسية والملاحظة يجد صعوبة في التعامل مع اللاعبين، وأوصى بضرورة تكييف بطاريات </a:t>
            </a:r>
            <a:r>
              <a:rPr lang="ar-DZ" sz="2000" dirty="0" err="1">
                <a:ln w="19050">
                  <a:solidFill>
                    <a:schemeClr val="tx1"/>
                  </a:solidFill>
                </a:ln>
                <a:latin typeface="Amiri" panose="00000500000000000000" pitchFamily="2" charset="-78"/>
                <a:cs typeface="Amiri" panose="00000500000000000000" pitchFamily="2" charset="-78"/>
              </a:rPr>
              <a:t>الإختبار</a:t>
            </a:r>
            <a:r>
              <a:rPr lang="ar-DZ" sz="2000" dirty="0">
                <a:ln w="19050">
                  <a:solidFill>
                    <a:schemeClr val="tx1"/>
                  </a:solidFill>
                </a:ln>
                <a:latin typeface="Amiri" panose="00000500000000000000" pitchFamily="2" charset="-78"/>
                <a:cs typeface="Amiri" panose="00000500000000000000" pitchFamily="2" charset="-78"/>
              </a:rPr>
              <a:t> مع إمكانيات اللاعب الجزائري</a:t>
            </a:r>
            <a:r>
              <a:rPr lang="ar-DZ" sz="2000" dirty="0" smtClean="0">
                <a:ln w="19050">
                  <a:solidFill>
                    <a:schemeClr val="tx1"/>
                  </a:solidFill>
                </a:ln>
                <a:latin typeface="Amiri" panose="00000500000000000000" pitchFamily="2" charset="-78"/>
                <a:cs typeface="Amiri" panose="00000500000000000000" pitchFamily="2" charset="-78"/>
              </a:rPr>
              <a:t>.</a:t>
            </a:r>
            <a:endParaRPr lang="fr-FR" sz="2000" dirty="0" smtClean="0">
              <a:ln w="19050">
                <a:solidFill>
                  <a:schemeClr val="tx1"/>
                </a:solidFill>
              </a:ln>
              <a:latin typeface="Amiri" panose="00000500000000000000" pitchFamily="2" charset="-78"/>
              <a:cs typeface="Amiri" panose="00000500000000000000" pitchFamily="2" charset="-78"/>
            </a:endParaRPr>
          </a:p>
          <a:p>
            <a:pPr algn="r"/>
            <a:r>
              <a:rPr lang="ar-DZ" sz="2000" dirty="0" smtClean="0">
                <a:ln w="19050">
                  <a:solidFill>
                    <a:schemeClr val="tx1"/>
                  </a:solidFill>
                </a:ln>
                <a:latin typeface="Amiri" panose="00000500000000000000" pitchFamily="2" charset="-78"/>
                <a:cs typeface="Amiri" panose="00000500000000000000" pitchFamily="2" charset="-78"/>
              </a:rPr>
              <a:t> </a:t>
            </a:r>
            <a:endParaRPr lang="ar-DZ" sz="2000" dirty="0">
              <a:ln w="19050">
                <a:solidFill>
                  <a:schemeClr val="tx1"/>
                </a:solidFill>
              </a:ln>
              <a:latin typeface="Amiri" panose="00000500000000000000" pitchFamily="2" charset="-78"/>
              <a:cs typeface="Amiri" panose="00000500000000000000" pitchFamily="2" charset="-78"/>
            </a:endParaRPr>
          </a:p>
          <a:p>
            <a:pPr algn="r"/>
            <a:r>
              <a:rPr lang="ar-DZ" sz="2000" dirty="0">
                <a:ln w="19050">
                  <a:solidFill>
                    <a:schemeClr val="tx1"/>
                  </a:solidFill>
                </a:ln>
                <a:latin typeface="Amiri" panose="00000500000000000000" pitchFamily="2" charset="-78"/>
                <a:cs typeface="Amiri" panose="00000500000000000000" pitchFamily="2" charset="-78"/>
              </a:rPr>
              <a:t>-دراسة شتاني </a:t>
            </a:r>
            <a:r>
              <a:rPr lang="ar-DZ" sz="2000" dirty="0" err="1">
                <a:ln w="19050">
                  <a:solidFill>
                    <a:schemeClr val="tx1"/>
                  </a:solidFill>
                </a:ln>
                <a:latin typeface="Amiri" panose="00000500000000000000" pitchFamily="2" charset="-78"/>
                <a:cs typeface="Amiri" panose="00000500000000000000" pitchFamily="2" charset="-78"/>
              </a:rPr>
              <a:t>سناء،بن</a:t>
            </a:r>
            <a:r>
              <a:rPr lang="ar-DZ" sz="2000" dirty="0">
                <a:ln w="19050">
                  <a:solidFill>
                    <a:schemeClr val="tx1"/>
                  </a:solidFill>
                </a:ln>
                <a:latin typeface="Amiri" panose="00000500000000000000" pitchFamily="2" charset="-78"/>
                <a:cs typeface="Amiri" panose="00000500000000000000" pitchFamily="2" charset="-78"/>
              </a:rPr>
              <a:t> عبد الرحمن عبد الرؤوف (2012) دراسة مقارنة للخصائص </a:t>
            </a:r>
            <a:r>
              <a:rPr lang="ar-DZ" sz="2000" dirty="0" err="1">
                <a:ln w="19050">
                  <a:solidFill>
                    <a:schemeClr val="tx1"/>
                  </a:solidFill>
                </a:ln>
                <a:latin typeface="Amiri" panose="00000500000000000000" pitchFamily="2" charset="-78"/>
                <a:cs typeface="Amiri" panose="00000500000000000000" pitchFamily="2" charset="-78"/>
              </a:rPr>
              <a:t>المورفو</a:t>
            </a:r>
            <a:r>
              <a:rPr lang="ar-DZ" sz="2000" dirty="0">
                <a:ln w="19050">
                  <a:solidFill>
                    <a:schemeClr val="tx1"/>
                  </a:solidFill>
                </a:ln>
                <a:latin typeface="Amiri" panose="00000500000000000000" pitchFamily="2" charset="-78"/>
                <a:cs typeface="Amiri" panose="00000500000000000000" pitchFamily="2" charset="-78"/>
              </a:rPr>
              <a:t>-وظيفية للاعبي كرة القدم التونسيين حسب مراكز اللعب ويهدف إلى توفير وسائل </a:t>
            </a:r>
            <a:r>
              <a:rPr lang="ar-DZ" sz="2000" dirty="0" err="1">
                <a:ln w="19050">
                  <a:solidFill>
                    <a:schemeClr val="tx1"/>
                  </a:solidFill>
                </a:ln>
                <a:latin typeface="Amiri" panose="00000500000000000000" pitchFamily="2" charset="-78"/>
                <a:cs typeface="Amiri" panose="00000500000000000000" pitchFamily="2" charset="-78"/>
              </a:rPr>
              <a:t>لإكتشاف</a:t>
            </a:r>
            <a:r>
              <a:rPr lang="ar-DZ" sz="2000" dirty="0">
                <a:ln w="19050">
                  <a:solidFill>
                    <a:schemeClr val="tx1"/>
                  </a:solidFill>
                </a:ln>
                <a:latin typeface="Amiri" panose="00000500000000000000" pitchFamily="2" charset="-78"/>
                <a:cs typeface="Amiri" panose="00000500000000000000" pitchFamily="2" charset="-78"/>
              </a:rPr>
              <a:t> </a:t>
            </a:r>
            <a:r>
              <a:rPr lang="ar-DZ" sz="2000" dirty="0" err="1">
                <a:ln w="19050">
                  <a:solidFill>
                    <a:schemeClr val="tx1"/>
                  </a:solidFill>
                </a:ln>
                <a:latin typeface="Amiri" panose="00000500000000000000" pitchFamily="2" charset="-78"/>
                <a:cs typeface="Amiri" panose="00000500000000000000" pitchFamily="2" charset="-78"/>
              </a:rPr>
              <a:t>وإنتقاء</a:t>
            </a:r>
            <a:r>
              <a:rPr lang="ar-DZ" sz="2000" dirty="0">
                <a:ln w="19050">
                  <a:solidFill>
                    <a:schemeClr val="tx1"/>
                  </a:solidFill>
                </a:ln>
                <a:latin typeface="Amiri" panose="00000500000000000000" pitchFamily="2" charset="-78"/>
                <a:cs typeface="Amiri" panose="00000500000000000000" pitchFamily="2" charset="-78"/>
              </a:rPr>
              <a:t> المواهب ومراقبة الحالة البدنية للاعبين وتخطيط التدريب الفردي وتوصل إلى أنه يوجد فروق دالة في المؤشرات </a:t>
            </a:r>
            <a:r>
              <a:rPr lang="ar-DZ" sz="2000" dirty="0" err="1">
                <a:ln w="19050">
                  <a:solidFill>
                    <a:schemeClr val="tx1"/>
                  </a:solidFill>
                </a:ln>
                <a:latin typeface="Amiri" panose="00000500000000000000" pitchFamily="2" charset="-78"/>
                <a:cs typeface="Amiri" panose="00000500000000000000" pitchFamily="2" charset="-78"/>
              </a:rPr>
              <a:t>المورفو</a:t>
            </a:r>
            <a:r>
              <a:rPr lang="ar-DZ" sz="2000" dirty="0">
                <a:ln w="19050">
                  <a:solidFill>
                    <a:schemeClr val="tx1"/>
                  </a:solidFill>
                </a:ln>
                <a:latin typeface="Amiri" panose="00000500000000000000" pitchFamily="2" charset="-78"/>
                <a:cs typeface="Amiri" panose="00000500000000000000" pitchFamily="2" charset="-78"/>
              </a:rPr>
              <a:t>-وظيفية بين مراكز اللعب حيث يتميز لاعبي مركز الدفاع في القامة والكتلة الجسمية ، و يتميز لاعبي مركز الهجوم بالسرعة و يتميز لاعبي مركز الوسط الدفاعي بالقوة </a:t>
            </a:r>
            <a:r>
              <a:rPr lang="ar-DZ" sz="2000" dirty="0" err="1">
                <a:ln w="19050">
                  <a:solidFill>
                    <a:schemeClr val="tx1"/>
                  </a:solidFill>
                </a:ln>
                <a:latin typeface="Amiri" panose="00000500000000000000" pitchFamily="2" charset="-78"/>
                <a:cs typeface="Amiri" panose="00000500000000000000" pitchFamily="2" charset="-78"/>
              </a:rPr>
              <a:t>الإنفجارية</a:t>
            </a:r>
            <a:r>
              <a:rPr lang="ar-DZ" sz="2000" dirty="0">
                <a:ln w="19050">
                  <a:solidFill>
                    <a:schemeClr val="tx1"/>
                  </a:solidFill>
                </a:ln>
                <a:latin typeface="Amiri" panose="00000500000000000000" pitchFamily="2" charset="-78"/>
                <a:cs typeface="Amiri" panose="00000500000000000000" pitchFamily="2" charset="-78"/>
              </a:rPr>
              <a:t> للأطراف السفلية.</a:t>
            </a:r>
          </a:p>
          <a:p>
            <a:pPr algn="r"/>
            <a:endParaRPr lang="ar-DZ" sz="2800" dirty="0" smtClean="0">
              <a:ln w="19050">
                <a:solidFill>
                  <a:schemeClr val="tx1"/>
                </a:solidFill>
              </a:ln>
              <a:latin typeface="Amiri" panose="00000500000000000000" pitchFamily="2" charset="-78"/>
              <a:cs typeface="Amiri" panose="00000500000000000000" pitchFamily="2" charset="-78"/>
            </a:endParaRPr>
          </a:p>
        </p:txBody>
      </p:sp>
      <p:sp>
        <p:nvSpPr>
          <p:cNvPr id="2048" name="ZoneTexte 2047"/>
          <p:cNvSpPr txBox="1"/>
          <p:nvPr/>
        </p:nvSpPr>
        <p:spPr>
          <a:xfrm>
            <a:off x="1728342" y="7849072"/>
            <a:ext cx="8856984" cy="1938992"/>
          </a:xfrm>
          <a:prstGeom prst="rect">
            <a:avLst/>
          </a:prstGeom>
          <a:noFill/>
        </p:spPr>
        <p:txBody>
          <a:bodyPr wrap="square" rtlCol="0">
            <a:spAutoFit/>
          </a:bodyPr>
          <a:lstStyle/>
          <a:p>
            <a:pPr marL="685800" indent="-685800" algn="r" rtl="1">
              <a:buFont typeface="Arial" pitchFamily="34" charset="0"/>
              <a:buChar char="•"/>
            </a:pPr>
            <a:r>
              <a:rPr lang="ar-DZ" sz="2000" b="1" dirty="0">
                <a:latin typeface="Amiri" panose="00000500000000000000" pitchFamily="2" charset="-78"/>
                <a:cs typeface="Amiri" panose="00000500000000000000" pitchFamily="2" charset="-78"/>
              </a:rPr>
              <a:t>منهج البحث: </a:t>
            </a:r>
            <a:r>
              <a:rPr lang="ar-DZ" sz="2000" dirty="0" smtClean="0">
                <a:latin typeface="Amiri" panose="00000500000000000000" pitchFamily="2" charset="-78"/>
                <a:cs typeface="Amiri" panose="00000500000000000000" pitchFamily="2" charset="-78"/>
              </a:rPr>
              <a:t>تم </a:t>
            </a:r>
            <a:r>
              <a:rPr lang="ar-DZ" sz="2000" dirty="0" err="1" smtClean="0">
                <a:latin typeface="Amiri" panose="00000500000000000000" pitchFamily="2" charset="-78"/>
                <a:cs typeface="Amiri" panose="00000500000000000000" pitchFamily="2" charset="-78"/>
              </a:rPr>
              <a:t>إستخدام</a:t>
            </a:r>
            <a:r>
              <a:rPr lang="ar-DZ" sz="2000" dirty="0" smtClean="0">
                <a:latin typeface="Amiri" panose="00000500000000000000" pitchFamily="2" charset="-78"/>
                <a:cs typeface="Amiri" panose="00000500000000000000" pitchFamily="2" charset="-78"/>
              </a:rPr>
              <a:t> </a:t>
            </a:r>
            <a:r>
              <a:rPr lang="ar-DZ" sz="2000" dirty="0">
                <a:latin typeface="Amiri" panose="00000500000000000000" pitchFamily="2" charset="-78"/>
                <a:cs typeface="Amiri" panose="00000500000000000000" pitchFamily="2" charset="-78"/>
              </a:rPr>
              <a:t>المنهج الوصفي </a:t>
            </a:r>
            <a:r>
              <a:rPr lang="ar-DZ" sz="2000" dirty="0" smtClean="0">
                <a:latin typeface="Amiri" panose="00000500000000000000" pitchFamily="2" charset="-78"/>
                <a:cs typeface="Amiri" panose="00000500000000000000" pitchFamily="2" charset="-78"/>
              </a:rPr>
              <a:t>وتم </a:t>
            </a:r>
            <a:r>
              <a:rPr lang="ar-DZ" sz="2000" dirty="0" err="1">
                <a:latin typeface="Amiri" panose="00000500000000000000" pitchFamily="2" charset="-78"/>
                <a:cs typeface="Amiri" panose="00000500000000000000" pitchFamily="2" charset="-78"/>
              </a:rPr>
              <a:t>إختيار</a:t>
            </a:r>
            <a:r>
              <a:rPr lang="ar-DZ" sz="2000" dirty="0">
                <a:latin typeface="Amiri" panose="00000500000000000000" pitchFamily="2" charset="-78"/>
                <a:cs typeface="Amiri" panose="00000500000000000000" pitchFamily="2" charset="-78"/>
              </a:rPr>
              <a:t> عينة البحث في مجملها بشكل مقصود </a:t>
            </a:r>
            <a:r>
              <a:rPr lang="ar-DZ" sz="2000" dirty="0" smtClean="0">
                <a:latin typeface="Amiri" panose="00000500000000000000" pitchFamily="2" charset="-78"/>
                <a:cs typeface="Amiri" panose="00000500000000000000" pitchFamily="2" charset="-78"/>
              </a:rPr>
              <a:t>بلغ </a:t>
            </a:r>
            <a:r>
              <a:rPr lang="ar-DZ" sz="2000" dirty="0">
                <a:latin typeface="Amiri" panose="00000500000000000000" pitchFamily="2" charset="-78"/>
                <a:cs typeface="Amiri" panose="00000500000000000000" pitchFamily="2" charset="-78"/>
              </a:rPr>
              <a:t>العدد الكلي للعينة 225 لاعبا يمثلون خمسة أندية وثلاثة أعمار زمنية وثلاثة مراكز لعب.</a:t>
            </a:r>
          </a:p>
          <a:p>
            <a:pPr marL="685800" indent="-685800" algn="r" rtl="1">
              <a:buFont typeface="Arial" pitchFamily="34" charset="0"/>
              <a:buChar char="•"/>
            </a:pPr>
            <a:r>
              <a:rPr lang="ar-DZ" sz="2000" dirty="0">
                <a:latin typeface="Amiri" panose="00000500000000000000" pitchFamily="2" charset="-78"/>
                <a:cs typeface="Amiri" panose="00000500000000000000" pitchFamily="2" charset="-78"/>
              </a:rPr>
              <a:t>-تحديد القياسات </a:t>
            </a:r>
            <a:r>
              <a:rPr lang="ar-DZ" sz="2000" dirty="0" err="1">
                <a:latin typeface="Amiri" panose="00000500000000000000" pitchFamily="2" charset="-78"/>
                <a:cs typeface="Amiri" panose="00000500000000000000" pitchFamily="2" charset="-78"/>
              </a:rPr>
              <a:t>والإختبارات</a:t>
            </a:r>
            <a:r>
              <a:rPr lang="ar-DZ" sz="2000" dirty="0">
                <a:latin typeface="Amiri" panose="00000500000000000000" pitchFamily="2" charset="-78"/>
                <a:cs typeface="Amiri" panose="00000500000000000000" pitchFamily="2" charset="-78"/>
              </a:rPr>
              <a:t>:</a:t>
            </a:r>
          </a:p>
          <a:p>
            <a:pPr marL="685800" indent="-685800" algn="r" rtl="1">
              <a:buFont typeface="Arial" pitchFamily="34" charset="0"/>
              <a:buChar char="•"/>
            </a:pPr>
            <a:r>
              <a:rPr lang="ar-DZ" sz="2000" dirty="0">
                <a:latin typeface="Amiri" panose="00000500000000000000" pitchFamily="2" charset="-78"/>
                <a:cs typeface="Amiri" panose="00000500000000000000" pitchFamily="2" charset="-78"/>
              </a:rPr>
              <a:t>- القياسات </a:t>
            </a:r>
            <a:r>
              <a:rPr lang="ar-DZ" sz="2000" dirty="0" err="1">
                <a:latin typeface="Amiri" panose="00000500000000000000" pitchFamily="2" charset="-78"/>
                <a:cs typeface="Amiri" panose="00000500000000000000" pitchFamily="2" charset="-78"/>
              </a:rPr>
              <a:t>الأنثربومترية</a:t>
            </a:r>
            <a:r>
              <a:rPr lang="ar-DZ" sz="2000" dirty="0">
                <a:latin typeface="Amiri" panose="00000500000000000000" pitchFamily="2" charset="-78"/>
                <a:cs typeface="Amiri" panose="00000500000000000000" pitchFamily="2" charset="-78"/>
              </a:rPr>
              <a:t> </a:t>
            </a:r>
            <a:r>
              <a:rPr lang="ar-DZ" sz="2000" dirty="0" err="1" smtClean="0">
                <a:latin typeface="Amiri" panose="00000500000000000000" pitchFamily="2" charset="-78"/>
                <a:cs typeface="Amiri" panose="00000500000000000000" pitchFamily="2" charset="-78"/>
              </a:rPr>
              <a:t>والمرفولوجية</a:t>
            </a:r>
            <a:endParaRPr lang="fr-FR" sz="2000" dirty="0" smtClean="0">
              <a:latin typeface="Amiri" panose="00000500000000000000" pitchFamily="2" charset="-78"/>
              <a:cs typeface="Amiri" panose="00000500000000000000" pitchFamily="2" charset="-78"/>
            </a:endParaRPr>
          </a:p>
          <a:p>
            <a:pPr marL="685800" indent="-685800" algn="r" rtl="1">
              <a:buFont typeface="Arial" pitchFamily="34" charset="0"/>
              <a:buChar char="•"/>
            </a:pPr>
            <a:r>
              <a:rPr lang="ar-DZ" sz="2000" dirty="0" smtClean="0">
                <a:latin typeface="Amiri" panose="00000500000000000000" pitchFamily="2" charset="-78"/>
                <a:cs typeface="Amiri" panose="00000500000000000000" pitchFamily="2" charset="-78"/>
              </a:rPr>
              <a:t>- </a:t>
            </a:r>
            <a:r>
              <a:rPr lang="ar-DZ" sz="2000" dirty="0">
                <a:latin typeface="Amiri" panose="00000500000000000000" pitchFamily="2" charset="-78"/>
                <a:cs typeface="Amiri" panose="00000500000000000000" pitchFamily="2" charset="-78"/>
              </a:rPr>
              <a:t>القياسات </a:t>
            </a:r>
            <a:r>
              <a:rPr lang="ar-DZ" sz="2000" dirty="0" err="1">
                <a:latin typeface="Amiri" panose="00000500000000000000" pitchFamily="2" charset="-78"/>
                <a:cs typeface="Amiri" panose="00000500000000000000" pitchFamily="2" charset="-78"/>
              </a:rPr>
              <a:t>والإختبارات</a:t>
            </a:r>
            <a:r>
              <a:rPr lang="ar-DZ" sz="2000" dirty="0">
                <a:latin typeface="Amiri" panose="00000500000000000000" pitchFamily="2" charset="-78"/>
                <a:cs typeface="Amiri" panose="00000500000000000000" pitchFamily="2" charset="-78"/>
              </a:rPr>
              <a:t> </a:t>
            </a:r>
            <a:r>
              <a:rPr lang="ar-DZ" sz="2000" dirty="0" smtClean="0">
                <a:latin typeface="Amiri" panose="00000500000000000000" pitchFamily="2" charset="-78"/>
                <a:cs typeface="Amiri" panose="00000500000000000000" pitchFamily="2" charset="-78"/>
              </a:rPr>
              <a:t>الوظيفية </a:t>
            </a:r>
            <a:r>
              <a:rPr lang="ar-DZ" sz="2000" dirty="0" err="1" smtClean="0">
                <a:latin typeface="Amiri" panose="00000500000000000000" pitchFamily="2" charset="-78"/>
                <a:cs typeface="Amiri" panose="00000500000000000000" pitchFamily="2" charset="-78"/>
              </a:rPr>
              <a:t>والإختبارات</a:t>
            </a:r>
            <a:r>
              <a:rPr lang="ar-DZ" sz="2000" dirty="0" smtClean="0">
                <a:latin typeface="Amiri" panose="00000500000000000000" pitchFamily="2" charset="-78"/>
                <a:cs typeface="Amiri" panose="00000500000000000000" pitchFamily="2" charset="-78"/>
              </a:rPr>
              <a:t> البدنية</a:t>
            </a:r>
            <a:endParaRPr lang="fr-FR" sz="2000" dirty="0" smtClean="0">
              <a:latin typeface="Amiri" panose="00000500000000000000" pitchFamily="2" charset="-78"/>
              <a:cs typeface="Amiri" panose="00000500000000000000" pitchFamily="2" charset="-78"/>
            </a:endParaRPr>
          </a:p>
          <a:p>
            <a:pPr marL="685800" indent="-685800" algn="r" rtl="1">
              <a:buFont typeface="Arial" pitchFamily="34" charset="0"/>
              <a:buChar char="•"/>
            </a:pPr>
            <a:r>
              <a:rPr lang="ar-DZ" sz="2000" dirty="0">
                <a:latin typeface="Amiri" panose="00000500000000000000" pitchFamily="2" charset="-78"/>
                <a:cs typeface="Amiri" panose="00000500000000000000" pitchFamily="2" charset="-78"/>
              </a:rPr>
              <a:t>الدراسة الإحصائية: </a:t>
            </a:r>
            <a:r>
              <a:rPr lang="ar-DZ" sz="2000" dirty="0" err="1">
                <a:latin typeface="Amiri" panose="00000500000000000000" pitchFamily="2" charset="-78"/>
                <a:cs typeface="Amiri" panose="00000500000000000000" pitchFamily="2" charset="-78"/>
              </a:rPr>
              <a:t>بإستخدام</a:t>
            </a:r>
            <a:r>
              <a:rPr lang="ar-DZ" sz="2000" dirty="0">
                <a:latin typeface="Amiri" panose="00000500000000000000" pitchFamily="2" charset="-78"/>
                <a:cs typeface="Amiri" panose="00000500000000000000" pitchFamily="2" charset="-78"/>
              </a:rPr>
              <a:t> حزمة البرامج الإحصائية للعلوم </a:t>
            </a:r>
            <a:r>
              <a:rPr lang="ar-DZ" sz="2000" dirty="0" err="1">
                <a:latin typeface="Amiri" panose="00000500000000000000" pitchFamily="2" charset="-78"/>
                <a:cs typeface="Amiri" panose="00000500000000000000" pitchFamily="2" charset="-78"/>
              </a:rPr>
              <a:t>الإجتماعية</a:t>
            </a:r>
            <a:r>
              <a:rPr lang="ar-DZ" sz="2000" dirty="0">
                <a:latin typeface="Amiri" panose="00000500000000000000" pitchFamily="2" charset="-78"/>
                <a:cs typeface="Amiri" panose="00000500000000000000" pitchFamily="2" charset="-78"/>
              </a:rPr>
              <a:t>  </a:t>
            </a:r>
            <a:r>
              <a:rPr lang="fr-FR" sz="2000" dirty="0">
                <a:latin typeface="Amiri" panose="00000500000000000000" pitchFamily="2" charset="-78"/>
                <a:cs typeface="Amiri" panose="00000500000000000000" pitchFamily="2" charset="-78"/>
              </a:rPr>
              <a:t>v.24 SPSS </a:t>
            </a:r>
            <a:endParaRPr lang="fr-FR" sz="2000" dirty="0">
              <a:latin typeface="Amiri" panose="00000500000000000000" pitchFamily="2" charset="-78"/>
              <a:cs typeface="Amiri" panose="00000500000000000000" pitchFamily="2" charset="-78"/>
            </a:endParaRPr>
          </a:p>
        </p:txBody>
      </p:sp>
      <p:sp>
        <p:nvSpPr>
          <p:cNvPr id="2052" name="ZoneTexte 2051"/>
          <p:cNvSpPr txBox="1"/>
          <p:nvPr/>
        </p:nvSpPr>
        <p:spPr>
          <a:xfrm>
            <a:off x="720230" y="19514368"/>
            <a:ext cx="9912349" cy="969496"/>
          </a:xfrm>
          <a:prstGeom prst="rect">
            <a:avLst/>
          </a:prstGeom>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ar-DZ" b="1" dirty="0" smtClean="0">
                <a:latin typeface="Sakkal Majalla" pitchFamily="2" charset="-78"/>
                <a:cs typeface="Sakkal Majalla" pitchFamily="2" charset="-78"/>
              </a:rPr>
              <a:t>الاقتراحات والفروض المستقبلية </a:t>
            </a:r>
            <a:endParaRPr lang="fr-FR" b="1" dirty="0">
              <a:latin typeface="Sakkal Majalla" pitchFamily="2" charset="-78"/>
              <a:cs typeface="Sakkal Majalla" pitchFamily="2" charset="-78"/>
            </a:endParaRPr>
          </a:p>
        </p:txBody>
      </p:sp>
      <p:sp>
        <p:nvSpPr>
          <p:cNvPr id="2053" name="Rectangle 2052"/>
          <p:cNvSpPr/>
          <p:nvPr/>
        </p:nvSpPr>
        <p:spPr>
          <a:xfrm>
            <a:off x="648222" y="20666496"/>
            <a:ext cx="9912350" cy="676875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r" rtl="1"/>
            <a:r>
              <a:rPr lang="ar-DZ" sz="2000" dirty="0">
                <a:latin typeface="Amiri" panose="00000500000000000000" pitchFamily="2" charset="-78"/>
                <a:cs typeface="Amiri" panose="00000500000000000000" pitchFamily="2" charset="-78"/>
              </a:rPr>
              <a:t>وفي ضوء ما سبق الإشارة إليه من مسمى مرجعي وتحصيل ومناقشة في إطار البحث نوصي بـ:</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ضرورة العمل على بناء برامج تدريبية مناسبة للمرحلة  العمرية 17-19 سنة وذلك بغرض تطور مقاييس البناء والتكوين الجسمي والمتطلبات البدنية والوظيفية للاعبي كرة القدم.</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a:t>
            </a:r>
            <a:r>
              <a:rPr lang="ar-DZ" sz="2000" dirty="0" err="1">
                <a:latin typeface="Amiri" panose="00000500000000000000" pitchFamily="2" charset="-78"/>
                <a:cs typeface="Amiri" panose="00000500000000000000" pitchFamily="2" charset="-78"/>
              </a:rPr>
              <a:t>الإهتمام</a:t>
            </a:r>
            <a:r>
              <a:rPr lang="ar-DZ" sz="2000" dirty="0">
                <a:latin typeface="Amiri" panose="00000500000000000000" pitchFamily="2" charset="-78"/>
                <a:cs typeface="Amiri" panose="00000500000000000000" pitchFamily="2" charset="-78"/>
              </a:rPr>
              <a:t> ومتابعة تطور بناء وتكوين الجسم خلال العملية التدريبية كمؤشر دال على ذلك.</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تطوير الجوانب الوظيفية لعينة البحث بما يتماشى والبناء الجسمي لديهم.</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التأكيد على ضرورة التدريب الفردي ، كل مركز لعب لوحده وكل عمر زمني لوحده حتى تكون النتائج مرضية.</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a:t>
            </a:r>
            <a:r>
              <a:rPr lang="ar-DZ" sz="2000" dirty="0" err="1">
                <a:latin typeface="Amiri" panose="00000500000000000000" pitchFamily="2" charset="-78"/>
                <a:cs typeface="Amiri" panose="00000500000000000000" pitchFamily="2" charset="-78"/>
              </a:rPr>
              <a:t>الإهتمام</a:t>
            </a:r>
            <a:r>
              <a:rPr lang="ar-DZ" sz="2000" dirty="0">
                <a:latin typeface="Amiri" panose="00000500000000000000" pitchFamily="2" charset="-78"/>
                <a:cs typeface="Amiri" panose="00000500000000000000" pitchFamily="2" charset="-78"/>
              </a:rPr>
              <a:t> بأسس </a:t>
            </a:r>
            <a:r>
              <a:rPr lang="ar-DZ" sz="2000" dirty="0" err="1">
                <a:latin typeface="Amiri" panose="00000500000000000000" pitchFamily="2" charset="-78"/>
                <a:cs typeface="Amiri" panose="00000500000000000000" pitchFamily="2" charset="-78"/>
              </a:rPr>
              <a:t>الإنتقاء</a:t>
            </a:r>
            <a:r>
              <a:rPr lang="ar-DZ" sz="2000" dirty="0">
                <a:latin typeface="Amiri" panose="00000500000000000000" pitchFamily="2" charset="-78"/>
                <a:cs typeface="Amiri" panose="00000500000000000000" pitchFamily="2" charset="-78"/>
              </a:rPr>
              <a:t> والتوجيه الأولي في </a:t>
            </a:r>
            <a:r>
              <a:rPr lang="ar-DZ" sz="2000" dirty="0" err="1">
                <a:latin typeface="Amiri" panose="00000500000000000000" pitchFamily="2" charset="-78"/>
                <a:cs typeface="Amiri" panose="00000500000000000000" pitchFamily="2" charset="-78"/>
              </a:rPr>
              <a:t>إختيار</a:t>
            </a:r>
            <a:r>
              <a:rPr lang="ar-DZ" sz="2000" dirty="0">
                <a:latin typeface="Amiri" panose="00000500000000000000" pitchFamily="2" charset="-78"/>
                <a:cs typeface="Amiri" panose="00000500000000000000" pitchFamily="2" charset="-78"/>
              </a:rPr>
              <a:t> لاعبي كرة القدم وفي تحديد مراكز اللعب بما يحقق الوصول إلى أفضل المستويات.</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a:t>
            </a:r>
            <a:r>
              <a:rPr lang="ar-DZ" sz="2000" dirty="0" err="1">
                <a:latin typeface="Amiri" panose="00000500000000000000" pitchFamily="2" charset="-78"/>
                <a:cs typeface="Amiri" panose="00000500000000000000" pitchFamily="2" charset="-78"/>
              </a:rPr>
              <a:t>إستخدام</a:t>
            </a:r>
            <a:r>
              <a:rPr lang="ar-DZ" sz="2000" dirty="0">
                <a:latin typeface="Amiri" panose="00000500000000000000" pitchFamily="2" charset="-78"/>
                <a:cs typeface="Amiri" panose="00000500000000000000" pitchFamily="2" charset="-78"/>
              </a:rPr>
              <a:t> وحدات بطارية </a:t>
            </a:r>
            <a:r>
              <a:rPr lang="ar-DZ" sz="2000" dirty="0" err="1">
                <a:latin typeface="Amiri" panose="00000500000000000000" pitchFamily="2" charset="-78"/>
                <a:cs typeface="Amiri" panose="00000500000000000000" pitchFamily="2" charset="-78"/>
              </a:rPr>
              <a:t>الإختبار</a:t>
            </a:r>
            <a:r>
              <a:rPr lang="ar-DZ" sz="2000" dirty="0">
                <a:latin typeface="Amiri" panose="00000500000000000000" pitchFamily="2" charset="-78"/>
                <a:cs typeface="Amiri" panose="00000500000000000000" pitchFamily="2" charset="-78"/>
              </a:rPr>
              <a:t> المستخلصة من هذه الدراسة في </a:t>
            </a:r>
            <a:r>
              <a:rPr lang="ar-DZ" sz="2000" dirty="0" err="1">
                <a:latin typeface="Amiri" panose="00000500000000000000" pitchFamily="2" charset="-78"/>
                <a:cs typeface="Amiri" panose="00000500000000000000" pitchFamily="2" charset="-78"/>
              </a:rPr>
              <a:t>إنتقاء</a:t>
            </a:r>
            <a:r>
              <a:rPr lang="ar-DZ" sz="2000" dirty="0">
                <a:latin typeface="Amiri" panose="00000500000000000000" pitchFamily="2" charset="-78"/>
                <a:cs typeface="Amiri" panose="00000500000000000000" pitchFamily="2" charset="-78"/>
              </a:rPr>
              <a:t> لاعبي كرة القدم بصفة عامة وفي تحديد مراكز اللعب بصفة خاصة.</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العمل على بناء معايير لوحدات بطارية </a:t>
            </a:r>
            <a:r>
              <a:rPr lang="ar-DZ" sz="2000" dirty="0" err="1">
                <a:latin typeface="Amiri" panose="00000500000000000000" pitchFamily="2" charset="-78"/>
                <a:cs typeface="Amiri" panose="00000500000000000000" pitchFamily="2" charset="-78"/>
              </a:rPr>
              <a:t>الإختبار</a:t>
            </a:r>
            <a:r>
              <a:rPr lang="ar-DZ" sz="2000" dirty="0">
                <a:latin typeface="Amiri" panose="00000500000000000000" pitchFamily="2" charset="-78"/>
                <a:cs typeface="Amiri" panose="00000500000000000000" pitchFamily="2" charset="-78"/>
              </a:rPr>
              <a:t> المستخلصة والتي تمثل البناء والتكوين الجسمي والمتطلبات البدنية والوظيفية حسب مراكز اللعب في كرة القدم.</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جمع بيانات ونتائج هذه الدراسة وإجراء التدوير المائل الذي يمكن أن يقدم حلا أفضل أو أكثر تناسقا من الذي توصلنا إليه في هذه الدراسة حيث يسمح بالتعرف على العلاقة بين العوامل المائلة المنتجة وكذلك التوصل إلى عامل الدرجة العليا ( عوامل الدرجة الثانية) وبالتالي يمكن تقديم حل أكثر تلخيصا للعوامل المنتجة في هذه الدراسة أو عامل عام يمكن تفسيره في ضوء الإطار المرجعي للبحث.</a:t>
            </a:r>
            <a:endParaRPr lang="fr-FR" sz="2000" dirty="0">
              <a:latin typeface="Amiri" panose="00000500000000000000" pitchFamily="2" charset="-78"/>
              <a:cs typeface="Amiri" panose="00000500000000000000" pitchFamily="2" charset="-78"/>
            </a:endParaRPr>
          </a:p>
          <a:p>
            <a:pPr algn="r" rtl="1"/>
            <a:r>
              <a:rPr lang="ar-DZ" sz="2000" dirty="0">
                <a:latin typeface="Amiri" panose="00000500000000000000" pitchFamily="2" charset="-78"/>
                <a:cs typeface="Amiri" panose="00000500000000000000" pitchFamily="2" charset="-78"/>
              </a:rPr>
              <a:t>* إعادة تحليل بيانات هذه الدراسة بتحويلها إلى صورة أدلة وعلاقات نسبية حيث قد يؤدي ذلك إلى تقديم صورة أخرى للعوامل المستخلصة بحيث أن </a:t>
            </a:r>
            <a:r>
              <a:rPr lang="ar-DZ" sz="2000" dirty="0" err="1">
                <a:latin typeface="Amiri" panose="00000500000000000000" pitchFamily="2" charset="-78"/>
                <a:cs typeface="Amiri" panose="00000500000000000000" pitchFamily="2" charset="-78"/>
              </a:rPr>
              <a:t>إحتمال</a:t>
            </a:r>
            <a:r>
              <a:rPr lang="ar-DZ" sz="2000" dirty="0">
                <a:latin typeface="Amiri" panose="00000500000000000000" pitchFamily="2" charset="-78"/>
                <a:cs typeface="Amiri" panose="00000500000000000000" pitchFamily="2" charset="-78"/>
              </a:rPr>
              <a:t> تشبعها على العوامل المأمول الحصول عليها يجعل من الأدلة التركيبية والدلالات النسبية المقترحة إضافة جديدة للبحث وللمجال الرياضي في كرة القدم.</a:t>
            </a:r>
            <a:endParaRPr lang="fr-FR" sz="2000" dirty="0">
              <a:latin typeface="Amiri" panose="00000500000000000000" pitchFamily="2" charset="-78"/>
              <a:cs typeface="Amiri" panose="00000500000000000000" pitchFamily="2" charset="-78"/>
            </a:endParaRPr>
          </a:p>
        </p:txBody>
      </p:sp>
      <p:sp>
        <p:nvSpPr>
          <p:cNvPr id="7" name="ZoneTexte 6"/>
          <p:cNvSpPr txBox="1"/>
          <p:nvPr/>
        </p:nvSpPr>
        <p:spPr>
          <a:xfrm>
            <a:off x="1152278" y="2736504"/>
            <a:ext cx="19226136" cy="193899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rtl="1"/>
            <a:r>
              <a:rPr lang="ar-DZ" sz="6000" b="1" dirty="0" smtClean="0">
                <a:solidFill>
                  <a:srgbClr val="FF0000"/>
                </a:solidFill>
                <a:latin typeface="Sakkal Majalla" pitchFamily="2" charset="-78"/>
                <a:cs typeface="DecoType Naskh" pitchFamily="2" charset="-78"/>
              </a:rPr>
              <a:t>المؤتمر العلمـي الدولـي </a:t>
            </a:r>
            <a:r>
              <a:rPr lang="ar-DZ" sz="6000" b="1" dirty="0">
                <a:solidFill>
                  <a:srgbClr val="FF0000"/>
                </a:solidFill>
                <a:latin typeface="Sakkal Majalla" pitchFamily="2" charset="-78"/>
                <a:cs typeface="DecoType Naskh" pitchFamily="2" charset="-78"/>
              </a:rPr>
              <a:t>الأنشطة البدنية و الرياضية  من التكوين إلى المواطنة</a:t>
            </a:r>
            <a:endParaRPr lang="ar-DZ" sz="6000" b="1" dirty="0" smtClean="0">
              <a:solidFill>
                <a:srgbClr val="FF0000"/>
              </a:solidFill>
              <a:latin typeface="Sakkal Majalla" pitchFamily="2" charset="-78"/>
              <a:cs typeface="DecoType Naskh" pitchFamily="2" charset="-78"/>
            </a:endParaRPr>
          </a:p>
          <a:p>
            <a:pPr algn="ctr" rtl="1"/>
            <a:r>
              <a:rPr lang="ar-DZ" sz="6000" b="1" dirty="0" smtClean="0">
                <a:solidFill>
                  <a:srgbClr val="FF0000"/>
                </a:solidFill>
                <a:latin typeface="Sakkal Majalla" pitchFamily="2" charset="-78"/>
                <a:cs typeface="DecoType Naskh" pitchFamily="2" charset="-78"/>
              </a:rPr>
              <a:t>    </a:t>
            </a:r>
            <a:r>
              <a:rPr lang="ar-DZ" sz="4000" b="1" dirty="0" smtClean="0">
                <a:solidFill>
                  <a:srgbClr val="0070C0"/>
                </a:solidFill>
                <a:latin typeface="Sakkal Majalla" pitchFamily="2" charset="-78"/>
                <a:cs typeface="Sakkal Majalla" pitchFamily="2" charset="-78"/>
              </a:rPr>
              <a:t>يومي  </a:t>
            </a:r>
            <a:r>
              <a:rPr lang="ar-DZ" sz="4000" b="1" dirty="0" smtClean="0">
                <a:solidFill>
                  <a:srgbClr val="0070C0"/>
                </a:solidFill>
                <a:latin typeface="Sakkal Majalla" pitchFamily="2" charset="-78"/>
                <a:cs typeface="Sakkal Majalla" pitchFamily="2" charset="-78"/>
              </a:rPr>
              <a:t>13/12  ديسمبر  </a:t>
            </a:r>
            <a:r>
              <a:rPr lang="ar-DZ" sz="4000" b="1" dirty="0">
                <a:solidFill>
                  <a:srgbClr val="0070C0"/>
                </a:solidFill>
                <a:latin typeface="Sakkal Majalla" pitchFamily="2" charset="-78"/>
                <a:cs typeface="Sakkal Majalla" pitchFamily="2" charset="-78"/>
              </a:rPr>
              <a:t>2018</a:t>
            </a:r>
            <a:r>
              <a:rPr lang="ar-DZ" sz="6000" b="1" dirty="0">
                <a:solidFill>
                  <a:srgbClr val="FF0000"/>
                </a:solidFill>
                <a:latin typeface="Sakkal Majalla" pitchFamily="2" charset="-78"/>
                <a:cs typeface="Sakkal Majalla" pitchFamily="2" charset="-78"/>
              </a:rPr>
              <a:t> </a:t>
            </a:r>
            <a:endParaRPr lang="ar-DZ" dirty="0">
              <a:solidFill>
                <a:srgbClr val="FF0000"/>
              </a:solidFill>
              <a:latin typeface="Sakkal Majalla" pitchFamily="2" charset="-78"/>
              <a:cs typeface="Sakkal Majalla" pitchFamily="2" charset="-78"/>
            </a:endParaRPr>
          </a:p>
        </p:txBody>
      </p:sp>
      <p:sp>
        <p:nvSpPr>
          <p:cNvPr id="4097" name="Rectangle 1"/>
          <p:cNvSpPr>
            <a:spLocks noChangeArrowheads="1"/>
          </p:cNvSpPr>
          <p:nvPr/>
        </p:nvSpPr>
        <p:spPr bwMode="auto">
          <a:xfrm>
            <a:off x="5289550" y="552450"/>
            <a:ext cx="720725" cy="7207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4102" name="Rectangle 6"/>
          <p:cNvSpPr>
            <a:spLocks noChangeArrowheads="1"/>
          </p:cNvSpPr>
          <p:nvPr/>
        </p:nvSpPr>
        <p:spPr bwMode="auto">
          <a:xfrm>
            <a:off x="1080135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fr-FR"/>
          </a:p>
        </p:txBody>
      </p:sp>
      <p:sp>
        <p:nvSpPr>
          <p:cNvPr id="4103" name="Rectangle 7"/>
          <p:cNvSpPr>
            <a:spLocks noChangeArrowheads="1"/>
          </p:cNvSpPr>
          <p:nvPr/>
        </p:nvSpPr>
        <p:spPr bwMode="auto">
          <a:xfrm>
            <a:off x="10801350" y="11430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fr-FR"/>
          </a:p>
        </p:txBody>
      </p:sp>
      <p:sp>
        <p:nvSpPr>
          <p:cNvPr id="4104" name="Rectangle 8"/>
          <p:cNvSpPr>
            <a:spLocks noChangeArrowheads="1"/>
          </p:cNvSpPr>
          <p:nvPr/>
        </p:nvSpPr>
        <p:spPr bwMode="auto">
          <a:xfrm>
            <a:off x="4536654" y="37120"/>
            <a:ext cx="1065718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914400">
              <a:tabLst>
                <a:tab pos="169863" algn="l"/>
                <a:tab pos="2636838" algn="ctr"/>
                <a:tab pos="5273675" algn="r"/>
              </a:tabLst>
            </a:pPr>
            <a:r>
              <a:rPr lang="ar-DZ" sz="2400" b="1" dirty="0" smtClean="0">
                <a:latin typeface="AdvertisingBold"/>
                <a:ea typeface="Times New Roman" pitchFamily="18" charset="0"/>
              </a:rPr>
              <a:t>الجمهوريــة الجزائرية الديمقراطية الشعبية</a:t>
            </a:r>
            <a:endParaRPr lang="fr-FR" sz="2400" b="1" dirty="0" smtClean="0">
              <a:latin typeface="AdvertisingBold"/>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169863" algn="l"/>
                <a:tab pos="2636838" algn="ctr"/>
                <a:tab pos="5273675" algn="r"/>
              </a:tabLst>
            </a:pP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REPUBLIQUE ALGERIENNE DEMOCRATIQUE ET POPULAIRE</a:t>
            </a:r>
            <a:endParaRPr kumimoji="0" lang="fr-FR" sz="4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69863" algn="l"/>
                <a:tab pos="2636838" algn="ctr"/>
                <a:tab pos="5273675" algn="r"/>
              </a:tabLst>
            </a:pPr>
            <a:r>
              <a:rPr kumimoji="0" lang="en-US" sz="2400" b="1" i="0" u="none" strike="noStrike" cap="none" normalizeH="0" baseline="0" dirty="0" smtClean="0">
                <a:ln>
                  <a:noFill/>
                </a:ln>
                <a:solidFill>
                  <a:schemeClr val="tx1"/>
                </a:solidFill>
                <a:effectLst/>
                <a:latin typeface="AdvertisingBold"/>
                <a:ea typeface="Times New Roman" pitchFamily="18" charset="0"/>
                <a:cs typeface="Arial" pitchFamily="34" charset="0"/>
              </a:rPr>
              <a:t>		</a:t>
            </a:r>
            <a:r>
              <a:rPr kumimoji="0" lang="ar-DZ" sz="2400" b="1" i="0" u="none" strike="noStrike" cap="none" normalizeH="0" baseline="0" dirty="0" smtClean="0">
                <a:ln>
                  <a:noFill/>
                </a:ln>
                <a:solidFill>
                  <a:schemeClr val="tx1"/>
                </a:solidFill>
                <a:effectLst/>
                <a:latin typeface="AdvertisingBold"/>
                <a:ea typeface="Times New Roman" pitchFamily="18" charset="0"/>
                <a:cs typeface="Arial" pitchFamily="34" charset="0"/>
              </a:rPr>
              <a:t>وزارة التعليـم العالـي و البحـث العلمــي</a:t>
            </a:r>
            <a:r>
              <a:rPr kumimoji="0" lang="en-US" sz="2400" b="1" i="0" u="none" strike="noStrike" cap="none" normalizeH="0" baseline="0" dirty="0" smtClean="0">
                <a:ln>
                  <a:noFill/>
                </a:ln>
                <a:solidFill>
                  <a:schemeClr val="tx1"/>
                </a:solidFill>
                <a:effectLst/>
                <a:latin typeface="AdvertisingBold"/>
                <a:ea typeface="Times New Roman" pitchFamily="18" charset="0"/>
                <a:cs typeface="Arial" pitchFamily="34" charset="0"/>
              </a:rPr>
              <a:t>	</a:t>
            </a:r>
            <a:endParaRPr kumimoji="0" lang="fr-FR" sz="4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69863" algn="l"/>
                <a:tab pos="2636838" algn="ctr"/>
                <a:tab pos="5273675" algn="r"/>
              </a:tabLst>
            </a:pP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MINISTERE DE L’ENSEIGNEMENT SUPERIEUR ET DE LA RECHERCHE</a:t>
            </a:r>
            <a:r>
              <a:rPr kumimoji="0" lang="fr-FR" sz="2400" b="1" i="0" u="none" strike="noStrike" cap="none" normalizeH="0" baseline="0" dirty="0" smtClean="0">
                <a:ln>
                  <a:noFill/>
                </a:ln>
                <a:solidFill>
                  <a:srgbClr val="FFFFFF"/>
                </a:solidFill>
                <a:effectLst/>
                <a:latin typeface="Calibri" pitchFamily="34" charset="0"/>
                <a:ea typeface="Times New Roman" pitchFamily="18" charset="0"/>
                <a:cs typeface="Arial" pitchFamily="34" charset="0"/>
              </a:rPr>
              <a:t> </a:t>
            </a: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SCIENTIFIQUE</a:t>
            </a:r>
            <a:endParaRPr kumimoji="0" lang="ar-DZ"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algn="r" defTabSz="914400" eaLnBrk="0" hangingPunct="0">
              <a:tabLst>
                <a:tab pos="169863" algn="l"/>
                <a:tab pos="2636838" algn="ctr"/>
                <a:tab pos="5273675" algn="r"/>
              </a:tabLst>
            </a:pPr>
            <a:r>
              <a:rPr lang="ar-DZ" sz="2400" b="1" dirty="0" smtClean="0">
                <a:latin typeface="AdvertisingBold"/>
                <a:ea typeface="Times New Roman" pitchFamily="18" charset="0"/>
              </a:rPr>
              <a:t>جامعة </a:t>
            </a:r>
            <a:r>
              <a:rPr lang="ar-DZ" sz="2400" b="1" dirty="0" smtClean="0">
                <a:latin typeface="AdvertisingBold"/>
                <a:ea typeface="Times New Roman" pitchFamily="18" charset="0"/>
              </a:rPr>
              <a:t>الجزائر 3: معهد علوم </a:t>
            </a:r>
            <a:r>
              <a:rPr lang="ar-DZ" sz="2400" b="1" dirty="0" smtClean="0">
                <a:latin typeface="AdvertisingBold"/>
                <a:ea typeface="Times New Roman" pitchFamily="18" charset="0"/>
              </a:rPr>
              <a:t>و تقنيات النشاطات البدنية </a:t>
            </a:r>
            <a:r>
              <a:rPr lang="ar-DZ" sz="2400" b="1" dirty="0" smtClean="0">
                <a:latin typeface="AdvertisingBold"/>
                <a:ea typeface="Times New Roman" pitchFamily="18" charset="0"/>
              </a:rPr>
              <a:t>والرياضية</a:t>
            </a:r>
            <a:r>
              <a:rPr lang="fr-FR" sz="4800" b="1" i="1" dirty="0" smtClean="0"/>
              <a:t>         </a:t>
            </a:r>
            <a:endParaRPr lang="fr-FR" sz="4800" dirty="0" smtClean="0"/>
          </a:p>
          <a:p>
            <a:pPr marL="0" marR="0" lvl="0" indent="0" algn="ctr" defTabSz="914400" rtl="0" eaLnBrk="0" fontAlgn="base" latinLnBrk="0" hangingPunct="0">
              <a:lnSpc>
                <a:spcPct val="100000"/>
              </a:lnSpc>
              <a:spcBef>
                <a:spcPct val="0"/>
              </a:spcBef>
              <a:spcAft>
                <a:spcPct val="0"/>
              </a:spcAft>
              <a:buClrTx/>
              <a:buSzTx/>
              <a:buFontTx/>
              <a:buNone/>
              <a:tabLst>
                <a:tab pos="169863" algn="l"/>
                <a:tab pos="2636838" algn="ctr"/>
                <a:tab pos="5273675" algn="r"/>
              </a:tabLst>
            </a:pPr>
            <a:endParaRPr kumimoji="0" lang="fr-FR" sz="4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مستطيل 36"/>
          <p:cNvSpPr/>
          <p:nvPr/>
        </p:nvSpPr>
        <p:spPr>
          <a:xfrm>
            <a:off x="14761790" y="4752728"/>
            <a:ext cx="5472608" cy="136815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3200" dirty="0" smtClean="0">
                <a:solidFill>
                  <a:schemeClr val="tx1"/>
                </a:solidFill>
                <a:latin typeface="Amiri" panose="00000500000000000000" pitchFamily="2" charset="-78"/>
                <a:cs typeface="Amiri" panose="00000500000000000000" pitchFamily="2" charset="-78"/>
              </a:rPr>
              <a:t>د/ </a:t>
            </a:r>
            <a:r>
              <a:rPr lang="ar-DZ" sz="3200" dirty="0" err="1" smtClean="0">
                <a:solidFill>
                  <a:schemeClr val="tx1"/>
                </a:solidFill>
                <a:latin typeface="Amiri" panose="00000500000000000000" pitchFamily="2" charset="-78"/>
                <a:cs typeface="Amiri" panose="00000500000000000000" pitchFamily="2" charset="-78"/>
              </a:rPr>
              <a:t>دربال</a:t>
            </a:r>
            <a:r>
              <a:rPr lang="ar-DZ" sz="3200" dirty="0" smtClean="0">
                <a:solidFill>
                  <a:schemeClr val="tx1"/>
                </a:solidFill>
                <a:latin typeface="Amiri" panose="00000500000000000000" pitchFamily="2" charset="-78"/>
                <a:cs typeface="Amiri" panose="00000500000000000000" pitchFamily="2" charset="-78"/>
              </a:rPr>
              <a:t> فتحي</a:t>
            </a:r>
          </a:p>
          <a:p>
            <a:pPr algn="r"/>
            <a:r>
              <a:rPr lang="ar-DZ" sz="3200" dirty="0" smtClean="0">
                <a:solidFill>
                  <a:schemeClr val="tx1"/>
                </a:solidFill>
                <a:latin typeface="Amiri" panose="00000500000000000000" pitchFamily="2" charset="-78"/>
                <a:cs typeface="Amiri" panose="00000500000000000000" pitchFamily="2" charset="-78"/>
              </a:rPr>
              <a:t>د/ عقبوبي حبيب</a:t>
            </a:r>
          </a:p>
          <a:p>
            <a:pPr algn="r"/>
            <a:r>
              <a:rPr lang="ar-DZ" sz="3200" dirty="0" smtClean="0">
                <a:solidFill>
                  <a:schemeClr val="tx1"/>
                </a:solidFill>
                <a:latin typeface="Amiri" panose="00000500000000000000" pitchFamily="2" charset="-78"/>
                <a:cs typeface="Amiri" panose="00000500000000000000" pitchFamily="2" charset="-78"/>
              </a:rPr>
              <a:t>د/ </a:t>
            </a:r>
            <a:r>
              <a:rPr lang="ar-DZ" sz="3200" dirty="0" err="1" smtClean="0">
                <a:solidFill>
                  <a:schemeClr val="tx1"/>
                </a:solidFill>
                <a:latin typeface="Amiri" panose="00000500000000000000" pitchFamily="2" charset="-78"/>
                <a:cs typeface="Amiri" panose="00000500000000000000" pitchFamily="2" charset="-78"/>
              </a:rPr>
              <a:t>زمالي</a:t>
            </a:r>
            <a:r>
              <a:rPr lang="ar-DZ" sz="3200" dirty="0" smtClean="0">
                <a:solidFill>
                  <a:schemeClr val="tx1"/>
                </a:solidFill>
                <a:latin typeface="Amiri" panose="00000500000000000000" pitchFamily="2" charset="-78"/>
                <a:cs typeface="Amiri" panose="00000500000000000000" pitchFamily="2" charset="-78"/>
              </a:rPr>
              <a:t> محمد</a:t>
            </a:r>
            <a:endParaRPr lang="fr-FR" sz="2800" dirty="0">
              <a:solidFill>
                <a:schemeClr val="tx1"/>
              </a:solidFill>
              <a:latin typeface="Amiri" panose="00000500000000000000" pitchFamily="2" charset="-78"/>
              <a:cs typeface="Amiri" panose="00000500000000000000" pitchFamily="2" charset="-78"/>
            </a:endParaRPr>
          </a:p>
        </p:txBody>
      </p:sp>
      <p:graphicFrame>
        <p:nvGraphicFramePr>
          <p:cNvPr id="3" name="Tableau 2"/>
          <p:cNvGraphicFramePr>
            <a:graphicFrameLocks noGrp="1"/>
          </p:cNvGraphicFramePr>
          <p:nvPr>
            <p:extLst>
              <p:ext uri="{D42A27DB-BD31-4B8C-83A1-F6EECF244321}">
                <p14:modId xmlns:p14="http://schemas.microsoft.com/office/powerpoint/2010/main" val="1654362831"/>
              </p:ext>
            </p:extLst>
          </p:nvPr>
        </p:nvGraphicFramePr>
        <p:xfrm>
          <a:off x="720231" y="14257784"/>
          <a:ext cx="9937103" cy="5256587"/>
        </p:xfrm>
        <a:graphic>
          <a:graphicData uri="http://schemas.openxmlformats.org/drawingml/2006/table">
            <a:tbl>
              <a:tblPr rtl="1" firstRow="1" firstCol="1" bandRow="1">
                <a:tableStyleId>{5C22544A-7EE6-4342-B048-85BDC9FD1C3A}</a:tableStyleId>
              </a:tblPr>
              <a:tblGrid>
                <a:gridCol w="1732656"/>
                <a:gridCol w="2079840"/>
                <a:gridCol w="2079840"/>
                <a:gridCol w="1732656"/>
                <a:gridCol w="693551"/>
                <a:gridCol w="809280"/>
                <a:gridCol w="809280"/>
              </a:tblGrid>
              <a:tr h="164730">
                <a:tc>
                  <a:txBody>
                    <a:bodyPr/>
                    <a:lstStyle/>
                    <a:p>
                      <a:pPr algn="just" rtl="1">
                        <a:lnSpc>
                          <a:spcPct val="115000"/>
                        </a:lnSpc>
                        <a:spcAft>
                          <a:spcPts val="0"/>
                        </a:spcAft>
                      </a:pPr>
                      <a:r>
                        <a:rPr lang="ar-DZ" sz="800">
                          <a:effectLst/>
                        </a:rPr>
                        <a:t>المركز</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ترتيب العامل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إسم العامل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القياس</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رقم القياس</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قيمة التشبع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متوسط القياس</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85769">
                <a:tc rowSpan="11">
                  <a:txBody>
                    <a:bodyPr/>
                    <a:lstStyle/>
                    <a:p>
                      <a:pPr algn="just" rtl="1">
                        <a:lnSpc>
                          <a:spcPct val="115000"/>
                        </a:lnSpc>
                        <a:spcAft>
                          <a:spcPts val="0"/>
                        </a:spcAft>
                      </a:pPr>
                      <a:r>
                        <a:rPr lang="ar-DZ" sz="800">
                          <a:effectLst/>
                        </a:rPr>
                        <a:t> </a:t>
                      </a:r>
                      <a:endParaRPr lang="fr-FR" sz="800">
                        <a:effectLst/>
                      </a:endParaRPr>
                    </a:p>
                    <a:p>
                      <a:pPr algn="just" rtl="1">
                        <a:lnSpc>
                          <a:spcPct val="115000"/>
                        </a:lnSpc>
                        <a:spcAft>
                          <a:spcPts val="0"/>
                        </a:spcAft>
                      </a:pPr>
                      <a:r>
                        <a:rPr lang="ar-DZ" sz="800">
                          <a:effectLst/>
                        </a:rPr>
                        <a:t> </a:t>
                      </a:r>
                      <a:endParaRPr lang="fr-FR" sz="800">
                        <a:effectLst/>
                      </a:endParaRPr>
                    </a:p>
                    <a:p>
                      <a:pPr algn="just" rtl="1">
                        <a:lnSpc>
                          <a:spcPct val="115000"/>
                        </a:lnSpc>
                        <a:spcAft>
                          <a:spcPts val="0"/>
                        </a:spcAft>
                      </a:pPr>
                      <a:r>
                        <a:rPr lang="ar-DZ" sz="800">
                          <a:effectLst/>
                        </a:rPr>
                        <a:t> </a:t>
                      </a:r>
                      <a:endParaRPr lang="fr-FR" sz="800">
                        <a:effectLst/>
                      </a:endParaRPr>
                    </a:p>
                    <a:p>
                      <a:pPr algn="just" rtl="1">
                        <a:lnSpc>
                          <a:spcPct val="115000"/>
                        </a:lnSpc>
                        <a:spcAft>
                          <a:spcPts val="0"/>
                        </a:spcAft>
                      </a:pPr>
                      <a:r>
                        <a:rPr lang="ar-DZ" sz="800">
                          <a:effectLst/>
                        </a:rPr>
                        <a:t> </a:t>
                      </a:r>
                      <a:endParaRPr lang="fr-FR" sz="800">
                        <a:effectLst/>
                      </a:endParaRPr>
                    </a:p>
                    <a:p>
                      <a:pPr algn="just" rtl="1">
                        <a:lnSpc>
                          <a:spcPct val="115000"/>
                        </a:lnSpc>
                        <a:spcAft>
                          <a:spcPts val="0"/>
                        </a:spcAft>
                      </a:pPr>
                      <a:r>
                        <a:rPr lang="ar-DZ" sz="800">
                          <a:effectLst/>
                        </a:rPr>
                        <a:t> </a:t>
                      </a:r>
                      <a:endParaRPr lang="fr-FR" sz="800">
                        <a:effectLst/>
                      </a:endParaRPr>
                    </a:p>
                    <a:p>
                      <a:pPr algn="just" rtl="1">
                        <a:lnSpc>
                          <a:spcPct val="115000"/>
                        </a:lnSpc>
                        <a:spcAft>
                          <a:spcPts val="0"/>
                        </a:spcAft>
                      </a:pPr>
                      <a:r>
                        <a:rPr lang="ar-DZ" sz="800">
                          <a:effectLst/>
                        </a:rPr>
                        <a:t>الدفاع</a:t>
                      </a:r>
                      <a:endParaRPr lang="fr-FR" sz="800">
                        <a:effectLst/>
                      </a:endParaRPr>
                    </a:p>
                    <a:p>
                      <a:pPr algn="just" rtl="1">
                        <a:lnSpc>
                          <a:spcPct val="115000"/>
                        </a:lnSpc>
                        <a:spcAft>
                          <a:spcPts val="0"/>
                        </a:spcAft>
                      </a:pPr>
                      <a:r>
                        <a:rPr lang="ar-DZ" sz="800">
                          <a:effectLst/>
                        </a:rPr>
                        <a:t> </a:t>
                      </a:r>
                      <a:endParaRPr lang="fr-FR" sz="800">
                        <a:effectLst/>
                      </a:endParaRPr>
                    </a:p>
                    <a:p>
                      <a:pPr algn="just" rtl="1">
                        <a:lnSpc>
                          <a:spcPct val="115000"/>
                        </a:lnSpc>
                        <a:spcAft>
                          <a:spcPts val="0"/>
                        </a:spcAft>
                      </a:pPr>
                      <a:r>
                        <a:rPr lang="ar-DZ" sz="800">
                          <a:effectLst/>
                        </a:rPr>
                        <a:t>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حجم وتكوين الجسم المطلق</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مساحة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0.941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1.849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0245">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الشحمية المطلقة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0.830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7.887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دهن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مكون السمنة للنمط الجسمي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0.904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1.728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rowSpan="2">
                  <a:txBody>
                    <a:bodyPr/>
                    <a:lstStyle/>
                    <a:p>
                      <a:pPr algn="just" rtl="1">
                        <a:lnSpc>
                          <a:spcPct val="115000"/>
                        </a:lnSpc>
                        <a:spcAft>
                          <a:spcPts val="0"/>
                        </a:spcAft>
                      </a:pPr>
                      <a:r>
                        <a:rPr lang="ar-DZ" sz="800">
                          <a:effectLst/>
                        </a:rPr>
                        <a:t>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النحافة والتكوين النسبي للجسم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مكون النحافة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0.964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2.319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الشحمية النسبية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0.629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11.169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كمية العظام بالجسم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عرض المرفق</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0.858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6.456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الجهازالقلبي الدوراني والتكيف الوظيفي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الضغط الدموي الإنقباضي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0.908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118.26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الكفاءة الهوائية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اختبار بريكسي 05د</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0.982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rowSpan="2">
                  <a:txBody>
                    <a:bodyPr/>
                    <a:lstStyle/>
                    <a:p>
                      <a:pPr algn="just" rtl="1">
                        <a:lnSpc>
                          <a:spcPct val="115000"/>
                        </a:lnSpc>
                        <a:spcAft>
                          <a:spcPts val="0"/>
                        </a:spcAft>
                      </a:pPr>
                      <a:r>
                        <a:rPr lang="ar-DZ" sz="800">
                          <a:effectLst/>
                        </a:rPr>
                        <a:t>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العرضي المحيطي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مؤشر عرض الحوض</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49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0.771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33.093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02928">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مؤشر محيط الصدر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46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0.671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49.016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العرضي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عرض الركبة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0.794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8.604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rowSpan="8">
                  <a:txBody>
                    <a:bodyPr/>
                    <a:lstStyle/>
                    <a:p>
                      <a:pPr algn="just" rtl="1">
                        <a:lnSpc>
                          <a:spcPct val="115000"/>
                        </a:lnSpc>
                        <a:spcAft>
                          <a:spcPts val="0"/>
                        </a:spcAft>
                      </a:pPr>
                      <a:r>
                        <a:rPr lang="ar-DZ" sz="800">
                          <a:effectLst/>
                        </a:rPr>
                        <a:t>وسط</a:t>
                      </a:r>
                      <a:endParaRPr lang="fr-FR" sz="800">
                        <a:effectLst/>
                      </a:endParaRPr>
                    </a:p>
                    <a:p>
                      <a:pPr algn="just" rtl="1">
                        <a:lnSpc>
                          <a:spcPct val="115000"/>
                        </a:lnSpc>
                        <a:spcAft>
                          <a:spcPts val="0"/>
                        </a:spcAft>
                      </a:pPr>
                      <a:r>
                        <a:rPr lang="ar-DZ" sz="800">
                          <a:effectLst/>
                        </a:rPr>
                        <a:t>الميدان</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4">
                  <a:txBody>
                    <a:bodyPr/>
                    <a:lstStyle/>
                    <a:p>
                      <a:pPr algn="just" rtl="1">
                        <a:lnSpc>
                          <a:spcPct val="115000"/>
                        </a:lnSpc>
                        <a:spcAft>
                          <a:spcPts val="0"/>
                        </a:spcAft>
                      </a:pPr>
                      <a:r>
                        <a:rPr lang="ar-DZ" sz="800">
                          <a:effectLst/>
                        </a:rPr>
                        <a:t>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4">
                  <a:txBody>
                    <a:bodyPr/>
                    <a:lstStyle/>
                    <a:p>
                      <a:pPr algn="just" rtl="1">
                        <a:lnSpc>
                          <a:spcPct val="115000"/>
                        </a:lnSpc>
                        <a:spcAft>
                          <a:spcPts val="0"/>
                        </a:spcAft>
                      </a:pPr>
                      <a:r>
                        <a:rPr lang="ar-DZ" sz="800">
                          <a:effectLst/>
                        </a:rPr>
                        <a:t>حجم وتكوين الجسم المطلق</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مساحة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0.927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1.840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العظمية المطلقة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0.919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9.583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الشحمية المطلقة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0.897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7.774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العضلية المطلقة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0.864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31.882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rowSpan="2">
                  <a:txBody>
                    <a:bodyPr/>
                    <a:lstStyle/>
                    <a:p>
                      <a:pPr algn="just" rtl="1">
                        <a:lnSpc>
                          <a:spcPct val="115000"/>
                        </a:lnSpc>
                        <a:spcAft>
                          <a:spcPts val="0"/>
                        </a:spcAft>
                      </a:pPr>
                      <a:r>
                        <a:rPr lang="ar-DZ" sz="800">
                          <a:effectLst/>
                        </a:rPr>
                        <a:t>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النحافة والتكوين النسبي للجسم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مكون النحافة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0.936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2.248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العظمية النسبية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0.797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13.643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الكفاءة الهوائية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اختبار بريكسي 05 د</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0.905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الجهاز القلبي الدوراني والتكيف الوظيفي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الضغط الدموي الإنقباضي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0.831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116.86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rowSpan="2">
                  <a:txBody>
                    <a:bodyPr/>
                    <a:lstStyle/>
                    <a:p>
                      <a:pPr algn="just" rtl="1">
                        <a:lnSpc>
                          <a:spcPct val="115000"/>
                        </a:lnSpc>
                        <a:spcAft>
                          <a:spcPts val="0"/>
                        </a:spcAft>
                      </a:pPr>
                      <a:r>
                        <a:rPr lang="ar-DZ" sz="800">
                          <a:effectLst/>
                        </a:rPr>
                        <a:t>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دهن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سمك الثنايا الجلدية أعلى الحرقفي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0.820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7.589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العرضي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مؤشر عرض المرفق</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48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0.855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3.740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02182">
                <a:tc rowSpan="9">
                  <a:txBody>
                    <a:bodyPr/>
                    <a:lstStyle/>
                    <a:p>
                      <a:pPr algn="just" rtl="1">
                        <a:lnSpc>
                          <a:spcPct val="115000"/>
                        </a:lnSpc>
                        <a:spcAft>
                          <a:spcPts val="0"/>
                        </a:spcAft>
                      </a:pPr>
                      <a:r>
                        <a:rPr lang="ar-SA" sz="800">
                          <a:effectLst/>
                        </a:rPr>
                        <a:t>الهجوم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حجم وتكوين الجسم المطلق</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مساحة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0.931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1.849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الشحمية المطلقة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0.846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7.818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92483">
                <a:tc vMerge="1">
                  <a:txBody>
                    <a:bodyPr/>
                    <a:lstStyle/>
                    <a:p>
                      <a:endParaRPr lang="fr-FR"/>
                    </a:p>
                  </a:txBody>
                  <a:tcPr/>
                </a:tc>
                <a:tc rowSpan="2">
                  <a:txBody>
                    <a:bodyPr/>
                    <a:lstStyle/>
                    <a:p>
                      <a:pPr algn="just" rtl="1">
                        <a:lnSpc>
                          <a:spcPct val="115000"/>
                        </a:lnSpc>
                        <a:spcAft>
                          <a:spcPts val="0"/>
                        </a:spcAft>
                      </a:pPr>
                      <a:r>
                        <a:rPr lang="ar-DZ" sz="800">
                          <a:effectLst/>
                        </a:rPr>
                        <a:t>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just" rtl="1">
                        <a:lnSpc>
                          <a:spcPct val="115000"/>
                        </a:lnSpc>
                        <a:spcAft>
                          <a:spcPts val="0"/>
                        </a:spcAft>
                      </a:pPr>
                      <a:r>
                        <a:rPr lang="ar-DZ" sz="800">
                          <a:effectLst/>
                        </a:rPr>
                        <a:t>النحافة والتكوين النسبي للجسم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مكون النحافة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0.957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2.395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rtl="1">
                        <a:lnSpc>
                          <a:spcPct val="115000"/>
                        </a:lnSpc>
                        <a:spcAft>
                          <a:spcPts val="0"/>
                        </a:spcAft>
                      </a:pPr>
                      <a:r>
                        <a:rPr lang="ar-DZ" sz="800">
                          <a:effectLst/>
                        </a:rPr>
                        <a:t>الكتلة الشحمية النسبية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28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0.812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11.104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الكفاءة الهوائية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اختبار بريكسي 05د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0092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الجهاز القلبي الدوراني والوظيفي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الضغط الدموي الإنقباضي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0.904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117.14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المحيطي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مؤشر محيط العضد</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45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0.924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14.908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العرضي</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مؤشر عرض المرفق</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48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0.881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3.731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4730">
                <a:tc vMerge="1">
                  <a:txBody>
                    <a:bodyPr/>
                    <a:lstStyle/>
                    <a:p>
                      <a:endParaRPr lang="fr-FR"/>
                    </a:p>
                  </a:txBody>
                  <a:tcPr/>
                </a:tc>
                <a:tc>
                  <a:txBody>
                    <a:bodyPr/>
                    <a:lstStyle/>
                    <a:p>
                      <a:pPr algn="just" rtl="1">
                        <a:lnSpc>
                          <a:spcPct val="115000"/>
                        </a:lnSpc>
                        <a:spcAft>
                          <a:spcPts val="0"/>
                        </a:spcAft>
                      </a:pPr>
                      <a:r>
                        <a:rPr lang="ar-DZ" sz="800">
                          <a:effectLst/>
                        </a:rPr>
                        <a:t>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دهن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سمك الثنايا الجلدية عند الفخذ</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18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a:effectLst/>
                        </a:rPr>
                        <a:t>0.744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DZ" sz="800" dirty="0">
                          <a:effectLst/>
                        </a:rPr>
                        <a:t>31.036</a:t>
                      </a:r>
                      <a:endParaRPr lang="fr-FR" sz="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TotalTime>
  <Words>1412</Words>
  <Application>Microsoft Office PowerPoint</Application>
  <PresentationFormat>Personnalisé</PresentationFormat>
  <Paragraphs>249</Paragraphs>
  <Slides>1</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vt:i4>
      </vt:variant>
    </vt:vector>
  </HeadingPairs>
  <TitlesOfParts>
    <vt:vector size="9" baseType="lpstr">
      <vt:lpstr>AdvertisingBold</vt:lpstr>
      <vt:lpstr>Amiri</vt:lpstr>
      <vt:lpstr>Arial</vt:lpstr>
      <vt:lpstr>Calibri</vt:lpstr>
      <vt:lpstr>DecoType Naskh</vt:lpstr>
      <vt:lpstr>Sakkal Majalla</vt:lpstr>
      <vt:lpstr>Times New Roman</vt:lpstr>
      <vt:lpstr>Thème Office</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LABP STAPS</dc:creator>
  <cp:lastModifiedBy>DERBAL</cp:lastModifiedBy>
  <cp:revision>56</cp:revision>
  <dcterms:created xsi:type="dcterms:W3CDTF">2010-04-25T14:12:56Z</dcterms:created>
  <dcterms:modified xsi:type="dcterms:W3CDTF">2018-10-18T20:37:46Z</dcterms:modified>
</cp:coreProperties>
</file>