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2"/>
  </p:notesMasterIdLst>
  <p:sldIdLst>
    <p:sldId id="296" r:id="rId2"/>
    <p:sldId id="293" r:id="rId3"/>
    <p:sldId id="267" r:id="rId4"/>
    <p:sldId id="272" r:id="rId5"/>
    <p:sldId id="286" r:id="rId6"/>
    <p:sldId id="276" r:id="rId7"/>
    <p:sldId id="273" r:id="rId8"/>
    <p:sldId id="256" r:id="rId9"/>
    <p:sldId id="285" r:id="rId10"/>
    <p:sldId id="287" r:id="rId11"/>
    <p:sldId id="290" r:id="rId12"/>
    <p:sldId id="288" r:id="rId13"/>
    <p:sldId id="289" r:id="rId14"/>
    <p:sldId id="274" r:id="rId15"/>
    <p:sldId id="277" r:id="rId16"/>
    <p:sldId id="263" r:id="rId17"/>
    <p:sldId id="295" r:id="rId18"/>
    <p:sldId id="297" r:id="rId19"/>
    <p:sldId id="275" r:id="rId20"/>
    <p:sldId id="292" r:id="rId21"/>
  </p:sldIdLst>
  <p:sldSz cx="12192000" cy="6858000"/>
  <p:notesSz cx="6858000" cy="9144000"/>
  <p:defaultText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F8F8F8"/>
    <a:srgbClr val="C3092C"/>
    <a:srgbClr val="4604BC"/>
    <a:srgbClr val="A50021"/>
    <a:srgbClr val="E60B36"/>
    <a:srgbClr val="FF9900"/>
    <a:srgbClr val="00D633"/>
    <a:srgbClr val="076A97"/>
    <a:srgbClr val="F6850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000" autoAdjust="0"/>
    <p:restoredTop sz="81720" autoAdjust="0"/>
  </p:normalViewPr>
  <p:slideViewPr>
    <p:cSldViewPr snapToGrid="0">
      <p:cViewPr>
        <p:scale>
          <a:sx n="75" d="100"/>
          <a:sy n="75" d="100"/>
        </p:scale>
        <p:origin x="-540" y="42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barChart>
        <c:barDir val="col"/>
        <c:grouping val="stacked"/>
        <c:ser>
          <c:idx val="0"/>
          <c:order val="0"/>
          <c:tx>
            <c:strRef>
              <c:f>Feuil1!$B$1</c:f>
              <c:strCache>
                <c:ptCount val="1"/>
                <c:pt idx="0">
                  <c:v>النسبة المئوية </c:v>
                </c:pt>
              </c:strCache>
            </c:strRef>
          </c:tx>
          <c:cat>
            <c:strRef>
              <c:f>Feuil1!$A$2:$A$3</c:f>
              <c:strCache>
                <c:ptCount val="2"/>
                <c:pt idx="0">
                  <c:v>نعم</c:v>
                </c:pt>
                <c:pt idx="1">
                  <c:v>لا</c:v>
                </c:pt>
              </c:strCache>
            </c:strRef>
          </c:cat>
          <c:val>
            <c:numRef>
              <c:f>Feuil1!$B$2:$B$3</c:f>
              <c:numCache>
                <c:formatCode>General</c:formatCode>
                <c:ptCount val="2"/>
                <c:pt idx="0">
                  <c:v>0.9</c:v>
                </c:pt>
                <c:pt idx="1">
                  <c:v>0.1</c:v>
                </c:pt>
              </c:numCache>
            </c:numRef>
          </c:val>
        </c:ser>
        <c:overlap val="100"/>
        <c:axId val="167441152"/>
        <c:axId val="167442688"/>
      </c:barChart>
      <c:catAx>
        <c:axId val="167441152"/>
        <c:scaling>
          <c:orientation val="minMax"/>
        </c:scaling>
        <c:axPos val="b"/>
        <c:tickLblPos val="nextTo"/>
        <c:crossAx val="167442688"/>
        <c:crosses val="autoZero"/>
        <c:auto val="1"/>
        <c:lblAlgn val="ctr"/>
        <c:lblOffset val="100"/>
      </c:catAx>
      <c:valAx>
        <c:axId val="167442688"/>
        <c:scaling>
          <c:orientation val="minMax"/>
        </c:scaling>
        <c:axPos val="l"/>
        <c:majorGridlines/>
        <c:numFmt formatCode="General" sourceLinked="1"/>
        <c:tickLblPos val="nextTo"/>
        <c:crossAx val="167441152"/>
        <c:crosses val="autoZero"/>
        <c:crossBetween val="between"/>
      </c:valAx>
    </c:plotArea>
    <c:legend>
      <c:legendPos val="r"/>
    </c:legend>
    <c:plotVisOnly val="1"/>
  </c:chart>
  <c:txPr>
    <a:bodyPr/>
    <a:lstStyle/>
    <a:p>
      <a:pPr>
        <a:defRPr sz="1800"/>
      </a:pPr>
      <a:endParaRPr lang="fr-FR"/>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522733-60F0-43DB-AC96-BF5D8EFCC02D}"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1B0AE259-30C7-4B6B-B7E8-A07E27E5ABA7}">
      <dgm:prSet phldrT="[Texte]"/>
      <dgm:spPr/>
      <dgm:t>
        <a:bodyPr/>
        <a:lstStyle/>
        <a:p>
          <a:r>
            <a:rPr lang="ar-DZ" dirty="0" smtClean="0"/>
            <a:t>التدريب </a:t>
          </a:r>
          <a:endParaRPr lang="fr-FR" dirty="0"/>
        </a:p>
      </dgm:t>
    </dgm:pt>
    <dgm:pt modelId="{484A4AEA-6681-410B-B696-D38D675448FB}" type="parTrans" cxnId="{32E55704-C8A7-4191-8ABF-E71E4640EC61}">
      <dgm:prSet/>
      <dgm:spPr/>
      <dgm:t>
        <a:bodyPr/>
        <a:lstStyle/>
        <a:p>
          <a:endParaRPr lang="fr-FR"/>
        </a:p>
      </dgm:t>
    </dgm:pt>
    <dgm:pt modelId="{702F88A6-539C-4119-9A8B-1C54F98CAF2B}" type="sibTrans" cxnId="{32E55704-C8A7-4191-8ABF-E71E4640EC61}">
      <dgm:prSet/>
      <dgm:spPr/>
      <dgm:t>
        <a:bodyPr/>
        <a:lstStyle/>
        <a:p>
          <a:endParaRPr lang="fr-FR"/>
        </a:p>
      </dgm:t>
    </dgm:pt>
    <dgm:pt modelId="{D17AB391-D656-436B-94CA-072B39B04B85}">
      <dgm:prSet phldrT="[Texte]"/>
      <dgm:spPr/>
      <dgm:t>
        <a:bodyPr/>
        <a:lstStyle/>
        <a:p>
          <a:r>
            <a:rPr lang="ar-DZ" dirty="0" smtClean="0"/>
            <a:t>تطوير مهارات العملية </a:t>
          </a:r>
          <a:r>
            <a:rPr lang="ar-DZ" dirty="0" err="1" smtClean="0"/>
            <a:t>و</a:t>
          </a:r>
          <a:r>
            <a:rPr lang="ar-DZ" dirty="0" smtClean="0"/>
            <a:t> التطبيقية </a:t>
          </a:r>
          <a:endParaRPr lang="fr-FR" dirty="0"/>
        </a:p>
      </dgm:t>
    </dgm:pt>
    <dgm:pt modelId="{F31CCE02-8C70-40F6-8DCF-7B0875ACBB96}" type="parTrans" cxnId="{A7198360-50BE-4784-BBF6-0D228EF51059}">
      <dgm:prSet/>
      <dgm:spPr/>
      <dgm:t>
        <a:bodyPr/>
        <a:lstStyle/>
        <a:p>
          <a:endParaRPr lang="fr-FR"/>
        </a:p>
      </dgm:t>
    </dgm:pt>
    <dgm:pt modelId="{C5E77DB2-EADB-4494-8BB8-3483DF704938}" type="sibTrans" cxnId="{A7198360-50BE-4784-BBF6-0D228EF51059}">
      <dgm:prSet/>
      <dgm:spPr/>
      <dgm:t>
        <a:bodyPr/>
        <a:lstStyle/>
        <a:p>
          <a:endParaRPr lang="fr-FR"/>
        </a:p>
      </dgm:t>
    </dgm:pt>
    <dgm:pt modelId="{ADBADDE7-DC25-46C3-BDE8-EE9C1BC12B65}">
      <dgm:prSet phldrT="[Texte]"/>
      <dgm:spPr/>
      <dgm:t>
        <a:bodyPr/>
        <a:lstStyle/>
        <a:p>
          <a:r>
            <a:rPr lang="ar-DZ" dirty="0" smtClean="0"/>
            <a:t>يرتكز على تطبيق العملي </a:t>
          </a:r>
          <a:r>
            <a:rPr lang="ar-DZ" dirty="0" err="1" smtClean="0"/>
            <a:t>و</a:t>
          </a:r>
          <a:r>
            <a:rPr lang="ar-DZ" dirty="0" smtClean="0"/>
            <a:t> تحقيق الأداء الفعال </a:t>
          </a:r>
          <a:endParaRPr lang="fr-FR" dirty="0"/>
        </a:p>
      </dgm:t>
    </dgm:pt>
    <dgm:pt modelId="{683C2387-DA6B-4ED6-A180-5669FD7D23C0}" type="parTrans" cxnId="{77EE80E0-EF66-4D20-8581-182986830E0C}">
      <dgm:prSet/>
      <dgm:spPr/>
      <dgm:t>
        <a:bodyPr/>
        <a:lstStyle/>
        <a:p>
          <a:endParaRPr lang="fr-FR"/>
        </a:p>
      </dgm:t>
    </dgm:pt>
    <dgm:pt modelId="{04A91F90-B7FD-46DC-BC7A-0DA1B21BE2E1}" type="sibTrans" cxnId="{77EE80E0-EF66-4D20-8581-182986830E0C}">
      <dgm:prSet/>
      <dgm:spPr/>
      <dgm:t>
        <a:bodyPr/>
        <a:lstStyle/>
        <a:p>
          <a:endParaRPr lang="fr-FR"/>
        </a:p>
      </dgm:t>
    </dgm:pt>
    <dgm:pt modelId="{BE03A1B7-A4DD-4F60-B629-761E90B05950}">
      <dgm:prSet phldrT="[Texte]"/>
      <dgm:spPr/>
      <dgm:t>
        <a:bodyPr/>
        <a:lstStyle/>
        <a:p>
          <a:r>
            <a:rPr lang="ar-DZ" dirty="0" smtClean="0"/>
            <a:t>التكوين </a:t>
          </a:r>
          <a:endParaRPr lang="fr-FR" dirty="0"/>
        </a:p>
      </dgm:t>
    </dgm:pt>
    <dgm:pt modelId="{46BD040B-1393-43E5-A30A-FB83FB533207}" type="parTrans" cxnId="{6095B0E4-F857-4653-9FBC-F6B6355D1B1B}">
      <dgm:prSet/>
      <dgm:spPr/>
      <dgm:t>
        <a:bodyPr/>
        <a:lstStyle/>
        <a:p>
          <a:endParaRPr lang="fr-FR"/>
        </a:p>
      </dgm:t>
    </dgm:pt>
    <dgm:pt modelId="{DA66FE7A-E13D-4AD3-8D37-D512658F272A}" type="sibTrans" cxnId="{6095B0E4-F857-4653-9FBC-F6B6355D1B1B}">
      <dgm:prSet/>
      <dgm:spPr/>
      <dgm:t>
        <a:bodyPr/>
        <a:lstStyle/>
        <a:p>
          <a:endParaRPr lang="fr-FR"/>
        </a:p>
      </dgm:t>
    </dgm:pt>
    <dgm:pt modelId="{E3E7183C-E631-4C8F-8E5E-DA8938B0582F}">
      <dgm:prSet phldrT="[Texte]"/>
      <dgm:spPr/>
      <dgm:t>
        <a:bodyPr/>
        <a:lstStyle/>
        <a:p>
          <a:r>
            <a:rPr lang="ar-DZ" dirty="0" smtClean="0"/>
            <a:t>نقل المعرفة </a:t>
          </a:r>
          <a:r>
            <a:rPr lang="ar-DZ" dirty="0" err="1" smtClean="0"/>
            <a:t>و</a:t>
          </a:r>
          <a:r>
            <a:rPr lang="ar-DZ" dirty="0" smtClean="0"/>
            <a:t> تطوير الفهم في مجال معين </a:t>
          </a:r>
          <a:endParaRPr lang="fr-FR" dirty="0"/>
        </a:p>
      </dgm:t>
    </dgm:pt>
    <dgm:pt modelId="{37134949-8240-4A1B-A5EB-A48D2CD9CC12}" type="parTrans" cxnId="{B0253E4A-664E-49BE-ADF3-A1E94728721B}">
      <dgm:prSet/>
      <dgm:spPr/>
      <dgm:t>
        <a:bodyPr/>
        <a:lstStyle/>
        <a:p>
          <a:endParaRPr lang="fr-FR"/>
        </a:p>
      </dgm:t>
    </dgm:pt>
    <dgm:pt modelId="{90181C7D-53FB-4F8F-BD82-0A151F95D64A}" type="sibTrans" cxnId="{B0253E4A-664E-49BE-ADF3-A1E94728721B}">
      <dgm:prSet/>
      <dgm:spPr/>
      <dgm:t>
        <a:bodyPr/>
        <a:lstStyle/>
        <a:p>
          <a:endParaRPr lang="fr-FR"/>
        </a:p>
      </dgm:t>
    </dgm:pt>
    <dgm:pt modelId="{9CE0167C-6356-4372-9427-C198DC2B1FCC}">
      <dgm:prSet phldrT="[Texte]"/>
      <dgm:spPr/>
      <dgm:t>
        <a:bodyPr/>
        <a:lstStyle/>
        <a:p>
          <a:r>
            <a:rPr lang="ar-DZ" dirty="0" smtClean="0"/>
            <a:t>تزويد الأفراد بقاعدة معرفية قوية </a:t>
          </a:r>
          <a:endParaRPr lang="fr-FR" dirty="0"/>
        </a:p>
      </dgm:t>
    </dgm:pt>
    <dgm:pt modelId="{6F881656-9296-42C3-8CF1-C79CEEBA0EE8}" type="parTrans" cxnId="{75F7D2EC-16EB-473C-B6B9-93F791934244}">
      <dgm:prSet/>
      <dgm:spPr/>
      <dgm:t>
        <a:bodyPr/>
        <a:lstStyle/>
        <a:p>
          <a:endParaRPr lang="fr-FR"/>
        </a:p>
      </dgm:t>
    </dgm:pt>
    <dgm:pt modelId="{49C494DD-207E-4B2F-9CD0-01F218D50B4F}" type="sibTrans" cxnId="{75F7D2EC-16EB-473C-B6B9-93F791934244}">
      <dgm:prSet/>
      <dgm:spPr/>
      <dgm:t>
        <a:bodyPr/>
        <a:lstStyle/>
        <a:p>
          <a:endParaRPr lang="fr-FR"/>
        </a:p>
      </dgm:t>
    </dgm:pt>
    <dgm:pt modelId="{837D8CE2-DC25-483E-B0DF-E986A875D07C}" type="pres">
      <dgm:prSet presAssocID="{82522733-60F0-43DB-AC96-BF5D8EFCC02D}" presName="diagram" presStyleCnt="0">
        <dgm:presLayoutVars>
          <dgm:chPref val="1"/>
          <dgm:dir/>
          <dgm:animOne val="branch"/>
          <dgm:animLvl val="lvl"/>
          <dgm:resizeHandles/>
        </dgm:presLayoutVars>
      </dgm:prSet>
      <dgm:spPr/>
      <dgm:t>
        <a:bodyPr/>
        <a:lstStyle/>
        <a:p>
          <a:endParaRPr lang="fr-FR"/>
        </a:p>
      </dgm:t>
    </dgm:pt>
    <dgm:pt modelId="{6A6549B2-7131-407C-8ADA-48B005825D2A}" type="pres">
      <dgm:prSet presAssocID="{1B0AE259-30C7-4B6B-B7E8-A07E27E5ABA7}" presName="root" presStyleCnt="0"/>
      <dgm:spPr/>
    </dgm:pt>
    <dgm:pt modelId="{1C4F0B2E-879F-45E8-8026-F069336BA2FA}" type="pres">
      <dgm:prSet presAssocID="{1B0AE259-30C7-4B6B-B7E8-A07E27E5ABA7}" presName="rootComposite" presStyleCnt="0"/>
      <dgm:spPr/>
    </dgm:pt>
    <dgm:pt modelId="{031B93FA-86A8-45C6-B3E0-C02433DABF4D}" type="pres">
      <dgm:prSet presAssocID="{1B0AE259-30C7-4B6B-B7E8-A07E27E5ABA7}" presName="rootText" presStyleLbl="node1" presStyleIdx="0" presStyleCnt="2" custScaleY="57547"/>
      <dgm:spPr/>
      <dgm:t>
        <a:bodyPr/>
        <a:lstStyle/>
        <a:p>
          <a:endParaRPr lang="fr-FR"/>
        </a:p>
      </dgm:t>
    </dgm:pt>
    <dgm:pt modelId="{5135BADB-54AC-4B1C-949D-CE0EE8CC34AA}" type="pres">
      <dgm:prSet presAssocID="{1B0AE259-30C7-4B6B-B7E8-A07E27E5ABA7}" presName="rootConnector" presStyleLbl="node1" presStyleIdx="0" presStyleCnt="2"/>
      <dgm:spPr/>
      <dgm:t>
        <a:bodyPr/>
        <a:lstStyle/>
        <a:p>
          <a:endParaRPr lang="fr-FR"/>
        </a:p>
      </dgm:t>
    </dgm:pt>
    <dgm:pt modelId="{83CB3FA3-7DF5-4519-BC51-A7E7EF5015A0}" type="pres">
      <dgm:prSet presAssocID="{1B0AE259-30C7-4B6B-B7E8-A07E27E5ABA7}" presName="childShape" presStyleCnt="0"/>
      <dgm:spPr/>
    </dgm:pt>
    <dgm:pt modelId="{511C51A6-81AC-4B3A-9BF7-AE8E7C1F459A}" type="pres">
      <dgm:prSet presAssocID="{F31CCE02-8C70-40F6-8DCF-7B0875ACBB96}" presName="Name13" presStyleLbl="parChTrans1D2" presStyleIdx="0" presStyleCnt="4"/>
      <dgm:spPr/>
      <dgm:t>
        <a:bodyPr/>
        <a:lstStyle/>
        <a:p>
          <a:endParaRPr lang="fr-FR"/>
        </a:p>
      </dgm:t>
    </dgm:pt>
    <dgm:pt modelId="{7D0F9791-08C3-42DE-9235-B8A6A3D01EB7}" type="pres">
      <dgm:prSet presAssocID="{D17AB391-D656-436B-94CA-072B39B04B85}" presName="childText" presStyleLbl="bgAcc1" presStyleIdx="0" presStyleCnt="4" custScaleY="65896">
        <dgm:presLayoutVars>
          <dgm:bulletEnabled val="1"/>
        </dgm:presLayoutVars>
      </dgm:prSet>
      <dgm:spPr/>
      <dgm:t>
        <a:bodyPr/>
        <a:lstStyle/>
        <a:p>
          <a:endParaRPr lang="fr-FR"/>
        </a:p>
      </dgm:t>
    </dgm:pt>
    <dgm:pt modelId="{2A8C5DE0-7946-4577-9E9A-7683869D8A3F}" type="pres">
      <dgm:prSet presAssocID="{683C2387-DA6B-4ED6-A180-5669FD7D23C0}" presName="Name13" presStyleLbl="parChTrans1D2" presStyleIdx="1" presStyleCnt="4"/>
      <dgm:spPr/>
      <dgm:t>
        <a:bodyPr/>
        <a:lstStyle/>
        <a:p>
          <a:endParaRPr lang="fr-FR"/>
        </a:p>
      </dgm:t>
    </dgm:pt>
    <dgm:pt modelId="{398DD90E-F30B-4049-B3A6-3F607B807B66}" type="pres">
      <dgm:prSet presAssocID="{ADBADDE7-DC25-46C3-BDE8-EE9C1BC12B65}" presName="childText" presStyleLbl="bgAcc1" presStyleIdx="1" presStyleCnt="4" custScaleY="79243">
        <dgm:presLayoutVars>
          <dgm:bulletEnabled val="1"/>
        </dgm:presLayoutVars>
      </dgm:prSet>
      <dgm:spPr/>
      <dgm:t>
        <a:bodyPr/>
        <a:lstStyle/>
        <a:p>
          <a:endParaRPr lang="fr-FR"/>
        </a:p>
      </dgm:t>
    </dgm:pt>
    <dgm:pt modelId="{F8C5FF7F-6A3A-4D38-9C32-DD2A47058E5E}" type="pres">
      <dgm:prSet presAssocID="{BE03A1B7-A4DD-4F60-B629-761E90B05950}" presName="root" presStyleCnt="0"/>
      <dgm:spPr/>
    </dgm:pt>
    <dgm:pt modelId="{18418C65-86F4-4D46-9807-04E57A29ABC0}" type="pres">
      <dgm:prSet presAssocID="{BE03A1B7-A4DD-4F60-B629-761E90B05950}" presName="rootComposite" presStyleCnt="0"/>
      <dgm:spPr/>
    </dgm:pt>
    <dgm:pt modelId="{82EE96CA-B3AD-436E-A22B-326CDE4D2E95}" type="pres">
      <dgm:prSet presAssocID="{BE03A1B7-A4DD-4F60-B629-761E90B05950}" presName="rootText" presStyleLbl="node1" presStyleIdx="1" presStyleCnt="2" custScaleY="60452"/>
      <dgm:spPr/>
      <dgm:t>
        <a:bodyPr/>
        <a:lstStyle/>
        <a:p>
          <a:endParaRPr lang="fr-FR"/>
        </a:p>
      </dgm:t>
    </dgm:pt>
    <dgm:pt modelId="{04AC1230-249A-43F8-A688-302455E0767B}" type="pres">
      <dgm:prSet presAssocID="{BE03A1B7-A4DD-4F60-B629-761E90B05950}" presName="rootConnector" presStyleLbl="node1" presStyleIdx="1" presStyleCnt="2"/>
      <dgm:spPr/>
      <dgm:t>
        <a:bodyPr/>
        <a:lstStyle/>
        <a:p>
          <a:endParaRPr lang="fr-FR"/>
        </a:p>
      </dgm:t>
    </dgm:pt>
    <dgm:pt modelId="{8DC75D5B-30CD-40B1-B895-C31499791A17}" type="pres">
      <dgm:prSet presAssocID="{BE03A1B7-A4DD-4F60-B629-761E90B05950}" presName="childShape" presStyleCnt="0"/>
      <dgm:spPr/>
    </dgm:pt>
    <dgm:pt modelId="{030A979A-3EF9-4721-BB85-322B5CCCFAE6}" type="pres">
      <dgm:prSet presAssocID="{37134949-8240-4A1B-A5EB-A48D2CD9CC12}" presName="Name13" presStyleLbl="parChTrans1D2" presStyleIdx="2" presStyleCnt="4"/>
      <dgm:spPr/>
      <dgm:t>
        <a:bodyPr/>
        <a:lstStyle/>
        <a:p>
          <a:endParaRPr lang="fr-FR"/>
        </a:p>
      </dgm:t>
    </dgm:pt>
    <dgm:pt modelId="{ABE56398-81A2-4991-900D-1F4E53B9DB9C}" type="pres">
      <dgm:prSet presAssocID="{E3E7183C-E631-4C8F-8E5E-DA8938B0582F}" presName="childText" presStyleLbl="bgAcc1" presStyleIdx="2" presStyleCnt="4" custScaleY="66086">
        <dgm:presLayoutVars>
          <dgm:bulletEnabled val="1"/>
        </dgm:presLayoutVars>
      </dgm:prSet>
      <dgm:spPr/>
      <dgm:t>
        <a:bodyPr/>
        <a:lstStyle/>
        <a:p>
          <a:endParaRPr lang="fr-FR"/>
        </a:p>
      </dgm:t>
    </dgm:pt>
    <dgm:pt modelId="{9911EA4E-3375-400D-B64D-E63C490C58A3}" type="pres">
      <dgm:prSet presAssocID="{6F881656-9296-42C3-8CF1-C79CEEBA0EE8}" presName="Name13" presStyleLbl="parChTrans1D2" presStyleIdx="3" presStyleCnt="4"/>
      <dgm:spPr/>
      <dgm:t>
        <a:bodyPr/>
        <a:lstStyle/>
        <a:p>
          <a:endParaRPr lang="fr-FR"/>
        </a:p>
      </dgm:t>
    </dgm:pt>
    <dgm:pt modelId="{03380B5C-6C1B-4988-BB46-087A0C39E0AC}" type="pres">
      <dgm:prSet presAssocID="{9CE0167C-6356-4372-9427-C198DC2B1FCC}" presName="childText" presStyleLbl="bgAcc1" presStyleIdx="3" presStyleCnt="4" custScaleY="75678">
        <dgm:presLayoutVars>
          <dgm:bulletEnabled val="1"/>
        </dgm:presLayoutVars>
      </dgm:prSet>
      <dgm:spPr/>
      <dgm:t>
        <a:bodyPr/>
        <a:lstStyle/>
        <a:p>
          <a:endParaRPr lang="fr-FR"/>
        </a:p>
      </dgm:t>
    </dgm:pt>
  </dgm:ptLst>
  <dgm:cxnLst>
    <dgm:cxn modelId="{75F7D2EC-16EB-473C-B6B9-93F791934244}" srcId="{BE03A1B7-A4DD-4F60-B629-761E90B05950}" destId="{9CE0167C-6356-4372-9427-C198DC2B1FCC}" srcOrd="1" destOrd="0" parTransId="{6F881656-9296-42C3-8CF1-C79CEEBA0EE8}" sibTransId="{49C494DD-207E-4B2F-9CD0-01F218D50B4F}"/>
    <dgm:cxn modelId="{F1AD5FF4-464C-41E6-8DD0-5FE2451D9CE1}" type="presOf" srcId="{9CE0167C-6356-4372-9427-C198DC2B1FCC}" destId="{03380B5C-6C1B-4988-BB46-087A0C39E0AC}" srcOrd="0" destOrd="0" presId="urn:microsoft.com/office/officeart/2005/8/layout/hierarchy3"/>
    <dgm:cxn modelId="{1B08A70F-1D1B-4759-8833-05DE9F869EDD}" type="presOf" srcId="{F31CCE02-8C70-40F6-8DCF-7B0875ACBB96}" destId="{511C51A6-81AC-4B3A-9BF7-AE8E7C1F459A}" srcOrd="0" destOrd="0" presId="urn:microsoft.com/office/officeart/2005/8/layout/hierarchy3"/>
    <dgm:cxn modelId="{32E55704-C8A7-4191-8ABF-E71E4640EC61}" srcId="{82522733-60F0-43DB-AC96-BF5D8EFCC02D}" destId="{1B0AE259-30C7-4B6B-B7E8-A07E27E5ABA7}" srcOrd="0" destOrd="0" parTransId="{484A4AEA-6681-410B-B696-D38D675448FB}" sibTransId="{702F88A6-539C-4119-9A8B-1C54F98CAF2B}"/>
    <dgm:cxn modelId="{6095B0E4-F857-4653-9FBC-F6B6355D1B1B}" srcId="{82522733-60F0-43DB-AC96-BF5D8EFCC02D}" destId="{BE03A1B7-A4DD-4F60-B629-761E90B05950}" srcOrd="1" destOrd="0" parTransId="{46BD040B-1393-43E5-A30A-FB83FB533207}" sibTransId="{DA66FE7A-E13D-4AD3-8D37-D512658F272A}"/>
    <dgm:cxn modelId="{A7198360-50BE-4784-BBF6-0D228EF51059}" srcId="{1B0AE259-30C7-4B6B-B7E8-A07E27E5ABA7}" destId="{D17AB391-D656-436B-94CA-072B39B04B85}" srcOrd="0" destOrd="0" parTransId="{F31CCE02-8C70-40F6-8DCF-7B0875ACBB96}" sibTransId="{C5E77DB2-EADB-4494-8BB8-3483DF704938}"/>
    <dgm:cxn modelId="{CECB1055-1862-4557-A8E9-638E79A09777}" type="presOf" srcId="{37134949-8240-4A1B-A5EB-A48D2CD9CC12}" destId="{030A979A-3EF9-4721-BB85-322B5CCCFAE6}" srcOrd="0" destOrd="0" presId="urn:microsoft.com/office/officeart/2005/8/layout/hierarchy3"/>
    <dgm:cxn modelId="{2C824326-2745-427F-B1E8-61F87D38425D}" type="presOf" srcId="{6F881656-9296-42C3-8CF1-C79CEEBA0EE8}" destId="{9911EA4E-3375-400D-B64D-E63C490C58A3}" srcOrd="0" destOrd="0" presId="urn:microsoft.com/office/officeart/2005/8/layout/hierarchy3"/>
    <dgm:cxn modelId="{E1408ACF-38A9-4F0B-BA45-4106C1105A27}" type="presOf" srcId="{E3E7183C-E631-4C8F-8E5E-DA8938B0582F}" destId="{ABE56398-81A2-4991-900D-1F4E53B9DB9C}" srcOrd="0" destOrd="0" presId="urn:microsoft.com/office/officeart/2005/8/layout/hierarchy3"/>
    <dgm:cxn modelId="{40AA3741-95FB-4FEF-AF78-E5B4044CA045}" type="presOf" srcId="{82522733-60F0-43DB-AC96-BF5D8EFCC02D}" destId="{837D8CE2-DC25-483E-B0DF-E986A875D07C}" srcOrd="0" destOrd="0" presId="urn:microsoft.com/office/officeart/2005/8/layout/hierarchy3"/>
    <dgm:cxn modelId="{77EE80E0-EF66-4D20-8581-182986830E0C}" srcId="{1B0AE259-30C7-4B6B-B7E8-A07E27E5ABA7}" destId="{ADBADDE7-DC25-46C3-BDE8-EE9C1BC12B65}" srcOrd="1" destOrd="0" parTransId="{683C2387-DA6B-4ED6-A180-5669FD7D23C0}" sibTransId="{04A91F90-B7FD-46DC-BC7A-0DA1B21BE2E1}"/>
    <dgm:cxn modelId="{C2C4F4DE-A009-4E59-BEB3-50DB99A5E1D7}" type="presOf" srcId="{BE03A1B7-A4DD-4F60-B629-761E90B05950}" destId="{82EE96CA-B3AD-436E-A22B-326CDE4D2E95}" srcOrd="0" destOrd="0" presId="urn:microsoft.com/office/officeart/2005/8/layout/hierarchy3"/>
    <dgm:cxn modelId="{83551B1E-3B3C-4313-94F2-F10A7671B117}" type="presOf" srcId="{D17AB391-D656-436B-94CA-072B39B04B85}" destId="{7D0F9791-08C3-42DE-9235-B8A6A3D01EB7}" srcOrd="0" destOrd="0" presId="urn:microsoft.com/office/officeart/2005/8/layout/hierarchy3"/>
    <dgm:cxn modelId="{F918BBE1-8446-4B36-B5B0-495281262D91}" type="presOf" srcId="{1B0AE259-30C7-4B6B-B7E8-A07E27E5ABA7}" destId="{031B93FA-86A8-45C6-B3E0-C02433DABF4D}" srcOrd="0" destOrd="0" presId="urn:microsoft.com/office/officeart/2005/8/layout/hierarchy3"/>
    <dgm:cxn modelId="{39032185-BA3F-4E32-80A4-DEC1B25B2387}" type="presOf" srcId="{BE03A1B7-A4DD-4F60-B629-761E90B05950}" destId="{04AC1230-249A-43F8-A688-302455E0767B}" srcOrd="1" destOrd="0" presId="urn:microsoft.com/office/officeart/2005/8/layout/hierarchy3"/>
    <dgm:cxn modelId="{D151B756-A053-4362-9B11-D0A9F1C836D5}" type="presOf" srcId="{1B0AE259-30C7-4B6B-B7E8-A07E27E5ABA7}" destId="{5135BADB-54AC-4B1C-949D-CE0EE8CC34AA}" srcOrd="1" destOrd="0" presId="urn:microsoft.com/office/officeart/2005/8/layout/hierarchy3"/>
    <dgm:cxn modelId="{B0253E4A-664E-49BE-ADF3-A1E94728721B}" srcId="{BE03A1B7-A4DD-4F60-B629-761E90B05950}" destId="{E3E7183C-E631-4C8F-8E5E-DA8938B0582F}" srcOrd="0" destOrd="0" parTransId="{37134949-8240-4A1B-A5EB-A48D2CD9CC12}" sibTransId="{90181C7D-53FB-4F8F-BD82-0A151F95D64A}"/>
    <dgm:cxn modelId="{2EE32B22-D27F-4ECE-914C-D2865D1013FA}" type="presOf" srcId="{683C2387-DA6B-4ED6-A180-5669FD7D23C0}" destId="{2A8C5DE0-7946-4577-9E9A-7683869D8A3F}" srcOrd="0" destOrd="0" presId="urn:microsoft.com/office/officeart/2005/8/layout/hierarchy3"/>
    <dgm:cxn modelId="{AFBBD141-BCA6-431C-901D-4A34304EEE94}" type="presOf" srcId="{ADBADDE7-DC25-46C3-BDE8-EE9C1BC12B65}" destId="{398DD90E-F30B-4049-B3A6-3F607B807B66}" srcOrd="0" destOrd="0" presId="urn:microsoft.com/office/officeart/2005/8/layout/hierarchy3"/>
    <dgm:cxn modelId="{D1F25409-C0D3-42B8-AED6-C0E0514585BC}" type="presParOf" srcId="{837D8CE2-DC25-483E-B0DF-E986A875D07C}" destId="{6A6549B2-7131-407C-8ADA-48B005825D2A}" srcOrd="0" destOrd="0" presId="urn:microsoft.com/office/officeart/2005/8/layout/hierarchy3"/>
    <dgm:cxn modelId="{C3FA1252-68A6-4674-8BD2-6894B143B622}" type="presParOf" srcId="{6A6549B2-7131-407C-8ADA-48B005825D2A}" destId="{1C4F0B2E-879F-45E8-8026-F069336BA2FA}" srcOrd="0" destOrd="0" presId="urn:microsoft.com/office/officeart/2005/8/layout/hierarchy3"/>
    <dgm:cxn modelId="{AFECFFBF-9186-49E7-B4B1-69B251567F6A}" type="presParOf" srcId="{1C4F0B2E-879F-45E8-8026-F069336BA2FA}" destId="{031B93FA-86A8-45C6-B3E0-C02433DABF4D}" srcOrd="0" destOrd="0" presId="urn:microsoft.com/office/officeart/2005/8/layout/hierarchy3"/>
    <dgm:cxn modelId="{BDB89774-4004-4294-9A19-3047AEE9AFB8}" type="presParOf" srcId="{1C4F0B2E-879F-45E8-8026-F069336BA2FA}" destId="{5135BADB-54AC-4B1C-949D-CE0EE8CC34AA}" srcOrd="1" destOrd="0" presId="urn:microsoft.com/office/officeart/2005/8/layout/hierarchy3"/>
    <dgm:cxn modelId="{F5983411-3037-4506-BEA4-4A932673EEF2}" type="presParOf" srcId="{6A6549B2-7131-407C-8ADA-48B005825D2A}" destId="{83CB3FA3-7DF5-4519-BC51-A7E7EF5015A0}" srcOrd="1" destOrd="0" presId="urn:microsoft.com/office/officeart/2005/8/layout/hierarchy3"/>
    <dgm:cxn modelId="{354E449F-7774-4613-9308-61FFED6BB041}" type="presParOf" srcId="{83CB3FA3-7DF5-4519-BC51-A7E7EF5015A0}" destId="{511C51A6-81AC-4B3A-9BF7-AE8E7C1F459A}" srcOrd="0" destOrd="0" presId="urn:microsoft.com/office/officeart/2005/8/layout/hierarchy3"/>
    <dgm:cxn modelId="{0F689621-D8F3-4B87-A3A5-0476E49A5ECA}" type="presParOf" srcId="{83CB3FA3-7DF5-4519-BC51-A7E7EF5015A0}" destId="{7D0F9791-08C3-42DE-9235-B8A6A3D01EB7}" srcOrd="1" destOrd="0" presId="urn:microsoft.com/office/officeart/2005/8/layout/hierarchy3"/>
    <dgm:cxn modelId="{FB899DA9-0177-4B6E-882C-986173BCB305}" type="presParOf" srcId="{83CB3FA3-7DF5-4519-BC51-A7E7EF5015A0}" destId="{2A8C5DE0-7946-4577-9E9A-7683869D8A3F}" srcOrd="2" destOrd="0" presId="urn:microsoft.com/office/officeart/2005/8/layout/hierarchy3"/>
    <dgm:cxn modelId="{1B37835B-D21E-4EF6-8D24-58041C5F66F5}" type="presParOf" srcId="{83CB3FA3-7DF5-4519-BC51-A7E7EF5015A0}" destId="{398DD90E-F30B-4049-B3A6-3F607B807B66}" srcOrd="3" destOrd="0" presId="urn:microsoft.com/office/officeart/2005/8/layout/hierarchy3"/>
    <dgm:cxn modelId="{8442CEF3-0295-4825-9C4C-66A90C6C7D34}" type="presParOf" srcId="{837D8CE2-DC25-483E-B0DF-E986A875D07C}" destId="{F8C5FF7F-6A3A-4D38-9C32-DD2A47058E5E}" srcOrd="1" destOrd="0" presId="urn:microsoft.com/office/officeart/2005/8/layout/hierarchy3"/>
    <dgm:cxn modelId="{507926FE-D9DB-4E1A-9AA9-B63FB83FCBA5}" type="presParOf" srcId="{F8C5FF7F-6A3A-4D38-9C32-DD2A47058E5E}" destId="{18418C65-86F4-4D46-9807-04E57A29ABC0}" srcOrd="0" destOrd="0" presId="urn:microsoft.com/office/officeart/2005/8/layout/hierarchy3"/>
    <dgm:cxn modelId="{B3DFF778-9E24-46A0-AABC-E8093072E773}" type="presParOf" srcId="{18418C65-86F4-4D46-9807-04E57A29ABC0}" destId="{82EE96CA-B3AD-436E-A22B-326CDE4D2E95}" srcOrd="0" destOrd="0" presId="urn:microsoft.com/office/officeart/2005/8/layout/hierarchy3"/>
    <dgm:cxn modelId="{043FD3CD-3534-4270-B915-3FF7E376CFC4}" type="presParOf" srcId="{18418C65-86F4-4D46-9807-04E57A29ABC0}" destId="{04AC1230-249A-43F8-A688-302455E0767B}" srcOrd="1" destOrd="0" presId="urn:microsoft.com/office/officeart/2005/8/layout/hierarchy3"/>
    <dgm:cxn modelId="{E16B7862-0BC4-4AFA-9B8E-4AA60534538B}" type="presParOf" srcId="{F8C5FF7F-6A3A-4D38-9C32-DD2A47058E5E}" destId="{8DC75D5B-30CD-40B1-B895-C31499791A17}" srcOrd="1" destOrd="0" presId="urn:microsoft.com/office/officeart/2005/8/layout/hierarchy3"/>
    <dgm:cxn modelId="{7DC6B4E6-5077-40E5-9295-5148F36F39FB}" type="presParOf" srcId="{8DC75D5B-30CD-40B1-B895-C31499791A17}" destId="{030A979A-3EF9-4721-BB85-322B5CCCFAE6}" srcOrd="0" destOrd="0" presId="urn:microsoft.com/office/officeart/2005/8/layout/hierarchy3"/>
    <dgm:cxn modelId="{A8062BC9-9221-46F0-8214-6F681F30E6CC}" type="presParOf" srcId="{8DC75D5B-30CD-40B1-B895-C31499791A17}" destId="{ABE56398-81A2-4991-900D-1F4E53B9DB9C}" srcOrd="1" destOrd="0" presId="urn:microsoft.com/office/officeart/2005/8/layout/hierarchy3"/>
    <dgm:cxn modelId="{5B691F40-6B04-43A3-BA82-1C123FE48D80}" type="presParOf" srcId="{8DC75D5B-30CD-40B1-B895-C31499791A17}" destId="{9911EA4E-3375-400D-B64D-E63C490C58A3}" srcOrd="2" destOrd="0" presId="urn:microsoft.com/office/officeart/2005/8/layout/hierarchy3"/>
    <dgm:cxn modelId="{5E26AC1D-6C43-495E-B418-A7FA83D572BA}" type="presParOf" srcId="{8DC75D5B-30CD-40B1-B895-C31499791A17}" destId="{03380B5C-6C1B-4988-BB46-087A0C39E0AC}" srcOrd="3"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0AD97E-6165-4AE8-B792-F688A457DF44}" type="datetimeFigureOut">
              <a:rPr lang="fr-FR" smtClean="0"/>
              <a:pPr/>
              <a:t>15/06/2023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073D71-0F50-496E-AEF4-5B31EE8C809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5</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rtl="0"/>
            <a:fld id="{8530193B-564F-4854-8A52-728F3FB19C85}" type="slidenum">
              <a:rPr lang="fr-FR" smtClean="0"/>
              <a:pPr rtl="0"/>
              <a:t>6</a:t>
            </a:fld>
            <a:endParaRPr lang="fr-FR"/>
          </a:p>
        </p:txBody>
      </p:sp>
    </p:spTree>
    <p:extLst>
      <p:ext uri="{BB962C8B-B14F-4D97-AF65-F5344CB8AC3E}">
        <p14:creationId xmlns="" xmlns:p14="http://schemas.microsoft.com/office/powerpoint/2010/main" val="223794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DZ" sz="1200" b="1" kern="1200" dirty="0" smtClean="0">
                <a:solidFill>
                  <a:schemeClr val="tx1"/>
                </a:solidFill>
                <a:latin typeface="+mn-lt"/>
                <a:ea typeface="+mn-ea"/>
                <a:cs typeface="+mn-cs"/>
              </a:rPr>
              <a:t>. في سنة 1848 أنشئ أول رصيف للميناء بطول 80 متر ليصل امتداده إلى 325 متر بحلول سنة 1881 انطلق أول مشروع لتهيئة الميناء في سنة 1882 </a:t>
            </a:r>
            <a:r>
              <a:rPr lang="ar-DZ" sz="1200" b="1" kern="1200" dirty="0" err="1" smtClean="0">
                <a:solidFill>
                  <a:schemeClr val="tx1"/>
                </a:solidFill>
                <a:latin typeface="+mn-lt"/>
                <a:ea typeface="+mn-ea"/>
                <a:cs typeface="+mn-cs"/>
              </a:rPr>
              <a:t>و</a:t>
            </a:r>
            <a:r>
              <a:rPr lang="ar-DZ" sz="1200" b="1" kern="1200" dirty="0" smtClean="0">
                <a:solidFill>
                  <a:schemeClr val="tx1"/>
                </a:solidFill>
                <a:latin typeface="+mn-lt"/>
                <a:ea typeface="+mn-ea"/>
                <a:cs typeface="+mn-cs"/>
              </a:rPr>
              <a:t> بعد 3 سنوات من ذلك أعلن عنه مشروعا ذا منفعة عامة, تلت ذلك أعمال تهيئة ضخمة بين 1890 </a:t>
            </a:r>
            <a:r>
              <a:rPr lang="ar-DZ" sz="1200" b="1" kern="1200" dirty="0" err="1" smtClean="0">
                <a:solidFill>
                  <a:schemeClr val="tx1"/>
                </a:solidFill>
                <a:latin typeface="+mn-lt"/>
                <a:ea typeface="+mn-ea"/>
                <a:cs typeface="+mn-cs"/>
              </a:rPr>
              <a:t>و</a:t>
            </a:r>
            <a:r>
              <a:rPr lang="ar-DZ" sz="1200" b="1" kern="1200" dirty="0" smtClean="0">
                <a:solidFill>
                  <a:schemeClr val="tx1"/>
                </a:solidFill>
                <a:latin typeface="+mn-lt"/>
                <a:ea typeface="+mn-ea"/>
                <a:cs typeface="+mn-cs"/>
              </a:rPr>
              <a:t> 1904 انتهت </a:t>
            </a:r>
            <a:r>
              <a:rPr lang="ar-DZ" sz="1200" b="1" kern="1200" dirty="0" err="1" smtClean="0">
                <a:solidFill>
                  <a:schemeClr val="tx1"/>
                </a:solidFill>
                <a:latin typeface="+mn-lt"/>
                <a:ea typeface="+mn-ea"/>
                <a:cs typeface="+mn-cs"/>
              </a:rPr>
              <a:t>بميالد</a:t>
            </a:r>
            <a:r>
              <a:rPr lang="ar-DZ" sz="1200" b="1" kern="1200" dirty="0" smtClean="0">
                <a:solidFill>
                  <a:schemeClr val="tx1"/>
                </a:solidFill>
                <a:latin typeface="+mn-lt"/>
                <a:ea typeface="+mn-ea"/>
                <a:cs typeface="+mn-cs"/>
              </a:rPr>
              <a:t> أول حوض للميناء بعد بناء كاسرة  </a:t>
            </a:r>
            <a:r>
              <a:rPr lang="ar-DZ" sz="1400" kern="1200" dirty="0" smtClean="0">
                <a:solidFill>
                  <a:schemeClr val="accent2">
                    <a:lumMod val="75000"/>
                  </a:schemeClr>
                </a:solidFill>
                <a:latin typeface="+mn-lt"/>
                <a:ea typeface="+mn-ea"/>
                <a:cs typeface="+mn-cs"/>
              </a:rPr>
              <a:t>برأس مال يقدر </a:t>
            </a:r>
            <a:r>
              <a:rPr lang="ar-DZ" sz="1400" kern="1200" dirty="0" err="1" smtClean="0">
                <a:solidFill>
                  <a:schemeClr val="accent2">
                    <a:lumMod val="75000"/>
                  </a:schemeClr>
                </a:solidFill>
                <a:latin typeface="+mn-lt"/>
                <a:ea typeface="+mn-ea"/>
                <a:cs typeface="+mn-cs"/>
              </a:rPr>
              <a:t>ب</a:t>
            </a:r>
            <a:r>
              <a:rPr lang="ar-DZ" sz="1400" kern="1200" dirty="0" smtClean="0">
                <a:solidFill>
                  <a:schemeClr val="accent2">
                    <a:lumMod val="75000"/>
                  </a:schemeClr>
                </a:solidFill>
                <a:latin typeface="+mn-lt"/>
                <a:ea typeface="+mn-ea"/>
                <a:cs typeface="+mn-cs"/>
              </a:rPr>
              <a:t> </a:t>
            </a:r>
            <a:r>
              <a:rPr lang="ar-DZ" sz="1600" kern="1200" dirty="0" smtClean="0">
                <a:solidFill>
                  <a:schemeClr val="accent2">
                    <a:lumMod val="75000"/>
                  </a:schemeClr>
                </a:solidFill>
                <a:latin typeface="+mn-lt"/>
                <a:ea typeface="+mn-ea"/>
                <a:cs typeface="+mn-cs"/>
              </a:rPr>
              <a:t>25000000</a:t>
            </a:r>
            <a:r>
              <a:rPr lang="ar-DZ" sz="1400" kern="1200" dirty="0" smtClean="0">
                <a:solidFill>
                  <a:schemeClr val="tx1"/>
                </a:solidFill>
                <a:latin typeface="+mn-lt"/>
                <a:ea typeface="+mn-ea"/>
                <a:cs typeface="+mn-cs"/>
              </a:rPr>
              <a:t> </a:t>
            </a:r>
            <a:r>
              <a:rPr lang="ar-DZ" sz="1200" b="1" kern="1200" dirty="0" err="1" smtClean="0">
                <a:solidFill>
                  <a:schemeClr val="tx1"/>
                </a:solidFill>
                <a:latin typeface="+mn-lt"/>
                <a:ea typeface="+mn-ea"/>
                <a:cs typeface="+mn-cs"/>
              </a:rPr>
              <a:t>األمواج</a:t>
            </a:r>
            <a:r>
              <a:rPr lang="ar-DZ" sz="1200" b="1" kern="1200" dirty="0" smtClean="0">
                <a:solidFill>
                  <a:schemeClr val="tx1"/>
                </a:solidFill>
                <a:latin typeface="+mn-lt"/>
                <a:ea typeface="+mn-ea"/>
                <a:cs typeface="+mn-cs"/>
              </a:rPr>
              <a:t> الجنوبية الغربية للميناء سنة 1941 , تم إنشاء الحوض الثاني برصيف طوله 430 متر فيما بين نهاية 1955 </a:t>
            </a:r>
            <a:r>
              <a:rPr lang="ar-DZ" sz="1200" b="1" kern="1200" dirty="0" err="1" smtClean="0">
                <a:solidFill>
                  <a:schemeClr val="tx1"/>
                </a:solidFill>
                <a:latin typeface="+mn-lt"/>
                <a:ea typeface="+mn-ea"/>
                <a:cs typeface="+mn-cs"/>
              </a:rPr>
              <a:t>و</a:t>
            </a:r>
            <a:r>
              <a:rPr lang="ar-DZ" sz="1200" b="1" kern="1200" dirty="0" smtClean="0">
                <a:solidFill>
                  <a:schemeClr val="tx1"/>
                </a:solidFill>
                <a:latin typeface="+mn-lt"/>
                <a:ea typeface="+mn-ea"/>
                <a:cs typeface="+mn-cs"/>
              </a:rPr>
              <a:t> بداية 1959 .</a:t>
            </a:r>
            <a:endParaRPr lang="fr-FR" sz="1200" b="1" kern="1200" dirty="0" smtClean="0">
              <a:solidFill>
                <a:schemeClr val="tx1"/>
              </a:solidFill>
              <a:latin typeface="+mn-lt"/>
              <a:ea typeface="+mn-ea"/>
              <a:cs typeface="+mn-cs"/>
            </a:endParaRPr>
          </a:p>
          <a:p>
            <a:pPr algn="r"/>
            <a:endParaRPr lang="fr-FR" dirty="0"/>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13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lgn="r" rtl="1">
              <a:spcBef>
                <a:spcPct val="0"/>
              </a:spcBef>
            </a:pPr>
            <a:r>
              <a:rPr lang="ar-DZ" sz="1200" b="1" kern="1200" dirty="0" smtClean="0">
                <a:solidFill>
                  <a:schemeClr val="tx1"/>
                </a:solidFill>
                <a:latin typeface="Arabic Typesetting" pitchFamily="66" charset="-78"/>
                <a:ea typeface="+mn-ea"/>
                <a:cs typeface="Arabic Typesetting" pitchFamily="66" charset="-78"/>
              </a:rPr>
              <a:t>تتضمن مفاهيم التدريب في مؤسسة ميناء </a:t>
            </a:r>
            <a:r>
              <a:rPr lang="ar-DZ" sz="1200" b="1" kern="1200" dirty="0" err="1" smtClean="0">
                <a:solidFill>
                  <a:schemeClr val="tx1"/>
                </a:solidFill>
                <a:latin typeface="Arabic Typesetting" pitchFamily="66" charset="-78"/>
                <a:ea typeface="+mn-ea"/>
                <a:cs typeface="Arabic Typesetting" pitchFamily="66" charset="-78"/>
              </a:rPr>
              <a:t>مستغانم</a:t>
            </a:r>
            <a:r>
              <a:rPr lang="ar-DZ" sz="1200" b="1" kern="1200" dirty="0" smtClean="0">
                <a:solidFill>
                  <a:schemeClr val="tx1"/>
                </a:solidFill>
                <a:latin typeface="Arabic Typesetting" pitchFamily="66" charset="-78"/>
                <a:ea typeface="+mn-ea"/>
                <a:cs typeface="Arabic Typesetting" pitchFamily="66" charset="-78"/>
              </a:rPr>
              <a:t> عدة عناصر، منها: </a:t>
            </a:r>
          </a:p>
          <a:p>
            <a:pPr marL="514350" marR="0" lvl="0" indent="-514350" algn="r" defTabSz="914400" rtl="1" eaLnBrk="1" fontAlgn="auto" latinLnBrk="0" hangingPunct="1">
              <a:lnSpc>
                <a:spcPct val="100000"/>
              </a:lnSpc>
              <a:spcBef>
                <a:spcPct val="0"/>
              </a:spcBef>
              <a:spcAft>
                <a:spcPts val="0"/>
              </a:spcAft>
              <a:buClrTx/>
              <a:buSzTx/>
              <a:buFontTx/>
              <a:buNone/>
              <a:tabLst/>
              <a:defRPr/>
            </a:pPr>
            <a:r>
              <a:rPr lang="ar-DZ" sz="1200" b="1" kern="1200" dirty="0" smtClean="0">
                <a:solidFill>
                  <a:schemeClr val="tx1"/>
                </a:solidFill>
                <a:latin typeface="Arabic Typesetting" pitchFamily="66" charset="-78"/>
                <a:ea typeface="+mn-ea"/>
                <a:cs typeface="Arabic Typesetting" pitchFamily="66" charset="-78"/>
              </a:rPr>
              <a:t>تصميم برامج التدريب: يتم تصميم برامج التدريب وفقًا لاحتياجات العاملين في المؤسسة، ويتم تحديد محتوى البرامج والأساليب المستخدمة لتقديم المعلومات. </a:t>
            </a:r>
            <a:r>
              <a:rPr lang="ar-DZ" sz="1200" kern="1200" dirty="0" smtClean="0">
                <a:solidFill>
                  <a:schemeClr val="tx1"/>
                </a:solidFill>
                <a:latin typeface="+mn-lt"/>
                <a:ea typeface="+mn-ea"/>
                <a:cs typeface="+mn-cs"/>
              </a:rPr>
              <a:t>تقوم بمراسلة مراكز التدريب المتعاقدة معها أو التابعة لها، وهذه المراكز هي:</a:t>
            </a:r>
            <a:endParaRPr lang="fr-FR" sz="1200" kern="1200" dirty="0" smtClean="0">
              <a:solidFill>
                <a:schemeClr val="tx1"/>
              </a:solidFill>
              <a:latin typeface="+mn-lt"/>
              <a:ea typeface="+mn-ea"/>
              <a:cs typeface="+mn-cs"/>
            </a:endParaRPr>
          </a:p>
          <a:p>
            <a:r>
              <a:rPr lang="ar-DZ" sz="1200"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pPr algn="r" rtl="1"/>
            <a:r>
              <a:rPr lang="ar-DZ" sz="1200" b="1" kern="1200" dirty="0" smtClean="0">
                <a:solidFill>
                  <a:schemeClr val="tx1"/>
                </a:solidFill>
                <a:latin typeface="+mn-lt"/>
                <a:ea typeface="+mn-ea"/>
                <a:cs typeface="+mn-cs"/>
              </a:rPr>
              <a:t> ب-وهران-</a:t>
            </a:r>
            <a:r>
              <a:rPr lang="fr-FR" sz="1200" b="1" kern="1200" dirty="0" smtClean="0">
                <a:solidFill>
                  <a:schemeClr val="tx1"/>
                </a:solidFill>
                <a:latin typeface="+mn-lt"/>
                <a:ea typeface="+mn-ea"/>
                <a:cs typeface="+mn-cs"/>
              </a:rPr>
              <a:t>ELABLISSEMENT EGIC IBN SINA </a:t>
            </a:r>
            <a:r>
              <a:rPr lang="fr-FR" sz="1200" b="1" kern="1200" dirty="0" err="1" smtClean="0">
                <a:solidFill>
                  <a:schemeClr val="tx1"/>
                </a:solidFill>
                <a:latin typeface="+mn-lt"/>
                <a:ea typeface="+mn-ea"/>
                <a:cs typeface="+mn-cs"/>
              </a:rPr>
              <a:t>ecol</a:t>
            </a:r>
            <a:r>
              <a:rPr lang="fr-FR" sz="1200" b="1" kern="1200" dirty="0" smtClean="0">
                <a:solidFill>
                  <a:schemeClr val="tx1"/>
                </a:solidFill>
                <a:latin typeface="+mn-lt"/>
                <a:ea typeface="+mn-ea"/>
                <a:cs typeface="+mn-cs"/>
              </a:rPr>
              <a:t> de gestion d’informatique et d commerce IBS international busines </a:t>
            </a:r>
            <a:r>
              <a:rPr lang="fr-FR" sz="1200" b="1" kern="1200" dirty="0" err="1" smtClean="0">
                <a:solidFill>
                  <a:schemeClr val="tx1"/>
                </a:solidFill>
                <a:latin typeface="+mn-lt"/>
                <a:ea typeface="+mn-ea"/>
                <a:cs typeface="+mn-cs"/>
              </a:rPr>
              <a:t>school</a:t>
            </a:r>
            <a:r>
              <a:rPr lang="ar-DZ" sz="1200" b="1" kern="1200" dirty="0" smtClean="0">
                <a:solidFill>
                  <a:schemeClr val="tx1"/>
                </a:solidFill>
                <a:latin typeface="+mn-lt"/>
                <a:ea typeface="+mn-ea"/>
                <a:cs typeface="+mn-cs"/>
              </a:rPr>
              <a:t>ب </a:t>
            </a:r>
            <a:endParaRPr lang="fr-FR" sz="1200" b="1" kern="1200" dirty="0" smtClean="0">
              <a:solidFill>
                <a:schemeClr val="tx1"/>
              </a:solidFill>
              <a:latin typeface="+mn-lt"/>
              <a:ea typeface="+mn-ea"/>
              <a:cs typeface="+mn-cs"/>
            </a:endParaRPr>
          </a:p>
          <a:p>
            <a:pPr algn="r" rtl="1"/>
            <a:r>
              <a:rPr lang="ar-DZ" sz="1200" b="1" kern="1200" dirty="0" smtClean="0">
                <a:solidFill>
                  <a:schemeClr val="tx1"/>
                </a:solidFill>
                <a:latin typeface="+mn-lt"/>
                <a:ea typeface="+mn-ea"/>
                <a:cs typeface="+mn-cs"/>
              </a:rPr>
              <a:t>ج-</a:t>
            </a:r>
            <a:r>
              <a:rPr lang="ar-DZ" sz="1200" b="1" kern="1200" dirty="0" err="1" smtClean="0">
                <a:solidFill>
                  <a:schemeClr val="tx1"/>
                </a:solidFill>
                <a:latin typeface="+mn-lt"/>
                <a:ea typeface="+mn-ea"/>
                <a:cs typeface="+mn-cs"/>
              </a:rPr>
              <a:t>مستغانم</a:t>
            </a:r>
            <a:r>
              <a:rPr lang="ar-DZ" sz="1200" b="1" kern="1200" dirty="0" smtClean="0">
                <a:solidFill>
                  <a:schemeClr val="tx1"/>
                </a:solidFill>
                <a:latin typeface="+mn-lt"/>
                <a:ea typeface="+mn-ea"/>
                <a:cs typeface="+mn-cs"/>
              </a:rPr>
              <a:t> غرفة التجارة والصناعة </a:t>
            </a:r>
            <a:r>
              <a:rPr lang="fr-FR" sz="1200" b="1" kern="1200" dirty="0" smtClean="0">
                <a:solidFill>
                  <a:schemeClr val="tx1"/>
                </a:solidFill>
                <a:latin typeface="+mn-lt"/>
                <a:ea typeface="+mn-ea"/>
                <a:cs typeface="+mn-cs"/>
              </a:rPr>
              <a:t>ministre du commerce chambre de commerce et </a:t>
            </a:r>
            <a:r>
              <a:rPr lang="fr-FR" sz="1200" b="1" kern="1200" dirty="0" err="1" smtClean="0">
                <a:solidFill>
                  <a:schemeClr val="tx1"/>
                </a:solidFill>
                <a:latin typeface="+mn-lt"/>
                <a:ea typeface="+mn-ea"/>
                <a:cs typeface="+mn-cs"/>
              </a:rPr>
              <a:t>dindustrie</a:t>
            </a:r>
            <a:r>
              <a:rPr lang="fr-FR" sz="1200" b="1" kern="1200" dirty="0" smtClean="0">
                <a:solidFill>
                  <a:schemeClr val="tx1"/>
                </a:solidFill>
                <a:latin typeface="+mn-lt"/>
                <a:ea typeface="+mn-ea"/>
                <a:cs typeface="+mn-cs"/>
              </a:rPr>
              <a:t> du </a:t>
            </a:r>
            <a:r>
              <a:rPr lang="fr-FR" sz="1200" b="1" kern="1200" dirty="0" err="1" smtClean="0">
                <a:solidFill>
                  <a:schemeClr val="tx1"/>
                </a:solidFill>
                <a:latin typeface="+mn-lt"/>
                <a:ea typeface="+mn-ea"/>
                <a:cs typeface="+mn-cs"/>
              </a:rPr>
              <a:t>dahramostaganem</a:t>
            </a:r>
            <a:r>
              <a:rPr lang="fr-FR" sz="1200" b="1" kern="1200" dirty="0" smtClean="0">
                <a:solidFill>
                  <a:schemeClr val="tx1"/>
                </a:solidFill>
                <a:latin typeface="+mn-lt"/>
                <a:ea typeface="+mn-ea"/>
                <a:cs typeface="+mn-cs"/>
              </a:rPr>
              <a:t> INPED institut national de la productivité et </a:t>
            </a:r>
          </a:p>
          <a:p>
            <a:pPr algn="r"/>
            <a:r>
              <a:rPr lang="fr-FR" sz="1200" b="1" kern="1200" dirty="0" smtClean="0">
                <a:solidFill>
                  <a:schemeClr val="tx1"/>
                </a:solidFill>
                <a:latin typeface="+mn-lt"/>
                <a:ea typeface="+mn-ea"/>
                <a:cs typeface="+mn-cs"/>
              </a:rPr>
              <a:t>du développement industriel</a:t>
            </a:r>
            <a:r>
              <a:rPr lang="ar-DZ" sz="1200" b="1" kern="1200" dirty="0" smtClean="0">
                <a:solidFill>
                  <a:schemeClr val="tx1"/>
                </a:solidFill>
                <a:latin typeface="+mn-lt"/>
                <a:ea typeface="+mn-ea"/>
                <a:cs typeface="+mn-cs"/>
              </a:rPr>
              <a:t>د- مدرسة أول الجزائر</a:t>
            </a:r>
            <a:endParaRPr lang="fr-FR" sz="1200" b="1" kern="1200" dirty="0" smtClean="0">
              <a:solidFill>
                <a:schemeClr val="tx1"/>
              </a:solidFill>
              <a:latin typeface="+mn-lt"/>
              <a:ea typeface="+mn-ea"/>
              <a:cs typeface="+mn-cs"/>
            </a:endParaRPr>
          </a:p>
          <a:p>
            <a:pPr algn="r" rtl="1"/>
            <a:r>
              <a:rPr lang="ar-DZ" sz="1200" b="1" kern="1200" dirty="0" smtClean="0">
                <a:solidFill>
                  <a:schemeClr val="tx1"/>
                </a:solidFill>
                <a:latin typeface="+mn-lt"/>
                <a:ea typeface="+mn-ea"/>
                <a:cs typeface="+mn-cs"/>
              </a:rPr>
              <a:t> ه-</a:t>
            </a:r>
            <a:r>
              <a:rPr lang="ar-DZ" sz="1200" b="1" kern="1200" dirty="0" err="1" smtClean="0">
                <a:solidFill>
                  <a:schemeClr val="tx1"/>
                </a:solidFill>
                <a:latin typeface="+mn-lt"/>
                <a:ea typeface="+mn-ea"/>
                <a:cs typeface="+mn-cs"/>
              </a:rPr>
              <a:t>بوسماعيل</a:t>
            </a:r>
            <a:r>
              <a:rPr lang="ar-DZ" sz="1200" b="1"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ENSM</a:t>
            </a:r>
          </a:p>
          <a:p>
            <a:pPr algn="r" rtl="1"/>
            <a:r>
              <a:rPr lang="ar-DZ" sz="1200" b="1" kern="1200" dirty="0" smtClean="0">
                <a:solidFill>
                  <a:schemeClr val="tx1"/>
                </a:solidFill>
                <a:latin typeface="+mn-lt"/>
                <a:ea typeface="+mn-ea"/>
                <a:cs typeface="+mn-cs"/>
              </a:rPr>
              <a:t>ويتم </a:t>
            </a:r>
            <a:r>
              <a:rPr lang="ar-DZ" sz="1200" b="1" kern="1200" dirty="0" err="1" smtClean="0">
                <a:solidFill>
                  <a:schemeClr val="tx1"/>
                </a:solidFill>
                <a:latin typeface="+mn-lt"/>
                <a:ea typeface="+mn-ea"/>
                <a:cs typeface="+mn-cs"/>
              </a:rPr>
              <a:t>إبالغ</a:t>
            </a:r>
            <a:r>
              <a:rPr lang="ar-DZ" sz="1200" b="1" kern="1200" dirty="0" smtClean="0">
                <a:solidFill>
                  <a:schemeClr val="tx1"/>
                </a:solidFill>
                <a:latin typeface="+mn-lt"/>
                <a:ea typeface="+mn-ea"/>
                <a:cs typeface="+mn-cs"/>
              </a:rPr>
              <a:t> هذه المراكز بالتخصصات المراد تدريب العمال فيها، ويتم الاتفاق على الجانب المالي وكل التكاليف الإضافية بالإضافة إلى الزمان والذي تحدده مديرية الموارد البشرية في شهر </a:t>
            </a:r>
            <a:r>
              <a:rPr lang="ar-DZ" sz="1200" b="1" kern="1200" dirty="0" err="1" smtClean="0">
                <a:solidFill>
                  <a:schemeClr val="tx1"/>
                </a:solidFill>
                <a:latin typeface="+mn-lt"/>
                <a:ea typeface="+mn-ea"/>
                <a:cs typeface="+mn-cs"/>
              </a:rPr>
              <a:t>جانفي</a:t>
            </a:r>
            <a:r>
              <a:rPr lang="ar-DZ" sz="1200" b="1" kern="1200" dirty="0" smtClean="0">
                <a:solidFill>
                  <a:schemeClr val="tx1"/>
                </a:solidFill>
                <a:latin typeface="+mn-lt"/>
                <a:ea typeface="+mn-ea"/>
                <a:cs typeface="+mn-cs"/>
              </a:rPr>
              <a:t> من كل سنة.</a:t>
            </a:r>
            <a:endParaRPr lang="fr-FR" sz="1200" b="1" kern="1200" dirty="0" smtClean="0">
              <a:solidFill>
                <a:schemeClr val="tx1"/>
              </a:solidFill>
              <a:latin typeface="+mn-lt"/>
              <a:ea typeface="+mn-ea"/>
              <a:cs typeface="+mn-cs"/>
            </a:endParaRPr>
          </a:p>
          <a:p>
            <a:pPr marL="514350" lvl="0" indent="-514350" algn="r" rtl="1">
              <a:spcBef>
                <a:spcPct val="0"/>
              </a:spcBef>
            </a:pPr>
            <a:endParaRPr lang="ar-DZ" sz="1200" b="1" kern="1200" dirty="0" smtClean="0">
              <a:solidFill>
                <a:schemeClr val="tx1"/>
              </a:solidFill>
              <a:latin typeface="Arabic Typesetting" pitchFamily="66" charset="-78"/>
              <a:ea typeface="+mn-ea"/>
              <a:cs typeface="Arabic Typesetting" pitchFamily="66" charset="-78"/>
            </a:endParaRPr>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14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r"/>
            <a:r>
              <a:rPr lang="ar-DZ" dirty="0" smtClean="0"/>
              <a:t>نلاحظ من الجدول </a:t>
            </a:r>
            <a:r>
              <a:rPr lang="ar-DZ" dirty="0" err="1" smtClean="0"/>
              <a:t>و</a:t>
            </a:r>
            <a:r>
              <a:rPr lang="ar-DZ" dirty="0" smtClean="0"/>
              <a:t> نسبة 90 من</a:t>
            </a:r>
            <a:r>
              <a:rPr lang="ar-DZ" baseline="0" dirty="0" smtClean="0"/>
              <a:t> العينة المستجوبة </a:t>
            </a:r>
            <a:r>
              <a:rPr lang="ar-DZ" baseline="0" dirty="0" err="1" smtClean="0"/>
              <a:t>و</a:t>
            </a:r>
            <a:r>
              <a:rPr lang="ar-DZ" baseline="0" dirty="0" smtClean="0"/>
              <a:t> الذي تمثل عددهم 9 أشخاص </a:t>
            </a:r>
            <a:r>
              <a:rPr lang="ar-DZ" baseline="0" dirty="0" err="1" smtClean="0"/>
              <a:t>اجابو</a:t>
            </a:r>
            <a:r>
              <a:rPr lang="ar-DZ" baseline="0" dirty="0" smtClean="0"/>
              <a:t> </a:t>
            </a:r>
            <a:r>
              <a:rPr lang="ar-DZ" baseline="0" dirty="0" err="1" smtClean="0"/>
              <a:t>ان</a:t>
            </a:r>
            <a:r>
              <a:rPr lang="ar-DZ" baseline="0" dirty="0" smtClean="0"/>
              <a:t> المؤسسة تهتم بالتدريب </a:t>
            </a:r>
            <a:r>
              <a:rPr lang="ar-DZ" baseline="0" dirty="0" err="1" smtClean="0"/>
              <a:t>و</a:t>
            </a:r>
            <a:r>
              <a:rPr lang="ar-DZ" baseline="0" dirty="0" smtClean="0"/>
              <a:t> تكوين موظفيها في حين نسبة 10 </a:t>
            </a:r>
            <a:r>
              <a:rPr lang="ar-DZ" baseline="0" dirty="0" err="1" smtClean="0"/>
              <a:t>و</a:t>
            </a:r>
            <a:r>
              <a:rPr lang="ar-DZ" baseline="0" dirty="0" smtClean="0"/>
              <a:t> الذي يمثل عدده عامل واحد </a:t>
            </a:r>
            <a:r>
              <a:rPr lang="ar-DZ" baseline="0" dirty="0" err="1" smtClean="0"/>
              <a:t>اجابو</a:t>
            </a:r>
            <a:r>
              <a:rPr lang="ar-DZ" baseline="0" dirty="0" smtClean="0"/>
              <a:t> بأن المؤسسة لا تهتم بتدريب عمالها </a:t>
            </a:r>
            <a:r>
              <a:rPr lang="ar-DZ" baseline="0" dirty="0" err="1" smtClean="0"/>
              <a:t>و</a:t>
            </a:r>
            <a:r>
              <a:rPr lang="ar-DZ" baseline="0" dirty="0" smtClean="0"/>
              <a:t> نستنتج من خلال </a:t>
            </a:r>
            <a:r>
              <a:rPr lang="ar-DZ" baseline="0" dirty="0" err="1" smtClean="0"/>
              <a:t>درستنا</a:t>
            </a:r>
            <a:r>
              <a:rPr lang="ar-DZ" baseline="0" dirty="0" smtClean="0"/>
              <a:t> </a:t>
            </a:r>
            <a:r>
              <a:rPr lang="ar-DZ" baseline="0" dirty="0" err="1" smtClean="0"/>
              <a:t>الميدنية</a:t>
            </a:r>
            <a:r>
              <a:rPr lang="ar-DZ" baseline="0" dirty="0" smtClean="0"/>
              <a:t> </a:t>
            </a:r>
            <a:r>
              <a:rPr lang="ar-DZ" baseline="0" dirty="0" err="1" smtClean="0"/>
              <a:t>ان</a:t>
            </a:r>
            <a:r>
              <a:rPr lang="ar-DZ" baseline="0" dirty="0" smtClean="0"/>
              <a:t> المؤسسة تهتم بتدريب </a:t>
            </a:r>
            <a:r>
              <a:rPr lang="ar-DZ" baseline="0" dirty="0" err="1" smtClean="0"/>
              <a:t>و</a:t>
            </a:r>
            <a:r>
              <a:rPr lang="ar-DZ" baseline="0" dirty="0" smtClean="0"/>
              <a:t> تكوين عمالها فهي تسعى لتطوير </a:t>
            </a:r>
            <a:r>
              <a:rPr lang="ar-DZ" baseline="0" dirty="0" err="1" smtClean="0"/>
              <a:t>موظيفيها</a:t>
            </a:r>
            <a:r>
              <a:rPr lang="ar-DZ" baseline="0" dirty="0" smtClean="0"/>
              <a:t> و هي بحاجة للتدريب </a:t>
            </a:r>
            <a:r>
              <a:rPr lang="ar-DZ" baseline="0" dirty="0" err="1" smtClean="0"/>
              <a:t>و</a:t>
            </a:r>
            <a:r>
              <a:rPr lang="ar-DZ" baseline="0" dirty="0" smtClean="0"/>
              <a:t> التكوين من أجل تغيير للأفضل </a:t>
            </a:r>
            <a:endParaRPr lang="fr-FR" dirty="0"/>
          </a:p>
        </p:txBody>
      </p:sp>
      <p:sp>
        <p:nvSpPr>
          <p:cNvPr id="4" name="Espace réservé du numéro de diapositive 3"/>
          <p:cNvSpPr>
            <a:spLocks noGrp="1"/>
          </p:cNvSpPr>
          <p:nvPr>
            <p:ph type="sldNum" sz="quarter" idx="10"/>
          </p:nvPr>
        </p:nvSpPr>
        <p:spPr/>
        <p:txBody>
          <a:bodyPr/>
          <a:lstStyle/>
          <a:p>
            <a:pPr rtl="0"/>
            <a:fld id="{8530193B-564F-4854-8A52-728F3FB19C85}" type="slidenum">
              <a:rPr lang="fr-FR" smtClean="0"/>
              <a:pPr rtl="0"/>
              <a:t>15</a:t>
            </a:fld>
            <a:endParaRPr lang="fr-FR"/>
          </a:p>
        </p:txBody>
      </p:sp>
    </p:spTree>
    <p:extLst>
      <p:ext uri="{BB962C8B-B14F-4D97-AF65-F5344CB8AC3E}">
        <p14:creationId xmlns="" xmlns:p14="http://schemas.microsoft.com/office/powerpoint/2010/main" val="3966499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DZ" sz="1200" dirty="0" smtClean="0">
                <a:latin typeface="Arabic Typesetting" pitchFamily="66" charset="-78"/>
                <a:cs typeface="Arabic Typesetting" pitchFamily="66" charset="-78"/>
              </a:rPr>
              <a:t>التكوين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التدريب لهما أثر كبير في تحسين الأداء الوظيفي في مؤسسة ميناء </a:t>
            </a:r>
            <a:r>
              <a:rPr lang="ar-DZ" sz="1200" dirty="0" err="1" smtClean="0">
                <a:latin typeface="Arabic Typesetting" pitchFamily="66" charset="-78"/>
                <a:cs typeface="Arabic Typesetting" pitchFamily="66" charset="-78"/>
              </a:rPr>
              <a:t>مستغانم</a:t>
            </a:r>
            <a:r>
              <a:rPr lang="ar-DZ" sz="1200" dirty="0" smtClean="0">
                <a:latin typeface="Arabic Typesetting" pitchFamily="66" charset="-78"/>
                <a:cs typeface="Arabic Typesetting" pitchFamily="66" charset="-78"/>
              </a:rPr>
              <a:t> بحيث يعزز التكوين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التدريب المهارات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المعرفة اللازمة للموظفين لأداء مهامهم بفعالية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كفاءة أكبر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في ما يلي بعض الآثار الرئيسية لتكوين </a:t>
            </a:r>
            <a:r>
              <a:rPr lang="ar-DZ" sz="1200" dirty="0" err="1" smtClean="0">
                <a:latin typeface="Arabic Typesetting" pitchFamily="66" charset="-78"/>
                <a:cs typeface="Arabic Typesetting" pitchFamily="66" charset="-78"/>
              </a:rPr>
              <a:t>و</a:t>
            </a:r>
            <a:r>
              <a:rPr lang="ar-DZ" sz="1200" dirty="0" smtClean="0">
                <a:latin typeface="Arabic Typesetting" pitchFamily="66" charset="-78"/>
                <a:cs typeface="Arabic Typesetting" pitchFamily="66" charset="-78"/>
              </a:rPr>
              <a:t> التدريب في تحسين الأداء الوظيفي : </a:t>
            </a:r>
            <a:endParaRPr lang="fr-FR" sz="1200" dirty="0" smtClean="0">
              <a:latin typeface="Arabic Typesetting" pitchFamily="66" charset="-78"/>
              <a:cs typeface="Arabic Typesetting" pitchFamily="66" charset="-78"/>
            </a:endParaRPr>
          </a:p>
          <a:p>
            <a:pPr algn="r"/>
            <a:endParaRPr lang="fr-FR" dirty="0"/>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16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r"/>
            <a:r>
              <a:rPr lang="ar-DZ" b="1" dirty="0" smtClean="0"/>
              <a:t>نلاحظ</a:t>
            </a:r>
            <a:r>
              <a:rPr lang="ar-DZ" b="1" baseline="0" dirty="0" smtClean="0"/>
              <a:t> من خلال الجدول </a:t>
            </a:r>
            <a:r>
              <a:rPr lang="ar-DZ" b="1" baseline="0" dirty="0" err="1" smtClean="0"/>
              <a:t>و</a:t>
            </a:r>
            <a:r>
              <a:rPr lang="ar-DZ" b="1" baseline="0" dirty="0" smtClean="0"/>
              <a:t> </a:t>
            </a:r>
            <a:r>
              <a:rPr lang="ar-DZ" b="1" baseline="0" dirty="0" err="1" smtClean="0"/>
              <a:t>البينات</a:t>
            </a:r>
            <a:r>
              <a:rPr lang="ar-DZ" b="1" baseline="0" dirty="0" smtClean="0"/>
              <a:t> التي بين أيدينا أن نسبة 70 من العينة المستجوبة </a:t>
            </a:r>
            <a:r>
              <a:rPr lang="ar-DZ" b="1" baseline="0" dirty="0" err="1" smtClean="0"/>
              <a:t>و</a:t>
            </a:r>
            <a:r>
              <a:rPr lang="ar-DZ" b="1" baseline="0" dirty="0" smtClean="0"/>
              <a:t> التي تمثل 7 عمال </a:t>
            </a:r>
            <a:r>
              <a:rPr lang="ar-DZ" b="1" baseline="0" dirty="0" err="1" smtClean="0"/>
              <a:t>اجابو</a:t>
            </a:r>
            <a:r>
              <a:rPr lang="ar-DZ" b="1" baseline="0" dirty="0" smtClean="0"/>
              <a:t> بان مستوى </a:t>
            </a:r>
            <a:r>
              <a:rPr lang="ar-DZ" b="1" baseline="0" dirty="0" err="1" smtClean="0"/>
              <a:t>ادائهم</a:t>
            </a:r>
            <a:r>
              <a:rPr lang="ar-DZ" b="1" baseline="0" dirty="0" smtClean="0"/>
              <a:t> تحسن بعد قيامهم </a:t>
            </a:r>
            <a:r>
              <a:rPr lang="fr-FR" b="1" baseline="0" smtClean="0"/>
              <a:t>; </a:t>
            </a:r>
            <a:r>
              <a:rPr lang="ar-DZ" b="1" baseline="0" dirty="0" smtClean="0"/>
              <a:t>بدورات تدريبية </a:t>
            </a:r>
            <a:r>
              <a:rPr lang="ar-DZ" b="1" baseline="0" dirty="0" err="1" smtClean="0"/>
              <a:t>و</a:t>
            </a:r>
            <a:r>
              <a:rPr lang="ar-DZ" b="1" baseline="0" dirty="0" smtClean="0"/>
              <a:t> تكوينية كما </a:t>
            </a:r>
            <a:r>
              <a:rPr lang="ar-DZ" b="1" baseline="0" dirty="0" err="1" smtClean="0"/>
              <a:t>اجابو</a:t>
            </a:r>
            <a:r>
              <a:rPr lang="ar-DZ" b="1" baseline="0" dirty="0" smtClean="0"/>
              <a:t> نسبة 20  </a:t>
            </a:r>
            <a:r>
              <a:rPr lang="ar-DZ" b="1" baseline="0" dirty="0" err="1" smtClean="0"/>
              <a:t>اي</a:t>
            </a:r>
            <a:r>
              <a:rPr lang="ar-DZ" b="1" baseline="0" dirty="0" smtClean="0"/>
              <a:t> فردين بأنهم لا يملكون </a:t>
            </a:r>
            <a:r>
              <a:rPr lang="ar-DZ" b="1" baseline="0" dirty="0" err="1" smtClean="0"/>
              <a:t>الاجابة</a:t>
            </a:r>
            <a:r>
              <a:rPr lang="ar-DZ" b="1" baseline="0" dirty="0" smtClean="0"/>
              <a:t> </a:t>
            </a:r>
            <a:r>
              <a:rPr lang="ar-DZ" b="1" baseline="0" dirty="0" err="1" smtClean="0"/>
              <a:t>اما</a:t>
            </a:r>
            <a:r>
              <a:rPr lang="ar-DZ" b="1" baseline="0" dirty="0" smtClean="0"/>
              <a:t> نسبة 10 لهي فرد واحد نفى بأن أداء تحسن بعد التدريب </a:t>
            </a:r>
            <a:endParaRPr lang="fr-FR" b="1" dirty="0"/>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17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rtl="0"/>
            <a:fld id="{8530193B-564F-4854-8A52-728F3FB19C85}" type="slidenum">
              <a:rPr lang="fr-FR" smtClean="0"/>
              <a:pPr rtl="0"/>
              <a:t>19</a:t>
            </a:fld>
            <a:endParaRPr lang="fr-FR"/>
          </a:p>
        </p:txBody>
      </p:sp>
    </p:spTree>
    <p:extLst>
      <p:ext uri="{BB962C8B-B14F-4D97-AF65-F5344CB8AC3E}">
        <p14:creationId xmlns="" xmlns:p14="http://schemas.microsoft.com/office/powerpoint/2010/main" val="1632798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r"/>
            <a:r>
              <a:rPr lang="ar-DZ" dirty="0" smtClean="0"/>
              <a:t>شكرا على حسن الاستماع </a:t>
            </a:r>
            <a:r>
              <a:rPr lang="ar-DZ" dirty="0" err="1" smtClean="0"/>
              <a:t>و</a:t>
            </a:r>
            <a:r>
              <a:rPr lang="ar-DZ" dirty="0" smtClean="0"/>
              <a:t> </a:t>
            </a:r>
            <a:r>
              <a:rPr lang="ar-DZ" dirty="0" err="1" smtClean="0"/>
              <a:t>اتمني</a:t>
            </a:r>
            <a:r>
              <a:rPr lang="ar-DZ" dirty="0" smtClean="0"/>
              <a:t> </a:t>
            </a:r>
            <a:r>
              <a:rPr lang="ar-DZ" dirty="0" err="1" smtClean="0"/>
              <a:t>ان</a:t>
            </a:r>
            <a:r>
              <a:rPr lang="ar-DZ" dirty="0" smtClean="0"/>
              <a:t> </a:t>
            </a:r>
            <a:r>
              <a:rPr lang="ar-DZ" dirty="0" err="1" smtClean="0"/>
              <a:t>اكون</a:t>
            </a:r>
            <a:r>
              <a:rPr lang="ar-DZ" dirty="0" smtClean="0"/>
              <a:t> قد </a:t>
            </a:r>
            <a:r>
              <a:rPr lang="ar-DZ" dirty="0" err="1" smtClean="0"/>
              <a:t>افدت</a:t>
            </a:r>
            <a:r>
              <a:rPr lang="ar-DZ" dirty="0" smtClean="0"/>
              <a:t> و </a:t>
            </a:r>
            <a:r>
              <a:rPr lang="ar-DZ" dirty="0" err="1" smtClean="0"/>
              <a:t>احطت</a:t>
            </a:r>
            <a:r>
              <a:rPr lang="ar-DZ" dirty="0" smtClean="0"/>
              <a:t> بجميع</a:t>
            </a:r>
            <a:r>
              <a:rPr lang="ar-DZ" baseline="0" dirty="0" smtClean="0"/>
              <a:t> الجوانب البحث </a:t>
            </a:r>
            <a:r>
              <a:rPr lang="ar-DZ" baseline="0" smtClean="0"/>
              <a:t>العلمي الخاص                                                                                                           </a:t>
            </a:r>
            <a:endParaRPr lang="fr-FR"/>
          </a:p>
        </p:txBody>
      </p:sp>
      <p:sp>
        <p:nvSpPr>
          <p:cNvPr id="4" name="Espace réservé du numéro de diapositive 3"/>
          <p:cNvSpPr>
            <a:spLocks noGrp="1"/>
          </p:cNvSpPr>
          <p:nvPr>
            <p:ph type="sldNum" sz="quarter" idx="10"/>
          </p:nvPr>
        </p:nvSpPr>
        <p:spPr/>
        <p:txBody>
          <a:bodyPr/>
          <a:lstStyle/>
          <a:p>
            <a:fld id="{10073D71-0F50-496E-AEF4-5B31EE8C809D}" type="slidenum">
              <a:rPr lang="fr-FR" smtClean="0"/>
              <a:pPr/>
              <a:t>20</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3048000" y="3124200"/>
            <a:ext cx="82296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10733828" y="1110597"/>
            <a:ext cx="2286000" cy="508000"/>
          </a:xfrm>
        </p:spPr>
        <p:txBody>
          <a:bodyPr/>
          <a:lstStyle/>
          <a:p>
            <a:fld id="{16C8889C-070D-4291-8792-40F7D36402D0}" type="datetimeFigureOut">
              <a:rPr lang="fr-FR" smtClean="0"/>
              <a:pPr/>
              <a:t>15/06/2023</a:t>
            </a:fld>
            <a:endParaRPr lang="fr-FR"/>
          </a:p>
        </p:txBody>
      </p:sp>
      <p:sp>
        <p:nvSpPr>
          <p:cNvPr id="17" name="Espace réservé du pied de page 16"/>
          <p:cNvSpPr>
            <a:spLocks noGrp="1"/>
          </p:cNvSpPr>
          <p:nvPr>
            <p:ph type="ftr" sz="quarter" idx="11"/>
          </p:nvPr>
        </p:nvSpPr>
        <p:spPr bwMode="auto">
          <a:xfrm rot="5400000">
            <a:off x="10045959" y="4117661"/>
            <a:ext cx="3657600" cy="512064"/>
          </a:xfrm>
        </p:spPr>
        <p:txBody>
          <a:bodyPr/>
          <a:lstStyle/>
          <a:p>
            <a:endParaRPr lang="fr-FR"/>
          </a:p>
        </p:txBody>
      </p:sp>
      <p:sp>
        <p:nvSpPr>
          <p:cNvPr id="10" name="Rectangle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767392" y="4928702"/>
            <a:ext cx="812800" cy="517524"/>
          </a:xfrm>
        </p:spPr>
        <p:txBody>
          <a:bodyPr/>
          <a:lstStyle/>
          <a:p>
            <a:fld id="{216AEAB3-FFB2-4993-A263-65EEC75BE1EE}"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6C8889C-070D-4291-8792-40F7D36402D0}" type="datetimeFigureOut">
              <a:rPr lang="fr-FR" smtClean="0"/>
              <a:pPr/>
              <a:t>15/06/2023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16AEAB3-FFB2-4993-A263-65EEC75BE1E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2352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6C8889C-070D-4291-8792-40F7D36402D0}" type="datetimeFigureOut">
              <a:rPr lang="fr-FR" smtClean="0"/>
              <a:pPr/>
              <a:t>15/06/2023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16AEAB3-FFB2-4993-A263-65EEC75BE1EE}"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séparation 1">
    <p:spTree>
      <p:nvGrpSpPr>
        <p:cNvPr id="1" name=""/>
        <p:cNvGrpSpPr/>
        <p:nvPr/>
      </p:nvGrpSpPr>
      <p:grpSpPr>
        <a:xfrm>
          <a:off x="0" y="0"/>
          <a:ext cx="0" cy="0"/>
          <a:chOff x="0" y="0"/>
          <a:chExt cx="0" cy="0"/>
        </a:xfrm>
      </p:grpSpPr>
      <p:sp>
        <p:nvSpPr>
          <p:cNvPr id="41" name="Espace réservé d’image 40">
            <a:extLst>
              <a:ext uri="{FF2B5EF4-FFF2-40B4-BE49-F238E27FC236}">
                <a16:creationId xmlns="" xmlns:a16="http://schemas.microsoft.com/office/drawing/2014/main" id="{EB7F0EE8-BE52-4A79-8FC8-4A2487FA01FC}"/>
              </a:ext>
            </a:extLst>
          </p:cNvPr>
          <p:cNvSpPr>
            <a:spLocks noGrp="1"/>
          </p:cNvSpPr>
          <p:nvPr>
            <p:ph type="pic" sz="quarter" idx="10" hasCustomPrompt="1"/>
          </p:nvPr>
        </p:nvSpPr>
        <p:spPr>
          <a:xfrm>
            <a:off x="0" y="0"/>
            <a:ext cx="9780588" cy="6371351"/>
          </a:xfrm>
          <a:solidFill>
            <a:schemeClr val="bg1">
              <a:lumMod val="85000"/>
            </a:schemeClr>
          </a:solidFill>
        </p:spPr>
        <p:txBody>
          <a:bodyPr rtlCol="0" anchor="ct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dirty="0"/>
              <a:t>Insérez ou glissez-déplacez </a:t>
            </a:r>
            <a:br>
              <a:rPr lang="fr-FR" noProof="0" dirty="0"/>
            </a:br>
            <a:r>
              <a:rPr lang="fr-FR" noProof="0" dirty="0"/>
              <a:t>votre photo ici</a:t>
            </a:r>
          </a:p>
        </p:txBody>
      </p:sp>
      <p:sp>
        <p:nvSpPr>
          <p:cNvPr id="2" name="Titre 1">
            <a:extLst>
              <a:ext uri="{FF2B5EF4-FFF2-40B4-BE49-F238E27FC236}">
                <a16:creationId xmlns="" xmlns:a16="http://schemas.microsoft.com/office/drawing/2014/main" id="{00F23EB7-E336-46EB-A4A0-3DB7A6BF4CE1}"/>
              </a:ext>
            </a:extLst>
          </p:cNvPr>
          <p:cNvSpPr>
            <a:spLocks noGrp="1"/>
          </p:cNvSpPr>
          <p:nvPr>
            <p:ph type="ctrTitle" hasCustomPrompt="1"/>
          </p:nvPr>
        </p:nvSpPr>
        <p:spPr>
          <a:xfrm>
            <a:off x="6235700" y="2204792"/>
            <a:ext cx="5956300" cy="1944000"/>
          </a:xfrm>
          <a:solidFill>
            <a:schemeClr val="bg1"/>
          </a:solidFill>
        </p:spPr>
        <p:txBody>
          <a:bodyPr vert="horz" lIns="180000" tIns="324000" rIns="252000" bIns="180000" rtlCol="0" anchor="t">
            <a:noAutofit/>
          </a:bodyPr>
          <a:lstStyle>
            <a:lvl1pPr algn="r">
              <a:defRPr lang="en-ZA" sz="4800" b="1" spc="-300" dirty="0"/>
            </a:lvl1pPr>
          </a:lstStyle>
          <a:p>
            <a:pPr lvl="0" algn="r" rtl="0"/>
            <a:r>
              <a:rPr lang="fr-FR" noProof="0" dirty="0"/>
              <a:t>Cliquez pour modifier le séparateur de section</a:t>
            </a:r>
          </a:p>
        </p:txBody>
      </p:sp>
      <p:sp>
        <p:nvSpPr>
          <p:cNvPr id="7" name="Sous-titre 2">
            <a:extLst>
              <a:ext uri="{FF2B5EF4-FFF2-40B4-BE49-F238E27FC236}">
                <a16:creationId xmlns="" xmlns:a16="http://schemas.microsoft.com/office/drawing/2014/main" id="{9E4D4535-D519-40ED-B8A4-2EA1276BB652}"/>
              </a:ext>
            </a:extLst>
          </p:cNvPr>
          <p:cNvSpPr>
            <a:spLocks noGrp="1"/>
          </p:cNvSpPr>
          <p:nvPr>
            <p:ph type="body" sz="quarter" idx="13" hasCustomPrompt="1"/>
          </p:nvPr>
        </p:nvSpPr>
        <p:spPr>
          <a:xfrm>
            <a:off x="6235700" y="4148860"/>
            <a:ext cx="5956300" cy="1100565"/>
          </a:xfrm>
          <a:solidFill>
            <a:schemeClr val="tx1">
              <a:alpha val="80000"/>
            </a:schemeClr>
          </a:solidFill>
        </p:spPr>
        <p:txBody>
          <a:bodyPr lIns="180000" tIns="180000" rIns="252000" bIns="180000" rtlCol="0"/>
          <a:lstStyle>
            <a:lvl1pPr marL="0" indent="0" algn="r">
              <a:buNone/>
              <a:defRPr sz="1800">
                <a:solidFill>
                  <a:schemeClr val="bg1"/>
                </a:solidFill>
              </a:defRPr>
            </a:lvl1pPr>
            <a:lvl2pPr marL="266700" indent="0" algn="r">
              <a:buNone/>
              <a:defRPr sz="1800">
                <a:solidFill>
                  <a:schemeClr val="bg1"/>
                </a:solidFill>
              </a:defRPr>
            </a:lvl2pPr>
            <a:lvl3pPr marL="542925" indent="0" algn="r">
              <a:buNone/>
              <a:defRPr sz="1800">
                <a:solidFill>
                  <a:schemeClr val="bg1"/>
                </a:solidFill>
              </a:defRPr>
            </a:lvl3pPr>
            <a:lvl4pPr marL="809625" indent="0" algn="r">
              <a:buNone/>
              <a:defRPr sz="1800">
                <a:solidFill>
                  <a:schemeClr val="bg1"/>
                </a:solidFill>
              </a:defRPr>
            </a:lvl4pPr>
            <a:lvl5pPr marL="1076325" indent="0" algn="r">
              <a:buNone/>
              <a:defRPr sz="1800">
                <a:solidFill>
                  <a:schemeClr val="bg1"/>
                </a:solidFill>
              </a:defRPr>
            </a:lvl5pPr>
          </a:lstStyle>
          <a:p>
            <a:pPr lvl="0" rtl="0"/>
            <a:r>
              <a:rPr lang="fr-FR" noProof="0"/>
              <a:t>Modifiez le style des sous-titres du masque</a:t>
            </a:r>
          </a:p>
        </p:txBody>
      </p:sp>
      <p:sp>
        <p:nvSpPr>
          <p:cNvPr id="4" name="Espace réservé du pied de page 3">
            <a:extLst>
              <a:ext uri="{FF2B5EF4-FFF2-40B4-BE49-F238E27FC236}">
                <a16:creationId xmlns="" xmlns:a16="http://schemas.microsoft.com/office/drawing/2014/main" id="{6816FE98-6A12-44EC-8485-8B5EFABDF9B2}"/>
              </a:ext>
            </a:extLst>
          </p:cNvPr>
          <p:cNvSpPr>
            <a:spLocks noGrp="1"/>
          </p:cNvSpPr>
          <p:nvPr>
            <p:ph type="ftr" sz="quarter" idx="11"/>
          </p:nvPr>
        </p:nvSpPr>
        <p:spPr/>
        <p:txBody>
          <a:bodyPr rtlCol="0"/>
          <a:lstStyle/>
          <a:p>
            <a:pPr rtl="0"/>
            <a:r>
              <a:rPr lang="fr-FR" noProof="0"/>
              <a:t>Ajouter un pied de page</a:t>
            </a:r>
          </a:p>
        </p:txBody>
      </p:sp>
      <p:sp>
        <p:nvSpPr>
          <p:cNvPr id="8" name="Rectangle 7">
            <a:extLst>
              <a:ext uri="{FF2B5EF4-FFF2-40B4-BE49-F238E27FC236}">
                <a16:creationId xmlns="" xmlns:a16="http://schemas.microsoft.com/office/drawing/2014/main" id="{51DD44D8-4A8F-4693-B90A-166855B29D25}"/>
              </a:ext>
            </a:extLst>
          </p:cNvPr>
          <p:cNvSpPr/>
          <p:nvPr userDrawn="1"/>
        </p:nvSpPr>
        <p:spPr>
          <a:xfrm>
            <a:off x="9780588" y="5247782"/>
            <a:ext cx="2411412" cy="114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13" name="Rectangle 12">
            <a:extLst>
              <a:ext uri="{FF2B5EF4-FFF2-40B4-BE49-F238E27FC236}">
                <a16:creationId xmlns="" xmlns:a16="http://schemas.microsoft.com/office/drawing/2014/main" id="{EC0FBB1B-4F0E-4365-BF27-3150FC6C3B90}"/>
              </a:ext>
            </a:extLst>
          </p:cNvPr>
          <p:cNvSpPr/>
          <p:nvPr userDrawn="1"/>
        </p:nvSpPr>
        <p:spPr>
          <a:xfrm>
            <a:off x="9780103" y="6803351"/>
            <a:ext cx="1979897" cy="5465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14" name="Rectangle 13">
            <a:extLst>
              <a:ext uri="{FF2B5EF4-FFF2-40B4-BE49-F238E27FC236}">
                <a16:creationId xmlns="" xmlns:a16="http://schemas.microsoft.com/office/drawing/2014/main" id="{7A13D8A8-6C3D-4527-959D-41C3213F7F02}"/>
              </a:ext>
            </a:extLst>
          </p:cNvPr>
          <p:cNvSpPr/>
          <p:nvPr userDrawn="1"/>
        </p:nvSpPr>
        <p:spPr>
          <a:xfrm>
            <a:off x="0" y="6803351"/>
            <a:ext cx="9780104" cy="54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15" name="Rectangle 14">
            <a:extLst>
              <a:ext uri="{FF2B5EF4-FFF2-40B4-BE49-F238E27FC236}">
                <a16:creationId xmlns="" xmlns:a16="http://schemas.microsoft.com/office/drawing/2014/main" id="{9504A767-1C0B-484E-BF7D-CD42D30A52EE}"/>
              </a:ext>
            </a:extLst>
          </p:cNvPr>
          <p:cNvSpPr/>
          <p:nvPr userDrawn="1"/>
        </p:nvSpPr>
        <p:spPr>
          <a:xfrm>
            <a:off x="11760000" y="6803351"/>
            <a:ext cx="432000" cy="54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5" name="Espace réservé du numéro de diapositive 4">
            <a:extLst>
              <a:ext uri="{FF2B5EF4-FFF2-40B4-BE49-F238E27FC236}">
                <a16:creationId xmlns="" xmlns:a16="http://schemas.microsoft.com/office/drawing/2014/main" id="{F50EF489-F21B-4E7C-9A44-D3CC8DC34F5F}"/>
              </a:ext>
            </a:extLst>
          </p:cNvPr>
          <p:cNvSpPr>
            <a:spLocks noGrp="1"/>
          </p:cNvSpPr>
          <p:nvPr>
            <p:ph type="sldNum" sz="quarter" idx="12"/>
          </p:nvPr>
        </p:nvSpPr>
        <p:spPr/>
        <p:txBody>
          <a:bodyPr rtlCol="0"/>
          <a:lstStyle/>
          <a:p>
            <a:pPr rtl="0"/>
            <a:fld id="{19B51A1E-902D-48AF-9020-955120F399B6}" type="slidenum">
              <a:rPr lang="fr-FR" noProof="0" smtClean="0"/>
              <a:pPr rtl="0"/>
              <a:t>‹N°›</a:t>
            </a:fld>
            <a:endParaRPr lang="fr-FR" noProof="0"/>
          </a:p>
        </p:txBody>
      </p:sp>
    </p:spTree>
    <p:extLst>
      <p:ext uri="{BB962C8B-B14F-4D97-AF65-F5344CB8AC3E}">
        <p14:creationId xmlns="" xmlns:p14="http://schemas.microsoft.com/office/powerpoint/2010/main" val="2437159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642026" y="504885"/>
            <a:ext cx="11254700"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grpSp>
        <p:nvGrpSpPr>
          <p:cNvPr id="3" name="Group 2">
            <a:extLst>
              <a:ext uri="{FF2B5EF4-FFF2-40B4-BE49-F238E27FC236}">
                <a16:creationId xmlns="" xmlns:a16="http://schemas.microsoft.com/office/drawing/2014/main" id="{86A0D6C2-A76A-4223-876B-8C7DB3EC30CF}"/>
              </a:ext>
            </a:extLst>
          </p:cNvPr>
          <p:cNvGrpSpPr/>
          <p:nvPr userDrawn="1"/>
        </p:nvGrpSpPr>
        <p:grpSpPr>
          <a:xfrm>
            <a:off x="267789" y="259889"/>
            <a:ext cx="11666560" cy="1003883"/>
            <a:chOff x="267789" y="259889"/>
            <a:chExt cx="11666560" cy="1003883"/>
          </a:xfrm>
        </p:grpSpPr>
        <p:sp>
          <p:nvSpPr>
            <p:cNvPr id="4" name="Rectangle 3">
              <a:extLst>
                <a:ext uri="{FF2B5EF4-FFF2-40B4-BE49-F238E27FC236}">
                  <a16:creationId xmlns="" xmlns:a16="http://schemas.microsoft.com/office/drawing/2014/main" id="{29326D76-7FBA-47E6-B315-5F8D19934DE4}"/>
                </a:ext>
              </a:extLst>
            </p:cNvPr>
            <p:cNvSpPr/>
            <p:nvPr/>
          </p:nvSpPr>
          <p:spPr>
            <a:xfrm>
              <a:off x="321468" y="1163862"/>
              <a:ext cx="11612881" cy="99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B153EEB3-473A-40B9-BE2D-726297E964B4}"/>
                </a:ext>
              </a:extLst>
            </p:cNvPr>
            <p:cNvSpPr/>
            <p:nvPr/>
          </p:nvSpPr>
          <p:spPr>
            <a:xfrm>
              <a:off x="321468" y="492850"/>
              <a:ext cx="102086" cy="7315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956F8C27-F65A-4A86-BD24-83FF54F72259}"/>
                </a:ext>
              </a:extLst>
            </p:cNvPr>
            <p:cNvSpPr/>
            <p:nvPr/>
          </p:nvSpPr>
          <p:spPr>
            <a:xfrm>
              <a:off x="1234409" y="492850"/>
              <a:ext cx="102086" cy="161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EE197040-221C-42EA-A4AA-2FFBFCB531C4}"/>
                </a:ext>
              </a:extLst>
            </p:cNvPr>
            <p:cNvSpPr/>
            <p:nvPr/>
          </p:nvSpPr>
          <p:spPr>
            <a:xfrm rot="2877153">
              <a:off x="557862" y="-30184"/>
              <a:ext cx="102086" cy="682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304EA981-E3BD-4EB2-9D20-1D105D29210D}"/>
                </a:ext>
              </a:extLst>
            </p:cNvPr>
            <p:cNvSpPr/>
            <p:nvPr userDrawn="1"/>
          </p:nvSpPr>
          <p:spPr>
            <a:xfrm rot="18722847" flipH="1">
              <a:off x="997957" y="-30184"/>
              <a:ext cx="102086" cy="682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1899324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isposition Texte Image 1">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6096000" y="-1"/>
            <a:ext cx="6096000" cy="6371351"/>
          </a:xfrm>
          <a:solidFill>
            <a:schemeClr val="bg1">
              <a:lumMod val="95000"/>
            </a:schemeClr>
          </a:solidFill>
        </p:spPr>
        <p:txBody>
          <a:bodyPr tIns="1584000" rtlCol="0" anchor="t"/>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dirty="0"/>
              <a:t>Insérez ou glissez-déplacez votre photo</a:t>
            </a:r>
          </a:p>
        </p:txBody>
      </p:sp>
      <p:sp>
        <p:nvSpPr>
          <p:cNvPr id="2" name="Titre 1">
            <a:extLst>
              <a:ext uri="{FF2B5EF4-FFF2-40B4-BE49-F238E27FC236}">
                <a16:creationId xmlns="" xmlns:a16="http://schemas.microsoft.com/office/drawing/2014/main" id="{40EE479C-D1F6-4BAC-80D2-90EF74E3261A}"/>
              </a:ext>
            </a:extLst>
          </p:cNvPr>
          <p:cNvSpPr>
            <a:spLocks noGrp="1"/>
          </p:cNvSpPr>
          <p:nvPr>
            <p:ph type="title" hasCustomPrompt="1"/>
          </p:nvPr>
        </p:nvSpPr>
        <p:spPr>
          <a:xfrm>
            <a:off x="7111800" y="3802899"/>
            <a:ext cx="4648200" cy="985000"/>
          </a:xfrm>
          <a:solidFill>
            <a:schemeClr val="bg1"/>
          </a:solidFill>
        </p:spPr>
        <p:txBody>
          <a:bodyPr lIns="180000" tIns="180000" rIns="180000" bIns="180000" rtlCol="0"/>
          <a:lstStyle>
            <a:lvl1pPr algn="r">
              <a:defRPr sz="3600" b="1" spc="-300">
                <a:solidFill>
                  <a:schemeClr val="tx1">
                    <a:lumMod val="75000"/>
                    <a:lumOff val="25000"/>
                  </a:schemeClr>
                </a:solidFill>
              </a:defRPr>
            </a:lvl1pPr>
          </a:lstStyle>
          <a:p>
            <a:pPr rtl="0"/>
            <a:r>
              <a:rPr lang="fr-FR" noProof="0" dirty="0"/>
              <a:t>Modifier le titre de la page</a:t>
            </a:r>
          </a:p>
        </p:txBody>
      </p:sp>
      <p:sp>
        <p:nvSpPr>
          <p:cNvPr id="10" name="Sous-titre 2">
            <a:extLst>
              <a:ext uri="{FF2B5EF4-FFF2-40B4-BE49-F238E27FC236}">
                <a16:creationId xmlns="" xmlns:a16="http://schemas.microsoft.com/office/drawing/2014/main" id="{3FAEED1D-0E66-4F74-9455-675F5CB7EAD4}"/>
              </a:ext>
            </a:extLst>
          </p:cNvPr>
          <p:cNvSpPr>
            <a:spLocks noGrp="1"/>
          </p:cNvSpPr>
          <p:nvPr>
            <p:ph type="body" sz="quarter" idx="32" hasCustomPrompt="1"/>
          </p:nvPr>
        </p:nvSpPr>
        <p:spPr>
          <a:xfrm>
            <a:off x="7111800" y="4787900"/>
            <a:ext cx="4648200" cy="1162800"/>
          </a:xfrm>
          <a:solidFill>
            <a:schemeClr val="tx1">
              <a:alpha val="80000"/>
            </a:schemeClr>
          </a:solidFill>
        </p:spPr>
        <p:txBody>
          <a:bodyPr lIns="180000" tIns="180000" rIns="180000" bIns="180000" rtlCol="0"/>
          <a:lstStyle>
            <a:lvl1pPr marL="0" indent="0" algn="r">
              <a:buNone/>
              <a:defRPr>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rtl="0"/>
            <a:r>
              <a:rPr lang="fr-FR" noProof="0"/>
              <a:t>Sous-titre</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432000" y="2668686"/>
            <a:ext cx="5472000" cy="2999426"/>
          </a:xfrm>
        </p:spPr>
        <p:txBody>
          <a:bodyPr rtlCol="0"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5" name="Espace réservé du numéro de diapositive 4">
            <a:extLst>
              <a:ext uri="{FF2B5EF4-FFF2-40B4-BE49-F238E27FC236}">
                <a16:creationId xmlns="" xmlns:a16="http://schemas.microsoft.com/office/drawing/2014/main" id="{0505ED12-A431-4761-87A4-F05164BE0221}"/>
              </a:ext>
            </a:extLst>
          </p:cNvPr>
          <p:cNvSpPr>
            <a:spLocks noGrp="1"/>
          </p:cNvSpPr>
          <p:nvPr>
            <p:ph type="sldNum" sz="quarter" idx="33"/>
          </p:nvPr>
        </p:nvSpPr>
        <p:spPr/>
        <p:txBody>
          <a:bodyPr rtlCol="0"/>
          <a:lstStyle/>
          <a:p>
            <a:pPr rtl="0"/>
            <a:fld id="{19B51A1E-902D-48AF-9020-955120F399B6}" type="slidenum">
              <a:rPr lang="fr-FR" noProof="0" smtClean="0"/>
              <a:pPr rtl="0"/>
              <a:t>‹N°›</a:t>
            </a:fld>
            <a:endParaRPr lang="fr-FR" noProof="0"/>
          </a:p>
        </p:txBody>
      </p:sp>
      <p:sp>
        <p:nvSpPr>
          <p:cNvPr id="8" name="Rectangle 7">
            <a:extLst>
              <a:ext uri="{FF2B5EF4-FFF2-40B4-BE49-F238E27FC236}">
                <a16:creationId xmlns="" xmlns:a16="http://schemas.microsoft.com/office/drawing/2014/main" id="{1508F53F-6AA2-4060-904A-BC90211DC043}"/>
              </a:ext>
            </a:extLst>
          </p:cNvPr>
          <p:cNvSpPr/>
          <p:nvPr userDrawn="1"/>
        </p:nvSpPr>
        <p:spPr>
          <a:xfrm>
            <a:off x="9348588" y="3700775"/>
            <a:ext cx="2411412" cy="114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endParaRPr lang="fr-FR" noProof="0"/>
          </a:p>
        </p:txBody>
      </p:sp>
    </p:spTree>
    <p:extLst>
      <p:ext uri="{BB962C8B-B14F-4D97-AF65-F5344CB8AC3E}">
        <p14:creationId xmlns="" xmlns:p14="http://schemas.microsoft.com/office/powerpoint/2010/main" val="1350103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Grande photo">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0" y="1"/>
            <a:ext cx="12192000" cy="6371350"/>
          </a:xfrm>
          <a:solidFill>
            <a:schemeClr val="bg1">
              <a:lumMod val="85000"/>
            </a:schemeClr>
          </a:solidFill>
        </p:spPr>
        <p:txBody>
          <a:bodyPr rtlCol="0" anchor="ct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a:t>Insérez ou glissez-déplacez votre photo</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6096000" y="5359400"/>
            <a:ext cx="5664000" cy="565899"/>
          </a:xfrm>
          <a:solidFill>
            <a:schemeClr val="tx1"/>
          </a:solidFill>
        </p:spPr>
        <p:txBody>
          <a:bodyPr lIns="180000" tIns="180000" rIns="180000" bIns="180000" rtlCol="0" anchor="ctr"/>
          <a:lstStyle>
            <a:lvl1pPr marL="0" indent="0" algn="r">
              <a:buNone/>
              <a:defRPr>
                <a:solidFill>
                  <a:schemeClr val="bg1"/>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Entrez votre légende</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2" name="Espace réservé du numéro de diapositive 1">
            <a:extLst>
              <a:ext uri="{FF2B5EF4-FFF2-40B4-BE49-F238E27FC236}">
                <a16:creationId xmlns="" xmlns:a16="http://schemas.microsoft.com/office/drawing/2014/main" id="{8B3D119C-DBF5-4B4F-BE38-7BD7B5C8A5D0}"/>
              </a:ext>
            </a:extLst>
          </p:cNvPr>
          <p:cNvSpPr>
            <a:spLocks noGrp="1"/>
          </p:cNvSpPr>
          <p:nvPr>
            <p:ph type="sldNum" sz="quarter" idx="15"/>
          </p:nvPr>
        </p:nvSpPr>
        <p:spPr/>
        <p:txBody>
          <a:bodyPr rtlCol="0"/>
          <a:lstStyle/>
          <a:p>
            <a:pPr rtl="0"/>
            <a:fld id="{19B51A1E-902D-48AF-9020-955120F399B6}" type="slidenum">
              <a:rPr lang="fr-FR" noProof="0" smtClean="0"/>
              <a:pPr rtl="0"/>
              <a:t>‹N°›</a:t>
            </a:fld>
            <a:endParaRPr lang="fr-FR" noProof="0"/>
          </a:p>
        </p:txBody>
      </p:sp>
      <p:sp>
        <p:nvSpPr>
          <p:cNvPr id="5" name="Titre 4">
            <a:extLst>
              <a:ext uri="{FF2B5EF4-FFF2-40B4-BE49-F238E27FC236}">
                <a16:creationId xmlns="" xmlns:a16="http://schemas.microsoft.com/office/drawing/2014/main" id="{7F8E7C83-06D7-4C5B-85B7-0E5713B4FAB3}"/>
              </a:ext>
            </a:extLst>
          </p:cNvPr>
          <p:cNvSpPr>
            <a:spLocks noGrp="1"/>
          </p:cNvSpPr>
          <p:nvPr>
            <p:ph type="title"/>
          </p:nvPr>
        </p:nvSpPr>
        <p:spPr/>
        <p:txBody>
          <a:bodyPr rtlCol="0"/>
          <a:lstStyle/>
          <a:p>
            <a:pPr rtl="0"/>
            <a:r>
              <a:rPr lang="fr-FR" noProof="0" smtClean="0"/>
              <a:t>Cliquez pour modifier le style du titre</a:t>
            </a:r>
            <a:endParaRPr lang="fr-FR" noProof="0"/>
          </a:p>
        </p:txBody>
      </p:sp>
    </p:spTree>
    <p:extLst>
      <p:ext uri="{BB962C8B-B14F-4D97-AF65-F5344CB8AC3E}">
        <p14:creationId xmlns="" xmlns:p14="http://schemas.microsoft.com/office/powerpoint/2010/main" val="19877846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Disposition Texte Image 1">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6096000" y="-1"/>
            <a:ext cx="6096000" cy="6371351"/>
          </a:xfrm>
          <a:solidFill>
            <a:schemeClr val="bg1">
              <a:lumMod val="95000"/>
            </a:schemeClr>
          </a:solidFill>
        </p:spPr>
        <p:txBody>
          <a:bodyPr tIns="1584000" rtlCol="0" anchor="t"/>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dirty="0"/>
              <a:t>Insérez ou glissez-déplacez votre photo</a:t>
            </a:r>
          </a:p>
        </p:txBody>
      </p:sp>
      <p:sp>
        <p:nvSpPr>
          <p:cNvPr id="2" name="Titre 1">
            <a:extLst>
              <a:ext uri="{FF2B5EF4-FFF2-40B4-BE49-F238E27FC236}">
                <a16:creationId xmlns="" xmlns:a16="http://schemas.microsoft.com/office/drawing/2014/main" id="{40EE479C-D1F6-4BAC-80D2-90EF74E3261A}"/>
              </a:ext>
            </a:extLst>
          </p:cNvPr>
          <p:cNvSpPr>
            <a:spLocks noGrp="1"/>
          </p:cNvSpPr>
          <p:nvPr>
            <p:ph type="title" hasCustomPrompt="1"/>
          </p:nvPr>
        </p:nvSpPr>
        <p:spPr>
          <a:xfrm>
            <a:off x="7111800" y="3802899"/>
            <a:ext cx="4648200" cy="985000"/>
          </a:xfrm>
          <a:solidFill>
            <a:schemeClr val="bg1"/>
          </a:solidFill>
        </p:spPr>
        <p:txBody>
          <a:bodyPr lIns="180000" tIns="180000" rIns="180000" bIns="180000" rtlCol="0"/>
          <a:lstStyle>
            <a:lvl1pPr algn="r">
              <a:defRPr sz="3600" b="1" spc="-300">
                <a:solidFill>
                  <a:schemeClr val="tx1">
                    <a:lumMod val="75000"/>
                    <a:lumOff val="25000"/>
                  </a:schemeClr>
                </a:solidFill>
              </a:defRPr>
            </a:lvl1pPr>
          </a:lstStyle>
          <a:p>
            <a:pPr rtl="0"/>
            <a:r>
              <a:rPr lang="fr-FR" noProof="0" dirty="0"/>
              <a:t>Modifier le titre de la page</a:t>
            </a:r>
          </a:p>
        </p:txBody>
      </p:sp>
      <p:sp>
        <p:nvSpPr>
          <p:cNvPr id="10" name="Sous-titre 2">
            <a:extLst>
              <a:ext uri="{FF2B5EF4-FFF2-40B4-BE49-F238E27FC236}">
                <a16:creationId xmlns="" xmlns:a16="http://schemas.microsoft.com/office/drawing/2014/main" id="{3FAEED1D-0E66-4F74-9455-675F5CB7EAD4}"/>
              </a:ext>
            </a:extLst>
          </p:cNvPr>
          <p:cNvSpPr>
            <a:spLocks noGrp="1"/>
          </p:cNvSpPr>
          <p:nvPr>
            <p:ph type="body" sz="quarter" idx="32" hasCustomPrompt="1"/>
          </p:nvPr>
        </p:nvSpPr>
        <p:spPr>
          <a:xfrm>
            <a:off x="7111800" y="4787900"/>
            <a:ext cx="4648200" cy="1162800"/>
          </a:xfrm>
          <a:solidFill>
            <a:schemeClr val="tx1">
              <a:alpha val="80000"/>
            </a:schemeClr>
          </a:solidFill>
        </p:spPr>
        <p:txBody>
          <a:bodyPr lIns="180000" tIns="180000" rIns="180000" bIns="180000" rtlCol="0"/>
          <a:lstStyle>
            <a:lvl1pPr marL="0" indent="0" algn="r">
              <a:buNone/>
              <a:defRPr>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rtl="0"/>
            <a:r>
              <a:rPr lang="fr-FR" noProof="0"/>
              <a:t>Sous-titre</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432000" y="2668686"/>
            <a:ext cx="5472000" cy="2999426"/>
          </a:xfrm>
        </p:spPr>
        <p:txBody>
          <a:bodyPr rtlCol="0"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5" name="Espace réservé du numéro de diapositive 4">
            <a:extLst>
              <a:ext uri="{FF2B5EF4-FFF2-40B4-BE49-F238E27FC236}">
                <a16:creationId xmlns="" xmlns:a16="http://schemas.microsoft.com/office/drawing/2014/main" id="{0505ED12-A431-4761-87A4-F05164BE0221}"/>
              </a:ext>
            </a:extLst>
          </p:cNvPr>
          <p:cNvSpPr>
            <a:spLocks noGrp="1"/>
          </p:cNvSpPr>
          <p:nvPr>
            <p:ph type="sldNum" sz="quarter" idx="33"/>
          </p:nvPr>
        </p:nvSpPr>
        <p:spPr/>
        <p:txBody>
          <a:bodyPr rtlCol="0"/>
          <a:lstStyle/>
          <a:p>
            <a:pPr rtl="0"/>
            <a:fld id="{19B51A1E-902D-48AF-9020-955120F399B6}" type="slidenum">
              <a:rPr lang="fr-FR" noProof="0" smtClean="0"/>
              <a:pPr rtl="0"/>
              <a:t>‹N°›</a:t>
            </a:fld>
            <a:endParaRPr lang="fr-FR" noProof="0"/>
          </a:p>
        </p:txBody>
      </p:sp>
      <p:sp>
        <p:nvSpPr>
          <p:cNvPr id="8" name="Rectangle 7">
            <a:extLst>
              <a:ext uri="{FF2B5EF4-FFF2-40B4-BE49-F238E27FC236}">
                <a16:creationId xmlns="" xmlns:a16="http://schemas.microsoft.com/office/drawing/2014/main" id="{1508F53F-6AA2-4060-904A-BC90211DC043}"/>
              </a:ext>
            </a:extLst>
          </p:cNvPr>
          <p:cNvSpPr/>
          <p:nvPr userDrawn="1"/>
        </p:nvSpPr>
        <p:spPr>
          <a:xfrm>
            <a:off x="9348588" y="3700775"/>
            <a:ext cx="2411412" cy="114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endParaRPr lang="fr-FR" noProof="0"/>
          </a:p>
        </p:txBody>
      </p:sp>
    </p:spTree>
    <p:extLst>
      <p:ext uri="{BB962C8B-B14F-4D97-AF65-F5344CB8AC3E}">
        <p14:creationId xmlns="" xmlns:p14="http://schemas.microsoft.com/office/powerpoint/2010/main" val="1350103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Grande photo">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0" y="1"/>
            <a:ext cx="12192000" cy="6371350"/>
          </a:xfrm>
          <a:solidFill>
            <a:schemeClr val="bg1">
              <a:lumMod val="85000"/>
            </a:schemeClr>
          </a:solidFill>
        </p:spPr>
        <p:txBody>
          <a:bodyPr rtlCol="0" anchor="ct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a:t>Insérez ou glissez-déplacez votre photo</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6096000" y="5359400"/>
            <a:ext cx="5664000" cy="565899"/>
          </a:xfrm>
          <a:solidFill>
            <a:schemeClr val="tx1"/>
          </a:solidFill>
        </p:spPr>
        <p:txBody>
          <a:bodyPr lIns="180000" tIns="180000" rIns="180000" bIns="180000" rtlCol="0" anchor="ctr"/>
          <a:lstStyle>
            <a:lvl1pPr marL="0" indent="0" algn="r">
              <a:buNone/>
              <a:defRPr>
                <a:solidFill>
                  <a:schemeClr val="bg1"/>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Entrez votre légende</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2" name="Espace réservé du numéro de diapositive 1">
            <a:extLst>
              <a:ext uri="{FF2B5EF4-FFF2-40B4-BE49-F238E27FC236}">
                <a16:creationId xmlns="" xmlns:a16="http://schemas.microsoft.com/office/drawing/2014/main" id="{8B3D119C-DBF5-4B4F-BE38-7BD7B5C8A5D0}"/>
              </a:ext>
            </a:extLst>
          </p:cNvPr>
          <p:cNvSpPr>
            <a:spLocks noGrp="1"/>
          </p:cNvSpPr>
          <p:nvPr>
            <p:ph type="sldNum" sz="quarter" idx="15"/>
          </p:nvPr>
        </p:nvSpPr>
        <p:spPr/>
        <p:txBody>
          <a:bodyPr rtlCol="0"/>
          <a:lstStyle/>
          <a:p>
            <a:pPr rtl="0"/>
            <a:fld id="{19B51A1E-902D-48AF-9020-955120F399B6}" type="slidenum">
              <a:rPr lang="fr-FR" noProof="0" smtClean="0"/>
              <a:pPr rtl="0"/>
              <a:t>‹N°›</a:t>
            </a:fld>
            <a:endParaRPr lang="fr-FR" noProof="0"/>
          </a:p>
        </p:txBody>
      </p:sp>
      <p:sp>
        <p:nvSpPr>
          <p:cNvPr id="5" name="Titre 4">
            <a:extLst>
              <a:ext uri="{FF2B5EF4-FFF2-40B4-BE49-F238E27FC236}">
                <a16:creationId xmlns="" xmlns:a16="http://schemas.microsoft.com/office/drawing/2014/main" id="{7F8E7C83-06D7-4C5B-85B7-0E5713B4FAB3}"/>
              </a:ext>
            </a:extLst>
          </p:cNvPr>
          <p:cNvSpPr>
            <a:spLocks noGrp="1"/>
          </p:cNvSpPr>
          <p:nvPr>
            <p:ph type="title"/>
          </p:nvPr>
        </p:nvSpPr>
        <p:spPr/>
        <p:txBody>
          <a:bodyPr rtlCol="0"/>
          <a:lstStyle/>
          <a:p>
            <a:pPr rtl="0"/>
            <a:r>
              <a:rPr lang="fr-FR" noProof="0" smtClean="0"/>
              <a:t>Cliquez pour modifier le style du titre</a:t>
            </a:r>
            <a:endParaRPr lang="fr-FR" noProof="0"/>
          </a:p>
        </p:txBody>
      </p:sp>
    </p:spTree>
    <p:extLst>
      <p:ext uri="{BB962C8B-B14F-4D97-AF65-F5344CB8AC3E}">
        <p14:creationId xmlns="" xmlns:p14="http://schemas.microsoft.com/office/powerpoint/2010/main" val="1987784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Grande photo">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0" y="1"/>
            <a:ext cx="12192000" cy="6371350"/>
          </a:xfrm>
          <a:solidFill>
            <a:schemeClr val="bg1">
              <a:lumMod val="85000"/>
            </a:schemeClr>
          </a:solidFill>
        </p:spPr>
        <p:txBody>
          <a:bodyPr rtlCol="0" anchor="ctr"/>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a:t>Insérez ou glissez-déplacez votre photo</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6096000" y="5359400"/>
            <a:ext cx="5664000" cy="565899"/>
          </a:xfrm>
          <a:solidFill>
            <a:schemeClr val="tx1"/>
          </a:solidFill>
        </p:spPr>
        <p:txBody>
          <a:bodyPr lIns="180000" tIns="180000" rIns="180000" bIns="180000" rtlCol="0" anchor="ctr"/>
          <a:lstStyle>
            <a:lvl1pPr marL="0" indent="0" algn="r">
              <a:buNone/>
              <a:defRPr>
                <a:solidFill>
                  <a:schemeClr val="bg1"/>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Entrez votre légende</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2" name="Espace réservé du numéro de diapositive 1">
            <a:extLst>
              <a:ext uri="{FF2B5EF4-FFF2-40B4-BE49-F238E27FC236}">
                <a16:creationId xmlns="" xmlns:a16="http://schemas.microsoft.com/office/drawing/2014/main" id="{8B3D119C-DBF5-4B4F-BE38-7BD7B5C8A5D0}"/>
              </a:ext>
            </a:extLst>
          </p:cNvPr>
          <p:cNvSpPr>
            <a:spLocks noGrp="1"/>
          </p:cNvSpPr>
          <p:nvPr>
            <p:ph type="sldNum" sz="quarter" idx="15"/>
          </p:nvPr>
        </p:nvSpPr>
        <p:spPr/>
        <p:txBody>
          <a:bodyPr rtlCol="0"/>
          <a:lstStyle/>
          <a:p>
            <a:pPr rtl="0"/>
            <a:fld id="{19B51A1E-902D-48AF-9020-955120F399B6}" type="slidenum">
              <a:rPr lang="fr-FR" noProof="0" smtClean="0"/>
              <a:pPr rtl="0"/>
              <a:t>‹N°›</a:t>
            </a:fld>
            <a:endParaRPr lang="fr-FR" noProof="0"/>
          </a:p>
        </p:txBody>
      </p:sp>
      <p:sp>
        <p:nvSpPr>
          <p:cNvPr id="5" name="Titre 4">
            <a:extLst>
              <a:ext uri="{FF2B5EF4-FFF2-40B4-BE49-F238E27FC236}">
                <a16:creationId xmlns="" xmlns:a16="http://schemas.microsoft.com/office/drawing/2014/main" id="{7F8E7C83-06D7-4C5B-85B7-0E5713B4FAB3}"/>
              </a:ext>
            </a:extLst>
          </p:cNvPr>
          <p:cNvSpPr>
            <a:spLocks noGrp="1"/>
          </p:cNvSpPr>
          <p:nvPr>
            <p:ph type="title"/>
          </p:nvPr>
        </p:nvSpPr>
        <p:spPr/>
        <p:txBody>
          <a:bodyPr rtlCol="0"/>
          <a:lstStyle/>
          <a:p>
            <a:pPr rtl="0"/>
            <a:r>
              <a:rPr lang="fr-FR" noProof="0" smtClean="0"/>
              <a:t>Cliquez pour modifier le style du titre</a:t>
            </a:r>
            <a:endParaRPr lang="fr-FR" noProof="0"/>
          </a:p>
        </p:txBody>
      </p:sp>
    </p:spTree>
    <p:extLst>
      <p:ext uri="{BB962C8B-B14F-4D97-AF65-F5344CB8AC3E}">
        <p14:creationId xmlns="" xmlns:p14="http://schemas.microsoft.com/office/powerpoint/2010/main" val="1987784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Disposition Texte Image 1">
    <p:spTree>
      <p:nvGrpSpPr>
        <p:cNvPr id="1" name=""/>
        <p:cNvGrpSpPr/>
        <p:nvPr/>
      </p:nvGrpSpPr>
      <p:grpSpPr>
        <a:xfrm>
          <a:off x="0" y="0"/>
          <a:ext cx="0" cy="0"/>
          <a:chOff x="0" y="0"/>
          <a:chExt cx="0" cy="0"/>
        </a:xfrm>
      </p:grpSpPr>
      <p:sp>
        <p:nvSpPr>
          <p:cNvPr id="7" name="Espace réservé d’image 6">
            <a:extLst>
              <a:ext uri="{FF2B5EF4-FFF2-40B4-BE49-F238E27FC236}">
                <a16:creationId xmlns="" xmlns:a16="http://schemas.microsoft.com/office/drawing/2014/main" id="{890ED7CE-A9D2-4D19-B978-56BFB74E657C}"/>
              </a:ext>
            </a:extLst>
          </p:cNvPr>
          <p:cNvSpPr>
            <a:spLocks noGrp="1"/>
          </p:cNvSpPr>
          <p:nvPr>
            <p:ph type="pic" sz="quarter" idx="14" hasCustomPrompt="1"/>
          </p:nvPr>
        </p:nvSpPr>
        <p:spPr>
          <a:xfrm>
            <a:off x="6096000" y="-1"/>
            <a:ext cx="6096000" cy="6371351"/>
          </a:xfrm>
          <a:solidFill>
            <a:schemeClr val="bg1">
              <a:lumMod val="95000"/>
            </a:schemeClr>
          </a:solidFill>
        </p:spPr>
        <p:txBody>
          <a:bodyPr tIns="1584000" rtlCol="0" anchor="t"/>
          <a:lstStyle>
            <a:lvl1pPr marL="0" indent="0" algn="ctr">
              <a:buNone/>
              <a:defRPr sz="1200" i="1">
                <a:latin typeface="Times New Roman" panose="02020603050405020304" pitchFamily="18" charset="0"/>
                <a:cs typeface="Times New Roman" panose="02020603050405020304" pitchFamily="18" charset="0"/>
              </a:defRPr>
            </a:lvl1pPr>
          </a:lstStyle>
          <a:p>
            <a:pPr rtl="0"/>
            <a:r>
              <a:rPr lang="fr-FR" noProof="0" dirty="0"/>
              <a:t>Insérez ou glissez-déplacez votre photo</a:t>
            </a:r>
          </a:p>
        </p:txBody>
      </p:sp>
      <p:sp>
        <p:nvSpPr>
          <p:cNvPr id="2" name="Titre 1">
            <a:extLst>
              <a:ext uri="{FF2B5EF4-FFF2-40B4-BE49-F238E27FC236}">
                <a16:creationId xmlns="" xmlns:a16="http://schemas.microsoft.com/office/drawing/2014/main" id="{40EE479C-D1F6-4BAC-80D2-90EF74E3261A}"/>
              </a:ext>
            </a:extLst>
          </p:cNvPr>
          <p:cNvSpPr>
            <a:spLocks noGrp="1"/>
          </p:cNvSpPr>
          <p:nvPr>
            <p:ph type="title" hasCustomPrompt="1"/>
          </p:nvPr>
        </p:nvSpPr>
        <p:spPr>
          <a:xfrm>
            <a:off x="7111800" y="3802899"/>
            <a:ext cx="4648200" cy="985000"/>
          </a:xfrm>
          <a:solidFill>
            <a:schemeClr val="bg1"/>
          </a:solidFill>
        </p:spPr>
        <p:txBody>
          <a:bodyPr lIns="180000" tIns="180000" rIns="180000" bIns="180000" rtlCol="0"/>
          <a:lstStyle>
            <a:lvl1pPr algn="r">
              <a:defRPr sz="3600" b="1" spc="-300">
                <a:solidFill>
                  <a:schemeClr val="tx1">
                    <a:lumMod val="75000"/>
                    <a:lumOff val="25000"/>
                  </a:schemeClr>
                </a:solidFill>
              </a:defRPr>
            </a:lvl1pPr>
          </a:lstStyle>
          <a:p>
            <a:pPr rtl="0"/>
            <a:r>
              <a:rPr lang="fr-FR" noProof="0" dirty="0"/>
              <a:t>Modifier le titre de la page</a:t>
            </a:r>
          </a:p>
        </p:txBody>
      </p:sp>
      <p:sp>
        <p:nvSpPr>
          <p:cNvPr id="10" name="Sous-titre 2">
            <a:extLst>
              <a:ext uri="{FF2B5EF4-FFF2-40B4-BE49-F238E27FC236}">
                <a16:creationId xmlns="" xmlns:a16="http://schemas.microsoft.com/office/drawing/2014/main" id="{3FAEED1D-0E66-4F74-9455-675F5CB7EAD4}"/>
              </a:ext>
            </a:extLst>
          </p:cNvPr>
          <p:cNvSpPr>
            <a:spLocks noGrp="1"/>
          </p:cNvSpPr>
          <p:nvPr>
            <p:ph type="body" sz="quarter" idx="32" hasCustomPrompt="1"/>
          </p:nvPr>
        </p:nvSpPr>
        <p:spPr>
          <a:xfrm>
            <a:off x="7111800" y="4787900"/>
            <a:ext cx="4648200" cy="1162800"/>
          </a:xfrm>
          <a:solidFill>
            <a:schemeClr val="tx1">
              <a:alpha val="80000"/>
            </a:schemeClr>
          </a:solidFill>
        </p:spPr>
        <p:txBody>
          <a:bodyPr lIns="180000" tIns="180000" rIns="180000" bIns="180000" rtlCol="0"/>
          <a:lstStyle>
            <a:lvl1pPr marL="0" indent="0" algn="r">
              <a:buNone/>
              <a:defRPr>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rtl="0"/>
            <a:r>
              <a:rPr lang="fr-FR" noProof="0"/>
              <a:t>Sous-titre</a:t>
            </a:r>
          </a:p>
        </p:txBody>
      </p:sp>
      <p:sp>
        <p:nvSpPr>
          <p:cNvPr id="3" name="Espace réservé du contenu 2">
            <a:extLst>
              <a:ext uri="{FF2B5EF4-FFF2-40B4-BE49-F238E27FC236}">
                <a16:creationId xmlns="" xmlns:a16="http://schemas.microsoft.com/office/drawing/2014/main" id="{A22238F2-C6EC-476F-8371-119AECBA5622}"/>
              </a:ext>
            </a:extLst>
          </p:cNvPr>
          <p:cNvSpPr>
            <a:spLocks noGrp="1"/>
          </p:cNvSpPr>
          <p:nvPr>
            <p:ph sz="half" idx="1" hasCustomPrompt="1"/>
          </p:nvPr>
        </p:nvSpPr>
        <p:spPr>
          <a:xfrm>
            <a:off x="432000" y="2668686"/>
            <a:ext cx="5472000" cy="2999426"/>
          </a:xfrm>
        </p:spPr>
        <p:txBody>
          <a:bodyPr rtlCol="0" anchor="b"/>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pied de page 3">
            <a:extLst>
              <a:ext uri="{FF2B5EF4-FFF2-40B4-BE49-F238E27FC236}">
                <a16:creationId xmlns="" xmlns:a16="http://schemas.microsoft.com/office/drawing/2014/main" id="{57847F90-9DB6-4832-9EB7-393AADAE8B70}"/>
              </a:ext>
            </a:extLst>
          </p:cNvPr>
          <p:cNvSpPr>
            <a:spLocks noGrp="1"/>
          </p:cNvSpPr>
          <p:nvPr>
            <p:ph type="ftr" sz="quarter" idx="13"/>
          </p:nvPr>
        </p:nvSpPr>
        <p:spPr/>
        <p:txBody>
          <a:bodyPr rtlCol="0"/>
          <a:lstStyle/>
          <a:p>
            <a:pPr rtl="0"/>
            <a:r>
              <a:rPr lang="fr-FR" noProof="0"/>
              <a:t>Ajouter un pied de page</a:t>
            </a:r>
          </a:p>
        </p:txBody>
      </p:sp>
      <p:sp>
        <p:nvSpPr>
          <p:cNvPr id="5" name="Espace réservé du numéro de diapositive 4">
            <a:extLst>
              <a:ext uri="{FF2B5EF4-FFF2-40B4-BE49-F238E27FC236}">
                <a16:creationId xmlns="" xmlns:a16="http://schemas.microsoft.com/office/drawing/2014/main" id="{0505ED12-A431-4761-87A4-F05164BE0221}"/>
              </a:ext>
            </a:extLst>
          </p:cNvPr>
          <p:cNvSpPr>
            <a:spLocks noGrp="1"/>
          </p:cNvSpPr>
          <p:nvPr>
            <p:ph type="sldNum" sz="quarter" idx="33"/>
          </p:nvPr>
        </p:nvSpPr>
        <p:spPr/>
        <p:txBody>
          <a:bodyPr rtlCol="0"/>
          <a:lstStyle/>
          <a:p>
            <a:pPr rtl="0"/>
            <a:fld id="{19B51A1E-902D-48AF-9020-955120F399B6}" type="slidenum">
              <a:rPr lang="fr-FR" noProof="0" smtClean="0"/>
              <a:pPr rtl="0"/>
              <a:t>‹N°›</a:t>
            </a:fld>
            <a:endParaRPr lang="fr-FR" noProof="0"/>
          </a:p>
        </p:txBody>
      </p:sp>
      <p:sp>
        <p:nvSpPr>
          <p:cNvPr id="8" name="Rectangle 7">
            <a:extLst>
              <a:ext uri="{FF2B5EF4-FFF2-40B4-BE49-F238E27FC236}">
                <a16:creationId xmlns="" xmlns:a16="http://schemas.microsoft.com/office/drawing/2014/main" id="{1508F53F-6AA2-4060-904A-BC90211DC043}"/>
              </a:ext>
            </a:extLst>
          </p:cNvPr>
          <p:cNvSpPr/>
          <p:nvPr userDrawn="1"/>
        </p:nvSpPr>
        <p:spPr>
          <a:xfrm>
            <a:off x="9348588" y="3700775"/>
            <a:ext cx="2411412" cy="114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endParaRPr lang="fr-FR" noProof="0"/>
          </a:p>
        </p:txBody>
      </p:sp>
    </p:spTree>
    <p:extLst>
      <p:ext uri="{BB962C8B-B14F-4D97-AF65-F5344CB8AC3E}">
        <p14:creationId xmlns="" xmlns:p14="http://schemas.microsoft.com/office/powerpoint/2010/main" val="1350103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609600" y="1600200"/>
            <a:ext cx="99568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16C8889C-070D-4291-8792-40F7D36402D0}" type="datetimeFigureOut">
              <a:rPr lang="fr-FR" smtClean="0"/>
              <a:pPr/>
              <a:t>15/06/2023</a:t>
            </a:fld>
            <a:endParaRPr lang="fr-FR"/>
          </a:p>
        </p:txBody>
      </p:sp>
      <p:sp>
        <p:nvSpPr>
          <p:cNvPr id="9" name="Espace réservé du numéro de diapositive 8"/>
          <p:cNvSpPr>
            <a:spLocks noGrp="1"/>
          </p:cNvSpPr>
          <p:nvPr>
            <p:ph type="sldNum" sz="quarter" idx="15"/>
          </p:nvPr>
        </p:nvSpPr>
        <p:spPr/>
        <p:txBody>
          <a:bodyPr rtlCol="0"/>
          <a:lstStyle/>
          <a:p>
            <a:fld id="{216AEAB3-FFB2-4993-A263-65EEC75BE1EE}" type="slidenum">
              <a:rPr lang="fr-FR" smtClean="0"/>
              <a:pPr/>
              <a:t>‹N°›</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48000" y="2895600"/>
            <a:ext cx="82296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10732008" y="1106932"/>
            <a:ext cx="2286000" cy="508000"/>
          </a:xfrm>
        </p:spPr>
        <p:txBody>
          <a:bodyPr/>
          <a:lstStyle/>
          <a:p>
            <a:fld id="{16C8889C-070D-4291-8792-40F7D36402D0}" type="datetimeFigureOut">
              <a:rPr lang="fr-FR" smtClean="0"/>
              <a:pPr/>
              <a:t>15/06/2023</a:t>
            </a:fld>
            <a:endParaRPr lang="fr-FR"/>
          </a:p>
        </p:txBody>
      </p:sp>
      <p:sp>
        <p:nvSpPr>
          <p:cNvPr id="5" name="Espace réservé du pied de page 4"/>
          <p:cNvSpPr>
            <a:spLocks noGrp="1"/>
          </p:cNvSpPr>
          <p:nvPr>
            <p:ph type="ftr" sz="quarter" idx="11"/>
          </p:nvPr>
        </p:nvSpPr>
        <p:spPr bwMode="auto">
          <a:xfrm rot="5400000">
            <a:off x="10046208" y="4114800"/>
            <a:ext cx="3657600" cy="512064"/>
          </a:xfrm>
        </p:spPr>
        <p:txBody>
          <a:bodyPr/>
          <a:lstStyle/>
          <a:p>
            <a:endParaRPr lang="fr-FR"/>
          </a:p>
        </p:txBody>
      </p:sp>
      <p:sp>
        <p:nvSpPr>
          <p:cNvPr id="9" name="Rectangle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787488" y="4928702"/>
            <a:ext cx="812800" cy="517524"/>
          </a:xfrm>
        </p:spPr>
        <p:txBody>
          <a:bodyPr/>
          <a:lstStyle/>
          <a:p>
            <a:fld id="{216AEAB3-FFB2-4993-A263-65EEC75BE1EE}"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16C8889C-070D-4291-8792-40F7D36402D0}" type="datetimeFigureOut">
              <a:rPr lang="fr-FR" smtClean="0"/>
              <a:pPr/>
              <a:t>15/06/2023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16AEAB3-FFB2-4993-A263-65EEC75BE1EE}" type="slidenum">
              <a:rPr lang="fr-FR" smtClean="0"/>
              <a:pPr/>
              <a:t>‹N°›</a:t>
            </a:fld>
            <a:endParaRPr lang="fr-FR"/>
          </a:p>
        </p:txBody>
      </p:sp>
      <p:sp>
        <p:nvSpPr>
          <p:cNvPr id="9" name="Espace réservé du contenu 8"/>
          <p:cNvSpPr>
            <a:spLocks noGrp="1"/>
          </p:cNvSpPr>
          <p:nvPr>
            <p:ph sz="quarter" idx="1"/>
          </p:nvPr>
        </p:nvSpPr>
        <p:spPr>
          <a:xfrm>
            <a:off x="609600" y="1600200"/>
            <a:ext cx="48768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5693664" y="1600200"/>
            <a:ext cx="48768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100584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16C8889C-070D-4291-8792-40F7D36402D0}" type="datetimeFigureOut">
              <a:rPr lang="fr-FR" smtClean="0"/>
              <a:pPr/>
              <a:t>15/06/2023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16AEAB3-FFB2-4993-A263-65EEC75BE1EE}" type="slidenum">
              <a:rPr lang="fr-FR" smtClean="0"/>
              <a:pPr/>
              <a:t>‹N°›</a:t>
            </a:fld>
            <a:endParaRPr lang="fr-FR"/>
          </a:p>
        </p:txBody>
      </p:sp>
      <p:sp>
        <p:nvSpPr>
          <p:cNvPr id="11" name="Espace réservé du contenu 10"/>
          <p:cNvSpPr>
            <a:spLocks noGrp="1"/>
          </p:cNvSpPr>
          <p:nvPr>
            <p:ph sz="quarter" idx="2"/>
          </p:nvPr>
        </p:nvSpPr>
        <p:spPr>
          <a:xfrm>
            <a:off x="609600" y="2362200"/>
            <a:ext cx="48768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5829300" y="2362200"/>
            <a:ext cx="48768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16C8889C-070D-4291-8792-40F7D36402D0}" type="datetimeFigureOut">
              <a:rPr lang="fr-FR" smtClean="0"/>
              <a:pPr/>
              <a:t>15/06/2023</a:t>
            </a:fld>
            <a:endParaRPr lang="fr-FR"/>
          </a:p>
        </p:txBody>
      </p:sp>
      <p:sp>
        <p:nvSpPr>
          <p:cNvPr id="7" name="Espace réservé du numéro de diapositive 6"/>
          <p:cNvSpPr>
            <a:spLocks noGrp="1"/>
          </p:cNvSpPr>
          <p:nvPr>
            <p:ph type="sldNum" sz="quarter" idx="11"/>
          </p:nvPr>
        </p:nvSpPr>
        <p:spPr/>
        <p:txBody>
          <a:bodyPr rtlCol="0"/>
          <a:lstStyle/>
          <a:p>
            <a:fld id="{216AEAB3-FFB2-4993-A263-65EEC75BE1EE}" type="slidenum">
              <a:rPr lang="fr-FR" smtClean="0"/>
              <a:pPr/>
              <a:t>‹N°›</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6C8889C-070D-4291-8792-40F7D36402D0}" type="datetimeFigureOut">
              <a:rPr lang="fr-FR" smtClean="0"/>
              <a:pPr/>
              <a:t>15/06/2023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16AEAB3-FFB2-4993-A263-65EEC75BE1E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406400" y="274320"/>
            <a:ext cx="75184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16C8889C-070D-4291-8792-40F7D36402D0}" type="datetimeFigureOut">
              <a:rPr lang="fr-FR" smtClean="0"/>
              <a:pPr/>
              <a:t>15/06/2023</a:t>
            </a:fld>
            <a:endParaRPr lang="fr-FR"/>
          </a:p>
        </p:txBody>
      </p:sp>
      <p:sp>
        <p:nvSpPr>
          <p:cNvPr id="22" name="Espace réservé du numéro de diapositive 21"/>
          <p:cNvSpPr>
            <a:spLocks noGrp="1"/>
          </p:cNvSpPr>
          <p:nvPr>
            <p:ph type="sldNum" sz="quarter" idx="15"/>
          </p:nvPr>
        </p:nvSpPr>
        <p:spPr/>
        <p:txBody>
          <a:bodyPr rtlCol="0"/>
          <a:lstStyle/>
          <a:p>
            <a:fld id="{216AEAB3-FFB2-4993-A263-65EEC75BE1EE}"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5518404" y="3124200"/>
            <a:ext cx="6309360" cy="6096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16C8889C-070D-4291-8792-40F7D36402D0}" type="datetimeFigureOut">
              <a:rPr lang="fr-FR" smtClean="0"/>
              <a:pPr/>
              <a:t>15/06/2023</a:t>
            </a:fld>
            <a:endParaRPr lang="fr-FR"/>
          </a:p>
        </p:txBody>
      </p:sp>
      <p:sp>
        <p:nvSpPr>
          <p:cNvPr id="18" name="Espace réservé du numéro de diapositive 17"/>
          <p:cNvSpPr>
            <a:spLocks noGrp="1"/>
          </p:cNvSpPr>
          <p:nvPr>
            <p:ph type="sldNum" sz="quarter" idx="11"/>
          </p:nvPr>
        </p:nvSpPr>
        <p:spPr/>
        <p:txBody>
          <a:bodyPr rtlCol="0"/>
          <a:lstStyle/>
          <a:p>
            <a:fld id="{216AEAB3-FFB2-4993-A263-65EEC75BE1EE}"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609600" y="274638"/>
            <a:ext cx="99568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16C8889C-070D-4291-8792-40F7D36402D0}" type="datetimeFigureOut">
              <a:rPr lang="fr-FR" smtClean="0"/>
              <a:pPr/>
              <a:t>15/06/2023</a:t>
            </a:fld>
            <a:endParaRPr lang="fr-FR"/>
          </a:p>
        </p:txBody>
      </p:sp>
      <p:sp>
        <p:nvSpPr>
          <p:cNvPr id="3" name="Espace réservé du pied de page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216AEAB3-FFB2-4993-A263-65EEC75BE1E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680" r:id="rId16"/>
    <p:sldLayoutId id="2147483681" r:id="rId17"/>
    <p:sldLayoutId id="2147483660" r:id="rId18"/>
    <p:sldLayoutId id="2147483662" r:id="rId19"/>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3" Type="http://schemas.openxmlformats.org/officeDocument/2006/relationships/image" Target="../media/image12.svg"/><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10.svg"/><Relationship Id="rId5" Type="http://schemas.openxmlformats.org/officeDocument/2006/relationships/image" Target="../media/image15.png"/><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maxresdefault.jpg"/>
          <p:cNvPicPr>
            <a:picLocks noChangeAspect="1"/>
          </p:cNvPicPr>
          <p:nvPr/>
        </p:nvPicPr>
        <p:blipFill>
          <a:blip r:embed="rId2"/>
          <a:stretch>
            <a:fillRect/>
          </a:stretch>
        </p:blipFill>
        <p:spPr>
          <a:xfrm>
            <a:off x="0" y="0"/>
            <a:ext cx="12192000" cy="68580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0" y="0"/>
            <a:ext cx="12192000" cy="7048500"/>
          </a:xfrm>
          <a:prstGeom prst="rect">
            <a:avLst/>
          </a:prstGeom>
          <a:solidFill>
            <a:schemeClr val="bg1">
              <a:alpha val="58000"/>
            </a:schemeClr>
          </a:solidFill>
        </p:spPr>
        <p:style>
          <a:lnRef idx="2">
            <a:schemeClr val="accent1"/>
          </a:lnRef>
          <a:fillRef idx="1">
            <a:schemeClr val="lt1"/>
          </a:fillRef>
          <a:effectRef idx="0">
            <a:schemeClr val="accent1"/>
          </a:effectRef>
          <a:fontRef idx="minor">
            <a:schemeClr val="dk1"/>
          </a:fontRef>
        </p:style>
        <p:txBody>
          <a:bodyPr rtlCol="0" anchor="ctr"/>
          <a:lstStyle/>
          <a:p>
            <a:pPr algn="r" rtl="1"/>
            <a:endParaRPr lang="fr-FR" dirty="0" smtClean="0"/>
          </a:p>
        </p:txBody>
      </p:sp>
      <p:sp>
        <p:nvSpPr>
          <p:cNvPr id="6" name="ZoneTexte 5"/>
          <p:cNvSpPr txBox="1"/>
          <p:nvPr/>
        </p:nvSpPr>
        <p:spPr>
          <a:xfrm>
            <a:off x="4152900" y="317500"/>
            <a:ext cx="4495800" cy="1631216"/>
          </a:xfrm>
          <a:prstGeom prst="rect">
            <a:avLst/>
          </a:prstGeom>
          <a:noFill/>
        </p:spPr>
        <p:txBody>
          <a:bodyPr wrap="square" rtlCol="0">
            <a:spAutoFit/>
          </a:bodyPr>
          <a:lstStyle/>
          <a:p>
            <a:pPr algn="ct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الجمهورية الجزائرية الديمقراطية الشعبية</a:t>
            </a:r>
          </a:p>
          <a:p>
            <a:pPr algn="ct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وزارة التعليم العالي والبحث العلمي </a:t>
            </a:r>
          </a:p>
          <a:p>
            <a:pPr algn="ct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كلية العلوم الاقتصادية والتجارية وعلوم التسيير</a:t>
            </a:r>
          </a:p>
          <a:p>
            <a:pPr algn="ct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جامعة عبد الحميد ابن </a:t>
            </a:r>
            <a:r>
              <a:rPr lang="ar-DZ" sz="2000" b="1" dirty="0" err="1" smtClean="0">
                <a:effectLst>
                  <a:outerShdw blurRad="38100" dist="38100" dir="2700000" algn="tl">
                    <a:srgbClr val="000000">
                      <a:alpha val="43137"/>
                    </a:srgbClr>
                  </a:outerShdw>
                </a:effectLst>
                <a:latin typeface="Simplified Arabic" pitchFamily="18" charset="-78"/>
                <a:cs typeface="Simplified Arabic" pitchFamily="18" charset="-78"/>
              </a:rPr>
              <a:t>باديس</a:t>
            </a: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 – </a:t>
            </a:r>
            <a:r>
              <a:rPr lang="ar-DZ" sz="2000" b="1" dirty="0" err="1" smtClean="0">
                <a:effectLst>
                  <a:outerShdw blurRad="38100" dist="38100" dir="2700000" algn="tl">
                    <a:srgbClr val="000000">
                      <a:alpha val="43137"/>
                    </a:srgbClr>
                  </a:outerShdw>
                </a:effectLst>
                <a:latin typeface="Simplified Arabic" pitchFamily="18" charset="-78"/>
                <a:cs typeface="Simplified Arabic" pitchFamily="18" charset="-78"/>
              </a:rPr>
              <a:t>مستغانم</a:t>
            </a: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a:t>
            </a:r>
          </a:p>
          <a:p>
            <a:pPr algn="ct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قسم: </a:t>
            </a:r>
            <a:r>
              <a:rPr lang="ar-SA" sz="2000" b="1" dirty="0" err="1" smtClean="0">
                <a:effectLst>
                  <a:outerShdw blurRad="38100" dist="38100" dir="2700000" algn="tl">
                    <a:srgbClr val="000000">
                      <a:alpha val="43137"/>
                    </a:srgbClr>
                  </a:outerShdw>
                </a:effectLst>
                <a:latin typeface="Simplified Arabic" pitchFamily="18" charset="-78"/>
                <a:cs typeface="Simplified Arabic" pitchFamily="18" charset="-78"/>
              </a:rPr>
              <a:t>ال</a:t>
            </a:r>
            <a:r>
              <a:rPr lang="ar-DZ" sz="2000" b="1" dirty="0" smtClean="0">
                <a:effectLst>
                  <a:outerShdw blurRad="38100" dist="38100" dir="2700000" algn="tl">
                    <a:srgbClr val="000000">
                      <a:alpha val="43137"/>
                    </a:srgbClr>
                  </a:outerShdw>
                </a:effectLst>
                <a:latin typeface="Simplified Arabic" pitchFamily="18" charset="-78"/>
                <a:cs typeface="Simplified Arabic" pitchFamily="18" charset="-78"/>
              </a:rPr>
              <a:t>علوم التسيير</a:t>
            </a:r>
          </a:p>
        </p:txBody>
      </p:sp>
      <p:sp>
        <p:nvSpPr>
          <p:cNvPr id="8" name="Rounded Rectangle 17"/>
          <p:cNvSpPr/>
          <p:nvPr/>
        </p:nvSpPr>
        <p:spPr>
          <a:xfrm>
            <a:off x="914400" y="1985955"/>
            <a:ext cx="10185400" cy="846145"/>
          </a:xfrm>
          <a:prstGeom prst="roundRect">
            <a:avLst/>
          </a:prstGeom>
          <a:noFill/>
          <a:ln>
            <a:solidFill>
              <a:schemeClr val="bg1"/>
            </a:solidFill>
          </a:ln>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DZ" sz="2800" b="1" dirty="0" smtClean="0">
                <a:solidFill>
                  <a:schemeClr val="tx1"/>
                </a:solidFill>
                <a:latin typeface="Simplified Arabic" pitchFamily="18" charset="-78"/>
                <a:cs typeface="Simplified Arabic" pitchFamily="18" charset="-78"/>
              </a:rPr>
              <a:t>أثر التكوين والتدريب في تحسين  الأداء الوظيفي دراسة حالة مؤسسة ميناء </a:t>
            </a:r>
            <a:r>
              <a:rPr lang="ar-DZ" sz="2800" b="1" dirty="0" err="1" smtClean="0">
                <a:solidFill>
                  <a:schemeClr val="tx1"/>
                </a:solidFill>
                <a:latin typeface="Simplified Arabic" pitchFamily="18" charset="-78"/>
                <a:cs typeface="Simplified Arabic" pitchFamily="18" charset="-78"/>
              </a:rPr>
              <a:t>مستغانم</a:t>
            </a:r>
            <a:r>
              <a:rPr lang="ar-DZ" sz="2800" b="1" dirty="0" smtClean="0">
                <a:solidFill>
                  <a:schemeClr val="tx1"/>
                </a:solidFill>
                <a:latin typeface="Simplified Arabic" pitchFamily="18" charset="-78"/>
                <a:cs typeface="Simplified Arabic" pitchFamily="18" charset="-78"/>
              </a:rPr>
              <a:t> </a:t>
            </a:r>
            <a:endParaRPr lang="fr-FR" sz="2800" dirty="0" smtClean="0">
              <a:solidFill>
                <a:schemeClr val="tx1"/>
              </a:solidFill>
              <a:latin typeface="Simplified Arabic" pitchFamily="18" charset="-78"/>
              <a:cs typeface="Simplified Arabic" pitchFamily="18" charset="-78"/>
            </a:endParaRPr>
          </a:p>
        </p:txBody>
      </p:sp>
      <p:sp>
        <p:nvSpPr>
          <p:cNvPr id="9" name="ZoneTexte 8"/>
          <p:cNvSpPr txBox="1"/>
          <p:nvPr/>
        </p:nvSpPr>
        <p:spPr>
          <a:xfrm>
            <a:off x="1574800" y="3111500"/>
            <a:ext cx="9144000" cy="646331"/>
          </a:xfrm>
          <a:prstGeom prst="rect">
            <a:avLst/>
          </a:prstGeom>
          <a:noFill/>
        </p:spPr>
        <p:txBody>
          <a:bodyPr wrap="square" rtlCol="0">
            <a:spAutoFit/>
          </a:bodyPr>
          <a:lstStyle/>
          <a:p>
            <a:pPr algn="ctr"/>
            <a:r>
              <a:rPr lang="ar-SA" b="1" dirty="0" smtClean="0">
                <a:effectLst>
                  <a:outerShdw blurRad="38100" dist="38100" dir="2700000" algn="tl">
                    <a:srgbClr val="000000">
                      <a:alpha val="43137"/>
                    </a:srgbClr>
                  </a:outerShdw>
                </a:effectLst>
                <a:latin typeface="Simplified Arabic" pitchFamily="18" charset="-78"/>
                <a:cs typeface="Simplified Arabic" pitchFamily="18" charset="-78"/>
              </a:rPr>
              <a:t>مذكرة تدخل ضمن متطلبات نيل شهادة </a:t>
            </a:r>
            <a:r>
              <a:rPr lang="ar-SA" b="1" dirty="0" err="1" smtClean="0">
                <a:effectLst>
                  <a:outerShdw blurRad="38100" dist="38100" dir="2700000" algn="tl">
                    <a:srgbClr val="000000">
                      <a:alpha val="43137"/>
                    </a:srgbClr>
                  </a:outerShdw>
                </a:effectLst>
                <a:latin typeface="Simplified Arabic" pitchFamily="18" charset="-78"/>
                <a:cs typeface="Simplified Arabic" pitchFamily="18" charset="-78"/>
              </a:rPr>
              <a:t>الماستر</a:t>
            </a:r>
            <a:endParaRPr lang="fr-FR" b="1" dirty="0" smtClean="0">
              <a:effectLst>
                <a:outerShdw blurRad="38100" dist="38100" dir="2700000" algn="tl">
                  <a:srgbClr val="000000">
                    <a:alpha val="43137"/>
                  </a:srgbClr>
                </a:outerShdw>
              </a:effectLst>
              <a:latin typeface="Simplified Arabic" pitchFamily="18" charset="-78"/>
              <a:cs typeface="Simplified Arabic" pitchFamily="18" charset="-78"/>
            </a:endParaRPr>
          </a:p>
          <a:p>
            <a:pPr algn="ctr"/>
            <a:r>
              <a:rPr lang="ar-SA" b="1" dirty="0" smtClean="0">
                <a:effectLst>
                  <a:outerShdw blurRad="38100" dist="38100" dir="2700000" algn="tl">
                    <a:srgbClr val="000000">
                      <a:alpha val="43137"/>
                    </a:srgbClr>
                  </a:outerShdw>
                </a:effectLst>
                <a:latin typeface="Simplified Arabic" pitchFamily="18" charset="-78"/>
                <a:cs typeface="Simplified Arabic" pitchFamily="18" charset="-78"/>
              </a:rPr>
              <a:t>التخصص: </a:t>
            </a:r>
            <a:r>
              <a:rPr lang="ar-DZ" b="1" dirty="0" smtClean="0">
                <a:effectLst>
                  <a:outerShdw blurRad="38100" dist="38100" dir="2700000" algn="tl">
                    <a:srgbClr val="000000">
                      <a:alpha val="43137"/>
                    </a:srgbClr>
                  </a:outerShdw>
                </a:effectLst>
                <a:latin typeface="Simplified Arabic" pitchFamily="18" charset="-78"/>
                <a:cs typeface="Simplified Arabic" pitchFamily="18" charset="-78"/>
              </a:rPr>
              <a:t>تسيير الاستراتيجي الدولي </a:t>
            </a:r>
            <a:endParaRPr lang="fr-FR" b="1" dirty="0" smtClean="0">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10" name="ZoneTexte 9"/>
          <p:cNvSpPr txBox="1"/>
          <p:nvPr/>
        </p:nvSpPr>
        <p:spPr>
          <a:xfrm>
            <a:off x="8813800" y="3644900"/>
            <a:ext cx="2311400" cy="646331"/>
          </a:xfrm>
          <a:prstGeom prst="rect">
            <a:avLst/>
          </a:prstGeom>
          <a:noFill/>
        </p:spPr>
        <p:txBody>
          <a:bodyPr wrap="square" rtlCol="0">
            <a:spAutoFit/>
          </a:bodyPr>
          <a:lstStyle/>
          <a:p>
            <a:pPr algn="ctr"/>
            <a:r>
              <a:rPr lang="ar-DZ" b="1" u="sng" dirty="0" smtClean="0">
                <a:solidFill>
                  <a:schemeClr val="bg1"/>
                </a:solidFill>
                <a:effectLst>
                  <a:outerShdw blurRad="38100" dist="38100" dir="2700000" algn="tl">
                    <a:srgbClr val="000000">
                      <a:alpha val="43137"/>
                    </a:srgbClr>
                  </a:outerShdw>
                </a:effectLst>
                <a:latin typeface="Simplified Arabic" pitchFamily="18" charset="-78"/>
                <a:cs typeface="Simplified Arabic" pitchFamily="18" charset="-78"/>
              </a:rPr>
              <a:t>من إعداد الطالبة :</a:t>
            </a:r>
            <a:r>
              <a:rPr lang="fr-FR" b="1" dirty="0" smtClean="0">
                <a:solidFill>
                  <a:schemeClr val="bg1"/>
                </a:solidFill>
                <a:effectLst>
                  <a:outerShdw blurRad="38100" dist="38100" dir="2700000" algn="tl">
                    <a:srgbClr val="000000">
                      <a:alpha val="43137"/>
                    </a:srgbClr>
                  </a:outerShdw>
                </a:effectLst>
                <a:latin typeface="Simplified Arabic" pitchFamily="18" charset="-78"/>
                <a:cs typeface="Simplified Arabic" pitchFamily="18" charset="-78"/>
              </a:rPr>
              <a:t> </a:t>
            </a:r>
            <a:endParaRPr lang="ar-DZ" b="1" dirty="0" smtClean="0">
              <a:solidFill>
                <a:schemeClr val="bg1"/>
              </a:solidFill>
              <a:effectLst>
                <a:outerShdw blurRad="38100" dist="38100" dir="2700000" algn="tl">
                  <a:srgbClr val="000000">
                    <a:alpha val="43137"/>
                  </a:srgbClr>
                </a:outerShdw>
              </a:effectLst>
              <a:latin typeface="Simplified Arabic" pitchFamily="18" charset="-78"/>
              <a:cs typeface="Simplified Arabic" pitchFamily="18" charset="-78"/>
            </a:endParaRPr>
          </a:p>
          <a:p>
            <a:pPr algn="ctr"/>
            <a:r>
              <a:rPr lang="fr-FR" b="1" dirty="0" smtClean="0">
                <a:effectLst>
                  <a:outerShdw blurRad="38100" dist="38100" dir="2700000" algn="tl">
                    <a:srgbClr val="000000">
                      <a:alpha val="43137"/>
                    </a:srgbClr>
                  </a:outerShdw>
                </a:effectLst>
                <a:latin typeface="Simplified Arabic" pitchFamily="18" charset="-78"/>
                <a:cs typeface="Simplified Arabic" pitchFamily="18" charset="-78"/>
              </a:rPr>
              <a:t> </a:t>
            </a:r>
            <a:r>
              <a:rPr lang="ar-DZ" b="1" dirty="0" smtClean="0">
                <a:effectLst>
                  <a:outerShdw blurRad="38100" dist="38100" dir="2700000" algn="tl">
                    <a:srgbClr val="000000">
                      <a:alpha val="43137"/>
                    </a:srgbClr>
                  </a:outerShdw>
                </a:effectLst>
                <a:latin typeface="Simplified Arabic" pitchFamily="18" charset="-78"/>
                <a:cs typeface="Simplified Arabic" pitchFamily="18" charset="-78"/>
              </a:rPr>
              <a:t>لزرق سارة                                                                                                     </a:t>
            </a:r>
          </a:p>
        </p:txBody>
      </p:sp>
      <p:sp>
        <p:nvSpPr>
          <p:cNvPr id="11" name="ZoneTexte 10"/>
          <p:cNvSpPr txBox="1"/>
          <p:nvPr/>
        </p:nvSpPr>
        <p:spPr>
          <a:xfrm>
            <a:off x="4940300" y="4495800"/>
            <a:ext cx="2730500" cy="369332"/>
          </a:xfrm>
          <a:prstGeom prst="rect">
            <a:avLst/>
          </a:prstGeom>
          <a:noFill/>
        </p:spPr>
        <p:txBody>
          <a:bodyPr wrap="square" rtlCol="0">
            <a:spAutoFit/>
          </a:bodyPr>
          <a:lstStyle/>
          <a:p>
            <a:r>
              <a:rPr lang="ar-SA" b="1" u="sng" dirty="0" smtClean="0">
                <a:effectLst>
                  <a:outerShdw blurRad="38100" dist="38100" dir="2700000" algn="tl">
                    <a:srgbClr val="000000">
                      <a:alpha val="43137"/>
                    </a:srgbClr>
                  </a:outerShdw>
                </a:effectLst>
                <a:latin typeface="Simplified Arabic" pitchFamily="18" charset="-78"/>
                <a:cs typeface="Simplified Arabic" pitchFamily="18" charset="-78"/>
              </a:rPr>
              <a:t>لجنة المناقشة</a:t>
            </a:r>
            <a:r>
              <a:rPr lang="ar-DZ" b="1" u="sng" dirty="0" smtClean="0">
                <a:effectLst>
                  <a:outerShdw blurRad="38100" dist="38100" dir="2700000" algn="tl">
                    <a:srgbClr val="000000">
                      <a:alpha val="43137"/>
                    </a:srgbClr>
                  </a:outerShdw>
                </a:effectLst>
                <a:latin typeface="Simplified Arabic" pitchFamily="18" charset="-78"/>
                <a:cs typeface="Simplified Arabic" pitchFamily="18" charset="-78"/>
              </a:rPr>
              <a:t> من جامعة </a:t>
            </a:r>
            <a:r>
              <a:rPr lang="ar-DZ" b="1" u="sng" dirty="0" err="1" smtClean="0">
                <a:effectLst>
                  <a:outerShdw blurRad="38100" dist="38100" dir="2700000" algn="tl">
                    <a:srgbClr val="000000">
                      <a:alpha val="43137"/>
                    </a:srgbClr>
                  </a:outerShdw>
                </a:effectLst>
                <a:latin typeface="Simplified Arabic" pitchFamily="18" charset="-78"/>
                <a:cs typeface="Simplified Arabic" pitchFamily="18" charset="-78"/>
              </a:rPr>
              <a:t>مستغانم</a:t>
            </a:r>
            <a:r>
              <a:rPr lang="ar-DZ" b="1" u="sng" dirty="0" smtClean="0">
                <a:effectLst>
                  <a:outerShdw blurRad="38100" dist="38100" dir="2700000" algn="tl">
                    <a:srgbClr val="000000">
                      <a:alpha val="43137"/>
                    </a:srgbClr>
                  </a:outerShdw>
                </a:effectLst>
                <a:latin typeface="Simplified Arabic" pitchFamily="18" charset="-78"/>
                <a:cs typeface="Simplified Arabic" pitchFamily="18" charset="-78"/>
              </a:rPr>
              <a:t> </a:t>
            </a:r>
            <a:endParaRPr lang="fr-FR" dirty="0"/>
          </a:p>
        </p:txBody>
      </p:sp>
      <p:graphicFrame>
        <p:nvGraphicFramePr>
          <p:cNvPr id="13" name="Tableau 12"/>
          <p:cNvGraphicFramePr>
            <a:graphicFrameLocks noGrp="1"/>
          </p:cNvGraphicFramePr>
          <p:nvPr/>
        </p:nvGraphicFramePr>
        <p:xfrm>
          <a:off x="2095500" y="4909820"/>
          <a:ext cx="9702800" cy="1554480"/>
        </p:xfrm>
        <a:graphic>
          <a:graphicData uri="http://schemas.openxmlformats.org/drawingml/2006/table">
            <a:tbl>
              <a:tblPr firstRow="1" bandRow="1">
                <a:tableStyleId>{5C22544A-7EE6-4342-B048-85BDC9FD1C3A}</a:tableStyleId>
              </a:tblPr>
              <a:tblGrid>
                <a:gridCol w="3196167"/>
                <a:gridCol w="3196167"/>
                <a:gridCol w="3310466"/>
              </a:tblGrid>
              <a:tr h="355600">
                <a:tc>
                  <a:txBody>
                    <a:bodyPr/>
                    <a:lstStyle/>
                    <a:p>
                      <a:pPr algn="ctr"/>
                      <a:r>
                        <a:rPr lang="ar-DZ" dirty="0" smtClean="0">
                          <a:solidFill>
                            <a:schemeClr val="tx1">
                              <a:lumMod val="95000"/>
                              <a:lumOff val="5000"/>
                            </a:schemeClr>
                          </a:solidFill>
                          <a:effectLst>
                            <a:outerShdw blurRad="38100" dist="38100" dir="2700000" algn="tl">
                              <a:srgbClr val="000000">
                                <a:alpha val="43137"/>
                              </a:srgbClr>
                            </a:outerShdw>
                          </a:effectLst>
                        </a:rPr>
                        <a:t>رتبة</a:t>
                      </a:r>
                      <a:endParaRPr lang="fr-FR"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dirty="0" smtClean="0">
                          <a:solidFill>
                            <a:schemeClr val="tx1">
                              <a:lumMod val="95000"/>
                              <a:lumOff val="5000"/>
                            </a:schemeClr>
                          </a:solidFill>
                          <a:effectLst>
                            <a:outerShdw blurRad="38100" dist="38100" dir="2700000" algn="tl">
                              <a:srgbClr val="000000">
                                <a:alpha val="43137"/>
                              </a:srgbClr>
                            </a:outerShdw>
                          </a:effectLst>
                        </a:rPr>
                        <a:t>الرتبة</a:t>
                      </a:r>
                      <a:endParaRPr lang="fr-FR"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dirty="0" smtClean="0">
                          <a:solidFill>
                            <a:schemeClr val="tx1">
                              <a:lumMod val="95000"/>
                              <a:lumOff val="5000"/>
                            </a:schemeClr>
                          </a:solidFill>
                          <a:effectLst>
                            <a:outerShdw blurRad="38100" dist="38100" dir="2700000" algn="tl">
                              <a:srgbClr val="000000">
                                <a:alpha val="43137"/>
                              </a:srgbClr>
                            </a:outerShdw>
                          </a:effectLst>
                        </a:rPr>
                        <a:t>أعضاء</a:t>
                      </a:r>
                      <a:r>
                        <a:rPr lang="ar-DZ" baseline="0" dirty="0" smtClean="0">
                          <a:solidFill>
                            <a:schemeClr val="tx1">
                              <a:lumMod val="95000"/>
                              <a:lumOff val="5000"/>
                            </a:schemeClr>
                          </a:solidFill>
                          <a:effectLst>
                            <a:outerShdw blurRad="38100" dist="38100" dir="2700000" algn="tl">
                              <a:srgbClr val="000000">
                                <a:alpha val="43137"/>
                              </a:srgbClr>
                            </a:outerShdw>
                          </a:effectLst>
                        </a:rPr>
                        <a:t> لجنة</a:t>
                      </a:r>
                      <a:endParaRPr lang="fr-FR" dirty="0">
                        <a:solidFill>
                          <a:schemeClr val="tx1">
                            <a:lumMod val="95000"/>
                            <a:lumOff val="5000"/>
                          </a:schemeClr>
                        </a:solidFill>
                        <a:effectLst>
                          <a:outerShdw blurRad="38100" dist="38100" dir="2700000" algn="tl">
                            <a:srgbClr val="000000">
                              <a:alpha val="43137"/>
                            </a:srgbClr>
                          </a:outerShdw>
                        </a:effectLst>
                      </a:endParaRPr>
                    </a:p>
                  </a:txBody>
                  <a:tcPr>
                    <a:noFill/>
                  </a:tcPr>
                </a:tc>
              </a:tr>
              <a:tr h="368300">
                <a:tc>
                  <a:txBody>
                    <a:bodyPr/>
                    <a:lstStyle/>
                    <a:p>
                      <a:pPr algn="ctr"/>
                      <a:r>
                        <a:rPr lang="ar-DZ" sz="2000" b="1" smtClean="0">
                          <a:solidFill>
                            <a:schemeClr val="tx1">
                              <a:lumMod val="95000"/>
                              <a:lumOff val="5000"/>
                            </a:schemeClr>
                          </a:solidFill>
                          <a:effectLst>
                            <a:outerShdw blurRad="38100" dist="38100" dir="2700000" algn="tl">
                              <a:srgbClr val="000000">
                                <a:alpha val="43137"/>
                              </a:srgbClr>
                            </a:outerShdw>
                          </a:effectLst>
                        </a:rPr>
                        <a:t>مناقشة</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أستاذة محاضرة –</a:t>
                      </a:r>
                      <a:r>
                        <a:rPr lang="ar-DZ" sz="2000" b="1" baseline="0" dirty="0" smtClean="0">
                          <a:solidFill>
                            <a:schemeClr val="tx1">
                              <a:lumMod val="95000"/>
                              <a:lumOff val="5000"/>
                            </a:schemeClr>
                          </a:solidFill>
                          <a:effectLst>
                            <a:outerShdw blurRad="38100" dist="38100" dir="2700000" algn="tl">
                              <a:srgbClr val="000000">
                                <a:alpha val="43137"/>
                              </a:srgbClr>
                            </a:outerShdw>
                          </a:effectLst>
                        </a:rPr>
                        <a:t> </a:t>
                      </a:r>
                      <a:r>
                        <a:rPr lang="ar-DZ" sz="2000" b="1" baseline="0" dirty="0" err="1" smtClean="0">
                          <a:solidFill>
                            <a:schemeClr val="tx1">
                              <a:lumMod val="95000"/>
                              <a:lumOff val="5000"/>
                            </a:schemeClr>
                          </a:solidFill>
                          <a:effectLst>
                            <a:outerShdw blurRad="38100" dist="38100" dir="2700000" algn="tl">
                              <a:srgbClr val="000000">
                                <a:alpha val="43137"/>
                              </a:srgbClr>
                            </a:outerShdw>
                          </a:effectLst>
                        </a:rPr>
                        <a:t>ب</a:t>
                      </a:r>
                      <a:r>
                        <a:rPr lang="ar-DZ" sz="2000" b="1" baseline="0" dirty="0" smtClean="0">
                          <a:solidFill>
                            <a:schemeClr val="tx1">
                              <a:lumMod val="95000"/>
                              <a:lumOff val="5000"/>
                            </a:schemeClr>
                          </a:solidFill>
                          <a:effectLst>
                            <a:outerShdw blurRad="38100" dist="38100" dir="2700000" algn="tl">
                              <a:srgbClr val="000000">
                                <a:alpha val="43137"/>
                              </a:srgbClr>
                            </a:outerShdw>
                          </a:effectLst>
                        </a:rPr>
                        <a:t> -   </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د. تمار خديجة</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r>
              <a:tr h="368300">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مشرفا</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أستاذ محاضر –</a:t>
                      </a:r>
                      <a:r>
                        <a:rPr lang="ar-DZ" sz="2000" b="1" baseline="0" dirty="0" smtClean="0">
                          <a:solidFill>
                            <a:schemeClr val="tx1">
                              <a:lumMod val="95000"/>
                              <a:lumOff val="5000"/>
                            </a:schemeClr>
                          </a:solidFill>
                          <a:effectLst>
                            <a:outerShdw blurRad="38100" dist="38100" dir="2700000" algn="tl">
                              <a:srgbClr val="000000">
                                <a:alpha val="43137"/>
                              </a:srgbClr>
                            </a:outerShdw>
                          </a:effectLst>
                        </a:rPr>
                        <a:t> </a:t>
                      </a:r>
                      <a:r>
                        <a:rPr lang="ar-DZ" sz="2000" b="1" baseline="0" dirty="0" err="1" smtClean="0">
                          <a:solidFill>
                            <a:schemeClr val="tx1">
                              <a:lumMod val="95000"/>
                              <a:lumOff val="5000"/>
                            </a:schemeClr>
                          </a:solidFill>
                          <a:effectLst>
                            <a:outerShdw blurRad="38100" dist="38100" dir="2700000" algn="tl">
                              <a:srgbClr val="000000">
                                <a:alpha val="43137"/>
                              </a:srgbClr>
                            </a:outerShdw>
                          </a:effectLst>
                        </a:rPr>
                        <a:t>أ</a:t>
                      </a:r>
                      <a:r>
                        <a:rPr lang="ar-DZ" sz="2000" b="1" baseline="0" dirty="0" smtClean="0">
                          <a:solidFill>
                            <a:schemeClr val="tx1">
                              <a:lumMod val="95000"/>
                              <a:lumOff val="5000"/>
                            </a:schemeClr>
                          </a:solidFill>
                          <a:effectLst>
                            <a:outerShdw blurRad="38100" dist="38100" dir="2700000" algn="tl">
                              <a:srgbClr val="000000">
                                <a:alpha val="43137"/>
                              </a:srgbClr>
                            </a:outerShdw>
                          </a:effectLst>
                        </a:rPr>
                        <a:t> -  </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د.</a:t>
                      </a:r>
                      <a:r>
                        <a:rPr lang="ar-DZ" sz="2000" b="1" dirty="0" err="1" smtClean="0">
                          <a:solidFill>
                            <a:schemeClr val="tx1">
                              <a:lumMod val="95000"/>
                              <a:lumOff val="5000"/>
                            </a:schemeClr>
                          </a:solidFill>
                          <a:effectLst>
                            <a:outerShdw blurRad="38100" dist="38100" dir="2700000" algn="tl">
                              <a:srgbClr val="000000">
                                <a:alpha val="43137"/>
                              </a:srgbClr>
                            </a:outerShdw>
                          </a:effectLst>
                        </a:rPr>
                        <a:t>شاعة</a:t>
                      </a:r>
                      <a:r>
                        <a:rPr lang="ar-DZ" sz="2000" b="1" dirty="0" smtClean="0">
                          <a:solidFill>
                            <a:schemeClr val="tx1">
                              <a:lumMod val="95000"/>
                              <a:lumOff val="5000"/>
                            </a:schemeClr>
                          </a:solidFill>
                          <a:effectLst>
                            <a:outerShdw blurRad="38100" dist="38100" dir="2700000" algn="tl">
                              <a:srgbClr val="000000">
                                <a:alpha val="43137"/>
                              </a:srgbClr>
                            </a:outerShdw>
                          </a:effectLst>
                        </a:rPr>
                        <a:t> </a:t>
                      </a:r>
                      <a:r>
                        <a:rPr lang="ar-DZ" sz="2000" b="1" dirty="0" err="1" smtClean="0">
                          <a:solidFill>
                            <a:schemeClr val="tx1">
                              <a:lumMod val="95000"/>
                              <a:lumOff val="5000"/>
                            </a:schemeClr>
                          </a:solidFill>
                          <a:effectLst>
                            <a:outerShdw blurRad="38100" dist="38100" dir="2700000" algn="tl">
                              <a:srgbClr val="000000">
                                <a:alpha val="43137"/>
                              </a:srgbClr>
                            </a:outerShdw>
                          </a:effectLst>
                        </a:rPr>
                        <a:t>عبدالقادر</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r>
              <a:tr h="226060">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رئيسة</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أستاذة محاضرة – </a:t>
                      </a:r>
                      <a:r>
                        <a:rPr lang="ar-DZ" sz="2000" b="1" dirty="0" err="1" smtClean="0">
                          <a:solidFill>
                            <a:schemeClr val="tx1">
                              <a:lumMod val="95000"/>
                              <a:lumOff val="5000"/>
                            </a:schemeClr>
                          </a:solidFill>
                          <a:effectLst>
                            <a:outerShdw blurRad="38100" dist="38100" dir="2700000" algn="tl">
                              <a:srgbClr val="000000">
                                <a:alpha val="43137"/>
                              </a:srgbClr>
                            </a:outerShdw>
                          </a:effectLst>
                        </a:rPr>
                        <a:t>أ</a:t>
                      </a:r>
                      <a:r>
                        <a:rPr lang="ar-DZ" sz="2000" b="1" dirty="0" smtClean="0">
                          <a:solidFill>
                            <a:schemeClr val="tx1">
                              <a:lumMod val="95000"/>
                              <a:lumOff val="5000"/>
                            </a:schemeClr>
                          </a:solidFill>
                          <a:effectLst>
                            <a:outerShdw blurRad="38100" dist="38100" dir="2700000" algn="tl">
                              <a:srgbClr val="000000">
                                <a:alpha val="43137"/>
                              </a:srgbClr>
                            </a:outerShdw>
                          </a:effectLst>
                        </a:rPr>
                        <a:t> -  </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c>
                  <a:txBody>
                    <a:bodyPr/>
                    <a:lstStyle/>
                    <a:p>
                      <a:pPr algn="ctr"/>
                      <a:r>
                        <a:rPr lang="ar-DZ" sz="2000" b="1" dirty="0" smtClean="0">
                          <a:solidFill>
                            <a:schemeClr val="tx1">
                              <a:lumMod val="95000"/>
                              <a:lumOff val="5000"/>
                            </a:schemeClr>
                          </a:solidFill>
                          <a:effectLst>
                            <a:outerShdw blurRad="38100" dist="38100" dir="2700000" algn="tl">
                              <a:srgbClr val="000000">
                                <a:alpha val="43137"/>
                              </a:srgbClr>
                            </a:outerShdw>
                          </a:effectLst>
                        </a:rPr>
                        <a:t>د.</a:t>
                      </a:r>
                      <a:r>
                        <a:rPr lang="ar-DZ" sz="2000" b="1" dirty="0" err="1" smtClean="0">
                          <a:solidFill>
                            <a:schemeClr val="tx1">
                              <a:lumMod val="95000"/>
                              <a:lumOff val="5000"/>
                            </a:schemeClr>
                          </a:solidFill>
                          <a:effectLst>
                            <a:outerShdw blurRad="38100" dist="38100" dir="2700000" algn="tl">
                              <a:srgbClr val="000000">
                                <a:alpha val="43137"/>
                              </a:srgbClr>
                            </a:outerShdw>
                          </a:effectLst>
                        </a:rPr>
                        <a:t>مقيدش</a:t>
                      </a:r>
                      <a:r>
                        <a:rPr lang="ar-DZ" sz="2000" b="1" dirty="0" smtClean="0">
                          <a:solidFill>
                            <a:schemeClr val="tx1">
                              <a:lumMod val="95000"/>
                              <a:lumOff val="5000"/>
                            </a:schemeClr>
                          </a:solidFill>
                          <a:effectLst>
                            <a:outerShdw blurRad="38100" dist="38100" dir="2700000" algn="tl">
                              <a:srgbClr val="000000">
                                <a:alpha val="43137"/>
                              </a:srgbClr>
                            </a:outerShdw>
                          </a:effectLst>
                        </a:rPr>
                        <a:t> </a:t>
                      </a:r>
                      <a:r>
                        <a:rPr lang="ar-DZ" sz="2000" b="1" dirty="0" err="1" smtClean="0">
                          <a:solidFill>
                            <a:schemeClr val="tx1">
                              <a:lumMod val="95000"/>
                              <a:lumOff val="5000"/>
                            </a:schemeClr>
                          </a:solidFill>
                          <a:effectLst>
                            <a:outerShdw blurRad="38100" dist="38100" dir="2700000" algn="tl">
                              <a:srgbClr val="000000">
                                <a:alpha val="43137"/>
                              </a:srgbClr>
                            </a:outerShdw>
                          </a:effectLst>
                        </a:rPr>
                        <a:t>فاطيمة</a:t>
                      </a:r>
                      <a:r>
                        <a:rPr lang="ar-DZ" sz="2000" b="1" dirty="0" smtClean="0">
                          <a:solidFill>
                            <a:schemeClr val="tx1">
                              <a:lumMod val="95000"/>
                              <a:lumOff val="5000"/>
                            </a:schemeClr>
                          </a:solidFill>
                          <a:effectLst>
                            <a:outerShdw blurRad="38100" dist="38100" dir="2700000" algn="tl">
                              <a:srgbClr val="000000">
                                <a:alpha val="43137"/>
                              </a:srgbClr>
                            </a:outerShdw>
                          </a:effectLst>
                        </a:rPr>
                        <a:t> زهراء </a:t>
                      </a:r>
                      <a:endParaRPr lang="fr-FR" sz="2000" b="1" dirty="0">
                        <a:solidFill>
                          <a:schemeClr val="tx1">
                            <a:lumMod val="95000"/>
                            <a:lumOff val="5000"/>
                          </a:schemeClr>
                        </a:solidFill>
                        <a:effectLst>
                          <a:outerShdw blurRad="38100" dist="38100" dir="2700000" algn="tl">
                            <a:srgbClr val="000000">
                              <a:alpha val="43137"/>
                            </a:srgbClr>
                          </a:outerShdw>
                        </a:effectLst>
                      </a:endParaRPr>
                    </a:p>
                  </a:txBody>
                  <a:tcPr>
                    <a:noFill/>
                  </a:tcPr>
                </a:tc>
              </a:tr>
            </a:tbl>
          </a:graphicData>
        </a:graphic>
      </p:graphicFrame>
      <p:sp>
        <p:nvSpPr>
          <p:cNvPr id="14" name="ZoneTexte 13"/>
          <p:cNvSpPr txBox="1"/>
          <p:nvPr/>
        </p:nvSpPr>
        <p:spPr>
          <a:xfrm>
            <a:off x="2971800" y="6553200"/>
            <a:ext cx="6578600" cy="369332"/>
          </a:xfrm>
          <a:prstGeom prst="rect">
            <a:avLst/>
          </a:prstGeom>
          <a:noFill/>
        </p:spPr>
        <p:txBody>
          <a:bodyPr wrap="square" rtlCol="0">
            <a:spAutoFit/>
          </a:bodyPr>
          <a:lstStyle/>
          <a:p>
            <a:pPr algn="ctr"/>
            <a:r>
              <a:rPr lang="ar-DZ" dirty="0" smtClean="0"/>
              <a:t>السنة الجامعية 2022-2023</a:t>
            </a:r>
            <a:endParaRPr lang="fr-FR" dirty="0"/>
          </a:p>
        </p:txBody>
      </p:sp>
      <p:pic>
        <p:nvPicPr>
          <p:cNvPr id="15" name="Image 14" descr="téléchargement (1).jpg"/>
          <p:cNvPicPr>
            <a:picLocks noChangeAspect="1"/>
          </p:cNvPicPr>
          <p:nvPr/>
        </p:nvPicPr>
        <p:blipFill>
          <a:blip r:embed="rId3">
            <a:grayscl/>
          </a:blip>
          <a:stretch>
            <a:fillRect/>
          </a:stretch>
        </p:blipFill>
        <p:spPr>
          <a:xfrm>
            <a:off x="531813" y="254001"/>
            <a:ext cx="954087" cy="9524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normAutofit fontScale="92500" lnSpcReduction="20000"/>
          </a:bodyPr>
          <a:lstStyle/>
          <a:p>
            <a:pPr algn="ctr"/>
            <a:r>
              <a:rPr lang="ar-DZ" dirty="0" smtClean="0">
                <a:solidFill>
                  <a:schemeClr val="accent2">
                    <a:lumMod val="75000"/>
                  </a:schemeClr>
                </a:solidFill>
                <a:effectLst>
                  <a:outerShdw blurRad="38100" dist="38100" dir="2700000" algn="tl">
                    <a:srgbClr val="000000">
                      <a:alpha val="43137"/>
                    </a:srgbClr>
                  </a:outerShdw>
                </a:effectLst>
              </a:rPr>
              <a:t>الجانب النظري : الفصل الأول  </a:t>
            </a:r>
            <a:endParaRPr lang="fr-FR"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1028700" y="1997839"/>
            <a:ext cx="10477500" cy="2308324"/>
          </a:xfrm>
          <a:prstGeom prst="rect">
            <a:avLst/>
          </a:prstGeom>
        </p:spPr>
        <p:txBody>
          <a:bodyPr wrap="square">
            <a:spAutoFit/>
          </a:bodyPr>
          <a:lstStyle/>
          <a:p>
            <a:r>
              <a:rPr lang="ar-DZ" dirty="0" smtClean="0"/>
              <a:t> </a:t>
            </a:r>
            <a:r>
              <a:rPr lang="ar-DZ" sz="2400" b="1" dirty="0" smtClean="0"/>
              <a:t>يعرف التكوين </a:t>
            </a:r>
            <a:r>
              <a:rPr lang="ar-DZ" sz="2400" b="1" dirty="0" err="1" smtClean="0"/>
              <a:t>و</a:t>
            </a:r>
            <a:r>
              <a:rPr lang="ar-DZ" sz="2400" b="1" dirty="0" smtClean="0"/>
              <a:t> التدريب على أنه التعلم </a:t>
            </a:r>
            <a:r>
              <a:rPr lang="ar-DZ" sz="2400" b="1" dirty="0" err="1" smtClean="0"/>
              <a:t>و</a:t>
            </a:r>
            <a:r>
              <a:rPr lang="ar-DZ" sz="2400" b="1" dirty="0" smtClean="0"/>
              <a:t> اكتساب قدرات عقلية </a:t>
            </a:r>
            <a:r>
              <a:rPr lang="ar-DZ" sz="2400" b="1" dirty="0" err="1" smtClean="0"/>
              <a:t>و</a:t>
            </a:r>
            <a:r>
              <a:rPr lang="ar-DZ" sz="2400" b="1" dirty="0" smtClean="0"/>
              <a:t> عضلية تتمثل في المعرفة </a:t>
            </a:r>
            <a:r>
              <a:rPr lang="ar-DZ" sz="2400" b="1" dirty="0" err="1" smtClean="0"/>
              <a:t>و</a:t>
            </a:r>
            <a:r>
              <a:rPr lang="ar-DZ" sz="2400" b="1" dirty="0" smtClean="0"/>
              <a:t> تنمية المهارات </a:t>
            </a:r>
            <a:r>
              <a:rPr lang="ar-DZ" sz="2400" b="1" dirty="0" err="1" smtClean="0"/>
              <a:t>و</a:t>
            </a:r>
            <a:r>
              <a:rPr lang="ar-DZ" sz="2400" b="1" dirty="0" smtClean="0"/>
              <a:t> السلوك نحو العمل </a:t>
            </a:r>
            <a:r>
              <a:rPr lang="ar-DZ" sz="2400" b="1" dirty="0" err="1" smtClean="0"/>
              <a:t>و</a:t>
            </a:r>
            <a:r>
              <a:rPr lang="ar-DZ" sz="2400" b="1" dirty="0" smtClean="0"/>
              <a:t> هما عاملان مهمان في حياة المؤسسة </a:t>
            </a:r>
            <a:r>
              <a:rPr lang="ar-DZ" sz="2400" b="1" dirty="0" err="1" smtClean="0"/>
              <a:t>و</a:t>
            </a:r>
            <a:r>
              <a:rPr lang="ar-DZ" sz="2400" b="1" dirty="0" smtClean="0"/>
              <a:t> تطورها من خلال اكتساب خبرات كما أصبحا عنصران حاسمان في كفاءة وفاعلية موظفيها، وما يشهده العامل اليوم من تطور وتقدم خاصة في مجال التكنولوجيا جعل تدريب الموظفين وسيلة ضرورية لإكسابهم المهارات والخبرات الضرورية في هذا المجال، فتدريب الموظفين وإلحاقهم ببرامج تدريبية يحسن من أدائهم ويؤهلهم لشغل وظائف عليا مستقبلا بدلا من اللجوء إلى مصادر الخارجية .</a:t>
            </a:r>
            <a:endParaRPr lang="fr-FR" b="1" dirty="0"/>
          </a:p>
        </p:txBody>
      </p:sp>
      <p:pic>
        <p:nvPicPr>
          <p:cNvPr id="4" name="Image 3" descr="téléchargement.jpg"/>
          <p:cNvPicPr>
            <a:picLocks noChangeAspect="1"/>
          </p:cNvPicPr>
          <p:nvPr/>
        </p:nvPicPr>
        <p:blipFill>
          <a:blip r:embed="rId2"/>
          <a:stretch>
            <a:fillRect/>
          </a:stretch>
        </p:blipFill>
        <p:spPr>
          <a:xfrm>
            <a:off x="374650" y="563563"/>
            <a:ext cx="920750" cy="655637"/>
          </a:xfrm>
          <a:prstGeom prst="rect">
            <a:avLst/>
          </a:prstGeo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normAutofit fontScale="92500" lnSpcReduction="20000"/>
          </a:bodyPr>
          <a:lstStyle/>
          <a:p>
            <a:pPr algn="ctr"/>
            <a:r>
              <a:rPr lang="ar-DZ" dirty="0" smtClean="0">
                <a:solidFill>
                  <a:schemeClr val="accent2">
                    <a:lumMod val="75000"/>
                  </a:schemeClr>
                </a:solidFill>
                <a:effectLst>
                  <a:outerShdw blurRad="38100" dist="38100" dir="2700000" algn="tl">
                    <a:srgbClr val="000000">
                      <a:alpha val="43137"/>
                    </a:srgbClr>
                  </a:outerShdw>
                </a:effectLst>
              </a:rPr>
              <a:t>الجانب النظري : الفصل الأول</a:t>
            </a:r>
            <a:endParaRPr lang="fr-FR" dirty="0">
              <a:solidFill>
                <a:schemeClr val="accent2">
                  <a:lumMod val="75000"/>
                </a:schemeClr>
              </a:solidFill>
              <a:effectLst>
                <a:outerShdw blurRad="38100" dist="38100" dir="2700000" algn="tl">
                  <a:srgbClr val="000000">
                    <a:alpha val="43137"/>
                  </a:srgbClr>
                </a:outerShdw>
              </a:effectLst>
            </a:endParaRPr>
          </a:p>
        </p:txBody>
      </p:sp>
      <p:sp>
        <p:nvSpPr>
          <p:cNvPr id="3" name="ZoneTexte 2"/>
          <p:cNvSpPr txBox="1"/>
          <p:nvPr/>
        </p:nvSpPr>
        <p:spPr>
          <a:xfrm>
            <a:off x="4432300" y="1397000"/>
            <a:ext cx="6908800" cy="523220"/>
          </a:xfrm>
          <a:prstGeom prst="rect">
            <a:avLst/>
          </a:prstGeom>
          <a:noFill/>
          <a:ln>
            <a:solidFill>
              <a:schemeClr val="accent1">
                <a:lumMod val="60000"/>
                <a:lumOff val="40000"/>
              </a:schemeClr>
            </a:solidFill>
          </a:ln>
        </p:spPr>
        <p:txBody>
          <a:bodyPr wrap="square" rtlCol="0">
            <a:spAutoFit/>
          </a:bodyPr>
          <a:lstStyle/>
          <a:p>
            <a:r>
              <a:rPr lang="ar-DZ" sz="2800" dirty="0" smtClean="0">
                <a:solidFill>
                  <a:schemeClr val="accent1">
                    <a:lumMod val="75000"/>
                  </a:schemeClr>
                </a:solidFill>
              </a:rPr>
              <a:t>الفرق بين التكوين </a:t>
            </a:r>
            <a:r>
              <a:rPr lang="ar-DZ" sz="2800" dirty="0" err="1" smtClean="0">
                <a:solidFill>
                  <a:schemeClr val="accent1">
                    <a:lumMod val="75000"/>
                  </a:schemeClr>
                </a:solidFill>
              </a:rPr>
              <a:t>و</a:t>
            </a:r>
            <a:r>
              <a:rPr lang="ar-DZ" sz="2800" dirty="0" smtClean="0">
                <a:solidFill>
                  <a:schemeClr val="accent1">
                    <a:lumMod val="75000"/>
                  </a:schemeClr>
                </a:solidFill>
              </a:rPr>
              <a:t> التدريب </a:t>
            </a:r>
            <a:endParaRPr lang="fr-FR" sz="2800" dirty="0">
              <a:solidFill>
                <a:schemeClr val="accent1">
                  <a:lumMod val="75000"/>
                </a:schemeClr>
              </a:solidFill>
            </a:endParaRPr>
          </a:p>
        </p:txBody>
      </p:sp>
      <p:graphicFrame>
        <p:nvGraphicFramePr>
          <p:cNvPr id="5" name="Diagramme 4"/>
          <p:cNvGraphicFramePr/>
          <p:nvPr/>
        </p:nvGraphicFramePr>
        <p:xfrm>
          <a:off x="2032000" y="1968501"/>
          <a:ext cx="81280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 5" descr="téléchargement.jpg"/>
          <p:cNvPicPr>
            <a:picLocks noChangeAspect="1"/>
          </p:cNvPicPr>
          <p:nvPr/>
        </p:nvPicPr>
        <p:blipFill>
          <a:blip r:embed="rId6"/>
          <a:stretch>
            <a:fillRect/>
          </a:stretch>
        </p:blipFill>
        <p:spPr>
          <a:xfrm>
            <a:off x="406400" y="525462"/>
            <a:ext cx="876300" cy="668337"/>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3000"/>
          </a:schemeClr>
        </a:solidFill>
        <a:effectLst/>
      </p:bgPr>
    </p:bg>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normAutofit fontScale="92500" lnSpcReduction="20000"/>
          </a:bodyPr>
          <a:lstStyle/>
          <a:p>
            <a:pPr algn="ctr"/>
            <a:r>
              <a:rPr lang="ar-DZ" dirty="0" smtClean="0">
                <a:solidFill>
                  <a:schemeClr val="accent2">
                    <a:lumMod val="75000"/>
                  </a:schemeClr>
                </a:solidFill>
                <a:effectLst>
                  <a:outerShdw blurRad="38100" dist="38100" dir="2700000" algn="tl">
                    <a:srgbClr val="000000">
                      <a:alpha val="43137"/>
                    </a:srgbClr>
                  </a:outerShdw>
                </a:effectLst>
              </a:rPr>
              <a:t>الجانب النظري : الفصل الثاني </a:t>
            </a:r>
            <a:endParaRPr lang="fr-FR" dirty="0">
              <a:solidFill>
                <a:schemeClr val="accent2">
                  <a:lumMod val="75000"/>
                </a:schemeClr>
              </a:solidFill>
              <a:effectLst>
                <a:outerShdw blurRad="38100" dist="38100" dir="2700000" algn="tl">
                  <a:srgbClr val="000000">
                    <a:alpha val="43137"/>
                  </a:srgbClr>
                </a:outerShdw>
              </a:effectLst>
            </a:endParaRPr>
          </a:p>
        </p:txBody>
      </p:sp>
      <p:sp>
        <p:nvSpPr>
          <p:cNvPr id="3" name="Rectangle 2"/>
          <p:cNvSpPr/>
          <p:nvPr/>
        </p:nvSpPr>
        <p:spPr>
          <a:xfrm>
            <a:off x="1028700" y="1997839"/>
            <a:ext cx="10477500" cy="4062651"/>
          </a:xfrm>
          <a:prstGeom prst="rect">
            <a:avLst/>
          </a:prstGeom>
        </p:spPr>
        <p:txBody>
          <a:bodyPr wrap="square">
            <a:spAutoFit/>
          </a:bodyPr>
          <a:lstStyle/>
          <a:p>
            <a:r>
              <a:rPr lang="ar-DZ" dirty="0" smtClean="0"/>
              <a:t> </a:t>
            </a:r>
            <a:r>
              <a:rPr lang="ar-DZ" sz="2400" b="1" dirty="0" smtClean="0"/>
              <a:t>يمكن تعريف الأداء بأنه القدرة على إتمام المهام المطلوبة بشكل فعال وفي الوقت المحدد، بحيث يتم قياس الأداء من خلال مقاييس محددة تختلف حسب النشاط أو العملية المراد تقييمها.</a:t>
            </a:r>
            <a:endParaRPr lang="fr-FR" sz="2400" b="1" dirty="0" smtClean="0"/>
          </a:p>
          <a:p>
            <a:r>
              <a:rPr lang="ar-DZ" sz="2400" b="1" dirty="0" smtClean="0"/>
              <a:t>إن نجاح المنظمات ونموها وبقائها في عالم المنظمات مرتبط بأداء العاملين فيها ، لذلك اهتم الباحثون بموضوع الأداء لأهميته بالنسبة للأفراد العاملين والمنظمات على السواء، فالمنظمات تسعى دوما لارتقاء بأداء العاملين فيها وذلك من خلال تقييم الأداء وتحديد جوانب القوة والضعف لديهم وبالتالي الرفع من مستوى قدراتهم وكفاءتهم وكذلك معالجة الضعف </a:t>
            </a:r>
            <a:r>
              <a:rPr lang="ar-DZ" sz="2400" b="1" dirty="0" err="1" smtClean="0"/>
              <a:t>و</a:t>
            </a:r>
            <a:r>
              <a:rPr lang="ar-DZ" sz="2400" b="1" dirty="0" smtClean="0"/>
              <a:t> هذا يكون من خلال عملية التكوين </a:t>
            </a:r>
            <a:r>
              <a:rPr lang="ar-DZ" sz="2400" b="1" dirty="0" err="1" smtClean="0"/>
              <a:t>و</a:t>
            </a:r>
            <a:r>
              <a:rPr lang="ar-DZ" sz="2400" b="1" dirty="0" smtClean="0"/>
              <a:t> التدريب التي تلعب دورا مهما في رفع مستوى أداء العاملين </a:t>
            </a:r>
            <a:r>
              <a:rPr lang="ar-DZ" sz="2400" b="1" dirty="0" err="1" smtClean="0"/>
              <a:t>و</a:t>
            </a:r>
            <a:r>
              <a:rPr lang="ar-DZ" sz="2400" b="1" dirty="0" smtClean="0"/>
              <a:t> تحسينه من الناحية الكمية والنوعية , تشمل عملية تحسين الأداء عادةً تحليل الأداء الحالي وتحديد المناطق التي يمكن تحسينها ، ثم تطوير وتنفيذ إجراءات لتحقيق هذه التحسينات </a:t>
            </a:r>
            <a:r>
              <a:rPr lang="ar-DZ" sz="2400" b="1" dirty="0" err="1" smtClean="0"/>
              <a:t>و</a:t>
            </a:r>
            <a:r>
              <a:rPr lang="ar-DZ" sz="2400" b="1" dirty="0" smtClean="0"/>
              <a:t> من هنا نستنتج أن كلما كان الفرد مشبعا بالمهارات التكوينية </a:t>
            </a:r>
            <a:r>
              <a:rPr lang="ar-DZ" sz="2400" b="1" dirty="0" err="1" smtClean="0"/>
              <a:t>و</a:t>
            </a:r>
            <a:r>
              <a:rPr lang="ar-DZ" sz="2400" b="1" dirty="0" smtClean="0"/>
              <a:t> التدريبية كلما كان الأداء الوظيفي مرضي </a:t>
            </a:r>
            <a:r>
              <a:rPr lang="ar-DZ" sz="2400" b="1" dirty="0" err="1" smtClean="0"/>
              <a:t>و</a:t>
            </a:r>
            <a:r>
              <a:rPr lang="ar-DZ" sz="2400" b="1" dirty="0" smtClean="0"/>
              <a:t> ايجابيا على المؤسسة . </a:t>
            </a:r>
          </a:p>
          <a:p>
            <a:endParaRPr lang="fr-FR" dirty="0"/>
          </a:p>
        </p:txBody>
      </p:sp>
      <p:sp>
        <p:nvSpPr>
          <p:cNvPr id="4" name="ZoneTexte 3"/>
          <p:cNvSpPr txBox="1"/>
          <p:nvPr/>
        </p:nvSpPr>
        <p:spPr>
          <a:xfrm>
            <a:off x="4432300" y="1422400"/>
            <a:ext cx="6883400" cy="523220"/>
          </a:xfrm>
          <a:prstGeom prst="rect">
            <a:avLst/>
          </a:prstGeom>
          <a:noFill/>
          <a:ln>
            <a:solidFill>
              <a:schemeClr val="accent1">
                <a:lumMod val="60000"/>
                <a:lumOff val="40000"/>
              </a:schemeClr>
            </a:solidFill>
          </a:ln>
        </p:spPr>
        <p:txBody>
          <a:bodyPr wrap="square" rtlCol="0">
            <a:spAutoFit/>
          </a:bodyPr>
          <a:lstStyle/>
          <a:p>
            <a:r>
              <a:rPr lang="ar-DZ" sz="2800" b="1" dirty="0" smtClean="0">
                <a:solidFill>
                  <a:schemeClr val="accent1">
                    <a:lumMod val="75000"/>
                  </a:schemeClr>
                </a:solidFill>
              </a:rPr>
              <a:t>علاقة التكوين </a:t>
            </a:r>
            <a:r>
              <a:rPr lang="ar-DZ" sz="2800" b="1" dirty="0" err="1" smtClean="0">
                <a:solidFill>
                  <a:schemeClr val="accent1">
                    <a:lumMod val="75000"/>
                  </a:schemeClr>
                </a:solidFill>
              </a:rPr>
              <a:t>و</a:t>
            </a:r>
            <a:r>
              <a:rPr lang="ar-DZ" sz="2800" b="1" dirty="0" smtClean="0">
                <a:solidFill>
                  <a:schemeClr val="accent1">
                    <a:lumMod val="75000"/>
                  </a:schemeClr>
                </a:solidFill>
              </a:rPr>
              <a:t> التدريب بالتحسين الأداء الوظيفي</a:t>
            </a:r>
            <a:endParaRPr lang="fr-FR" sz="2800" b="1" dirty="0">
              <a:solidFill>
                <a:schemeClr val="accent1">
                  <a:lumMod val="75000"/>
                </a:schemeClr>
              </a:solidFill>
            </a:endParaRPr>
          </a:p>
        </p:txBody>
      </p:sp>
      <p:pic>
        <p:nvPicPr>
          <p:cNvPr id="5" name="Image 4" descr="téléchargement.jpg"/>
          <p:cNvPicPr>
            <a:picLocks noChangeAspect="1"/>
          </p:cNvPicPr>
          <p:nvPr/>
        </p:nvPicPr>
        <p:blipFill>
          <a:blip r:embed="rId2"/>
          <a:stretch>
            <a:fillRect/>
          </a:stretch>
        </p:blipFill>
        <p:spPr>
          <a:xfrm>
            <a:off x="387350" y="546100"/>
            <a:ext cx="908050" cy="622300"/>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normAutofit fontScale="92500" lnSpcReduction="20000"/>
          </a:bodyPr>
          <a:lstStyle/>
          <a:p>
            <a:pPr algn="ctr"/>
            <a:r>
              <a:rPr lang="ar-DZ" dirty="0" smtClean="0">
                <a:solidFill>
                  <a:schemeClr val="accent2">
                    <a:lumMod val="75000"/>
                  </a:schemeClr>
                </a:solidFill>
                <a:effectLst>
                  <a:outerShdw blurRad="38100" dist="38100" dir="2700000" algn="tl">
                    <a:srgbClr val="000000">
                      <a:alpha val="43137"/>
                    </a:srgbClr>
                  </a:outerShdw>
                </a:effectLst>
              </a:rPr>
              <a:t>الجانب التطبيقي : الفصل الثالث</a:t>
            </a:r>
            <a:endParaRPr lang="fr-FR" dirty="0">
              <a:solidFill>
                <a:schemeClr val="accent2">
                  <a:lumMod val="75000"/>
                </a:schemeClr>
              </a:solidFill>
              <a:effectLst>
                <a:outerShdw blurRad="38100" dist="38100" dir="2700000" algn="tl">
                  <a:srgbClr val="000000">
                    <a:alpha val="43137"/>
                  </a:srgbClr>
                </a:outerShdw>
              </a:effectLst>
            </a:endParaRPr>
          </a:p>
        </p:txBody>
      </p:sp>
      <p:pic>
        <p:nvPicPr>
          <p:cNvPr id="4" name="Image 3" descr="téléchargement (1).jpg"/>
          <p:cNvPicPr>
            <a:picLocks noChangeAspect="1"/>
          </p:cNvPicPr>
          <p:nvPr/>
        </p:nvPicPr>
        <p:blipFill>
          <a:blip r:embed="rId3">
            <a:lum bright="-40000" contrast="-40000"/>
          </a:blip>
          <a:stretch>
            <a:fillRect/>
          </a:stretch>
        </p:blipFill>
        <p:spPr>
          <a:xfrm>
            <a:off x="0" y="1257300"/>
            <a:ext cx="12192000" cy="5600700"/>
          </a:xfrm>
          <a:prstGeom prst="rect">
            <a:avLst/>
          </a:prstGeom>
          <a:ln>
            <a:noFill/>
          </a:ln>
          <a:effectLst>
            <a:softEdge rad="112500"/>
          </a:effectLst>
        </p:spPr>
      </p:pic>
      <p:sp>
        <p:nvSpPr>
          <p:cNvPr id="1025" name="Rectangle 1"/>
          <p:cNvSpPr>
            <a:spLocks noChangeArrowheads="1"/>
          </p:cNvSpPr>
          <p:nvPr/>
        </p:nvSpPr>
        <p:spPr bwMode="auto">
          <a:xfrm>
            <a:off x="0" y="0"/>
            <a:ext cx="691535" cy="3231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justLow" defTabSz="914400" rtl="1" eaLnBrk="1" fontAlgn="base" latinLnBrk="0" hangingPunct="1">
              <a:lnSpc>
                <a:spcPct val="100000"/>
              </a:lnSpc>
              <a:spcBef>
                <a:spcPct val="0"/>
              </a:spcBef>
              <a:spcAft>
                <a:spcPct val="0"/>
              </a:spcAft>
              <a:buClrTx/>
              <a:buSzTx/>
              <a:buFontTx/>
              <a:buNone/>
              <a:tabLst/>
            </a:pPr>
            <a:r>
              <a:rPr kumimoji="0" lang="ar-DZ" sz="1500" b="0" i="0" u="none" strike="noStrike" cap="none" normalizeH="0" baseline="0" dirty="0" smtClean="0">
                <a:ln>
                  <a:noFill/>
                </a:ln>
                <a:solidFill>
                  <a:schemeClr val="tx1"/>
                </a:solidFill>
                <a:effectLst/>
                <a:latin typeface="Sakkal Majalla"/>
                <a:ea typeface="Calibri" pitchFamily="34" charset="0"/>
                <a:cs typeface="Arial" pitchFamily="34" charset="0"/>
              </a:rPr>
              <a:t> </a:t>
            </a:r>
            <a:endParaRPr kumimoji="0" lang="ar-DZ"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Image 6" descr="téléchargement.jpg"/>
          <p:cNvPicPr>
            <a:picLocks noChangeAspect="1"/>
          </p:cNvPicPr>
          <p:nvPr/>
        </p:nvPicPr>
        <p:blipFill>
          <a:blip r:embed="rId4"/>
          <a:stretch>
            <a:fillRect/>
          </a:stretch>
        </p:blipFill>
        <p:spPr>
          <a:xfrm>
            <a:off x="406400" y="507999"/>
            <a:ext cx="927100" cy="660401"/>
          </a:xfrm>
          <a:prstGeom prst="rect">
            <a:avLst/>
          </a:prstGeom>
        </p:spPr>
      </p:pic>
      <p:sp>
        <p:nvSpPr>
          <p:cNvPr id="8" name="ZoneTexte 7"/>
          <p:cNvSpPr txBox="1"/>
          <p:nvPr/>
        </p:nvSpPr>
        <p:spPr>
          <a:xfrm>
            <a:off x="457200" y="1460500"/>
            <a:ext cx="11430000" cy="4031873"/>
          </a:xfrm>
          <a:prstGeom prst="rect">
            <a:avLst/>
          </a:prstGeom>
          <a:noFill/>
        </p:spPr>
        <p:txBody>
          <a:bodyPr wrap="square" rtlCol="0">
            <a:spAutoFit/>
          </a:bodyPr>
          <a:lstStyle/>
          <a:p>
            <a:r>
              <a:rPr lang="ar-DZ" sz="3200" b="1" dirty="0" smtClean="0">
                <a:solidFill>
                  <a:schemeClr val="accent1"/>
                </a:solidFill>
              </a:rPr>
              <a:t>يقدم ميناء </a:t>
            </a:r>
            <a:r>
              <a:rPr lang="ar-DZ" sz="3200" b="1" dirty="0" err="1" smtClean="0">
                <a:solidFill>
                  <a:schemeClr val="accent1"/>
                </a:solidFill>
              </a:rPr>
              <a:t>مستغانم</a:t>
            </a:r>
            <a:r>
              <a:rPr lang="ar-DZ" sz="3200" b="1" dirty="0" smtClean="0">
                <a:solidFill>
                  <a:schemeClr val="accent1"/>
                </a:solidFill>
              </a:rPr>
              <a:t> نوعين من الخدمات التجارية </a:t>
            </a:r>
            <a:r>
              <a:rPr lang="ar-DZ" sz="3200" b="1" dirty="0" err="1" smtClean="0">
                <a:solidFill>
                  <a:schemeClr val="accent1"/>
                </a:solidFill>
              </a:rPr>
              <a:t>و</a:t>
            </a:r>
            <a:r>
              <a:rPr lang="ar-DZ" sz="3200" b="1" dirty="0" smtClean="0">
                <a:solidFill>
                  <a:schemeClr val="accent1"/>
                </a:solidFill>
              </a:rPr>
              <a:t> خدمات الصيد البحري </a:t>
            </a:r>
            <a:r>
              <a:rPr lang="ar-DZ" sz="3200" b="1" dirty="0" err="1" smtClean="0">
                <a:solidFill>
                  <a:schemeClr val="accent1"/>
                </a:solidFill>
              </a:rPr>
              <a:t>و</a:t>
            </a:r>
            <a:r>
              <a:rPr lang="ar-DZ" sz="3200" b="1" dirty="0" smtClean="0">
                <a:solidFill>
                  <a:schemeClr val="accent1"/>
                </a:solidFill>
              </a:rPr>
              <a:t> خدمات النقل البحري, </a:t>
            </a:r>
            <a:r>
              <a:rPr lang="ar-DZ" sz="3200" b="1" dirty="0" err="1" smtClean="0">
                <a:solidFill>
                  <a:schemeClr val="accent1"/>
                </a:solidFill>
              </a:rPr>
              <a:t>و</a:t>
            </a:r>
            <a:r>
              <a:rPr lang="ar-DZ" sz="3200" b="1" dirty="0" smtClean="0">
                <a:solidFill>
                  <a:schemeClr val="accent1"/>
                </a:solidFill>
              </a:rPr>
              <a:t> تشرف على تسييره مؤسسة ميناء </a:t>
            </a:r>
            <a:r>
              <a:rPr lang="ar-DZ" sz="3200" b="1" dirty="0" err="1" smtClean="0">
                <a:solidFill>
                  <a:schemeClr val="accent1"/>
                </a:solidFill>
              </a:rPr>
              <a:t>مستغانم</a:t>
            </a:r>
            <a:r>
              <a:rPr lang="ar-DZ" sz="3200" b="1" dirty="0" smtClean="0">
                <a:solidFill>
                  <a:schemeClr val="accent1"/>
                </a:solidFill>
              </a:rPr>
              <a:t> و هي مؤسسة عمومية اقتصادية (شركة ذات أسهم)أنشئت في إطار إصلاح النظام الميناء الجزائري, بمقتضى المرسوم التنفيذي رقم 287 -82 الصادر بتاريخ 14 أوت 1982 . في 29 فيفري 1989 شقت مؤسسة ميناء </a:t>
            </a:r>
            <a:r>
              <a:rPr lang="ar-DZ" sz="3200" b="1" dirty="0" err="1" smtClean="0">
                <a:solidFill>
                  <a:schemeClr val="accent1"/>
                </a:solidFill>
              </a:rPr>
              <a:t>مستغانم</a:t>
            </a:r>
            <a:r>
              <a:rPr lang="ar-DZ" sz="3200" b="1" dirty="0" smtClean="0">
                <a:solidFill>
                  <a:schemeClr val="accent1"/>
                </a:solidFill>
              </a:rPr>
              <a:t> طريقها نحو الاستقلالية على غرار المؤسسات التي كشفت عن استقرار في وضعيتها المالية, حيث تم تحويلها بموجب عقد موثق من شركة عمومية ذات طابع اجتماعي إلى شركة عمومية اقتصادية /شركة ذات أسهم برأس مال  تحت الحيازة الكاملة </a:t>
            </a:r>
            <a:endParaRPr lang="fr-FR" sz="3200" b="1" dirty="0">
              <a:solidFill>
                <a:schemeClr val="accent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sp>
        <p:nvSpPr>
          <p:cNvPr id="38" name="ZoneTexte 37">
            <a:extLst>
              <a:ext uri="{FF2B5EF4-FFF2-40B4-BE49-F238E27FC236}">
                <a16:creationId xmlns="" xmlns:a16="http://schemas.microsoft.com/office/drawing/2014/main" id="{0243C978-140F-4AB4-A3B3-0641AF7B59A0}"/>
              </a:ext>
            </a:extLst>
          </p:cNvPr>
          <p:cNvSpPr txBox="1"/>
          <p:nvPr/>
        </p:nvSpPr>
        <p:spPr>
          <a:xfrm>
            <a:off x="393700" y="673100"/>
            <a:ext cx="2387600" cy="1077218"/>
          </a:xfrm>
          <a:prstGeom prst="rect">
            <a:avLst/>
          </a:prstGeom>
          <a:noFill/>
        </p:spPr>
        <p:txBody>
          <a:bodyPr wrap="square" rtlCol="0">
            <a:spAutoFit/>
          </a:bodyPr>
          <a:lstStyle/>
          <a:p>
            <a:pPr algn="ctr"/>
            <a:r>
              <a:rPr lang="ar-DZ" sz="1600" b="1" dirty="0" smtClean="0">
                <a:solidFill>
                  <a:srgbClr val="C3092C"/>
                </a:solidFill>
                <a:effectLst>
                  <a:outerShdw blurRad="38100" dist="38100" dir="2700000" algn="tl">
                    <a:srgbClr val="000000">
                      <a:alpha val="43137"/>
                    </a:srgbClr>
                  </a:outerShdw>
                </a:effectLst>
                <a:latin typeface="Arabic Typesetting" pitchFamily="66" charset="-78"/>
                <a:cs typeface="Arabic Typesetting" pitchFamily="66" charset="-78"/>
              </a:rPr>
              <a:t>يتم تحليل احتياجات التدريب للعاملين في المؤسسة وتحديد المهارات والمعرفة التي يحتاجون إليها لتحسين أدائهم.</a:t>
            </a:r>
            <a:endParaRPr lang="fr-FR" sz="1600" b="1" dirty="0">
              <a:solidFill>
                <a:srgbClr val="C3092C"/>
              </a:solidFill>
              <a:effectLst>
                <a:outerShdw blurRad="38100" dist="38100" dir="2700000" algn="tl">
                  <a:srgbClr val="000000">
                    <a:alpha val="43137"/>
                  </a:srgbClr>
                </a:outerShdw>
              </a:effectLst>
              <a:cs typeface="+mj-cs"/>
            </a:endParaRPr>
          </a:p>
        </p:txBody>
      </p:sp>
      <p:sp>
        <p:nvSpPr>
          <p:cNvPr id="39" name="ZoneTexte 38">
            <a:extLst>
              <a:ext uri="{FF2B5EF4-FFF2-40B4-BE49-F238E27FC236}">
                <a16:creationId xmlns="" xmlns:a16="http://schemas.microsoft.com/office/drawing/2014/main" id="{3C9147EE-F6F0-43D3-A8C2-156D50777297}"/>
              </a:ext>
            </a:extLst>
          </p:cNvPr>
          <p:cNvSpPr txBox="1"/>
          <p:nvPr/>
        </p:nvSpPr>
        <p:spPr>
          <a:xfrm>
            <a:off x="5105400" y="852724"/>
            <a:ext cx="2120900" cy="1077218"/>
          </a:xfrm>
          <a:prstGeom prst="rect">
            <a:avLst/>
          </a:prstGeom>
          <a:noFill/>
        </p:spPr>
        <p:txBody>
          <a:bodyPr wrap="square" rtlCol="0">
            <a:spAutoFit/>
          </a:bodyPr>
          <a:lstStyle/>
          <a:p>
            <a:pPr algn="ctr"/>
            <a:r>
              <a:rPr lang="ar-DZ" sz="1600" b="1" dirty="0" smtClean="0">
                <a:solidFill>
                  <a:srgbClr val="7030A0"/>
                </a:solidFill>
                <a:effectLst>
                  <a:outerShdw blurRad="38100" dist="38100" dir="2700000" algn="tl">
                    <a:srgbClr val="000000">
                      <a:alpha val="43137"/>
                    </a:srgbClr>
                  </a:outerShdw>
                </a:effectLst>
                <a:latin typeface="Arabic Typesetting" pitchFamily="66" charset="-78"/>
                <a:cs typeface="Arabic Typesetting" pitchFamily="66" charset="-78"/>
              </a:rPr>
              <a:t>تقوم مؤسسة ميناء </a:t>
            </a:r>
            <a:r>
              <a:rPr lang="ar-DZ" sz="1600" b="1" dirty="0" err="1" smtClean="0">
                <a:solidFill>
                  <a:srgbClr val="7030A0"/>
                </a:solidFill>
                <a:effectLst>
                  <a:outerShdw blurRad="38100" dist="38100" dir="2700000" algn="tl">
                    <a:srgbClr val="000000">
                      <a:alpha val="43137"/>
                    </a:srgbClr>
                  </a:outerShdw>
                </a:effectLst>
                <a:latin typeface="Arabic Typesetting" pitchFamily="66" charset="-78"/>
                <a:cs typeface="Arabic Typesetting" pitchFamily="66" charset="-78"/>
              </a:rPr>
              <a:t>مستغانم</a:t>
            </a:r>
            <a:r>
              <a:rPr lang="ar-DZ" sz="1600" b="1" dirty="0" smtClean="0">
                <a:solidFill>
                  <a:srgbClr val="7030A0"/>
                </a:solidFill>
                <a:effectLst>
                  <a:outerShdw blurRad="38100" dist="38100" dir="2700000" algn="tl">
                    <a:srgbClr val="000000">
                      <a:alpha val="43137"/>
                    </a:srgbClr>
                  </a:outerShdw>
                </a:effectLst>
                <a:latin typeface="Arabic Typesetting" pitchFamily="66" charset="-78"/>
                <a:cs typeface="Arabic Typesetting" pitchFamily="66" charset="-78"/>
              </a:rPr>
              <a:t> بتنفيذ البرامج التدريبية وتوفير الإمكانيات اللازمة لتحقيق الأهداف المحددة</a:t>
            </a:r>
            <a:endParaRPr lang="fr-FR" sz="1600" b="1" dirty="0">
              <a:solidFill>
                <a:srgbClr val="7030A0"/>
              </a:solidFill>
              <a:effectLst>
                <a:outerShdw blurRad="38100" dist="38100" dir="2700000" algn="tl">
                  <a:srgbClr val="000000">
                    <a:alpha val="43137"/>
                  </a:srgbClr>
                </a:outerShdw>
              </a:effectLst>
              <a:cs typeface="+mj-cs"/>
            </a:endParaRPr>
          </a:p>
        </p:txBody>
      </p:sp>
      <p:sp>
        <p:nvSpPr>
          <p:cNvPr id="40" name="ZoneTexte 39">
            <a:extLst>
              <a:ext uri="{FF2B5EF4-FFF2-40B4-BE49-F238E27FC236}">
                <a16:creationId xmlns="" xmlns:a16="http://schemas.microsoft.com/office/drawing/2014/main" id="{8F5236BF-CA78-43C0-BC66-824BA2278E36}"/>
              </a:ext>
            </a:extLst>
          </p:cNvPr>
          <p:cNvSpPr txBox="1"/>
          <p:nvPr/>
        </p:nvSpPr>
        <p:spPr>
          <a:xfrm>
            <a:off x="9207500" y="764183"/>
            <a:ext cx="2489200" cy="1323439"/>
          </a:xfrm>
          <a:prstGeom prst="rect">
            <a:avLst/>
          </a:prstGeom>
          <a:noFill/>
        </p:spPr>
        <p:txBody>
          <a:bodyPr wrap="square" rtlCol="0">
            <a:spAutoFit/>
          </a:bodyPr>
          <a:lstStyle/>
          <a:p>
            <a:pPr algn="ctr"/>
            <a:r>
              <a:rPr lang="ar-DZ" sz="1600" b="1" dirty="0" smtClean="0">
                <a:solidFill>
                  <a:schemeClr val="accent5">
                    <a:lumMod val="50000"/>
                  </a:schemeClr>
                </a:solidFill>
                <a:effectLst>
                  <a:outerShdw blurRad="38100" dist="38100" dir="2700000" algn="tl">
                    <a:srgbClr val="000000">
                      <a:alpha val="43137"/>
                    </a:srgbClr>
                  </a:outerShdw>
                </a:effectLst>
                <a:latin typeface="Arabic Typesetting" pitchFamily="66" charset="-78"/>
                <a:cs typeface="Arabic Typesetting" pitchFamily="66" charset="-78"/>
              </a:rPr>
              <a:t>يتم تصميم برامج التدريب وفقًا لاحتياجات العاملين في المؤسسة، ويتم تحديد محتوى البرامج والأساليب المستخدمة لتقديم المعلومات.</a:t>
            </a:r>
            <a:endParaRPr lang="fr-FR" sz="1600" b="1" dirty="0">
              <a:solidFill>
                <a:schemeClr val="accent5">
                  <a:lumMod val="50000"/>
                </a:schemeClr>
              </a:solidFill>
              <a:effectLst>
                <a:outerShdw blurRad="38100" dist="38100" dir="2700000" algn="tl">
                  <a:srgbClr val="000000">
                    <a:alpha val="43137"/>
                  </a:srgbClr>
                </a:outerShdw>
              </a:effectLst>
              <a:cs typeface="+mj-cs"/>
            </a:endParaRPr>
          </a:p>
        </p:txBody>
      </p:sp>
      <p:grpSp>
        <p:nvGrpSpPr>
          <p:cNvPr id="2" name="Groupe 57">
            <a:extLst>
              <a:ext uri="{FF2B5EF4-FFF2-40B4-BE49-F238E27FC236}">
                <a16:creationId xmlns="" xmlns:a16="http://schemas.microsoft.com/office/drawing/2014/main" id="{DCF8D1B1-B2A3-41E8-8546-CF329CABD7E7}"/>
              </a:ext>
            </a:extLst>
          </p:cNvPr>
          <p:cNvGrpSpPr/>
          <p:nvPr/>
        </p:nvGrpSpPr>
        <p:grpSpPr>
          <a:xfrm>
            <a:off x="591148" y="2071688"/>
            <a:ext cx="2181225" cy="2308622"/>
            <a:chOff x="400648" y="2338388"/>
            <a:chExt cx="2181225" cy="2308622"/>
          </a:xfrm>
        </p:grpSpPr>
        <p:sp>
          <p:nvSpPr>
            <p:cNvPr id="19" name="Ellipse 18">
              <a:extLst>
                <a:ext uri="{FF2B5EF4-FFF2-40B4-BE49-F238E27FC236}">
                  <a16:creationId xmlns="" xmlns:a16="http://schemas.microsoft.com/office/drawing/2014/main" id="{4399DA89-924B-4677-83D1-DCA3ABE52214}"/>
                </a:ext>
              </a:extLst>
            </p:cNvPr>
            <p:cNvSpPr/>
            <p:nvPr/>
          </p:nvSpPr>
          <p:spPr>
            <a:xfrm>
              <a:off x="642938" y="4392216"/>
              <a:ext cx="1696643" cy="254794"/>
            </a:xfrm>
            <a:prstGeom prst="ellipse">
              <a:avLst/>
            </a:prstGeom>
            <a:solidFill>
              <a:schemeClr val="tx1">
                <a:alpha val="50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a:extLst>
                <a:ext uri="{FF2B5EF4-FFF2-40B4-BE49-F238E27FC236}">
                  <a16:creationId xmlns="" xmlns:a16="http://schemas.microsoft.com/office/drawing/2014/main" id="{787A278B-C954-467D-B1F5-70368B27679F}"/>
                </a:ext>
              </a:extLst>
            </p:cNvPr>
            <p:cNvSpPr/>
            <p:nvPr/>
          </p:nvSpPr>
          <p:spPr>
            <a:xfrm>
              <a:off x="400648" y="2338388"/>
              <a:ext cx="2181225" cy="2181225"/>
            </a:xfrm>
            <a:prstGeom prst="ellipse">
              <a:avLst/>
            </a:prstGeom>
            <a:gradFill flip="none" rotWithShape="1">
              <a:gsLst>
                <a:gs pos="0">
                  <a:schemeClr val="bg1">
                    <a:lumMod val="75000"/>
                  </a:schemeClr>
                </a:gs>
                <a:gs pos="55000">
                  <a:schemeClr val="bg1"/>
                </a:gs>
                <a:gs pos="100000">
                  <a:schemeClr val="bg1">
                    <a:lumMod val="75000"/>
                  </a:schemeClr>
                </a:gs>
              </a:gsLst>
              <a:path path="circle">
                <a:fillToRect l="100000" t="100000"/>
              </a:path>
              <a:tileRect r="-100000" b="-100000"/>
            </a:gradFill>
            <a:ln>
              <a:noFill/>
            </a:ln>
            <a:effectLst>
              <a:reflection blurRad="6350" stA="40000" endPos="4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err="1" smtClean="0"/>
                <a:t>اال</a:t>
              </a:r>
              <a:endParaRPr lang="fr-FR" dirty="0"/>
            </a:p>
          </p:txBody>
        </p:sp>
        <p:sp>
          <p:nvSpPr>
            <p:cNvPr id="21" name="Forme libre : forme 20">
              <a:extLst>
                <a:ext uri="{FF2B5EF4-FFF2-40B4-BE49-F238E27FC236}">
                  <a16:creationId xmlns="" xmlns:a16="http://schemas.microsoft.com/office/drawing/2014/main" id="{08223A2A-494E-46CB-B93A-8A63CF2DAD2C}"/>
                </a:ext>
              </a:extLst>
            </p:cNvPr>
            <p:cNvSpPr/>
            <p:nvPr/>
          </p:nvSpPr>
          <p:spPr>
            <a:xfrm>
              <a:off x="1367111" y="2338388"/>
              <a:ext cx="1214760" cy="1455571"/>
            </a:xfrm>
            <a:custGeom>
              <a:avLst/>
              <a:gdLst>
                <a:gd name="connsiteX0" fmla="*/ 23456 w 1214760"/>
                <a:gd name="connsiteY0" fmla="*/ 0 h 1455571"/>
                <a:gd name="connsiteX1" fmla="*/ 1114069 w 1214760"/>
                <a:gd name="connsiteY1" fmla="*/ 1090613 h 1455571"/>
                <a:gd name="connsiteX2" fmla="*/ 1214760 w 1214760"/>
                <a:gd name="connsiteY2" fmla="*/ 1090613 h 1455571"/>
                <a:gd name="connsiteX3" fmla="*/ 885897 w 1214760"/>
                <a:gd name="connsiteY3" fmla="*/ 1455571 h 1455571"/>
                <a:gd name="connsiteX4" fmla="*/ 557034 w 1214760"/>
                <a:gd name="connsiteY4" fmla="*/ 1090613 h 1455571"/>
                <a:gd name="connsiteX5" fmla="*/ 676780 w 1214760"/>
                <a:gd name="connsiteY5" fmla="*/ 1090613 h 1455571"/>
                <a:gd name="connsiteX6" fmla="*/ 680682 w 1214760"/>
                <a:gd name="connsiteY6" fmla="*/ 1042988 h 1455571"/>
                <a:gd name="connsiteX7" fmla="*/ 84996 w 1214760"/>
                <a:gd name="connsiteY7" fmla="*/ 42129 h 1455571"/>
                <a:gd name="connsiteX8" fmla="*/ 0 w 1214760"/>
                <a:gd name="connsiteY8" fmla="*/ 1185 h 1455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4760" h="1455571">
                  <a:moveTo>
                    <a:pt x="23456" y="0"/>
                  </a:moveTo>
                  <a:cubicBezTo>
                    <a:pt x="625785" y="0"/>
                    <a:pt x="1114069" y="488284"/>
                    <a:pt x="1114069" y="1090613"/>
                  </a:cubicBezTo>
                  <a:lnTo>
                    <a:pt x="1214760" y="1090613"/>
                  </a:lnTo>
                  <a:lnTo>
                    <a:pt x="885897" y="1455571"/>
                  </a:lnTo>
                  <a:lnTo>
                    <a:pt x="557034" y="1090613"/>
                  </a:lnTo>
                  <a:lnTo>
                    <a:pt x="676780" y="1090613"/>
                  </a:lnTo>
                  <a:lnTo>
                    <a:pt x="680682" y="1042988"/>
                  </a:lnTo>
                  <a:cubicBezTo>
                    <a:pt x="680682" y="610804"/>
                    <a:pt x="439813" y="234878"/>
                    <a:pt x="84996" y="42129"/>
                  </a:cubicBezTo>
                  <a:lnTo>
                    <a:pt x="0" y="1185"/>
                  </a:lnTo>
                  <a:close/>
                </a:path>
              </a:pathLst>
            </a:custGeom>
            <a:solidFill>
              <a:srgbClr val="A7194B"/>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30" name="ZoneTexte 29">
              <a:extLst>
                <a:ext uri="{FF2B5EF4-FFF2-40B4-BE49-F238E27FC236}">
                  <a16:creationId xmlns="" xmlns:a16="http://schemas.microsoft.com/office/drawing/2014/main" id="{6E5BDAA3-5745-4014-8672-3A24E5DFC0B9}"/>
                </a:ext>
              </a:extLst>
            </p:cNvPr>
            <p:cNvSpPr txBox="1"/>
            <p:nvPr/>
          </p:nvSpPr>
          <p:spPr>
            <a:xfrm>
              <a:off x="510184" y="3648880"/>
              <a:ext cx="1924050" cy="400110"/>
            </a:xfrm>
            <a:prstGeom prst="rect">
              <a:avLst/>
            </a:prstGeom>
            <a:noFill/>
          </p:spPr>
          <p:txBody>
            <a:bodyPr wrap="square" rtlCol="0">
              <a:spAutoFit/>
            </a:bodyPr>
            <a:lstStyle/>
            <a:p>
              <a:pPr algn="ctr"/>
              <a:endParaRPr lang="fr-FR" sz="2000" b="1" dirty="0">
                <a:solidFill>
                  <a:srgbClr val="A7194B"/>
                </a:solidFill>
                <a:cs typeface="+mj-cs"/>
              </a:endParaRPr>
            </a:p>
          </p:txBody>
        </p:sp>
        <p:pic>
          <p:nvPicPr>
            <p:cNvPr id="52" name="Graphique 51" descr="Chronomètre">
              <a:extLst>
                <a:ext uri="{FF2B5EF4-FFF2-40B4-BE49-F238E27FC236}">
                  <a16:creationId xmlns="" xmlns:a16="http://schemas.microsoft.com/office/drawing/2014/main" id="{B768C1B1-8D4B-4FE9-851A-1F845CE602AD}"/>
                </a:ext>
              </a:extLst>
            </p:cNvPr>
            <p:cNvPicPr>
              <a:picLocks noChangeAspect="1"/>
            </p:cNvPicPr>
            <p:nvPr/>
          </p:nvPicPr>
          <p:blipFill>
            <a:blip r:embed="rId3" cstate="print">
              <a:extLst>
                <a:ext uri="{28A0092B-C50C-407E-A947-70E740481C1C}">
                  <a14:useLocalDpi xmlns="" xmlns:a14="http://schemas.microsoft.com/office/drawing/2010/main" val="0"/>
                </a:ext>
                <a:ext uri="{96DAC541-7B7A-43D3-8B79-37D633B846F1}">
                  <asvg:svgBlip xmlns="" xmlns:asvg="http://schemas.microsoft.com/office/drawing/2016/SVG/main" r:embed=""/>
                </a:ext>
              </a:extLst>
            </a:blip>
            <a:stretch>
              <a:fillRect/>
            </a:stretch>
          </p:blipFill>
          <p:spPr>
            <a:xfrm>
              <a:off x="946538" y="2617635"/>
              <a:ext cx="720000" cy="720000"/>
            </a:xfrm>
            <a:prstGeom prst="rect">
              <a:avLst/>
            </a:prstGeom>
          </p:spPr>
        </p:pic>
        <p:sp>
          <p:nvSpPr>
            <p:cNvPr id="53" name="ZoneTexte 52">
              <a:extLst>
                <a:ext uri="{FF2B5EF4-FFF2-40B4-BE49-F238E27FC236}">
                  <a16:creationId xmlns="" xmlns:a16="http://schemas.microsoft.com/office/drawing/2014/main" id="{4E8E16B8-58E0-4EEF-91DF-864D7285E5BD}"/>
                </a:ext>
              </a:extLst>
            </p:cNvPr>
            <p:cNvSpPr txBox="1"/>
            <p:nvPr/>
          </p:nvSpPr>
          <p:spPr>
            <a:xfrm>
              <a:off x="1998903" y="3300532"/>
              <a:ext cx="511388" cy="461665"/>
            </a:xfrm>
            <a:prstGeom prst="rect">
              <a:avLst/>
            </a:prstGeom>
            <a:noFill/>
          </p:spPr>
          <p:txBody>
            <a:bodyPr wrap="square" rtlCol="0">
              <a:spAutoFit/>
            </a:bodyPr>
            <a:lstStyle/>
            <a:p>
              <a:r>
                <a:rPr lang="ar-MA" sz="2400" b="1" dirty="0">
                  <a:solidFill>
                    <a:schemeClr val="bg1"/>
                  </a:solidFill>
                  <a:cs typeface="+mj-cs"/>
                </a:rPr>
                <a:t>01</a:t>
              </a:r>
              <a:endParaRPr lang="fr-FR" sz="2400" b="1" dirty="0">
                <a:solidFill>
                  <a:schemeClr val="bg1"/>
                </a:solidFill>
                <a:cs typeface="+mj-cs"/>
              </a:endParaRPr>
            </a:p>
          </p:txBody>
        </p:sp>
      </p:grpSp>
      <p:grpSp>
        <p:nvGrpSpPr>
          <p:cNvPr id="3" name="Groupe 58">
            <a:extLst>
              <a:ext uri="{FF2B5EF4-FFF2-40B4-BE49-F238E27FC236}">
                <a16:creationId xmlns="" xmlns:a16="http://schemas.microsoft.com/office/drawing/2014/main" id="{0C885A85-3068-4E9A-887F-5081F389B822}"/>
              </a:ext>
            </a:extLst>
          </p:cNvPr>
          <p:cNvGrpSpPr/>
          <p:nvPr/>
        </p:nvGrpSpPr>
        <p:grpSpPr>
          <a:xfrm>
            <a:off x="5243018" y="2008188"/>
            <a:ext cx="2181225" cy="2308622"/>
            <a:chOff x="2703018" y="2338388"/>
            <a:chExt cx="2181225" cy="2308622"/>
          </a:xfrm>
        </p:grpSpPr>
        <p:sp>
          <p:nvSpPr>
            <p:cNvPr id="16" name="Ellipse 15">
              <a:extLst>
                <a:ext uri="{FF2B5EF4-FFF2-40B4-BE49-F238E27FC236}">
                  <a16:creationId xmlns="" xmlns:a16="http://schemas.microsoft.com/office/drawing/2014/main" id="{0805C3FF-F2ED-4538-BD47-78964B39F7AB}"/>
                </a:ext>
              </a:extLst>
            </p:cNvPr>
            <p:cNvSpPr/>
            <p:nvPr/>
          </p:nvSpPr>
          <p:spPr>
            <a:xfrm>
              <a:off x="2945308" y="4392216"/>
              <a:ext cx="1696643" cy="254794"/>
            </a:xfrm>
            <a:prstGeom prst="ellipse">
              <a:avLst/>
            </a:prstGeom>
            <a:solidFill>
              <a:schemeClr val="tx1">
                <a:alpha val="50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a:extLst>
                <a:ext uri="{FF2B5EF4-FFF2-40B4-BE49-F238E27FC236}">
                  <a16:creationId xmlns="" xmlns:a16="http://schemas.microsoft.com/office/drawing/2014/main" id="{2CC04393-45C4-4E22-B0D3-F934D02586F4}"/>
                </a:ext>
              </a:extLst>
            </p:cNvPr>
            <p:cNvSpPr/>
            <p:nvPr/>
          </p:nvSpPr>
          <p:spPr>
            <a:xfrm>
              <a:off x="2703018" y="2338388"/>
              <a:ext cx="2181225" cy="2181225"/>
            </a:xfrm>
            <a:prstGeom prst="ellipse">
              <a:avLst/>
            </a:prstGeom>
            <a:gradFill flip="none" rotWithShape="1">
              <a:gsLst>
                <a:gs pos="0">
                  <a:schemeClr val="bg1">
                    <a:lumMod val="75000"/>
                  </a:schemeClr>
                </a:gs>
                <a:gs pos="55000">
                  <a:schemeClr val="bg1"/>
                </a:gs>
                <a:gs pos="100000">
                  <a:schemeClr val="bg1">
                    <a:lumMod val="75000"/>
                  </a:schemeClr>
                </a:gs>
              </a:gsLst>
              <a:path path="circle">
                <a:fillToRect l="100000" t="100000"/>
              </a:path>
              <a:tileRect r="-100000" b="-100000"/>
            </a:gradFill>
            <a:ln>
              <a:noFill/>
            </a:ln>
            <a:effectLst>
              <a:reflection blurRad="6350" stA="40000" endPos="4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dirty="0"/>
                <a:t>ابة</a:t>
              </a:r>
              <a:endParaRPr lang="fr-FR" dirty="0"/>
            </a:p>
          </p:txBody>
        </p:sp>
        <p:sp>
          <p:nvSpPr>
            <p:cNvPr id="18" name="Forme libre : forme 17">
              <a:extLst>
                <a:ext uri="{FF2B5EF4-FFF2-40B4-BE49-F238E27FC236}">
                  <a16:creationId xmlns="" xmlns:a16="http://schemas.microsoft.com/office/drawing/2014/main" id="{A286733C-B8B6-41C5-B8EB-A8BBB0D32B41}"/>
                </a:ext>
              </a:extLst>
            </p:cNvPr>
            <p:cNvSpPr/>
            <p:nvPr/>
          </p:nvSpPr>
          <p:spPr>
            <a:xfrm>
              <a:off x="3669481" y="2338388"/>
              <a:ext cx="1214760" cy="1455571"/>
            </a:xfrm>
            <a:custGeom>
              <a:avLst/>
              <a:gdLst>
                <a:gd name="connsiteX0" fmla="*/ 23456 w 1214760"/>
                <a:gd name="connsiteY0" fmla="*/ 0 h 1455571"/>
                <a:gd name="connsiteX1" fmla="*/ 1114069 w 1214760"/>
                <a:gd name="connsiteY1" fmla="*/ 1090613 h 1455571"/>
                <a:gd name="connsiteX2" fmla="*/ 1214760 w 1214760"/>
                <a:gd name="connsiteY2" fmla="*/ 1090613 h 1455571"/>
                <a:gd name="connsiteX3" fmla="*/ 885897 w 1214760"/>
                <a:gd name="connsiteY3" fmla="*/ 1455571 h 1455571"/>
                <a:gd name="connsiteX4" fmla="*/ 557034 w 1214760"/>
                <a:gd name="connsiteY4" fmla="*/ 1090613 h 1455571"/>
                <a:gd name="connsiteX5" fmla="*/ 676780 w 1214760"/>
                <a:gd name="connsiteY5" fmla="*/ 1090613 h 1455571"/>
                <a:gd name="connsiteX6" fmla="*/ 680682 w 1214760"/>
                <a:gd name="connsiteY6" fmla="*/ 1042988 h 1455571"/>
                <a:gd name="connsiteX7" fmla="*/ 84996 w 1214760"/>
                <a:gd name="connsiteY7" fmla="*/ 42129 h 1455571"/>
                <a:gd name="connsiteX8" fmla="*/ 0 w 1214760"/>
                <a:gd name="connsiteY8" fmla="*/ 1185 h 1455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4760" h="1455571">
                  <a:moveTo>
                    <a:pt x="23456" y="0"/>
                  </a:moveTo>
                  <a:cubicBezTo>
                    <a:pt x="625785" y="0"/>
                    <a:pt x="1114069" y="488284"/>
                    <a:pt x="1114069" y="1090613"/>
                  </a:cubicBezTo>
                  <a:lnTo>
                    <a:pt x="1214760" y="1090613"/>
                  </a:lnTo>
                  <a:lnTo>
                    <a:pt x="885897" y="1455571"/>
                  </a:lnTo>
                  <a:lnTo>
                    <a:pt x="557034" y="1090613"/>
                  </a:lnTo>
                  <a:lnTo>
                    <a:pt x="676780" y="1090613"/>
                  </a:lnTo>
                  <a:lnTo>
                    <a:pt x="680682" y="1042988"/>
                  </a:lnTo>
                  <a:cubicBezTo>
                    <a:pt x="680682" y="610804"/>
                    <a:pt x="439813" y="234878"/>
                    <a:pt x="84996" y="42129"/>
                  </a:cubicBezTo>
                  <a:lnTo>
                    <a:pt x="0" y="1185"/>
                  </a:lnTo>
                  <a:close/>
                </a:path>
              </a:pathLst>
            </a:custGeom>
            <a:solidFill>
              <a:srgbClr val="8601B0"/>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31" name="ZoneTexte 30">
              <a:extLst>
                <a:ext uri="{FF2B5EF4-FFF2-40B4-BE49-F238E27FC236}">
                  <a16:creationId xmlns="" xmlns:a16="http://schemas.microsoft.com/office/drawing/2014/main" id="{FEFD2840-C07D-47D5-8EF4-40B0F55C32C6}"/>
                </a:ext>
              </a:extLst>
            </p:cNvPr>
            <p:cNvSpPr txBox="1"/>
            <p:nvPr/>
          </p:nvSpPr>
          <p:spPr>
            <a:xfrm>
              <a:off x="2812554" y="3648880"/>
              <a:ext cx="1924050" cy="369332"/>
            </a:xfrm>
            <a:prstGeom prst="rect">
              <a:avLst/>
            </a:prstGeom>
            <a:noFill/>
          </p:spPr>
          <p:txBody>
            <a:bodyPr wrap="square" rtlCol="0">
              <a:spAutoFit/>
            </a:bodyPr>
            <a:lstStyle/>
            <a:p>
              <a:pPr algn="ctr"/>
              <a:r>
                <a:rPr lang="ar-DZ" b="1" dirty="0" smtClean="0">
                  <a:solidFill>
                    <a:srgbClr val="7030A0"/>
                  </a:solidFill>
                  <a:effectLst>
                    <a:outerShdw blurRad="38100" dist="38100" dir="2700000" algn="tl">
                      <a:srgbClr val="000000">
                        <a:alpha val="43137"/>
                      </a:srgbClr>
                    </a:outerShdw>
                  </a:effectLst>
                  <a:latin typeface="Arabic Typesetting" pitchFamily="66" charset="-78"/>
                  <a:cs typeface="Arabic Typesetting" pitchFamily="66" charset="-78"/>
                </a:rPr>
                <a:t>تنفيذ البرامج التدريبية</a:t>
              </a:r>
              <a:endParaRPr lang="fr-FR" b="1" dirty="0">
                <a:solidFill>
                  <a:srgbClr val="7030A0"/>
                </a:solidFill>
                <a:effectLst>
                  <a:outerShdw blurRad="38100" dist="38100" dir="2700000" algn="tl">
                    <a:srgbClr val="000000">
                      <a:alpha val="43137"/>
                    </a:srgbClr>
                  </a:outerShdw>
                </a:effectLst>
                <a:cs typeface="+mj-cs"/>
              </a:endParaRPr>
            </a:p>
          </p:txBody>
        </p:sp>
        <p:pic>
          <p:nvPicPr>
            <p:cNvPr id="50" name="Graphique 49" descr="Cible">
              <a:extLst>
                <a:ext uri="{FF2B5EF4-FFF2-40B4-BE49-F238E27FC236}">
                  <a16:creationId xmlns="" xmlns:a16="http://schemas.microsoft.com/office/drawing/2014/main" id="{3C26BD80-5940-4DB1-9447-1EE3E3064730}"/>
                </a:ext>
              </a:extLst>
            </p:cNvPr>
            <p:cNvPicPr>
              <a:picLocks noChangeAspect="1"/>
            </p:cNvPicPr>
            <p:nvPr/>
          </p:nvPicPr>
          <p:blipFill>
            <a:blip r:embed="rId4" cstate="print">
              <a:extLst>
                <a:ext uri="{28A0092B-C50C-407E-A947-70E740481C1C}">
                  <a14:useLocalDpi xmlns="" xmlns:a14="http://schemas.microsoft.com/office/drawing/2010/main" val="0"/>
                </a:ext>
                <a:ext uri="{96DAC541-7B7A-43D3-8B79-37D633B846F1}">
                  <asvg:svgBlip xmlns="" xmlns:asvg="http://schemas.microsoft.com/office/drawing/2016/SVG/main" r:embed=""/>
                </a:ext>
              </a:extLst>
            </a:blip>
            <a:stretch>
              <a:fillRect/>
            </a:stretch>
          </p:blipFill>
          <p:spPr>
            <a:xfrm>
              <a:off x="3322737" y="2618486"/>
              <a:ext cx="720000" cy="720000"/>
            </a:xfrm>
            <a:prstGeom prst="rect">
              <a:avLst/>
            </a:prstGeom>
          </p:spPr>
        </p:pic>
        <p:sp>
          <p:nvSpPr>
            <p:cNvPr id="54" name="ZoneTexte 53">
              <a:extLst>
                <a:ext uri="{FF2B5EF4-FFF2-40B4-BE49-F238E27FC236}">
                  <a16:creationId xmlns="" xmlns:a16="http://schemas.microsoft.com/office/drawing/2014/main" id="{CE4B315E-CD9B-4A3D-9319-25D1EF32A382}"/>
                </a:ext>
              </a:extLst>
            </p:cNvPr>
            <p:cNvSpPr txBox="1"/>
            <p:nvPr/>
          </p:nvSpPr>
          <p:spPr>
            <a:xfrm>
              <a:off x="4299032" y="3300534"/>
              <a:ext cx="511388" cy="461665"/>
            </a:xfrm>
            <a:prstGeom prst="rect">
              <a:avLst/>
            </a:prstGeom>
            <a:noFill/>
          </p:spPr>
          <p:txBody>
            <a:bodyPr wrap="square" rtlCol="0">
              <a:spAutoFit/>
            </a:bodyPr>
            <a:lstStyle/>
            <a:p>
              <a:r>
                <a:rPr lang="ar-MA" sz="2400" b="1" dirty="0">
                  <a:solidFill>
                    <a:schemeClr val="bg1"/>
                  </a:solidFill>
                  <a:cs typeface="+mj-cs"/>
                </a:rPr>
                <a:t>02</a:t>
              </a:r>
              <a:endParaRPr lang="fr-FR" sz="2400" b="1" dirty="0">
                <a:solidFill>
                  <a:schemeClr val="bg1"/>
                </a:solidFill>
                <a:cs typeface="+mj-cs"/>
              </a:endParaRPr>
            </a:p>
          </p:txBody>
        </p:sp>
      </p:grpSp>
      <p:grpSp>
        <p:nvGrpSpPr>
          <p:cNvPr id="5" name="Groupe 59">
            <a:extLst>
              <a:ext uri="{FF2B5EF4-FFF2-40B4-BE49-F238E27FC236}">
                <a16:creationId xmlns="" xmlns:a16="http://schemas.microsoft.com/office/drawing/2014/main" id="{6D9A2198-AA3E-46C5-A07C-C0B6B8BBF6A8}"/>
              </a:ext>
            </a:extLst>
          </p:cNvPr>
          <p:cNvGrpSpPr/>
          <p:nvPr/>
        </p:nvGrpSpPr>
        <p:grpSpPr>
          <a:xfrm>
            <a:off x="9424988" y="2058988"/>
            <a:ext cx="2181225" cy="2308622"/>
            <a:chOff x="5005388" y="2338388"/>
            <a:chExt cx="2181225" cy="2308622"/>
          </a:xfrm>
        </p:grpSpPr>
        <p:sp>
          <p:nvSpPr>
            <p:cNvPr id="12" name="Ellipse 11">
              <a:extLst>
                <a:ext uri="{FF2B5EF4-FFF2-40B4-BE49-F238E27FC236}">
                  <a16:creationId xmlns="" xmlns:a16="http://schemas.microsoft.com/office/drawing/2014/main" id="{A081156B-65C0-4194-93E2-6856F95A3AEA}"/>
                </a:ext>
              </a:extLst>
            </p:cNvPr>
            <p:cNvSpPr/>
            <p:nvPr/>
          </p:nvSpPr>
          <p:spPr>
            <a:xfrm>
              <a:off x="5247678" y="4392216"/>
              <a:ext cx="1696643" cy="254794"/>
            </a:xfrm>
            <a:prstGeom prst="ellipse">
              <a:avLst/>
            </a:prstGeom>
            <a:solidFill>
              <a:schemeClr val="tx1">
                <a:alpha val="50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a:extLst>
                <a:ext uri="{FF2B5EF4-FFF2-40B4-BE49-F238E27FC236}">
                  <a16:creationId xmlns="" xmlns:a16="http://schemas.microsoft.com/office/drawing/2014/main" id="{1EE72F52-C643-4DAF-9EBE-7F3C0BC84AE5}"/>
                </a:ext>
              </a:extLst>
            </p:cNvPr>
            <p:cNvSpPr/>
            <p:nvPr/>
          </p:nvSpPr>
          <p:spPr>
            <a:xfrm>
              <a:off x="5005388" y="2338388"/>
              <a:ext cx="2181225" cy="2181225"/>
            </a:xfrm>
            <a:prstGeom prst="ellipse">
              <a:avLst/>
            </a:prstGeom>
            <a:gradFill flip="none" rotWithShape="1">
              <a:gsLst>
                <a:gs pos="0">
                  <a:schemeClr val="bg1">
                    <a:lumMod val="75000"/>
                  </a:schemeClr>
                </a:gs>
                <a:gs pos="55000">
                  <a:schemeClr val="bg1"/>
                </a:gs>
                <a:gs pos="100000">
                  <a:schemeClr val="bg1">
                    <a:lumMod val="75000"/>
                  </a:schemeClr>
                </a:gs>
              </a:gsLst>
              <a:path path="circle">
                <a:fillToRect l="100000" t="100000"/>
              </a:path>
              <a:tileRect r="-100000" b="-100000"/>
            </a:gradFill>
            <a:ln>
              <a:noFill/>
            </a:ln>
            <a:effectLst>
              <a:reflection blurRad="6350" stA="40000" endPos="4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 forme 10">
              <a:extLst>
                <a:ext uri="{FF2B5EF4-FFF2-40B4-BE49-F238E27FC236}">
                  <a16:creationId xmlns="" xmlns:a16="http://schemas.microsoft.com/office/drawing/2014/main" id="{ADFAC5D7-E951-4A3E-864E-2CF46EAB4A41}"/>
                </a:ext>
              </a:extLst>
            </p:cNvPr>
            <p:cNvSpPr/>
            <p:nvPr/>
          </p:nvSpPr>
          <p:spPr>
            <a:xfrm>
              <a:off x="5971851" y="2338388"/>
              <a:ext cx="1214760" cy="1455571"/>
            </a:xfrm>
            <a:custGeom>
              <a:avLst/>
              <a:gdLst>
                <a:gd name="connsiteX0" fmla="*/ 23456 w 1214760"/>
                <a:gd name="connsiteY0" fmla="*/ 0 h 1455571"/>
                <a:gd name="connsiteX1" fmla="*/ 1114069 w 1214760"/>
                <a:gd name="connsiteY1" fmla="*/ 1090613 h 1455571"/>
                <a:gd name="connsiteX2" fmla="*/ 1214760 w 1214760"/>
                <a:gd name="connsiteY2" fmla="*/ 1090613 h 1455571"/>
                <a:gd name="connsiteX3" fmla="*/ 885897 w 1214760"/>
                <a:gd name="connsiteY3" fmla="*/ 1455571 h 1455571"/>
                <a:gd name="connsiteX4" fmla="*/ 557034 w 1214760"/>
                <a:gd name="connsiteY4" fmla="*/ 1090613 h 1455571"/>
                <a:gd name="connsiteX5" fmla="*/ 676780 w 1214760"/>
                <a:gd name="connsiteY5" fmla="*/ 1090613 h 1455571"/>
                <a:gd name="connsiteX6" fmla="*/ 680682 w 1214760"/>
                <a:gd name="connsiteY6" fmla="*/ 1042988 h 1455571"/>
                <a:gd name="connsiteX7" fmla="*/ 84996 w 1214760"/>
                <a:gd name="connsiteY7" fmla="*/ 42129 h 1455571"/>
                <a:gd name="connsiteX8" fmla="*/ 0 w 1214760"/>
                <a:gd name="connsiteY8" fmla="*/ 1185 h 1455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4760" h="1455571">
                  <a:moveTo>
                    <a:pt x="23456" y="0"/>
                  </a:moveTo>
                  <a:cubicBezTo>
                    <a:pt x="625785" y="0"/>
                    <a:pt x="1114069" y="488284"/>
                    <a:pt x="1114069" y="1090613"/>
                  </a:cubicBezTo>
                  <a:lnTo>
                    <a:pt x="1214760" y="1090613"/>
                  </a:lnTo>
                  <a:lnTo>
                    <a:pt x="885897" y="1455571"/>
                  </a:lnTo>
                  <a:lnTo>
                    <a:pt x="557034" y="1090613"/>
                  </a:lnTo>
                  <a:lnTo>
                    <a:pt x="676780" y="1090613"/>
                  </a:lnTo>
                  <a:lnTo>
                    <a:pt x="680682" y="1042988"/>
                  </a:lnTo>
                  <a:cubicBezTo>
                    <a:pt x="680682" y="610804"/>
                    <a:pt x="439813" y="234878"/>
                    <a:pt x="84996" y="42129"/>
                  </a:cubicBezTo>
                  <a:lnTo>
                    <a:pt x="0" y="1185"/>
                  </a:lnTo>
                  <a:close/>
                </a:path>
              </a:pathLst>
            </a:custGeom>
            <a:solidFill>
              <a:srgbClr val="3D01A5"/>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32" name="ZoneTexte 31">
              <a:extLst>
                <a:ext uri="{FF2B5EF4-FFF2-40B4-BE49-F238E27FC236}">
                  <a16:creationId xmlns="" xmlns:a16="http://schemas.microsoft.com/office/drawing/2014/main" id="{2019A193-1B0F-47FE-8DA8-D9291FDB5B96}"/>
                </a:ext>
              </a:extLst>
            </p:cNvPr>
            <p:cNvSpPr txBox="1"/>
            <p:nvPr/>
          </p:nvSpPr>
          <p:spPr>
            <a:xfrm>
              <a:off x="5114924" y="3648880"/>
              <a:ext cx="1924050" cy="369332"/>
            </a:xfrm>
            <a:prstGeom prst="rect">
              <a:avLst/>
            </a:prstGeom>
            <a:noFill/>
          </p:spPr>
          <p:txBody>
            <a:bodyPr wrap="square" rtlCol="0">
              <a:spAutoFit/>
            </a:bodyPr>
            <a:lstStyle/>
            <a:p>
              <a:pPr algn="ctr"/>
              <a:r>
                <a:rPr lang="ar-DZ" b="1" dirty="0" smtClean="0">
                  <a:solidFill>
                    <a:srgbClr val="4604BC"/>
                  </a:solidFill>
                  <a:effectLst>
                    <a:outerShdw blurRad="38100" dist="38100" dir="2700000" algn="tl">
                      <a:srgbClr val="000000">
                        <a:alpha val="43137"/>
                      </a:srgbClr>
                    </a:outerShdw>
                  </a:effectLst>
                  <a:latin typeface="Arabic Typesetting" pitchFamily="66" charset="-78"/>
                  <a:cs typeface="Arabic Typesetting" pitchFamily="66" charset="-78"/>
                </a:rPr>
                <a:t>تصميم برامج التدريب</a:t>
              </a:r>
              <a:endParaRPr lang="fr-FR" b="1" dirty="0">
                <a:solidFill>
                  <a:srgbClr val="4604BC"/>
                </a:solidFill>
                <a:effectLst>
                  <a:outerShdw blurRad="38100" dist="38100" dir="2700000" algn="tl">
                    <a:srgbClr val="000000">
                      <a:alpha val="43137"/>
                    </a:srgbClr>
                  </a:outerShdw>
                </a:effectLst>
                <a:cs typeface="+mj-cs"/>
              </a:endParaRPr>
            </a:p>
          </p:txBody>
        </p:sp>
        <p:pic>
          <p:nvPicPr>
            <p:cNvPr id="44" name="Graphique 43" descr="Graphique à barres avec tendance à la hausse">
              <a:extLst>
                <a:ext uri="{FF2B5EF4-FFF2-40B4-BE49-F238E27FC236}">
                  <a16:creationId xmlns="" xmlns:a16="http://schemas.microsoft.com/office/drawing/2014/main" id="{83E33B2D-6CB0-4F9C-BD07-B5CED67A51CC}"/>
                </a:ext>
              </a:extLst>
            </p:cNvPr>
            <p:cNvPicPr>
              <a:picLocks noChangeAspect="1"/>
            </p:cNvPicPr>
            <p:nvPr/>
          </p:nvPicPr>
          <p:blipFill>
            <a:blip r:embed="rId5" cstate="print">
              <a:extLst>
                <a:ext uri="{28A0092B-C50C-407E-A947-70E740481C1C}">
                  <a14:useLocalDpi xmlns="" xmlns:a14="http://schemas.microsoft.com/office/drawing/2010/main" val="0"/>
                </a:ext>
                <a:ext uri="{96DAC541-7B7A-43D3-8B79-37D633B846F1}">
                  <asvg:svgBlip xmlns="" xmlns:asvg="http://schemas.microsoft.com/office/drawing/2016/SVG/main" r:embed=""/>
                </a:ext>
              </a:extLst>
            </a:blip>
            <a:stretch>
              <a:fillRect/>
            </a:stretch>
          </p:blipFill>
          <p:spPr>
            <a:xfrm>
              <a:off x="5551278" y="2617635"/>
              <a:ext cx="720000" cy="720000"/>
            </a:xfrm>
            <a:prstGeom prst="rect">
              <a:avLst/>
            </a:prstGeom>
          </p:spPr>
        </p:pic>
        <p:sp>
          <p:nvSpPr>
            <p:cNvPr id="55" name="ZoneTexte 54">
              <a:extLst>
                <a:ext uri="{FF2B5EF4-FFF2-40B4-BE49-F238E27FC236}">
                  <a16:creationId xmlns="" xmlns:a16="http://schemas.microsoft.com/office/drawing/2014/main" id="{86263644-1A94-4DBC-B40D-07EF0C663A41}"/>
                </a:ext>
              </a:extLst>
            </p:cNvPr>
            <p:cNvSpPr txBox="1"/>
            <p:nvPr/>
          </p:nvSpPr>
          <p:spPr>
            <a:xfrm>
              <a:off x="6606757" y="3310418"/>
              <a:ext cx="511388" cy="461665"/>
            </a:xfrm>
            <a:prstGeom prst="rect">
              <a:avLst/>
            </a:prstGeom>
            <a:noFill/>
          </p:spPr>
          <p:txBody>
            <a:bodyPr wrap="square" rtlCol="0">
              <a:spAutoFit/>
            </a:bodyPr>
            <a:lstStyle/>
            <a:p>
              <a:r>
                <a:rPr lang="ar-MA" sz="2400" b="1" dirty="0">
                  <a:solidFill>
                    <a:schemeClr val="bg1"/>
                  </a:solidFill>
                  <a:cs typeface="+mj-cs"/>
                </a:rPr>
                <a:t>03</a:t>
              </a:r>
              <a:endParaRPr lang="fr-FR" sz="2400" b="1" dirty="0">
                <a:solidFill>
                  <a:schemeClr val="bg1"/>
                </a:solidFill>
                <a:cs typeface="+mj-cs"/>
              </a:endParaRPr>
            </a:p>
          </p:txBody>
        </p:sp>
      </p:grpSp>
      <p:sp>
        <p:nvSpPr>
          <p:cNvPr id="45" name="Rectangle 44"/>
          <p:cNvSpPr/>
          <p:nvPr/>
        </p:nvSpPr>
        <p:spPr>
          <a:xfrm>
            <a:off x="2463800" y="279401"/>
            <a:ext cx="7226300" cy="584775"/>
          </a:xfrm>
          <a:prstGeom prst="rect">
            <a:avLst/>
          </a:prstGeom>
          <a:noFill/>
        </p:spPr>
        <p:txBody>
          <a:bodyPr wrap="square" lIns="91440" tIns="45720" rIns="91440" bIns="45720">
            <a:spAutoFit/>
          </a:bodyPr>
          <a:lstStyle/>
          <a:p>
            <a:pPr algn="ctr"/>
            <a:r>
              <a:rPr lang="ar-DZ" sz="2800" b="1" dirty="0" smtClean="0">
                <a:solidFill>
                  <a:schemeClr val="bg2">
                    <a:lumMod val="50000"/>
                  </a:schemeClr>
                </a:solidFill>
                <a:effectLst>
                  <a:outerShdw blurRad="38100" dist="38100" dir="2700000" algn="tl">
                    <a:srgbClr val="000000">
                      <a:alpha val="43137"/>
                    </a:srgbClr>
                  </a:outerShdw>
                </a:effectLst>
              </a:rPr>
              <a:t>التدريب </a:t>
            </a:r>
            <a:r>
              <a:rPr lang="ar-DZ" sz="3200" b="1" dirty="0" smtClean="0">
                <a:solidFill>
                  <a:schemeClr val="bg2">
                    <a:lumMod val="50000"/>
                  </a:schemeClr>
                </a:solidFill>
                <a:effectLst>
                  <a:outerShdw blurRad="38100" dist="38100" dir="2700000" algn="tl">
                    <a:srgbClr val="000000">
                      <a:alpha val="43137"/>
                    </a:srgbClr>
                  </a:outerShdw>
                </a:effectLst>
              </a:rPr>
              <a:t>في</a:t>
            </a:r>
            <a:r>
              <a:rPr lang="ar-DZ" sz="2800" b="1" dirty="0" smtClean="0">
                <a:solidFill>
                  <a:schemeClr val="bg2">
                    <a:lumMod val="50000"/>
                  </a:schemeClr>
                </a:solidFill>
                <a:effectLst>
                  <a:outerShdw blurRad="38100" dist="38100" dir="2700000" algn="tl">
                    <a:srgbClr val="000000">
                      <a:alpha val="43137"/>
                    </a:srgbClr>
                  </a:outerShdw>
                </a:effectLst>
              </a:rPr>
              <a:t> مؤسسة ميناء </a:t>
            </a:r>
            <a:r>
              <a:rPr lang="ar-DZ" sz="2800" b="1" dirty="0" err="1" smtClean="0">
                <a:solidFill>
                  <a:schemeClr val="bg2">
                    <a:lumMod val="50000"/>
                  </a:schemeClr>
                </a:solidFill>
                <a:effectLst>
                  <a:outerShdw blurRad="38100" dist="38100" dir="2700000" algn="tl">
                    <a:srgbClr val="000000">
                      <a:alpha val="43137"/>
                    </a:srgbClr>
                  </a:outerShdw>
                </a:effectLst>
              </a:rPr>
              <a:t>مستغانم</a:t>
            </a:r>
            <a:endParaRPr lang="fr-FR" sz="2800" b="1" dirty="0" smtClean="0">
              <a:solidFill>
                <a:schemeClr val="bg2">
                  <a:lumMod val="50000"/>
                </a:schemeClr>
              </a:solidFill>
              <a:effectLst>
                <a:outerShdw blurRad="38100" dist="38100" dir="2700000" algn="tl">
                  <a:srgbClr val="000000">
                    <a:alpha val="43137"/>
                  </a:srgbClr>
                </a:outerShdw>
              </a:effectLst>
            </a:endParaRPr>
          </a:p>
        </p:txBody>
      </p:sp>
      <p:sp>
        <p:nvSpPr>
          <p:cNvPr id="47" name="ZoneTexte 46"/>
          <p:cNvSpPr txBox="1"/>
          <p:nvPr/>
        </p:nvSpPr>
        <p:spPr>
          <a:xfrm>
            <a:off x="863600" y="3619500"/>
            <a:ext cx="1511300" cy="369332"/>
          </a:xfrm>
          <a:prstGeom prst="rect">
            <a:avLst/>
          </a:prstGeom>
          <a:noFill/>
        </p:spPr>
        <p:txBody>
          <a:bodyPr wrap="square" rtlCol="0">
            <a:spAutoFit/>
          </a:bodyPr>
          <a:lstStyle/>
          <a:p>
            <a:r>
              <a:rPr lang="ar-DZ" b="1" dirty="0" smtClean="0">
                <a:solidFill>
                  <a:srgbClr val="A50021"/>
                </a:solidFill>
                <a:effectLst>
                  <a:outerShdw blurRad="38100" dist="38100" dir="2700000" algn="tl">
                    <a:srgbClr val="000000">
                      <a:alpha val="43137"/>
                    </a:srgbClr>
                  </a:outerShdw>
                </a:effectLst>
              </a:rPr>
              <a:t>تحليل الاحتياجات </a:t>
            </a:r>
            <a:endParaRPr lang="fr-FR" b="1" dirty="0">
              <a:solidFill>
                <a:srgbClr val="A5002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485294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1000" fill="hold"/>
                                        <p:tgtEl>
                                          <p:spTgt spid="38"/>
                                        </p:tgtEl>
                                        <p:attrNameLst>
                                          <p:attrName>ppt_w</p:attrName>
                                        </p:attrNameLst>
                                      </p:cBhvr>
                                      <p:tavLst>
                                        <p:tav tm="0">
                                          <p:val>
                                            <p:fltVal val="0"/>
                                          </p:val>
                                        </p:tav>
                                        <p:tav tm="100000">
                                          <p:val>
                                            <p:strVal val="#ppt_w"/>
                                          </p:val>
                                        </p:tav>
                                      </p:tavLst>
                                    </p:anim>
                                    <p:anim calcmode="lin" valueType="num">
                                      <p:cBhvr>
                                        <p:cTn id="26" dur="1000" fill="hold"/>
                                        <p:tgtEl>
                                          <p:spTgt spid="38"/>
                                        </p:tgtEl>
                                        <p:attrNameLst>
                                          <p:attrName>ppt_h</p:attrName>
                                        </p:attrNameLst>
                                      </p:cBhvr>
                                      <p:tavLst>
                                        <p:tav tm="0">
                                          <p:val>
                                            <p:fltVal val="0"/>
                                          </p:val>
                                        </p:tav>
                                        <p:tav tm="100000">
                                          <p:val>
                                            <p:strVal val="#ppt_h"/>
                                          </p:val>
                                        </p:tav>
                                      </p:tavLst>
                                    </p:anim>
                                    <p:anim calcmode="lin" valueType="num">
                                      <p:cBhvr>
                                        <p:cTn id="27" dur="1000" fill="hold"/>
                                        <p:tgtEl>
                                          <p:spTgt spid="38"/>
                                        </p:tgtEl>
                                        <p:attrNameLst>
                                          <p:attrName>style.rotation</p:attrName>
                                        </p:attrNameLst>
                                      </p:cBhvr>
                                      <p:tavLst>
                                        <p:tav tm="0">
                                          <p:val>
                                            <p:fltVal val="90"/>
                                          </p:val>
                                        </p:tav>
                                        <p:tav tm="100000">
                                          <p:val>
                                            <p:fltVal val="0"/>
                                          </p:val>
                                        </p:tav>
                                      </p:tavLst>
                                    </p:anim>
                                    <p:animEffect transition="in" filter="fad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80">
                                          <p:stCondLst>
                                            <p:cond delay="0"/>
                                          </p:stCondLst>
                                        </p:cTn>
                                        <p:tgtEl>
                                          <p:spTgt spid="3"/>
                                        </p:tgtEl>
                                      </p:cBhvr>
                                    </p:animEffect>
                                    <p:anim calcmode="lin" valueType="num">
                                      <p:cBhvr>
                                        <p:cTn id="3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gtEl>
                                      </p:cBhvr>
                                      <p:to x="100000" y="60000"/>
                                    </p:animScale>
                                    <p:animScale>
                                      <p:cBhvr>
                                        <p:cTn id="40" dur="166" decel="50000">
                                          <p:stCondLst>
                                            <p:cond delay="676"/>
                                          </p:stCondLst>
                                        </p:cTn>
                                        <p:tgtEl>
                                          <p:spTgt spid="3"/>
                                        </p:tgtEl>
                                      </p:cBhvr>
                                      <p:to x="100000" y="100000"/>
                                    </p:animScale>
                                    <p:animScale>
                                      <p:cBhvr>
                                        <p:cTn id="41" dur="26">
                                          <p:stCondLst>
                                            <p:cond delay="1312"/>
                                          </p:stCondLst>
                                        </p:cTn>
                                        <p:tgtEl>
                                          <p:spTgt spid="3"/>
                                        </p:tgtEl>
                                      </p:cBhvr>
                                      <p:to x="100000" y="80000"/>
                                    </p:animScale>
                                    <p:animScale>
                                      <p:cBhvr>
                                        <p:cTn id="42" dur="166" decel="50000">
                                          <p:stCondLst>
                                            <p:cond delay="1338"/>
                                          </p:stCondLst>
                                        </p:cTn>
                                        <p:tgtEl>
                                          <p:spTgt spid="3"/>
                                        </p:tgtEl>
                                      </p:cBhvr>
                                      <p:to x="100000" y="100000"/>
                                    </p:animScale>
                                    <p:animScale>
                                      <p:cBhvr>
                                        <p:cTn id="43" dur="26">
                                          <p:stCondLst>
                                            <p:cond delay="1642"/>
                                          </p:stCondLst>
                                        </p:cTn>
                                        <p:tgtEl>
                                          <p:spTgt spid="3"/>
                                        </p:tgtEl>
                                      </p:cBhvr>
                                      <p:to x="100000" y="90000"/>
                                    </p:animScale>
                                    <p:animScale>
                                      <p:cBhvr>
                                        <p:cTn id="44" dur="166" decel="50000">
                                          <p:stCondLst>
                                            <p:cond delay="1668"/>
                                          </p:stCondLst>
                                        </p:cTn>
                                        <p:tgtEl>
                                          <p:spTgt spid="3"/>
                                        </p:tgtEl>
                                      </p:cBhvr>
                                      <p:to x="100000" y="100000"/>
                                    </p:animScale>
                                    <p:animScale>
                                      <p:cBhvr>
                                        <p:cTn id="45" dur="26">
                                          <p:stCondLst>
                                            <p:cond delay="1808"/>
                                          </p:stCondLst>
                                        </p:cTn>
                                        <p:tgtEl>
                                          <p:spTgt spid="3"/>
                                        </p:tgtEl>
                                      </p:cBhvr>
                                      <p:to x="100000" y="95000"/>
                                    </p:animScale>
                                    <p:animScale>
                                      <p:cBhvr>
                                        <p:cTn id="46" dur="166" decel="50000">
                                          <p:stCondLst>
                                            <p:cond delay="1834"/>
                                          </p:stCondLst>
                                        </p:cTn>
                                        <p:tgtEl>
                                          <p:spTgt spid="3"/>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1000" fill="hold"/>
                                        <p:tgtEl>
                                          <p:spTgt spid="39"/>
                                        </p:tgtEl>
                                        <p:attrNameLst>
                                          <p:attrName>ppt_w</p:attrName>
                                        </p:attrNameLst>
                                      </p:cBhvr>
                                      <p:tavLst>
                                        <p:tav tm="0">
                                          <p:val>
                                            <p:fltVal val="0"/>
                                          </p:val>
                                        </p:tav>
                                        <p:tav tm="100000">
                                          <p:val>
                                            <p:strVal val="#ppt_w"/>
                                          </p:val>
                                        </p:tav>
                                      </p:tavLst>
                                    </p:anim>
                                    <p:anim calcmode="lin" valueType="num">
                                      <p:cBhvr>
                                        <p:cTn id="52" dur="1000" fill="hold"/>
                                        <p:tgtEl>
                                          <p:spTgt spid="39"/>
                                        </p:tgtEl>
                                        <p:attrNameLst>
                                          <p:attrName>ppt_h</p:attrName>
                                        </p:attrNameLst>
                                      </p:cBhvr>
                                      <p:tavLst>
                                        <p:tav tm="0">
                                          <p:val>
                                            <p:fltVal val="0"/>
                                          </p:val>
                                        </p:tav>
                                        <p:tav tm="100000">
                                          <p:val>
                                            <p:strVal val="#ppt_h"/>
                                          </p:val>
                                        </p:tav>
                                      </p:tavLst>
                                    </p:anim>
                                    <p:anim calcmode="lin" valueType="num">
                                      <p:cBhvr>
                                        <p:cTn id="53" dur="1000" fill="hold"/>
                                        <p:tgtEl>
                                          <p:spTgt spid="39"/>
                                        </p:tgtEl>
                                        <p:attrNameLst>
                                          <p:attrName>style.rotation</p:attrName>
                                        </p:attrNameLst>
                                      </p:cBhvr>
                                      <p:tavLst>
                                        <p:tav tm="0">
                                          <p:val>
                                            <p:fltVal val="90"/>
                                          </p:val>
                                        </p:tav>
                                        <p:tav tm="100000">
                                          <p:val>
                                            <p:fltVal val="0"/>
                                          </p:val>
                                        </p:tav>
                                      </p:tavLst>
                                    </p:anim>
                                    <p:animEffect transition="in" filter="fade">
                                      <p:cBhvr>
                                        <p:cTn id="54" dur="1000"/>
                                        <p:tgtEl>
                                          <p:spTgt spid="39"/>
                                        </p:tgtEl>
                                      </p:cBhvr>
                                    </p:animEffect>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nodeType="click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80">
                                          <p:stCondLst>
                                            <p:cond delay="0"/>
                                          </p:stCondLst>
                                        </p:cTn>
                                        <p:tgtEl>
                                          <p:spTgt spid="5"/>
                                        </p:tgtEl>
                                      </p:cBhvr>
                                    </p:animEffect>
                                    <p:anim calcmode="lin" valueType="num">
                                      <p:cBhvr>
                                        <p:cTn id="6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5" dur="26">
                                          <p:stCondLst>
                                            <p:cond delay="650"/>
                                          </p:stCondLst>
                                        </p:cTn>
                                        <p:tgtEl>
                                          <p:spTgt spid="5"/>
                                        </p:tgtEl>
                                      </p:cBhvr>
                                      <p:to x="100000" y="60000"/>
                                    </p:animScale>
                                    <p:animScale>
                                      <p:cBhvr>
                                        <p:cTn id="66" dur="166" decel="50000">
                                          <p:stCondLst>
                                            <p:cond delay="676"/>
                                          </p:stCondLst>
                                        </p:cTn>
                                        <p:tgtEl>
                                          <p:spTgt spid="5"/>
                                        </p:tgtEl>
                                      </p:cBhvr>
                                      <p:to x="100000" y="100000"/>
                                    </p:animScale>
                                    <p:animScale>
                                      <p:cBhvr>
                                        <p:cTn id="67" dur="26">
                                          <p:stCondLst>
                                            <p:cond delay="1312"/>
                                          </p:stCondLst>
                                        </p:cTn>
                                        <p:tgtEl>
                                          <p:spTgt spid="5"/>
                                        </p:tgtEl>
                                      </p:cBhvr>
                                      <p:to x="100000" y="80000"/>
                                    </p:animScale>
                                    <p:animScale>
                                      <p:cBhvr>
                                        <p:cTn id="68" dur="166" decel="50000">
                                          <p:stCondLst>
                                            <p:cond delay="1338"/>
                                          </p:stCondLst>
                                        </p:cTn>
                                        <p:tgtEl>
                                          <p:spTgt spid="5"/>
                                        </p:tgtEl>
                                      </p:cBhvr>
                                      <p:to x="100000" y="100000"/>
                                    </p:animScale>
                                    <p:animScale>
                                      <p:cBhvr>
                                        <p:cTn id="69" dur="26">
                                          <p:stCondLst>
                                            <p:cond delay="1642"/>
                                          </p:stCondLst>
                                        </p:cTn>
                                        <p:tgtEl>
                                          <p:spTgt spid="5"/>
                                        </p:tgtEl>
                                      </p:cBhvr>
                                      <p:to x="100000" y="90000"/>
                                    </p:animScale>
                                    <p:animScale>
                                      <p:cBhvr>
                                        <p:cTn id="70" dur="166" decel="50000">
                                          <p:stCondLst>
                                            <p:cond delay="1668"/>
                                          </p:stCondLst>
                                        </p:cTn>
                                        <p:tgtEl>
                                          <p:spTgt spid="5"/>
                                        </p:tgtEl>
                                      </p:cBhvr>
                                      <p:to x="100000" y="100000"/>
                                    </p:animScale>
                                    <p:animScale>
                                      <p:cBhvr>
                                        <p:cTn id="71" dur="26">
                                          <p:stCondLst>
                                            <p:cond delay="1808"/>
                                          </p:stCondLst>
                                        </p:cTn>
                                        <p:tgtEl>
                                          <p:spTgt spid="5"/>
                                        </p:tgtEl>
                                      </p:cBhvr>
                                      <p:to x="100000" y="95000"/>
                                    </p:animScale>
                                    <p:animScale>
                                      <p:cBhvr>
                                        <p:cTn id="72" dur="166" decel="50000">
                                          <p:stCondLst>
                                            <p:cond delay="1834"/>
                                          </p:stCondLst>
                                        </p:cTn>
                                        <p:tgtEl>
                                          <p:spTgt spid="5"/>
                                        </p:tgtEl>
                                      </p:cBhvr>
                                      <p:to x="100000" y="100000"/>
                                    </p:animScale>
                                  </p:childTnLst>
                                </p:cTn>
                              </p:par>
                            </p:childTnLst>
                          </p:cTn>
                        </p:par>
                      </p:childTnLst>
                    </p:cTn>
                  </p:par>
                  <p:par>
                    <p:cTn id="73" fill="hold">
                      <p:stCondLst>
                        <p:cond delay="indefinite"/>
                      </p:stCondLst>
                      <p:childTnLst>
                        <p:par>
                          <p:cTn id="74" fill="hold">
                            <p:stCondLst>
                              <p:cond delay="0"/>
                            </p:stCondLst>
                            <p:childTnLst>
                              <p:par>
                                <p:cTn id="75" presetID="31" presetClass="entr" presetSubtype="0" fill="hold" grpId="0" nodeType="click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1000" fill="hold"/>
                                        <p:tgtEl>
                                          <p:spTgt spid="40"/>
                                        </p:tgtEl>
                                        <p:attrNameLst>
                                          <p:attrName>ppt_w</p:attrName>
                                        </p:attrNameLst>
                                      </p:cBhvr>
                                      <p:tavLst>
                                        <p:tav tm="0">
                                          <p:val>
                                            <p:fltVal val="0"/>
                                          </p:val>
                                        </p:tav>
                                        <p:tav tm="100000">
                                          <p:val>
                                            <p:strVal val="#ppt_w"/>
                                          </p:val>
                                        </p:tav>
                                      </p:tavLst>
                                    </p:anim>
                                    <p:anim calcmode="lin" valueType="num">
                                      <p:cBhvr>
                                        <p:cTn id="78" dur="1000" fill="hold"/>
                                        <p:tgtEl>
                                          <p:spTgt spid="40"/>
                                        </p:tgtEl>
                                        <p:attrNameLst>
                                          <p:attrName>ppt_h</p:attrName>
                                        </p:attrNameLst>
                                      </p:cBhvr>
                                      <p:tavLst>
                                        <p:tav tm="0">
                                          <p:val>
                                            <p:fltVal val="0"/>
                                          </p:val>
                                        </p:tav>
                                        <p:tav tm="100000">
                                          <p:val>
                                            <p:strVal val="#ppt_h"/>
                                          </p:val>
                                        </p:tav>
                                      </p:tavLst>
                                    </p:anim>
                                    <p:anim calcmode="lin" valueType="num">
                                      <p:cBhvr>
                                        <p:cTn id="79" dur="1000" fill="hold"/>
                                        <p:tgtEl>
                                          <p:spTgt spid="40"/>
                                        </p:tgtEl>
                                        <p:attrNameLst>
                                          <p:attrName>style.rotation</p:attrName>
                                        </p:attrNameLst>
                                      </p:cBhvr>
                                      <p:tavLst>
                                        <p:tav tm="0">
                                          <p:val>
                                            <p:fltVal val="90"/>
                                          </p:val>
                                        </p:tav>
                                        <p:tav tm="100000">
                                          <p:val>
                                            <p:fltVal val="0"/>
                                          </p:val>
                                        </p:tav>
                                      </p:tavLst>
                                    </p:anim>
                                    <p:animEffect transition="in" filter="fade">
                                      <p:cBhvr>
                                        <p:cTn id="8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graphicFrame>
        <p:nvGraphicFramePr>
          <p:cNvPr id="23" name="Espace réservé du contenu 22"/>
          <p:cNvGraphicFramePr>
            <a:graphicFrameLocks noGrp="1"/>
          </p:cNvGraphicFramePr>
          <p:nvPr>
            <p:ph sz="half" idx="1"/>
          </p:nvPr>
        </p:nvGraphicFramePr>
        <p:xfrm>
          <a:off x="6959600" y="1600200"/>
          <a:ext cx="3871914" cy="1866900"/>
        </p:xfrm>
        <a:graphic>
          <a:graphicData uri="http://schemas.openxmlformats.org/drawingml/2006/table">
            <a:tbl>
              <a:tblPr firstRow="1" bandRow="1">
                <a:tableStyleId>{5C22544A-7EE6-4342-B048-85BDC9FD1C3A}</a:tableStyleId>
              </a:tblPr>
              <a:tblGrid>
                <a:gridCol w="1290638"/>
                <a:gridCol w="1290638"/>
                <a:gridCol w="1290638"/>
              </a:tblGrid>
              <a:tr h="466725">
                <a:tc>
                  <a:txBody>
                    <a:bodyPr/>
                    <a:lstStyle/>
                    <a:p>
                      <a:pPr algn="ctr"/>
                      <a:r>
                        <a:rPr lang="ar-DZ" dirty="0" smtClean="0"/>
                        <a:t>النسبة المئوية</a:t>
                      </a:r>
                      <a:endParaRPr lang="fr-FR" dirty="0"/>
                    </a:p>
                  </a:txBody>
                  <a:tcPr/>
                </a:tc>
                <a:tc>
                  <a:txBody>
                    <a:bodyPr/>
                    <a:lstStyle/>
                    <a:p>
                      <a:pPr algn="ctr"/>
                      <a:r>
                        <a:rPr lang="ar-DZ" dirty="0" smtClean="0"/>
                        <a:t>التكرار</a:t>
                      </a:r>
                      <a:endParaRPr lang="fr-FR" dirty="0"/>
                    </a:p>
                  </a:txBody>
                  <a:tcPr/>
                </a:tc>
                <a:tc>
                  <a:txBody>
                    <a:bodyPr/>
                    <a:lstStyle/>
                    <a:p>
                      <a:endParaRPr lang="fr-FR" dirty="0"/>
                    </a:p>
                  </a:txBody>
                  <a:tcPr/>
                </a:tc>
              </a:tr>
              <a:tr h="466725">
                <a:tc>
                  <a:txBody>
                    <a:bodyPr/>
                    <a:lstStyle/>
                    <a:p>
                      <a:pPr algn="ctr"/>
                      <a:r>
                        <a:rPr lang="ar-DZ" dirty="0" smtClean="0"/>
                        <a:t>90</a:t>
                      </a:r>
                      <a:endParaRPr lang="fr-FR" dirty="0"/>
                    </a:p>
                  </a:txBody>
                  <a:tcPr/>
                </a:tc>
                <a:tc>
                  <a:txBody>
                    <a:bodyPr/>
                    <a:lstStyle/>
                    <a:p>
                      <a:pPr algn="ctr"/>
                      <a:r>
                        <a:rPr lang="ar-DZ" dirty="0" smtClean="0"/>
                        <a:t>09</a:t>
                      </a:r>
                      <a:endParaRPr lang="fr-FR" dirty="0"/>
                    </a:p>
                  </a:txBody>
                  <a:tcPr/>
                </a:tc>
                <a:tc>
                  <a:txBody>
                    <a:bodyPr/>
                    <a:lstStyle/>
                    <a:p>
                      <a:r>
                        <a:rPr lang="ar-DZ" dirty="0" smtClean="0"/>
                        <a:t>نعم</a:t>
                      </a:r>
                      <a:endParaRPr lang="fr-FR" dirty="0"/>
                    </a:p>
                  </a:txBody>
                  <a:tcPr/>
                </a:tc>
              </a:tr>
              <a:tr h="466725">
                <a:tc>
                  <a:txBody>
                    <a:bodyPr/>
                    <a:lstStyle/>
                    <a:p>
                      <a:pPr algn="ctr"/>
                      <a:r>
                        <a:rPr lang="ar-DZ" dirty="0" smtClean="0"/>
                        <a:t>10</a:t>
                      </a:r>
                      <a:endParaRPr lang="fr-FR" dirty="0"/>
                    </a:p>
                  </a:txBody>
                  <a:tcPr/>
                </a:tc>
                <a:tc>
                  <a:txBody>
                    <a:bodyPr/>
                    <a:lstStyle/>
                    <a:p>
                      <a:pPr algn="ctr"/>
                      <a:r>
                        <a:rPr lang="ar-DZ" dirty="0" smtClean="0"/>
                        <a:t>01</a:t>
                      </a:r>
                      <a:endParaRPr lang="fr-FR" dirty="0"/>
                    </a:p>
                  </a:txBody>
                  <a:tcPr/>
                </a:tc>
                <a:tc>
                  <a:txBody>
                    <a:bodyPr/>
                    <a:lstStyle/>
                    <a:p>
                      <a:r>
                        <a:rPr lang="ar-DZ" dirty="0" smtClean="0"/>
                        <a:t>لا</a:t>
                      </a:r>
                      <a:endParaRPr lang="fr-FR" dirty="0"/>
                    </a:p>
                  </a:txBody>
                  <a:tcPr/>
                </a:tc>
              </a:tr>
              <a:tr h="466725">
                <a:tc>
                  <a:txBody>
                    <a:bodyPr/>
                    <a:lstStyle/>
                    <a:p>
                      <a:pPr algn="ctr"/>
                      <a:r>
                        <a:rPr lang="ar-DZ" dirty="0" smtClean="0"/>
                        <a:t>100</a:t>
                      </a:r>
                      <a:endParaRPr lang="fr-FR" dirty="0"/>
                    </a:p>
                  </a:txBody>
                  <a:tcPr/>
                </a:tc>
                <a:tc>
                  <a:txBody>
                    <a:bodyPr/>
                    <a:lstStyle/>
                    <a:p>
                      <a:pPr algn="ctr"/>
                      <a:r>
                        <a:rPr lang="ar-DZ" dirty="0" smtClean="0"/>
                        <a:t>10</a:t>
                      </a:r>
                      <a:endParaRPr lang="fr-FR" dirty="0"/>
                    </a:p>
                  </a:txBody>
                  <a:tcPr/>
                </a:tc>
                <a:tc>
                  <a:txBody>
                    <a:bodyPr/>
                    <a:lstStyle/>
                    <a:p>
                      <a:r>
                        <a:rPr lang="ar-DZ" dirty="0" smtClean="0"/>
                        <a:t>المجموع</a:t>
                      </a:r>
                      <a:endParaRPr lang="fr-FR" dirty="0"/>
                    </a:p>
                  </a:txBody>
                  <a:tcPr/>
                </a:tc>
              </a:tr>
            </a:tbl>
          </a:graphicData>
        </a:graphic>
      </p:graphicFrame>
      <p:sp>
        <p:nvSpPr>
          <p:cNvPr id="6" name="Espace réservé du numéro de diapositive 5">
            <a:extLst>
              <a:ext uri="{FF2B5EF4-FFF2-40B4-BE49-F238E27FC236}">
                <a16:creationId xmlns="" xmlns:a16="http://schemas.microsoft.com/office/drawing/2014/main" id="{1C554D9F-1895-486E-BFBA-905BB2D29E08}"/>
              </a:ext>
            </a:extLst>
          </p:cNvPr>
          <p:cNvSpPr>
            <a:spLocks noGrp="1"/>
          </p:cNvSpPr>
          <p:nvPr>
            <p:ph type="sldNum" sz="quarter" idx="33"/>
          </p:nvPr>
        </p:nvSpPr>
        <p:spPr/>
        <p:txBody>
          <a:bodyPr/>
          <a:lstStyle/>
          <a:p>
            <a:fld id="{19B51A1E-902D-48AF-9020-955120F399B6}" type="slidenum">
              <a:rPr lang="fr-FR" smtClean="0"/>
              <a:pPr/>
              <a:t>15</a:t>
            </a:fld>
            <a:endParaRPr lang="fr-FR"/>
          </a:p>
        </p:txBody>
      </p:sp>
      <p:sp>
        <p:nvSpPr>
          <p:cNvPr id="24" name="ZoneTexte 23"/>
          <p:cNvSpPr txBox="1"/>
          <p:nvPr/>
        </p:nvSpPr>
        <p:spPr>
          <a:xfrm>
            <a:off x="1841500" y="355600"/>
            <a:ext cx="8686800" cy="58477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DZ"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واقع التدريب </a:t>
            </a:r>
            <a:r>
              <a:rPr lang="ar-DZ"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و</a:t>
            </a:r>
            <a:r>
              <a:rPr lang="ar-DZ"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التكوين العمال في مؤسسة ميناء </a:t>
            </a:r>
            <a:r>
              <a:rPr lang="ar-DZ"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مستغانم</a:t>
            </a:r>
            <a:r>
              <a:rPr lang="ar-DZ"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fr-FR"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26" name="Graphique 25"/>
          <p:cNvGraphicFramePr/>
          <p:nvPr/>
        </p:nvGraphicFramePr>
        <p:xfrm>
          <a:off x="431800" y="939800"/>
          <a:ext cx="5600700" cy="4639733"/>
        </p:xfrm>
        <a:graphic>
          <a:graphicData uri="http://schemas.openxmlformats.org/drawingml/2006/chart">
            <c:chart xmlns:c="http://schemas.openxmlformats.org/drawingml/2006/chart" xmlns:r="http://schemas.openxmlformats.org/officeDocument/2006/relationships" r:id="rId3"/>
          </a:graphicData>
        </a:graphic>
      </p:graphicFrame>
      <p:sp>
        <p:nvSpPr>
          <p:cNvPr id="27" name="ZoneTexte 26"/>
          <p:cNvSpPr txBox="1"/>
          <p:nvPr/>
        </p:nvSpPr>
        <p:spPr>
          <a:xfrm>
            <a:off x="7213600" y="3810000"/>
            <a:ext cx="3492500" cy="923330"/>
          </a:xfrm>
          <a:prstGeom prst="rect">
            <a:avLst/>
          </a:prstGeom>
          <a:noFill/>
          <a:ln>
            <a:solidFill>
              <a:schemeClr val="accent1"/>
            </a:solidFill>
          </a:ln>
        </p:spPr>
        <p:txBody>
          <a:bodyPr wrap="square" rtlCol="0">
            <a:spAutoFit/>
          </a:bodyPr>
          <a:lstStyle/>
          <a:p>
            <a:r>
              <a:rPr lang="ar-DZ" dirty="0" smtClean="0"/>
              <a:t>جدول توزيع الموظفين حسب رأيهم حول مدى أهمية التكوين </a:t>
            </a:r>
            <a:r>
              <a:rPr lang="ar-DZ" dirty="0" err="1" smtClean="0"/>
              <a:t>و</a:t>
            </a:r>
            <a:r>
              <a:rPr lang="ar-DZ" dirty="0" smtClean="0"/>
              <a:t> التدريب في مؤسسة ميناء </a:t>
            </a:r>
            <a:r>
              <a:rPr lang="ar-DZ" dirty="0" err="1" smtClean="0"/>
              <a:t>مستغانم</a:t>
            </a:r>
            <a:r>
              <a:rPr lang="ar-DZ" dirty="0" smtClean="0"/>
              <a:t> </a:t>
            </a:r>
            <a:endParaRPr lang="fr-FR" dirty="0"/>
          </a:p>
        </p:txBody>
      </p:sp>
      <p:sp>
        <p:nvSpPr>
          <p:cNvPr id="7" name="ZoneTexte 6"/>
          <p:cNvSpPr txBox="1"/>
          <p:nvPr/>
        </p:nvSpPr>
        <p:spPr>
          <a:xfrm>
            <a:off x="774700" y="5600700"/>
            <a:ext cx="3213100" cy="646331"/>
          </a:xfrm>
          <a:prstGeom prst="rect">
            <a:avLst/>
          </a:prstGeom>
          <a:noFill/>
          <a:ln>
            <a:solidFill>
              <a:schemeClr val="accent1"/>
            </a:solidFill>
          </a:ln>
        </p:spPr>
        <p:txBody>
          <a:bodyPr wrap="square" rtlCol="0">
            <a:spAutoFit/>
          </a:bodyPr>
          <a:lstStyle/>
          <a:p>
            <a:r>
              <a:rPr lang="ar-DZ" dirty="0" smtClean="0"/>
              <a:t>أعمدة بيانية تترجم على حسب جدول توزيع الموظفين </a:t>
            </a:r>
            <a:endParaRPr lang="fr-FR" dirty="0"/>
          </a:p>
        </p:txBody>
      </p:sp>
    </p:spTree>
    <p:extLst>
      <p:ext uri="{BB962C8B-B14F-4D97-AF65-F5344CB8AC3E}">
        <p14:creationId xmlns="" xmlns:p14="http://schemas.microsoft.com/office/powerpoint/2010/main" val="13297466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to="" calcmode="lin" valueType="num">
                                      <p:cBhvr>
                                        <p:cTn id="7" dur="1" fill="hold"/>
                                        <p:tgtEl>
                                          <p:spTgt spid="2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Graphic spid="26" grpId="0">
        <p:bldAsOne/>
      </p:bldGraphic>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sp>
        <p:nvSpPr>
          <p:cNvPr id="34" name="شكل حر: شكل 33">
            <a:extLst>
              <a:ext uri="{FF2B5EF4-FFF2-40B4-BE49-F238E27FC236}">
                <a16:creationId xmlns:a16="http://schemas.microsoft.com/office/drawing/2014/main" xmlns="" id="{B1AACBBE-9356-4870-8B5D-B7C6D09D9A63}"/>
              </a:ext>
            </a:extLst>
          </p:cNvPr>
          <p:cNvSpPr/>
          <p:nvPr/>
        </p:nvSpPr>
        <p:spPr>
          <a:xfrm>
            <a:off x="0" y="1758462"/>
            <a:ext cx="5568463" cy="1472082"/>
          </a:xfrm>
          <a:custGeom>
            <a:avLst/>
            <a:gdLst>
              <a:gd name="connsiteX0" fmla="*/ 5568462 w 5568463"/>
              <a:gd name="connsiteY0" fmla="*/ 0 h 1472082"/>
              <a:gd name="connsiteX1" fmla="*/ 5568463 w 5568463"/>
              <a:gd name="connsiteY1" fmla="*/ 0 h 1472082"/>
              <a:gd name="connsiteX2" fmla="*/ 5568463 w 5568463"/>
              <a:gd name="connsiteY2" fmla="*/ 1472082 h 1472082"/>
              <a:gd name="connsiteX3" fmla="*/ 5568462 w 5568463"/>
              <a:gd name="connsiteY3" fmla="*/ 1472082 h 1472082"/>
              <a:gd name="connsiteX4" fmla="*/ 0 w 5568463"/>
              <a:gd name="connsiteY4" fmla="*/ 0 h 1472082"/>
              <a:gd name="connsiteX5" fmla="*/ 3838471 w 5568463"/>
              <a:gd name="connsiteY5" fmla="*/ 0 h 1472082"/>
              <a:gd name="connsiteX6" fmla="*/ 5568462 w 5568463"/>
              <a:gd name="connsiteY6" fmla="*/ 1472082 h 1472082"/>
              <a:gd name="connsiteX7" fmla="*/ 0 w 5568463"/>
              <a:gd name="connsiteY7" fmla="*/ 0 h 147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8463" h="1472082">
                <a:moveTo>
                  <a:pt x="5568462" y="0"/>
                </a:moveTo>
                <a:lnTo>
                  <a:pt x="5568463" y="0"/>
                </a:lnTo>
                <a:lnTo>
                  <a:pt x="5568463" y="1472082"/>
                </a:lnTo>
                <a:lnTo>
                  <a:pt x="5568462" y="1472082"/>
                </a:lnTo>
                <a:close/>
                <a:moveTo>
                  <a:pt x="0" y="0"/>
                </a:moveTo>
                <a:lnTo>
                  <a:pt x="3838471" y="0"/>
                </a:lnTo>
                <a:lnTo>
                  <a:pt x="5568462" y="1472082"/>
                </a:lnTo>
                <a:lnTo>
                  <a:pt x="0" y="0"/>
                </a:lnTo>
                <a:close/>
              </a:path>
            </a:pathLst>
          </a:custGeom>
          <a:solidFill>
            <a:srgbClr val="9A003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35" name="شكل حر: شكل 34">
            <a:extLst>
              <a:ext uri="{FF2B5EF4-FFF2-40B4-BE49-F238E27FC236}">
                <a16:creationId xmlns:a16="http://schemas.microsoft.com/office/drawing/2014/main" xmlns="" id="{46894BBB-256B-4086-9174-A9F6773F34B1}"/>
              </a:ext>
            </a:extLst>
          </p:cNvPr>
          <p:cNvSpPr/>
          <p:nvPr/>
        </p:nvSpPr>
        <p:spPr>
          <a:xfrm flipH="1">
            <a:off x="6636937" y="1758462"/>
            <a:ext cx="5568463" cy="1472082"/>
          </a:xfrm>
          <a:custGeom>
            <a:avLst/>
            <a:gdLst>
              <a:gd name="connsiteX0" fmla="*/ 5568462 w 5568463"/>
              <a:gd name="connsiteY0" fmla="*/ 0 h 1472082"/>
              <a:gd name="connsiteX1" fmla="*/ 5568463 w 5568463"/>
              <a:gd name="connsiteY1" fmla="*/ 0 h 1472082"/>
              <a:gd name="connsiteX2" fmla="*/ 5568463 w 5568463"/>
              <a:gd name="connsiteY2" fmla="*/ 1472082 h 1472082"/>
              <a:gd name="connsiteX3" fmla="*/ 5568462 w 5568463"/>
              <a:gd name="connsiteY3" fmla="*/ 1472082 h 1472082"/>
              <a:gd name="connsiteX4" fmla="*/ 0 w 5568463"/>
              <a:gd name="connsiteY4" fmla="*/ 0 h 1472082"/>
              <a:gd name="connsiteX5" fmla="*/ 3838471 w 5568463"/>
              <a:gd name="connsiteY5" fmla="*/ 0 h 1472082"/>
              <a:gd name="connsiteX6" fmla="*/ 5568462 w 5568463"/>
              <a:gd name="connsiteY6" fmla="*/ 1472082 h 1472082"/>
              <a:gd name="connsiteX7" fmla="*/ 0 w 5568463"/>
              <a:gd name="connsiteY7" fmla="*/ 0 h 147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8463" h="1472082">
                <a:moveTo>
                  <a:pt x="5568462" y="0"/>
                </a:moveTo>
                <a:lnTo>
                  <a:pt x="5568463" y="0"/>
                </a:lnTo>
                <a:lnTo>
                  <a:pt x="5568463" y="1472082"/>
                </a:lnTo>
                <a:lnTo>
                  <a:pt x="5568462" y="1472082"/>
                </a:lnTo>
                <a:close/>
                <a:moveTo>
                  <a:pt x="0" y="0"/>
                </a:moveTo>
                <a:lnTo>
                  <a:pt x="3838471" y="0"/>
                </a:lnTo>
                <a:lnTo>
                  <a:pt x="5568462" y="1472082"/>
                </a:lnTo>
                <a:lnTo>
                  <a:pt x="0" y="0"/>
                </a:lnTo>
                <a:close/>
              </a:path>
            </a:pathLst>
          </a:custGeom>
          <a:solidFill>
            <a:srgbClr val="00008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51" name="شكل بيضاوي 50">
            <a:extLst>
              <a:ext uri="{FF2B5EF4-FFF2-40B4-BE49-F238E27FC236}">
                <a16:creationId xmlns:a16="http://schemas.microsoft.com/office/drawing/2014/main" xmlns="" id="{72E8EA59-141C-4336-AA7A-1D4ACB90C14E}"/>
              </a:ext>
            </a:extLst>
          </p:cNvPr>
          <p:cNvSpPr/>
          <p:nvPr/>
        </p:nvSpPr>
        <p:spPr>
          <a:xfrm>
            <a:off x="5235191" y="4472771"/>
            <a:ext cx="1708220" cy="400679"/>
          </a:xfrm>
          <a:prstGeom prst="ellipse">
            <a:avLst/>
          </a:prstGeom>
          <a:solidFill>
            <a:schemeClr val="tx1">
              <a:alpha val="32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شكل حر: شكل 47">
            <a:extLst>
              <a:ext uri="{FF2B5EF4-FFF2-40B4-BE49-F238E27FC236}">
                <a16:creationId xmlns:a16="http://schemas.microsoft.com/office/drawing/2014/main" xmlns="" id="{B82AA573-7E03-41D1-BCDF-AC5E94F5EF76}"/>
              </a:ext>
            </a:extLst>
          </p:cNvPr>
          <p:cNvSpPr/>
          <p:nvPr/>
        </p:nvSpPr>
        <p:spPr>
          <a:xfrm flipV="1">
            <a:off x="0" y="3627456"/>
            <a:ext cx="5568463" cy="1472082"/>
          </a:xfrm>
          <a:custGeom>
            <a:avLst/>
            <a:gdLst>
              <a:gd name="connsiteX0" fmla="*/ 5568462 w 5568463"/>
              <a:gd name="connsiteY0" fmla="*/ 0 h 1472082"/>
              <a:gd name="connsiteX1" fmla="*/ 5568463 w 5568463"/>
              <a:gd name="connsiteY1" fmla="*/ 0 h 1472082"/>
              <a:gd name="connsiteX2" fmla="*/ 5568463 w 5568463"/>
              <a:gd name="connsiteY2" fmla="*/ 1472082 h 1472082"/>
              <a:gd name="connsiteX3" fmla="*/ 5568462 w 5568463"/>
              <a:gd name="connsiteY3" fmla="*/ 1472082 h 1472082"/>
              <a:gd name="connsiteX4" fmla="*/ 0 w 5568463"/>
              <a:gd name="connsiteY4" fmla="*/ 0 h 1472082"/>
              <a:gd name="connsiteX5" fmla="*/ 3838471 w 5568463"/>
              <a:gd name="connsiteY5" fmla="*/ 0 h 1472082"/>
              <a:gd name="connsiteX6" fmla="*/ 5568462 w 5568463"/>
              <a:gd name="connsiteY6" fmla="*/ 1472082 h 1472082"/>
              <a:gd name="connsiteX7" fmla="*/ 0 w 5568463"/>
              <a:gd name="connsiteY7" fmla="*/ 0 h 147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8463" h="1472082">
                <a:moveTo>
                  <a:pt x="5568462" y="0"/>
                </a:moveTo>
                <a:lnTo>
                  <a:pt x="5568463" y="0"/>
                </a:lnTo>
                <a:lnTo>
                  <a:pt x="5568463" y="1472082"/>
                </a:lnTo>
                <a:lnTo>
                  <a:pt x="5568462" y="1472082"/>
                </a:lnTo>
                <a:close/>
                <a:moveTo>
                  <a:pt x="0" y="0"/>
                </a:moveTo>
                <a:lnTo>
                  <a:pt x="3838471" y="0"/>
                </a:lnTo>
                <a:lnTo>
                  <a:pt x="5568462" y="1472082"/>
                </a:lnTo>
                <a:lnTo>
                  <a:pt x="0" y="0"/>
                </a:lnTo>
                <a:close/>
              </a:path>
            </a:pathLst>
          </a:custGeom>
          <a:solidFill>
            <a:srgbClr val="824D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49" name="شكل حر: شكل 48">
            <a:extLst>
              <a:ext uri="{FF2B5EF4-FFF2-40B4-BE49-F238E27FC236}">
                <a16:creationId xmlns:a16="http://schemas.microsoft.com/office/drawing/2014/main" xmlns="" id="{D333A122-1349-40DB-988A-ADC309D87AC2}"/>
              </a:ext>
            </a:extLst>
          </p:cNvPr>
          <p:cNvSpPr/>
          <p:nvPr/>
        </p:nvSpPr>
        <p:spPr>
          <a:xfrm flipH="1" flipV="1">
            <a:off x="6636937" y="3627456"/>
            <a:ext cx="5568463" cy="1472082"/>
          </a:xfrm>
          <a:custGeom>
            <a:avLst/>
            <a:gdLst>
              <a:gd name="connsiteX0" fmla="*/ 5568462 w 5568463"/>
              <a:gd name="connsiteY0" fmla="*/ 0 h 1472082"/>
              <a:gd name="connsiteX1" fmla="*/ 5568463 w 5568463"/>
              <a:gd name="connsiteY1" fmla="*/ 0 h 1472082"/>
              <a:gd name="connsiteX2" fmla="*/ 5568463 w 5568463"/>
              <a:gd name="connsiteY2" fmla="*/ 1472082 h 1472082"/>
              <a:gd name="connsiteX3" fmla="*/ 5568462 w 5568463"/>
              <a:gd name="connsiteY3" fmla="*/ 1472082 h 1472082"/>
              <a:gd name="connsiteX4" fmla="*/ 0 w 5568463"/>
              <a:gd name="connsiteY4" fmla="*/ 0 h 1472082"/>
              <a:gd name="connsiteX5" fmla="*/ 3838471 w 5568463"/>
              <a:gd name="connsiteY5" fmla="*/ 0 h 1472082"/>
              <a:gd name="connsiteX6" fmla="*/ 5568462 w 5568463"/>
              <a:gd name="connsiteY6" fmla="*/ 1472082 h 1472082"/>
              <a:gd name="connsiteX7" fmla="*/ 0 w 5568463"/>
              <a:gd name="connsiteY7" fmla="*/ 0 h 147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8463" h="1472082">
                <a:moveTo>
                  <a:pt x="5568462" y="0"/>
                </a:moveTo>
                <a:lnTo>
                  <a:pt x="5568463" y="0"/>
                </a:lnTo>
                <a:lnTo>
                  <a:pt x="5568463" y="1472082"/>
                </a:lnTo>
                <a:lnTo>
                  <a:pt x="5568462" y="1472082"/>
                </a:lnTo>
                <a:close/>
                <a:moveTo>
                  <a:pt x="0" y="0"/>
                </a:moveTo>
                <a:lnTo>
                  <a:pt x="3838471" y="0"/>
                </a:lnTo>
                <a:lnTo>
                  <a:pt x="5568462" y="1472082"/>
                </a:lnTo>
                <a:lnTo>
                  <a:pt x="0" y="0"/>
                </a:lnTo>
                <a:close/>
              </a:path>
            </a:pathLst>
          </a:custGeom>
          <a:solidFill>
            <a:srgbClr val="6400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grpSp>
        <p:nvGrpSpPr>
          <p:cNvPr id="2" name="مجموعة 83">
            <a:extLst>
              <a:ext uri="{FF2B5EF4-FFF2-40B4-BE49-F238E27FC236}">
                <a16:creationId xmlns:a16="http://schemas.microsoft.com/office/drawing/2014/main" xmlns="" id="{7D4E3344-EBDC-406A-88D7-800985619000}"/>
              </a:ext>
            </a:extLst>
          </p:cNvPr>
          <p:cNvGrpSpPr/>
          <p:nvPr/>
        </p:nvGrpSpPr>
        <p:grpSpPr>
          <a:xfrm>
            <a:off x="4875127" y="2213150"/>
            <a:ext cx="2431700" cy="2431700"/>
            <a:chOff x="4875127" y="2213150"/>
            <a:chExt cx="2431700" cy="2431700"/>
          </a:xfrm>
        </p:grpSpPr>
        <p:sp>
          <p:nvSpPr>
            <p:cNvPr id="50" name="شكل بيضاوي 49">
              <a:extLst>
                <a:ext uri="{FF2B5EF4-FFF2-40B4-BE49-F238E27FC236}">
                  <a16:creationId xmlns:a16="http://schemas.microsoft.com/office/drawing/2014/main" xmlns="" id="{F521753F-2A5A-4BE5-B96E-7A192EDBF44B}"/>
                </a:ext>
              </a:extLst>
            </p:cNvPr>
            <p:cNvSpPr/>
            <p:nvPr/>
          </p:nvSpPr>
          <p:spPr>
            <a:xfrm>
              <a:off x="4875127" y="2213150"/>
              <a:ext cx="2431700" cy="243170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مربع نص 51">
              <a:extLst>
                <a:ext uri="{FF2B5EF4-FFF2-40B4-BE49-F238E27FC236}">
                  <a16:creationId xmlns:a16="http://schemas.microsoft.com/office/drawing/2014/main" xmlns="" id="{38957B1D-8BA7-4600-B8E8-E94A912A3627}"/>
                </a:ext>
              </a:extLst>
            </p:cNvPr>
            <p:cNvSpPr txBox="1"/>
            <p:nvPr/>
          </p:nvSpPr>
          <p:spPr>
            <a:xfrm>
              <a:off x="5111259" y="2791769"/>
              <a:ext cx="1969477" cy="1815882"/>
            </a:xfrm>
            <a:prstGeom prst="rect">
              <a:avLst/>
            </a:prstGeom>
            <a:noFill/>
          </p:spPr>
          <p:txBody>
            <a:bodyPr wrap="square" rtlCol="0">
              <a:spAutoFit/>
            </a:bodyPr>
            <a:lstStyle/>
            <a:p>
              <a:pPr algn="ctr"/>
              <a:r>
                <a:rPr lang="ar-DZ" sz="2800" b="1" dirty="0" smtClean="0">
                  <a:effectLst>
                    <a:outerShdw blurRad="38100" dist="38100" dir="2700000" algn="tl">
                      <a:srgbClr val="000000">
                        <a:alpha val="43137"/>
                      </a:srgbClr>
                    </a:outerShdw>
                  </a:effectLst>
                </a:rPr>
                <a:t>أثر التكوين </a:t>
              </a:r>
              <a:r>
                <a:rPr lang="ar-DZ" sz="2800" b="1" dirty="0" err="1" smtClean="0">
                  <a:effectLst>
                    <a:outerShdw blurRad="38100" dist="38100" dir="2700000" algn="tl">
                      <a:srgbClr val="000000">
                        <a:alpha val="43137"/>
                      </a:srgbClr>
                    </a:outerShdw>
                  </a:effectLst>
                </a:rPr>
                <a:t>و</a:t>
              </a:r>
              <a:r>
                <a:rPr lang="ar-DZ" sz="2800" b="1" dirty="0" smtClean="0">
                  <a:effectLst>
                    <a:outerShdw blurRad="38100" dist="38100" dir="2700000" algn="tl">
                      <a:srgbClr val="000000">
                        <a:alpha val="43137"/>
                      </a:srgbClr>
                    </a:outerShdw>
                  </a:effectLst>
                </a:rPr>
                <a:t> التدريب في تحسين الأداء  </a:t>
              </a:r>
              <a:r>
                <a:rPr lang="fr-FR" sz="2800" b="1" dirty="0" smtClean="0">
                  <a:effectLst>
                    <a:outerShdw blurRad="38100" dist="38100" dir="2700000" algn="tl">
                      <a:srgbClr val="000000">
                        <a:alpha val="43137"/>
                      </a:srgbClr>
                    </a:outerShdw>
                  </a:effectLst>
                </a:rPr>
                <a:t>EPM</a:t>
              </a:r>
              <a:r>
                <a:rPr lang="ar-DZ" sz="2800" b="1" dirty="0" smtClean="0">
                  <a:effectLst>
                    <a:outerShdw blurRad="38100" dist="38100" dir="2700000" algn="tl">
                      <a:srgbClr val="000000">
                        <a:alpha val="43137"/>
                      </a:srgbClr>
                    </a:outerShdw>
                  </a:effectLst>
                </a:rPr>
                <a:t> </a:t>
              </a:r>
              <a:endParaRPr lang="fr-FR" sz="2800" b="1" dirty="0">
                <a:effectLst>
                  <a:outerShdw blurRad="38100" dist="38100" dir="2700000" algn="tl">
                    <a:srgbClr val="000000">
                      <a:alpha val="43137"/>
                    </a:srgbClr>
                  </a:outerShdw>
                </a:effectLst>
              </a:endParaRPr>
            </a:p>
          </p:txBody>
        </p:sp>
      </p:grpSp>
      <p:grpSp>
        <p:nvGrpSpPr>
          <p:cNvPr id="3" name="مجموعة 86">
            <a:extLst>
              <a:ext uri="{FF2B5EF4-FFF2-40B4-BE49-F238E27FC236}">
                <a16:creationId xmlns:a16="http://schemas.microsoft.com/office/drawing/2014/main" xmlns="" id="{343C5714-A820-44CC-A1D0-7B88B71E2E00}"/>
              </a:ext>
            </a:extLst>
          </p:cNvPr>
          <p:cNvGrpSpPr/>
          <p:nvPr/>
        </p:nvGrpSpPr>
        <p:grpSpPr>
          <a:xfrm>
            <a:off x="8353530" y="0"/>
            <a:ext cx="3920533" cy="1758462"/>
            <a:chOff x="8343482" y="0"/>
            <a:chExt cx="3920533" cy="1758462"/>
          </a:xfrm>
        </p:grpSpPr>
        <p:sp>
          <p:nvSpPr>
            <p:cNvPr id="6" name="مستطيل 5">
              <a:extLst>
                <a:ext uri="{FF2B5EF4-FFF2-40B4-BE49-F238E27FC236}">
                  <a16:creationId xmlns:a16="http://schemas.microsoft.com/office/drawing/2014/main" xmlns="" id="{D35368FE-6913-4F97-9516-4914013EC25B}"/>
                </a:ext>
              </a:extLst>
            </p:cNvPr>
            <p:cNvSpPr/>
            <p:nvPr/>
          </p:nvSpPr>
          <p:spPr>
            <a:xfrm>
              <a:off x="8343482" y="0"/>
              <a:ext cx="3838470" cy="1758462"/>
            </a:xfrm>
            <a:prstGeom prst="rect">
              <a:avLst/>
            </a:prstGeom>
            <a:solidFill>
              <a:srgbClr val="33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 name="مجموعة 59">
              <a:extLst>
                <a:ext uri="{FF2B5EF4-FFF2-40B4-BE49-F238E27FC236}">
                  <a16:creationId xmlns:a16="http://schemas.microsoft.com/office/drawing/2014/main" xmlns="" id="{6CB8E530-AFDD-4216-9582-082244D4ACB0}"/>
                </a:ext>
              </a:extLst>
            </p:cNvPr>
            <p:cNvGrpSpPr/>
            <p:nvPr/>
          </p:nvGrpSpPr>
          <p:grpSpPr>
            <a:xfrm>
              <a:off x="9260952" y="215385"/>
              <a:ext cx="3003063" cy="1504705"/>
              <a:chOff x="885650" y="226177"/>
              <a:chExt cx="3003063" cy="1504705"/>
            </a:xfrm>
          </p:grpSpPr>
          <p:sp>
            <p:nvSpPr>
              <p:cNvPr id="61" name="مربع نص 60">
                <a:extLst>
                  <a:ext uri="{FF2B5EF4-FFF2-40B4-BE49-F238E27FC236}">
                    <a16:creationId xmlns:a16="http://schemas.microsoft.com/office/drawing/2014/main" xmlns="" id="{C72FF878-7585-4A53-B8E7-B85D2A3675C6}"/>
                  </a:ext>
                </a:extLst>
              </p:cNvPr>
              <p:cNvSpPr txBox="1"/>
              <p:nvPr/>
            </p:nvSpPr>
            <p:spPr>
              <a:xfrm>
                <a:off x="885650" y="226177"/>
                <a:ext cx="3003063" cy="461665"/>
              </a:xfrm>
              <a:prstGeom prst="rect">
                <a:avLst/>
              </a:prstGeom>
              <a:noFill/>
            </p:spPr>
            <p:txBody>
              <a:bodyPr wrap="square" rtlCol="0">
                <a:spAutoFit/>
              </a:bodyPr>
              <a:lstStyle/>
              <a:p>
                <a:pPr algn="ctr"/>
                <a:r>
                  <a:rPr lang="ar-DZ" sz="2400" b="1"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تطوير المهارات</a:t>
                </a:r>
                <a:endParaRPr lang="fr-FR" sz="2400" b="1" dirty="0">
                  <a:solidFill>
                    <a:schemeClr val="bg1"/>
                  </a:solidFill>
                  <a:effectLst>
                    <a:outerShdw blurRad="38100" dist="38100" dir="2700000" algn="tl">
                      <a:srgbClr val="000000">
                        <a:alpha val="43137"/>
                      </a:srgbClr>
                    </a:outerShdw>
                  </a:effectLst>
                </a:endParaRPr>
              </a:p>
            </p:txBody>
          </p:sp>
          <p:sp>
            <p:nvSpPr>
              <p:cNvPr id="62" name="مربع نص 61">
                <a:extLst>
                  <a:ext uri="{FF2B5EF4-FFF2-40B4-BE49-F238E27FC236}">
                    <a16:creationId xmlns:a16="http://schemas.microsoft.com/office/drawing/2014/main" xmlns="" id="{21E08D61-2D1C-4AF3-9CCA-F94DECA2D923}"/>
                  </a:ext>
                </a:extLst>
              </p:cNvPr>
              <p:cNvSpPr txBox="1"/>
              <p:nvPr/>
            </p:nvSpPr>
            <p:spPr>
              <a:xfrm>
                <a:off x="1673888" y="715219"/>
                <a:ext cx="2019719" cy="1015663"/>
              </a:xfrm>
              <a:prstGeom prst="rect">
                <a:avLst/>
              </a:prstGeom>
              <a:noFill/>
            </p:spPr>
            <p:txBody>
              <a:bodyPr wrap="square" rtlCol="0">
                <a:spAutoFit/>
              </a:bodyPr>
              <a:lstStyle/>
              <a:p>
                <a:r>
                  <a:rPr lang="ar-DZ" sz="2000" b="1" dirty="0" smtClean="0">
                    <a:solidFill>
                      <a:schemeClr val="bg1"/>
                    </a:solidFill>
                    <a:latin typeface="Arabic Typesetting" pitchFamily="66" charset="-78"/>
                    <a:cs typeface="Arabic Typesetting" pitchFamily="66" charset="-78"/>
                  </a:rPr>
                  <a:t>تعلم مهارات جديدة للقيام بمهامها بشكل أفضل </a:t>
                </a:r>
                <a:r>
                  <a:rPr lang="ar-DZ" sz="2000" b="1" dirty="0" err="1" smtClean="0">
                    <a:solidFill>
                      <a:schemeClr val="bg1"/>
                    </a:solidFill>
                    <a:latin typeface="Arabic Typesetting" pitchFamily="66" charset="-78"/>
                    <a:cs typeface="Arabic Typesetting" pitchFamily="66" charset="-78"/>
                  </a:rPr>
                  <a:t>و</a:t>
                </a:r>
                <a:r>
                  <a:rPr lang="ar-DZ" sz="2000" b="1" dirty="0" smtClean="0">
                    <a:solidFill>
                      <a:schemeClr val="bg1"/>
                    </a:solidFill>
                    <a:latin typeface="Arabic Typesetting" pitchFamily="66" charset="-78"/>
                    <a:cs typeface="Arabic Typesetting" pitchFamily="66" charset="-78"/>
                  </a:rPr>
                  <a:t> أكثر كفاءة  </a:t>
                </a:r>
                <a:endParaRPr lang="fr-FR" sz="2000" b="1" dirty="0">
                  <a:solidFill>
                    <a:schemeClr val="bg1"/>
                  </a:solidFill>
                </a:endParaRPr>
              </a:p>
            </p:txBody>
          </p:sp>
        </p:grpSp>
        <p:pic>
          <p:nvPicPr>
            <p:cNvPr id="73" name="رسم 72" descr="مركز الهدف">
              <a:extLst>
                <a:ext uri="{FF2B5EF4-FFF2-40B4-BE49-F238E27FC236}">
                  <a16:creationId xmlns:a16="http://schemas.microsoft.com/office/drawing/2014/main" xmlns="" id="{9839E2FF-24F1-46A5-A0F6-CEFAB08F9489}"/>
                </a:ext>
              </a:extLst>
            </p:cNvPr>
            <p:cNvPicPr>
              <a:picLocks noChangeAspect="1"/>
            </p:cNvPicPr>
            <p:nvPr/>
          </p:nvPicPr>
          <p:blipFill>
            <a:blip r:embed="rId3" cstate="print">
              <a:extLst>
                <a:ext uri="{28A0092B-C50C-407E-A947-70E740481C1C}">
                  <a14:useLocalDpi xmlns:a14="http://schemas.microsoft.com/office/drawing/2010/main" xmlns="" val="0"/>
                </a:ext>
                <a:ext uri="{96DAC541-7B7A-43D3-8B79-37D633B846F1}">
                  <asvg:svgBlip xmlns:asvg="http://schemas.microsoft.com/office/drawing/2016/SVG/main" xmlns="" r:embed="rId4"/>
                </a:ext>
              </a:extLst>
            </a:blip>
            <a:stretch>
              <a:fillRect/>
            </a:stretch>
          </p:blipFill>
          <p:spPr>
            <a:xfrm>
              <a:off x="8454013" y="569406"/>
              <a:ext cx="619649" cy="619649"/>
            </a:xfrm>
            <a:prstGeom prst="rect">
              <a:avLst/>
            </a:prstGeom>
          </p:spPr>
        </p:pic>
      </p:grpSp>
      <p:grpSp>
        <p:nvGrpSpPr>
          <p:cNvPr id="8" name="مجموعة 84">
            <a:extLst>
              <a:ext uri="{FF2B5EF4-FFF2-40B4-BE49-F238E27FC236}">
                <a16:creationId xmlns:a16="http://schemas.microsoft.com/office/drawing/2014/main" xmlns="" id="{2DC2FF35-2E6F-400C-B000-7F60CF461DA6}"/>
              </a:ext>
            </a:extLst>
          </p:cNvPr>
          <p:cNvGrpSpPr/>
          <p:nvPr/>
        </p:nvGrpSpPr>
        <p:grpSpPr>
          <a:xfrm>
            <a:off x="1" y="0"/>
            <a:ext cx="3888712" cy="1758462"/>
            <a:chOff x="1" y="0"/>
            <a:chExt cx="3888712" cy="1758462"/>
          </a:xfrm>
        </p:grpSpPr>
        <p:sp>
          <p:nvSpPr>
            <p:cNvPr id="4" name="مستطيل 3">
              <a:extLst>
                <a:ext uri="{FF2B5EF4-FFF2-40B4-BE49-F238E27FC236}">
                  <a16:creationId xmlns:a16="http://schemas.microsoft.com/office/drawing/2014/main" xmlns="" id="{B617157D-A346-4160-B893-CA1426B16788}"/>
                </a:ext>
              </a:extLst>
            </p:cNvPr>
            <p:cNvSpPr/>
            <p:nvPr/>
          </p:nvSpPr>
          <p:spPr>
            <a:xfrm>
              <a:off x="1" y="0"/>
              <a:ext cx="3838470" cy="1758462"/>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9" name="مجموعة 55">
              <a:extLst>
                <a:ext uri="{FF2B5EF4-FFF2-40B4-BE49-F238E27FC236}">
                  <a16:creationId xmlns:a16="http://schemas.microsoft.com/office/drawing/2014/main" xmlns="" id="{BBB34D90-B125-4F63-BF67-E609636BB711}"/>
                </a:ext>
              </a:extLst>
            </p:cNvPr>
            <p:cNvGrpSpPr/>
            <p:nvPr/>
          </p:nvGrpSpPr>
          <p:grpSpPr>
            <a:xfrm>
              <a:off x="1320800" y="226177"/>
              <a:ext cx="2567913" cy="1196928"/>
              <a:chOff x="1320800" y="226177"/>
              <a:chExt cx="2567913" cy="1196928"/>
            </a:xfrm>
          </p:grpSpPr>
          <p:sp>
            <p:nvSpPr>
              <p:cNvPr id="54" name="مربع نص 53">
                <a:extLst>
                  <a:ext uri="{FF2B5EF4-FFF2-40B4-BE49-F238E27FC236}">
                    <a16:creationId xmlns:a16="http://schemas.microsoft.com/office/drawing/2014/main" xmlns="" id="{53C0172C-D454-4D02-86E3-706B7AC018F0}"/>
                  </a:ext>
                </a:extLst>
              </p:cNvPr>
              <p:cNvSpPr txBox="1"/>
              <p:nvPr/>
            </p:nvSpPr>
            <p:spPr>
              <a:xfrm>
                <a:off x="1320800" y="226177"/>
                <a:ext cx="2567913" cy="461665"/>
              </a:xfrm>
              <a:prstGeom prst="rect">
                <a:avLst/>
              </a:prstGeom>
              <a:noFill/>
            </p:spPr>
            <p:txBody>
              <a:bodyPr wrap="square" rtlCol="0">
                <a:spAutoFit/>
              </a:bodyPr>
              <a:lstStyle/>
              <a:p>
                <a:pPr algn="ctr"/>
                <a:r>
                  <a:rPr lang="ar-DZ" sz="2400" b="1"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زيادة المعرفة</a:t>
                </a:r>
                <a:endParaRPr lang="fr-FR" sz="2400" b="1" dirty="0">
                  <a:solidFill>
                    <a:schemeClr val="bg1"/>
                  </a:solidFill>
                  <a:effectLst>
                    <a:outerShdw blurRad="38100" dist="38100" dir="2700000" algn="tl">
                      <a:srgbClr val="000000">
                        <a:alpha val="43137"/>
                      </a:srgbClr>
                    </a:outerShdw>
                  </a:effectLst>
                </a:endParaRPr>
              </a:p>
            </p:txBody>
          </p:sp>
          <p:sp>
            <p:nvSpPr>
              <p:cNvPr id="55" name="مربع نص 54">
                <a:extLst>
                  <a:ext uri="{FF2B5EF4-FFF2-40B4-BE49-F238E27FC236}">
                    <a16:creationId xmlns:a16="http://schemas.microsoft.com/office/drawing/2014/main" xmlns="" id="{EB97B52F-12A6-4518-8EC3-2A09A1128A83}"/>
                  </a:ext>
                </a:extLst>
              </p:cNvPr>
              <p:cNvSpPr txBox="1"/>
              <p:nvPr/>
            </p:nvSpPr>
            <p:spPr>
              <a:xfrm>
                <a:off x="1673888" y="715219"/>
                <a:ext cx="2019719" cy="707886"/>
              </a:xfrm>
              <a:prstGeom prst="rect">
                <a:avLst/>
              </a:prstGeom>
              <a:noFill/>
            </p:spPr>
            <p:txBody>
              <a:bodyPr wrap="square" rtlCol="0">
                <a:spAutoFit/>
              </a:bodyPr>
              <a:lstStyle/>
              <a:p>
                <a:r>
                  <a:rPr lang="ar-DZ" sz="2000" b="1" dirty="0" smtClean="0">
                    <a:solidFill>
                      <a:schemeClr val="bg1"/>
                    </a:solidFill>
                    <a:latin typeface="Arabic Typesetting" pitchFamily="66" charset="-78"/>
                    <a:cs typeface="Arabic Typesetting" pitchFamily="66" charset="-78"/>
                  </a:rPr>
                  <a:t>فهم أفضل للمفاهيم والعمليات والسياسات</a:t>
                </a:r>
                <a:endParaRPr lang="fr-FR" sz="2000" b="1" dirty="0">
                  <a:solidFill>
                    <a:schemeClr val="bg1"/>
                  </a:solidFill>
                </a:endParaRPr>
              </a:p>
            </p:txBody>
          </p:sp>
        </p:grpSp>
        <p:pic>
          <p:nvPicPr>
            <p:cNvPr id="75" name="رسم 74" descr="الهدف">
              <a:extLst>
                <a:ext uri="{FF2B5EF4-FFF2-40B4-BE49-F238E27FC236}">
                  <a16:creationId xmlns:a16="http://schemas.microsoft.com/office/drawing/2014/main" xmlns="" id="{613ABCE3-9EA5-4554-83DE-3FFD1DD3F958}"/>
                </a:ext>
              </a:extLst>
            </p:cNvPr>
            <p:cNvPicPr>
              <a:picLocks noChangeAspect="1"/>
            </p:cNvPicPr>
            <p:nvPr/>
          </p:nvPicPr>
          <p:blipFill>
            <a:blip r:embed="rId5" cstate="print">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p:blipFill>
          <p:spPr>
            <a:xfrm>
              <a:off x="78711" y="555942"/>
              <a:ext cx="619649" cy="619649"/>
            </a:xfrm>
            <a:prstGeom prst="rect">
              <a:avLst/>
            </a:prstGeom>
          </p:spPr>
        </p:pic>
      </p:grpSp>
      <p:grpSp>
        <p:nvGrpSpPr>
          <p:cNvPr id="14" name="مجموعة 87">
            <a:extLst>
              <a:ext uri="{FF2B5EF4-FFF2-40B4-BE49-F238E27FC236}">
                <a16:creationId xmlns:a16="http://schemas.microsoft.com/office/drawing/2014/main" xmlns="" id="{855D9DC5-60EF-4C27-9331-5420A783CC37}"/>
              </a:ext>
            </a:extLst>
          </p:cNvPr>
          <p:cNvGrpSpPr/>
          <p:nvPr/>
        </p:nvGrpSpPr>
        <p:grpSpPr>
          <a:xfrm>
            <a:off x="1" y="5099538"/>
            <a:ext cx="3838470" cy="1758462"/>
            <a:chOff x="1" y="5099538"/>
            <a:chExt cx="3838470" cy="1758462"/>
          </a:xfrm>
        </p:grpSpPr>
        <p:sp>
          <p:nvSpPr>
            <p:cNvPr id="44" name="مستطيل 43">
              <a:extLst>
                <a:ext uri="{FF2B5EF4-FFF2-40B4-BE49-F238E27FC236}">
                  <a16:creationId xmlns:a16="http://schemas.microsoft.com/office/drawing/2014/main" xmlns="" id="{6E945176-B02C-455E-8A96-31E6BC144CF6}"/>
                </a:ext>
              </a:extLst>
            </p:cNvPr>
            <p:cNvSpPr/>
            <p:nvPr/>
          </p:nvSpPr>
          <p:spPr>
            <a:xfrm flipV="1">
              <a:off x="1" y="5099538"/>
              <a:ext cx="3838470" cy="175846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5" name="مجموعة 68">
              <a:extLst>
                <a:ext uri="{FF2B5EF4-FFF2-40B4-BE49-F238E27FC236}">
                  <a16:creationId xmlns:a16="http://schemas.microsoft.com/office/drawing/2014/main" xmlns="" id="{36882995-88C4-4CF9-92BC-CA6B1960485C}"/>
                </a:ext>
              </a:extLst>
            </p:cNvPr>
            <p:cNvGrpSpPr/>
            <p:nvPr/>
          </p:nvGrpSpPr>
          <p:grpSpPr>
            <a:xfrm>
              <a:off x="1622806" y="5411082"/>
              <a:ext cx="2214825" cy="1412372"/>
              <a:chOff x="1673888" y="226177"/>
              <a:chExt cx="2214825" cy="1412372"/>
            </a:xfrm>
          </p:grpSpPr>
          <p:sp>
            <p:nvSpPr>
              <p:cNvPr id="70" name="مربع نص 69">
                <a:extLst>
                  <a:ext uri="{FF2B5EF4-FFF2-40B4-BE49-F238E27FC236}">
                    <a16:creationId xmlns:a16="http://schemas.microsoft.com/office/drawing/2014/main" xmlns="" id="{D1749C90-5ADE-45D6-B534-3A8A1B18F9C3}"/>
                  </a:ext>
                </a:extLst>
              </p:cNvPr>
              <p:cNvSpPr txBox="1"/>
              <p:nvPr/>
            </p:nvSpPr>
            <p:spPr>
              <a:xfrm>
                <a:off x="1919236" y="226177"/>
                <a:ext cx="1969477" cy="461665"/>
              </a:xfrm>
              <a:prstGeom prst="rect">
                <a:avLst/>
              </a:prstGeom>
              <a:noFill/>
            </p:spPr>
            <p:txBody>
              <a:bodyPr wrap="square" rtlCol="0">
                <a:spAutoFit/>
              </a:bodyPr>
              <a:lstStyle/>
              <a:p>
                <a:pPr algn="ctr"/>
                <a:r>
                  <a:rPr lang="ar-DZ" sz="2400" b="1" dirty="0" smtClean="0">
                    <a:solidFill>
                      <a:schemeClr val="bg1"/>
                    </a:solidFill>
                    <a:effectLst>
                      <a:outerShdw blurRad="38100" dist="38100" dir="2700000" algn="tl">
                        <a:srgbClr val="000000">
                          <a:alpha val="43137"/>
                        </a:srgbClr>
                      </a:outerShdw>
                    </a:effectLst>
                  </a:rPr>
                  <a:t>زيادة </a:t>
                </a:r>
                <a:r>
                  <a:rPr lang="ar-DZ" sz="2400" b="1" dirty="0" err="1" smtClean="0">
                    <a:solidFill>
                      <a:schemeClr val="bg1"/>
                    </a:solidFill>
                    <a:effectLst>
                      <a:outerShdw blurRad="38100" dist="38100" dir="2700000" algn="tl">
                        <a:srgbClr val="000000">
                          <a:alpha val="43137"/>
                        </a:srgbClr>
                      </a:outerShdw>
                    </a:effectLst>
                  </a:rPr>
                  <a:t>الانتاجية</a:t>
                </a:r>
                <a:r>
                  <a:rPr lang="ar-DZ" sz="2400" b="1" dirty="0" smtClean="0">
                    <a:solidFill>
                      <a:schemeClr val="bg1"/>
                    </a:solidFill>
                    <a:effectLst>
                      <a:outerShdw blurRad="38100" dist="38100" dir="2700000" algn="tl">
                        <a:srgbClr val="000000">
                          <a:alpha val="43137"/>
                        </a:srgbClr>
                      </a:outerShdw>
                    </a:effectLst>
                  </a:rPr>
                  <a:t> </a:t>
                </a:r>
                <a:endParaRPr lang="fr-FR" sz="2400" b="1" dirty="0">
                  <a:solidFill>
                    <a:schemeClr val="bg1"/>
                  </a:solidFill>
                  <a:effectLst>
                    <a:outerShdw blurRad="38100" dist="38100" dir="2700000" algn="tl">
                      <a:srgbClr val="000000">
                        <a:alpha val="43137"/>
                      </a:srgbClr>
                    </a:outerShdw>
                  </a:effectLst>
                </a:endParaRPr>
              </a:p>
            </p:txBody>
          </p:sp>
          <p:sp>
            <p:nvSpPr>
              <p:cNvPr id="71" name="مربع نص 70">
                <a:extLst>
                  <a:ext uri="{FF2B5EF4-FFF2-40B4-BE49-F238E27FC236}">
                    <a16:creationId xmlns:a16="http://schemas.microsoft.com/office/drawing/2014/main" xmlns="" id="{CB542C1A-53B3-4855-8285-A969B36F9BA6}"/>
                  </a:ext>
                </a:extLst>
              </p:cNvPr>
              <p:cNvSpPr txBox="1"/>
              <p:nvPr/>
            </p:nvSpPr>
            <p:spPr>
              <a:xfrm>
                <a:off x="1673888" y="715219"/>
                <a:ext cx="2019719" cy="923330"/>
              </a:xfrm>
              <a:prstGeom prst="rect">
                <a:avLst/>
              </a:prstGeom>
              <a:noFill/>
            </p:spPr>
            <p:txBody>
              <a:bodyPr wrap="square" rtlCol="0">
                <a:spAutoFit/>
              </a:bodyPr>
              <a:lstStyle/>
              <a:p>
                <a:r>
                  <a:rPr lang="ar-DZ" b="1" dirty="0" smtClean="0">
                    <a:solidFill>
                      <a:schemeClr val="bg1"/>
                    </a:solidFill>
                  </a:rPr>
                  <a:t>كلما كان رضا الوظيفي كلما كان تقديم </a:t>
                </a:r>
                <a:r>
                  <a:rPr lang="ar-DZ" b="1" dirty="0" err="1" smtClean="0">
                    <a:solidFill>
                      <a:schemeClr val="bg1"/>
                    </a:solidFill>
                  </a:rPr>
                  <a:t>و</a:t>
                </a:r>
                <a:r>
                  <a:rPr lang="ar-DZ" b="1" dirty="0" smtClean="0">
                    <a:solidFill>
                      <a:schemeClr val="bg1"/>
                    </a:solidFill>
                  </a:rPr>
                  <a:t> تفنن في العمل أكثر</a:t>
                </a:r>
                <a:endParaRPr lang="fr-FR" b="1" dirty="0">
                  <a:solidFill>
                    <a:schemeClr val="bg1"/>
                  </a:solidFill>
                </a:endParaRPr>
              </a:p>
            </p:txBody>
          </p:sp>
        </p:grpSp>
        <p:pic>
          <p:nvPicPr>
            <p:cNvPr id="81" name="رسم 80" descr="إحصائيات">
              <a:extLst>
                <a:ext uri="{FF2B5EF4-FFF2-40B4-BE49-F238E27FC236}">
                  <a16:creationId xmlns:a16="http://schemas.microsoft.com/office/drawing/2014/main" xmlns="" id="{EEB97E95-D0ED-44FD-8F1B-051F7B1B1542}"/>
                </a:ext>
              </a:extLst>
            </p:cNvPr>
            <p:cNvPicPr>
              <a:picLocks noChangeAspect="1"/>
            </p:cNvPicPr>
            <p:nvPr/>
          </p:nvPicPr>
          <p:blipFill>
            <a:blip r:embed="rId7" cstate="print">
              <a:extLst>
                <a:ext uri="{28A0092B-C50C-407E-A947-70E740481C1C}">
                  <a14:useLocalDpi xmlns:a14="http://schemas.microsoft.com/office/drawing/2010/main" xmlns="" val="0"/>
                </a:ext>
                <a:ext uri="{96DAC541-7B7A-43D3-8B79-37D633B846F1}">
                  <asvg:svgBlip xmlns:asvg="http://schemas.microsoft.com/office/drawing/2016/SVG/main" xmlns="" r:embed="rId11"/>
                </a:ext>
              </a:extLst>
            </a:blip>
            <a:stretch>
              <a:fillRect/>
            </a:stretch>
          </p:blipFill>
          <p:spPr>
            <a:xfrm>
              <a:off x="78710" y="5682409"/>
              <a:ext cx="619649" cy="619649"/>
            </a:xfrm>
            <a:prstGeom prst="rect">
              <a:avLst/>
            </a:prstGeom>
          </p:spPr>
        </p:pic>
      </p:grpSp>
      <p:grpSp>
        <p:nvGrpSpPr>
          <p:cNvPr id="16" name="مجموعة 89">
            <a:extLst>
              <a:ext uri="{FF2B5EF4-FFF2-40B4-BE49-F238E27FC236}">
                <a16:creationId xmlns:a16="http://schemas.microsoft.com/office/drawing/2014/main" xmlns="" id="{50B0038D-5A71-4FA8-AE20-5ABD2D08A28E}"/>
              </a:ext>
            </a:extLst>
          </p:cNvPr>
          <p:cNvGrpSpPr/>
          <p:nvPr/>
        </p:nvGrpSpPr>
        <p:grpSpPr>
          <a:xfrm>
            <a:off x="8353530" y="5099538"/>
            <a:ext cx="3920533" cy="1758462"/>
            <a:chOff x="8343482" y="5099538"/>
            <a:chExt cx="3920533" cy="1758462"/>
          </a:xfrm>
        </p:grpSpPr>
        <p:sp>
          <p:nvSpPr>
            <p:cNvPr id="46" name="مستطيل 45">
              <a:extLst>
                <a:ext uri="{FF2B5EF4-FFF2-40B4-BE49-F238E27FC236}">
                  <a16:creationId xmlns:a16="http://schemas.microsoft.com/office/drawing/2014/main" xmlns="" id="{BDE0F3A7-5482-4070-800A-57F033A282ED}"/>
                </a:ext>
              </a:extLst>
            </p:cNvPr>
            <p:cNvSpPr/>
            <p:nvPr/>
          </p:nvSpPr>
          <p:spPr>
            <a:xfrm flipV="1">
              <a:off x="8343482" y="5099538"/>
              <a:ext cx="3838470" cy="1758462"/>
            </a:xfrm>
            <a:prstGeom prst="rect">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17" name="مجموعة 62">
              <a:extLst>
                <a:ext uri="{FF2B5EF4-FFF2-40B4-BE49-F238E27FC236}">
                  <a16:creationId xmlns:a16="http://schemas.microsoft.com/office/drawing/2014/main" xmlns="" id="{95DCD67A-DEC7-42B1-B74A-3FDC61D7CE20}"/>
                </a:ext>
              </a:extLst>
            </p:cNvPr>
            <p:cNvGrpSpPr/>
            <p:nvPr/>
          </p:nvGrpSpPr>
          <p:grpSpPr>
            <a:xfrm>
              <a:off x="10049190" y="5411083"/>
              <a:ext cx="2214825" cy="1412371"/>
              <a:chOff x="1673888" y="226178"/>
              <a:chExt cx="2214825" cy="1412371"/>
            </a:xfrm>
          </p:grpSpPr>
          <p:sp>
            <p:nvSpPr>
              <p:cNvPr id="64" name="مربع نص 63">
                <a:extLst>
                  <a:ext uri="{FF2B5EF4-FFF2-40B4-BE49-F238E27FC236}">
                    <a16:creationId xmlns:a16="http://schemas.microsoft.com/office/drawing/2014/main" xmlns="" id="{B1875791-BE05-4D83-969C-8A710EF7AE4C}"/>
                  </a:ext>
                </a:extLst>
              </p:cNvPr>
              <p:cNvSpPr txBox="1"/>
              <p:nvPr/>
            </p:nvSpPr>
            <p:spPr>
              <a:xfrm>
                <a:off x="1919236" y="226178"/>
                <a:ext cx="1969477" cy="461665"/>
              </a:xfrm>
              <a:prstGeom prst="rect">
                <a:avLst/>
              </a:prstGeom>
              <a:noFill/>
            </p:spPr>
            <p:txBody>
              <a:bodyPr wrap="square" rtlCol="0">
                <a:spAutoFit/>
              </a:bodyPr>
              <a:lstStyle/>
              <a:p>
                <a:pPr algn="ctr"/>
                <a:endParaRPr lang="fr-FR" sz="2400" b="1" dirty="0">
                  <a:solidFill>
                    <a:schemeClr val="bg1"/>
                  </a:solidFill>
                </a:endParaRPr>
              </a:p>
            </p:txBody>
          </p:sp>
          <p:sp>
            <p:nvSpPr>
              <p:cNvPr id="65" name="مربع نص 64">
                <a:extLst>
                  <a:ext uri="{FF2B5EF4-FFF2-40B4-BE49-F238E27FC236}">
                    <a16:creationId xmlns:a16="http://schemas.microsoft.com/office/drawing/2014/main" xmlns="" id="{4C19643E-76CB-4A37-A0BE-1FBABCBDA6A8}"/>
                  </a:ext>
                </a:extLst>
              </p:cNvPr>
              <p:cNvSpPr txBox="1"/>
              <p:nvPr/>
            </p:nvSpPr>
            <p:spPr>
              <a:xfrm>
                <a:off x="1673888" y="715219"/>
                <a:ext cx="2019719" cy="923330"/>
              </a:xfrm>
              <a:prstGeom prst="rect">
                <a:avLst/>
              </a:prstGeom>
              <a:noFill/>
            </p:spPr>
            <p:txBody>
              <a:bodyPr wrap="square" rtlCol="0">
                <a:spAutoFit/>
              </a:bodyPr>
              <a:lstStyle/>
              <a:p>
                <a:r>
                  <a:rPr lang="ar-DZ" b="1" dirty="0" smtClean="0">
                    <a:solidFill>
                      <a:schemeClr val="bg1"/>
                    </a:solidFill>
                    <a:latin typeface="Arabic Typesetting" pitchFamily="66" charset="-78"/>
                    <a:cs typeface="Arabic Typesetting" pitchFamily="66" charset="-78"/>
                  </a:rPr>
                  <a:t>استثمار في </a:t>
                </a:r>
                <a:r>
                  <a:rPr lang="ar-DZ" b="1" dirty="0" err="1" smtClean="0">
                    <a:solidFill>
                      <a:schemeClr val="bg1"/>
                    </a:solidFill>
                    <a:latin typeface="Arabic Typesetting" pitchFamily="66" charset="-78"/>
                    <a:cs typeface="Arabic Typesetting" pitchFamily="66" charset="-78"/>
                  </a:rPr>
                  <a:t>تطويرالموظفين</a:t>
                </a:r>
                <a:r>
                  <a:rPr lang="ar-DZ" b="1" dirty="0" smtClean="0">
                    <a:solidFill>
                      <a:schemeClr val="bg1"/>
                    </a:solidFill>
                    <a:latin typeface="Arabic Typesetting" pitchFamily="66" charset="-78"/>
                    <a:cs typeface="Arabic Typesetting" pitchFamily="66" charset="-78"/>
                  </a:rPr>
                  <a:t> وتوفير لهم التعليم المناسب </a:t>
                </a:r>
                <a:endParaRPr lang="fr-FR" b="1" dirty="0">
                  <a:solidFill>
                    <a:schemeClr val="bg1"/>
                  </a:solidFill>
                </a:endParaRPr>
              </a:p>
            </p:txBody>
          </p:sp>
        </p:grpSp>
        <p:pic>
          <p:nvPicPr>
            <p:cNvPr id="83" name="رسم 82" descr="ساعة إيقاف">
              <a:extLst>
                <a:ext uri="{FF2B5EF4-FFF2-40B4-BE49-F238E27FC236}">
                  <a16:creationId xmlns:a16="http://schemas.microsoft.com/office/drawing/2014/main" xmlns="" id="{6C75D86C-770F-45EC-924A-C73946A2AEF0}"/>
                </a:ext>
              </a:extLst>
            </p:cNvPr>
            <p:cNvPicPr>
              <a:picLocks noChangeAspect="1"/>
            </p:cNvPicPr>
            <p:nvPr/>
          </p:nvPicPr>
          <p:blipFill>
            <a:blip r:embed="rId12" cstate="print">
              <a:extLst>
                <a:ext uri="{28A0092B-C50C-407E-A947-70E740481C1C}">
                  <a14:useLocalDpi xmlns:a14="http://schemas.microsoft.com/office/drawing/2010/main" xmlns="" val="0"/>
                </a:ext>
                <a:ext uri="{96DAC541-7B7A-43D3-8B79-37D633B846F1}">
                  <asvg:svgBlip xmlns:asvg="http://schemas.microsoft.com/office/drawing/2016/SVG/main" xmlns="" r:embed="rId13"/>
                </a:ext>
              </a:extLst>
            </a:blip>
            <a:stretch>
              <a:fillRect/>
            </a:stretch>
          </p:blipFill>
          <p:spPr>
            <a:xfrm>
              <a:off x="8411308" y="5682409"/>
              <a:ext cx="619649" cy="619649"/>
            </a:xfrm>
            <a:prstGeom prst="rect">
              <a:avLst/>
            </a:prstGeom>
          </p:spPr>
        </p:pic>
      </p:grpSp>
      <p:sp>
        <p:nvSpPr>
          <p:cNvPr id="57" name="ZoneTexte 56"/>
          <p:cNvSpPr txBox="1"/>
          <p:nvPr/>
        </p:nvSpPr>
        <p:spPr>
          <a:xfrm>
            <a:off x="9321800" y="5511800"/>
            <a:ext cx="2527300" cy="400110"/>
          </a:xfrm>
          <a:prstGeom prst="rect">
            <a:avLst/>
          </a:prstGeom>
          <a:noFill/>
        </p:spPr>
        <p:txBody>
          <a:bodyPr wrap="square" rtlCol="0">
            <a:spAutoFit/>
          </a:bodyPr>
          <a:lstStyle/>
          <a:p>
            <a:r>
              <a:rPr lang="ar-DZ" sz="2000" b="1" dirty="0" smtClean="0">
                <a:solidFill>
                  <a:schemeClr val="bg1"/>
                </a:solidFill>
                <a:effectLst>
                  <a:outerShdw blurRad="38100" dist="38100" dir="2700000" algn="tl">
                    <a:srgbClr val="000000">
                      <a:alpha val="43137"/>
                    </a:srgbClr>
                  </a:outerShdw>
                </a:effectLst>
              </a:rPr>
              <a:t>زيادة الرضا الوظيفي </a:t>
            </a:r>
            <a:endParaRPr lang="fr-FR"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9176072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down)">
                                      <p:cBhvr>
                                        <p:cTn id="24" dur="500"/>
                                        <p:tgtEl>
                                          <p:spTgt spid="35"/>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up)">
                                      <p:cBhvr>
                                        <p:cTn id="44" dur="500"/>
                                        <p:tgtEl>
                                          <p:spTgt spid="48"/>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51" grpId="0" animBg="1"/>
      <p:bldP spid="48" grpId="0" animBg="1"/>
      <p:bldP spid="4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7000"/>
          </a:schemeClr>
        </a:solidFill>
        <a:effectLst/>
      </p:bgPr>
    </p:bg>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7429501" y="1735666"/>
          <a:ext cx="3340098" cy="2462108"/>
        </p:xfrm>
        <a:graphic>
          <a:graphicData uri="http://schemas.openxmlformats.org/drawingml/2006/table">
            <a:tbl>
              <a:tblPr firstRow="1" bandRow="1">
                <a:tableStyleId>{5C22544A-7EE6-4342-B048-85BDC9FD1C3A}</a:tableStyleId>
              </a:tblPr>
              <a:tblGrid>
                <a:gridCol w="1113366"/>
                <a:gridCol w="1113366"/>
                <a:gridCol w="1113366"/>
              </a:tblGrid>
              <a:tr h="455507">
                <a:tc>
                  <a:txBody>
                    <a:bodyPr/>
                    <a:lstStyle/>
                    <a:p>
                      <a:r>
                        <a:rPr lang="ar-DZ" dirty="0" smtClean="0"/>
                        <a:t>النسبة المئوية</a:t>
                      </a:r>
                      <a:endParaRPr lang="fr-FR" dirty="0"/>
                    </a:p>
                  </a:txBody>
                  <a:tcPr/>
                </a:tc>
                <a:tc>
                  <a:txBody>
                    <a:bodyPr/>
                    <a:lstStyle/>
                    <a:p>
                      <a:r>
                        <a:rPr lang="ar-DZ" dirty="0" smtClean="0"/>
                        <a:t>التكرار </a:t>
                      </a:r>
                      <a:endParaRPr lang="fr-FR" dirty="0"/>
                    </a:p>
                  </a:txBody>
                  <a:tcPr/>
                </a:tc>
                <a:tc>
                  <a:txBody>
                    <a:bodyPr/>
                    <a:lstStyle/>
                    <a:p>
                      <a:endParaRPr lang="fr-FR" dirty="0"/>
                    </a:p>
                  </a:txBody>
                  <a:tcPr/>
                </a:tc>
              </a:tr>
              <a:tr h="455507">
                <a:tc>
                  <a:txBody>
                    <a:bodyPr/>
                    <a:lstStyle/>
                    <a:p>
                      <a:pPr algn="ctr"/>
                      <a:r>
                        <a:rPr lang="ar-DZ" dirty="0" smtClean="0"/>
                        <a:t>70</a:t>
                      </a:r>
                      <a:endParaRPr lang="fr-FR" dirty="0"/>
                    </a:p>
                  </a:txBody>
                  <a:tcPr/>
                </a:tc>
                <a:tc>
                  <a:txBody>
                    <a:bodyPr/>
                    <a:lstStyle/>
                    <a:p>
                      <a:pPr algn="ctr"/>
                      <a:r>
                        <a:rPr lang="ar-DZ" dirty="0" smtClean="0"/>
                        <a:t>   07</a:t>
                      </a:r>
                      <a:endParaRPr lang="fr-FR" dirty="0"/>
                    </a:p>
                  </a:txBody>
                  <a:tcPr/>
                </a:tc>
                <a:tc>
                  <a:txBody>
                    <a:bodyPr/>
                    <a:lstStyle/>
                    <a:p>
                      <a:r>
                        <a:rPr lang="ar-DZ" dirty="0" smtClean="0"/>
                        <a:t>نعم</a:t>
                      </a:r>
                      <a:endParaRPr lang="fr-FR" dirty="0"/>
                    </a:p>
                  </a:txBody>
                  <a:tcPr/>
                </a:tc>
              </a:tr>
              <a:tr h="455507">
                <a:tc>
                  <a:txBody>
                    <a:bodyPr/>
                    <a:lstStyle/>
                    <a:p>
                      <a:pPr algn="ctr"/>
                      <a:r>
                        <a:rPr lang="ar-DZ" dirty="0" smtClean="0"/>
                        <a:t>10</a:t>
                      </a:r>
                      <a:endParaRPr lang="fr-FR" dirty="0"/>
                    </a:p>
                  </a:txBody>
                  <a:tcPr/>
                </a:tc>
                <a:tc>
                  <a:txBody>
                    <a:bodyPr/>
                    <a:lstStyle/>
                    <a:p>
                      <a:pPr algn="ctr"/>
                      <a:r>
                        <a:rPr lang="ar-DZ" dirty="0" smtClean="0"/>
                        <a:t>01</a:t>
                      </a:r>
                      <a:endParaRPr lang="fr-FR" dirty="0"/>
                    </a:p>
                  </a:txBody>
                  <a:tcPr/>
                </a:tc>
                <a:tc>
                  <a:txBody>
                    <a:bodyPr/>
                    <a:lstStyle/>
                    <a:p>
                      <a:r>
                        <a:rPr lang="ar-DZ" dirty="0" smtClean="0"/>
                        <a:t>لا</a:t>
                      </a:r>
                      <a:endParaRPr lang="fr-FR" dirty="0"/>
                    </a:p>
                  </a:txBody>
                  <a:tcPr/>
                </a:tc>
              </a:tr>
              <a:tr h="455507">
                <a:tc>
                  <a:txBody>
                    <a:bodyPr/>
                    <a:lstStyle/>
                    <a:p>
                      <a:pPr algn="ctr"/>
                      <a:r>
                        <a:rPr lang="ar-DZ" dirty="0" smtClean="0"/>
                        <a:t>20</a:t>
                      </a:r>
                      <a:endParaRPr lang="fr-FR" dirty="0"/>
                    </a:p>
                  </a:txBody>
                  <a:tcPr/>
                </a:tc>
                <a:tc>
                  <a:txBody>
                    <a:bodyPr/>
                    <a:lstStyle/>
                    <a:p>
                      <a:pPr algn="ctr"/>
                      <a:r>
                        <a:rPr lang="ar-DZ" dirty="0" smtClean="0"/>
                        <a:t>02</a:t>
                      </a:r>
                      <a:endParaRPr lang="fr-FR" dirty="0"/>
                    </a:p>
                  </a:txBody>
                  <a:tcPr/>
                </a:tc>
                <a:tc>
                  <a:txBody>
                    <a:bodyPr/>
                    <a:lstStyle/>
                    <a:p>
                      <a:r>
                        <a:rPr lang="ar-DZ" dirty="0" smtClean="0"/>
                        <a:t>لا أعرف</a:t>
                      </a:r>
                      <a:endParaRPr lang="fr-FR" dirty="0"/>
                    </a:p>
                  </a:txBody>
                  <a:tcPr/>
                </a:tc>
              </a:tr>
              <a:tr h="455507">
                <a:tc>
                  <a:txBody>
                    <a:bodyPr/>
                    <a:lstStyle/>
                    <a:p>
                      <a:pPr algn="ctr"/>
                      <a:r>
                        <a:rPr lang="ar-DZ" dirty="0" smtClean="0"/>
                        <a:t>100</a:t>
                      </a:r>
                      <a:r>
                        <a:rPr lang="ar-DZ" baseline="0" dirty="0" smtClean="0"/>
                        <a:t> </a:t>
                      </a:r>
                      <a:endParaRPr lang="fr-FR" dirty="0"/>
                    </a:p>
                  </a:txBody>
                  <a:tcPr/>
                </a:tc>
                <a:tc>
                  <a:txBody>
                    <a:bodyPr/>
                    <a:lstStyle/>
                    <a:p>
                      <a:pPr algn="ctr"/>
                      <a:r>
                        <a:rPr lang="ar-DZ" dirty="0" smtClean="0"/>
                        <a:t>10</a:t>
                      </a:r>
                      <a:endParaRPr lang="fr-FR" dirty="0"/>
                    </a:p>
                  </a:txBody>
                  <a:tcPr/>
                </a:tc>
                <a:tc>
                  <a:txBody>
                    <a:bodyPr/>
                    <a:lstStyle/>
                    <a:p>
                      <a:r>
                        <a:rPr lang="ar-DZ" dirty="0" smtClean="0"/>
                        <a:t>المجموع</a:t>
                      </a:r>
                      <a:endParaRPr lang="fr-FR" dirty="0"/>
                    </a:p>
                  </a:txBody>
                  <a:tcPr/>
                </a:tc>
              </a:tr>
            </a:tbl>
          </a:graphicData>
        </a:graphic>
      </p:graphicFrame>
      <p:sp>
        <p:nvSpPr>
          <p:cNvPr id="11" name="ZoneTexte 10"/>
          <p:cNvSpPr txBox="1"/>
          <p:nvPr/>
        </p:nvSpPr>
        <p:spPr>
          <a:xfrm>
            <a:off x="7670800" y="4800600"/>
            <a:ext cx="2997200" cy="923330"/>
          </a:xfrm>
          <a:prstGeom prst="rect">
            <a:avLst/>
          </a:prstGeom>
          <a:noFill/>
          <a:ln>
            <a:solidFill>
              <a:schemeClr val="accent1"/>
            </a:solidFill>
          </a:ln>
        </p:spPr>
        <p:txBody>
          <a:bodyPr wrap="square" rtlCol="0">
            <a:spAutoFit/>
          </a:bodyPr>
          <a:lstStyle/>
          <a:p>
            <a:r>
              <a:rPr lang="ar-DZ" dirty="0" smtClean="0"/>
              <a:t>جدول توزيع لأراء الموظفين حول تأثير التكوين </a:t>
            </a:r>
            <a:r>
              <a:rPr lang="ar-DZ" dirty="0" err="1" smtClean="0"/>
              <a:t>و</a:t>
            </a:r>
            <a:r>
              <a:rPr lang="ar-DZ" dirty="0" smtClean="0"/>
              <a:t> التدريب على تحسين الأداء الوظيفي </a:t>
            </a:r>
            <a:endParaRPr lang="fr-FR" dirty="0"/>
          </a:p>
        </p:txBody>
      </p:sp>
      <p:sp>
        <p:nvSpPr>
          <p:cNvPr id="7" name="ZoneTexte 6"/>
          <p:cNvSpPr txBox="1"/>
          <p:nvPr/>
        </p:nvSpPr>
        <p:spPr>
          <a:xfrm>
            <a:off x="1854200" y="266700"/>
            <a:ext cx="8674100" cy="1077218"/>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D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تأثير التكوين </a:t>
            </a:r>
            <a:r>
              <a:rPr lang="ar-DZ" sz="32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و</a:t>
            </a:r>
            <a:r>
              <a:rPr lang="ar-D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التدريب على تحسين الأداء الوظيفي في المؤسسة ميناء </a:t>
            </a:r>
            <a:r>
              <a:rPr lang="ar-DZ" sz="32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مستغانم</a:t>
            </a:r>
            <a:endParaRPr lang="ar-DZ"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descr="C:\Users\Nawel\Desktop\Sans titre.png"/>
          <p:cNvPicPr>
            <a:picLocks noChangeAspect="1" noChangeArrowheads="1"/>
          </p:cNvPicPr>
          <p:nvPr/>
        </p:nvPicPr>
        <p:blipFill>
          <a:blip r:embed="rId3"/>
          <a:srcRect/>
          <a:stretch>
            <a:fillRect/>
          </a:stretch>
        </p:blipFill>
        <p:spPr bwMode="auto">
          <a:xfrm>
            <a:off x="546100" y="1600200"/>
            <a:ext cx="5016500" cy="42814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ZoneTexte 11"/>
          <p:cNvSpPr txBox="1"/>
          <p:nvPr/>
        </p:nvSpPr>
        <p:spPr>
          <a:xfrm>
            <a:off x="901700" y="6210300"/>
            <a:ext cx="3708400" cy="369332"/>
          </a:xfrm>
          <a:prstGeom prst="rect">
            <a:avLst/>
          </a:prstGeom>
          <a:noFill/>
          <a:ln>
            <a:solidFill>
              <a:schemeClr val="accent1"/>
            </a:solidFill>
          </a:ln>
        </p:spPr>
        <p:txBody>
          <a:bodyPr wrap="square" rtlCol="0">
            <a:spAutoFit/>
          </a:bodyPr>
          <a:lstStyle/>
          <a:p>
            <a:r>
              <a:rPr lang="ar-DZ" dirty="0" smtClean="0"/>
              <a:t>الدائرة نسبية مترجمة حسب جدول توزيع </a:t>
            </a:r>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slide(fromBottom)">
                                      <p:cBhvr>
                                        <p:cTn id="10" dur="500"/>
                                        <p:tgtEl>
                                          <p:spTgt spid="11"/>
                                        </p:tgtEl>
                                      </p:cBhvr>
                                    </p:animEffect>
                                  </p:childTnLst>
                                </p:cTn>
                              </p:par>
                              <p:par>
                                <p:cTn id="11" presetID="2" presetClass="entr" presetSubtype="4"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par>
                                <p:cTn id="15" presetID="24"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 to="" calcmode="lin" valueType="num">
                                      <p:cBhvr>
                                        <p:cTn id="17" dur="1" fill="hold"/>
                                        <p:tgtEl>
                                          <p:spTgt spid="10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5400000">
            <a:off x="4743704" y="3220720"/>
            <a:ext cx="6309360" cy="609600"/>
          </a:xfrm>
        </p:spPr>
        <p:txBody>
          <a:bodyPr>
            <a:noAutofit/>
          </a:bodyPr>
          <a:lstStyle/>
          <a:p>
            <a:pPr algn="ctr"/>
            <a:r>
              <a:rPr lang="ar-DZ" sz="4400" dirty="0" smtClean="0"/>
              <a:t>النتائج التطبيقية </a:t>
            </a:r>
            <a:endParaRPr lang="fr-FR" sz="4400" dirty="0"/>
          </a:p>
        </p:txBody>
      </p:sp>
      <p:pic>
        <p:nvPicPr>
          <p:cNvPr id="5" name="Espace réservé pour une image  4" descr="téléchargement (1).jpg"/>
          <p:cNvPicPr>
            <a:picLocks noGrp="1" noChangeAspect="1"/>
          </p:cNvPicPr>
          <p:nvPr>
            <p:ph type="pic" idx="1"/>
          </p:nvPr>
        </p:nvPicPr>
        <p:blipFill>
          <a:blip r:embed="rId2"/>
          <a:srcRect l="4241" r="4241"/>
          <a:stretch>
            <a:fillRect/>
          </a:stretch>
        </p:blipFill>
        <p:spPr>
          <a:xfrm>
            <a:off x="0" y="0"/>
            <a:ext cx="7607300" cy="6858000"/>
          </a:xfrm>
        </p:spPr>
      </p:pic>
      <p:sp>
        <p:nvSpPr>
          <p:cNvPr id="4" name="Espace réservé du texte 3"/>
          <p:cNvSpPr>
            <a:spLocks noGrp="1"/>
          </p:cNvSpPr>
          <p:nvPr>
            <p:ph type="body" sz="half" idx="2"/>
          </p:nvPr>
        </p:nvSpPr>
        <p:spPr>
          <a:xfrm>
            <a:off x="8331200" y="264794"/>
            <a:ext cx="3530600" cy="6364605"/>
          </a:xfrm>
        </p:spPr>
        <p:txBody>
          <a:bodyPr>
            <a:normAutofit/>
          </a:bodyPr>
          <a:lstStyle/>
          <a:p>
            <a:pPr algn="justLow" rtl="1"/>
            <a:r>
              <a:rPr lang="ar-DZ" sz="2400" b="1" dirty="0" smtClean="0">
                <a:effectLst>
                  <a:outerShdw blurRad="38100" dist="38100" dir="2700000" algn="tl">
                    <a:srgbClr val="000000">
                      <a:alpha val="43137"/>
                    </a:srgbClr>
                  </a:outerShdw>
                </a:effectLst>
              </a:rPr>
              <a:t>قد توصلنا من خلال الدراسة الميدانية التي تم </a:t>
            </a:r>
            <a:r>
              <a:rPr lang="ar-DZ" sz="2400" b="1" dirty="0" err="1" smtClean="0">
                <a:effectLst>
                  <a:outerShdw blurRad="38100" dist="38100" dir="2700000" algn="tl">
                    <a:srgbClr val="000000">
                      <a:alpha val="43137"/>
                    </a:srgbClr>
                  </a:outerShdw>
                </a:effectLst>
              </a:rPr>
              <a:t>اجرائها</a:t>
            </a:r>
            <a:r>
              <a:rPr lang="ar-DZ" sz="2400" b="1" dirty="0" smtClean="0">
                <a:effectLst>
                  <a:outerShdw blurRad="38100" dist="38100" dir="2700000" algn="tl">
                    <a:srgbClr val="000000">
                      <a:alpha val="43137"/>
                    </a:srgbClr>
                  </a:outerShdw>
                </a:effectLst>
              </a:rPr>
              <a:t>  على مستوى مؤسسة ميناء </a:t>
            </a:r>
            <a:r>
              <a:rPr lang="ar-DZ" sz="2400" b="1" dirty="0" err="1" smtClean="0">
                <a:effectLst>
                  <a:outerShdw blurRad="38100" dist="38100" dir="2700000" algn="tl">
                    <a:srgbClr val="000000">
                      <a:alpha val="43137"/>
                    </a:srgbClr>
                  </a:outerShdw>
                </a:effectLst>
              </a:rPr>
              <a:t>مستغانم</a:t>
            </a:r>
            <a:r>
              <a:rPr lang="ar-DZ" sz="2400" b="1" dirty="0" smtClean="0">
                <a:effectLst>
                  <a:outerShdw blurRad="38100" dist="38100" dir="2700000" algn="tl">
                    <a:srgbClr val="000000">
                      <a:alpha val="43137"/>
                    </a:srgbClr>
                  </a:outerShdw>
                </a:effectLst>
              </a:rPr>
              <a:t> </a:t>
            </a:r>
            <a:r>
              <a:rPr lang="ar-DZ" sz="2400" b="1" dirty="0" err="1" smtClean="0">
                <a:effectLst>
                  <a:outerShdw blurRad="38100" dist="38100" dir="2700000" algn="tl">
                    <a:srgbClr val="000000">
                      <a:alpha val="43137"/>
                    </a:srgbClr>
                  </a:outerShdw>
                </a:effectLst>
              </a:rPr>
              <a:t>الى</a:t>
            </a:r>
            <a:r>
              <a:rPr lang="ar-DZ" sz="2400" b="1" dirty="0" smtClean="0">
                <a:effectLst>
                  <a:outerShdw blurRad="38100" dist="38100" dir="2700000" algn="tl">
                    <a:srgbClr val="000000">
                      <a:alpha val="43137"/>
                    </a:srgbClr>
                  </a:outerShdw>
                </a:effectLst>
              </a:rPr>
              <a:t> مدى اهتمام المؤسسة بالجانب التكوين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التدريب الموظفين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تنمية مهاراتهم  الفكرية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العضلية  من أجل تحسين الأداء الموظفين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التزامها بدورات </a:t>
            </a:r>
            <a:r>
              <a:rPr lang="ar-DZ" sz="2400" b="1" dirty="0" err="1" smtClean="0">
                <a:effectLst>
                  <a:outerShdw blurRad="38100" dist="38100" dir="2700000" algn="tl">
                    <a:srgbClr val="000000">
                      <a:alpha val="43137"/>
                    </a:srgbClr>
                  </a:outerShdw>
                </a:effectLst>
              </a:rPr>
              <a:t>التكوينة</a:t>
            </a:r>
            <a:r>
              <a:rPr lang="ar-DZ" sz="2400" b="1" dirty="0" smtClean="0">
                <a:effectLst>
                  <a:outerShdw blurRad="38100" dist="38100" dir="2700000" algn="tl">
                    <a:srgbClr val="000000">
                      <a:alpha val="43137"/>
                    </a:srgbClr>
                  </a:outerShdw>
                </a:effectLst>
              </a:rPr>
              <a:t> التي تقيمها على مدار السنة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كما رأينا سابقا أن للتكوين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التدريب دورا هاما في حياة المؤسسة ميناء </a:t>
            </a:r>
            <a:r>
              <a:rPr lang="ar-DZ" sz="2400" b="1" dirty="0" err="1" smtClean="0">
                <a:effectLst>
                  <a:outerShdw blurRad="38100" dist="38100" dir="2700000" algn="tl">
                    <a:srgbClr val="000000">
                      <a:alpha val="43137"/>
                    </a:srgbClr>
                  </a:outerShdw>
                </a:effectLst>
              </a:rPr>
              <a:t>مستغانم</a:t>
            </a:r>
            <a:r>
              <a:rPr lang="ar-DZ" sz="2400" b="1" dirty="0" smtClean="0">
                <a:effectLst>
                  <a:outerShdw blurRad="38100" dist="38100" dir="2700000" algn="tl">
                    <a:srgbClr val="000000">
                      <a:alpha val="43137"/>
                    </a:srgbClr>
                  </a:outerShdw>
                </a:effectLst>
              </a:rPr>
              <a:t> مما يؤدي </a:t>
            </a:r>
            <a:r>
              <a:rPr lang="ar-DZ" sz="2400" b="1" dirty="0" err="1" smtClean="0">
                <a:effectLst>
                  <a:outerShdw blurRad="38100" dist="38100" dir="2700000" algn="tl">
                    <a:srgbClr val="000000">
                      <a:alpha val="43137"/>
                    </a:srgbClr>
                  </a:outerShdw>
                </a:effectLst>
              </a:rPr>
              <a:t>الى</a:t>
            </a:r>
            <a:r>
              <a:rPr lang="ar-DZ" sz="2400" b="1" dirty="0" smtClean="0">
                <a:effectLst>
                  <a:outerShdw blurRad="38100" dist="38100" dir="2700000" algn="tl">
                    <a:srgbClr val="000000">
                      <a:alpha val="43137"/>
                    </a:srgbClr>
                  </a:outerShdw>
                </a:effectLst>
              </a:rPr>
              <a:t> تطور العامل </a:t>
            </a:r>
            <a:r>
              <a:rPr lang="ar-DZ" sz="2400" b="1" dirty="0" err="1" smtClean="0">
                <a:effectLst>
                  <a:outerShdw blurRad="38100" dist="38100" dir="2700000" algn="tl">
                    <a:srgbClr val="000000">
                      <a:alpha val="43137"/>
                    </a:srgbClr>
                  </a:outerShdw>
                </a:effectLst>
              </a:rPr>
              <a:t>و</a:t>
            </a:r>
            <a:r>
              <a:rPr lang="ar-DZ" sz="2400" b="1" dirty="0" smtClean="0">
                <a:effectLst>
                  <a:outerShdw blurRad="38100" dist="38100" dir="2700000" algn="tl">
                    <a:srgbClr val="000000">
                      <a:alpha val="43137"/>
                    </a:srgbClr>
                  </a:outerShdw>
                </a:effectLst>
              </a:rPr>
              <a:t> بالتالي تحسين الأداء الوظيفي</a:t>
            </a:r>
            <a:r>
              <a:rPr lang="ar-DZ" sz="1400" b="1" dirty="0" smtClean="0">
                <a:effectLst>
                  <a:outerShdw blurRad="38100" dist="38100" dir="2700000" algn="tl">
                    <a:srgbClr val="000000">
                      <a:alpha val="43137"/>
                    </a:srgbClr>
                  </a:outerShdw>
                </a:effectLst>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edge">
                                      <p:cBhvr>
                                        <p:cTn id="13"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 xmlns:a16="http://schemas.microsoft.com/office/drawing/2014/main" id="{70202D98-AA1E-41BB-B94E-180311759C13}"/>
              </a:ext>
            </a:extLst>
          </p:cNvPr>
          <p:cNvSpPr>
            <a:spLocks noGrp="1"/>
          </p:cNvSpPr>
          <p:nvPr>
            <p:ph type="sldNum" sz="quarter" idx="15"/>
          </p:nvPr>
        </p:nvSpPr>
        <p:spPr/>
        <p:txBody>
          <a:bodyPr rtlCol="0"/>
          <a:lstStyle/>
          <a:p>
            <a:pPr rtl="0"/>
            <a:fld id="{19B51A1E-902D-48AF-9020-955120F399B6}" type="slidenum">
              <a:rPr lang="fr-FR" smtClean="0"/>
              <a:pPr rtl="0"/>
              <a:t>19</a:t>
            </a:fld>
            <a:endParaRPr lang="fr-FR" dirty="0"/>
          </a:p>
        </p:txBody>
      </p:sp>
      <p:sp>
        <p:nvSpPr>
          <p:cNvPr id="11" name="Title 10" hidden="1">
            <a:extLst>
              <a:ext uri="{FF2B5EF4-FFF2-40B4-BE49-F238E27FC236}">
                <a16:creationId xmlns="" xmlns:a16="http://schemas.microsoft.com/office/drawing/2014/main" id="{C5462610-1D7E-437B-B516-F30D9A789B9B}"/>
              </a:ext>
            </a:extLst>
          </p:cNvPr>
          <p:cNvSpPr>
            <a:spLocks noGrp="1"/>
          </p:cNvSpPr>
          <p:nvPr>
            <p:ph type="title"/>
          </p:nvPr>
        </p:nvSpPr>
        <p:spPr/>
        <p:txBody>
          <a:bodyPr rtlCol="0"/>
          <a:lstStyle/>
          <a:p>
            <a:pPr rtl="0"/>
            <a:r>
              <a:rPr lang="fr"/>
              <a:t>Large image</a:t>
            </a:r>
          </a:p>
        </p:txBody>
      </p:sp>
      <p:pic>
        <p:nvPicPr>
          <p:cNvPr id="8" name="Espace réservé pour une image  7" descr="images.jpg"/>
          <p:cNvPicPr>
            <a:picLocks noGrp="1" noChangeAspect="1"/>
          </p:cNvPicPr>
          <p:nvPr>
            <p:ph type="pic" sz="quarter" idx="14"/>
          </p:nvPr>
        </p:nvPicPr>
        <p:blipFill>
          <a:blip r:embed="rId3">
            <a:lum bright="40000" contrast="-20000"/>
          </a:blip>
          <a:srcRect t="15120" b="15120"/>
          <a:stretch>
            <a:fillRect/>
          </a:stretch>
        </p:blipFill>
        <p:spPr>
          <a:xfrm>
            <a:off x="0" y="0"/>
            <a:ext cx="12192000" cy="6858000"/>
          </a:xfrm>
        </p:spPr>
      </p:pic>
      <p:sp>
        <p:nvSpPr>
          <p:cNvPr id="9" name="ZoneTexte 8"/>
          <p:cNvSpPr txBox="1"/>
          <p:nvPr/>
        </p:nvSpPr>
        <p:spPr>
          <a:xfrm>
            <a:off x="4102100" y="241300"/>
            <a:ext cx="4114800" cy="1015663"/>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DZ" sz="6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الخاتمة </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ZoneTexte 9"/>
          <p:cNvSpPr txBox="1"/>
          <p:nvPr/>
        </p:nvSpPr>
        <p:spPr>
          <a:xfrm>
            <a:off x="1244600" y="1257300"/>
            <a:ext cx="10147300" cy="3970318"/>
          </a:xfrm>
          <a:prstGeom prst="rect">
            <a:avLst/>
          </a:prstGeom>
          <a:noFill/>
        </p:spPr>
        <p:txBody>
          <a:bodyPr wrap="square" rtlCol="0">
            <a:spAutoFit/>
          </a:bodyPr>
          <a:lstStyle/>
          <a:p>
            <a:r>
              <a:rPr lang="ar-SA" sz="2800" b="1" dirty="0" smtClean="0">
                <a:solidFill>
                  <a:schemeClr val="tx1">
                    <a:lumMod val="95000"/>
                    <a:lumOff val="5000"/>
                  </a:schemeClr>
                </a:solidFill>
                <a:effectLst>
                  <a:outerShdw blurRad="38100" dist="38100" dir="2700000" algn="tl">
                    <a:srgbClr val="000000">
                      <a:alpha val="43137"/>
                    </a:srgbClr>
                  </a:outerShdw>
                </a:effectLst>
              </a:rPr>
              <a:t>تعد مؤسسة ميناء </a:t>
            </a:r>
            <a:r>
              <a:rPr lang="ar-SA" sz="2800" b="1" dirty="0" err="1" smtClean="0">
                <a:solidFill>
                  <a:schemeClr val="tx1">
                    <a:lumMod val="95000"/>
                    <a:lumOff val="5000"/>
                  </a:schemeClr>
                </a:solidFill>
                <a:effectLst>
                  <a:outerShdw blurRad="38100" dist="38100" dir="2700000" algn="tl">
                    <a:srgbClr val="000000">
                      <a:alpha val="43137"/>
                    </a:srgbClr>
                  </a:outerShdw>
                </a:effectLst>
              </a:rPr>
              <a:t>مستغانم</a:t>
            </a:r>
            <a:r>
              <a:rPr lang="ar-SA" sz="2800" b="1" dirty="0" smtClean="0">
                <a:solidFill>
                  <a:schemeClr val="tx1">
                    <a:lumMod val="95000"/>
                    <a:lumOff val="5000"/>
                  </a:schemeClr>
                </a:solidFill>
                <a:effectLst>
                  <a:outerShdw blurRad="38100" dist="38100" dir="2700000" algn="tl">
                    <a:srgbClr val="000000">
                      <a:alpha val="43137"/>
                    </a:srgbClr>
                  </a:outerShdw>
                </a:effectLst>
              </a:rPr>
              <a:t> احد أهم المنظمات البحرية </a:t>
            </a:r>
            <a:r>
              <a:rPr lang="ar-SA" sz="2800" b="1" dirty="0" err="1" smtClean="0">
                <a:solidFill>
                  <a:schemeClr val="tx1">
                    <a:lumMod val="95000"/>
                    <a:lumOff val="5000"/>
                  </a:schemeClr>
                </a:solidFill>
                <a:effectLst>
                  <a:outerShdw blurRad="38100" dist="38100" dir="2700000" algn="tl">
                    <a:srgbClr val="000000">
                      <a:alpha val="43137"/>
                    </a:srgbClr>
                  </a:outerShdw>
                </a:effectLst>
              </a:rPr>
              <a:t>واللوجستية</a:t>
            </a:r>
            <a:r>
              <a:rPr lang="ar-SA" sz="2800" b="1" dirty="0" smtClean="0">
                <a:solidFill>
                  <a:schemeClr val="tx1">
                    <a:lumMod val="95000"/>
                    <a:lumOff val="5000"/>
                  </a:schemeClr>
                </a:solidFill>
                <a:effectLst>
                  <a:outerShdw blurRad="38100" dist="38100" dir="2700000" algn="tl">
                    <a:srgbClr val="000000">
                      <a:alpha val="43137"/>
                    </a:srgbClr>
                  </a:outerShdw>
                </a:effectLst>
              </a:rPr>
              <a:t> في المنطقة وتحظى بأهمية كبيرة في دعم التجارة والنمو الاقتصادي وبالتالي يكون للتكوين والتدريب اثر كبير في تحسين الأداء الوظيفي في هذه المؤسسة باستثمار الموارد والجهود في تطوير مهارات ومعارف موظفي ميناء </a:t>
            </a:r>
            <a:r>
              <a:rPr lang="ar-SA" sz="2800" b="1" dirty="0" err="1" smtClean="0">
                <a:solidFill>
                  <a:schemeClr val="tx1">
                    <a:lumMod val="95000"/>
                    <a:lumOff val="5000"/>
                  </a:schemeClr>
                </a:solidFill>
                <a:effectLst>
                  <a:outerShdw blurRad="38100" dist="38100" dir="2700000" algn="tl">
                    <a:srgbClr val="000000">
                      <a:alpha val="43137"/>
                    </a:srgbClr>
                  </a:outerShdw>
                </a:effectLst>
              </a:rPr>
              <a:t>مستغانم</a:t>
            </a:r>
            <a:r>
              <a:rPr lang="ar-SA" sz="2800" b="1" dirty="0" smtClean="0">
                <a:solidFill>
                  <a:schemeClr val="tx1">
                    <a:lumMod val="95000"/>
                    <a:lumOff val="5000"/>
                  </a:schemeClr>
                </a:solidFill>
                <a:effectLst>
                  <a:outerShdw blurRad="38100" dist="38100" dir="2700000" algn="tl">
                    <a:srgbClr val="000000">
                      <a:alpha val="43137"/>
                    </a:srgbClr>
                  </a:outerShdw>
                </a:effectLst>
              </a:rPr>
              <a:t> ويمكن تعزيز قدرتهم على التعامل مع التحديات البحرية </a:t>
            </a:r>
            <a:r>
              <a:rPr lang="ar-SA" sz="2800" b="1" dirty="0" err="1" smtClean="0">
                <a:solidFill>
                  <a:schemeClr val="tx1">
                    <a:lumMod val="95000"/>
                    <a:lumOff val="5000"/>
                  </a:schemeClr>
                </a:solidFill>
                <a:effectLst>
                  <a:outerShdw blurRad="38100" dist="38100" dir="2700000" algn="tl">
                    <a:srgbClr val="000000">
                      <a:alpha val="43137"/>
                    </a:srgbClr>
                  </a:outerShdw>
                </a:effectLst>
              </a:rPr>
              <a:t>واللوجيستية</a:t>
            </a:r>
            <a:r>
              <a:rPr lang="ar-SA" sz="2800" b="1" dirty="0" smtClean="0">
                <a:solidFill>
                  <a:schemeClr val="tx1">
                    <a:lumMod val="95000"/>
                    <a:lumOff val="5000"/>
                  </a:schemeClr>
                </a:solidFill>
                <a:effectLst>
                  <a:outerShdw blurRad="38100" dist="38100" dir="2700000" algn="tl">
                    <a:srgbClr val="000000">
                      <a:alpha val="43137"/>
                    </a:srgbClr>
                  </a:outerShdw>
                </a:effectLst>
              </a:rPr>
              <a:t> المعقدة عن طريق توفير الجوانب النظرية والتطبيقية للتكوين والتدريب ويمكن تزويدهم بالمعرفة اللازمة لفهم عمليات الميناء وتحسينها وتمكن الموظفين </a:t>
            </a:r>
            <a:r>
              <a:rPr lang="ar-SA" sz="2800" b="1" dirty="0" err="1" smtClean="0">
                <a:solidFill>
                  <a:schemeClr val="tx1">
                    <a:lumMod val="95000"/>
                    <a:lumOff val="5000"/>
                  </a:schemeClr>
                </a:solidFill>
                <a:effectLst>
                  <a:outerShdw blurRad="38100" dist="38100" dir="2700000" algn="tl">
                    <a:srgbClr val="000000">
                      <a:alpha val="43137"/>
                    </a:srgbClr>
                  </a:outerShdw>
                </a:effectLst>
              </a:rPr>
              <a:t>ان</a:t>
            </a:r>
            <a:r>
              <a:rPr lang="ar-SA" sz="2800" b="1" dirty="0" smtClean="0">
                <a:solidFill>
                  <a:schemeClr val="tx1">
                    <a:lumMod val="95000"/>
                    <a:lumOff val="5000"/>
                  </a:schemeClr>
                </a:solidFill>
                <a:effectLst>
                  <a:outerShdw blurRad="38100" dist="38100" dir="2700000" algn="tl">
                    <a:srgbClr val="000000">
                      <a:alpha val="43137"/>
                    </a:srgbClr>
                  </a:outerShdw>
                </a:effectLst>
              </a:rPr>
              <a:t> يتعلموا كيفية تنظيم العمليات وتحسن كفاءة تداول البضائع وتطبيق أفضل الممارسات في إدارة الشحن والتفريغ والتخزين والتوزيع علاوة على ذلك يمكن للتكوين والتدريب أن يساعد في التعزيز, السلامة </a:t>
            </a:r>
            <a:r>
              <a:rPr lang="ar-SA" sz="2400" b="1" dirty="0" smtClean="0">
                <a:solidFill>
                  <a:schemeClr val="tx1">
                    <a:lumMod val="95000"/>
                    <a:lumOff val="5000"/>
                  </a:schemeClr>
                </a:solidFill>
                <a:effectLst>
                  <a:outerShdw blurRad="38100" dist="38100" dir="2700000" algn="tl">
                    <a:srgbClr val="000000">
                      <a:alpha val="43137"/>
                    </a:srgbClr>
                  </a:outerShdw>
                </a:effectLst>
              </a:rPr>
              <a:t>والأمان في ميناء </a:t>
            </a:r>
            <a:r>
              <a:rPr lang="ar-SA" sz="2400" b="1" dirty="0" err="1" smtClean="0">
                <a:solidFill>
                  <a:schemeClr val="tx1">
                    <a:lumMod val="95000"/>
                    <a:lumOff val="5000"/>
                  </a:schemeClr>
                </a:solidFill>
                <a:effectLst>
                  <a:outerShdw blurRad="38100" dist="38100" dir="2700000" algn="tl">
                    <a:srgbClr val="000000">
                      <a:alpha val="43137"/>
                    </a:srgbClr>
                  </a:outerShdw>
                </a:effectLst>
              </a:rPr>
              <a:t>مستغان</a:t>
            </a:r>
            <a:r>
              <a:rPr lang="ar-DZ" sz="2400" b="1" dirty="0" smtClean="0">
                <a:solidFill>
                  <a:schemeClr val="tx1">
                    <a:lumMod val="95000"/>
                    <a:lumOff val="5000"/>
                  </a:schemeClr>
                </a:solidFill>
                <a:effectLst>
                  <a:outerShdw blurRad="38100" dist="38100" dir="2700000" algn="tl">
                    <a:srgbClr val="000000">
                      <a:alpha val="43137"/>
                    </a:srgbClr>
                  </a:outerShdw>
                </a:effectLst>
              </a:rPr>
              <a:t>م</a:t>
            </a:r>
            <a:endParaRPr lang="fr-FR" sz="2800"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66521931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ages (1).jpg"/>
          <p:cNvPicPr>
            <a:picLocks noChangeAspect="1"/>
          </p:cNvPicPr>
          <p:nvPr/>
        </p:nvPicPr>
        <p:blipFill>
          <a:blip r:embed="rId2"/>
          <a:stretch>
            <a:fillRect/>
          </a:stretch>
        </p:blipFill>
        <p:spPr>
          <a:xfrm>
            <a:off x="2654300" y="1066800"/>
            <a:ext cx="7124700" cy="3517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2694567889"/>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4000"/>
          </a:schemeClr>
        </a:solidFill>
        <a:effectLst/>
      </p:bgPr>
    </p:bg>
    <p:spTree>
      <p:nvGrpSpPr>
        <p:cNvPr id="1" name=""/>
        <p:cNvGrpSpPr/>
        <p:nvPr/>
      </p:nvGrpSpPr>
      <p:grpSpPr>
        <a:xfrm>
          <a:off x="0" y="0"/>
          <a:ext cx="0" cy="0"/>
          <a:chOff x="0" y="0"/>
          <a:chExt cx="0" cy="0"/>
        </a:xfrm>
      </p:grpSpPr>
      <p:sp>
        <p:nvSpPr>
          <p:cNvPr id="4" name="Rectangle 3"/>
          <p:cNvSpPr/>
          <p:nvPr/>
        </p:nvSpPr>
        <p:spPr>
          <a:xfrm>
            <a:off x="520663" y="1041400"/>
            <a:ext cx="11077904" cy="5401479"/>
          </a:xfrm>
          <a:prstGeom prst="rect">
            <a:avLst/>
          </a:prstGeom>
        </p:spPr>
        <p:txBody>
          <a:bodyPr wrap="square">
            <a:spAutoFit/>
          </a:bodyPr>
          <a:lstStyle/>
          <a:p>
            <a:pPr algn="ctr" rtl="1" eaLnBrk="1" fontAlgn="auto" hangingPunct="1">
              <a:lnSpc>
                <a:spcPct val="150000"/>
              </a:lnSpc>
              <a:spcBef>
                <a:spcPts val="0"/>
              </a:spcBef>
              <a:spcAft>
                <a:spcPts val="0"/>
              </a:spcAft>
              <a:defRPr/>
            </a:pPr>
            <a:r>
              <a:rPr lang="ar-DZ" sz="11500" b="1" dirty="0">
                <a:ln w="18415" cmpd="sng">
                  <a:solidFill>
                    <a:schemeClr val="tx1"/>
                  </a:solidFill>
                  <a:prstDash val="solid"/>
                </a:ln>
                <a:solidFill>
                  <a:schemeClr val="accent5">
                    <a:lumMod val="75000"/>
                  </a:schemeClr>
                </a:solidFill>
                <a:effectLst>
                  <a:outerShdw blurRad="63500" dir="3600000" algn="tl" rotWithShape="0">
                    <a:srgbClr val="000000">
                      <a:alpha val="70000"/>
                    </a:srgbClr>
                  </a:outerShdw>
                </a:effectLst>
                <a:latin typeface="Arabic Typesetting" pitchFamily="66" charset="-78"/>
                <a:cs typeface="Arabic Typesetting" pitchFamily="66" charset="-78"/>
              </a:rPr>
              <a:t>شكر</a:t>
            </a:r>
            <a:r>
              <a:rPr lang="ar-SA" sz="11500" b="1" dirty="0">
                <a:ln w="18415" cmpd="sng">
                  <a:solidFill>
                    <a:schemeClr val="tx1"/>
                  </a:solidFill>
                  <a:prstDash val="solid"/>
                </a:ln>
                <a:solidFill>
                  <a:schemeClr val="accent5">
                    <a:lumMod val="75000"/>
                  </a:schemeClr>
                </a:solidFill>
                <a:effectLst>
                  <a:outerShdw blurRad="63500" dir="3600000" algn="tl" rotWithShape="0">
                    <a:srgbClr val="000000">
                      <a:alpha val="70000"/>
                    </a:srgbClr>
                  </a:outerShdw>
                </a:effectLst>
                <a:latin typeface="Arabic Typesetting" pitchFamily="66" charset="-78"/>
                <a:cs typeface="Arabic Typesetting" pitchFamily="66" charset="-78"/>
              </a:rPr>
              <a:t>ا على</a:t>
            </a:r>
            <a:r>
              <a:rPr lang="ar-DZ" sz="11500" b="1" dirty="0">
                <a:ln w="18415" cmpd="sng">
                  <a:solidFill>
                    <a:schemeClr val="tx1"/>
                  </a:solidFill>
                  <a:prstDash val="solid"/>
                </a:ln>
                <a:solidFill>
                  <a:schemeClr val="accent5">
                    <a:lumMod val="75000"/>
                  </a:schemeClr>
                </a:solidFill>
                <a:effectLst>
                  <a:outerShdw blurRad="63500" dir="3600000" algn="tl" rotWithShape="0">
                    <a:srgbClr val="000000">
                      <a:alpha val="70000"/>
                    </a:srgbClr>
                  </a:outerShdw>
                </a:effectLst>
                <a:latin typeface="Arabic Typesetting" pitchFamily="66" charset="-78"/>
                <a:cs typeface="Arabic Typesetting" pitchFamily="66" charset="-78"/>
              </a:rPr>
              <a:t>  حسن الإصغاء والمتابعة</a:t>
            </a:r>
            <a:endParaRPr lang="fr-FR" sz="11500" b="1" dirty="0">
              <a:ln w="18415" cmpd="sng">
                <a:solidFill>
                  <a:schemeClr val="tx1"/>
                </a:solidFill>
                <a:prstDash val="solid"/>
              </a:ln>
              <a:solidFill>
                <a:schemeClr val="accent5">
                  <a:lumMod val="75000"/>
                </a:schemeClr>
              </a:solidFill>
              <a:effectLst>
                <a:outerShdw blurRad="63500" dir="3600000" algn="tl" rotWithShape="0">
                  <a:srgbClr val="000000">
                    <a:alpha val="70000"/>
                  </a:srgbClr>
                </a:outerShdw>
              </a:effectLst>
              <a:latin typeface="Arabic Typesetting" pitchFamily="66" charset="-78"/>
              <a:cs typeface="Arabic Typesetting" pitchFamily="66"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81684" y="0"/>
            <a:ext cx="6910316" cy="6858000"/>
          </a:xfrm>
          <a:prstGeom prst="rect">
            <a:avLst/>
          </a:prstGeom>
          <a:solidFill>
            <a:schemeClr val="bg1"/>
          </a:solidFill>
          <a:ln>
            <a:noFill/>
          </a:ln>
        </p:spPr>
        <p:style>
          <a:lnRef idx="2">
            <a:schemeClr val="accent1">
              <a:shade val="50000"/>
            </a:schemeClr>
          </a:lnRef>
          <a:fillRef idx="1002">
            <a:schemeClr val="lt2"/>
          </a:fillRef>
          <a:effectRef idx="0">
            <a:schemeClr val="accent1"/>
          </a:effectRef>
          <a:fontRef idx="minor">
            <a:schemeClr val="lt1"/>
          </a:fontRef>
        </p:style>
        <p:txBody>
          <a:bodyPr wrap="square" rtlCol="1" anchor="ctr">
            <a:noAutofit/>
          </a:bodyPr>
          <a:lstStyle/>
          <a:p>
            <a:pPr algn="ctr"/>
            <a:endParaRPr lang="fr-FR"/>
          </a:p>
        </p:txBody>
      </p:sp>
      <p:sp>
        <p:nvSpPr>
          <p:cNvPr id="2" name="ZoneTexte 1"/>
          <p:cNvSpPr txBox="1"/>
          <p:nvPr/>
        </p:nvSpPr>
        <p:spPr>
          <a:xfrm>
            <a:off x="5492333" y="1968500"/>
            <a:ext cx="6427305" cy="2185214"/>
          </a:xfrm>
          <a:prstGeom prst="rect">
            <a:avLst/>
          </a:prstGeom>
          <a:solidFill>
            <a:schemeClr val="accent2">
              <a:lumMod val="20000"/>
              <a:lumOff val="80000"/>
              <a:alpha val="55000"/>
            </a:schemeClr>
          </a:solidFill>
        </p:spPr>
        <p:txBody>
          <a:bodyPr wrap="square" rtlCol="0">
            <a:spAutoFit/>
          </a:bodyPr>
          <a:lstStyle/>
          <a:p>
            <a:pPr algn="ctr"/>
            <a:r>
              <a:rPr lang="ar-DZ" sz="4000" b="1" dirty="0" smtClean="0">
                <a:effectLst>
                  <a:outerShdw blurRad="38100" dist="38100" dir="2700000" algn="tl">
                    <a:srgbClr val="000000">
                      <a:alpha val="43137"/>
                    </a:srgbClr>
                  </a:outerShdw>
                </a:effectLst>
              </a:rPr>
              <a:t>مقدمة :</a:t>
            </a:r>
          </a:p>
          <a:p>
            <a:pPr algn="just"/>
            <a:r>
              <a:rPr lang="ar-DZ" sz="2400" dirty="0" smtClean="0"/>
              <a:t>يكون التكوين </a:t>
            </a:r>
            <a:r>
              <a:rPr lang="ar-DZ" sz="2400" dirty="0" err="1" smtClean="0"/>
              <a:t>و</a:t>
            </a:r>
            <a:r>
              <a:rPr lang="ar-DZ" sz="2400" dirty="0" smtClean="0"/>
              <a:t> التدريب استثمار بالنسبة للمؤسسات الناجحة التي تولد من خلاله أداء متميز بالنسبة للفرد العامل والمؤسسة أيضا أي تحقق فاعلية العامل </a:t>
            </a:r>
            <a:r>
              <a:rPr lang="ar-DZ" sz="2400" dirty="0" err="1" smtClean="0"/>
              <a:t>و</a:t>
            </a:r>
            <a:r>
              <a:rPr lang="ar-DZ" sz="2400" dirty="0" smtClean="0"/>
              <a:t> فعالية المؤسسة والمترجم في إدارة الموارد البشرية بالتحسين الأداء الوظيفي. </a:t>
            </a:r>
            <a:endParaRPr lang="fr-FR" sz="2400" dirty="0" smtClean="0"/>
          </a:p>
        </p:txBody>
      </p:sp>
      <p:pic>
        <p:nvPicPr>
          <p:cNvPr id="7" name="Image 6" descr="téléchargement.jpg"/>
          <p:cNvPicPr>
            <a:picLocks noChangeAspect="1"/>
          </p:cNvPicPr>
          <p:nvPr/>
        </p:nvPicPr>
        <p:blipFill>
          <a:blip r:embed="rId2"/>
          <a:stretch>
            <a:fillRect/>
          </a:stretch>
        </p:blipFill>
        <p:spPr>
          <a:xfrm>
            <a:off x="952501" y="939800"/>
            <a:ext cx="3763962" cy="4191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1000" fill="hold"/>
                                        <p:tgtEl>
                                          <p:spTgt spid="2">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5000"/>
          </a:schemeClr>
        </a:solidFill>
        <a:effectLst/>
      </p:bgPr>
    </p:bg>
    <p:spTree>
      <p:nvGrpSpPr>
        <p:cNvPr id="1" name=""/>
        <p:cNvGrpSpPr/>
        <p:nvPr/>
      </p:nvGrpSpPr>
      <p:grpSpPr>
        <a:xfrm>
          <a:off x="0" y="0"/>
          <a:ext cx="0" cy="0"/>
          <a:chOff x="0" y="0"/>
          <a:chExt cx="0" cy="0"/>
        </a:xfrm>
      </p:grpSpPr>
      <p:pic>
        <p:nvPicPr>
          <p:cNvPr id="4" name="Picture 4"/>
          <p:cNvPicPr>
            <a:picLocks noChangeAspect="1"/>
          </p:cNvPicPr>
          <p:nvPr/>
        </p:nvPicPr>
        <p:blipFill>
          <a:blip r:embed="rId2">
            <a:extLst>
              <a:ext uri="{28A0092B-C50C-407E-A947-70E740481C1C}">
                <a14:useLocalDpi xmlns="" xmlns:a14="http://schemas.microsoft.com/office/drawing/2010/main" val="0"/>
              </a:ext>
              <a:ext uri="{96DAC541-7B7A-43D3-8B79-37D633B846F1}">
                <asvg:svgBlip xmlns="" xmlns:asvg="http://schemas.microsoft.com/office/drawing/2016/SVG/main" r:embed=""/>
              </a:ext>
            </a:extLst>
          </a:blip>
          <a:srcRect/>
          <a:stretch>
            <a:fillRect/>
          </a:stretch>
        </p:blipFill>
        <p:spPr>
          <a:xfrm rot="-5400000">
            <a:off x="9947531" y="0"/>
            <a:ext cx="2244469" cy="2244469"/>
          </a:xfrm>
          <a:prstGeom prst="rect">
            <a:avLst/>
          </a:prstGeom>
        </p:spPr>
      </p:pic>
      <p:grpSp>
        <p:nvGrpSpPr>
          <p:cNvPr id="5" name="Group 5"/>
          <p:cNvGrpSpPr/>
          <p:nvPr/>
        </p:nvGrpSpPr>
        <p:grpSpPr>
          <a:xfrm>
            <a:off x="4137686" y="450594"/>
            <a:ext cx="840726" cy="840726"/>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ln>
              <a:solidFill>
                <a:schemeClr val="accent1">
                  <a:lumMod val="40000"/>
                  <a:lumOff val="60000"/>
                </a:schemeClr>
              </a:solidFill>
            </a:ln>
          </p:spPr>
          <p:style>
            <a:lnRef idx="0">
              <a:scrgbClr r="0" g="0" b="0"/>
            </a:lnRef>
            <a:fillRef idx="1002">
              <a:schemeClr val="lt2"/>
            </a:fillRef>
            <a:effectRef idx="0">
              <a:scrgbClr r="0" g="0" b="0"/>
            </a:effectRef>
            <a:fontRef idx="major"/>
          </p:style>
        </p:sp>
      </p:grpSp>
      <p:grpSp>
        <p:nvGrpSpPr>
          <p:cNvPr id="8" name="Group 8"/>
          <p:cNvGrpSpPr/>
          <p:nvPr/>
        </p:nvGrpSpPr>
        <p:grpSpPr>
          <a:xfrm>
            <a:off x="4456723" y="1412488"/>
            <a:ext cx="5588638" cy="1166986"/>
            <a:chOff x="0" y="66674"/>
            <a:chExt cx="11177275" cy="2333972"/>
          </a:xfrm>
        </p:grpSpPr>
        <p:sp>
          <p:nvSpPr>
            <p:cNvPr id="9" name="TextBox 9"/>
            <p:cNvSpPr txBox="1"/>
            <p:nvPr/>
          </p:nvSpPr>
          <p:spPr>
            <a:xfrm>
              <a:off x="0" y="66674"/>
              <a:ext cx="11122683" cy="2333972"/>
            </a:xfrm>
            <a:prstGeom prst="rect">
              <a:avLst/>
            </a:prstGeom>
          </p:spPr>
          <p:txBody>
            <a:bodyPr lIns="0" tIns="0" rIns="0" bIns="0" rtlCol="0" anchor="t">
              <a:spAutoFit/>
            </a:bodyPr>
            <a:lstStyle/>
            <a:p>
              <a:pPr>
                <a:lnSpc>
                  <a:spcPts val="9118"/>
                </a:lnSpc>
              </a:pPr>
              <a:endParaRPr lang="en-US" sz="8000" spc="80" dirty="0">
                <a:solidFill>
                  <a:srgbClr val="191919"/>
                </a:solidFill>
                <a:latin typeface="Aileron Heavy Bold"/>
              </a:endParaRPr>
            </a:p>
          </p:txBody>
        </p:sp>
        <p:sp>
          <p:nvSpPr>
            <p:cNvPr id="10" name="TextBox 10"/>
            <p:cNvSpPr txBox="1"/>
            <p:nvPr/>
          </p:nvSpPr>
          <p:spPr>
            <a:xfrm>
              <a:off x="54592" y="762202"/>
              <a:ext cx="11122683" cy="738664"/>
            </a:xfrm>
            <a:prstGeom prst="rect">
              <a:avLst/>
            </a:prstGeom>
          </p:spPr>
          <p:txBody>
            <a:bodyPr wrap="square" lIns="0" tIns="0" rIns="0" bIns="0" rtlCol="0" anchor="t">
              <a:spAutoFit/>
            </a:bodyPr>
            <a:lstStyle/>
            <a:p>
              <a:endParaRPr lang="fr-FR" sz="2400" b="1" dirty="0">
                <a:effectLst>
                  <a:outerShdw blurRad="38100" dist="38100" dir="2700000" algn="tl">
                    <a:srgbClr val="000000">
                      <a:alpha val="43137"/>
                    </a:srgbClr>
                  </a:outerShdw>
                </a:effectLst>
              </a:endParaRPr>
            </a:p>
          </p:txBody>
        </p:sp>
      </p:grpSp>
      <p:sp>
        <p:nvSpPr>
          <p:cNvPr id="13" name="ZoneTexte 12"/>
          <p:cNvSpPr txBox="1"/>
          <p:nvPr/>
        </p:nvSpPr>
        <p:spPr>
          <a:xfrm>
            <a:off x="4872252" y="4012441"/>
            <a:ext cx="5800298" cy="1107996"/>
          </a:xfrm>
          <a:prstGeom prst="rect">
            <a:avLst/>
          </a:prstGeom>
          <a:noFill/>
        </p:spPr>
        <p:txBody>
          <a:bodyPr wrap="square" rtlCol="0">
            <a:spAutoFit/>
          </a:bodyPr>
          <a:lstStyle/>
          <a:p>
            <a:pPr lvl="0"/>
            <a:endParaRPr lang="ar-DZ" sz="2400" b="1" dirty="0" smtClean="0">
              <a:effectLst>
                <a:outerShdw blurRad="38100" dist="38100" dir="2700000" algn="tl">
                  <a:srgbClr val="000000">
                    <a:alpha val="43137"/>
                  </a:srgbClr>
                </a:outerShdw>
              </a:effectLst>
            </a:endParaRPr>
          </a:p>
          <a:p>
            <a:pPr lvl="0"/>
            <a:endParaRPr lang="fr-FR" sz="2400" b="1" dirty="0" smtClean="0">
              <a:effectLst>
                <a:outerShdw blurRad="38100" dist="38100" dir="2700000" algn="tl">
                  <a:srgbClr val="000000">
                    <a:alpha val="43137"/>
                  </a:srgbClr>
                </a:outerShdw>
              </a:effectLst>
            </a:endParaRPr>
          </a:p>
          <a:p>
            <a:endParaRPr lang="fr-FR" dirty="0"/>
          </a:p>
        </p:txBody>
      </p:sp>
      <p:pic>
        <p:nvPicPr>
          <p:cNvPr id="15" name="Image 14" descr="téléchargement.jpg"/>
          <p:cNvPicPr>
            <a:picLocks noChangeAspect="1"/>
          </p:cNvPicPr>
          <p:nvPr/>
        </p:nvPicPr>
        <p:blipFill>
          <a:blip r:embed="rId3"/>
          <a:stretch>
            <a:fillRect/>
          </a:stretch>
        </p:blipFill>
        <p:spPr>
          <a:xfrm>
            <a:off x="0" y="12700"/>
            <a:ext cx="12192000" cy="6858000"/>
          </a:xfrm>
          <a:prstGeom prst="rect">
            <a:avLst/>
          </a:prstGeom>
        </p:spPr>
      </p:pic>
      <p:sp>
        <p:nvSpPr>
          <p:cNvPr id="17" name="ZoneTexte 16"/>
          <p:cNvSpPr txBox="1"/>
          <p:nvPr/>
        </p:nvSpPr>
        <p:spPr>
          <a:xfrm>
            <a:off x="1473200" y="1"/>
            <a:ext cx="10325100" cy="830997"/>
          </a:xfrm>
          <a:prstGeom prst="rect">
            <a:avLst/>
          </a:prstGeom>
          <a:noFill/>
        </p:spPr>
        <p:txBody>
          <a:bodyPr wrap="square" rtlCol="0">
            <a:spAutoFit/>
          </a:bodyPr>
          <a:lstStyle/>
          <a:p>
            <a:r>
              <a:rPr lang="ar-DZ" sz="48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ileron Heavy Bold"/>
              </a:rPr>
              <a:t>* الإشكالية</a:t>
            </a:r>
            <a:endParaRPr lang="fr-FR" sz="48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9" name="ZoneTexte 18"/>
          <p:cNvSpPr txBox="1"/>
          <p:nvPr/>
        </p:nvSpPr>
        <p:spPr>
          <a:xfrm>
            <a:off x="355600" y="3771900"/>
            <a:ext cx="11633200" cy="1569660"/>
          </a:xfrm>
          <a:prstGeom prst="rect">
            <a:avLst/>
          </a:prstGeom>
          <a:noFill/>
        </p:spPr>
        <p:txBody>
          <a:bodyPr wrap="square" rtlCol="0">
            <a:spAutoFit/>
          </a:bodyPr>
          <a:lstStyle/>
          <a:p>
            <a:pPr lvl="0" fontAlgn="base">
              <a:spcBef>
                <a:spcPct val="0"/>
              </a:spcBef>
              <a:spcAft>
                <a:spcPct val="0"/>
              </a:spcAft>
              <a:buFontTx/>
              <a:buChar char="•"/>
            </a:pPr>
            <a:r>
              <a:rPr lang="ar-DZ" sz="2400" dirty="0" err="1" smtClean="0">
                <a:latin typeface="Calibri" pitchFamily="34" charset="0"/>
                <a:ea typeface="Calibri" pitchFamily="34" charset="0"/>
                <a:cs typeface="Arial" pitchFamily="34" charset="0"/>
              </a:rPr>
              <a:t>ماهو</a:t>
            </a:r>
            <a:r>
              <a:rPr lang="ar-DZ" sz="2400" dirty="0" smtClean="0">
                <a:latin typeface="Calibri" pitchFamily="34" charset="0"/>
                <a:ea typeface="Calibri" pitchFamily="34" charset="0"/>
                <a:cs typeface="Arial" pitchFamily="34" charset="0"/>
              </a:rPr>
              <a:t> أثر التدريب </a:t>
            </a:r>
            <a:r>
              <a:rPr lang="ar-DZ" sz="2400" dirty="0" err="1" smtClean="0">
                <a:latin typeface="Calibri" pitchFamily="34" charset="0"/>
                <a:ea typeface="Calibri" pitchFamily="34" charset="0"/>
                <a:cs typeface="Arial" pitchFamily="34" charset="0"/>
              </a:rPr>
              <a:t>و</a:t>
            </a:r>
            <a:r>
              <a:rPr lang="ar-DZ" sz="2400" dirty="0" smtClean="0">
                <a:latin typeface="Calibri" pitchFamily="34" charset="0"/>
                <a:ea typeface="Calibri" pitchFamily="34" charset="0"/>
                <a:cs typeface="Arial" pitchFamily="34" charset="0"/>
              </a:rPr>
              <a:t> التكوين على مؤسسة عامتا ؟ </a:t>
            </a:r>
            <a:endParaRPr lang="fr-FR" sz="1600" dirty="0" smtClean="0">
              <a:latin typeface="Arial" pitchFamily="34" charset="0"/>
              <a:cs typeface="Arial" pitchFamily="34" charset="0"/>
            </a:endParaRPr>
          </a:p>
          <a:p>
            <a:pPr lvl="0" eaLnBrk="0" fontAlgn="base" hangingPunct="0">
              <a:spcBef>
                <a:spcPct val="0"/>
              </a:spcBef>
              <a:spcAft>
                <a:spcPct val="0"/>
              </a:spcAft>
              <a:buFontTx/>
              <a:buChar char="•"/>
            </a:pPr>
            <a:r>
              <a:rPr lang="ar-DZ" sz="2400" dirty="0" err="1" smtClean="0">
                <a:latin typeface="Calibri" pitchFamily="34" charset="0"/>
                <a:ea typeface="Calibri" pitchFamily="34" charset="0"/>
                <a:cs typeface="Arial" pitchFamily="34" charset="0"/>
              </a:rPr>
              <a:t>ماهي</a:t>
            </a:r>
            <a:r>
              <a:rPr lang="ar-DZ" sz="2400" dirty="0" smtClean="0">
                <a:latin typeface="Calibri" pitchFamily="34" charset="0"/>
                <a:ea typeface="Calibri" pitchFamily="34" charset="0"/>
                <a:cs typeface="Arial" pitchFamily="34" charset="0"/>
              </a:rPr>
              <a:t> علاقة التكوين </a:t>
            </a:r>
            <a:r>
              <a:rPr lang="ar-DZ" sz="2400" dirty="0" err="1" smtClean="0">
                <a:latin typeface="Calibri" pitchFamily="34" charset="0"/>
                <a:ea typeface="Calibri" pitchFamily="34" charset="0"/>
                <a:cs typeface="Arial" pitchFamily="34" charset="0"/>
              </a:rPr>
              <a:t>و</a:t>
            </a:r>
            <a:r>
              <a:rPr lang="ar-DZ" sz="2400" dirty="0" smtClean="0">
                <a:latin typeface="Calibri" pitchFamily="34" charset="0"/>
                <a:ea typeface="Calibri" pitchFamily="34" charset="0"/>
                <a:cs typeface="Arial" pitchFamily="34" charset="0"/>
              </a:rPr>
              <a:t> التدريب بالتحسين الأداء الوظيفي ؟ </a:t>
            </a:r>
            <a:endParaRPr lang="fr-FR" sz="1600" dirty="0" smtClean="0">
              <a:latin typeface="Arial" pitchFamily="34" charset="0"/>
              <a:cs typeface="Arial" pitchFamily="34" charset="0"/>
            </a:endParaRPr>
          </a:p>
          <a:p>
            <a:pPr lvl="0" eaLnBrk="0" fontAlgn="base" hangingPunct="0">
              <a:spcBef>
                <a:spcPct val="0"/>
              </a:spcBef>
              <a:spcAft>
                <a:spcPct val="0"/>
              </a:spcAft>
              <a:buFontTx/>
              <a:buChar char="•"/>
            </a:pPr>
            <a:r>
              <a:rPr lang="ar-DZ" sz="2400" dirty="0" smtClean="0">
                <a:latin typeface="Calibri" pitchFamily="34" charset="0"/>
                <a:ea typeface="Calibri" pitchFamily="34" charset="0"/>
                <a:cs typeface="Arial" pitchFamily="34" charset="0"/>
              </a:rPr>
              <a:t>كيف يساهم الأداء في تحقيق أهداف المؤسسة ؟ </a:t>
            </a:r>
            <a:endParaRPr lang="en-US" sz="2400" dirty="0" smtClean="0">
              <a:latin typeface="Arial" pitchFamily="34" charset="0"/>
              <a:ea typeface="Calibri" pitchFamily="34" charset="0"/>
              <a:cs typeface="Arial" pitchFamily="34" charset="0"/>
            </a:endParaRPr>
          </a:p>
          <a:p>
            <a:pPr lvl="0" eaLnBrk="0" fontAlgn="base" hangingPunct="0">
              <a:spcBef>
                <a:spcPct val="0"/>
              </a:spcBef>
              <a:spcAft>
                <a:spcPct val="0"/>
              </a:spcAft>
              <a:buFont typeface="Arial" pitchFamily="34" charset="0"/>
              <a:buChar char="•"/>
            </a:pPr>
            <a:r>
              <a:rPr lang="ar-DZ" sz="2400" dirty="0" smtClean="0">
                <a:latin typeface="Arial" pitchFamily="34" charset="0"/>
                <a:ea typeface="Calibri" pitchFamily="34" charset="0"/>
                <a:cs typeface="Arial" pitchFamily="34" charset="0"/>
              </a:rPr>
              <a:t>ما</a:t>
            </a:r>
            <a:r>
              <a:rPr lang="fr-FR" sz="2400" dirty="0" smtClean="0">
                <a:latin typeface="Arial" pitchFamily="34" charset="0"/>
                <a:ea typeface="Calibri" pitchFamily="34" charset="0"/>
                <a:cs typeface="Arial" pitchFamily="34" charset="0"/>
              </a:rPr>
              <a:t> </a:t>
            </a:r>
            <a:r>
              <a:rPr lang="ar-DZ" sz="2400" dirty="0" smtClean="0">
                <a:latin typeface="Arial" pitchFamily="34" charset="0"/>
                <a:ea typeface="Calibri" pitchFamily="34" charset="0"/>
                <a:cs typeface="Arial" pitchFamily="34" charset="0"/>
              </a:rPr>
              <a:t>هو واقع التكوين </a:t>
            </a:r>
            <a:r>
              <a:rPr lang="ar-DZ" sz="2400" dirty="0" err="1" smtClean="0">
                <a:latin typeface="Arial" pitchFamily="34" charset="0"/>
                <a:ea typeface="Calibri" pitchFamily="34" charset="0"/>
                <a:cs typeface="Arial" pitchFamily="34" charset="0"/>
              </a:rPr>
              <a:t>و</a:t>
            </a:r>
            <a:r>
              <a:rPr lang="ar-DZ" sz="2400" dirty="0" smtClean="0">
                <a:latin typeface="Arial" pitchFamily="34" charset="0"/>
                <a:ea typeface="Calibri" pitchFamily="34" charset="0"/>
                <a:cs typeface="Arial" pitchFamily="34" charset="0"/>
              </a:rPr>
              <a:t> التدريب في مؤسسة ميناء </a:t>
            </a:r>
            <a:r>
              <a:rPr lang="ar-DZ" sz="2400" dirty="0" err="1" smtClean="0">
                <a:latin typeface="Arial" pitchFamily="34" charset="0"/>
                <a:ea typeface="Calibri" pitchFamily="34" charset="0"/>
                <a:cs typeface="Arial" pitchFamily="34" charset="0"/>
              </a:rPr>
              <a:t>مستغانم</a:t>
            </a:r>
            <a:r>
              <a:rPr lang="ar-DZ" sz="2400" dirty="0" smtClean="0">
                <a:latin typeface="Arial" pitchFamily="34" charset="0"/>
                <a:ea typeface="Calibri" pitchFamily="34" charset="0"/>
                <a:cs typeface="Arial" pitchFamily="34" charset="0"/>
              </a:rPr>
              <a:t> ؟</a:t>
            </a:r>
            <a:r>
              <a:rPr lang="fr-FR" sz="2400" dirty="0" smtClean="0">
                <a:latin typeface="Arial" pitchFamily="34" charset="0"/>
                <a:ea typeface="Calibri" pitchFamily="34" charset="0"/>
                <a:cs typeface="Arial" pitchFamily="34" charset="0"/>
              </a:rPr>
              <a:t> </a:t>
            </a:r>
            <a:endParaRPr lang="en-US" sz="2800" dirty="0" smtClean="0">
              <a:latin typeface="Arial" pitchFamily="34" charset="0"/>
              <a:cs typeface="Arial" pitchFamily="34" charset="0"/>
            </a:endParaRPr>
          </a:p>
        </p:txBody>
      </p:sp>
      <p:sp>
        <p:nvSpPr>
          <p:cNvPr id="20" name="ZoneTexte 19"/>
          <p:cNvSpPr txBox="1"/>
          <p:nvPr/>
        </p:nvSpPr>
        <p:spPr>
          <a:xfrm>
            <a:off x="7581900" y="2933700"/>
            <a:ext cx="3987800" cy="646331"/>
          </a:xfrm>
          <a:prstGeom prst="rect">
            <a:avLst/>
          </a:prstGeom>
          <a:noFill/>
        </p:spPr>
        <p:txBody>
          <a:bodyPr wrap="square" rtlCol="0">
            <a:spAutoFit/>
          </a:bodyPr>
          <a:lstStyle/>
          <a:p>
            <a:r>
              <a:rPr lang="ar-DZ"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ar-DZ" sz="3600"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الاسئلة</a:t>
            </a:r>
            <a:r>
              <a:rPr lang="ar-DZ"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الفرعية </a:t>
            </a:r>
            <a:endParaRPr lang="fr-FR"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21" name="Pensées 20"/>
          <p:cNvSpPr/>
          <p:nvPr/>
        </p:nvSpPr>
        <p:spPr>
          <a:xfrm>
            <a:off x="7607300" y="812800"/>
            <a:ext cx="4318000" cy="1320800"/>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r>
              <a:rPr lang="ar-DZ" sz="2000" b="1" dirty="0" smtClean="0"/>
              <a:t>كيف يساهم التدريب </a:t>
            </a:r>
            <a:r>
              <a:rPr lang="ar-DZ" sz="2000" b="1" dirty="0" err="1" smtClean="0"/>
              <a:t>و</a:t>
            </a:r>
            <a:r>
              <a:rPr lang="ar-DZ" sz="2000" b="1" dirty="0" smtClean="0"/>
              <a:t> التكوين في تحسين </a:t>
            </a:r>
            <a:r>
              <a:rPr lang="ar-DZ" sz="2000" b="1" dirty="0" err="1" smtClean="0"/>
              <a:t>الاداء</a:t>
            </a:r>
            <a:r>
              <a:rPr lang="ar-DZ" sz="2000" b="1" dirty="0" smtClean="0"/>
              <a:t> الوظيفي ؟ و ما أثرهما في المؤسسة ؟ </a:t>
            </a:r>
            <a:endParaRPr lang="fr-FR" sz="2000" dirty="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5000"/>
          </a:schemeClr>
        </a:solidFill>
        <a:effectLst/>
      </p:bgPr>
    </p:bg>
    <p:spTree>
      <p:nvGrpSpPr>
        <p:cNvPr id="1" name=""/>
        <p:cNvGrpSpPr/>
        <p:nvPr/>
      </p:nvGrpSpPr>
      <p:grpSpPr>
        <a:xfrm>
          <a:off x="0" y="0"/>
          <a:ext cx="0" cy="0"/>
          <a:chOff x="0" y="0"/>
          <a:chExt cx="0" cy="0"/>
        </a:xfrm>
      </p:grpSpPr>
      <p:sp>
        <p:nvSpPr>
          <p:cNvPr id="5" name="مستطيل: زوايا مستديرة 4">
            <a:extLst>
              <a:ext uri="{FF2B5EF4-FFF2-40B4-BE49-F238E27FC236}">
                <a16:creationId xmlns:a16="http://schemas.microsoft.com/office/drawing/2014/main" xmlns="" id="{B9209D4B-8FF3-45B3-ABF2-04587C6F4001}"/>
              </a:ext>
            </a:extLst>
          </p:cNvPr>
          <p:cNvSpPr/>
          <p:nvPr/>
        </p:nvSpPr>
        <p:spPr>
          <a:xfrm>
            <a:off x="3292015" y="2727574"/>
            <a:ext cx="2432483" cy="605634"/>
          </a:xfrm>
          <a:prstGeom prst="roundRect">
            <a:avLst>
              <a:gd name="adj" fmla="val 50000"/>
            </a:avLst>
          </a:prstGeom>
          <a:solidFill>
            <a:srgbClr val="600037"/>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مجموعة 11">
            <a:extLst>
              <a:ext uri="{FF2B5EF4-FFF2-40B4-BE49-F238E27FC236}">
                <a16:creationId xmlns:a16="http://schemas.microsoft.com/office/drawing/2014/main" xmlns="" id="{525A18C5-0AFA-4353-9897-EA4E48DE55C3}"/>
              </a:ext>
            </a:extLst>
          </p:cNvPr>
          <p:cNvGrpSpPr/>
          <p:nvPr/>
        </p:nvGrpSpPr>
        <p:grpSpPr>
          <a:xfrm>
            <a:off x="3405914" y="1968500"/>
            <a:ext cx="2174866" cy="3606800"/>
            <a:chOff x="5194997" y="1757096"/>
            <a:chExt cx="2174866" cy="3054699"/>
          </a:xfrm>
        </p:grpSpPr>
        <p:sp>
          <p:nvSpPr>
            <p:cNvPr id="6" name="مستطيل 5">
              <a:extLst>
                <a:ext uri="{FF2B5EF4-FFF2-40B4-BE49-F238E27FC236}">
                  <a16:creationId xmlns:a16="http://schemas.microsoft.com/office/drawing/2014/main" xmlns="" id="{5F882856-C19C-433A-9401-95E89F747372}"/>
                </a:ext>
              </a:extLst>
            </p:cNvPr>
            <p:cNvSpPr/>
            <p:nvPr/>
          </p:nvSpPr>
          <p:spPr>
            <a:xfrm>
              <a:off x="5194997" y="1757096"/>
              <a:ext cx="2174866" cy="3054699"/>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مربع نص 8">
              <a:extLst>
                <a:ext uri="{FF2B5EF4-FFF2-40B4-BE49-F238E27FC236}">
                  <a16:creationId xmlns:a16="http://schemas.microsoft.com/office/drawing/2014/main" xmlns="" id="{C65B602E-95AB-462A-8B37-29B6750C873D}"/>
                </a:ext>
              </a:extLst>
            </p:cNvPr>
            <p:cNvSpPr txBox="1"/>
            <p:nvPr/>
          </p:nvSpPr>
          <p:spPr>
            <a:xfrm>
              <a:off x="5363006" y="2721204"/>
              <a:ext cx="1838848" cy="959176"/>
            </a:xfrm>
            <a:prstGeom prst="rect">
              <a:avLst/>
            </a:prstGeom>
            <a:noFill/>
            <a:ln>
              <a:solidFill>
                <a:schemeClr val="accent2">
                  <a:lumMod val="75000"/>
                </a:schemeClr>
              </a:solidFill>
            </a:ln>
          </p:spPr>
          <p:txBody>
            <a:bodyPr wrap="square" rtlCol="0">
              <a:spAutoFit/>
            </a:bodyPr>
            <a:lstStyle/>
            <a:p>
              <a:pPr marL="457200" lvl="0" indent="-457200"/>
              <a:r>
                <a:rPr lang="ar-DZ" dirty="0" smtClean="0">
                  <a:latin typeface="Arabic Typesetting" pitchFamily="66" charset="-78"/>
                  <a:cs typeface="Arabic Typesetting" pitchFamily="66" charset="-78"/>
                </a:rPr>
                <a:t>للتكوين </a:t>
              </a:r>
              <a:r>
                <a:rPr lang="ar-DZ" dirty="0" err="1" smtClean="0">
                  <a:latin typeface="Arabic Typesetting" pitchFamily="66" charset="-78"/>
                  <a:cs typeface="Arabic Typesetting" pitchFamily="66" charset="-78"/>
                </a:rPr>
                <a:t>و</a:t>
              </a:r>
              <a:r>
                <a:rPr lang="ar-DZ" dirty="0" smtClean="0">
                  <a:latin typeface="Arabic Typesetting" pitchFamily="66" charset="-78"/>
                  <a:cs typeface="Arabic Typesetting" pitchFamily="66" charset="-78"/>
                </a:rPr>
                <a:t> التدريب علاقة طردية بتحسين الأداء الوظيفي .</a:t>
              </a:r>
              <a:endParaRPr lang="fr-FR" dirty="0">
                <a:latin typeface="Arabic Typesetting" pitchFamily="66" charset="-78"/>
                <a:cs typeface="Arabic Typesetting" pitchFamily="66" charset="-78"/>
              </a:endParaRPr>
            </a:p>
          </p:txBody>
        </p:sp>
        <p:sp>
          <p:nvSpPr>
            <p:cNvPr id="10" name="مربع نص 9">
              <a:extLst>
                <a:ext uri="{FF2B5EF4-FFF2-40B4-BE49-F238E27FC236}">
                  <a16:creationId xmlns:a16="http://schemas.microsoft.com/office/drawing/2014/main" xmlns="" id="{1A379DFE-9FB9-4FCC-903E-7F1DF74E5A0F}"/>
                </a:ext>
              </a:extLst>
            </p:cNvPr>
            <p:cNvSpPr txBox="1"/>
            <p:nvPr/>
          </p:nvSpPr>
          <p:spPr>
            <a:xfrm>
              <a:off x="5363006" y="2998270"/>
              <a:ext cx="1838848" cy="270837"/>
            </a:xfrm>
            <a:prstGeom prst="rect">
              <a:avLst/>
            </a:prstGeom>
            <a:noFill/>
          </p:spPr>
          <p:txBody>
            <a:bodyPr wrap="square" rtlCol="0">
              <a:spAutoFit/>
            </a:bodyPr>
            <a:lstStyle/>
            <a:p>
              <a:pPr algn="ctr"/>
              <a:endParaRPr lang="fr-FR" dirty="0">
                <a:latin typeface="Al-Jazeera-Arabic-Bold" panose="01000500000000020006" pitchFamily="2" charset="-78"/>
                <a:cs typeface="Al-Jazeera-Arabic-Bold" panose="01000500000000020006" pitchFamily="2" charset="-78"/>
              </a:endParaRPr>
            </a:p>
          </p:txBody>
        </p:sp>
        <p:sp>
          <p:nvSpPr>
            <p:cNvPr id="11" name="مربع نص 10">
              <a:extLst>
                <a:ext uri="{FF2B5EF4-FFF2-40B4-BE49-F238E27FC236}">
                  <a16:creationId xmlns:a16="http://schemas.microsoft.com/office/drawing/2014/main" xmlns="" id="{606DA61E-F4B0-49BB-8C08-7FBE6B48362A}"/>
                </a:ext>
              </a:extLst>
            </p:cNvPr>
            <p:cNvSpPr txBox="1"/>
            <p:nvPr/>
          </p:nvSpPr>
          <p:spPr>
            <a:xfrm>
              <a:off x="6051620" y="1824253"/>
              <a:ext cx="459410" cy="523220"/>
            </a:xfrm>
            <a:prstGeom prst="rect">
              <a:avLst/>
            </a:prstGeom>
            <a:noFill/>
          </p:spPr>
          <p:txBody>
            <a:bodyPr wrap="square" rtlCol="0">
              <a:spAutoFit/>
            </a:bodyPr>
            <a:lstStyle/>
            <a:p>
              <a:pPr algn="ctr"/>
              <a:r>
                <a:rPr lang="ar-MA" sz="2800" dirty="0">
                  <a:solidFill>
                    <a:srgbClr val="8E002F"/>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rPr>
                <a:t>2</a:t>
              </a:r>
              <a:endParaRPr lang="fr-FR" sz="2800" dirty="0">
                <a:solidFill>
                  <a:srgbClr val="8E002F"/>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endParaRPr>
            </a:p>
          </p:txBody>
        </p:sp>
      </p:grpSp>
      <p:sp>
        <p:nvSpPr>
          <p:cNvPr id="3" name="مستطيل: زوايا علوية مستديرة 2">
            <a:extLst>
              <a:ext uri="{FF2B5EF4-FFF2-40B4-BE49-F238E27FC236}">
                <a16:creationId xmlns:a16="http://schemas.microsoft.com/office/drawing/2014/main" xmlns="" id="{98046E36-6404-46B7-B585-CC7E0375675E}"/>
              </a:ext>
            </a:extLst>
          </p:cNvPr>
          <p:cNvSpPr/>
          <p:nvPr/>
        </p:nvSpPr>
        <p:spPr>
          <a:xfrm flipV="1">
            <a:off x="3279316" y="3093892"/>
            <a:ext cx="2432482" cy="2556769"/>
          </a:xfrm>
          <a:prstGeom prst="round2SameRect">
            <a:avLst/>
          </a:prstGeom>
          <a:solidFill>
            <a:srgbClr val="9E0059"/>
          </a:solidFill>
          <a:ln>
            <a:noFill/>
          </a:ln>
          <a:effectLst>
            <a:outerShdw blurRad="63500" sx="102000" sy="102000" algn="ctr" rotWithShape="0">
              <a:prstClr val="black">
                <a:alpha val="40000"/>
              </a:prstClr>
            </a:outerShdw>
            <a:reflection blurRad="6350" stA="50000" endA="300" endPos="34000" dist="127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مستطيل: زوايا علوية مستديرة 3">
            <a:extLst>
              <a:ext uri="{FF2B5EF4-FFF2-40B4-BE49-F238E27FC236}">
                <a16:creationId xmlns:a16="http://schemas.microsoft.com/office/drawing/2014/main" xmlns="" id="{9E73AE3A-5AF9-450B-9FDD-A91028375DA1}"/>
              </a:ext>
            </a:extLst>
          </p:cNvPr>
          <p:cNvSpPr/>
          <p:nvPr/>
        </p:nvSpPr>
        <p:spPr>
          <a:xfrm flipV="1">
            <a:off x="3420824" y="3205536"/>
            <a:ext cx="2174866" cy="2285992"/>
          </a:xfrm>
          <a:prstGeom prst="round2SameRect">
            <a:avLst/>
          </a:prstGeom>
          <a:solidFill>
            <a:srgbClr val="600037"/>
          </a:solid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4" name="مستطيل: زوايا مستديرة 13">
            <a:extLst>
              <a:ext uri="{FF2B5EF4-FFF2-40B4-BE49-F238E27FC236}">
                <a16:creationId xmlns:a16="http://schemas.microsoft.com/office/drawing/2014/main" xmlns="" id="{C54BF187-1F53-4CCB-9FE7-D2D0BE50A2F6}"/>
              </a:ext>
            </a:extLst>
          </p:cNvPr>
          <p:cNvSpPr/>
          <p:nvPr/>
        </p:nvSpPr>
        <p:spPr>
          <a:xfrm>
            <a:off x="273201" y="3350684"/>
            <a:ext cx="2432483" cy="605634"/>
          </a:xfrm>
          <a:prstGeom prst="roundRect">
            <a:avLst>
              <a:gd name="adj" fmla="val 50000"/>
            </a:avLst>
          </a:prstGeom>
          <a:solidFill>
            <a:srgbClr val="220058"/>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 name="مجموعة 14">
            <a:extLst>
              <a:ext uri="{FF2B5EF4-FFF2-40B4-BE49-F238E27FC236}">
                <a16:creationId xmlns:a16="http://schemas.microsoft.com/office/drawing/2014/main" xmlns="" id="{9E008D5F-ED99-4975-AC56-9BE6366C7A40}"/>
              </a:ext>
            </a:extLst>
          </p:cNvPr>
          <p:cNvGrpSpPr/>
          <p:nvPr/>
        </p:nvGrpSpPr>
        <p:grpSpPr>
          <a:xfrm>
            <a:off x="437900" y="2809575"/>
            <a:ext cx="2174866" cy="3054699"/>
            <a:chOff x="5194997" y="1757096"/>
            <a:chExt cx="2174866" cy="3054699"/>
          </a:xfrm>
        </p:grpSpPr>
        <p:sp>
          <p:nvSpPr>
            <p:cNvPr id="16" name="مستطيل 15">
              <a:extLst>
                <a:ext uri="{FF2B5EF4-FFF2-40B4-BE49-F238E27FC236}">
                  <a16:creationId xmlns:a16="http://schemas.microsoft.com/office/drawing/2014/main" xmlns="" id="{A4AB991D-2F72-4BDD-8382-47A211F05E02}"/>
                </a:ext>
              </a:extLst>
            </p:cNvPr>
            <p:cNvSpPr/>
            <p:nvPr/>
          </p:nvSpPr>
          <p:spPr>
            <a:xfrm>
              <a:off x="5194997" y="1757096"/>
              <a:ext cx="2174866" cy="3054699"/>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مربع نص 17">
              <a:extLst>
                <a:ext uri="{FF2B5EF4-FFF2-40B4-BE49-F238E27FC236}">
                  <a16:creationId xmlns:a16="http://schemas.microsoft.com/office/drawing/2014/main" xmlns="" id="{3D3F4147-A228-4895-B8E7-49DD08DC5C3E}"/>
                </a:ext>
              </a:extLst>
            </p:cNvPr>
            <p:cNvSpPr txBox="1"/>
            <p:nvPr/>
          </p:nvSpPr>
          <p:spPr>
            <a:xfrm>
              <a:off x="5363006" y="2833721"/>
              <a:ext cx="1838848" cy="923330"/>
            </a:xfrm>
            <a:prstGeom prst="rect">
              <a:avLst/>
            </a:prstGeom>
            <a:noFill/>
            <a:ln>
              <a:solidFill>
                <a:schemeClr val="accent1"/>
              </a:solidFill>
            </a:ln>
          </p:spPr>
          <p:txBody>
            <a:bodyPr wrap="square" rtlCol="0">
              <a:spAutoFit/>
            </a:bodyPr>
            <a:lstStyle/>
            <a:p>
              <a:pPr marL="457200" lvl="0" indent="-457200"/>
              <a:r>
                <a:rPr lang="ar-DZ" dirty="0" smtClean="0">
                  <a:latin typeface="Arabic Typesetting" pitchFamily="66" charset="-78"/>
                  <a:cs typeface="Arabic Typesetting" pitchFamily="66" charset="-78"/>
                </a:rPr>
                <a:t>يعد التدريب </a:t>
              </a:r>
              <a:r>
                <a:rPr lang="ar-DZ" dirty="0" err="1" smtClean="0">
                  <a:latin typeface="Arabic Typesetting" pitchFamily="66" charset="-78"/>
                  <a:cs typeface="Arabic Typesetting" pitchFamily="66" charset="-78"/>
                </a:rPr>
                <a:t>و</a:t>
              </a:r>
              <a:r>
                <a:rPr lang="ar-DZ" dirty="0" smtClean="0">
                  <a:latin typeface="Arabic Typesetting" pitchFamily="66" charset="-78"/>
                  <a:cs typeface="Arabic Typesetting" pitchFamily="66" charset="-78"/>
                </a:rPr>
                <a:t> التكوين من أبرز عوامل النجاح .</a:t>
              </a:r>
              <a:endParaRPr lang="fr-FR" dirty="0">
                <a:latin typeface="Arabic Typesetting" pitchFamily="66" charset="-78"/>
                <a:cs typeface="Arabic Typesetting" pitchFamily="66" charset="-78"/>
              </a:endParaRPr>
            </a:p>
          </p:txBody>
        </p:sp>
        <p:sp>
          <p:nvSpPr>
            <p:cNvPr id="20" name="مربع نص 19">
              <a:extLst>
                <a:ext uri="{FF2B5EF4-FFF2-40B4-BE49-F238E27FC236}">
                  <a16:creationId xmlns:a16="http://schemas.microsoft.com/office/drawing/2014/main" xmlns="" id="{EC8CB009-F818-43C0-A511-40664DB27E3A}"/>
                </a:ext>
              </a:extLst>
            </p:cNvPr>
            <p:cNvSpPr txBox="1"/>
            <p:nvPr/>
          </p:nvSpPr>
          <p:spPr>
            <a:xfrm>
              <a:off x="6051620" y="1824253"/>
              <a:ext cx="459410" cy="523220"/>
            </a:xfrm>
            <a:prstGeom prst="rect">
              <a:avLst/>
            </a:prstGeom>
            <a:noFill/>
          </p:spPr>
          <p:txBody>
            <a:bodyPr wrap="square" rtlCol="0">
              <a:spAutoFit/>
            </a:bodyPr>
            <a:lstStyle/>
            <a:p>
              <a:pPr algn="ctr"/>
              <a:r>
                <a:rPr lang="ar-MA" sz="2800" dirty="0">
                  <a:solidFill>
                    <a:srgbClr val="220058"/>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rPr>
                <a:t>1</a:t>
              </a:r>
              <a:endParaRPr lang="fr-FR" sz="2800" dirty="0">
                <a:solidFill>
                  <a:srgbClr val="220058"/>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endParaRPr>
            </a:p>
          </p:txBody>
        </p:sp>
      </p:grpSp>
      <p:sp>
        <p:nvSpPr>
          <p:cNvPr id="21" name="مستطيل: زوايا علوية مستديرة 20">
            <a:extLst>
              <a:ext uri="{FF2B5EF4-FFF2-40B4-BE49-F238E27FC236}">
                <a16:creationId xmlns:a16="http://schemas.microsoft.com/office/drawing/2014/main" xmlns="" id="{B9980490-3676-4997-89C4-082E65BA1379}"/>
              </a:ext>
            </a:extLst>
          </p:cNvPr>
          <p:cNvSpPr/>
          <p:nvPr/>
        </p:nvSpPr>
        <p:spPr>
          <a:xfrm flipV="1">
            <a:off x="273202" y="3653502"/>
            <a:ext cx="2432482" cy="2556769"/>
          </a:xfrm>
          <a:prstGeom prst="round2SameRect">
            <a:avLst/>
          </a:prstGeom>
          <a:solidFill>
            <a:srgbClr val="390099"/>
          </a:solidFill>
          <a:ln>
            <a:noFill/>
          </a:ln>
          <a:effectLst>
            <a:outerShdw blurRad="63500" sx="102000" sy="102000" algn="ctr" rotWithShape="0">
              <a:prstClr val="black">
                <a:alpha val="40000"/>
              </a:prstClr>
            </a:outerShdw>
            <a:reflection blurRad="6350" stA="50000" endA="300" endPos="34000" dist="127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مستطيل: زوايا علوية مستديرة 21">
            <a:extLst>
              <a:ext uri="{FF2B5EF4-FFF2-40B4-BE49-F238E27FC236}">
                <a16:creationId xmlns:a16="http://schemas.microsoft.com/office/drawing/2014/main" xmlns="" id="{8019ED93-8FCE-4010-9956-42B5C152D10C}"/>
              </a:ext>
            </a:extLst>
          </p:cNvPr>
          <p:cNvSpPr/>
          <p:nvPr/>
        </p:nvSpPr>
        <p:spPr>
          <a:xfrm flipV="1">
            <a:off x="402010" y="3788890"/>
            <a:ext cx="2174866" cy="2285992"/>
          </a:xfrm>
          <a:prstGeom prst="round2SameRect">
            <a:avLst/>
          </a:prstGeom>
          <a:solidFill>
            <a:srgbClr val="220058"/>
          </a:solid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23" name="مستطيل: زوايا مستديرة 22">
            <a:extLst>
              <a:ext uri="{FF2B5EF4-FFF2-40B4-BE49-F238E27FC236}">
                <a16:creationId xmlns:a16="http://schemas.microsoft.com/office/drawing/2014/main" xmlns="" id="{B4CE714C-3D7A-4D3E-8B35-E99EE31DE615}"/>
              </a:ext>
            </a:extLst>
          </p:cNvPr>
          <p:cNvSpPr/>
          <p:nvPr/>
        </p:nvSpPr>
        <p:spPr>
          <a:xfrm>
            <a:off x="6439638" y="3350684"/>
            <a:ext cx="2432483" cy="605634"/>
          </a:xfrm>
          <a:prstGeom prst="roundRect">
            <a:avLst>
              <a:gd name="adj" fmla="val 50000"/>
            </a:avLst>
          </a:prstGeom>
          <a:solidFill>
            <a:srgbClr val="8E002F"/>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مجموعة 23">
            <a:extLst>
              <a:ext uri="{FF2B5EF4-FFF2-40B4-BE49-F238E27FC236}">
                <a16:creationId xmlns:a16="http://schemas.microsoft.com/office/drawing/2014/main" xmlns="" id="{7D89F10F-7106-4D35-86AD-189984ABEC08}"/>
              </a:ext>
            </a:extLst>
          </p:cNvPr>
          <p:cNvGrpSpPr/>
          <p:nvPr/>
        </p:nvGrpSpPr>
        <p:grpSpPr>
          <a:xfrm>
            <a:off x="6593846" y="2905102"/>
            <a:ext cx="2174866" cy="3054699"/>
            <a:chOff x="5194997" y="1757096"/>
            <a:chExt cx="2174866" cy="3054699"/>
          </a:xfrm>
        </p:grpSpPr>
        <p:sp>
          <p:nvSpPr>
            <p:cNvPr id="25" name="مستطيل 24">
              <a:extLst>
                <a:ext uri="{FF2B5EF4-FFF2-40B4-BE49-F238E27FC236}">
                  <a16:creationId xmlns:a16="http://schemas.microsoft.com/office/drawing/2014/main" xmlns="" id="{F9E5D746-8FC1-40B7-A08C-C29452EDF630}"/>
                </a:ext>
              </a:extLst>
            </p:cNvPr>
            <p:cNvSpPr/>
            <p:nvPr/>
          </p:nvSpPr>
          <p:spPr>
            <a:xfrm>
              <a:off x="5194997" y="1757096"/>
              <a:ext cx="2174866" cy="3054699"/>
            </a:xfrm>
            <a:prstGeom prst="rect">
              <a:avLst/>
            </a:prstGeom>
            <a:solidFill>
              <a:schemeClr val="bg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مربع نص 26">
              <a:extLst>
                <a:ext uri="{FF2B5EF4-FFF2-40B4-BE49-F238E27FC236}">
                  <a16:creationId xmlns:a16="http://schemas.microsoft.com/office/drawing/2014/main" xmlns="" id="{DC5C9B55-E842-4308-9B87-A083F6355CCA}"/>
                </a:ext>
              </a:extLst>
            </p:cNvPr>
            <p:cNvSpPr txBox="1"/>
            <p:nvPr/>
          </p:nvSpPr>
          <p:spPr>
            <a:xfrm>
              <a:off x="5363006" y="2903294"/>
              <a:ext cx="1838848" cy="923330"/>
            </a:xfrm>
            <a:prstGeom prst="rect">
              <a:avLst/>
            </a:prstGeom>
            <a:noFill/>
            <a:ln>
              <a:solidFill>
                <a:srgbClr val="FF0000"/>
              </a:solidFill>
            </a:ln>
          </p:spPr>
          <p:txBody>
            <a:bodyPr wrap="square" rtlCol="0">
              <a:spAutoFit/>
            </a:bodyPr>
            <a:lstStyle/>
            <a:p>
              <a:pPr marL="457200" lvl="0" indent="-457200" algn="ctr"/>
              <a:r>
                <a:rPr lang="ar-DZ" dirty="0" smtClean="0">
                  <a:latin typeface="Arabic Typesetting" pitchFamily="66" charset="-78"/>
                  <a:cs typeface="Arabic Typesetting" pitchFamily="66" charset="-78"/>
                </a:rPr>
                <a:t>يلعب الأداء</a:t>
              </a:r>
              <a:r>
                <a:rPr lang="fr-FR" dirty="0" smtClean="0">
                  <a:latin typeface="Arabic Typesetting" pitchFamily="66" charset="-78"/>
                  <a:cs typeface="Arabic Typesetting" pitchFamily="66" charset="-78"/>
                </a:rPr>
                <a:t> </a:t>
              </a:r>
              <a:r>
                <a:rPr lang="ar-DZ" dirty="0" smtClean="0">
                  <a:latin typeface="Arabic Typesetting" pitchFamily="66" charset="-78"/>
                  <a:cs typeface="Arabic Typesetting" pitchFamily="66" charset="-78"/>
                </a:rPr>
                <a:t>دورا</a:t>
              </a:r>
            </a:p>
            <a:p>
              <a:pPr marL="457200" lvl="0" indent="-457200" algn="ctr"/>
              <a:r>
                <a:rPr lang="ar-DZ" dirty="0" smtClean="0">
                  <a:latin typeface="Arabic Typesetting" pitchFamily="66" charset="-78"/>
                  <a:cs typeface="Arabic Typesetting" pitchFamily="66" charset="-78"/>
                </a:rPr>
                <a:t>أساسيا في تحقيق</a:t>
              </a:r>
            </a:p>
            <a:p>
              <a:pPr marL="457200" lvl="0" indent="-457200" algn="ctr"/>
              <a:r>
                <a:rPr lang="ar-DZ" dirty="0" smtClean="0">
                  <a:latin typeface="Arabic Typesetting" pitchFamily="66" charset="-78"/>
                  <a:cs typeface="Arabic Typesetting" pitchFamily="66" charset="-78"/>
                </a:rPr>
                <a:t>أهداف المؤسسة.</a:t>
              </a:r>
              <a:endParaRPr lang="fr-FR" dirty="0">
                <a:latin typeface="Arabic Typesetting" pitchFamily="66" charset="-78"/>
                <a:cs typeface="Arabic Typesetting" pitchFamily="66" charset="-78"/>
              </a:endParaRPr>
            </a:p>
          </p:txBody>
        </p:sp>
        <p:sp>
          <p:nvSpPr>
            <p:cNvPr id="29" name="مربع نص 28">
              <a:extLst>
                <a:ext uri="{FF2B5EF4-FFF2-40B4-BE49-F238E27FC236}">
                  <a16:creationId xmlns:a16="http://schemas.microsoft.com/office/drawing/2014/main" xmlns="" id="{7A7DDCC9-E6E0-4818-9F7E-6ED2527F8CC4}"/>
                </a:ext>
              </a:extLst>
            </p:cNvPr>
            <p:cNvSpPr txBox="1"/>
            <p:nvPr/>
          </p:nvSpPr>
          <p:spPr>
            <a:xfrm>
              <a:off x="6051620" y="1824253"/>
              <a:ext cx="459410" cy="523220"/>
            </a:xfrm>
            <a:prstGeom prst="rect">
              <a:avLst/>
            </a:prstGeom>
            <a:noFill/>
          </p:spPr>
          <p:txBody>
            <a:bodyPr wrap="square" rtlCol="0">
              <a:spAutoFit/>
            </a:bodyPr>
            <a:lstStyle/>
            <a:p>
              <a:pPr algn="ctr"/>
              <a:r>
                <a:rPr lang="ar-MA" sz="2800" dirty="0">
                  <a:solidFill>
                    <a:srgbClr val="8E002F"/>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rPr>
                <a:t>3</a:t>
              </a:r>
              <a:endParaRPr lang="fr-FR" sz="2800" dirty="0">
                <a:solidFill>
                  <a:srgbClr val="8E002F"/>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endParaRPr>
            </a:p>
          </p:txBody>
        </p:sp>
      </p:grpSp>
      <p:sp>
        <p:nvSpPr>
          <p:cNvPr id="30" name="مستطيل: زوايا علوية مستديرة 29">
            <a:extLst>
              <a:ext uri="{FF2B5EF4-FFF2-40B4-BE49-F238E27FC236}">
                <a16:creationId xmlns:a16="http://schemas.microsoft.com/office/drawing/2014/main" xmlns="" id="{819353A1-4D17-4D32-BEF5-D6F2D5953385}"/>
              </a:ext>
            </a:extLst>
          </p:cNvPr>
          <p:cNvSpPr/>
          <p:nvPr/>
        </p:nvSpPr>
        <p:spPr>
          <a:xfrm flipV="1">
            <a:off x="6466143" y="3704884"/>
            <a:ext cx="2432482" cy="2556769"/>
          </a:xfrm>
          <a:prstGeom prst="round2SameRect">
            <a:avLst/>
          </a:prstGeom>
          <a:solidFill>
            <a:srgbClr val="FF0054"/>
          </a:solidFill>
          <a:ln>
            <a:noFill/>
          </a:ln>
          <a:effectLst>
            <a:outerShdw blurRad="63500" sx="102000" sy="102000" algn="ctr" rotWithShape="0">
              <a:prstClr val="black">
                <a:alpha val="40000"/>
              </a:prstClr>
            </a:outerShdw>
            <a:reflection blurRad="6350" stA="50000" endA="300" endPos="34000" dist="127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مستطيل: زوايا مستديرة 31">
            <a:extLst>
              <a:ext uri="{FF2B5EF4-FFF2-40B4-BE49-F238E27FC236}">
                <a16:creationId xmlns:a16="http://schemas.microsoft.com/office/drawing/2014/main" xmlns="" id="{CE624577-6BA0-43D1-A40E-B3B8C4F858AE}"/>
              </a:ext>
            </a:extLst>
          </p:cNvPr>
          <p:cNvSpPr/>
          <p:nvPr/>
        </p:nvSpPr>
        <p:spPr>
          <a:xfrm>
            <a:off x="9587261" y="2727574"/>
            <a:ext cx="2432483" cy="605634"/>
          </a:xfrm>
          <a:prstGeom prst="roundRect">
            <a:avLst>
              <a:gd name="adj" fmla="val 50000"/>
            </a:avLst>
          </a:prstGeom>
          <a:solidFill>
            <a:srgbClr val="B83D00"/>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مجموعة 32">
            <a:extLst>
              <a:ext uri="{FF2B5EF4-FFF2-40B4-BE49-F238E27FC236}">
                <a16:creationId xmlns:a16="http://schemas.microsoft.com/office/drawing/2014/main" xmlns="" id="{E3998D75-86CE-41C0-9D11-5A14CA29DB57}"/>
              </a:ext>
            </a:extLst>
          </p:cNvPr>
          <p:cNvGrpSpPr/>
          <p:nvPr/>
        </p:nvGrpSpPr>
        <p:grpSpPr>
          <a:xfrm>
            <a:off x="9750434" y="2154031"/>
            <a:ext cx="2174866" cy="3054699"/>
            <a:chOff x="5194997" y="1757096"/>
            <a:chExt cx="2174866" cy="3054699"/>
          </a:xfrm>
          <a:solidFill>
            <a:schemeClr val="bg1"/>
          </a:solidFill>
        </p:grpSpPr>
        <p:sp>
          <p:nvSpPr>
            <p:cNvPr id="34" name="مستطيل 33">
              <a:extLst>
                <a:ext uri="{FF2B5EF4-FFF2-40B4-BE49-F238E27FC236}">
                  <a16:creationId xmlns:a16="http://schemas.microsoft.com/office/drawing/2014/main" xmlns="" id="{547DCA91-7C40-4089-9B7E-F4109562C981}"/>
                </a:ext>
              </a:extLst>
            </p:cNvPr>
            <p:cNvSpPr/>
            <p:nvPr/>
          </p:nvSpPr>
          <p:spPr>
            <a:xfrm>
              <a:off x="5194997" y="1757096"/>
              <a:ext cx="2174866" cy="3054699"/>
            </a:xfrm>
            <a:prstGeom prst="rect">
              <a:avLst/>
            </a:prstGeom>
            <a:gr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مربع نص 35">
              <a:extLst>
                <a:ext uri="{FF2B5EF4-FFF2-40B4-BE49-F238E27FC236}">
                  <a16:creationId xmlns:a16="http://schemas.microsoft.com/office/drawing/2014/main" xmlns="" id="{B8DC65AC-DAAC-42C3-BF04-C6693BF8D1B9}"/>
                </a:ext>
              </a:extLst>
            </p:cNvPr>
            <p:cNvSpPr txBox="1"/>
            <p:nvPr/>
          </p:nvSpPr>
          <p:spPr>
            <a:xfrm>
              <a:off x="5363006" y="2854265"/>
              <a:ext cx="1838848" cy="1631216"/>
            </a:xfrm>
            <a:prstGeom prst="rect">
              <a:avLst/>
            </a:prstGeom>
            <a:grpFill/>
            <a:ln>
              <a:solidFill>
                <a:srgbClr val="E60B36"/>
              </a:solidFill>
            </a:ln>
          </p:spPr>
          <p:txBody>
            <a:bodyPr wrap="square" rtlCol="0">
              <a:spAutoFit/>
            </a:bodyPr>
            <a:lstStyle/>
            <a:p>
              <a:pPr lvl="0" algn="ctr"/>
              <a:r>
                <a:rPr lang="ar-DZ" sz="2000" dirty="0" smtClean="0">
                  <a:latin typeface="Arabic Typesetting" pitchFamily="66" charset="-78"/>
                  <a:cs typeface="Arabic Typesetting" pitchFamily="66" charset="-78"/>
                </a:rPr>
                <a:t>يتحقق واقع التكوين </a:t>
              </a:r>
              <a:r>
                <a:rPr lang="ar-DZ" sz="2000" dirty="0" err="1" smtClean="0">
                  <a:latin typeface="Arabic Typesetting" pitchFamily="66" charset="-78"/>
                  <a:cs typeface="Arabic Typesetting" pitchFamily="66" charset="-78"/>
                </a:rPr>
                <a:t>و</a:t>
              </a:r>
              <a:r>
                <a:rPr lang="ar-DZ" sz="2000" dirty="0" smtClean="0">
                  <a:latin typeface="Arabic Typesetting" pitchFamily="66" charset="-78"/>
                  <a:cs typeface="Arabic Typesetting" pitchFamily="66" charset="-78"/>
                </a:rPr>
                <a:t> التدريب من خلال تطبيقه نتائج فعالة في مؤسسة ميناء </a:t>
              </a:r>
              <a:r>
                <a:rPr lang="ar-DZ" sz="2000" dirty="0" err="1" smtClean="0">
                  <a:latin typeface="Arabic Typesetting" pitchFamily="66" charset="-78"/>
                  <a:cs typeface="Arabic Typesetting" pitchFamily="66" charset="-78"/>
                </a:rPr>
                <a:t>مستغانم</a:t>
              </a:r>
              <a:r>
                <a:rPr lang="ar-DZ" sz="2000" dirty="0" smtClean="0">
                  <a:latin typeface="Arabic Typesetting" pitchFamily="66" charset="-78"/>
                  <a:cs typeface="Arabic Typesetting" pitchFamily="66" charset="-78"/>
                </a:rPr>
                <a:t> </a:t>
              </a:r>
              <a:endParaRPr lang="fr-FR" sz="2000" dirty="0">
                <a:solidFill>
                  <a:srgbClr val="B83D00"/>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endParaRPr>
            </a:p>
          </p:txBody>
        </p:sp>
        <p:sp>
          <p:nvSpPr>
            <p:cNvPr id="38" name="مربع نص 37">
              <a:extLst>
                <a:ext uri="{FF2B5EF4-FFF2-40B4-BE49-F238E27FC236}">
                  <a16:creationId xmlns:a16="http://schemas.microsoft.com/office/drawing/2014/main" xmlns="" id="{487D4DEE-0633-4AAD-AC5B-572CB794A3E1}"/>
                </a:ext>
              </a:extLst>
            </p:cNvPr>
            <p:cNvSpPr txBox="1"/>
            <p:nvPr/>
          </p:nvSpPr>
          <p:spPr>
            <a:xfrm>
              <a:off x="6051620" y="1824253"/>
              <a:ext cx="459410" cy="523220"/>
            </a:xfrm>
            <a:prstGeom prst="rect">
              <a:avLst/>
            </a:prstGeom>
            <a:grpFill/>
          </p:spPr>
          <p:txBody>
            <a:bodyPr wrap="square" rtlCol="0">
              <a:spAutoFit/>
            </a:bodyPr>
            <a:lstStyle/>
            <a:p>
              <a:pPr algn="ctr"/>
              <a:r>
                <a:rPr lang="ar-MA" sz="2800" dirty="0">
                  <a:solidFill>
                    <a:srgbClr val="B83D00"/>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rPr>
                <a:t>4</a:t>
              </a:r>
              <a:endParaRPr lang="fr-FR" sz="2800" dirty="0">
                <a:solidFill>
                  <a:srgbClr val="B83D00"/>
                </a:solidFill>
                <a:effectLst>
                  <a:outerShdw blurRad="38100" dist="38100" dir="2700000" algn="tl">
                    <a:srgbClr val="000000">
                      <a:alpha val="43137"/>
                    </a:srgbClr>
                  </a:outerShdw>
                </a:effectLst>
                <a:latin typeface="Al-Jazeera-Arabic-Bold" panose="01000500000000020006" pitchFamily="2" charset="-78"/>
                <a:cs typeface="Al-Jazeera-Arabic-Bold" panose="01000500000000020006" pitchFamily="2" charset="-78"/>
              </a:endParaRPr>
            </a:p>
          </p:txBody>
        </p:sp>
      </p:grpSp>
      <p:sp>
        <p:nvSpPr>
          <p:cNvPr id="39" name="مستطيل: زوايا علوية مستديرة 38">
            <a:extLst>
              <a:ext uri="{FF2B5EF4-FFF2-40B4-BE49-F238E27FC236}">
                <a16:creationId xmlns:a16="http://schemas.microsoft.com/office/drawing/2014/main" xmlns="" id="{1DBCD4D3-254C-4253-B9BF-7EA0E168F8B7}"/>
              </a:ext>
            </a:extLst>
          </p:cNvPr>
          <p:cNvSpPr/>
          <p:nvPr/>
        </p:nvSpPr>
        <p:spPr>
          <a:xfrm flipV="1">
            <a:off x="9587262" y="3093892"/>
            <a:ext cx="2432482" cy="2556769"/>
          </a:xfrm>
          <a:prstGeom prst="round2SameRect">
            <a:avLst/>
          </a:prstGeom>
          <a:solidFill>
            <a:srgbClr val="FF5400"/>
          </a:solidFill>
          <a:ln>
            <a:noFill/>
          </a:ln>
          <a:effectLst>
            <a:outerShdw blurRad="63500" sx="102000" sy="102000" algn="ctr" rotWithShape="0">
              <a:prstClr val="black">
                <a:alpha val="40000"/>
              </a:prstClr>
            </a:outerShdw>
            <a:reflection blurRad="6350" stA="50000" endA="300" endPos="34000" dist="127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مستطيل: زوايا علوية مستديرة 39">
            <a:extLst>
              <a:ext uri="{FF2B5EF4-FFF2-40B4-BE49-F238E27FC236}">
                <a16:creationId xmlns:a16="http://schemas.microsoft.com/office/drawing/2014/main" xmlns="" id="{5E1DD77C-F0DE-484E-89F8-2779734FC2FD}"/>
              </a:ext>
            </a:extLst>
          </p:cNvPr>
          <p:cNvSpPr/>
          <p:nvPr/>
        </p:nvSpPr>
        <p:spPr>
          <a:xfrm flipV="1">
            <a:off x="9716070" y="3165780"/>
            <a:ext cx="2174866" cy="2285992"/>
          </a:xfrm>
          <a:prstGeom prst="round2SameRect">
            <a:avLst/>
          </a:prstGeom>
          <a:solidFill>
            <a:srgbClr val="B83D00"/>
          </a:solid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43" name="مستطيل: زوايا مستديرة 42">
            <a:extLst>
              <a:ext uri="{FF2B5EF4-FFF2-40B4-BE49-F238E27FC236}">
                <a16:creationId xmlns:a16="http://schemas.microsoft.com/office/drawing/2014/main" xmlns="" id="{CC074A24-2C91-40E7-B4FD-B74568024939}"/>
              </a:ext>
            </a:extLst>
          </p:cNvPr>
          <p:cNvSpPr/>
          <p:nvPr/>
        </p:nvSpPr>
        <p:spPr>
          <a:xfrm>
            <a:off x="557319" y="4566031"/>
            <a:ext cx="1838848" cy="757111"/>
          </a:xfrm>
          <a:prstGeom prst="roundRect">
            <a:avLst/>
          </a:prstGeom>
          <a:solidFill>
            <a:srgbClr val="390099"/>
          </a:solidFill>
          <a:ln>
            <a:solidFill>
              <a:schemeClr val="bg1"/>
            </a:solidFill>
            <a:prstDash val="dash"/>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latin typeface="Al-Jazeera-Arabic-Bold" panose="01000500000000020006" pitchFamily="2" charset="-78"/>
                <a:cs typeface="Al-Jazeera-Arabic-Bold" panose="01000500000000020006" pitchFamily="2" charset="-78"/>
              </a:rPr>
              <a:t>الفرضية الأولى</a:t>
            </a:r>
            <a:endParaRPr lang="fr-FR" dirty="0">
              <a:latin typeface="Al-Jazeera-Arabic-Bold" panose="01000500000000020006" pitchFamily="2" charset="-78"/>
              <a:cs typeface="Al-Jazeera-Arabic-Bold" panose="01000500000000020006" pitchFamily="2" charset="-78"/>
            </a:endParaRPr>
          </a:p>
        </p:txBody>
      </p:sp>
      <p:sp>
        <p:nvSpPr>
          <p:cNvPr id="44" name="مستطيل: زوايا مستديرة 43">
            <a:extLst>
              <a:ext uri="{FF2B5EF4-FFF2-40B4-BE49-F238E27FC236}">
                <a16:creationId xmlns:a16="http://schemas.microsoft.com/office/drawing/2014/main" xmlns="" id="{64762D65-3984-4BA3-BBFD-E9B741802F78}"/>
              </a:ext>
            </a:extLst>
          </p:cNvPr>
          <p:cNvSpPr/>
          <p:nvPr/>
        </p:nvSpPr>
        <p:spPr>
          <a:xfrm>
            <a:off x="3563433" y="3942921"/>
            <a:ext cx="1838848" cy="757111"/>
          </a:xfrm>
          <a:prstGeom prst="roundRect">
            <a:avLst/>
          </a:prstGeom>
          <a:solidFill>
            <a:srgbClr val="9E0059"/>
          </a:solidFill>
          <a:ln>
            <a:solidFill>
              <a:schemeClr val="bg1"/>
            </a:solidFill>
            <a:prstDash val="dash"/>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latin typeface="Al-Jazeera-Arabic-Bold" panose="01000500000000020006" pitchFamily="2" charset="-78"/>
                <a:cs typeface="Al-Jazeera-Arabic-Bold" panose="01000500000000020006" pitchFamily="2" charset="-78"/>
              </a:rPr>
              <a:t>الفرضية الثانية</a:t>
            </a:r>
            <a:endParaRPr lang="fr-FR" dirty="0" smtClean="0">
              <a:latin typeface="Al-Jazeera-Arabic-Bold" panose="01000500000000020006" pitchFamily="2" charset="-78"/>
              <a:cs typeface="Al-Jazeera-Arabic-Bold" panose="01000500000000020006" pitchFamily="2" charset="-78"/>
            </a:endParaRPr>
          </a:p>
          <a:p>
            <a:pPr algn="ctr"/>
            <a:endParaRPr lang="fr-FR" dirty="0">
              <a:latin typeface="Al-Jazeera-Arabic-Bold" panose="01000500000000020006" pitchFamily="2" charset="-78"/>
              <a:cs typeface="Al-Jazeera-Arabic-Bold" panose="01000500000000020006" pitchFamily="2" charset="-78"/>
            </a:endParaRPr>
          </a:p>
        </p:txBody>
      </p:sp>
      <p:sp>
        <p:nvSpPr>
          <p:cNvPr id="45" name="مستطيل: زوايا مستديرة 44">
            <a:extLst>
              <a:ext uri="{FF2B5EF4-FFF2-40B4-BE49-F238E27FC236}">
                <a16:creationId xmlns:a16="http://schemas.microsoft.com/office/drawing/2014/main" xmlns="" id="{4ADEB793-7E95-4667-BB77-01DC80CBEEFA}"/>
              </a:ext>
            </a:extLst>
          </p:cNvPr>
          <p:cNvSpPr/>
          <p:nvPr/>
        </p:nvSpPr>
        <p:spPr>
          <a:xfrm>
            <a:off x="6736456" y="4553331"/>
            <a:ext cx="1838848" cy="757111"/>
          </a:xfrm>
          <a:prstGeom prst="roundRect">
            <a:avLst/>
          </a:prstGeom>
          <a:solidFill>
            <a:srgbClr val="FF0054"/>
          </a:solidFill>
          <a:ln>
            <a:solidFill>
              <a:schemeClr val="bg1"/>
            </a:solidFill>
            <a:prstDash val="dash"/>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latin typeface="Al-Jazeera-Arabic-Bold" panose="01000500000000020006" pitchFamily="2" charset="-78"/>
                <a:cs typeface="Al-Jazeera-Arabic-Bold" panose="01000500000000020006" pitchFamily="2" charset="-78"/>
              </a:rPr>
              <a:t>الفرضية الثالثة </a:t>
            </a:r>
            <a:endParaRPr lang="fr-FR" dirty="0">
              <a:latin typeface="Al-Jazeera-Arabic-Bold" panose="01000500000000020006" pitchFamily="2" charset="-78"/>
              <a:cs typeface="Al-Jazeera-Arabic-Bold" panose="01000500000000020006" pitchFamily="2" charset="-78"/>
            </a:endParaRPr>
          </a:p>
        </p:txBody>
      </p:sp>
      <p:sp>
        <p:nvSpPr>
          <p:cNvPr id="46" name="مستطيل: زوايا مستديرة 45">
            <a:extLst>
              <a:ext uri="{FF2B5EF4-FFF2-40B4-BE49-F238E27FC236}">
                <a16:creationId xmlns:a16="http://schemas.microsoft.com/office/drawing/2014/main" xmlns="" id="{C750AE2A-3A70-4E99-8DBB-FE3E687D5E47}"/>
              </a:ext>
            </a:extLst>
          </p:cNvPr>
          <p:cNvSpPr/>
          <p:nvPr/>
        </p:nvSpPr>
        <p:spPr>
          <a:xfrm>
            <a:off x="9884079" y="3930221"/>
            <a:ext cx="1838848" cy="757111"/>
          </a:xfrm>
          <a:prstGeom prst="roundRect">
            <a:avLst/>
          </a:prstGeom>
          <a:solidFill>
            <a:srgbClr val="FF5400"/>
          </a:solidFill>
          <a:ln>
            <a:solidFill>
              <a:schemeClr val="bg1"/>
            </a:solidFill>
            <a:prstDash val="dash"/>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smtClean="0">
                <a:latin typeface="Al-Jazeera-Arabic-Bold" panose="01000500000000020006" pitchFamily="2" charset="-78"/>
                <a:cs typeface="Al-Jazeera-Arabic-Bold" panose="01000500000000020006" pitchFamily="2" charset="-78"/>
              </a:rPr>
              <a:t>الفرضية الرابعة </a:t>
            </a:r>
            <a:endParaRPr lang="fr-FR" dirty="0">
              <a:latin typeface="Al-Jazeera-Arabic-Bold" panose="01000500000000020006" pitchFamily="2" charset="-78"/>
              <a:cs typeface="Al-Jazeera-Arabic-Bold" panose="01000500000000020006" pitchFamily="2" charset="-78"/>
            </a:endParaRPr>
          </a:p>
        </p:txBody>
      </p:sp>
      <p:sp>
        <p:nvSpPr>
          <p:cNvPr id="12289" name="Rectangle 1"/>
          <p:cNvSpPr>
            <a:spLocks noChangeArrowheads="1"/>
          </p:cNvSpPr>
          <p:nvPr/>
        </p:nvSpPr>
        <p:spPr bwMode="auto">
          <a:xfrm>
            <a:off x="10369071" y="0"/>
            <a:ext cx="182293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1" fontAlgn="base">
              <a:spcBef>
                <a:spcPct val="0"/>
              </a:spcBef>
              <a:spcAft>
                <a:spcPct val="0"/>
              </a:spcAft>
              <a:buFontTx/>
              <a:buChar char="•"/>
            </a:pPr>
            <a:r>
              <a:rPr lang="ar-DZ" sz="2400" dirty="0" smtClean="0">
                <a:latin typeface="Arial" pitchFamily="34" charset="0"/>
                <a:cs typeface="Arial" pitchFamily="34" charset="0"/>
              </a:rPr>
              <a:t>الفرضيات </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526101785"/>
      </p:ext>
    </p:extLst>
  </p:cSld>
  <p:clrMapOvr>
    <a:masterClrMapping/>
  </p:clrMapOv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fill="hold" nodeType="clickEffect" p14:presetBounceEnd="15000">
                                      <p:stCondLst>
                                        <p:cond delay="0"/>
                                      </p:stCondLst>
                                      <p:childTnLst>
                                        <p:animMotion origin="layout" path="M 4.58333E-6 7.40741E-7 L 4.58333E-6 -0.3037 " pathEditMode="relative" rAng="0" ptsTypes="AA" p14:bounceEnd="15000">
                                          <p:cBhvr>
                                            <p:cTn id="6" dur="1500" fill="hold"/>
                                            <p:tgtEl>
                                              <p:spTgt spid="15"/>
                                            </p:tgtEl>
                                            <p:attrNameLst>
                                              <p:attrName>ppt_x</p:attrName>
                                              <p:attrName>ppt_y</p:attrName>
                                            </p:attrNameLst>
                                          </p:cBhvr>
                                          <p:rCtr x="0" y="-15185"/>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fill="hold" nodeType="clickEffect" p14:presetBounceEnd="15000">
                                      <p:stCondLst>
                                        <p:cond delay="0"/>
                                      </p:stCondLst>
                                      <p:childTnLst>
                                        <p:animMotion origin="layout" path="M 4.58333E-6 7.40741E-7 L 4.58333E-6 -0.3037 " pathEditMode="relative" rAng="0" ptsTypes="AA" p14:bounceEnd="15000">
                                          <p:cBhvr>
                                            <p:cTn id="10" dur="1500" fill="hold"/>
                                            <p:tgtEl>
                                              <p:spTgt spid="12"/>
                                            </p:tgtEl>
                                            <p:attrNameLst>
                                              <p:attrName>ppt_x</p:attrName>
                                              <p:attrName>ppt_y</p:attrName>
                                            </p:attrNameLst>
                                          </p:cBhvr>
                                          <p:rCtr x="0" y="-15185"/>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fill="hold" nodeType="clickEffect" p14:presetBounceEnd="15000">
                                      <p:stCondLst>
                                        <p:cond delay="0"/>
                                      </p:stCondLst>
                                      <p:childTnLst>
                                        <p:animMotion origin="layout" path="M 4.58333E-6 7.40741E-7 L 4.58333E-6 -0.3037 " pathEditMode="relative" rAng="0" ptsTypes="AA" p14:bounceEnd="15000">
                                          <p:cBhvr>
                                            <p:cTn id="14" dur="1500" fill="hold"/>
                                            <p:tgtEl>
                                              <p:spTgt spid="24"/>
                                            </p:tgtEl>
                                            <p:attrNameLst>
                                              <p:attrName>ppt_x</p:attrName>
                                              <p:attrName>ppt_y</p:attrName>
                                            </p:attrNameLst>
                                          </p:cBhvr>
                                          <p:rCtr x="0" y="-15185"/>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fill="hold" nodeType="clickEffect" p14:presetBounceEnd="15000">
                                      <p:stCondLst>
                                        <p:cond delay="0"/>
                                      </p:stCondLst>
                                      <p:childTnLst>
                                        <p:animMotion origin="layout" path="M 4.58333E-6 7.40741E-7 L 4.58333E-6 -0.3037 " pathEditMode="relative" rAng="0" ptsTypes="AA" p14:bounceEnd="15000">
                                          <p:cBhvr>
                                            <p:cTn id="18" dur="1500" fill="hold"/>
                                            <p:tgtEl>
                                              <p:spTgt spid="33"/>
                                            </p:tgtEl>
                                            <p:attrNameLst>
                                              <p:attrName>ppt_x</p:attrName>
                                              <p:attrName>ppt_y</p:attrName>
                                            </p:attrNameLst>
                                          </p:cBhvr>
                                          <p:rCtr x="0" y="-15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fill="hold" nodeType="clickEffect">
                                      <p:stCondLst>
                                        <p:cond delay="0"/>
                                      </p:stCondLst>
                                      <p:childTnLst>
                                        <p:animMotion origin="layout" path="M 4.58333E-6 7.40741E-7 L 4.58333E-6 -0.3037 " pathEditMode="relative" rAng="0" ptsTypes="AA">
                                          <p:cBhvr>
                                            <p:cTn id="6" dur="1500" fill="hold"/>
                                            <p:tgtEl>
                                              <p:spTgt spid="7"/>
                                            </p:tgtEl>
                                            <p:attrNameLst>
                                              <p:attrName>ppt_x</p:attrName>
                                              <p:attrName>ppt_y</p:attrName>
                                            </p:attrNameLst>
                                          </p:cBhvr>
                                          <p:rCtr x="0" y="-15185"/>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fill="hold" nodeType="clickEffect">
                                      <p:stCondLst>
                                        <p:cond delay="0"/>
                                      </p:stCondLst>
                                      <p:childTnLst>
                                        <p:animMotion origin="layout" path="M 4.58333E-6 7.40741E-7 L 4.58333E-6 -0.3037 " pathEditMode="relative" rAng="0" ptsTypes="AA">
                                          <p:cBhvr>
                                            <p:cTn id="10" dur="1500" fill="hold"/>
                                            <p:tgtEl>
                                              <p:spTgt spid="2"/>
                                            </p:tgtEl>
                                            <p:attrNameLst>
                                              <p:attrName>ppt_x</p:attrName>
                                              <p:attrName>ppt_y</p:attrName>
                                            </p:attrNameLst>
                                          </p:cBhvr>
                                          <p:rCtr x="0" y="-15185"/>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fill="hold" nodeType="clickEffect">
                                      <p:stCondLst>
                                        <p:cond delay="0"/>
                                      </p:stCondLst>
                                      <p:childTnLst>
                                        <p:animMotion origin="layout" path="M 4.58333E-6 7.40741E-7 L 4.58333E-6 -0.3037 " pathEditMode="relative" rAng="0" ptsTypes="AA">
                                          <p:cBhvr>
                                            <p:cTn id="14" dur="1500" fill="hold"/>
                                            <p:tgtEl>
                                              <p:spTgt spid="8"/>
                                            </p:tgtEl>
                                            <p:attrNameLst>
                                              <p:attrName>ppt_x</p:attrName>
                                              <p:attrName>ppt_y</p:attrName>
                                            </p:attrNameLst>
                                          </p:cBhvr>
                                          <p:rCtr x="0" y="-15185"/>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fill="hold" nodeType="clickEffect">
                                      <p:stCondLst>
                                        <p:cond delay="0"/>
                                      </p:stCondLst>
                                      <p:childTnLst>
                                        <p:animMotion origin="layout" path="M 4.58333E-6 7.40741E-7 L 4.58333E-6 -0.3037 " pathEditMode="relative" rAng="0" ptsTypes="AA">
                                          <p:cBhvr>
                                            <p:cTn id="18" dur="1500" fill="hold"/>
                                            <p:tgtEl>
                                              <p:spTgt spid="12"/>
                                            </p:tgtEl>
                                            <p:attrNameLst>
                                              <p:attrName>ppt_x</p:attrName>
                                              <p:attrName>ppt_y</p:attrName>
                                            </p:attrNameLst>
                                          </p:cBhvr>
                                          <p:rCtr x="0" y="-15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image 10" descr="Bureau sur lequel se trouvent un ordinateur, un téléphone, des livres, etc.">
            <a:extLst>
              <a:ext uri="{FF2B5EF4-FFF2-40B4-BE49-F238E27FC236}">
                <a16:creationId xmlns="" xmlns:a16="http://schemas.microsoft.com/office/drawing/2014/main" id="{2E7ADBC3-DECA-9F4C-9289-9E43C727592F}"/>
              </a:ext>
            </a:extLst>
          </p:cNvPr>
          <p:cNvPicPr>
            <a:picLocks noGrp="1" noChangeAspect="1"/>
          </p:cNvPicPr>
          <p:nvPr>
            <p:ph type="pic" sz="quarter" idx="10"/>
          </p:nvPr>
        </p:nvPicPr>
        <p:blipFill>
          <a:blip r:embed="rId3" cstate="screen">
            <a:extLst>
              <a:ext uri="{28A0092B-C50C-407E-A947-70E740481C1C}">
                <a14:useLocalDpi xmlns="" xmlns:a14="http://schemas.microsoft.com/office/drawing/2010/main"/>
              </a:ext>
            </a:extLst>
          </a:blip>
          <a:srcRect l="6" r="6"/>
          <a:stretch>
            <a:fillRect/>
          </a:stretch>
        </p:blipFill>
        <p:spPr/>
      </p:pic>
      <p:sp>
        <p:nvSpPr>
          <p:cNvPr id="3" name="Titre 2">
            <a:extLst>
              <a:ext uri="{FF2B5EF4-FFF2-40B4-BE49-F238E27FC236}">
                <a16:creationId xmlns="" xmlns:a16="http://schemas.microsoft.com/office/drawing/2014/main" id="{200B3D2B-613A-41BE-987D-E6A1324B456D}"/>
              </a:ext>
            </a:extLst>
          </p:cNvPr>
          <p:cNvSpPr>
            <a:spLocks noGrp="1"/>
          </p:cNvSpPr>
          <p:nvPr>
            <p:ph type="ctrTitle"/>
          </p:nvPr>
        </p:nvSpPr>
        <p:spPr>
          <a:xfrm>
            <a:off x="5867400" y="2204792"/>
            <a:ext cx="6324600" cy="1944000"/>
          </a:xfrm>
        </p:spPr>
        <p:txBody>
          <a:bodyPr tIns="180000" rtlCol="0"/>
          <a:lstStyle/>
          <a:p>
            <a:pPr lvl="0" algn="ctr" rtl="0"/>
            <a:r>
              <a:rPr lang="fr-FR" sz="6000" dirty="0" smtClean="0"/>
              <a:t/>
            </a:r>
            <a:br>
              <a:rPr lang="fr-FR" sz="6000" dirty="0" smtClean="0"/>
            </a:br>
            <a:endParaRPr lang="fr-FR" sz="6000" dirty="0"/>
          </a:p>
        </p:txBody>
      </p:sp>
      <p:sp>
        <p:nvSpPr>
          <p:cNvPr id="5" name="Espace réservé du numéro de diapositive 4">
            <a:extLst>
              <a:ext uri="{FF2B5EF4-FFF2-40B4-BE49-F238E27FC236}">
                <a16:creationId xmlns="" xmlns:a16="http://schemas.microsoft.com/office/drawing/2014/main" id="{BDD5A594-D852-43BB-B591-E9D9027253BD}"/>
              </a:ext>
            </a:extLst>
          </p:cNvPr>
          <p:cNvSpPr>
            <a:spLocks noGrp="1"/>
          </p:cNvSpPr>
          <p:nvPr>
            <p:ph type="sldNum" sz="quarter" idx="12"/>
          </p:nvPr>
        </p:nvSpPr>
        <p:spPr/>
        <p:txBody>
          <a:bodyPr rtlCol="0"/>
          <a:lstStyle/>
          <a:p>
            <a:pPr rtl="0"/>
            <a:fld id="{19B51A1E-902D-48AF-9020-955120F399B6}" type="slidenum">
              <a:rPr lang="fr-FR" smtClean="0"/>
              <a:pPr rtl="0"/>
              <a:t>6</a:t>
            </a:fld>
            <a:endParaRPr lang="fr-FR"/>
          </a:p>
        </p:txBody>
      </p:sp>
      <p:sp>
        <p:nvSpPr>
          <p:cNvPr id="6" name="Rectangle 5"/>
          <p:cNvSpPr/>
          <p:nvPr/>
        </p:nvSpPr>
        <p:spPr>
          <a:xfrm>
            <a:off x="6575892" y="567035"/>
            <a:ext cx="5120808"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DZ"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أ</a:t>
            </a:r>
            <a:r>
              <a:rPr lang="ar-DZ"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همية الدراسة</a:t>
            </a:r>
            <a:endParaRPr lang="fr-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ZoneTexte 6"/>
          <p:cNvSpPr txBox="1"/>
          <p:nvPr/>
        </p:nvSpPr>
        <p:spPr>
          <a:xfrm>
            <a:off x="5842000" y="2273301"/>
            <a:ext cx="6350000" cy="1846659"/>
          </a:xfrm>
          <a:prstGeom prst="rect">
            <a:avLst/>
          </a:prstGeom>
          <a:noFill/>
        </p:spPr>
        <p:txBody>
          <a:bodyPr wrap="square" rtlCol="0">
            <a:spAutoFit/>
          </a:bodyPr>
          <a:lstStyle/>
          <a:p>
            <a:pPr marL="541782" indent="-514350"/>
            <a:r>
              <a:rPr lang="ar-DZ" sz="2400" b="1" dirty="0" smtClean="0"/>
              <a:t>اختيارنا لهذا الموضوع راجع لقناعتنا بأن نفهم </a:t>
            </a:r>
            <a:r>
              <a:rPr lang="ar-DZ" sz="2400" b="1" dirty="0" smtClean="0">
                <a:latin typeface="Arabic Typesetting" pitchFamily="66" charset="-78"/>
              </a:rPr>
              <a:t>فهم الصحيح </a:t>
            </a:r>
            <a:r>
              <a:rPr lang="ar-DZ" sz="2400" b="1" dirty="0" err="1" smtClean="0">
                <a:latin typeface="Arabic Typesetting" pitchFamily="66" charset="-78"/>
              </a:rPr>
              <a:t>و</a:t>
            </a:r>
            <a:r>
              <a:rPr lang="ar-DZ" sz="2400" b="1" dirty="0" smtClean="0">
                <a:latin typeface="Arabic Typesetting" pitchFamily="66" charset="-78"/>
              </a:rPr>
              <a:t> الاقتناع بأن التدريب </a:t>
            </a:r>
            <a:r>
              <a:rPr lang="ar-DZ" sz="2400" b="1" dirty="0" err="1" smtClean="0">
                <a:latin typeface="Arabic Typesetting" pitchFamily="66" charset="-78"/>
              </a:rPr>
              <a:t>و</a:t>
            </a:r>
            <a:r>
              <a:rPr lang="ar-DZ" sz="2400" b="1" dirty="0" smtClean="0">
                <a:latin typeface="Arabic Typesetting" pitchFamily="66" charset="-78"/>
              </a:rPr>
              <a:t> التكوين يساهم في بناء المؤسسة</a:t>
            </a:r>
            <a:endParaRPr lang="fr-FR" sz="2400" b="1" dirty="0" smtClean="0">
              <a:latin typeface="Arabic Typesetting" pitchFamily="66" charset="-78"/>
            </a:endParaRPr>
          </a:p>
          <a:p>
            <a:pPr marL="541782" indent="-514350"/>
            <a:r>
              <a:rPr lang="ar-DZ" sz="2400" b="1" dirty="0" smtClean="0">
                <a:latin typeface="Arabic Typesetting" pitchFamily="66" charset="-78"/>
              </a:rPr>
              <a:t>و إبراز العلاقة بين بعدين مهمين في حياة المؤسسات ألا </a:t>
            </a:r>
            <a:r>
              <a:rPr lang="ar-DZ" sz="2400" b="1" dirty="0" err="1" smtClean="0">
                <a:latin typeface="Arabic Typesetting" pitchFamily="66" charset="-78"/>
              </a:rPr>
              <a:t>و</a:t>
            </a:r>
            <a:r>
              <a:rPr lang="ar-DZ" sz="2400" b="1" dirty="0" smtClean="0">
                <a:latin typeface="Arabic Typesetting" pitchFamily="66" charset="-78"/>
              </a:rPr>
              <a:t> هما التكوين </a:t>
            </a:r>
            <a:r>
              <a:rPr lang="ar-DZ" sz="2400" b="1" dirty="0" err="1" smtClean="0">
                <a:latin typeface="Arabic Typesetting" pitchFamily="66" charset="-78"/>
              </a:rPr>
              <a:t>و</a:t>
            </a:r>
            <a:r>
              <a:rPr lang="ar-DZ" sz="2400" b="1" dirty="0" smtClean="0">
                <a:latin typeface="Arabic Typesetting" pitchFamily="66" charset="-78"/>
              </a:rPr>
              <a:t> التدريب في تحسين الأداء الوظيفي .</a:t>
            </a:r>
            <a:endParaRPr lang="fr-FR" sz="2400" b="1" dirty="0" smtClean="0">
              <a:latin typeface="Arabic Typesetting" pitchFamily="66" charset="-78"/>
            </a:endParaRPr>
          </a:p>
          <a:p>
            <a:endParaRPr lang="fr-FR" dirty="0"/>
          </a:p>
        </p:txBody>
      </p:sp>
    </p:spTree>
    <p:extLst>
      <p:ext uri="{BB962C8B-B14F-4D97-AF65-F5344CB8AC3E}">
        <p14:creationId xmlns="" xmlns:p14="http://schemas.microsoft.com/office/powerpoint/2010/main" val="4091674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5000"/>
          </a:schemeClr>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04910" y="711200"/>
            <a:ext cx="5486422" cy="5486400"/>
            <a:chOff x="0" y="0"/>
            <a:chExt cx="6350000" cy="6349975"/>
          </a:xfrm>
          <a:blipFill>
            <a:blip r:embed="rId2"/>
            <a:stretch>
              <a:fillRect/>
            </a:stretch>
          </a:blipFill>
        </p:grpSpPr>
        <p:sp>
          <p:nvSpPr>
            <p:cNvPr id="3" name="Freeform 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grpFill/>
          </p:spPr>
        </p:sp>
      </p:grpSp>
      <p:pic>
        <p:nvPicPr>
          <p:cNvPr id="4" name="Picture 4"/>
          <p:cNvPicPr>
            <a:picLocks noChangeAspect="1"/>
          </p:cNvPicPr>
          <p:nvPr/>
        </p:nvPicPr>
        <p:blipFill>
          <a:blip r:embed="rId3">
            <a:extLst>
              <a:ext uri="{28A0092B-C50C-407E-A947-70E740481C1C}">
                <a14:useLocalDpi xmlns="" xmlns:a14="http://schemas.microsoft.com/office/drawing/2010/main" val="0"/>
              </a:ext>
              <a:ext uri="{96DAC541-7B7A-43D3-8B79-37D633B846F1}">
                <asvg:svgBlip xmlns="" xmlns:asvg="http://schemas.microsoft.com/office/drawing/2016/SVG/main" r:embed=""/>
              </a:ext>
            </a:extLst>
          </a:blip>
          <a:srcRect/>
          <a:stretch>
            <a:fillRect/>
          </a:stretch>
        </p:blipFill>
        <p:spPr>
          <a:xfrm rot="-5400000">
            <a:off x="9947531" y="0"/>
            <a:ext cx="2244469" cy="2244469"/>
          </a:xfrm>
          <a:prstGeom prst="rect">
            <a:avLst/>
          </a:prstGeom>
        </p:spPr>
      </p:pic>
      <p:grpSp>
        <p:nvGrpSpPr>
          <p:cNvPr id="5" name="Group 5"/>
          <p:cNvGrpSpPr/>
          <p:nvPr/>
        </p:nvGrpSpPr>
        <p:grpSpPr>
          <a:xfrm>
            <a:off x="2588286" y="1479294"/>
            <a:ext cx="840726" cy="840726"/>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37C9EF"/>
            </a:solidFill>
          </p:spPr>
        </p:sp>
      </p:grpSp>
      <p:sp>
        <p:nvSpPr>
          <p:cNvPr id="9" name="TextBox 9"/>
          <p:cNvSpPr txBox="1"/>
          <p:nvPr/>
        </p:nvSpPr>
        <p:spPr>
          <a:xfrm>
            <a:off x="4456723" y="1412488"/>
            <a:ext cx="5561342" cy="1166986"/>
          </a:xfrm>
          <a:prstGeom prst="rect">
            <a:avLst/>
          </a:prstGeom>
        </p:spPr>
        <p:txBody>
          <a:bodyPr lIns="0" tIns="0" rIns="0" bIns="0" rtlCol="0" anchor="t">
            <a:spAutoFit/>
          </a:bodyPr>
          <a:lstStyle/>
          <a:p>
            <a:pPr>
              <a:lnSpc>
                <a:spcPts val="9118"/>
              </a:lnSpc>
            </a:pPr>
            <a:endParaRPr lang="en-US" sz="8000" spc="80" dirty="0">
              <a:solidFill>
                <a:srgbClr val="191919"/>
              </a:solidFill>
              <a:latin typeface="Aileron Heavy Bold"/>
            </a:endParaRPr>
          </a:p>
        </p:txBody>
      </p:sp>
      <p:sp>
        <p:nvSpPr>
          <p:cNvPr id="12" name="Rectangle 11"/>
          <p:cNvSpPr/>
          <p:nvPr/>
        </p:nvSpPr>
        <p:spPr>
          <a:xfrm>
            <a:off x="5638800" y="597625"/>
            <a:ext cx="4648200" cy="923330"/>
          </a:xfrm>
          <a:prstGeom prst="rect">
            <a:avLst/>
          </a:prstGeom>
        </p:spPr>
        <p:txBody>
          <a:bodyPr wrap="square">
            <a:spAutoFit/>
          </a:bodyPr>
          <a:lstStyle/>
          <a:p>
            <a:pPr lvl="0" algn="ctr"/>
            <a:r>
              <a:rPr lang="ar-DZ" sz="5400" b="1" cap="all" dirty="0" smtClean="0">
                <a:ln w="9000" cmpd="sng">
                  <a:solidFill>
                    <a:srgbClr val="FFC000">
                      <a:shade val="50000"/>
                      <a:satMod val="120000"/>
                    </a:srgbClr>
                  </a:solidFill>
                  <a:prstDash val="solid"/>
                </a:ln>
                <a:gradFill>
                  <a:gsLst>
                    <a:gs pos="0">
                      <a:srgbClr val="FFC000">
                        <a:shade val="20000"/>
                        <a:satMod val="245000"/>
                      </a:srgbClr>
                    </a:gs>
                    <a:gs pos="43000">
                      <a:srgbClr val="FFC000">
                        <a:satMod val="255000"/>
                      </a:srgbClr>
                    </a:gs>
                    <a:gs pos="48000">
                      <a:srgbClr val="FFC000">
                        <a:shade val="85000"/>
                        <a:satMod val="255000"/>
                      </a:srgbClr>
                    </a:gs>
                    <a:gs pos="100000">
                      <a:srgbClr val="FFC000">
                        <a:shade val="20000"/>
                        <a:satMod val="245000"/>
                      </a:srgbClr>
                    </a:gs>
                  </a:gsLst>
                  <a:lin ang="5400000"/>
                </a:gradFill>
                <a:effectLst>
                  <a:reflection blurRad="12700" stA="28000" endPos="45000" dist="1000" dir="5400000" sy="-100000" algn="bl" rotWithShape="0"/>
                </a:effectLst>
                <a:latin typeface="Aileron Heavy Bold"/>
              </a:rPr>
              <a:t>منهجية الدراسية</a:t>
            </a:r>
            <a:endParaRPr lang="fr-FR" sz="5400" b="1" cap="all" dirty="0">
              <a:ln w="9000" cmpd="sng">
                <a:solidFill>
                  <a:srgbClr val="FFC000">
                    <a:shade val="50000"/>
                    <a:satMod val="120000"/>
                  </a:srgbClr>
                </a:solidFill>
                <a:prstDash val="solid"/>
              </a:ln>
              <a:gradFill>
                <a:gsLst>
                  <a:gs pos="0">
                    <a:srgbClr val="FFC000">
                      <a:shade val="20000"/>
                      <a:satMod val="245000"/>
                    </a:srgbClr>
                  </a:gs>
                  <a:gs pos="43000">
                    <a:srgbClr val="FFC000">
                      <a:satMod val="255000"/>
                    </a:srgbClr>
                  </a:gs>
                  <a:gs pos="48000">
                    <a:srgbClr val="FFC000">
                      <a:shade val="85000"/>
                      <a:satMod val="255000"/>
                    </a:srgbClr>
                  </a:gs>
                  <a:gs pos="100000">
                    <a:srgbClr val="FFC000">
                      <a:shade val="20000"/>
                      <a:satMod val="245000"/>
                    </a:srgbClr>
                  </a:gs>
                </a:gsLst>
                <a:lin ang="5400000"/>
              </a:gradFill>
              <a:effectLst>
                <a:reflection blurRad="12700" stA="28000" endPos="45000" dist="1000" dir="5400000" sy="-100000" algn="bl" rotWithShape="0"/>
              </a:effectLst>
            </a:endParaRPr>
          </a:p>
        </p:txBody>
      </p:sp>
      <p:sp>
        <p:nvSpPr>
          <p:cNvPr id="13" name="ZoneTexte 12"/>
          <p:cNvSpPr txBox="1"/>
          <p:nvPr/>
        </p:nvSpPr>
        <p:spPr>
          <a:xfrm>
            <a:off x="4965700" y="1765300"/>
            <a:ext cx="5969000" cy="3323987"/>
          </a:xfrm>
          <a:prstGeom prst="rect">
            <a:avLst/>
          </a:prstGeom>
          <a:noFill/>
        </p:spPr>
        <p:txBody>
          <a:bodyPr wrap="square" rtlCol="0">
            <a:spAutoFit/>
          </a:bodyPr>
          <a:lstStyle/>
          <a:p>
            <a:r>
              <a:rPr lang="ar-DZ" sz="3200" b="1" dirty="0" smtClean="0"/>
              <a:t>اعتمدنا في دراستنا في هذا الموضوع على المنهج الوصفي في الجانب النظري عند قيامنا بتعريف التكوين </a:t>
            </a:r>
            <a:r>
              <a:rPr lang="ar-DZ" sz="3200" b="1" dirty="0" err="1" smtClean="0"/>
              <a:t>و</a:t>
            </a:r>
            <a:r>
              <a:rPr lang="ar-DZ" sz="3200" b="1" dirty="0" smtClean="0"/>
              <a:t> التدريب </a:t>
            </a:r>
            <a:r>
              <a:rPr lang="ar-DZ" sz="3200" b="1" dirty="0" err="1" smtClean="0"/>
              <a:t>و</a:t>
            </a:r>
            <a:r>
              <a:rPr lang="ar-DZ" sz="3200" b="1" dirty="0" smtClean="0"/>
              <a:t> كل ما يدور حولهما مع تعريفنا للأداء </a:t>
            </a:r>
            <a:r>
              <a:rPr lang="ar-DZ" sz="3200" b="1" dirty="0" err="1" smtClean="0"/>
              <a:t>و</a:t>
            </a:r>
            <a:r>
              <a:rPr lang="ar-DZ" sz="3200" b="1" dirty="0" smtClean="0"/>
              <a:t> تحسينه أما التطبيقي فاعتمدنا على المنهج الوصفي تحليلي  . </a:t>
            </a:r>
            <a:endParaRPr lang="fr-FR" sz="3200" b="1" dirty="0" smtClean="0"/>
          </a:p>
          <a:p>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0.25 0.44445 L -1.66667E-6 -3.33333E-6 " pathEditMode="relative" rAng="0" ptsTypes="AA">
                                      <p:cBhvr>
                                        <p:cTn id="6" dur="2000" fill="hold"/>
                                        <p:tgtEl>
                                          <p:spTgt spid="12"/>
                                        </p:tgtEl>
                                        <p:attrNameLst>
                                          <p:attrName>ppt_x</p:attrName>
                                          <p:attrName>ppt_y</p:attrName>
                                        </p:attrNameLst>
                                      </p:cBhvr>
                                      <p:rCtr x="125" y="-222"/>
                                    </p:animMotion>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strVal val="#ppt_w*0.70"/>
                                          </p:val>
                                        </p:tav>
                                        <p:tav tm="100000">
                                          <p:val>
                                            <p:strVal val="#ppt_w"/>
                                          </p:val>
                                        </p:tav>
                                      </p:tavLst>
                                    </p:anim>
                                    <p:anim calcmode="lin" valueType="num">
                                      <p:cBhvr>
                                        <p:cTn id="12" dur="1000" fill="hold"/>
                                        <p:tgtEl>
                                          <p:spTgt spid="13"/>
                                        </p:tgtEl>
                                        <p:attrNameLst>
                                          <p:attrName>ppt_h</p:attrName>
                                        </p:attrNameLst>
                                      </p:cBhvr>
                                      <p:tavLst>
                                        <p:tav tm="0">
                                          <p:val>
                                            <p:strVal val="#ppt_h"/>
                                          </p:val>
                                        </p:tav>
                                        <p:tav tm="100000">
                                          <p:val>
                                            <p:strVal val="#ppt_h"/>
                                          </p:val>
                                        </p:tav>
                                      </p:tavLst>
                                    </p:anim>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9000"/>
          </a:schemeClr>
        </a:solidFill>
        <a:effectLst/>
      </p:bgPr>
    </p:bg>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xmlns="" id="{B2AE717C-8C31-4751-BEA3-F3A3877225CD}"/>
              </a:ext>
            </a:extLst>
          </p:cNvPr>
          <p:cNvSpPr/>
          <p:nvPr/>
        </p:nvSpPr>
        <p:spPr>
          <a:xfrm>
            <a:off x="0" y="1580390"/>
            <a:ext cx="12192000" cy="245698"/>
          </a:xfrm>
          <a:prstGeom prst="rect">
            <a:avLst/>
          </a:prstGeom>
          <a:gradFill>
            <a:gsLst>
              <a:gs pos="0">
                <a:schemeClr val="tx1">
                  <a:lumMod val="50000"/>
                  <a:lumOff val="50000"/>
                </a:schemeClr>
              </a:gs>
              <a:gs pos="52000">
                <a:schemeClr val="bg1">
                  <a:lumMod val="95000"/>
                </a:schemeClr>
              </a:gs>
              <a:gs pos="99000">
                <a:schemeClr val="tx1">
                  <a:lumMod val="50000"/>
                  <a:lumOff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4" name="مجموعة 83">
            <a:extLst>
              <a:ext uri="{FF2B5EF4-FFF2-40B4-BE49-F238E27FC236}">
                <a16:creationId xmlns:a16="http://schemas.microsoft.com/office/drawing/2014/main" xmlns="" id="{BBDCF7E8-C214-4892-98BD-AFBEF0289B77}"/>
              </a:ext>
            </a:extLst>
          </p:cNvPr>
          <p:cNvGrpSpPr/>
          <p:nvPr/>
        </p:nvGrpSpPr>
        <p:grpSpPr>
          <a:xfrm>
            <a:off x="7277100" y="1578250"/>
            <a:ext cx="2870200" cy="2752449"/>
            <a:chOff x="2868090" y="792990"/>
            <a:chExt cx="2033116" cy="1608566"/>
          </a:xfrm>
        </p:grpSpPr>
        <p:sp>
          <p:nvSpPr>
            <p:cNvPr id="34" name="سهم: لأسفل 33">
              <a:extLst>
                <a:ext uri="{FF2B5EF4-FFF2-40B4-BE49-F238E27FC236}">
                  <a16:creationId xmlns:a16="http://schemas.microsoft.com/office/drawing/2014/main" xmlns="" id="{3969D167-C9BA-497E-8645-65EB168CB3BC}"/>
                </a:ext>
              </a:extLst>
            </p:cNvPr>
            <p:cNvSpPr/>
            <p:nvPr/>
          </p:nvSpPr>
          <p:spPr>
            <a:xfrm>
              <a:off x="2868090" y="792990"/>
              <a:ext cx="2033116" cy="1608566"/>
            </a:xfrm>
            <a:prstGeom prst="downArrow">
              <a:avLst>
                <a:gd name="adj1" fmla="val 93011"/>
                <a:gd name="adj2" fmla="val 21491"/>
              </a:avLst>
            </a:prstGeom>
            <a:solidFill>
              <a:srgbClr val="E60B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سهم: لأسفل 75">
              <a:extLst>
                <a:ext uri="{FF2B5EF4-FFF2-40B4-BE49-F238E27FC236}">
                  <a16:creationId xmlns:a16="http://schemas.microsoft.com/office/drawing/2014/main" xmlns="" id="{F59466AD-90D8-4882-87FA-45F62E41247B}"/>
                </a:ext>
              </a:extLst>
            </p:cNvPr>
            <p:cNvSpPr/>
            <p:nvPr/>
          </p:nvSpPr>
          <p:spPr>
            <a:xfrm>
              <a:off x="2980944" y="1043323"/>
              <a:ext cx="1796428" cy="1142617"/>
            </a:xfrm>
            <a:prstGeom prst="downArrow">
              <a:avLst>
                <a:gd name="adj1" fmla="val 93011"/>
                <a:gd name="adj2" fmla="val 21491"/>
              </a:avLst>
            </a:prstGeom>
            <a:solidFill>
              <a:srgbClr val="C3092C"/>
            </a:solid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effectLst>
                    <a:outerShdw blurRad="38100" dist="38100" dir="2700000" algn="tl">
                      <a:srgbClr val="000000">
                        <a:alpha val="43137"/>
                      </a:srgbClr>
                    </a:outerShdw>
                  </a:effectLst>
                </a:rPr>
                <a:t>محاولة معرفة نمط التكوين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التدريب في مؤسسة ميناء </a:t>
              </a:r>
              <a:r>
                <a:rPr lang="ar-DZ" sz="2400" dirty="0" err="1" smtClean="0">
                  <a:solidFill>
                    <a:schemeClr val="tx1"/>
                  </a:solidFill>
                  <a:effectLst>
                    <a:outerShdw blurRad="38100" dist="38100" dir="2700000" algn="tl">
                      <a:srgbClr val="000000">
                        <a:alpha val="43137"/>
                      </a:srgbClr>
                    </a:outerShdw>
                  </a:effectLst>
                </a:rPr>
                <a:t>مستغانم</a:t>
              </a:r>
              <a:r>
                <a:rPr lang="ar-DZ" sz="2400" dirty="0" smtClean="0">
                  <a:solidFill>
                    <a:schemeClr val="tx1"/>
                  </a:solidFill>
                  <a:effectLst>
                    <a:outerShdw blurRad="38100" dist="38100" dir="2700000" algn="tl">
                      <a:srgbClr val="000000">
                        <a:alpha val="43137"/>
                      </a:srgbClr>
                    </a:outerShdw>
                  </a:effectLst>
                </a:rPr>
                <a:t> </a:t>
              </a:r>
              <a:endParaRPr lang="fr-FR" sz="2400" dirty="0">
                <a:solidFill>
                  <a:schemeClr val="tx1"/>
                </a:solidFill>
                <a:effectLst>
                  <a:outerShdw blurRad="38100" dist="38100" dir="2700000" algn="tl">
                    <a:srgbClr val="000000">
                      <a:alpha val="43137"/>
                    </a:srgbClr>
                  </a:outerShdw>
                </a:effectLst>
              </a:endParaRPr>
            </a:p>
          </p:txBody>
        </p:sp>
        <p:sp>
          <p:nvSpPr>
            <p:cNvPr id="46" name="مربع نص 45">
              <a:extLst>
                <a:ext uri="{FF2B5EF4-FFF2-40B4-BE49-F238E27FC236}">
                  <a16:creationId xmlns:a16="http://schemas.microsoft.com/office/drawing/2014/main" xmlns="" id="{F28E1626-5BDE-4C65-8127-BE430CAE4563}"/>
                </a:ext>
              </a:extLst>
            </p:cNvPr>
            <p:cNvSpPr txBox="1"/>
            <p:nvPr/>
          </p:nvSpPr>
          <p:spPr>
            <a:xfrm>
              <a:off x="3333496" y="1023844"/>
              <a:ext cx="1185705" cy="341750"/>
            </a:xfrm>
            <a:prstGeom prst="rect">
              <a:avLst/>
            </a:prstGeom>
            <a:noFill/>
          </p:spPr>
          <p:txBody>
            <a:bodyPr wrap="square" rtlCol="0">
              <a:spAutoFit/>
            </a:bodyPr>
            <a:lstStyle/>
            <a:p>
              <a:pPr algn="ctr"/>
              <a:endParaRPr lang="fr-FR" sz="3200" b="1" dirty="0">
                <a:solidFill>
                  <a:schemeClr val="bg1"/>
                </a:solidFill>
                <a:latin typeface="Calibri" panose="020F0502020204030204" pitchFamily="34" charset="0"/>
                <a:cs typeface="Calibri" panose="020F0502020204030204" pitchFamily="34" charset="0"/>
              </a:endParaRPr>
            </a:p>
          </p:txBody>
        </p:sp>
        <p:sp>
          <p:nvSpPr>
            <p:cNvPr id="35" name="شكل حر: شكل 34">
              <a:extLst>
                <a:ext uri="{FF2B5EF4-FFF2-40B4-BE49-F238E27FC236}">
                  <a16:creationId xmlns:a16="http://schemas.microsoft.com/office/drawing/2014/main" xmlns="" id="{CC5D61C9-8EE9-4D58-9A77-FB6AB504F244}"/>
                </a:ext>
              </a:extLst>
            </p:cNvPr>
            <p:cNvSpPr/>
            <p:nvPr/>
          </p:nvSpPr>
          <p:spPr>
            <a:xfrm>
              <a:off x="2941325" y="792990"/>
              <a:ext cx="1891022" cy="245698"/>
            </a:xfrm>
            <a:custGeom>
              <a:avLst/>
              <a:gdLst>
                <a:gd name="connsiteX0" fmla="*/ 0 w 2037444"/>
                <a:gd name="connsiteY0" fmla="*/ 0 h 339132"/>
                <a:gd name="connsiteX1" fmla="*/ 2037444 w 2037444"/>
                <a:gd name="connsiteY1" fmla="*/ 0 h 339132"/>
                <a:gd name="connsiteX2" fmla="*/ 2037444 w 2037444"/>
                <a:gd name="connsiteY2" fmla="*/ 339132 h 339132"/>
                <a:gd name="connsiteX3" fmla="*/ 0 w 2037444"/>
                <a:gd name="connsiteY3" fmla="*/ 339132 h 339132"/>
              </a:gdLst>
              <a:ahLst/>
              <a:cxnLst>
                <a:cxn ang="0">
                  <a:pos x="connsiteX0" y="connsiteY0"/>
                </a:cxn>
                <a:cxn ang="0">
                  <a:pos x="connsiteX1" y="connsiteY1"/>
                </a:cxn>
                <a:cxn ang="0">
                  <a:pos x="connsiteX2" y="connsiteY2"/>
                </a:cxn>
                <a:cxn ang="0">
                  <a:pos x="connsiteX3" y="connsiteY3"/>
                </a:cxn>
              </a:cxnLst>
              <a:rect l="l" t="t" r="r" b="b"/>
              <a:pathLst>
                <a:path w="2037444" h="339132">
                  <a:moveTo>
                    <a:pt x="0" y="0"/>
                  </a:moveTo>
                  <a:lnTo>
                    <a:pt x="2037444" y="0"/>
                  </a:lnTo>
                  <a:lnTo>
                    <a:pt x="2037444" y="339132"/>
                  </a:lnTo>
                  <a:lnTo>
                    <a:pt x="0" y="339132"/>
                  </a:lnTo>
                  <a:close/>
                </a:path>
              </a:pathLst>
            </a:custGeom>
            <a:gradFill>
              <a:gsLst>
                <a:gs pos="0">
                  <a:srgbClr val="B00828"/>
                </a:gs>
                <a:gs pos="52000">
                  <a:srgbClr val="E60B36"/>
                </a:gs>
                <a:gs pos="100000">
                  <a:srgbClr val="67051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grpSp>
      <p:grpSp>
        <p:nvGrpSpPr>
          <p:cNvPr id="80" name="مجموعة 79">
            <a:extLst>
              <a:ext uri="{FF2B5EF4-FFF2-40B4-BE49-F238E27FC236}">
                <a16:creationId xmlns:a16="http://schemas.microsoft.com/office/drawing/2014/main" xmlns="" id="{03CE60E6-D662-49A9-8136-D07495B829BC}"/>
              </a:ext>
            </a:extLst>
          </p:cNvPr>
          <p:cNvGrpSpPr/>
          <p:nvPr/>
        </p:nvGrpSpPr>
        <p:grpSpPr>
          <a:xfrm>
            <a:off x="1752600" y="1583564"/>
            <a:ext cx="2933700" cy="2899536"/>
            <a:chOff x="677079" y="792990"/>
            <a:chExt cx="2033116" cy="1608566"/>
          </a:xfrm>
        </p:grpSpPr>
        <p:sp>
          <p:nvSpPr>
            <p:cNvPr id="36" name="سهم: لأسفل 35">
              <a:extLst>
                <a:ext uri="{FF2B5EF4-FFF2-40B4-BE49-F238E27FC236}">
                  <a16:creationId xmlns:a16="http://schemas.microsoft.com/office/drawing/2014/main" xmlns="" id="{004DF53A-F102-4785-94DF-96AC0DD6E305}"/>
                </a:ext>
              </a:extLst>
            </p:cNvPr>
            <p:cNvSpPr/>
            <p:nvPr/>
          </p:nvSpPr>
          <p:spPr>
            <a:xfrm>
              <a:off x="677079" y="792990"/>
              <a:ext cx="2033116" cy="1608566"/>
            </a:xfrm>
            <a:prstGeom prst="downArrow">
              <a:avLst>
                <a:gd name="adj1" fmla="val 93011"/>
                <a:gd name="adj2" fmla="val 21491"/>
              </a:avLst>
            </a:prstGeom>
            <a:solidFill>
              <a:srgbClr val="FAB5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سهم: لأسفل 74">
              <a:extLst>
                <a:ext uri="{FF2B5EF4-FFF2-40B4-BE49-F238E27FC236}">
                  <a16:creationId xmlns:a16="http://schemas.microsoft.com/office/drawing/2014/main" xmlns="" id="{CBD1A928-DC92-4CB6-BA79-D6045209034B}"/>
                </a:ext>
              </a:extLst>
            </p:cNvPr>
            <p:cNvSpPr/>
            <p:nvPr/>
          </p:nvSpPr>
          <p:spPr>
            <a:xfrm>
              <a:off x="795423" y="1091086"/>
              <a:ext cx="1796428" cy="1104902"/>
            </a:xfrm>
            <a:prstGeom prst="downArrow">
              <a:avLst>
                <a:gd name="adj1" fmla="val 93011"/>
                <a:gd name="adj2" fmla="val 21491"/>
              </a:avLst>
            </a:prstGeom>
            <a:solidFill>
              <a:srgbClr val="F68508"/>
            </a:solid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dirty="0" smtClean="0">
                  <a:solidFill>
                    <a:schemeClr val="tx1"/>
                  </a:solidFill>
                  <a:effectLst>
                    <a:outerShdw blurRad="38100" dist="38100" dir="2700000" algn="tl">
                      <a:srgbClr val="000000">
                        <a:alpha val="43137"/>
                      </a:srgbClr>
                    </a:outerShdw>
                  </a:effectLst>
                </a:rPr>
                <a:t>جعل الأفراد يدركون مدى أهمية التكوين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التدريب في حياة المؤسسة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تأثريهما على الأداء</a:t>
              </a:r>
              <a:endParaRPr lang="fr-FR" sz="2400" dirty="0">
                <a:solidFill>
                  <a:schemeClr val="tx1"/>
                </a:solidFill>
                <a:effectLst>
                  <a:outerShdw blurRad="38100" dist="38100" dir="2700000" algn="tl">
                    <a:srgbClr val="000000">
                      <a:alpha val="43137"/>
                    </a:srgbClr>
                  </a:outerShdw>
                </a:effectLst>
              </a:endParaRPr>
            </a:p>
          </p:txBody>
        </p:sp>
        <p:sp>
          <p:nvSpPr>
            <p:cNvPr id="45" name="مربع نص 44">
              <a:extLst>
                <a:ext uri="{FF2B5EF4-FFF2-40B4-BE49-F238E27FC236}">
                  <a16:creationId xmlns:a16="http://schemas.microsoft.com/office/drawing/2014/main" xmlns="" id="{5B1EDBF1-FFF1-4E2F-BDBB-B57C0F6464AB}"/>
                </a:ext>
              </a:extLst>
            </p:cNvPr>
            <p:cNvSpPr txBox="1"/>
            <p:nvPr/>
          </p:nvSpPr>
          <p:spPr>
            <a:xfrm>
              <a:off x="1124493" y="1038688"/>
              <a:ext cx="1185705" cy="358563"/>
            </a:xfrm>
            <a:prstGeom prst="rect">
              <a:avLst/>
            </a:prstGeom>
            <a:noFill/>
          </p:spPr>
          <p:txBody>
            <a:bodyPr wrap="square" rtlCol="0">
              <a:spAutoFit/>
            </a:bodyPr>
            <a:lstStyle/>
            <a:p>
              <a:pPr algn="ctr"/>
              <a:endParaRPr lang="fr-FR" sz="3600" b="1" dirty="0">
                <a:solidFill>
                  <a:schemeClr val="bg1"/>
                </a:solidFill>
                <a:latin typeface="Calibri" panose="020F0502020204030204" pitchFamily="34" charset="0"/>
                <a:cs typeface="Calibri" panose="020F0502020204030204" pitchFamily="34" charset="0"/>
              </a:endParaRPr>
            </a:p>
          </p:txBody>
        </p:sp>
        <p:sp>
          <p:nvSpPr>
            <p:cNvPr id="37" name="شكل حر: شكل 36">
              <a:extLst>
                <a:ext uri="{FF2B5EF4-FFF2-40B4-BE49-F238E27FC236}">
                  <a16:creationId xmlns:a16="http://schemas.microsoft.com/office/drawing/2014/main" xmlns="" id="{A0670B2D-CCA1-4585-B8C9-5E7FC5053A2F}"/>
                </a:ext>
              </a:extLst>
            </p:cNvPr>
            <p:cNvSpPr/>
            <p:nvPr/>
          </p:nvSpPr>
          <p:spPr>
            <a:xfrm>
              <a:off x="750314" y="792990"/>
              <a:ext cx="1891022" cy="245698"/>
            </a:xfrm>
            <a:custGeom>
              <a:avLst/>
              <a:gdLst>
                <a:gd name="connsiteX0" fmla="*/ 0 w 2037444"/>
                <a:gd name="connsiteY0" fmla="*/ 0 h 339132"/>
                <a:gd name="connsiteX1" fmla="*/ 2037444 w 2037444"/>
                <a:gd name="connsiteY1" fmla="*/ 0 h 339132"/>
                <a:gd name="connsiteX2" fmla="*/ 2037444 w 2037444"/>
                <a:gd name="connsiteY2" fmla="*/ 339132 h 339132"/>
                <a:gd name="connsiteX3" fmla="*/ 0 w 2037444"/>
                <a:gd name="connsiteY3" fmla="*/ 339132 h 339132"/>
              </a:gdLst>
              <a:ahLst/>
              <a:cxnLst>
                <a:cxn ang="0">
                  <a:pos x="connsiteX0" y="connsiteY0"/>
                </a:cxn>
                <a:cxn ang="0">
                  <a:pos x="connsiteX1" y="connsiteY1"/>
                </a:cxn>
                <a:cxn ang="0">
                  <a:pos x="connsiteX2" y="connsiteY2"/>
                </a:cxn>
                <a:cxn ang="0">
                  <a:pos x="connsiteX3" y="connsiteY3"/>
                </a:cxn>
              </a:cxnLst>
              <a:rect l="l" t="t" r="r" b="b"/>
              <a:pathLst>
                <a:path w="2037444" h="339132">
                  <a:moveTo>
                    <a:pt x="0" y="0"/>
                  </a:moveTo>
                  <a:lnTo>
                    <a:pt x="2037444" y="0"/>
                  </a:lnTo>
                  <a:lnTo>
                    <a:pt x="2037444" y="339132"/>
                  </a:lnTo>
                  <a:lnTo>
                    <a:pt x="0" y="339132"/>
                  </a:lnTo>
                  <a:close/>
                </a:path>
              </a:pathLst>
            </a:custGeom>
            <a:gradFill>
              <a:gsLst>
                <a:gs pos="0">
                  <a:srgbClr val="F7880D"/>
                </a:gs>
                <a:gs pos="52000">
                  <a:srgbClr val="FAB56B"/>
                </a:gs>
                <a:gs pos="100000">
                  <a:srgbClr val="7E440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grpSp>
      <p:sp>
        <p:nvSpPr>
          <p:cNvPr id="43" name="ZoneTexte 42"/>
          <p:cNvSpPr txBox="1"/>
          <p:nvPr/>
        </p:nvSpPr>
        <p:spPr>
          <a:xfrm>
            <a:off x="4114800" y="596900"/>
            <a:ext cx="3835400" cy="769441"/>
          </a:xfrm>
          <a:prstGeom prst="rect">
            <a:avLst/>
          </a:prstGeom>
          <a:noFill/>
        </p:spPr>
        <p:txBody>
          <a:bodyPr wrap="square" rtlCol="0">
            <a:spAutoFit/>
          </a:bodyPr>
          <a:lstStyle/>
          <a:p>
            <a:pPr algn="ctr"/>
            <a:r>
              <a:rPr lang="ar-DZ" sz="4400" b="1" dirty="0" smtClean="0">
                <a:solidFill>
                  <a:srgbClr val="FF0000"/>
                </a:solidFill>
                <a:effectLst>
                  <a:outerShdw blurRad="38100" dist="38100" dir="2700000" algn="tl">
                    <a:srgbClr val="000000">
                      <a:alpha val="43137"/>
                    </a:srgbClr>
                  </a:outerShdw>
                </a:effectLst>
              </a:rPr>
              <a:t>أهداف الدراسية</a:t>
            </a:r>
            <a:endParaRPr lang="fr-FR" sz="4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3041305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up)">
                                      <p:cBhvr>
                                        <p:cTn id="12" dur="750"/>
                                        <p:tgtEl>
                                          <p:spTgt spid="8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wipe(up)">
                                      <p:cBhvr>
                                        <p:cTn id="17" dur="75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9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8B81D706-38FD-49BD-BE5F-FC10CFE16290}"/>
              </a:ext>
            </a:extLst>
          </p:cNvPr>
          <p:cNvSpPr/>
          <p:nvPr/>
        </p:nvSpPr>
        <p:spPr>
          <a:xfrm>
            <a:off x="4127500" y="1549400"/>
            <a:ext cx="3975100" cy="768989"/>
          </a:xfrm>
          <a:prstGeom prst="rect">
            <a:avLst/>
          </a:prstGeom>
          <a:solidFill>
            <a:schemeClr val="accent2">
              <a:lumMod val="40000"/>
              <a:lumOff val="60000"/>
            </a:schemeClr>
          </a:solidFill>
          <a:ln w="12700">
            <a:gradFill>
              <a:gsLst>
                <a:gs pos="0">
                  <a:schemeClr val="bg1">
                    <a:alpha val="80000"/>
                  </a:schemeClr>
                </a:gs>
                <a:gs pos="100000">
                  <a:schemeClr val="bg1">
                    <a:alpha val="30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DZ"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هيكل البحث</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Rectangle 3">
            <a:extLst>
              <a:ext uri="{FF2B5EF4-FFF2-40B4-BE49-F238E27FC236}">
                <a16:creationId xmlns="" xmlns:a16="http://schemas.microsoft.com/office/drawing/2014/main" id="{4AAABC4F-0D1F-468B-B28A-B3E2DF8CC34E}"/>
              </a:ext>
            </a:extLst>
          </p:cNvPr>
          <p:cNvSpPr/>
          <p:nvPr/>
        </p:nvSpPr>
        <p:spPr>
          <a:xfrm>
            <a:off x="4844356" y="2654300"/>
            <a:ext cx="2520000" cy="850900"/>
          </a:xfrm>
          <a:prstGeom prst="rect">
            <a:avLst/>
          </a:prstGeom>
          <a:solidFill>
            <a:schemeClr val="accent1">
              <a:lumMod val="40000"/>
              <a:lumOff val="60000"/>
            </a:schemeClr>
          </a:solidFill>
          <a:ln w="12700">
            <a:gradFill>
              <a:gsLst>
                <a:gs pos="0">
                  <a:schemeClr val="bg1">
                    <a:alpha val="80000"/>
                  </a:schemeClr>
                </a:gs>
                <a:gs pos="100000">
                  <a:schemeClr val="bg1">
                    <a:alpha val="30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r>
              <a:rPr lang="ar-DZ" sz="2000" b="1" dirty="0" smtClean="0">
                <a:solidFill>
                  <a:schemeClr val="tx1"/>
                </a:solidFill>
              </a:rPr>
              <a:t>التكوين </a:t>
            </a:r>
            <a:r>
              <a:rPr lang="ar-DZ" sz="2000" b="1" dirty="0" err="1" smtClean="0">
                <a:solidFill>
                  <a:schemeClr val="tx1"/>
                </a:solidFill>
              </a:rPr>
              <a:t>و</a:t>
            </a:r>
            <a:r>
              <a:rPr lang="ar-DZ" sz="2000" b="1" dirty="0" smtClean="0">
                <a:solidFill>
                  <a:schemeClr val="tx1"/>
                </a:solidFill>
              </a:rPr>
              <a:t>  التدريب </a:t>
            </a:r>
            <a:r>
              <a:rPr lang="ar-DZ" sz="2000" b="1" dirty="0" err="1" smtClean="0">
                <a:solidFill>
                  <a:schemeClr val="tx1"/>
                </a:solidFill>
              </a:rPr>
              <a:t>و</a:t>
            </a:r>
            <a:r>
              <a:rPr lang="ar-DZ" sz="2000" b="1" dirty="0" smtClean="0">
                <a:solidFill>
                  <a:schemeClr val="tx1"/>
                </a:solidFill>
              </a:rPr>
              <a:t> أثاره في تحسين الأداء الوظيفي</a:t>
            </a:r>
            <a:endParaRPr lang="fr-FR" sz="2000" b="1" dirty="0">
              <a:solidFill>
                <a:schemeClr val="tx1"/>
              </a:solidFill>
            </a:endParaRPr>
          </a:p>
        </p:txBody>
      </p:sp>
      <p:sp>
        <p:nvSpPr>
          <p:cNvPr id="5" name="Rectangle 4">
            <a:extLst>
              <a:ext uri="{FF2B5EF4-FFF2-40B4-BE49-F238E27FC236}">
                <a16:creationId xmlns="" xmlns:a16="http://schemas.microsoft.com/office/drawing/2014/main" id="{F0C5609F-3E14-40F3-8FE4-57CDE68A422F}"/>
              </a:ext>
            </a:extLst>
          </p:cNvPr>
          <p:cNvSpPr/>
          <p:nvPr/>
        </p:nvSpPr>
        <p:spPr>
          <a:xfrm>
            <a:off x="8852662" y="3022600"/>
            <a:ext cx="2526538" cy="644459"/>
          </a:xfrm>
          <a:prstGeom prst="rect">
            <a:avLst/>
          </a:prstGeom>
          <a:solidFill>
            <a:schemeClr val="accent1">
              <a:lumMod val="40000"/>
              <a:lumOff val="60000"/>
            </a:schemeClr>
          </a:solidFill>
          <a:ln w="12700">
            <a:gradFill>
              <a:gsLst>
                <a:gs pos="0">
                  <a:schemeClr val="bg1">
                    <a:alpha val="80000"/>
                  </a:schemeClr>
                </a:gs>
                <a:gs pos="100000">
                  <a:schemeClr val="bg1">
                    <a:alpha val="30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r>
              <a:rPr lang="ar-DZ" sz="2400" dirty="0" smtClean="0">
                <a:solidFill>
                  <a:schemeClr val="tx1"/>
                </a:solidFill>
                <a:effectLst>
                  <a:outerShdw blurRad="38100" dist="38100" dir="2700000" algn="tl">
                    <a:srgbClr val="000000">
                      <a:alpha val="43137"/>
                    </a:srgbClr>
                  </a:outerShdw>
                </a:effectLst>
              </a:rPr>
              <a:t>ماهية التكوين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التدريب</a:t>
            </a:r>
            <a:endParaRPr lang="fr-FR" sz="2400" dirty="0">
              <a:solidFill>
                <a:schemeClr val="tx1"/>
              </a:solidFill>
              <a:effectLst>
                <a:outerShdw blurRad="38100" dist="38100" dir="2700000" algn="tl">
                  <a:srgbClr val="000000">
                    <a:alpha val="43137"/>
                  </a:srgbClr>
                </a:outerShdw>
              </a:effectLst>
            </a:endParaRPr>
          </a:p>
        </p:txBody>
      </p:sp>
      <p:sp>
        <p:nvSpPr>
          <p:cNvPr id="6" name="Rectangle 5">
            <a:extLst>
              <a:ext uri="{FF2B5EF4-FFF2-40B4-BE49-F238E27FC236}">
                <a16:creationId xmlns="" xmlns:a16="http://schemas.microsoft.com/office/drawing/2014/main" id="{CE340A97-C1C0-44D3-9E78-6C957A72C5E9}"/>
              </a:ext>
            </a:extLst>
          </p:cNvPr>
          <p:cNvSpPr/>
          <p:nvPr/>
        </p:nvSpPr>
        <p:spPr>
          <a:xfrm>
            <a:off x="938479" y="2946400"/>
            <a:ext cx="2520000" cy="657159"/>
          </a:xfrm>
          <a:prstGeom prst="rect">
            <a:avLst/>
          </a:prstGeom>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دراسة حالة </a:t>
            </a:r>
            <a:r>
              <a:rPr lang="ar-DZ"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ميناء </a:t>
            </a:r>
            <a:r>
              <a:rPr lang="ar-DZ"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مستغانم</a:t>
            </a:r>
            <a:endPar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Rectangle 6">
            <a:extLst>
              <a:ext uri="{FF2B5EF4-FFF2-40B4-BE49-F238E27FC236}">
                <a16:creationId xmlns="" xmlns:a16="http://schemas.microsoft.com/office/drawing/2014/main" id="{AAF1C66D-EC13-4CEE-BD7C-E07946A98E13}"/>
              </a:ext>
            </a:extLst>
          </p:cNvPr>
          <p:cNvSpPr/>
          <p:nvPr/>
        </p:nvSpPr>
        <p:spPr>
          <a:xfrm>
            <a:off x="4826000" y="3860800"/>
            <a:ext cx="2590800" cy="673100"/>
          </a:xfrm>
          <a:prstGeom prst="rect">
            <a:avLst/>
          </a:prstGeom>
          <a:solidFill>
            <a:schemeClr val="accent1">
              <a:lumMod val="40000"/>
              <a:lumOff val="60000"/>
              <a:alpha val="70000"/>
            </a:schemeClr>
          </a:solidFill>
          <a:ln w="12700">
            <a:gradFill>
              <a:gsLst>
                <a:gs pos="0">
                  <a:schemeClr val="bg1">
                    <a:alpha val="59000"/>
                  </a:schemeClr>
                </a:gs>
                <a:gs pos="100000">
                  <a:schemeClr val="bg1">
                    <a:alpha val="19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DZ" sz="2400" dirty="0" smtClean="0">
                <a:solidFill>
                  <a:schemeClr val="tx1"/>
                </a:solidFill>
                <a:effectLst>
                  <a:outerShdw blurRad="38100" dist="38100" dir="2700000" algn="tl">
                    <a:srgbClr val="000000">
                      <a:alpha val="43137"/>
                    </a:srgbClr>
                  </a:outerShdw>
                </a:effectLst>
              </a:rPr>
              <a:t>مفاهيم حول </a:t>
            </a:r>
            <a:r>
              <a:rPr lang="ar-DZ" sz="2400" dirty="0" err="1" smtClean="0">
                <a:solidFill>
                  <a:schemeClr val="tx1"/>
                </a:solidFill>
                <a:effectLst>
                  <a:outerShdw blurRad="38100" dist="38100" dir="2700000" algn="tl">
                    <a:srgbClr val="000000">
                      <a:alpha val="43137"/>
                    </a:srgbClr>
                  </a:outerShdw>
                </a:effectLst>
              </a:rPr>
              <a:t>الاداء</a:t>
            </a:r>
            <a:r>
              <a:rPr lang="ar-DZ" sz="2400" dirty="0" smtClean="0">
                <a:solidFill>
                  <a:schemeClr val="tx1"/>
                </a:solidFill>
                <a:effectLst>
                  <a:outerShdw blurRad="38100" dist="38100" dir="2700000" algn="tl">
                    <a:srgbClr val="000000">
                      <a:alpha val="43137"/>
                    </a:srgbClr>
                  </a:outerShdw>
                </a:effectLst>
              </a:rPr>
              <a:t> </a:t>
            </a:r>
          </a:p>
        </p:txBody>
      </p:sp>
      <p:sp>
        <p:nvSpPr>
          <p:cNvPr id="8" name="Rectangle 7">
            <a:extLst>
              <a:ext uri="{FF2B5EF4-FFF2-40B4-BE49-F238E27FC236}">
                <a16:creationId xmlns="" xmlns:a16="http://schemas.microsoft.com/office/drawing/2014/main" id="{296C9F02-3A1B-4647-9AA9-4BBBDA5AA858}"/>
              </a:ext>
            </a:extLst>
          </p:cNvPr>
          <p:cNvSpPr/>
          <p:nvPr/>
        </p:nvSpPr>
        <p:spPr>
          <a:xfrm>
            <a:off x="8768568" y="3915746"/>
            <a:ext cx="2520000" cy="694354"/>
          </a:xfrm>
          <a:prstGeom prst="rect">
            <a:avLst/>
          </a:prstGeom>
          <a:solidFill>
            <a:schemeClr val="accent1">
              <a:lumMod val="40000"/>
              <a:lumOff val="60000"/>
              <a:alpha val="70000"/>
            </a:schemeClr>
          </a:solidFill>
          <a:ln w="12700">
            <a:gradFill>
              <a:gsLst>
                <a:gs pos="0">
                  <a:schemeClr val="bg1">
                    <a:alpha val="59000"/>
                  </a:schemeClr>
                </a:gs>
                <a:gs pos="100000">
                  <a:schemeClr val="bg1">
                    <a:alpha val="19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tx1"/>
                </a:solidFill>
                <a:effectLst>
                  <a:outerShdw blurRad="38100" dist="38100" dir="2700000" algn="tl">
                    <a:srgbClr val="000000">
                      <a:alpha val="43137"/>
                    </a:srgbClr>
                  </a:outerShdw>
                </a:effectLst>
              </a:rPr>
              <a:t>التكوين</a:t>
            </a:r>
            <a:endParaRPr lang="en-US" sz="2400" b="1" dirty="0">
              <a:solidFill>
                <a:schemeClr val="tx1"/>
              </a:solidFill>
              <a:effectLst>
                <a:outerShdw blurRad="38100" dist="38100" dir="2700000" algn="tl">
                  <a:srgbClr val="000000">
                    <a:alpha val="43137"/>
                  </a:srgbClr>
                </a:outerShdw>
              </a:effectLst>
            </a:endParaRPr>
          </a:p>
        </p:txBody>
      </p:sp>
      <p:sp>
        <p:nvSpPr>
          <p:cNvPr id="9" name="Rectangle 8">
            <a:extLst>
              <a:ext uri="{FF2B5EF4-FFF2-40B4-BE49-F238E27FC236}">
                <a16:creationId xmlns="" xmlns:a16="http://schemas.microsoft.com/office/drawing/2014/main" id="{69382D6D-8AEF-4DA6-9546-902F0FDDA2A9}"/>
              </a:ext>
            </a:extLst>
          </p:cNvPr>
          <p:cNvSpPr/>
          <p:nvPr/>
        </p:nvSpPr>
        <p:spPr>
          <a:xfrm>
            <a:off x="905185" y="3771900"/>
            <a:ext cx="2520000" cy="660400"/>
          </a:xfrm>
          <a:prstGeom prst="rect">
            <a:avLst/>
          </a:prstGeom>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lvl="0" algn="ctr"/>
            <a:r>
              <a:rPr lang="ar-DZ" sz="2400" dirty="0" smtClean="0">
                <a:effectLst>
                  <a:outerShdw blurRad="38100" dist="38100" dir="2700000" algn="tl">
                    <a:srgbClr val="000000">
                      <a:alpha val="43137"/>
                    </a:srgbClr>
                  </a:outerShdw>
                </a:effectLst>
              </a:rPr>
              <a:t>تقديم مؤسسة ميناء </a:t>
            </a:r>
            <a:r>
              <a:rPr lang="ar-DZ" sz="2400" dirty="0" err="1" smtClean="0">
                <a:effectLst>
                  <a:outerShdw blurRad="38100" dist="38100" dir="2700000" algn="tl">
                    <a:srgbClr val="000000">
                      <a:alpha val="43137"/>
                    </a:srgbClr>
                  </a:outerShdw>
                </a:effectLst>
              </a:rPr>
              <a:t>مستغانم</a:t>
            </a:r>
            <a:r>
              <a:rPr lang="ar-DZ" sz="2400" dirty="0" smtClean="0">
                <a:effectLst>
                  <a:outerShdw blurRad="38100" dist="38100" dir="2700000" algn="tl">
                    <a:srgbClr val="000000">
                      <a:alpha val="43137"/>
                    </a:srgbClr>
                  </a:outerShdw>
                </a:effectLst>
              </a:rPr>
              <a:t> </a:t>
            </a:r>
            <a:endParaRPr lang="fr-FR" sz="2400" dirty="0">
              <a:effectLst>
                <a:outerShdw blurRad="38100" dist="38100" dir="2700000" algn="tl">
                  <a:srgbClr val="000000">
                    <a:alpha val="43137"/>
                  </a:srgbClr>
                </a:outerShdw>
              </a:effectLst>
            </a:endParaRPr>
          </a:p>
        </p:txBody>
      </p:sp>
      <p:sp>
        <p:nvSpPr>
          <p:cNvPr id="10" name="Rectangle 9">
            <a:extLst>
              <a:ext uri="{FF2B5EF4-FFF2-40B4-BE49-F238E27FC236}">
                <a16:creationId xmlns="" xmlns:a16="http://schemas.microsoft.com/office/drawing/2014/main" id="{13373311-B7A2-4B4E-9A64-758B2E72FBED}"/>
              </a:ext>
            </a:extLst>
          </p:cNvPr>
          <p:cNvSpPr/>
          <p:nvPr/>
        </p:nvSpPr>
        <p:spPr>
          <a:xfrm>
            <a:off x="4844356" y="4648200"/>
            <a:ext cx="2520000" cy="1384300"/>
          </a:xfrm>
          <a:prstGeom prst="rect">
            <a:avLst/>
          </a:prstGeom>
          <a:solidFill>
            <a:schemeClr val="accent1">
              <a:lumMod val="40000"/>
              <a:lumOff val="60000"/>
              <a:alpha val="70000"/>
            </a:schemeClr>
          </a:solidFill>
          <a:ln w="12700">
            <a:gradFill>
              <a:gsLst>
                <a:gs pos="0">
                  <a:schemeClr val="bg1">
                    <a:alpha val="59000"/>
                  </a:schemeClr>
                </a:gs>
                <a:gs pos="100000">
                  <a:schemeClr val="bg1">
                    <a:alpha val="19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DZ" sz="2400" dirty="0" smtClean="0">
                <a:solidFill>
                  <a:schemeClr val="tx1"/>
                </a:solidFill>
                <a:effectLst>
                  <a:outerShdw blurRad="38100" dist="38100" dir="2700000" algn="tl">
                    <a:srgbClr val="000000">
                      <a:alpha val="43137"/>
                    </a:srgbClr>
                  </a:outerShdw>
                </a:effectLst>
              </a:rPr>
              <a:t>دور التكوين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التدريب </a:t>
            </a:r>
            <a:r>
              <a:rPr lang="ar-DZ" sz="2400" dirty="0" err="1" smtClean="0">
                <a:solidFill>
                  <a:schemeClr val="tx1"/>
                </a:solidFill>
                <a:effectLst>
                  <a:outerShdw blurRad="38100" dist="38100" dir="2700000" algn="tl">
                    <a:srgbClr val="000000">
                      <a:alpha val="43137"/>
                    </a:srgbClr>
                  </a:outerShdw>
                </a:effectLst>
              </a:rPr>
              <a:t>و</a:t>
            </a:r>
            <a:r>
              <a:rPr lang="ar-DZ" sz="2400" dirty="0" smtClean="0">
                <a:solidFill>
                  <a:schemeClr val="tx1"/>
                </a:solidFill>
                <a:effectLst>
                  <a:outerShdw blurRad="38100" dist="38100" dir="2700000" algn="tl">
                    <a:srgbClr val="000000">
                      <a:alpha val="43137"/>
                    </a:srgbClr>
                  </a:outerShdw>
                </a:effectLst>
              </a:rPr>
              <a:t> أثاره على تحسين </a:t>
            </a:r>
            <a:r>
              <a:rPr lang="ar-DZ" sz="2400" dirty="0" err="1" smtClean="0">
                <a:solidFill>
                  <a:schemeClr val="tx1"/>
                </a:solidFill>
                <a:effectLst>
                  <a:outerShdw blurRad="38100" dist="38100" dir="2700000" algn="tl">
                    <a:srgbClr val="000000">
                      <a:alpha val="43137"/>
                    </a:srgbClr>
                  </a:outerShdw>
                </a:effectLst>
              </a:rPr>
              <a:t>الاداء</a:t>
            </a:r>
            <a:r>
              <a:rPr lang="ar-DZ" sz="2400" dirty="0" smtClean="0">
                <a:solidFill>
                  <a:schemeClr val="tx1"/>
                </a:solidFill>
                <a:effectLst>
                  <a:outerShdw blurRad="38100" dist="38100" dir="2700000" algn="tl">
                    <a:srgbClr val="000000">
                      <a:alpha val="43137"/>
                    </a:srgbClr>
                  </a:outerShdw>
                </a:effectLst>
              </a:rPr>
              <a:t> الوظيفي</a:t>
            </a:r>
            <a:endParaRPr lang="fr-FR" sz="2400" dirty="0">
              <a:solidFill>
                <a:schemeClr val="tx1"/>
              </a:solidFill>
              <a:effectLst>
                <a:outerShdw blurRad="38100" dist="38100" dir="2700000" algn="tl">
                  <a:srgbClr val="000000">
                    <a:alpha val="43137"/>
                  </a:srgbClr>
                </a:outerShdw>
              </a:effectLst>
            </a:endParaRPr>
          </a:p>
        </p:txBody>
      </p:sp>
      <p:sp>
        <p:nvSpPr>
          <p:cNvPr id="11" name="Rectangle 10">
            <a:extLst>
              <a:ext uri="{FF2B5EF4-FFF2-40B4-BE49-F238E27FC236}">
                <a16:creationId xmlns="" xmlns:a16="http://schemas.microsoft.com/office/drawing/2014/main" id="{0965B670-FDA2-4E7A-A9C6-7B6EEC6E62BF}"/>
              </a:ext>
            </a:extLst>
          </p:cNvPr>
          <p:cNvSpPr/>
          <p:nvPr/>
        </p:nvSpPr>
        <p:spPr>
          <a:xfrm>
            <a:off x="8767584" y="4737100"/>
            <a:ext cx="2520000" cy="1270000"/>
          </a:xfrm>
          <a:prstGeom prst="rect">
            <a:avLst/>
          </a:prstGeom>
          <a:solidFill>
            <a:schemeClr val="accent1">
              <a:lumMod val="40000"/>
              <a:lumOff val="60000"/>
              <a:alpha val="70000"/>
            </a:schemeClr>
          </a:solidFill>
          <a:ln w="12700">
            <a:gradFill>
              <a:gsLst>
                <a:gs pos="0">
                  <a:schemeClr val="bg1">
                    <a:alpha val="59000"/>
                  </a:schemeClr>
                </a:gs>
                <a:gs pos="100000">
                  <a:schemeClr val="bg1">
                    <a:alpha val="19000"/>
                  </a:schemeClr>
                </a:gs>
              </a:gsLst>
              <a:lin ang="6000000" scaled="0"/>
            </a:grad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tx1"/>
                </a:solidFill>
                <a:effectLst>
                  <a:outerShdw blurRad="38100" dist="38100" dir="2700000" algn="tl">
                    <a:srgbClr val="000000">
                      <a:alpha val="43137"/>
                    </a:srgbClr>
                  </a:outerShdw>
                </a:effectLst>
              </a:rPr>
              <a:t>عموميات حول التدريب </a:t>
            </a:r>
            <a:endParaRPr lang="en-US" sz="2400" b="1" dirty="0">
              <a:solidFill>
                <a:schemeClr val="tx1"/>
              </a:solidFill>
              <a:effectLst>
                <a:outerShdw blurRad="38100" dist="38100" dir="2700000" algn="tl">
                  <a:srgbClr val="000000">
                    <a:alpha val="43137"/>
                  </a:srgbClr>
                </a:outerShdw>
              </a:effectLst>
            </a:endParaRPr>
          </a:p>
        </p:txBody>
      </p:sp>
      <p:sp>
        <p:nvSpPr>
          <p:cNvPr id="12" name="Rectangle 11">
            <a:extLst>
              <a:ext uri="{FF2B5EF4-FFF2-40B4-BE49-F238E27FC236}">
                <a16:creationId xmlns="" xmlns:a16="http://schemas.microsoft.com/office/drawing/2014/main" id="{5A1CE190-9A00-4C9C-BF9A-65C3044DDC3B}"/>
              </a:ext>
            </a:extLst>
          </p:cNvPr>
          <p:cNvSpPr/>
          <p:nvPr/>
        </p:nvSpPr>
        <p:spPr>
          <a:xfrm>
            <a:off x="904201" y="4523560"/>
            <a:ext cx="2520000" cy="1496240"/>
          </a:xfrm>
          <a:prstGeom prst="rect">
            <a:avLst/>
          </a:prstGeom>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lvl="0" algn="ctr"/>
            <a:r>
              <a:rPr lang="ar-DZ" sz="2400" dirty="0" smtClean="0">
                <a:effectLst>
                  <a:outerShdw blurRad="38100" dist="38100" dir="2700000" algn="tl">
                    <a:srgbClr val="000000">
                      <a:alpha val="43137"/>
                    </a:srgbClr>
                  </a:outerShdw>
                </a:effectLst>
              </a:rPr>
              <a:t>دور عملية التكوين </a:t>
            </a:r>
            <a:r>
              <a:rPr lang="ar-DZ" sz="2400" dirty="0" err="1" smtClean="0">
                <a:effectLst>
                  <a:outerShdw blurRad="38100" dist="38100" dir="2700000" algn="tl">
                    <a:srgbClr val="000000">
                      <a:alpha val="43137"/>
                    </a:srgbClr>
                  </a:outerShdw>
                </a:effectLst>
              </a:rPr>
              <a:t>و</a:t>
            </a:r>
            <a:r>
              <a:rPr lang="ar-DZ" sz="2400" dirty="0" smtClean="0">
                <a:effectLst>
                  <a:outerShdw blurRad="38100" dist="38100" dir="2700000" algn="tl">
                    <a:srgbClr val="000000">
                      <a:alpha val="43137"/>
                    </a:srgbClr>
                  </a:outerShdw>
                </a:effectLst>
              </a:rPr>
              <a:t> التدريب في مؤسسة ميناء </a:t>
            </a:r>
            <a:r>
              <a:rPr lang="ar-DZ" sz="2400" dirty="0" err="1" smtClean="0">
                <a:effectLst>
                  <a:outerShdw blurRad="38100" dist="38100" dir="2700000" algn="tl">
                    <a:srgbClr val="000000">
                      <a:alpha val="43137"/>
                    </a:srgbClr>
                  </a:outerShdw>
                </a:effectLst>
              </a:rPr>
              <a:t>مستغانم</a:t>
            </a:r>
            <a:r>
              <a:rPr lang="ar-DZ" sz="2400" dirty="0" smtClean="0">
                <a:effectLst>
                  <a:outerShdw blurRad="38100" dist="38100" dir="2700000" algn="tl">
                    <a:srgbClr val="000000">
                      <a:alpha val="43137"/>
                    </a:srgbClr>
                  </a:outerShdw>
                </a:effectLst>
              </a:rPr>
              <a:t> و أثره في تحسين الأداء الوظيفي</a:t>
            </a:r>
            <a:endParaRPr lang="fr-FR" sz="2400" dirty="0">
              <a:effectLst>
                <a:outerShdw blurRad="38100" dist="38100" dir="2700000" algn="tl">
                  <a:srgbClr val="000000">
                    <a:alpha val="43137"/>
                  </a:srgbClr>
                </a:outerShdw>
              </a:effectLst>
            </a:endParaRPr>
          </a:p>
        </p:txBody>
      </p:sp>
      <p:cxnSp>
        <p:nvCxnSpPr>
          <p:cNvPr id="19" name="Straight Connector 18">
            <a:extLst>
              <a:ext uri="{FF2B5EF4-FFF2-40B4-BE49-F238E27FC236}">
                <a16:creationId xmlns="" xmlns:a16="http://schemas.microsoft.com/office/drawing/2014/main" id="{FF4E978C-48CF-482B-A5C7-C47695B4CA5E}"/>
              </a:ext>
            </a:extLst>
          </p:cNvPr>
          <p:cNvCxnSpPr>
            <a:cxnSpLocks/>
            <a:stCxn id="3" idx="2"/>
            <a:endCxn id="4" idx="0"/>
          </p:cNvCxnSpPr>
          <p:nvPr/>
        </p:nvCxnSpPr>
        <p:spPr>
          <a:xfrm rot="5400000">
            <a:off x="5941748" y="2480997"/>
            <a:ext cx="335911" cy="1069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 xmlns:a16="http://schemas.microsoft.com/office/drawing/2014/main" id="{6B291285-DA7F-415A-BA9A-ED1C194C5BA0}"/>
              </a:ext>
            </a:extLst>
          </p:cNvPr>
          <p:cNvCxnSpPr>
            <a:cxnSpLocks/>
            <a:endCxn id="8" idx="0"/>
          </p:cNvCxnSpPr>
          <p:nvPr/>
        </p:nvCxnSpPr>
        <p:spPr>
          <a:xfrm rot="5400000">
            <a:off x="9921227" y="3807611"/>
            <a:ext cx="215476" cy="79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 xmlns:a16="http://schemas.microsoft.com/office/drawing/2014/main" id="{AE9D4D69-4605-4C14-9F2E-BBB860C49C6D}"/>
              </a:ext>
            </a:extLst>
          </p:cNvPr>
          <p:cNvCxnSpPr>
            <a:cxnSpLocks/>
            <a:endCxn id="9" idx="0"/>
          </p:cNvCxnSpPr>
          <p:nvPr/>
        </p:nvCxnSpPr>
        <p:spPr>
          <a:xfrm rot="16200000" flipH="1">
            <a:off x="2127497" y="3734212"/>
            <a:ext cx="72424" cy="2952"/>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 xmlns:a16="http://schemas.microsoft.com/office/drawing/2014/main" id="{C3148F25-86E1-481C-8433-EC863BABBED8}"/>
              </a:ext>
            </a:extLst>
          </p:cNvPr>
          <p:cNvCxnSpPr>
            <a:stCxn id="8" idx="2"/>
            <a:endCxn id="11" idx="0"/>
          </p:cNvCxnSpPr>
          <p:nvPr/>
        </p:nvCxnSpPr>
        <p:spPr>
          <a:xfrm rot="5400000">
            <a:off x="9964576" y="4673108"/>
            <a:ext cx="127000" cy="98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 xmlns:a16="http://schemas.microsoft.com/office/drawing/2014/main" id="{3387846D-D0F6-4599-B9A1-ADE7923E406C}"/>
              </a:ext>
            </a:extLst>
          </p:cNvPr>
          <p:cNvCxnSpPr>
            <a:stCxn id="7" idx="2"/>
            <a:endCxn id="10" idx="0"/>
          </p:cNvCxnSpPr>
          <p:nvPr/>
        </p:nvCxnSpPr>
        <p:spPr>
          <a:xfrm rot="5400000">
            <a:off x="6055728" y="4582528"/>
            <a:ext cx="114300" cy="1704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 xmlns:a16="http://schemas.microsoft.com/office/drawing/2014/main" id="{974FAC93-F4EE-46CB-8FBC-B2C0EB6D614D}"/>
              </a:ext>
            </a:extLst>
          </p:cNvPr>
          <p:cNvCxnSpPr>
            <a:stCxn id="9" idx="2"/>
            <a:endCxn id="12" idx="0"/>
          </p:cNvCxnSpPr>
          <p:nvPr/>
        </p:nvCxnSpPr>
        <p:spPr>
          <a:xfrm rot="5400000">
            <a:off x="2119063" y="4477438"/>
            <a:ext cx="91260" cy="98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 xmlns:a16="http://schemas.microsoft.com/office/drawing/2014/main" id="{FB8FE1CF-49B8-4461-BB12-A2B0753ACAE1}"/>
              </a:ext>
            </a:extLst>
          </p:cNvPr>
          <p:cNvCxnSpPr>
            <a:cxnSpLocks/>
            <a:stCxn id="5" idx="1"/>
            <a:endCxn id="4" idx="3"/>
          </p:cNvCxnSpPr>
          <p:nvPr/>
        </p:nvCxnSpPr>
        <p:spPr>
          <a:xfrm rot="10800000">
            <a:off x="7364356" y="3079750"/>
            <a:ext cx="1488306" cy="265080"/>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 xmlns:a16="http://schemas.microsoft.com/office/drawing/2014/main" id="{55867E7B-87EC-4BFA-905B-CE9D5D805390}"/>
              </a:ext>
            </a:extLst>
          </p:cNvPr>
          <p:cNvCxnSpPr>
            <a:cxnSpLocks/>
            <a:stCxn id="4" idx="1"/>
            <a:endCxn id="6" idx="3"/>
          </p:cNvCxnSpPr>
          <p:nvPr/>
        </p:nvCxnSpPr>
        <p:spPr>
          <a:xfrm rot="10800000" flipV="1">
            <a:off x="3458480" y="3079750"/>
            <a:ext cx="1385877" cy="195230"/>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0">
            <a:extLst>
              <a:ext uri="{FF2B5EF4-FFF2-40B4-BE49-F238E27FC236}">
                <a16:creationId xmlns="" xmlns:a16="http://schemas.microsoft.com/office/drawing/2014/main" id="{9FE8DF0C-08CD-459C-8278-4E5DBF1FD6BD}"/>
              </a:ext>
            </a:extLst>
          </p:cNvPr>
          <p:cNvCxnSpPr>
            <a:cxnSpLocks/>
            <a:stCxn id="4" idx="2"/>
            <a:endCxn id="7" idx="0"/>
          </p:cNvCxnSpPr>
          <p:nvPr/>
        </p:nvCxnSpPr>
        <p:spPr>
          <a:xfrm rot="16200000" flipH="1">
            <a:off x="5935078" y="3674478"/>
            <a:ext cx="355600" cy="17044"/>
          </a:xfrm>
          <a:prstGeom prst="line">
            <a:avLst/>
          </a:prstGeom>
          <a:ln w="19050">
            <a:solidFill>
              <a:schemeClr val="accent6">
                <a:alpha val="70000"/>
              </a:schemeClr>
            </a:solidFill>
          </a:ln>
        </p:spPr>
        <p:style>
          <a:lnRef idx="1">
            <a:schemeClr val="accent1"/>
          </a:lnRef>
          <a:fillRef idx="0">
            <a:schemeClr val="accent1"/>
          </a:fillRef>
          <a:effectRef idx="0">
            <a:schemeClr val="accent1"/>
          </a:effectRef>
          <a:fontRef idx="minor">
            <a:schemeClr val="tx1"/>
          </a:fontRef>
        </p:style>
      </p:cxnSp>
      <p:pic>
        <p:nvPicPr>
          <p:cNvPr id="68" name="Image 67" descr="téléchargement.jpg"/>
          <p:cNvPicPr>
            <a:picLocks noChangeAspect="1"/>
          </p:cNvPicPr>
          <p:nvPr/>
        </p:nvPicPr>
        <p:blipFill>
          <a:blip r:embed="rId2"/>
          <a:stretch>
            <a:fillRect/>
          </a:stretch>
        </p:blipFill>
        <p:spPr>
          <a:xfrm>
            <a:off x="412750" y="500063"/>
            <a:ext cx="895350" cy="706438"/>
          </a:xfrm>
          <a:prstGeom prst="rect">
            <a:avLst/>
          </a:prstGeom>
        </p:spPr>
      </p:pic>
    </p:spTree>
    <p:extLst>
      <p:ext uri="{BB962C8B-B14F-4D97-AF65-F5344CB8AC3E}">
        <p14:creationId xmlns="" xmlns:p14="http://schemas.microsoft.com/office/powerpoint/2010/main" val="26822710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0.70"/>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edge">
                                      <p:cBhvr>
                                        <p:cTn id="25" dur="2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to="" calcmode="lin" valueType="num">
                                      <p:cBhvr>
                                        <p:cTn id="30" dur="1" fill="hold"/>
                                        <p:tgtEl>
                                          <p:spTgt spid="11"/>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circle(in)">
                                      <p:cBhvr>
                                        <p:cTn id="35" dur="20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nodeType="click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1000" fill="hold"/>
                                        <p:tgtEl>
                                          <p:spTgt spid="34"/>
                                        </p:tgtEl>
                                        <p:attrNameLst>
                                          <p:attrName>ppt_w</p:attrName>
                                        </p:attrNameLst>
                                      </p:cBhvr>
                                      <p:tavLst>
                                        <p:tav tm="0">
                                          <p:val>
                                            <p:strVal val="#ppt_w*0.70"/>
                                          </p:val>
                                        </p:tav>
                                        <p:tav tm="100000">
                                          <p:val>
                                            <p:strVal val="#ppt_w"/>
                                          </p:val>
                                        </p:tav>
                                      </p:tavLst>
                                    </p:anim>
                                    <p:anim calcmode="lin" valueType="num">
                                      <p:cBhvr>
                                        <p:cTn id="41" dur="1000" fill="hold"/>
                                        <p:tgtEl>
                                          <p:spTgt spid="34"/>
                                        </p:tgtEl>
                                        <p:attrNameLst>
                                          <p:attrName>ppt_h</p:attrName>
                                        </p:attrNameLst>
                                      </p:cBhvr>
                                      <p:tavLst>
                                        <p:tav tm="0">
                                          <p:val>
                                            <p:strVal val="#ppt_h"/>
                                          </p:val>
                                        </p:tav>
                                        <p:tav tm="100000">
                                          <p:val>
                                            <p:strVal val="#ppt_h"/>
                                          </p:val>
                                        </p:tav>
                                      </p:tavLst>
                                    </p:anim>
                                    <p:animEffect transition="in" filter="fade">
                                      <p:cBhvr>
                                        <p:cTn id="42" dur="10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circle(in)">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circle(in)">
                                      <p:cBhvr>
                                        <p:cTn id="52" dur="20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circle(in)">
                                      <p:cBhvr>
                                        <p:cTn id="57" dur="2000"/>
                                        <p:tgtEl>
                                          <p:spTgt spid="33"/>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edge">
                                      <p:cBhvr>
                                        <p:cTn id="62" dur="20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circle(in)">
                                      <p:cBhvr>
                                        <p:cTn id="67" dur="20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55" presetClass="entr" presetSubtype="0" fill="hold" grpId="0" nodeType="click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1000" fill="hold"/>
                                        <p:tgtEl>
                                          <p:spTgt spid="12"/>
                                        </p:tgtEl>
                                        <p:attrNameLst>
                                          <p:attrName>ppt_w</p:attrName>
                                        </p:attrNameLst>
                                      </p:cBhvr>
                                      <p:tavLst>
                                        <p:tav tm="0">
                                          <p:val>
                                            <p:strVal val="#ppt_w*0.70"/>
                                          </p:val>
                                        </p:tav>
                                        <p:tav tm="100000">
                                          <p:val>
                                            <p:strVal val="#ppt_w"/>
                                          </p:val>
                                        </p:tav>
                                      </p:tavLst>
                                    </p:anim>
                                    <p:anim calcmode="lin" valueType="num">
                                      <p:cBhvr>
                                        <p:cTn id="73" dur="1000" fill="hold"/>
                                        <p:tgtEl>
                                          <p:spTgt spid="12"/>
                                        </p:tgtEl>
                                        <p:attrNameLst>
                                          <p:attrName>ppt_h</p:attrName>
                                        </p:attrNameLst>
                                      </p:cBhvr>
                                      <p:tavLst>
                                        <p:tav tm="0">
                                          <p:val>
                                            <p:strVal val="#ppt_h"/>
                                          </p:val>
                                        </p:tav>
                                        <p:tav tm="100000">
                                          <p:val>
                                            <p:strVal val="#ppt_h"/>
                                          </p:val>
                                        </p:tav>
                                      </p:tavLst>
                                    </p:anim>
                                    <p:animEffect transition="in" filter="fade">
                                      <p:cBhvr>
                                        <p:cTn id="7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r" rtl="1">
          <a:defRPr dirty="0" smtClean="0"/>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3389</TotalTime>
  <Words>1533</Words>
  <Application>Microsoft Office PowerPoint</Application>
  <PresentationFormat>Personnalisé</PresentationFormat>
  <Paragraphs>168</Paragraphs>
  <Slides>20</Slides>
  <Notes>9</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Oriel</vt:lpstr>
      <vt:lpstr>Diapositive 1</vt:lpstr>
      <vt:lpstr>Diapositive 2</vt:lpstr>
      <vt:lpstr>Diapositive 3</vt:lpstr>
      <vt:lpstr>Diapositive 4</vt:lpstr>
      <vt:lpstr>Diapositive 5</vt:lpstr>
      <vt:lpstr> </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النتائج التطبيقية </vt:lpstr>
      <vt:lpstr>Large image</vt:lpstr>
      <vt:lpstr>Diapositive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mlyinf</cp:lastModifiedBy>
  <cp:revision>154</cp:revision>
  <dcterms:created xsi:type="dcterms:W3CDTF">2021-03-01T21:13:58Z</dcterms:created>
  <dcterms:modified xsi:type="dcterms:W3CDTF">2023-06-15T19:58:34Z</dcterms:modified>
</cp:coreProperties>
</file>