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9" r:id="rId2"/>
    <p:sldId id="256" r:id="rId3"/>
    <p:sldId id="323" r:id="rId4"/>
    <p:sldId id="324" r:id="rId5"/>
    <p:sldId id="344" r:id="rId6"/>
    <p:sldId id="325" r:id="rId7"/>
    <p:sldId id="345" r:id="rId8"/>
    <p:sldId id="326" r:id="rId9"/>
    <p:sldId id="329" r:id="rId10"/>
    <p:sldId id="332" r:id="rId11"/>
    <p:sldId id="331" r:id="rId12"/>
    <p:sldId id="330" r:id="rId13"/>
    <p:sldId id="327" r:id="rId14"/>
    <p:sldId id="338" r:id="rId15"/>
    <p:sldId id="347" r:id="rId16"/>
    <p:sldId id="301" r:id="rId17"/>
    <p:sldId id="349" r:id="rId18"/>
    <p:sldId id="350" r:id="rId19"/>
    <p:sldId id="268" r:id="rId20"/>
    <p:sldId id="333" r:id="rId21"/>
    <p:sldId id="334" r:id="rId22"/>
    <p:sldId id="336" r:id="rId23"/>
    <p:sldId id="337" r:id="rId24"/>
    <p:sldId id="335" r:id="rId25"/>
    <p:sldId id="339" r:id="rId26"/>
    <p:sldId id="353" r:id="rId27"/>
    <p:sldId id="352" r:id="rId28"/>
    <p:sldId id="351" r:id="rId29"/>
    <p:sldId id="340" r:id="rId30"/>
    <p:sldId id="341" r:id="rId31"/>
    <p:sldId id="348" r:id="rId32"/>
    <p:sldId id="343" r:id="rId33"/>
    <p:sldId id="276" r:id="rId34"/>
    <p:sldId id="280" r:id="rId35"/>
    <p:sldId id="282" r:id="rId36"/>
    <p:sldId id="283" r:id="rId37"/>
    <p:sldId id="277" r:id="rId38"/>
    <p:sldId id="287" r:id="rId39"/>
    <p:sldId id="289" r:id="rId40"/>
    <p:sldId id="290" r:id="rId41"/>
    <p:sldId id="291" r:id="rId42"/>
    <p:sldId id="292" r:id="rId43"/>
    <p:sldId id="293" r:id="rId44"/>
    <p:sldId id="295" r:id="rId45"/>
    <p:sldId id="354" r:id="rId4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p:scale>
          <a:sx n="66" d="100"/>
          <a:sy n="66" d="100"/>
        </p:scale>
        <p:origin x="-1506" y="-168"/>
      </p:cViewPr>
      <p:guideLst>
        <p:guide orient="horz" pos="2160"/>
        <p:guide pos="2880"/>
      </p:guideLst>
    </p:cSldViewPr>
  </p:slideViewPr>
  <p:outlineViewPr>
    <p:cViewPr>
      <p:scale>
        <a:sx n="33" d="100"/>
        <a:sy n="33" d="100"/>
      </p:scale>
      <p:origin x="0" y="590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D295127-2AD8-4CEE-A5CB-6D0A5C98F4AF}" type="datetimeFigureOut">
              <a:rPr lang="fr-FR" smtClean="0"/>
              <a:pPr/>
              <a:t>31/12/2018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1136BB-3072-4FBF-8245-8B2E88533A16}" type="slidenum">
              <a:rPr lang="fr-FR" smtClean="0"/>
              <a:pPr/>
              <a:t>‹N°›</a:t>
            </a:fld>
            <a:endParaRPr lang="fr-FR"/>
          </a:p>
        </p:txBody>
      </p:sp>
    </p:spTree>
  </p:cSld>
  <p:clrMapOvr>
    <a:masterClrMapping/>
  </p:clrMapOvr>
  <p:transition advTm="5000">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295127-2AD8-4CEE-A5CB-6D0A5C98F4AF}" type="datetimeFigureOut">
              <a:rPr lang="fr-FR" smtClean="0"/>
              <a:pPr/>
              <a:t>31/12/2018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1136BB-3072-4FBF-8245-8B2E88533A16}"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5000">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4290"/>
            <a:ext cx="7772400" cy="6286543"/>
          </a:xfrm>
        </p:spPr>
        <p:txBody>
          <a:bodyPr>
            <a:normAutofit fontScale="90000"/>
          </a:bodyPr>
          <a:lstStyle/>
          <a:p>
            <a:pPr algn="l"/>
            <a:r>
              <a:rPr lang="fr-FR" sz="1300" b="1" dirty="0" smtClean="0">
                <a:latin typeface="Times New Roman" pitchFamily="18" charset="0"/>
                <a:ea typeface="Segoe UI" pitchFamily="34" charset="0"/>
                <a:cs typeface="Times New Roman" pitchFamily="18" charset="0"/>
              </a:rPr>
              <a:t/>
            </a:r>
            <a:br>
              <a:rPr lang="fr-FR" sz="1300" b="1" dirty="0" smtClean="0">
                <a:latin typeface="Times New Roman" pitchFamily="18" charset="0"/>
                <a:ea typeface="Segoe UI" pitchFamily="34" charset="0"/>
                <a:cs typeface="Times New Roman" pitchFamily="18" charset="0"/>
              </a:rPr>
            </a:br>
            <a:r>
              <a:rPr lang="fr-FR" sz="1300" b="1" dirty="0" smtClean="0">
                <a:latin typeface="Times New Roman" pitchFamily="18" charset="0"/>
                <a:ea typeface="Segoe UI" pitchFamily="34" charset="0"/>
                <a:cs typeface="Times New Roman" pitchFamily="18" charset="0"/>
              </a:rPr>
              <a:t/>
            </a:r>
            <a:br>
              <a:rPr lang="fr-FR" sz="1300" b="1" dirty="0" smtClean="0">
                <a:latin typeface="Times New Roman" pitchFamily="18" charset="0"/>
                <a:ea typeface="Segoe UI" pitchFamily="34" charset="0"/>
                <a:cs typeface="Times New Roman" pitchFamily="18" charset="0"/>
              </a:rPr>
            </a:br>
            <a:r>
              <a:rPr lang="fr-FR" sz="1300" b="1" dirty="0" smtClean="0">
                <a:latin typeface="Times New Roman" pitchFamily="18" charset="0"/>
                <a:ea typeface="Segoe UI" pitchFamily="34" charset="0"/>
                <a:cs typeface="Times New Roman" pitchFamily="18" charset="0"/>
              </a:rPr>
              <a:t/>
            </a:r>
            <a:br>
              <a:rPr lang="fr-FR" sz="1300" b="1" dirty="0" smtClean="0">
                <a:latin typeface="Times New Roman" pitchFamily="18" charset="0"/>
                <a:ea typeface="Segoe UI" pitchFamily="34" charset="0"/>
                <a:cs typeface="Times New Roman" pitchFamily="18" charset="0"/>
              </a:rPr>
            </a:br>
            <a:r>
              <a:rPr lang="fr-FR" sz="1300" b="1" dirty="0" smtClean="0">
                <a:latin typeface="Times New Roman" pitchFamily="18" charset="0"/>
                <a:ea typeface="Segoe UI" pitchFamily="34" charset="0"/>
                <a:cs typeface="Times New Roman" pitchFamily="18" charset="0"/>
              </a:rPr>
              <a:t/>
            </a:r>
            <a:br>
              <a:rPr lang="fr-FR" sz="1300" b="1" dirty="0" smtClean="0">
                <a:latin typeface="Times New Roman" pitchFamily="18" charset="0"/>
                <a:ea typeface="Segoe UI" pitchFamily="34" charset="0"/>
                <a:cs typeface="Times New Roman" pitchFamily="18" charset="0"/>
              </a:rPr>
            </a:br>
            <a:r>
              <a:rPr lang="fr-FR" sz="1300" b="1" dirty="0" smtClean="0">
                <a:latin typeface="Times New Roman" pitchFamily="18" charset="0"/>
                <a:ea typeface="Segoe UI" pitchFamily="34" charset="0"/>
                <a:cs typeface="Times New Roman" pitchFamily="18" charset="0"/>
              </a:rPr>
              <a:t/>
            </a:r>
            <a:br>
              <a:rPr lang="fr-FR" sz="1300" b="1" dirty="0" smtClean="0">
                <a:latin typeface="Times New Roman" pitchFamily="18" charset="0"/>
                <a:ea typeface="Segoe UI" pitchFamily="34" charset="0"/>
                <a:cs typeface="Times New Roman" pitchFamily="18" charset="0"/>
              </a:rPr>
            </a:br>
            <a:r>
              <a:rPr lang="fr-FR" sz="1300" b="1" dirty="0" smtClean="0">
                <a:latin typeface="Times New Roman" pitchFamily="18" charset="0"/>
                <a:ea typeface="Segoe UI" pitchFamily="34" charset="0"/>
                <a:cs typeface="Times New Roman" pitchFamily="18" charset="0"/>
              </a:rPr>
              <a:t/>
            </a:r>
            <a:br>
              <a:rPr lang="fr-FR" sz="1300" b="1" dirty="0" smtClean="0">
                <a:latin typeface="Times New Roman" pitchFamily="18" charset="0"/>
                <a:ea typeface="Segoe UI" pitchFamily="34" charset="0"/>
                <a:cs typeface="Times New Roman" pitchFamily="18" charset="0"/>
              </a:rPr>
            </a:br>
            <a:r>
              <a:rPr lang="fr-FR" sz="1300" b="1" dirty="0" smtClean="0">
                <a:latin typeface="Times New Roman" pitchFamily="18" charset="0"/>
                <a:ea typeface="Segoe UI" pitchFamily="34" charset="0"/>
                <a:cs typeface="Times New Roman" pitchFamily="18" charset="0"/>
              </a:rPr>
              <a:t/>
            </a:r>
            <a:br>
              <a:rPr lang="fr-FR" sz="1300" b="1" dirty="0" smtClean="0">
                <a:latin typeface="Times New Roman" pitchFamily="18" charset="0"/>
                <a:ea typeface="Segoe UI" pitchFamily="34" charset="0"/>
                <a:cs typeface="Times New Roman" pitchFamily="18" charset="0"/>
              </a:rPr>
            </a:br>
            <a:r>
              <a:rPr lang="fr-FR" sz="1800" b="1" dirty="0" smtClean="0">
                <a:latin typeface="Times New Roman" pitchFamily="18" charset="0"/>
                <a:ea typeface="Segoe UI" pitchFamily="34" charset="0"/>
                <a:cs typeface="Times New Roman" pitchFamily="18" charset="0"/>
              </a:rPr>
              <a:t/>
            </a:r>
            <a:br>
              <a:rPr lang="fr-FR" sz="1800" b="1" dirty="0" smtClean="0">
                <a:latin typeface="Times New Roman" pitchFamily="18" charset="0"/>
                <a:ea typeface="Segoe UI" pitchFamily="34" charset="0"/>
                <a:cs typeface="Times New Roman" pitchFamily="18" charset="0"/>
              </a:rPr>
            </a:br>
            <a:r>
              <a:rPr lang="fr-FR" sz="1800" b="1" dirty="0" smtClean="0">
                <a:latin typeface="Times New Roman" pitchFamily="18" charset="0"/>
                <a:ea typeface="Segoe UI" pitchFamily="34" charset="0"/>
                <a:cs typeface="Times New Roman" pitchFamily="18" charset="0"/>
              </a:rPr>
              <a:t>     </a:t>
            </a:r>
            <a:r>
              <a:rPr lang="fr-FR" sz="1800" dirty="0" smtClean="0">
                <a:latin typeface="Times New Roman" pitchFamily="18" charset="0"/>
                <a:ea typeface="Segoe UI" pitchFamily="34" charset="0"/>
                <a:cs typeface="Times New Roman" pitchFamily="18" charset="0"/>
              </a:rPr>
              <a:t/>
            </a:r>
            <a:br>
              <a:rPr lang="fr-FR" sz="1800" dirty="0" smtClean="0">
                <a:latin typeface="Times New Roman" pitchFamily="18" charset="0"/>
                <a:ea typeface="Segoe UI" pitchFamily="34" charset="0"/>
                <a:cs typeface="Times New Roman" pitchFamily="18" charset="0"/>
              </a:rPr>
            </a:br>
            <a:r>
              <a:rPr lang="fr-FR" sz="1800" b="1" dirty="0" smtClean="0">
                <a:latin typeface="Times New Roman" pitchFamily="18" charset="0"/>
                <a:ea typeface="Segoe UI" pitchFamily="34" charset="0"/>
                <a:cs typeface="Times New Roman" pitchFamily="18" charset="0"/>
              </a:rPr>
              <a:t>                                   Université Abdelhamid Ibn </a:t>
            </a:r>
            <a:r>
              <a:rPr lang="fr-FR" sz="1800" b="1" dirty="0" err="1" smtClean="0">
                <a:latin typeface="Times New Roman" pitchFamily="18" charset="0"/>
                <a:ea typeface="Segoe UI" pitchFamily="34" charset="0"/>
                <a:cs typeface="Times New Roman" pitchFamily="18" charset="0"/>
              </a:rPr>
              <a:t>Badis</a:t>
            </a:r>
            <a:r>
              <a:rPr lang="fr-FR" sz="1800" b="1" dirty="0" smtClean="0">
                <a:latin typeface="Times New Roman" pitchFamily="18" charset="0"/>
                <a:ea typeface="Segoe UI" pitchFamily="34" charset="0"/>
                <a:cs typeface="Times New Roman" pitchFamily="18" charset="0"/>
              </a:rPr>
              <a:t>. Mostaganem                   </a:t>
            </a:r>
            <a:r>
              <a:rPr lang="fr-FR" sz="1800" dirty="0" smtClean="0">
                <a:latin typeface="Times New Roman" pitchFamily="18" charset="0"/>
                <a:ea typeface="Segoe UI" pitchFamily="34" charset="0"/>
                <a:cs typeface="Times New Roman" pitchFamily="18" charset="0"/>
              </a:rPr>
              <a:t/>
            </a:r>
            <a:br>
              <a:rPr lang="fr-FR" sz="1800" dirty="0" smtClean="0">
                <a:latin typeface="Times New Roman" pitchFamily="18" charset="0"/>
                <a:ea typeface="Segoe UI" pitchFamily="34" charset="0"/>
                <a:cs typeface="Times New Roman" pitchFamily="18" charset="0"/>
              </a:rPr>
            </a:br>
            <a:r>
              <a:rPr lang="fr-FR" sz="1800" b="1" dirty="0" smtClean="0">
                <a:latin typeface="Times New Roman" pitchFamily="18" charset="0"/>
                <a:ea typeface="Segoe UI" pitchFamily="34" charset="0"/>
                <a:cs typeface="Times New Roman" pitchFamily="18" charset="0"/>
              </a:rPr>
              <a:t>                                        Faculté des sciences de la Nature et de la vie</a:t>
            </a:r>
            <a:r>
              <a:rPr lang="fr-FR" sz="1800" dirty="0" smtClean="0"/>
              <a:t/>
            </a:r>
            <a:br>
              <a:rPr lang="fr-FR" sz="1800" dirty="0" smtClean="0"/>
            </a:br>
            <a:r>
              <a:rPr lang="fr-FR" sz="1800" dirty="0" smtClean="0"/>
              <a:t>                                                    </a:t>
            </a:r>
            <a:r>
              <a:rPr lang="fr-FR" sz="1800" b="1" dirty="0" smtClean="0">
                <a:latin typeface="Times New Roman" pitchFamily="18" charset="0"/>
                <a:cs typeface="Times New Roman" pitchFamily="18" charset="0"/>
              </a:rPr>
              <a:t>DEPARTEMENT DE BIOLOGIE</a:t>
            </a:r>
            <a:r>
              <a:rPr lang="fr-FR" sz="1800" dirty="0" smtClean="0">
                <a:latin typeface="Times New Roman" pitchFamily="18" charset="0"/>
                <a:cs typeface="Times New Roman" pitchFamily="18" charset="0"/>
              </a:rPr>
              <a:t/>
            </a:r>
            <a:br>
              <a:rPr lang="fr-FR" sz="1800" dirty="0" smtClean="0">
                <a:latin typeface="Times New Roman" pitchFamily="18" charset="0"/>
                <a:cs typeface="Times New Roman" pitchFamily="18" charset="0"/>
              </a:rPr>
            </a:br>
            <a:r>
              <a:rPr lang="fr-FR" sz="1800" b="1" dirty="0" smtClean="0">
                <a:latin typeface="Times New Roman" pitchFamily="18" charset="0"/>
                <a:cs typeface="Times New Roman" pitchFamily="18" charset="0"/>
              </a:rPr>
              <a:t> </a:t>
            </a:r>
            <a:r>
              <a:rPr lang="fr-FR" sz="1800" dirty="0" smtClean="0">
                <a:latin typeface="Times New Roman" pitchFamily="18" charset="0"/>
                <a:cs typeface="Times New Roman" pitchFamily="18" charset="0"/>
              </a:rPr>
              <a:t/>
            </a:r>
            <a:br>
              <a:rPr lang="fr-FR" sz="1800" dirty="0" smtClean="0">
                <a:latin typeface="Times New Roman" pitchFamily="18" charset="0"/>
                <a:cs typeface="Times New Roman" pitchFamily="18" charset="0"/>
              </a:rPr>
            </a:br>
            <a:r>
              <a:rPr lang="fr-FR" sz="1800" b="1" smtClean="0">
                <a:latin typeface="Times New Roman" pitchFamily="18" charset="0"/>
                <a:cs typeface="Times New Roman" pitchFamily="18" charset="0"/>
              </a:rPr>
              <a:t>                                               </a:t>
            </a:r>
            <a:r>
              <a:rPr lang="fr-FR" sz="1800" b="1" dirty="0" smtClean="0">
                <a:latin typeface="Times New Roman" pitchFamily="18" charset="0"/>
                <a:cs typeface="Times New Roman" pitchFamily="18" charset="0"/>
              </a:rPr>
              <a:t>MEMOIRE DE FIN D’ETUDES</a:t>
            </a:r>
            <a:r>
              <a:rPr lang="fr-FR" sz="1800" dirty="0" smtClean="0">
                <a:latin typeface="Times New Roman" pitchFamily="18" charset="0"/>
                <a:cs typeface="Times New Roman" pitchFamily="18" charset="0"/>
              </a:rPr>
              <a:t/>
            </a:r>
            <a:br>
              <a:rPr lang="fr-FR" sz="1800" dirty="0" smtClean="0">
                <a:latin typeface="Times New Roman" pitchFamily="18" charset="0"/>
                <a:cs typeface="Times New Roman" pitchFamily="18" charset="0"/>
              </a:rPr>
            </a:br>
            <a:r>
              <a:rPr lang="fr-FR" sz="1800" b="1" dirty="0" smtClean="0">
                <a:latin typeface="Times New Roman" pitchFamily="18" charset="0"/>
                <a:cs typeface="Times New Roman" pitchFamily="18" charset="0"/>
              </a:rPr>
              <a:t> </a:t>
            </a:r>
            <a:r>
              <a:rPr lang="fr-FR" sz="1800" dirty="0" smtClean="0">
                <a:latin typeface="Times New Roman" pitchFamily="18" charset="0"/>
                <a:cs typeface="Times New Roman" pitchFamily="18" charset="0"/>
              </a:rPr>
              <a:t/>
            </a:r>
            <a:br>
              <a:rPr lang="fr-FR" sz="1800" dirty="0" smtClean="0">
                <a:latin typeface="Times New Roman" pitchFamily="18" charset="0"/>
                <a:cs typeface="Times New Roman" pitchFamily="18" charset="0"/>
              </a:rPr>
            </a:br>
            <a:r>
              <a:rPr lang="fr-FR" sz="1800" dirty="0" smtClean="0">
                <a:latin typeface="Times New Roman" pitchFamily="18" charset="0"/>
                <a:cs typeface="Times New Roman" pitchFamily="18" charset="0"/>
              </a:rPr>
              <a:t>                                                  Pour l’obtention du diplôme de </a:t>
            </a:r>
            <a:br>
              <a:rPr lang="fr-FR" sz="1800" dirty="0" smtClean="0">
                <a:latin typeface="Times New Roman" pitchFamily="18" charset="0"/>
                <a:cs typeface="Times New Roman" pitchFamily="18" charset="0"/>
              </a:rPr>
            </a:br>
            <a:r>
              <a:rPr lang="fr-FR" sz="1800" b="1" dirty="0" smtClean="0">
                <a:latin typeface="Times New Roman" pitchFamily="18" charset="0"/>
                <a:cs typeface="Times New Roman" pitchFamily="18" charset="0"/>
              </a:rPr>
              <a:t>                                                        Master en biologie</a:t>
            </a:r>
            <a:r>
              <a:rPr lang="fr-FR" sz="1800" dirty="0" smtClean="0">
                <a:latin typeface="Times New Roman" pitchFamily="18" charset="0"/>
                <a:cs typeface="Times New Roman" pitchFamily="18" charset="0"/>
              </a:rPr>
              <a:t/>
            </a:r>
            <a:br>
              <a:rPr lang="fr-FR" sz="1800" dirty="0" smtClean="0">
                <a:latin typeface="Times New Roman" pitchFamily="18" charset="0"/>
                <a:cs typeface="Times New Roman" pitchFamily="18" charset="0"/>
              </a:rPr>
            </a:br>
            <a:r>
              <a:rPr lang="fr-FR" sz="1800" b="1" smtClean="0">
                <a:latin typeface="Times New Roman" pitchFamily="18" charset="0"/>
                <a:cs typeface="Times New Roman" pitchFamily="18" charset="0"/>
              </a:rPr>
              <a:t>                </a:t>
            </a:r>
            <a:r>
              <a:rPr lang="fr-FR" sz="1800" b="1" dirty="0" smtClean="0">
                <a:latin typeface="Times New Roman" pitchFamily="18" charset="0"/>
                <a:cs typeface="Times New Roman" pitchFamily="18" charset="0"/>
              </a:rPr>
              <a:t>Spécialité : MICROBIOLOGIE FONDAMENTALE ET APPLIQUEE</a:t>
            </a:r>
            <a:r>
              <a:rPr lang="fr-FR" sz="1800" dirty="0" smtClean="0">
                <a:latin typeface="Times New Roman" pitchFamily="18" charset="0"/>
                <a:cs typeface="Times New Roman" pitchFamily="18" charset="0"/>
              </a:rPr>
              <a:t/>
            </a:r>
            <a:br>
              <a:rPr lang="fr-FR" sz="1800" dirty="0" smtClean="0">
                <a:latin typeface="Times New Roman" pitchFamily="18" charset="0"/>
                <a:cs typeface="Times New Roman" pitchFamily="18" charset="0"/>
              </a:rPr>
            </a:br>
            <a:r>
              <a:rPr lang="fr-FR" sz="1800" b="1" dirty="0" smtClean="0">
                <a:latin typeface="Times New Roman" pitchFamily="18" charset="0"/>
                <a:cs typeface="Times New Roman" pitchFamily="18" charset="0"/>
              </a:rPr>
              <a:t> </a:t>
            </a:r>
            <a:r>
              <a:rPr lang="fr-FR" sz="1800" dirty="0" smtClean="0">
                <a:latin typeface="Times New Roman" pitchFamily="18" charset="0"/>
                <a:cs typeface="Times New Roman" pitchFamily="18" charset="0"/>
              </a:rPr>
              <a:t/>
            </a:r>
            <a:br>
              <a:rPr lang="fr-FR" sz="1800" dirty="0" smtClean="0">
                <a:latin typeface="Times New Roman" pitchFamily="18" charset="0"/>
                <a:cs typeface="Times New Roman" pitchFamily="18" charset="0"/>
              </a:rPr>
            </a:br>
            <a:r>
              <a:rPr lang="fr-FR" sz="1800" b="1" dirty="0" smtClean="0">
                <a:latin typeface="Times New Roman" pitchFamily="18" charset="0"/>
                <a:cs typeface="Times New Roman" pitchFamily="18" charset="0"/>
              </a:rPr>
              <a:t>                                                                </a:t>
            </a:r>
            <a:br>
              <a:rPr lang="fr-FR" sz="1800" b="1" dirty="0" smtClean="0">
                <a:latin typeface="Times New Roman" pitchFamily="18" charset="0"/>
                <a:cs typeface="Times New Roman" pitchFamily="18" charset="0"/>
              </a:rPr>
            </a:br>
            <a:r>
              <a:rPr lang="fr-FR" sz="1800" b="1" dirty="0" smtClean="0">
                <a:latin typeface="Times New Roman" pitchFamily="18" charset="0"/>
                <a:cs typeface="Times New Roman" pitchFamily="18" charset="0"/>
              </a:rPr>
              <a:t>                                                                      THEME</a:t>
            </a:r>
            <a:br>
              <a:rPr lang="fr-FR" sz="1800" b="1" dirty="0" smtClean="0">
                <a:latin typeface="Times New Roman" pitchFamily="18" charset="0"/>
                <a:cs typeface="Times New Roman" pitchFamily="18" charset="0"/>
              </a:rPr>
            </a:br>
            <a:r>
              <a:rPr lang="fr-FR" sz="1800" b="1" dirty="0" smtClean="0">
                <a:latin typeface="Times New Roman" pitchFamily="18" charset="0"/>
                <a:cs typeface="Times New Roman" pitchFamily="18" charset="0"/>
              </a:rPr>
              <a:t/>
            </a:r>
            <a:br>
              <a:rPr lang="fr-FR" sz="1800" b="1" dirty="0" smtClean="0">
                <a:latin typeface="Times New Roman" pitchFamily="18" charset="0"/>
                <a:cs typeface="Times New Roman" pitchFamily="18" charset="0"/>
              </a:rPr>
            </a:br>
            <a:r>
              <a:rPr lang="fr-FR" sz="2700" dirty="0" smtClean="0">
                <a:latin typeface="Times New Roman" pitchFamily="18" charset="0"/>
                <a:cs typeface="Times New Roman" pitchFamily="18" charset="0"/>
              </a:rPr>
              <a:t>Effet antimicrobien des huiles essentielles  </a:t>
            </a:r>
            <a:r>
              <a:rPr lang="fr-FR" sz="2700" i="1" dirty="0" smtClean="0">
                <a:latin typeface="Times New Roman" pitchFamily="18" charset="0"/>
                <a:cs typeface="Times New Roman" pitchFamily="18" charset="0"/>
              </a:rPr>
              <a:t>d’</a:t>
            </a:r>
            <a:r>
              <a:rPr lang="fr-FR" sz="2700" i="1" dirty="0" err="1" smtClean="0">
                <a:latin typeface="Times New Roman" pitchFamily="18" charset="0"/>
                <a:cs typeface="Times New Roman" pitchFamily="18" charset="0"/>
              </a:rPr>
              <a:t>Origanum</a:t>
            </a:r>
            <a:r>
              <a:rPr lang="fr-FR" sz="2700" i="1" dirty="0" smtClean="0">
                <a:latin typeface="Times New Roman" pitchFamily="18" charset="0"/>
                <a:cs typeface="Times New Roman" pitchFamily="18" charset="0"/>
              </a:rPr>
              <a:t>                                                     </a:t>
            </a:r>
            <a:r>
              <a:rPr lang="fr-FR" sz="2700" i="1" dirty="0" err="1" smtClean="0">
                <a:latin typeface="Times New Roman" pitchFamily="18" charset="0"/>
                <a:cs typeface="Times New Roman" pitchFamily="18" charset="0"/>
              </a:rPr>
              <a:t>elongathum</a:t>
            </a:r>
            <a:r>
              <a:rPr lang="fr-FR" sz="2700" dirty="0" smtClean="0">
                <a:latin typeface="Times New Roman" pitchFamily="18" charset="0"/>
                <a:cs typeface="Times New Roman" pitchFamily="18" charset="0"/>
              </a:rPr>
              <a:t> et de </a:t>
            </a:r>
            <a:r>
              <a:rPr lang="fr-FR" sz="2700" i="1" dirty="0" smtClean="0">
                <a:latin typeface="Times New Roman" pitchFamily="18" charset="0"/>
                <a:cs typeface="Times New Roman" pitchFamily="18" charset="0"/>
              </a:rPr>
              <a:t>Thymus </a:t>
            </a:r>
            <a:r>
              <a:rPr lang="fr-FR" sz="2700" i="1" dirty="0" err="1" smtClean="0">
                <a:latin typeface="Times New Roman" pitchFamily="18" charset="0"/>
                <a:cs typeface="Times New Roman" pitchFamily="18" charset="0"/>
              </a:rPr>
              <a:t>vulgaris</a:t>
            </a:r>
            <a:r>
              <a:rPr lang="fr-FR" sz="2700" dirty="0" smtClean="0">
                <a:latin typeface="Times New Roman" pitchFamily="18" charset="0"/>
                <a:cs typeface="Times New Roman" pitchFamily="18" charset="0"/>
              </a:rPr>
              <a:t> de </a:t>
            </a:r>
            <a:r>
              <a:rPr lang="fr-FR" sz="2700" dirty="0" err="1" smtClean="0">
                <a:latin typeface="Times New Roman" pitchFamily="18" charset="0"/>
                <a:cs typeface="Times New Roman" pitchFamily="18" charset="0"/>
              </a:rPr>
              <a:t>Nedroma</a:t>
            </a:r>
            <a:r>
              <a:rPr lang="fr-FR" sz="2700" dirty="0" smtClean="0">
                <a:latin typeface="Times New Roman" pitchFamily="18" charset="0"/>
                <a:cs typeface="Times New Roman" pitchFamily="18" charset="0"/>
              </a:rPr>
              <a:t>.</a:t>
            </a:r>
            <a:r>
              <a:rPr lang="fr-FR" sz="1800" dirty="0" smtClean="0">
                <a:latin typeface="Times New Roman" pitchFamily="18" charset="0"/>
                <a:cs typeface="Times New Roman" pitchFamily="18" charset="0"/>
              </a:rPr>
              <a:t/>
            </a:r>
            <a:br>
              <a:rPr lang="fr-FR" sz="1800" dirty="0" smtClean="0">
                <a:latin typeface="Times New Roman" pitchFamily="18" charset="0"/>
                <a:cs typeface="Times New Roman" pitchFamily="18" charset="0"/>
              </a:rPr>
            </a:br>
            <a:r>
              <a:rPr lang="fr-FR" sz="1800" b="1" dirty="0" smtClean="0">
                <a:latin typeface="Times New Roman" pitchFamily="18" charset="0"/>
                <a:cs typeface="Times New Roman" pitchFamily="18" charset="0"/>
              </a:rPr>
              <a:t>   </a:t>
            </a:r>
            <a:br>
              <a:rPr lang="fr-FR" sz="1800" b="1" dirty="0" smtClean="0">
                <a:latin typeface="Times New Roman" pitchFamily="18" charset="0"/>
                <a:cs typeface="Times New Roman" pitchFamily="18" charset="0"/>
              </a:rPr>
            </a:br>
            <a:r>
              <a:rPr lang="fr-FR" sz="1800" b="1" dirty="0" smtClean="0">
                <a:latin typeface="Times New Roman" pitchFamily="18" charset="0"/>
                <a:cs typeface="Times New Roman" pitchFamily="18" charset="0"/>
              </a:rPr>
              <a:t> Présenté par</a:t>
            </a:r>
            <a:r>
              <a:rPr lang="fr-FR" sz="1800" dirty="0" smtClean="0">
                <a:latin typeface="Times New Roman" pitchFamily="18" charset="0"/>
                <a:cs typeface="Times New Roman" pitchFamily="18" charset="0"/>
              </a:rPr>
              <a:t/>
            </a:r>
            <a:br>
              <a:rPr lang="fr-FR" sz="1800" dirty="0" smtClean="0">
                <a:latin typeface="Times New Roman" pitchFamily="18" charset="0"/>
                <a:cs typeface="Times New Roman" pitchFamily="18" charset="0"/>
              </a:rPr>
            </a:br>
            <a:r>
              <a:rPr lang="fr-FR" sz="1800" dirty="0" smtClean="0">
                <a:latin typeface="Times New Roman" pitchFamily="18" charset="0"/>
                <a:cs typeface="Times New Roman" pitchFamily="18" charset="0"/>
              </a:rPr>
              <a:t>M</a:t>
            </a:r>
            <a:r>
              <a:rPr lang="fr-FR" sz="1800" baseline="30000" dirty="0" smtClean="0">
                <a:latin typeface="Times New Roman" pitchFamily="18" charset="0"/>
                <a:cs typeface="Times New Roman" pitchFamily="18" charset="0"/>
              </a:rPr>
              <a:t>lle</a:t>
            </a:r>
            <a:r>
              <a:rPr lang="fr-FR" sz="1800" dirty="0" smtClean="0">
                <a:latin typeface="Times New Roman" pitchFamily="18" charset="0"/>
                <a:cs typeface="Times New Roman" pitchFamily="18" charset="0"/>
              </a:rPr>
              <a:t> </a:t>
            </a:r>
            <a:r>
              <a:rPr lang="fr-FR" sz="1800" dirty="0" err="1" smtClean="0">
                <a:latin typeface="Times New Roman" pitchFamily="18" charset="0"/>
                <a:cs typeface="Times New Roman" pitchFamily="18" charset="0"/>
              </a:rPr>
              <a:t>Zatla</a:t>
            </a:r>
            <a:r>
              <a:rPr lang="fr-FR" sz="1800" dirty="0" smtClean="0">
                <a:latin typeface="Times New Roman" pitchFamily="18" charset="0"/>
                <a:cs typeface="Times New Roman" pitchFamily="18" charset="0"/>
              </a:rPr>
              <a:t> </a:t>
            </a:r>
            <a:r>
              <a:rPr lang="fr-FR" sz="1800" dirty="0" err="1" smtClean="0">
                <a:latin typeface="Times New Roman" pitchFamily="18" charset="0"/>
                <a:cs typeface="Times New Roman" pitchFamily="18" charset="0"/>
              </a:rPr>
              <a:t>lemya</a:t>
            </a:r>
            <a:r>
              <a:rPr lang="fr-FR" sz="1800" dirty="0" smtClean="0">
                <a:latin typeface="Times New Roman" pitchFamily="18" charset="0"/>
                <a:cs typeface="Times New Roman" pitchFamily="18" charset="0"/>
              </a:rPr>
              <a:t>  </a:t>
            </a:r>
            <a:br>
              <a:rPr lang="fr-FR" sz="1800" dirty="0" smtClean="0">
                <a:latin typeface="Times New Roman" pitchFamily="18" charset="0"/>
                <a:cs typeface="Times New Roman" pitchFamily="18" charset="0"/>
              </a:rPr>
            </a:br>
            <a:r>
              <a:rPr lang="fr-FR" sz="1800" dirty="0" smtClean="0">
                <a:latin typeface="Times New Roman" pitchFamily="18" charset="0"/>
                <a:cs typeface="Times New Roman" pitchFamily="18" charset="0"/>
              </a:rPr>
              <a:t>M</a:t>
            </a:r>
            <a:r>
              <a:rPr lang="fr-FR" sz="1800" baseline="30000" dirty="0" smtClean="0">
                <a:latin typeface="Times New Roman" pitchFamily="18" charset="0"/>
                <a:cs typeface="Times New Roman" pitchFamily="18" charset="0"/>
              </a:rPr>
              <a:t>lle</a:t>
            </a:r>
            <a:r>
              <a:rPr lang="fr-FR" sz="1800" dirty="0" smtClean="0">
                <a:latin typeface="Times New Roman" pitchFamily="18" charset="0"/>
                <a:cs typeface="Times New Roman" pitchFamily="18" charset="0"/>
              </a:rPr>
              <a:t> Francis </a:t>
            </a:r>
            <a:r>
              <a:rPr lang="fr-FR" sz="1800" dirty="0" err="1" smtClean="0">
                <a:latin typeface="Times New Roman" pitchFamily="18" charset="0"/>
                <a:cs typeface="Times New Roman" pitchFamily="18" charset="0"/>
              </a:rPr>
              <a:t>faiza</a:t>
            </a:r>
            <a:r>
              <a:rPr lang="fr-FR" sz="1800" dirty="0" smtClean="0">
                <a:latin typeface="Times New Roman" pitchFamily="18" charset="0"/>
                <a:cs typeface="Times New Roman" pitchFamily="18" charset="0"/>
              </a:rPr>
              <a:t> </a:t>
            </a:r>
            <a:br>
              <a:rPr lang="fr-FR" sz="1800" dirty="0" smtClean="0">
                <a:latin typeface="Times New Roman" pitchFamily="18" charset="0"/>
                <a:cs typeface="Times New Roman" pitchFamily="18" charset="0"/>
              </a:rPr>
            </a:br>
            <a:r>
              <a:rPr lang="fr-FR" sz="1800" dirty="0" smtClean="0">
                <a:latin typeface="Times New Roman" pitchFamily="18" charset="0"/>
                <a:cs typeface="Times New Roman" pitchFamily="18" charset="0"/>
              </a:rPr>
              <a:t>                                              </a:t>
            </a:r>
            <a:br>
              <a:rPr lang="fr-FR" sz="1800" dirty="0" smtClean="0">
                <a:latin typeface="Times New Roman" pitchFamily="18" charset="0"/>
                <a:cs typeface="Times New Roman" pitchFamily="18" charset="0"/>
              </a:rPr>
            </a:br>
            <a:r>
              <a:rPr lang="fr-FR" sz="1800" dirty="0" smtClean="0">
                <a:latin typeface="Times New Roman" pitchFamily="18" charset="0"/>
                <a:cs typeface="Times New Roman" pitchFamily="18" charset="0"/>
              </a:rPr>
              <a:t>                                        Année universitaire: 2015/ 2016</a:t>
            </a:r>
            <a:r>
              <a:rPr lang="fr-FR" sz="1800" b="1" dirty="0" smtClean="0">
                <a:latin typeface="Times New Roman" pitchFamily="18" charset="0"/>
                <a:cs typeface="Times New Roman" pitchFamily="18" charset="0"/>
              </a:rPr>
              <a:t/>
            </a:r>
            <a:br>
              <a:rPr lang="fr-FR" sz="1800" b="1" dirty="0" smtClean="0">
                <a:latin typeface="Times New Roman" pitchFamily="18" charset="0"/>
                <a:cs typeface="Times New Roman" pitchFamily="18" charset="0"/>
              </a:rPr>
            </a:br>
            <a:r>
              <a:rPr lang="fr-FR" sz="1800" dirty="0" smtClean="0">
                <a:latin typeface="Times New Roman" pitchFamily="18" charset="0"/>
                <a:cs typeface="Times New Roman" pitchFamily="18" charset="0"/>
              </a:rPr>
              <a:t>                                   </a:t>
            </a:r>
            <a:r>
              <a:rPr lang="fr-FR" sz="1800" dirty="0" smtClean="0"/>
              <a:t/>
            </a:r>
            <a:br>
              <a:rPr lang="fr-FR" sz="1800" dirty="0" smtClean="0"/>
            </a:br>
            <a:r>
              <a:rPr lang="fr-FR" dirty="0" smtClean="0"/>
              <a:t/>
            </a:r>
            <a:br>
              <a:rPr lang="fr-FR" dirty="0" smtClean="0"/>
            </a:br>
            <a:r>
              <a:rPr lang="fr-FR" dirty="0" smtClean="0"/>
              <a:t/>
            </a:r>
            <a:br>
              <a:rPr lang="fr-FR" dirty="0" smtClean="0"/>
            </a:br>
            <a:endParaRPr lang="fr-FR" dirty="0"/>
          </a:p>
        </p:txBody>
      </p:sp>
    </p:spTree>
  </p:cSld>
  <p:clrMapOvr>
    <a:masterClrMapping/>
  </p:clrMapOvr>
  <p:transition advTm="10000">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_3069.JPG"/>
          <p:cNvPicPr>
            <a:picLocks noGrp="1" noChangeAspect="1"/>
          </p:cNvPicPr>
          <p:nvPr>
            <p:ph idx="1"/>
          </p:nvPr>
        </p:nvPicPr>
        <p:blipFill>
          <a:blip r:embed="rId2"/>
          <a:stretch>
            <a:fillRect/>
          </a:stretch>
        </p:blipFill>
        <p:spPr>
          <a:xfrm>
            <a:off x="0" y="0"/>
            <a:ext cx="5715008" cy="31432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Image 4" descr="IMG_3070.PNG"/>
          <p:cNvPicPr>
            <a:picLocks noChangeAspect="1"/>
          </p:cNvPicPr>
          <p:nvPr/>
        </p:nvPicPr>
        <p:blipFill>
          <a:blip r:embed="rId3" cstate="print"/>
          <a:stretch>
            <a:fillRect/>
          </a:stretch>
        </p:blipFill>
        <p:spPr>
          <a:xfrm>
            <a:off x="2428860" y="3214686"/>
            <a:ext cx="6715140" cy="36433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ZoneTexte 5"/>
          <p:cNvSpPr txBox="1"/>
          <p:nvPr/>
        </p:nvSpPr>
        <p:spPr>
          <a:xfrm>
            <a:off x="6215074" y="785794"/>
            <a:ext cx="2714644" cy="1077218"/>
          </a:xfrm>
          <a:prstGeom prst="rect">
            <a:avLst/>
          </a:prstGeom>
          <a:noFill/>
        </p:spPr>
        <p:txBody>
          <a:bodyPr wrap="square" rtlCol="0">
            <a:spAutoFit/>
          </a:bodyPr>
          <a:lstStyle/>
          <a:p>
            <a:r>
              <a:rPr lang="fr-FR" sz="3200" b="1" i="1" dirty="0" smtClean="0">
                <a:latin typeface="Times New Roman" pitchFamily="18" charset="0"/>
                <a:cs typeface="Times New Roman" pitchFamily="18" charset="0"/>
              </a:rPr>
              <a:t>Escherichia coli</a:t>
            </a:r>
            <a:endParaRPr lang="fr-FR" sz="3200" b="1" i="1" dirty="0">
              <a:latin typeface="Times New Roman" pitchFamily="18" charset="0"/>
              <a:cs typeface="Times New Roman" pitchFamily="18" charset="0"/>
            </a:endParaRPr>
          </a:p>
        </p:txBody>
      </p:sp>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_3068.JPG"/>
          <p:cNvPicPr>
            <a:picLocks noGrp="1" noChangeAspect="1"/>
          </p:cNvPicPr>
          <p:nvPr>
            <p:ph idx="1"/>
          </p:nvPr>
        </p:nvPicPr>
        <p:blipFill>
          <a:blip r:embed="rId2"/>
          <a:stretch>
            <a:fillRect/>
          </a:stretch>
        </p:blipFill>
        <p:spPr>
          <a:xfrm>
            <a:off x="0" y="0"/>
            <a:ext cx="5643570" cy="31829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Image 4" descr="IMG_3071.PNG"/>
          <p:cNvPicPr>
            <a:picLocks noChangeAspect="1"/>
          </p:cNvPicPr>
          <p:nvPr/>
        </p:nvPicPr>
        <p:blipFill>
          <a:blip r:embed="rId3"/>
          <a:stretch>
            <a:fillRect/>
          </a:stretch>
        </p:blipFill>
        <p:spPr>
          <a:xfrm>
            <a:off x="2214546" y="3286124"/>
            <a:ext cx="6929454" cy="35718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ZoneTexte 5"/>
          <p:cNvSpPr txBox="1"/>
          <p:nvPr/>
        </p:nvSpPr>
        <p:spPr>
          <a:xfrm>
            <a:off x="6000760" y="571480"/>
            <a:ext cx="2928958" cy="1569660"/>
          </a:xfrm>
          <a:prstGeom prst="rect">
            <a:avLst/>
          </a:prstGeom>
          <a:noFill/>
        </p:spPr>
        <p:txBody>
          <a:bodyPr wrap="square" rtlCol="0">
            <a:spAutoFit/>
          </a:bodyPr>
          <a:lstStyle/>
          <a:p>
            <a:r>
              <a:rPr lang="fr-FR" sz="3200" b="1" i="1" dirty="0" smtClean="0">
                <a:latin typeface="Times New Roman" pitchFamily="18" charset="0"/>
                <a:cs typeface="Times New Roman" pitchFamily="18" charset="0"/>
              </a:rPr>
              <a:t>Candida </a:t>
            </a:r>
            <a:r>
              <a:rPr lang="fr-FR" sz="3200" b="1" i="1" dirty="0" err="1" smtClean="0">
                <a:latin typeface="Times New Roman" pitchFamily="18" charset="0"/>
                <a:cs typeface="Times New Roman" pitchFamily="18" charset="0"/>
              </a:rPr>
              <a:t>albicans</a:t>
            </a:r>
            <a:endParaRPr lang="fr-FR" sz="3200" b="1" i="1" dirty="0" smtClean="0">
              <a:latin typeface="Times New Roman" pitchFamily="18" charset="0"/>
              <a:cs typeface="Times New Roman" pitchFamily="18" charset="0"/>
            </a:endParaRPr>
          </a:p>
          <a:p>
            <a:endParaRPr lang="fr-FR" sz="3200" b="1" i="1" dirty="0">
              <a:latin typeface="Times New Roman" pitchFamily="18" charset="0"/>
              <a:cs typeface="Times New Roman" pitchFamily="18" charset="0"/>
            </a:endParaRPr>
          </a:p>
        </p:txBody>
      </p:sp>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IMG_3066.JPG"/>
          <p:cNvPicPr>
            <a:picLocks noChangeAspect="1"/>
          </p:cNvPicPr>
          <p:nvPr/>
        </p:nvPicPr>
        <p:blipFill>
          <a:blip r:embed="rId2"/>
          <a:stretch>
            <a:fillRect/>
          </a:stretch>
        </p:blipFill>
        <p:spPr>
          <a:xfrm>
            <a:off x="0" y="0"/>
            <a:ext cx="5429256" cy="35004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Espace réservé du contenu 4" descr="IMG_3073.PNG"/>
          <p:cNvPicPr>
            <a:picLocks noGrp="1" noChangeAspect="1"/>
          </p:cNvPicPr>
          <p:nvPr>
            <p:ph idx="1"/>
          </p:nvPr>
        </p:nvPicPr>
        <p:blipFill>
          <a:blip r:embed="rId3"/>
          <a:stretch>
            <a:fillRect/>
          </a:stretch>
        </p:blipFill>
        <p:spPr>
          <a:xfrm>
            <a:off x="2928926" y="3571876"/>
            <a:ext cx="6215074" cy="32861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ZoneTexte 5"/>
          <p:cNvSpPr txBox="1"/>
          <p:nvPr/>
        </p:nvSpPr>
        <p:spPr>
          <a:xfrm>
            <a:off x="6000760" y="1142984"/>
            <a:ext cx="2643206" cy="1077218"/>
          </a:xfrm>
          <a:prstGeom prst="rect">
            <a:avLst/>
          </a:prstGeom>
          <a:noFill/>
        </p:spPr>
        <p:txBody>
          <a:bodyPr wrap="square" rtlCol="0">
            <a:spAutoFit/>
          </a:bodyPr>
          <a:lstStyle/>
          <a:p>
            <a:r>
              <a:rPr lang="fr-FR" sz="3200" b="1" i="1" dirty="0" smtClean="0">
                <a:latin typeface="Times New Roman" pitchFamily="18" charset="0"/>
                <a:cs typeface="Times New Roman" pitchFamily="18" charset="0"/>
              </a:rPr>
              <a:t>Aspergillus </a:t>
            </a:r>
            <a:r>
              <a:rPr lang="fr-FR" sz="3200" b="1" i="1" dirty="0" err="1" smtClean="0">
                <a:latin typeface="Times New Roman" pitchFamily="18" charset="0"/>
                <a:cs typeface="Times New Roman" pitchFamily="18" charset="0"/>
              </a:rPr>
              <a:t>brasiliensis</a:t>
            </a:r>
            <a:endParaRPr lang="fr-FR" sz="3200" b="1" i="1" dirty="0">
              <a:latin typeface="Times New Roman" pitchFamily="18" charset="0"/>
              <a:cs typeface="Times New Roman" pitchFamily="18" charset="0"/>
            </a:endParaRPr>
          </a:p>
        </p:txBody>
      </p:sp>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685800" y="1816099"/>
            <a:ext cx="7772400" cy="2398719"/>
          </a:xfrm>
          <a:prstGeom prst="rect">
            <a:avLst/>
          </a:prstGeom>
        </p:spPr>
        <p:txBody>
          <a:bodyPr vert="horz" lIns="91440" tIns="45720" rIns="91440" bIns="45720" rtlCol="0" anchor="ctr">
            <a:noAutofit/>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fr-FR" sz="320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Pour éliminer ces microorganismes l’homme a utilisé les antibiotiques depuis leurs découvertes.</a:t>
            </a:r>
            <a:r>
              <a:rPr kumimoji="0" lang="fr-FR" sz="320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Ce sont des substances chimiques qui inhibent ou tuent les bactéries.</a:t>
            </a:r>
            <a:endParaRPr kumimoji="0" lang="fr-FR" sz="320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ransition advTm="10000">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téléchargement (2).jpg"/>
          <p:cNvPicPr>
            <a:picLocks noChangeAspect="1"/>
          </p:cNvPicPr>
          <p:nvPr/>
        </p:nvPicPr>
        <p:blipFill>
          <a:blip r:embed="rId2"/>
          <a:stretch>
            <a:fillRect/>
          </a:stretch>
        </p:blipFill>
        <p:spPr>
          <a:xfrm>
            <a:off x="2071670" y="1214422"/>
            <a:ext cx="4844808" cy="4857784"/>
          </a:xfrm>
          <a:prstGeom prst="rect">
            <a:avLst/>
          </a:prstGeom>
        </p:spPr>
      </p:pic>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37292 0.18173 C -0.35313 0.07746 -0.33316 -0.02682 -0.29514 -0.02104 C -0.25712 -0.01526 -0.19358 0.21225 -0.14445 0.21572 C -0.09531 0.21919 -0.02413 0.03584 3.88889E-6 -3.2948E-6 " pathEditMode="relative" ptsTypes="aaaA">
                                      <p:cBhvr>
                                        <p:cTn id="6" dur="2000" fill="hold"/>
                                        <p:tgtEl>
                                          <p:spTgt spid="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797568"/>
          </a:xfrm>
        </p:spPr>
        <p:txBody>
          <a:bodyPr>
            <a:normAutofit/>
          </a:bodyPr>
          <a:lstStyle/>
          <a:p>
            <a:pPr algn="just"/>
            <a:r>
              <a:rPr lang="fr-FR" sz="3200" dirty="0" smtClean="0">
                <a:latin typeface="Times New Roman" pitchFamily="18" charset="0"/>
                <a:cs typeface="Times New Roman" pitchFamily="18" charset="0"/>
              </a:rPr>
              <a:t>L’utilisation de ces antibiotiques a montré des effets secondaires. Pour cela les chercheurs se sont intéressé à l’étude d’autres molécules naturels tel que les huiles essentielles.</a:t>
            </a:r>
            <a:br>
              <a:rPr lang="fr-FR" sz="3200" dirty="0" smtClean="0">
                <a:latin typeface="Times New Roman" pitchFamily="18" charset="0"/>
                <a:cs typeface="Times New Roman" pitchFamily="18" charset="0"/>
              </a:rPr>
            </a:br>
            <a:r>
              <a:rPr lang="fr-FR" sz="3200" dirty="0" smtClean="0">
                <a:latin typeface="Times New Roman" pitchFamily="18" charset="0"/>
                <a:cs typeface="Times New Roman" pitchFamily="18" charset="0"/>
              </a:rPr>
              <a:t>Il s ’agit d’un extrait pur et naturel provenant de plantes aromatiques.une substance odorante , volatile, de consistance huileuse offrant une forte concentration en principes actifs. Il faut ainsi une très grande quantité de plantes fraîches pour obtenir quelques millilitres d’huiles essentielles.</a:t>
            </a:r>
            <a:endParaRPr lang="fr-FR" sz="3200" dirty="0">
              <a:latin typeface="Times New Roman" pitchFamily="18" charset="0"/>
              <a:cs typeface="Times New Roman" pitchFamily="18" charset="0"/>
            </a:endParaRPr>
          </a:p>
        </p:txBody>
      </p:sp>
    </p:spTree>
  </p:cSld>
  <p:clrMapOvr>
    <a:masterClrMapping/>
  </p:clrMapOvr>
  <p:transition advTm="5000">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011750"/>
          </a:xfrm>
        </p:spPr>
        <p:txBody>
          <a:bodyPr/>
          <a:lstStyle/>
          <a:p>
            <a:r>
              <a:rPr lang="fr-FR" dirty="0" smtClean="0"/>
              <a:t>Partie expérimentale </a:t>
            </a:r>
            <a:endParaRPr lang="fr-FR" dirty="0"/>
          </a:p>
        </p:txBody>
      </p:sp>
    </p:spTree>
  </p:cSld>
  <p:clrMapOvr>
    <a:masterClrMapping/>
  </p:clrMapOvr>
  <p:transition advTm="10000">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space réservé du contenu 3"/>
          <p:cNvPicPr>
            <a:picLocks noGrp="1"/>
          </p:cNvPicPr>
          <p:nvPr>
            <p:ph idx="1"/>
          </p:nvPr>
        </p:nvPicPr>
        <p:blipFill>
          <a:blip r:embed="rId2"/>
          <a:srcRect l="2606" t="16778" r="4292" b="18431"/>
          <a:stretch>
            <a:fillRect/>
          </a:stretch>
        </p:blipFill>
        <p:spPr bwMode="auto">
          <a:xfrm>
            <a:off x="428596" y="1214422"/>
            <a:ext cx="8229600" cy="3687215"/>
          </a:xfrm>
          <a:prstGeom prst="rect">
            <a:avLst/>
          </a:prstGeom>
          <a:noFill/>
          <a:ln w="9525">
            <a:noFill/>
            <a:miter lim="800000"/>
            <a:headEnd/>
            <a:tailEnd/>
          </a:ln>
        </p:spPr>
      </p:pic>
      <p:sp>
        <p:nvSpPr>
          <p:cNvPr id="4" name="ZoneTexte 3"/>
          <p:cNvSpPr txBox="1"/>
          <p:nvPr/>
        </p:nvSpPr>
        <p:spPr>
          <a:xfrm>
            <a:off x="285720" y="5214950"/>
            <a:ext cx="8072494" cy="584775"/>
          </a:xfrm>
          <a:prstGeom prst="rect">
            <a:avLst/>
          </a:prstGeom>
          <a:noFill/>
        </p:spPr>
        <p:txBody>
          <a:bodyPr wrap="square" rtlCol="0">
            <a:spAutoFit/>
          </a:bodyPr>
          <a:lstStyle/>
          <a:p>
            <a:r>
              <a:rPr lang="fr-FR" sz="3200" b="1" dirty="0" smtClean="0">
                <a:latin typeface="Times New Roman" pitchFamily="18" charset="0"/>
                <a:cs typeface="Times New Roman" pitchFamily="18" charset="0"/>
              </a:rPr>
              <a:t>Figure n°01: </a:t>
            </a:r>
            <a:endParaRPr lang="fr-FR" sz="3200" b="1" dirty="0">
              <a:latin typeface="Times New Roman" pitchFamily="18" charset="0"/>
              <a:cs typeface="Times New Roman" pitchFamily="18" charset="0"/>
            </a:endParaRPr>
          </a:p>
        </p:txBody>
      </p:sp>
      <p:sp>
        <p:nvSpPr>
          <p:cNvPr id="5" name="Flèche vers le haut 4"/>
          <p:cNvSpPr/>
          <p:nvPr/>
        </p:nvSpPr>
        <p:spPr>
          <a:xfrm>
            <a:off x="8286776" y="2857496"/>
            <a:ext cx="71438" cy="57150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vers le haut 5"/>
          <p:cNvSpPr/>
          <p:nvPr/>
        </p:nvSpPr>
        <p:spPr>
          <a:xfrm>
            <a:off x="2428860" y="4214818"/>
            <a:ext cx="45719" cy="4286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advTm="5000">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4929198"/>
            <a:ext cx="8229600" cy="1143000"/>
          </a:xfrm>
        </p:spPr>
        <p:txBody>
          <a:bodyPr>
            <a:normAutofit/>
          </a:bodyPr>
          <a:lstStyle/>
          <a:p>
            <a:pPr algn="l"/>
            <a:r>
              <a:rPr lang="fr-FR" sz="3200" b="1" dirty="0" smtClean="0">
                <a:latin typeface="Times New Roman" pitchFamily="18" charset="0"/>
                <a:cs typeface="Times New Roman" pitchFamily="18" charset="0"/>
              </a:rPr>
              <a:t>Figure n°02:</a:t>
            </a:r>
            <a:endParaRPr lang="fr-FR" sz="3200" b="1" dirty="0">
              <a:latin typeface="Times New Roman" pitchFamily="18" charset="0"/>
              <a:cs typeface="Times New Roman" pitchFamily="18" charset="0"/>
            </a:endParaRPr>
          </a:p>
        </p:txBody>
      </p:sp>
      <p:pic>
        <p:nvPicPr>
          <p:cNvPr id="3" name="Image 2"/>
          <p:cNvPicPr/>
          <p:nvPr/>
        </p:nvPicPr>
        <p:blipFill>
          <a:blip r:embed="rId2"/>
          <a:srcRect l="7416" t="18284" r="11756" b="16890"/>
          <a:stretch>
            <a:fillRect/>
          </a:stretch>
        </p:blipFill>
        <p:spPr bwMode="auto">
          <a:xfrm>
            <a:off x="571472" y="428604"/>
            <a:ext cx="8001056" cy="4500594"/>
          </a:xfrm>
          <a:prstGeom prst="rect">
            <a:avLst/>
          </a:prstGeom>
          <a:solidFill>
            <a:schemeClr val="accent2"/>
          </a:solidFill>
          <a:ln w="9525">
            <a:noFill/>
            <a:miter lim="800000"/>
            <a:headEnd/>
            <a:tailEnd/>
          </a:ln>
        </p:spPr>
      </p:pic>
      <p:sp>
        <p:nvSpPr>
          <p:cNvPr id="4" name="Flèche vers le haut 3"/>
          <p:cNvSpPr/>
          <p:nvPr/>
        </p:nvSpPr>
        <p:spPr>
          <a:xfrm>
            <a:off x="5286380" y="2714620"/>
            <a:ext cx="45719" cy="50006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vers le haut 4"/>
          <p:cNvSpPr/>
          <p:nvPr/>
        </p:nvSpPr>
        <p:spPr>
          <a:xfrm>
            <a:off x="3286116" y="3643314"/>
            <a:ext cx="45719" cy="50006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advTm="5000">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Matériel et méthodes</a:t>
            </a:r>
            <a:endParaRPr lang="fr-FR" dirty="0"/>
          </a:p>
        </p:txBody>
      </p:sp>
      <p:sp>
        <p:nvSpPr>
          <p:cNvPr id="3" name="Espace réservé du contenu 2"/>
          <p:cNvSpPr>
            <a:spLocks noGrp="1"/>
          </p:cNvSpPr>
          <p:nvPr>
            <p:ph idx="1"/>
          </p:nvPr>
        </p:nvSpPr>
        <p:spPr>
          <a:xfrm>
            <a:off x="457200" y="1214422"/>
            <a:ext cx="8229600" cy="4911741"/>
          </a:xfrm>
        </p:spPr>
        <p:txBody>
          <a:bodyPr>
            <a:normAutofit fontScale="70000" lnSpcReduction="20000"/>
          </a:bodyPr>
          <a:lstStyle/>
          <a:p>
            <a:pPr>
              <a:buNone/>
            </a:pPr>
            <a:r>
              <a:rPr lang="fr-FR" sz="2900" b="1" dirty="0" smtClean="0">
                <a:latin typeface="Times New Roman" pitchFamily="18" charset="0"/>
                <a:cs typeface="Times New Roman" pitchFamily="18" charset="0"/>
              </a:rPr>
              <a:t>Les </a:t>
            </a:r>
            <a:r>
              <a:rPr lang="fr-FR" sz="2900" b="1" dirty="0">
                <a:latin typeface="Times New Roman" pitchFamily="18" charset="0"/>
                <a:cs typeface="Times New Roman" pitchFamily="18" charset="0"/>
              </a:rPr>
              <a:t>souches </a:t>
            </a:r>
            <a:r>
              <a:rPr lang="fr-FR" sz="2900" b="1" dirty="0" smtClean="0">
                <a:latin typeface="Times New Roman" pitchFamily="18" charset="0"/>
                <a:cs typeface="Times New Roman" pitchFamily="18" charset="0"/>
              </a:rPr>
              <a:t>microbiennes </a:t>
            </a:r>
            <a:endParaRPr lang="fr-FR" sz="2900" dirty="0">
              <a:latin typeface="Times New Roman" pitchFamily="18" charset="0"/>
              <a:cs typeface="Times New Roman" pitchFamily="18" charset="0"/>
            </a:endParaRPr>
          </a:p>
          <a:p>
            <a:pPr algn="just"/>
            <a:r>
              <a:rPr lang="fr-FR" sz="2900" i="1" dirty="0" smtClean="0">
                <a:latin typeface="Times New Roman" pitchFamily="18" charset="0"/>
                <a:cs typeface="Times New Roman" pitchFamily="18" charset="0"/>
              </a:rPr>
              <a:t>Escherichia </a:t>
            </a:r>
            <a:r>
              <a:rPr lang="fr-FR" sz="2900" i="1" dirty="0">
                <a:latin typeface="Times New Roman" pitchFamily="18" charset="0"/>
                <a:cs typeface="Times New Roman" pitchFamily="18" charset="0"/>
              </a:rPr>
              <a:t>coli</a:t>
            </a:r>
            <a:r>
              <a:rPr lang="fr-FR" sz="2900" dirty="0">
                <a:latin typeface="Times New Roman" pitchFamily="18" charset="0"/>
                <a:cs typeface="Times New Roman" pitchFamily="18" charset="0"/>
              </a:rPr>
              <a:t> </a:t>
            </a:r>
            <a:endParaRPr lang="fr-FR" sz="2900" dirty="0" smtClean="0">
              <a:latin typeface="Times New Roman" pitchFamily="18" charset="0"/>
              <a:cs typeface="Times New Roman" pitchFamily="18" charset="0"/>
            </a:endParaRPr>
          </a:p>
          <a:p>
            <a:pPr algn="just"/>
            <a:r>
              <a:rPr lang="fr-FR" sz="2900" i="1" dirty="0" err="1" smtClean="0">
                <a:latin typeface="Times New Roman" pitchFamily="18" charset="0"/>
                <a:cs typeface="Times New Roman" pitchFamily="18" charset="0"/>
              </a:rPr>
              <a:t>Bacillus</a:t>
            </a:r>
            <a:r>
              <a:rPr lang="fr-FR" sz="2900" i="1" dirty="0" smtClean="0">
                <a:latin typeface="Times New Roman" pitchFamily="18" charset="0"/>
                <a:cs typeface="Times New Roman" pitchFamily="18" charset="0"/>
              </a:rPr>
              <a:t> </a:t>
            </a:r>
            <a:r>
              <a:rPr lang="fr-FR" sz="2900" i="1" dirty="0" err="1" smtClean="0">
                <a:latin typeface="Times New Roman" pitchFamily="18" charset="0"/>
                <a:cs typeface="Times New Roman" pitchFamily="18" charset="0"/>
              </a:rPr>
              <a:t>cereus</a:t>
            </a:r>
            <a:endParaRPr lang="fr-FR" sz="2900" dirty="0" smtClean="0">
              <a:latin typeface="Times New Roman" pitchFamily="18" charset="0"/>
              <a:cs typeface="Times New Roman" pitchFamily="18" charset="0"/>
            </a:endParaRPr>
          </a:p>
          <a:p>
            <a:pPr algn="just"/>
            <a:r>
              <a:rPr lang="fr-FR" sz="2900" i="1" dirty="0" smtClean="0">
                <a:latin typeface="Times New Roman" pitchFamily="18" charset="0"/>
                <a:cs typeface="Times New Roman" pitchFamily="18" charset="0"/>
              </a:rPr>
              <a:t>Candida </a:t>
            </a:r>
            <a:r>
              <a:rPr lang="fr-FR" sz="2900" i="1" dirty="0" err="1">
                <a:latin typeface="Times New Roman" pitchFamily="18" charset="0"/>
                <a:cs typeface="Times New Roman" pitchFamily="18" charset="0"/>
              </a:rPr>
              <a:t>albicans</a:t>
            </a:r>
            <a:r>
              <a:rPr lang="fr-FR" sz="2900" dirty="0">
                <a:latin typeface="Times New Roman" pitchFamily="18" charset="0"/>
                <a:cs typeface="Times New Roman" pitchFamily="18" charset="0"/>
              </a:rPr>
              <a:t> </a:t>
            </a:r>
            <a:endParaRPr lang="fr-FR" sz="2900" dirty="0" smtClean="0">
              <a:latin typeface="Times New Roman" pitchFamily="18" charset="0"/>
              <a:cs typeface="Times New Roman" pitchFamily="18" charset="0"/>
            </a:endParaRPr>
          </a:p>
          <a:p>
            <a:pPr algn="just"/>
            <a:r>
              <a:rPr lang="fr-FR" sz="2900" i="1" dirty="0" smtClean="0">
                <a:latin typeface="Times New Roman" pitchFamily="18" charset="0"/>
                <a:cs typeface="Times New Roman" pitchFamily="18" charset="0"/>
              </a:rPr>
              <a:t>Aspergillus </a:t>
            </a:r>
            <a:r>
              <a:rPr lang="fr-FR" sz="2900" i="1" dirty="0" err="1">
                <a:latin typeface="Times New Roman" pitchFamily="18" charset="0"/>
                <a:cs typeface="Times New Roman" pitchFamily="18" charset="0"/>
              </a:rPr>
              <a:t>brasiliensis</a:t>
            </a:r>
            <a:r>
              <a:rPr lang="fr-FR" sz="2900" dirty="0">
                <a:latin typeface="Times New Roman" pitchFamily="18" charset="0"/>
                <a:cs typeface="Times New Roman" pitchFamily="18" charset="0"/>
              </a:rPr>
              <a:t> </a:t>
            </a:r>
            <a:endParaRPr lang="fr-FR" sz="2900" dirty="0" smtClean="0">
              <a:latin typeface="Times New Roman" pitchFamily="18" charset="0"/>
              <a:cs typeface="Times New Roman" pitchFamily="18" charset="0"/>
            </a:endParaRPr>
          </a:p>
          <a:p>
            <a:pPr algn="just">
              <a:buNone/>
            </a:pPr>
            <a:endParaRPr lang="fr-FR" sz="2900" dirty="0" smtClean="0">
              <a:latin typeface="Times New Roman" pitchFamily="18" charset="0"/>
              <a:cs typeface="Times New Roman" pitchFamily="18" charset="0"/>
            </a:endParaRPr>
          </a:p>
          <a:p>
            <a:pPr algn="just">
              <a:buNone/>
            </a:pPr>
            <a:r>
              <a:rPr lang="fr-FR" sz="2900" b="1" dirty="0" smtClean="0">
                <a:latin typeface="Times New Roman" pitchFamily="18" charset="0"/>
                <a:cs typeface="Times New Roman" pitchFamily="18" charset="0"/>
              </a:rPr>
              <a:t> Les antibiotiques:</a:t>
            </a:r>
          </a:p>
          <a:p>
            <a:pPr lvl="0"/>
            <a:r>
              <a:rPr lang="fr-FR" sz="2900" dirty="0" err="1" smtClean="0"/>
              <a:t>Tobramycine</a:t>
            </a:r>
            <a:r>
              <a:rPr lang="fr-FR" sz="2900" dirty="0" smtClean="0"/>
              <a:t> (10 µg)</a:t>
            </a:r>
          </a:p>
          <a:p>
            <a:pPr lvl="0"/>
            <a:r>
              <a:rPr lang="fr-FR" sz="2900" dirty="0" err="1" smtClean="0"/>
              <a:t>Norfloxacin</a:t>
            </a:r>
            <a:r>
              <a:rPr lang="fr-FR" sz="2900" dirty="0" smtClean="0"/>
              <a:t> (10 µg)</a:t>
            </a:r>
          </a:p>
          <a:p>
            <a:pPr lvl="0"/>
            <a:r>
              <a:rPr lang="fr-FR" sz="2900" dirty="0" err="1" smtClean="0"/>
              <a:t>Trimethoprim</a:t>
            </a:r>
            <a:r>
              <a:rPr lang="fr-FR" sz="2900" dirty="0" smtClean="0"/>
              <a:t> + </a:t>
            </a:r>
            <a:r>
              <a:rPr lang="fr-FR" sz="2900" dirty="0" err="1" smtClean="0"/>
              <a:t>Sulfamethoxazole</a:t>
            </a:r>
            <a:r>
              <a:rPr lang="fr-FR" sz="2900" dirty="0" smtClean="0"/>
              <a:t> (1.25 + 23.75 µg)</a:t>
            </a:r>
          </a:p>
          <a:p>
            <a:pPr lvl="0"/>
            <a:r>
              <a:rPr lang="fr-FR" sz="2900" dirty="0" smtClean="0"/>
              <a:t>Gentamicine (10 µg)</a:t>
            </a:r>
          </a:p>
          <a:p>
            <a:pPr lvl="0"/>
            <a:r>
              <a:rPr lang="fr-FR" sz="2900" dirty="0" err="1" smtClean="0"/>
              <a:t>Amoxicilline</a:t>
            </a:r>
            <a:r>
              <a:rPr lang="fr-FR" sz="2900" dirty="0" smtClean="0"/>
              <a:t> </a:t>
            </a:r>
            <a:r>
              <a:rPr lang="fr-FR" sz="2900" dirty="0" err="1" smtClean="0"/>
              <a:t>clavulanique</a:t>
            </a:r>
            <a:r>
              <a:rPr lang="fr-FR" sz="2900" dirty="0" smtClean="0"/>
              <a:t> (20/10 µg</a:t>
            </a:r>
          </a:p>
          <a:p>
            <a:pPr lvl="0"/>
            <a:endParaRPr lang="fr-FR" sz="2900" dirty="0" smtClean="0"/>
          </a:p>
          <a:p>
            <a:pPr lvl="0">
              <a:buNone/>
            </a:pPr>
            <a:r>
              <a:rPr lang="fr-FR" sz="2900" b="1" dirty="0" smtClean="0"/>
              <a:t>Les antifongiques</a:t>
            </a:r>
            <a:endParaRPr lang="fr-FR" sz="2900" dirty="0" smtClean="0"/>
          </a:p>
          <a:p>
            <a:pPr lvl="0"/>
            <a:r>
              <a:rPr lang="fr-FR" sz="2900" dirty="0" err="1" smtClean="0"/>
              <a:t>Clotrimazole</a:t>
            </a:r>
            <a:r>
              <a:rPr lang="fr-FR" sz="2900" dirty="0" smtClean="0"/>
              <a:t> </a:t>
            </a:r>
          </a:p>
          <a:p>
            <a:pPr lvl="0"/>
            <a:r>
              <a:rPr lang="fr-FR" sz="2900" dirty="0" err="1" smtClean="0"/>
              <a:t>Econazole</a:t>
            </a:r>
            <a:endParaRPr lang="fr-FR" sz="2900" dirty="0" smtClean="0"/>
          </a:p>
          <a:p>
            <a:pPr algn="just">
              <a:buNone/>
            </a:pPr>
            <a:endParaRPr lang="fr-FR" dirty="0"/>
          </a:p>
        </p:txBody>
      </p:sp>
    </p:spTree>
  </p:cSld>
  <p:clrMapOvr>
    <a:masterClrMapping/>
  </p:clrMapOvr>
  <p:transition advTm="10000">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571480"/>
            <a:ext cx="7772400" cy="4857783"/>
          </a:xfrm>
        </p:spPr>
        <p:txBody>
          <a:bodyPr>
            <a:normAutofit/>
          </a:bodyPr>
          <a:lstStyle/>
          <a:p>
            <a:pPr algn="l"/>
            <a:r>
              <a:rPr lang="fr-FR" sz="3200" b="1" dirty="0" smtClean="0">
                <a:latin typeface="Times New Roman" pitchFamily="18" charset="0"/>
                <a:cs typeface="Times New Roman" pitchFamily="18" charset="0"/>
              </a:rPr>
              <a:t>Le plan de travail est comme suit:</a:t>
            </a:r>
            <a:br>
              <a:rPr lang="fr-FR" sz="3200" b="1" dirty="0" smtClean="0">
                <a:latin typeface="Times New Roman" pitchFamily="18" charset="0"/>
                <a:cs typeface="Times New Roman" pitchFamily="18" charset="0"/>
              </a:rPr>
            </a:br>
            <a:r>
              <a:rPr lang="fr-FR" sz="3200" b="1" dirty="0" smtClean="0">
                <a:latin typeface="Times New Roman" pitchFamily="18" charset="0"/>
                <a:cs typeface="Times New Roman" pitchFamily="18" charset="0"/>
              </a:rPr>
              <a:t/>
            </a:r>
            <a:br>
              <a:rPr lang="fr-FR" sz="3200" b="1" dirty="0" smtClean="0">
                <a:latin typeface="Times New Roman" pitchFamily="18" charset="0"/>
                <a:cs typeface="Times New Roman" pitchFamily="18" charset="0"/>
              </a:rPr>
            </a:br>
            <a:r>
              <a:rPr lang="fr-FR" sz="3200" b="1" dirty="0" smtClean="0">
                <a:latin typeface="Times New Roman" pitchFamily="18" charset="0"/>
                <a:cs typeface="Times New Roman" pitchFamily="18" charset="0"/>
              </a:rPr>
              <a:t>Introduction</a:t>
            </a:r>
            <a:br>
              <a:rPr lang="fr-FR" sz="3200" b="1" dirty="0" smtClean="0">
                <a:latin typeface="Times New Roman" pitchFamily="18" charset="0"/>
                <a:cs typeface="Times New Roman" pitchFamily="18" charset="0"/>
              </a:rPr>
            </a:br>
            <a:r>
              <a:rPr lang="fr-FR" sz="3200" b="1" dirty="0" smtClean="0">
                <a:latin typeface="Times New Roman" pitchFamily="18" charset="0"/>
                <a:cs typeface="Times New Roman" pitchFamily="18" charset="0"/>
              </a:rPr>
              <a:t>Analyse bibliographique</a:t>
            </a:r>
            <a:br>
              <a:rPr lang="fr-FR" sz="3200" b="1" dirty="0" smtClean="0">
                <a:latin typeface="Times New Roman" pitchFamily="18" charset="0"/>
                <a:cs typeface="Times New Roman" pitchFamily="18" charset="0"/>
              </a:rPr>
            </a:br>
            <a:r>
              <a:rPr lang="fr-FR" sz="3200" b="1" dirty="0" smtClean="0">
                <a:latin typeface="Times New Roman" pitchFamily="18" charset="0"/>
                <a:cs typeface="Times New Roman" pitchFamily="18" charset="0"/>
              </a:rPr>
              <a:t>Matériel et méthodes</a:t>
            </a:r>
            <a:br>
              <a:rPr lang="fr-FR" sz="3200" b="1" dirty="0" smtClean="0">
                <a:latin typeface="Times New Roman" pitchFamily="18" charset="0"/>
                <a:cs typeface="Times New Roman" pitchFamily="18" charset="0"/>
              </a:rPr>
            </a:br>
            <a:r>
              <a:rPr lang="fr-FR" sz="3200" b="1" dirty="0" smtClean="0">
                <a:latin typeface="Times New Roman" pitchFamily="18" charset="0"/>
                <a:cs typeface="Times New Roman" pitchFamily="18" charset="0"/>
              </a:rPr>
              <a:t>Résultats et discussion</a:t>
            </a:r>
            <a:br>
              <a:rPr lang="fr-FR" sz="3200" b="1" dirty="0" smtClean="0">
                <a:latin typeface="Times New Roman" pitchFamily="18" charset="0"/>
                <a:cs typeface="Times New Roman" pitchFamily="18" charset="0"/>
              </a:rPr>
            </a:br>
            <a:r>
              <a:rPr lang="fr-FR" sz="3200" b="1" dirty="0" smtClean="0">
                <a:latin typeface="Times New Roman" pitchFamily="18" charset="0"/>
                <a:cs typeface="Times New Roman" pitchFamily="18" charset="0"/>
              </a:rPr>
              <a:t>Conclusion</a:t>
            </a:r>
            <a:br>
              <a:rPr lang="fr-FR" sz="3200" b="1" dirty="0" smtClean="0">
                <a:latin typeface="Times New Roman" pitchFamily="18" charset="0"/>
                <a:cs typeface="Times New Roman" pitchFamily="18" charset="0"/>
              </a:rPr>
            </a:br>
            <a:r>
              <a:rPr lang="fr-FR" sz="3200" b="1" dirty="0" smtClean="0">
                <a:latin typeface="Times New Roman" pitchFamily="18" charset="0"/>
                <a:cs typeface="Times New Roman" pitchFamily="18" charset="0"/>
              </a:rPr>
              <a:t> </a:t>
            </a:r>
            <a:endParaRPr lang="fr-FR" sz="3200" b="1" dirty="0">
              <a:latin typeface="Times New Roman" pitchFamily="18" charset="0"/>
              <a:cs typeface="Times New Roman" pitchFamily="18" charset="0"/>
            </a:endParaRPr>
          </a:p>
        </p:txBody>
      </p:sp>
    </p:spTree>
  </p:cSld>
  <p:clrMapOvr>
    <a:masterClrMapping/>
  </p:clrMapOvr>
  <p:transition advTm="10000">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_1047.JPG"/>
          <p:cNvPicPr>
            <a:picLocks noChangeAspect="1"/>
          </p:cNvPicPr>
          <p:nvPr/>
        </p:nvPicPr>
        <p:blipFill>
          <a:blip r:embed="rId2" cstate="print"/>
          <a:stretch>
            <a:fillRect/>
          </a:stretch>
        </p:blipFill>
        <p:spPr>
          <a:xfrm>
            <a:off x="928662" y="1285860"/>
            <a:ext cx="7286676" cy="4525963"/>
          </a:xfrm>
          <a:prstGeom prst="rect">
            <a:avLst/>
          </a:prstGeom>
        </p:spPr>
      </p:pic>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_1048.JPG"/>
          <p:cNvPicPr>
            <a:picLocks noGrp="1" noChangeAspect="1"/>
          </p:cNvPicPr>
          <p:nvPr>
            <p:ph idx="1"/>
          </p:nvPr>
        </p:nvPicPr>
        <p:blipFill>
          <a:blip r:embed="rId2" cstate="print"/>
          <a:stretch>
            <a:fillRect/>
          </a:stretch>
        </p:blipFill>
        <p:spPr>
          <a:xfrm>
            <a:off x="1213893" y="1689119"/>
            <a:ext cx="6716214" cy="4525963"/>
          </a:xfrm>
        </p:spPr>
      </p:pic>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_1049.JPG"/>
          <p:cNvPicPr>
            <a:picLocks noGrp="1" noChangeAspect="1"/>
          </p:cNvPicPr>
          <p:nvPr>
            <p:ph idx="1"/>
          </p:nvPr>
        </p:nvPicPr>
        <p:blipFill>
          <a:blip r:embed="rId2" cstate="print"/>
          <a:stretch>
            <a:fillRect/>
          </a:stretch>
        </p:blipFill>
        <p:spPr>
          <a:xfrm>
            <a:off x="1321951" y="1600200"/>
            <a:ext cx="6500098" cy="4525963"/>
          </a:xfrm>
        </p:spPr>
      </p:pic>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_1050.JPG"/>
          <p:cNvPicPr>
            <a:picLocks noGrp="1" noChangeAspect="1"/>
          </p:cNvPicPr>
          <p:nvPr>
            <p:ph idx="1"/>
          </p:nvPr>
        </p:nvPicPr>
        <p:blipFill>
          <a:blip r:embed="rId2" cstate="print"/>
          <a:stretch>
            <a:fillRect/>
          </a:stretch>
        </p:blipFill>
        <p:spPr>
          <a:xfrm>
            <a:off x="1571315" y="1600200"/>
            <a:ext cx="6001369" cy="4525963"/>
          </a:xfrm>
        </p:spPr>
      </p:pic>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_1051.JPG"/>
          <p:cNvPicPr>
            <a:picLocks noGrp="1" noChangeAspect="1"/>
          </p:cNvPicPr>
          <p:nvPr>
            <p:ph idx="1"/>
          </p:nvPr>
        </p:nvPicPr>
        <p:blipFill>
          <a:blip r:embed="rId2" cstate="print"/>
          <a:stretch>
            <a:fillRect/>
          </a:stretch>
        </p:blipFill>
        <p:spPr>
          <a:xfrm>
            <a:off x="1606642" y="1600200"/>
            <a:ext cx="5930716" cy="4525963"/>
          </a:xfrm>
        </p:spPr>
      </p:pic>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54692"/>
          </a:xfrm>
        </p:spPr>
        <p:txBody>
          <a:bodyPr>
            <a:normAutofit/>
          </a:bodyPr>
          <a:lstStyle/>
          <a:p>
            <a:pPr algn="l"/>
            <a:r>
              <a:rPr lang="fr-FR" sz="2400" b="1" dirty="0" smtClean="0">
                <a:latin typeface="Times New Roman" pitchFamily="18" charset="0"/>
                <a:cs typeface="Times New Roman" pitchFamily="18" charset="0"/>
              </a:rPr>
              <a:t>Les huiles essentielles: </a:t>
            </a:r>
            <a:r>
              <a:rPr lang="fr-FR" sz="2400" dirty="0" smtClean="0">
                <a:latin typeface="Times New Roman" pitchFamily="18" charset="0"/>
                <a:cs typeface="Times New Roman" pitchFamily="18" charset="0"/>
              </a:rPr>
              <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 E4</a:t>
            </a:r>
            <a:r>
              <a:rPr lang="fr-FR" sz="2400" i="1" dirty="0" smtClean="0">
                <a:latin typeface="Times New Roman" pitchFamily="18" charset="0"/>
                <a:cs typeface="Times New Roman" pitchFamily="18" charset="0"/>
              </a:rPr>
              <a:t>: </a:t>
            </a:r>
            <a:r>
              <a:rPr lang="fr-FR" sz="2400" i="1" dirty="0" err="1" smtClean="0">
                <a:latin typeface="Times New Roman" pitchFamily="18" charset="0"/>
                <a:cs typeface="Times New Roman" pitchFamily="18" charset="0"/>
              </a:rPr>
              <a:t>origanum</a:t>
            </a:r>
            <a:r>
              <a:rPr lang="fr-FR" sz="2400" i="1" dirty="0" smtClean="0">
                <a:latin typeface="Times New Roman" pitchFamily="18" charset="0"/>
                <a:cs typeface="Times New Roman" pitchFamily="18" charset="0"/>
              </a:rPr>
              <a:t> </a:t>
            </a:r>
            <a:r>
              <a:rPr lang="fr-FR" sz="2400" i="1" dirty="0" err="1" smtClean="0">
                <a:latin typeface="Times New Roman" pitchFamily="18" charset="0"/>
                <a:cs typeface="Times New Roman" pitchFamily="18" charset="0"/>
              </a:rPr>
              <a:t>elongathum</a:t>
            </a:r>
            <a:r>
              <a:rPr lang="fr-FR" sz="2400" i="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a:t>
            </a:r>
            <a:r>
              <a:rPr lang="fr-FR" sz="2400" dirty="0" err="1" smtClean="0">
                <a:latin typeface="Times New Roman" pitchFamily="18" charset="0"/>
                <a:cs typeface="Times New Roman" pitchFamily="18" charset="0"/>
              </a:rPr>
              <a:t>djebala</a:t>
            </a:r>
            <a:r>
              <a:rPr lang="fr-FR" sz="2400" dirty="0" smtClean="0">
                <a:latin typeface="Times New Roman" pitchFamily="18" charset="0"/>
                <a:cs typeface="Times New Roman" pitchFamily="18" charset="0"/>
              </a:rPr>
              <a:t>)</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E5: </a:t>
            </a:r>
            <a:r>
              <a:rPr lang="fr-FR" sz="2400" i="1" dirty="0" err="1" smtClean="0">
                <a:latin typeface="Times New Roman" pitchFamily="18" charset="0"/>
                <a:cs typeface="Times New Roman" pitchFamily="18" charset="0"/>
              </a:rPr>
              <a:t>origanum</a:t>
            </a:r>
            <a:r>
              <a:rPr lang="fr-FR" sz="2400" i="1" dirty="0" smtClean="0">
                <a:latin typeface="Times New Roman" pitchFamily="18" charset="0"/>
                <a:cs typeface="Times New Roman" pitchFamily="18" charset="0"/>
              </a:rPr>
              <a:t> </a:t>
            </a:r>
            <a:r>
              <a:rPr lang="fr-FR" sz="2400" i="1" dirty="0" err="1" smtClean="0">
                <a:latin typeface="Times New Roman" pitchFamily="18" charset="0"/>
                <a:cs typeface="Times New Roman" pitchFamily="18" charset="0"/>
              </a:rPr>
              <a:t>elongathum</a:t>
            </a:r>
            <a:r>
              <a:rPr lang="fr-FR" sz="2400" i="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a:t>
            </a:r>
            <a:r>
              <a:rPr lang="fr-FR" sz="2400" dirty="0" err="1" smtClean="0">
                <a:latin typeface="Times New Roman" pitchFamily="18" charset="0"/>
                <a:cs typeface="Times New Roman" pitchFamily="18" charset="0"/>
              </a:rPr>
              <a:t>nedroma</a:t>
            </a:r>
            <a:r>
              <a:rPr lang="fr-FR" sz="2400" dirty="0" smtClean="0">
                <a:latin typeface="Times New Roman" pitchFamily="18" charset="0"/>
                <a:cs typeface="Times New Roman" pitchFamily="18" charset="0"/>
              </a:rPr>
              <a:t>)</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L6: </a:t>
            </a:r>
            <a:r>
              <a:rPr lang="fr-FR" sz="2400" i="1" dirty="0" smtClean="0">
                <a:latin typeface="Times New Roman" pitchFamily="18" charset="0"/>
                <a:cs typeface="Times New Roman" pitchFamily="18" charset="0"/>
              </a:rPr>
              <a:t>thymus </a:t>
            </a:r>
            <a:r>
              <a:rPr lang="fr-FR" sz="2400" i="1" dirty="0" err="1" smtClean="0">
                <a:latin typeface="Times New Roman" pitchFamily="18" charset="0"/>
                <a:cs typeface="Times New Roman" pitchFamily="18" charset="0"/>
              </a:rPr>
              <a:t>vulgaris</a:t>
            </a:r>
            <a:r>
              <a:rPr lang="fr-FR" sz="2400" i="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a:t>
            </a:r>
            <a:r>
              <a:rPr lang="fr-FR" sz="2400" dirty="0" err="1" smtClean="0">
                <a:latin typeface="Times New Roman" pitchFamily="18" charset="0"/>
                <a:cs typeface="Times New Roman" pitchFamily="18" charset="0"/>
              </a:rPr>
              <a:t>nedroma</a:t>
            </a:r>
            <a:r>
              <a:rPr lang="fr-FR" sz="2400" dirty="0" smtClean="0">
                <a:latin typeface="Times New Roman" pitchFamily="18" charset="0"/>
                <a:cs typeface="Times New Roman" pitchFamily="18" charset="0"/>
              </a:rPr>
              <a:t>)</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L7: </a:t>
            </a:r>
            <a:r>
              <a:rPr lang="fr-FR" sz="2400" i="1" dirty="0" smtClean="0">
                <a:latin typeface="Times New Roman" pitchFamily="18" charset="0"/>
                <a:cs typeface="Times New Roman" pitchFamily="18" charset="0"/>
              </a:rPr>
              <a:t>thymus </a:t>
            </a:r>
            <a:r>
              <a:rPr lang="fr-FR" sz="2400" i="1" dirty="0" err="1" smtClean="0">
                <a:latin typeface="Times New Roman" pitchFamily="18" charset="0"/>
                <a:cs typeface="Times New Roman" pitchFamily="18" charset="0"/>
              </a:rPr>
              <a:t>vugaris</a:t>
            </a:r>
            <a:r>
              <a:rPr lang="fr-FR" sz="2400" i="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(el </a:t>
            </a:r>
            <a:r>
              <a:rPr lang="fr-FR" sz="2400" dirty="0" err="1" smtClean="0">
                <a:latin typeface="Times New Roman" pitchFamily="18" charset="0"/>
                <a:cs typeface="Times New Roman" pitchFamily="18" charset="0"/>
              </a:rPr>
              <a:t>kbira</a:t>
            </a:r>
            <a:r>
              <a:rPr lang="fr-FR" sz="2400" dirty="0" smtClean="0">
                <a:latin typeface="Times New Roman" pitchFamily="18" charset="0"/>
                <a:cs typeface="Times New Roman" pitchFamily="18" charset="0"/>
              </a:rPr>
              <a:t>)</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L8: </a:t>
            </a:r>
            <a:r>
              <a:rPr lang="fr-FR" sz="2400" i="1" dirty="0" smtClean="0">
                <a:latin typeface="Times New Roman" pitchFamily="18" charset="0"/>
                <a:cs typeface="Times New Roman" pitchFamily="18" charset="0"/>
              </a:rPr>
              <a:t>thymus </a:t>
            </a:r>
            <a:r>
              <a:rPr lang="fr-FR" sz="2400" i="1" dirty="0" err="1" smtClean="0">
                <a:latin typeface="Times New Roman" pitchFamily="18" charset="0"/>
                <a:cs typeface="Times New Roman" pitchFamily="18" charset="0"/>
              </a:rPr>
              <a:t>vulgaris</a:t>
            </a:r>
            <a:r>
              <a:rPr lang="fr-FR" sz="2400" i="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a:t>
            </a:r>
            <a:r>
              <a:rPr lang="fr-FR" sz="2400" dirty="0" err="1" smtClean="0">
                <a:latin typeface="Times New Roman" pitchFamily="18" charset="0"/>
                <a:cs typeface="Times New Roman" pitchFamily="18" charset="0"/>
              </a:rPr>
              <a:t>fellaoucen</a:t>
            </a:r>
            <a:r>
              <a:rPr lang="fr-FR" sz="2400" dirty="0" smtClean="0">
                <a:latin typeface="Times New Roman" pitchFamily="18" charset="0"/>
                <a:cs typeface="Times New Roman" pitchFamily="18" charset="0"/>
              </a:rPr>
              <a:t>)</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L9</a:t>
            </a:r>
            <a:r>
              <a:rPr lang="fr-FR" sz="2400" i="1" dirty="0" smtClean="0">
                <a:latin typeface="Times New Roman" pitchFamily="18" charset="0"/>
                <a:cs typeface="Times New Roman" pitchFamily="18" charset="0"/>
              </a:rPr>
              <a:t>: thymus </a:t>
            </a:r>
            <a:r>
              <a:rPr lang="fr-FR" sz="2400" i="1" dirty="0" err="1" smtClean="0">
                <a:latin typeface="Times New Roman" pitchFamily="18" charset="0"/>
                <a:cs typeface="Times New Roman" pitchFamily="18" charset="0"/>
              </a:rPr>
              <a:t>vulgaris</a:t>
            </a:r>
            <a:r>
              <a:rPr lang="fr-FR" sz="2400" i="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a:t>
            </a:r>
            <a:r>
              <a:rPr lang="fr-FR" sz="2400" dirty="0" err="1" smtClean="0">
                <a:latin typeface="Times New Roman" pitchFamily="18" charset="0"/>
                <a:cs typeface="Times New Roman" pitchFamily="18" charset="0"/>
              </a:rPr>
              <a:t>benamar</a:t>
            </a:r>
            <a:r>
              <a:rPr lang="fr-FR" sz="2400" dirty="0" smtClean="0">
                <a:latin typeface="Times New Roman" pitchFamily="18" charset="0"/>
                <a:cs typeface="Times New Roman" pitchFamily="18" charset="0"/>
              </a:rPr>
              <a:t>)</a:t>
            </a:r>
            <a:r>
              <a:rPr lang="fr-FR" dirty="0" smtClean="0">
                <a:latin typeface="Times New Roman" pitchFamily="18" charset="0"/>
                <a:cs typeface="Times New Roman" pitchFamily="18" charset="0"/>
              </a:rPr>
              <a:t/>
            </a:r>
            <a:br>
              <a:rPr lang="fr-FR" dirty="0" smtClean="0">
                <a:latin typeface="Times New Roman" pitchFamily="18" charset="0"/>
                <a:cs typeface="Times New Roman" pitchFamily="18" charset="0"/>
              </a:rPr>
            </a:br>
            <a:endParaRPr lang="fr-FR" dirty="0"/>
          </a:p>
        </p:txBody>
      </p:sp>
    </p:spTree>
  </p:cSld>
  <p:clrMapOvr>
    <a:masterClrMapping/>
  </p:clrMapOvr>
  <p:transition advTm="10000">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3" name="Image 2" descr="IMG_3152.JPG"/>
          <p:cNvPicPr>
            <a:picLocks noChangeAspect="1"/>
          </p:cNvPicPr>
          <p:nvPr/>
        </p:nvPicPr>
        <p:blipFill>
          <a:blip r:embed="rId2" cstate="print"/>
          <a:stretch>
            <a:fillRect/>
          </a:stretch>
        </p:blipFill>
        <p:spPr>
          <a:xfrm rot="5400000">
            <a:off x="-535789" y="535789"/>
            <a:ext cx="5715016" cy="4643438"/>
          </a:xfrm>
          <a:prstGeom prst="rect">
            <a:avLst/>
          </a:prstGeom>
        </p:spPr>
      </p:pic>
      <p:pic>
        <p:nvPicPr>
          <p:cNvPr id="4" name="Image 3" descr="G:\DCIM\134___06\IMG_7654.JPG"/>
          <p:cNvPicPr/>
          <p:nvPr/>
        </p:nvPicPr>
        <p:blipFill>
          <a:blip r:embed="rId3"/>
          <a:srcRect l="16459" r="10250"/>
          <a:stretch>
            <a:fillRect/>
          </a:stretch>
        </p:blipFill>
        <p:spPr bwMode="auto">
          <a:xfrm>
            <a:off x="4572000" y="0"/>
            <a:ext cx="4572000" cy="5715016"/>
          </a:xfrm>
          <a:prstGeom prst="rect">
            <a:avLst/>
          </a:prstGeom>
          <a:noFill/>
          <a:ln w="9525">
            <a:noFill/>
            <a:miter lim="800000"/>
            <a:headEnd/>
            <a:tailEnd/>
          </a:ln>
        </p:spPr>
      </p:pic>
    </p:spTree>
  </p:cSld>
  <p:clrMapOvr>
    <a:masterClrMapping/>
  </p:clrMapOvr>
  <p:transition advTm="5000">
    <p:wedg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3" name="Image 2" descr="IMG_3151.JPG"/>
          <p:cNvPicPr>
            <a:picLocks noChangeAspect="1"/>
          </p:cNvPicPr>
          <p:nvPr/>
        </p:nvPicPr>
        <p:blipFill>
          <a:blip r:embed="rId2" cstate="print"/>
          <a:stretch>
            <a:fillRect/>
          </a:stretch>
        </p:blipFill>
        <p:spPr>
          <a:xfrm rot="5400000">
            <a:off x="-571508" y="571508"/>
            <a:ext cx="5786454" cy="4643438"/>
          </a:xfrm>
          <a:prstGeom prst="rect">
            <a:avLst/>
          </a:prstGeom>
        </p:spPr>
      </p:pic>
      <p:pic>
        <p:nvPicPr>
          <p:cNvPr id="5" name="Image 4" descr="G:\DCIM\134___06\IMG_7656.JPG"/>
          <p:cNvPicPr/>
          <p:nvPr/>
        </p:nvPicPr>
        <p:blipFill>
          <a:blip r:embed="rId3"/>
          <a:srcRect l="19348" r="8780"/>
          <a:stretch>
            <a:fillRect/>
          </a:stretch>
        </p:blipFill>
        <p:spPr bwMode="auto">
          <a:xfrm>
            <a:off x="4643438" y="0"/>
            <a:ext cx="4500563" cy="5786454"/>
          </a:xfrm>
          <a:prstGeom prst="rect">
            <a:avLst/>
          </a:prstGeom>
          <a:noFill/>
          <a:ln w="9525">
            <a:noFill/>
            <a:miter lim="800000"/>
            <a:headEnd/>
            <a:tailEnd/>
          </a:ln>
        </p:spPr>
      </p:pic>
    </p:spTree>
  </p:cSld>
  <p:clrMapOvr>
    <a:masterClrMapping/>
  </p:clrMapOvr>
  <p:transition advTm="5000">
    <p:wedg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3" name="Image 2" descr="IMG_3149.JPG"/>
          <p:cNvPicPr>
            <a:picLocks noChangeAspect="1"/>
          </p:cNvPicPr>
          <p:nvPr/>
        </p:nvPicPr>
        <p:blipFill>
          <a:blip r:embed="rId2" cstate="print"/>
          <a:stretch>
            <a:fillRect/>
          </a:stretch>
        </p:blipFill>
        <p:spPr>
          <a:xfrm rot="5400000">
            <a:off x="-535773" y="535773"/>
            <a:ext cx="5929306" cy="4857760"/>
          </a:xfrm>
          <a:prstGeom prst="rect">
            <a:avLst/>
          </a:prstGeom>
        </p:spPr>
      </p:pic>
      <p:pic>
        <p:nvPicPr>
          <p:cNvPr id="4" name="Image 3" descr="IMG_3150.JPG"/>
          <p:cNvPicPr>
            <a:picLocks noChangeAspect="1"/>
          </p:cNvPicPr>
          <p:nvPr/>
        </p:nvPicPr>
        <p:blipFill>
          <a:blip r:embed="rId3" cstate="print"/>
          <a:stretch>
            <a:fillRect/>
          </a:stretch>
        </p:blipFill>
        <p:spPr>
          <a:xfrm rot="5400000">
            <a:off x="3714736" y="500066"/>
            <a:ext cx="5929330" cy="4929198"/>
          </a:xfrm>
          <a:prstGeom prst="rect">
            <a:avLst/>
          </a:prstGeom>
        </p:spPr>
      </p:pic>
    </p:spTree>
  </p:cSld>
  <p:clrMapOvr>
    <a:masterClrMapping/>
  </p:clrMapOvr>
  <p:transition advTm="5000">
    <p:wedg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latin typeface="Times New Roman" pitchFamily="18" charset="0"/>
                <a:cs typeface="Times New Roman" pitchFamily="18" charset="0"/>
              </a:rPr>
              <a:t>Teste de l’antibiogramme</a:t>
            </a:r>
            <a:r>
              <a:rPr lang="fr-FR" sz="2000" dirty="0" smtClean="0">
                <a:latin typeface="Times New Roman" pitchFamily="18" charset="0"/>
                <a:cs typeface="Times New Roman" pitchFamily="18" charset="0"/>
              </a:rPr>
              <a:t/>
            </a:r>
            <a:br>
              <a:rPr lang="fr-FR" sz="2000" dirty="0" smtClean="0">
                <a:latin typeface="Times New Roman" pitchFamily="18" charset="0"/>
                <a:cs typeface="Times New Roman" pitchFamily="18" charset="0"/>
              </a:rPr>
            </a:br>
            <a:endParaRPr lang="fr-FR" sz="2000" dirty="0"/>
          </a:p>
        </p:txBody>
      </p:sp>
      <p:pic>
        <p:nvPicPr>
          <p:cNvPr id="3" name="Image 2" descr="experience-4.jpg"/>
          <p:cNvPicPr>
            <a:picLocks noChangeAspect="1"/>
          </p:cNvPicPr>
          <p:nvPr/>
        </p:nvPicPr>
        <p:blipFill>
          <a:blip r:embed="rId2"/>
          <a:stretch>
            <a:fillRect/>
          </a:stretch>
        </p:blipFill>
        <p:spPr>
          <a:xfrm>
            <a:off x="1500166" y="1785926"/>
            <a:ext cx="6500858" cy="4462481"/>
          </a:xfrm>
          <a:prstGeom prst="rect">
            <a:avLst/>
          </a:prstGeom>
        </p:spPr>
      </p:pic>
    </p:spTree>
  </p:cSld>
  <p:clrMapOvr>
    <a:masterClrMapping/>
  </p:clrMapOvr>
  <p:transition advTm="10000">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685800" y="1816099"/>
            <a:ext cx="7772400" cy="1470025"/>
          </a:xfrm>
          <a:prstGeom prst="rect">
            <a:avLst/>
          </a:prstGeom>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11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fr-FR" sz="11200" b="1"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11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1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Introduction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fr-FR" sz="12800" b="1"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128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lvl="0" algn="just">
              <a:spcBef>
                <a:spcPct val="0"/>
              </a:spcBef>
              <a:defRPr/>
            </a:pPr>
            <a:r>
              <a:rPr lang="fr-FR" sz="12800" dirty="0" smtClean="0">
                <a:latin typeface="Times New Roman" pitchFamily="18" charset="0"/>
                <a:cs typeface="Times New Roman" pitchFamily="18" charset="0"/>
              </a:rPr>
              <a:t> Depuis des milliers d’années, l’humanité a utilisé diverses plantes trouvées dans son environnement, afin de traiter et soigner toutes sortes de maladies, ces plantes représentent un réservoir immense de composés potentiels attribués aux métabolites secondaires qui ont l’avantage d’être d’une grande diversité de structure chimique et ils possèdent un très large éventail d’activités biologiques.</a:t>
            </a:r>
            <a:r>
              <a:rPr kumimoji="0" lang="fr-FR" sz="3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fr-FR" sz="3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fr-FR" sz="32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sz="3200" b="1" dirty="0" smtClean="0">
                <a:latin typeface="Times New Roman" pitchFamily="18" charset="0"/>
                <a:cs typeface="Times New Roman" pitchFamily="18" charset="0"/>
              </a:rPr>
              <a:t>Teste de l’aromatogramme</a:t>
            </a:r>
            <a:r>
              <a:rPr lang="fr-FR" sz="2000" dirty="0" smtClean="0">
                <a:latin typeface="Times New Roman" pitchFamily="18" charset="0"/>
                <a:cs typeface="Times New Roman" pitchFamily="18" charset="0"/>
              </a:rPr>
              <a:t/>
            </a:r>
            <a:br>
              <a:rPr lang="fr-FR" sz="2000" dirty="0" smtClean="0">
                <a:latin typeface="Times New Roman" pitchFamily="18" charset="0"/>
                <a:cs typeface="Times New Roman" pitchFamily="18" charset="0"/>
              </a:rPr>
            </a:br>
            <a:endParaRPr lang="fr-FR" sz="2000" dirty="0"/>
          </a:p>
        </p:txBody>
      </p:sp>
      <p:pic>
        <p:nvPicPr>
          <p:cNvPr id="5" name="Image 4" descr="0L-10-06.jpg"/>
          <p:cNvPicPr>
            <a:picLocks noChangeAspect="1"/>
          </p:cNvPicPr>
          <p:nvPr/>
        </p:nvPicPr>
        <p:blipFill>
          <a:blip r:embed="rId2"/>
          <a:stretch>
            <a:fillRect/>
          </a:stretch>
        </p:blipFill>
        <p:spPr>
          <a:xfrm>
            <a:off x="0" y="1142984"/>
            <a:ext cx="5072066" cy="2499533"/>
          </a:xfrm>
          <a:prstGeom prst="rect">
            <a:avLst/>
          </a:prstGeom>
        </p:spPr>
      </p:pic>
      <p:pic>
        <p:nvPicPr>
          <p:cNvPr id="6" name="Image 5" descr="Determination-in-vitro--du-pouvoir-antibacterien-des-huiles-essentielles-deucalyptus-myrte-21.png"/>
          <p:cNvPicPr>
            <a:picLocks noChangeAspect="1"/>
          </p:cNvPicPr>
          <p:nvPr/>
        </p:nvPicPr>
        <p:blipFill>
          <a:blip r:embed="rId3"/>
          <a:stretch>
            <a:fillRect/>
          </a:stretch>
        </p:blipFill>
        <p:spPr>
          <a:xfrm>
            <a:off x="2928926" y="3643314"/>
            <a:ext cx="6215074" cy="3214686"/>
          </a:xfrm>
          <a:prstGeom prst="rect">
            <a:avLst/>
          </a:prstGeom>
        </p:spPr>
      </p:pic>
    </p:spTree>
  </p:cSld>
  <p:clrMapOvr>
    <a:masterClrMapping/>
  </p:clrMapOvr>
  <p:transition advTm="10000">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797568"/>
          </a:xfrm>
        </p:spPr>
        <p:txBody>
          <a:bodyPr>
            <a:normAutofit/>
          </a:bodyPr>
          <a:lstStyle/>
          <a:p>
            <a:r>
              <a:rPr lang="fr-FR" sz="3200" dirty="0" smtClean="0">
                <a:latin typeface="Times New Roman" pitchFamily="18" charset="0"/>
                <a:cs typeface="Times New Roman" pitchFamily="18" charset="0"/>
              </a:rPr>
              <a:t>La CMI est définie comme étant la plus faible concentration en huile essentielle capable d’induire une réduction de la croissance microbienne de 90%.</a:t>
            </a:r>
            <a:br>
              <a:rPr lang="fr-FR" sz="3200" dirty="0" smtClean="0">
                <a:latin typeface="Times New Roman" pitchFamily="18" charset="0"/>
                <a:cs typeface="Times New Roman" pitchFamily="18" charset="0"/>
              </a:rPr>
            </a:br>
            <a:endParaRPr lang="fr-FR" sz="3200" dirty="0">
              <a:latin typeface="Times New Roman" pitchFamily="18" charset="0"/>
              <a:cs typeface="Times New Roman" pitchFamily="18" charset="0"/>
            </a:endParaRPr>
          </a:p>
        </p:txBody>
      </p:sp>
    </p:spTree>
  </p:cSld>
  <p:clrMapOvr>
    <a:masterClrMapping/>
  </p:clrMapOvr>
  <p:transition advTm="5000">
    <p:wedg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dirty="0" smtClean="0"/>
              <a:t/>
            </a:r>
            <a:br>
              <a:rPr lang="fr-FR" dirty="0" smtClean="0"/>
            </a:br>
            <a:r>
              <a:rPr lang="fr-FR" dirty="0" smtClean="0"/>
              <a:t/>
            </a:r>
            <a:br>
              <a:rPr lang="fr-FR" dirty="0" smtClean="0"/>
            </a:br>
            <a:r>
              <a:rPr lang="fr-FR" dirty="0" smtClean="0"/>
              <a:t/>
            </a:r>
            <a:br>
              <a:rPr lang="fr-FR" dirty="0" smtClean="0"/>
            </a:br>
            <a:r>
              <a:rPr lang="fr-FR" dirty="0" smtClean="0"/>
              <a:t/>
            </a:r>
            <a:br>
              <a:rPr lang="fr-FR" dirty="0" smtClean="0"/>
            </a:br>
            <a:r>
              <a:rPr lang="fr-FR" dirty="0" smtClean="0"/>
              <a:t/>
            </a:r>
            <a:br>
              <a:rPr lang="fr-FR" dirty="0" smtClean="0"/>
            </a:br>
            <a:r>
              <a:rPr lang="fr-FR" dirty="0" smtClean="0"/>
              <a:t/>
            </a:r>
            <a:br>
              <a:rPr lang="fr-FR" dirty="0" smtClean="0"/>
            </a:br>
            <a:r>
              <a:rPr lang="fr-FR" dirty="0" smtClean="0"/>
              <a:t/>
            </a:r>
            <a:br>
              <a:rPr lang="fr-FR" dirty="0" smtClean="0"/>
            </a:br>
            <a:r>
              <a:rPr lang="fr-FR" dirty="0" smtClean="0"/>
              <a:t/>
            </a:r>
            <a:br>
              <a:rPr lang="fr-FR" dirty="0" smtClean="0"/>
            </a:br>
            <a:r>
              <a:rPr lang="fr-FR" dirty="0" smtClean="0"/>
              <a:t>Résultats et discussions</a:t>
            </a:r>
            <a:br>
              <a:rPr lang="fr-FR" dirty="0" smtClean="0"/>
            </a:br>
            <a:endParaRPr lang="fr-FR" dirty="0"/>
          </a:p>
        </p:txBody>
      </p:sp>
    </p:spTree>
  </p:cSld>
  <p:clrMapOvr>
    <a:masterClrMapping/>
  </p:clrMapOvr>
  <p:transition advTm="10000">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1472" y="500042"/>
            <a:ext cx="8229600" cy="4525963"/>
          </a:xfrm>
        </p:spPr>
        <p:txBody>
          <a:bodyPr>
            <a:normAutofit/>
          </a:bodyPr>
          <a:lstStyle/>
          <a:p>
            <a:pPr algn="just">
              <a:buNone/>
            </a:pPr>
            <a:endParaRPr lang="fr-FR" sz="2000" dirty="0">
              <a:latin typeface="Times New Roman" pitchFamily="18" charset="0"/>
              <a:cs typeface="Times New Roman" pitchFamily="18" charset="0"/>
            </a:endParaRPr>
          </a:p>
          <a:p>
            <a:pPr>
              <a:buNone/>
            </a:pPr>
            <a:r>
              <a:rPr lang="fr-FR" sz="2000" b="1" dirty="0" smtClean="0">
                <a:latin typeface="Times New Roman" pitchFamily="18" charset="0"/>
                <a:cs typeface="Times New Roman" pitchFamily="18" charset="0"/>
              </a:rPr>
              <a:t>Tableau n°01 </a:t>
            </a:r>
            <a:r>
              <a:rPr lang="fr-FR" sz="2000" b="1" dirty="0">
                <a:latin typeface="Times New Roman" pitchFamily="18" charset="0"/>
                <a:cs typeface="Times New Roman" pitchFamily="18" charset="0"/>
              </a:rPr>
              <a:t>: Zone d’inhibition des antibiotiques sur </a:t>
            </a:r>
            <a:r>
              <a:rPr lang="fr-FR" sz="2000" b="1" i="1" dirty="0" err="1">
                <a:latin typeface="Times New Roman" pitchFamily="18" charset="0"/>
                <a:cs typeface="Times New Roman" pitchFamily="18" charset="0"/>
              </a:rPr>
              <a:t>E.coli</a:t>
            </a:r>
            <a:r>
              <a:rPr lang="fr-FR" sz="2000" b="1" dirty="0">
                <a:latin typeface="Times New Roman" pitchFamily="18" charset="0"/>
                <a:cs typeface="Times New Roman" pitchFamily="18" charset="0"/>
              </a:rPr>
              <a:t> et </a:t>
            </a:r>
            <a:r>
              <a:rPr lang="fr-FR" sz="2000" b="1" i="1" dirty="0" err="1">
                <a:latin typeface="Times New Roman" pitchFamily="18" charset="0"/>
                <a:cs typeface="Times New Roman" pitchFamily="18" charset="0"/>
              </a:rPr>
              <a:t>B.cereus</a:t>
            </a:r>
            <a:r>
              <a:rPr lang="fr-FR" sz="2000" b="1" i="1" dirty="0">
                <a:latin typeface="Times New Roman" pitchFamily="18" charset="0"/>
                <a:cs typeface="Times New Roman" pitchFamily="18" charset="0"/>
              </a:rPr>
              <a:t> </a:t>
            </a:r>
            <a:r>
              <a:rPr lang="fr-FR" sz="2000" b="1" dirty="0">
                <a:latin typeface="Times New Roman" pitchFamily="18" charset="0"/>
                <a:cs typeface="Times New Roman" pitchFamily="18" charset="0"/>
              </a:rPr>
              <a:t>(en millimètre)</a:t>
            </a:r>
            <a:endParaRPr lang="fr-FR" sz="2000" dirty="0">
              <a:latin typeface="Times New Roman" pitchFamily="18" charset="0"/>
              <a:cs typeface="Times New Roman" pitchFamily="18" charset="0"/>
            </a:endParaRPr>
          </a:p>
        </p:txBody>
      </p:sp>
      <p:graphicFrame>
        <p:nvGraphicFramePr>
          <p:cNvPr id="4" name="Tableau 3"/>
          <p:cNvGraphicFramePr>
            <a:graphicFrameLocks noGrp="1"/>
          </p:cNvGraphicFramePr>
          <p:nvPr/>
        </p:nvGraphicFramePr>
        <p:xfrm>
          <a:off x="571472" y="1928801"/>
          <a:ext cx="7572428" cy="3836514"/>
        </p:xfrm>
        <a:graphic>
          <a:graphicData uri="http://schemas.openxmlformats.org/drawingml/2006/table">
            <a:tbl>
              <a:tblPr firstRow="1" bandRow="1">
                <a:tableStyleId>{5C22544A-7EE6-4342-B048-85BDC9FD1C3A}</a:tableStyleId>
              </a:tblPr>
              <a:tblGrid>
                <a:gridCol w="3284427"/>
                <a:gridCol w="1905742"/>
                <a:gridCol w="2382259"/>
              </a:tblGrid>
              <a:tr h="558349">
                <a:tc>
                  <a:txBody>
                    <a:bodyPr/>
                    <a:lstStyle/>
                    <a:p>
                      <a:r>
                        <a:rPr lang="fr-FR" sz="1800" dirty="0" smtClean="0">
                          <a:latin typeface="Times New Roman" pitchFamily="18" charset="0"/>
                          <a:cs typeface="Times New Roman" pitchFamily="18" charset="0"/>
                        </a:rPr>
                        <a:t>Antibiotiques </a:t>
                      </a:r>
                      <a:endParaRPr lang="fr-FR" sz="1800" dirty="0">
                        <a:latin typeface="Times New Roman" pitchFamily="18" charset="0"/>
                        <a:cs typeface="Times New Roman" pitchFamily="18" charset="0"/>
                      </a:endParaRPr>
                    </a:p>
                  </a:txBody>
                  <a:tcPr/>
                </a:tc>
                <a:tc>
                  <a:txBody>
                    <a:bodyPr/>
                    <a:lstStyle/>
                    <a:p>
                      <a:r>
                        <a:rPr lang="fr-FR" sz="1800" b="1" i="1" kern="1200" dirty="0" err="1" smtClean="0">
                          <a:solidFill>
                            <a:schemeClr val="lt1"/>
                          </a:solidFill>
                          <a:latin typeface="Times New Roman" pitchFamily="18" charset="0"/>
                          <a:ea typeface="+mn-ea"/>
                          <a:cs typeface="Times New Roman" pitchFamily="18" charset="0"/>
                        </a:rPr>
                        <a:t>E.coli</a:t>
                      </a:r>
                      <a:r>
                        <a:rPr lang="fr-FR" sz="1800" b="1" i="1" kern="1200" dirty="0" smtClean="0">
                          <a:solidFill>
                            <a:schemeClr val="lt1"/>
                          </a:solidFill>
                          <a:latin typeface="Times New Roman" pitchFamily="18" charset="0"/>
                          <a:ea typeface="+mn-ea"/>
                          <a:cs typeface="Times New Roman" pitchFamily="18" charset="0"/>
                        </a:rPr>
                        <a:t> </a:t>
                      </a:r>
                      <a:r>
                        <a:rPr lang="fr-FR" sz="1800" b="1" kern="1200" dirty="0" smtClean="0">
                          <a:solidFill>
                            <a:schemeClr val="lt1"/>
                          </a:solidFill>
                          <a:latin typeface="Times New Roman" pitchFamily="18" charset="0"/>
                          <a:ea typeface="+mn-ea"/>
                          <a:cs typeface="Times New Roman" pitchFamily="18" charset="0"/>
                        </a:rPr>
                        <a:t>ATCC 25922</a:t>
                      </a:r>
                      <a:endParaRPr lang="fr-FR" sz="1800" dirty="0">
                        <a:latin typeface="Times New Roman" pitchFamily="18" charset="0"/>
                        <a:cs typeface="Times New Roman" pitchFamily="18" charset="0"/>
                      </a:endParaRPr>
                    </a:p>
                  </a:txBody>
                  <a:tcPr/>
                </a:tc>
                <a:tc>
                  <a:txBody>
                    <a:bodyPr/>
                    <a:lstStyle/>
                    <a:p>
                      <a:pPr algn="just">
                        <a:lnSpc>
                          <a:spcPct val="150000"/>
                        </a:lnSpc>
                        <a:spcAft>
                          <a:spcPts val="0"/>
                        </a:spcAft>
                      </a:pPr>
                      <a:r>
                        <a:rPr lang="fr-FR" sz="1800" dirty="0">
                          <a:latin typeface="Times New Roman"/>
                          <a:ea typeface="Calibri"/>
                          <a:cs typeface="Arial"/>
                        </a:rPr>
                        <a:t>    </a:t>
                      </a:r>
                      <a:r>
                        <a:rPr lang="fr-FR" sz="1800" i="1" dirty="0" err="1">
                          <a:latin typeface="Times New Roman"/>
                          <a:ea typeface="Calibri"/>
                          <a:cs typeface="Arial"/>
                        </a:rPr>
                        <a:t>B.cereus</a:t>
                      </a:r>
                      <a:r>
                        <a:rPr lang="fr-FR" sz="1800" i="1" dirty="0">
                          <a:latin typeface="Times New Roman"/>
                          <a:ea typeface="Calibri"/>
                          <a:cs typeface="Arial"/>
                        </a:rPr>
                        <a:t> </a:t>
                      </a:r>
                      <a:r>
                        <a:rPr lang="fr-FR" sz="1800" dirty="0">
                          <a:latin typeface="Times New Roman"/>
                          <a:ea typeface="Calibri"/>
                          <a:cs typeface="Arial"/>
                        </a:rPr>
                        <a:t>ATCC10876</a:t>
                      </a:r>
                      <a:endParaRPr lang="fr-FR" sz="1800" dirty="0">
                        <a:latin typeface="Calibri"/>
                        <a:ea typeface="Calibri"/>
                        <a:cs typeface="Arial"/>
                      </a:endParaRPr>
                    </a:p>
                  </a:txBody>
                  <a:tcPr marL="68580" marR="68580" marT="0" marB="0"/>
                </a:tc>
              </a:tr>
              <a:tr h="558349">
                <a:tc>
                  <a:txBody>
                    <a:bodyPr/>
                    <a:lstStyle/>
                    <a:p>
                      <a:r>
                        <a:rPr lang="fr-FR" sz="1800" kern="1200" dirty="0" smtClean="0">
                          <a:solidFill>
                            <a:schemeClr val="dk1"/>
                          </a:solidFill>
                          <a:latin typeface="Times New Roman" pitchFamily="18" charset="0"/>
                          <a:ea typeface="+mn-ea"/>
                          <a:cs typeface="Times New Roman" pitchFamily="18" charset="0"/>
                        </a:rPr>
                        <a:t> </a:t>
                      </a:r>
                      <a:r>
                        <a:rPr lang="fr-FR" sz="1800" kern="1200" dirty="0" err="1" smtClean="0">
                          <a:solidFill>
                            <a:schemeClr val="dk1"/>
                          </a:solidFill>
                          <a:latin typeface="Times New Roman" pitchFamily="18" charset="0"/>
                          <a:ea typeface="+mn-ea"/>
                          <a:cs typeface="Times New Roman" pitchFamily="18" charset="0"/>
                        </a:rPr>
                        <a:t>Tobramycine</a:t>
                      </a:r>
                      <a:endParaRPr lang="fr-FR" sz="1800" dirty="0">
                        <a:latin typeface="Times New Roman" pitchFamily="18" charset="0"/>
                        <a:cs typeface="Times New Roman" pitchFamily="18" charset="0"/>
                      </a:endParaRPr>
                    </a:p>
                  </a:txBody>
                  <a:tcPr/>
                </a:tc>
                <a:tc>
                  <a:txBody>
                    <a:bodyPr/>
                    <a:lstStyle/>
                    <a:p>
                      <a:r>
                        <a:rPr lang="fr-FR" sz="1800" dirty="0" smtClean="0"/>
                        <a:t>24</a:t>
                      </a:r>
                      <a:endParaRPr lang="fr-FR" sz="1800" dirty="0"/>
                    </a:p>
                  </a:txBody>
                  <a:tcPr/>
                </a:tc>
                <a:tc>
                  <a:txBody>
                    <a:bodyPr/>
                    <a:lstStyle/>
                    <a:p>
                      <a:r>
                        <a:rPr lang="fr-FR" sz="1800" dirty="0" smtClean="0"/>
                        <a:t>18</a:t>
                      </a:r>
                      <a:endParaRPr lang="fr-FR" sz="1800" dirty="0"/>
                    </a:p>
                  </a:txBody>
                  <a:tcPr/>
                </a:tc>
              </a:tr>
              <a:tr h="558349">
                <a:tc>
                  <a:txBody>
                    <a:bodyPr/>
                    <a:lstStyle/>
                    <a:p>
                      <a:r>
                        <a:rPr lang="fr-FR" sz="1800" kern="1200" dirty="0" err="1" smtClean="0">
                          <a:solidFill>
                            <a:schemeClr val="dk1"/>
                          </a:solidFill>
                          <a:latin typeface="Times New Roman" pitchFamily="18" charset="0"/>
                          <a:ea typeface="+mn-ea"/>
                          <a:cs typeface="Times New Roman" pitchFamily="18" charset="0"/>
                        </a:rPr>
                        <a:t>Norfloxacin</a:t>
                      </a:r>
                      <a:endParaRPr lang="fr-FR" sz="1800" dirty="0">
                        <a:latin typeface="Times New Roman" pitchFamily="18" charset="0"/>
                        <a:cs typeface="Times New Roman" pitchFamily="18" charset="0"/>
                      </a:endParaRPr>
                    </a:p>
                  </a:txBody>
                  <a:tcPr/>
                </a:tc>
                <a:tc>
                  <a:txBody>
                    <a:bodyPr/>
                    <a:lstStyle/>
                    <a:p>
                      <a:r>
                        <a:rPr lang="fr-FR" sz="1800" dirty="0" smtClean="0"/>
                        <a:t>25</a:t>
                      </a:r>
                      <a:endParaRPr lang="fr-FR" sz="1800" dirty="0"/>
                    </a:p>
                  </a:txBody>
                  <a:tcPr/>
                </a:tc>
                <a:tc>
                  <a:txBody>
                    <a:bodyPr/>
                    <a:lstStyle/>
                    <a:p>
                      <a:r>
                        <a:rPr lang="fr-FR" sz="1800" dirty="0" smtClean="0"/>
                        <a:t>20</a:t>
                      </a:r>
                      <a:endParaRPr lang="fr-FR" sz="1800" dirty="0"/>
                    </a:p>
                  </a:txBody>
                  <a:tcPr/>
                </a:tc>
              </a:tr>
              <a:tr h="558349">
                <a:tc>
                  <a:txBody>
                    <a:bodyPr/>
                    <a:lstStyle/>
                    <a:p>
                      <a:pPr algn="l">
                        <a:lnSpc>
                          <a:spcPct val="150000"/>
                        </a:lnSpc>
                        <a:spcAft>
                          <a:spcPts val="0"/>
                        </a:spcAft>
                      </a:pPr>
                      <a:r>
                        <a:rPr lang="fr-FR" sz="1800" dirty="0" err="1">
                          <a:latin typeface="Times New Roman" pitchFamily="18" charset="0"/>
                          <a:ea typeface="Calibri"/>
                          <a:cs typeface="Times New Roman" pitchFamily="18" charset="0"/>
                        </a:rPr>
                        <a:t>Trimethoprim</a:t>
                      </a:r>
                      <a:r>
                        <a:rPr lang="fr-FR" sz="1800" dirty="0">
                          <a:latin typeface="Times New Roman" pitchFamily="18" charset="0"/>
                          <a:ea typeface="Calibri"/>
                          <a:cs typeface="Times New Roman" pitchFamily="18" charset="0"/>
                        </a:rPr>
                        <a:t>+</a:t>
                      </a:r>
                      <a:r>
                        <a:rPr lang="fr-FR" sz="1800" dirty="0" err="1">
                          <a:latin typeface="Times New Roman" pitchFamily="18" charset="0"/>
                          <a:ea typeface="Calibri"/>
                          <a:cs typeface="Times New Roman" pitchFamily="18" charset="0"/>
                        </a:rPr>
                        <a:t>Sulfamethoxazole</a:t>
                      </a:r>
                      <a:endParaRPr lang="fr-FR" sz="1800" dirty="0">
                        <a:latin typeface="Times New Roman" pitchFamily="18" charset="0"/>
                        <a:ea typeface="Calibri"/>
                        <a:cs typeface="Times New Roman" pitchFamily="18" charset="0"/>
                      </a:endParaRPr>
                    </a:p>
                  </a:txBody>
                  <a:tcPr marL="68580" marR="68580" marT="0" marB="0"/>
                </a:tc>
                <a:tc>
                  <a:txBody>
                    <a:bodyPr/>
                    <a:lstStyle/>
                    <a:p>
                      <a:r>
                        <a:rPr lang="fr-FR" sz="1800" dirty="0" smtClean="0"/>
                        <a:t>20</a:t>
                      </a:r>
                      <a:endParaRPr lang="fr-FR" sz="1800" dirty="0"/>
                    </a:p>
                  </a:txBody>
                  <a:tcPr/>
                </a:tc>
                <a:tc>
                  <a:txBody>
                    <a:bodyPr/>
                    <a:lstStyle/>
                    <a:p>
                      <a:r>
                        <a:rPr lang="fr-FR" sz="1800" dirty="0" smtClean="0"/>
                        <a:t>22</a:t>
                      </a:r>
                      <a:endParaRPr lang="fr-FR" sz="1800" dirty="0"/>
                    </a:p>
                  </a:txBody>
                  <a:tcPr/>
                </a:tc>
              </a:tr>
              <a:tr h="558349">
                <a:tc>
                  <a:txBody>
                    <a:bodyPr/>
                    <a:lstStyle/>
                    <a:p>
                      <a:r>
                        <a:rPr lang="fr-FR" sz="1800" kern="1200" dirty="0" smtClean="0">
                          <a:solidFill>
                            <a:schemeClr val="dk1"/>
                          </a:solidFill>
                          <a:latin typeface="Times New Roman" pitchFamily="18" charset="0"/>
                          <a:ea typeface="+mn-ea"/>
                          <a:cs typeface="Times New Roman" pitchFamily="18" charset="0"/>
                        </a:rPr>
                        <a:t>Gentamicine</a:t>
                      </a:r>
                      <a:endParaRPr lang="fr-FR" sz="1800" dirty="0">
                        <a:latin typeface="Times New Roman" pitchFamily="18" charset="0"/>
                        <a:cs typeface="Times New Roman" pitchFamily="18" charset="0"/>
                      </a:endParaRPr>
                    </a:p>
                  </a:txBody>
                  <a:tcPr/>
                </a:tc>
                <a:tc>
                  <a:txBody>
                    <a:bodyPr/>
                    <a:lstStyle/>
                    <a:p>
                      <a:r>
                        <a:rPr lang="fr-FR" sz="1800" dirty="0" smtClean="0"/>
                        <a:t>15</a:t>
                      </a:r>
                      <a:endParaRPr lang="fr-FR" sz="1800" dirty="0"/>
                    </a:p>
                  </a:txBody>
                  <a:tcPr/>
                </a:tc>
                <a:tc>
                  <a:txBody>
                    <a:bodyPr/>
                    <a:lstStyle/>
                    <a:p>
                      <a:r>
                        <a:rPr lang="fr-FR" sz="1800" dirty="0" smtClean="0"/>
                        <a:t>23</a:t>
                      </a:r>
                      <a:endParaRPr lang="fr-FR" sz="1800" dirty="0"/>
                    </a:p>
                  </a:txBody>
                  <a:tcPr/>
                </a:tc>
              </a:tr>
              <a:tr h="7801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kern="1200" dirty="0" err="1" smtClean="0">
                          <a:solidFill>
                            <a:schemeClr val="dk1"/>
                          </a:solidFill>
                          <a:latin typeface="Times New Roman" pitchFamily="18" charset="0"/>
                          <a:ea typeface="+mn-ea"/>
                          <a:cs typeface="Times New Roman" pitchFamily="18" charset="0"/>
                        </a:rPr>
                        <a:t>Amoxicilline</a:t>
                      </a:r>
                      <a:r>
                        <a:rPr lang="fr-FR" sz="1800" kern="1200" baseline="0" dirty="0" smtClean="0">
                          <a:solidFill>
                            <a:schemeClr val="dk1"/>
                          </a:solidFill>
                          <a:latin typeface="Times New Roman" pitchFamily="18" charset="0"/>
                          <a:ea typeface="+mn-ea"/>
                          <a:cs typeface="Times New Roman" pitchFamily="18" charset="0"/>
                        </a:rPr>
                        <a:t> </a:t>
                      </a:r>
                      <a:r>
                        <a:rPr lang="fr-FR" sz="1800" kern="1200" dirty="0" err="1" smtClean="0">
                          <a:solidFill>
                            <a:schemeClr val="dk1"/>
                          </a:solidFill>
                          <a:latin typeface="Times New Roman" pitchFamily="18" charset="0"/>
                          <a:ea typeface="+mn-ea"/>
                          <a:cs typeface="Times New Roman" pitchFamily="18" charset="0"/>
                        </a:rPr>
                        <a:t>clavulanique</a:t>
                      </a:r>
                      <a:endParaRPr lang="fr-FR" sz="1800" kern="1200" dirty="0" smtClean="0">
                        <a:solidFill>
                          <a:schemeClr val="dk1"/>
                        </a:solidFill>
                        <a:latin typeface="Times New Roman" pitchFamily="18" charset="0"/>
                        <a:ea typeface="+mn-ea"/>
                        <a:cs typeface="Times New Roman" pitchFamily="18" charset="0"/>
                      </a:endParaRPr>
                    </a:p>
                    <a:p>
                      <a:endParaRPr lang="fr-FR" sz="1800" dirty="0">
                        <a:latin typeface="Times New Roman" pitchFamily="18" charset="0"/>
                        <a:cs typeface="Times New Roman" pitchFamily="18" charset="0"/>
                      </a:endParaRPr>
                    </a:p>
                  </a:txBody>
                  <a:tcPr/>
                </a:tc>
                <a:tc>
                  <a:txBody>
                    <a:bodyPr/>
                    <a:lstStyle/>
                    <a:p>
                      <a:r>
                        <a:rPr lang="fr-FR" sz="1800" dirty="0" smtClean="0"/>
                        <a:t>09</a:t>
                      </a:r>
                      <a:endParaRPr lang="fr-FR" sz="1800" dirty="0"/>
                    </a:p>
                  </a:txBody>
                  <a:tcPr/>
                </a:tc>
                <a:tc>
                  <a:txBody>
                    <a:bodyPr/>
                    <a:lstStyle/>
                    <a:p>
                      <a:r>
                        <a:rPr lang="fr-FR" sz="1800" dirty="0" smtClean="0"/>
                        <a:t>12</a:t>
                      </a:r>
                      <a:endParaRPr lang="fr-FR" sz="1800" dirty="0"/>
                    </a:p>
                  </a:txBody>
                  <a:tcPr/>
                </a:tc>
              </a:tr>
            </a:tbl>
          </a:graphicData>
        </a:graphic>
      </p:graphicFrame>
    </p:spTree>
  </p:cSld>
  <p:clrMapOvr>
    <a:masterClrMapping/>
  </p:clrMapOvr>
  <p:transition advTm="10000">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500042"/>
            <a:ext cx="8229600" cy="4525963"/>
          </a:xfrm>
        </p:spPr>
        <p:txBody>
          <a:bodyPr>
            <a:normAutofit/>
          </a:bodyPr>
          <a:lstStyle/>
          <a:p>
            <a:pPr>
              <a:buNone/>
            </a:pPr>
            <a:endParaRPr lang="fr-FR" sz="2000" b="1" dirty="0" smtClean="0">
              <a:latin typeface="Times New Roman" pitchFamily="18" charset="0"/>
              <a:cs typeface="Times New Roman" pitchFamily="18" charset="0"/>
            </a:endParaRPr>
          </a:p>
          <a:p>
            <a:pPr>
              <a:buNone/>
            </a:pPr>
            <a:r>
              <a:rPr lang="fr-FR" sz="2000" b="1" dirty="0" smtClean="0">
                <a:latin typeface="Times New Roman" pitchFamily="18" charset="0"/>
                <a:cs typeface="Times New Roman" pitchFamily="18" charset="0"/>
              </a:rPr>
              <a:t>Tableau n°02: </a:t>
            </a:r>
            <a:r>
              <a:rPr lang="fr-FR" sz="2000" b="1" dirty="0">
                <a:latin typeface="Times New Roman" pitchFamily="18" charset="0"/>
                <a:cs typeface="Times New Roman" pitchFamily="18" charset="0"/>
              </a:rPr>
              <a:t>Zone d’inhibition des antifongiques sur </a:t>
            </a:r>
            <a:r>
              <a:rPr lang="fr-FR" sz="2000" b="1" i="1" dirty="0" err="1">
                <a:latin typeface="Times New Roman" pitchFamily="18" charset="0"/>
                <a:cs typeface="Times New Roman" pitchFamily="18" charset="0"/>
              </a:rPr>
              <a:t>C.albicans</a:t>
            </a:r>
            <a:r>
              <a:rPr lang="fr-FR" sz="2000" b="1" dirty="0">
                <a:latin typeface="Times New Roman" pitchFamily="18" charset="0"/>
                <a:cs typeface="Times New Roman" pitchFamily="18" charset="0"/>
              </a:rPr>
              <a:t> et </a:t>
            </a:r>
            <a:r>
              <a:rPr lang="fr-FR" sz="2000" b="1" i="1" dirty="0" err="1" smtClean="0">
                <a:latin typeface="Times New Roman" pitchFamily="18" charset="0"/>
                <a:cs typeface="Times New Roman" pitchFamily="18" charset="0"/>
              </a:rPr>
              <a:t>A.brasiliensis</a:t>
            </a:r>
            <a:r>
              <a:rPr lang="fr-FR" sz="2000" b="1" i="1" dirty="0" smtClean="0">
                <a:latin typeface="Times New Roman" pitchFamily="18" charset="0"/>
                <a:cs typeface="Times New Roman" pitchFamily="18" charset="0"/>
              </a:rPr>
              <a:t>.</a:t>
            </a:r>
          </a:p>
          <a:p>
            <a:endParaRPr lang="fr-FR" sz="2000" b="1" i="1" dirty="0">
              <a:latin typeface="Times New Roman" pitchFamily="18" charset="0"/>
              <a:cs typeface="Times New Roman" pitchFamily="18" charset="0"/>
            </a:endParaRPr>
          </a:p>
          <a:p>
            <a:endParaRPr lang="fr-FR" sz="2000" b="1" i="1" dirty="0" smtClean="0">
              <a:latin typeface="Times New Roman" pitchFamily="18" charset="0"/>
              <a:cs typeface="Times New Roman" pitchFamily="18" charset="0"/>
            </a:endParaRPr>
          </a:p>
          <a:p>
            <a:endParaRPr lang="fr-FR" sz="2000" b="1" i="1" dirty="0">
              <a:latin typeface="Times New Roman" pitchFamily="18" charset="0"/>
              <a:cs typeface="Times New Roman" pitchFamily="18" charset="0"/>
            </a:endParaRPr>
          </a:p>
          <a:p>
            <a:endParaRPr lang="fr-FR" sz="2000" b="1" i="1" dirty="0" smtClean="0">
              <a:latin typeface="Times New Roman" pitchFamily="18" charset="0"/>
              <a:cs typeface="Times New Roman" pitchFamily="18" charset="0"/>
            </a:endParaRPr>
          </a:p>
          <a:p>
            <a:endParaRPr lang="fr-FR" sz="2000" b="1" i="1" dirty="0">
              <a:latin typeface="Times New Roman" pitchFamily="18" charset="0"/>
              <a:cs typeface="Times New Roman" pitchFamily="18" charset="0"/>
            </a:endParaRPr>
          </a:p>
        </p:txBody>
      </p:sp>
      <p:graphicFrame>
        <p:nvGraphicFramePr>
          <p:cNvPr id="4" name="Tableau 3"/>
          <p:cNvGraphicFramePr>
            <a:graphicFrameLocks noGrp="1"/>
          </p:cNvGraphicFramePr>
          <p:nvPr/>
        </p:nvGraphicFramePr>
        <p:xfrm>
          <a:off x="1428728" y="2214555"/>
          <a:ext cx="6096000" cy="3103568"/>
        </p:xfrm>
        <a:graphic>
          <a:graphicData uri="http://schemas.openxmlformats.org/drawingml/2006/table">
            <a:tbl>
              <a:tblPr firstRow="1" bandRow="1">
                <a:tableStyleId>{5C22544A-7EE6-4342-B048-85BDC9FD1C3A}</a:tableStyleId>
              </a:tblPr>
              <a:tblGrid>
                <a:gridCol w="2032000"/>
                <a:gridCol w="2032000"/>
                <a:gridCol w="2032000"/>
              </a:tblGrid>
              <a:tr h="1276468">
                <a:tc>
                  <a:txBody>
                    <a:bodyPr/>
                    <a:lstStyle/>
                    <a:p>
                      <a:r>
                        <a:rPr lang="fr-FR" sz="1800" b="1" kern="1200" dirty="0" smtClean="0">
                          <a:solidFill>
                            <a:schemeClr val="lt1"/>
                          </a:solidFill>
                          <a:latin typeface="+mn-lt"/>
                          <a:ea typeface="+mn-ea"/>
                          <a:cs typeface="+mn-cs"/>
                        </a:rPr>
                        <a:t> Antifongique</a:t>
                      </a:r>
                      <a:endParaRPr lang="fr-FR" dirty="0"/>
                    </a:p>
                  </a:txBody>
                  <a:tcPr/>
                </a:tc>
                <a:tc>
                  <a:txBody>
                    <a:bodyPr/>
                    <a:lstStyle/>
                    <a:p>
                      <a:r>
                        <a:rPr lang="fr-FR" sz="1400" b="1" i="1" kern="1200" dirty="0" err="1" smtClean="0">
                          <a:solidFill>
                            <a:schemeClr val="lt1"/>
                          </a:solidFill>
                          <a:latin typeface="Times New Roman" pitchFamily="18" charset="0"/>
                          <a:ea typeface="+mn-ea"/>
                          <a:cs typeface="Times New Roman" pitchFamily="18" charset="0"/>
                        </a:rPr>
                        <a:t>A.brasiliensis</a:t>
                      </a:r>
                      <a:r>
                        <a:rPr lang="fr-FR" sz="1400" b="1" kern="1200" dirty="0" smtClean="0">
                          <a:solidFill>
                            <a:schemeClr val="lt1"/>
                          </a:solidFill>
                          <a:latin typeface="Times New Roman" pitchFamily="18" charset="0"/>
                          <a:ea typeface="+mn-ea"/>
                          <a:cs typeface="Times New Roman" pitchFamily="18" charset="0"/>
                        </a:rPr>
                        <a:t> ATCC16404</a:t>
                      </a:r>
                      <a:endParaRPr lang="fr-FR" sz="1400" dirty="0">
                        <a:latin typeface="Times New Roman" pitchFamily="18" charset="0"/>
                        <a:cs typeface="Times New Roman" pitchFamily="18" charset="0"/>
                      </a:endParaRPr>
                    </a:p>
                  </a:txBody>
                  <a:tcPr/>
                </a:tc>
                <a:tc>
                  <a:txBody>
                    <a:bodyPr/>
                    <a:lstStyle/>
                    <a:p>
                      <a:pPr algn="just">
                        <a:lnSpc>
                          <a:spcPct val="150000"/>
                        </a:lnSpc>
                        <a:spcAft>
                          <a:spcPts val="0"/>
                        </a:spcAft>
                      </a:pPr>
                      <a:r>
                        <a:rPr lang="fr-FR" sz="1400" i="1" dirty="0">
                          <a:latin typeface="Times New Roman"/>
                          <a:ea typeface="Calibri"/>
                          <a:cs typeface="Arial"/>
                        </a:rPr>
                        <a:t>  </a:t>
                      </a:r>
                      <a:r>
                        <a:rPr lang="fr-FR" sz="1400" i="1" dirty="0" err="1">
                          <a:latin typeface="Times New Roman"/>
                          <a:ea typeface="Calibri"/>
                          <a:cs typeface="Arial"/>
                        </a:rPr>
                        <a:t>C.albicans</a:t>
                      </a:r>
                      <a:r>
                        <a:rPr lang="fr-FR" sz="1400" i="1" dirty="0">
                          <a:latin typeface="Times New Roman"/>
                          <a:ea typeface="Calibri"/>
                          <a:cs typeface="Arial"/>
                        </a:rPr>
                        <a:t> </a:t>
                      </a:r>
                      <a:r>
                        <a:rPr lang="fr-FR" sz="1400" dirty="0">
                          <a:latin typeface="Times New Roman"/>
                          <a:ea typeface="Calibri"/>
                          <a:cs typeface="Arial"/>
                        </a:rPr>
                        <a:t>ATCC10231</a:t>
                      </a:r>
                      <a:endParaRPr lang="fr-FR" sz="1400" dirty="0">
                        <a:latin typeface="Calibri"/>
                        <a:ea typeface="Calibri"/>
                        <a:cs typeface="Arial"/>
                      </a:endParaRPr>
                    </a:p>
                  </a:txBody>
                  <a:tcPr marL="68580" marR="68580" marT="0" marB="0"/>
                </a:tc>
              </a:tr>
              <a:tr h="913550">
                <a:tc>
                  <a:txBody>
                    <a:bodyPr/>
                    <a:lstStyle/>
                    <a:p>
                      <a:r>
                        <a:rPr lang="fr-FR" sz="1800" kern="1200" dirty="0" smtClean="0">
                          <a:solidFill>
                            <a:schemeClr val="dk1"/>
                          </a:solidFill>
                          <a:latin typeface="+mn-lt"/>
                          <a:ea typeface="+mn-ea"/>
                          <a:cs typeface="+mn-cs"/>
                        </a:rPr>
                        <a:t> </a:t>
                      </a:r>
                      <a:r>
                        <a:rPr lang="fr-FR" sz="1800" kern="1200" dirty="0" err="1" smtClean="0">
                          <a:solidFill>
                            <a:schemeClr val="dk1"/>
                          </a:solidFill>
                          <a:latin typeface="+mn-lt"/>
                          <a:ea typeface="+mn-ea"/>
                          <a:cs typeface="+mn-cs"/>
                        </a:rPr>
                        <a:t>Clotrimazole</a:t>
                      </a:r>
                      <a:endParaRPr lang="fr-FR" dirty="0"/>
                    </a:p>
                  </a:txBody>
                  <a:tcPr/>
                </a:tc>
                <a:tc>
                  <a:txBody>
                    <a:bodyPr/>
                    <a:lstStyle/>
                    <a:p>
                      <a:r>
                        <a:rPr lang="fr-FR" dirty="0" smtClean="0"/>
                        <a:t>09</a:t>
                      </a:r>
                      <a:endParaRPr lang="fr-FR" dirty="0"/>
                    </a:p>
                  </a:txBody>
                  <a:tcPr/>
                </a:tc>
                <a:tc>
                  <a:txBody>
                    <a:bodyPr/>
                    <a:lstStyle/>
                    <a:p>
                      <a:r>
                        <a:rPr lang="fr-FR" dirty="0" smtClean="0"/>
                        <a:t>20</a:t>
                      </a:r>
                      <a:endParaRPr lang="fr-FR" dirty="0"/>
                    </a:p>
                  </a:txBody>
                  <a:tcPr/>
                </a:tc>
              </a:tr>
              <a:tr h="913550">
                <a:tc>
                  <a:txBody>
                    <a:bodyPr/>
                    <a:lstStyle/>
                    <a:p>
                      <a:r>
                        <a:rPr lang="fr-FR" sz="1800" kern="1200" dirty="0" err="1" smtClean="0">
                          <a:solidFill>
                            <a:schemeClr val="dk1"/>
                          </a:solidFill>
                          <a:latin typeface="+mn-lt"/>
                          <a:ea typeface="+mn-ea"/>
                          <a:cs typeface="+mn-cs"/>
                        </a:rPr>
                        <a:t>Econazole</a:t>
                      </a:r>
                      <a:endParaRPr lang="fr-FR" dirty="0"/>
                    </a:p>
                  </a:txBody>
                  <a:tcPr/>
                </a:tc>
                <a:tc>
                  <a:txBody>
                    <a:bodyPr/>
                    <a:lstStyle/>
                    <a:p>
                      <a:r>
                        <a:rPr lang="fr-FR" dirty="0" smtClean="0"/>
                        <a:t>30</a:t>
                      </a:r>
                      <a:endParaRPr lang="fr-FR" dirty="0"/>
                    </a:p>
                  </a:txBody>
                  <a:tcPr/>
                </a:tc>
                <a:tc>
                  <a:txBody>
                    <a:bodyPr/>
                    <a:lstStyle/>
                    <a:p>
                      <a:r>
                        <a:rPr lang="fr-FR" dirty="0" smtClean="0"/>
                        <a:t>34</a:t>
                      </a:r>
                      <a:endParaRPr lang="fr-FR" dirty="0"/>
                    </a:p>
                  </a:txBody>
                  <a:tcPr/>
                </a:tc>
              </a:tr>
            </a:tbl>
          </a:graphicData>
        </a:graphic>
      </p:graphicFrame>
    </p:spTree>
  </p:cSld>
  <p:clrMapOvr>
    <a:masterClrMapping/>
  </p:clrMapOvr>
  <p:transition advTm="10000">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428604"/>
            <a:ext cx="8229600" cy="6000792"/>
          </a:xfrm>
        </p:spPr>
        <p:txBody>
          <a:bodyPr>
            <a:normAutofit/>
          </a:bodyPr>
          <a:lstStyle/>
          <a:p>
            <a:pPr>
              <a:buNone/>
            </a:pPr>
            <a:r>
              <a:rPr lang="fr-FR" b="1" dirty="0" smtClean="0">
                <a:latin typeface="Times New Roman" pitchFamily="18" charset="0"/>
                <a:cs typeface="Times New Roman" pitchFamily="18" charset="0"/>
              </a:rPr>
              <a:t>         Résultats pour déterminé l’activité antimicrobienne d’</a:t>
            </a:r>
            <a:r>
              <a:rPr lang="fr-FR" b="1" i="1" dirty="0" err="1" smtClean="0">
                <a:latin typeface="Times New Roman" pitchFamily="18" charset="0"/>
                <a:cs typeface="Times New Roman" pitchFamily="18" charset="0"/>
              </a:rPr>
              <a:t>Origanum</a:t>
            </a:r>
            <a:r>
              <a:rPr lang="fr-FR" b="1" i="1" dirty="0" smtClean="0">
                <a:latin typeface="Times New Roman" pitchFamily="18" charset="0"/>
                <a:cs typeface="Times New Roman" pitchFamily="18" charset="0"/>
              </a:rPr>
              <a:t> </a:t>
            </a:r>
            <a:r>
              <a:rPr lang="fr-FR" b="1" i="1" dirty="0" err="1" smtClean="0">
                <a:latin typeface="Times New Roman" pitchFamily="18" charset="0"/>
                <a:cs typeface="Times New Roman" pitchFamily="18" charset="0"/>
              </a:rPr>
              <a:t>elongathum</a:t>
            </a:r>
            <a:endParaRPr lang="fr-FR" b="1" i="1" dirty="0" smtClean="0">
              <a:latin typeface="Times New Roman" pitchFamily="18" charset="0"/>
              <a:cs typeface="Times New Roman" pitchFamily="18" charset="0"/>
            </a:endParaRPr>
          </a:p>
          <a:p>
            <a:pPr>
              <a:buNone/>
            </a:pPr>
            <a:endParaRPr lang="fr-FR" sz="2000" b="1" dirty="0" smtClean="0">
              <a:latin typeface="Times New Roman" pitchFamily="18" charset="0"/>
              <a:cs typeface="Times New Roman" pitchFamily="18" charset="0"/>
            </a:endParaRPr>
          </a:p>
          <a:p>
            <a:pPr>
              <a:buNone/>
            </a:pPr>
            <a:r>
              <a:rPr lang="fr-FR" sz="2000" b="1" dirty="0" smtClean="0">
                <a:latin typeface="Times New Roman" pitchFamily="18" charset="0"/>
                <a:cs typeface="Times New Roman" pitchFamily="18" charset="0"/>
              </a:rPr>
              <a:t>Tableau n°03 : effet de l’huile essentielle d’</a:t>
            </a:r>
            <a:r>
              <a:rPr lang="fr-FR" sz="2000" b="1" i="1" dirty="0" err="1" smtClean="0">
                <a:latin typeface="Times New Roman" pitchFamily="18" charset="0"/>
                <a:cs typeface="Times New Roman" pitchFamily="18" charset="0"/>
              </a:rPr>
              <a:t>Origanum</a:t>
            </a:r>
            <a:r>
              <a:rPr lang="fr-FR" sz="2000" b="1" i="1" dirty="0" smtClean="0">
                <a:latin typeface="Times New Roman" pitchFamily="18" charset="0"/>
                <a:cs typeface="Times New Roman" pitchFamily="18" charset="0"/>
              </a:rPr>
              <a:t> </a:t>
            </a:r>
            <a:r>
              <a:rPr lang="fr-FR" sz="2000" b="1" i="1" dirty="0" err="1" smtClean="0">
                <a:latin typeface="Times New Roman" pitchFamily="18" charset="0"/>
                <a:cs typeface="Times New Roman" pitchFamily="18" charset="0"/>
              </a:rPr>
              <a:t>elongathum</a:t>
            </a:r>
            <a:r>
              <a:rPr lang="fr-FR" sz="2000" b="1" i="1" dirty="0" smtClean="0">
                <a:latin typeface="Times New Roman" pitchFamily="18" charset="0"/>
                <a:cs typeface="Times New Roman" pitchFamily="18" charset="0"/>
              </a:rPr>
              <a:t> </a:t>
            </a:r>
            <a:r>
              <a:rPr lang="fr-FR" sz="2000" b="1" dirty="0" smtClean="0">
                <a:latin typeface="Times New Roman" pitchFamily="18" charset="0"/>
                <a:cs typeface="Times New Roman" pitchFamily="18" charset="0"/>
              </a:rPr>
              <a:t>provenant de </a:t>
            </a:r>
            <a:r>
              <a:rPr lang="fr-FR" sz="2000" b="1" dirty="0" err="1" smtClean="0">
                <a:latin typeface="Times New Roman" pitchFamily="18" charset="0"/>
                <a:cs typeface="Times New Roman" pitchFamily="18" charset="0"/>
              </a:rPr>
              <a:t>Nedroma</a:t>
            </a:r>
            <a:r>
              <a:rPr lang="fr-FR" sz="2000" b="1" dirty="0" smtClean="0">
                <a:latin typeface="Times New Roman" pitchFamily="18" charset="0"/>
                <a:cs typeface="Times New Roman" pitchFamily="18" charset="0"/>
              </a:rPr>
              <a:t> sur les quatre souches (</a:t>
            </a:r>
            <a:r>
              <a:rPr lang="fr-FR" sz="2000" b="1" i="1" dirty="0" err="1" smtClean="0">
                <a:latin typeface="Times New Roman" pitchFamily="18" charset="0"/>
                <a:cs typeface="Times New Roman" pitchFamily="18" charset="0"/>
              </a:rPr>
              <a:t>E.coli</a:t>
            </a:r>
            <a:r>
              <a:rPr lang="fr-FR" sz="2000" b="1" dirty="0" smtClean="0">
                <a:latin typeface="Times New Roman" pitchFamily="18" charset="0"/>
                <a:cs typeface="Times New Roman" pitchFamily="18" charset="0"/>
              </a:rPr>
              <a:t>, </a:t>
            </a:r>
            <a:r>
              <a:rPr lang="fr-FR" sz="2000" b="1" i="1" dirty="0" err="1" smtClean="0">
                <a:latin typeface="Times New Roman" pitchFamily="18" charset="0"/>
                <a:cs typeface="Times New Roman" pitchFamily="18" charset="0"/>
              </a:rPr>
              <a:t>B.cereus</a:t>
            </a:r>
            <a:r>
              <a:rPr lang="fr-FR" sz="2000" b="1" dirty="0" smtClean="0">
                <a:latin typeface="Times New Roman" pitchFamily="18" charset="0"/>
                <a:cs typeface="Times New Roman" pitchFamily="18" charset="0"/>
              </a:rPr>
              <a:t>, </a:t>
            </a:r>
            <a:r>
              <a:rPr lang="fr-FR" sz="2000" b="1" i="1" dirty="0" err="1" smtClean="0">
                <a:latin typeface="Times New Roman" pitchFamily="18" charset="0"/>
                <a:cs typeface="Times New Roman" pitchFamily="18" charset="0"/>
              </a:rPr>
              <a:t>C.albicans</a:t>
            </a:r>
            <a:r>
              <a:rPr lang="fr-FR" sz="2000" b="1" i="1" dirty="0" smtClean="0">
                <a:latin typeface="Times New Roman" pitchFamily="18" charset="0"/>
                <a:cs typeface="Times New Roman" pitchFamily="18" charset="0"/>
              </a:rPr>
              <a:t>,</a:t>
            </a:r>
            <a:r>
              <a:rPr lang="fr-FR" sz="2000" b="1" dirty="0" smtClean="0">
                <a:latin typeface="Times New Roman" pitchFamily="18" charset="0"/>
                <a:cs typeface="Times New Roman" pitchFamily="18" charset="0"/>
              </a:rPr>
              <a:t> </a:t>
            </a:r>
            <a:r>
              <a:rPr lang="fr-FR" sz="2000" b="1" i="1" dirty="0" err="1" smtClean="0">
                <a:latin typeface="Times New Roman" pitchFamily="18" charset="0"/>
                <a:cs typeface="Times New Roman" pitchFamily="18" charset="0"/>
              </a:rPr>
              <a:t>A.brasiliensis</a:t>
            </a:r>
            <a:r>
              <a:rPr lang="fr-FR" sz="2000" b="1" dirty="0" smtClean="0">
                <a:latin typeface="Times New Roman" pitchFamily="18" charset="0"/>
                <a:cs typeface="Times New Roman" pitchFamily="18" charset="0"/>
              </a:rPr>
              <a:t>).</a:t>
            </a: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pPr>
              <a:buNone/>
            </a:pPr>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pPr>
              <a:buNone/>
            </a:pPr>
            <a:endParaRPr lang="fr-FR" sz="2000" dirty="0" smtClean="0">
              <a:latin typeface="Times New Roman" pitchFamily="18" charset="0"/>
              <a:cs typeface="Times New Roman" pitchFamily="18" charset="0"/>
            </a:endParaRPr>
          </a:p>
          <a:p>
            <a:endParaRPr lang="fr-FR" dirty="0"/>
          </a:p>
        </p:txBody>
      </p:sp>
      <p:graphicFrame>
        <p:nvGraphicFramePr>
          <p:cNvPr id="4" name="Tableau 3"/>
          <p:cNvGraphicFramePr>
            <a:graphicFrameLocks noGrp="1"/>
          </p:cNvGraphicFramePr>
          <p:nvPr/>
        </p:nvGraphicFramePr>
        <p:xfrm>
          <a:off x="1500166" y="3143248"/>
          <a:ext cx="6096000" cy="3357585"/>
        </p:xfrm>
        <a:graphic>
          <a:graphicData uri="http://schemas.openxmlformats.org/drawingml/2006/table">
            <a:tbl>
              <a:tblPr firstRow="1" bandRow="1">
                <a:tableStyleId>{5C22544A-7EE6-4342-B048-85BDC9FD1C3A}</a:tableStyleId>
              </a:tblPr>
              <a:tblGrid>
                <a:gridCol w="3048000"/>
                <a:gridCol w="3048000"/>
              </a:tblGrid>
              <a:tr h="671517">
                <a:tc>
                  <a:txBody>
                    <a:bodyPr/>
                    <a:lstStyle/>
                    <a:p>
                      <a:r>
                        <a:rPr lang="fr-FR" sz="1800" dirty="0" smtClean="0">
                          <a:latin typeface="Times New Roman" pitchFamily="18" charset="0"/>
                          <a:cs typeface="Times New Roman" pitchFamily="18" charset="0"/>
                        </a:rPr>
                        <a:t>souche</a:t>
                      </a:r>
                      <a:endParaRPr lang="fr-FR" sz="1800" dirty="0">
                        <a:latin typeface="Times New Roman" pitchFamily="18" charset="0"/>
                        <a:cs typeface="Times New Roman" pitchFamily="18" charset="0"/>
                      </a:endParaRPr>
                    </a:p>
                  </a:txBody>
                  <a:tcPr/>
                </a:tc>
                <a:tc>
                  <a:txBody>
                    <a:bodyPr/>
                    <a:lstStyle/>
                    <a:p>
                      <a:r>
                        <a:rPr lang="fr-FR" sz="1800" dirty="0" smtClean="0">
                          <a:latin typeface="Times New Roman" pitchFamily="18" charset="0"/>
                          <a:cs typeface="Times New Roman" pitchFamily="18" charset="0"/>
                        </a:rPr>
                        <a:t>Huile  d’</a:t>
                      </a:r>
                      <a:r>
                        <a:rPr lang="fr-FR" sz="1800" i="1" dirty="0" err="1" smtClean="0">
                          <a:latin typeface="Times New Roman" pitchFamily="18" charset="0"/>
                          <a:cs typeface="Times New Roman" pitchFamily="18" charset="0"/>
                        </a:rPr>
                        <a:t>origanum</a:t>
                      </a:r>
                      <a:r>
                        <a:rPr lang="fr-FR" sz="1800" i="1" dirty="0" smtClean="0">
                          <a:latin typeface="Times New Roman" pitchFamily="18" charset="0"/>
                          <a:cs typeface="Times New Roman" pitchFamily="18" charset="0"/>
                        </a:rPr>
                        <a:t>  </a:t>
                      </a:r>
                      <a:r>
                        <a:rPr lang="fr-FR" sz="1800" i="1" dirty="0" err="1" smtClean="0">
                          <a:latin typeface="Times New Roman" pitchFamily="18" charset="0"/>
                          <a:cs typeface="Times New Roman" pitchFamily="18" charset="0"/>
                        </a:rPr>
                        <a:t>elongathum</a:t>
                      </a:r>
                      <a:endParaRPr lang="fr-FR" sz="1800" i="1" dirty="0">
                        <a:latin typeface="Times New Roman" pitchFamily="18" charset="0"/>
                        <a:cs typeface="Times New Roman" pitchFamily="18" charset="0"/>
                      </a:endParaRPr>
                    </a:p>
                  </a:txBody>
                  <a:tcPr/>
                </a:tc>
              </a:tr>
              <a:tr h="671517">
                <a:tc>
                  <a:txBody>
                    <a:bodyPr/>
                    <a:lstStyle/>
                    <a:p>
                      <a:pPr algn="just">
                        <a:lnSpc>
                          <a:spcPct val="150000"/>
                        </a:lnSpc>
                        <a:spcAft>
                          <a:spcPts val="0"/>
                        </a:spcAft>
                      </a:pPr>
                      <a:r>
                        <a:rPr lang="fr-FR" sz="1800" i="1" dirty="0" err="1">
                          <a:latin typeface="Times New Roman" pitchFamily="18" charset="0"/>
                          <a:ea typeface="Calibri"/>
                          <a:cs typeface="Times New Roman" pitchFamily="18" charset="0"/>
                        </a:rPr>
                        <a:t>E.coli</a:t>
                      </a:r>
                      <a:r>
                        <a:rPr lang="fr-FR" sz="1800" i="1" dirty="0">
                          <a:latin typeface="Times New Roman" pitchFamily="18" charset="0"/>
                          <a:ea typeface="Calibri"/>
                          <a:cs typeface="Times New Roman" pitchFamily="18" charset="0"/>
                        </a:rPr>
                        <a:t> </a:t>
                      </a:r>
                      <a:r>
                        <a:rPr lang="fr-FR" sz="1800" dirty="0">
                          <a:latin typeface="Times New Roman" pitchFamily="18" charset="0"/>
                          <a:ea typeface="Calibri"/>
                          <a:cs typeface="Times New Roman" pitchFamily="18" charset="0"/>
                        </a:rPr>
                        <a:t>ATCC 25922</a:t>
                      </a:r>
                    </a:p>
                  </a:txBody>
                  <a:tcPr marL="68580" marR="68580" marT="0" marB="0"/>
                </a:tc>
                <a:tc>
                  <a:txBody>
                    <a:bodyPr/>
                    <a:lstStyle/>
                    <a:p>
                      <a:r>
                        <a:rPr lang="fr-FR" sz="1800" dirty="0" smtClean="0">
                          <a:latin typeface="Times New Roman" pitchFamily="18" charset="0"/>
                          <a:cs typeface="Times New Roman" pitchFamily="18" charset="0"/>
                        </a:rPr>
                        <a:t>                     34</a:t>
                      </a:r>
                      <a:endParaRPr lang="fr-FR" sz="1800" dirty="0">
                        <a:latin typeface="Times New Roman" pitchFamily="18" charset="0"/>
                        <a:cs typeface="Times New Roman" pitchFamily="18" charset="0"/>
                      </a:endParaRPr>
                    </a:p>
                  </a:txBody>
                  <a:tcPr/>
                </a:tc>
              </a:tr>
              <a:tr h="671517">
                <a:tc>
                  <a:txBody>
                    <a:bodyPr/>
                    <a:lstStyle/>
                    <a:p>
                      <a:pPr algn="just">
                        <a:lnSpc>
                          <a:spcPct val="150000"/>
                        </a:lnSpc>
                        <a:spcAft>
                          <a:spcPts val="0"/>
                        </a:spcAft>
                      </a:pPr>
                      <a:r>
                        <a:rPr lang="fr-FR" sz="1800" i="1" dirty="0" err="1">
                          <a:latin typeface="Times New Roman" pitchFamily="18" charset="0"/>
                          <a:ea typeface="Calibri"/>
                          <a:cs typeface="Times New Roman" pitchFamily="18" charset="0"/>
                        </a:rPr>
                        <a:t>B.cereus</a:t>
                      </a:r>
                      <a:r>
                        <a:rPr lang="fr-FR" sz="1800" i="1" dirty="0">
                          <a:latin typeface="Times New Roman" pitchFamily="18" charset="0"/>
                          <a:ea typeface="Calibri"/>
                          <a:cs typeface="Times New Roman" pitchFamily="18" charset="0"/>
                        </a:rPr>
                        <a:t> </a:t>
                      </a:r>
                      <a:r>
                        <a:rPr lang="fr-FR" sz="1800" dirty="0">
                          <a:latin typeface="Times New Roman" pitchFamily="18" charset="0"/>
                          <a:ea typeface="Calibri"/>
                          <a:cs typeface="Times New Roman" pitchFamily="18" charset="0"/>
                        </a:rPr>
                        <a:t>ATCC10876</a:t>
                      </a:r>
                    </a:p>
                  </a:txBody>
                  <a:tcPr marL="68580" marR="68580" marT="0" marB="0"/>
                </a:tc>
                <a:tc>
                  <a:txBody>
                    <a:bodyPr/>
                    <a:lstStyle/>
                    <a:p>
                      <a:r>
                        <a:rPr lang="fr-FR" sz="1800" dirty="0" smtClean="0">
                          <a:latin typeface="Times New Roman" pitchFamily="18" charset="0"/>
                          <a:cs typeface="Times New Roman" pitchFamily="18" charset="0"/>
                        </a:rPr>
                        <a:t>                     31</a:t>
                      </a:r>
                      <a:endParaRPr lang="fr-FR" sz="1800" dirty="0">
                        <a:latin typeface="Times New Roman" pitchFamily="18" charset="0"/>
                        <a:cs typeface="Times New Roman" pitchFamily="18" charset="0"/>
                      </a:endParaRPr>
                    </a:p>
                  </a:txBody>
                  <a:tcPr/>
                </a:tc>
              </a:tr>
              <a:tr h="671517">
                <a:tc>
                  <a:txBody>
                    <a:bodyPr/>
                    <a:lstStyle/>
                    <a:p>
                      <a:pPr algn="just">
                        <a:lnSpc>
                          <a:spcPct val="150000"/>
                        </a:lnSpc>
                        <a:spcAft>
                          <a:spcPts val="0"/>
                        </a:spcAft>
                      </a:pPr>
                      <a:r>
                        <a:rPr lang="fr-FR" sz="1800" i="1" dirty="0" err="1">
                          <a:latin typeface="Times New Roman" pitchFamily="18" charset="0"/>
                          <a:ea typeface="Calibri"/>
                          <a:cs typeface="Times New Roman" pitchFamily="18" charset="0"/>
                        </a:rPr>
                        <a:t>C.albicans</a:t>
                      </a:r>
                      <a:r>
                        <a:rPr lang="fr-FR" sz="1800" dirty="0">
                          <a:latin typeface="Times New Roman" pitchFamily="18" charset="0"/>
                          <a:ea typeface="Calibri"/>
                          <a:cs typeface="Times New Roman" pitchFamily="18" charset="0"/>
                        </a:rPr>
                        <a:t> ATCC10231</a:t>
                      </a:r>
                    </a:p>
                  </a:txBody>
                  <a:tcPr marL="68580" marR="68580" marT="0" marB="0"/>
                </a:tc>
                <a:tc>
                  <a:txBody>
                    <a:bodyPr/>
                    <a:lstStyle/>
                    <a:p>
                      <a:r>
                        <a:rPr lang="fr-FR" sz="1800" dirty="0" smtClean="0">
                          <a:latin typeface="Times New Roman" pitchFamily="18" charset="0"/>
                          <a:cs typeface="Times New Roman" pitchFamily="18" charset="0"/>
                        </a:rPr>
                        <a:t>                     37</a:t>
                      </a:r>
                      <a:endParaRPr lang="fr-FR" sz="1800" dirty="0">
                        <a:latin typeface="Times New Roman" pitchFamily="18" charset="0"/>
                        <a:cs typeface="Times New Roman" pitchFamily="18" charset="0"/>
                      </a:endParaRPr>
                    </a:p>
                  </a:txBody>
                  <a:tcPr/>
                </a:tc>
              </a:tr>
              <a:tr h="671517">
                <a:tc>
                  <a:txBody>
                    <a:bodyPr/>
                    <a:lstStyle/>
                    <a:p>
                      <a:pPr algn="just">
                        <a:lnSpc>
                          <a:spcPct val="150000"/>
                        </a:lnSpc>
                        <a:spcAft>
                          <a:spcPts val="0"/>
                        </a:spcAft>
                      </a:pPr>
                      <a:r>
                        <a:rPr lang="fr-FR" sz="1800" i="1" dirty="0" err="1">
                          <a:latin typeface="Times New Roman" pitchFamily="18" charset="0"/>
                          <a:ea typeface="Calibri"/>
                          <a:cs typeface="Times New Roman" pitchFamily="18" charset="0"/>
                        </a:rPr>
                        <a:t>A.brasiliensis</a:t>
                      </a:r>
                      <a:r>
                        <a:rPr lang="fr-FR" sz="1800" dirty="0">
                          <a:latin typeface="Times New Roman" pitchFamily="18" charset="0"/>
                          <a:ea typeface="Calibri"/>
                          <a:cs typeface="Times New Roman" pitchFamily="18" charset="0"/>
                        </a:rPr>
                        <a:t> ATCC16404</a:t>
                      </a:r>
                    </a:p>
                  </a:txBody>
                  <a:tcPr marL="68580" marR="68580" marT="0" marB="0"/>
                </a:tc>
                <a:tc>
                  <a:txBody>
                    <a:bodyPr/>
                    <a:lstStyle/>
                    <a:p>
                      <a:r>
                        <a:rPr lang="fr-FR" sz="1800" dirty="0" smtClean="0">
                          <a:latin typeface="Times New Roman" pitchFamily="18" charset="0"/>
                          <a:cs typeface="Times New Roman" pitchFamily="18" charset="0"/>
                        </a:rPr>
                        <a:t>                      -</a:t>
                      </a:r>
                      <a:endParaRPr lang="fr-FR" sz="1800" dirty="0">
                        <a:latin typeface="Times New Roman" pitchFamily="18" charset="0"/>
                        <a:cs typeface="Times New Roman" pitchFamily="18" charset="0"/>
                      </a:endParaRPr>
                    </a:p>
                  </a:txBody>
                  <a:tcPr/>
                </a:tc>
              </a:tr>
            </a:tbl>
          </a:graphicData>
        </a:graphic>
      </p:graphicFrame>
    </p:spTree>
  </p:cSld>
  <p:clrMapOvr>
    <a:masterClrMapping/>
  </p:clrMapOvr>
  <p:transition advTm="10000">
    <p:wedg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357166"/>
            <a:ext cx="8229600" cy="6215106"/>
          </a:xfrm>
        </p:spPr>
        <p:txBody>
          <a:bodyPr/>
          <a:lstStyle/>
          <a:p>
            <a:pPr>
              <a:buNone/>
            </a:pPr>
            <a:endParaRPr lang="fr-FR" sz="2000" b="1" dirty="0" smtClean="0">
              <a:latin typeface="Times New Roman" pitchFamily="18" charset="0"/>
              <a:cs typeface="Times New Roman" pitchFamily="18" charset="0"/>
            </a:endParaRPr>
          </a:p>
          <a:p>
            <a:pPr>
              <a:buNone/>
            </a:pPr>
            <a:r>
              <a:rPr lang="fr-FR" sz="2000" b="1" dirty="0" smtClean="0">
                <a:latin typeface="Times New Roman" pitchFamily="18" charset="0"/>
                <a:cs typeface="Times New Roman" pitchFamily="18" charset="0"/>
              </a:rPr>
              <a:t>Tableau</a:t>
            </a:r>
            <a:r>
              <a:rPr lang="fr-FR" sz="2000" b="1" dirty="0">
                <a:latin typeface="Times New Roman" pitchFamily="18" charset="0"/>
                <a:cs typeface="Times New Roman" pitchFamily="18" charset="0"/>
              </a:rPr>
              <a:t> </a:t>
            </a:r>
            <a:r>
              <a:rPr lang="fr-FR" sz="2000" b="1" dirty="0" smtClean="0">
                <a:latin typeface="Times New Roman" pitchFamily="18" charset="0"/>
                <a:cs typeface="Times New Roman" pitchFamily="18" charset="0"/>
              </a:rPr>
              <a:t>n°04 </a:t>
            </a:r>
            <a:r>
              <a:rPr lang="fr-FR" sz="2000" b="1" dirty="0">
                <a:latin typeface="Times New Roman" pitchFamily="18" charset="0"/>
                <a:cs typeface="Times New Roman" pitchFamily="18" charset="0"/>
              </a:rPr>
              <a:t>: effet de l’huile essentielle d’</a:t>
            </a:r>
            <a:r>
              <a:rPr lang="fr-FR" sz="2000" b="1" i="1" dirty="0" err="1">
                <a:latin typeface="Times New Roman" pitchFamily="18" charset="0"/>
                <a:cs typeface="Times New Roman" pitchFamily="18" charset="0"/>
              </a:rPr>
              <a:t>Origanum</a:t>
            </a:r>
            <a:r>
              <a:rPr lang="fr-FR" sz="2000" b="1" i="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elongathum</a:t>
            </a:r>
            <a:r>
              <a:rPr lang="fr-FR" sz="2000" b="1" i="1" dirty="0">
                <a:latin typeface="Times New Roman" pitchFamily="18" charset="0"/>
                <a:cs typeface="Times New Roman" pitchFamily="18" charset="0"/>
              </a:rPr>
              <a:t> </a:t>
            </a:r>
            <a:r>
              <a:rPr lang="fr-FR" sz="2000" b="1" dirty="0">
                <a:latin typeface="Times New Roman" pitchFamily="18" charset="0"/>
                <a:cs typeface="Times New Roman" pitchFamily="18" charset="0"/>
              </a:rPr>
              <a:t>provenant </a:t>
            </a:r>
            <a:r>
              <a:rPr lang="fr-FR" sz="2000" b="1" dirty="0" smtClean="0">
                <a:latin typeface="Times New Roman" pitchFamily="18" charset="0"/>
                <a:cs typeface="Times New Roman" pitchFamily="18" charset="0"/>
              </a:rPr>
              <a:t>de </a:t>
            </a:r>
            <a:r>
              <a:rPr lang="fr-FR" sz="2000" b="1" dirty="0" err="1">
                <a:latin typeface="Times New Roman" pitchFamily="18" charset="0"/>
                <a:cs typeface="Times New Roman" pitchFamily="18" charset="0"/>
              </a:rPr>
              <a:t>Djebala</a:t>
            </a:r>
            <a:r>
              <a:rPr lang="fr-FR" sz="2000" b="1" dirty="0">
                <a:latin typeface="Times New Roman" pitchFamily="18" charset="0"/>
                <a:cs typeface="Times New Roman" pitchFamily="18" charset="0"/>
              </a:rPr>
              <a:t> sur les quatre souches (</a:t>
            </a:r>
            <a:r>
              <a:rPr lang="fr-FR" sz="2000" b="1" i="1" dirty="0" err="1">
                <a:latin typeface="Times New Roman" pitchFamily="18" charset="0"/>
                <a:cs typeface="Times New Roman" pitchFamily="18" charset="0"/>
              </a:rPr>
              <a:t>E.coli</a:t>
            </a:r>
            <a:r>
              <a:rPr lang="fr-FR" sz="2000" b="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B.cereus</a:t>
            </a:r>
            <a:r>
              <a:rPr lang="fr-FR" sz="2000" b="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C.albicans</a:t>
            </a:r>
            <a:r>
              <a:rPr lang="fr-FR" sz="2000" b="1" i="1" dirty="0">
                <a:latin typeface="Times New Roman" pitchFamily="18" charset="0"/>
                <a:cs typeface="Times New Roman" pitchFamily="18" charset="0"/>
              </a:rPr>
              <a:t>,</a:t>
            </a:r>
            <a:r>
              <a:rPr lang="fr-FR" sz="2000" b="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A.brasiliensis</a:t>
            </a:r>
            <a:r>
              <a:rPr lang="fr-FR" sz="2000" b="1" dirty="0" smtClean="0">
                <a:latin typeface="Times New Roman" pitchFamily="18" charset="0"/>
                <a:cs typeface="Times New Roman" pitchFamily="18" charset="0"/>
              </a:rPr>
              <a:t>).</a:t>
            </a: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pPr>
              <a:buNone/>
            </a:pPr>
            <a:endParaRPr lang="fr-FR" dirty="0"/>
          </a:p>
        </p:txBody>
      </p:sp>
      <p:graphicFrame>
        <p:nvGraphicFramePr>
          <p:cNvPr id="4" name="Tableau 3"/>
          <p:cNvGraphicFramePr>
            <a:graphicFrameLocks noGrp="1"/>
          </p:cNvGraphicFramePr>
          <p:nvPr/>
        </p:nvGraphicFramePr>
        <p:xfrm>
          <a:off x="1428728" y="2071676"/>
          <a:ext cx="6096000" cy="3286150"/>
        </p:xfrm>
        <a:graphic>
          <a:graphicData uri="http://schemas.openxmlformats.org/drawingml/2006/table">
            <a:tbl>
              <a:tblPr firstRow="1" bandRow="1">
                <a:tableStyleId>{5C22544A-7EE6-4342-B048-85BDC9FD1C3A}</a:tableStyleId>
              </a:tblPr>
              <a:tblGrid>
                <a:gridCol w="3048000"/>
                <a:gridCol w="3048000"/>
              </a:tblGrid>
              <a:tr h="657230">
                <a:tc>
                  <a:txBody>
                    <a:bodyPr/>
                    <a:lstStyle/>
                    <a:p>
                      <a:pPr algn="just">
                        <a:lnSpc>
                          <a:spcPct val="150000"/>
                        </a:lnSpc>
                        <a:spcAft>
                          <a:spcPts val="0"/>
                        </a:spcAft>
                      </a:pPr>
                      <a:r>
                        <a:rPr lang="fr-FR" sz="1800" dirty="0">
                          <a:latin typeface="Times New Roman"/>
                          <a:ea typeface="Calibri"/>
                          <a:cs typeface="Arial"/>
                        </a:rPr>
                        <a:t>Souches</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err="1" smtClean="0">
                          <a:latin typeface="Times New Roman"/>
                          <a:ea typeface="Calibri"/>
                          <a:cs typeface="Arial"/>
                        </a:rPr>
                        <a:t>Huiled’</a:t>
                      </a:r>
                      <a:r>
                        <a:rPr lang="fr-FR" sz="1800" i="1" dirty="0" err="1" smtClean="0">
                          <a:latin typeface="Times New Roman"/>
                          <a:ea typeface="Calibri"/>
                          <a:cs typeface="Arial"/>
                        </a:rPr>
                        <a:t>Origanum</a:t>
                      </a:r>
                      <a:r>
                        <a:rPr lang="fr-FR" sz="1800" i="1" dirty="0" smtClean="0">
                          <a:latin typeface="Times New Roman"/>
                          <a:ea typeface="Calibri"/>
                          <a:cs typeface="Arial"/>
                        </a:rPr>
                        <a:t> </a:t>
                      </a:r>
                      <a:r>
                        <a:rPr lang="fr-FR" sz="1800" i="1" dirty="0" err="1">
                          <a:latin typeface="Times New Roman"/>
                          <a:ea typeface="Calibri"/>
                          <a:cs typeface="Arial"/>
                        </a:rPr>
                        <a:t>elongathum</a:t>
                      </a:r>
                      <a:endParaRPr lang="fr-FR" sz="1800" i="1" dirty="0">
                        <a:latin typeface="Calibri"/>
                        <a:ea typeface="Calibri"/>
                        <a:cs typeface="Arial"/>
                      </a:endParaRPr>
                    </a:p>
                  </a:txBody>
                  <a:tcPr marL="68580" marR="68580" marT="0" marB="0"/>
                </a:tc>
              </a:tr>
              <a:tr h="657230">
                <a:tc>
                  <a:txBody>
                    <a:bodyPr/>
                    <a:lstStyle/>
                    <a:p>
                      <a:pPr algn="just">
                        <a:lnSpc>
                          <a:spcPct val="150000"/>
                        </a:lnSpc>
                        <a:spcAft>
                          <a:spcPts val="0"/>
                        </a:spcAft>
                      </a:pPr>
                      <a:r>
                        <a:rPr lang="fr-FR" sz="1800" i="1" dirty="0" err="1">
                          <a:latin typeface="Times New Roman"/>
                          <a:ea typeface="Calibri"/>
                          <a:cs typeface="Arial"/>
                        </a:rPr>
                        <a:t>E.coli</a:t>
                      </a:r>
                      <a:r>
                        <a:rPr lang="fr-FR" sz="1800" i="1" dirty="0">
                          <a:latin typeface="Times New Roman"/>
                          <a:ea typeface="Calibri"/>
                          <a:cs typeface="Arial"/>
                        </a:rPr>
                        <a:t> </a:t>
                      </a:r>
                      <a:r>
                        <a:rPr lang="fr-FR" sz="1800" dirty="0">
                          <a:latin typeface="Times New Roman"/>
                          <a:ea typeface="Calibri"/>
                          <a:cs typeface="Arial"/>
                        </a:rPr>
                        <a:t>ATCC 25922</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200" dirty="0">
                          <a:latin typeface="Times New Roman"/>
                          <a:ea typeface="Calibri"/>
                          <a:cs typeface="Arial"/>
                        </a:rPr>
                        <a:t>                            </a:t>
                      </a:r>
                      <a:r>
                        <a:rPr lang="fr-FR" sz="1200" dirty="0" smtClean="0">
                          <a:latin typeface="Times New Roman"/>
                          <a:ea typeface="Calibri"/>
                          <a:cs typeface="Arial"/>
                        </a:rPr>
                        <a:t>       </a:t>
                      </a:r>
                      <a:r>
                        <a:rPr lang="fr-FR" sz="1800" dirty="0">
                          <a:latin typeface="Times New Roman"/>
                          <a:ea typeface="Calibri"/>
                          <a:cs typeface="Arial"/>
                        </a:rPr>
                        <a:t>20</a:t>
                      </a:r>
                      <a:endParaRPr lang="fr-FR" sz="1800" dirty="0">
                        <a:latin typeface="Calibri"/>
                        <a:ea typeface="Calibri"/>
                        <a:cs typeface="Arial"/>
                      </a:endParaRPr>
                    </a:p>
                  </a:txBody>
                  <a:tcPr marL="68580" marR="68580" marT="0" marB="0"/>
                </a:tc>
              </a:tr>
              <a:tr h="657230">
                <a:tc>
                  <a:txBody>
                    <a:bodyPr/>
                    <a:lstStyle/>
                    <a:p>
                      <a:pPr algn="just">
                        <a:lnSpc>
                          <a:spcPct val="150000"/>
                        </a:lnSpc>
                        <a:spcAft>
                          <a:spcPts val="0"/>
                        </a:spcAft>
                      </a:pPr>
                      <a:r>
                        <a:rPr lang="fr-FR" sz="1800" i="1" dirty="0" err="1">
                          <a:latin typeface="Times New Roman"/>
                          <a:ea typeface="Calibri"/>
                          <a:cs typeface="Arial"/>
                        </a:rPr>
                        <a:t>B.cereus</a:t>
                      </a:r>
                      <a:r>
                        <a:rPr lang="fr-FR" sz="1800" i="1" dirty="0">
                          <a:latin typeface="Times New Roman"/>
                          <a:ea typeface="Calibri"/>
                          <a:cs typeface="Arial"/>
                        </a:rPr>
                        <a:t> </a:t>
                      </a:r>
                      <a:r>
                        <a:rPr lang="fr-FR" sz="1800" dirty="0">
                          <a:latin typeface="Times New Roman"/>
                          <a:ea typeface="Calibri"/>
                          <a:cs typeface="Arial"/>
                        </a:rPr>
                        <a:t>ATCC10876</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a:latin typeface="Times New Roman"/>
                          <a:ea typeface="Calibri"/>
                          <a:cs typeface="Arial"/>
                        </a:rPr>
                        <a:t>                     </a:t>
                      </a:r>
                      <a:r>
                        <a:rPr lang="fr-FR" sz="1800" baseline="0" dirty="0" smtClean="0">
                          <a:latin typeface="Times New Roman"/>
                          <a:ea typeface="Calibri"/>
                          <a:cs typeface="Arial"/>
                        </a:rPr>
                        <a:t> </a:t>
                      </a:r>
                      <a:r>
                        <a:rPr lang="fr-FR" sz="1800" dirty="0" smtClean="0">
                          <a:latin typeface="Times New Roman"/>
                          <a:ea typeface="Calibri"/>
                          <a:cs typeface="Arial"/>
                        </a:rPr>
                        <a:t>  </a:t>
                      </a:r>
                      <a:r>
                        <a:rPr lang="fr-FR" sz="1800" dirty="0">
                          <a:latin typeface="Times New Roman"/>
                          <a:ea typeface="Calibri"/>
                          <a:cs typeface="Arial"/>
                        </a:rPr>
                        <a:t>20</a:t>
                      </a:r>
                      <a:endParaRPr lang="fr-FR" sz="1800" dirty="0">
                        <a:latin typeface="Calibri"/>
                        <a:ea typeface="Calibri"/>
                        <a:cs typeface="Arial"/>
                      </a:endParaRPr>
                    </a:p>
                  </a:txBody>
                  <a:tcPr marL="68580" marR="68580" marT="0" marB="0"/>
                </a:tc>
              </a:tr>
              <a:tr h="657230">
                <a:tc>
                  <a:txBody>
                    <a:bodyPr/>
                    <a:lstStyle/>
                    <a:p>
                      <a:pPr algn="just">
                        <a:lnSpc>
                          <a:spcPct val="150000"/>
                        </a:lnSpc>
                        <a:spcAft>
                          <a:spcPts val="0"/>
                        </a:spcAft>
                      </a:pPr>
                      <a:r>
                        <a:rPr lang="fr-FR" sz="1800" i="1" dirty="0" err="1">
                          <a:latin typeface="Times New Roman"/>
                          <a:ea typeface="Calibri"/>
                          <a:cs typeface="Arial"/>
                        </a:rPr>
                        <a:t>C.albicans</a:t>
                      </a:r>
                      <a:r>
                        <a:rPr lang="fr-FR" sz="1800" dirty="0">
                          <a:latin typeface="Times New Roman"/>
                          <a:ea typeface="Calibri"/>
                          <a:cs typeface="Arial"/>
                        </a:rPr>
                        <a:t> ATCC10231</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200" dirty="0">
                          <a:latin typeface="Times New Roman"/>
                          <a:ea typeface="Calibri"/>
                          <a:cs typeface="Arial"/>
                        </a:rPr>
                        <a:t>                                </a:t>
                      </a:r>
                      <a:r>
                        <a:rPr lang="fr-FR" sz="1200" dirty="0" smtClean="0">
                          <a:latin typeface="Times New Roman"/>
                          <a:ea typeface="Calibri"/>
                          <a:cs typeface="Arial"/>
                        </a:rPr>
                        <a:t>    </a:t>
                      </a:r>
                      <a:r>
                        <a:rPr lang="fr-FR" sz="1800" dirty="0" smtClean="0">
                          <a:latin typeface="Times New Roman"/>
                          <a:ea typeface="Calibri"/>
                          <a:cs typeface="Arial"/>
                        </a:rPr>
                        <a:t>35</a:t>
                      </a:r>
                      <a:endParaRPr lang="fr-FR" sz="1800" dirty="0">
                        <a:latin typeface="Calibri"/>
                        <a:ea typeface="Calibri"/>
                        <a:cs typeface="Arial"/>
                      </a:endParaRPr>
                    </a:p>
                  </a:txBody>
                  <a:tcPr marL="68580" marR="68580" marT="0" marB="0"/>
                </a:tc>
              </a:tr>
              <a:tr h="657230">
                <a:tc>
                  <a:txBody>
                    <a:bodyPr/>
                    <a:lstStyle/>
                    <a:p>
                      <a:pPr algn="just">
                        <a:lnSpc>
                          <a:spcPct val="150000"/>
                        </a:lnSpc>
                        <a:spcAft>
                          <a:spcPts val="0"/>
                        </a:spcAft>
                      </a:pPr>
                      <a:r>
                        <a:rPr lang="fr-FR" sz="1800" i="1" dirty="0" err="1">
                          <a:latin typeface="Times New Roman"/>
                          <a:ea typeface="Calibri"/>
                          <a:cs typeface="Arial"/>
                        </a:rPr>
                        <a:t>A.brasiliensis</a:t>
                      </a:r>
                      <a:r>
                        <a:rPr lang="fr-FR" sz="1800" i="1" dirty="0">
                          <a:latin typeface="Times New Roman"/>
                          <a:ea typeface="Calibri"/>
                          <a:cs typeface="Arial"/>
                        </a:rPr>
                        <a:t> </a:t>
                      </a:r>
                      <a:r>
                        <a:rPr lang="fr-FR" sz="1800" dirty="0">
                          <a:latin typeface="Times New Roman"/>
                          <a:ea typeface="Calibri"/>
                          <a:cs typeface="Arial"/>
                        </a:rPr>
                        <a:t>ATCC16404</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a:latin typeface="Times New Roman"/>
                          <a:ea typeface="Calibri"/>
                          <a:cs typeface="Arial"/>
                        </a:rPr>
                        <a:t>                     </a:t>
                      </a:r>
                      <a:r>
                        <a:rPr lang="fr-FR" sz="1800" baseline="0" dirty="0" smtClean="0">
                          <a:latin typeface="Times New Roman"/>
                          <a:ea typeface="Calibri"/>
                          <a:cs typeface="Arial"/>
                        </a:rPr>
                        <a:t>  </a:t>
                      </a:r>
                      <a:r>
                        <a:rPr lang="fr-FR" sz="1800" dirty="0" smtClean="0">
                          <a:latin typeface="Times New Roman"/>
                          <a:ea typeface="Calibri"/>
                          <a:cs typeface="Arial"/>
                        </a:rPr>
                        <a:t>   </a:t>
                      </a:r>
                      <a:r>
                        <a:rPr lang="fr-FR" sz="1800" dirty="0">
                          <a:latin typeface="Times New Roman"/>
                          <a:ea typeface="Calibri"/>
                          <a:cs typeface="Arial"/>
                        </a:rPr>
                        <a:t>-</a:t>
                      </a:r>
                      <a:endParaRPr lang="fr-FR" sz="1800" dirty="0">
                        <a:latin typeface="Calibri"/>
                        <a:ea typeface="Calibri"/>
                        <a:cs typeface="Arial"/>
                      </a:endParaRPr>
                    </a:p>
                  </a:txBody>
                  <a:tcPr marL="68580" marR="68580" marT="0" marB="0"/>
                </a:tc>
              </a:tr>
            </a:tbl>
          </a:graphicData>
        </a:graphic>
      </p:graphicFrame>
    </p:spTree>
  </p:cSld>
  <p:clrMapOvr>
    <a:masterClrMapping/>
  </p:clrMapOvr>
  <p:transition advTm="10000">
    <p:wedg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a:latin typeface="Times New Roman" pitchFamily="18" charset="0"/>
                <a:cs typeface="Times New Roman" pitchFamily="18" charset="0"/>
              </a:rPr>
              <a:t>Résultats pour déterminé l’activité antimicrobienne</a:t>
            </a:r>
            <a:r>
              <a:rPr lang="fr-FR" sz="3200" b="1" i="1" dirty="0">
                <a:latin typeface="Times New Roman" pitchFamily="18" charset="0"/>
                <a:cs typeface="Times New Roman" pitchFamily="18" charset="0"/>
              </a:rPr>
              <a:t>  de Thymus </a:t>
            </a:r>
            <a:r>
              <a:rPr lang="fr-FR" sz="3200" b="1" i="1" dirty="0" err="1">
                <a:latin typeface="Times New Roman" pitchFamily="18" charset="0"/>
                <a:cs typeface="Times New Roman" pitchFamily="18" charset="0"/>
              </a:rPr>
              <a:t>vulgaris</a:t>
            </a:r>
            <a:r>
              <a:rPr lang="fr-FR" sz="3200" dirty="0">
                <a:latin typeface="Times New Roman" pitchFamily="18" charset="0"/>
                <a:cs typeface="Times New Roman" pitchFamily="18" charset="0"/>
              </a:rPr>
              <a:t/>
            </a:r>
            <a:br>
              <a:rPr lang="fr-FR" sz="3200" dirty="0">
                <a:latin typeface="Times New Roman" pitchFamily="18" charset="0"/>
                <a:cs typeface="Times New Roman" pitchFamily="18" charset="0"/>
              </a:rPr>
            </a:br>
            <a:endParaRPr lang="fr-FR" sz="3200" dirty="0">
              <a:latin typeface="Times New Roman" pitchFamily="18" charset="0"/>
              <a:cs typeface="Times New Roman" pitchFamily="18" charset="0"/>
            </a:endParaRPr>
          </a:p>
        </p:txBody>
      </p:sp>
      <p:sp>
        <p:nvSpPr>
          <p:cNvPr id="3" name="Espace réservé du contenu 2"/>
          <p:cNvSpPr>
            <a:spLocks noGrp="1"/>
          </p:cNvSpPr>
          <p:nvPr>
            <p:ph idx="1"/>
          </p:nvPr>
        </p:nvSpPr>
        <p:spPr>
          <a:xfrm>
            <a:off x="428596" y="1142984"/>
            <a:ext cx="8229600" cy="5357850"/>
          </a:xfrm>
        </p:spPr>
        <p:txBody>
          <a:bodyPr>
            <a:normAutofit/>
          </a:bodyPr>
          <a:lstStyle/>
          <a:p>
            <a:pPr>
              <a:buNone/>
            </a:pPr>
            <a:endParaRPr lang="fr-FR" sz="2000" dirty="0" smtClean="0">
              <a:latin typeface="Times New Roman" pitchFamily="18" charset="0"/>
              <a:cs typeface="Times New Roman" pitchFamily="18" charset="0"/>
            </a:endParaRPr>
          </a:p>
          <a:p>
            <a:pPr>
              <a:buNone/>
            </a:pPr>
            <a:r>
              <a:rPr lang="fr-FR" sz="2000" b="1" dirty="0" smtClean="0">
                <a:latin typeface="Times New Roman" pitchFamily="18" charset="0"/>
                <a:cs typeface="Times New Roman" pitchFamily="18" charset="0"/>
              </a:rPr>
              <a:t>     Tableau </a:t>
            </a:r>
            <a:r>
              <a:rPr lang="fr-FR" sz="2000" b="1" dirty="0">
                <a:latin typeface="Times New Roman" pitchFamily="18" charset="0"/>
                <a:cs typeface="Times New Roman" pitchFamily="18" charset="0"/>
              </a:rPr>
              <a:t>n°06: effet de l’huile essentielle d’</a:t>
            </a:r>
            <a:r>
              <a:rPr lang="fr-FR" sz="2000" b="1" i="1" dirty="0">
                <a:latin typeface="Times New Roman" pitchFamily="18" charset="0"/>
                <a:cs typeface="Times New Roman" pitchFamily="18" charset="0"/>
              </a:rPr>
              <a:t>Thymus </a:t>
            </a:r>
            <a:r>
              <a:rPr lang="fr-FR" sz="2000" b="1" i="1" dirty="0" err="1">
                <a:latin typeface="Times New Roman" pitchFamily="18" charset="0"/>
                <a:cs typeface="Times New Roman" pitchFamily="18" charset="0"/>
              </a:rPr>
              <a:t>vulgaris</a:t>
            </a:r>
            <a:r>
              <a:rPr lang="fr-FR" sz="2000" b="1" i="1" dirty="0">
                <a:latin typeface="Times New Roman" pitchFamily="18" charset="0"/>
                <a:cs typeface="Times New Roman" pitchFamily="18" charset="0"/>
              </a:rPr>
              <a:t> </a:t>
            </a:r>
            <a:r>
              <a:rPr lang="fr-FR" sz="2000" b="1" dirty="0">
                <a:latin typeface="Times New Roman" pitchFamily="18" charset="0"/>
                <a:cs typeface="Times New Roman" pitchFamily="18" charset="0"/>
              </a:rPr>
              <a:t>provenant de </a:t>
            </a:r>
            <a:r>
              <a:rPr lang="fr-FR" sz="2000" b="1" dirty="0" err="1" smtClean="0">
                <a:latin typeface="Times New Roman" pitchFamily="18" charset="0"/>
                <a:cs typeface="Times New Roman" pitchFamily="18" charset="0"/>
              </a:rPr>
              <a:t>Nedroma</a:t>
            </a:r>
            <a:r>
              <a:rPr lang="fr-FR" sz="2000" b="1" dirty="0" smtClean="0">
                <a:latin typeface="Times New Roman" pitchFamily="18" charset="0"/>
                <a:cs typeface="Times New Roman" pitchFamily="18" charset="0"/>
              </a:rPr>
              <a:t> </a:t>
            </a:r>
            <a:r>
              <a:rPr lang="fr-FR" sz="2000" b="1" dirty="0">
                <a:latin typeface="Times New Roman" pitchFamily="18" charset="0"/>
                <a:cs typeface="Times New Roman" pitchFamily="18" charset="0"/>
              </a:rPr>
              <a:t>et ses régions sur les quatre souches (</a:t>
            </a:r>
            <a:r>
              <a:rPr lang="fr-FR" sz="2000" b="1" i="1" dirty="0" err="1">
                <a:latin typeface="Times New Roman" pitchFamily="18" charset="0"/>
                <a:cs typeface="Times New Roman" pitchFamily="18" charset="0"/>
              </a:rPr>
              <a:t>E.coli</a:t>
            </a:r>
            <a:r>
              <a:rPr lang="fr-FR" sz="2000" b="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B.cereus</a:t>
            </a:r>
            <a:r>
              <a:rPr lang="fr-FR" sz="2000" b="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C.albicans</a:t>
            </a:r>
            <a:r>
              <a:rPr lang="fr-FR" sz="2000" b="1" i="1" dirty="0">
                <a:latin typeface="Times New Roman" pitchFamily="18" charset="0"/>
                <a:cs typeface="Times New Roman" pitchFamily="18" charset="0"/>
              </a:rPr>
              <a:t>,</a:t>
            </a:r>
            <a:r>
              <a:rPr lang="fr-FR" sz="2000" b="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A.brasiliensis</a:t>
            </a:r>
            <a:r>
              <a:rPr lang="fr-FR" sz="2000" b="1" dirty="0">
                <a:latin typeface="Times New Roman" pitchFamily="18" charset="0"/>
                <a:cs typeface="Times New Roman" pitchFamily="18" charset="0"/>
              </a:rPr>
              <a:t>) (zone d’inhibition en millimètre).</a:t>
            </a:r>
            <a:endParaRPr lang="fr-FR" sz="2000" dirty="0">
              <a:latin typeface="Times New Roman" pitchFamily="18" charset="0"/>
              <a:cs typeface="Times New Roman" pitchFamily="18" charset="0"/>
            </a:endParaRPr>
          </a:p>
          <a:p>
            <a:endParaRPr lang="fr-FR" sz="2000" dirty="0"/>
          </a:p>
        </p:txBody>
      </p:sp>
      <p:graphicFrame>
        <p:nvGraphicFramePr>
          <p:cNvPr id="8" name="Tableau 7"/>
          <p:cNvGraphicFramePr>
            <a:graphicFrameLocks noGrp="1"/>
          </p:cNvGraphicFramePr>
          <p:nvPr/>
        </p:nvGraphicFramePr>
        <p:xfrm>
          <a:off x="857226" y="2565995"/>
          <a:ext cx="7286675" cy="4193158"/>
        </p:xfrm>
        <a:graphic>
          <a:graphicData uri="http://schemas.openxmlformats.org/drawingml/2006/table">
            <a:tbl>
              <a:tblPr firstRow="1" bandRow="1">
                <a:tableStyleId>{5C22544A-7EE6-4342-B048-85BDC9FD1C3A}</a:tableStyleId>
              </a:tblPr>
              <a:tblGrid>
                <a:gridCol w="1457335"/>
                <a:gridCol w="1457335"/>
                <a:gridCol w="1457335"/>
                <a:gridCol w="1457335"/>
                <a:gridCol w="1457335"/>
              </a:tblGrid>
              <a:tr h="450659">
                <a:tc rowSpan="2">
                  <a:txBody>
                    <a:bodyPr/>
                    <a:lstStyle/>
                    <a:p>
                      <a:pPr algn="just">
                        <a:lnSpc>
                          <a:spcPct val="150000"/>
                        </a:lnSpc>
                        <a:spcAft>
                          <a:spcPts val="0"/>
                        </a:spcAft>
                      </a:pPr>
                      <a:r>
                        <a:rPr lang="fr-FR" sz="1400" dirty="0">
                          <a:latin typeface="Times New Roman"/>
                          <a:ea typeface="Calibri"/>
                          <a:cs typeface="Arial"/>
                        </a:rPr>
                        <a:t>                    </a:t>
                      </a:r>
                      <a:r>
                        <a:rPr lang="fr-FR" sz="1800" dirty="0">
                          <a:latin typeface="Times New Roman"/>
                          <a:ea typeface="Calibri"/>
                          <a:cs typeface="Arial"/>
                        </a:rPr>
                        <a:t>Souches</a:t>
                      </a:r>
                      <a:endParaRPr lang="fr-FR" sz="1800" dirty="0">
                        <a:latin typeface="Calibri"/>
                        <a:ea typeface="Calibri"/>
                        <a:cs typeface="Arial"/>
                      </a:endParaRPr>
                    </a:p>
                  </a:txBody>
                  <a:tcPr marL="68580" marR="68580" marT="0" marB="0"/>
                </a:tc>
                <a:tc gridSpan="4">
                  <a:txBody>
                    <a:bodyPr/>
                    <a:lstStyle/>
                    <a:p>
                      <a:pPr algn="just">
                        <a:lnSpc>
                          <a:spcPct val="150000"/>
                        </a:lnSpc>
                        <a:spcAft>
                          <a:spcPts val="0"/>
                        </a:spcAft>
                      </a:pPr>
                      <a:r>
                        <a:rPr lang="fr-FR" sz="1800" dirty="0">
                          <a:latin typeface="Times New Roman"/>
                          <a:ea typeface="Calibri"/>
                          <a:cs typeface="Arial"/>
                        </a:rPr>
                        <a:t>             Huile de </a:t>
                      </a:r>
                      <a:r>
                        <a:rPr lang="fr-FR" sz="1800" i="1" dirty="0">
                          <a:latin typeface="Times New Roman"/>
                          <a:ea typeface="Calibri"/>
                          <a:cs typeface="Arial"/>
                        </a:rPr>
                        <a:t>Thymus </a:t>
                      </a:r>
                      <a:r>
                        <a:rPr lang="fr-FR" sz="1800" i="1" dirty="0" err="1">
                          <a:latin typeface="Times New Roman"/>
                          <a:ea typeface="Calibri"/>
                          <a:cs typeface="Arial"/>
                        </a:rPr>
                        <a:t>vulgaris</a:t>
                      </a:r>
                      <a:r>
                        <a:rPr lang="fr-FR" sz="1800" i="1" dirty="0">
                          <a:latin typeface="Times New Roman"/>
                          <a:ea typeface="Calibri"/>
                          <a:cs typeface="Arial"/>
                        </a:rPr>
                        <a:t> </a:t>
                      </a:r>
                      <a:r>
                        <a:rPr lang="fr-FR" sz="1800" dirty="0">
                          <a:latin typeface="Times New Roman"/>
                          <a:ea typeface="Calibri"/>
                          <a:cs typeface="Arial"/>
                        </a:rPr>
                        <a:t>et région de provenance </a:t>
                      </a:r>
                      <a:endParaRPr lang="fr-FR" sz="1800" dirty="0">
                        <a:latin typeface="Calibri"/>
                        <a:ea typeface="Calibri"/>
                        <a:cs typeface="Arial"/>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r>
              <a:tr h="450659">
                <a:tc vMerge="1">
                  <a:txBody>
                    <a:bodyPr/>
                    <a:lstStyle/>
                    <a:p>
                      <a:endParaRPr lang="fr-FR"/>
                    </a:p>
                  </a:txBody>
                  <a:tcPr/>
                </a:tc>
                <a:tc>
                  <a:txBody>
                    <a:bodyPr/>
                    <a:lstStyle/>
                    <a:p>
                      <a:pPr algn="just">
                        <a:lnSpc>
                          <a:spcPct val="150000"/>
                        </a:lnSpc>
                        <a:spcAft>
                          <a:spcPts val="0"/>
                        </a:spcAft>
                      </a:pPr>
                      <a:r>
                        <a:rPr lang="fr-FR" sz="1400" dirty="0">
                          <a:latin typeface="Times New Roman"/>
                          <a:ea typeface="Calibri"/>
                          <a:cs typeface="Arial"/>
                        </a:rPr>
                        <a:t>  </a:t>
                      </a:r>
                      <a:r>
                        <a:rPr lang="fr-FR" sz="1800" dirty="0" err="1">
                          <a:latin typeface="Times New Roman"/>
                          <a:ea typeface="Calibri"/>
                          <a:cs typeface="Arial"/>
                        </a:rPr>
                        <a:t>Nedroma</a:t>
                      </a:r>
                      <a:r>
                        <a:rPr lang="fr-FR" sz="1800" dirty="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800" dirty="0">
                          <a:latin typeface="Times New Roman"/>
                          <a:ea typeface="Calibri"/>
                          <a:cs typeface="Arial"/>
                        </a:rPr>
                        <a:t>Ain el </a:t>
                      </a:r>
                      <a:r>
                        <a:rPr lang="fr-FR" sz="1800" dirty="0" err="1">
                          <a:latin typeface="Times New Roman"/>
                          <a:ea typeface="Calibri"/>
                          <a:cs typeface="Arial"/>
                        </a:rPr>
                        <a:t>kbira</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a:latin typeface="Times New Roman"/>
                          <a:ea typeface="Calibri"/>
                          <a:cs typeface="Arial"/>
                        </a:rPr>
                        <a:t>  </a:t>
                      </a:r>
                      <a:r>
                        <a:rPr lang="fr-FR" sz="1800" dirty="0" err="1">
                          <a:latin typeface="Times New Roman"/>
                          <a:ea typeface="Calibri"/>
                          <a:cs typeface="Arial"/>
                        </a:rPr>
                        <a:t>Fellaoucen</a:t>
                      </a:r>
                      <a:r>
                        <a:rPr lang="fr-FR" sz="1800" dirty="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800" dirty="0" err="1">
                          <a:latin typeface="Times New Roman"/>
                          <a:ea typeface="Calibri"/>
                          <a:cs typeface="Arial"/>
                        </a:rPr>
                        <a:t>Zaouiaa</a:t>
                      </a:r>
                      <a:r>
                        <a:rPr lang="fr-FR" sz="1800" dirty="0">
                          <a:latin typeface="Times New Roman"/>
                          <a:ea typeface="Calibri"/>
                          <a:cs typeface="Arial"/>
                        </a:rPr>
                        <a:t> </a:t>
                      </a:r>
                      <a:endParaRPr lang="fr-FR" sz="1800" dirty="0">
                        <a:latin typeface="Calibri"/>
                        <a:ea typeface="Calibri"/>
                        <a:cs typeface="Arial"/>
                      </a:endParaRPr>
                    </a:p>
                  </a:txBody>
                  <a:tcPr marL="68580" marR="68580" marT="0" marB="0"/>
                </a:tc>
              </a:tr>
              <a:tr h="764214">
                <a:tc>
                  <a:txBody>
                    <a:bodyPr/>
                    <a:lstStyle/>
                    <a:p>
                      <a:pPr algn="just">
                        <a:lnSpc>
                          <a:spcPct val="150000"/>
                        </a:lnSpc>
                        <a:spcAft>
                          <a:spcPts val="0"/>
                        </a:spcAft>
                      </a:pPr>
                      <a:r>
                        <a:rPr lang="fr-FR" sz="1800" i="1" dirty="0" err="1" smtClean="0">
                          <a:latin typeface="Times New Roman"/>
                          <a:ea typeface="Calibri"/>
                          <a:cs typeface="Arial"/>
                        </a:rPr>
                        <a:t>E.Coli</a:t>
                      </a:r>
                      <a:r>
                        <a:rPr lang="fr-FR" sz="1800" i="1" dirty="0" smtClean="0">
                          <a:latin typeface="Times New Roman"/>
                          <a:ea typeface="Calibri"/>
                          <a:cs typeface="Arial"/>
                        </a:rPr>
                        <a:t>   </a:t>
                      </a:r>
                      <a:r>
                        <a:rPr lang="fr-FR" sz="1800" dirty="0" smtClean="0">
                          <a:latin typeface="Times New Roman"/>
                          <a:ea typeface="Calibri"/>
                          <a:cs typeface="Arial"/>
                        </a:rPr>
                        <a:t>ATCC </a:t>
                      </a:r>
                      <a:r>
                        <a:rPr lang="fr-FR" sz="1800" dirty="0">
                          <a:latin typeface="Times New Roman"/>
                          <a:ea typeface="Calibri"/>
                          <a:cs typeface="Arial"/>
                        </a:rPr>
                        <a:t>25922</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400" dirty="0" smtClean="0">
                          <a:latin typeface="Times New Roman"/>
                          <a:ea typeface="Calibri"/>
                          <a:cs typeface="Arial"/>
                        </a:rPr>
                        <a:t>      </a:t>
                      </a:r>
                      <a:r>
                        <a:rPr lang="fr-FR" sz="1800" dirty="0">
                          <a:latin typeface="Times New Roman"/>
                          <a:ea typeface="Calibri"/>
                          <a:cs typeface="Arial"/>
                        </a:rPr>
                        <a:t>15</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400" dirty="0" smtClean="0">
                          <a:latin typeface="Times New Roman"/>
                          <a:ea typeface="Calibri"/>
                          <a:cs typeface="Arial"/>
                        </a:rPr>
                        <a:t>      </a:t>
                      </a:r>
                      <a:r>
                        <a:rPr lang="fr-FR" sz="1800" dirty="0">
                          <a:latin typeface="Times New Roman"/>
                          <a:ea typeface="Calibri"/>
                          <a:cs typeface="Arial"/>
                        </a:rPr>
                        <a:t>20</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400" dirty="0" smtClean="0">
                          <a:latin typeface="Times New Roman"/>
                          <a:ea typeface="Calibri"/>
                          <a:cs typeface="Arial"/>
                        </a:rPr>
                        <a:t>  </a:t>
                      </a:r>
                      <a:r>
                        <a:rPr lang="fr-FR" sz="1800" dirty="0" smtClean="0">
                          <a:latin typeface="Times New Roman"/>
                          <a:ea typeface="Calibri"/>
                          <a:cs typeface="Arial"/>
                        </a:rPr>
                        <a:t>17</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400" dirty="0" smtClean="0">
                          <a:latin typeface="Times New Roman"/>
                          <a:ea typeface="Calibri"/>
                          <a:cs typeface="Arial"/>
                        </a:rPr>
                        <a:t>   </a:t>
                      </a:r>
                      <a:r>
                        <a:rPr lang="fr-FR" sz="1800" dirty="0">
                          <a:latin typeface="Times New Roman"/>
                          <a:ea typeface="Calibri"/>
                          <a:cs typeface="Arial"/>
                        </a:rPr>
                        <a:t>13</a:t>
                      </a:r>
                      <a:endParaRPr lang="fr-FR" sz="1800" dirty="0">
                        <a:latin typeface="Calibri"/>
                        <a:ea typeface="Calibri"/>
                        <a:cs typeface="Arial"/>
                      </a:endParaRPr>
                    </a:p>
                  </a:txBody>
                  <a:tcPr marL="68580" marR="68580" marT="0" marB="0"/>
                </a:tc>
              </a:tr>
              <a:tr h="764214">
                <a:tc>
                  <a:txBody>
                    <a:bodyPr/>
                    <a:lstStyle/>
                    <a:p>
                      <a:pPr algn="just">
                        <a:lnSpc>
                          <a:spcPct val="150000"/>
                        </a:lnSpc>
                        <a:spcAft>
                          <a:spcPts val="0"/>
                        </a:spcAft>
                      </a:pPr>
                      <a:r>
                        <a:rPr lang="fr-FR" sz="1800" i="1" dirty="0" err="1">
                          <a:latin typeface="Times New Roman"/>
                          <a:ea typeface="Calibri"/>
                          <a:cs typeface="Arial"/>
                        </a:rPr>
                        <a:t>B.cereus</a:t>
                      </a:r>
                      <a:r>
                        <a:rPr lang="fr-FR" sz="1800" i="1" dirty="0">
                          <a:latin typeface="Times New Roman"/>
                          <a:ea typeface="Calibri"/>
                          <a:cs typeface="Arial"/>
                        </a:rPr>
                        <a:t> </a:t>
                      </a:r>
                      <a:r>
                        <a:rPr lang="fr-FR" sz="1800" dirty="0">
                          <a:latin typeface="Times New Roman"/>
                          <a:ea typeface="Calibri"/>
                          <a:cs typeface="Arial"/>
                        </a:rPr>
                        <a:t>ATCC10876</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800" dirty="0">
                          <a:latin typeface="Times New Roman"/>
                          <a:ea typeface="Calibri"/>
                          <a:cs typeface="Arial"/>
                        </a:rPr>
                        <a:t> </a:t>
                      </a:r>
                      <a:r>
                        <a:rPr lang="fr-FR" sz="1800" dirty="0" smtClean="0">
                          <a:latin typeface="Times New Roman"/>
                          <a:ea typeface="Calibri"/>
                          <a:cs typeface="Arial"/>
                        </a:rPr>
                        <a:t>    25</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400" dirty="0" smtClean="0">
                          <a:latin typeface="Times New Roman"/>
                          <a:ea typeface="Calibri"/>
                          <a:cs typeface="Arial"/>
                        </a:rPr>
                        <a:t>    </a:t>
                      </a:r>
                      <a:r>
                        <a:rPr lang="fr-FR" sz="1800" dirty="0" smtClean="0">
                          <a:latin typeface="Times New Roman"/>
                          <a:ea typeface="Calibri"/>
                          <a:cs typeface="Arial"/>
                        </a:rPr>
                        <a:t> </a:t>
                      </a:r>
                      <a:r>
                        <a:rPr lang="fr-FR" sz="1800" dirty="0">
                          <a:latin typeface="Times New Roman"/>
                          <a:ea typeface="Calibri"/>
                          <a:cs typeface="Arial"/>
                        </a:rPr>
                        <a:t>10</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400" dirty="0" smtClean="0">
                          <a:latin typeface="Times New Roman"/>
                          <a:ea typeface="Calibri"/>
                          <a:cs typeface="Arial"/>
                        </a:rPr>
                        <a:t>  </a:t>
                      </a:r>
                      <a:r>
                        <a:rPr lang="fr-FR" sz="1800" dirty="0" smtClean="0">
                          <a:latin typeface="Times New Roman"/>
                          <a:ea typeface="Calibri"/>
                          <a:cs typeface="Arial"/>
                        </a:rPr>
                        <a:t> </a:t>
                      </a:r>
                      <a:r>
                        <a:rPr lang="fr-FR" sz="1800" dirty="0">
                          <a:latin typeface="Times New Roman"/>
                          <a:ea typeface="Calibri"/>
                          <a:cs typeface="Arial"/>
                        </a:rPr>
                        <a:t>-</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800" dirty="0">
                          <a:latin typeface="Times New Roman"/>
                          <a:ea typeface="Calibri"/>
                          <a:cs typeface="Arial"/>
                        </a:rPr>
                        <a:t> </a:t>
                      </a:r>
                      <a:r>
                        <a:rPr lang="fr-FR" sz="1800" dirty="0" smtClean="0">
                          <a:latin typeface="Times New Roman"/>
                          <a:ea typeface="Calibri"/>
                          <a:cs typeface="Arial"/>
                        </a:rPr>
                        <a:t> 14</a:t>
                      </a:r>
                      <a:endParaRPr lang="fr-FR" sz="1800" dirty="0">
                        <a:latin typeface="Calibri"/>
                        <a:ea typeface="Calibri"/>
                        <a:cs typeface="Arial"/>
                      </a:endParaRPr>
                    </a:p>
                  </a:txBody>
                  <a:tcPr marL="68580" marR="68580" marT="0" marB="0"/>
                </a:tc>
              </a:tr>
              <a:tr h="764214">
                <a:tc>
                  <a:txBody>
                    <a:bodyPr/>
                    <a:lstStyle/>
                    <a:p>
                      <a:pPr algn="just">
                        <a:lnSpc>
                          <a:spcPct val="150000"/>
                        </a:lnSpc>
                        <a:spcAft>
                          <a:spcPts val="0"/>
                        </a:spcAft>
                      </a:pPr>
                      <a:r>
                        <a:rPr lang="fr-FR" sz="1800" i="1" dirty="0" err="1" smtClean="0">
                          <a:latin typeface="Times New Roman"/>
                          <a:ea typeface="Calibri"/>
                          <a:cs typeface="Arial"/>
                        </a:rPr>
                        <a:t>C.Albicans</a:t>
                      </a:r>
                      <a:r>
                        <a:rPr lang="fr-FR" sz="1800" i="1" dirty="0" smtClean="0">
                          <a:latin typeface="Times New Roman"/>
                          <a:ea typeface="Calibri"/>
                          <a:cs typeface="Arial"/>
                        </a:rPr>
                        <a:t> </a:t>
                      </a:r>
                      <a:r>
                        <a:rPr lang="fr-FR" sz="1800" dirty="0" smtClean="0">
                          <a:latin typeface="Times New Roman"/>
                          <a:ea typeface="Calibri"/>
                          <a:cs typeface="Arial"/>
                        </a:rPr>
                        <a:t>ATCC10231</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400" dirty="0" smtClean="0">
                          <a:latin typeface="Times New Roman"/>
                          <a:ea typeface="Calibri"/>
                          <a:cs typeface="Arial"/>
                        </a:rPr>
                        <a:t>     </a:t>
                      </a:r>
                      <a:r>
                        <a:rPr lang="fr-FR" sz="1800" dirty="0" smtClean="0">
                          <a:latin typeface="Times New Roman"/>
                          <a:ea typeface="Calibri"/>
                          <a:cs typeface="Arial"/>
                        </a:rPr>
                        <a:t> </a:t>
                      </a:r>
                      <a:r>
                        <a:rPr lang="fr-FR" sz="1800" dirty="0">
                          <a:latin typeface="Times New Roman"/>
                          <a:ea typeface="Calibri"/>
                          <a:cs typeface="Arial"/>
                        </a:rPr>
                        <a:t>36</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400" dirty="0" smtClean="0">
                          <a:latin typeface="Times New Roman"/>
                          <a:ea typeface="Calibri"/>
                          <a:cs typeface="Arial"/>
                        </a:rPr>
                        <a:t>    </a:t>
                      </a:r>
                      <a:r>
                        <a:rPr lang="fr-FR" sz="1800" dirty="0" smtClean="0">
                          <a:latin typeface="Times New Roman"/>
                          <a:ea typeface="Calibri"/>
                          <a:cs typeface="Arial"/>
                        </a:rPr>
                        <a:t>14</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r>
                        <a:rPr lang="fr-FR" sz="1400" dirty="0" smtClean="0">
                          <a:latin typeface="Times New Roman"/>
                          <a:ea typeface="Calibri"/>
                          <a:cs typeface="Arial"/>
                        </a:rPr>
                        <a:t>  </a:t>
                      </a:r>
                      <a:r>
                        <a:rPr lang="fr-FR" sz="1800" dirty="0" smtClean="0">
                          <a:latin typeface="Times New Roman"/>
                          <a:ea typeface="Calibri"/>
                          <a:cs typeface="Arial"/>
                        </a:rPr>
                        <a:t>11</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a:latin typeface="Times New Roman"/>
                          <a:ea typeface="Calibri"/>
                          <a:cs typeface="Arial"/>
                        </a:rPr>
                        <a:t>       </a:t>
                      </a:r>
                      <a:r>
                        <a:rPr lang="fr-FR" sz="1800" dirty="0" smtClean="0">
                          <a:latin typeface="Times New Roman"/>
                          <a:ea typeface="Calibri"/>
                          <a:cs typeface="Arial"/>
                        </a:rPr>
                        <a:t>  </a:t>
                      </a:r>
                      <a:r>
                        <a:rPr lang="fr-FR" sz="1800" dirty="0">
                          <a:latin typeface="Times New Roman"/>
                          <a:ea typeface="Calibri"/>
                          <a:cs typeface="Arial"/>
                        </a:rPr>
                        <a:t>15</a:t>
                      </a:r>
                      <a:endParaRPr lang="fr-FR" sz="1800" dirty="0">
                        <a:latin typeface="Calibri"/>
                        <a:ea typeface="Calibri"/>
                        <a:cs typeface="Arial"/>
                      </a:endParaRPr>
                    </a:p>
                  </a:txBody>
                  <a:tcPr marL="68580" marR="68580" marT="0" marB="0"/>
                </a:tc>
              </a:tr>
              <a:tr h="630328">
                <a:tc>
                  <a:txBody>
                    <a:bodyPr/>
                    <a:lstStyle/>
                    <a:p>
                      <a:pPr algn="just">
                        <a:lnSpc>
                          <a:spcPct val="150000"/>
                        </a:lnSpc>
                        <a:spcAft>
                          <a:spcPts val="0"/>
                        </a:spcAft>
                      </a:pPr>
                      <a:r>
                        <a:rPr lang="fr-FR" sz="1800" i="1" dirty="0" err="1">
                          <a:latin typeface="Times New Roman"/>
                          <a:ea typeface="Calibri"/>
                          <a:cs typeface="Arial"/>
                        </a:rPr>
                        <a:t>A.brasiliensis</a:t>
                      </a:r>
                      <a:r>
                        <a:rPr lang="fr-FR" sz="1800" dirty="0" err="1">
                          <a:latin typeface="Times New Roman"/>
                          <a:ea typeface="Calibri"/>
                          <a:cs typeface="Arial"/>
                        </a:rPr>
                        <a:t>ATCC16404</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a:latin typeface="Times New Roman"/>
                          <a:ea typeface="Calibri"/>
                          <a:cs typeface="Arial"/>
                        </a:rPr>
                        <a:t>       </a:t>
                      </a:r>
                      <a:r>
                        <a:rPr lang="fr-FR" sz="1800" dirty="0" smtClean="0">
                          <a:latin typeface="Times New Roman"/>
                          <a:ea typeface="Calibri"/>
                          <a:cs typeface="Arial"/>
                        </a:rPr>
                        <a:t>   </a:t>
                      </a:r>
                      <a:r>
                        <a:rPr lang="fr-FR" sz="1800" dirty="0">
                          <a:latin typeface="Times New Roman"/>
                          <a:ea typeface="Calibri"/>
                          <a:cs typeface="Arial"/>
                        </a:rPr>
                        <a:t>-</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a:latin typeface="Times New Roman"/>
                          <a:ea typeface="Calibri"/>
                          <a:cs typeface="Arial"/>
                        </a:rPr>
                        <a:t>        </a:t>
                      </a:r>
                      <a:r>
                        <a:rPr lang="fr-FR" sz="1800" dirty="0" smtClean="0">
                          <a:latin typeface="Times New Roman"/>
                          <a:ea typeface="Calibri"/>
                          <a:cs typeface="Arial"/>
                        </a:rPr>
                        <a:t>  </a:t>
                      </a:r>
                      <a:r>
                        <a:rPr lang="fr-FR" sz="1800" dirty="0">
                          <a:latin typeface="Times New Roman"/>
                          <a:ea typeface="Calibri"/>
                          <a:cs typeface="Arial"/>
                        </a:rPr>
                        <a:t>-</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b="1" dirty="0">
                          <a:latin typeface="Times New Roman"/>
                          <a:ea typeface="Calibri"/>
                          <a:cs typeface="Arial"/>
                        </a:rPr>
                        <a:t>        </a:t>
                      </a:r>
                      <a:r>
                        <a:rPr lang="fr-FR" sz="1400" b="1" dirty="0" smtClean="0">
                          <a:latin typeface="Times New Roman"/>
                          <a:ea typeface="Calibri"/>
                          <a:cs typeface="Arial"/>
                        </a:rPr>
                        <a:t>    </a:t>
                      </a:r>
                      <a:r>
                        <a:rPr lang="fr-FR" sz="1800" b="1" dirty="0" smtClean="0">
                          <a:latin typeface="Times New Roman"/>
                          <a:ea typeface="Calibri"/>
                          <a:cs typeface="Arial"/>
                        </a:rPr>
                        <a:t> </a:t>
                      </a:r>
                      <a:r>
                        <a:rPr lang="fr-FR" sz="1800" b="1" dirty="0">
                          <a:latin typeface="Times New Roman"/>
                          <a:ea typeface="Calibri"/>
                          <a:cs typeface="Arial"/>
                        </a:rPr>
                        <a:t>-</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a:latin typeface="Times New Roman"/>
                          <a:ea typeface="Calibri"/>
                          <a:cs typeface="Arial"/>
                        </a:rPr>
                        <a:t>           -</a:t>
                      </a:r>
                      <a:endParaRPr lang="fr-FR" sz="1800" dirty="0">
                        <a:latin typeface="Calibri"/>
                        <a:ea typeface="Calibri"/>
                        <a:cs typeface="Arial"/>
                      </a:endParaRPr>
                    </a:p>
                  </a:txBody>
                  <a:tcPr marL="68580" marR="68580" marT="0" marB="0"/>
                </a:tc>
              </a:tr>
            </a:tbl>
          </a:graphicData>
        </a:graphic>
      </p:graphicFrame>
    </p:spTree>
  </p:cSld>
  <p:clrMapOvr>
    <a:masterClrMapping/>
  </p:clrMapOvr>
  <p:transition advTm="10000">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latin typeface="Times New Roman" pitchFamily="18" charset="0"/>
                <a:cs typeface="Times New Roman" pitchFamily="18" charset="0"/>
              </a:rPr>
              <a:t>Résultat </a:t>
            </a:r>
            <a:r>
              <a:rPr lang="fr-FR" sz="3200" b="1" dirty="0">
                <a:latin typeface="Times New Roman" pitchFamily="18" charset="0"/>
                <a:cs typeface="Times New Roman" pitchFamily="18" charset="0"/>
              </a:rPr>
              <a:t>CMI </a:t>
            </a:r>
            <a:r>
              <a:rPr lang="fr-FR" sz="3200" b="1" i="1" dirty="0">
                <a:latin typeface="Times New Roman" pitchFamily="18" charset="0"/>
                <a:cs typeface="Times New Roman" pitchFamily="18" charset="0"/>
              </a:rPr>
              <a:t>d’</a:t>
            </a:r>
            <a:r>
              <a:rPr lang="fr-FR" sz="3200" b="1" i="1" dirty="0" err="1">
                <a:latin typeface="Times New Roman" pitchFamily="18" charset="0"/>
                <a:cs typeface="Times New Roman" pitchFamily="18" charset="0"/>
              </a:rPr>
              <a:t>Origanum</a:t>
            </a:r>
            <a:r>
              <a:rPr lang="fr-FR" sz="3200" b="1" i="1" dirty="0">
                <a:latin typeface="Times New Roman" pitchFamily="18" charset="0"/>
                <a:cs typeface="Times New Roman" pitchFamily="18" charset="0"/>
              </a:rPr>
              <a:t> </a:t>
            </a:r>
            <a:r>
              <a:rPr lang="fr-FR" sz="3200" b="1" i="1" dirty="0" err="1" smtClean="0">
                <a:latin typeface="Times New Roman" pitchFamily="18" charset="0"/>
                <a:cs typeface="Times New Roman" pitchFamily="18" charset="0"/>
              </a:rPr>
              <a:t>elongathum</a:t>
            </a:r>
            <a:r>
              <a:rPr lang="fr-FR" sz="3200" b="1" i="1" dirty="0" smtClean="0">
                <a:latin typeface="Times New Roman" pitchFamily="18" charset="0"/>
                <a:cs typeface="Times New Roman" pitchFamily="18" charset="0"/>
              </a:rPr>
              <a:t/>
            </a:r>
            <a:br>
              <a:rPr lang="fr-FR" sz="3200" b="1" i="1" dirty="0" smtClean="0">
                <a:latin typeface="Times New Roman" pitchFamily="18" charset="0"/>
                <a:cs typeface="Times New Roman" pitchFamily="18" charset="0"/>
              </a:rPr>
            </a:br>
            <a:endParaRPr lang="fr-FR" sz="3200" dirty="0">
              <a:latin typeface="Times New Roman" pitchFamily="18" charset="0"/>
              <a:cs typeface="Times New Roman" pitchFamily="18" charset="0"/>
            </a:endParaRPr>
          </a:p>
        </p:txBody>
      </p:sp>
      <p:sp>
        <p:nvSpPr>
          <p:cNvPr id="3" name="Espace réservé du contenu 2"/>
          <p:cNvSpPr>
            <a:spLocks noGrp="1"/>
          </p:cNvSpPr>
          <p:nvPr>
            <p:ph idx="1"/>
          </p:nvPr>
        </p:nvSpPr>
        <p:spPr>
          <a:xfrm>
            <a:off x="457200" y="1214422"/>
            <a:ext cx="8229600" cy="5429288"/>
          </a:xfrm>
        </p:spPr>
        <p:txBody>
          <a:bodyPr>
            <a:normAutofit/>
          </a:bodyPr>
          <a:lstStyle/>
          <a:p>
            <a:pPr algn="just">
              <a:buNone/>
            </a:pPr>
            <a:r>
              <a:rPr lang="fr-FR" sz="2000" b="1" dirty="0" smtClean="0">
                <a:latin typeface="Times New Roman" pitchFamily="18" charset="0"/>
                <a:cs typeface="Times New Roman" pitchFamily="18" charset="0"/>
              </a:rPr>
              <a:t>Tableau </a:t>
            </a:r>
            <a:r>
              <a:rPr lang="fr-FR" sz="2000" b="1" dirty="0">
                <a:latin typeface="Times New Roman" pitchFamily="18" charset="0"/>
                <a:cs typeface="Times New Roman" pitchFamily="18" charset="0"/>
              </a:rPr>
              <a:t>n°07: détermination des CMI de l’huile essentielle </a:t>
            </a:r>
            <a:r>
              <a:rPr lang="fr-FR" sz="2000" b="1" i="1" dirty="0">
                <a:latin typeface="Times New Roman" pitchFamily="18" charset="0"/>
                <a:cs typeface="Times New Roman" pitchFamily="18" charset="0"/>
              </a:rPr>
              <a:t>d’</a:t>
            </a:r>
            <a:r>
              <a:rPr lang="fr-FR" sz="2000" b="1" i="1" dirty="0" err="1">
                <a:latin typeface="Times New Roman" pitchFamily="18" charset="0"/>
                <a:cs typeface="Times New Roman" pitchFamily="18" charset="0"/>
              </a:rPr>
              <a:t>Origanum</a:t>
            </a:r>
            <a:r>
              <a:rPr lang="fr-FR" sz="2000" b="1" i="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elongathum</a:t>
            </a:r>
            <a:r>
              <a:rPr lang="fr-FR" sz="2000" b="1" dirty="0">
                <a:latin typeface="Times New Roman" pitchFamily="18" charset="0"/>
                <a:cs typeface="Times New Roman" pitchFamily="18" charset="0"/>
              </a:rPr>
              <a:t> provenant de </a:t>
            </a:r>
            <a:r>
              <a:rPr lang="fr-FR" sz="2000" b="1" dirty="0" err="1">
                <a:latin typeface="Times New Roman" pitchFamily="18" charset="0"/>
                <a:cs typeface="Times New Roman" pitchFamily="18" charset="0"/>
              </a:rPr>
              <a:t>Nedroma</a:t>
            </a:r>
            <a:r>
              <a:rPr lang="fr-FR" sz="2000" b="1" dirty="0">
                <a:latin typeface="Times New Roman" pitchFamily="18" charset="0"/>
                <a:cs typeface="Times New Roman" pitchFamily="18" charset="0"/>
              </a:rPr>
              <a:t> vis-à-vis d’</a:t>
            </a:r>
            <a:r>
              <a:rPr lang="fr-FR" sz="2000" b="1" i="1" dirty="0" err="1">
                <a:latin typeface="Times New Roman" pitchFamily="18" charset="0"/>
                <a:cs typeface="Times New Roman" pitchFamily="18" charset="0"/>
              </a:rPr>
              <a:t>E.coli</a:t>
            </a:r>
            <a:r>
              <a:rPr lang="fr-FR" sz="2000" b="1" i="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B.cereus</a:t>
            </a:r>
            <a:r>
              <a:rPr lang="fr-FR" sz="2000" b="1" dirty="0">
                <a:latin typeface="Times New Roman" pitchFamily="18" charset="0"/>
                <a:cs typeface="Times New Roman" pitchFamily="18" charset="0"/>
              </a:rPr>
              <a:t> et </a:t>
            </a:r>
            <a:r>
              <a:rPr lang="fr-FR" sz="2000" b="1" i="1" dirty="0" err="1" smtClean="0">
                <a:latin typeface="Times New Roman" pitchFamily="18" charset="0"/>
                <a:cs typeface="Times New Roman" pitchFamily="18" charset="0"/>
              </a:rPr>
              <a:t>C.albicans</a:t>
            </a:r>
            <a:endParaRPr lang="fr-FR" sz="2000" b="1" i="1" dirty="0" smtClean="0">
              <a:latin typeface="Times New Roman" pitchFamily="18" charset="0"/>
              <a:cs typeface="Times New Roman" pitchFamily="18" charset="0"/>
            </a:endParaRPr>
          </a:p>
          <a:p>
            <a:pPr algn="just"/>
            <a:endParaRPr lang="fr-FR" sz="2000" b="1" i="1" dirty="0">
              <a:latin typeface="Times New Roman" pitchFamily="18" charset="0"/>
              <a:cs typeface="Times New Roman" pitchFamily="18" charset="0"/>
            </a:endParaRPr>
          </a:p>
          <a:p>
            <a:pPr algn="just"/>
            <a:endParaRPr lang="fr-FR" sz="2000" b="1" i="1" dirty="0" smtClean="0">
              <a:latin typeface="Times New Roman" pitchFamily="18" charset="0"/>
              <a:cs typeface="Times New Roman" pitchFamily="18" charset="0"/>
            </a:endParaRPr>
          </a:p>
          <a:p>
            <a:pPr algn="just"/>
            <a:endParaRPr lang="fr-FR" sz="2000" b="1" i="1" dirty="0">
              <a:latin typeface="Times New Roman" pitchFamily="18" charset="0"/>
              <a:cs typeface="Times New Roman" pitchFamily="18" charset="0"/>
            </a:endParaRPr>
          </a:p>
          <a:p>
            <a:pPr algn="just"/>
            <a:endParaRPr lang="fr-FR" sz="2000" b="1" i="1" dirty="0" smtClean="0">
              <a:latin typeface="Times New Roman" pitchFamily="18" charset="0"/>
              <a:cs typeface="Times New Roman" pitchFamily="18" charset="0"/>
            </a:endParaRPr>
          </a:p>
          <a:p>
            <a:pPr algn="just"/>
            <a:endParaRPr lang="fr-FR" sz="2000" b="1" i="1" dirty="0">
              <a:latin typeface="Times New Roman" pitchFamily="18" charset="0"/>
              <a:cs typeface="Times New Roman" pitchFamily="18" charset="0"/>
            </a:endParaRPr>
          </a:p>
          <a:p>
            <a:pPr algn="just"/>
            <a:endParaRPr lang="fr-FR" sz="2000" b="1" i="1" dirty="0" smtClean="0">
              <a:latin typeface="Times New Roman" pitchFamily="18" charset="0"/>
              <a:cs typeface="Times New Roman" pitchFamily="18" charset="0"/>
            </a:endParaRPr>
          </a:p>
          <a:p>
            <a:pPr algn="just"/>
            <a:endParaRPr lang="fr-FR" sz="2000" b="1" i="1" dirty="0">
              <a:latin typeface="Times New Roman" pitchFamily="18" charset="0"/>
              <a:cs typeface="Times New Roman" pitchFamily="18" charset="0"/>
            </a:endParaRPr>
          </a:p>
          <a:p>
            <a:pPr algn="just"/>
            <a:endParaRPr lang="fr-FR" sz="2000" b="1" i="1" dirty="0" smtClean="0">
              <a:latin typeface="Times New Roman" pitchFamily="18" charset="0"/>
              <a:cs typeface="Times New Roman" pitchFamily="18" charset="0"/>
            </a:endParaRPr>
          </a:p>
          <a:p>
            <a:pPr algn="just">
              <a:buNone/>
            </a:pPr>
            <a:r>
              <a:rPr lang="fr-FR" sz="2000" dirty="0" smtClean="0"/>
              <a:t>                </a:t>
            </a:r>
          </a:p>
          <a:p>
            <a:pPr algn="just">
              <a:buNone/>
            </a:pPr>
            <a:r>
              <a:rPr lang="fr-FR" sz="2000" dirty="0" smtClean="0"/>
              <a:t>                 </a:t>
            </a:r>
          </a:p>
          <a:p>
            <a:pPr algn="just">
              <a:buNone/>
            </a:pPr>
            <a:r>
              <a:rPr lang="fr-FR" sz="2000" dirty="0" smtClean="0"/>
              <a:t>                   </a:t>
            </a:r>
            <a:endParaRPr lang="fr-FR" sz="2000" dirty="0">
              <a:latin typeface="Times New Roman" pitchFamily="18" charset="0"/>
              <a:cs typeface="Times New Roman" pitchFamily="18" charset="0"/>
            </a:endParaRPr>
          </a:p>
          <a:p>
            <a:pPr algn="just"/>
            <a:endParaRPr lang="fr-FR" sz="2000" dirty="0">
              <a:latin typeface="Times New Roman" pitchFamily="18" charset="0"/>
              <a:cs typeface="Times New Roman" pitchFamily="18" charset="0"/>
            </a:endParaRPr>
          </a:p>
        </p:txBody>
      </p:sp>
      <p:graphicFrame>
        <p:nvGraphicFramePr>
          <p:cNvPr id="4" name="Tableau 3"/>
          <p:cNvGraphicFramePr>
            <a:graphicFrameLocks noGrp="1"/>
          </p:cNvGraphicFramePr>
          <p:nvPr/>
        </p:nvGraphicFramePr>
        <p:xfrm>
          <a:off x="1142976" y="2500306"/>
          <a:ext cx="6810443" cy="3786215"/>
        </p:xfrm>
        <a:graphic>
          <a:graphicData uri="http://schemas.openxmlformats.org/drawingml/2006/table">
            <a:tbl>
              <a:tblPr firstRow="1" bandRow="1">
                <a:tableStyleId>{5C22544A-7EE6-4342-B048-85BDC9FD1C3A}</a:tableStyleId>
              </a:tblPr>
              <a:tblGrid>
                <a:gridCol w="1714512"/>
                <a:gridCol w="1000132"/>
                <a:gridCol w="1143008"/>
                <a:gridCol w="997934"/>
                <a:gridCol w="930892"/>
                <a:gridCol w="1023965"/>
              </a:tblGrid>
              <a:tr h="1262072">
                <a:tc>
                  <a:txBody>
                    <a:bodyPr/>
                    <a:lstStyle/>
                    <a:p>
                      <a:pPr algn="just">
                        <a:lnSpc>
                          <a:spcPct val="150000"/>
                        </a:lnSpc>
                        <a:spcAft>
                          <a:spcPts val="0"/>
                        </a:spcAft>
                      </a:pPr>
                      <a:r>
                        <a:rPr lang="fr-FR" sz="1800" dirty="0">
                          <a:latin typeface="Times New Roman" pitchFamily="18" charset="0"/>
                          <a:ea typeface="Calibri"/>
                          <a:cs typeface="Times New Roman" pitchFamily="18" charset="0"/>
                        </a:rPr>
                        <a:t>         Concentrations</a:t>
                      </a:r>
                    </a:p>
                    <a:p>
                      <a:pPr algn="just">
                        <a:lnSpc>
                          <a:spcPct val="150000"/>
                        </a:lnSpc>
                        <a:spcAft>
                          <a:spcPts val="0"/>
                        </a:spcAft>
                      </a:pPr>
                      <a:r>
                        <a:rPr lang="fr-FR" sz="1800" dirty="0">
                          <a:latin typeface="Times New Roman" pitchFamily="18" charset="0"/>
                          <a:ea typeface="Calibri"/>
                          <a:cs typeface="Times New Roman" pitchFamily="18" charset="0"/>
                        </a:rPr>
                        <a:t>souches</a:t>
                      </a:r>
                    </a:p>
                  </a:txBody>
                  <a:tcPr marL="68580" marR="68580" marT="0" marB="0"/>
                </a:tc>
                <a:tc>
                  <a:txBody>
                    <a:bodyPr/>
                    <a:lstStyle/>
                    <a:p>
                      <a:pPr algn="just">
                        <a:lnSpc>
                          <a:spcPct val="150000"/>
                        </a:lnSpc>
                        <a:spcAft>
                          <a:spcPts val="0"/>
                        </a:spcAft>
                      </a:pPr>
                      <a:r>
                        <a:rPr lang="fr-FR" sz="1800" dirty="0">
                          <a:latin typeface="Times New Roman" pitchFamily="18" charset="0"/>
                          <a:ea typeface="Calibri"/>
                          <a:cs typeface="Times New Roman" pitchFamily="18" charset="0"/>
                        </a:rPr>
                        <a:t>  </a:t>
                      </a:r>
                    </a:p>
                    <a:p>
                      <a:pPr algn="just">
                        <a:lnSpc>
                          <a:spcPct val="150000"/>
                        </a:lnSpc>
                        <a:spcAft>
                          <a:spcPts val="0"/>
                        </a:spcAft>
                      </a:pPr>
                      <a:r>
                        <a:rPr lang="fr-FR" sz="1800" dirty="0">
                          <a:latin typeface="Times New Roman" pitchFamily="18" charset="0"/>
                          <a:ea typeface="Calibri"/>
                          <a:cs typeface="Times New Roman" pitchFamily="18" charset="0"/>
                        </a:rPr>
                        <a:t>   1 /100</a:t>
                      </a:r>
                    </a:p>
                  </a:txBody>
                  <a:tcPr marL="68580" marR="68580" marT="0" marB="0"/>
                </a:tc>
                <a:tc>
                  <a:txBody>
                    <a:bodyPr/>
                    <a:lstStyle/>
                    <a:p>
                      <a:pPr algn="just">
                        <a:lnSpc>
                          <a:spcPct val="150000"/>
                        </a:lnSpc>
                        <a:spcAft>
                          <a:spcPts val="0"/>
                        </a:spcAft>
                      </a:pPr>
                      <a:r>
                        <a:rPr lang="fr-FR" sz="1800" dirty="0">
                          <a:latin typeface="Times New Roman" pitchFamily="18" charset="0"/>
                          <a:ea typeface="Calibri"/>
                          <a:cs typeface="Times New Roman" pitchFamily="18" charset="0"/>
                        </a:rPr>
                        <a:t> </a:t>
                      </a:r>
                    </a:p>
                    <a:p>
                      <a:pPr algn="just">
                        <a:lnSpc>
                          <a:spcPct val="150000"/>
                        </a:lnSpc>
                        <a:spcAft>
                          <a:spcPts val="0"/>
                        </a:spcAft>
                      </a:pPr>
                      <a:r>
                        <a:rPr lang="fr-FR" sz="1800" dirty="0">
                          <a:latin typeface="Times New Roman" pitchFamily="18" charset="0"/>
                          <a:ea typeface="Calibri"/>
                          <a:cs typeface="Times New Roman" pitchFamily="18" charset="0"/>
                        </a:rPr>
                        <a:t>    1/250</a:t>
                      </a:r>
                    </a:p>
                  </a:txBody>
                  <a:tcPr marL="68580" marR="68580" marT="0" marB="0"/>
                </a:tc>
                <a:tc>
                  <a:txBody>
                    <a:bodyPr/>
                    <a:lstStyle/>
                    <a:p>
                      <a:pPr algn="just">
                        <a:lnSpc>
                          <a:spcPct val="150000"/>
                        </a:lnSpc>
                        <a:spcAft>
                          <a:spcPts val="0"/>
                        </a:spcAft>
                      </a:pPr>
                      <a:endParaRPr lang="fr-FR" sz="1800" dirty="0">
                        <a:latin typeface="Times New Roman" pitchFamily="18" charset="0"/>
                        <a:ea typeface="Calibri"/>
                        <a:cs typeface="Times New Roman" pitchFamily="18" charset="0"/>
                      </a:endParaRPr>
                    </a:p>
                    <a:p>
                      <a:pPr algn="just">
                        <a:lnSpc>
                          <a:spcPct val="150000"/>
                        </a:lnSpc>
                        <a:spcAft>
                          <a:spcPts val="0"/>
                        </a:spcAft>
                      </a:pPr>
                      <a:r>
                        <a:rPr lang="fr-FR" sz="1800" dirty="0">
                          <a:latin typeface="Times New Roman" pitchFamily="18" charset="0"/>
                          <a:ea typeface="Calibri"/>
                          <a:cs typeface="Times New Roman" pitchFamily="18" charset="0"/>
                        </a:rPr>
                        <a:t>  1/500</a:t>
                      </a:r>
                    </a:p>
                  </a:txBody>
                  <a:tcPr marL="68580" marR="68580" marT="0" marB="0"/>
                </a:tc>
                <a:tc>
                  <a:txBody>
                    <a:bodyPr/>
                    <a:lstStyle/>
                    <a:p>
                      <a:pPr algn="just">
                        <a:lnSpc>
                          <a:spcPct val="150000"/>
                        </a:lnSpc>
                        <a:spcAft>
                          <a:spcPts val="0"/>
                        </a:spcAft>
                      </a:pPr>
                      <a:endParaRPr lang="fr-FR" sz="1800" dirty="0">
                        <a:latin typeface="Times New Roman" pitchFamily="18" charset="0"/>
                        <a:ea typeface="Calibri"/>
                        <a:cs typeface="Times New Roman" pitchFamily="18" charset="0"/>
                      </a:endParaRPr>
                    </a:p>
                    <a:p>
                      <a:pPr algn="just">
                        <a:lnSpc>
                          <a:spcPct val="150000"/>
                        </a:lnSpc>
                        <a:spcAft>
                          <a:spcPts val="0"/>
                        </a:spcAft>
                      </a:pPr>
                      <a:r>
                        <a:rPr lang="fr-FR" sz="1800" dirty="0">
                          <a:latin typeface="Times New Roman" pitchFamily="18" charset="0"/>
                          <a:ea typeface="Calibri"/>
                          <a:cs typeface="Times New Roman" pitchFamily="18" charset="0"/>
                        </a:rPr>
                        <a:t>  1/1000</a:t>
                      </a:r>
                    </a:p>
                  </a:txBody>
                  <a:tcPr marL="68580" marR="68580" marT="0" marB="0"/>
                </a:tc>
                <a:tc>
                  <a:txBody>
                    <a:bodyPr/>
                    <a:lstStyle/>
                    <a:p>
                      <a:pPr algn="just">
                        <a:lnSpc>
                          <a:spcPct val="150000"/>
                        </a:lnSpc>
                        <a:spcAft>
                          <a:spcPts val="0"/>
                        </a:spcAft>
                      </a:pPr>
                      <a:endParaRPr lang="fr-FR" sz="1800" dirty="0">
                        <a:latin typeface="Times New Roman" pitchFamily="18" charset="0"/>
                        <a:ea typeface="Calibri"/>
                        <a:cs typeface="Times New Roman" pitchFamily="18" charset="0"/>
                      </a:endParaRPr>
                    </a:p>
                    <a:p>
                      <a:pPr algn="just">
                        <a:lnSpc>
                          <a:spcPct val="150000"/>
                        </a:lnSpc>
                        <a:spcAft>
                          <a:spcPts val="0"/>
                        </a:spcAft>
                      </a:pPr>
                      <a:r>
                        <a:rPr lang="fr-FR" sz="1800" dirty="0">
                          <a:latin typeface="Times New Roman" pitchFamily="18" charset="0"/>
                          <a:ea typeface="Calibri"/>
                          <a:cs typeface="Times New Roman" pitchFamily="18" charset="0"/>
                        </a:rPr>
                        <a:t>  1/3000</a:t>
                      </a:r>
                    </a:p>
                  </a:txBody>
                  <a:tcPr marL="68580" marR="68580" marT="0" marB="0"/>
                </a:tc>
              </a:tr>
              <a:tr h="841381">
                <a:tc>
                  <a:txBody>
                    <a:bodyPr/>
                    <a:lstStyle/>
                    <a:p>
                      <a:pPr algn="just">
                        <a:lnSpc>
                          <a:spcPct val="150000"/>
                        </a:lnSpc>
                        <a:spcAft>
                          <a:spcPts val="0"/>
                        </a:spcAft>
                      </a:pPr>
                      <a:r>
                        <a:rPr lang="fr-FR" sz="1800" i="1" dirty="0" err="1" smtClean="0">
                          <a:latin typeface="Times New Roman" pitchFamily="18" charset="0"/>
                          <a:ea typeface="Calibri"/>
                          <a:cs typeface="Times New Roman" pitchFamily="18" charset="0"/>
                        </a:rPr>
                        <a:t>E.coli</a:t>
                      </a:r>
                      <a:r>
                        <a:rPr lang="fr-FR" sz="1800" i="1" dirty="0" smtClean="0">
                          <a:latin typeface="Times New Roman" pitchFamily="18" charset="0"/>
                          <a:ea typeface="Calibri"/>
                          <a:cs typeface="Times New Roman" pitchFamily="18" charset="0"/>
                        </a:rPr>
                        <a:t> </a:t>
                      </a:r>
                    </a:p>
                    <a:p>
                      <a:pPr algn="just">
                        <a:lnSpc>
                          <a:spcPct val="150000"/>
                        </a:lnSpc>
                        <a:spcAft>
                          <a:spcPts val="0"/>
                        </a:spcAft>
                      </a:pPr>
                      <a:r>
                        <a:rPr lang="fr-FR" sz="1800" dirty="0" smtClean="0">
                          <a:latin typeface="Times New Roman" pitchFamily="18" charset="0"/>
                          <a:ea typeface="Calibri"/>
                          <a:cs typeface="Times New Roman" pitchFamily="18" charset="0"/>
                        </a:rPr>
                        <a:t>ATCC 25922</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r>
                        <a:rPr lang="fr-FR" sz="1800" baseline="0" dirty="0" smtClean="0">
                          <a:latin typeface="Times New Roman" pitchFamily="18" charset="0"/>
                          <a:ea typeface="Calibri"/>
                          <a:cs typeface="Times New Roman" pitchFamily="18" charset="0"/>
                        </a:rPr>
                        <a:t> </a:t>
                      </a:r>
                      <a:r>
                        <a:rPr lang="fr-FR" sz="1800" dirty="0" smtClean="0">
                          <a:latin typeface="Times New Roman" pitchFamily="18" charset="0"/>
                          <a:ea typeface="Calibri"/>
                          <a:cs typeface="Times New Roman" pitchFamily="18" charset="0"/>
                        </a:rPr>
                        <a:t>-</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r h="841381">
                <a:tc>
                  <a:txBody>
                    <a:bodyPr/>
                    <a:lstStyle/>
                    <a:p>
                      <a:pPr algn="just">
                        <a:lnSpc>
                          <a:spcPct val="150000"/>
                        </a:lnSpc>
                        <a:spcAft>
                          <a:spcPts val="0"/>
                        </a:spcAft>
                      </a:pPr>
                      <a:r>
                        <a:rPr lang="fr-FR" sz="1800" i="1" dirty="0" err="1">
                          <a:latin typeface="Times New Roman" pitchFamily="18" charset="0"/>
                          <a:ea typeface="Calibri"/>
                          <a:cs typeface="Times New Roman" pitchFamily="18" charset="0"/>
                        </a:rPr>
                        <a:t>B.cereus</a:t>
                      </a:r>
                      <a:r>
                        <a:rPr lang="fr-FR" sz="1800" i="1" dirty="0">
                          <a:latin typeface="Times New Roman" pitchFamily="18" charset="0"/>
                          <a:ea typeface="Calibri"/>
                          <a:cs typeface="Times New Roman" pitchFamily="18" charset="0"/>
                        </a:rPr>
                        <a:t> </a:t>
                      </a:r>
                      <a:r>
                        <a:rPr lang="fr-FR" sz="1800" dirty="0">
                          <a:latin typeface="Times New Roman" pitchFamily="18" charset="0"/>
                          <a:ea typeface="Calibri"/>
                          <a:cs typeface="Times New Roman" pitchFamily="18" charset="0"/>
                        </a:rPr>
                        <a:t>ATCC10876</a:t>
                      </a: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r h="841381">
                <a:tc>
                  <a:txBody>
                    <a:bodyPr/>
                    <a:lstStyle/>
                    <a:p>
                      <a:pPr algn="just">
                        <a:lnSpc>
                          <a:spcPct val="150000"/>
                        </a:lnSpc>
                        <a:spcAft>
                          <a:spcPts val="0"/>
                        </a:spcAft>
                      </a:pPr>
                      <a:r>
                        <a:rPr lang="fr-FR" sz="1800" i="1" dirty="0">
                          <a:latin typeface="Times New Roman" pitchFamily="18" charset="0"/>
                          <a:ea typeface="Calibri"/>
                          <a:cs typeface="Times New Roman" pitchFamily="18" charset="0"/>
                        </a:rPr>
                        <a:t>C.albicans</a:t>
                      </a:r>
                      <a:r>
                        <a:rPr lang="fr-FR" sz="1800" dirty="0">
                          <a:latin typeface="Times New Roman" pitchFamily="18" charset="0"/>
                          <a:ea typeface="Calibri"/>
                          <a:cs typeface="Times New Roman" pitchFamily="18" charset="0"/>
                        </a:rPr>
                        <a:t>ATCC10231</a:t>
                      </a: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ransition advTm="10000">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85728"/>
            <a:ext cx="8229600" cy="5840435"/>
          </a:xfrm>
        </p:spPr>
        <p:txBody>
          <a:bodyPr>
            <a:normAutofit/>
          </a:bodyPr>
          <a:lstStyle/>
          <a:p>
            <a:pPr>
              <a:buNone/>
            </a:pPr>
            <a:endParaRPr lang="fr-FR" sz="2000" b="1" dirty="0" smtClean="0">
              <a:latin typeface="Times New Roman" pitchFamily="18" charset="0"/>
              <a:cs typeface="Times New Roman" pitchFamily="18" charset="0"/>
            </a:endParaRPr>
          </a:p>
          <a:p>
            <a:pPr>
              <a:buNone/>
            </a:pPr>
            <a:r>
              <a:rPr lang="fr-FR" sz="2000" b="1" dirty="0" smtClean="0">
                <a:latin typeface="Times New Roman" pitchFamily="18" charset="0"/>
                <a:cs typeface="Times New Roman" pitchFamily="18" charset="0"/>
              </a:rPr>
              <a:t>Tableau n°08: détermination des CMI de l’huile essentielle </a:t>
            </a:r>
            <a:r>
              <a:rPr lang="fr-FR" sz="2000" b="1" i="1" dirty="0" smtClean="0">
                <a:latin typeface="Times New Roman" pitchFamily="18" charset="0"/>
                <a:cs typeface="Times New Roman" pitchFamily="18" charset="0"/>
              </a:rPr>
              <a:t>d’</a:t>
            </a:r>
            <a:r>
              <a:rPr lang="fr-FR" sz="2000" b="1" i="1" dirty="0" err="1" smtClean="0">
                <a:latin typeface="Times New Roman" pitchFamily="18" charset="0"/>
                <a:cs typeface="Times New Roman" pitchFamily="18" charset="0"/>
              </a:rPr>
              <a:t>Origanum</a:t>
            </a:r>
            <a:r>
              <a:rPr lang="fr-FR" sz="2000" b="1" i="1" dirty="0" smtClean="0">
                <a:latin typeface="Times New Roman" pitchFamily="18" charset="0"/>
                <a:cs typeface="Times New Roman" pitchFamily="18" charset="0"/>
              </a:rPr>
              <a:t> </a:t>
            </a:r>
            <a:r>
              <a:rPr lang="fr-FR" sz="2000" b="1" i="1" dirty="0" err="1" smtClean="0">
                <a:latin typeface="Times New Roman" pitchFamily="18" charset="0"/>
                <a:cs typeface="Times New Roman" pitchFamily="18" charset="0"/>
              </a:rPr>
              <a:t>elongathum</a:t>
            </a:r>
            <a:r>
              <a:rPr lang="fr-FR" sz="2000" b="1" dirty="0" smtClean="0">
                <a:latin typeface="Times New Roman" pitchFamily="18" charset="0"/>
                <a:cs typeface="Times New Roman" pitchFamily="18" charset="0"/>
              </a:rPr>
              <a:t> provenant de </a:t>
            </a:r>
            <a:r>
              <a:rPr lang="fr-FR" sz="2000" b="1" dirty="0" err="1" smtClean="0">
                <a:latin typeface="Times New Roman" pitchFamily="18" charset="0"/>
                <a:cs typeface="Times New Roman" pitchFamily="18" charset="0"/>
              </a:rPr>
              <a:t>Djebala</a:t>
            </a:r>
            <a:r>
              <a:rPr lang="fr-FR" sz="2000" b="1" dirty="0" smtClean="0">
                <a:latin typeface="Times New Roman" pitchFamily="18" charset="0"/>
                <a:cs typeface="Times New Roman" pitchFamily="18" charset="0"/>
              </a:rPr>
              <a:t> vis-à-vis d’</a:t>
            </a:r>
            <a:r>
              <a:rPr lang="fr-FR" sz="2000" b="1" i="1" dirty="0" err="1" smtClean="0">
                <a:latin typeface="Times New Roman" pitchFamily="18" charset="0"/>
                <a:cs typeface="Times New Roman" pitchFamily="18" charset="0"/>
              </a:rPr>
              <a:t>E.coli</a:t>
            </a:r>
            <a:r>
              <a:rPr lang="fr-FR" sz="2000" b="1" dirty="0" smtClean="0">
                <a:latin typeface="Times New Roman" pitchFamily="18" charset="0"/>
                <a:cs typeface="Times New Roman" pitchFamily="18" charset="0"/>
              </a:rPr>
              <a:t>, </a:t>
            </a:r>
            <a:r>
              <a:rPr lang="fr-FR" sz="2000" b="1" i="1" dirty="0" err="1" smtClean="0">
                <a:latin typeface="Times New Roman" pitchFamily="18" charset="0"/>
                <a:cs typeface="Times New Roman" pitchFamily="18" charset="0"/>
              </a:rPr>
              <a:t>B.cereus</a:t>
            </a:r>
            <a:r>
              <a:rPr lang="fr-FR" sz="2000" b="1" dirty="0" smtClean="0">
                <a:latin typeface="Times New Roman" pitchFamily="18" charset="0"/>
                <a:cs typeface="Times New Roman" pitchFamily="18" charset="0"/>
              </a:rPr>
              <a:t> et </a:t>
            </a:r>
            <a:r>
              <a:rPr lang="fr-FR" sz="2000" b="1" i="1" dirty="0" err="1" smtClean="0">
                <a:latin typeface="Times New Roman" pitchFamily="18" charset="0"/>
                <a:cs typeface="Times New Roman" pitchFamily="18" charset="0"/>
              </a:rPr>
              <a:t>C.albicans</a:t>
            </a:r>
            <a:r>
              <a:rPr lang="fr-FR" sz="2000" b="1" dirty="0" smtClean="0">
                <a:latin typeface="Times New Roman" pitchFamily="18" charset="0"/>
                <a:cs typeface="Times New Roman" pitchFamily="18" charset="0"/>
              </a:rPr>
              <a:t>.</a:t>
            </a:r>
          </a:p>
          <a:p>
            <a:pPr>
              <a:buNone/>
            </a:pPr>
            <a:endParaRPr lang="fr-FR" sz="2000" b="1" dirty="0" smtClean="0">
              <a:latin typeface="Times New Roman" pitchFamily="18" charset="0"/>
              <a:cs typeface="Times New Roman" pitchFamily="18" charset="0"/>
            </a:endParaRPr>
          </a:p>
          <a:p>
            <a:pPr>
              <a:buNone/>
            </a:pPr>
            <a:endParaRPr lang="fr-FR" sz="2000" b="1" dirty="0" smtClean="0">
              <a:latin typeface="Times New Roman" pitchFamily="18" charset="0"/>
              <a:cs typeface="Times New Roman" pitchFamily="18" charset="0"/>
            </a:endParaRPr>
          </a:p>
          <a:p>
            <a:pPr>
              <a:buNone/>
            </a:pPr>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endParaRPr lang="fr-FR" sz="2000" b="1" dirty="0" smtClean="0">
              <a:latin typeface="Times New Roman" pitchFamily="18" charset="0"/>
              <a:cs typeface="Times New Roman" pitchFamily="18" charset="0"/>
            </a:endParaRPr>
          </a:p>
          <a:p>
            <a:endParaRPr lang="fr-FR" sz="2000" b="1" dirty="0">
              <a:latin typeface="Times New Roman" pitchFamily="18" charset="0"/>
              <a:cs typeface="Times New Roman" pitchFamily="18" charset="0"/>
            </a:endParaRPr>
          </a:p>
          <a:p>
            <a:pPr>
              <a:buNone/>
            </a:pPr>
            <a:endParaRPr lang="fr-FR" sz="2000" dirty="0" smtClean="0">
              <a:latin typeface="Times New Roman" pitchFamily="18" charset="0"/>
              <a:cs typeface="Times New Roman" pitchFamily="18" charset="0"/>
            </a:endParaRPr>
          </a:p>
          <a:p>
            <a:endParaRPr lang="fr-FR" dirty="0"/>
          </a:p>
        </p:txBody>
      </p:sp>
      <p:graphicFrame>
        <p:nvGraphicFramePr>
          <p:cNvPr id="4" name="Tableau 3"/>
          <p:cNvGraphicFramePr>
            <a:graphicFrameLocks noGrp="1"/>
          </p:cNvGraphicFramePr>
          <p:nvPr/>
        </p:nvGraphicFramePr>
        <p:xfrm>
          <a:off x="1214412" y="1857364"/>
          <a:ext cx="6715175" cy="3643314"/>
        </p:xfrm>
        <a:graphic>
          <a:graphicData uri="http://schemas.openxmlformats.org/drawingml/2006/table">
            <a:tbl>
              <a:tblPr firstRow="1" bandRow="1">
                <a:tableStyleId>{5C22544A-7EE6-4342-B048-85BDC9FD1C3A}</a:tableStyleId>
              </a:tblPr>
              <a:tblGrid>
                <a:gridCol w="1714514"/>
                <a:gridCol w="928694"/>
                <a:gridCol w="1071570"/>
                <a:gridCol w="1071570"/>
                <a:gridCol w="928694"/>
                <a:gridCol w="1000133"/>
              </a:tblGrid>
              <a:tr h="1174434">
                <a:tc>
                  <a:txBody>
                    <a:bodyPr/>
                    <a:lstStyle/>
                    <a:p>
                      <a:pPr algn="just">
                        <a:lnSpc>
                          <a:spcPct val="150000"/>
                        </a:lnSpc>
                        <a:spcAft>
                          <a:spcPts val="0"/>
                        </a:spcAft>
                      </a:pPr>
                      <a:r>
                        <a:rPr lang="fr-FR" sz="1400" dirty="0">
                          <a:latin typeface="Times New Roman"/>
                          <a:ea typeface="Calibri"/>
                          <a:cs typeface="Arial"/>
                        </a:rPr>
                        <a:t>        </a:t>
                      </a:r>
                      <a:r>
                        <a:rPr lang="fr-FR" sz="1800" dirty="0">
                          <a:latin typeface="Times New Roman"/>
                          <a:ea typeface="Calibri"/>
                          <a:cs typeface="Arial"/>
                        </a:rPr>
                        <a:t>Concentrations</a:t>
                      </a:r>
                      <a:endParaRPr lang="fr-FR" sz="1800" dirty="0">
                        <a:latin typeface="Calibri"/>
                        <a:ea typeface="Calibri"/>
                        <a:cs typeface="Arial"/>
                      </a:endParaRPr>
                    </a:p>
                    <a:p>
                      <a:pPr algn="just">
                        <a:lnSpc>
                          <a:spcPct val="150000"/>
                        </a:lnSpc>
                        <a:spcAft>
                          <a:spcPts val="0"/>
                        </a:spcAft>
                      </a:pPr>
                      <a:r>
                        <a:rPr lang="fr-FR" sz="1800" dirty="0">
                          <a:latin typeface="Times New Roman"/>
                          <a:ea typeface="Calibri"/>
                          <a:cs typeface="Arial"/>
                        </a:rPr>
                        <a:t>souches</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400" dirty="0">
                          <a:latin typeface="Times New Roman"/>
                          <a:ea typeface="Calibri"/>
                          <a:cs typeface="Arial"/>
                        </a:rPr>
                        <a:t> </a:t>
                      </a:r>
                      <a:endParaRPr lang="fr-FR" sz="1400" dirty="0">
                        <a:latin typeface="Calibri"/>
                        <a:ea typeface="Calibri"/>
                        <a:cs typeface="Arial"/>
                      </a:endParaRPr>
                    </a:p>
                    <a:p>
                      <a:pPr algn="just">
                        <a:lnSpc>
                          <a:spcPct val="150000"/>
                        </a:lnSpc>
                        <a:spcAft>
                          <a:spcPts val="0"/>
                        </a:spcAft>
                      </a:pPr>
                      <a:r>
                        <a:rPr lang="fr-FR" sz="1400" dirty="0">
                          <a:latin typeface="Times New Roman"/>
                          <a:ea typeface="Calibri"/>
                          <a:cs typeface="Arial"/>
                        </a:rPr>
                        <a:t>  1/100</a:t>
                      </a:r>
                      <a:endParaRPr lang="fr-FR" sz="1400" dirty="0">
                        <a:latin typeface="Calibri"/>
                        <a:ea typeface="Calibri"/>
                        <a:cs typeface="Arial"/>
                      </a:endParaRPr>
                    </a:p>
                  </a:txBody>
                  <a:tcPr marL="68580" marR="68580" marT="0" marB="0"/>
                </a:tc>
                <a:tc>
                  <a:txBody>
                    <a:bodyPr/>
                    <a:lstStyle/>
                    <a:p>
                      <a:pPr algn="just">
                        <a:lnSpc>
                          <a:spcPct val="150000"/>
                        </a:lnSpc>
                        <a:spcAft>
                          <a:spcPts val="0"/>
                        </a:spcAft>
                      </a:pPr>
                      <a:endParaRPr lang="fr-FR" sz="1400" dirty="0">
                        <a:latin typeface="Times New Roman"/>
                        <a:ea typeface="Calibri"/>
                        <a:cs typeface="Arial"/>
                      </a:endParaRPr>
                    </a:p>
                    <a:p>
                      <a:pPr algn="just">
                        <a:lnSpc>
                          <a:spcPct val="150000"/>
                        </a:lnSpc>
                        <a:spcAft>
                          <a:spcPts val="0"/>
                        </a:spcAft>
                      </a:pPr>
                      <a:r>
                        <a:rPr lang="fr-FR" sz="1400" dirty="0">
                          <a:latin typeface="Times New Roman"/>
                          <a:ea typeface="Calibri"/>
                          <a:cs typeface="Arial"/>
                        </a:rPr>
                        <a:t>  1/250</a:t>
                      </a:r>
                      <a:endParaRPr lang="fr-FR" sz="1400" dirty="0">
                        <a:latin typeface="Calibri"/>
                        <a:ea typeface="Calibri"/>
                        <a:cs typeface="Arial"/>
                      </a:endParaRPr>
                    </a:p>
                  </a:txBody>
                  <a:tcPr marL="68580" marR="68580" marT="0" marB="0"/>
                </a:tc>
                <a:tc>
                  <a:txBody>
                    <a:bodyPr/>
                    <a:lstStyle/>
                    <a:p>
                      <a:pPr algn="just">
                        <a:lnSpc>
                          <a:spcPct val="150000"/>
                        </a:lnSpc>
                        <a:spcAft>
                          <a:spcPts val="0"/>
                        </a:spcAft>
                      </a:pPr>
                      <a:endParaRPr lang="fr-FR" sz="1400">
                        <a:latin typeface="Times New Roman"/>
                        <a:ea typeface="Calibri"/>
                        <a:cs typeface="Arial"/>
                      </a:endParaRPr>
                    </a:p>
                    <a:p>
                      <a:pPr algn="just">
                        <a:lnSpc>
                          <a:spcPct val="150000"/>
                        </a:lnSpc>
                        <a:spcAft>
                          <a:spcPts val="0"/>
                        </a:spcAft>
                      </a:pPr>
                      <a:r>
                        <a:rPr lang="fr-FR" sz="1400">
                          <a:latin typeface="Times New Roman"/>
                          <a:ea typeface="Calibri"/>
                          <a:cs typeface="Arial"/>
                        </a:rPr>
                        <a:t>  1/500</a:t>
                      </a:r>
                      <a:endParaRPr lang="fr-FR" sz="1400">
                        <a:latin typeface="Calibri"/>
                        <a:ea typeface="Calibri"/>
                        <a:cs typeface="Arial"/>
                      </a:endParaRPr>
                    </a:p>
                  </a:txBody>
                  <a:tcPr marL="68580" marR="68580" marT="0" marB="0"/>
                </a:tc>
                <a:tc>
                  <a:txBody>
                    <a:bodyPr/>
                    <a:lstStyle/>
                    <a:p>
                      <a:pPr algn="just">
                        <a:lnSpc>
                          <a:spcPct val="150000"/>
                        </a:lnSpc>
                        <a:spcAft>
                          <a:spcPts val="0"/>
                        </a:spcAft>
                      </a:pPr>
                      <a:endParaRPr lang="fr-FR" sz="1400">
                        <a:latin typeface="Times New Roman"/>
                        <a:ea typeface="Calibri"/>
                        <a:cs typeface="Arial"/>
                      </a:endParaRPr>
                    </a:p>
                    <a:p>
                      <a:pPr algn="just">
                        <a:lnSpc>
                          <a:spcPct val="150000"/>
                        </a:lnSpc>
                        <a:spcAft>
                          <a:spcPts val="0"/>
                        </a:spcAft>
                      </a:pPr>
                      <a:r>
                        <a:rPr lang="fr-FR" sz="1400">
                          <a:latin typeface="Times New Roman"/>
                          <a:ea typeface="Calibri"/>
                          <a:cs typeface="Arial"/>
                        </a:rPr>
                        <a:t>  1/1000</a:t>
                      </a:r>
                      <a:endParaRPr lang="fr-FR" sz="1400">
                        <a:latin typeface="Calibri"/>
                        <a:ea typeface="Calibri"/>
                        <a:cs typeface="Arial"/>
                      </a:endParaRPr>
                    </a:p>
                  </a:txBody>
                  <a:tcPr marL="68580" marR="68580" marT="0" marB="0"/>
                </a:tc>
                <a:tc>
                  <a:txBody>
                    <a:bodyPr/>
                    <a:lstStyle/>
                    <a:p>
                      <a:pPr algn="just">
                        <a:lnSpc>
                          <a:spcPct val="150000"/>
                        </a:lnSpc>
                        <a:spcAft>
                          <a:spcPts val="0"/>
                        </a:spcAft>
                      </a:pPr>
                      <a:endParaRPr lang="fr-FR" sz="1400" dirty="0">
                        <a:latin typeface="Times New Roman"/>
                        <a:ea typeface="Calibri"/>
                        <a:cs typeface="Arial"/>
                      </a:endParaRPr>
                    </a:p>
                    <a:p>
                      <a:pPr algn="just">
                        <a:lnSpc>
                          <a:spcPct val="150000"/>
                        </a:lnSpc>
                        <a:spcAft>
                          <a:spcPts val="0"/>
                        </a:spcAft>
                      </a:pPr>
                      <a:r>
                        <a:rPr lang="fr-FR" sz="1400" dirty="0">
                          <a:latin typeface="Times New Roman"/>
                          <a:ea typeface="Calibri"/>
                          <a:cs typeface="Arial"/>
                        </a:rPr>
                        <a:t>  1/3000</a:t>
                      </a:r>
                      <a:endParaRPr lang="fr-FR" sz="1400" dirty="0">
                        <a:latin typeface="Calibri"/>
                        <a:ea typeface="Calibri"/>
                        <a:cs typeface="Arial"/>
                      </a:endParaRPr>
                    </a:p>
                  </a:txBody>
                  <a:tcPr marL="68580" marR="68580" marT="0" marB="0"/>
                </a:tc>
              </a:tr>
              <a:tr h="782956">
                <a:tc>
                  <a:txBody>
                    <a:bodyPr/>
                    <a:lstStyle/>
                    <a:p>
                      <a:pPr algn="just">
                        <a:lnSpc>
                          <a:spcPct val="150000"/>
                        </a:lnSpc>
                        <a:spcAft>
                          <a:spcPts val="0"/>
                        </a:spcAft>
                      </a:pPr>
                      <a:r>
                        <a:rPr lang="fr-FR" sz="1800" i="1" dirty="0" err="1">
                          <a:latin typeface="Times New Roman"/>
                          <a:ea typeface="Calibri"/>
                          <a:cs typeface="Arial"/>
                        </a:rPr>
                        <a:t>E.coli</a:t>
                      </a:r>
                      <a:r>
                        <a:rPr lang="fr-FR" sz="1800" i="1" dirty="0">
                          <a:latin typeface="Times New Roman"/>
                          <a:ea typeface="Calibri"/>
                          <a:cs typeface="Arial"/>
                        </a:rPr>
                        <a:t> </a:t>
                      </a:r>
                      <a:endParaRPr lang="fr-FR" sz="1800" i="1" dirty="0" smtClean="0">
                        <a:latin typeface="Times New Roman"/>
                        <a:ea typeface="Calibri"/>
                        <a:cs typeface="Arial"/>
                      </a:endParaRPr>
                    </a:p>
                    <a:p>
                      <a:pPr algn="just">
                        <a:lnSpc>
                          <a:spcPct val="150000"/>
                        </a:lnSpc>
                        <a:spcAft>
                          <a:spcPts val="0"/>
                        </a:spcAft>
                      </a:pPr>
                      <a:r>
                        <a:rPr lang="fr-FR" sz="1800" dirty="0" smtClean="0">
                          <a:latin typeface="Times New Roman"/>
                          <a:ea typeface="Calibri"/>
                          <a:cs typeface="Arial"/>
                        </a:rPr>
                        <a:t>ATCC </a:t>
                      </a:r>
                      <a:r>
                        <a:rPr lang="fr-FR" sz="1800" dirty="0">
                          <a:latin typeface="Times New Roman"/>
                          <a:ea typeface="Calibri"/>
                          <a:cs typeface="Arial"/>
                        </a:rPr>
                        <a:t>25922</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r>
              <a:tr h="782956">
                <a:tc>
                  <a:txBody>
                    <a:bodyPr/>
                    <a:lstStyle/>
                    <a:p>
                      <a:pPr algn="just">
                        <a:lnSpc>
                          <a:spcPct val="150000"/>
                        </a:lnSpc>
                        <a:spcAft>
                          <a:spcPts val="0"/>
                        </a:spcAft>
                      </a:pPr>
                      <a:r>
                        <a:rPr lang="fr-FR" sz="1800" i="1" dirty="0" err="1">
                          <a:latin typeface="Times New Roman"/>
                          <a:ea typeface="Calibri"/>
                          <a:cs typeface="Arial"/>
                        </a:rPr>
                        <a:t>B.cereus</a:t>
                      </a:r>
                      <a:r>
                        <a:rPr lang="fr-FR" sz="1800" i="1" dirty="0">
                          <a:latin typeface="Times New Roman"/>
                          <a:ea typeface="Calibri"/>
                          <a:cs typeface="Arial"/>
                        </a:rPr>
                        <a:t> </a:t>
                      </a:r>
                      <a:r>
                        <a:rPr lang="fr-FR" sz="1800" dirty="0">
                          <a:latin typeface="Times New Roman"/>
                          <a:ea typeface="Calibri"/>
                          <a:cs typeface="Arial"/>
                        </a:rPr>
                        <a:t>ATCC10876</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r>
              <a:tr h="782956">
                <a:tc>
                  <a:txBody>
                    <a:bodyPr/>
                    <a:lstStyle/>
                    <a:p>
                      <a:pPr algn="just">
                        <a:lnSpc>
                          <a:spcPct val="150000"/>
                        </a:lnSpc>
                        <a:spcAft>
                          <a:spcPts val="0"/>
                        </a:spcAft>
                      </a:pPr>
                      <a:r>
                        <a:rPr lang="fr-FR" sz="1800" i="1" dirty="0" err="1" smtClean="0">
                          <a:latin typeface="Times New Roman"/>
                          <a:ea typeface="Calibri"/>
                          <a:cs typeface="Arial"/>
                        </a:rPr>
                        <a:t>C.Albicans</a:t>
                      </a:r>
                      <a:endParaRPr lang="fr-FR" sz="1800" i="1" dirty="0" smtClean="0">
                        <a:latin typeface="Times New Roman"/>
                        <a:ea typeface="Calibri"/>
                        <a:cs typeface="Arial"/>
                      </a:endParaRPr>
                    </a:p>
                    <a:p>
                      <a:pPr algn="just">
                        <a:lnSpc>
                          <a:spcPct val="150000"/>
                        </a:lnSpc>
                        <a:spcAft>
                          <a:spcPts val="0"/>
                        </a:spcAft>
                      </a:pPr>
                      <a:r>
                        <a:rPr lang="fr-FR" sz="1800" dirty="0" smtClean="0">
                          <a:latin typeface="Times New Roman"/>
                          <a:ea typeface="Calibri"/>
                          <a:cs typeface="Arial"/>
                        </a:rPr>
                        <a:t>ATCC10231</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 </a:t>
                      </a:r>
                      <a:endParaRPr lang="fr-FR" sz="1800" dirty="0">
                        <a:latin typeface="Calibri"/>
                        <a:ea typeface="Calibri"/>
                        <a:cs typeface="Arial"/>
                      </a:endParaRPr>
                    </a:p>
                  </a:txBody>
                  <a:tcPr marL="68580" marR="68580" marT="0" marB="0"/>
                </a:tc>
                <a:tc>
                  <a:txBody>
                    <a:bodyPr/>
                    <a:lstStyle/>
                    <a:p>
                      <a:pPr algn="just">
                        <a:lnSpc>
                          <a:spcPct val="150000"/>
                        </a:lnSpc>
                        <a:spcAft>
                          <a:spcPts val="0"/>
                        </a:spcAft>
                      </a:pPr>
                      <a:r>
                        <a:rPr lang="fr-FR" sz="1800" dirty="0" smtClean="0">
                          <a:latin typeface="Times New Roman"/>
                          <a:ea typeface="Calibri"/>
                          <a:cs typeface="Arial"/>
                        </a:rPr>
                        <a:t>      +</a:t>
                      </a:r>
                      <a:endParaRPr lang="fr-FR" sz="1800" dirty="0">
                        <a:latin typeface="Calibri"/>
                        <a:ea typeface="Calibri"/>
                        <a:cs typeface="Arial"/>
                      </a:endParaRPr>
                    </a:p>
                  </a:txBody>
                  <a:tcPr marL="68580" marR="68580" marT="0" marB="0"/>
                </a:tc>
              </a:tr>
            </a:tbl>
          </a:graphicData>
        </a:graphic>
      </p:graphicFrame>
    </p:spTree>
  </p:cSld>
  <p:clrMapOvr>
    <a:masterClrMapping/>
  </p:clrMapOvr>
  <p:transition advTm="10000">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685800" y="857232"/>
            <a:ext cx="7772400" cy="5143537"/>
          </a:xfrm>
          <a:prstGeom prst="rect">
            <a:avLst/>
          </a:prstGeom>
        </p:spPr>
        <p:txBody>
          <a:bodyPr vert="horz" lIns="91440" tIns="45720" rIns="91440" bIns="45720" rtlCol="0" anchor="ctr">
            <a:normAutofit fontScale="97500"/>
          </a:bodyPr>
          <a:lstStyle/>
          <a:p>
            <a:pPr lvl="0" algn="just">
              <a:spcBef>
                <a:spcPct val="0"/>
              </a:spcBef>
              <a:defRPr/>
            </a:pPr>
            <a:r>
              <a:rPr lang="fr-FR" sz="3200" dirty="0" smtClean="0">
                <a:latin typeface="Times New Roman" pitchFamily="18" charset="0"/>
                <a:cs typeface="Times New Roman" pitchFamily="18" charset="0"/>
              </a:rPr>
              <a:t>Environ 35 000 espèces de plantes sont employées par le monde à des fins médicinales, ce qui constitue le plus large éventail de biodiversité utilisé par les êtres humains.(</a:t>
            </a:r>
            <a:r>
              <a:rPr lang="fr-FR" sz="3200" dirty="0" err="1" smtClean="0">
                <a:latin typeface="Times New Roman" pitchFamily="18" charset="0"/>
                <a:cs typeface="Times New Roman" pitchFamily="18" charset="0"/>
              </a:rPr>
              <a:t>Elqaj</a:t>
            </a:r>
            <a:r>
              <a:rPr lang="fr-FR" sz="3200" dirty="0" smtClean="0">
                <a:latin typeface="Times New Roman" pitchFamily="18" charset="0"/>
                <a:cs typeface="Times New Roman" pitchFamily="18" charset="0"/>
              </a:rPr>
              <a:t> et al, 2007) </a:t>
            </a:r>
            <a:endParaRPr lang="fr-FR" sz="3200" dirty="0">
              <a:latin typeface="Times New Roman" pitchFamily="18" charset="0"/>
              <a:cs typeface="Times New Roman" pitchFamily="18" charset="0"/>
            </a:endParaRPr>
          </a:p>
        </p:txBody>
      </p:sp>
    </p:spTree>
  </p:cSld>
  <p:clrMapOvr>
    <a:masterClrMapping/>
  </p:clrMapOvr>
  <p:transition advTm="10000">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a:latin typeface="Times New Roman" pitchFamily="18" charset="0"/>
                <a:cs typeface="Times New Roman" pitchFamily="18" charset="0"/>
              </a:rPr>
              <a:t>Résultat CMI  de </a:t>
            </a:r>
            <a:r>
              <a:rPr lang="fr-FR" sz="3200" b="1" i="1" dirty="0">
                <a:latin typeface="Times New Roman" pitchFamily="18" charset="0"/>
                <a:cs typeface="Times New Roman" pitchFamily="18" charset="0"/>
              </a:rPr>
              <a:t>Thymus </a:t>
            </a:r>
            <a:r>
              <a:rPr lang="fr-FR" sz="3200" b="1" i="1" dirty="0" err="1">
                <a:latin typeface="Times New Roman" pitchFamily="18" charset="0"/>
                <a:cs typeface="Times New Roman" pitchFamily="18" charset="0"/>
              </a:rPr>
              <a:t>vulgaris</a:t>
            </a:r>
            <a:endParaRPr lang="fr-FR" sz="3200" dirty="0">
              <a:latin typeface="Times New Roman" pitchFamily="18" charset="0"/>
              <a:cs typeface="Times New Roman" pitchFamily="18" charset="0"/>
            </a:endParaRPr>
          </a:p>
        </p:txBody>
      </p:sp>
      <p:sp>
        <p:nvSpPr>
          <p:cNvPr id="3" name="Espace réservé du contenu 2"/>
          <p:cNvSpPr>
            <a:spLocks noGrp="1"/>
          </p:cNvSpPr>
          <p:nvPr>
            <p:ph idx="1"/>
          </p:nvPr>
        </p:nvSpPr>
        <p:spPr>
          <a:xfrm>
            <a:off x="457200" y="1357298"/>
            <a:ext cx="8229600" cy="5286412"/>
          </a:xfrm>
        </p:spPr>
        <p:txBody>
          <a:bodyPr>
            <a:normAutofit/>
          </a:bodyPr>
          <a:lstStyle/>
          <a:p>
            <a:pPr algn="just">
              <a:buNone/>
            </a:pPr>
            <a:endParaRPr lang="fr-FR" sz="2000" dirty="0" smtClean="0">
              <a:latin typeface="Times New Roman" pitchFamily="18" charset="0"/>
              <a:cs typeface="Times New Roman" pitchFamily="18" charset="0"/>
            </a:endParaRPr>
          </a:p>
          <a:p>
            <a:pPr algn="just">
              <a:buNone/>
            </a:pPr>
            <a:r>
              <a:rPr lang="fr-FR" sz="2000" b="1" dirty="0">
                <a:latin typeface="Times New Roman" pitchFamily="18" charset="0"/>
                <a:cs typeface="Times New Roman" pitchFamily="18" charset="0"/>
              </a:rPr>
              <a:t>Tableau </a:t>
            </a:r>
            <a:r>
              <a:rPr lang="fr-FR" sz="2000" b="1" dirty="0" smtClean="0">
                <a:latin typeface="Times New Roman" pitchFamily="18" charset="0"/>
                <a:cs typeface="Times New Roman" pitchFamily="18" charset="0"/>
              </a:rPr>
              <a:t>n°09</a:t>
            </a:r>
            <a:r>
              <a:rPr lang="fr-FR" sz="2000" b="1" dirty="0">
                <a:latin typeface="Times New Roman" pitchFamily="18" charset="0"/>
                <a:cs typeface="Times New Roman" pitchFamily="18" charset="0"/>
              </a:rPr>
              <a:t> : détermination des CMI de l’huile essentielle </a:t>
            </a:r>
            <a:r>
              <a:rPr lang="fr-FR" sz="2000" b="1" i="1" dirty="0">
                <a:latin typeface="Times New Roman" pitchFamily="18" charset="0"/>
                <a:cs typeface="Times New Roman" pitchFamily="18" charset="0"/>
              </a:rPr>
              <a:t>d’Thymus </a:t>
            </a:r>
            <a:r>
              <a:rPr lang="fr-FR" sz="2000" b="1" i="1" dirty="0" err="1">
                <a:latin typeface="Times New Roman" pitchFamily="18" charset="0"/>
                <a:cs typeface="Times New Roman" pitchFamily="18" charset="0"/>
              </a:rPr>
              <a:t>vulgaris</a:t>
            </a:r>
            <a:r>
              <a:rPr lang="fr-FR" sz="2000" b="1" i="1" dirty="0">
                <a:latin typeface="Times New Roman" pitchFamily="18" charset="0"/>
                <a:cs typeface="Times New Roman" pitchFamily="18" charset="0"/>
              </a:rPr>
              <a:t> </a:t>
            </a:r>
            <a:r>
              <a:rPr lang="fr-FR" sz="2000" b="1" dirty="0">
                <a:latin typeface="Times New Roman" pitchFamily="18" charset="0"/>
                <a:cs typeface="Times New Roman" pitchFamily="18" charset="0"/>
              </a:rPr>
              <a:t>provenant de </a:t>
            </a:r>
            <a:r>
              <a:rPr lang="fr-FR" sz="2000" b="1" dirty="0" err="1">
                <a:latin typeface="Times New Roman" pitchFamily="18" charset="0"/>
                <a:cs typeface="Times New Roman" pitchFamily="18" charset="0"/>
              </a:rPr>
              <a:t>Nedroma</a:t>
            </a:r>
            <a:r>
              <a:rPr lang="fr-FR" sz="2000" b="1" dirty="0">
                <a:latin typeface="Times New Roman" pitchFamily="18" charset="0"/>
                <a:cs typeface="Times New Roman" pitchFamily="18" charset="0"/>
              </a:rPr>
              <a:t> vis-à-vis d’</a:t>
            </a:r>
            <a:r>
              <a:rPr lang="fr-FR" sz="2000" b="1" i="1" dirty="0" err="1">
                <a:latin typeface="Times New Roman" pitchFamily="18" charset="0"/>
                <a:cs typeface="Times New Roman" pitchFamily="18" charset="0"/>
              </a:rPr>
              <a:t>E.coli</a:t>
            </a:r>
            <a:r>
              <a:rPr lang="fr-FR" sz="2000" b="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B.cereus</a:t>
            </a:r>
            <a:r>
              <a:rPr lang="fr-FR" sz="2000" b="1" dirty="0">
                <a:latin typeface="Times New Roman" pitchFamily="18" charset="0"/>
                <a:cs typeface="Times New Roman" pitchFamily="18" charset="0"/>
              </a:rPr>
              <a:t> et </a:t>
            </a:r>
            <a:r>
              <a:rPr lang="fr-FR" sz="2000" b="1" i="1" dirty="0" err="1">
                <a:latin typeface="Times New Roman" pitchFamily="18" charset="0"/>
                <a:cs typeface="Times New Roman" pitchFamily="18" charset="0"/>
              </a:rPr>
              <a:t>C.albicans</a:t>
            </a:r>
            <a:endParaRPr lang="fr-FR" sz="2000" dirty="0">
              <a:latin typeface="Times New Roman" pitchFamily="18" charset="0"/>
              <a:cs typeface="Times New Roman" pitchFamily="18" charset="0"/>
            </a:endParaRPr>
          </a:p>
          <a:p>
            <a:pPr algn="just"/>
            <a:endParaRPr lang="fr-FR" sz="2000" dirty="0">
              <a:latin typeface="Times New Roman" pitchFamily="18" charset="0"/>
              <a:cs typeface="Times New Roman" pitchFamily="18" charset="0"/>
            </a:endParaRPr>
          </a:p>
        </p:txBody>
      </p:sp>
      <p:graphicFrame>
        <p:nvGraphicFramePr>
          <p:cNvPr id="4" name="Tableau 3"/>
          <p:cNvGraphicFramePr>
            <a:graphicFrameLocks noGrp="1"/>
          </p:cNvGraphicFramePr>
          <p:nvPr/>
        </p:nvGraphicFramePr>
        <p:xfrm>
          <a:off x="857223" y="2714619"/>
          <a:ext cx="7500990" cy="3611880"/>
        </p:xfrm>
        <a:graphic>
          <a:graphicData uri="http://schemas.openxmlformats.org/drawingml/2006/table">
            <a:tbl>
              <a:tblPr firstRow="1" bandRow="1">
                <a:tableStyleId>{5C22544A-7EE6-4342-B048-85BDC9FD1C3A}</a:tableStyleId>
              </a:tblPr>
              <a:tblGrid>
                <a:gridCol w="1670154"/>
                <a:gridCol w="966931"/>
                <a:gridCol w="1230640"/>
                <a:gridCol w="1230640"/>
                <a:gridCol w="1230640"/>
                <a:gridCol w="1171985"/>
              </a:tblGrid>
              <a:tr h="1102996">
                <a:tc>
                  <a:txBody>
                    <a:bodyPr/>
                    <a:lstStyle/>
                    <a:p>
                      <a:pPr algn="just">
                        <a:lnSpc>
                          <a:spcPct val="150000"/>
                        </a:lnSpc>
                        <a:spcAft>
                          <a:spcPts val="0"/>
                        </a:spcAft>
                      </a:pPr>
                      <a:r>
                        <a:rPr lang="fr-FR" sz="1400" dirty="0">
                          <a:latin typeface="Times New Roman" pitchFamily="18" charset="0"/>
                          <a:ea typeface="Calibri"/>
                          <a:cs typeface="Times New Roman" pitchFamily="18" charset="0"/>
                        </a:rPr>
                        <a:t>         </a:t>
                      </a:r>
                      <a:r>
                        <a:rPr lang="fr-FR" sz="1800" dirty="0">
                          <a:latin typeface="Times New Roman" pitchFamily="18" charset="0"/>
                          <a:ea typeface="Calibri"/>
                          <a:cs typeface="Times New Roman" pitchFamily="18" charset="0"/>
                        </a:rPr>
                        <a:t>Concentrations</a:t>
                      </a:r>
                    </a:p>
                    <a:p>
                      <a:pPr algn="just">
                        <a:lnSpc>
                          <a:spcPct val="150000"/>
                        </a:lnSpc>
                        <a:spcAft>
                          <a:spcPts val="0"/>
                        </a:spcAft>
                      </a:pPr>
                      <a:r>
                        <a:rPr lang="fr-FR" sz="1800" dirty="0">
                          <a:latin typeface="Times New Roman" pitchFamily="18" charset="0"/>
                          <a:ea typeface="Calibri"/>
                          <a:cs typeface="Times New Roman" pitchFamily="18" charset="0"/>
                        </a:rPr>
                        <a:t> souches</a:t>
                      </a:r>
                    </a:p>
                  </a:txBody>
                  <a:tcPr marL="68580" marR="68580" marT="0" marB="0"/>
                </a:tc>
                <a:tc>
                  <a:txBody>
                    <a:bodyPr/>
                    <a:lstStyle/>
                    <a:p>
                      <a:pPr algn="just">
                        <a:lnSpc>
                          <a:spcPct val="150000"/>
                        </a:lnSpc>
                        <a:spcAft>
                          <a:spcPts val="0"/>
                        </a:spcAft>
                      </a:pPr>
                      <a:endParaRPr lang="fr-FR" sz="2000">
                        <a:latin typeface="Times New Roman" pitchFamily="18" charset="0"/>
                        <a:ea typeface="Calibri"/>
                        <a:cs typeface="Times New Roman" pitchFamily="18" charset="0"/>
                      </a:endParaRPr>
                    </a:p>
                    <a:p>
                      <a:pPr algn="just">
                        <a:lnSpc>
                          <a:spcPct val="150000"/>
                        </a:lnSpc>
                        <a:spcAft>
                          <a:spcPts val="0"/>
                        </a:spcAft>
                      </a:pPr>
                      <a:r>
                        <a:rPr lang="fr-FR" sz="2000">
                          <a:latin typeface="Times New Roman" pitchFamily="18" charset="0"/>
                          <a:ea typeface="Calibri"/>
                          <a:cs typeface="Times New Roman" pitchFamily="18" charset="0"/>
                        </a:rPr>
                        <a:t>  1/100</a:t>
                      </a:r>
                    </a:p>
                  </a:txBody>
                  <a:tcPr marL="68580" marR="68580" marT="0" marB="0"/>
                </a:tc>
                <a:tc>
                  <a:txBody>
                    <a:bodyPr/>
                    <a:lstStyle/>
                    <a:p>
                      <a:pPr algn="just">
                        <a:lnSpc>
                          <a:spcPct val="150000"/>
                        </a:lnSpc>
                        <a:spcAft>
                          <a:spcPts val="0"/>
                        </a:spcAft>
                      </a:pPr>
                      <a:endParaRPr lang="fr-FR" sz="2000">
                        <a:latin typeface="Times New Roman" pitchFamily="18" charset="0"/>
                        <a:ea typeface="Calibri"/>
                        <a:cs typeface="Times New Roman" pitchFamily="18" charset="0"/>
                      </a:endParaRPr>
                    </a:p>
                    <a:p>
                      <a:pPr algn="just">
                        <a:lnSpc>
                          <a:spcPct val="150000"/>
                        </a:lnSpc>
                        <a:spcAft>
                          <a:spcPts val="0"/>
                        </a:spcAft>
                      </a:pPr>
                      <a:r>
                        <a:rPr lang="fr-FR" sz="2000">
                          <a:latin typeface="Times New Roman" pitchFamily="18" charset="0"/>
                          <a:ea typeface="Calibri"/>
                          <a:cs typeface="Times New Roman" pitchFamily="18" charset="0"/>
                        </a:rPr>
                        <a:t>  1/250</a:t>
                      </a:r>
                    </a:p>
                  </a:txBody>
                  <a:tcPr marL="68580" marR="68580" marT="0" marB="0"/>
                </a:tc>
                <a:tc>
                  <a:txBody>
                    <a:bodyPr/>
                    <a:lstStyle/>
                    <a:p>
                      <a:pPr algn="just">
                        <a:lnSpc>
                          <a:spcPct val="150000"/>
                        </a:lnSpc>
                        <a:spcAft>
                          <a:spcPts val="0"/>
                        </a:spcAft>
                      </a:pPr>
                      <a:endParaRPr lang="fr-FR" sz="2000">
                        <a:latin typeface="Times New Roman" pitchFamily="18" charset="0"/>
                        <a:ea typeface="Calibri"/>
                        <a:cs typeface="Times New Roman" pitchFamily="18" charset="0"/>
                      </a:endParaRPr>
                    </a:p>
                    <a:p>
                      <a:pPr algn="just">
                        <a:lnSpc>
                          <a:spcPct val="150000"/>
                        </a:lnSpc>
                        <a:spcAft>
                          <a:spcPts val="0"/>
                        </a:spcAft>
                      </a:pPr>
                      <a:r>
                        <a:rPr lang="fr-FR" sz="2000">
                          <a:latin typeface="Times New Roman" pitchFamily="18" charset="0"/>
                          <a:ea typeface="Calibri"/>
                          <a:cs typeface="Times New Roman" pitchFamily="18" charset="0"/>
                        </a:rPr>
                        <a:t>  1/500</a:t>
                      </a:r>
                    </a:p>
                  </a:txBody>
                  <a:tcPr marL="68580" marR="68580" marT="0" marB="0"/>
                </a:tc>
                <a:tc>
                  <a:txBody>
                    <a:bodyPr/>
                    <a:lstStyle/>
                    <a:p>
                      <a:pPr algn="just">
                        <a:lnSpc>
                          <a:spcPct val="150000"/>
                        </a:lnSpc>
                        <a:spcAft>
                          <a:spcPts val="0"/>
                        </a:spcAft>
                      </a:pPr>
                      <a:endParaRPr lang="fr-FR" sz="2000" dirty="0">
                        <a:latin typeface="Times New Roman" pitchFamily="18" charset="0"/>
                        <a:ea typeface="Calibri"/>
                        <a:cs typeface="Times New Roman" pitchFamily="18" charset="0"/>
                      </a:endParaRPr>
                    </a:p>
                    <a:p>
                      <a:pPr algn="just">
                        <a:lnSpc>
                          <a:spcPct val="150000"/>
                        </a:lnSpc>
                        <a:spcAft>
                          <a:spcPts val="0"/>
                        </a:spcAft>
                      </a:pPr>
                      <a:r>
                        <a:rPr lang="fr-FR" sz="2000" dirty="0">
                          <a:latin typeface="Times New Roman" pitchFamily="18" charset="0"/>
                          <a:ea typeface="Calibri"/>
                          <a:cs typeface="Times New Roman" pitchFamily="18" charset="0"/>
                        </a:rPr>
                        <a:t>  1/1000</a:t>
                      </a:r>
                    </a:p>
                  </a:txBody>
                  <a:tcPr marL="68580" marR="68580" marT="0" marB="0"/>
                </a:tc>
                <a:tc>
                  <a:txBody>
                    <a:bodyPr/>
                    <a:lstStyle/>
                    <a:p>
                      <a:pPr algn="just">
                        <a:lnSpc>
                          <a:spcPct val="150000"/>
                        </a:lnSpc>
                        <a:spcAft>
                          <a:spcPts val="0"/>
                        </a:spcAft>
                      </a:pPr>
                      <a:endParaRPr lang="fr-FR" sz="2000">
                        <a:latin typeface="Times New Roman" pitchFamily="18" charset="0"/>
                        <a:ea typeface="Calibri"/>
                        <a:cs typeface="Times New Roman" pitchFamily="18" charset="0"/>
                      </a:endParaRPr>
                    </a:p>
                    <a:p>
                      <a:pPr algn="just">
                        <a:lnSpc>
                          <a:spcPct val="150000"/>
                        </a:lnSpc>
                        <a:spcAft>
                          <a:spcPts val="0"/>
                        </a:spcAft>
                      </a:pPr>
                      <a:r>
                        <a:rPr lang="fr-FR" sz="2000">
                          <a:latin typeface="Times New Roman" pitchFamily="18" charset="0"/>
                          <a:ea typeface="Calibri"/>
                          <a:cs typeface="Times New Roman" pitchFamily="18" charset="0"/>
                        </a:rPr>
                        <a:t>  1/3000</a:t>
                      </a:r>
                    </a:p>
                  </a:txBody>
                  <a:tcPr marL="68580" marR="68580" marT="0" marB="0"/>
                </a:tc>
              </a:tr>
              <a:tr h="735331">
                <a:tc>
                  <a:txBody>
                    <a:bodyPr/>
                    <a:lstStyle/>
                    <a:p>
                      <a:pPr algn="just">
                        <a:lnSpc>
                          <a:spcPct val="150000"/>
                        </a:lnSpc>
                        <a:spcAft>
                          <a:spcPts val="0"/>
                        </a:spcAft>
                      </a:pPr>
                      <a:r>
                        <a:rPr lang="fr-FR" sz="1800" i="1" dirty="0" err="1" smtClean="0">
                          <a:latin typeface="Times New Roman" pitchFamily="18" charset="0"/>
                          <a:ea typeface="Calibri"/>
                          <a:cs typeface="Times New Roman" pitchFamily="18" charset="0"/>
                        </a:rPr>
                        <a:t>E.Coli</a:t>
                      </a:r>
                      <a:endParaRPr lang="fr-FR" sz="1800" i="1" dirty="0">
                        <a:latin typeface="Times New Roman" pitchFamily="18" charset="0"/>
                        <a:ea typeface="Calibri"/>
                        <a:cs typeface="Times New Roman" pitchFamily="18" charset="0"/>
                      </a:endParaRPr>
                    </a:p>
                    <a:p>
                      <a:pPr algn="just">
                        <a:lnSpc>
                          <a:spcPct val="150000"/>
                        </a:lnSpc>
                        <a:spcAft>
                          <a:spcPts val="0"/>
                        </a:spcAft>
                      </a:pPr>
                      <a:r>
                        <a:rPr lang="fr-FR" sz="1800" dirty="0" smtClean="0">
                          <a:latin typeface="Times New Roman" pitchFamily="18" charset="0"/>
                          <a:ea typeface="Calibri"/>
                          <a:cs typeface="Times New Roman" pitchFamily="18" charset="0"/>
                        </a:rPr>
                        <a:t>ATCC </a:t>
                      </a:r>
                      <a:r>
                        <a:rPr lang="fr-FR" sz="1800" dirty="0">
                          <a:latin typeface="Times New Roman" pitchFamily="18" charset="0"/>
                          <a:ea typeface="Calibri"/>
                          <a:cs typeface="Times New Roman" pitchFamily="18" charset="0"/>
                        </a:rPr>
                        <a:t>25922</a:t>
                      </a:r>
                    </a:p>
                  </a:txBody>
                  <a:tcPr marL="68580" marR="68580" marT="0" marB="0"/>
                </a:tc>
                <a:tc>
                  <a:txBody>
                    <a:bodyPr/>
                    <a:lstStyle/>
                    <a:p>
                      <a:pPr algn="just">
                        <a:lnSpc>
                          <a:spcPct val="150000"/>
                        </a:lnSpc>
                        <a:spcAft>
                          <a:spcPts val="0"/>
                        </a:spcAft>
                      </a:pPr>
                      <a:r>
                        <a:rPr lang="fr-FR" sz="2000" baseline="0" dirty="0" smtClean="0">
                          <a:latin typeface="Times New Roman" pitchFamily="18" charset="0"/>
                          <a:ea typeface="Calibri"/>
                          <a:cs typeface="Times New Roman" pitchFamily="18" charset="0"/>
                        </a:rPr>
                        <a:t>     </a:t>
                      </a:r>
                      <a:r>
                        <a:rPr lang="fr-FR" sz="2000" dirty="0" smtClean="0">
                          <a:latin typeface="Times New Roman" pitchFamily="18" charset="0"/>
                          <a:ea typeface="Calibri"/>
                          <a:cs typeface="Times New Roman" pitchFamily="18" charset="0"/>
                        </a:rPr>
                        <a:t>+</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r>
              <a:tr h="735331">
                <a:tc>
                  <a:txBody>
                    <a:bodyPr/>
                    <a:lstStyle/>
                    <a:p>
                      <a:pPr algn="just">
                        <a:lnSpc>
                          <a:spcPct val="150000"/>
                        </a:lnSpc>
                        <a:spcAft>
                          <a:spcPts val="0"/>
                        </a:spcAft>
                      </a:pPr>
                      <a:r>
                        <a:rPr lang="fr-FR" sz="1800" i="1" dirty="0" err="1">
                          <a:latin typeface="Times New Roman" pitchFamily="18" charset="0"/>
                          <a:ea typeface="Calibri"/>
                          <a:cs typeface="Times New Roman" pitchFamily="18" charset="0"/>
                        </a:rPr>
                        <a:t>B.cereus</a:t>
                      </a:r>
                      <a:r>
                        <a:rPr lang="fr-FR" sz="1800" i="1" dirty="0">
                          <a:latin typeface="Times New Roman" pitchFamily="18" charset="0"/>
                          <a:ea typeface="Calibri"/>
                          <a:cs typeface="Times New Roman" pitchFamily="18" charset="0"/>
                        </a:rPr>
                        <a:t> </a:t>
                      </a:r>
                      <a:r>
                        <a:rPr lang="fr-FR" sz="1800" dirty="0">
                          <a:latin typeface="Times New Roman" pitchFamily="18" charset="0"/>
                          <a:ea typeface="Calibri"/>
                          <a:cs typeface="Times New Roman" pitchFamily="18" charset="0"/>
                        </a:rPr>
                        <a:t>ATCC10876</a:t>
                      </a: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r>
              <a:tr h="735331">
                <a:tc>
                  <a:txBody>
                    <a:bodyPr/>
                    <a:lstStyle/>
                    <a:p>
                      <a:pPr algn="just">
                        <a:lnSpc>
                          <a:spcPct val="150000"/>
                        </a:lnSpc>
                        <a:spcAft>
                          <a:spcPts val="0"/>
                        </a:spcAft>
                      </a:pPr>
                      <a:r>
                        <a:rPr lang="fr-FR" sz="1800" i="1" dirty="0" err="1" smtClean="0">
                          <a:latin typeface="Times New Roman" pitchFamily="18" charset="0"/>
                          <a:ea typeface="Calibri"/>
                          <a:cs typeface="Times New Roman" pitchFamily="18" charset="0"/>
                        </a:rPr>
                        <a:t>C.Albicans</a:t>
                      </a:r>
                      <a:endParaRPr lang="fr-FR" sz="1800" i="1" dirty="0" smtClean="0">
                        <a:latin typeface="Times New Roman" pitchFamily="18" charset="0"/>
                        <a:ea typeface="Calibri"/>
                        <a:cs typeface="Times New Roman" pitchFamily="18" charset="0"/>
                      </a:endParaRPr>
                    </a:p>
                    <a:p>
                      <a:pPr algn="just">
                        <a:lnSpc>
                          <a:spcPct val="150000"/>
                        </a:lnSpc>
                        <a:spcAft>
                          <a:spcPts val="0"/>
                        </a:spcAft>
                      </a:pPr>
                      <a:r>
                        <a:rPr lang="fr-FR" sz="1800" dirty="0" smtClean="0">
                          <a:latin typeface="Times New Roman" pitchFamily="18" charset="0"/>
                          <a:ea typeface="Calibri"/>
                          <a:cs typeface="Times New Roman" pitchFamily="18" charset="0"/>
                        </a:rPr>
                        <a:t>ATCC10231</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2000" dirty="0" smtClean="0">
                          <a:latin typeface="Times New Roman" pitchFamily="18" charset="0"/>
                          <a:ea typeface="Calibri"/>
                          <a:cs typeface="Times New Roman" pitchFamily="18" charset="0"/>
                        </a:rPr>
                        <a:t>      +</a:t>
                      </a:r>
                      <a:endParaRPr lang="fr-FR" sz="2000"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ransition advTm="10000">
    <p:wedg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1472" y="428604"/>
            <a:ext cx="8229600" cy="5668971"/>
          </a:xfrm>
        </p:spPr>
        <p:txBody>
          <a:bodyPr>
            <a:normAutofit/>
          </a:bodyPr>
          <a:lstStyle/>
          <a:p>
            <a:pPr algn="just">
              <a:buNone/>
            </a:pPr>
            <a:endParaRPr lang="fr-FR" sz="2000" dirty="0" smtClean="0">
              <a:latin typeface="Times New Roman" pitchFamily="18" charset="0"/>
              <a:cs typeface="Times New Roman" pitchFamily="18" charset="0"/>
            </a:endParaRPr>
          </a:p>
          <a:p>
            <a:pPr algn="just">
              <a:buNone/>
            </a:pPr>
            <a:r>
              <a:rPr lang="fr-FR" sz="2000" b="1" dirty="0">
                <a:latin typeface="Times New Roman" pitchFamily="18" charset="0"/>
                <a:cs typeface="Times New Roman" pitchFamily="18" charset="0"/>
              </a:rPr>
              <a:t>Tableau n°10 : détermination des CMI de l’huile essentielle </a:t>
            </a:r>
            <a:r>
              <a:rPr lang="fr-FR" sz="2000" b="1" i="1" dirty="0">
                <a:latin typeface="Times New Roman" pitchFamily="18" charset="0"/>
                <a:cs typeface="Times New Roman" pitchFamily="18" charset="0"/>
              </a:rPr>
              <a:t>d’Thymus </a:t>
            </a:r>
            <a:r>
              <a:rPr lang="fr-FR" sz="2000" b="1" i="1" dirty="0" err="1">
                <a:latin typeface="Times New Roman" pitchFamily="18" charset="0"/>
                <a:cs typeface="Times New Roman" pitchFamily="18" charset="0"/>
              </a:rPr>
              <a:t>vulgaris</a:t>
            </a:r>
            <a:r>
              <a:rPr lang="fr-FR" sz="2000" b="1" i="1" dirty="0">
                <a:latin typeface="Times New Roman" pitchFamily="18" charset="0"/>
                <a:cs typeface="Times New Roman" pitchFamily="18" charset="0"/>
              </a:rPr>
              <a:t> </a:t>
            </a:r>
            <a:r>
              <a:rPr lang="fr-FR" sz="2000" b="1" dirty="0">
                <a:latin typeface="Times New Roman" pitchFamily="18" charset="0"/>
                <a:cs typeface="Times New Roman" pitchFamily="18" charset="0"/>
              </a:rPr>
              <a:t>provenant d’Ain el </a:t>
            </a:r>
            <a:r>
              <a:rPr lang="fr-FR" sz="2000" b="1" dirty="0" err="1">
                <a:latin typeface="Times New Roman" pitchFamily="18" charset="0"/>
                <a:cs typeface="Times New Roman" pitchFamily="18" charset="0"/>
              </a:rPr>
              <a:t>kbira</a:t>
            </a:r>
            <a:r>
              <a:rPr lang="fr-FR" sz="2000" b="1" dirty="0">
                <a:latin typeface="Times New Roman" pitchFamily="18" charset="0"/>
                <a:cs typeface="Times New Roman" pitchFamily="18" charset="0"/>
              </a:rPr>
              <a:t> vis-à-vis d’</a:t>
            </a:r>
            <a:r>
              <a:rPr lang="fr-FR" sz="2000" b="1" i="1" dirty="0" err="1">
                <a:latin typeface="Times New Roman" pitchFamily="18" charset="0"/>
                <a:cs typeface="Times New Roman" pitchFamily="18" charset="0"/>
              </a:rPr>
              <a:t>E.coli</a:t>
            </a:r>
            <a:r>
              <a:rPr lang="fr-FR" sz="2000" b="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B.cereus</a:t>
            </a:r>
            <a:r>
              <a:rPr lang="fr-FR" sz="2000" b="1" i="1" dirty="0">
                <a:latin typeface="Times New Roman" pitchFamily="18" charset="0"/>
                <a:cs typeface="Times New Roman" pitchFamily="18" charset="0"/>
              </a:rPr>
              <a:t> </a:t>
            </a:r>
            <a:r>
              <a:rPr lang="fr-FR" sz="2000" b="1" dirty="0">
                <a:latin typeface="Times New Roman" pitchFamily="18" charset="0"/>
                <a:cs typeface="Times New Roman" pitchFamily="18" charset="0"/>
              </a:rPr>
              <a:t>et </a:t>
            </a:r>
            <a:r>
              <a:rPr lang="fr-FR" sz="2000" b="1" i="1" dirty="0" err="1">
                <a:latin typeface="Times New Roman" pitchFamily="18" charset="0"/>
                <a:cs typeface="Times New Roman" pitchFamily="18" charset="0"/>
              </a:rPr>
              <a:t>C.albicans</a:t>
            </a:r>
            <a:endParaRPr lang="fr-FR" sz="2000" dirty="0">
              <a:latin typeface="Times New Roman" pitchFamily="18" charset="0"/>
              <a:cs typeface="Times New Roman" pitchFamily="18" charset="0"/>
            </a:endParaRPr>
          </a:p>
        </p:txBody>
      </p:sp>
      <p:graphicFrame>
        <p:nvGraphicFramePr>
          <p:cNvPr id="4" name="Tableau 3"/>
          <p:cNvGraphicFramePr>
            <a:graphicFrameLocks noGrp="1"/>
          </p:cNvGraphicFramePr>
          <p:nvPr/>
        </p:nvGraphicFramePr>
        <p:xfrm>
          <a:off x="1142976" y="1928801"/>
          <a:ext cx="6786609" cy="3454727"/>
        </p:xfrm>
        <a:graphic>
          <a:graphicData uri="http://schemas.openxmlformats.org/drawingml/2006/table">
            <a:tbl>
              <a:tblPr firstRow="1" bandRow="1">
                <a:tableStyleId>{5C22544A-7EE6-4342-B048-85BDC9FD1C3A}</a:tableStyleId>
              </a:tblPr>
              <a:tblGrid>
                <a:gridCol w="1714512"/>
                <a:gridCol w="928694"/>
                <a:gridCol w="1013927"/>
                <a:gridCol w="986337"/>
                <a:gridCol w="1034966"/>
                <a:gridCol w="1108173"/>
              </a:tblGrid>
              <a:tr h="1480597">
                <a:tc>
                  <a:txBody>
                    <a:bodyPr/>
                    <a:lstStyle/>
                    <a:p>
                      <a:pPr algn="just">
                        <a:lnSpc>
                          <a:spcPct val="150000"/>
                        </a:lnSpc>
                        <a:spcAft>
                          <a:spcPts val="0"/>
                        </a:spcAft>
                      </a:pPr>
                      <a:r>
                        <a:rPr lang="fr-FR" sz="1800" dirty="0">
                          <a:latin typeface="Times New Roman" pitchFamily="18" charset="0"/>
                          <a:ea typeface="Calibri"/>
                          <a:cs typeface="Times New Roman" pitchFamily="18" charset="0"/>
                        </a:rPr>
                        <a:t>          concentrations</a:t>
                      </a:r>
                    </a:p>
                    <a:p>
                      <a:pPr algn="just">
                        <a:lnSpc>
                          <a:spcPct val="150000"/>
                        </a:lnSpc>
                        <a:spcAft>
                          <a:spcPts val="0"/>
                        </a:spcAft>
                      </a:pPr>
                      <a:r>
                        <a:rPr lang="fr-FR" sz="1800" dirty="0">
                          <a:latin typeface="Times New Roman" pitchFamily="18" charset="0"/>
                          <a:ea typeface="Calibri"/>
                          <a:cs typeface="Times New Roman" pitchFamily="18" charset="0"/>
                        </a:rPr>
                        <a:t>souches</a:t>
                      </a:r>
                    </a:p>
                  </a:txBody>
                  <a:tcPr marL="68580" marR="68580" marT="0" marB="0"/>
                </a:tc>
                <a:tc>
                  <a:txBody>
                    <a:bodyPr/>
                    <a:lstStyle/>
                    <a:p>
                      <a:pPr algn="just">
                        <a:lnSpc>
                          <a:spcPct val="150000"/>
                        </a:lnSpc>
                        <a:spcAft>
                          <a:spcPts val="0"/>
                        </a:spcAft>
                      </a:pPr>
                      <a:endParaRPr lang="fr-FR" sz="1800" dirty="0">
                        <a:latin typeface="Times New Roman" pitchFamily="18" charset="0"/>
                        <a:ea typeface="Calibri"/>
                        <a:cs typeface="Times New Roman" pitchFamily="18" charset="0"/>
                      </a:endParaRPr>
                    </a:p>
                    <a:p>
                      <a:pPr algn="just">
                        <a:lnSpc>
                          <a:spcPct val="150000"/>
                        </a:lnSpc>
                        <a:spcAft>
                          <a:spcPts val="0"/>
                        </a:spcAft>
                      </a:pPr>
                      <a:r>
                        <a:rPr lang="fr-FR" sz="1800" dirty="0">
                          <a:latin typeface="Times New Roman" pitchFamily="18" charset="0"/>
                          <a:ea typeface="Calibri"/>
                          <a:cs typeface="Times New Roman" pitchFamily="18" charset="0"/>
                        </a:rPr>
                        <a:t>  1/100</a:t>
                      </a:r>
                    </a:p>
                  </a:txBody>
                  <a:tcPr marL="68580" marR="68580" marT="0" marB="0"/>
                </a:tc>
                <a:tc>
                  <a:txBody>
                    <a:bodyPr/>
                    <a:lstStyle/>
                    <a:p>
                      <a:pPr algn="just">
                        <a:lnSpc>
                          <a:spcPct val="150000"/>
                        </a:lnSpc>
                        <a:spcAft>
                          <a:spcPts val="0"/>
                        </a:spcAft>
                      </a:pPr>
                      <a:endParaRPr lang="fr-FR" sz="1800" dirty="0">
                        <a:latin typeface="Times New Roman" pitchFamily="18" charset="0"/>
                        <a:ea typeface="Calibri"/>
                        <a:cs typeface="Times New Roman" pitchFamily="18" charset="0"/>
                      </a:endParaRPr>
                    </a:p>
                    <a:p>
                      <a:pPr algn="just">
                        <a:lnSpc>
                          <a:spcPct val="150000"/>
                        </a:lnSpc>
                        <a:spcAft>
                          <a:spcPts val="0"/>
                        </a:spcAft>
                      </a:pPr>
                      <a:r>
                        <a:rPr lang="fr-FR" sz="1800" dirty="0">
                          <a:latin typeface="Times New Roman" pitchFamily="18" charset="0"/>
                          <a:ea typeface="Calibri"/>
                          <a:cs typeface="Times New Roman" pitchFamily="18" charset="0"/>
                        </a:rPr>
                        <a:t>  1/250</a:t>
                      </a:r>
                    </a:p>
                  </a:txBody>
                  <a:tcPr marL="68580" marR="68580" marT="0" marB="0"/>
                </a:tc>
                <a:tc>
                  <a:txBody>
                    <a:bodyPr/>
                    <a:lstStyle/>
                    <a:p>
                      <a:pPr algn="just">
                        <a:lnSpc>
                          <a:spcPct val="150000"/>
                        </a:lnSpc>
                        <a:spcAft>
                          <a:spcPts val="0"/>
                        </a:spcAft>
                      </a:pPr>
                      <a:endParaRPr lang="fr-FR" sz="1800">
                        <a:latin typeface="Times New Roman" pitchFamily="18" charset="0"/>
                        <a:ea typeface="Calibri"/>
                        <a:cs typeface="Times New Roman" pitchFamily="18" charset="0"/>
                      </a:endParaRPr>
                    </a:p>
                    <a:p>
                      <a:pPr algn="just">
                        <a:lnSpc>
                          <a:spcPct val="150000"/>
                        </a:lnSpc>
                        <a:spcAft>
                          <a:spcPts val="0"/>
                        </a:spcAft>
                      </a:pPr>
                      <a:r>
                        <a:rPr lang="fr-FR" sz="1800">
                          <a:latin typeface="Times New Roman" pitchFamily="18" charset="0"/>
                          <a:ea typeface="Calibri"/>
                          <a:cs typeface="Times New Roman" pitchFamily="18" charset="0"/>
                        </a:rPr>
                        <a:t>  1/500</a:t>
                      </a:r>
                    </a:p>
                  </a:txBody>
                  <a:tcPr marL="68580" marR="68580" marT="0" marB="0"/>
                </a:tc>
                <a:tc>
                  <a:txBody>
                    <a:bodyPr/>
                    <a:lstStyle/>
                    <a:p>
                      <a:pPr algn="just">
                        <a:lnSpc>
                          <a:spcPct val="150000"/>
                        </a:lnSpc>
                        <a:spcAft>
                          <a:spcPts val="0"/>
                        </a:spcAft>
                      </a:pPr>
                      <a:endParaRPr lang="fr-FR" sz="1800">
                        <a:latin typeface="Times New Roman" pitchFamily="18" charset="0"/>
                        <a:ea typeface="Calibri"/>
                        <a:cs typeface="Times New Roman" pitchFamily="18" charset="0"/>
                      </a:endParaRPr>
                    </a:p>
                    <a:p>
                      <a:pPr algn="just">
                        <a:lnSpc>
                          <a:spcPct val="150000"/>
                        </a:lnSpc>
                        <a:spcAft>
                          <a:spcPts val="0"/>
                        </a:spcAft>
                      </a:pPr>
                      <a:r>
                        <a:rPr lang="fr-FR" sz="1800">
                          <a:latin typeface="Times New Roman" pitchFamily="18" charset="0"/>
                          <a:ea typeface="Calibri"/>
                          <a:cs typeface="Times New Roman" pitchFamily="18" charset="0"/>
                        </a:rPr>
                        <a:t>  1/1000</a:t>
                      </a:r>
                    </a:p>
                  </a:txBody>
                  <a:tcPr marL="68580" marR="68580" marT="0" marB="0"/>
                </a:tc>
                <a:tc>
                  <a:txBody>
                    <a:bodyPr/>
                    <a:lstStyle/>
                    <a:p>
                      <a:pPr algn="just">
                        <a:lnSpc>
                          <a:spcPct val="150000"/>
                        </a:lnSpc>
                        <a:spcAft>
                          <a:spcPts val="0"/>
                        </a:spcAft>
                      </a:pPr>
                      <a:endParaRPr lang="fr-FR" sz="1800" dirty="0">
                        <a:latin typeface="Times New Roman" pitchFamily="18" charset="0"/>
                        <a:ea typeface="Calibri"/>
                        <a:cs typeface="Times New Roman" pitchFamily="18" charset="0"/>
                      </a:endParaRPr>
                    </a:p>
                    <a:p>
                      <a:pPr algn="just">
                        <a:lnSpc>
                          <a:spcPct val="150000"/>
                        </a:lnSpc>
                        <a:spcAft>
                          <a:spcPts val="0"/>
                        </a:spcAft>
                      </a:pPr>
                      <a:r>
                        <a:rPr lang="fr-FR" sz="1800" dirty="0">
                          <a:latin typeface="Times New Roman" pitchFamily="18" charset="0"/>
                          <a:ea typeface="Calibri"/>
                          <a:cs typeface="Times New Roman" pitchFamily="18" charset="0"/>
                        </a:rPr>
                        <a:t>  1/3000</a:t>
                      </a:r>
                    </a:p>
                  </a:txBody>
                  <a:tcPr marL="68580" marR="68580" marT="0" marB="0"/>
                </a:tc>
              </a:tr>
              <a:tr h="987065">
                <a:tc>
                  <a:txBody>
                    <a:bodyPr/>
                    <a:lstStyle/>
                    <a:p>
                      <a:pPr algn="just">
                        <a:lnSpc>
                          <a:spcPct val="150000"/>
                        </a:lnSpc>
                        <a:spcAft>
                          <a:spcPts val="0"/>
                        </a:spcAft>
                      </a:pPr>
                      <a:r>
                        <a:rPr lang="fr-FR" sz="1800" i="1" dirty="0" err="1">
                          <a:latin typeface="Times New Roman" pitchFamily="18" charset="0"/>
                          <a:ea typeface="Calibri"/>
                          <a:cs typeface="Times New Roman" pitchFamily="18" charset="0"/>
                        </a:rPr>
                        <a:t>E.coli</a:t>
                      </a:r>
                      <a:r>
                        <a:rPr lang="fr-FR" sz="1800" i="1" dirty="0">
                          <a:latin typeface="Times New Roman" pitchFamily="18" charset="0"/>
                          <a:ea typeface="Calibri"/>
                          <a:cs typeface="Times New Roman" pitchFamily="18" charset="0"/>
                        </a:rPr>
                        <a:t> </a:t>
                      </a:r>
                      <a:endParaRPr lang="fr-FR" sz="1800" dirty="0" smtClean="0">
                        <a:latin typeface="Times New Roman" pitchFamily="18" charset="0"/>
                        <a:ea typeface="Calibri"/>
                        <a:cs typeface="Times New Roman" pitchFamily="18" charset="0"/>
                      </a:endParaRPr>
                    </a:p>
                    <a:p>
                      <a:pPr algn="just">
                        <a:lnSpc>
                          <a:spcPct val="150000"/>
                        </a:lnSpc>
                        <a:spcAft>
                          <a:spcPts val="0"/>
                        </a:spcAft>
                      </a:pPr>
                      <a:r>
                        <a:rPr lang="fr-FR" sz="1800" dirty="0" smtClean="0">
                          <a:latin typeface="Times New Roman" pitchFamily="18" charset="0"/>
                          <a:ea typeface="Calibri"/>
                          <a:cs typeface="Times New Roman" pitchFamily="18" charset="0"/>
                        </a:rPr>
                        <a:t>25922</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r h="987065">
                <a:tc>
                  <a:txBody>
                    <a:bodyPr/>
                    <a:lstStyle/>
                    <a:p>
                      <a:pPr algn="just">
                        <a:lnSpc>
                          <a:spcPct val="150000"/>
                        </a:lnSpc>
                        <a:spcAft>
                          <a:spcPts val="0"/>
                        </a:spcAft>
                      </a:pPr>
                      <a:r>
                        <a:rPr lang="fr-FR" sz="1800" i="1">
                          <a:latin typeface="Times New Roman" pitchFamily="18" charset="0"/>
                          <a:ea typeface="Calibri"/>
                          <a:cs typeface="Times New Roman" pitchFamily="18" charset="0"/>
                        </a:rPr>
                        <a:t>B.cereus </a:t>
                      </a:r>
                      <a:r>
                        <a:rPr lang="fr-FR" sz="1800">
                          <a:latin typeface="Times New Roman" pitchFamily="18" charset="0"/>
                          <a:ea typeface="Calibri"/>
                          <a:cs typeface="Times New Roman" pitchFamily="18" charset="0"/>
                        </a:rPr>
                        <a:t>ATCC10876</a:t>
                      </a: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ransition advTm="10000">
    <p:wedg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00042"/>
            <a:ext cx="8229600" cy="5626121"/>
          </a:xfrm>
        </p:spPr>
        <p:txBody>
          <a:bodyPr>
            <a:normAutofit/>
          </a:bodyPr>
          <a:lstStyle/>
          <a:p>
            <a:pPr algn="just">
              <a:buNone/>
            </a:pPr>
            <a:endParaRPr lang="fr-FR" sz="2000" b="1" dirty="0" smtClean="0"/>
          </a:p>
          <a:p>
            <a:pPr algn="just">
              <a:buNone/>
            </a:pPr>
            <a:r>
              <a:rPr lang="fr-FR" sz="2000" b="1" dirty="0" smtClean="0">
                <a:latin typeface="Times New Roman" pitchFamily="18" charset="0"/>
                <a:cs typeface="Times New Roman" pitchFamily="18" charset="0"/>
              </a:rPr>
              <a:t>Tableau</a:t>
            </a:r>
            <a:r>
              <a:rPr lang="fr-FR" sz="2000" b="1" dirty="0">
                <a:latin typeface="Times New Roman" pitchFamily="18" charset="0"/>
                <a:cs typeface="Times New Roman" pitchFamily="18" charset="0"/>
              </a:rPr>
              <a:t> n°11 : détermination des CMI de l’huile essentielle </a:t>
            </a:r>
            <a:r>
              <a:rPr lang="fr-FR" sz="2000" b="1" i="1" dirty="0">
                <a:latin typeface="Times New Roman" pitchFamily="18" charset="0"/>
                <a:cs typeface="Times New Roman" pitchFamily="18" charset="0"/>
              </a:rPr>
              <a:t>d’Thymus </a:t>
            </a:r>
            <a:r>
              <a:rPr lang="fr-FR" sz="2000" b="1" i="1" dirty="0" err="1">
                <a:latin typeface="Times New Roman" pitchFamily="18" charset="0"/>
                <a:cs typeface="Times New Roman" pitchFamily="18" charset="0"/>
              </a:rPr>
              <a:t>vulgaris</a:t>
            </a:r>
            <a:r>
              <a:rPr lang="fr-FR" sz="2000" b="1" i="1" dirty="0">
                <a:latin typeface="Times New Roman" pitchFamily="18" charset="0"/>
                <a:cs typeface="Times New Roman" pitchFamily="18" charset="0"/>
              </a:rPr>
              <a:t> </a:t>
            </a:r>
            <a:r>
              <a:rPr lang="fr-FR" sz="2000" b="1" dirty="0">
                <a:latin typeface="Times New Roman" pitchFamily="18" charset="0"/>
                <a:cs typeface="Times New Roman" pitchFamily="18" charset="0"/>
              </a:rPr>
              <a:t>provenant de </a:t>
            </a:r>
            <a:r>
              <a:rPr lang="fr-FR" sz="2000" b="1" dirty="0" err="1">
                <a:latin typeface="Times New Roman" pitchFamily="18" charset="0"/>
                <a:cs typeface="Times New Roman" pitchFamily="18" charset="0"/>
              </a:rPr>
              <a:t>Fellaoucen</a:t>
            </a:r>
            <a:r>
              <a:rPr lang="fr-FR" sz="2000" b="1" dirty="0">
                <a:latin typeface="Times New Roman" pitchFamily="18" charset="0"/>
                <a:cs typeface="Times New Roman" pitchFamily="18" charset="0"/>
              </a:rPr>
              <a:t> vis-à-vis d’</a:t>
            </a:r>
            <a:r>
              <a:rPr lang="fr-FR" sz="2000" b="1" i="1" dirty="0" err="1">
                <a:latin typeface="Times New Roman" pitchFamily="18" charset="0"/>
                <a:cs typeface="Times New Roman" pitchFamily="18" charset="0"/>
              </a:rPr>
              <a:t>E.coli</a:t>
            </a:r>
            <a:r>
              <a:rPr lang="fr-FR" sz="2000" b="1" i="1" dirty="0">
                <a:latin typeface="Times New Roman" pitchFamily="18" charset="0"/>
                <a:cs typeface="Times New Roman" pitchFamily="18" charset="0"/>
              </a:rPr>
              <a:t> </a:t>
            </a:r>
            <a:r>
              <a:rPr lang="fr-FR" sz="2000" b="1" dirty="0">
                <a:latin typeface="Times New Roman" pitchFamily="18" charset="0"/>
                <a:cs typeface="Times New Roman" pitchFamily="18" charset="0"/>
              </a:rPr>
              <a:t>et </a:t>
            </a:r>
            <a:r>
              <a:rPr lang="fr-FR" sz="2000" b="1" i="1" dirty="0" err="1">
                <a:latin typeface="Times New Roman" pitchFamily="18" charset="0"/>
                <a:cs typeface="Times New Roman" pitchFamily="18" charset="0"/>
              </a:rPr>
              <a:t>C.albicans</a:t>
            </a:r>
            <a:endParaRPr lang="fr-FR" sz="2000" dirty="0">
              <a:latin typeface="Times New Roman" pitchFamily="18" charset="0"/>
              <a:cs typeface="Times New Roman" pitchFamily="18" charset="0"/>
            </a:endParaRPr>
          </a:p>
          <a:p>
            <a:pPr algn="just"/>
            <a:endParaRPr lang="fr-FR" sz="2000" dirty="0">
              <a:latin typeface="Times New Roman" pitchFamily="18" charset="0"/>
              <a:cs typeface="Times New Roman" pitchFamily="18" charset="0"/>
            </a:endParaRPr>
          </a:p>
        </p:txBody>
      </p:sp>
      <p:graphicFrame>
        <p:nvGraphicFramePr>
          <p:cNvPr id="4" name="Tableau 3"/>
          <p:cNvGraphicFramePr>
            <a:graphicFrameLocks noGrp="1"/>
          </p:cNvGraphicFramePr>
          <p:nvPr/>
        </p:nvGraphicFramePr>
        <p:xfrm>
          <a:off x="1142975" y="2071677"/>
          <a:ext cx="6801073" cy="3383289"/>
        </p:xfrm>
        <a:graphic>
          <a:graphicData uri="http://schemas.openxmlformats.org/drawingml/2006/table">
            <a:tbl>
              <a:tblPr firstRow="1" bandRow="1">
                <a:tableStyleId>{5C22544A-7EE6-4342-B048-85BDC9FD1C3A}</a:tableStyleId>
              </a:tblPr>
              <a:tblGrid>
                <a:gridCol w="1785951"/>
                <a:gridCol w="1000132"/>
                <a:gridCol w="1000132"/>
                <a:gridCol w="977797"/>
                <a:gridCol w="1088321"/>
                <a:gridCol w="948740"/>
              </a:tblGrid>
              <a:tr h="1449981">
                <a:tc>
                  <a:txBody>
                    <a:bodyPr/>
                    <a:lstStyle/>
                    <a:p>
                      <a:pPr algn="just">
                        <a:lnSpc>
                          <a:spcPct val="150000"/>
                        </a:lnSpc>
                        <a:spcAft>
                          <a:spcPts val="0"/>
                        </a:spcAft>
                      </a:pPr>
                      <a:r>
                        <a:rPr lang="fr-FR" sz="1800" dirty="0">
                          <a:latin typeface="Times New Roman" pitchFamily="18" charset="0"/>
                          <a:ea typeface="Calibri"/>
                          <a:cs typeface="Times New Roman" pitchFamily="18" charset="0"/>
                        </a:rPr>
                        <a:t>         Concentrations </a:t>
                      </a:r>
                    </a:p>
                    <a:p>
                      <a:pPr algn="just">
                        <a:lnSpc>
                          <a:spcPct val="150000"/>
                        </a:lnSpc>
                        <a:spcAft>
                          <a:spcPts val="0"/>
                        </a:spcAft>
                      </a:pPr>
                      <a:r>
                        <a:rPr lang="fr-FR" sz="1800" dirty="0">
                          <a:latin typeface="Times New Roman" pitchFamily="18" charset="0"/>
                          <a:ea typeface="Calibri"/>
                          <a:cs typeface="Times New Roman" pitchFamily="18" charset="0"/>
                        </a:rPr>
                        <a:t>souches</a:t>
                      </a:r>
                    </a:p>
                  </a:txBody>
                  <a:tcPr marL="68580" marR="68580" marT="0" marB="0"/>
                </a:tc>
                <a:tc>
                  <a:txBody>
                    <a:bodyPr/>
                    <a:lstStyle/>
                    <a:p>
                      <a:pPr algn="just">
                        <a:lnSpc>
                          <a:spcPct val="150000"/>
                        </a:lnSpc>
                        <a:spcAft>
                          <a:spcPts val="0"/>
                        </a:spcAft>
                      </a:pPr>
                      <a:endParaRPr lang="fr-FR" sz="1800">
                        <a:latin typeface="Times New Roman" pitchFamily="18" charset="0"/>
                        <a:ea typeface="Calibri"/>
                        <a:cs typeface="Times New Roman" pitchFamily="18" charset="0"/>
                      </a:endParaRPr>
                    </a:p>
                    <a:p>
                      <a:pPr algn="just">
                        <a:lnSpc>
                          <a:spcPct val="150000"/>
                        </a:lnSpc>
                        <a:spcAft>
                          <a:spcPts val="0"/>
                        </a:spcAft>
                      </a:pPr>
                      <a:r>
                        <a:rPr lang="fr-FR" sz="1800">
                          <a:latin typeface="Times New Roman" pitchFamily="18" charset="0"/>
                          <a:ea typeface="Calibri"/>
                          <a:cs typeface="Times New Roman" pitchFamily="18" charset="0"/>
                        </a:rPr>
                        <a:t>  1/100</a:t>
                      </a:r>
                    </a:p>
                  </a:txBody>
                  <a:tcPr marL="68580" marR="68580" marT="0" marB="0"/>
                </a:tc>
                <a:tc>
                  <a:txBody>
                    <a:bodyPr/>
                    <a:lstStyle/>
                    <a:p>
                      <a:pPr algn="just">
                        <a:lnSpc>
                          <a:spcPct val="150000"/>
                        </a:lnSpc>
                        <a:spcAft>
                          <a:spcPts val="0"/>
                        </a:spcAft>
                      </a:pPr>
                      <a:endParaRPr lang="fr-FR" sz="1800" dirty="0">
                        <a:latin typeface="Times New Roman" pitchFamily="18" charset="0"/>
                        <a:ea typeface="Calibri"/>
                        <a:cs typeface="Times New Roman" pitchFamily="18" charset="0"/>
                      </a:endParaRPr>
                    </a:p>
                    <a:p>
                      <a:pPr algn="just">
                        <a:lnSpc>
                          <a:spcPct val="150000"/>
                        </a:lnSpc>
                        <a:spcAft>
                          <a:spcPts val="0"/>
                        </a:spcAft>
                      </a:pPr>
                      <a:r>
                        <a:rPr lang="fr-FR" sz="1800" dirty="0">
                          <a:latin typeface="Times New Roman" pitchFamily="18" charset="0"/>
                          <a:ea typeface="Calibri"/>
                          <a:cs typeface="Times New Roman" pitchFamily="18" charset="0"/>
                        </a:rPr>
                        <a:t>  1/250</a:t>
                      </a:r>
                    </a:p>
                  </a:txBody>
                  <a:tcPr marL="68580" marR="68580" marT="0" marB="0"/>
                </a:tc>
                <a:tc>
                  <a:txBody>
                    <a:bodyPr/>
                    <a:lstStyle/>
                    <a:p>
                      <a:pPr algn="just">
                        <a:lnSpc>
                          <a:spcPct val="150000"/>
                        </a:lnSpc>
                        <a:spcAft>
                          <a:spcPts val="0"/>
                        </a:spcAft>
                      </a:pPr>
                      <a:r>
                        <a:rPr lang="fr-FR" sz="1800" dirty="0">
                          <a:latin typeface="Times New Roman" pitchFamily="18" charset="0"/>
                          <a:ea typeface="Calibri"/>
                          <a:cs typeface="Times New Roman" pitchFamily="18" charset="0"/>
                        </a:rPr>
                        <a:t> </a:t>
                      </a:r>
                    </a:p>
                    <a:p>
                      <a:pPr algn="just">
                        <a:lnSpc>
                          <a:spcPct val="150000"/>
                        </a:lnSpc>
                        <a:spcAft>
                          <a:spcPts val="0"/>
                        </a:spcAft>
                      </a:pPr>
                      <a:r>
                        <a:rPr lang="fr-FR" sz="1800" dirty="0">
                          <a:latin typeface="Times New Roman" pitchFamily="18" charset="0"/>
                          <a:ea typeface="Calibri"/>
                          <a:cs typeface="Times New Roman" pitchFamily="18" charset="0"/>
                        </a:rPr>
                        <a:t>   1/500</a:t>
                      </a:r>
                    </a:p>
                  </a:txBody>
                  <a:tcPr marL="68580" marR="68580" marT="0" marB="0"/>
                </a:tc>
                <a:tc>
                  <a:txBody>
                    <a:bodyPr/>
                    <a:lstStyle/>
                    <a:p>
                      <a:pPr algn="just">
                        <a:lnSpc>
                          <a:spcPct val="150000"/>
                        </a:lnSpc>
                        <a:spcAft>
                          <a:spcPts val="0"/>
                        </a:spcAft>
                      </a:pPr>
                      <a:r>
                        <a:rPr lang="fr-FR" sz="1800">
                          <a:latin typeface="Times New Roman" pitchFamily="18" charset="0"/>
                          <a:ea typeface="Calibri"/>
                          <a:cs typeface="Times New Roman" pitchFamily="18" charset="0"/>
                        </a:rPr>
                        <a:t>  </a:t>
                      </a:r>
                    </a:p>
                    <a:p>
                      <a:pPr algn="just">
                        <a:lnSpc>
                          <a:spcPct val="150000"/>
                        </a:lnSpc>
                        <a:spcAft>
                          <a:spcPts val="0"/>
                        </a:spcAft>
                      </a:pPr>
                      <a:r>
                        <a:rPr lang="fr-FR" sz="1800">
                          <a:latin typeface="Times New Roman" pitchFamily="18" charset="0"/>
                          <a:ea typeface="Calibri"/>
                          <a:cs typeface="Times New Roman" pitchFamily="18" charset="0"/>
                        </a:rPr>
                        <a:t>  1/1000</a:t>
                      </a:r>
                    </a:p>
                  </a:txBody>
                  <a:tcPr marL="68580" marR="68580" marT="0" marB="0"/>
                </a:tc>
                <a:tc>
                  <a:txBody>
                    <a:bodyPr/>
                    <a:lstStyle/>
                    <a:p>
                      <a:pPr algn="just">
                        <a:lnSpc>
                          <a:spcPct val="150000"/>
                        </a:lnSpc>
                        <a:spcAft>
                          <a:spcPts val="0"/>
                        </a:spcAft>
                      </a:pPr>
                      <a:endParaRPr lang="fr-FR" sz="1800" dirty="0">
                        <a:latin typeface="Times New Roman" pitchFamily="18" charset="0"/>
                        <a:ea typeface="Calibri"/>
                        <a:cs typeface="Times New Roman" pitchFamily="18" charset="0"/>
                      </a:endParaRPr>
                    </a:p>
                    <a:p>
                      <a:pPr algn="just">
                        <a:lnSpc>
                          <a:spcPct val="150000"/>
                        </a:lnSpc>
                        <a:spcAft>
                          <a:spcPts val="0"/>
                        </a:spcAft>
                      </a:pPr>
                      <a:r>
                        <a:rPr lang="fr-FR" sz="1800" dirty="0">
                          <a:latin typeface="Times New Roman" pitchFamily="18" charset="0"/>
                          <a:ea typeface="Calibri"/>
                          <a:cs typeface="Times New Roman" pitchFamily="18" charset="0"/>
                        </a:rPr>
                        <a:t> </a:t>
                      </a:r>
                      <a:r>
                        <a:rPr lang="fr-FR" sz="1800" dirty="0" smtClean="0">
                          <a:latin typeface="Times New Roman" pitchFamily="18" charset="0"/>
                          <a:ea typeface="Calibri"/>
                          <a:cs typeface="Times New Roman" pitchFamily="18" charset="0"/>
                        </a:rPr>
                        <a:t>1/3000</a:t>
                      </a:r>
                      <a:endParaRPr lang="fr-FR" sz="1800" dirty="0">
                        <a:latin typeface="Times New Roman" pitchFamily="18" charset="0"/>
                        <a:ea typeface="Calibri"/>
                        <a:cs typeface="Times New Roman" pitchFamily="18" charset="0"/>
                      </a:endParaRPr>
                    </a:p>
                  </a:txBody>
                  <a:tcPr marL="68580" marR="68580" marT="0" marB="0"/>
                </a:tc>
              </a:tr>
              <a:tr h="966654">
                <a:tc>
                  <a:txBody>
                    <a:bodyPr/>
                    <a:lstStyle/>
                    <a:p>
                      <a:pPr algn="just">
                        <a:lnSpc>
                          <a:spcPct val="150000"/>
                        </a:lnSpc>
                        <a:spcAft>
                          <a:spcPts val="0"/>
                        </a:spcAft>
                      </a:pPr>
                      <a:r>
                        <a:rPr lang="fr-FR" sz="1800" i="1" dirty="0" err="1">
                          <a:latin typeface="Times New Roman" pitchFamily="18" charset="0"/>
                          <a:ea typeface="Calibri"/>
                          <a:cs typeface="Times New Roman" pitchFamily="18" charset="0"/>
                        </a:rPr>
                        <a:t>E.coli</a:t>
                      </a:r>
                      <a:r>
                        <a:rPr lang="fr-FR" sz="1800" i="1" dirty="0">
                          <a:latin typeface="Times New Roman" pitchFamily="18" charset="0"/>
                          <a:ea typeface="Calibri"/>
                          <a:cs typeface="Times New Roman" pitchFamily="18" charset="0"/>
                        </a:rPr>
                        <a:t> </a:t>
                      </a:r>
                      <a:endParaRPr lang="fr-FR" sz="1800" i="1" dirty="0" smtClean="0">
                        <a:latin typeface="Times New Roman" pitchFamily="18" charset="0"/>
                        <a:ea typeface="Calibri"/>
                        <a:cs typeface="Times New Roman" pitchFamily="18" charset="0"/>
                      </a:endParaRPr>
                    </a:p>
                    <a:p>
                      <a:pPr algn="just">
                        <a:lnSpc>
                          <a:spcPct val="150000"/>
                        </a:lnSpc>
                        <a:spcAft>
                          <a:spcPts val="0"/>
                        </a:spcAft>
                      </a:pPr>
                      <a:r>
                        <a:rPr lang="fr-FR" sz="1800" dirty="0" smtClean="0">
                          <a:latin typeface="Times New Roman" pitchFamily="18" charset="0"/>
                          <a:ea typeface="Calibri"/>
                          <a:cs typeface="Times New Roman" pitchFamily="18" charset="0"/>
                        </a:rPr>
                        <a:t>ATCC </a:t>
                      </a:r>
                      <a:r>
                        <a:rPr lang="fr-FR" sz="1800" dirty="0">
                          <a:latin typeface="Times New Roman" pitchFamily="18" charset="0"/>
                          <a:ea typeface="Calibri"/>
                          <a:cs typeface="Times New Roman" pitchFamily="18" charset="0"/>
                        </a:rPr>
                        <a:t>25922</a:t>
                      </a: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r>
                        <a:rPr lang="fr-FR" sz="1800" baseline="0" dirty="0" smtClean="0">
                          <a:latin typeface="Times New Roman" pitchFamily="18" charset="0"/>
                          <a:ea typeface="Calibri"/>
                          <a:cs typeface="Times New Roman" pitchFamily="18" charset="0"/>
                        </a:rPr>
                        <a:t> </a:t>
                      </a:r>
                      <a:r>
                        <a:rPr lang="fr-FR" sz="1800" dirty="0" smtClean="0">
                          <a:latin typeface="Times New Roman" pitchFamily="18" charset="0"/>
                          <a:ea typeface="Calibri"/>
                          <a:cs typeface="Times New Roman" pitchFamily="18" charset="0"/>
                        </a:rPr>
                        <a:t>+</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r h="966654">
                <a:tc>
                  <a:txBody>
                    <a:bodyPr/>
                    <a:lstStyle/>
                    <a:p>
                      <a:pPr algn="just">
                        <a:lnSpc>
                          <a:spcPct val="150000"/>
                        </a:lnSpc>
                        <a:spcAft>
                          <a:spcPts val="0"/>
                        </a:spcAft>
                      </a:pPr>
                      <a:r>
                        <a:rPr lang="fr-FR" sz="1800" i="1" dirty="0" err="1" smtClean="0">
                          <a:latin typeface="Times New Roman" pitchFamily="18" charset="0"/>
                          <a:ea typeface="Calibri"/>
                          <a:cs typeface="Times New Roman" pitchFamily="18" charset="0"/>
                        </a:rPr>
                        <a:t>C.Albicans</a:t>
                      </a:r>
                      <a:endParaRPr lang="fr-FR" sz="1800" i="1" dirty="0" smtClean="0">
                        <a:latin typeface="Times New Roman" pitchFamily="18" charset="0"/>
                        <a:ea typeface="Calibri"/>
                        <a:cs typeface="Times New Roman" pitchFamily="18" charset="0"/>
                      </a:endParaRPr>
                    </a:p>
                    <a:p>
                      <a:pPr algn="just">
                        <a:lnSpc>
                          <a:spcPct val="150000"/>
                        </a:lnSpc>
                        <a:spcAft>
                          <a:spcPts val="0"/>
                        </a:spcAft>
                      </a:pPr>
                      <a:r>
                        <a:rPr lang="fr-FR" sz="1800" dirty="0" smtClean="0">
                          <a:latin typeface="Times New Roman" pitchFamily="18" charset="0"/>
                          <a:ea typeface="Calibri"/>
                          <a:cs typeface="Times New Roman" pitchFamily="18" charset="0"/>
                        </a:rPr>
                        <a:t>ATCC10231</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ransition advTm="10000">
    <p:wedg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5697559"/>
          </a:xfrm>
        </p:spPr>
        <p:txBody>
          <a:bodyPr>
            <a:normAutofit/>
          </a:bodyPr>
          <a:lstStyle/>
          <a:p>
            <a:pPr algn="just">
              <a:buNone/>
            </a:pPr>
            <a:endParaRPr lang="fr-FR" sz="2000" b="1" dirty="0" smtClean="0">
              <a:latin typeface="Times New Roman" pitchFamily="18" charset="0"/>
              <a:cs typeface="Times New Roman" pitchFamily="18" charset="0"/>
            </a:endParaRPr>
          </a:p>
          <a:p>
            <a:pPr algn="just">
              <a:buNone/>
            </a:pPr>
            <a:r>
              <a:rPr lang="fr-FR" sz="2000" b="1" dirty="0" smtClean="0">
                <a:latin typeface="Times New Roman" pitchFamily="18" charset="0"/>
                <a:cs typeface="Times New Roman" pitchFamily="18" charset="0"/>
              </a:rPr>
              <a:t>Tableau</a:t>
            </a:r>
            <a:r>
              <a:rPr lang="fr-FR" sz="2000" b="1" dirty="0">
                <a:latin typeface="Times New Roman" pitchFamily="18" charset="0"/>
                <a:cs typeface="Times New Roman" pitchFamily="18" charset="0"/>
              </a:rPr>
              <a:t> n°12: détermination des CMI de l’huile essentielle </a:t>
            </a:r>
            <a:r>
              <a:rPr lang="fr-FR" sz="2000" b="1" i="1" dirty="0">
                <a:latin typeface="Times New Roman" pitchFamily="18" charset="0"/>
                <a:cs typeface="Times New Roman" pitchFamily="18" charset="0"/>
              </a:rPr>
              <a:t>d’Thymus </a:t>
            </a:r>
            <a:r>
              <a:rPr lang="fr-FR" sz="2000" b="1" i="1" dirty="0" err="1">
                <a:latin typeface="Times New Roman" pitchFamily="18" charset="0"/>
                <a:cs typeface="Times New Roman" pitchFamily="18" charset="0"/>
              </a:rPr>
              <a:t>vulgaris</a:t>
            </a:r>
            <a:r>
              <a:rPr lang="fr-FR" sz="2000" b="1" i="1" dirty="0">
                <a:latin typeface="Times New Roman" pitchFamily="18" charset="0"/>
                <a:cs typeface="Times New Roman" pitchFamily="18" charset="0"/>
              </a:rPr>
              <a:t> </a:t>
            </a:r>
            <a:r>
              <a:rPr lang="fr-FR" sz="2000" b="1" dirty="0">
                <a:latin typeface="Times New Roman" pitchFamily="18" charset="0"/>
                <a:cs typeface="Times New Roman" pitchFamily="18" charset="0"/>
              </a:rPr>
              <a:t>provenant de </a:t>
            </a:r>
            <a:r>
              <a:rPr lang="fr-FR" sz="2000" b="1" dirty="0" err="1">
                <a:latin typeface="Times New Roman" pitchFamily="18" charset="0"/>
                <a:cs typeface="Times New Roman" pitchFamily="18" charset="0"/>
              </a:rPr>
              <a:t>Zaouia</a:t>
            </a:r>
            <a:r>
              <a:rPr lang="fr-FR" sz="2000" b="1" dirty="0">
                <a:latin typeface="Times New Roman" pitchFamily="18" charset="0"/>
                <a:cs typeface="Times New Roman" pitchFamily="18" charset="0"/>
              </a:rPr>
              <a:t> vis-à-vis d’</a:t>
            </a:r>
            <a:r>
              <a:rPr lang="fr-FR" sz="2000" b="1" i="1" dirty="0" err="1">
                <a:latin typeface="Times New Roman" pitchFamily="18" charset="0"/>
                <a:cs typeface="Times New Roman" pitchFamily="18" charset="0"/>
              </a:rPr>
              <a:t>E.coli</a:t>
            </a:r>
            <a:r>
              <a:rPr lang="fr-FR" sz="2000" b="1" dirty="0">
                <a:latin typeface="Times New Roman" pitchFamily="18" charset="0"/>
                <a:cs typeface="Times New Roman" pitchFamily="18" charset="0"/>
              </a:rPr>
              <a:t>, </a:t>
            </a:r>
            <a:r>
              <a:rPr lang="fr-FR" sz="2000" b="1" i="1" dirty="0" err="1">
                <a:latin typeface="Times New Roman" pitchFamily="18" charset="0"/>
                <a:cs typeface="Times New Roman" pitchFamily="18" charset="0"/>
              </a:rPr>
              <a:t>B.cereus</a:t>
            </a:r>
            <a:r>
              <a:rPr lang="fr-FR" sz="2000" b="1" dirty="0">
                <a:latin typeface="Times New Roman" pitchFamily="18" charset="0"/>
                <a:cs typeface="Times New Roman" pitchFamily="18" charset="0"/>
              </a:rPr>
              <a:t> et </a:t>
            </a:r>
            <a:r>
              <a:rPr lang="fr-FR" sz="2000" b="1" i="1" dirty="0" err="1">
                <a:latin typeface="Times New Roman" pitchFamily="18" charset="0"/>
                <a:cs typeface="Times New Roman" pitchFamily="18" charset="0"/>
              </a:rPr>
              <a:t>C.albicans</a:t>
            </a:r>
            <a:endParaRPr lang="fr-FR" sz="2000" dirty="0">
              <a:latin typeface="Times New Roman" pitchFamily="18" charset="0"/>
              <a:cs typeface="Times New Roman" pitchFamily="18" charset="0"/>
            </a:endParaRPr>
          </a:p>
          <a:p>
            <a:pPr algn="just"/>
            <a:endParaRPr lang="fr-FR" sz="2000" dirty="0">
              <a:latin typeface="Times New Roman" pitchFamily="18" charset="0"/>
              <a:cs typeface="Times New Roman" pitchFamily="18" charset="0"/>
            </a:endParaRPr>
          </a:p>
        </p:txBody>
      </p:sp>
      <p:graphicFrame>
        <p:nvGraphicFramePr>
          <p:cNvPr id="4" name="Tableau 3"/>
          <p:cNvGraphicFramePr>
            <a:graphicFrameLocks noGrp="1"/>
          </p:cNvGraphicFramePr>
          <p:nvPr/>
        </p:nvGraphicFramePr>
        <p:xfrm>
          <a:off x="1071539" y="2071677"/>
          <a:ext cx="7072360" cy="3951931"/>
        </p:xfrm>
        <a:graphic>
          <a:graphicData uri="http://schemas.openxmlformats.org/drawingml/2006/table">
            <a:tbl>
              <a:tblPr firstRow="1" bandRow="1">
                <a:tableStyleId>{5C22544A-7EE6-4342-B048-85BDC9FD1C3A}</a:tableStyleId>
              </a:tblPr>
              <a:tblGrid>
                <a:gridCol w="1657596"/>
                <a:gridCol w="911678"/>
                <a:gridCol w="1077437"/>
                <a:gridCol w="1160317"/>
                <a:gridCol w="1160317"/>
                <a:gridCol w="1105015"/>
              </a:tblGrid>
              <a:tr h="1317310">
                <a:tc>
                  <a:txBody>
                    <a:bodyPr/>
                    <a:lstStyle/>
                    <a:p>
                      <a:pPr algn="just">
                        <a:lnSpc>
                          <a:spcPct val="150000"/>
                        </a:lnSpc>
                        <a:spcAft>
                          <a:spcPts val="0"/>
                        </a:spcAft>
                      </a:pPr>
                      <a:r>
                        <a:rPr lang="fr-FR" sz="1800" dirty="0">
                          <a:latin typeface="Times New Roman" pitchFamily="18" charset="0"/>
                          <a:ea typeface="Calibri"/>
                          <a:cs typeface="Times New Roman" pitchFamily="18" charset="0"/>
                        </a:rPr>
                        <a:t>         Concentrations</a:t>
                      </a:r>
                    </a:p>
                    <a:p>
                      <a:pPr algn="just">
                        <a:lnSpc>
                          <a:spcPct val="150000"/>
                        </a:lnSpc>
                        <a:spcAft>
                          <a:spcPts val="0"/>
                        </a:spcAft>
                      </a:pPr>
                      <a:r>
                        <a:rPr lang="fr-FR" sz="1800" dirty="0">
                          <a:latin typeface="Times New Roman" pitchFamily="18" charset="0"/>
                          <a:ea typeface="Calibri"/>
                          <a:cs typeface="Times New Roman" pitchFamily="18" charset="0"/>
                        </a:rPr>
                        <a:t>souches</a:t>
                      </a:r>
                    </a:p>
                  </a:txBody>
                  <a:tcPr marL="68580" marR="68580" marT="0" marB="0"/>
                </a:tc>
                <a:tc>
                  <a:txBody>
                    <a:bodyPr/>
                    <a:lstStyle/>
                    <a:p>
                      <a:pPr algn="just">
                        <a:lnSpc>
                          <a:spcPct val="150000"/>
                        </a:lnSpc>
                        <a:spcAft>
                          <a:spcPts val="0"/>
                        </a:spcAft>
                      </a:pPr>
                      <a:endParaRPr lang="fr-FR" sz="1800" dirty="0">
                        <a:latin typeface="Times New Roman" pitchFamily="18" charset="0"/>
                        <a:ea typeface="Calibri"/>
                        <a:cs typeface="Times New Roman" pitchFamily="18" charset="0"/>
                      </a:endParaRPr>
                    </a:p>
                    <a:p>
                      <a:pPr algn="just">
                        <a:lnSpc>
                          <a:spcPct val="150000"/>
                        </a:lnSpc>
                        <a:spcAft>
                          <a:spcPts val="0"/>
                        </a:spcAft>
                      </a:pPr>
                      <a:r>
                        <a:rPr lang="fr-FR" sz="1800" dirty="0">
                          <a:latin typeface="Times New Roman" pitchFamily="18" charset="0"/>
                          <a:ea typeface="Calibri"/>
                          <a:cs typeface="Times New Roman" pitchFamily="18" charset="0"/>
                        </a:rPr>
                        <a:t>  1/100</a:t>
                      </a:r>
                    </a:p>
                  </a:txBody>
                  <a:tcPr marL="68580" marR="68580" marT="0" marB="0"/>
                </a:tc>
                <a:tc>
                  <a:txBody>
                    <a:bodyPr/>
                    <a:lstStyle/>
                    <a:p>
                      <a:pPr algn="just">
                        <a:lnSpc>
                          <a:spcPct val="150000"/>
                        </a:lnSpc>
                        <a:spcAft>
                          <a:spcPts val="0"/>
                        </a:spcAft>
                      </a:pPr>
                      <a:endParaRPr lang="fr-FR" sz="1800">
                        <a:latin typeface="Times New Roman" pitchFamily="18" charset="0"/>
                        <a:ea typeface="Calibri"/>
                        <a:cs typeface="Times New Roman" pitchFamily="18" charset="0"/>
                      </a:endParaRPr>
                    </a:p>
                    <a:p>
                      <a:pPr algn="just">
                        <a:lnSpc>
                          <a:spcPct val="150000"/>
                        </a:lnSpc>
                        <a:spcAft>
                          <a:spcPts val="0"/>
                        </a:spcAft>
                      </a:pPr>
                      <a:r>
                        <a:rPr lang="fr-FR" sz="1800">
                          <a:latin typeface="Times New Roman" pitchFamily="18" charset="0"/>
                          <a:ea typeface="Calibri"/>
                          <a:cs typeface="Times New Roman" pitchFamily="18" charset="0"/>
                        </a:rPr>
                        <a:t>  1/250</a:t>
                      </a:r>
                    </a:p>
                  </a:txBody>
                  <a:tcPr marL="68580" marR="68580" marT="0" marB="0"/>
                </a:tc>
                <a:tc>
                  <a:txBody>
                    <a:bodyPr/>
                    <a:lstStyle/>
                    <a:p>
                      <a:pPr algn="just">
                        <a:lnSpc>
                          <a:spcPct val="150000"/>
                        </a:lnSpc>
                        <a:spcAft>
                          <a:spcPts val="0"/>
                        </a:spcAft>
                      </a:pPr>
                      <a:r>
                        <a:rPr lang="fr-FR" sz="1800">
                          <a:latin typeface="Times New Roman" pitchFamily="18" charset="0"/>
                          <a:ea typeface="Calibri"/>
                          <a:cs typeface="Times New Roman" pitchFamily="18" charset="0"/>
                        </a:rPr>
                        <a:t> </a:t>
                      </a:r>
                    </a:p>
                    <a:p>
                      <a:pPr algn="just">
                        <a:lnSpc>
                          <a:spcPct val="150000"/>
                        </a:lnSpc>
                        <a:spcAft>
                          <a:spcPts val="0"/>
                        </a:spcAft>
                      </a:pPr>
                      <a:r>
                        <a:rPr lang="fr-FR" sz="1800">
                          <a:latin typeface="Times New Roman" pitchFamily="18" charset="0"/>
                          <a:ea typeface="Calibri"/>
                          <a:cs typeface="Times New Roman" pitchFamily="18" charset="0"/>
                        </a:rPr>
                        <a:t>   1/500</a:t>
                      </a:r>
                    </a:p>
                  </a:txBody>
                  <a:tcPr marL="68580" marR="68580" marT="0" marB="0"/>
                </a:tc>
                <a:tc>
                  <a:txBody>
                    <a:bodyPr/>
                    <a:lstStyle/>
                    <a:p>
                      <a:pPr algn="just">
                        <a:lnSpc>
                          <a:spcPct val="150000"/>
                        </a:lnSpc>
                        <a:spcAft>
                          <a:spcPts val="0"/>
                        </a:spcAft>
                      </a:pPr>
                      <a:r>
                        <a:rPr lang="fr-FR" sz="1800">
                          <a:latin typeface="Times New Roman" pitchFamily="18" charset="0"/>
                          <a:ea typeface="Calibri"/>
                          <a:cs typeface="Times New Roman" pitchFamily="18" charset="0"/>
                        </a:rPr>
                        <a:t>  </a:t>
                      </a:r>
                    </a:p>
                    <a:p>
                      <a:pPr algn="just">
                        <a:lnSpc>
                          <a:spcPct val="150000"/>
                        </a:lnSpc>
                        <a:spcAft>
                          <a:spcPts val="0"/>
                        </a:spcAft>
                      </a:pPr>
                      <a:r>
                        <a:rPr lang="fr-FR" sz="1800">
                          <a:latin typeface="Times New Roman" pitchFamily="18" charset="0"/>
                          <a:ea typeface="Calibri"/>
                          <a:cs typeface="Times New Roman" pitchFamily="18" charset="0"/>
                        </a:rPr>
                        <a:t>  1/1000</a:t>
                      </a:r>
                    </a:p>
                  </a:txBody>
                  <a:tcPr marL="68580" marR="68580" marT="0" marB="0"/>
                </a:tc>
                <a:tc>
                  <a:txBody>
                    <a:bodyPr/>
                    <a:lstStyle/>
                    <a:p>
                      <a:pPr algn="just">
                        <a:lnSpc>
                          <a:spcPct val="150000"/>
                        </a:lnSpc>
                        <a:spcAft>
                          <a:spcPts val="0"/>
                        </a:spcAft>
                      </a:pPr>
                      <a:endParaRPr lang="fr-FR" sz="1800">
                        <a:latin typeface="Times New Roman" pitchFamily="18" charset="0"/>
                        <a:ea typeface="Calibri"/>
                        <a:cs typeface="Times New Roman" pitchFamily="18" charset="0"/>
                      </a:endParaRPr>
                    </a:p>
                    <a:p>
                      <a:pPr algn="just">
                        <a:lnSpc>
                          <a:spcPct val="150000"/>
                        </a:lnSpc>
                        <a:spcAft>
                          <a:spcPts val="0"/>
                        </a:spcAft>
                      </a:pPr>
                      <a:r>
                        <a:rPr lang="fr-FR" sz="1800">
                          <a:latin typeface="Times New Roman" pitchFamily="18" charset="0"/>
                          <a:ea typeface="Calibri"/>
                          <a:cs typeface="Times New Roman" pitchFamily="18" charset="0"/>
                        </a:rPr>
                        <a:t>  1/3000</a:t>
                      </a:r>
                    </a:p>
                  </a:txBody>
                  <a:tcPr marL="68580" marR="68580" marT="0" marB="0"/>
                </a:tc>
              </a:tr>
              <a:tr h="878207">
                <a:tc>
                  <a:txBody>
                    <a:bodyPr/>
                    <a:lstStyle/>
                    <a:p>
                      <a:pPr algn="just">
                        <a:lnSpc>
                          <a:spcPct val="150000"/>
                        </a:lnSpc>
                        <a:spcAft>
                          <a:spcPts val="0"/>
                        </a:spcAft>
                      </a:pPr>
                      <a:r>
                        <a:rPr lang="fr-FR" sz="1800" i="1" dirty="0" err="1">
                          <a:latin typeface="Times New Roman" pitchFamily="18" charset="0"/>
                          <a:ea typeface="Calibri"/>
                          <a:cs typeface="Times New Roman" pitchFamily="18" charset="0"/>
                        </a:rPr>
                        <a:t>E.coli</a:t>
                      </a:r>
                      <a:r>
                        <a:rPr lang="fr-FR" sz="1800" i="1" dirty="0">
                          <a:latin typeface="Times New Roman" pitchFamily="18" charset="0"/>
                          <a:ea typeface="Calibri"/>
                          <a:cs typeface="Times New Roman" pitchFamily="18" charset="0"/>
                        </a:rPr>
                        <a:t> </a:t>
                      </a:r>
                      <a:endParaRPr lang="fr-FR" sz="1800" i="1" dirty="0" smtClean="0">
                        <a:latin typeface="Times New Roman" pitchFamily="18" charset="0"/>
                        <a:ea typeface="Calibri"/>
                        <a:cs typeface="Times New Roman" pitchFamily="18" charset="0"/>
                      </a:endParaRPr>
                    </a:p>
                    <a:p>
                      <a:pPr algn="just">
                        <a:lnSpc>
                          <a:spcPct val="150000"/>
                        </a:lnSpc>
                        <a:spcAft>
                          <a:spcPts val="0"/>
                        </a:spcAft>
                      </a:pPr>
                      <a:r>
                        <a:rPr lang="fr-FR" sz="1800" dirty="0" smtClean="0">
                          <a:latin typeface="Times New Roman" pitchFamily="18" charset="0"/>
                          <a:ea typeface="Calibri"/>
                          <a:cs typeface="Times New Roman" pitchFamily="18" charset="0"/>
                        </a:rPr>
                        <a:t>ATCC </a:t>
                      </a:r>
                      <a:r>
                        <a:rPr lang="fr-FR" sz="1800" dirty="0">
                          <a:latin typeface="Times New Roman" pitchFamily="18" charset="0"/>
                          <a:ea typeface="Calibri"/>
                          <a:cs typeface="Times New Roman" pitchFamily="18" charset="0"/>
                        </a:rPr>
                        <a:t>25922</a:t>
                      </a: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r h="878207">
                <a:tc>
                  <a:txBody>
                    <a:bodyPr/>
                    <a:lstStyle/>
                    <a:p>
                      <a:pPr algn="just">
                        <a:lnSpc>
                          <a:spcPct val="150000"/>
                        </a:lnSpc>
                        <a:spcAft>
                          <a:spcPts val="0"/>
                        </a:spcAft>
                      </a:pPr>
                      <a:r>
                        <a:rPr lang="fr-FR" sz="1800" i="1" dirty="0" err="1" smtClean="0">
                          <a:latin typeface="Times New Roman" pitchFamily="18" charset="0"/>
                          <a:ea typeface="Calibri"/>
                          <a:cs typeface="Times New Roman" pitchFamily="18" charset="0"/>
                        </a:rPr>
                        <a:t>B.Cereus</a:t>
                      </a:r>
                      <a:endParaRPr lang="fr-FR" sz="1800" i="1" dirty="0" smtClean="0">
                        <a:latin typeface="Times New Roman" pitchFamily="18" charset="0"/>
                        <a:ea typeface="Calibri"/>
                        <a:cs typeface="Times New Roman" pitchFamily="18" charset="0"/>
                      </a:endParaRPr>
                    </a:p>
                    <a:p>
                      <a:pPr algn="just">
                        <a:lnSpc>
                          <a:spcPct val="150000"/>
                        </a:lnSpc>
                        <a:spcAft>
                          <a:spcPts val="0"/>
                        </a:spcAft>
                      </a:pPr>
                      <a:r>
                        <a:rPr lang="fr-FR" sz="1800" dirty="0" smtClean="0">
                          <a:latin typeface="Times New Roman" pitchFamily="18" charset="0"/>
                          <a:ea typeface="Calibri"/>
                          <a:cs typeface="Times New Roman" pitchFamily="18" charset="0"/>
                        </a:rPr>
                        <a:t>ATCC10876</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r h="878207">
                <a:tc>
                  <a:txBody>
                    <a:bodyPr/>
                    <a:lstStyle/>
                    <a:p>
                      <a:pPr algn="just">
                        <a:lnSpc>
                          <a:spcPct val="150000"/>
                        </a:lnSpc>
                        <a:spcAft>
                          <a:spcPts val="0"/>
                        </a:spcAft>
                      </a:pPr>
                      <a:r>
                        <a:rPr lang="fr-FR" sz="1800" i="1" dirty="0" err="1" smtClean="0">
                          <a:latin typeface="Times New Roman" pitchFamily="18" charset="0"/>
                          <a:ea typeface="Calibri"/>
                          <a:cs typeface="Times New Roman" pitchFamily="18" charset="0"/>
                        </a:rPr>
                        <a:t>C.Albicans</a:t>
                      </a:r>
                      <a:endParaRPr lang="fr-FR" sz="1800" i="1" dirty="0" smtClean="0">
                        <a:latin typeface="Times New Roman" pitchFamily="18" charset="0"/>
                        <a:ea typeface="Calibri"/>
                        <a:cs typeface="Times New Roman" pitchFamily="18" charset="0"/>
                      </a:endParaRPr>
                    </a:p>
                    <a:p>
                      <a:pPr algn="just">
                        <a:lnSpc>
                          <a:spcPct val="150000"/>
                        </a:lnSpc>
                        <a:spcAft>
                          <a:spcPts val="0"/>
                        </a:spcAft>
                      </a:pPr>
                      <a:r>
                        <a:rPr lang="fr-FR" sz="1800" dirty="0" smtClean="0">
                          <a:latin typeface="Times New Roman" pitchFamily="18" charset="0"/>
                          <a:ea typeface="Calibri"/>
                          <a:cs typeface="Times New Roman" pitchFamily="18" charset="0"/>
                        </a:rPr>
                        <a:t>ATCC10231</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c>
                  <a:txBody>
                    <a:bodyPr/>
                    <a:lstStyle/>
                    <a:p>
                      <a:pPr algn="just">
                        <a:lnSpc>
                          <a:spcPct val="150000"/>
                        </a:lnSpc>
                        <a:spcAft>
                          <a:spcPts val="0"/>
                        </a:spcAft>
                      </a:pPr>
                      <a:r>
                        <a:rPr lang="fr-FR" sz="1800" dirty="0" smtClean="0">
                          <a:latin typeface="Times New Roman" pitchFamily="18" charset="0"/>
                          <a:ea typeface="Calibri"/>
                          <a:cs typeface="Times New Roman" pitchFamily="18" charset="0"/>
                        </a:rPr>
                        <a:t>       +</a:t>
                      </a:r>
                      <a:endParaRPr lang="fr-FR" sz="1800"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ransition advTm="10000">
    <p:wedg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latin typeface="Times New Roman" pitchFamily="18" charset="0"/>
                <a:cs typeface="Times New Roman" pitchFamily="18" charset="0"/>
              </a:rPr>
              <a:t>conclusion</a:t>
            </a:r>
            <a:endParaRPr lang="fr-FR" sz="3200" b="1" dirty="0">
              <a:latin typeface="Times New Roman" pitchFamily="18" charset="0"/>
              <a:cs typeface="Times New Roman" pitchFamily="18" charset="0"/>
            </a:endParaRPr>
          </a:p>
        </p:txBody>
      </p:sp>
      <p:sp>
        <p:nvSpPr>
          <p:cNvPr id="3" name="Espace réservé du contenu 2"/>
          <p:cNvSpPr>
            <a:spLocks noGrp="1"/>
          </p:cNvSpPr>
          <p:nvPr>
            <p:ph idx="1"/>
          </p:nvPr>
        </p:nvSpPr>
        <p:spPr/>
        <p:txBody>
          <a:bodyPr>
            <a:normAutofit fontScale="55000" lnSpcReduction="20000"/>
          </a:bodyPr>
          <a:lstStyle/>
          <a:p>
            <a:pPr algn="just"/>
            <a:r>
              <a:rPr lang="fr-FR" sz="4600" dirty="0" smtClean="0">
                <a:latin typeface="Times New Roman" pitchFamily="18" charset="0"/>
                <a:cs typeface="Times New Roman" pitchFamily="18" charset="0"/>
              </a:rPr>
              <a:t>L’utilisation des huiles essentielles est la plus vielle médecine au monde. Celle-ci date de plusieurs millénaires. Tout au long de l’histoire, cet usage des plantes a permis à un grand nombre de civilisation de se soigner.</a:t>
            </a:r>
          </a:p>
          <a:p>
            <a:pPr algn="just"/>
            <a:r>
              <a:rPr lang="fr-FR" sz="4600" dirty="0" smtClean="0">
                <a:latin typeface="Times New Roman" pitchFamily="18" charset="0"/>
                <a:cs typeface="Times New Roman" pitchFamily="18" charset="0"/>
              </a:rPr>
              <a:t>Au cours de notre travail nous avons choisi les huiles essentielles d’</a:t>
            </a:r>
            <a:r>
              <a:rPr lang="fr-FR" sz="4600" i="1" dirty="0" err="1" smtClean="0">
                <a:latin typeface="Times New Roman" pitchFamily="18" charset="0"/>
                <a:cs typeface="Times New Roman" pitchFamily="18" charset="0"/>
              </a:rPr>
              <a:t>Origanum</a:t>
            </a:r>
            <a:r>
              <a:rPr lang="fr-FR" sz="4600" dirty="0" smtClean="0">
                <a:latin typeface="Times New Roman" pitchFamily="18" charset="0"/>
                <a:cs typeface="Times New Roman" pitchFamily="18" charset="0"/>
              </a:rPr>
              <a:t> </a:t>
            </a:r>
            <a:r>
              <a:rPr lang="fr-FR" sz="4600" i="1" dirty="0" err="1" smtClean="0">
                <a:latin typeface="Times New Roman" pitchFamily="18" charset="0"/>
                <a:cs typeface="Times New Roman" pitchFamily="18" charset="0"/>
              </a:rPr>
              <a:t>elongathun</a:t>
            </a:r>
            <a:r>
              <a:rPr lang="fr-FR" sz="4600" dirty="0" smtClean="0">
                <a:latin typeface="Times New Roman" pitchFamily="18" charset="0"/>
                <a:cs typeface="Times New Roman" pitchFamily="18" charset="0"/>
              </a:rPr>
              <a:t> et </a:t>
            </a:r>
            <a:r>
              <a:rPr lang="fr-FR" sz="4600" smtClean="0">
                <a:latin typeface="Times New Roman" pitchFamily="18" charset="0"/>
                <a:cs typeface="Times New Roman" pitchFamily="18" charset="0"/>
              </a:rPr>
              <a:t>de </a:t>
            </a:r>
            <a:r>
              <a:rPr lang="fr-FR" sz="4600" i="1" smtClean="0">
                <a:latin typeface="Times New Roman" pitchFamily="18" charset="0"/>
                <a:cs typeface="Times New Roman" pitchFamily="18" charset="0"/>
              </a:rPr>
              <a:t>Thymus </a:t>
            </a:r>
            <a:r>
              <a:rPr lang="fr-FR" sz="4600" i="1" dirty="0" err="1" smtClean="0">
                <a:latin typeface="Times New Roman" pitchFamily="18" charset="0"/>
                <a:cs typeface="Times New Roman" pitchFamily="18" charset="0"/>
              </a:rPr>
              <a:t>vulgaris</a:t>
            </a:r>
            <a:r>
              <a:rPr lang="fr-FR" sz="4600" i="1" dirty="0" smtClean="0">
                <a:latin typeface="Times New Roman" pitchFamily="18" charset="0"/>
                <a:cs typeface="Times New Roman" pitchFamily="18" charset="0"/>
              </a:rPr>
              <a:t> </a:t>
            </a:r>
            <a:r>
              <a:rPr lang="fr-FR" sz="4600" dirty="0" smtClean="0">
                <a:latin typeface="Times New Roman" pitchFamily="18" charset="0"/>
                <a:cs typeface="Times New Roman" pitchFamily="18" charset="0"/>
              </a:rPr>
              <a:t>comme thème de notre étude. Pour connaitre leur activité antimicrobienne sur les 4 souches microbiennes </a:t>
            </a:r>
            <a:r>
              <a:rPr lang="fr-FR" sz="4600" i="1" dirty="0" err="1" smtClean="0">
                <a:latin typeface="Times New Roman" pitchFamily="18" charset="0"/>
                <a:cs typeface="Times New Roman" pitchFamily="18" charset="0"/>
              </a:rPr>
              <a:t>E.coli</a:t>
            </a:r>
            <a:r>
              <a:rPr lang="fr-FR" sz="4600" dirty="0" smtClean="0">
                <a:latin typeface="Times New Roman" pitchFamily="18" charset="0"/>
                <a:cs typeface="Times New Roman" pitchFamily="18" charset="0"/>
              </a:rPr>
              <a:t> </a:t>
            </a:r>
            <a:r>
              <a:rPr lang="fr-FR" sz="4600" i="1" dirty="0" err="1" smtClean="0">
                <a:latin typeface="Times New Roman" pitchFamily="18" charset="0"/>
                <a:cs typeface="Times New Roman" pitchFamily="18" charset="0"/>
              </a:rPr>
              <a:t>B.cereus</a:t>
            </a:r>
            <a:r>
              <a:rPr lang="fr-FR" sz="4600" dirty="0" smtClean="0">
                <a:latin typeface="Times New Roman" pitchFamily="18" charset="0"/>
                <a:cs typeface="Times New Roman" pitchFamily="18" charset="0"/>
              </a:rPr>
              <a:t>, </a:t>
            </a:r>
            <a:r>
              <a:rPr lang="fr-FR" sz="4600" i="1" dirty="0" err="1" smtClean="0">
                <a:latin typeface="Times New Roman" pitchFamily="18" charset="0"/>
                <a:cs typeface="Times New Roman" pitchFamily="18" charset="0"/>
              </a:rPr>
              <a:t>C.albicans</a:t>
            </a:r>
            <a:r>
              <a:rPr lang="fr-FR" sz="4600" i="1" dirty="0" smtClean="0">
                <a:latin typeface="Times New Roman" pitchFamily="18" charset="0"/>
                <a:cs typeface="Times New Roman" pitchFamily="18" charset="0"/>
              </a:rPr>
              <a:t> </a:t>
            </a:r>
            <a:r>
              <a:rPr lang="fr-FR" sz="4600" dirty="0" smtClean="0">
                <a:latin typeface="Times New Roman" pitchFamily="18" charset="0"/>
                <a:cs typeface="Times New Roman" pitchFamily="18" charset="0"/>
              </a:rPr>
              <a:t>et </a:t>
            </a:r>
            <a:r>
              <a:rPr lang="fr-FR" sz="4600" i="1" dirty="0" err="1" smtClean="0">
                <a:latin typeface="Times New Roman" pitchFamily="18" charset="0"/>
                <a:cs typeface="Times New Roman" pitchFamily="18" charset="0"/>
              </a:rPr>
              <a:t>A.brasiliensis</a:t>
            </a:r>
            <a:r>
              <a:rPr lang="fr-FR" sz="4600" i="1" dirty="0" smtClean="0">
                <a:latin typeface="Times New Roman" pitchFamily="18" charset="0"/>
                <a:cs typeface="Times New Roman" pitchFamily="18" charset="0"/>
              </a:rPr>
              <a:t> </a:t>
            </a:r>
            <a:endParaRPr lang="fr-FR" sz="4600" dirty="0" smtClean="0">
              <a:latin typeface="Times New Roman" pitchFamily="18" charset="0"/>
              <a:cs typeface="Times New Roman" pitchFamily="18" charset="0"/>
            </a:endParaRPr>
          </a:p>
          <a:p>
            <a:endParaRPr lang="fr-FR" sz="2000" dirty="0" smtClean="0"/>
          </a:p>
          <a:p>
            <a:endParaRPr lang="fr-FR" sz="2000" dirty="0" smtClean="0"/>
          </a:p>
          <a:p>
            <a:endParaRPr lang="fr-FR" sz="2000" dirty="0" smtClean="0"/>
          </a:p>
          <a:p>
            <a:endParaRPr lang="fr-FR" sz="2000" dirty="0" smtClean="0"/>
          </a:p>
          <a:p>
            <a:endParaRPr lang="fr-FR" sz="2000" dirty="0" smtClean="0"/>
          </a:p>
          <a:p>
            <a:endParaRPr lang="fr-FR" sz="2000" dirty="0" smtClean="0"/>
          </a:p>
          <a:p>
            <a:r>
              <a:rPr lang="fr-FR" sz="2000" dirty="0" smtClean="0"/>
              <a:t> </a:t>
            </a:r>
          </a:p>
          <a:p>
            <a:pPr algn="just">
              <a:buNone/>
            </a:pPr>
            <a:endParaRPr lang="fr-FR" sz="2000" dirty="0">
              <a:latin typeface="Times New Roman" pitchFamily="18" charset="0"/>
              <a:cs typeface="Times New Roman" pitchFamily="18" charset="0"/>
            </a:endParaRPr>
          </a:p>
        </p:txBody>
      </p:sp>
    </p:spTree>
  </p:cSld>
  <p:clrMapOvr>
    <a:masterClrMapping/>
  </p:clrMapOvr>
  <p:transition advTm="10000">
    <p:wedg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fontScale="85000" lnSpcReduction="20000"/>
          </a:bodyPr>
          <a:lstStyle/>
          <a:p>
            <a:pPr algn="just"/>
            <a:r>
              <a:rPr lang="fr-FR" dirty="0" smtClean="0">
                <a:latin typeface="Times New Roman" pitchFamily="18" charset="0"/>
                <a:cs typeface="Times New Roman" pitchFamily="18" charset="0"/>
              </a:rPr>
              <a:t>Durant cette étude nous avons observé une sensibilité de ces germe vis-à-vis des antibiotiques à traves le teste de l’antibiogramme, ainsi qu’une sensibilité aux huiles essentielles d’</a:t>
            </a:r>
            <a:r>
              <a:rPr lang="fr-FR" i="1" dirty="0" err="1" smtClean="0">
                <a:latin typeface="Times New Roman" pitchFamily="18" charset="0"/>
                <a:cs typeface="Times New Roman" pitchFamily="18" charset="0"/>
              </a:rPr>
              <a:t>origanum</a:t>
            </a:r>
            <a:r>
              <a:rPr lang="fr-FR" dirty="0" smtClean="0">
                <a:latin typeface="Times New Roman" pitchFamily="18" charset="0"/>
                <a:cs typeface="Times New Roman" pitchFamily="18" charset="0"/>
              </a:rPr>
              <a:t> </a:t>
            </a:r>
            <a:r>
              <a:rPr lang="fr-FR" i="1" dirty="0" err="1" smtClean="0">
                <a:latin typeface="Times New Roman" pitchFamily="18" charset="0"/>
                <a:cs typeface="Times New Roman" pitchFamily="18" charset="0"/>
              </a:rPr>
              <a:t>elongathum</a:t>
            </a:r>
            <a:r>
              <a:rPr lang="fr-FR" dirty="0" smtClean="0">
                <a:latin typeface="Times New Roman" pitchFamily="18" charset="0"/>
                <a:cs typeface="Times New Roman" pitchFamily="18" charset="0"/>
              </a:rPr>
              <a:t> et de </a:t>
            </a:r>
            <a:r>
              <a:rPr lang="fr-FR" i="1" dirty="0" smtClean="0">
                <a:latin typeface="Times New Roman" pitchFamily="18" charset="0"/>
                <a:cs typeface="Times New Roman" pitchFamily="18" charset="0"/>
              </a:rPr>
              <a:t>thymus </a:t>
            </a:r>
            <a:r>
              <a:rPr lang="fr-FR" i="1" dirty="0" err="1" smtClean="0">
                <a:latin typeface="Times New Roman" pitchFamily="18" charset="0"/>
                <a:cs typeface="Times New Roman" pitchFamily="18" charset="0"/>
              </a:rPr>
              <a:t>vulgaris</a:t>
            </a:r>
            <a:r>
              <a:rPr lang="fr-FR" dirty="0" smtClean="0">
                <a:latin typeface="Times New Roman" pitchFamily="18" charset="0"/>
                <a:cs typeface="Times New Roman" pitchFamily="18" charset="0"/>
              </a:rPr>
              <a:t> par le biais du test de l’aromatogramme et la concentration minimale inhibitrice (CMI). À l’exception d’</a:t>
            </a:r>
            <a:r>
              <a:rPr lang="fr-FR" dirty="0" err="1" smtClean="0">
                <a:latin typeface="Times New Roman" pitchFamily="18" charset="0"/>
                <a:cs typeface="Times New Roman" pitchFamily="18" charset="0"/>
              </a:rPr>
              <a:t>A.brasiliensis</a:t>
            </a:r>
            <a:r>
              <a:rPr lang="fr-FR" dirty="0" smtClean="0">
                <a:latin typeface="Times New Roman" pitchFamily="18" charset="0"/>
                <a:cs typeface="Times New Roman" pitchFamily="18" charset="0"/>
              </a:rPr>
              <a:t> qui a montré sa résistance face à ces deux huiles.</a:t>
            </a:r>
          </a:p>
          <a:p>
            <a:pPr algn="just"/>
            <a:r>
              <a:rPr lang="fr-FR" dirty="0" smtClean="0">
                <a:latin typeface="Times New Roman" pitchFamily="18" charset="0"/>
                <a:cs typeface="Times New Roman" pitchFamily="18" charset="0"/>
              </a:rPr>
              <a:t>Pour conclure cette étude nous a permis d’apprendre plus sur les huiles essentielles leurs fabrications et leurs nombreux bienfaits, elles sont donc une bonne alternative aux antibiotiques.</a:t>
            </a:r>
          </a:p>
          <a:p>
            <a:endParaRPr lang="fr-FR" dirty="0"/>
          </a:p>
        </p:txBody>
      </p:sp>
    </p:spTree>
  </p:cSld>
  <p:clrMapOvr>
    <a:masterClrMapping/>
  </p:clrMapOvr>
  <p:transition advTm="5000">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verveine.jpg"/>
          <p:cNvPicPr>
            <a:picLocks noGrp="1" noChangeAspect="1"/>
          </p:cNvPicPr>
          <p:nvPr>
            <p:ph idx="1"/>
          </p:nvPr>
        </p:nvPicPr>
        <p:blipFill>
          <a:blip r:embed="rId2"/>
          <a:stretch>
            <a:fillRect/>
          </a:stretch>
        </p:blipFill>
        <p:spPr>
          <a:xfrm>
            <a:off x="-1" y="0"/>
            <a:ext cx="4594871" cy="3643314"/>
          </a:xfrm>
        </p:spPr>
      </p:pic>
      <p:pic>
        <p:nvPicPr>
          <p:cNvPr id="5" name="Image 4" descr="feuille-framboise.jpg"/>
          <p:cNvPicPr>
            <a:picLocks noChangeAspect="1"/>
          </p:cNvPicPr>
          <p:nvPr/>
        </p:nvPicPr>
        <p:blipFill>
          <a:blip r:embed="rId3"/>
          <a:stretch>
            <a:fillRect/>
          </a:stretch>
        </p:blipFill>
        <p:spPr>
          <a:xfrm>
            <a:off x="4500562" y="3620165"/>
            <a:ext cx="4643438" cy="3237835"/>
          </a:xfrm>
          <a:prstGeom prst="rect">
            <a:avLst/>
          </a:prstGeom>
        </p:spPr>
      </p:pic>
      <p:sp>
        <p:nvSpPr>
          <p:cNvPr id="6" name="ZoneTexte 5"/>
          <p:cNvSpPr txBox="1"/>
          <p:nvPr/>
        </p:nvSpPr>
        <p:spPr>
          <a:xfrm>
            <a:off x="5429256" y="1071546"/>
            <a:ext cx="3286148" cy="584775"/>
          </a:xfrm>
          <a:prstGeom prst="rect">
            <a:avLst/>
          </a:prstGeom>
          <a:noFill/>
        </p:spPr>
        <p:txBody>
          <a:bodyPr wrap="square" rtlCol="0">
            <a:spAutoFit/>
          </a:bodyPr>
          <a:lstStyle/>
          <a:p>
            <a:r>
              <a:rPr lang="fr-FR" sz="3200" b="1" i="1" dirty="0" smtClean="0">
                <a:latin typeface="Times New Roman" pitchFamily="18" charset="0"/>
                <a:cs typeface="Times New Roman" pitchFamily="18" charset="0"/>
              </a:rPr>
              <a:t>Verveine bleu</a:t>
            </a:r>
            <a:endParaRPr lang="fr-FR" sz="3200" b="1" i="1" dirty="0">
              <a:latin typeface="Times New Roman" pitchFamily="18" charset="0"/>
              <a:cs typeface="Times New Roman" pitchFamily="18" charset="0"/>
            </a:endParaRPr>
          </a:p>
        </p:txBody>
      </p:sp>
      <p:sp>
        <p:nvSpPr>
          <p:cNvPr id="7" name="ZoneTexte 6"/>
          <p:cNvSpPr txBox="1"/>
          <p:nvPr/>
        </p:nvSpPr>
        <p:spPr>
          <a:xfrm>
            <a:off x="0" y="4857760"/>
            <a:ext cx="3857652" cy="584775"/>
          </a:xfrm>
          <a:prstGeom prst="rect">
            <a:avLst/>
          </a:prstGeom>
          <a:noFill/>
        </p:spPr>
        <p:txBody>
          <a:bodyPr wrap="square" rtlCol="0">
            <a:spAutoFit/>
          </a:bodyPr>
          <a:lstStyle/>
          <a:p>
            <a:r>
              <a:rPr lang="fr-FR" sz="3200" b="1" i="1" dirty="0" smtClean="0">
                <a:latin typeface="Times New Roman" pitchFamily="18" charset="0"/>
                <a:cs typeface="Times New Roman" pitchFamily="18" charset="0"/>
              </a:rPr>
              <a:t>Feuilles de framboise</a:t>
            </a:r>
            <a:endParaRPr lang="fr-FR" sz="3200" b="1" i="1" dirty="0">
              <a:latin typeface="Times New Roman" pitchFamily="18" charset="0"/>
              <a:cs typeface="Times New Roman" pitchFamily="18" charset="0"/>
            </a:endParaRPr>
          </a:p>
        </p:txBody>
      </p:sp>
      <p:sp>
        <p:nvSpPr>
          <p:cNvPr id="12" name="Flèche gauche 11"/>
          <p:cNvSpPr/>
          <p:nvPr/>
        </p:nvSpPr>
        <p:spPr>
          <a:xfrm>
            <a:off x="4786314" y="1357298"/>
            <a:ext cx="571504"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droite 12"/>
          <p:cNvSpPr/>
          <p:nvPr/>
        </p:nvSpPr>
        <p:spPr>
          <a:xfrm>
            <a:off x="3786182" y="5143512"/>
            <a:ext cx="64294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advTm="5000">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685800" y="1816099"/>
            <a:ext cx="7772400" cy="2470157"/>
          </a:xfrm>
          <a:prstGeom prst="rect">
            <a:avLst/>
          </a:prstGeom>
        </p:spPr>
        <p:txBody>
          <a:bodyPr vert="horz" lIns="91440" tIns="45720" rIns="91440" bIns="45720" rtlCol="0" anchor="ctr">
            <a:noAutofit/>
          </a:bodyPr>
          <a:lstStyle/>
          <a:p>
            <a:pPr lvl="0" algn="just">
              <a:spcBef>
                <a:spcPct val="0"/>
              </a:spcBef>
              <a:defRPr/>
            </a:pPr>
            <a:r>
              <a:rPr lang="fr-FR" sz="3200" dirty="0" smtClean="0"/>
              <a:t>Selon </a:t>
            </a:r>
            <a:r>
              <a:rPr lang="fr-FR" sz="3200" dirty="0" err="1" smtClean="0"/>
              <a:t>Mokkadem</a:t>
            </a:r>
            <a:r>
              <a:rPr lang="fr-FR" sz="3200" dirty="0" smtClean="0"/>
              <a:t> (1999), l'Algérie comprenait plus de 600 espèces de plantes médicinales et aromatiques.</a:t>
            </a:r>
            <a:r>
              <a:rPr kumimoji="0" lang="fr-FR" sz="320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fr-FR" sz="320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ransition advTm="10000">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Origanum-vulgare.JPG"/>
          <p:cNvPicPr>
            <a:picLocks noGrp="1" noChangeAspect="1"/>
          </p:cNvPicPr>
          <p:nvPr>
            <p:ph idx="1"/>
          </p:nvPr>
        </p:nvPicPr>
        <p:blipFill>
          <a:blip r:embed="rId2"/>
          <a:stretch>
            <a:fillRect/>
          </a:stretch>
        </p:blipFill>
        <p:spPr>
          <a:xfrm>
            <a:off x="1" y="0"/>
            <a:ext cx="4667250" cy="3500438"/>
          </a:xfrm>
        </p:spPr>
      </p:pic>
      <p:pic>
        <p:nvPicPr>
          <p:cNvPr id="5" name="Image 4" descr="thymus-vulgaris.jpg"/>
          <p:cNvPicPr>
            <a:picLocks noChangeAspect="1"/>
          </p:cNvPicPr>
          <p:nvPr/>
        </p:nvPicPr>
        <p:blipFill>
          <a:blip r:embed="rId3"/>
          <a:stretch>
            <a:fillRect/>
          </a:stretch>
        </p:blipFill>
        <p:spPr>
          <a:xfrm>
            <a:off x="4714876" y="3500438"/>
            <a:ext cx="4429124" cy="3357562"/>
          </a:xfrm>
          <a:prstGeom prst="rect">
            <a:avLst/>
          </a:prstGeom>
        </p:spPr>
      </p:pic>
      <p:sp>
        <p:nvSpPr>
          <p:cNvPr id="6" name="ZoneTexte 5"/>
          <p:cNvSpPr txBox="1"/>
          <p:nvPr/>
        </p:nvSpPr>
        <p:spPr>
          <a:xfrm>
            <a:off x="4857752" y="1214422"/>
            <a:ext cx="4286248" cy="584775"/>
          </a:xfrm>
          <a:prstGeom prst="rect">
            <a:avLst/>
          </a:prstGeom>
          <a:noFill/>
        </p:spPr>
        <p:txBody>
          <a:bodyPr wrap="square" rtlCol="0">
            <a:spAutoFit/>
          </a:bodyPr>
          <a:lstStyle/>
          <a:p>
            <a:r>
              <a:rPr lang="fr-FR" sz="3200" b="1" i="1" dirty="0" smtClean="0">
                <a:latin typeface="Times New Roman" pitchFamily="18" charset="0"/>
                <a:cs typeface="Times New Roman" pitchFamily="18" charset="0"/>
              </a:rPr>
              <a:t>  </a:t>
            </a:r>
            <a:r>
              <a:rPr lang="fr-FR" sz="3200" b="1" i="1" dirty="0" err="1" smtClean="0">
                <a:latin typeface="Times New Roman" pitchFamily="18" charset="0"/>
                <a:cs typeface="Times New Roman" pitchFamily="18" charset="0"/>
              </a:rPr>
              <a:t>Origanum</a:t>
            </a:r>
            <a:r>
              <a:rPr lang="fr-FR" sz="3200" b="1" i="1" dirty="0" smtClean="0">
                <a:latin typeface="Times New Roman" pitchFamily="18" charset="0"/>
                <a:cs typeface="Times New Roman" pitchFamily="18" charset="0"/>
              </a:rPr>
              <a:t> </a:t>
            </a:r>
            <a:r>
              <a:rPr lang="fr-FR" sz="3200" b="1" i="1" dirty="0" err="1" smtClean="0">
                <a:latin typeface="Times New Roman" pitchFamily="18" charset="0"/>
                <a:cs typeface="Times New Roman" pitchFamily="18" charset="0"/>
              </a:rPr>
              <a:t>vulgare</a:t>
            </a:r>
            <a:endParaRPr lang="fr-FR" sz="3200" b="1" i="1" dirty="0">
              <a:latin typeface="Times New Roman" pitchFamily="18" charset="0"/>
              <a:cs typeface="Times New Roman" pitchFamily="18" charset="0"/>
            </a:endParaRPr>
          </a:p>
        </p:txBody>
      </p:sp>
      <p:sp>
        <p:nvSpPr>
          <p:cNvPr id="9" name="ZoneTexte 8"/>
          <p:cNvSpPr txBox="1"/>
          <p:nvPr/>
        </p:nvSpPr>
        <p:spPr>
          <a:xfrm>
            <a:off x="428596" y="4786322"/>
            <a:ext cx="3571900" cy="584775"/>
          </a:xfrm>
          <a:prstGeom prst="rect">
            <a:avLst/>
          </a:prstGeom>
          <a:noFill/>
        </p:spPr>
        <p:txBody>
          <a:bodyPr wrap="square" rtlCol="0">
            <a:spAutoFit/>
          </a:bodyPr>
          <a:lstStyle/>
          <a:p>
            <a:r>
              <a:rPr lang="fr-FR" sz="3200" b="1" i="1" dirty="0" smtClean="0">
                <a:latin typeface="Times New Roman" pitchFamily="18" charset="0"/>
                <a:cs typeface="Times New Roman" pitchFamily="18" charset="0"/>
              </a:rPr>
              <a:t>   Thymus </a:t>
            </a:r>
            <a:r>
              <a:rPr lang="fr-FR" sz="3200" b="1" i="1" dirty="0" err="1" smtClean="0">
                <a:latin typeface="Times New Roman" pitchFamily="18" charset="0"/>
                <a:cs typeface="Times New Roman" pitchFamily="18" charset="0"/>
              </a:rPr>
              <a:t>vulgaris</a:t>
            </a:r>
            <a:r>
              <a:rPr lang="fr-FR" sz="3200" b="1" i="1" dirty="0" smtClean="0">
                <a:latin typeface="Times New Roman" pitchFamily="18" charset="0"/>
                <a:cs typeface="Times New Roman" pitchFamily="18" charset="0"/>
              </a:rPr>
              <a:t> </a:t>
            </a:r>
          </a:p>
        </p:txBody>
      </p:sp>
      <p:sp>
        <p:nvSpPr>
          <p:cNvPr id="17" name="Flèche gauche 16"/>
          <p:cNvSpPr/>
          <p:nvPr/>
        </p:nvSpPr>
        <p:spPr>
          <a:xfrm>
            <a:off x="4714876" y="1428736"/>
            <a:ext cx="357190" cy="28575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droite 17"/>
          <p:cNvSpPr/>
          <p:nvPr/>
        </p:nvSpPr>
        <p:spPr>
          <a:xfrm>
            <a:off x="3714744" y="5000636"/>
            <a:ext cx="97840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advTm="5000">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685800" y="1571612"/>
            <a:ext cx="7772400" cy="3071834"/>
          </a:xfrm>
          <a:prstGeom prst="rect">
            <a:avLst/>
          </a:prstGeom>
        </p:spPr>
        <p:txBody>
          <a:bodyPr vert="horz" lIns="91440" tIns="45720" rIns="91440" bIns="45720" rtlCol="0" anchor="ctr">
            <a:noAutofit/>
          </a:bodyPr>
          <a:lstStyle/>
          <a:p>
            <a:pPr lvl="0" algn="just">
              <a:spcBef>
                <a:spcPct val="0"/>
              </a:spcBef>
              <a:defRPr/>
            </a:pPr>
            <a:r>
              <a:rPr lang="fr-FR" sz="3200" dirty="0" smtClean="0">
                <a:latin typeface="Times New Roman" pitchFamily="18" charset="0"/>
                <a:cs typeface="Times New Roman" pitchFamily="18" charset="0"/>
              </a:rPr>
              <a:t>Les microorganismes causent plusieurs maladies a tout être vivant parmi ces microorganismes on trouve:</a:t>
            </a:r>
          </a:p>
          <a:p>
            <a:pPr lvl="0" algn="just">
              <a:spcBef>
                <a:spcPct val="0"/>
              </a:spcBef>
              <a:defRPr/>
            </a:pPr>
            <a:r>
              <a:rPr lang="fr-FR" sz="3200" i="1" dirty="0" err="1" smtClean="0">
                <a:latin typeface="Times New Roman" pitchFamily="18" charset="0"/>
                <a:cs typeface="Times New Roman" pitchFamily="18" charset="0"/>
              </a:rPr>
              <a:t>Bacillus</a:t>
            </a:r>
            <a:r>
              <a:rPr lang="fr-FR" sz="3200" i="1" dirty="0" smtClean="0">
                <a:latin typeface="Times New Roman" pitchFamily="18" charset="0"/>
                <a:cs typeface="Times New Roman" pitchFamily="18" charset="0"/>
              </a:rPr>
              <a:t> </a:t>
            </a:r>
            <a:r>
              <a:rPr lang="fr-FR" sz="3200" i="1" dirty="0" err="1" smtClean="0">
                <a:latin typeface="Times New Roman" pitchFamily="18" charset="0"/>
                <a:cs typeface="Times New Roman" pitchFamily="18" charset="0"/>
              </a:rPr>
              <a:t>cereus</a:t>
            </a:r>
            <a:r>
              <a:rPr lang="fr-FR" sz="3200" i="1" dirty="0" smtClean="0">
                <a:latin typeface="Times New Roman" pitchFamily="18" charset="0"/>
                <a:cs typeface="Times New Roman" pitchFamily="18" charset="0"/>
              </a:rPr>
              <a:t>, Escherichia coli, Candida </a:t>
            </a:r>
            <a:r>
              <a:rPr lang="fr-FR" sz="3200" i="1" dirty="0" err="1" smtClean="0">
                <a:latin typeface="Times New Roman" pitchFamily="18" charset="0"/>
                <a:cs typeface="Times New Roman" pitchFamily="18" charset="0"/>
              </a:rPr>
              <a:t>albicans</a:t>
            </a:r>
            <a:r>
              <a:rPr lang="fr-FR" sz="3200" i="1" dirty="0" smtClean="0">
                <a:latin typeface="Times New Roman" pitchFamily="18" charset="0"/>
                <a:cs typeface="Times New Roman" pitchFamily="18" charset="0"/>
              </a:rPr>
              <a:t> et Aspergillus </a:t>
            </a:r>
            <a:r>
              <a:rPr lang="fr-FR" sz="3200" i="1" dirty="0" err="1" smtClean="0">
                <a:latin typeface="Times New Roman" pitchFamily="18" charset="0"/>
                <a:cs typeface="Times New Roman" pitchFamily="18" charset="0"/>
              </a:rPr>
              <a:t>brasiliensis</a:t>
            </a:r>
            <a:r>
              <a:rPr lang="fr-FR" sz="3200" i="1" dirty="0" smtClean="0">
                <a:latin typeface="Times New Roman" pitchFamily="18" charset="0"/>
                <a:cs typeface="Times New Roman" pitchFamily="18" charset="0"/>
              </a:rPr>
              <a:t>.</a:t>
            </a:r>
            <a:endParaRPr lang="fr-FR" sz="3200" i="1" dirty="0">
              <a:latin typeface="Times New Roman" pitchFamily="18" charset="0"/>
              <a:cs typeface="Times New Roman" pitchFamily="18" charset="0"/>
            </a:endParaRPr>
          </a:p>
        </p:txBody>
      </p:sp>
    </p:spTree>
  </p:cSld>
  <p:clrMapOvr>
    <a:masterClrMapping/>
  </p:clrMapOvr>
  <p:transition advTm="10000">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MG_3072.PNG"/>
          <p:cNvPicPr>
            <a:picLocks noChangeAspect="1"/>
          </p:cNvPicPr>
          <p:nvPr/>
        </p:nvPicPr>
        <p:blipFill>
          <a:blip r:embed="rId2" cstate="print"/>
          <a:stretch>
            <a:fillRect/>
          </a:stretch>
        </p:blipFill>
        <p:spPr>
          <a:xfrm>
            <a:off x="3000364" y="3429000"/>
            <a:ext cx="6143636"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Espace réservé du contenu 3" descr="IMG_3065.JPG"/>
          <p:cNvPicPr>
            <a:picLocks noGrp="1" noChangeAspect="1"/>
          </p:cNvPicPr>
          <p:nvPr>
            <p:ph idx="1"/>
          </p:nvPr>
        </p:nvPicPr>
        <p:blipFill>
          <a:blip r:embed="rId3"/>
          <a:stretch>
            <a:fillRect/>
          </a:stretch>
        </p:blipFill>
        <p:spPr>
          <a:xfrm>
            <a:off x="0" y="0"/>
            <a:ext cx="6072198" cy="33575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ZoneTexte 3"/>
          <p:cNvSpPr txBox="1"/>
          <p:nvPr/>
        </p:nvSpPr>
        <p:spPr>
          <a:xfrm>
            <a:off x="6500826" y="1500174"/>
            <a:ext cx="2214578" cy="1077218"/>
          </a:xfrm>
          <a:prstGeom prst="rect">
            <a:avLst/>
          </a:prstGeom>
          <a:noFill/>
        </p:spPr>
        <p:txBody>
          <a:bodyPr wrap="square" rtlCol="0">
            <a:spAutoFit/>
          </a:bodyPr>
          <a:lstStyle/>
          <a:p>
            <a:r>
              <a:rPr lang="fr-FR" sz="3200" b="1" i="1" dirty="0" err="1" smtClean="0">
                <a:latin typeface="Times New Roman" pitchFamily="18" charset="0"/>
                <a:cs typeface="Times New Roman" pitchFamily="18" charset="0"/>
              </a:rPr>
              <a:t>Bacillus</a:t>
            </a:r>
            <a:r>
              <a:rPr lang="fr-FR" sz="3200" b="1" i="1" dirty="0" smtClean="0">
                <a:latin typeface="Times New Roman" pitchFamily="18" charset="0"/>
                <a:cs typeface="Times New Roman" pitchFamily="18" charset="0"/>
              </a:rPr>
              <a:t> </a:t>
            </a:r>
            <a:r>
              <a:rPr lang="fr-FR" sz="3200" b="1" i="1" dirty="0" err="1" smtClean="0">
                <a:latin typeface="Times New Roman" pitchFamily="18" charset="0"/>
                <a:cs typeface="Times New Roman" pitchFamily="18" charset="0"/>
              </a:rPr>
              <a:t>cereus</a:t>
            </a:r>
            <a:endParaRPr lang="fr-FR" sz="3200" b="1" i="1" dirty="0">
              <a:latin typeface="Times New Roman" pitchFamily="18" charset="0"/>
              <a:cs typeface="Times New Roman" pitchFamily="18" charset="0"/>
            </a:endParaRPr>
          </a:p>
        </p:txBody>
      </p:sp>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2819</TotalTime>
  <Words>1060</Words>
  <Application>Microsoft Office PowerPoint</Application>
  <PresentationFormat>Affichage à l'écran (4:3)</PresentationFormat>
  <Paragraphs>383</Paragraphs>
  <Slides>45</Slides>
  <Notes>0</Notes>
  <HiddenSlides>0</HiddenSlides>
  <MMClips>0</MMClips>
  <ScaleCrop>false</ScaleCrop>
  <HeadingPairs>
    <vt:vector size="4" baseType="variant">
      <vt:variant>
        <vt:lpstr>Thème</vt:lpstr>
      </vt:variant>
      <vt:variant>
        <vt:i4>1</vt:i4>
      </vt:variant>
      <vt:variant>
        <vt:lpstr>Titres des diapositives</vt:lpstr>
      </vt:variant>
      <vt:variant>
        <vt:i4>45</vt:i4>
      </vt:variant>
    </vt:vector>
  </HeadingPairs>
  <TitlesOfParts>
    <vt:vector size="46" baseType="lpstr">
      <vt:lpstr>Thème Office</vt:lpstr>
      <vt:lpstr>                                                 Université Abdelhamid Ibn Badis. Mostaganem                                                            Faculté des sciences de la Nature et de la vie                                                     DEPARTEMENT DE BIOLOGIE                                                  MEMOIRE DE FIN D’ETUDES                                                     Pour l’obtention du diplôme de                                                          Master en biologie                 Spécialité : MICROBIOLOGIE FONDAMENTALE ET APPLIQUEE                                                                                                                                          THEME  Effet antimicrobien des huiles essentielles  d’Origanum                                                     elongathum et de Thymus vulgaris de Nedroma.      Présenté par Mlle Zatla lemya   Mlle Francis faiza                                                                                         Année universitaire: 2015/ 2016                                       </vt:lpstr>
      <vt:lpstr>Le plan de travail est comme suit:  Introduction Analyse bibliographique Matériel et méthodes Résultats et discussion Conclusion  </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L’utilisation de ces antibiotiques a montré des effets secondaires. Pour cela les chercheurs se sont intéressé à l’étude d’autres molécules naturels tel que les huiles essentielles. Il s ’agit d’un extrait pur et naturel provenant de plantes aromatiques.une substance odorante , volatile, de consistance huileuse offrant une forte concentration en principes actifs. Il faut ainsi une très grande quantité de plantes fraîches pour obtenir quelques millilitres d’huiles essentielles.</vt:lpstr>
      <vt:lpstr>Partie expérimentale </vt:lpstr>
      <vt:lpstr>Diapositive 17</vt:lpstr>
      <vt:lpstr>Figure n°02:</vt:lpstr>
      <vt:lpstr>Matériel et méthodes</vt:lpstr>
      <vt:lpstr>Diapositive 20</vt:lpstr>
      <vt:lpstr>Diapositive 21</vt:lpstr>
      <vt:lpstr>Diapositive 22</vt:lpstr>
      <vt:lpstr>Diapositive 23</vt:lpstr>
      <vt:lpstr>Diapositive 24</vt:lpstr>
      <vt:lpstr>Les huiles essentielles:    E4: origanum elongathum (djebala)  E5: origanum elongathum (nedroma)  L6: thymus vulgaris (nedroma)  L7: thymus vugaris (el kbira)  L8: thymus vulgaris (fellaoucen)  L9: thymus vulgaris (benamar) </vt:lpstr>
      <vt:lpstr>Diapositive 26</vt:lpstr>
      <vt:lpstr>Diapositive 27</vt:lpstr>
      <vt:lpstr>Diapositive 28</vt:lpstr>
      <vt:lpstr>Teste de l’antibiogramme </vt:lpstr>
      <vt:lpstr>Teste de l’aromatogramme </vt:lpstr>
      <vt:lpstr>La CMI est définie comme étant la plus faible concentration en huile essentielle capable d’induire une réduction de la croissance microbienne de 90%. </vt:lpstr>
      <vt:lpstr>         Résultats et discussions </vt:lpstr>
      <vt:lpstr>Diapositive 33</vt:lpstr>
      <vt:lpstr>Diapositive 34</vt:lpstr>
      <vt:lpstr>Diapositive 35</vt:lpstr>
      <vt:lpstr>Diapositive 36</vt:lpstr>
      <vt:lpstr>Résultats pour déterminé l’activité antimicrobienne  de Thymus vulgaris </vt:lpstr>
      <vt:lpstr>Résultat CMI d’Origanum elongathum </vt:lpstr>
      <vt:lpstr>Diapositive 39</vt:lpstr>
      <vt:lpstr>Résultat CMI  de Thymus vulgaris</vt:lpstr>
      <vt:lpstr>Diapositive 41</vt:lpstr>
      <vt:lpstr>Diapositive 42</vt:lpstr>
      <vt:lpstr>Diapositive 43</vt:lpstr>
      <vt:lpstr>conclusion</vt:lpstr>
      <vt:lpstr>Diapositive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TOSHIBA</dc:creator>
  <cp:lastModifiedBy>djamel</cp:lastModifiedBy>
  <cp:revision>129</cp:revision>
  <dcterms:created xsi:type="dcterms:W3CDTF">2016-05-30T21:36:30Z</dcterms:created>
  <dcterms:modified xsi:type="dcterms:W3CDTF">2018-12-31T09:40:22Z</dcterms:modified>
</cp:coreProperties>
</file>