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20"/>
  </p:notesMasterIdLst>
  <p:sldIdLst>
    <p:sldId id="256" r:id="rId2"/>
    <p:sldId id="311" r:id="rId3"/>
    <p:sldId id="301" r:id="rId4"/>
    <p:sldId id="257" r:id="rId5"/>
    <p:sldId id="300" r:id="rId6"/>
    <p:sldId id="298" r:id="rId7"/>
    <p:sldId id="308" r:id="rId8"/>
    <p:sldId id="309" r:id="rId9"/>
    <p:sldId id="268" r:id="rId10"/>
    <p:sldId id="259" r:id="rId11"/>
    <p:sldId id="262" r:id="rId12"/>
    <p:sldId id="263" r:id="rId13"/>
    <p:sldId id="312" r:id="rId14"/>
    <p:sldId id="288" r:id="rId15"/>
    <p:sldId id="305" r:id="rId16"/>
    <p:sldId id="310" r:id="rId17"/>
    <p:sldId id="302" r:id="rId18"/>
    <p:sldId id="304"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CFF"/>
    <a:srgbClr val="6C3375"/>
    <a:srgbClr val="CCFF66"/>
    <a:srgbClr val="FF5050"/>
    <a:srgbClr val="91D87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46EBA3-E8F6-4CFE-AE06-F652942C5739}" type="datetimeFigureOut">
              <a:rPr lang="fr-FR" smtClean="0"/>
              <a:pPr/>
              <a:t>21/06/2023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393C04-F479-47B9-8BA1-54A7AA632701}" type="slidenum">
              <a:rPr lang="fr-FR" smtClean="0"/>
              <a:pPr/>
              <a:t>‹N°›</a:t>
            </a:fld>
            <a:endParaRPr lang="fr-FR"/>
          </a:p>
        </p:txBody>
      </p:sp>
    </p:spTree>
    <p:extLst>
      <p:ext uri="{BB962C8B-B14F-4D97-AF65-F5344CB8AC3E}">
        <p14:creationId xmlns:p14="http://schemas.microsoft.com/office/powerpoint/2010/main" xmlns="" val="1638583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E393C04-F479-47B9-8BA1-54A7AA632701}" type="slidenum">
              <a:rPr lang="fr-FR" smtClean="0"/>
              <a:pPr/>
              <a:t>4</a:t>
            </a:fld>
            <a:endParaRPr lang="fr-FR"/>
          </a:p>
        </p:txBody>
      </p:sp>
    </p:spTree>
    <p:extLst>
      <p:ext uri="{BB962C8B-B14F-4D97-AF65-F5344CB8AC3E}">
        <p14:creationId xmlns:p14="http://schemas.microsoft.com/office/powerpoint/2010/main" xmlns="" val="1852451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E393C04-F479-47B9-8BA1-54A7AA632701}" type="slidenum">
              <a:rPr lang="fr-FR" smtClean="0"/>
              <a:pPr/>
              <a:t>11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6864A9F5-AA86-42B0-944A-8FFD90582E28}"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64A9F5-AA86-42B0-944A-8FFD90582E2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64A9F5-AA86-42B0-944A-8FFD90582E2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64A9F5-AA86-42B0-944A-8FFD90582E2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Cliquez pour modifier les styles du texte du masque</a:t>
            </a:r>
          </a:p>
        </p:txBody>
      </p:sp>
      <p:sp>
        <p:nvSpPr>
          <p:cNvPr id="4" name="Espace réservé de la date 3"/>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64A9F5-AA86-42B0-944A-8FFD90582E28}"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864A9F5-AA86-42B0-944A-8FFD90582E2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864A9F5-AA86-42B0-944A-8FFD90582E28}"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a:t>Cliquez pour modifier le style du titre</a:t>
            </a:r>
            <a:endParaRPr kumimoji="0" lang="en-US"/>
          </a:p>
        </p:txBody>
      </p:sp>
      <p:sp>
        <p:nvSpPr>
          <p:cNvPr id="3" name="Espace réservé de la date 2"/>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864A9F5-AA86-42B0-944A-8FFD90582E2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864A9F5-AA86-42B0-944A-8FFD90582E28}"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864A9F5-AA86-42B0-944A-8FFD90582E2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a:t>Cliquez pour modifier les styles du texte du masque</a:t>
            </a:r>
          </a:p>
        </p:txBody>
      </p:sp>
      <p:sp>
        <p:nvSpPr>
          <p:cNvPr id="5" name="Espace réservé de la date 4"/>
          <p:cNvSpPr>
            <a:spLocks noGrp="1"/>
          </p:cNvSpPr>
          <p:nvPr>
            <p:ph type="dt" sz="half" idx="10"/>
          </p:nvPr>
        </p:nvSpPr>
        <p:spPr/>
        <p:txBody>
          <a:bodyPr/>
          <a:lstStyle/>
          <a:p>
            <a:fld id="{83CFB5BB-DB5C-4235-A5BE-3153BAA35888}" type="datetimeFigureOut">
              <a:rPr lang="fr-FR" smtClean="0"/>
              <a:pPr/>
              <a:t>21/06/2023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6864A9F5-AA86-42B0-944A-8FFD90582E28}"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3CFB5BB-DB5C-4235-A5BE-3153BAA35888}" type="datetimeFigureOut">
              <a:rPr lang="fr-FR" smtClean="0"/>
              <a:pPr/>
              <a:t>21/06/2023</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864A9F5-AA86-42B0-944A-8FFD90582E28}"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4" name="Rectangle 3"/>
          <p:cNvSpPr/>
          <p:nvPr/>
        </p:nvSpPr>
        <p:spPr>
          <a:xfrm>
            <a:off x="2214546" y="219654"/>
            <a:ext cx="4572000" cy="400110"/>
          </a:xfrm>
          <a:prstGeom prst="rect">
            <a:avLst/>
          </a:prstGeom>
        </p:spPr>
        <p:txBody>
          <a:bodyPr>
            <a:spAutoFit/>
          </a:bodyPr>
          <a:lstStyle/>
          <a:p>
            <a:pPr algn="ctr"/>
            <a:r>
              <a:rPr lang="fr-FR" sz="2000" b="1" i="1" u="sng" dirty="0">
                <a:solidFill>
                  <a:schemeClr val="bg1"/>
                </a:solidFill>
                <a:latin typeface="Times New Roman" pitchFamily="18" charset="0"/>
                <a:cs typeface="Times New Roman" pitchFamily="18" charset="0"/>
              </a:rPr>
              <a:t> </a:t>
            </a:r>
            <a:r>
              <a:rPr lang="fr-FR" sz="2000" b="1" u="sng" dirty="0">
                <a:solidFill>
                  <a:schemeClr val="bg1"/>
                </a:solidFill>
                <a:latin typeface="Times New Roman" pitchFamily="18" charset="0"/>
                <a:cs typeface="Times New Roman" pitchFamily="18" charset="0"/>
              </a:rPr>
              <a:t>Université</a:t>
            </a:r>
            <a:r>
              <a:rPr lang="ar-DZ" sz="2000" b="1" u="sng" dirty="0">
                <a:solidFill>
                  <a:schemeClr val="bg1"/>
                </a:solidFill>
                <a:latin typeface="Times New Roman" pitchFamily="18" charset="0"/>
                <a:cs typeface="Times New Roman" pitchFamily="18" charset="0"/>
              </a:rPr>
              <a:t> </a:t>
            </a:r>
            <a:r>
              <a:rPr lang="fr-FR" sz="2000" b="1" u="sng" dirty="0">
                <a:solidFill>
                  <a:schemeClr val="bg1"/>
                </a:solidFill>
                <a:latin typeface="Times New Roman" pitchFamily="18" charset="0"/>
                <a:cs typeface="Times New Roman" pitchFamily="18" charset="0"/>
              </a:rPr>
              <a:t> </a:t>
            </a:r>
            <a:r>
              <a:rPr lang="ar-DZ" sz="2000" b="1" u="sng" dirty="0">
                <a:solidFill>
                  <a:schemeClr val="bg1"/>
                </a:solidFill>
                <a:latin typeface="Times New Roman" pitchFamily="18" charset="0"/>
                <a:cs typeface="Times New Roman" pitchFamily="18" charset="0"/>
              </a:rPr>
              <a:t> </a:t>
            </a:r>
            <a:r>
              <a:rPr lang="fr-FR" sz="2000" b="1" u="sng" dirty="0" err="1">
                <a:solidFill>
                  <a:schemeClr val="bg1"/>
                </a:solidFill>
                <a:latin typeface="Times New Roman" pitchFamily="18" charset="0"/>
                <a:cs typeface="Times New Roman" pitchFamily="18" charset="0"/>
              </a:rPr>
              <a:t>Abd</a:t>
            </a:r>
            <a:r>
              <a:rPr lang="fr-FR" sz="2000" b="1" u="sng" dirty="0">
                <a:solidFill>
                  <a:schemeClr val="bg1"/>
                </a:solidFill>
                <a:latin typeface="Times New Roman" pitchFamily="18" charset="0"/>
                <a:cs typeface="Times New Roman" pitchFamily="18" charset="0"/>
              </a:rPr>
              <a:t> </a:t>
            </a:r>
            <a:r>
              <a:rPr lang="ar-DZ" sz="2000" b="1" u="sng" dirty="0">
                <a:solidFill>
                  <a:schemeClr val="bg1"/>
                </a:solidFill>
                <a:latin typeface="Times New Roman" pitchFamily="18" charset="0"/>
                <a:cs typeface="Times New Roman" pitchFamily="18" charset="0"/>
              </a:rPr>
              <a:t> </a:t>
            </a:r>
            <a:r>
              <a:rPr lang="fr-FR" sz="2000" b="1" u="sng" dirty="0">
                <a:solidFill>
                  <a:schemeClr val="bg1"/>
                </a:solidFill>
                <a:latin typeface="Times New Roman" pitchFamily="18" charset="0"/>
                <a:cs typeface="Times New Roman" pitchFamily="18" charset="0"/>
              </a:rPr>
              <a:t>El Hamid Ibn </a:t>
            </a:r>
            <a:r>
              <a:rPr lang="fr-FR" sz="2000" b="1" u="sng" dirty="0" err="1">
                <a:solidFill>
                  <a:schemeClr val="bg1"/>
                </a:solidFill>
                <a:latin typeface="Times New Roman" pitchFamily="18" charset="0"/>
                <a:cs typeface="Times New Roman" pitchFamily="18" charset="0"/>
              </a:rPr>
              <a:t>Badis</a:t>
            </a:r>
            <a:r>
              <a:rPr lang="fr-FR" sz="2000" b="1" u="sng" dirty="0">
                <a:solidFill>
                  <a:schemeClr val="bg1"/>
                </a:solidFill>
                <a:latin typeface="Times New Roman" pitchFamily="18" charset="0"/>
                <a:cs typeface="Times New Roman" pitchFamily="18" charset="0"/>
              </a:rPr>
              <a:t> </a:t>
            </a:r>
          </a:p>
        </p:txBody>
      </p:sp>
      <p:pic>
        <p:nvPicPr>
          <p:cNvPr id="6" name="Image 5" descr="images.jpg"/>
          <p:cNvPicPr>
            <a:picLocks noChangeAspect="1"/>
          </p:cNvPicPr>
          <p:nvPr/>
        </p:nvPicPr>
        <p:blipFill>
          <a:blip r:embed="rId3" cstate="print"/>
          <a:stretch>
            <a:fillRect/>
          </a:stretch>
        </p:blipFill>
        <p:spPr>
          <a:xfrm>
            <a:off x="7286644" y="423984"/>
            <a:ext cx="1406530" cy="11476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Rectangle 7"/>
          <p:cNvSpPr/>
          <p:nvPr/>
        </p:nvSpPr>
        <p:spPr>
          <a:xfrm>
            <a:off x="500034" y="5000636"/>
            <a:ext cx="2992422" cy="1231106"/>
          </a:xfrm>
          <a:prstGeom prst="rect">
            <a:avLst/>
          </a:prstGeom>
        </p:spPr>
        <p:txBody>
          <a:bodyPr wrap="none">
            <a:spAutoFit/>
          </a:bodyPr>
          <a:lstStyle/>
          <a:p>
            <a:r>
              <a:rPr lang="fr-FR" sz="2000" dirty="0">
                <a:solidFill>
                  <a:schemeClr val="bg1"/>
                </a:solidFill>
                <a:latin typeface="Times New Roman" pitchFamily="18" charset="0"/>
                <a:cs typeface="Times New Roman" pitchFamily="18" charset="0"/>
              </a:rPr>
              <a:t>Présenté par</a:t>
            </a:r>
            <a:r>
              <a:rPr lang="fr-FR" dirty="0">
                <a:solidFill>
                  <a:schemeClr val="bg1"/>
                </a:solidFill>
                <a:latin typeface="Times New Roman" pitchFamily="18" charset="0"/>
                <a:cs typeface="Times New Roman" pitchFamily="18" charset="0"/>
              </a:rPr>
              <a:t>:</a:t>
            </a:r>
          </a:p>
          <a:p>
            <a:r>
              <a:rPr lang="fr-FR" dirty="0"/>
              <a:t> </a:t>
            </a:r>
            <a:r>
              <a:rPr lang="fr-FR" dirty="0" err="1">
                <a:solidFill>
                  <a:schemeClr val="bg1"/>
                </a:solidFill>
              </a:rPr>
              <a:t>M</a:t>
            </a:r>
            <a:r>
              <a:rPr lang="fr-FR" baseline="30000" dirty="0" err="1">
                <a:solidFill>
                  <a:schemeClr val="bg1"/>
                </a:solidFill>
              </a:rPr>
              <a:t>elle</a:t>
            </a:r>
            <a:r>
              <a:rPr lang="fr-FR" dirty="0" err="1">
                <a:solidFill>
                  <a:schemeClr val="bg1"/>
                </a:solidFill>
              </a:rPr>
              <a:t>KALLOUCHA</a:t>
            </a:r>
            <a:r>
              <a:rPr lang="fr-FR" dirty="0">
                <a:solidFill>
                  <a:schemeClr val="bg1"/>
                </a:solidFill>
              </a:rPr>
              <a:t> LOUIZA</a:t>
            </a:r>
          </a:p>
          <a:p>
            <a:r>
              <a:rPr lang="fr-FR" dirty="0">
                <a:solidFill>
                  <a:schemeClr val="bg1"/>
                </a:solidFill>
              </a:rPr>
              <a:t>M</a:t>
            </a:r>
            <a:r>
              <a:rPr lang="fr-FR" baseline="30000" dirty="0">
                <a:solidFill>
                  <a:schemeClr val="bg1"/>
                </a:solidFill>
              </a:rPr>
              <a:t>elle</a:t>
            </a:r>
            <a:r>
              <a:rPr lang="fr-FR" dirty="0">
                <a:solidFill>
                  <a:schemeClr val="bg1"/>
                </a:solidFill>
              </a:rPr>
              <a:t> KHARAZE DJAMILA</a:t>
            </a:r>
            <a:endParaRPr lang="fr-FR" dirty="0">
              <a:solidFill>
                <a:schemeClr val="bg1"/>
              </a:solidFill>
              <a:latin typeface="Times New Roman" pitchFamily="18" charset="0"/>
              <a:cs typeface="Times New Roman" pitchFamily="18" charset="0"/>
            </a:endParaRPr>
          </a:p>
          <a:p>
            <a:endParaRPr lang="ar-DZ" dirty="0">
              <a:solidFill>
                <a:schemeClr val="bg1"/>
              </a:solidFill>
              <a:latin typeface="Times New Roman" pitchFamily="18" charset="0"/>
              <a:cs typeface="Times New Roman" pitchFamily="18" charset="0"/>
            </a:endParaRPr>
          </a:p>
        </p:txBody>
      </p:sp>
      <p:sp>
        <p:nvSpPr>
          <p:cNvPr id="9" name="Rectangle 8"/>
          <p:cNvSpPr/>
          <p:nvPr/>
        </p:nvSpPr>
        <p:spPr>
          <a:xfrm>
            <a:off x="3714744" y="6143644"/>
            <a:ext cx="1857388" cy="400110"/>
          </a:xfrm>
          <a:prstGeom prst="rect">
            <a:avLst/>
          </a:prstGeom>
        </p:spPr>
        <p:txBody>
          <a:bodyPr wrap="square">
            <a:spAutoFit/>
          </a:bodyPr>
          <a:lstStyle/>
          <a:p>
            <a:pPr algn="ctr"/>
            <a:r>
              <a:rPr lang="fr-FR" sz="2000" b="1" dirty="0">
                <a:solidFill>
                  <a:schemeClr val="bg1"/>
                </a:solidFill>
                <a:latin typeface="Times New Roman" pitchFamily="18" charset="0"/>
                <a:cs typeface="Times New Roman" pitchFamily="18" charset="0"/>
              </a:rPr>
              <a:t>2022/2023</a:t>
            </a:r>
            <a:endParaRPr lang="ar-DZ" sz="2000" b="1" dirty="0">
              <a:solidFill>
                <a:schemeClr val="bg1"/>
              </a:solidFill>
              <a:latin typeface="Times New Roman" pitchFamily="18" charset="0"/>
              <a:cs typeface="Times New Roman" pitchFamily="18" charset="0"/>
            </a:endParaRPr>
          </a:p>
        </p:txBody>
      </p:sp>
      <p:sp>
        <p:nvSpPr>
          <p:cNvPr id="7" name="Rectangle 6"/>
          <p:cNvSpPr/>
          <p:nvPr/>
        </p:nvSpPr>
        <p:spPr>
          <a:xfrm>
            <a:off x="2235526" y="2967335"/>
            <a:ext cx="377026" cy="923330"/>
          </a:xfrm>
          <a:prstGeom prst="rect">
            <a:avLst/>
          </a:prstGeom>
          <a:noFill/>
        </p:spPr>
        <p:txBody>
          <a:bodyPr wrap="none" lIns="91440" tIns="45720" rIns="91440" bIns="45720">
            <a:spAutoFit/>
          </a:bodyPr>
          <a:lstStyle/>
          <a:p>
            <a:pPr algn="ctr"/>
            <a:r>
              <a:rPr lang="fr-FR"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endParaRPr lang="fr-FR"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27649" name="Rectangle 1"/>
          <p:cNvSpPr>
            <a:spLocks noChangeArrowheads="1"/>
          </p:cNvSpPr>
          <p:nvPr/>
        </p:nvSpPr>
        <p:spPr bwMode="auto">
          <a:xfrm>
            <a:off x="785786" y="1285860"/>
            <a:ext cx="442704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a:ln>
                  <a:noFill/>
                </a:ln>
                <a:solidFill>
                  <a:schemeClr val="bg1"/>
                </a:solidFill>
                <a:effectLst/>
                <a:latin typeface="Times New Roman" pitchFamily="18" charset="0"/>
                <a:ea typeface="Calibri"/>
                <a:cs typeface="Times New Roman" pitchFamily="18" charset="0"/>
              </a:rPr>
              <a:t>Spécialité </a:t>
            </a:r>
            <a:r>
              <a:rPr kumimoji="0" lang="fr-FR" sz="2400" b="0" i="0" u="none" strike="noStrike" cap="none" normalizeH="0" baseline="0" dirty="0">
                <a:ln>
                  <a:noFill/>
                </a:ln>
                <a:solidFill>
                  <a:schemeClr val="bg1"/>
                </a:solidFill>
                <a:effectLst/>
                <a:latin typeface="Times New Roman" pitchFamily="18" charset="0"/>
                <a:ea typeface="Calibri"/>
                <a:cs typeface="Times New Roman" pitchFamily="18" charset="0"/>
              </a:rPr>
              <a:t>:</a:t>
            </a:r>
            <a:r>
              <a:rPr kumimoji="0" lang="fr-FR" sz="2400" b="0" i="0" u="none" strike="noStrike" cap="none" normalizeH="0" dirty="0">
                <a:ln>
                  <a:noFill/>
                </a:ln>
                <a:solidFill>
                  <a:schemeClr val="bg1"/>
                </a:solidFill>
                <a:effectLst/>
                <a:latin typeface="Times New Roman" pitchFamily="18" charset="0"/>
                <a:ea typeface="Calibri"/>
                <a:cs typeface="Times New Roman" pitchFamily="18" charset="0"/>
              </a:rPr>
              <a:t> </a:t>
            </a:r>
            <a:r>
              <a:rPr lang="fr-FR" sz="2400" dirty="0">
                <a:solidFill>
                  <a:schemeClr val="bg1"/>
                </a:solidFill>
                <a:latin typeface="Times New Roman" pitchFamily="18" charset="0"/>
                <a:ea typeface="Calibri"/>
                <a:cs typeface="Times New Roman" pitchFamily="18" charset="0"/>
              </a:rPr>
              <a:t>ENVIRONNEMENT </a:t>
            </a:r>
            <a:endParaRPr kumimoji="0" lang="fr-FR" sz="3600" b="0" i="0" u="none" strike="noStrike" cap="none" normalizeH="0" baseline="0" dirty="0">
              <a:ln>
                <a:noFill/>
              </a:ln>
              <a:solidFill>
                <a:schemeClr val="bg1"/>
              </a:solidFill>
              <a:effectLst/>
              <a:latin typeface="Times New Roman" pitchFamily="18" charset="0"/>
              <a:cs typeface="Times New Roman" pitchFamily="18" charset="0"/>
            </a:endParaRPr>
          </a:p>
        </p:txBody>
      </p:sp>
      <p:sp>
        <p:nvSpPr>
          <p:cNvPr id="27650" name="Rectangle 2"/>
          <p:cNvSpPr>
            <a:spLocks noChangeArrowheads="1"/>
          </p:cNvSpPr>
          <p:nvPr/>
        </p:nvSpPr>
        <p:spPr bwMode="auto">
          <a:xfrm>
            <a:off x="3786182" y="2285992"/>
            <a:ext cx="109036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a:ln>
                  <a:noFill/>
                </a:ln>
                <a:solidFill>
                  <a:schemeClr val="bg1"/>
                </a:solidFill>
                <a:effectLst/>
                <a:latin typeface="Times New Roman" pitchFamily="18" charset="0"/>
                <a:ea typeface="Calibri"/>
                <a:cs typeface="Times New Roman" pitchFamily="18" charset="0"/>
              </a:rPr>
              <a:t>Thème</a:t>
            </a:r>
            <a:endParaRPr kumimoji="0" lang="fr-FR" sz="2000" b="0" i="0" u="none" strike="noStrike" cap="none" normalizeH="0" baseline="0" dirty="0">
              <a:ln>
                <a:noFill/>
              </a:ln>
              <a:solidFill>
                <a:schemeClr val="bg1"/>
              </a:solidFill>
              <a:effectLst/>
              <a:latin typeface="Times New Roman" pitchFamily="18" charset="0"/>
              <a:cs typeface="Times New Roman" pitchFamily="18" charset="0"/>
            </a:endParaRPr>
          </a:p>
        </p:txBody>
      </p:sp>
      <p:sp>
        <p:nvSpPr>
          <p:cNvPr id="15" name="Vague 14"/>
          <p:cNvSpPr/>
          <p:nvPr/>
        </p:nvSpPr>
        <p:spPr>
          <a:xfrm>
            <a:off x="1357290" y="3000372"/>
            <a:ext cx="6408815" cy="1675786"/>
          </a:xfrm>
          <a:prstGeom prst="wave">
            <a:avLst>
              <a:gd name="adj1" fmla="val 12500"/>
              <a:gd name="adj2" fmla="val 0"/>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Le raffinerie de sucre roux </a:t>
            </a:r>
            <a:r>
              <a:rPr lang="fr-FR" sz="2400" b="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de Mostaganem</a:t>
            </a:r>
            <a:endPar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10" name="Image 9" descr="images.jpg"/>
          <p:cNvPicPr>
            <a:picLocks noChangeAspect="1"/>
          </p:cNvPicPr>
          <p:nvPr/>
        </p:nvPicPr>
        <p:blipFill>
          <a:blip r:embed="rId3" cstate="print"/>
          <a:stretch>
            <a:fillRect/>
          </a:stretch>
        </p:blipFill>
        <p:spPr>
          <a:xfrm>
            <a:off x="7286644" y="428604"/>
            <a:ext cx="1406530" cy="11476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ZoneTexte 10"/>
          <p:cNvSpPr txBox="1"/>
          <p:nvPr/>
        </p:nvSpPr>
        <p:spPr>
          <a:xfrm>
            <a:off x="6372200" y="5013176"/>
            <a:ext cx="2088232" cy="707886"/>
          </a:xfrm>
          <a:prstGeom prst="rect">
            <a:avLst/>
          </a:prstGeom>
          <a:noFill/>
        </p:spPr>
        <p:txBody>
          <a:bodyPr wrap="square" rtlCol="0">
            <a:spAutoFit/>
          </a:bodyPr>
          <a:lstStyle/>
          <a:p>
            <a:r>
              <a:rPr lang="fr-FR" sz="2000" dirty="0">
                <a:solidFill>
                  <a:schemeClr val="bg1"/>
                </a:solidFill>
              </a:rPr>
              <a:t>Encadré par :</a:t>
            </a:r>
          </a:p>
          <a:p>
            <a:r>
              <a:rPr lang="fr-FR" sz="2000" dirty="0" err="1">
                <a:solidFill>
                  <a:schemeClr val="bg1"/>
                </a:solidFill>
              </a:rPr>
              <a:t>Boubegra</a:t>
            </a:r>
            <a:r>
              <a:rPr lang="fr-FR" sz="2000" dirty="0">
                <a:solidFill>
                  <a:schemeClr val="bg1"/>
                </a:solidFill>
              </a:rPr>
              <a:t> </a:t>
            </a:r>
            <a:r>
              <a:rPr lang="fr-FR" dirty="0">
                <a:solidFill>
                  <a:schemeClr val="bg1"/>
                </a:solidFill>
              </a:rPr>
              <a:t>Naima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9000" r="-9000"/>
          </a:stretch>
        </a:blipFill>
        <a:effectLst/>
      </p:bgPr>
    </p:bg>
    <p:spTree>
      <p:nvGrpSpPr>
        <p:cNvPr id="1" name=""/>
        <p:cNvGrpSpPr/>
        <p:nvPr/>
      </p:nvGrpSpPr>
      <p:grpSpPr>
        <a:xfrm>
          <a:off x="0" y="0"/>
          <a:ext cx="0" cy="0"/>
          <a:chOff x="0" y="0"/>
          <a:chExt cx="0" cy="0"/>
        </a:xfrm>
      </p:grpSpPr>
      <p:sp>
        <p:nvSpPr>
          <p:cNvPr id="8" name="Rectangle 7"/>
          <p:cNvSpPr/>
          <p:nvPr/>
        </p:nvSpPr>
        <p:spPr>
          <a:xfrm>
            <a:off x="720979" y="-24"/>
            <a:ext cx="7708673" cy="923330"/>
          </a:xfrm>
          <a:prstGeom prst="rect">
            <a:avLst/>
          </a:prstGeom>
          <a:solidFill>
            <a:schemeClr val="accent5">
              <a:lumMod val="75000"/>
            </a:schemeClr>
          </a:solidFill>
          <a:ln>
            <a:solidFill>
              <a:schemeClr val="tx1"/>
            </a:solidFill>
          </a:ln>
        </p:spPr>
        <p:txBody>
          <a:bodyPr wrap="none" lIns="91440" tIns="45720" rIns="91440" bIns="45720">
            <a:prstTxWarp prst="textChevronInverted">
              <a:avLst/>
            </a:prstTxWarp>
            <a:spAutoFit/>
          </a:bodyPr>
          <a:lstStyle/>
          <a:p>
            <a:pPr algn="ctr"/>
            <a:r>
              <a:rPr lang="fr-FR" sz="5400" b="1" dirty="0"/>
              <a:t>Propriétés physico-chimiques de saccharose </a:t>
            </a:r>
            <a:endParaRPr lang="fr-FR" sz="5400" b="1" cap="none" spc="0" dirty="0">
              <a:ln w="17780" cmpd="sng">
                <a:solidFill>
                  <a:srgbClr val="FFFFFF"/>
                </a:solidFill>
                <a:prstDash val="solid"/>
                <a:miter lim="800000"/>
              </a:ln>
              <a:solidFill>
                <a:srgbClr val="FFFF00"/>
              </a:solidFill>
              <a:effectLst>
                <a:outerShdw blurRad="50800" algn="tl" rotWithShape="0">
                  <a:srgbClr val="000000"/>
                </a:outerShdw>
              </a:effectLst>
              <a:latin typeface="Times New Roman" pitchFamily="18" charset="0"/>
              <a:cs typeface="Times New Roman" pitchFamily="18" charset="0"/>
            </a:endParaRPr>
          </a:p>
        </p:txBody>
      </p:sp>
      <p:sp>
        <p:nvSpPr>
          <p:cNvPr id="4" name="Rectangle à coins arrondis 3"/>
          <p:cNvSpPr/>
          <p:nvPr/>
        </p:nvSpPr>
        <p:spPr>
          <a:xfrm>
            <a:off x="0" y="1071546"/>
            <a:ext cx="1643074" cy="7143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a:t>Propriétés physiques </a:t>
            </a:r>
            <a:endParaRPr lang="fr-FR" dirty="0"/>
          </a:p>
        </p:txBody>
      </p:sp>
      <p:sp>
        <p:nvSpPr>
          <p:cNvPr id="6" name="Bulle ronde 5"/>
          <p:cNvSpPr/>
          <p:nvPr/>
        </p:nvSpPr>
        <p:spPr>
          <a:xfrm>
            <a:off x="1785918" y="1000108"/>
            <a:ext cx="1428760" cy="857256"/>
          </a:xfrm>
          <a:prstGeom prst="wedgeEllipse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tx1"/>
                </a:solidFill>
              </a:rPr>
              <a:t>Aspect</a:t>
            </a:r>
            <a:endParaRPr lang="fr-FR" dirty="0">
              <a:solidFill>
                <a:schemeClr val="tx1"/>
              </a:solidFill>
            </a:endParaRPr>
          </a:p>
          <a:p>
            <a:pPr algn="ctr"/>
            <a:endParaRPr lang="fr-FR" dirty="0">
              <a:solidFill>
                <a:schemeClr val="tx1"/>
              </a:solidFill>
            </a:endParaRPr>
          </a:p>
        </p:txBody>
      </p:sp>
      <p:sp>
        <p:nvSpPr>
          <p:cNvPr id="9" name="Bulle ronde 8"/>
          <p:cNvSpPr/>
          <p:nvPr/>
        </p:nvSpPr>
        <p:spPr>
          <a:xfrm>
            <a:off x="2285984" y="2000240"/>
            <a:ext cx="1643074" cy="1000132"/>
          </a:xfrm>
          <a:prstGeom prst="wedgeEllipse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tx1"/>
                </a:solidFill>
              </a:rPr>
              <a:t>Densité</a:t>
            </a:r>
            <a:endParaRPr lang="fr-FR" dirty="0">
              <a:solidFill>
                <a:schemeClr val="tx1"/>
              </a:solidFill>
            </a:endParaRPr>
          </a:p>
          <a:p>
            <a:pPr algn="ctr"/>
            <a:endParaRPr lang="fr-FR" dirty="0">
              <a:solidFill>
                <a:schemeClr val="tx1"/>
              </a:solidFill>
            </a:endParaRPr>
          </a:p>
        </p:txBody>
      </p:sp>
      <p:sp>
        <p:nvSpPr>
          <p:cNvPr id="15" name="Rectangle à coins arrondis 14"/>
          <p:cNvSpPr/>
          <p:nvPr/>
        </p:nvSpPr>
        <p:spPr>
          <a:xfrm>
            <a:off x="0" y="3143248"/>
            <a:ext cx="2428892" cy="7143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a:t>Propriétés chimiques</a:t>
            </a:r>
            <a:endParaRPr lang="fr-FR" dirty="0"/>
          </a:p>
        </p:txBody>
      </p:sp>
      <p:sp>
        <p:nvSpPr>
          <p:cNvPr id="16" name="Bulle ronde 15"/>
          <p:cNvSpPr/>
          <p:nvPr/>
        </p:nvSpPr>
        <p:spPr>
          <a:xfrm>
            <a:off x="4143372" y="1071546"/>
            <a:ext cx="2714644" cy="928694"/>
          </a:xfrm>
          <a:prstGeom prst="wedgeEllipse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tx1"/>
                </a:solidFill>
              </a:rPr>
              <a:t>Granulométrie</a:t>
            </a:r>
            <a:endParaRPr lang="fr-FR" dirty="0">
              <a:solidFill>
                <a:schemeClr val="tx1"/>
              </a:solidFill>
            </a:endParaRPr>
          </a:p>
          <a:p>
            <a:pPr algn="ctr"/>
            <a:endParaRPr lang="fr-FR" dirty="0">
              <a:solidFill>
                <a:schemeClr val="tx1"/>
              </a:solidFill>
            </a:endParaRPr>
          </a:p>
        </p:txBody>
      </p:sp>
      <p:sp>
        <p:nvSpPr>
          <p:cNvPr id="18" name="Bulle ronde 17"/>
          <p:cNvSpPr/>
          <p:nvPr/>
        </p:nvSpPr>
        <p:spPr>
          <a:xfrm>
            <a:off x="6643702" y="2285992"/>
            <a:ext cx="1857388" cy="714380"/>
          </a:xfrm>
          <a:prstGeom prst="wedgeEllipse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tx1"/>
                </a:solidFill>
              </a:rPr>
              <a:t>Fusion</a:t>
            </a:r>
            <a:endParaRPr lang="fr-FR" dirty="0">
              <a:solidFill>
                <a:schemeClr val="tx1"/>
              </a:solidFill>
            </a:endParaRPr>
          </a:p>
          <a:p>
            <a:pPr algn="ctr"/>
            <a:endParaRPr lang="fr-FR" dirty="0">
              <a:solidFill>
                <a:schemeClr val="tx1"/>
              </a:solidFill>
            </a:endParaRPr>
          </a:p>
        </p:txBody>
      </p:sp>
      <p:sp>
        <p:nvSpPr>
          <p:cNvPr id="19" name="Bulle ronde 18"/>
          <p:cNvSpPr/>
          <p:nvPr/>
        </p:nvSpPr>
        <p:spPr>
          <a:xfrm>
            <a:off x="7072298" y="1142984"/>
            <a:ext cx="2071702" cy="857256"/>
          </a:xfrm>
          <a:prstGeom prst="wedgeEllipse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tx1"/>
                </a:solidFill>
              </a:rPr>
              <a:t>Activité de l’eau (</a:t>
            </a:r>
            <a:r>
              <a:rPr lang="fr-FR" b="1" dirty="0" err="1">
                <a:solidFill>
                  <a:schemeClr val="tx1"/>
                </a:solidFill>
              </a:rPr>
              <a:t>Aw</a:t>
            </a:r>
            <a:r>
              <a:rPr lang="fr-FR" b="1" dirty="0">
                <a:solidFill>
                  <a:schemeClr val="tx1"/>
                </a:solidFill>
              </a:rPr>
              <a:t>)</a:t>
            </a:r>
            <a:endParaRPr lang="fr-FR" dirty="0">
              <a:solidFill>
                <a:schemeClr val="tx1"/>
              </a:solidFill>
            </a:endParaRPr>
          </a:p>
          <a:p>
            <a:pPr algn="ctr"/>
            <a:endParaRPr lang="fr-FR" dirty="0">
              <a:solidFill>
                <a:schemeClr val="tx1"/>
              </a:solidFill>
            </a:endParaRPr>
          </a:p>
        </p:txBody>
      </p:sp>
      <p:sp>
        <p:nvSpPr>
          <p:cNvPr id="20" name="Bulle ronde 19"/>
          <p:cNvSpPr/>
          <p:nvPr/>
        </p:nvSpPr>
        <p:spPr>
          <a:xfrm>
            <a:off x="4286248" y="2357430"/>
            <a:ext cx="1857388" cy="714380"/>
          </a:xfrm>
          <a:prstGeom prst="wedgeEllipse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tx1"/>
                </a:solidFill>
              </a:rPr>
              <a:t>Solubilité</a:t>
            </a:r>
            <a:endParaRPr lang="fr-FR" dirty="0">
              <a:solidFill>
                <a:schemeClr val="tx1"/>
              </a:solidFill>
            </a:endParaRPr>
          </a:p>
          <a:p>
            <a:pPr algn="ctr"/>
            <a:endParaRPr lang="fr-FR" dirty="0">
              <a:solidFill>
                <a:schemeClr val="tx1"/>
              </a:solidFill>
            </a:endParaRPr>
          </a:p>
        </p:txBody>
      </p:sp>
      <p:sp>
        <p:nvSpPr>
          <p:cNvPr id="21" name="Bulle ronde 20"/>
          <p:cNvSpPr/>
          <p:nvPr/>
        </p:nvSpPr>
        <p:spPr>
          <a:xfrm>
            <a:off x="5143504" y="3857628"/>
            <a:ext cx="1714512" cy="928694"/>
          </a:xfrm>
          <a:prstGeom prst="wedgeEllipseCallout">
            <a:avLst/>
          </a:prstGeom>
          <a:solidFill>
            <a:srgbClr val="FFFF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tx1"/>
                </a:solidFill>
              </a:rPr>
              <a:t>Mesure du </a:t>
            </a:r>
            <a:r>
              <a:rPr lang="fr-FR" b="1" dirty="0" err="1">
                <a:solidFill>
                  <a:schemeClr val="tx1"/>
                </a:solidFill>
              </a:rPr>
              <a:t>brix</a:t>
            </a:r>
            <a:endParaRPr lang="fr-FR" dirty="0">
              <a:solidFill>
                <a:schemeClr val="tx1"/>
              </a:solidFill>
            </a:endParaRPr>
          </a:p>
          <a:p>
            <a:pPr algn="ctr"/>
            <a:endParaRPr lang="fr-FR" dirty="0">
              <a:solidFill>
                <a:schemeClr val="tx1"/>
              </a:solidFill>
            </a:endParaRPr>
          </a:p>
        </p:txBody>
      </p:sp>
      <p:pic>
        <p:nvPicPr>
          <p:cNvPr id="22" name="Image 21"/>
          <p:cNvPicPr/>
          <p:nvPr/>
        </p:nvPicPr>
        <p:blipFill>
          <a:blip r:embed="rId3" cstate="print"/>
          <a:srcRect/>
          <a:stretch>
            <a:fillRect/>
          </a:stretch>
        </p:blipFill>
        <p:spPr bwMode="auto">
          <a:xfrm>
            <a:off x="7000892" y="3429000"/>
            <a:ext cx="1860550" cy="20383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3" name="Rectangle 22"/>
          <p:cNvSpPr/>
          <p:nvPr/>
        </p:nvSpPr>
        <p:spPr>
          <a:xfrm>
            <a:off x="5833478" y="5572140"/>
            <a:ext cx="3310522" cy="369332"/>
          </a:xfrm>
          <a:prstGeom prst="rect">
            <a:avLst/>
          </a:prstGeom>
        </p:spPr>
        <p:txBody>
          <a:bodyPr wrap="none">
            <a:spAutoFit/>
          </a:bodyPr>
          <a:lstStyle/>
          <a:p>
            <a:r>
              <a:rPr lang="fr-FR" dirty="0"/>
              <a:t>Photographie du  réfractomètre</a:t>
            </a:r>
          </a:p>
        </p:txBody>
      </p:sp>
      <p:sp>
        <p:nvSpPr>
          <p:cNvPr id="24" name="Bulle ronde 23"/>
          <p:cNvSpPr/>
          <p:nvPr/>
        </p:nvSpPr>
        <p:spPr>
          <a:xfrm>
            <a:off x="214282" y="4071942"/>
            <a:ext cx="2214578" cy="1214446"/>
          </a:xfrm>
          <a:prstGeom prst="wedgeEllipseCallout">
            <a:avLst/>
          </a:prstGeom>
          <a:solidFill>
            <a:srgbClr val="FFFF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Mesure de la polarisation en solution</a:t>
            </a:r>
            <a:endParaRPr lang="fr-FR" dirty="0">
              <a:solidFill>
                <a:schemeClr val="tx1"/>
              </a:solidFill>
            </a:endParaRPr>
          </a:p>
        </p:txBody>
      </p:sp>
      <p:sp>
        <p:nvSpPr>
          <p:cNvPr id="25" name="Bulle ronde 24"/>
          <p:cNvSpPr/>
          <p:nvPr/>
        </p:nvSpPr>
        <p:spPr>
          <a:xfrm>
            <a:off x="2928926" y="5786454"/>
            <a:ext cx="3357586" cy="928694"/>
          </a:xfrm>
          <a:prstGeom prst="wedgeEllipseCallout">
            <a:avLst/>
          </a:prstGeom>
          <a:solidFill>
            <a:srgbClr val="FFFF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b="1" dirty="0">
                <a:solidFill>
                  <a:schemeClr val="tx1"/>
                </a:solidFill>
              </a:rPr>
              <a:t>Mesure de la couleur du sucre blanc ensachage</a:t>
            </a:r>
            <a:endParaRPr lang="fr-FR" dirty="0">
              <a:solidFill>
                <a:schemeClr val="tx1"/>
              </a:solidFill>
            </a:endParaRPr>
          </a:p>
        </p:txBody>
      </p:sp>
      <p:sp>
        <p:nvSpPr>
          <p:cNvPr id="26" name="Bulle ronde 25"/>
          <p:cNvSpPr/>
          <p:nvPr/>
        </p:nvSpPr>
        <p:spPr>
          <a:xfrm>
            <a:off x="500034" y="5500702"/>
            <a:ext cx="1857388" cy="1214446"/>
          </a:xfrm>
          <a:prstGeom prst="wedgeEllipseCallout">
            <a:avLst/>
          </a:prstGeom>
          <a:solidFill>
            <a:srgbClr val="FFFF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b="1" dirty="0">
                <a:solidFill>
                  <a:schemeClr val="tx1"/>
                </a:solidFill>
              </a:rPr>
              <a:t>Mesure de la couleur en solution</a:t>
            </a:r>
            <a:endParaRPr lang="fr-FR" dirty="0">
              <a:solidFill>
                <a:schemeClr val="tx1"/>
              </a:solidFill>
            </a:endParaRPr>
          </a:p>
        </p:txBody>
      </p:sp>
      <p:pic>
        <p:nvPicPr>
          <p:cNvPr id="27" name="Image 26"/>
          <p:cNvPicPr/>
          <p:nvPr/>
        </p:nvPicPr>
        <p:blipFill>
          <a:blip r:embed="rId4" cstate="print"/>
          <a:srcRect/>
          <a:stretch>
            <a:fillRect/>
          </a:stretch>
        </p:blipFill>
        <p:spPr bwMode="auto">
          <a:xfrm>
            <a:off x="2500298" y="3929066"/>
            <a:ext cx="2571768" cy="1571636"/>
          </a:xfrm>
          <a:prstGeom prst="rect">
            <a:avLst/>
          </a:prstGeom>
          <a:noFill/>
        </p:spPr>
      </p:pic>
      <p:sp>
        <p:nvSpPr>
          <p:cNvPr id="28" name="Rectangle 27"/>
          <p:cNvSpPr/>
          <p:nvPr/>
        </p:nvSpPr>
        <p:spPr>
          <a:xfrm>
            <a:off x="2285984" y="5500702"/>
            <a:ext cx="3064813" cy="369332"/>
          </a:xfrm>
          <a:prstGeom prst="rect">
            <a:avLst/>
          </a:prstGeom>
        </p:spPr>
        <p:txBody>
          <a:bodyPr wrap="none">
            <a:spAutoFit/>
          </a:bodyPr>
          <a:lstStyle/>
          <a:p>
            <a:r>
              <a:rPr lang="fr-FR" dirty="0"/>
              <a:t>Photographie du polarimètre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heckerboard(across)">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ox(i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ox(in)">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box(in)">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ox(in)">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box(in)">
                                      <p:cBhvr>
                                        <p:cTn id="39" dur="50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box(in)">
                                      <p:cBhvr>
                                        <p:cTn id="44" dur="5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5" presetClass="entr" presetSubtype="1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checkerboard(across)">
                                      <p:cBhvr>
                                        <p:cTn id="49" dur="5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4" presetClass="entr" presetSubtype="16" fill="hold" grpId="0" nodeType="click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box(in)">
                                      <p:cBhvr>
                                        <p:cTn id="54" dur="500"/>
                                        <p:tgtEl>
                                          <p:spTgt spid="24"/>
                                        </p:tgtEl>
                                      </p:cBhvr>
                                    </p:animEffect>
                                  </p:childTnLst>
                                </p:cTn>
                              </p:par>
                            </p:childTnLst>
                          </p:cTn>
                        </p:par>
                      </p:childTnLst>
                    </p:cTn>
                  </p:par>
                  <p:par>
                    <p:cTn id="55" fill="hold">
                      <p:stCondLst>
                        <p:cond delay="indefinite"/>
                      </p:stCondLst>
                      <p:childTnLst>
                        <p:par>
                          <p:cTn id="56" fill="hold">
                            <p:stCondLst>
                              <p:cond delay="0"/>
                            </p:stCondLst>
                            <p:childTnLst>
                              <p:par>
                                <p:cTn id="57" presetID="20" presetClass="entr" presetSubtype="0" fill="hold" nodeType="click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edge">
                                      <p:cBhvr>
                                        <p:cTn id="59" dur="2000"/>
                                        <p:tgtEl>
                                          <p:spTgt spid="27"/>
                                        </p:tgtEl>
                                      </p:cBhvr>
                                    </p:animEffect>
                                  </p:childTnLst>
                                </p:cTn>
                              </p:par>
                            </p:childTnLst>
                          </p:cTn>
                        </p:par>
                      </p:childTnLst>
                    </p:cTn>
                  </p:par>
                  <p:par>
                    <p:cTn id="60" fill="hold">
                      <p:stCondLst>
                        <p:cond delay="indefinite"/>
                      </p:stCondLst>
                      <p:childTnLst>
                        <p:par>
                          <p:cTn id="61" fill="hold">
                            <p:stCondLst>
                              <p:cond delay="0"/>
                            </p:stCondLst>
                            <p:childTnLst>
                              <p:par>
                                <p:cTn id="62" presetID="5" presetClass="entr" presetSubtype="10" fill="hold" grpId="0" nodeType="click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checkerboard(across)">
                                      <p:cBhvr>
                                        <p:cTn id="64" dur="500"/>
                                        <p:tgtEl>
                                          <p:spTgt spid="28"/>
                                        </p:tgtEl>
                                      </p:cBhvr>
                                    </p:animEffect>
                                  </p:childTnLst>
                                </p:cTn>
                              </p:par>
                            </p:childTnLst>
                          </p:cTn>
                        </p:par>
                      </p:childTnLst>
                    </p:cTn>
                  </p:par>
                  <p:par>
                    <p:cTn id="65" fill="hold">
                      <p:stCondLst>
                        <p:cond delay="indefinite"/>
                      </p:stCondLst>
                      <p:childTnLst>
                        <p:par>
                          <p:cTn id="66" fill="hold">
                            <p:stCondLst>
                              <p:cond delay="0"/>
                            </p:stCondLst>
                            <p:childTnLst>
                              <p:par>
                                <p:cTn id="67" presetID="4" presetClass="entr" presetSubtype="16" fill="hold" grpId="0" nodeType="click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box(in)">
                                      <p:cBhvr>
                                        <p:cTn id="69" dur="500"/>
                                        <p:tgtEl>
                                          <p:spTgt spid="21"/>
                                        </p:tgtEl>
                                      </p:cBhvr>
                                    </p:animEffect>
                                  </p:childTnLst>
                                </p:cTn>
                              </p:par>
                            </p:childTnLst>
                          </p:cTn>
                        </p:par>
                      </p:childTnLst>
                    </p:cTn>
                  </p:par>
                  <p:par>
                    <p:cTn id="70" fill="hold">
                      <p:stCondLst>
                        <p:cond delay="indefinite"/>
                      </p:stCondLst>
                      <p:childTnLst>
                        <p:par>
                          <p:cTn id="71" fill="hold">
                            <p:stCondLst>
                              <p:cond delay="0"/>
                            </p:stCondLst>
                            <p:childTnLst>
                              <p:par>
                                <p:cTn id="72" presetID="20" presetClass="entr" presetSubtype="0" fill="hold" nodeType="click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edge">
                                      <p:cBhvr>
                                        <p:cTn id="74" dur="2000"/>
                                        <p:tgtEl>
                                          <p:spTgt spid="22"/>
                                        </p:tgtEl>
                                      </p:cBhvr>
                                    </p:animEffect>
                                  </p:childTnLst>
                                </p:cTn>
                              </p:par>
                            </p:childTnLst>
                          </p:cTn>
                        </p:par>
                      </p:childTnLst>
                    </p:cTn>
                  </p:par>
                  <p:par>
                    <p:cTn id="75" fill="hold">
                      <p:stCondLst>
                        <p:cond delay="indefinite"/>
                      </p:stCondLst>
                      <p:childTnLst>
                        <p:par>
                          <p:cTn id="76" fill="hold">
                            <p:stCondLst>
                              <p:cond delay="0"/>
                            </p:stCondLst>
                            <p:childTnLst>
                              <p:par>
                                <p:cTn id="77" presetID="20" presetClass="entr" presetSubtype="0" fill="hold" grpId="0" nodeType="click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wedge">
                                      <p:cBhvr>
                                        <p:cTn id="79" dur="2000"/>
                                        <p:tgtEl>
                                          <p:spTgt spid="23"/>
                                        </p:tgtEl>
                                      </p:cBhvr>
                                    </p:animEffect>
                                  </p:childTnLst>
                                </p:cTn>
                              </p:par>
                            </p:childTnLst>
                          </p:cTn>
                        </p:par>
                      </p:childTnLst>
                    </p:cTn>
                  </p:par>
                  <p:par>
                    <p:cTn id="80" fill="hold">
                      <p:stCondLst>
                        <p:cond delay="indefinite"/>
                      </p:stCondLst>
                      <p:childTnLst>
                        <p:par>
                          <p:cTn id="81" fill="hold">
                            <p:stCondLst>
                              <p:cond delay="0"/>
                            </p:stCondLst>
                            <p:childTnLst>
                              <p:par>
                                <p:cTn id="82" presetID="4" presetClass="entr" presetSubtype="16" fill="hold" grpId="0" nodeType="click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box(in)">
                                      <p:cBhvr>
                                        <p:cTn id="84" dur="500"/>
                                        <p:tgtEl>
                                          <p:spTgt spid="26"/>
                                        </p:tgtEl>
                                      </p:cBhvr>
                                    </p:animEffect>
                                  </p:childTnLst>
                                </p:cTn>
                              </p:par>
                            </p:childTnLst>
                          </p:cTn>
                        </p:par>
                      </p:childTnLst>
                    </p:cTn>
                  </p:par>
                  <p:par>
                    <p:cTn id="85" fill="hold">
                      <p:stCondLst>
                        <p:cond delay="indefinite"/>
                      </p:stCondLst>
                      <p:childTnLst>
                        <p:par>
                          <p:cTn id="86" fill="hold">
                            <p:stCondLst>
                              <p:cond delay="0"/>
                            </p:stCondLst>
                            <p:childTnLst>
                              <p:par>
                                <p:cTn id="87" presetID="4" presetClass="entr" presetSubtype="16" fill="hold" grpId="0" nodeType="click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box(in)">
                                      <p:cBhvr>
                                        <p:cTn id="8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6" grpId="0" animBg="1"/>
      <p:bldP spid="9" grpId="0" animBg="1"/>
      <p:bldP spid="15" grpId="0" animBg="1"/>
      <p:bldP spid="16" grpId="0" animBg="1"/>
      <p:bldP spid="18" grpId="0" animBg="1"/>
      <p:bldP spid="19" grpId="0" animBg="1"/>
      <p:bldP spid="20" grpId="0" animBg="1"/>
      <p:bldP spid="21" grpId="0" animBg="1"/>
      <p:bldP spid="23" grpId="0"/>
      <p:bldP spid="24" grpId="0" animBg="1"/>
      <p:bldP spid="25" grpId="0" animBg="1"/>
      <p:bldP spid="26" grpId="0" animBg="1"/>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24000" r="-24000"/>
          </a:stretch>
        </a:blipFill>
        <a:effectLst/>
      </p:bgPr>
    </p:bg>
    <p:spTree>
      <p:nvGrpSpPr>
        <p:cNvPr id="1" name=""/>
        <p:cNvGrpSpPr/>
        <p:nvPr/>
      </p:nvGrpSpPr>
      <p:grpSpPr>
        <a:xfrm>
          <a:off x="0" y="0"/>
          <a:ext cx="0" cy="0"/>
          <a:chOff x="0" y="0"/>
          <a:chExt cx="0" cy="0"/>
        </a:xfrm>
      </p:grpSpPr>
      <p:sp>
        <p:nvSpPr>
          <p:cNvPr id="6" name="Ellipse 5"/>
          <p:cNvSpPr/>
          <p:nvPr/>
        </p:nvSpPr>
        <p:spPr>
          <a:xfrm>
            <a:off x="0" y="2428868"/>
            <a:ext cx="1928826" cy="857256"/>
          </a:xfrm>
          <a:prstGeom prst="ellipse">
            <a:avLst/>
          </a:prstGeom>
          <a:solidFill>
            <a:schemeClr val="accent4">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fr-FR" sz="2000" b="1" dirty="0">
                <a:solidFill>
                  <a:schemeClr val="tx1"/>
                </a:solidFill>
              </a:rPr>
              <a:t>raffinage de sucre</a:t>
            </a:r>
            <a:endParaRPr lang="fr-FR" sz="2000" b="1" dirty="0">
              <a:solidFill>
                <a:schemeClr val="tx1"/>
              </a:solidFill>
              <a:latin typeface="Times New Roman" pitchFamily="18" charset="0"/>
              <a:cs typeface="Times New Roman" pitchFamily="18" charset="0"/>
            </a:endParaRPr>
          </a:p>
        </p:txBody>
      </p:sp>
      <p:sp>
        <p:nvSpPr>
          <p:cNvPr id="13" name="Rectangle 12"/>
          <p:cNvSpPr/>
          <p:nvPr/>
        </p:nvSpPr>
        <p:spPr>
          <a:xfrm>
            <a:off x="3571868" y="1785926"/>
            <a:ext cx="4714908" cy="1928826"/>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dirty="0">
                <a:solidFill>
                  <a:schemeClr val="tx1"/>
                </a:solidFill>
              </a:rPr>
              <a:t>C’est une industrie complémentaire à la sucrerie, raffinerie, elle traite les sucres bruts. Le sucre brut subit plusieurs étapes de transformation pour aboutir à un produit final qui est le sucre blanc à haute pureté.</a:t>
            </a:r>
          </a:p>
        </p:txBody>
      </p:sp>
      <p:sp>
        <p:nvSpPr>
          <p:cNvPr id="16" name="Flèche droite 15"/>
          <p:cNvSpPr/>
          <p:nvPr/>
        </p:nvSpPr>
        <p:spPr>
          <a:xfrm>
            <a:off x="2357422" y="2714620"/>
            <a:ext cx="714380" cy="214314"/>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ox(i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amond(in)">
                                      <p:cBhvr>
                                        <p:cTn id="1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0" y="142852"/>
            <a:ext cx="9144000" cy="83099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00" b="1" dirty="0">
                <a:ln w="11430"/>
                <a:solidFill>
                  <a:srgbClr val="FF0000"/>
                </a:solidFill>
                <a:effectLst>
                  <a:outerShdw blurRad="50800" dist="39000" dir="5460000" algn="tl">
                    <a:srgbClr val="000000">
                      <a:alpha val="38000"/>
                    </a:srgbClr>
                  </a:outerShdw>
                </a:effectLst>
                <a:latin typeface="Times New Roman" pitchFamily="18" charset="0"/>
                <a:cs typeface="Times New Roman" pitchFamily="18" charset="0"/>
              </a:rPr>
              <a:t>   </a:t>
            </a:r>
          </a:p>
        </p:txBody>
      </p:sp>
      <p:sp>
        <p:nvSpPr>
          <p:cNvPr id="9" name="Rectangle à coins arrondis 8"/>
          <p:cNvSpPr/>
          <p:nvPr/>
        </p:nvSpPr>
        <p:spPr>
          <a:xfrm>
            <a:off x="2428860" y="0"/>
            <a:ext cx="3714776" cy="1000108"/>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schemeClr val="tx1"/>
              </a:solidFill>
            </a:endParaRPr>
          </a:p>
          <a:p>
            <a:pPr algn="ctr"/>
            <a:r>
              <a:rPr lang="fr-FR" b="1" dirty="0">
                <a:solidFill>
                  <a:schemeClr val="tx1"/>
                </a:solidFill>
              </a:rPr>
              <a:t>Les étapes de fabrication le sucre de betterave </a:t>
            </a:r>
            <a:endParaRPr lang="fr-FR" dirty="0">
              <a:solidFill>
                <a:schemeClr val="tx1"/>
              </a:solidFill>
            </a:endParaRPr>
          </a:p>
          <a:p>
            <a:pPr algn="ctr"/>
            <a:endParaRPr lang="fr-FR" dirty="0">
              <a:solidFill>
                <a:schemeClr val="tx1"/>
              </a:solidFill>
            </a:endParaRPr>
          </a:p>
        </p:txBody>
      </p:sp>
      <p:cxnSp>
        <p:nvCxnSpPr>
          <p:cNvPr id="11" name="Connecteur droit avec flèche 10"/>
          <p:cNvCxnSpPr>
            <a:stCxn id="9" idx="2"/>
            <a:endCxn id="16" idx="0"/>
          </p:cNvCxnSpPr>
          <p:nvPr/>
        </p:nvCxnSpPr>
        <p:spPr>
          <a:xfrm>
            <a:off x="4286248" y="1000108"/>
            <a:ext cx="3087794" cy="916724"/>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cxnSp>
        <p:nvCxnSpPr>
          <p:cNvPr id="12" name="Connecteur droit avec flèche 11"/>
          <p:cNvCxnSpPr>
            <a:stCxn id="9" idx="2"/>
            <a:endCxn id="17" idx="0"/>
          </p:cNvCxnSpPr>
          <p:nvPr/>
        </p:nvCxnSpPr>
        <p:spPr>
          <a:xfrm flipH="1">
            <a:off x="1613402" y="1000108"/>
            <a:ext cx="2672846" cy="844716"/>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sp>
        <p:nvSpPr>
          <p:cNvPr id="16" name="Rectangle 15"/>
          <p:cNvSpPr/>
          <p:nvPr/>
        </p:nvSpPr>
        <p:spPr>
          <a:xfrm>
            <a:off x="6588224" y="1916832"/>
            <a:ext cx="1571636" cy="7143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a:solidFill>
                  <a:schemeClr val="tx1"/>
                </a:solidFill>
              </a:rPr>
              <a:t>Séchage</a:t>
            </a:r>
            <a:endParaRPr lang="fr-FR" dirty="0">
              <a:solidFill>
                <a:schemeClr val="tx1"/>
              </a:solidFill>
            </a:endParaRPr>
          </a:p>
        </p:txBody>
      </p:sp>
      <p:sp>
        <p:nvSpPr>
          <p:cNvPr id="17" name="Rectangle 16"/>
          <p:cNvSpPr/>
          <p:nvPr/>
        </p:nvSpPr>
        <p:spPr>
          <a:xfrm>
            <a:off x="827584" y="1844824"/>
            <a:ext cx="1571636" cy="7143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a:solidFill>
                  <a:schemeClr val="tx1"/>
                </a:solidFill>
              </a:rPr>
              <a:t>Réception</a:t>
            </a:r>
            <a:endParaRPr lang="fr-FR" dirty="0">
              <a:solidFill>
                <a:schemeClr val="tx1"/>
              </a:solidFill>
            </a:endParaRPr>
          </a:p>
        </p:txBody>
      </p:sp>
      <p:cxnSp>
        <p:nvCxnSpPr>
          <p:cNvPr id="18" name="Connecteur droit avec flèche 17"/>
          <p:cNvCxnSpPr>
            <a:stCxn id="9" idx="2"/>
            <a:endCxn id="14" idx="0"/>
          </p:cNvCxnSpPr>
          <p:nvPr/>
        </p:nvCxnSpPr>
        <p:spPr>
          <a:xfrm>
            <a:off x="4286248" y="1000108"/>
            <a:ext cx="279482" cy="916724"/>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sp>
        <p:nvSpPr>
          <p:cNvPr id="14" name="Rectangle 13"/>
          <p:cNvSpPr/>
          <p:nvPr/>
        </p:nvSpPr>
        <p:spPr>
          <a:xfrm>
            <a:off x="3779912" y="1916832"/>
            <a:ext cx="1571636" cy="7143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a:solidFill>
                  <a:schemeClr val="tx1"/>
                </a:solidFill>
              </a:rPr>
              <a:t>Evaporation</a:t>
            </a:r>
            <a:endParaRPr lang="fr-FR" dirty="0">
              <a:solidFill>
                <a:schemeClr val="tx1"/>
              </a:solidFill>
            </a:endParaRPr>
          </a:p>
        </p:txBody>
      </p:sp>
      <p:pic>
        <p:nvPicPr>
          <p:cNvPr id="30" name="Image 29"/>
          <p:cNvPicPr/>
          <p:nvPr/>
        </p:nvPicPr>
        <p:blipFill>
          <a:blip r:embed="rId2" cstate="print"/>
          <a:srcRect/>
          <a:stretch>
            <a:fillRect/>
          </a:stretch>
        </p:blipFill>
        <p:spPr bwMode="auto">
          <a:xfrm>
            <a:off x="6215074" y="3068960"/>
            <a:ext cx="2928926" cy="18288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7" name="Rectangle 36"/>
          <p:cNvSpPr/>
          <p:nvPr/>
        </p:nvSpPr>
        <p:spPr>
          <a:xfrm>
            <a:off x="6156176" y="5229200"/>
            <a:ext cx="2787943" cy="400110"/>
          </a:xfrm>
          <a:prstGeom prst="rect">
            <a:avLst/>
          </a:prstGeom>
        </p:spPr>
        <p:txBody>
          <a:bodyPr wrap="none">
            <a:spAutoFit/>
          </a:bodyPr>
          <a:lstStyle/>
          <a:p>
            <a:pPr algn="ctr"/>
            <a:r>
              <a:rPr lang="fr-FR" sz="2000" dirty="0">
                <a:solidFill>
                  <a:schemeClr val="bg1"/>
                </a:solidFill>
                <a:latin typeface="Times New Roman" pitchFamily="18" charset="0"/>
                <a:cs typeface="Times New Roman" pitchFamily="18" charset="0"/>
              </a:rPr>
              <a:t>le séchage du sucre blanc</a:t>
            </a:r>
          </a:p>
        </p:txBody>
      </p:sp>
      <p:pic>
        <p:nvPicPr>
          <p:cNvPr id="38" name="Image 37"/>
          <p:cNvPicPr/>
          <p:nvPr/>
        </p:nvPicPr>
        <p:blipFill>
          <a:blip r:embed="rId3" cstate="print"/>
          <a:srcRect/>
          <a:stretch>
            <a:fillRect/>
          </a:stretch>
        </p:blipFill>
        <p:spPr bwMode="auto">
          <a:xfrm>
            <a:off x="0" y="2780928"/>
            <a:ext cx="3131840" cy="22322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9" name="Rectangle 38"/>
          <p:cNvSpPr/>
          <p:nvPr/>
        </p:nvSpPr>
        <p:spPr>
          <a:xfrm>
            <a:off x="0" y="5373216"/>
            <a:ext cx="3275856" cy="646331"/>
          </a:xfrm>
          <a:prstGeom prst="rect">
            <a:avLst/>
          </a:prstGeom>
        </p:spPr>
        <p:txBody>
          <a:bodyPr wrap="square">
            <a:spAutoFit/>
          </a:bodyPr>
          <a:lstStyle/>
          <a:p>
            <a:pPr algn="ctr"/>
            <a:r>
              <a:rPr lang="fr-FR" dirty="0">
                <a:solidFill>
                  <a:schemeClr val="bg1"/>
                </a:solidFill>
              </a:rPr>
              <a:t>réception et stockage du sucre roux</a:t>
            </a:r>
          </a:p>
        </p:txBody>
      </p:sp>
      <p:pic>
        <p:nvPicPr>
          <p:cNvPr id="40" name="Image 39"/>
          <p:cNvPicPr/>
          <p:nvPr/>
        </p:nvPicPr>
        <p:blipFill>
          <a:blip r:embed="rId4" cstate="print">
            <a:clrChange>
              <a:clrFrom>
                <a:srgbClr val="FFFFFF"/>
              </a:clrFrom>
              <a:clrTo>
                <a:srgbClr val="FFFFFF">
                  <a:alpha val="0"/>
                </a:srgbClr>
              </a:clrTo>
            </a:clrChange>
          </a:blip>
          <a:srcRect/>
          <a:stretch>
            <a:fillRect/>
          </a:stretch>
        </p:blipFill>
        <p:spPr bwMode="auto">
          <a:xfrm>
            <a:off x="3203848" y="2852936"/>
            <a:ext cx="2714612" cy="1928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2" name="Rectangle 41"/>
          <p:cNvSpPr/>
          <p:nvPr/>
        </p:nvSpPr>
        <p:spPr>
          <a:xfrm>
            <a:off x="3923928" y="5085184"/>
            <a:ext cx="1610314" cy="400110"/>
          </a:xfrm>
          <a:prstGeom prst="rect">
            <a:avLst/>
          </a:prstGeom>
        </p:spPr>
        <p:txBody>
          <a:bodyPr wrap="none">
            <a:spAutoFit/>
          </a:bodyPr>
          <a:lstStyle/>
          <a:p>
            <a:pPr algn="ctr"/>
            <a:r>
              <a:rPr lang="fr-FR" sz="2000" dirty="0">
                <a:solidFill>
                  <a:schemeClr val="bg1"/>
                </a:solidFill>
                <a:latin typeface="Times New Roman" pitchFamily="18" charset="0"/>
                <a:cs typeface="Times New Roman" pitchFamily="18" charset="0"/>
              </a:rPr>
              <a:t>l’évaporation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heckerboard(across)">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checkerboard(across)">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edge">
                                      <p:cBhvr>
                                        <p:cTn id="22" dur="20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checkerboard(across)">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checkerboard(across)">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checkerboard(across)">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nodeType="click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edge">
                                      <p:cBhvr>
                                        <p:cTn id="42" dur="2000"/>
                                        <p:tgtEl>
                                          <p:spTgt spid="40"/>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checkerboard(across)">
                                      <p:cBhvr>
                                        <p:cTn id="47" dur="500"/>
                                        <p:tgtEl>
                                          <p:spTgt spid="42"/>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checkerboard(across)">
                                      <p:cBhvr>
                                        <p:cTn id="52" dur="5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checkerboard(across)">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20" presetClass="entr" presetSubtype="0" fill="hold"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edge">
                                      <p:cBhvr>
                                        <p:cTn id="62" dur="2000"/>
                                        <p:tgtEl>
                                          <p:spTgt spid="30"/>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checkerboard(across)">
                                      <p:cBhvr>
                                        <p:cTn id="6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P spid="17" grpId="0" animBg="1"/>
      <p:bldP spid="14" grpId="0" animBg="1"/>
      <p:bldP spid="37" grpId="0"/>
      <p:bldP spid="39"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323528" y="692696"/>
            <a:ext cx="3357515" cy="3312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Espace réservé du contenu 3" descr="mmk.jpg"/>
          <p:cNvPicPr>
            <a:picLocks noChangeAspect="1"/>
          </p:cNvPicPr>
          <p:nvPr/>
        </p:nvPicPr>
        <p:blipFill>
          <a:blip r:embed="rId3" cstate="print"/>
          <a:stretch>
            <a:fillRect/>
          </a:stretch>
        </p:blipFill>
        <p:spPr>
          <a:xfrm>
            <a:off x="4716016" y="836713"/>
            <a:ext cx="3292078" cy="31683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p:nvPr/>
        </p:nvSpPr>
        <p:spPr>
          <a:xfrm>
            <a:off x="611560" y="4869160"/>
            <a:ext cx="2160240" cy="7143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a:solidFill>
                  <a:schemeClr val="tx1"/>
                </a:solidFill>
              </a:rPr>
              <a:t> </a:t>
            </a:r>
            <a:r>
              <a:rPr lang="fr-FR" sz="2000" b="1" dirty="0">
                <a:solidFill>
                  <a:schemeClr val="tx1"/>
                </a:solidFill>
              </a:rPr>
              <a:t>Cristallisation </a:t>
            </a:r>
            <a:endParaRPr lang="fr-FR" sz="1600" dirty="0">
              <a:solidFill>
                <a:schemeClr val="tx1"/>
              </a:solidFill>
            </a:endParaRPr>
          </a:p>
        </p:txBody>
      </p:sp>
      <p:sp>
        <p:nvSpPr>
          <p:cNvPr id="7" name="Rectangle 6"/>
          <p:cNvSpPr/>
          <p:nvPr/>
        </p:nvSpPr>
        <p:spPr>
          <a:xfrm>
            <a:off x="5220072" y="4725144"/>
            <a:ext cx="2363724" cy="7143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a:solidFill>
                  <a:schemeClr val="tx1"/>
                </a:solidFill>
              </a:rPr>
              <a:t> conditionnent et ensachage</a:t>
            </a:r>
            <a:endParaRPr lang="fr-FR"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edg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0" y="0"/>
            <a:ext cx="8900064" cy="646331"/>
          </a:xfrm>
          <a:prstGeom prst="rect">
            <a:avLst/>
          </a:prstGeom>
          <a:solidFill>
            <a:schemeClr val="tx1"/>
          </a:solidFill>
          <a:ln>
            <a:solidFill>
              <a:srgbClr val="FFFF00"/>
            </a:solidFill>
          </a:ln>
        </p:spPr>
        <p:txBody>
          <a:bodyPr wrap="none" lIns="91440" tIns="45720" rIns="91440" bIns="45720">
            <a:spAutoFit/>
          </a:bodyPr>
          <a:lstStyle/>
          <a:p>
            <a:pPr algn="ctr"/>
            <a:r>
              <a:rPr lang="fr-FR" sz="3600" b="1" dirty="0" err="1">
                <a:solidFill>
                  <a:schemeClr val="bg1"/>
                </a:solidFill>
              </a:rPr>
              <a:t>Déscription</a:t>
            </a:r>
            <a:r>
              <a:rPr lang="fr-FR" sz="3600" b="1" dirty="0">
                <a:solidFill>
                  <a:schemeClr val="bg1"/>
                </a:solidFill>
              </a:rPr>
              <a:t> du procédé de décoloration </a:t>
            </a:r>
            <a:endParaRPr lang="fr-FR" sz="3600" b="1" cap="none"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Times New Roman" pitchFamily="18" charset="0"/>
              <a:cs typeface="Times New Roman" pitchFamily="18" charset="0"/>
            </a:endParaRPr>
          </a:p>
        </p:txBody>
      </p:sp>
      <p:sp>
        <p:nvSpPr>
          <p:cNvPr id="15" name="Rectangle à coins arrondis 14"/>
          <p:cNvSpPr/>
          <p:nvPr/>
        </p:nvSpPr>
        <p:spPr>
          <a:xfrm>
            <a:off x="1071538" y="1000108"/>
            <a:ext cx="7000924" cy="214314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just"/>
            <a:r>
              <a:rPr lang="fr-FR" dirty="0"/>
              <a:t>L’unité  de  décoloration  est  composée  de  2  colonnes  de  résines  échangeuses  d’ions permettant  de  traiter  20  m³/h  de  sirop  à  65% MS  en  continu  (figure  IV.1). Quand  la  résine  échangeuse  d’ion  arrive  à  saturation,  elle  est  régénérée  avec  de  la saumure  basique. </a:t>
            </a:r>
          </a:p>
        </p:txBody>
      </p:sp>
      <p:pic>
        <p:nvPicPr>
          <p:cNvPr id="16" name="Image 15" descr="E:\IMG_20230409_115434.jpg"/>
          <p:cNvPicPr/>
          <p:nvPr/>
        </p:nvPicPr>
        <p:blipFill>
          <a:blip r:embed="rId2" cstate="print"/>
          <a:srcRect/>
          <a:stretch>
            <a:fillRect/>
          </a:stretch>
        </p:blipFill>
        <p:spPr bwMode="auto">
          <a:xfrm>
            <a:off x="2571736" y="3429000"/>
            <a:ext cx="4800600" cy="2071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7" name="Rectangle 16"/>
          <p:cNvSpPr/>
          <p:nvPr/>
        </p:nvSpPr>
        <p:spPr>
          <a:xfrm>
            <a:off x="3214678" y="5715016"/>
            <a:ext cx="3567772" cy="369332"/>
          </a:xfrm>
          <a:prstGeom prst="rect">
            <a:avLst/>
          </a:prstGeom>
        </p:spPr>
        <p:txBody>
          <a:bodyPr wrap="none">
            <a:spAutoFit/>
          </a:bodyPr>
          <a:lstStyle/>
          <a:p>
            <a:r>
              <a:rPr lang="fr-FR" dirty="0">
                <a:solidFill>
                  <a:schemeClr val="bg1"/>
                </a:solidFill>
              </a:rPr>
              <a:t>Les  colonnes  de  la  décoloration.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strips(downLeft)">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checkerboard(across)">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6"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barn(inHorizontal)">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7627024" cy="1446550"/>
          </a:xfrm>
          <a:prstGeom prst="rect">
            <a:avLst/>
          </a:prstGeom>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ctr"/>
            <a:endParaRPr lang="fr-FR" sz="2400" b="1" dirty="0"/>
          </a:p>
          <a:p>
            <a:pPr algn="ctr"/>
            <a:r>
              <a:rPr lang="fr-FR" sz="2400" b="1" dirty="0"/>
              <a:t>Unités composants l’installation de la décoloration </a:t>
            </a:r>
            <a:endParaRPr lang="fr-FR" sz="2400" dirty="0"/>
          </a:p>
          <a:p>
            <a:pPr algn="ctr"/>
            <a:endParaRPr lang="fr-FR" sz="4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endParaRPr>
          </a:p>
        </p:txBody>
      </p:sp>
      <p:graphicFrame>
        <p:nvGraphicFramePr>
          <p:cNvPr id="16" name="Tableau 15"/>
          <p:cNvGraphicFramePr>
            <a:graphicFrameLocks noGrp="1"/>
          </p:cNvGraphicFramePr>
          <p:nvPr/>
        </p:nvGraphicFramePr>
        <p:xfrm>
          <a:off x="285720" y="1857364"/>
          <a:ext cx="7786742" cy="3500464"/>
        </p:xfrm>
        <a:graphic>
          <a:graphicData uri="http://schemas.openxmlformats.org/drawingml/2006/table">
            <a:tbl>
              <a:tblPr/>
              <a:tblGrid>
                <a:gridCol w="2691447">
                  <a:extLst>
                    <a:ext uri="{9D8B030D-6E8A-4147-A177-3AD203B41FA5}">
                      <a16:colId xmlns:a16="http://schemas.microsoft.com/office/drawing/2014/main" xmlns="" val="20000"/>
                    </a:ext>
                  </a:extLst>
                </a:gridCol>
                <a:gridCol w="5095295">
                  <a:extLst>
                    <a:ext uri="{9D8B030D-6E8A-4147-A177-3AD203B41FA5}">
                      <a16:colId xmlns:a16="http://schemas.microsoft.com/office/drawing/2014/main" xmlns="" val="20001"/>
                    </a:ext>
                  </a:extLst>
                </a:gridCol>
              </a:tblGrid>
              <a:tr h="744210">
                <a:tc>
                  <a:txBody>
                    <a:bodyPr/>
                    <a:lstStyle/>
                    <a:p>
                      <a:pPr>
                        <a:lnSpc>
                          <a:spcPct val="150000"/>
                        </a:lnSpc>
                        <a:spcAft>
                          <a:spcPts val="0"/>
                        </a:spcAft>
                        <a:tabLst>
                          <a:tab pos="1000760" algn="ctr"/>
                          <a:tab pos="2002155" algn="r"/>
                        </a:tabLst>
                      </a:pPr>
                      <a:r>
                        <a:rPr lang="fr-FR" sz="1600" b="1" dirty="0">
                          <a:solidFill>
                            <a:schemeClr val="tx1"/>
                          </a:solidFill>
                          <a:latin typeface="Times New Roman"/>
                          <a:ea typeface="Times New Roman"/>
                          <a:cs typeface="Arial"/>
                        </a:rPr>
                        <a:t>	Unité	</a:t>
                      </a:r>
                      <a:endParaRPr lang="fr-FR" sz="1600" b="1" dirty="0">
                        <a:solidFill>
                          <a:schemeClr val="tx1"/>
                        </a:solidFill>
                        <a:latin typeface="Calibri"/>
                        <a:ea typeface="Calibri"/>
                        <a:cs typeface="Arial"/>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fr-FR" sz="1600" b="1">
                          <a:solidFill>
                            <a:schemeClr val="tx1"/>
                          </a:solidFill>
                          <a:latin typeface="Times New Roman"/>
                          <a:ea typeface="Times New Roman"/>
                          <a:cs typeface="Arial"/>
                        </a:rPr>
                        <a:t>Fonctions</a:t>
                      </a:r>
                      <a:endParaRPr lang="fr-FR" sz="1600" b="1">
                        <a:solidFill>
                          <a:schemeClr val="tx1"/>
                        </a:solidFill>
                        <a:latin typeface="Calibri"/>
                        <a:ea typeface="Calibri"/>
                        <a:cs typeface="Arial"/>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744210">
                <a:tc>
                  <a:txBody>
                    <a:bodyPr/>
                    <a:lstStyle/>
                    <a:p>
                      <a:pPr algn="just">
                        <a:lnSpc>
                          <a:spcPct val="150000"/>
                        </a:lnSpc>
                        <a:spcAft>
                          <a:spcPts val="0"/>
                        </a:spcAft>
                      </a:pPr>
                      <a:r>
                        <a:rPr lang="fr-FR" sz="1600" b="1" dirty="0">
                          <a:solidFill>
                            <a:schemeClr val="tx1"/>
                          </a:solidFill>
                          <a:latin typeface="Times New Roman"/>
                          <a:ea typeface="Times New Roman"/>
                          <a:cs typeface="Arial"/>
                        </a:rPr>
                        <a:t>Décoloration </a:t>
                      </a:r>
                      <a:endParaRPr lang="fr-FR" sz="1600" b="1" dirty="0">
                        <a:solidFill>
                          <a:schemeClr val="tx1"/>
                        </a:solidFill>
                        <a:latin typeface="Calibri"/>
                        <a:ea typeface="Calibri"/>
                        <a:cs typeface="Arial"/>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fr-FR" sz="1600" b="1" dirty="0">
                          <a:solidFill>
                            <a:schemeClr val="tx1"/>
                          </a:solidFill>
                          <a:latin typeface="Times New Roman"/>
                          <a:ea typeface="Times New Roman"/>
                          <a:cs typeface="Arial"/>
                        </a:rPr>
                        <a:t>Décoloration du sirop résines échangeuses d’ions.</a:t>
                      </a:r>
                      <a:endParaRPr lang="fr-FR" sz="1600" b="1" dirty="0">
                        <a:solidFill>
                          <a:schemeClr val="tx1"/>
                        </a:solidFill>
                        <a:latin typeface="Calibri"/>
                        <a:ea typeface="Calibri"/>
                        <a:cs typeface="Arial"/>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006022">
                <a:tc>
                  <a:txBody>
                    <a:bodyPr/>
                    <a:lstStyle/>
                    <a:p>
                      <a:pPr algn="just">
                        <a:lnSpc>
                          <a:spcPct val="150000"/>
                        </a:lnSpc>
                        <a:spcAft>
                          <a:spcPts val="0"/>
                        </a:spcAft>
                      </a:pPr>
                      <a:r>
                        <a:rPr lang="fr-FR" sz="1600" b="1" dirty="0">
                          <a:solidFill>
                            <a:schemeClr val="tx1"/>
                          </a:solidFill>
                          <a:latin typeface="Times New Roman"/>
                          <a:ea typeface="Times New Roman"/>
                          <a:cs typeface="Arial"/>
                        </a:rPr>
                        <a:t>Préparation saumure</a:t>
                      </a:r>
                      <a:endParaRPr lang="fr-FR" sz="1600" b="1" dirty="0">
                        <a:solidFill>
                          <a:schemeClr val="tx1"/>
                        </a:solidFill>
                        <a:latin typeface="Calibri"/>
                        <a:ea typeface="Calibri"/>
                        <a:cs typeface="Arial"/>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fr-FR" sz="1600" b="1" dirty="0">
                          <a:solidFill>
                            <a:schemeClr val="tx1"/>
                          </a:solidFill>
                          <a:latin typeface="Times New Roman"/>
                          <a:ea typeface="Times New Roman"/>
                          <a:cs typeface="Arial"/>
                        </a:rPr>
                        <a:t>Préparation de saumure fraiche pour régénérer les résines.</a:t>
                      </a:r>
                      <a:endParaRPr lang="fr-FR" sz="1600" b="1" dirty="0">
                        <a:solidFill>
                          <a:schemeClr val="tx1"/>
                        </a:solidFill>
                        <a:latin typeface="Calibri"/>
                        <a:ea typeface="Calibri"/>
                        <a:cs typeface="Arial"/>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006022">
                <a:tc>
                  <a:txBody>
                    <a:bodyPr/>
                    <a:lstStyle/>
                    <a:p>
                      <a:pPr algn="just">
                        <a:lnSpc>
                          <a:spcPct val="150000"/>
                        </a:lnSpc>
                        <a:spcAft>
                          <a:spcPts val="0"/>
                        </a:spcAft>
                      </a:pPr>
                      <a:r>
                        <a:rPr lang="fr-FR" sz="1600" b="1" dirty="0">
                          <a:solidFill>
                            <a:schemeClr val="tx1"/>
                          </a:solidFill>
                          <a:latin typeface="Times New Roman"/>
                          <a:ea typeface="Times New Roman"/>
                          <a:cs typeface="Arial"/>
                        </a:rPr>
                        <a:t>Neutralisation des effluents</a:t>
                      </a:r>
                      <a:endParaRPr lang="fr-FR" sz="1600" b="1" dirty="0">
                        <a:solidFill>
                          <a:schemeClr val="tx1"/>
                        </a:solidFill>
                        <a:latin typeface="Calibri"/>
                        <a:ea typeface="Calibri"/>
                        <a:cs typeface="Arial"/>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fr-FR" sz="1600" b="1" dirty="0">
                          <a:solidFill>
                            <a:schemeClr val="tx1"/>
                          </a:solidFill>
                          <a:latin typeface="Times New Roman"/>
                          <a:ea typeface="Times New Roman"/>
                          <a:cs typeface="Arial"/>
                        </a:rPr>
                        <a:t>Neutralisation des effluents issus de la régénération.</a:t>
                      </a:r>
                      <a:endParaRPr lang="fr-FR" sz="1600" b="1" dirty="0">
                        <a:solidFill>
                          <a:schemeClr val="tx1"/>
                        </a:solidFill>
                        <a:latin typeface="Calibri"/>
                        <a:ea typeface="Calibri"/>
                        <a:cs typeface="Arial"/>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edge">
                                      <p:cBhvr>
                                        <p:cTn id="14"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Ellipse 3"/>
          <p:cNvSpPr/>
          <p:nvPr/>
        </p:nvSpPr>
        <p:spPr>
          <a:xfrm>
            <a:off x="0" y="500042"/>
            <a:ext cx="2500330" cy="107157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b="1" dirty="0"/>
              <a:t>Unités de décoloration </a:t>
            </a:r>
            <a:endParaRPr lang="fr-FR" dirty="0"/>
          </a:p>
        </p:txBody>
      </p:sp>
      <p:sp>
        <p:nvSpPr>
          <p:cNvPr id="6" name="Flèche droite 5"/>
          <p:cNvSpPr/>
          <p:nvPr/>
        </p:nvSpPr>
        <p:spPr>
          <a:xfrm>
            <a:off x="2786050" y="928670"/>
            <a:ext cx="1214446" cy="285752"/>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fr-FR"/>
          </a:p>
        </p:txBody>
      </p:sp>
      <p:sp>
        <p:nvSpPr>
          <p:cNvPr id="7" name="Rectangle à coins arrondis 6"/>
          <p:cNvSpPr/>
          <p:nvPr/>
        </p:nvSpPr>
        <p:spPr>
          <a:xfrm>
            <a:off x="4357686" y="214290"/>
            <a:ext cx="3571900" cy="192882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dirty="0"/>
              <a:t>L’unité  de  décoloration  est  la  plus  importante  dans  l’installation  du  procédé.    Les  titres ci-dessous  présentent  des  généralités  sur  cette  unité</a:t>
            </a:r>
          </a:p>
        </p:txBody>
      </p:sp>
      <p:sp>
        <p:nvSpPr>
          <p:cNvPr id="8" name="Rectangle 7"/>
          <p:cNvSpPr/>
          <p:nvPr/>
        </p:nvSpPr>
        <p:spPr>
          <a:xfrm>
            <a:off x="214282" y="2143116"/>
            <a:ext cx="2055050" cy="369332"/>
          </a:xfrm>
          <a:prstGeom prst="rect">
            <a:avLst/>
          </a:prstGeom>
        </p:spPr>
        <p:txBody>
          <a:bodyPr wrap="none">
            <a:spAutoFit/>
          </a:bodyPr>
          <a:lstStyle/>
          <a:p>
            <a:r>
              <a:rPr lang="fr-FR" b="1" dirty="0">
                <a:solidFill>
                  <a:schemeClr val="bg1"/>
                </a:solidFill>
              </a:rPr>
              <a:t>Données de base </a:t>
            </a:r>
            <a:endParaRPr lang="fr-FR" dirty="0">
              <a:solidFill>
                <a:schemeClr val="bg1"/>
              </a:solidFill>
            </a:endParaRPr>
          </a:p>
        </p:txBody>
      </p:sp>
      <p:sp>
        <p:nvSpPr>
          <p:cNvPr id="10" name="Rectangle 9"/>
          <p:cNvSpPr/>
          <p:nvPr/>
        </p:nvSpPr>
        <p:spPr>
          <a:xfrm>
            <a:off x="357158" y="4643446"/>
            <a:ext cx="3160289" cy="369332"/>
          </a:xfrm>
          <a:prstGeom prst="rect">
            <a:avLst/>
          </a:prstGeom>
        </p:spPr>
        <p:txBody>
          <a:bodyPr wrap="none">
            <a:spAutoFit/>
          </a:bodyPr>
          <a:lstStyle/>
          <a:p>
            <a:r>
              <a:rPr lang="fr-FR" b="1" dirty="0">
                <a:solidFill>
                  <a:schemeClr val="bg1"/>
                </a:solidFill>
              </a:rPr>
              <a:t>Principe de la décoloration </a:t>
            </a:r>
            <a:endParaRPr lang="fr-FR" dirty="0">
              <a:solidFill>
                <a:schemeClr val="bg1"/>
              </a:solidFill>
            </a:endParaRPr>
          </a:p>
        </p:txBody>
      </p:sp>
      <p:sp>
        <p:nvSpPr>
          <p:cNvPr id="12" name="Flèche droite 11"/>
          <p:cNvSpPr/>
          <p:nvPr/>
        </p:nvSpPr>
        <p:spPr>
          <a:xfrm rot="10800000">
            <a:off x="6660232" y="3284984"/>
            <a:ext cx="1214446" cy="285752"/>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fr-FR"/>
          </a:p>
        </p:txBody>
      </p:sp>
      <p:sp>
        <p:nvSpPr>
          <p:cNvPr id="13" name="Flèche droite 12"/>
          <p:cNvSpPr/>
          <p:nvPr/>
        </p:nvSpPr>
        <p:spPr>
          <a:xfrm>
            <a:off x="2339752" y="5445224"/>
            <a:ext cx="1214446" cy="285752"/>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fr-FR"/>
          </a:p>
        </p:txBody>
      </p:sp>
      <p:sp>
        <p:nvSpPr>
          <p:cNvPr id="15" name="Rectangle à coins arrondis 14"/>
          <p:cNvSpPr/>
          <p:nvPr/>
        </p:nvSpPr>
        <p:spPr>
          <a:xfrm>
            <a:off x="1475656" y="2420888"/>
            <a:ext cx="3715916" cy="192882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fr-FR" dirty="0">
                <a:solidFill>
                  <a:schemeClr val="tx1"/>
                </a:solidFill>
              </a:rPr>
              <a:t>On  précise  dans  cette  partie  les  caractéristiques du sirop à  l’entrée  et  à  la  sortie  de l’unité, ainsi  sa capacité. •  Spécifications  du sirop filtré  à l’entrée de  l’unité  de  décoloration</a:t>
            </a:r>
            <a:r>
              <a:rPr lang="fr-FR" dirty="0"/>
              <a:t> </a:t>
            </a:r>
          </a:p>
        </p:txBody>
      </p:sp>
      <p:sp>
        <p:nvSpPr>
          <p:cNvPr id="17" name="Rectangle à coins arrondis 16"/>
          <p:cNvSpPr/>
          <p:nvPr/>
        </p:nvSpPr>
        <p:spPr>
          <a:xfrm>
            <a:off x="4788024" y="4293096"/>
            <a:ext cx="3870026" cy="256490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fr-FR" dirty="0"/>
              <a:t>La  décoloration  du  sirop  est  effectuée  par  une  résine  inerte  où  ses  ions  mobiles  sont sous  forme  chlorure.  Les  colorants  naturels  trouvés  dans  les  sucres  de  betteraves  ou  de  cannes comprennent  les  produits  de  dégradation  de  l’hexose,  des  caramels.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ircle(in)">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ox(in)">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ox(in)">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ox(in)">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ox(in)">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checkerboard(across)">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p:bldP spid="10" grpId="0"/>
      <p:bldP spid="12" grpId="0" animBg="1"/>
      <p:bldP spid="13" grpId="0" animBg="1"/>
      <p:bldP spid="15"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Organigramme : Bande perforée 3"/>
          <p:cNvSpPr/>
          <p:nvPr/>
        </p:nvSpPr>
        <p:spPr>
          <a:xfrm>
            <a:off x="755576" y="0"/>
            <a:ext cx="7643866" cy="6500834"/>
          </a:xfrm>
          <a:prstGeom prst="flowChartPunchedTape">
            <a:avLst/>
          </a:prstGeom>
          <a:ln/>
        </p:spPr>
        <p:style>
          <a:lnRef idx="2">
            <a:schemeClr val="dk1"/>
          </a:lnRef>
          <a:fillRef idx="1">
            <a:schemeClr val="lt1"/>
          </a:fillRef>
          <a:effectRef idx="0">
            <a:schemeClr val="dk1"/>
          </a:effectRef>
          <a:fontRef idx="minor">
            <a:schemeClr val="dk1"/>
          </a:fontRef>
        </p:style>
        <p:txBody>
          <a:bodyPr rtlCol="0" anchor="ctr"/>
          <a:lstStyle/>
          <a:p>
            <a:pPr algn="just"/>
            <a:endParaRPr lang="fr-FR" dirty="0"/>
          </a:p>
          <a:p>
            <a:pPr algn="just"/>
            <a:endParaRPr lang="fr-FR" dirty="0"/>
          </a:p>
          <a:p>
            <a:pPr algn="just"/>
            <a:endParaRPr lang="fr-FR" dirty="0">
              <a:latin typeface="+mj-lt"/>
            </a:endParaRPr>
          </a:p>
          <a:p>
            <a:pPr algn="just"/>
            <a:r>
              <a:rPr lang="fr-FR" b="1" dirty="0">
                <a:latin typeface="Times New Roman" pitchFamily="18" charset="0"/>
                <a:cs typeface="Times New Roman" pitchFamily="18" charset="0"/>
              </a:rPr>
              <a:t>Prés avoir effectué un stage pratique dans RAMSUCRE de Mostaganem, on a pu élaborer ce rapport à la suite des travaux, recherches et information on ce qui concerne le traitement du Sucre roux à différent opération physico chimique qui sont l’affinage pré- refonte, refonte, chaulage, carbonations, filtration et décoloration sur résines.</a:t>
            </a:r>
          </a:p>
          <a:p>
            <a:pPr algn="just"/>
            <a:r>
              <a:rPr lang="fr-FR" b="1" dirty="0">
                <a:latin typeface="Times New Roman" pitchFamily="18" charset="0"/>
                <a:cs typeface="Times New Roman" pitchFamily="18" charset="0"/>
              </a:rPr>
              <a:t> Enfin l’avantage de ce stage pratique avait pour objectif de nous mettre en contact avec certain appareils non étudier, ce familiariser avec le milieu industriel et professionnelle de tenir compte de la nécessiter d’installation et d’organisation des équipement amélioration du niveau intellectuel qui est l’adaptation des connaissances théoriques à la pratique.</a:t>
            </a:r>
          </a:p>
          <a:p>
            <a:pPr algn="just"/>
            <a:endParaRPr lang="fr-FR" dirty="0"/>
          </a:p>
          <a:p>
            <a:pPr algn="just"/>
            <a:r>
              <a:rPr lang="fr-FR" dirty="0"/>
              <a:t> </a:t>
            </a:r>
          </a:p>
          <a:p>
            <a:pPr algn="just"/>
            <a:endParaRPr lang="fr-FR" dirty="0"/>
          </a:p>
          <a:p>
            <a:pPr algn="just"/>
            <a:endParaRPr lang="fr-FR" dirty="0"/>
          </a:p>
        </p:txBody>
      </p:sp>
      <p:sp>
        <p:nvSpPr>
          <p:cNvPr id="5" name="Moins 4"/>
          <p:cNvSpPr/>
          <p:nvPr/>
        </p:nvSpPr>
        <p:spPr>
          <a:xfrm>
            <a:off x="-285784" y="-928718"/>
            <a:ext cx="2857520" cy="2428868"/>
          </a:xfrm>
          <a:prstGeom prst="mathMinus">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fr-FR" dirty="0">
                <a:solidFill>
                  <a:schemeClr val="tx1"/>
                </a:solidFill>
              </a:rPr>
              <a:t>Conclusion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Cœur 3"/>
          <p:cNvSpPr/>
          <p:nvPr/>
        </p:nvSpPr>
        <p:spPr>
          <a:xfrm>
            <a:off x="500034" y="0"/>
            <a:ext cx="2200284" cy="2071702"/>
          </a:xfrm>
          <a:prstGeom prst="heart">
            <a:avLst/>
          </a:prstGeom>
          <a:solidFill>
            <a:srgbClr val="FFFF00"/>
          </a:solidFill>
          <a:ln/>
        </p:spPr>
        <p:style>
          <a:lnRef idx="3">
            <a:schemeClr val="lt1"/>
          </a:lnRef>
          <a:fillRef idx="1">
            <a:schemeClr val="accent2"/>
          </a:fillRef>
          <a:effectRef idx="1">
            <a:schemeClr val="accent2"/>
          </a:effectRef>
          <a:fontRef idx="minor">
            <a:schemeClr val="lt1"/>
          </a:fontRef>
        </p:style>
        <p:txBody>
          <a:bodyPr rtlCol="0" anchor="ctr">
            <a:prstTxWarp prst="textChevron">
              <a:avLst/>
            </a:prstTxWarp>
          </a:bodyPr>
          <a:lstStyle/>
          <a:p>
            <a:pPr algn="ctr"/>
            <a:r>
              <a:rPr lang="fr-FR" dirty="0">
                <a:ln>
                  <a:solidFill>
                    <a:schemeClr val="tx1"/>
                  </a:solidFill>
                </a:ln>
                <a:solidFill>
                  <a:schemeClr val="tx1"/>
                </a:solidFill>
                <a:latin typeface="Times New Roman" pitchFamily="18" charset="0"/>
                <a:cs typeface="Times New Roman" pitchFamily="18" charset="0"/>
              </a:rPr>
              <a:t>Merci </a:t>
            </a:r>
          </a:p>
        </p:txBody>
      </p:sp>
      <p:sp>
        <p:nvSpPr>
          <p:cNvPr id="5" name="Cœur 4"/>
          <p:cNvSpPr/>
          <p:nvPr/>
        </p:nvSpPr>
        <p:spPr>
          <a:xfrm>
            <a:off x="2143108" y="2000240"/>
            <a:ext cx="2200284" cy="2143140"/>
          </a:xfrm>
          <a:prstGeom prst="heart">
            <a:avLst/>
          </a:prstGeom>
          <a:solidFill>
            <a:srgbClr val="92D050"/>
          </a:solidFill>
          <a:ln/>
        </p:spPr>
        <p:style>
          <a:lnRef idx="2">
            <a:schemeClr val="accent1"/>
          </a:lnRef>
          <a:fillRef idx="1">
            <a:schemeClr val="lt1"/>
          </a:fillRef>
          <a:effectRef idx="0">
            <a:schemeClr val="accent1"/>
          </a:effectRef>
          <a:fontRef idx="minor">
            <a:schemeClr val="dk1"/>
          </a:fontRef>
        </p:style>
        <p:txBody>
          <a:bodyPr rtlCol="0" anchor="ctr">
            <a:prstTxWarp prst="textChevron">
              <a:avLst/>
            </a:prstTxWarp>
          </a:bodyPr>
          <a:lstStyle/>
          <a:p>
            <a:pPr algn="ctr"/>
            <a:r>
              <a:rPr lang="fr-FR" dirty="0">
                <a:ln>
                  <a:solidFill>
                    <a:schemeClr val="tx1"/>
                  </a:solidFill>
                </a:ln>
                <a:solidFill>
                  <a:schemeClr val="tx1"/>
                </a:solidFill>
                <a:latin typeface="Times New Roman" pitchFamily="18" charset="0"/>
                <a:cs typeface="Times New Roman" pitchFamily="18" charset="0"/>
              </a:rPr>
              <a:t>pour </a:t>
            </a:r>
          </a:p>
        </p:txBody>
      </p:sp>
      <p:sp>
        <p:nvSpPr>
          <p:cNvPr id="6" name="Cœur 5"/>
          <p:cNvSpPr/>
          <p:nvPr/>
        </p:nvSpPr>
        <p:spPr>
          <a:xfrm>
            <a:off x="4143372" y="3357562"/>
            <a:ext cx="2200284" cy="2143140"/>
          </a:xfrm>
          <a:prstGeom prst="hear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Chevron">
              <a:avLst/>
            </a:prstTxWarp>
          </a:bodyPr>
          <a:lstStyle/>
          <a:p>
            <a:pPr algn="ctr"/>
            <a:r>
              <a:rPr lang="fr-FR" dirty="0">
                <a:ln>
                  <a:solidFill>
                    <a:schemeClr val="tx1"/>
                  </a:solidFill>
                </a:ln>
                <a:solidFill>
                  <a:schemeClr val="tx1"/>
                </a:solidFill>
                <a:latin typeface="Times New Roman" pitchFamily="18" charset="0"/>
                <a:cs typeface="Times New Roman" pitchFamily="18" charset="0"/>
              </a:rPr>
              <a:t>votre </a:t>
            </a:r>
          </a:p>
        </p:txBody>
      </p:sp>
      <p:sp>
        <p:nvSpPr>
          <p:cNvPr id="7" name="Cœur 6"/>
          <p:cNvSpPr/>
          <p:nvPr/>
        </p:nvSpPr>
        <p:spPr>
          <a:xfrm>
            <a:off x="6572264" y="4500570"/>
            <a:ext cx="2200284" cy="2071678"/>
          </a:xfrm>
          <a:prstGeom prst="heart">
            <a:avLst/>
          </a:prstGeom>
          <a:ln/>
        </p:spPr>
        <p:style>
          <a:lnRef idx="2">
            <a:schemeClr val="accent1"/>
          </a:lnRef>
          <a:fillRef idx="1">
            <a:schemeClr val="lt1"/>
          </a:fillRef>
          <a:effectRef idx="0">
            <a:schemeClr val="accent1"/>
          </a:effectRef>
          <a:fontRef idx="minor">
            <a:schemeClr val="dk1"/>
          </a:fontRef>
        </p:style>
        <p:txBody>
          <a:bodyPr rtlCol="0" anchor="ctr">
            <a:prstTxWarp prst="textChevron">
              <a:avLst/>
            </a:prstTxWarp>
          </a:bodyPr>
          <a:lstStyle/>
          <a:p>
            <a:pPr algn="ctr"/>
            <a:r>
              <a:rPr lang="fr-FR" dirty="0">
                <a:ln>
                  <a:solidFill>
                    <a:schemeClr val="tx1"/>
                  </a:solidFill>
                </a:ln>
                <a:solidFill>
                  <a:schemeClr val="tx1"/>
                </a:solidFill>
                <a:latin typeface="Times New Roman" pitchFamily="18" charset="0"/>
                <a:cs typeface="Times New Roman" pitchFamily="18" charset="0"/>
              </a:rPr>
              <a:t>Attention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500034" y="1571612"/>
            <a:ext cx="6858048" cy="3108543"/>
          </a:xfrm>
          <a:prstGeom prst="rect">
            <a:avLst/>
          </a:prstGeom>
        </p:spPr>
        <p:txBody>
          <a:bodyPr wrap="square">
            <a:spAutoFit/>
          </a:bodyPr>
          <a:lstStyle/>
          <a:p>
            <a:r>
              <a:rPr lang="fr-FR" sz="2800" dirty="0">
                <a:solidFill>
                  <a:schemeClr val="bg1"/>
                </a:solidFill>
                <a:latin typeface="Times New Roman" pitchFamily="18" charset="0"/>
                <a:cs typeface="Times New Roman" pitchFamily="18" charset="0"/>
              </a:rPr>
              <a:t> - Introduction. </a:t>
            </a:r>
          </a:p>
          <a:p>
            <a:r>
              <a:rPr lang="fr-FR" sz="2800" dirty="0">
                <a:solidFill>
                  <a:schemeClr val="bg1"/>
                </a:solidFill>
                <a:latin typeface="Times New Roman" pitchFamily="18" charset="0"/>
                <a:cs typeface="Times New Roman" pitchFamily="18" charset="0"/>
              </a:rPr>
              <a:t> - Présentation de raffinerie de Mostaganem.</a:t>
            </a:r>
          </a:p>
          <a:p>
            <a:r>
              <a:rPr lang="fr-FR" sz="2800" dirty="0">
                <a:solidFill>
                  <a:schemeClr val="bg1"/>
                </a:solidFill>
                <a:latin typeface="Times New Roman" pitchFamily="18" charset="0"/>
                <a:cs typeface="Times New Roman" pitchFamily="18" charset="0"/>
              </a:rPr>
              <a:t> -Génération de sucre.</a:t>
            </a:r>
          </a:p>
          <a:p>
            <a:r>
              <a:rPr lang="fr-FR" sz="2800" dirty="0">
                <a:solidFill>
                  <a:schemeClr val="bg1"/>
                </a:solidFill>
                <a:latin typeface="Times New Roman" pitchFamily="18" charset="0"/>
                <a:cs typeface="Times New Roman" pitchFamily="18" charset="0"/>
              </a:rPr>
              <a:t> - Processus de raffinage de sucre.</a:t>
            </a:r>
          </a:p>
          <a:p>
            <a:r>
              <a:rPr lang="fr-FR" sz="2800" dirty="0">
                <a:solidFill>
                  <a:schemeClr val="bg1"/>
                </a:solidFill>
                <a:latin typeface="Times New Roman" pitchFamily="18" charset="0"/>
                <a:cs typeface="Times New Roman" pitchFamily="18" charset="0"/>
              </a:rPr>
              <a:t> - Décoloration de sirop.</a:t>
            </a:r>
          </a:p>
          <a:p>
            <a:r>
              <a:rPr lang="fr-FR" sz="2800" dirty="0">
                <a:solidFill>
                  <a:schemeClr val="bg1"/>
                </a:solidFill>
                <a:latin typeface="Times New Roman" pitchFamily="18" charset="0"/>
                <a:cs typeface="Times New Roman" pitchFamily="18" charset="0"/>
              </a:rPr>
              <a:t>-conclusion .</a:t>
            </a:r>
          </a:p>
          <a:p>
            <a:r>
              <a:rPr lang="fr-FR" sz="2800" dirty="0">
                <a:solidFill>
                  <a:schemeClr val="bg1"/>
                </a:solidFill>
                <a:latin typeface="Times New Roman" pitchFamily="18" charset="0"/>
                <a:cs typeface="Times New Roman" pitchFamily="18" charset="0"/>
              </a:rPr>
              <a:t> </a:t>
            </a:r>
            <a:endParaRPr lang="fr-FR" dirty="0">
              <a:solidFill>
                <a:schemeClr val="bg1"/>
              </a:solidFill>
              <a:latin typeface="Times New Roman" pitchFamily="18" charset="0"/>
              <a:cs typeface="Times New Roman" pitchFamily="18" charset="0"/>
            </a:endParaRPr>
          </a:p>
        </p:txBody>
      </p:sp>
      <p:sp>
        <p:nvSpPr>
          <p:cNvPr id="5" name="Rogner et arrondir un rectangle à un seul coin 4"/>
          <p:cNvSpPr/>
          <p:nvPr/>
        </p:nvSpPr>
        <p:spPr>
          <a:xfrm>
            <a:off x="0" y="0"/>
            <a:ext cx="2143140" cy="714380"/>
          </a:xfrm>
          <a:prstGeom prst="snip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a:t>Plan de travail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6C3375"/>
        </a:solidFill>
        <a:effectLst/>
      </p:bgPr>
    </p:bg>
    <p:spTree>
      <p:nvGrpSpPr>
        <p:cNvPr id="1" name=""/>
        <p:cNvGrpSpPr/>
        <p:nvPr/>
      </p:nvGrpSpPr>
      <p:grpSpPr>
        <a:xfrm>
          <a:off x="0" y="0"/>
          <a:ext cx="0" cy="0"/>
          <a:chOff x="0" y="0"/>
          <a:chExt cx="0" cy="0"/>
        </a:xfrm>
      </p:grpSpPr>
      <p:sp>
        <p:nvSpPr>
          <p:cNvPr id="4" name="Rectangle à coins arrondis 3"/>
          <p:cNvSpPr/>
          <p:nvPr/>
        </p:nvSpPr>
        <p:spPr>
          <a:xfrm>
            <a:off x="0" y="0"/>
            <a:ext cx="3571868" cy="642918"/>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fr-FR" sz="2400" dirty="0">
              <a:solidFill>
                <a:schemeClr val="tx1"/>
              </a:solidFill>
            </a:endParaRPr>
          </a:p>
          <a:p>
            <a:pPr algn="ctr"/>
            <a:r>
              <a:rPr lang="fr-FR" sz="2400" dirty="0">
                <a:solidFill>
                  <a:schemeClr val="tx1"/>
                </a:solidFill>
              </a:rPr>
              <a:t>Introduction </a:t>
            </a:r>
            <a:r>
              <a:rPr lang="fr-FR" sz="2400" b="1" dirty="0">
                <a:solidFill>
                  <a:schemeClr val="tx1"/>
                </a:solidFill>
              </a:rPr>
              <a:t> </a:t>
            </a:r>
            <a:endParaRPr lang="fr-FR" sz="2400" dirty="0">
              <a:solidFill>
                <a:schemeClr val="tx1"/>
              </a:solidFill>
            </a:endParaRPr>
          </a:p>
          <a:p>
            <a:pPr algn="ctr"/>
            <a:endParaRPr lang="fr-FR" dirty="0">
              <a:solidFill>
                <a:schemeClr val="tx1"/>
              </a:solidFill>
            </a:endParaRPr>
          </a:p>
        </p:txBody>
      </p:sp>
      <p:sp>
        <p:nvSpPr>
          <p:cNvPr id="3" name="Flèche vers le bas 2"/>
          <p:cNvSpPr/>
          <p:nvPr/>
        </p:nvSpPr>
        <p:spPr>
          <a:xfrm rot="18479663">
            <a:off x="1054838" y="710550"/>
            <a:ext cx="428628" cy="785818"/>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fr-FR"/>
          </a:p>
        </p:txBody>
      </p:sp>
      <p:sp>
        <p:nvSpPr>
          <p:cNvPr id="5" name="Nuage 4"/>
          <p:cNvSpPr/>
          <p:nvPr/>
        </p:nvSpPr>
        <p:spPr>
          <a:xfrm>
            <a:off x="0" y="1268760"/>
            <a:ext cx="4143404" cy="3929090"/>
          </a:xfrm>
          <a:prstGeom prst="cloud">
            <a:avLst/>
          </a:prstGeom>
          <a:ln>
            <a:solidFill>
              <a:schemeClr val="accent3"/>
            </a:solidFill>
          </a:ln>
        </p:spPr>
        <p:style>
          <a:lnRef idx="1">
            <a:schemeClr val="dk1"/>
          </a:lnRef>
          <a:fillRef idx="2">
            <a:schemeClr val="dk1"/>
          </a:fillRef>
          <a:effectRef idx="1">
            <a:schemeClr val="dk1"/>
          </a:effectRef>
          <a:fontRef idx="minor">
            <a:schemeClr val="dk1"/>
          </a:fontRef>
        </p:style>
        <p:txBody>
          <a:bodyPr rtlCol="0" anchor="ctr"/>
          <a:lstStyle/>
          <a:p>
            <a:pPr>
              <a:buFont typeface="Arial" charset="0"/>
              <a:buChar char="•"/>
            </a:pPr>
            <a:r>
              <a:rPr lang="fr-FR" dirty="0">
                <a:solidFill>
                  <a:schemeClr val="tx1"/>
                </a:solidFill>
              </a:rPr>
              <a:t> </a:t>
            </a:r>
            <a:r>
              <a:rPr lang="fr-FR" dirty="0"/>
              <a:t> Le sucre est produit par plus de 111 pays différents, dont les deux tiers pour la canne à sucre et un tiers pour la betterave, la production de canne à sucre est plus atomisée que celle de la betterave, généralement plus fortement mécanisée </a:t>
            </a:r>
            <a:endParaRPr lang="fr-FR" dirty="0">
              <a:solidFill>
                <a:schemeClr val="tx1"/>
              </a:solidFill>
            </a:endParaRPr>
          </a:p>
        </p:txBody>
      </p:sp>
      <p:sp>
        <p:nvSpPr>
          <p:cNvPr id="6" name="Pensées 5"/>
          <p:cNvSpPr/>
          <p:nvPr/>
        </p:nvSpPr>
        <p:spPr>
          <a:xfrm>
            <a:off x="3714744" y="2348880"/>
            <a:ext cx="5429256" cy="4176464"/>
          </a:xfrm>
          <a:prstGeom prst="cloudCallou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dirty="0">
                <a:solidFill>
                  <a:schemeClr val="tx1"/>
                </a:solidFill>
              </a:rPr>
              <a:t>Notre travail s’inscrit ainsi dans le cadre d’un suivi de l'évolution de quelques paramètres physico-chimiques (</a:t>
            </a:r>
            <a:r>
              <a:rPr lang="fr-FR" dirty="0" err="1">
                <a:solidFill>
                  <a:schemeClr val="tx1"/>
                </a:solidFill>
              </a:rPr>
              <a:t>Brix</a:t>
            </a:r>
            <a:r>
              <a:rPr lang="fr-FR" dirty="0">
                <a:solidFill>
                  <a:schemeClr val="tx1"/>
                </a:solidFill>
              </a:rPr>
              <a:t>, polarisation, pureté et couleur), ainsi que la variation de la coloration durant les différentes sections du processus de raffinage du sucre roux, au niveau du laboratoire de sucre solide à la raffinerie de sucre.</a:t>
            </a:r>
          </a:p>
        </p:txBody>
      </p:sp>
      <p:sp>
        <p:nvSpPr>
          <p:cNvPr id="7" name="Flèche vers le bas 6"/>
          <p:cNvSpPr/>
          <p:nvPr/>
        </p:nvSpPr>
        <p:spPr>
          <a:xfrm rot="18479663">
            <a:off x="4943271" y="1718662"/>
            <a:ext cx="428628" cy="785818"/>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edge">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6000" r="-16000"/>
          </a:stretch>
        </a:blipFill>
        <a:effectLst/>
      </p:bgPr>
    </p:bg>
    <p:spTree>
      <p:nvGrpSpPr>
        <p:cNvPr id="1" name=""/>
        <p:cNvGrpSpPr/>
        <p:nvPr/>
      </p:nvGrpSpPr>
      <p:grpSpPr>
        <a:xfrm>
          <a:off x="0" y="0"/>
          <a:ext cx="0" cy="0"/>
          <a:chOff x="0" y="0"/>
          <a:chExt cx="0" cy="0"/>
        </a:xfrm>
      </p:grpSpPr>
      <p:sp>
        <p:nvSpPr>
          <p:cNvPr id="39" name="Rectangle 38"/>
          <p:cNvSpPr/>
          <p:nvPr/>
        </p:nvSpPr>
        <p:spPr>
          <a:xfrm rot="10800000" flipV="1">
            <a:off x="4786314" y="928670"/>
            <a:ext cx="4126233"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fr-FR" dirty="0"/>
              <a:t>La raffinerie de sucre de Mostaganem a été inaugurée en 1974. Elle a été réalisée par la Société française « </a:t>
            </a:r>
            <a:r>
              <a:rPr lang="fr-FR" dirty="0" err="1"/>
              <a:t>Fives</a:t>
            </a:r>
            <a:r>
              <a:rPr lang="fr-FR" dirty="0"/>
              <a:t> Lille </a:t>
            </a:r>
            <a:r>
              <a:rPr lang="fr-FR" dirty="0" err="1"/>
              <a:t>Cail</a:t>
            </a:r>
            <a:r>
              <a:rPr lang="fr-FR" dirty="0"/>
              <a:t> » à la suite d’un contrat signé en 1969.</a:t>
            </a:r>
            <a:endParaRPr lang="fr-FR" dirty="0">
              <a:latin typeface="Constantia" pitchFamily="18" charset="0"/>
              <a:cs typeface="Times New Roman" pitchFamily="18" charset="0"/>
            </a:endParaRPr>
          </a:p>
        </p:txBody>
      </p:sp>
      <p:sp>
        <p:nvSpPr>
          <p:cNvPr id="45" name="Rectangle 44"/>
          <p:cNvSpPr/>
          <p:nvPr/>
        </p:nvSpPr>
        <p:spPr>
          <a:xfrm>
            <a:off x="500034" y="2214554"/>
            <a:ext cx="5429256" cy="193899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r>
              <a:rPr lang="fr-FR" sz="2000" dirty="0"/>
              <a:t>Elle occupe une superficie de 10 ha et est située à l’ouest de la ville de Mostaganem sur la route de Mostaganem Oran.</a:t>
            </a:r>
            <a:endParaRPr lang="fr-FR" sz="2000" dirty="0">
              <a:latin typeface="Times New Roman" pitchFamily="18" charset="0"/>
              <a:cs typeface="Times New Roman" pitchFamily="18" charset="0"/>
            </a:endParaRPr>
          </a:p>
          <a:p>
            <a:pPr algn="just"/>
            <a:r>
              <a:rPr lang="fr-FR" sz="2000" dirty="0"/>
              <a:t>Son objectif est le raffinage du sucre roux importé pour produire du sucre blanc et de la mélasse</a:t>
            </a:r>
          </a:p>
        </p:txBody>
      </p:sp>
      <p:sp>
        <p:nvSpPr>
          <p:cNvPr id="26625" name="Rectangle 1"/>
          <p:cNvSpPr>
            <a:spLocks noChangeArrowheads="1"/>
          </p:cNvSpPr>
          <p:nvPr/>
        </p:nvSpPr>
        <p:spPr bwMode="auto">
          <a:xfrm>
            <a:off x="3214678" y="4411484"/>
            <a:ext cx="4214874" cy="8925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dirty="0">
              <a:ln>
                <a:noFill/>
              </a:ln>
              <a:solidFill>
                <a:schemeClr val="tx1"/>
              </a:solidFill>
              <a:effectLst/>
              <a:latin typeface="Times New Roman" pitchFamily="18" charset="0"/>
              <a:ea typeface="Calibri"/>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2800" b="0" i="0" u="none" strike="noStrike" cap="none" normalizeH="0" baseline="0" dirty="0">
                <a:ln>
                  <a:noFill/>
                </a:ln>
                <a:solidFill>
                  <a:schemeClr val="tx1"/>
                </a:solidFill>
                <a:effectLst/>
                <a:latin typeface="Times New Roman" pitchFamily="18" charset="0"/>
                <a:ea typeface="Calibri"/>
                <a:cs typeface="Times New Roman" pitchFamily="18" charset="0"/>
              </a:rPr>
              <a:t>.</a:t>
            </a:r>
            <a:endParaRPr kumimoji="0" lang="fr-FR" sz="40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2" name="Organigramme : Alternative 11"/>
          <p:cNvSpPr/>
          <p:nvPr/>
        </p:nvSpPr>
        <p:spPr>
          <a:xfrm>
            <a:off x="928662" y="928670"/>
            <a:ext cx="1857388" cy="571504"/>
          </a:xfrm>
          <a:prstGeom prst="flowChartAlternateProcess">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a:t>Historique de l’industrie </a:t>
            </a:r>
          </a:p>
        </p:txBody>
      </p:sp>
      <p:pic>
        <p:nvPicPr>
          <p:cNvPr id="20" name="Picture 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143372" y="4214818"/>
            <a:ext cx="4419600" cy="24860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22" name="Connecteur droit avec flèche 21"/>
          <p:cNvCxnSpPr>
            <a:stCxn id="12" idx="3"/>
            <a:endCxn id="39" idx="3"/>
          </p:cNvCxnSpPr>
          <p:nvPr/>
        </p:nvCxnSpPr>
        <p:spPr>
          <a:xfrm>
            <a:off x="2786050" y="1214422"/>
            <a:ext cx="2000264" cy="31441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5" name="Connecteur droit avec flèche 24"/>
          <p:cNvCxnSpPr>
            <a:stCxn id="12" idx="3"/>
            <a:endCxn id="45" idx="0"/>
          </p:cNvCxnSpPr>
          <p:nvPr/>
        </p:nvCxnSpPr>
        <p:spPr>
          <a:xfrm>
            <a:off x="2786050" y="1214422"/>
            <a:ext cx="428612" cy="100013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down)">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ppt_x"/>
                                          </p:val>
                                        </p:tav>
                                        <p:tav tm="100000">
                                          <p:val>
                                            <p:strVal val="#ppt_x"/>
                                          </p:val>
                                        </p:tav>
                                      </p:tavLst>
                                    </p:anim>
                                    <p:anim calcmode="lin" valueType="num">
                                      <p:cBhvr additive="base">
                                        <p:cTn id="1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down)">
                                      <p:cBhvr>
                                        <p:cTn id="23" dur="5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8" presetClass="exit" presetSubtype="16" fill="hold" nodeType="clickEffect">
                                  <p:stCondLst>
                                    <p:cond delay="0"/>
                                  </p:stCondLst>
                                  <p:childTnLst>
                                    <p:animEffect transition="out" filter="diamond(in)">
                                      <p:cBhvr>
                                        <p:cTn id="33" dur="2000"/>
                                        <p:tgtEl>
                                          <p:spTgt spid="20"/>
                                        </p:tgtEl>
                                      </p:cBhvr>
                                    </p:animEffect>
                                    <p:set>
                                      <p:cBhvr>
                                        <p:cTn id="34" dur="1" fill="hold">
                                          <p:stCondLst>
                                            <p:cond delay="19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5"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Organigramme : Alternative 6"/>
          <p:cNvSpPr/>
          <p:nvPr/>
        </p:nvSpPr>
        <p:spPr>
          <a:xfrm>
            <a:off x="3071802" y="1071546"/>
            <a:ext cx="4929222" cy="1643074"/>
          </a:xfrm>
          <a:prstGeom prst="flowChartAlternateProcess">
            <a:avLst/>
          </a:prstGeom>
          <a:solidFill>
            <a:schemeClr val="accent1">
              <a:lumMod val="60000"/>
              <a:lumOff val="40000"/>
            </a:schemeClr>
          </a:solidFill>
          <a:ln>
            <a:solidFill>
              <a:schemeClr val="tx1"/>
            </a:solidFill>
          </a:ln>
        </p:spPr>
        <p:style>
          <a:lnRef idx="3">
            <a:schemeClr val="lt1"/>
          </a:lnRef>
          <a:fillRef idx="1">
            <a:schemeClr val="dk1"/>
          </a:fillRef>
          <a:effectRef idx="1">
            <a:schemeClr val="dk1"/>
          </a:effectRef>
          <a:fontRef idx="minor">
            <a:schemeClr val="lt1"/>
          </a:fontRef>
        </p:style>
        <p:txBody>
          <a:bodyPr rtlCol="0" anchor="ctr"/>
          <a:lstStyle/>
          <a:p>
            <a:pPr algn="just"/>
            <a:r>
              <a:rPr lang="fr-FR" sz="2000" dirty="0">
                <a:solidFill>
                  <a:schemeClr val="tx1"/>
                </a:solidFill>
              </a:rPr>
              <a:t>Le sucre est aujourd’hui un article de consommation de première nécessité. Ce nutriment de la famille des glucides est indispensable au bon fonctionnement de notre organisme.</a:t>
            </a:r>
            <a:endParaRPr lang="fr-FR" sz="2000" dirty="0">
              <a:solidFill>
                <a:schemeClr val="tx1"/>
              </a:solidFill>
              <a:latin typeface="Times New Roman" pitchFamily="18" charset="0"/>
              <a:cs typeface="Times New Roman" pitchFamily="18" charset="0"/>
            </a:endParaRPr>
          </a:p>
        </p:txBody>
      </p:sp>
      <p:sp>
        <p:nvSpPr>
          <p:cNvPr id="9" name="Organigramme : Alternative 8"/>
          <p:cNvSpPr/>
          <p:nvPr/>
        </p:nvSpPr>
        <p:spPr>
          <a:xfrm>
            <a:off x="3000364" y="3284984"/>
            <a:ext cx="5532076" cy="1296144"/>
          </a:xfrm>
          <a:prstGeom prst="flowChartAlternateProcess">
            <a:avLst/>
          </a:prstGeom>
          <a:solidFill>
            <a:srgbClr val="FFFF00"/>
          </a:solidFill>
          <a:ln>
            <a:solidFill>
              <a:srgbClr val="FF0000"/>
            </a:solidFill>
          </a:ln>
        </p:spPr>
        <p:style>
          <a:lnRef idx="3">
            <a:schemeClr val="lt1"/>
          </a:lnRef>
          <a:fillRef idx="1">
            <a:schemeClr val="dk1"/>
          </a:fillRef>
          <a:effectRef idx="1">
            <a:schemeClr val="dk1"/>
          </a:effectRef>
          <a:fontRef idx="minor">
            <a:schemeClr val="lt1"/>
          </a:fontRef>
        </p:style>
        <p:txBody>
          <a:bodyPr rtlCol="0" anchor="ctr"/>
          <a:lstStyle/>
          <a:p>
            <a:pPr algn="just"/>
            <a:r>
              <a:rPr lang="fr-FR" sz="2000" dirty="0">
                <a:solidFill>
                  <a:schemeClr val="tx1"/>
                </a:solidFill>
              </a:rPr>
              <a:t>L’Algérie, à cet égard, est totalement dépendante du marché extérieur, puisqu’elle importe pratiquement la totalité de ses besoins </a:t>
            </a:r>
            <a:endParaRPr lang="fr-FR" sz="2000" dirty="0">
              <a:solidFill>
                <a:schemeClr val="tx1"/>
              </a:solidFill>
              <a:latin typeface="Times New Roman" pitchFamily="18" charset="0"/>
              <a:cs typeface="Times New Roman" pitchFamily="18" charset="0"/>
            </a:endParaRPr>
          </a:p>
        </p:txBody>
      </p:sp>
      <p:sp>
        <p:nvSpPr>
          <p:cNvPr id="18" name="Flèche courbée vers la droite 17"/>
          <p:cNvSpPr/>
          <p:nvPr/>
        </p:nvSpPr>
        <p:spPr>
          <a:xfrm rot="19855323">
            <a:off x="1000100" y="2000240"/>
            <a:ext cx="1428760" cy="2643206"/>
          </a:xfrm>
          <a:prstGeom prst="curv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solidFill>
                <a:schemeClr val="tx1"/>
              </a:solidFill>
            </a:endParaRPr>
          </a:p>
        </p:txBody>
      </p:sp>
      <p:sp>
        <p:nvSpPr>
          <p:cNvPr id="20" name="Flèche droite 19"/>
          <p:cNvSpPr/>
          <p:nvPr/>
        </p:nvSpPr>
        <p:spPr>
          <a:xfrm>
            <a:off x="2643174" y="1357298"/>
            <a:ext cx="357190" cy="214314"/>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1" name="ZoneTexte 10"/>
          <p:cNvSpPr txBox="1"/>
          <p:nvPr/>
        </p:nvSpPr>
        <p:spPr>
          <a:xfrm>
            <a:off x="467544" y="980728"/>
            <a:ext cx="1944216" cy="830997"/>
          </a:xfrm>
          <a:prstGeom prst="rect">
            <a:avLst/>
          </a:prstGeom>
          <a:noFill/>
        </p:spPr>
        <p:txBody>
          <a:bodyPr wrap="square" rtlCol="0">
            <a:spAutoFit/>
          </a:bodyPr>
          <a:lstStyle/>
          <a:p>
            <a:pPr algn="ctr"/>
            <a:r>
              <a:rPr lang="fr-FR" sz="2400" b="1" dirty="0">
                <a:solidFill>
                  <a:schemeClr val="bg1"/>
                </a:solidFill>
              </a:rPr>
              <a:t>Importance de sucre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heckerboard(across)">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checkerboard(across)">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8"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4" name="Rectangle 3"/>
          <p:cNvSpPr/>
          <p:nvPr/>
        </p:nvSpPr>
        <p:spPr>
          <a:xfrm>
            <a:off x="6072198" y="1571612"/>
            <a:ext cx="4000528" cy="923330"/>
          </a:xfrm>
          <a:prstGeom prst="rect">
            <a:avLst/>
          </a:prstGeom>
          <a:noFill/>
        </p:spPr>
        <p:txBody>
          <a:bodyPr wrap="square" lIns="91440" tIns="45720" rIns="91440" bIns="45720">
            <a:spAutoFit/>
          </a:bodyPr>
          <a:lstStyle/>
          <a:p>
            <a:pPr algn="ctr"/>
            <a:r>
              <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 </a:t>
            </a: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0" name="Pentagone 19"/>
          <p:cNvSpPr/>
          <p:nvPr/>
        </p:nvSpPr>
        <p:spPr>
          <a:xfrm>
            <a:off x="428596" y="285728"/>
            <a:ext cx="3214710" cy="1056136"/>
          </a:xfrm>
          <a:prstGeom prst="homePlat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fr-FR" b="1" dirty="0"/>
              <a:t>Définition du sucre </a:t>
            </a:r>
            <a:endParaRPr lang="fr-FR" dirty="0"/>
          </a:p>
        </p:txBody>
      </p:sp>
      <p:sp>
        <p:nvSpPr>
          <p:cNvPr id="22" name="Étiquette 21"/>
          <p:cNvSpPr/>
          <p:nvPr/>
        </p:nvSpPr>
        <p:spPr>
          <a:xfrm>
            <a:off x="1357290" y="1785926"/>
            <a:ext cx="3143272" cy="2714644"/>
          </a:xfrm>
          <a:prstGeom prst="plaqu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fr-FR" dirty="0"/>
              <a:t>Le sucre est une substance de saveur douce, se formant naturellement dans les feuilles de nombreuses plantes et se concentrant dans leurs racines ou dans leurs tiges </a:t>
            </a:r>
            <a:endParaRPr lang="fr-FR" dirty="0">
              <a:latin typeface="Times New Roman" pitchFamily="18" charset="0"/>
              <a:cs typeface="Times New Roman" pitchFamily="18" charset="0"/>
            </a:endParaRPr>
          </a:p>
        </p:txBody>
      </p:sp>
      <p:sp>
        <p:nvSpPr>
          <p:cNvPr id="13" name="Étiquette 12"/>
          <p:cNvSpPr/>
          <p:nvPr/>
        </p:nvSpPr>
        <p:spPr>
          <a:xfrm>
            <a:off x="5214942" y="1428736"/>
            <a:ext cx="3714776" cy="3357586"/>
          </a:xfrm>
          <a:prstGeom prst="plaqu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fr-FR" dirty="0"/>
              <a:t>Du point de vue chimique, les sucres sont communément appelées «glucides» ce sont des substances organiques comportant des fonctions carbonylées formés d’une ou de plusieurs unités de poly </a:t>
            </a:r>
            <a:r>
              <a:rPr lang="fr-FR" dirty="0" err="1"/>
              <a:t>hydroxy</a:t>
            </a:r>
            <a:r>
              <a:rPr lang="fr-FR" dirty="0"/>
              <a:t>-aldéhyde ou cétones et des fonctions alcool </a:t>
            </a: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1000" fill="hold"/>
                                        <p:tgtEl>
                                          <p:spTgt spid="22"/>
                                        </p:tgtEl>
                                        <p:attrNameLst>
                                          <p:attrName>ppt_w</p:attrName>
                                        </p:attrNameLst>
                                      </p:cBhvr>
                                      <p:tavLst>
                                        <p:tav tm="0">
                                          <p:val>
                                            <p:strVal val="#ppt_w*0.70"/>
                                          </p:val>
                                        </p:tav>
                                        <p:tav tm="100000">
                                          <p:val>
                                            <p:strVal val="#ppt_w"/>
                                          </p:val>
                                        </p:tav>
                                      </p:tavLst>
                                    </p:anim>
                                    <p:anim calcmode="lin" valueType="num">
                                      <p:cBhvr>
                                        <p:cTn id="13" dur="1000" fill="hold"/>
                                        <p:tgtEl>
                                          <p:spTgt spid="22"/>
                                        </p:tgtEl>
                                        <p:attrNameLst>
                                          <p:attrName>ppt_h</p:attrName>
                                        </p:attrNameLst>
                                      </p:cBhvr>
                                      <p:tavLst>
                                        <p:tav tm="0">
                                          <p:val>
                                            <p:strVal val="#ppt_h"/>
                                          </p:val>
                                        </p:tav>
                                        <p:tav tm="100000">
                                          <p:val>
                                            <p:strVal val="#ppt_h"/>
                                          </p:val>
                                        </p:tav>
                                      </p:tavLst>
                                    </p:anim>
                                    <p:animEffect transition="in" filter="fade">
                                      <p:cBhvr>
                                        <p:cTn id="14" dur="10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ppt_w</p:attrName>
                                        </p:attrNameLst>
                                      </p:cBhvr>
                                      <p:tavLst>
                                        <p:tav tm="0">
                                          <p:val>
                                            <p:strVal val="#ppt_w*0.70"/>
                                          </p:val>
                                        </p:tav>
                                        <p:tav tm="100000">
                                          <p:val>
                                            <p:strVal val="#ppt_w"/>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animEffect transition="in" filter="fade">
                                      <p:cBhvr>
                                        <p:cTn id="2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Pentagone 3"/>
          <p:cNvSpPr/>
          <p:nvPr/>
        </p:nvSpPr>
        <p:spPr>
          <a:xfrm>
            <a:off x="0" y="0"/>
            <a:ext cx="3214710" cy="1056136"/>
          </a:xfrm>
          <a:prstGeom prst="homePlat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fr-FR" b="1" dirty="0"/>
              <a:t>Origine de sucre </a:t>
            </a:r>
            <a:endParaRPr lang="fr-FR" dirty="0"/>
          </a:p>
        </p:txBody>
      </p:sp>
      <p:sp>
        <p:nvSpPr>
          <p:cNvPr id="5" name="Étiquette 4"/>
          <p:cNvSpPr/>
          <p:nvPr/>
        </p:nvSpPr>
        <p:spPr>
          <a:xfrm>
            <a:off x="0" y="1357298"/>
            <a:ext cx="4286248" cy="4000528"/>
          </a:xfrm>
          <a:prstGeom prst="plaqu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fr-FR" dirty="0"/>
              <a:t>Il provient essentiellement de la betterave en région à climat tempéré et de la canne à sucre dans les pays chauds. On extrait également du sucre à partir de l’érable (Canada), du palmier (Sri Lanka, Thaïlande) ou des dattes (Pakistan), mais les volumes concernés sont très limités.</a:t>
            </a:r>
          </a:p>
          <a:p>
            <a:pPr algn="just"/>
            <a:endParaRPr lang="fr-FR" dirty="0">
              <a:latin typeface="Times New Roman" pitchFamily="18" charset="0"/>
              <a:cs typeface="Times New Roman" pitchFamily="18" charset="0"/>
            </a:endParaRPr>
          </a:p>
        </p:txBody>
      </p:sp>
      <p:sp>
        <p:nvSpPr>
          <p:cNvPr id="7" name="Rectangle 6"/>
          <p:cNvSpPr/>
          <p:nvPr/>
        </p:nvSpPr>
        <p:spPr>
          <a:xfrm>
            <a:off x="5143504" y="2285992"/>
            <a:ext cx="4572000" cy="1477328"/>
          </a:xfrm>
          <a:prstGeom prst="rect">
            <a:avLst/>
          </a:prstGeom>
        </p:spPr>
        <p:txBody>
          <a:bodyPr>
            <a:spAutoFit/>
          </a:bodyPr>
          <a:lstStyle/>
          <a:p>
            <a:pPr lvl="0" algn="just"/>
            <a:r>
              <a:rPr lang="fr-FR" dirty="0">
                <a:solidFill>
                  <a:schemeClr val="bg1"/>
                </a:solidFill>
              </a:rPr>
              <a:t>A. La canne à sucre.</a:t>
            </a:r>
          </a:p>
          <a:p>
            <a:pPr lvl="0" algn="just"/>
            <a:endParaRPr lang="fr-FR" dirty="0">
              <a:solidFill>
                <a:schemeClr val="bg1"/>
              </a:solidFill>
            </a:endParaRPr>
          </a:p>
          <a:p>
            <a:pPr lvl="0" algn="just"/>
            <a:r>
              <a:rPr lang="fr-FR" dirty="0">
                <a:solidFill>
                  <a:schemeClr val="bg1"/>
                </a:solidFill>
              </a:rPr>
              <a:t>B. Sucre de palme.</a:t>
            </a:r>
          </a:p>
          <a:p>
            <a:pPr lvl="0" algn="just"/>
            <a:endParaRPr lang="fr-FR" dirty="0">
              <a:solidFill>
                <a:schemeClr val="bg1"/>
              </a:solidFill>
            </a:endParaRPr>
          </a:p>
          <a:p>
            <a:pPr algn="just"/>
            <a:r>
              <a:rPr lang="fr-FR" dirty="0">
                <a:solidFill>
                  <a:schemeClr val="bg1"/>
                </a:solidFill>
              </a:rPr>
              <a:t>C. La betterave </a:t>
            </a:r>
            <a:r>
              <a:rPr lang="fr-FR" dirty="0"/>
              <a:t>sucrière.</a:t>
            </a:r>
          </a:p>
        </p:txBody>
      </p:sp>
      <p:cxnSp>
        <p:nvCxnSpPr>
          <p:cNvPr id="11" name="Connecteur droit avec flèche 10"/>
          <p:cNvCxnSpPr/>
          <p:nvPr/>
        </p:nvCxnSpPr>
        <p:spPr>
          <a:xfrm>
            <a:off x="4500562" y="3071810"/>
            <a:ext cx="642942" cy="1588"/>
          </a:xfrm>
          <a:prstGeom prst="straightConnector1">
            <a:avLst/>
          </a:prstGeom>
          <a:ln>
            <a:solidFill>
              <a:srgbClr val="FF0000"/>
            </a:solidFill>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heckerboard(across)">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edge">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0" y="0"/>
            <a:ext cx="6192849" cy="523220"/>
          </a:xfrm>
          <a:prstGeom prst="rect">
            <a:avLst/>
          </a:prstGeom>
        </p:spPr>
        <p:txBody>
          <a:bodyPr wrap="none">
            <a:spAutoFit/>
          </a:bodyPr>
          <a:lstStyle/>
          <a:p>
            <a:r>
              <a:rPr lang="fr-FR" sz="2800" b="1" dirty="0">
                <a:solidFill>
                  <a:schemeClr val="bg1"/>
                </a:solidFill>
              </a:rPr>
              <a:t>La consommation et usage de sucre </a:t>
            </a:r>
            <a:endParaRPr lang="fr-FR" sz="2800" dirty="0">
              <a:solidFill>
                <a:schemeClr val="bg1"/>
              </a:solidFill>
            </a:endParaRPr>
          </a:p>
        </p:txBody>
      </p:sp>
      <p:sp>
        <p:nvSpPr>
          <p:cNvPr id="5" name="Ellipse 4"/>
          <p:cNvSpPr/>
          <p:nvPr/>
        </p:nvSpPr>
        <p:spPr>
          <a:xfrm>
            <a:off x="0" y="642918"/>
            <a:ext cx="5214942" cy="5786478"/>
          </a:xfrm>
          <a:prstGeom prst="ellipse">
            <a:avLst/>
          </a:prstGeom>
          <a:ln>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just"/>
            <a:r>
              <a:rPr lang="fr-FR" dirty="0"/>
              <a:t>La consommation mondiale de sucre s’élève à 184.6 MT pour la saison 2016/17, la consommation nette de sucre est d’en moyenne 25,5 kilos par habitant et par an, selon Sources O.I.S et S.N.F.S et d’après le docteur </a:t>
            </a:r>
            <a:r>
              <a:rPr lang="fr-FR" dirty="0" err="1"/>
              <a:t>Abram</a:t>
            </a:r>
            <a:r>
              <a:rPr lang="fr-FR" dirty="0"/>
              <a:t> </a:t>
            </a:r>
            <a:r>
              <a:rPr lang="fr-FR" dirty="0" err="1"/>
              <a:t>Hoffer</a:t>
            </a:r>
            <a:r>
              <a:rPr lang="fr-FR" dirty="0"/>
              <a:t> qui souligne la signification ces statistiques, la consommation de sucre est allée jusqu’à dépasser les 46 kilos par habitant et par an «Au cours des 300 dernières années, la consommation de sucre dans le monde est passée de moins de 2,3 kg par an et par personne à plus de 46 kg par an et par personne.</a:t>
            </a:r>
          </a:p>
        </p:txBody>
      </p:sp>
      <p:pic>
        <p:nvPicPr>
          <p:cNvPr id="6" name="Image 5" descr="E:\1680599564069.jpg"/>
          <p:cNvPicPr/>
          <p:nvPr/>
        </p:nvPicPr>
        <p:blipFill>
          <a:blip r:embed="rId2" cstate="print"/>
          <a:srcRect/>
          <a:stretch>
            <a:fillRect/>
          </a:stretch>
        </p:blipFill>
        <p:spPr bwMode="auto">
          <a:xfrm>
            <a:off x="4929158" y="2071678"/>
            <a:ext cx="4214842" cy="30718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6"/>
          <p:cNvSpPr/>
          <p:nvPr/>
        </p:nvSpPr>
        <p:spPr>
          <a:xfrm>
            <a:off x="4786314" y="5357826"/>
            <a:ext cx="4572000" cy="646331"/>
          </a:xfrm>
          <a:prstGeom prst="rect">
            <a:avLst/>
          </a:prstGeom>
        </p:spPr>
        <p:txBody>
          <a:bodyPr>
            <a:spAutoFit/>
          </a:bodyPr>
          <a:lstStyle/>
          <a:p>
            <a:r>
              <a:rPr lang="fr-FR" dirty="0">
                <a:solidFill>
                  <a:schemeClr val="bg1"/>
                </a:solidFill>
              </a:rPr>
              <a:t>Consommation mondiale de sucre selon l’organisation internationale du sucre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6" name="Organigramme : Alternative 5"/>
          <p:cNvSpPr/>
          <p:nvPr/>
        </p:nvSpPr>
        <p:spPr>
          <a:xfrm>
            <a:off x="500034" y="1000108"/>
            <a:ext cx="1714480" cy="785818"/>
          </a:xfrm>
          <a:prstGeom prst="flowChartAlternateProcess">
            <a:avLst/>
          </a:prstGeom>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just"/>
            <a:r>
              <a:rPr lang="fr-FR" sz="2000" b="1" dirty="0">
                <a:solidFill>
                  <a:schemeClr val="tx1"/>
                </a:solidFill>
              </a:rPr>
              <a:t>Confitures</a:t>
            </a:r>
            <a:endParaRPr lang="fr-FR" sz="2000" dirty="0">
              <a:solidFill>
                <a:schemeClr val="tx1"/>
              </a:solidFill>
              <a:latin typeface="Times New Roman" pitchFamily="18" charset="0"/>
              <a:cs typeface="Times New Roman" pitchFamily="18" charset="0"/>
            </a:endParaRPr>
          </a:p>
        </p:txBody>
      </p:sp>
      <p:sp>
        <p:nvSpPr>
          <p:cNvPr id="13" name="Rectangle 12"/>
          <p:cNvSpPr/>
          <p:nvPr/>
        </p:nvSpPr>
        <p:spPr>
          <a:xfrm>
            <a:off x="-2143204" y="0"/>
            <a:ext cx="11287204" cy="461665"/>
          </a:xfrm>
          <a:prstGeom prst="rect">
            <a:avLst/>
          </a:prstGeom>
          <a:noFill/>
          <a:scene3d>
            <a:camera prst="perspectiveLeft"/>
            <a:lightRig rig="threePt" dir="t"/>
          </a:scene3d>
        </p:spPr>
        <p:txBody>
          <a:bodyPr wrap="square" lIns="91440" tIns="45720" rIns="91440" bIns="45720">
            <a:spAutoFit/>
          </a:bodyPr>
          <a:lstStyle/>
          <a:p>
            <a:pPr algn="ctr"/>
            <a:r>
              <a:rPr lang="fr-FR" sz="2400" b="1" dirty="0">
                <a:latin typeface="Times New Roman" pitchFamily="18" charset="0"/>
                <a:cs typeface="Times New Roman" pitchFamily="18" charset="0"/>
              </a:rPr>
              <a:t>Le sucre et ses étonnants usages alimentaires </a:t>
            </a:r>
            <a:endParaRPr lang="fr-FR" sz="2400" b="1" cap="none" spc="0" dirty="0">
              <a:ln w="31550" cmpd="sng">
                <a:solidFill>
                  <a:schemeClr val="tx1"/>
                </a:solidFill>
                <a:prstDash val="solid"/>
              </a:ln>
              <a:solidFill>
                <a:srgbClr val="CCFF66"/>
              </a:solidFill>
              <a:effectLst>
                <a:reflection blurRad="6350" stA="55000" endA="300" endPos="45500" dir="5400000" sy="-100000" algn="bl" rotWithShape="0"/>
              </a:effectLst>
              <a:latin typeface="Times New Roman" pitchFamily="18" charset="0"/>
              <a:cs typeface="Times New Roman" pitchFamily="18" charset="0"/>
            </a:endParaRPr>
          </a:p>
        </p:txBody>
      </p:sp>
      <p:sp>
        <p:nvSpPr>
          <p:cNvPr id="10" name="Organigramme : Alternative 9"/>
          <p:cNvSpPr/>
          <p:nvPr/>
        </p:nvSpPr>
        <p:spPr>
          <a:xfrm>
            <a:off x="6215074" y="857232"/>
            <a:ext cx="2071702" cy="1000132"/>
          </a:xfrm>
          <a:prstGeom prst="flowChartAlternateProcess">
            <a:avLst/>
          </a:prstGeom>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just"/>
            <a:r>
              <a:rPr lang="fr-FR" sz="2000" b="1" dirty="0">
                <a:solidFill>
                  <a:schemeClr val="tx1"/>
                </a:solidFill>
              </a:rPr>
              <a:t>Mise en conserve et congélation</a:t>
            </a:r>
            <a:endParaRPr lang="fr-FR" sz="2000" dirty="0">
              <a:solidFill>
                <a:schemeClr val="tx1"/>
              </a:solidFill>
              <a:latin typeface="Times New Roman" pitchFamily="18" charset="0"/>
              <a:cs typeface="Times New Roman" pitchFamily="18" charset="0"/>
            </a:endParaRPr>
          </a:p>
        </p:txBody>
      </p:sp>
      <p:sp>
        <p:nvSpPr>
          <p:cNvPr id="11" name="Organigramme : Alternative 10"/>
          <p:cNvSpPr/>
          <p:nvPr/>
        </p:nvSpPr>
        <p:spPr>
          <a:xfrm>
            <a:off x="714348" y="2214554"/>
            <a:ext cx="1714480" cy="785818"/>
          </a:xfrm>
          <a:prstGeom prst="flowChartAlternateProcess">
            <a:avLst/>
          </a:prstGeom>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just"/>
            <a:r>
              <a:rPr lang="fr-FR" sz="2000" b="1" dirty="0">
                <a:solidFill>
                  <a:schemeClr val="tx1"/>
                </a:solidFill>
              </a:rPr>
              <a:t>Bonbons</a:t>
            </a:r>
            <a:endParaRPr lang="fr-FR" sz="2000" dirty="0">
              <a:solidFill>
                <a:schemeClr val="tx1"/>
              </a:solidFill>
              <a:latin typeface="Times New Roman" pitchFamily="18" charset="0"/>
              <a:cs typeface="Times New Roman" pitchFamily="18" charset="0"/>
            </a:endParaRPr>
          </a:p>
        </p:txBody>
      </p:sp>
      <p:sp>
        <p:nvSpPr>
          <p:cNvPr id="12" name="Organigramme : Alternative 11"/>
          <p:cNvSpPr/>
          <p:nvPr/>
        </p:nvSpPr>
        <p:spPr>
          <a:xfrm>
            <a:off x="3428992" y="1000108"/>
            <a:ext cx="1714480" cy="785818"/>
          </a:xfrm>
          <a:prstGeom prst="flowChartAlternateProcess">
            <a:avLst/>
          </a:prstGeom>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just"/>
            <a:r>
              <a:rPr lang="fr-FR" sz="2000" b="1" dirty="0">
                <a:solidFill>
                  <a:schemeClr val="tx1"/>
                </a:solidFill>
              </a:rPr>
              <a:t>Pâtisseries</a:t>
            </a:r>
            <a:endParaRPr lang="fr-FR" sz="2000" dirty="0">
              <a:solidFill>
                <a:schemeClr val="tx1"/>
              </a:solidFill>
              <a:latin typeface="Times New Roman" pitchFamily="18" charset="0"/>
              <a:cs typeface="Times New Roman" pitchFamily="18" charset="0"/>
            </a:endParaRPr>
          </a:p>
        </p:txBody>
      </p:sp>
      <p:sp>
        <p:nvSpPr>
          <p:cNvPr id="14" name="Organigramme : Alternative 13"/>
          <p:cNvSpPr/>
          <p:nvPr/>
        </p:nvSpPr>
        <p:spPr>
          <a:xfrm>
            <a:off x="3643306" y="2285992"/>
            <a:ext cx="1714480" cy="785818"/>
          </a:xfrm>
          <a:prstGeom prst="flowChartAlternateProcess">
            <a:avLst/>
          </a:prstGeom>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just"/>
            <a:r>
              <a:rPr lang="fr-FR" sz="2000" b="1" dirty="0">
                <a:solidFill>
                  <a:schemeClr val="tx1"/>
                </a:solidFill>
              </a:rPr>
              <a:t>Boisson</a:t>
            </a:r>
            <a:endParaRPr lang="fr-FR" sz="2000" dirty="0">
              <a:solidFill>
                <a:schemeClr val="tx1"/>
              </a:solidFill>
              <a:latin typeface="Times New Roman" pitchFamily="18" charset="0"/>
              <a:cs typeface="Times New Roman" pitchFamily="18" charset="0"/>
            </a:endParaRPr>
          </a:p>
        </p:txBody>
      </p:sp>
      <p:sp>
        <p:nvSpPr>
          <p:cNvPr id="16" name="Organigramme : Alternative 15"/>
          <p:cNvSpPr/>
          <p:nvPr/>
        </p:nvSpPr>
        <p:spPr>
          <a:xfrm>
            <a:off x="6357950" y="2143116"/>
            <a:ext cx="1785950" cy="785818"/>
          </a:xfrm>
          <a:prstGeom prst="flowChartAlternateProcess">
            <a:avLst/>
          </a:prstGeom>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just"/>
            <a:r>
              <a:rPr lang="fr-FR" b="1" dirty="0">
                <a:solidFill>
                  <a:schemeClr val="tx1"/>
                </a:solidFill>
              </a:rPr>
              <a:t>Cuisson en général</a:t>
            </a:r>
            <a:r>
              <a:rPr lang="fr-FR" dirty="0">
                <a:solidFill>
                  <a:schemeClr val="tx1"/>
                </a:solidFill>
              </a:rPr>
              <a:t> </a:t>
            </a:r>
            <a:endParaRPr lang="fr-FR" dirty="0">
              <a:solidFill>
                <a:schemeClr val="tx1"/>
              </a:solidFill>
              <a:latin typeface="Times New Roman" pitchFamily="18" charset="0"/>
              <a:cs typeface="Times New Roman" pitchFamily="18" charset="0"/>
            </a:endParaRPr>
          </a:p>
        </p:txBody>
      </p:sp>
      <p:sp>
        <p:nvSpPr>
          <p:cNvPr id="18" name="Rectangle 17"/>
          <p:cNvSpPr/>
          <p:nvPr/>
        </p:nvSpPr>
        <p:spPr>
          <a:xfrm>
            <a:off x="428596" y="3357562"/>
            <a:ext cx="7929618" cy="461665"/>
          </a:xfrm>
          <a:prstGeom prst="rect">
            <a:avLst/>
          </a:prstGeom>
        </p:spPr>
        <p:txBody>
          <a:bodyPr wrap="square">
            <a:spAutoFit/>
          </a:bodyPr>
          <a:lstStyle/>
          <a:p>
            <a:r>
              <a:rPr lang="fr-FR" sz="2400" b="1" dirty="0">
                <a:latin typeface="Times New Roman" pitchFamily="18" charset="0"/>
                <a:cs typeface="Times New Roman" pitchFamily="18" charset="0"/>
              </a:rPr>
              <a:t>Le sucre et ses </a:t>
            </a:r>
            <a:r>
              <a:rPr lang="fr-FR" sz="2400" b="1" dirty="0" err="1">
                <a:latin typeface="Times New Roman" pitchFamily="18" charset="0"/>
                <a:cs typeface="Times New Roman" pitchFamily="18" charset="0"/>
              </a:rPr>
              <a:t>étannants</a:t>
            </a:r>
            <a:r>
              <a:rPr lang="fr-FR" sz="2400" b="1" dirty="0">
                <a:latin typeface="Times New Roman" pitchFamily="18" charset="0"/>
                <a:cs typeface="Times New Roman" pitchFamily="18" charset="0"/>
              </a:rPr>
              <a:t> usages non alimentaires </a:t>
            </a:r>
            <a:endParaRPr lang="fr-FR" sz="2400" dirty="0">
              <a:latin typeface="Times New Roman" pitchFamily="18" charset="0"/>
              <a:cs typeface="Times New Roman" pitchFamily="18" charset="0"/>
            </a:endParaRPr>
          </a:p>
        </p:txBody>
      </p:sp>
      <p:sp>
        <p:nvSpPr>
          <p:cNvPr id="13313" name="Rectangle 1"/>
          <p:cNvSpPr>
            <a:spLocks noChangeArrowheads="1"/>
          </p:cNvSpPr>
          <p:nvPr/>
        </p:nvSpPr>
        <p:spPr bwMode="auto">
          <a:xfrm>
            <a:off x="0" y="4011516"/>
            <a:ext cx="9144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fr-FR" sz="2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fr-FR" sz="2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fr-FR" sz="14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5" name="Organigramme : Alternative 14"/>
          <p:cNvSpPr/>
          <p:nvPr/>
        </p:nvSpPr>
        <p:spPr>
          <a:xfrm>
            <a:off x="251520" y="3933056"/>
            <a:ext cx="5890944" cy="576064"/>
          </a:xfrm>
          <a:prstGeom prst="flowChartAlternateProcess">
            <a:avLst/>
          </a:prstGeom>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just"/>
            <a:r>
              <a:rPr lang="fr-FR" sz="2000" dirty="0">
                <a:solidFill>
                  <a:schemeClr val="tx1"/>
                </a:solidFill>
                <a:latin typeface="Times New Roman" pitchFamily="18" charset="0"/>
                <a:ea typeface="Calibri" pitchFamily="34" charset="0"/>
                <a:cs typeface="Times New Roman" pitchFamily="18" charset="0"/>
              </a:rPr>
              <a:t> le sucre ralenti le séchage des ciments et des colles</a:t>
            </a:r>
            <a:endParaRPr lang="fr-FR" sz="2000" dirty="0">
              <a:solidFill>
                <a:schemeClr val="tx1"/>
              </a:solidFill>
              <a:latin typeface="Times New Roman" pitchFamily="18" charset="0"/>
              <a:cs typeface="Times New Roman" pitchFamily="18" charset="0"/>
            </a:endParaRPr>
          </a:p>
        </p:txBody>
      </p:sp>
      <p:sp>
        <p:nvSpPr>
          <p:cNvPr id="17" name="Organigramme : Alternative 16"/>
          <p:cNvSpPr/>
          <p:nvPr/>
        </p:nvSpPr>
        <p:spPr>
          <a:xfrm>
            <a:off x="179512" y="5517232"/>
            <a:ext cx="5890944" cy="576064"/>
          </a:xfrm>
          <a:prstGeom prst="flowChartAlternateProcess">
            <a:avLst/>
          </a:prstGeom>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lvl="0" algn="justLow" eaLnBrk="0" fontAlgn="base" hangingPunct="0">
              <a:spcBef>
                <a:spcPct val="0"/>
              </a:spcBef>
              <a:spcAft>
                <a:spcPct val="0"/>
              </a:spcAft>
            </a:pPr>
            <a:r>
              <a:rPr lang="fr-FR" sz="2000" dirty="0">
                <a:solidFill>
                  <a:schemeClr val="tx1"/>
                </a:solidFill>
                <a:latin typeface="Times New Roman" pitchFamily="18" charset="0"/>
                <a:ea typeface="Calibri" pitchFamily="34" charset="0"/>
                <a:cs typeface="Times New Roman" pitchFamily="18" charset="0"/>
              </a:rPr>
              <a:t> le sucre sert à guérir les blessures.</a:t>
            </a:r>
            <a:endParaRPr lang="fr-FR" sz="1400" dirty="0">
              <a:solidFill>
                <a:schemeClr val="tx1"/>
              </a:solidFill>
              <a:latin typeface="Times New Roman" pitchFamily="18" charset="0"/>
              <a:cs typeface="Times New Roman" pitchFamily="18" charset="0"/>
            </a:endParaRPr>
          </a:p>
        </p:txBody>
      </p:sp>
      <p:sp>
        <p:nvSpPr>
          <p:cNvPr id="19" name="Organigramme : Alternative 18"/>
          <p:cNvSpPr/>
          <p:nvPr/>
        </p:nvSpPr>
        <p:spPr>
          <a:xfrm>
            <a:off x="3253056" y="4725144"/>
            <a:ext cx="5890944" cy="576064"/>
          </a:xfrm>
          <a:prstGeom prst="flowChartAlternateProcess">
            <a:avLst/>
          </a:prstGeom>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just"/>
            <a:r>
              <a:rPr lang="fr-FR" sz="2000" dirty="0">
                <a:solidFill>
                  <a:schemeClr val="tx1"/>
                </a:solidFill>
                <a:latin typeface="Times New Roman" pitchFamily="18" charset="0"/>
                <a:ea typeface="Calibri" pitchFamily="34" charset="0"/>
                <a:cs typeface="Times New Roman" pitchFamily="18" charset="0"/>
              </a:rPr>
              <a:t>le sucre sert à faire certains types de détergent ;</a:t>
            </a:r>
            <a:endParaRPr lang="fr-FR" sz="20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4)">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1"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2"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ox(in)">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edge">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edge">
                                      <p:cBhvr>
                                        <p:cTn id="27" dur="20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edge">
                                      <p:cBhvr>
                                        <p:cTn id="32" dur="2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edge">
                                      <p:cBhvr>
                                        <p:cTn id="37" dur="2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edge">
                                      <p:cBhvr>
                                        <p:cTn id="42" dur="20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edge">
                                      <p:cBhvr>
                                        <p:cTn id="47" dur="20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ox(in)">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20" presetClass="entr" presetSubtype="0" fill="hold" grpId="0" nodeType="clickEffect">
                                  <p:stCondLst>
                                    <p:cond delay="0"/>
                                  </p:stCondLst>
                                  <p:childTnLst>
                                    <p:set>
                                      <p:cBhvr>
                                        <p:cTn id="56" dur="1" fill="hold">
                                          <p:stCondLst>
                                            <p:cond delay="0"/>
                                          </p:stCondLst>
                                        </p:cTn>
                                        <p:tgtEl>
                                          <p:spTgt spid="13313"/>
                                        </p:tgtEl>
                                        <p:attrNameLst>
                                          <p:attrName>style.visibility</p:attrName>
                                        </p:attrNameLst>
                                      </p:cBhvr>
                                      <p:to>
                                        <p:strVal val="visible"/>
                                      </p:to>
                                    </p:set>
                                    <p:animEffect transition="in" filter="wedge">
                                      <p:cBhvr>
                                        <p:cTn id="57" dur="2000"/>
                                        <p:tgtEl>
                                          <p:spTgt spid="13313"/>
                                        </p:tgtEl>
                                      </p:cBhvr>
                                    </p:animEffect>
                                  </p:childTnLst>
                                </p:cTn>
                              </p:par>
                            </p:childTnLst>
                          </p:cTn>
                        </p:par>
                      </p:childTnLst>
                    </p:cTn>
                  </p:par>
                  <p:par>
                    <p:cTn id="58" fill="hold">
                      <p:stCondLst>
                        <p:cond delay="indefinite"/>
                      </p:stCondLst>
                      <p:childTnLst>
                        <p:par>
                          <p:cTn id="59" fill="hold">
                            <p:stCondLst>
                              <p:cond delay="0"/>
                            </p:stCondLst>
                            <p:childTnLst>
                              <p:par>
                                <p:cTn id="60" presetID="20"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edge">
                                      <p:cBhvr>
                                        <p:cTn id="62" dur="20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20" presetClass="entr" presetSubtype="0"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edge">
                                      <p:cBhvr>
                                        <p:cTn id="67" dur="2000"/>
                                        <p:tgtEl>
                                          <p:spTgt spid="17"/>
                                        </p:tgtEl>
                                      </p:cBhvr>
                                    </p:animEffect>
                                  </p:childTnLst>
                                </p:cTn>
                              </p:par>
                            </p:childTnLst>
                          </p:cTn>
                        </p:par>
                      </p:childTnLst>
                    </p:cTn>
                  </p:par>
                  <p:par>
                    <p:cTn id="68" fill="hold">
                      <p:stCondLst>
                        <p:cond delay="indefinite"/>
                      </p:stCondLst>
                      <p:childTnLst>
                        <p:par>
                          <p:cTn id="69" fill="hold">
                            <p:stCondLst>
                              <p:cond delay="0"/>
                            </p:stCondLst>
                            <p:childTnLst>
                              <p:par>
                                <p:cTn id="70" presetID="20" presetClass="entr" presetSubtype="0" fill="hold" grpId="0" nodeType="click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edge">
                                      <p:cBhvr>
                                        <p:cTn id="7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3" grpId="2"/>
      <p:bldP spid="10" grpId="0" animBg="1"/>
      <p:bldP spid="11" grpId="0" animBg="1"/>
      <p:bldP spid="12" grpId="0" animBg="1"/>
      <p:bldP spid="14" grpId="0" animBg="1"/>
      <p:bldP spid="16" grpId="0" animBg="1"/>
      <p:bldP spid="18" grpId="0"/>
      <p:bldP spid="13313" grpId="0"/>
      <p:bldP spid="15" grpId="0" animBg="1"/>
      <p:bldP spid="17" grpId="0" animBg="1"/>
      <p:bldP spid="19"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2950</TotalTime>
  <Words>1072</Words>
  <Application>Microsoft Office PowerPoint</Application>
  <PresentationFormat>Affichage à l'écran (4:3)</PresentationFormat>
  <Paragraphs>121</Paragraphs>
  <Slides>18</Slides>
  <Notes>2</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Débit</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aaaa</dc:creator>
  <cp:lastModifiedBy>MY PC</cp:lastModifiedBy>
  <cp:revision>471</cp:revision>
  <dcterms:created xsi:type="dcterms:W3CDTF">2021-06-30T23:50:29Z</dcterms:created>
  <dcterms:modified xsi:type="dcterms:W3CDTF">2023-06-21T16:42:52Z</dcterms:modified>
</cp:coreProperties>
</file>