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vml" ContentType="application/vnd.openxmlformats-officedocument.vmlDrawing"/>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sldIdLst>
    <p:sldId id="256" r:id="rId3"/>
    <p:sldId id="263" r:id="rId4"/>
    <p:sldId id="264" r:id="rId5"/>
    <p:sldId id="265" r:id="rId6"/>
    <p:sldId id="266" r:id="rId7"/>
    <p:sldId id="267" r:id="rId8"/>
    <p:sldId id="271" r:id="rId9"/>
    <p:sldId id="272" r:id="rId10"/>
    <p:sldId id="274" r:id="rId11"/>
    <p:sldId id="275" r:id="rId12"/>
    <p:sldId id="292" r:id="rId13"/>
    <p:sldId id="291" r:id="rId14"/>
    <p:sldId id="297" r:id="rId15"/>
    <p:sldId id="298" r:id="rId16"/>
    <p:sldId id="295" r:id="rId17"/>
    <p:sldId id="294" r:id="rId18"/>
    <p:sldId id="301" r:id="rId19"/>
    <p:sldId id="302" r:id="rId20"/>
    <p:sldId id="286" r:id="rId21"/>
    <p:sldId id="288" r:id="rId22"/>
    <p:sldId id="304" r:id="rId23"/>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16D9F66E-5EB9-4882-86FB-DCBF35E3C3E4}" styleName="Style moyen 4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2838BEF-8BB2-4498-84A7-C5851F593DF1}" styleName="Style moyen 4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08FB837D-C827-4EFA-A057-4D05807E0F7C}" styleName="Style à thème 1 - Accentuation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9750" autoAdjust="0"/>
  </p:normalViewPr>
  <p:slideViewPr>
    <p:cSldViewPr>
      <p:cViewPr varScale="1">
        <p:scale>
          <a:sx n="87" d="100"/>
          <a:sy n="87" d="100"/>
        </p:scale>
        <p:origin x="-1380"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8E57D3-0ACB-415F-9CD2-81AFF3F1D88E}"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fr-FR"/>
        </a:p>
      </dgm:t>
    </dgm:pt>
    <dgm:pt modelId="{2E795DFF-F319-429E-9659-4F6C79CA8F8B}">
      <dgm:prSet phldrT="[Texte]" custT="1"/>
      <dgm:spPr/>
      <dgm:t>
        <a:bodyPr/>
        <a:lstStyle/>
        <a:p>
          <a:pPr algn="r" rtl="1"/>
          <a:r>
            <a:rPr lang="ar-DZ" sz="2400" b="1" dirty="0" smtClean="0">
              <a:solidFill>
                <a:schemeClr val="tx1"/>
              </a:solidFill>
            </a:rPr>
            <a:t>1* كرة القدم – متطلباتها </a:t>
          </a:r>
          <a:r>
            <a:rPr lang="ar-DZ" sz="2400" b="1" dirty="0" err="1" smtClean="0">
              <a:solidFill>
                <a:schemeClr val="tx1"/>
              </a:solidFill>
            </a:rPr>
            <a:t>و</a:t>
          </a:r>
          <a:r>
            <a:rPr lang="ar-DZ" sz="2400" b="1" dirty="0" smtClean="0">
              <a:solidFill>
                <a:schemeClr val="tx1"/>
              </a:solidFill>
            </a:rPr>
            <a:t> مراكز اللعب فيها</a:t>
          </a:r>
          <a:endParaRPr lang="fr-FR" sz="2400" b="1" dirty="0">
            <a:solidFill>
              <a:schemeClr val="tx1"/>
            </a:solidFill>
          </a:endParaRPr>
        </a:p>
      </dgm:t>
    </dgm:pt>
    <dgm:pt modelId="{8C346D8B-2CA3-4951-9EE8-35EF78C8CB4A}" type="parTrans" cxnId="{E28A68DE-45F1-4594-A625-E77D14E7DA03}">
      <dgm:prSet/>
      <dgm:spPr/>
      <dgm:t>
        <a:bodyPr/>
        <a:lstStyle/>
        <a:p>
          <a:endParaRPr lang="fr-FR" sz="2000" b="1">
            <a:solidFill>
              <a:schemeClr val="tx1"/>
            </a:solidFill>
          </a:endParaRPr>
        </a:p>
      </dgm:t>
    </dgm:pt>
    <dgm:pt modelId="{CBED85B3-8A2C-4732-8AE5-4E6805A12F49}" type="sibTrans" cxnId="{E28A68DE-45F1-4594-A625-E77D14E7DA03}">
      <dgm:prSet/>
      <dgm:spPr/>
      <dgm:t>
        <a:bodyPr/>
        <a:lstStyle/>
        <a:p>
          <a:endParaRPr lang="fr-FR" sz="2000" b="1">
            <a:solidFill>
              <a:schemeClr val="tx1"/>
            </a:solidFill>
          </a:endParaRPr>
        </a:p>
      </dgm:t>
    </dgm:pt>
    <dgm:pt modelId="{640CA12E-CC01-432C-B609-62F79DB173F0}">
      <dgm:prSet phldrT="[Texte]" custT="1"/>
      <dgm:spPr/>
      <dgm:t>
        <a:bodyPr/>
        <a:lstStyle/>
        <a:p>
          <a:pPr algn="r" rtl="1"/>
          <a:r>
            <a:rPr lang="ar-DZ" sz="2400" b="1" dirty="0" smtClean="0">
              <a:solidFill>
                <a:schemeClr val="tx1"/>
              </a:solidFill>
            </a:rPr>
            <a:t>2* المتطلبات الفسيولوجية الحديثة في كرة القدم</a:t>
          </a:r>
          <a:endParaRPr lang="fr-FR" sz="2400" b="1" dirty="0">
            <a:solidFill>
              <a:schemeClr val="tx1"/>
            </a:solidFill>
          </a:endParaRPr>
        </a:p>
      </dgm:t>
    </dgm:pt>
    <dgm:pt modelId="{D9374471-2E5F-4DA7-AF0C-B6818CA7F15F}" type="parTrans" cxnId="{62D343B7-7964-4D7B-91EC-C535B7E009E5}">
      <dgm:prSet/>
      <dgm:spPr/>
      <dgm:t>
        <a:bodyPr/>
        <a:lstStyle/>
        <a:p>
          <a:endParaRPr lang="fr-FR" sz="2000" b="1">
            <a:solidFill>
              <a:schemeClr val="tx1"/>
            </a:solidFill>
          </a:endParaRPr>
        </a:p>
      </dgm:t>
    </dgm:pt>
    <dgm:pt modelId="{98848B47-268E-495D-8733-402857C34969}" type="sibTrans" cxnId="{62D343B7-7964-4D7B-91EC-C535B7E009E5}">
      <dgm:prSet/>
      <dgm:spPr/>
      <dgm:t>
        <a:bodyPr/>
        <a:lstStyle/>
        <a:p>
          <a:endParaRPr lang="fr-FR" sz="2000" b="1">
            <a:solidFill>
              <a:schemeClr val="tx1"/>
            </a:solidFill>
          </a:endParaRPr>
        </a:p>
      </dgm:t>
    </dgm:pt>
    <dgm:pt modelId="{3096EB39-E32B-4C62-8706-F118E6767A85}">
      <dgm:prSet phldrT="[Texte]" custT="1"/>
      <dgm:spPr/>
      <dgm:t>
        <a:bodyPr/>
        <a:lstStyle/>
        <a:p>
          <a:pPr algn="r" rtl="1"/>
          <a:r>
            <a:rPr lang="ar-DZ" sz="2400" b="1" dirty="0" smtClean="0">
              <a:solidFill>
                <a:schemeClr val="tx1"/>
              </a:solidFill>
            </a:rPr>
            <a:t>3* خصائص ومميزات المرحلة العمرية لفئة أقل من 20 سنة</a:t>
          </a:r>
          <a:endParaRPr lang="fr-FR" sz="2400" b="1" dirty="0">
            <a:solidFill>
              <a:schemeClr val="tx1"/>
            </a:solidFill>
          </a:endParaRPr>
        </a:p>
      </dgm:t>
    </dgm:pt>
    <dgm:pt modelId="{C194A888-00C1-4241-ACC6-3DC5B88CB430}" type="parTrans" cxnId="{E61867C7-A7AF-4D9E-892F-4930A14E7DD2}">
      <dgm:prSet/>
      <dgm:spPr/>
      <dgm:t>
        <a:bodyPr/>
        <a:lstStyle/>
        <a:p>
          <a:endParaRPr lang="fr-FR" sz="2000" b="1">
            <a:solidFill>
              <a:schemeClr val="tx1"/>
            </a:solidFill>
          </a:endParaRPr>
        </a:p>
      </dgm:t>
    </dgm:pt>
    <dgm:pt modelId="{464E4035-F596-4692-848F-36CFAA4749DF}" type="sibTrans" cxnId="{E61867C7-A7AF-4D9E-892F-4930A14E7DD2}">
      <dgm:prSet/>
      <dgm:spPr/>
      <dgm:t>
        <a:bodyPr/>
        <a:lstStyle/>
        <a:p>
          <a:endParaRPr lang="fr-FR" sz="2000" b="1">
            <a:solidFill>
              <a:schemeClr val="tx1"/>
            </a:solidFill>
          </a:endParaRPr>
        </a:p>
      </dgm:t>
    </dgm:pt>
    <dgm:pt modelId="{6C632EB8-4E73-459E-A913-0AB9B2EBDB35}" type="pres">
      <dgm:prSet presAssocID="{788E57D3-0ACB-415F-9CD2-81AFF3F1D88E}" presName="linear" presStyleCnt="0">
        <dgm:presLayoutVars>
          <dgm:dir/>
          <dgm:animLvl val="lvl"/>
          <dgm:resizeHandles val="exact"/>
        </dgm:presLayoutVars>
      </dgm:prSet>
      <dgm:spPr/>
      <dgm:t>
        <a:bodyPr/>
        <a:lstStyle/>
        <a:p>
          <a:endParaRPr lang="fr-FR"/>
        </a:p>
      </dgm:t>
    </dgm:pt>
    <dgm:pt modelId="{931DF4B9-9E12-47BC-BEAD-582000AD293F}" type="pres">
      <dgm:prSet presAssocID="{2E795DFF-F319-429E-9659-4F6C79CA8F8B}" presName="parentLin" presStyleCnt="0"/>
      <dgm:spPr/>
    </dgm:pt>
    <dgm:pt modelId="{AC2149B7-5763-4318-A086-07842658D754}" type="pres">
      <dgm:prSet presAssocID="{2E795DFF-F319-429E-9659-4F6C79CA8F8B}" presName="parentLeftMargin" presStyleLbl="node1" presStyleIdx="0" presStyleCnt="3"/>
      <dgm:spPr/>
      <dgm:t>
        <a:bodyPr/>
        <a:lstStyle/>
        <a:p>
          <a:endParaRPr lang="fr-FR"/>
        </a:p>
      </dgm:t>
    </dgm:pt>
    <dgm:pt modelId="{BD13218D-3175-4C87-AF5F-7C83AF37CB9B}" type="pres">
      <dgm:prSet presAssocID="{2E795DFF-F319-429E-9659-4F6C79CA8F8B}" presName="parentText" presStyleLbl="node1" presStyleIdx="0" presStyleCnt="3" custScaleX="142857">
        <dgm:presLayoutVars>
          <dgm:chMax val="0"/>
          <dgm:bulletEnabled val="1"/>
        </dgm:presLayoutVars>
      </dgm:prSet>
      <dgm:spPr/>
      <dgm:t>
        <a:bodyPr/>
        <a:lstStyle/>
        <a:p>
          <a:endParaRPr lang="fr-FR"/>
        </a:p>
      </dgm:t>
    </dgm:pt>
    <dgm:pt modelId="{D97E3677-9B53-4FA5-A3C5-DA6E5765E3D5}" type="pres">
      <dgm:prSet presAssocID="{2E795DFF-F319-429E-9659-4F6C79CA8F8B}" presName="negativeSpace" presStyleCnt="0"/>
      <dgm:spPr/>
    </dgm:pt>
    <dgm:pt modelId="{98CEDD47-A3A4-4456-9C0F-FB5E94493FC0}" type="pres">
      <dgm:prSet presAssocID="{2E795DFF-F319-429E-9659-4F6C79CA8F8B}" presName="childText" presStyleLbl="conFgAcc1" presStyleIdx="0" presStyleCnt="3">
        <dgm:presLayoutVars>
          <dgm:bulletEnabled val="1"/>
        </dgm:presLayoutVars>
      </dgm:prSet>
      <dgm:spPr/>
    </dgm:pt>
    <dgm:pt modelId="{0CDA89BA-A0DD-4F11-9F30-C6BD977B0EAC}" type="pres">
      <dgm:prSet presAssocID="{CBED85B3-8A2C-4732-8AE5-4E6805A12F49}" presName="spaceBetweenRectangles" presStyleCnt="0"/>
      <dgm:spPr/>
    </dgm:pt>
    <dgm:pt modelId="{73C79D62-5F4F-4D28-889C-4177C72F893C}" type="pres">
      <dgm:prSet presAssocID="{640CA12E-CC01-432C-B609-62F79DB173F0}" presName="parentLin" presStyleCnt="0"/>
      <dgm:spPr/>
    </dgm:pt>
    <dgm:pt modelId="{03BE5715-64B4-4C02-85FF-4D4C826B3FC9}" type="pres">
      <dgm:prSet presAssocID="{640CA12E-CC01-432C-B609-62F79DB173F0}" presName="parentLeftMargin" presStyleLbl="node1" presStyleIdx="0" presStyleCnt="3"/>
      <dgm:spPr/>
      <dgm:t>
        <a:bodyPr/>
        <a:lstStyle/>
        <a:p>
          <a:endParaRPr lang="fr-FR"/>
        </a:p>
      </dgm:t>
    </dgm:pt>
    <dgm:pt modelId="{167D5D1D-C655-4AEE-A250-67B6DFF75B57}" type="pres">
      <dgm:prSet presAssocID="{640CA12E-CC01-432C-B609-62F79DB173F0}" presName="parentText" presStyleLbl="node1" presStyleIdx="1" presStyleCnt="3" custScaleX="142857">
        <dgm:presLayoutVars>
          <dgm:chMax val="0"/>
          <dgm:bulletEnabled val="1"/>
        </dgm:presLayoutVars>
      </dgm:prSet>
      <dgm:spPr/>
      <dgm:t>
        <a:bodyPr/>
        <a:lstStyle/>
        <a:p>
          <a:endParaRPr lang="fr-FR"/>
        </a:p>
      </dgm:t>
    </dgm:pt>
    <dgm:pt modelId="{4775DE18-3837-4E0D-8D65-A24DDCEFB0E5}" type="pres">
      <dgm:prSet presAssocID="{640CA12E-CC01-432C-B609-62F79DB173F0}" presName="negativeSpace" presStyleCnt="0"/>
      <dgm:spPr/>
    </dgm:pt>
    <dgm:pt modelId="{BDA3DCAC-A21A-4C06-90F1-CB03EFA10262}" type="pres">
      <dgm:prSet presAssocID="{640CA12E-CC01-432C-B609-62F79DB173F0}" presName="childText" presStyleLbl="conFgAcc1" presStyleIdx="1" presStyleCnt="3">
        <dgm:presLayoutVars>
          <dgm:bulletEnabled val="1"/>
        </dgm:presLayoutVars>
      </dgm:prSet>
      <dgm:spPr/>
    </dgm:pt>
    <dgm:pt modelId="{A1794C23-CA8E-4E6C-9C81-29EA0A775A39}" type="pres">
      <dgm:prSet presAssocID="{98848B47-268E-495D-8733-402857C34969}" presName="spaceBetweenRectangles" presStyleCnt="0"/>
      <dgm:spPr/>
    </dgm:pt>
    <dgm:pt modelId="{59E92280-F599-4DE2-902D-34135D6D2176}" type="pres">
      <dgm:prSet presAssocID="{3096EB39-E32B-4C62-8706-F118E6767A85}" presName="parentLin" presStyleCnt="0"/>
      <dgm:spPr/>
    </dgm:pt>
    <dgm:pt modelId="{5B0D08FB-CFD0-45D8-8BBD-D7D878681613}" type="pres">
      <dgm:prSet presAssocID="{3096EB39-E32B-4C62-8706-F118E6767A85}" presName="parentLeftMargin" presStyleLbl="node1" presStyleIdx="1" presStyleCnt="3"/>
      <dgm:spPr/>
      <dgm:t>
        <a:bodyPr/>
        <a:lstStyle/>
        <a:p>
          <a:endParaRPr lang="fr-FR"/>
        </a:p>
      </dgm:t>
    </dgm:pt>
    <dgm:pt modelId="{43BB002B-9DDF-439E-ABB8-73377FF9692B}" type="pres">
      <dgm:prSet presAssocID="{3096EB39-E32B-4C62-8706-F118E6767A85}" presName="parentText" presStyleLbl="node1" presStyleIdx="2" presStyleCnt="3" custScaleX="142857">
        <dgm:presLayoutVars>
          <dgm:chMax val="0"/>
          <dgm:bulletEnabled val="1"/>
        </dgm:presLayoutVars>
      </dgm:prSet>
      <dgm:spPr/>
      <dgm:t>
        <a:bodyPr/>
        <a:lstStyle/>
        <a:p>
          <a:endParaRPr lang="fr-FR"/>
        </a:p>
      </dgm:t>
    </dgm:pt>
    <dgm:pt modelId="{5F66E175-286B-49EF-A5B6-6497F79D1818}" type="pres">
      <dgm:prSet presAssocID="{3096EB39-E32B-4C62-8706-F118E6767A85}" presName="negativeSpace" presStyleCnt="0"/>
      <dgm:spPr/>
    </dgm:pt>
    <dgm:pt modelId="{267EBE68-740E-4244-A8B1-66FC45FD94D5}" type="pres">
      <dgm:prSet presAssocID="{3096EB39-E32B-4C62-8706-F118E6767A85}" presName="childText" presStyleLbl="conFgAcc1" presStyleIdx="2" presStyleCnt="3">
        <dgm:presLayoutVars>
          <dgm:bulletEnabled val="1"/>
        </dgm:presLayoutVars>
      </dgm:prSet>
      <dgm:spPr/>
    </dgm:pt>
  </dgm:ptLst>
  <dgm:cxnLst>
    <dgm:cxn modelId="{B14EEFDF-6BA4-4A2B-8118-086E8EBFB873}" type="presOf" srcId="{3096EB39-E32B-4C62-8706-F118E6767A85}" destId="{5B0D08FB-CFD0-45D8-8BBD-D7D878681613}" srcOrd="0" destOrd="0" presId="urn:microsoft.com/office/officeart/2005/8/layout/list1"/>
    <dgm:cxn modelId="{299D0DAA-25C8-481D-BCE3-A90D70DC1E04}" type="presOf" srcId="{640CA12E-CC01-432C-B609-62F79DB173F0}" destId="{03BE5715-64B4-4C02-85FF-4D4C826B3FC9}" srcOrd="0" destOrd="0" presId="urn:microsoft.com/office/officeart/2005/8/layout/list1"/>
    <dgm:cxn modelId="{E61867C7-A7AF-4D9E-892F-4930A14E7DD2}" srcId="{788E57D3-0ACB-415F-9CD2-81AFF3F1D88E}" destId="{3096EB39-E32B-4C62-8706-F118E6767A85}" srcOrd="2" destOrd="0" parTransId="{C194A888-00C1-4241-ACC6-3DC5B88CB430}" sibTransId="{464E4035-F596-4692-848F-36CFAA4749DF}"/>
    <dgm:cxn modelId="{FEEDE22B-66E6-4112-B3AB-9824EEE80D6E}" type="presOf" srcId="{788E57D3-0ACB-415F-9CD2-81AFF3F1D88E}" destId="{6C632EB8-4E73-459E-A913-0AB9B2EBDB35}" srcOrd="0" destOrd="0" presId="urn:microsoft.com/office/officeart/2005/8/layout/list1"/>
    <dgm:cxn modelId="{775CBADC-A857-4ECC-8241-F9AD439B8026}" type="presOf" srcId="{640CA12E-CC01-432C-B609-62F79DB173F0}" destId="{167D5D1D-C655-4AEE-A250-67B6DFF75B57}" srcOrd="1" destOrd="0" presId="urn:microsoft.com/office/officeart/2005/8/layout/list1"/>
    <dgm:cxn modelId="{E28A68DE-45F1-4594-A625-E77D14E7DA03}" srcId="{788E57D3-0ACB-415F-9CD2-81AFF3F1D88E}" destId="{2E795DFF-F319-429E-9659-4F6C79CA8F8B}" srcOrd="0" destOrd="0" parTransId="{8C346D8B-2CA3-4951-9EE8-35EF78C8CB4A}" sibTransId="{CBED85B3-8A2C-4732-8AE5-4E6805A12F49}"/>
    <dgm:cxn modelId="{CC23B990-3D75-4FF2-A24D-321042857D7C}" type="presOf" srcId="{3096EB39-E32B-4C62-8706-F118E6767A85}" destId="{43BB002B-9DDF-439E-ABB8-73377FF9692B}" srcOrd="1" destOrd="0" presId="urn:microsoft.com/office/officeart/2005/8/layout/list1"/>
    <dgm:cxn modelId="{62D343B7-7964-4D7B-91EC-C535B7E009E5}" srcId="{788E57D3-0ACB-415F-9CD2-81AFF3F1D88E}" destId="{640CA12E-CC01-432C-B609-62F79DB173F0}" srcOrd="1" destOrd="0" parTransId="{D9374471-2E5F-4DA7-AF0C-B6818CA7F15F}" sibTransId="{98848B47-268E-495D-8733-402857C34969}"/>
    <dgm:cxn modelId="{EBA9B428-E968-49FF-93FC-42C51895A8A7}" type="presOf" srcId="{2E795DFF-F319-429E-9659-4F6C79CA8F8B}" destId="{BD13218D-3175-4C87-AF5F-7C83AF37CB9B}" srcOrd="1" destOrd="0" presId="urn:microsoft.com/office/officeart/2005/8/layout/list1"/>
    <dgm:cxn modelId="{6A53709C-9E81-4AF0-B937-99A7372B8644}" type="presOf" srcId="{2E795DFF-F319-429E-9659-4F6C79CA8F8B}" destId="{AC2149B7-5763-4318-A086-07842658D754}" srcOrd="0" destOrd="0" presId="urn:microsoft.com/office/officeart/2005/8/layout/list1"/>
    <dgm:cxn modelId="{7721198E-EA81-4DC7-873C-066E9B26B5FF}" type="presParOf" srcId="{6C632EB8-4E73-459E-A913-0AB9B2EBDB35}" destId="{931DF4B9-9E12-47BC-BEAD-582000AD293F}" srcOrd="0" destOrd="0" presId="urn:microsoft.com/office/officeart/2005/8/layout/list1"/>
    <dgm:cxn modelId="{E9D2DDC7-FA52-4C4B-A98B-3D2EF06B2F13}" type="presParOf" srcId="{931DF4B9-9E12-47BC-BEAD-582000AD293F}" destId="{AC2149B7-5763-4318-A086-07842658D754}" srcOrd="0" destOrd="0" presId="urn:microsoft.com/office/officeart/2005/8/layout/list1"/>
    <dgm:cxn modelId="{EE971E12-5FB9-43B0-84CF-AF089452549F}" type="presParOf" srcId="{931DF4B9-9E12-47BC-BEAD-582000AD293F}" destId="{BD13218D-3175-4C87-AF5F-7C83AF37CB9B}" srcOrd="1" destOrd="0" presId="urn:microsoft.com/office/officeart/2005/8/layout/list1"/>
    <dgm:cxn modelId="{5622C2CC-C2E4-4BA9-9996-9CB83FFEC8C8}" type="presParOf" srcId="{6C632EB8-4E73-459E-A913-0AB9B2EBDB35}" destId="{D97E3677-9B53-4FA5-A3C5-DA6E5765E3D5}" srcOrd="1" destOrd="0" presId="urn:microsoft.com/office/officeart/2005/8/layout/list1"/>
    <dgm:cxn modelId="{3653330F-98BF-4B76-8348-88A52316EAC5}" type="presParOf" srcId="{6C632EB8-4E73-459E-A913-0AB9B2EBDB35}" destId="{98CEDD47-A3A4-4456-9C0F-FB5E94493FC0}" srcOrd="2" destOrd="0" presId="urn:microsoft.com/office/officeart/2005/8/layout/list1"/>
    <dgm:cxn modelId="{2B60F59E-AD98-4DE3-8DA8-8D8965C8E801}" type="presParOf" srcId="{6C632EB8-4E73-459E-A913-0AB9B2EBDB35}" destId="{0CDA89BA-A0DD-4F11-9F30-C6BD977B0EAC}" srcOrd="3" destOrd="0" presId="urn:microsoft.com/office/officeart/2005/8/layout/list1"/>
    <dgm:cxn modelId="{4146F0A0-C6E2-4652-B118-C96D0061D783}" type="presParOf" srcId="{6C632EB8-4E73-459E-A913-0AB9B2EBDB35}" destId="{73C79D62-5F4F-4D28-889C-4177C72F893C}" srcOrd="4" destOrd="0" presId="urn:microsoft.com/office/officeart/2005/8/layout/list1"/>
    <dgm:cxn modelId="{2722997F-A2A3-4288-BEA7-1804E802603B}" type="presParOf" srcId="{73C79D62-5F4F-4D28-889C-4177C72F893C}" destId="{03BE5715-64B4-4C02-85FF-4D4C826B3FC9}" srcOrd="0" destOrd="0" presId="urn:microsoft.com/office/officeart/2005/8/layout/list1"/>
    <dgm:cxn modelId="{3199FFD2-EEFB-4AF8-96A8-3C40B415F061}" type="presParOf" srcId="{73C79D62-5F4F-4D28-889C-4177C72F893C}" destId="{167D5D1D-C655-4AEE-A250-67B6DFF75B57}" srcOrd="1" destOrd="0" presId="urn:microsoft.com/office/officeart/2005/8/layout/list1"/>
    <dgm:cxn modelId="{7EC33FA4-5AE9-4F58-A24F-DBCEA1D1517A}" type="presParOf" srcId="{6C632EB8-4E73-459E-A913-0AB9B2EBDB35}" destId="{4775DE18-3837-4E0D-8D65-A24DDCEFB0E5}" srcOrd="5" destOrd="0" presId="urn:microsoft.com/office/officeart/2005/8/layout/list1"/>
    <dgm:cxn modelId="{E5AFE3B5-A11F-4A58-BB34-070017829A80}" type="presParOf" srcId="{6C632EB8-4E73-459E-A913-0AB9B2EBDB35}" destId="{BDA3DCAC-A21A-4C06-90F1-CB03EFA10262}" srcOrd="6" destOrd="0" presId="urn:microsoft.com/office/officeart/2005/8/layout/list1"/>
    <dgm:cxn modelId="{92FCD966-4D72-443C-935E-5F8A6DAA14CD}" type="presParOf" srcId="{6C632EB8-4E73-459E-A913-0AB9B2EBDB35}" destId="{A1794C23-CA8E-4E6C-9C81-29EA0A775A39}" srcOrd="7" destOrd="0" presId="urn:microsoft.com/office/officeart/2005/8/layout/list1"/>
    <dgm:cxn modelId="{C4D6ED19-E627-49B2-B700-24D63611C967}" type="presParOf" srcId="{6C632EB8-4E73-459E-A913-0AB9B2EBDB35}" destId="{59E92280-F599-4DE2-902D-34135D6D2176}" srcOrd="8" destOrd="0" presId="urn:microsoft.com/office/officeart/2005/8/layout/list1"/>
    <dgm:cxn modelId="{0296EF00-FD62-4C9A-9F63-71941693A492}" type="presParOf" srcId="{59E92280-F599-4DE2-902D-34135D6D2176}" destId="{5B0D08FB-CFD0-45D8-8BBD-D7D878681613}" srcOrd="0" destOrd="0" presId="urn:microsoft.com/office/officeart/2005/8/layout/list1"/>
    <dgm:cxn modelId="{B881C2FF-ACE6-47B7-9CBF-50B3AE849079}" type="presParOf" srcId="{59E92280-F599-4DE2-902D-34135D6D2176}" destId="{43BB002B-9DDF-439E-ABB8-73377FF9692B}" srcOrd="1" destOrd="0" presId="urn:microsoft.com/office/officeart/2005/8/layout/list1"/>
    <dgm:cxn modelId="{AF3E5391-7A6D-4100-860F-B8DAC03BA900}" type="presParOf" srcId="{6C632EB8-4E73-459E-A913-0AB9B2EBDB35}" destId="{5F66E175-286B-49EF-A5B6-6497F79D1818}" srcOrd="9" destOrd="0" presId="urn:microsoft.com/office/officeart/2005/8/layout/list1"/>
    <dgm:cxn modelId="{7D938918-BF17-4F05-A078-2B5294376E7F}" type="presParOf" srcId="{6C632EB8-4E73-459E-A913-0AB9B2EBDB35}" destId="{267EBE68-740E-4244-A8B1-66FC45FD94D5}" srcOrd="10" destOrd="0" presId="urn:microsoft.com/office/officeart/2005/8/layout/list1"/>
  </dgm:cxnLst>
  <dgm:bg/>
  <dgm:whole/>
</dgm:dataModel>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7099" y="4776567"/>
            <a:ext cx="9144000" cy="1624338"/>
          </a:xfrm>
          <a:prstGeom prst="rect">
            <a:avLst/>
          </a:prstGeom>
          <a:solidFill>
            <a:schemeClr val="tx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3" name="Group 2"/>
          <p:cNvGrpSpPr/>
          <p:nvPr userDrawn="1"/>
        </p:nvGrpSpPr>
        <p:grpSpPr>
          <a:xfrm>
            <a:off x="8748862" y="4771799"/>
            <a:ext cx="324036" cy="1624338"/>
            <a:chOff x="8172400" y="4680214"/>
            <a:chExt cx="324036" cy="1624338"/>
          </a:xfrm>
        </p:grpSpPr>
        <p:sp>
          <p:nvSpPr>
            <p:cNvPr id="4" name="Rectangle 3"/>
            <p:cNvSpPr/>
            <p:nvPr/>
          </p:nvSpPr>
          <p:spPr>
            <a:xfrm>
              <a:off x="8172400" y="4680214"/>
              <a:ext cx="108012" cy="162433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Rectangle 4"/>
            <p:cNvSpPr/>
            <p:nvPr/>
          </p:nvSpPr>
          <p:spPr>
            <a:xfrm>
              <a:off x="8280412" y="4680214"/>
              <a:ext cx="108012" cy="1624338"/>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Rectangle 5"/>
            <p:cNvSpPr/>
            <p:nvPr/>
          </p:nvSpPr>
          <p:spPr>
            <a:xfrm>
              <a:off x="8388424" y="4680214"/>
              <a:ext cx="108012" cy="16243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7" name="Group 6"/>
          <p:cNvGrpSpPr/>
          <p:nvPr userDrawn="1"/>
        </p:nvGrpSpPr>
        <p:grpSpPr>
          <a:xfrm>
            <a:off x="90126" y="4776567"/>
            <a:ext cx="324036" cy="1624338"/>
            <a:chOff x="8172400" y="4680214"/>
            <a:chExt cx="324036" cy="1624338"/>
          </a:xfrm>
        </p:grpSpPr>
        <p:sp>
          <p:nvSpPr>
            <p:cNvPr id="8" name="Rectangle 7"/>
            <p:cNvSpPr/>
            <p:nvPr/>
          </p:nvSpPr>
          <p:spPr>
            <a:xfrm>
              <a:off x="8172400" y="4680214"/>
              <a:ext cx="108012" cy="162433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Rectangle 8"/>
            <p:cNvSpPr/>
            <p:nvPr/>
          </p:nvSpPr>
          <p:spPr>
            <a:xfrm>
              <a:off x="8280412" y="4680214"/>
              <a:ext cx="108012" cy="1624338"/>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Rectangle 9"/>
            <p:cNvSpPr/>
            <p:nvPr/>
          </p:nvSpPr>
          <p:spPr>
            <a:xfrm>
              <a:off x="8388424" y="4680214"/>
              <a:ext cx="108012" cy="16243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1" name="Rectangle 10"/>
          <p:cNvSpPr/>
          <p:nvPr userDrawn="1"/>
        </p:nvSpPr>
        <p:spPr>
          <a:xfrm>
            <a:off x="0" y="-27384"/>
            <a:ext cx="9144000" cy="648072"/>
          </a:xfrm>
          <a:prstGeom prst="rect">
            <a:avLst/>
          </a:prstGeom>
          <a:solidFill>
            <a:schemeClr val="tx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 xmlns:p14="http://schemas.microsoft.com/office/powerpoint/2010/main" val="2032416694"/>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DCCD61-643D-44A5-A450-3A42A50CBC1E}" type="datetimeFigureOut">
              <a:rPr lang="en-US" smtClean="0"/>
              <a:pPr/>
              <a:t>4/27/2018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2F0832-F084-422D-97D1-AF848F4F2C34}" type="slidenum">
              <a:rPr lang="en-US" smtClean="0"/>
              <a:pPr/>
              <a:t>‹N°›</a:t>
            </a:fld>
            <a:endParaRPr lang="en-US"/>
          </a:p>
        </p:txBody>
      </p:sp>
    </p:spTree>
    <p:extLst>
      <p:ext uri="{BB962C8B-B14F-4D97-AF65-F5344CB8AC3E}">
        <p14:creationId xmlns="" xmlns:p14="http://schemas.microsoft.com/office/powerpoint/2010/main" val="9629187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DCCD61-643D-44A5-A450-3A42A50CBC1E}" type="datetimeFigureOut">
              <a:rPr lang="en-US" smtClean="0"/>
              <a:pPr/>
              <a:t>4/27/2018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F0832-F084-422D-97D1-AF848F4F2C34}" type="slidenum">
              <a:rPr lang="en-US" smtClean="0"/>
              <a:pPr/>
              <a:t>‹N°›</a:t>
            </a:fld>
            <a:endParaRPr lang="en-US"/>
          </a:p>
        </p:txBody>
      </p:sp>
    </p:spTree>
    <p:extLst>
      <p:ext uri="{BB962C8B-B14F-4D97-AF65-F5344CB8AC3E}">
        <p14:creationId xmlns="" xmlns:p14="http://schemas.microsoft.com/office/powerpoint/2010/main" val="129688427"/>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DCCD61-643D-44A5-A450-3A42A50CBC1E}" type="datetimeFigureOut">
              <a:rPr lang="en-US" smtClean="0"/>
              <a:pPr/>
              <a:t>4/27/2018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F0832-F084-422D-97D1-AF848F4F2C34}" type="slidenum">
              <a:rPr lang="en-US" smtClean="0"/>
              <a:pPr/>
              <a:t>‹N°›</a:t>
            </a:fld>
            <a:endParaRPr lang="en-US"/>
          </a:p>
        </p:txBody>
      </p:sp>
    </p:spTree>
    <p:extLst>
      <p:ext uri="{BB962C8B-B14F-4D97-AF65-F5344CB8AC3E}">
        <p14:creationId xmlns="" xmlns:p14="http://schemas.microsoft.com/office/powerpoint/2010/main" val="2987035001"/>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DCCD61-643D-44A5-A450-3A42A50CBC1E}" type="datetimeFigureOut">
              <a:rPr lang="en-US" smtClean="0"/>
              <a:pPr/>
              <a:t>4/27/2018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pPr/>
              <a:t>‹N°›</a:t>
            </a:fld>
            <a:endParaRPr lang="en-US"/>
          </a:p>
        </p:txBody>
      </p:sp>
    </p:spTree>
    <p:extLst>
      <p:ext uri="{BB962C8B-B14F-4D97-AF65-F5344CB8AC3E}">
        <p14:creationId xmlns="" xmlns:p14="http://schemas.microsoft.com/office/powerpoint/2010/main" val="179237461"/>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DCCD61-643D-44A5-A450-3A42A50CBC1E}" type="datetimeFigureOut">
              <a:rPr lang="en-US" smtClean="0"/>
              <a:pPr/>
              <a:t>4/27/2018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pPr/>
              <a:t>‹N°›</a:t>
            </a:fld>
            <a:endParaRPr lang="en-US"/>
          </a:p>
        </p:txBody>
      </p:sp>
    </p:spTree>
    <p:extLst>
      <p:ext uri="{BB962C8B-B14F-4D97-AF65-F5344CB8AC3E}">
        <p14:creationId xmlns="" xmlns:p14="http://schemas.microsoft.com/office/powerpoint/2010/main" val="3962857223"/>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16778"/>
            <a:ext cx="9144000" cy="1069514"/>
          </a:xfrm>
          <a:prstGeom prst="rect">
            <a:avLst/>
          </a:prstGeom>
        </p:spPr>
        <p:txBody>
          <a:bodyPr anchor="ctr"/>
          <a:lstStyle>
            <a:lvl1pPr>
              <a:defRPr b="1" baseline="0">
                <a:solidFill>
                  <a:schemeClr val="bg1"/>
                </a:solidFill>
                <a:latin typeface="Arial" pitchFamily="34" charset="0"/>
                <a:cs typeface="Arial" pitchFamily="34" charset="0"/>
              </a:defRPr>
            </a:lvl1pPr>
          </a:lstStyle>
          <a:p>
            <a:r>
              <a:rPr lang="en-US" altLang="ko-KR" dirty="0" smtClean="0"/>
              <a:t> Click to add title</a:t>
            </a:r>
            <a:endParaRPr lang="ko-KR" altLang="en-US" dirty="0"/>
          </a:p>
        </p:txBody>
      </p:sp>
      <p:sp>
        <p:nvSpPr>
          <p:cNvPr id="3" name="Content Placeholder 2"/>
          <p:cNvSpPr>
            <a:spLocks noGrp="1"/>
          </p:cNvSpPr>
          <p:nvPr>
            <p:ph idx="1"/>
          </p:nvPr>
        </p:nvSpPr>
        <p:spPr>
          <a:xfrm>
            <a:off x="457200" y="1600201"/>
            <a:ext cx="8229600" cy="460648"/>
          </a:xfrm>
          <a:prstGeom prst="rect">
            <a:avLst/>
          </a:prstGeom>
        </p:spPr>
        <p:txBody>
          <a:bodyPr anchor="ctr"/>
          <a:lstStyle>
            <a:lvl1pPr marL="0" indent="0">
              <a:buNone/>
              <a:defRPr sz="2000">
                <a:solidFill>
                  <a:schemeClr val="tx1">
                    <a:lumMod val="75000"/>
                    <a:lumOff val="25000"/>
                  </a:schemeClr>
                </a:solidFill>
              </a:defRPr>
            </a:lvl1pPr>
          </a:lstStyle>
          <a:p>
            <a:pPr lvl="0"/>
            <a:r>
              <a:rPr lang="en-US" altLang="ko-KR" dirty="0" smtClean="0"/>
              <a:t>Click to edit Master text styles</a:t>
            </a:r>
          </a:p>
        </p:txBody>
      </p:sp>
      <p:sp>
        <p:nvSpPr>
          <p:cNvPr id="4" name="Content Placeholder 2"/>
          <p:cNvSpPr>
            <a:spLocks noGrp="1"/>
          </p:cNvSpPr>
          <p:nvPr>
            <p:ph idx="10"/>
          </p:nvPr>
        </p:nvSpPr>
        <p:spPr>
          <a:xfrm>
            <a:off x="467544" y="2276872"/>
            <a:ext cx="8229600" cy="3600400"/>
          </a:xfrm>
          <a:prstGeom prst="rect">
            <a:avLst/>
          </a:prstGeom>
        </p:spPr>
        <p:txBody>
          <a:bodyPr lIns="396000" anchor="t"/>
          <a:lstStyle>
            <a:lvl1pPr marL="0" indent="0">
              <a:buNone/>
              <a:defRPr sz="1400">
                <a:solidFill>
                  <a:schemeClr val="tx1">
                    <a:lumMod val="75000"/>
                    <a:lumOff val="25000"/>
                  </a:schemeClr>
                </a:solidFill>
              </a:defRPr>
            </a:lvl1pPr>
          </a:lstStyle>
          <a:p>
            <a:pPr lvl="0"/>
            <a:r>
              <a:rPr lang="en-US" altLang="ko-KR" dirty="0" smtClean="0"/>
              <a:t>Click to edit Master text styles</a:t>
            </a:r>
          </a:p>
        </p:txBody>
      </p:sp>
    </p:spTree>
    <p:extLst>
      <p:ext uri="{BB962C8B-B14F-4D97-AF65-F5344CB8AC3E}">
        <p14:creationId xmlns="" xmlns:p14="http://schemas.microsoft.com/office/powerpoint/2010/main" val="3694015714"/>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619672" y="0"/>
            <a:ext cx="7524328" cy="1069514"/>
          </a:xfrm>
          <a:prstGeom prst="rect">
            <a:avLst/>
          </a:prstGeom>
        </p:spPr>
        <p:txBody>
          <a:bodyPr anchor="ctr"/>
          <a:lstStyle>
            <a:lvl1pPr>
              <a:defRPr b="1" baseline="0">
                <a:solidFill>
                  <a:schemeClr val="tx1">
                    <a:lumMod val="75000"/>
                    <a:lumOff val="25000"/>
                  </a:schemeClr>
                </a:solidFill>
                <a:latin typeface="Arial" pitchFamily="34" charset="0"/>
                <a:cs typeface="Arial" pitchFamily="34" charset="0"/>
              </a:defRPr>
            </a:lvl1pPr>
          </a:lstStyle>
          <a:p>
            <a:r>
              <a:rPr lang="en-US" altLang="ko-KR" dirty="0" smtClean="0"/>
              <a:t> Click to add title</a:t>
            </a:r>
            <a:endParaRPr lang="ko-KR" altLang="en-US" dirty="0"/>
          </a:p>
        </p:txBody>
      </p:sp>
      <p:sp>
        <p:nvSpPr>
          <p:cNvPr id="4" name="Content Placeholder 2"/>
          <p:cNvSpPr>
            <a:spLocks noGrp="1"/>
          </p:cNvSpPr>
          <p:nvPr>
            <p:ph idx="1"/>
          </p:nvPr>
        </p:nvSpPr>
        <p:spPr>
          <a:xfrm>
            <a:off x="2123728" y="1268760"/>
            <a:ext cx="6563072" cy="460648"/>
          </a:xfrm>
          <a:prstGeom prst="rect">
            <a:avLst/>
          </a:prstGeom>
        </p:spPr>
        <p:txBody>
          <a:bodyPr anchor="ctr"/>
          <a:lstStyle>
            <a:lvl1pPr marL="0" indent="0">
              <a:buNone/>
              <a:defRPr sz="2000">
                <a:solidFill>
                  <a:schemeClr val="tx1">
                    <a:lumMod val="75000"/>
                    <a:lumOff val="25000"/>
                  </a:schemeClr>
                </a:solidFill>
              </a:defRPr>
            </a:lvl1pPr>
          </a:lstStyle>
          <a:p>
            <a:pPr lvl="0"/>
            <a:r>
              <a:rPr lang="en-US" altLang="ko-KR" dirty="0" smtClean="0"/>
              <a:t>Click to edit Master text styles</a:t>
            </a:r>
          </a:p>
        </p:txBody>
      </p:sp>
      <p:sp>
        <p:nvSpPr>
          <p:cNvPr id="5" name="Content Placeholder 2"/>
          <p:cNvSpPr>
            <a:spLocks noGrp="1"/>
          </p:cNvSpPr>
          <p:nvPr>
            <p:ph idx="10"/>
          </p:nvPr>
        </p:nvSpPr>
        <p:spPr>
          <a:xfrm>
            <a:off x="2134072" y="1844824"/>
            <a:ext cx="6563072" cy="4147865"/>
          </a:xfrm>
          <a:prstGeom prst="rect">
            <a:avLst/>
          </a:prstGeom>
        </p:spPr>
        <p:txBody>
          <a:bodyPr lIns="396000" anchor="t"/>
          <a:lstStyle>
            <a:lvl1pPr marL="0" indent="0">
              <a:buNone/>
              <a:defRPr sz="1400">
                <a:solidFill>
                  <a:schemeClr val="tx1">
                    <a:lumMod val="75000"/>
                    <a:lumOff val="25000"/>
                  </a:schemeClr>
                </a:solidFill>
              </a:defRPr>
            </a:lvl1pPr>
          </a:lstStyle>
          <a:p>
            <a:pPr lvl="0"/>
            <a:r>
              <a:rPr lang="en-US" altLang="ko-KR" dirty="0" smtClean="0"/>
              <a:t>Click to edit Master text styles</a:t>
            </a:r>
          </a:p>
        </p:txBody>
      </p:sp>
    </p:spTree>
    <p:extLst>
      <p:ext uri="{BB962C8B-B14F-4D97-AF65-F5344CB8AC3E}">
        <p14:creationId xmlns="" xmlns:p14="http://schemas.microsoft.com/office/powerpoint/2010/main" val="232681852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8DCCD61-643D-44A5-A450-3A42A50CBC1E}" type="datetimeFigureOut">
              <a:rPr lang="en-US" smtClean="0"/>
              <a:pPr/>
              <a:t>4/27/2018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pPr/>
              <a:t>‹N°›</a:t>
            </a:fld>
            <a:endParaRPr lang="en-US"/>
          </a:p>
        </p:txBody>
      </p:sp>
    </p:spTree>
    <p:extLst>
      <p:ext uri="{BB962C8B-B14F-4D97-AF65-F5344CB8AC3E}">
        <p14:creationId xmlns="" xmlns:p14="http://schemas.microsoft.com/office/powerpoint/2010/main" val="1656086933"/>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DCCD61-643D-44A5-A450-3A42A50CBC1E}" type="datetimeFigureOut">
              <a:rPr lang="en-US" smtClean="0"/>
              <a:pPr/>
              <a:t>4/27/2018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pPr/>
              <a:t>‹N°›</a:t>
            </a:fld>
            <a:endParaRPr lang="en-US"/>
          </a:p>
        </p:txBody>
      </p:sp>
    </p:spTree>
    <p:extLst>
      <p:ext uri="{BB962C8B-B14F-4D97-AF65-F5344CB8AC3E}">
        <p14:creationId xmlns="" xmlns:p14="http://schemas.microsoft.com/office/powerpoint/2010/main" val="924286651"/>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DCCD61-643D-44A5-A450-3A42A50CBC1E}" type="datetimeFigureOut">
              <a:rPr lang="en-US" smtClean="0"/>
              <a:pPr/>
              <a:t>4/27/2018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pPr/>
              <a:t>‹N°›</a:t>
            </a:fld>
            <a:endParaRPr lang="en-US"/>
          </a:p>
        </p:txBody>
      </p:sp>
    </p:spTree>
    <p:extLst>
      <p:ext uri="{BB962C8B-B14F-4D97-AF65-F5344CB8AC3E}">
        <p14:creationId xmlns="" xmlns:p14="http://schemas.microsoft.com/office/powerpoint/2010/main" val="327793322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8DCCD61-643D-44A5-A450-3A42A50CBC1E}" type="datetimeFigureOut">
              <a:rPr lang="en-US" smtClean="0"/>
              <a:pPr/>
              <a:t>4/27/2018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F0832-F084-422D-97D1-AF848F4F2C34}" type="slidenum">
              <a:rPr lang="en-US" smtClean="0"/>
              <a:pPr/>
              <a:t>‹N°›</a:t>
            </a:fld>
            <a:endParaRPr lang="en-US"/>
          </a:p>
        </p:txBody>
      </p:sp>
    </p:spTree>
    <p:extLst>
      <p:ext uri="{BB962C8B-B14F-4D97-AF65-F5344CB8AC3E}">
        <p14:creationId xmlns="" xmlns:p14="http://schemas.microsoft.com/office/powerpoint/2010/main" val="778790462"/>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8DCCD61-643D-44A5-A450-3A42A50CBC1E}" type="datetimeFigureOut">
              <a:rPr lang="en-US" smtClean="0"/>
              <a:pPr/>
              <a:t>4/27/2018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2F0832-F084-422D-97D1-AF848F4F2C34}" type="slidenum">
              <a:rPr lang="en-US" smtClean="0"/>
              <a:pPr/>
              <a:t>‹N°›</a:t>
            </a:fld>
            <a:endParaRPr lang="en-US"/>
          </a:p>
        </p:txBody>
      </p:sp>
    </p:spTree>
    <p:extLst>
      <p:ext uri="{BB962C8B-B14F-4D97-AF65-F5344CB8AC3E}">
        <p14:creationId xmlns="" xmlns:p14="http://schemas.microsoft.com/office/powerpoint/2010/main" val="2919811487"/>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8DCCD61-643D-44A5-A450-3A42A50CBC1E}" type="datetimeFigureOut">
              <a:rPr lang="en-US" smtClean="0"/>
              <a:pPr/>
              <a:t>4/27/2018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F0832-F084-422D-97D1-AF848F4F2C34}" type="slidenum">
              <a:rPr lang="en-US" smtClean="0"/>
              <a:pPr/>
              <a:t>‹N°›</a:t>
            </a:fld>
            <a:endParaRPr lang="en-US"/>
          </a:p>
        </p:txBody>
      </p:sp>
    </p:spTree>
    <p:extLst>
      <p:ext uri="{BB962C8B-B14F-4D97-AF65-F5344CB8AC3E}">
        <p14:creationId xmlns="" xmlns:p14="http://schemas.microsoft.com/office/powerpoint/2010/main" val="1818119873"/>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4373382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Lst>
  <p:transition/>
  <p:txStyles>
    <p:titleStyle>
      <a:lvl1pPr algn="l" defTabSz="914400" rtl="0" eaLnBrk="1" latinLnBrk="1" hangingPunct="1">
        <a:spcBef>
          <a:spcPct val="0"/>
        </a:spcBef>
        <a:buNone/>
        <a:defRPr sz="4000" b="1" kern="1200">
          <a:solidFill>
            <a:schemeClr val="tx1"/>
          </a:solidFill>
          <a:latin typeface="Arial" pitchFamily="34" charset="0"/>
          <a:ea typeface="+mj-ea"/>
          <a:cs typeface="Arial" pitchFamily="34" charset="0"/>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DCCD61-643D-44A5-A450-3A42A50CBC1E}" type="datetimeFigureOut">
              <a:rPr lang="en-US" smtClean="0"/>
              <a:pPr/>
              <a:t>4/27/2018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2F0832-F084-422D-97D1-AF848F4F2C34}" type="slidenum">
              <a:rPr lang="en-US" smtClean="0"/>
              <a:pPr/>
              <a:t>‹N°›</a:t>
            </a:fld>
            <a:endParaRPr lang="en-US"/>
          </a:p>
        </p:txBody>
      </p:sp>
    </p:spTree>
    <p:extLst>
      <p:ext uri="{BB962C8B-B14F-4D97-AF65-F5344CB8AC3E}">
        <p14:creationId xmlns="" xmlns:p14="http://schemas.microsoft.com/office/powerpoint/2010/main" val="328635735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free-powerpoint-templates-design.com/free-powerpoint-templates-design" TargetMode="Externa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hyperlink" Target="http://www.free-powerpoint-templates-design.com/free-powerpoint-templates-design" TargetMode="External"/><Relationship Id="rId7" Type="http://schemas.openxmlformats.org/officeDocument/2006/relationships/image" Target="../media/image6.jpe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5.jpeg"/><Relationship Id="rId5" Type="http://schemas.microsoft.com/office/2007/relationships/hdphoto" Target="../media/hdphoto1.wdp"/><Relationship Id="rId4" Type="http://schemas.openxmlformats.org/officeDocument/2006/relationships/image" Target="../media/image4.png"/><Relationship Id="rId9" Type="http://schemas.openxmlformats.org/officeDocument/2006/relationships/image" Target="../media/image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hlinkClick r:id="rId2"/>
          </p:cNvPr>
          <p:cNvSpPr txBox="1"/>
          <p:nvPr/>
        </p:nvSpPr>
        <p:spPr>
          <a:xfrm>
            <a:off x="0" y="6597932"/>
            <a:ext cx="9144000" cy="215444"/>
          </a:xfrm>
          <a:prstGeom prst="rect">
            <a:avLst/>
          </a:prstGeom>
          <a:noFill/>
        </p:spPr>
        <p:txBody>
          <a:bodyPr wrap="square" rtlCol="0">
            <a:spAutoFit/>
          </a:bodyPr>
          <a:lstStyle/>
          <a:p>
            <a:pPr algn="ctr"/>
            <a:r>
              <a:rPr lang="en-US" altLang="ko-KR" sz="800" dirty="0" smtClean="0">
                <a:solidFill>
                  <a:schemeClr val="bg1"/>
                </a:solidFill>
                <a:latin typeface="Arial" pitchFamily="34" charset="0"/>
                <a:cs typeface="Arial" pitchFamily="34" charset="0"/>
              </a:rPr>
              <a:t>ALLPPT.com _ Free PowerPoint Templates, Diagrams and Charts</a:t>
            </a:r>
            <a:endParaRPr lang="ko-KR" altLang="en-US" sz="800" dirty="0">
              <a:solidFill>
                <a:schemeClr val="bg1"/>
              </a:solidFill>
              <a:latin typeface="Arial" pitchFamily="34" charset="0"/>
              <a:cs typeface="Arial" pitchFamily="34" charset="0"/>
            </a:endParaRPr>
          </a:p>
        </p:txBody>
      </p:sp>
      <p:pic>
        <p:nvPicPr>
          <p:cNvPr id="12" name="Picture 11"/>
          <p:cNvPicPr>
            <a:picLocks noChangeAspect="1"/>
          </p:cNvPicPr>
          <p:nvPr/>
        </p:nvPicPr>
        <p:blipFill>
          <a:blip r:embed="rId3" cstate="print">
            <a:extLst>
              <a:ext uri="{BEBA8EAE-BF5A-486C-A8C5-ECC9F3942E4B}">
                <a14:imgProps xmlns="" xmlns:a14="http://schemas.microsoft.com/office/drawing/2010/main">
                  <a14:imgLayer r:embed="rId4">
                    <a14:imgEffect>
                      <a14:brightnessContrast bright="100000"/>
                    </a14:imgEffect>
                  </a14:imgLayer>
                </a14:imgProps>
              </a:ext>
              <a:ext uri="{28A0092B-C50C-407E-A947-70E740481C1C}">
                <a14:useLocalDpi xmlns="" xmlns:a14="http://schemas.microsoft.com/office/drawing/2010/main" val="0"/>
              </a:ext>
            </a:extLst>
          </a:blip>
          <a:stretch>
            <a:fillRect/>
          </a:stretch>
        </p:blipFill>
        <p:spPr>
          <a:xfrm>
            <a:off x="3928343" y="107734"/>
            <a:ext cx="1301512" cy="321849"/>
          </a:xfrm>
          <a:prstGeom prst="rect">
            <a:avLst/>
          </a:prstGeom>
        </p:spPr>
      </p:pic>
      <p:sp>
        <p:nvSpPr>
          <p:cNvPr id="10" name="TextBox 1"/>
          <p:cNvSpPr txBox="1">
            <a:spLocks noChangeArrowheads="1"/>
          </p:cNvSpPr>
          <p:nvPr/>
        </p:nvSpPr>
        <p:spPr bwMode="auto">
          <a:xfrm>
            <a:off x="0" y="5103674"/>
            <a:ext cx="9144000" cy="1815882"/>
          </a:xfrm>
          <a:prstGeom prst="rect">
            <a:avLst/>
          </a:prstGeom>
          <a:noFill/>
          <a:ln w="9525">
            <a:noFill/>
            <a:miter lim="800000"/>
            <a:headEnd/>
            <a:tailEnd/>
          </a:ln>
        </p:spPr>
        <p:txBody>
          <a:bodyPr wrap="square">
            <a:spAutoFit/>
          </a:bodyPr>
          <a:lstStyle/>
          <a:p>
            <a:pPr algn="r"/>
            <a:endParaRPr lang="fr-FR" altLang="ko-KR" b="1" dirty="0" smtClean="0">
              <a:solidFill>
                <a:schemeClr val="bg1"/>
              </a:solidFill>
              <a:latin typeface="Arial" pitchFamily="34" charset="0"/>
              <a:ea typeface="맑은 고딕" pitchFamily="50" charset="-127"/>
              <a:cs typeface="Arial" pitchFamily="34" charset="0"/>
            </a:endParaRPr>
          </a:p>
          <a:p>
            <a:pPr algn="r"/>
            <a:endParaRPr lang="fr-FR" altLang="ko-KR" b="1" dirty="0" smtClean="0">
              <a:solidFill>
                <a:schemeClr val="bg1"/>
              </a:solidFill>
              <a:latin typeface="Arial" pitchFamily="34" charset="0"/>
              <a:ea typeface="맑은 고딕" pitchFamily="50" charset="-127"/>
              <a:cs typeface="Arial" pitchFamily="34" charset="0"/>
            </a:endParaRPr>
          </a:p>
          <a:p>
            <a:pPr algn="r"/>
            <a:endParaRPr lang="ar-DZ" altLang="ko-KR" sz="2000" b="1" dirty="0" smtClean="0">
              <a:solidFill>
                <a:schemeClr val="bg1"/>
              </a:solidFill>
              <a:latin typeface="Arial" pitchFamily="34" charset="0"/>
              <a:ea typeface="맑은 고딕" pitchFamily="50" charset="-127"/>
              <a:cs typeface="Arial" pitchFamily="34" charset="0"/>
            </a:endParaRPr>
          </a:p>
          <a:p>
            <a:pPr algn="r" rtl="1"/>
            <a:r>
              <a:rPr lang="ar-DZ" altLang="ko-KR" sz="2000" b="1" dirty="0" smtClean="0">
                <a:solidFill>
                  <a:schemeClr val="bg1"/>
                </a:solidFill>
                <a:latin typeface="Arial" pitchFamily="34" charset="0"/>
                <a:ea typeface="맑은 고딕" pitchFamily="50" charset="-127"/>
                <a:cs typeface="Arial" pitchFamily="34" charset="0"/>
              </a:rPr>
              <a:t>      من إعداد : </a:t>
            </a:r>
            <a:r>
              <a:rPr lang="ar-DZ" altLang="ko-KR" sz="2000" b="1" dirty="0" err="1" smtClean="0">
                <a:solidFill>
                  <a:schemeClr val="bg1"/>
                </a:solidFill>
                <a:latin typeface="Arial" pitchFamily="34" charset="0"/>
                <a:ea typeface="맑은 고딕" pitchFamily="50" charset="-127"/>
                <a:cs typeface="Arial" pitchFamily="34" charset="0"/>
              </a:rPr>
              <a:t>د</a:t>
            </a:r>
            <a:r>
              <a:rPr lang="ar-DZ" altLang="ko-KR" sz="2000" b="1" dirty="0" smtClean="0">
                <a:solidFill>
                  <a:schemeClr val="bg1"/>
                </a:solidFill>
                <a:latin typeface="Arial" pitchFamily="34" charset="0"/>
                <a:ea typeface="맑은 고딕" pitchFamily="50" charset="-127"/>
                <a:cs typeface="Arial" pitchFamily="34" charset="0"/>
              </a:rPr>
              <a:t>/</a:t>
            </a:r>
            <a:r>
              <a:rPr lang="ar-DZ" altLang="ko-KR" sz="2000" b="1" dirty="0" err="1" smtClean="0">
                <a:solidFill>
                  <a:schemeClr val="bg1"/>
                </a:solidFill>
                <a:latin typeface="Arial" pitchFamily="34" charset="0"/>
                <a:ea typeface="맑은 고딕" pitchFamily="50" charset="-127"/>
                <a:cs typeface="Arial" pitchFamily="34" charset="0"/>
              </a:rPr>
              <a:t>عقبوبي</a:t>
            </a:r>
            <a:r>
              <a:rPr lang="ar-DZ" altLang="ko-KR" sz="2000" b="1" dirty="0" smtClean="0">
                <a:solidFill>
                  <a:schemeClr val="bg1"/>
                </a:solidFill>
                <a:latin typeface="Arial" pitchFamily="34" charset="0"/>
                <a:ea typeface="맑은 고딕" pitchFamily="50" charset="-127"/>
                <a:cs typeface="Arial" pitchFamily="34" charset="0"/>
              </a:rPr>
              <a:t> حبيب     </a:t>
            </a:r>
            <a:r>
              <a:rPr lang="fr-FR" altLang="ko-KR" sz="2000" b="1" dirty="0" smtClean="0">
                <a:solidFill>
                  <a:schemeClr val="bg1"/>
                </a:solidFill>
                <a:latin typeface="Arial" pitchFamily="34" charset="0"/>
                <a:ea typeface="맑은 고딕" pitchFamily="50" charset="-127"/>
                <a:cs typeface="Arial" pitchFamily="34" charset="0"/>
              </a:rPr>
              <a:t> </a:t>
            </a:r>
            <a:r>
              <a:rPr lang="ar-DZ" altLang="ko-KR" sz="2000" b="1" dirty="0" smtClean="0">
                <a:solidFill>
                  <a:schemeClr val="bg1"/>
                </a:solidFill>
                <a:latin typeface="Arial" pitchFamily="34" charset="0"/>
                <a:ea typeface="맑은 고딕" pitchFamily="50" charset="-127"/>
                <a:cs typeface="Arial" pitchFamily="34" charset="0"/>
              </a:rPr>
              <a:t>د/ </a:t>
            </a:r>
            <a:r>
              <a:rPr lang="ar-DZ" altLang="ko-KR" sz="2000" b="1" dirty="0" err="1" smtClean="0">
                <a:solidFill>
                  <a:schemeClr val="bg1"/>
                </a:solidFill>
                <a:latin typeface="Arial" pitchFamily="34" charset="0"/>
                <a:ea typeface="맑은 고딕" pitchFamily="50" charset="-127"/>
                <a:cs typeface="Arial" pitchFamily="34" charset="0"/>
              </a:rPr>
              <a:t>دربال</a:t>
            </a:r>
            <a:r>
              <a:rPr lang="ar-DZ" altLang="ko-KR" sz="2000" b="1" dirty="0" smtClean="0">
                <a:solidFill>
                  <a:schemeClr val="bg1"/>
                </a:solidFill>
                <a:latin typeface="Arial" pitchFamily="34" charset="0"/>
                <a:ea typeface="맑은 고딕" pitchFamily="50" charset="-127"/>
                <a:cs typeface="Arial" pitchFamily="34" charset="0"/>
              </a:rPr>
              <a:t> فتحي       </a:t>
            </a:r>
            <a:r>
              <a:rPr lang="fr-FR" altLang="ko-KR" sz="2000" b="1" dirty="0" smtClean="0">
                <a:solidFill>
                  <a:schemeClr val="bg1"/>
                </a:solidFill>
                <a:latin typeface="Arial" pitchFamily="34" charset="0"/>
                <a:ea typeface="맑은 고딕" pitchFamily="50" charset="-127"/>
                <a:cs typeface="Arial" pitchFamily="34" charset="0"/>
              </a:rPr>
              <a:t> </a:t>
            </a:r>
            <a:r>
              <a:rPr lang="ar-DZ" altLang="ko-KR" sz="2000" b="1" dirty="0" smtClean="0">
                <a:solidFill>
                  <a:schemeClr val="bg1"/>
                </a:solidFill>
                <a:latin typeface="Arial" pitchFamily="34" charset="0"/>
                <a:ea typeface="맑은 고딕" pitchFamily="50" charset="-127"/>
                <a:cs typeface="Arial" pitchFamily="34" charset="0"/>
              </a:rPr>
              <a:t>د/ </a:t>
            </a:r>
            <a:r>
              <a:rPr lang="ar-DZ" altLang="ko-KR" sz="2000" b="1" dirty="0" err="1" smtClean="0">
                <a:solidFill>
                  <a:schemeClr val="bg1"/>
                </a:solidFill>
                <a:latin typeface="Arial" pitchFamily="34" charset="0"/>
                <a:ea typeface="맑은 고딕" pitchFamily="50" charset="-127"/>
                <a:cs typeface="Arial" pitchFamily="34" charset="0"/>
              </a:rPr>
              <a:t>زمالي</a:t>
            </a:r>
            <a:r>
              <a:rPr lang="ar-DZ" altLang="ko-KR" sz="2000" b="1" dirty="0" smtClean="0">
                <a:solidFill>
                  <a:schemeClr val="bg1"/>
                </a:solidFill>
                <a:latin typeface="Arial" pitchFamily="34" charset="0"/>
                <a:ea typeface="맑은 고딕" pitchFamily="50" charset="-127"/>
                <a:cs typeface="Arial" pitchFamily="34" charset="0"/>
              </a:rPr>
              <a:t> محمد  </a:t>
            </a:r>
          </a:p>
          <a:p>
            <a:pPr algn="r" rtl="1"/>
            <a:r>
              <a:rPr lang="ar-DZ" altLang="ko-KR" b="1" dirty="0" smtClean="0">
                <a:solidFill>
                  <a:schemeClr val="bg1"/>
                </a:solidFill>
                <a:latin typeface="Arial" pitchFamily="34" charset="0"/>
                <a:ea typeface="맑은 고딕" pitchFamily="50" charset="-127"/>
                <a:cs typeface="Arial" pitchFamily="34" charset="0"/>
              </a:rPr>
              <a:t>                   </a:t>
            </a:r>
          </a:p>
          <a:p>
            <a:pPr algn="r" rtl="1"/>
            <a:r>
              <a:rPr lang="ar-DZ" altLang="ko-KR" b="1" dirty="0" smtClean="0">
                <a:solidFill>
                  <a:schemeClr val="bg1"/>
                </a:solidFill>
                <a:latin typeface="Arial" pitchFamily="34" charset="0"/>
                <a:ea typeface="맑은 고딕" pitchFamily="50" charset="-127"/>
                <a:cs typeface="Arial" pitchFamily="34" charset="0"/>
              </a:rPr>
              <a:t>                    </a:t>
            </a:r>
            <a:endParaRPr lang="en-US" altLang="ko-KR" b="1" dirty="0" smtClean="0">
              <a:solidFill>
                <a:schemeClr val="bg1"/>
              </a:solidFill>
              <a:latin typeface="Arial" pitchFamily="34" charset="0"/>
              <a:ea typeface="맑은 고딕" pitchFamily="50" charset="-127"/>
              <a:cs typeface="Arial" pitchFamily="34" charset="0"/>
            </a:endParaRPr>
          </a:p>
        </p:txBody>
      </p:sp>
      <p:sp>
        <p:nvSpPr>
          <p:cNvPr id="6" name="Rectangle 5"/>
          <p:cNvSpPr/>
          <p:nvPr/>
        </p:nvSpPr>
        <p:spPr>
          <a:xfrm>
            <a:off x="1785918" y="0"/>
            <a:ext cx="5429288" cy="64291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DZ" sz="2000" b="1" dirty="0" smtClean="0"/>
              <a:t>الجمهورية الجزائرية الديمقراطية الشعبية</a:t>
            </a:r>
          </a:p>
          <a:p>
            <a:pPr algn="ctr"/>
            <a:r>
              <a:rPr lang="ar-DZ" sz="2000" b="1" dirty="0" smtClean="0"/>
              <a:t>وزارة التعليم العالي </a:t>
            </a:r>
            <a:r>
              <a:rPr lang="ar-DZ" sz="2000" b="1" dirty="0" err="1" smtClean="0"/>
              <a:t>و</a:t>
            </a:r>
            <a:r>
              <a:rPr lang="ar-DZ" sz="2000" b="1" dirty="0" smtClean="0"/>
              <a:t> البحث العلمي</a:t>
            </a:r>
          </a:p>
        </p:txBody>
      </p:sp>
      <p:sp>
        <p:nvSpPr>
          <p:cNvPr id="4100" name="Rectangle 4"/>
          <p:cNvSpPr>
            <a:spLocks noChangeArrowheads="1"/>
          </p:cNvSpPr>
          <p:nvPr/>
        </p:nvSpPr>
        <p:spPr bwMode="auto">
          <a:xfrm>
            <a:off x="0" y="4786322"/>
            <a:ext cx="9144000" cy="52322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DZ" sz="2800" b="1" i="0" u="none" strike="noStrike" cap="none" normalizeH="0" baseline="0" dirty="0" smtClean="0">
                <a:ln>
                  <a:noFill/>
                </a:ln>
                <a:solidFill>
                  <a:schemeClr val="tx1"/>
                </a:solidFill>
                <a:effectLst/>
                <a:latin typeface="Times New Roman" pitchFamily="18" charset="0"/>
                <a:ea typeface="Times New Roman" pitchFamily="18" charset="0"/>
                <a:cs typeface="Traditional Arabic" pitchFamily="18" charset="-78"/>
              </a:rPr>
              <a:t>المتطلبات الفسيولوجية عند لاعبي كرة القدم الجزائرية حسب مستوى ومراكز لعبهم</a:t>
            </a:r>
            <a:endParaRPr kumimoji="0" lang="ar-DZ"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8" name="Picture 2" descr="C:\Users\Habib\Documents\thése doct\photos thèse\Photo0875.jpg"/>
          <p:cNvPicPr>
            <a:picLocks noChangeAspect="1" noChangeArrowheads="1"/>
          </p:cNvPicPr>
          <p:nvPr/>
        </p:nvPicPr>
        <p:blipFill>
          <a:blip r:embed="rId5" cstate="print"/>
          <a:srcRect/>
          <a:stretch>
            <a:fillRect/>
          </a:stretch>
        </p:blipFill>
        <p:spPr bwMode="auto">
          <a:xfrm rot="5400000">
            <a:off x="25" y="-26"/>
            <a:ext cx="2643123" cy="2643174"/>
          </a:xfrm>
          <a:prstGeom prst="rect">
            <a:avLst/>
          </a:prstGeom>
          <a:noFill/>
        </p:spPr>
      </p:pic>
      <p:sp>
        <p:nvSpPr>
          <p:cNvPr id="9" name="Ellipse 8"/>
          <p:cNvSpPr/>
          <p:nvPr/>
        </p:nvSpPr>
        <p:spPr>
          <a:xfrm>
            <a:off x="2786050" y="4214818"/>
            <a:ext cx="4714908" cy="571504"/>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DZ" b="1" dirty="0" smtClean="0"/>
              <a:t>موضوع الدراسة تحت عنوان</a:t>
            </a:r>
            <a:endParaRPr lang="fr-FR" b="1" dirty="0"/>
          </a:p>
        </p:txBody>
      </p:sp>
      <p:pic>
        <p:nvPicPr>
          <p:cNvPr id="13" name="Picture 3" descr="C:\Users\Habib\Documents\thése doct\photos thèse\Photo0856.jpg"/>
          <p:cNvPicPr>
            <a:picLocks noChangeAspect="1" noChangeArrowheads="1"/>
          </p:cNvPicPr>
          <p:nvPr/>
        </p:nvPicPr>
        <p:blipFill>
          <a:blip r:embed="rId6" cstate="print"/>
          <a:srcRect/>
          <a:stretch>
            <a:fillRect/>
          </a:stretch>
        </p:blipFill>
        <p:spPr bwMode="auto">
          <a:xfrm>
            <a:off x="6215074" y="0"/>
            <a:ext cx="2928926" cy="2643182"/>
          </a:xfrm>
          <a:prstGeom prst="rect">
            <a:avLst/>
          </a:prstGeom>
          <a:noFill/>
        </p:spPr>
      </p:pic>
    </p:spTree>
    <p:extLst>
      <p:ext uri="{BB962C8B-B14F-4D97-AF65-F5344CB8AC3E}">
        <p14:creationId xmlns="" xmlns:p14="http://schemas.microsoft.com/office/powerpoint/2010/main" val="1941221791"/>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grpId="0" nodeType="clickEffect">
                                  <p:stCondLst>
                                    <p:cond delay="0"/>
                                  </p:stCondLst>
                                  <p:childTnLst>
                                    <p:set>
                                      <p:cBhvr>
                                        <p:cTn id="12" dur="1" fill="hold">
                                          <p:stCondLst>
                                            <p:cond delay="0"/>
                                          </p:stCondLst>
                                        </p:cTn>
                                        <p:tgtEl>
                                          <p:spTgt spid="4100"/>
                                        </p:tgtEl>
                                        <p:attrNameLst>
                                          <p:attrName>style.visibility</p:attrName>
                                        </p:attrNameLst>
                                      </p:cBhvr>
                                      <p:to>
                                        <p:strVal val="visible"/>
                                      </p:to>
                                    </p:set>
                                    <p:anim calcmode="lin" valueType="num">
                                      <p:cBhvr additive="base">
                                        <p:cTn id="13" dur="5000" fill="hold"/>
                                        <p:tgtEl>
                                          <p:spTgt spid="4100"/>
                                        </p:tgtEl>
                                        <p:attrNameLst>
                                          <p:attrName>ppt_x</p:attrName>
                                        </p:attrNameLst>
                                      </p:cBhvr>
                                      <p:tavLst>
                                        <p:tav tm="0">
                                          <p:val>
                                            <p:strVal val="#ppt_x"/>
                                          </p:val>
                                        </p:tav>
                                        <p:tav tm="100000">
                                          <p:val>
                                            <p:strVal val="#ppt_x"/>
                                          </p:val>
                                        </p:tav>
                                      </p:tavLst>
                                    </p:anim>
                                    <p:anim calcmode="lin" valueType="num">
                                      <p:cBhvr additive="base">
                                        <p:cTn id="14" dur="5000" fill="hold"/>
                                        <p:tgtEl>
                                          <p:spTgt spid="410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checkerboard(across)">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animBg="1"/>
      <p:bldP spid="410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DZ" dirty="0" smtClean="0"/>
              <a:t>          مواصفات الاختبارات والقياسات المستخدمة</a:t>
            </a:r>
            <a:endParaRPr lang="fr-FR" dirty="0"/>
          </a:p>
        </p:txBody>
      </p:sp>
      <p:sp>
        <p:nvSpPr>
          <p:cNvPr id="5" name="Espace réservé du contenu 4"/>
          <p:cNvSpPr>
            <a:spLocks noGrp="1"/>
          </p:cNvSpPr>
          <p:nvPr>
            <p:ph idx="10"/>
          </p:nvPr>
        </p:nvSpPr>
        <p:spPr>
          <a:xfrm>
            <a:off x="2571736" y="1071546"/>
            <a:ext cx="6572264" cy="2857520"/>
          </a:xfrm>
        </p:spPr>
        <p:txBody>
          <a:bodyPr/>
          <a:lstStyle/>
          <a:p>
            <a:pPr algn="r" rtl="1"/>
            <a:endParaRPr lang="ar-DZ" sz="1800" b="1" dirty="0" smtClean="0">
              <a:solidFill>
                <a:srgbClr val="00B0F0"/>
              </a:solidFill>
            </a:endParaRPr>
          </a:p>
          <a:p>
            <a:pPr algn="r" rtl="1"/>
            <a:r>
              <a:rPr lang="ar-DZ" sz="2400" b="1" dirty="0" smtClean="0">
                <a:solidFill>
                  <a:srgbClr val="00B0F0"/>
                </a:solidFill>
              </a:rPr>
              <a:t>الاختبارات </a:t>
            </a:r>
            <a:r>
              <a:rPr lang="ar-DZ" sz="2400" b="1" dirty="0" err="1" smtClean="0">
                <a:solidFill>
                  <a:srgbClr val="00B0F0"/>
                </a:solidFill>
              </a:rPr>
              <a:t>و</a:t>
            </a:r>
            <a:r>
              <a:rPr lang="ar-DZ" sz="2400" b="1" dirty="0" smtClean="0">
                <a:solidFill>
                  <a:srgbClr val="00B0F0"/>
                </a:solidFill>
              </a:rPr>
              <a:t> القياسات الفسيولوجية :</a:t>
            </a:r>
            <a:endParaRPr lang="fr-FR" sz="2400" b="1" dirty="0" smtClean="0">
              <a:solidFill>
                <a:srgbClr val="00B0F0"/>
              </a:solidFill>
            </a:endParaRPr>
          </a:p>
          <a:p>
            <a:pPr algn="r" rtl="1"/>
            <a:r>
              <a:rPr lang="ar-DZ" sz="1800" b="1" dirty="0" smtClean="0">
                <a:solidFill>
                  <a:schemeClr val="tx1"/>
                </a:solidFill>
              </a:rPr>
              <a:t>قياس النبض أثناء الراحة</a:t>
            </a:r>
          </a:p>
          <a:p>
            <a:pPr algn="r"/>
            <a:r>
              <a:rPr lang="ar-DZ" sz="1800" b="1" dirty="0" smtClean="0">
                <a:solidFill>
                  <a:schemeClr val="tx1"/>
                </a:solidFill>
              </a:rPr>
              <a:t>اختبار </a:t>
            </a:r>
            <a:r>
              <a:rPr lang="ar-DZ" sz="1800" b="1" dirty="0" err="1" smtClean="0">
                <a:solidFill>
                  <a:schemeClr val="tx1"/>
                </a:solidFill>
              </a:rPr>
              <a:t>سارجنت</a:t>
            </a:r>
            <a:r>
              <a:rPr lang="ar-DZ" sz="1800" b="1" dirty="0" smtClean="0">
                <a:solidFill>
                  <a:schemeClr val="tx1"/>
                </a:solidFill>
              </a:rPr>
              <a:t> </a:t>
            </a:r>
            <a:endParaRPr lang="fr-FR" sz="1800" b="1" dirty="0" smtClean="0">
              <a:solidFill>
                <a:schemeClr val="tx1"/>
              </a:solidFill>
            </a:endParaRPr>
          </a:p>
          <a:p>
            <a:pPr algn="r"/>
            <a:r>
              <a:rPr lang="fr-FR" sz="1800" b="1" dirty="0" err="1" smtClean="0">
                <a:solidFill>
                  <a:schemeClr val="tx1"/>
                </a:solidFill>
              </a:rPr>
              <a:t>pwc</a:t>
            </a:r>
            <a:r>
              <a:rPr lang="fr-FR" sz="1800" b="1" dirty="0" smtClean="0">
                <a:solidFill>
                  <a:schemeClr val="tx1"/>
                </a:solidFill>
              </a:rPr>
              <a:t> 170</a:t>
            </a:r>
            <a:r>
              <a:rPr lang="ar-DZ" sz="1800" b="1" dirty="0" smtClean="0">
                <a:solidFill>
                  <a:schemeClr val="tx1"/>
                </a:solidFill>
              </a:rPr>
              <a:t>اختبار الجهد عند ضربات القلب 170 ( الكفاءة البدنية </a:t>
            </a:r>
            <a:endParaRPr lang="fr-FR" sz="1800" b="1" dirty="0" smtClean="0">
              <a:solidFill>
                <a:schemeClr val="tx1"/>
              </a:solidFill>
            </a:endParaRPr>
          </a:p>
          <a:p>
            <a:pPr algn="r"/>
            <a:r>
              <a:rPr lang="ar-DZ" sz="1800" b="1" dirty="0" smtClean="0">
                <a:solidFill>
                  <a:schemeClr val="tx1"/>
                </a:solidFill>
              </a:rPr>
              <a:t>قياس السعة الحيوية </a:t>
            </a:r>
          </a:p>
          <a:p>
            <a:pPr algn="r"/>
            <a:r>
              <a:rPr lang="fr-FR" sz="1800" b="1" dirty="0" smtClean="0">
                <a:solidFill>
                  <a:schemeClr val="tx1"/>
                </a:solidFill>
              </a:rPr>
              <a:t>   </a:t>
            </a:r>
            <a:r>
              <a:rPr lang="fr-FR" sz="3200" b="1" dirty="0" smtClean="0">
                <a:solidFill>
                  <a:schemeClr val="tx1"/>
                </a:solidFill>
              </a:rPr>
              <a:t>vo</a:t>
            </a:r>
            <a:r>
              <a:rPr lang="fr-FR" sz="1800" b="1" dirty="0" smtClean="0">
                <a:solidFill>
                  <a:schemeClr val="tx1"/>
                </a:solidFill>
              </a:rPr>
              <a:t>2max</a:t>
            </a:r>
            <a:r>
              <a:rPr lang="ar-DZ" sz="1800" b="1" dirty="0" smtClean="0">
                <a:solidFill>
                  <a:schemeClr val="tx1"/>
                </a:solidFill>
              </a:rPr>
              <a:t> قياس الحد </a:t>
            </a:r>
            <a:r>
              <a:rPr lang="ar-DZ" sz="1800" b="1" dirty="0" err="1" smtClean="0">
                <a:solidFill>
                  <a:schemeClr val="tx1"/>
                </a:solidFill>
              </a:rPr>
              <a:t>الاقصى</a:t>
            </a:r>
            <a:r>
              <a:rPr lang="ar-DZ" sz="1800" b="1" dirty="0" smtClean="0">
                <a:solidFill>
                  <a:schemeClr val="tx1"/>
                </a:solidFill>
              </a:rPr>
              <a:t> لاستهلاك </a:t>
            </a:r>
            <a:r>
              <a:rPr lang="ar-DZ" sz="1800" b="1" dirty="0" err="1" smtClean="0">
                <a:solidFill>
                  <a:schemeClr val="tx1"/>
                </a:solidFill>
              </a:rPr>
              <a:t>الاكسجين</a:t>
            </a:r>
            <a:r>
              <a:rPr lang="ar-DZ" sz="1800" b="1" dirty="0" smtClean="0">
                <a:solidFill>
                  <a:schemeClr val="tx1"/>
                </a:solidFill>
              </a:rPr>
              <a:t> </a:t>
            </a:r>
            <a:r>
              <a:rPr lang="fr-FR" sz="1800" b="1" dirty="0" smtClean="0">
                <a:solidFill>
                  <a:schemeClr val="tx1"/>
                </a:solidFill>
              </a:rPr>
              <a:t> </a:t>
            </a:r>
            <a:endParaRPr lang="ar-DZ" sz="1800" b="1" dirty="0" smtClean="0">
              <a:solidFill>
                <a:schemeClr val="tx1"/>
              </a:solidFill>
            </a:endParaRPr>
          </a:p>
          <a:p>
            <a:pPr algn="r"/>
            <a:endParaRPr lang="fr-FR" sz="1800" b="1" dirty="0" smtClean="0">
              <a:solidFill>
                <a:schemeClr val="tx1"/>
              </a:solidFill>
            </a:endParaRPr>
          </a:p>
          <a:p>
            <a:pPr algn="r" rtl="1"/>
            <a:endParaRPr lang="fr-FR" sz="1800" b="1" dirty="0">
              <a:solidFill>
                <a:schemeClr val="tx1"/>
              </a:solidFill>
            </a:endParaRPr>
          </a:p>
        </p:txBody>
      </p:sp>
      <p:pic>
        <p:nvPicPr>
          <p:cNvPr id="31746" name="Picture 2" descr="C:\Users\Habib\Documents\thése doct\photos thèse\Photo0875.jpg"/>
          <p:cNvPicPr>
            <a:picLocks noChangeAspect="1" noChangeArrowheads="1"/>
          </p:cNvPicPr>
          <p:nvPr/>
        </p:nvPicPr>
        <p:blipFill>
          <a:blip r:embed="rId2" cstate="print"/>
          <a:srcRect/>
          <a:stretch>
            <a:fillRect/>
          </a:stretch>
        </p:blipFill>
        <p:spPr bwMode="auto">
          <a:xfrm rot="5400000">
            <a:off x="-642930" y="1714476"/>
            <a:ext cx="3786214" cy="2500354"/>
          </a:xfrm>
          <a:prstGeom prst="rect">
            <a:avLst/>
          </a:prstGeom>
          <a:noFill/>
        </p:spPr>
      </p:pic>
      <p:pic>
        <p:nvPicPr>
          <p:cNvPr id="31747" name="Picture 3" descr="C:\Users\Habib\Documents\thése doct\photos thèse\Photo0856.jpg"/>
          <p:cNvPicPr>
            <a:picLocks noChangeAspect="1" noChangeArrowheads="1"/>
          </p:cNvPicPr>
          <p:nvPr/>
        </p:nvPicPr>
        <p:blipFill>
          <a:blip r:embed="rId3" cstate="print"/>
          <a:srcRect/>
          <a:stretch>
            <a:fillRect/>
          </a:stretch>
        </p:blipFill>
        <p:spPr bwMode="auto">
          <a:xfrm>
            <a:off x="4357686" y="4143380"/>
            <a:ext cx="4643470" cy="2643182"/>
          </a:xfrm>
          <a:prstGeom prst="rect">
            <a:avLst/>
          </a:prstGeom>
          <a:noFill/>
        </p:spPr>
      </p:pic>
      <p:pic>
        <p:nvPicPr>
          <p:cNvPr id="31748" name="Picture 4" descr="C:\Users\Habib\Documents\thése doct\photos thèse\Photo0857.jpg"/>
          <p:cNvPicPr>
            <a:picLocks noChangeAspect="1" noChangeArrowheads="1"/>
          </p:cNvPicPr>
          <p:nvPr/>
        </p:nvPicPr>
        <p:blipFill>
          <a:blip r:embed="rId4" cstate="print"/>
          <a:srcRect l="11111" t="2564" r="15556"/>
          <a:stretch>
            <a:fillRect/>
          </a:stretch>
        </p:blipFill>
        <p:spPr bwMode="auto">
          <a:xfrm rot="5400000">
            <a:off x="1607335" y="4107649"/>
            <a:ext cx="2714620" cy="2786082"/>
          </a:xfrm>
          <a:prstGeom prst="rect">
            <a:avLst/>
          </a:prstGeom>
          <a:noFill/>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19672" y="357166"/>
            <a:ext cx="7524328" cy="1069514"/>
          </a:xfrm>
        </p:spPr>
        <p:txBody>
          <a:bodyPr/>
          <a:lstStyle/>
          <a:p>
            <a:pPr lvl="0" algn="ctr"/>
            <a:r>
              <a:rPr lang="ar-DZ" sz="2800" dirty="0" smtClean="0">
                <a:solidFill>
                  <a:schemeClr val="tx1"/>
                </a:solidFill>
              </a:rPr>
              <a:t>عرض ومناقشة نتائج اللاعبين حسب مستوى اللعب</a:t>
            </a:r>
            <a:r>
              <a:rPr lang="fr-FR" sz="2800" dirty="0" smtClean="0">
                <a:solidFill>
                  <a:schemeClr val="tx1"/>
                </a:solidFill>
              </a:rPr>
              <a:t/>
            </a:r>
            <a:br>
              <a:rPr lang="fr-FR" sz="2800" dirty="0" smtClean="0">
                <a:solidFill>
                  <a:schemeClr val="tx1"/>
                </a:solidFill>
              </a:rPr>
            </a:br>
            <a:endParaRPr lang="fr-FR" dirty="0">
              <a:solidFill>
                <a:schemeClr val="tx1"/>
              </a:solidFill>
            </a:endParaRPr>
          </a:p>
        </p:txBody>
      </p:sp>
      <p:sp>
        <p:nvSpPr>
          <p:cNvPr id="3" name="Espace réservé du contenu 2"/>
          <p:cNvSpPr>
            <a:spLocks noGrp="1"/>
          </p:cNvSpPr>
          <p:nvPr>
            <p:ph idx="1"/>
          </p:nvPr>
        </p:nvSpPr>
        <p:spPr>
          <a:xfrm>
            <a:off x="1428728" y="1714488"/>
            <a:ext cx="7715272" cy="1643074"/>
          </a:xfrm>
        </p:spPr>
        <p:txBody>
          <a:bodyPr/>
          <a:lstStyle/>
          <a:p>
            <a:pPr algn="r" rtl="1"/>
            <a:r>
              <a:rPr lang="ar-SA" b="1" dirty="0" smtClean="0">
                <a:solidFill>
                  <a:schemeClr val="tx1"/>
                </a:solidFill>
              </a:rPr>
              <a:t>من خلال الفرضية الأولى التي تشير إلى : </a:t>
            </a:r>
            <a:r>
              <a:rPr lang="ar-SA" sz="2400" b="1" dirty="0" smtClean="0">
                <a:solidFill>
                  <a:srgbClr val="C00000"/>
                </a:solidFill>
              </a:rPr>
              <a:t>عدم وجود فروق معنوية بين مستويات</a:t>
            </a:r>
            <a:r>
              <a:rPr lang="ar-DZ" sz="2400" b="1" dirty="0" smtClean="0">
                <a:solidFill>
                  <a:srgbClr val="C00000"/>
                </a:solidFill>
              </a:rPr>
              <a:t>  </a:t>
            </a:r>
            <a:r>
              <a:rPr lang="ar-SA" sz="2400" b="1" dirty="0" smtClean="0">
                <a:solidFill>
                  <a:srgbClr val="C00000"/>
                </a:solidFill>
              </a:rPr>
              <a:t> مختلفة</a:t>
            </a:r>
            <a:r>
              <a:rPr lang="ar-DZ" sz="2400" b="1" dirty="0" smtClean="0">
                <a:solidFill>
                  <a:srgbClr val="C00000"/>
                </a:solidFill>
              </a:rPr>
              <a:t> </a:t>
            </a:r>
            <a:r>
              <a:rPr lang="ar-SA" sz="2400" b="1" dirty="0" smtClean="0">
                <a:solidFill>
                  <a:srgbClr val="C00000"/>
                </a:solidFill>
              </a:rPr>
              <a:t>في بعض الخصائص الفسيولوجية </a:t>
            </a:r>
            <a:r>
              <a:rPr lang="ar-DZ" sz="2400" b="1" dirty="0" smtClean="0">
                <a:solidFill>
                  <a:srgbClr val="C00000"/>
                </a:solidFill>
              </a:rPr>
              <a:t>عند لاعبي كرة القدم الجزائرية</a:t>
            </a:r>
            <a:r>
              <a:rPr lang="ar-SA" sz="2400" b="1" dirty="0" smtClean="0">
                <a:solidFill>
                  <a:srgbClr val="C00000"/>
                </a:solidFill>
              </a:rPr>
              <a:t> . </a:t>
            </a:r>
            <a:endParaRPr lang="fr-FR" b="1" dirty="0" smtClean="0">
              <a:solidFill>
                <a:srgbClr val="C00000"/>
              </a:solidFill>
            </a:endParaRPr>
          </a:p>
          <a:p>
            <a:pPr lvl="0" algn="r" rtl="1"/>
            <a:r>
              <a:rPr lang="ar-DZ" b="1" dirty="0" smtClean="0">
                <a:solidFill>
                  <a:schemeClr val="tx1"/>
                </a:solidFill>
              </a:rPr>
              <a:t>استخدمنا </a:t>
            </a:r>
            <a:r>
              <a:rPr lang="ar-DZ" b="1" dirty="0" err="1" smtClean="0">
                <a:solidFill>
                  <a:schemeClr val="tx1"/>
                </a:solidFill>
              </a:rPr>
              <a:t>الاحصاء</a:t>
            </a:r>
            <a:r>
              <a:rPr lang="ar-DZ" b="1" dirty="0" smtClean="0">
                <a:solidFill>
                  <a:schemeClr val="tx1"/>
                </a:solidFill>
              </a:rPr>
              <a:t> التالي :ف تحليل التباين فكانت النتائج على النحو التالي:</a:t>
            </a:r>
            <a:endParaRPr lang="fr-FR" b="1" dirty="0" smtClean="0">
              <a:solidFill>
                <a:schemeClr val="tx1"/>
              </a:solidFill>
            </a:endParaRPr>
          </a:p>
          <a:p>
            <a:pPr algn="r">
              <a:lnSpc>
                <a:spcPct val="150000"/>
              </a:lnSpc>
            </a:pPr>
            <a:endParaRPr lang="fr-FR" sz="2400" b="1" dirty="0">
              <a:solidFill>
                <a:schemeClr val="tx1"/>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sz="2400" dirty="0" smtClean="0"/>
              <a:t>              عرض ومناقشة نتائج اللاعبين للمؤشرات الفسيولوجية حسب مستوى اللعب</a:t>
            </a:r>
            <a:endParaRPr lang="fr-FR" sz="2400" dirty="0"/>
          </a:p>
        </p:txBody>
      </p:sp>
      <p:sp>
        <p:nvSpPr>
          <p:cNvPr id="7" name="Rectangle 6"/>
          <p:cNvSpPr/>
          <p:nvPr/>
        </p:nvSpPr>
        <p:spPr>
          <a:xfrm>
            <a:off x="0" y="6488668"/>
            <a:ext cx="2026517" cy="369332"/>
          </a:xfrm>
          <a:prstGeom prst="rect">
            <a:avLst/>
          </a:prstGeom>
        </p:spPr>
        <p:txBody>
          <a:bodyPr wrap="none">
            <a:spAutoFit/>
          </a:bodyPr>
          <a:lstStyle/>
          <a:p>
            <a:pPr lvl="0" fontAlgn="base" latinLnBrk="0">
              <a:spcBef>
                <a:spcPct val="0"/>
              </a:spcBef>
              <a:spcAft>
                <a:spcPct val="0"/>
              </a:spcAft>
            </a:pPr>
            <a:r>
              <a:rPr lang="ar-DZ" b="1" dirty="0" smtClean="0">
                <a:solidFill>
                  <a:srgbClr val="C00000"/>
                </a:solidFill>
                <a:latin typeface="Traditional Arabic" pitchFamily="18" charset="-78"/>
                <a:ea typeface="Calibri" pitchFamily="34" charset="0"/>
                <a:cs typeface="Traditional Arabic" pitchFamily="18" charset="-78"/>
              </a:rPr>
              <a:t>هذا عند مستوى دلالة 0.05</a:t>
            </a:r>
            <a:endParaRPr lang="fr-FR" sz="2400" b="1" dirty="0" smtClean="0">
              <a:solidFill>
                <a:srgbClr val="C00000"/>
              </a:solidFill>
              <a:latin typeface="Arial" pitchFamily="34" charset="0"/>
              <a:cs typeface="Arial" pitchFamily="34" charset="0"/>
            </a:endParaRPr>
          </a:p>
        </p:txBody>
      </p:sp>
      <p:graphicFrame>
        <p:nvGraphicFramePr>
          <p:cNvPr id="9" name="Tableau 8"/>
          <p:cNvGraphicFramePr>
            <a:graphicFrameLocks noGrp="1"/>
          </p:cNvGraphicFramePr>
          <p:nvPr/>
        </p:nvGraphicFramePr>
        <p:xfrm>
          <a:off x="142844" y="1214422"/>
          <a:ext cx="8858312" cy="5528291"/>
        </p:xfrm>
        <a:graphic>
          <a:graphicData uri="http://schemas.openxmlformats.org/drawingml/2006/table">
            <a:tbl>
              <a:tblPr rtl="1">
                <a:tableStyleId>{08FB837D-C827-4EFA-A057-4D05807E0F7C}</a:tableStyleId>
              </a:tblPr>
              <a:tblGrid>
                <a:gridCol w="1264838"/>
                <a:gridCol w="1622640"/>
                <a:gridCol w="1549608"/>
                <a:gridCol w="952350"/>
                <a:gridCol w="850847"/>
                <a:gridCol w="951604"/>
                <a:gridCol w="741132"/>
                <a:gridCol w="925293"/>
              </a:tblGrid>
              <a:tr h="499871">
                <a:tc>
                  <a:txBody>
                    <a:bodyPr/>
                    <a:lstStyle/>
                    <a:p>
                      <a:pPr algn="ctr" rtl="1">
                        <a:lnSpc>
                          <a:spcPct val="115000"/>
                        </a:lnSpc>
                        <a:spcAft>
                          <a:spcPts val="0"/>
                        </a:spcAft>
                      </a:pPr>
                      <a:r>
                        <a:rPr lang="ar-DZ" sz="1400" b="1" dirty="0"/>
                        <a:t>الاختبار</a:t>
                      </a:r>
                      <a:endParaRPr lang="fr-FR" sz="1400" b="1" dirty="0">
                        <a:latin typeface="Calibri"/>
                        <a:ea typeface="Calibri"/>
                        <a:cs typeface="Arial"/>
                      </a:endParaRPr>
                    </a:p>
                  </a:txBody>
                  <a:tcPr marL="59554" marR="59554" marT="0" marB="0"/>
                </a:tc>
                <a:tc>
                  <a:txBody>
                    <a:bodyPr/>
                    <a:lstStyle/>
                    <a:p>
                      <a:pPr algn="ctr" rtl="1">
                        <a:lnSpc>
                          <a:spcPct val="115000"/>
                        </a:lnSpc>
                        <a:spcAft>
                          <a:spcPts val="0"/>
                        </a:spcAft>
                      </a:pPr>
                      <a:r>
                        <a:rPr lang="ar-DZ" sz="1400" b="1"/>
                        <a:t>المستوى</a:t>
                      </a:r>
                      <a:endParaRPr lang="fr-FR" sz="1400" b="1"/>
                    </a:p>
                    <a:p>
                      <a:pPr algn="r" rtl="1">
                        <a:lnSpc>
                          <a:spcPct val="115000"/>
                        </a:lnSpc>
                        <a:spcAft>
                          <a:spcPts val="0"/>
                        </a:spcAft>
                      </a:pPr>
                      <a:r>
                        <a:rPr lang="ar-DZ" sz="1400" b="1"/>
                        <a:t>الدراسة الإحصائية</a:t>
                      </a:r>
                      <a:endParaRPr lang="fr-FR" sz="1400" b="1">
                        <a:latin typeface="Calibri"/>
                        <a:ea typeface="Calibri"/>
                        <a:cs typeface="Arial"/>
                      </a:endParaRPr>
                    </a:p>
                  </a:txBody>
                  <a:tcPr marL="59554" marR="59554" marT="0" marB="0"/>
                </a:tc>
                <a:tc>
                  <a:txBody>
                    <a:bodyPr/>
                    <a:lstStyle/>
                    <a:p>
                      <a:pPr algn="ctr" rtl="1">
                        <a:lnSpc>
                          <a:spcPct val="115000"/>
                        </a:lnSpc>
                        <a:spcAft>
                          <a:spcPts val="0"/>
                        </a:spcAft>
                      </a:pPr>
                      <a:r>
                        <a:rPr lang="ar-DZ" sz="1400" b="1" dirty="0"/>
                        <a:t>القسم الوطني </a:t>
                      </a:r>
                      <a:r>
                        <a:rPr lang="ar-DZ" sz="1400" b="1" dirty="0" smtClean="0"/>
                        <a:t>الأول       </a:t>
                      </a:r>
                      <a:r>
                        <a:rPr lang="ar-DZ" sz="1400" b="1" dirty="0"/>
                        <a:t>المحترف</a:t>
                      </a:r>
                      <a:endParaRPr lang="fr-FR" sz="1400" b="1" dirty="0">
                        <a:latin typeface="Calibri"/>
                        <a:ea typeface="Calibri"/>
                        <a:cs typeface="Arial"/>
                      </a:endParaRPr>
                    </a:p>
                  </a:txBody>
                  <a:tcPr marL="59554" marR="59554" marT="0" marB="0"/>
                </a:tc>
                <a:tc>
                  <a:txBody>
                    <a:bodyPr/>
                    <a:lstStyle/>
                    <a:p>
                      <a:pPr algn="ctr" rtl="1">
                        <a:lnSpc>
                          <a:spcPct val="115000"/>
                        </a:lnSpc>
                        <a:spcAft>
                          <a:spcPts val="0"/>
                        </a:spcAft>
                      </a:pPr>
                      <a:r>
                        <a:rPr lang="ar-DZ" sz="1400" b="1" dirty="0"/>
                        <a:t>القسم الوطني </a:t>
                      </a:r>
                      <a:r>
                        <a:rPr lang="ar-DZ" sz="1400" b="1" dirty="0" smtClean="0"/>
                        <a:t>    الثاني          المحترف</a:t>
                      </a:r>
                      <a:endParaRPr lang="fr-FR" sz="1400" b="1" dirty="0">
                        <a:latin typeface="Calibri"/>
                        <a:ea typeface="Calibri"/>
                        <a:cs typeface="Arial"/>
                      </a:endParaRPr>
                    </a:p>
                  </a:txBody>
                  <a:tcPr marL="59554" marR="59554" marT="0" marB="0"/>
                </a:tc>
                <a:tc>
                  <a:txBody>
                    <a:bodyPr/>
                    <a:lstStyle/>
                    <a:p>
                      <a:pPr algn="ctr" rtl="1">
                        <a:lnSpc>
                          <a:spcPct val="115000"/>
                        </a:lnSpc>
                        <a:spcAft>
                          <a:spcPts val="0"/>
                        </a:spcAft>
                      </a:pPr>
                      <a:r>
                        <a:rPr lang="ar-DZ" sz="1400" b="1"/>
                        <a:t>أقسام سفلى</a:t>
                      </a:r>
                      <a:endParaRPr lang="fr-FR" sz="1400" b="1">
                        <a:latin typeface="Calibri"/>
                        <a:ea typeface="Calibri"/>
                        <a:cs typeface="Arial"/>
                      </a:endParaRPr>
                    </a:p>
                  </a:txBody>
                  <a:tcPr marL="59554" marR="59554" marT="0" marB="0"/>
                </a:tc>
                <a:tc>
                  <a:txBody>
                    <a:bodyPr/>
                    <a:lstStyle/>
                    <a:p>
                      <a:pPr algn="ctr" rtl="1">
                        <a:lnSpc>
                          <a:spcPct val="115000"/>
                        </a:lnSpc>
                        <a:spcAft>
                          <a:spcPts val="0"/>
                        </a:spcAft>
                      </a:pPr>
                      <a:r>
                        <a:rPr lang="ar-DZ" sz="1400" b="1" dirty="0"/>
                        <a:t>قيمة </a:t>
                      </a:r>
                      <a:r>
                        <a:rPr lang="fr-FR" sz="1400" b="1" dirty="0"/>
                        <a:t>f</a:t>
                      </a:r>
                      <a:r>
                        <a:rPr lang="ar-DZ" sz="1400" b="1" dirty="0"/>
                        <a:t> </a:t>
                      </a:r>
                      <a:r>
                        <a:rPr lang="ar-DZ" sz="1400" b="1" dirty="0" smtClean="0"/>
                        <a:t>        المحسوبة</a:t>
                      </a:r>
                      <a:endParaRPr lang="fr-FR" sz="1400" b="1" dirty="0">
                        <a:latin typeface="Calibri"/>
                        <a:ea typeface="Calibri"/>
                        <a:cs typeface="Arial"/>
                      </a:endParaRPr>
                    </a:p>
                  </a:txBody>
                  <a:tcPr marL="59554" marR="59554" marT="0" marB="0"/>
                </a:tc>
                <a:tc>
                  <a:txBody>
                    <a:bodyPr/>
                    <a:lstStyle/>
                    <a:p>
                      <a:pPr algn="ctr" rtl="1">
                        <a:lnSpc>
                          <a:spcPct val="115000"/>
                        </a:lnSpc>
                        <a:spcAft>
                          <a:spcPts val="0"/>
                        </a:spcAft>
                      </a:pPr>
                      <a:r>
                        <a:rPr lang="ar-DZ" sz="1400" b="1" dirty="0"/>
                        <a:t>قيمة </a:t>
                      </a:r>
                      <a:r>
                        <a:rPr lang="fr-FR" sz="1400" b="1" dirty="0"/>
                        <a:t>f</a:t>
                      </a:r>
                      <a:r>
                        <a:rPr lang="ar-DZ" sz="1400" b="1" dirty="0"/>
                        <a:t> </a:t>
                      </a:r>
                      <a:r>
                        <a:rPr lang="ar-DZ" sz="1400" b="1" dirty="0" smtClean="0"/>
                        <a:t>    </a:t>
                      </a:r>
                      <a:r>
                        <a:rPr lang="ar-DZ" sz="1400" b="1" dirty="0" err="1" smtClean="0"/>
                        <a:t>الجدولية</a:t>
                      </a:r>
                      <a:endParaRPr lang="fr-FR" sz="1400" b="1" dirty="0">
                        <a:latin typeface="Calibri"/>
                        <a:ea typeface="Calibri"/>
                        <a:cs typeface="Arial"/>
                      </a:endParaRPr>
                    </a:p>
                  </a:txBody>
                  <a:tcPr marL="59554" marR="59554" marT="0" marB="0"/>
                </a:tc>
                <a:tc>
                  <a:txBody>
                    <a:bodyPr/>
                    <a:lstStyle/>
                    <a:p>
                      <a:pPr algn="ctr" rtl="1">
                        <a:lnSpc>
                          <a:spcPct val="115000"/>
                        </a:lnSpc>
                        <a:spcAft>
                          <a:spcPts val="0"/>
                        </a:spcAft>
                      </a:pPr>
                      <a:r>
                        <a:rPr lang="ar-DZ" sz="1400" b="1" dirty="0"/>
                        <a:t>الدلالة </a:t>
                      </a:r>
                      <a:r>
                        <a:rPr lang="ar-DZ" sz="1400" b="1" dirty="0" smtClean="0"/>
                        <a:t>        الإحصائية</a:t>
                      </a:r>
                      <a:endParaRPr lang="fr-FR" sz="1400" b="1" dirty="0">
                        <a:latin typeface="Calibri"/>
                        <a:ea typeface="Calibri"/>
                        <a:cs typeface="Arial"/>
                      </a:endParaRPr>
                    </a:p>
                  </a:txBody>
                  <a:tcPr marL="59554" marR="59554" marT="0" marB="0"/>
                </a:tc>
              </a:tr>
              <a:tr h="276019">
                <a:tc rowSpan="3">
                  <a:txBody>
                    <a:bodyPr/>
                    <a:lstStyle/>
                    <a:p>
                      <a:pPr algn="r" rtl="1">
                        <a:lnSpc>
                          <a:spcPct val="115000"/>
                        </a:lnSpc>
                        <a:spcAft>
                          <a:spcPts val="0"/>
                        </a:spcAft>
                      </a:pPr>
                      <a:r>
                        <a:rPr lang="fr-FR" sz="1400" b="1"/>
                        <a:t>Vo</a:t>
                      </a:r>
                      <a:r>
                        <a:rPr lang="fr-FR" sz="1400" b="1" baseline="-25000"/>
                        <a:t>2</a:t>
                      </a:r>
                      <a:r>
                        <a:rPr lang="fr-FR" sz="1400" b="1"/>
                        <a:t> max</a:t>
                      </a:r>
                      <a:endParaRPr lang="fr-FR" sz="1400" b="1">
                        <a:latin typeface="Calibri"/>
                        <a:ea typeface="Calibri"/>
                        <a:cs typeface="Arial"/>
                      </a:endParaRPr>
                    </a:p>
                  </a:txBody>
                  <a:tcPr marL="59554" marR="59554" marT="0" marB="0" anchor="ctr"/>
                </a:tc>
                <a:tc>
                  <a:txBody>
                    <a:bodyPr/>
                    <a:lstStyle/>
                    <a:p>
                      <a:pPr algn="r" rtl="1">
                        <a:lnSpc>
                          <a:spcPct val="115000"/>
                        </a:lnSpc>
                        <a:spcAft>
                          <a:spcPts val="0"/>
                        </a:spcAft>
                      </a:pPr>
                      <a:r>
                        <a:rPr lang="ar-DZ" sz="1400" b="1"/>
                        <a:t>العينة</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28</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94</a:t>
                      </a:r>
                      <a:endParaRPr lang="fr-FR" sz="1400" b="1">
                        <a:latin typeface="Calibri"/>
                        <a:ea typeface="Calibri"/>
                        <a:cs typeface="Arial"/>
                      </a:endParaRPr>
                    </a:p>
                  </a:txBody>
                  <a:tcPr marL="59554" marR="59554" marT="0" marB="0" anchor="ctr"/>
                </a:tc>
                <a:tc>
                  <a:txBody>
                    <a:bodyPr/>
                    <a:lstStyle/>
                    <a:p>
                      <a:pPr algn="ctr" rtl="1">
                        <a:lnSpc>
                          <a:spcPct val="115000"/>
                        </a:lnSpc>
                        <a:spcAft>
                          <a:spcPts val="0"/>
                        </a:spcAft>
                      </a:pPr>
                      <a:r>
                        <a:rPr lang="ar-DZ" sz="1400" b="1"/>
                        <a:t>60</a:t>
                      </a:r>
                      <a:endParaRPr lang="fr-FR" sz="1400" b="1">
                        <a:latin typeface="Calibri"/>
                        <a:ea typeface="Calibri"/>
                        <a:cs typeface="Arial"/>
                      </a:endParaRPr>
                    </a:p>
                  </a:txBody>
                  <a:tcPr marL="59554" marR="59554" marT="0" marB="0" anchor="ctr"/>
                </a:tc>
                <a:tc rowSpan="3">
                  <a:txBody>
                    <a:bodyPr/>
                    <a:lstStyle/>
                    <a:p>
                      <a:pPr algn="ctr" rtl="0">
                        <a:lnSpc>
                          <a:spcPct val="115000"/>
                        </a:lnSpc>
                        <a:spcAft>
                          <a:spcPts val="0"/>
                        </a:spcAft>
                      </a:pPr>
                      <a:r>
                        <a:rPr lang="fr-FR" sz="1400" b="1"/>
                        <a:t>0,28</a:t>
                      </a:r>
                      <a:endParaRPr lang="fr-FR" sz="1400" b="1">
                        <a:latin typeface="Calibri"/>
                        <a:ea typeface="Calibri"/>
                        <a:cs typeface="Arial"/>
                      </a:endParaRPr>
                    </a:p>
                  </a:txBody>
                  <a:tcPr marL="59554" marR="59554" marT="0" marB="0" anchor="ctr"/>
                </a:tc>
                <a:tc rowSpan="16">
                  <a:txBody>
                    <a:bodyPr/>
                    <a:lstStyle/>
                    <a:p>
                      <a:pPr algn="ctr" rtl="0">
                        <a:lnSpc>
                          <a:spcPct val="115000"/>
                        </a:lnSpc>
                        <a:spcAft>
                          <a:spcPts val="0"/>
                        </a:spcAft>
                      </a:pPr>
                      <a:r>
                        <a:rPr lang="fr-FR" sz="1400" b="1" dirty="0"/>
                        <a:t>3,04</a:t>
                      </a:r>
                      <a:endParaRPr lang="fr-FR" sz="1400" b="1" dirty="0">
                        <a:latin typeface="Calibri"/>
                        <a:ea typeface="Calibri"/>
                        <a:cs typeface="Arial"/>
                      </a:endParaRPr>
                    </a:p>
                  </a:txBody>
                  <a:tcPr marL="59554" marR="59554" marT="0" marB="0" anchor="ctr"/>
                </a:tc>
                <a:tc rowSpan="3">
                  <a:txBody>
                    <a:bodyPr/>
                    <a:lstStyle/>
                    <a:p>
                      <a:pPr algn="ctr" rtl="1">
                        <a:lnSpc>
                          <a:spcPct val="115000"/>
                        </a:lnSpc>
                        <a:spcAft>
                          <a:spcPts val="0"/>
                        </a:spcAft>
                      </a:pPr>
                      <a:r>
                        <a:rPr lang="ar-DZ" sz="1400" b="1"/>
                        <a:t>غير دال</a:t>
                      </a:r>
                      <a:endParaRPr lang="fr-FR" sz="1400" b="1">
                        <a:latin typeface="Calibri"/>
                        <a:ea typeface="Calibri"/>
                        <a:cs typeface="Arial"/>
                      </a:endParaRPr>
                    </a:p>
                  </a:txBody>
                  <a:tcPr marL="59554" marR="59554" marT="0" marB="0" anchor="ctr"/>
                </a:tc>
              </a:tr>
              <a:tr h="249936">
                <a:tc vMerge="1">
                  <a:txBody>
                    <a:bodyPr/>
                    <a:lstStyle/>
                    <a:p>
                      <a:endParaRPr lang="fr-FR"/>
                    </a:p>
                  </a:txBody>
                  <a:tcPr/>
                </a:tc>
                <a:tc>
                  <a:txBody>
                    <a:bodyPr/>
                    <a:lstStyle/>
                    <a:p>
                      <a:pPr algn="r" rtl="1">
                        <a:lnSpc>
                          <a:spcPct val="115000"/>
                        </a:lnSpc>
                        <a:spcAft>
                          <a:spcPts val="0"/>
                        </a:spcAft>
                      </a:pPr>
                      <a:r>
                        <a:rPr lang="ar-DZ" sz="1600" b="1" dirty="0">
                          <a:solidFill>
                            <a:srgbClr val="C00000"/>
                          </a:solidFill>
                        </a:rPr>
                        <a:t>المتوسط الحسابي</a:t>
                      </a:r>
                      <a:endParaRPr lang="fr-FR" sz="1600" b="1" dirty="0">
                        <a:solidFill>
                          <a:srgbClr val="C00000"/>
                        </a:solidFill>
                        <a:latin typeface="Calibri"/>
                        <a:ea typeface="Calibri"/>
                        <a:cs typeface="Arial"/>
                      </a:endParaRPr>
                    </a:p>
                  </a:txBody>
                  <a:tcPr marL="59554" marR="59554" marT="0" marB="0" anchor="ctr"/>
                </a:tc>
                <a:tc>
                  <a:txBody>
                    <a:bodyPr/>
                    <a:lstStyle/>
                    <a:p>
                      <a:pPr algn="ctr" rtl="1">
                        <a:lnSpc>
                          <a:spcPct val="115000"/>
                        </a:lnSpc>
                        <a:spcAft>
                          <a:spcPts val="0"/>
                        </a:spcAft>
                      </a:pPr>
                      <a:r>
                        <a:rPr lang="fr-FR" sz="1600" b="1" dirty="0">
                          <a:solidFill>
                            <a:srgbClr val="0070C0"/>
                          </a:solidFill>
                        </a:rPr>
                        <a:t>47,72</a:t>
                      </a:r>
                      <a:endParaRPr lang="fr-FR" sz="1600" b="1" dirty="0">
                        <a:solidFill>
                          <a:srgbClr val="0070C0"/>
                        </a:solidFill>
                        <a:latin typeface="Calibri"/>
                        <a:ea typeface="Calibri"/>
                        <a:cs typeface="Arial"/>
                      </a:endParaRPr>
                    </a:p>
                  </a:txBody>
                  <a:tcPr marL="59554" marR="59554" marT="0" marB="0" anchor="ctr"/>
                </a:tc>
                <a:tc>
                  <a:txBody>
                    <a:bodyPr/>
                    <a:lstStyle/>
                    <a:p>
                      <a:pPr algn="ctr" rtl="0">
                        <a:lnSpc>
                          <a:spcPct val="115000"/>
                        </a:lnSpc>
                        <a:spcAft>
                          <a:spcPts val="0"/>
                        </a:spcAft>
                      </a:pPr>
                      <a:r>
                        <a:rPr lang="fr-FR" sz="1600" b="1" dirty="0">
                          <a:solidFill>
                            <a:srgbClr val="0070C0"/>
                          </a:solidFill>
                        </a:rPr>
                        <a:t>46,99</a:t>
                      </a:r>
                      <a:endParaRPr lang="fr-FR" sz="1600" b="1" dirty="0">
                        <a:solidFill>
                          <a:srgbClr val="0070C0"/>
                        </a:solidFill>
                        <a:latin typeface="Calibri"/>
                        <a:ea typeface="Calibri"/>
                        <a:cs typeface="Arial"/>
                      </a:endParaRPr>
                    </a:p>
                  </a:txBody>
                  <a:tcPr marL="59554" marR="59554" marT="0" marB="0" anchor="ctr"/>
                </a:tc>
                <a:tc>
                  <a:txBody>
                    <a:bodyPr/>
                    <a:lstStyle/>
                    <a:p>
                      <a:pPr algn="ctr" rtl="0">
                        <a:lnSpc>
                          <a:spcPct val="115000"/>
                        </a:lnSpc>
                        <a:spcAft>
                          <a:spcPts val="0"/>
                        </a:spcAft>
                      </a:pPr>
                      <a:r>
                        <a:rPr lang="fr-FR" b="1" dirty="0">
                          <a:solidFill>
                            <a:srgbClr val="0070C0"/>
                          </a:solidFill>
                        </a:rPr>
                        <a:t>48,78</a:t>
                      </a:r>
                    </a:p>
                  </a:txBody>
                  <a:tcPr marL="59554" marR="59554"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r h="285456">
                <a:tc vMerge="1">
                  <a:txBody>
                    <a:bodyPr/>
                    <a:lstStyle/>
                    <a:p>
                      <a:endParaRPr lang="fr-FR"/>
                    </a:p>
                  </a:txBody>
                  <a:tcPr/>
                </a:tc>
                <a:tc>
                  <a:txBody>
                    <a:bodyPr/>
                    <a:lstStyle/>
                    <a:p>
                      <a:pPr algn="r" rtl="1">
                        <a:lnSpc>
                          <a:spcPct val="115000"/>
                        </a:lnSpc>
                        <a:spcAft>
                          <a:spcPts val="0"/>
                        </a:spcAft>
                      </a:pPr>
                      <a:r>
                        <a:rPr lang="ar-DZ" sz="1400" b="1" dirty="0"/>
                        <a:t>التباين </a:t>
                      </a:r>
                      <a:r>
                        <a:rPr lang="fr-FR" sz="1400" b="1" dirty="0"/>
                        <a:t>S</a:t>
                      </a:r>
                      <a:r>
                        <a:rPr lang="fr-FR" sz="1400" b="1" baseline="30000" dirty="0"/>
                        <a:t>2</a:t>
                      </a:r>
                      <a:endParaRPr lang="fr-FR" sz="1400" b="1" dirty="0">
                        <a:latin typeface="Calibri"/>
                        <a:ea typeface="Calibri"/>
                        <a:cs typeface="Arial"/>
                      </a:endParaRPr>
                    </a:p>
                  </a:txBody>
                  <a:tcPr marL="59554" marR="59554" marT="0" marB="0" anchor="ctr"/>
                </a:tc>
                <a:tc>
                  <a:txBody>
                    <a:bodyPr/>
                    <a:lstStyle/>
                    <a:p>
                      <a:pPr algn="ctr" rtl="1">
                        <a:lnSpc>
                          <a:spcPct val="115000"/>
                        </a:lnSpc>
                        <a:spcAft>
                          <a:spcPts val="0"/>
                        </a:spcAft>
                      </a:pPr>
                      <a:r>
                        <a:rPr lang="fr-FR" sz="1400" b="1" dirty="0"/>
                        <a:t>3,40</a:t>
                      </a:r>
                      <a:endParaRPr lang="fr-FR" sz="1400" b="1" dirty="0">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dirty="0"/>
                        <a:t>42,29</a:t>
                      </a:r>
                      <a:endParaRPr lang="fr-FR" sz="1400" b="1" dirty="0">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dirty="0"/>
                        <a:t>47,72</a:t>
                      </a:r>
                      <a:endParaRPr lang="fr-FR" sz="1400" b="1" dirty="0">
                        <a:latin typeface="Calibri"/>
                        <a:ea typeface="Calibri"/>
                        <a:cs typeface="Arial"/>
                      </a:endParaRPr>
                    </a:p>
                  </a:txBody>
                  <a:tcPr marL="59554" marR="59554"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r h="249936">
                <a:tc rowSpan="3">
                  <a:txBody>
                    <a:bodyPr/>
                    <a:lstStyle/>
                    <a:p>
                      <a:pPr algn="r" rtl="1">
                        <a:lnSpc>
                          <a:spcPct val="115000"/>
                        </a:lnSpc>
                        <a:spcAft>
                          <a:spcPts val="0"/>
                        </a:spcAft>
                      </a:pPr>
                      <a:r>
                        <a:rPr lang="fr-FR" sz="1400" b="1"/>
                        <a:t>Pwc 170</a:t>
                      </a:r>
                      <a:endParaRPr lang="fr-FR" sz="1400" b="1">
                        <a:latin typeface="Calibri"/>
                        <a:ea typeface="Calibri"/>
                        <a:cs typeface="Arial"/>
                      </a:endParaRPr>
                    </a:p>
                  </a:txBody>
                  <a:tcPr marL="59554" marR="59554" marT="0" marB="0" anchor="ctr"/>
                </a:tc>
                <a:tc>
                  <a:txBody>
                    <a:bodyPr/>
                    <a:lstStyle/>
                    <a:p>
                      <a:pPr algn="r" rtl="1">
                        <a:lnSpc>
                          <a:spcPct val="115000"/>
                        </a:lnSpc>
                        <a:spcAft>
                          <a:spcPts val="0"/>
                        </a:spcAft>
                      </a:pPr>
                      <a:r>
                        <a:rPr lang="ar-DZ" sz="1400" b="1"/>
                        <a:t>العينة</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28</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94</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60</a:t>
                      </a:r>
                      <a:endParaRPr lang="fr-FR" sz="1400" b="1">
                        <a:latin typeface="Calibri"/>
                        <a:ea typeface="Calibri"/>
                        <a:cs typeface="Arial"/>
                      </a:endParaRPr>
                    </a:p>
                  </a:txBody>
                  <a:tcPr marL="59554" marR="59554" marT="0" marB="0" anchor="ctr"/>
                </a:tc>
                <a:tc rowSpan="3">
                  <a:txBody>
                    <a:bodyPr/>
                    <a:lstStyle/>
                    <a:p>
                      <a:pPr algn="ctr" rtl="0">
                        <a:lnSpc>
                          <a:spcPct val="115000"/>
                        </a:lnSpc>
                        <a:spcAft>
                          <a:spcPts val="0"/>
                        </a:spcAft>
                      </a:pPr>
                      <a:r>
                        <a:rPr lang="fr-FR" sz="1400" b="1"/>
                        <a:t>1,43</a:t>
                      </a:r>
                      <a:endParaRPr lang="fr-FR" sz="1400" b="1">
                        <a:latin typeface="Calibri"/>
                        <a:ea typeface="Calibri"/>
                        <a:cs typeface="Arial"/>
                      </a:endParaRPr>
                    </a:p>
                  </a:txBody>
                  <a:tcPr marL="59554" marR="59554" marT="0" marB="0" anchor="ctr"/>
                </a:tc>
                <a:tc vMerge="1">
                  <a:txBody>
                    <a:bodyPr/>
                    <a:lstStyle/>
                    <a:p>
                      <a:endParaRPr lang="fr-FR"/>
                    </a:p>
                  </a:txBody>
                  <a:tcPr/>
                </a:tc>
                <a:tc rowSpan="3">
                  <a:txBody>
                    <a:bodyPr/>
                    <a:lstStyle/>
                    <a:p>
                      <a:pPr algn="ctr" rtl="1">
                        <a:lnSpc>
                          <a:spcPct val="115000"/>
                        </a:lnSpc>
                        <a:spcAft>
                          <a:spcPts val="0"/>
                        </a:spcAft>
                      </a:pPr>
                      <a:r>
                        <a:rPr lang="ar-DZ" sz="1400" b="1"/>
                        <a:t>غير دال</a:t>
                      </a:r>
                      <a:endParaRPr lang="fr-FR" sz="1400" b="1">
                        <a:latin typeface="Calibri"/>
                        <a:ea typeface="Calibri"/>
                        <a:cs typeface="Arial"/>
                      </a:endParaRPr>
                    </a:p>
                  </a:txBody>
                  <a:tcPr marL="59554" marR="59554" marT="0" marB="0" anchor="ctr"/>
                </a:tc>
              </a:tr>
              <a:tr h="249936">
                <a:tc vMerge="1">
                  <a:txBody>
                    <a:bodyPr/>
                    <a:lstStyle/>
                    <a:p>
                      <a:endParaRPr lang="fr-FR"/>
                    </a:p>
                  </a:txBody>
                  <a:tcPr/>
                </a:tc>
                <a:tc>
                  <a:txBody>
                    <a:bodyPr/>
                    <a:lstStyle/>
                    <a:p>
                      <a:pPr algn="r" rtl="1">
                        <a:lnSpc>
                          <a:spcPct val="115000"/>
                        </a:lnSpc>
                        <a:spcAft>
                          <a:spcPts val="0"/>
                        </a:spcAft>
                      </a:pPr>
                      <a:r>
                        <a:rPr lang="ar-DZ" sz="1600" b="1" dirty="0">
                          <a:solidFill>
                            <a:srgbClr val="C00000"/>
                          </a:solidFill>
                        </a:rPr>
                        <a:t>المتوسط الحسابي</a:t>
                      </a:r>
                      <a:endParaRPr lang="fr-FR" sz="1600" b="1" dirty="0">
                        <a:solidFill>
                          <a:srgbClr val="C00000"/>
                        </a:solidFill>
                        <a:latin typeface="Calibri"/>
                        <a:ea typeface="Calibri"/>
                        <a:cs typeface="Arial"/>
                      </a:endParaRPr>
                    </a:p>
                  </a:txBody>
                  <a:tcPr marL="59554" marR="59554" marT="0" marB="0" anchor="ctr"/>
                </a:tc>
                <a:tc>
                  <a:txBody>
                    <a:bodyPr/>
                    <a:lstStyle/>
                    <a:p>
                      <a:pPr algn="ctr" rtl="1">
                        <a:lnSpc>
                          <a:spcPct val="115000"/>
                        </a:lnSpc>
                        <a:spcAft>
                          <a:spcPts val="0"/>
                        </a:spcAft>
                      </a:pPr>
                      <a:r>
                        <a:rPr lang="fr-FR" sz="1600" b="1" dirty="0">
                          <a:solidFill>
                            <a:srgbClr val="C00000"/>
                          </a:solidFill>
                        </a:rPr>
                        <a:t>17,67</a:t>
                      </a:r>
                      <a:endParaRPr lang="fr-FR" sz="1600" b="1" dirty="0">
                        <a:solidFill>
                          <a:srgbClr val="C00000"/>
                        </a:solidFill>
                        <a:latin typeface="Calibri"/>
                        <a:ea typeface="Calibri"/>
                        <a:cs typeface="Arial"/>
                      </a:endParaRPr>
                    </a:p>
                  </a:txBody>
                  <a:tcPr marL="59554" marR="59554" marT="0" marB="0" anchor="ctr"/>
                </a:tc>
                <a:tc>
                  <a:txBody>
                    <a:bodyPr/>
                    <a:lstStyle/>
                    <a:p>
                      <a:pPr algn="ctr" rtl="0">
                        <a:lnSpc>
                          <a:spcPct val="115000"/>
                        </a:lnSpc>
                        <a:spcAft>
                          <a:spcPts val="0"/>
                        </a:spcAft>
                      </a:pPr>
                      <a:r>
                        <a:rPr lang="fr-FR" sz="1600" b="1" dirty="0">
                          <a:solidFill>
                            <a:srgbClr val="C00000"/>
                          </a:solidFill>
                        </a:rPr>
                        <a:t>16,76</a:t>
                      </a:r>
                      <a:endParaRPr lang="fr-FR" sz="1600" b="1" dirty="0">
                        <a:solidFill>
                          <a:srgbClr val="C00000"/>
                        </a:solidFill>
                        <a:latin typeface="Calibri"/>
                        <a:ea typeface="Calibri"/>
                        <a:cs typeface="Arial"/>
                      </a:endParaRPr>
                    </a:p>
                  </a:txBody>
                  <a:tcPr marL="59554" marR="59554" marT="0" marB="0" anchor="ctr"/>
                </a:tc>
                <a:tc>
                  <a:txBody>
                    <a:bodyPr/>
                    <a:lstStyle/>
                    <a:p>
                      <a:pPr algn="ctr" rtl="0">
                        <a:lnSpc>
                          <a:spcPct val="115000"/>
                        </a:lnSpc>
                        <a:spcAft>
                          <a:spcPts val="0"/>
                        </a:spcAft>
                      </a:pPr>
                      <a:r>
                        <a:rPr lang="fr-FR" sz="1600" b="1" dirty="0">
                          <a:solidFill>
                            <a:srgbClr val="C00000"/>
                          </a:solidFill>
                        </a:rPr>
                        <a:t>17,45</a:t>
                      </a:r>
                      <a:endParaRPr lang="fr-FR" sz="1600" b="1" dirty="0">
                        <a:solidFill>
                          <a:srgbClr val="C00000"/>
                        </a:solidFill>
                        <a:latin typeface="Calibri"/>
                        <a:ea typeface="Calibri"/>
                        <a:cs typeface="Arial"/>
                      </a:endParaRPr>
                    </a:p>
                  </a:txBody>
                  <a:tcPr marL="59554" marR="59554"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r h="305115">
                <a:tc vMerge="1">
                  <a:txBody>
                    <a:bodyPr/>
                    <a:lstStyle/>
                    <a:p>
                      <a:endParaRPr lang="fr-FR"/>
                    </a:p>
                  </a:txBody>
                  <a:tcPr/>
                </a:tc>
                <a:tc>
                  <a:txBody>
                    <a:bodyPr/>
                    <a:lstStyle/>
                    <a:p>
                      <a:pPr algn="r" rtl="1">
                        <a:lnSpc>
                          <a:spcPct val="115000"/>
                        </a:lnSpc>
                        <a:spcAft>
                          <a:spcPts val="0"/>
                        </a:spcAft>
                      </a:pPr>
                      <a:r>
                        <a:rPr lang="ar-DZ" sz="1400" b="1" dirty="0"/>
                        <a:t>التباين </a:t>
                      </a:r>
                      <a:r>
                        <a:rPr lang="fr-FR" sz="1400" b="1" dirty="0"/>
                        <a:t>S</a:t>
                      </a:r>
                      <a:r>
                        <a:rPr lang="fr-FR" sz="1400" b="1" baseline="30000" dirty="0"/>
                        <a:t>2</a:t>
                      </a:r>
                      <a:endParaRPr lang="fr-FR" sz="1400" b="1" dirty="0">
                        <a:latin typeface="Calibri"/>
                        <a:ea typeface="Calibri"/>
                        <a:cs typeface="Arial"/>
                      </a:endParaRPr>
                    </a:p>
                  </a:txBody>
                  <a:tcPr marL="59554" marR="59554" marT="0" marB="0" anchor="ctr"/>
                </a:tc>
                <a:tc>
                  <a:txBody>
                    <a:bodyPr/>
                    <a:lstStyle/>
                    <a:p>
                      <a:pPr algn="ctr" rtl="1">
                        <a:lnSpc>
                          <a:spcPct val="115000"/>
                        </a:lnSpc>
                        <a:spcAft>
                          <a:spcPts val="0"/>
                        </a:spcAft>
                      </a:pPr>
                      <a:r>
                        <a:rPr lang="fr-FR" sz="1400" b="1" dirty="0"/>
                        <a:t>5,60</a:t>
                      </a:r>
                      <a:endParaRPr lang="fr-FR" sz="1400" b="1" dirty="0">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dirty="0"/>
                        <a:t>11,14</a:t>
                      </a:r>
                      <a:endParaRPr lang="fr-FR" sz="1400" b="1" dirty="0">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dirty="0"/>
                        <a:t>8,41</a:t>
                      </a:r>
                      <a:endParaRPr lang="fr-FR" sz="1400" b="1" dirty="0">
                        <a:latin typeface="Calibri"/>
                        <a:ea typeface="Calibri"/>
                        <a:cs typeface="Arial"/>
                      </a:endParaRPr>
                    </a:p>
                  </a:txBody>
                  <a:tcPr marL="59554" marR="59554"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r h="249936">
                <a:tc rowSpan="3">
                  <a:txBody>
                    <a:bodyPr/>
                    <a:lstStyle/>
                    <a:p>
                      <a:pPr algn="r" rtl="1">
                        <a:lnSpc>
                          <a:spcPct val="115000"/>
                        </a:lnSpc>
                        <a:spcAft>
                          <a:spcPts val="0"/>
                        </a:spcAft>
                      </a:pPr>
                      <a:r>
                        <a:rPr lang="fr-FR" sz="1400" b="1"/>
                        <a:t>C.V</a:t>
                      </a:r>
                      <a:endParaRPr lang="fr-FR" sz="1400" b="1">
                        <a:latin typeface="Calibri"/>
                        <a:ea typeface="Calibri"/>
                        <a:cs typeface="Arial"/>
                      </a:endParaRPr>
                    </a:p>
                  </a:txBody>
                  <a:tcPr marL="59554" marR="59554" marT="0" marB="0" anchor="ctr"/>
                </a:tc>
                <a:tc>
                  <a:txBody>
                    <a:bodyPr/>
                    <a:lstStyle/>
                    <a:p>
                      <a:pPr algn="r" rtl="1">
                        <a:lnSpc>
                          <a:spcPct val="115000"/>
                        </a:lnSpc>
                        <a:spcAft>
                          <a:spcPts val="0"/>
                        </a:spcAft>
                      </a:pPr>
                      <a:r>
                        <a:rPr lang="ar-DZ" sz="1400" b="1"/>
                        <a:t>العينة</a:t>
                      </a:r>
                      <a:endParaRPr lang="fr-FR" sz="1400" b="1">
                        <a:latin typeface="Calibri"/>
                        <a:ea typeface="Calibri"/>
                        <a:cs typeface="Arial"/>
                      </a:endParaRPr>
                    </a:p>
                  </a:txBody>
                  <a:tcPr marL="59554" marR="59554" marT="0" marB="0" anchor="ctr"/>
                </a:tc>
                <a:tc>
                  <a:txBody>
                    <a:bodyPr/>
                    <a:lstStyle/>
                    <a:p>
                      <a:pPr algn="ctr" rtl="1">
                        <a:lnSpc>
                          <a:spcPct val="115000"/>
                        </a:lnSpc>
                        <a:spcAft>
                          <a:spcPts val="0"/>
                        </a:spcAft>
                      </a:pPr>
                      <a:r>
                        <a:rPr lang="ar-DZ" sz="1400" b="1"/>
                        <a:t>28</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94</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60</a:t>
                      </a:r>
                      <a:endParaRPr lang="fr-FR" sz="1400" b="1">
                        <a:latin typeface="Calibri"/>
                        <a:ea typeface="Calibri"/>
                        <a:cs typeface="Arial"/>
                      </a:endParaRPr>
                    </a:p>
                  </a:txBody>
                  <a:tcPr marL="59554" marR="59554" marT="0" marB="0" anchor="ctr"/>
                </a:tc>
                <a:tc rowSpan="3">
                  <a:txBody>
                    <a:bodyPr/>
                    <a:lstStyle/>
                    <a:p>
                      <a:pPr algn="ctr" rtl="0">
                        <a:lnSpc>
                          <a:spcPct val="115000"/>
                        </a:lnSpc>
                        <a:spcAft>
                          <a:spcPts val="0"/>
                        </a:spcAft>
                      </a:pPr>
                      <a:r>
                        <a:rPr lang="fr-FR" sz="1400" b="1"/>
                        <a:t>1,84</a:t>
                      </a:r>
                      <a:endParaRPr lang="fr-FR" sz="1400" b="1">
                        <a:latin typeface="Calibri"/>
                        <a:ea typeface="Calibri"/>
                        <a:cs typeface="Arial"/>
                      </a:endParaRPr>
                    </a:p>
                  </a:txBody>
                  <a:tcPr marL="59554" marR="59554" marT="0" marB="0" anchor="ctr"/>
                </a:tc>
                <a:tc vMerge="1">
                  <a:txBody>
                    <a:bodyPr/>
                    <a:lstStyle/>
                    <a:p>
                      <a:endParaRPr lang="fr-FR"/>
                    </a:p>
                  </a:txBody>
                  <a:tcPr/>
                </a:tc>
                <a:tc rowSpan="3">
                  <a:txBody>
                    <a:bodyPr/>
                    <a:lstStyle/>
                    <a:p>
                      <a:pPr algn="ctr" rtl="1">
                        <a:lnSpc>
                          <a:spcPct val="115000"/>
                        </a:lnSpc>
                        <a:spcAft>
                          <a:spcPts val="0"/>
                        </a:spcAft>
                      </a:pPr>
                      <a:r>
                        <a:rPr lang="ar-DZ" sz="1400" b="1"/>
                        <a:t>غير دال</a:t>
                      </a:r>
                      <a:endParaRPr lang="fr-FR" sz="1400" b="1">
                        <a:latin typeface="Calibri"/>
                        <a:ea typeface="Calibri"/>
                        <a:cs typeface="Arial"/>
                      </a:endParaRPr>
                    </a:p>
                  </a:txBody>
                  <a:tcPr marL="59554" marR="59554" marT="0" marB="0" anchor="ctr"/>
                </a:tc>
              </a:tr>
              <a:tr h="249936">
                <a:tc vMerge="1">
                  <a:txBody>
                    <a:bodyPr/>
                    <a:lstStyle/>
                    <a:p>
                      <a:endParaRPr lang="fr-FR"/>
                    </a:p>
                  </a:txBody>
                  <a:tcPr/>
                </a:tc>
                <a:tc>
                  <a:txBody>
                    <a:bodyPr/>
                    <a:lstStyle/>
                    <a:p>
                      <a:pPr algn="r" rtl="1">
                        <a:lnSpc>
                          <a:spcPct val="115000"/>
                        </a:lnSpc>
                        <a:spcAft>
                          <a:spcPts val="0"/>
                        </a:spcAft>
                      </a:pPr>
                      <a:r>
                        <a:rPr lang="ar-DZ" sz="1600" b="1" dirty="0">
                          <a:solidFill>
                            <a:srgbClr val="C00000"/>
                          </a:solidFill>
                        </a:rPr>
                        <a:t>المتوسط الحسابي</a:t>
                      </a:r>
                      <a:endParaRPr lang="fr-FR" sz="1600" b="1" dirty="0">
                        <a:solidFill>
                          <a:srgbClr val="C00000"/>
                        </a:solidFill>
                        <a:latin typeface="Calibri"/>
                        <a:ea typeface="Calibri"/>
                        <a:cs typeface="Arial"/>
                      </a:endParaRPr>
                    </a:p>
                  </a:txBody>
                  <a:tcPr marL="59554" marR="59554" marT="0" marB="0" anchor="ctr"/>
                </a:tc>
                <a:tc>
                  <a:txBody>
                    <a:bodyPr/>
                    <a:lstStyle/>
                    <a:p>
                      <a:pPr algn="ctr" rtl="1">
                        <a:lnSpc>
                          <a:spcPct val="115000"/>
                        </a:lnSpc>
                        <a:spcAft>
                          <a:spcPts val="0"/>
                        </a:spcAft>
                      </a:pPr>
                      <a:r>
                        <a:rPr lang="fr-FR" sz="1600" b="1" dirty="0">
                          <a:solidFill>
                            <a:srgbClr val="0070C0"/>
                          </a:solidFill>
                        </a:rPr>
                        <a:t>4,43</a:t>
                      </a:r>
                      <a:endParaRPr lang="fr-FR" sz="1600" b="1" dirty="0">
                        <a:solidFill>
                          <a:srgbClr val="0070C0"/>
                        </a:solidFill>
                        <a:latin typeface="Calibri"/>
                        <a:ea typeface="Calibri"/>
                        <a:cs typeface="Arial"/>
                      </a:endParaRPr>
                    </a:p>
                  </a:txBody>
                  <a:tcPr marL="59554" marR="59554" marT="0" marB="0" anchor="ctr"/>
                </a:tc>
                <a:tc>
                  <a:txBody>
                    <a:bodyPr/>
                    <a:lstStyle/>
                    <a:p>
                      <a:pPr algn="ctr" rtl="0">
                        <a:lnSpc>
                          <a:spcPct val="115000"/>
                        </a:lnSpc>
                        <a:spcAft>
                          <a:spcPts val="0"/>
                        </a:spcAft>
                      </a:pPr>
                      <a:r>
                        <a:rPr lang="fr-FR" sz="1600" b="1" dirty="0">
                          <a:solidFill>
                            <a:srgbClr val="0070C0"/>
                          </a:solidFill>
                        </a:rPr>
                        <a:t>4,48</a:t>
                      </a:r>
                      <a:endParaRPr lang="fr-FR" sz="1600" b="1" dirty="0">
                        <a:solidFill>
                          <a:srgbClr val="0070C0"/>
                        </a:solidFill>
                        <a:latin typeface="Calibri"/>
                        <a:ea typeface="Calibri"/>
                        <a:cs typeface="Arial"/>
                      </a:endParaRPr>
                    </a:p>
                  </a:txBody>
                  <a:tcPr marL="59554" marR="59554" marT="0" marB="0" anchor="ctr"/>
                </a:tc>
                <a:tc>
                  <a:txBody>
                    <a:bodyPr/>
                    <a:lstStyle/>
                    <a:p>
                      <a:pPr algn="ctr" rtl="0">
                        <a:lnSpc>
                          <a:spcPct val="115000"/>
                        </a:lnSpc>
                        <a:spcAft>
                          <a:spcPts val="0"/>
                        </a:spcAft>
                      </a:pPr>
                      <a:r>
                        <a:rPr lang="fr-FR" sz="1600" b="1" dirty="0">
                          <a:solidFill>
                            <a:srgbClr val="0070C0"/>
                          </a:solidFill>
                        </a:rPr>
                        <a:t>4,32</a:t>
                      </a:r>
                      <a:endParaRPr lang="fr-FR" sz="1600" b="1" dirty="0">
                        <a:solidFill>
                          <a:srgbClr val="0070C0"/>
                        </a:solidFill>
                        <a:latin typeface="Calibri"/>
                        <a:ea typeface="Calibri"/>
                        <a:cs typeface="Arial"/>
                      </a:endParaRPr>
                    </a:p>
                  </a:txBody>
                  <a:tcPr marL="59554" marR="59554"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r h="249936">
                <a:tc vMerge="1">
                  <a:txBody>
                    <a:bodyPr/>
                    <a:lstStyle/>
                    <a:p>
                      <a:endParaRPr lang="fr-FR"/>
                    </a:p>
                  </a:txBody>
                  <a:tcPr/>
                </a:tc>
                <a:tc>
                  <a:txBody>
                    <a:bodyPr/>
                    <a:lstStyle/>
                    <a:p>
                      <a:pPr algn="r" rtl="1">
                        <a:lnSpc>
                          <a:spcPct val="115000"/>
                        </a:lnSpc>
                        <a:spcAft>
                          <a:spcPts val="0"/>
                        </a:spcAft>
                      </a:pPr>
                      <a:r>
                        <a:rPr lang="ar-DZ" sz="1400" b="1" dirty="0"/>
                        <a:t>التباين </a:t>
                      </a:r>
                      <a:r>
                        <a:rPr lang="fr-FR" sz="1400" b="1" dirty="0"/>
                        <a:t>S</a:t>
                      </a:r>
                      <a:r>
                        <a:rPr lang="fr-FR" sz="1400" b="1" baseline="30000" dirty="0"/>
                        <a:t>2</a:t>
                      </a:r>
                      <a:endParaRPr lang="fr-FR" sz="1400" b="1" dirty="0">
                        <a:latin typeface="Calibri"/>
                        <a:ea typeface="Calibri"/>
                        <a:cs typeface="Arial"/>
                      </a:endParaRPr>
                    </a:p>
                  </a:txBody>
                  <a:tcPr marL="59554" marR="59554" marT="0" marB="0" anchor="ctr"/>
                </a:tc>
                <a:tc>
                  <a:txBody>
                    <a:bodyPr/>
                    <a:lstStyle/>
                    <a:p>
                      <a:pPr algn="ctr" rtl="1">
                        <a:lnSpc>
                          <a:spcPct val="115000"/>
                        </a:lnSpc>
                        <a:spcAft>
                          <a:spcPts val="0"/>
                        </a:spcAft>
                      </a:pPr>
                      <a:r>
                        <a:rPr lang="fr-FR" sz="1400" b="1" dirty="0"/>
                        <a:t>0,26</a:t>
                      </a:r>
                      <a:endParaRPr lang="fr-FR" sz="1400" b="1" dirty="0">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0,27</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0,22</a:t>
                      </a:r>
                      <a:endParaRPr lang="fr-FR" sz="1400" b="1">
                        <a:latin typeface="Calibri"/>
                        <a:ea typeface="Calibri"/>
                        <a:cs typeface="Arial"/>
                      </a:endParaRPr>
                    </a:p>
                  </a:txBody>
                  <a:tcPr marL="59554" marR="59554"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r h="315337">
                <a:tc rowSpan="3">
                  <a:txBody>
                    <a:bodyPr/>
                    <a:lstStyle/>
                    <a:p>
                      <a:pPr algn="r" rtl="1">
                        <a:lnSpc>
                          <a:spcPct val="115000"/>
                        </a:lnSpc>
                        <a:spcAft>
                          <a:spcPts val="0"/>
                        </a:spcAft>
                      </a:pPr>
                      <a:r>
                        <a:rPr lang="fr-FR" sz="1400" b="1" dirty="0" smtClean="0"/>
                        <a:t>Puissance</a:t>
                      </a:r>
                      <a:r>
                        <a:rPr lang="ar-DZ" sz="1400" b="1" dirty="0" smtClean="0"/>
                        <a:t>     </a:t>
                      </a:r>
                      <a:r>
                        <a:rPr lang="fr-FR" sz="1400" b="1" dirty="0" smtClean="0"/>
                        <a:t> </a:t>
                      </a:r>
                      <a:r>
                        <a:rPr lang="fr-FR" sz="1400" b="1" dirty="0" err="1"/>
                        <a:t>anaerobie</a:t>
                      </a:r>
                      <a:r>
                        <a:rPr lang="fr-FR" sz="1400" b="1" dirty="0"/>
                        <a:t> </a:t>
                      </a:r>
                      <a:r>
                        <a:rPr lang="ar-DZ" sz="1400" b="1" dirty="0" smtClean="0"/>
                        <a:t>    </a:t>
                      </a:r>
                      <a:r>
                        <a:rPr lang="fr-FR" sz="1400" b="1" dirty="0" err="1" smtClean="0"/>
                        <a:t>alactique</a:t>
                      </a:r>
                      <a:endParaRPr lang="fr-FR" sz="1400" b="1" dirty="0">
                        <a:latin typeface="Calibri"/>
                        <a:ea typeface="Calibri"/>
                        <a:cs typeface="Arial"/>
                      </a:endParaRPr>
                    </a:p>
                  </a:txBody>
                  <a:tcPr marL="59554" marR="59554" marT="0" marB="0" anchor="ctr"/>
                </a:tc>
                <a:tc>
                  <a:txBody>
                    <a:bodyPr/>
                    <a:lstStyle/>
                    <a:p>
                      <a:pPr algn="r" rtl="1">
                        <a:lnSpc>
                          <a:spcPct val="115000"/>
                        </a:lnSpc>
                        <a:spcAft>
                          <a:spcPts val="0"/>
                        </a:spcAft>
                      </a:pPr>
                      <a:r>
                        <a:rPr lang="ar-DZ" sz="1400" b="1"/>
                        <a:t>العينة</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28</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94</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60</a:t>
                      </a:r>
                      <a:endParaRPr lang="fr-FR" sz="1400" b="1">
                        <a:latin typeface="Calibri"/>
                        <a:ea typeface="Calibri"/>
                        <a:cs typeface="Arial"/>
                      </a:endParaRPr>
                    </a:p>
                  </a:txBody>
                  <a:tcPr marL="59554" marR="59554" marT="0" marB="0" anchor="ctr"/>
                </a:tc>
                <a:tc rowSpan="3">
                  <a:txBody>
                    <a:bodyPr/>
                    <a:lstStyle/>
                    <a:p>
                      <a:pPr algn="ctr" rtl="0">
                        <a:lnSpc>
                          <a:spcPct val="115000"/>
                        </a:lnSpc>
                        <a:spcAft>
                          <a:spcPts val="0"/>
                        </a:spcAft>
                      </a:pPr>
                      <a:r>
                        <a:rPr lang="fr-FR" sz="1400" b="1"/>
                        <a:t>1,92</a:t>
                      </a:r>
                      <a:endParaRPr lang="fr-FR" sz="1400" b="1">
                        <a:latin typeface="Calibri"/>
                        <a:ea typeface="Calibri"/>
                        <a:cs typeface="Arial"/>
                      </a:endParaRPr>
                    </a:p>
                  </a:txBody>
                  <a:tcPr marL="59554" marR="59554" marT="0" marB="0" anchor="ctr"/>
                </a:tc>
                <a:tc vMerge="1">
                  <a:txBody>
                    <a:bodyPr/>
                    <a:lstStyle/>
                    <a:p>
                      <a:endParaRPr lang="fr-FR"/>
                    </a:p>
                  </a:txBody>
                  <a:tcPr/>
                </a:tc>
                <a:tc rowSpan="4">
                  <a:txBody>
                    <a:bodyPr/>
                    <a:lstStyle/>
                    <a:p>
                      <a:pPr algn="ctr" rtl="1">
                        <a:lnSpc>
                          <a:spcPct val="115000"/>
                        </a:lnSpc>
                        <a:spcAft>
                          <a:spcPts val="0"/>
                        </a:spcAft>
                      </a:pPr>
                      <a:r>
                        <a:rPr lang="ar-DZ" sz="1400" b="1"/>
                        <a:t>غير دال</a:t>
                      </a:r>
                      <a:endParaRPr lang="fr-FR" sz="1400" b="1">
                        <a:latin typeface="Calibri"/>
                        <a:ea typeface="Calibri"/>
                        <a:cs typeface="Arial"/>
                      </a:endParaRPr>
                    </a:p>
                  </a:txBody>
                  <a:tcPr marL="59554" marR="59554" marT="0" marB="0" anchor="ctr"/>
                </a:tc>
              </a:tr>
              <a:tr h="423071">
                <a:tc vMerge="1">
                  <a:txBody>
                    <a:bodyPr/>
                    <a:lstStyle/>
                    <a:p>
                      <a:endParaRPr lang="fr-FR"/>
                    </a:p>
                  </a:txBody>
                  <a:tcPr/>
                </a:tc>
                <a:tc>
                  <a:txBody>
                    <a:bodyPr/>
                    <a:lstStyle/>
                    <a:p>
                      <a:pPr algn="r" rtl="1">
                        <a:lnSpc>
                          <a:spcPct val="115000"/>
                        </a:lnSpc>
                        <a:spcAft>
                          <a:spcPts val="0"/>
                        </a:spcAft>
                      </a:pPr>
                      <a:r>
                        <a:rPr lang="ar-DZ" sz="1600" b="1" dirty="0">
                          <a:solidFill>
                            <a:srgbClr val="C00000"/>
                          </a:solidFill>
                        </a:rPr>
                        <a:t>المتوسط الحسابي</a:t>
                      </a:r>
                      <a:endParaRPr lang="fr-FR" sz="1600" b="1" dirty="0">
                        <a:solidFill>
                          <a:srgbClr val="C00000"/>
                        </a:solidFill>
                        <a:latin typeface="Calibri"/>
                        <a:ea typeface="Calibri"/>
                        <a:cs typeface="Arial"/>
                      </a:endParaRPr>
                    </a:p>
                  </a:txBody>
                  <a:tcPr marL="59554" marR="59554" marT="0" marB="0" anchor="ctr"/>
                </a:tc>
                <a:tc>
                  <a:txBody>
                    <a:bodyPr/>
                    <a:lstStyle/>
                    <a:p>
                      <a:pPr algn="ctr" rtl="1">
                        <a:lnSpc>
                          <a:spcPct val="115000"/>
                        </a:lnSpc>
                        <a:spcAft>
                          <a:spcPts val="0"/>
                        </a:spcAft>
                      </a:pPr>
                      <a:r>
                        <a:rPr lang="fr-FR" sz="1600" b="1" dirty="0">
                          <a:solidFill>
                            <a:srgbClr val="0070C0"/>
                          </a:solidFill>
                        </a:rPr>
                        <a:t>48,72</a:t>
                      </a:r>
                      <a:endParaRPr lang="fr-FR" sz="1600" b="1" dirty="0">
                        <a:solidFill>
                          <a:srgbClr val="0070C0"/>
                        </a:solidFill>
                        <a:latin typeface="Calibri"/>
                        <a:ea typeface="Calibri"/>
                        <a:cs typeface="Arial"/>
                      </a:endParaRPr>
                    </a:p>
                  </a:txBody>
                  <a:tcPr marL="59554" marR="59554" marT="0" marB="0" anchor="ctr"/>
                </a:tc>
                <a:tc>
                  <a:txBody>
                    <a:bodyPr/>
                    <a:lstStyle/>
                    <a:p>
                      <a:pPr algn="ctr" rtl="0">
                        <a:lnSpc>
                          <a:spcPct val="115000"/>
                        </a:lnSpc>
                        <a:spcAft>
                          <a:spcPts val="0"/>
                        </a:spcAft>
                      </a:pPr>
                      <a:r>
                        <a:rPr lang="ar-DZ" sz="1600" b="1" dirty="0" smtClean="0">
                          <a:solidFill>
                            <a:srgbClr val="0070C0"/>
                          </a:solidFill>
                        </a:rPr>
                        <a:t>47</a:t>
                      </a:r>
                      <a:r>
                        <a:rPr lang="fr-FR" sz="1600" b="1" dirty="0" smtClean="0">
                          <a:solidFill>
                            <a:srgbClr val="0070C0"/>
                          </a:solidFill>
                        </a:rPr>
                        <a:t>,74</a:t>
                      </a:r>
                      <a:endParaRPr lang="fr-FR" sz="1600" b="1" dirty="0">
                        <a:solidFill>
                          <a:srgbClr val="0070C0"/>
                        </a:solidFill>
                        <a:latin typeface="Calibri"/>
                        <a:ea typeface="Calibri"/>
                        <a:cs typeface="Arial"/>
                      </a:endParaRPr>
                    </a:p>
                  </a:txBody>
                  <a:tcPr marL="59554" marR="59554" marT="0" marB="0" anchor="ctr"/>
                </a:tc>
                <a:tc>
                  <a:txBody>
                    <a:bodyPr/>
                    <a:lstStyle/>
                    <a:p>
                      <a:pPr algn="ctr" rtl="0">
                        <a:lnSpc>
                          <a:spcPct val="115000"/>
                        </a:lnSpc>
                        <a:spcAft>
                          <a:spcPts val="0"/>
                        </a:spcAft>
                      </a:pPr>
                      <a:r>
                        <a:rPr lang="fr-FR" sz="1600" b="1" dirty="0">
                          <a:solidFill>
                            <a:srgbClr val="0070C0"/>
                          </a:solidFill>
                        </a:rPr>
                        <a:t>48,42</a:t>
                      </a:r>
                      <a:endParaRPr lang="fr-FR" sz="1600" b="1" dirty="0">
                        <a:solidFill>
                          <a:srgbClr val="0070C0"/>
                        </a:solidFill>
                        <a:latin typeface="Calibri"/>
                        <a:ea typeface="Calibri"/>
                        <a:cs typeface="Arial"/>
                      </a:endParaRPr>
                    </a:p>
                  </a:txBody>
                  <a:tcPr marL="59554" marR="59554"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r h="447479">
                <a:tc vMerge="1">
                  <a:txBody>
                    <a:bodyPr/>
                    <a:lstStyle/>
                    <a:p>
                      <a:endParaRPr lang="fr-FR"/>
                    </a:p>
                  </a:txBody>
                  <a:tcPr/>
                </a:tc>
                <a:tc>
                  <a:txBody>
                    <a:bodyPr/>
                    <a:lstStyle/>
                    <a:p>
                      <a:pPr algn="r" rtl="1">
                        <a:lnSpc>
                          <a:spcPct val="115000"/>
                        </a:lnSpc>
                        <a:spcAft>
                          <a:spcPts val="0"/>
                        </a:spcAft>
                      </a:pPr>
                      <a:r>
                        <a:rPr lang="ar-DZ" sz="1400" b="1"/>
                        <a:t>التباين </a:t>
                      </a:r>
                      <a:r>
                        <a:rPr lang="fr-FR" sz="1400" b="1"/>
                        <a:t>S</a:t>
                      </a:r>
                      <a:r>
                        <a:rPr lang="fr-FR" sz="1400" b="1" baseline="30000"/>
                        <a:t>2</a:t>
                      </a:r>
                      <a:endParaRPr lang="fr-FR" sz="1400" b="1">
                        <a:latin typeface="Calibri"/>
                        <a:ea typeface="Calibri"/>
                        <a:cs typeface="Arial"/>
                      </a:endParaRPr>
                    </a:p>
                  </a:txBody>
                  <a:tcPr marL="59554" marR="59554" marT="0" marB="0" anchor="ctr"/>
                </a:tc>
                <a:tc>
                  <a:txBody>
                    <a:bodyPr/>
                    <a:lstStyle/>
                    <a:p>
                      <a:pPr algn="ctr" rtl="1">
                        <a:lnSpc>
                          <a:spcPct val="115000"/>
                        </a:lnSpc>
                        <a:spcAft>
                          <a:spcPts val="0"/>
                        </a:spcAft>
                      </a:pPr>
                      <a:r>
                        <a:rPr lang="fr-FR" sz="1400" b="1"/>
                        <a:t>30,40</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42,29</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54,003</a:t>
                      </a:r>
                      <a:endParaRPr lang="fr-FR" sz="1400" b="1">
                        <a:latin typeface="Calibri"/>
                        <a:ea typeface="Calibri"/>
                        <a:cs typeface="Arial"/>
                      </a:endParaRPr>
                    </a:p>
                  </a:txBody>
                  <a:tcPr marL="59554" marR="59554"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r h="182410">
                <a:tc rowSpan="4">
                  <a:txBody>
                    <a:bodyPr/>
                    <a:lstStyle/>
                    <a:p>
                      <a:pPr algn="r" rtl="1">
                        <a:lnSpc>
                          <a:spcPct val="115000"/>
                        </a:lnSpc>
                        <a:spcAft>
                          <a:spcPts val="0"/>
                        </a:spcAft>
                      </a:pPr>
                      <a:r>
                        <a:rPr lang="fr-FR" sz="1400" b="1" dirty="0"/>
                        <a:t>Fc0 </a:t>
                      </a:r>
                      <a:r>
                        <a:rPr lang="ar-DZ" sz="1400" b="1" dirty="0"/>
                        <a:t>النبض أثناء </a:t>
                      </a:r>
                      <a:r>
                        <a:rPr lang="ar-DZ" sz="1400" b="1" dirty="0" smtClean="0"/>
                        <a:t>  الراحة</a:t>
                      </a:r>
                      <a:endParaRPr lang="fr-FR" sz="1400" b="1" dirty="0">
                        <a:latin typeface="Calibri"/>
                        <a:ea typeface="Calibri"/>
                        <a:cs typeface="Arial"/>
                      </a:endParaRPr>
                    </a:p>
                  </a:txBody>
                  <a:tcPr marL="59554" marR="59554" marT="0" marB="0" anchor="ctr"/>
                </a:tc>
                <a:tc rowSpan="2">
                  <a:txBody>
                    <a:bodyPr/>
                    <a:lstStyle/>
                    <a:p>
                      <a:pPr algn="r" rtl="1">
                        <a:lnSpc>
                          <a:spcPct val="115000"/>
                        </a:lnSpc>
                        <a:spcAft>
                          <a:spcPts val="0"/>
                        </a:spcAft>
                      </a:pPr>
                      <a:r>
                        <a:rPr lang="ar-DZ" sz="1400" b="1"/>
                        <a:t>العينة</a:t>
                      </a:r>
                      <a:endParaRPr lang="fr-FR" sz="1400" b="1">
                        <a:latin typeface="Calibri"/>
                        <a:ea typeface="Calibri"/>
                        <a:cs typeface="Arial"/>
                      </a:endParaRPr>
                    </a:p>
                  </a:txBody>
                  <a:tcPr marL="59554" marR="59554" marT="0" marB="0" anchor="ctr"/>
                </a:tc>
                <a:tc rowSpan="2">
                  <a:txBody>
                    <a:bodyPr/>
                    <a:lstStyle/>
                    <a:p>
                      <a:pPr algn="ctr" rtl="0">
                        <a:lnSpc>
                          <a:spcPct val="115000"/>
                        </a:lnSpc>
                        <a:spcAft>
                          <a:spcPts val="0"/>
                        </a:spcAft>
                      </a:pPr>
                      <a:r>
                        <a:rPr lang="fr-FR" sz="1400" b="1"/>
                        <a:t>28</a:t>
                      </a:r>
                      <a:endParaRPr lang="fr-FR" sz="1400" b="1">
                        <a:latin typeface="Calibri"/>
                        <a:ea typeface="Calibri"/>
                        <a:cs typeface="Arial"/>
                      </a:endParaRPr>
                    </a:p>
                  </a:txBody>
                  <a:tcPr marL="59554" marR="59554" marT="0" marB="0" anchor="ctr"/>
                </a:tc>
                <a:tc rowSpan="2">
                  <a:txBody>
                    <a:bodyPr/>
                    <a:lstStyle/>
                    <a:p>
                      <a:pPr algn="ctr" rtl="0">
                        <a:lnSpc>
                          <a:spcPct val="115000"/>
                        </a:lnSpc>
                        <a:spcAft>
                          <a:spcPts val="0"/>
                        </a:spcAft>
                      </a:pPr>
                      <a:r>
                        <a:rPr lang="fr-FR" sz="1400" b="1"/>
                        <a:t>94</a:t>
                      </a:r>
                      <a:endParaRPr lang="fr-FR" sz="1400" b="1">
                        <a:latin typeface="Calibri"/>
                        <a:ea typeface="Calibri"/>
                        <a:cs typeface="Arial"/>
                      </a:endParaRPr>
                    </a:p>
                  </a:txBody>
                  <a:tcPr marL="59554" marR="59554" marT="0" marB="0" anchor="ctr"/>
                </a:tc>
                <a:tc rowSpan="2">
                  <a:txBody>
                    <a:bodyPr/>
                    <a:lstStyle/>
                    <a:p>
                      <a:pPr algn="ctr" rtl="0">
                        <a:lnSpc>
                          <a:spcPct val="115000"/>
                        </a:lnSpc>
                        <a:spcAft>
                          <a:spcPts val="0"/>
                        </a:spcAft>
                      </a:pPr>
                      <a:r>
                        <a:rPr lang="fr-FR" sz="1400" b="1"/>
                        <a:t>60</a:t>
                      </a:r>
                      <a:endParaRPr lang="fr-FR" sz="1400" b="1">
                        <a:latin typeface="Calibri"/>
                        <a:ea typeface="Calibri"/>
                        <a:cs typeface="Arial"/>
                      </a:endParaRPr>
                    </a:p>
                  </a:txBody>
                  <a:tcPr marL="59554" marR="59554" marT="0" marB="0" anchor="ctr"/>
                </a:tc>
                <a:tc rowSpan="4">
                  <a:txBody>
                    <a:bodyPr/>
                    <a:lstStyle/>
                    <a:p>
                      <a:pPr algn="ctr" rtl="0">
                        <a:lnSpc>
                          <a:spcPct val="115000"/>
                        </a:lnSpc>
                        <a:spcAft>
                          <a:spcPts val="0"/>
                        </a:spcAft>
                      </a:pPr>
                      <a:r>
                        <a:rPr lang="fr-FR" sz="1400" b="1"/>
                        <a:t>5,99</a:t>
                      </a:r>
                      <a:endParaRPr lang="fr-FR" sz="1400" b="1">
                        <a:latin typeface="Calibri"/>
                        <a:ea typeface="Calibri"/>
                        <a:cs typeface="Arial"/>
                      </a:endParaRPr>
                    </a:p>
                  </a:txBody>
                  <a:tcPr marL="59554" marR="59554" marT="0" marB="0" anchor="ctr"/>
                </a:tc>
                <a:tc vMerge="1">
                  <a:txBody>
                    <a:bodyPr/>
                    <a:lstStyle/>
                    <a:p>
                      <a:endParaRPr lang="fr-FR"/>
                    </a:p>
                  </a:txBody>
                  <a:tcPr/>
                </a:tc>
                <a:tc vMerge="1">
                  <a:txBody>
                    <a:bodyPr/>
                    <a:lstStyle/>
                    <a:p>
                      <a:endParaRPr lang="fr-FR"/>
                    </a:p>
                  </a:txBody>
                  <a:tcPr/>
                </a:tc>
              </a:tr>
              <a:tr h="249936">
                <a:tc vMerge="1">
                  <a:txBody>
                    <a:bodyPr/>
                    <a:lstStyle/>
                    <a:p>
                      <a:pPr algn="r" rtl="1">
                        <a:lnSpc>
                          <a:spcPct val="115000"/>
                        </a:lnSpc>
                        <a:spcAft>
                          <a:spcPts val="0"/>
                        </a:spcAft>
                      </a:pPr>
                      <a:endParaRPr lang="fr-FR" sz="1400" b="1" dirty="0">
                        <a:latin typeface="Calibri"/>
                        <a:ea typeface="Calibri"/>
                        <a:cs typeface="Arial"/>
                      </a:endParaRPr>
                    </a:p>
                  </a:txBody>
                  <a:tcPr marL="59554" marR="59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r" rtl="1">
                        <a:lnSpc>
                          <a:spcPct val="115000"/>
                        </a:lnSpc>
                        <a:spcAft>
                          <a:spcPts val="0"/>
                        </a:spcAft>
                      </a:pPr>
                      <a:endParaRPr lang="fr-FR" sz="1400" b="1">
                        <a:latin typeface="Calibri"/>
                        <a:ea typeface="Calibri"/>
                        <a:cs typeface="Arial"/>
                      </a:endParaRPr>
                    </a:p>
                  </a:txBody>
                  <a:tcPr marL="59554" marR="59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rtl="0">
                        <a:lnSpc>
                          <a:spcPct val="115000"/>
                        </a:lnSpc>
                        <a:spcAft>
                          <a:spcPts val="0"/>
                        </a:spcAft>
                      </a:pPr>
                      <a:endParaRPr lang="fr-FR" sz="1400" b="1">
                        <a:latin typeface="Calibri"/>
                        <a:ea typeface="Calibri"/>
                        <a:cs typeface="Arial"/>
                      </a:endParaRPr>
                    </a:p>
                  </a:txBody>
                  <a:tcPr marL="59554" marR="59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rtl="0">
                        <a:lnSpc>
                          <a:spcPct val="115000"/>
                        </a:lnSpc>
                        <a:spcAft>
                          <a:spcPts val="0"/>
                        </a:spcAft>
                      </a:pPr>
                      <a:endParaRPr lang="fr-FR" sz="1400" b="1">
                        <a:latin typeface="Calibri"/>
                        <a:ea typeface="Calibri"/>
                        <a:cs typeface="Arial"/>
                      </a:endParaRPr>
                    </a:p>
                  </a:txBody>
                  <a:tcPr marL="59554" marR="59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rtl="0">
                        <a:lnSpc>
                          <a:spcPct val="115000"/>
                        </a:lnSpc>
                        <a:spcAft>
                          <a:spcPts val="0"/>
                        </a:spcAft>
                      </a:pPr>
                      <a:endParaRPr lang="fr-FR" sz="1400" b="1">
                        <a:latin typeface="Calibri"/>
                        <a:ea typeface="Calibri"/>
                        <a:cs typeface="Arial"/>
                      </a:endParaRPr>
                    </a:p>
                  </a:txBody>
                  <a:tcPr marL="59554" marR="59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rtl="0">
                        <a:lnSpc>
                          <a:spcPct val="115000"/>
                        </a:lnSpc>
                        <a:spcAft>
                          <a:spcPts val="0"/>
                        </a:spcAft>
                      </a:pPr>
                      <a:endParaRPr lang="fr-FR" sz="1400" b="1">
                        <a:latin typeface="Calibri"/>
                        <a:ea typeface="Calibri"/>
                        <a:cs typeface="Arial"/>
                      </a:endParaRPr>
                    </a:p>
                  </a:txBody>
                  <a:tcPr marL="59554" marR="59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fr-FR"/>
                    </a:p>
                  </a:txBody>
                  <a:tcPr/>
                </a:tc>
                <a:tc rowSpan="3">
                  <a:txBody>
                    <a:bodyPr/>
                    <a:lstStyle/>
                    <a:p>
                      <a:pPr algn="ctr" rtl="1">
                        <a:lnSpc>
                          <a:spcPct val="115000"/>
                        </a:lnSpc>
                        <a:spcAft>
                          <a:spcPts val="0"/>
                        </a:spcAft>
                      </a:pPr>
                      <a:r>
                        <a:rPr lang="ar-DZ" sz="1400" b="1"/>
                        <a:t>دال</a:t>
                      </a:r>
                      <a:endParaRPr lang="fr-FR" sz="1400" b="1">
                        <a:latin typeface="Calibri"/>
                        <a:ea typeface="Calibri"/>
                        <a:cs typeface="Arial"/>
                      </a:endParaRPr>
                    </a:p>
                  </a:txBody>
                  <a:tcPr marL="59554" marR="59554" marT="0" marB="0" anchor="ctr"/>
                </a:tc>
              </a:tr>
              <a:tr h="424910">
                <a:tc vMerge="1">
                  <a:txBody>
                    <a:bodyPr/>
                    <a:lstStyle/>
                    <a:p>
                      <a:endParaRPr lang="fr-FR"/>
                    </a:p>
                  </a:txBody>
                  <a:tcPr/>
                </a:tc>
                <a:tc>
                  <a:txBody>
                    <a:bodyPr/>
                    <a:lstStyle/>
                    <a:p>
                      <a:pPr algn="r" rtl="1">
                        <a:lnSpc>
                          <a:spcPct val="115000"/>
                        </a:lnSpc>
                        <a:spcAft>
                          <a:spcPts val="0"/>
                        </a:spcAft>
                      </a:pPr>
                      <a:r>
                        <a:rPr lang="ar-DZ" sz="1600" b="1" dirty="0">
                          <a:solidFill>
                            <a:srgbClr val="C00000"/>
                          </a:solidFill>
                        </a:rPr>
                        <a:t>المتوسط الحسابي</a:t>
                      </a:r>
                      <a:endParaRPr lang="fr-FR" sz="1600" b="1" dirty="0">
                        <a:solidFill>
                          <a:srgbClr val="C00000"/>
                        </a:solidFill>
                        <a:latin typeface="Calibri"/>
                        <a:ea typeface="Calibri"/>
                        <a:cs typeface="Arial"/>
                      </a:endParaRPr>
                    </a:p>
                  </a:txBody>
                  <a:tcPr marL="59554" marR="59554" marT="0" marB="0" anchor="ctr"/>
                </a:tc>
                <a:tc>
                  <a:txBody>
                    <a:bodyPr/>
                    <a:lstStyle/>
                    <a:p>
                      <a:pPr algn="ctr" rtl="1">
                        <a:lnSpc>
                          <a:spcPct val="115000"/>
                        </a:lnSpc>
                        <a:spcAft>
                          <a:spcPts val="0"/>
                        </a:spcAft>
                      </a:pPr>
                      <a:r>
                        <a:rPr lang="fr-FR" sz="1600" b="1" dirty="0">
                          <a:solidFill>
                            <a:srgbClr val="C00000"/>
                          </a:solidFill>
                        </a:rPr>
                        <a:t>52,39</a:t>
                      </a:r>
                      <a:endParaRPr lang="fr-FR" sz="1600" b="1" dirty="0">
                        <a:solidFill>
                          <a:srgbClr val="C00000"/>
                        </a:solidFill>
                        <a:latin typeface="Calibri"/>
                        <a:ea typeface="Calibri"/>
                        <a:cs typeface="Arial"/>
                      </a:endParaRPr>
                    </a:p>
                  </a:txBody>
                  <a:tcPr marL="59554" marR="59554" marT="0" marB="0" anchor="ctr"/>
                </a:tc>
                <a:tc>
                  <a:txBody>
                    <a:bodyPr/>
                    <a:lstStyle/>
                    <a:p>
                      <a:pPr algn="ctr" rtl="0">
                        <a:lnSpc>
                          <a:spcPct val="115000"/>
                        </a:lnSpc>
                        <a:spcAft>
                          <a:spcPts val="0"/>
                        </a:spcAft>
                      </a:pPr>
                      <a:r>
                        <a:rPr lang="fr-FR" sz="1600" b="1" dirty="0">
                          <a:solidFill>
                            <a:srgbClr val="C00000"/>
                          </a:solidFill>
                        </a:rPr>
                        <a:t>57,47</a:t>
                      </a:r>
                      <a:endParaRPr lang="fr-FR" sz="1600" b="1" dirty="0">
                        <a:solidFill>
                          <a:srgbClr val="C00000"/>
                        </a:solidFill>
                        <a:latin typeface="Calibri"/>
                        <a:ea typeface="Calibri"/>
                        <a:cs typeface="Arial"/>
                      </a:endParaRPr>
                    </a:p>
                  </a:txBody>
                  <a:tcPr marL="59554" marR="59554" marT="0" marB="0" anchor="ctr"/>
                </a:tc>
                <a:tc>
                  <a:txBody>
                    <a:bodyPr/>
                    <a:lstStyle/>
                    <a:p>
                      <a:pPr algn="ctr" rtl="0">
                        <a:lnSpc>
                          <a:spcPct val="115000"/>
                        </a:lnSpc>
                        <a:spcAft>
                          <a:spcPts val="0"/>
                        </a:spcAft>
                      </a:pPr>
                      <a:r>
                        <a:rPr lang="fr-FR" sz="1600" b="1" dirty="0">
                          <a:solidFill>
                            <a:srgbClr val="C00000"/>
                          </a:solidFill>
                        </a:rPr>
                        <a:t>58</a:t>
                      </a:r>
                      <a:endParaRPr lang="fr-FR" sz="1600" b="1" dirty="0">
                        <a:solidFill>
                          <a:srgbClr val="C00000"/>
                        </a:solidFill>
                        <a:latin typeface="Calibri"/>
                        <a:ea typeface="Calibri"/>
                        <a:cs typeface="Arial"/>
                      </a:endParaRPr>
                    </a:p>
                  </a:txBody>
                  <a:tcPr marL="59554" marR="59554"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r h="256358">
                <a:tc vMerge="1">
                  <a:txBody>
                    <a:bodyPr/>
                    <a:lstStyle/>
                    <a:p>
                      <a:endParaRPr lang="fr-FR"/>
                    </a:p>
                  </a:txBody>
                  <a:tcPr/>
                </a:tc>
                <a:tc>
                  <a:txBody>
                    <a:bodyPr/>
                    <a:lstStyle/>
                    <a:p>
                      <a:pPr algn="r" rtl="1">
                        <a:lnSpc>
                          <a:spcPct val="115000"/>
                        </a:lnSpc>
                        <a:spcAft>
                          <a:spcPts val="0"/>
                        </a:spcAft>
                      </a:pPr>
                      <a:r>
                        <a:rPr lang="ar-DZ" sz="1400" b="1"/>
                        <a:t>التباين </a:t>
                      </a:r>
                      <a:r>
                        <a:rPr lang="fr-FR" sz="1400" b="1"/>
                        <a:t>S</a:t>
                      </a:r>
                      <a:r>
                        <a:rPr lang="fr-FR" sz="1400" b="1" baseline="30000"/>
                        <a:t>2</a:t>
                      </a:r>
                      <a:endParaRPr lang="fr-FR" sz="1400" b="1">
                        <a:latin typeface="Calibri"/>
                        <a:ea typeface="Calibri"/>
                        <a:cs typeface="Arial"/>
                      </a:endParaRPr>
                    </a:p>
                  </a:txBody>
                  <a:tcPr marL="59554" marR="59554" marT="0" marB="0" anchor="ctr"/>
                </a:tc>
                <a:tc>
                  <a:txBody>
                    <a:bodyPr/>
                    <a:lstStyle/>
                    <a:p>
                      <a:pPr algn="ctr" rtl="1">
                        <a:lnSpc>
                          <a:spcPct val="115000"/>
                        </a:lnSpc>
                        <a:spcAft>
                          <a:spcPts val="0"/>
                        </a:spcAft>
                      </a:pPr>
                      <a:r>
                        <a:rPr lang="fr-FR" sz="1400" b="1"/>
                        <a:t>32,83</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58,70</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dirty="0"/>
                        <a:t>60,57</a:t>
                      </a:r>
                      <a:endParaRPr lang="fr-FR" sz="1400" b="1" dirty="0">
                        <a:latin typeface="Calibri"/>
                        <a:ea typeface="Calibri"/>
                        <a:cs typeface="Arial"/>
                      </a:endParaRPr>
                    </a:p>
                  </a:txBody>
                  <a:tcPr marL="59554" marR="59554"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bl>
          </a:graphicData>
        </a:graphic>
      </p:graphicFrame>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sz="3200" dirty="0" smtClean="0"/>
              <a:t>عرض ومناقشة نتائج اللاعبين حسب مستوى اللعب</a:t>
            </a:r>
            <a:endParaRPr lang="fr-FR" sz="3200" dirty="0"/>
          </a:p>
        </p:txBody>
      </p:sp>
      <p:sp>
        <p:nvSpPr>
          <p:cNvPr id="4" name="Espace réservé du contenu 3"/>
          <p:cNvSpPr>
            <a:spLocks noGrp="1"/>
          </p:cNvSpPr>
          <p:nvPr>
            <p:ph idx="10"/>
          </p:nvPr>
        </p:nvSpPr>
        <p:spPr>
          <a:xfrm>
            <a:off x="142844" y="1142984"/>
            <a:ext cx="8729666" cy="5572164"/>
          </a:xfrm>
        </p:spPr>
        <p:txBody>
          <a:bodyPr/>
          <a:lstStyle/>
          <a:p>
            <a:pPr algn="r" rtl="1">
              <a:lnSpc>
                <a:spcPct val="150000"/>
              </a:lnSpc>
            </a:pPr>
            <a:r>
              <a:rPr lang="ar-DZ" sz="1600" b="1" dirty="0" smtClean="0">
                <a:solidFill>
                  <a:schemeClr val="tx1"/>
                </a:solidFill>
              </a:rPr>
              <a:t>من خلال الجدول أعلاه وحسب الدراسة الإحصائية يتبين لنا أنه لا توجد فروق ذات دلالة إحصائية لصالح مستوى معين لكل </a:t>
            </a:r>
            <a:r>
              <a:rPr lang="ar-SA" sz="1600" b="1" dirty="0" smtClean="0">
                <a:solidFill>
                  <a:schemeClr val="tx1"/>
                </a:solidFill>
              </a:rPr>
              <a:t>من </a:t>
            </a:r>
            <a:r>
              <a:rPr lang="ar-DZ" sz="1600" b="1" dirty="0" smtClean="0">
                <a:solidFill>
                  <a:schemeClr val="tx1"/>
                </a:solidFill>
              </a:rPr>
              <a:t>المؤشرات الفسيولوجية التالية </a:t>
            </a:r>
            <a:r>
              <a:rPr lang="fr-FR" sz="1600" b="1" dirty="0" smtClean="0">
                <a:solidFill>
                  <a:schemeClr val="tx1"/>
                </a:solidFill>
              </a:rPr>
              <a:t>VO</a:t>
            </a:r>
            <a:r>
              <a:rPr lang="fr-FR" sz="1600" b="1" baseline="-25000" dirty="0" smtClean="0">
                <a:solidFill>
                  <a:schemeClr val="tx1"/>
                </a:solidFill>
              </a:rPr>
              <a:t>2</a:t>
            </a:r>
            <a:r>
              <a:rPr lang="fr-FR" sz="1600" b="1" dirty="0" smtClean="0">
                <a:solidFill>
                  <a:schemeClr val="tx1"/>
                </a:solidFill>
              </a:rPr>
              <a:t> max ,Pwc170,) </a:t>
            </a:r>
            <a:r>
              <a:rPr lang="fr-FR" sz="1600" b="1" dirty="0" err="1" smtClean="0">
                <a:solidFill>
                  <a:schemeClr val="tx1"/>
                </a:solidFill>
              </a:rPr>
              <a:t>Panala</a:t>
            </a:r>
            <a:r>
              <a:rPr lang="fr-FR" sz="1600" b="1" dirty="0" smtClean="0">
                <a:solidFill>
                  <a:schemeClr val="tx1"/>
                </a:solidFill>
              </a:rPr>
              <a:t> (</a:t>
            </a:r>
            <a:r>
              <a:rPr lang="ar-DZ" sz="1600" b="1" dirty="0" smtClean="0">
                <a:solidFill>
                  <a:schemeClr val="tx1"/>
                </a:solidFill>
              </a:rPr>
              <a:t>ما عدا النبض أثناء الراحة والسعة الحيوية حيث     نلاحظ فروق ذات دلالة إحصائية لصالح المستوى الأول بمتوسط حسابي  يقدر </a:t>
            </a:r>
            <a:r>
              <a:rPr lang="ar-DZ" sz="1600" b="1" dirty="0" err="1" smtClean="0">
                <a:solidFill>
                  <a:schemeClr val="tx1"/>
                </a:solidFill>
              </a:rPr>
              <a:t>بـ</a:t>
            </a:r>
            <a:r>
              <a:rPr lang="ar-DZ" sz="1600" b="1" dirty="0" smtClean="0">
                <a:solidFill>
                  <a:schemeClr val="tx1"/>
                </a:solidFill>
              </a:rPr>
              <a:t> 4.48 </a:t>
            </a:r>
            <a:r>
              <a:rPr lang="ar-DZ" sz="1600" b="1" dirty="0" err="1" smtClean="0">
                <a:solidFill>
                  <a:schemeClr val="tx1"/>
                </a:solidFill>
              </a:rPr>
              <a:t>ل</a:t>
            </a:r>
            <a:r>
              <a:rPr lang="ar-DZ" sz="1600" b="1" dirty="0" smtClean="0">
                <a:solidFill>
                  <a:schemeClr val="tx1"/>
                </a:solidFill>
              </a:rPr>
              <a:t> فيما يخص السعة الحيوية            </a:t>
            </a:r>
            <a:r>
              <a:rPr lang="ar-DZ" sz="1600" b="1" dirty="0" err="1" smtClean="0">
                <a:solidFill>
                  <a:schemeClr val="tx1"/>
                </a:solidFill>
              </a:rPr>
              <a:t>و</a:t>
            </a:r>
            <a:r>
              <a:rPr lang="ar-DZ" sz="1600" b="1" dirty="0" smtClean="0">
                <a:solidFill>
                  <a:schemeClr val="tx1"/>
                </a:solidFill>
              </a:rPr>
              <a:t> 56.66ن/د بالنسبة للنبض أثناء الراحة </a:t>
            </a:r>
            <a:r>
              <a:rPr lang="ar-DZ" sz="1600" b="1" dirty="0" err="1" smtClean="0">
                <a:solidFill>
                  <a:schemeClr val="tx1"/>
                </a:solidFill>
              </a:rPr>
              <a:t>و</a:t>
            </a:r>
            <a:r>
              <a:rPr lang="ar-DZ" sz="1600" b="1" dirty="0" smtClean="0">
                <a:solidFill>
                  <a:schemeClr val="tx1"/>
                </a:solidFill>
              </a:rPr>
              <a:t> يرجع الباحث الفرق </a:t>
            </a:r>
            <a:r>
              <a:rPr lang="ar-DZ" sz="1600" b="1" dirty="0" err="1" smtClean="0">
                <a:solidFill>
                  <a:schemeClr val="tx1"/>
                </a:solidFill>
              </a:rPr>
              <a:t>الى</a:t>
            </a:r>
            <a:r>
              <a:rPr lang="ar-DZ" sz="1600" b="1" dirty="0" smtClean="0">
                <a:solidFill>
                  <a:schemeClr val="tx1"/>
                </a:solidFill>
              </a:rPr>
              <a:t> حجم التدريب أو عدد الحصص التدريبية المطبقة عند     المستويين حيث هي مرتفعة عند المستوى </a:t>
            </a:r>
            <a:r>
              <a:rPr lang="ar-DZ" sz="1600" b="1" dirty="0" err="1" smtClean="0">
                <a:solidFill>
                  <a:schemeClr val="tx1"/>
                </a:solidFill>
              </a:rPr>
              <a:t>الاعلى</a:t>
            </a:r>
            <a:r>
              <a:rPr lang="ar-DZ" sz="1600" b="1" dirty="0" smtClean="0">
                <a:solidFill>
                  <a:schemeClr val="tx1"/>
                </a:solidFill>
              </a:rPr>
              <a:t> </a:t>
            </a:r>
            <a:r>
              <a:rPr lang="ar-DZ" sz="1600" b="1" dirty="0" err="1" smtClean="0">
                <a:solidFill>
                  <a:schemeClr val="tx1"/>
                </a:solidFill>
              </a:rPr>
              <a:t>بالاضافة</a:t>
            </a:r>
            <a:r>
              <a:rPr lang="ar-DZ" sz="1600" b="1" dirty="0" smtClean="0">
                <a:solidFill>
                  <a:schemeClr val="tx1"/>
                </a:solidFill>
              </a:rPr>
              <a:t> </a:t>
            </a:r>
            <a:r>
              <a:rPr lang="ar-DZ" sz="1600" b="1" dirty="0" err="1" smtClean="0">
                <a:solidFill>
                  <a:schemeClr val="tx1"/>
                </a:solidFill>
              </a:rPr>
              <a:t>الى</a:t>
            </a:r>
            <a:r>
              <a:rPr lang="ar-DZ" sz="1600" b="1" dirty="0" smtClean="0">
                <a:solidFill>
                  <a:schemeClr val="tx1"/>
                </a:solidFill>
              </a:rPr>
              <a:t> </a:t>
            </a:r>
            <a:r>
              <a:rPr lang="ar-DZ" sz="1600" b="1" dirty="0" smtClean="0">
                <a:solidFill>
                  <a:srgbClr val="00B0F0"/>
                </a:solidFill>
              </a:rPr>
              <a:t>عدد سنوات ممارسة اللعبة حيث لاعبوا المستوى </a:t>
            </a:r>
            <a:r>
              <a:rPr lang="ar-DZ" sz="1600" b="1" dirty="0" err="1" smtClean="0">
                <a:solidFill>
                  <a:srgbClr val="00B0F0"/>
                </a:solidFill>
              </a:rPr>
              <a:t>الاعلى</a:t>
            </a:r>
            <a:r>
              <a:rPr lang="ar-DZ" sz="1600" b="1" dirty="0" smtClean="0">
                <a:solidFill>
                  <a:srgbClr val="00B0F0"/>
                </a:solidFill>
              </a:rPr>
              <a:t>         يبدؤون الممارسة مبكرا مقارنة بالمستوى المنخفض الذي أغلبية لاعبيهم يبدأ اللعبة في سن </a:t>
            </a:r>
            <a:r>
              <a:rPr lang="ar-DZ" sz="1600" b="1" dirty="0" err="1" smtClean="0">
                <a:solidFill>
                  <a:srgbClr val="00B0F0"/>
                </a:solidFill>
              </a:rPr>
              <a:t>الاصاغر</a:t>
            </a:r>
            <a:r>
              <a:rPr lang="ar-DZ" sz="1600" b="1" dirty="0" smtClean="0">
                <a:solidFill>
                  <a:srgbClr val="00B0F0"/>
                </a:solidFill>
              </a:rPr>
              <a:t> 12-13 سنة فيما لاعبي المستوى </a:t>
            </a:r>
            <a:r>
              <a:rPr lang="ar-DZ" sz="1600" b="1" dirty="0" err="1" smtClean="0">
                <a:solidFill>
                  <a:srgbClr val="00B0F0"/>
                </a:solidFill>
              </a:rPr>
              <a:t>الاعلى</a:t>
            </a:r>
            <a:r>
              <a:rPr lang="ar-DZ" sz="1600" b="1" dirty="0" smtClean="0">
                <a:solidFill>
                  <a:srgbClr val="00B0F0"/>
                </a:solidFill>
              </a:rPr>
              <a:t> يبدؤون في سن 7-8 سنوات مما يزيد في كفاءتهم للدفع القلبي </a:t>
            </a:r>
            <a:r>
              <a:rPr lang="ar-DZ" sz="1600" b="1" dirty="0" err="1" smtClean="0">
                <a:solidFill>
                  <a:srgbClr val="00B0F0"/>
                </a:solidFill>
              </a:rPr>
              <a:t>و</a:t>
            </a:r>
            <a:r>
              <a:rPr lang="ar-DZ" sz="1600" b="1" dirty="0" smtClean="0">
                <a:solidFill>
                  <a:srgbClr val="00B0F0"/>
                </a:solidFill>
              </a:rPr>
              <a:t> سعة الحيوية</a:t>
            </a:r>
          </a:p>
          <a:p>
            <a:pPr algn="r" rtl="1">
              <a:lnSpc>
                <a:spcPct val="150000"/>
              </a:lnSpc>
            </a:pPr>
            <a:r>
              <a:rPr lang="ar-DZ" sz="1600" b="1" dirty="0" err="1" smtClean="0">
                <a:solidFill>
                  <a:schemeClr val="tx1"/>
                </a:solidFill>
              </a:rPr>
              <a:t>اضافة</a:t>
            </a:r>
            <a:r>
              <a:rPr lang="ar-DZ" sz="1600" b="1" dirty="0" smtClean="0">
                <a:solidFill>
                  <a:schemeClr val="tx1"/>
                </a:solidFill>
              </a:rPr>
              <a:t> </a:t>
            </a:r>
            <a:r>
              <a:rPr lang="ar-DZ" sz="1600" b="1" dirty="0" err="1" smtClean="0">
                <a:solidFill>
                  <a:schemeClr val="tx1"/>
                </a:solidFill>
              </a:rPr>
              <a:t>الى</a:t>
            </a:r>
            <a:r>
              <a:rPr lang="ar-DZ" sz="1600" b="1" dirty="0" smtClean="0">
                <a:solidFill>
                  <a:schemeClr val="tx1"/>
                </a:solidFill>
              </a:rPr>
              <a:t> ذلك </a:t>
            </a:r>
            <a:r>
              <a:rPr lang="ar-DZ" sz="1600" b="1" dirty="0" err="1" smtClean="0">
                <a:solidFill>
                  <a:schemeClr val="tx1"/>
                </a:solidFill>
              </a:rPr>
              <a:t>و</a:t>
            </a:r>
            <a:r>
              <a:rPr lang="ar-DZ" sz="1600" b="1" dirty="0" smtClean="0">
                <a:solidFill>
                  <a:schemeClr val="tx1"/>
                </a:solidFill>
              </a:rPr>
              <a:t> فيما يخص السعة الحيوية فرغم أعلى متوسط كان لصالح لاعبي المستوى </a:t>
            </a:r>
            <a:r>
              <a:rPr lang="ar-DZ" sz="1600" b="1" dirty="0" err="1" smtClean="0">
                <a:solidFill>
                  <a:schemeClr val="tx1"/>
                </a:solidFill>
              </a:rPr>
              <a:t>الاعلى</a:t>
            </a:r>
            <a:r>
              <a:rPr lang="ar-DZ" sz="1600" b="1" dirty="0" smtClean="0">
                <a:solidFill>
                  <a:schemeClr val="tx1"/>
                </a:solidFill>
              </a:rPr>
              <a:t> فان هذه القيمة أيضا لا ترقى  إلى مستوى المطلوب حيث قدرت </a:t>
            </a:r>
            <a:r>
              <a:rPr lang="ar-DZ" sz="1600" b="1" dirty="0" err="1" smtClean="0">
                <a:solidFill>
                  <a:srgbClr val="00B0F0"/>
                </a:solidFill>
              </a:rPr>
              <a:t>بـ</a:t>
            </a:r>
            <a:r>
              <a:rPr lang="ar-DZ" sz="1600" b="1" dirty="0" smtClean="0">
                <a:solidFill>
                  <a:srgbClr val="00B0F0"/>
                </a:solidFill>
              </a:rPr>
              <a:t> 4.48 فهذه القيمة نجدها عند إنسان العادي </a:t>
            </a:r>
            <a:r>
              <a:rPr lang="ar-DZ" sz="1600" b="1" dirty="0" smtClean="0">
                <a:solidFill>
                  <a:schemeClr val="tx1"/>
                </a:solidFill>
              </a:rPr>
              <a:t>حتى لو قارناها مع قيمة السعة الحيوية لدراسة    (صالح بشير سعد أو حفيظ، 2006) التي أجريت على أواسط لاعبي نادي </a:t>
            </a:r>
            <a:r>
              <a:rPr lang="ar-DZ" sz="1600" b="1" dirty="0" err="1" smtClean="0">
                <a:solidFill>
                  <a:schemeClr val="tx1"/>
                </a:solidFill>
              </a:rPr>
              <a:t>العجيلات</a:t>
            </a:r>
            <a:r>
              <a:rPr lang="ar-DZ" sz="1600" b="1" dirty="0" smtClean="0">
                <a:solidFill>
                  <a:schemeClr val="tx1"/>
                </a:solidFill>
              </a:rPr>
              <a:t>  حيث بلغت قيمة </a:t>
            </a:r>
            <a:r>
              <a:rPr lang="fr-FR" sz="1600" b="1" dirty="0" smtClean="0">
                <a:solidFill>
                  <a:schemeClr val="tx1"/>
                </a:solidFill>
              </a:rPr>
              <a:t>cv</a:t>
            </a:r>
            <a:r>
              <a:rPr lang="ar-DZ" sz="1600" b="1" dirty="0" smtClean="0">
                <a:solidFill>
                  <a:schemeClr val="tx1"/>
                </a:solidFill>
              </a:rPr>
              <a:t> 4.8 لتر فان مستوى    السعة الحيوية لأواسطنا تبقى بعيدا على المستوى المطلوب للاعب كرة القدم.</a:t>
            </a:r>
            <a:endParaRPr lang="fr-FR" sz="1600" b="1" dirty="0" smtClean="0">
              <a:solidFill>
                <a:schemeClr val="tx1"/>
              </a:solidFill>
            </a:endParaRPr>
          </a:p>
          <a:p>
            <a:pPr algn="r" rtl="1">
              <a:lnSpc>
                <a:spcPct val="150000"/>
              </a:lnSpc>
            </a:pPr>
            <a:r>
              <a:rPr lang="ar-DZ" sz="1600" b="1" dirty="0" smtClean="0">
                <a:solidFill>
                  <a:srgbClr val="00B0F0"/>
                </a:solidFill>
              </a:rPr>
              <a:t>حيث يرى </a:t>
            </a:r>
            <a:r>
              <a:rPr lang="ar-DZ" sz="1600" b="1" dirty="0" err="1" smtClean="0">
                <a:solidFill>
                  <a:srgbClr val="00B0F0"/>
                </a:solidFill>
              </a:rPr>
              <a:t>ابراهيم</a:t>
            </a:r>
            <a:r>
              <a:rPr lang="ar-DZ" sz="1600" b="1" dirty="0" smtClean="0">
                <a:solidFill>
                  <a:srgbClr val="00B0F0"/>
                </a:solidFill>
              </a:rPr>
              <a:t> رضا 1996 أن لاعب كرة القدم تكون قيمة السعة الحيوية لديه في حدود 5.4 لتر</a:t>
            </a:r>
            <a:endParaRPr lang="fr-FR" sz="1600" b="1" dirty="0">
              <a:solidFill>
                <a:srgbClr val="00B0F0"/>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sz="3200" dirty="0" smtClean="0"/>
              <a:t>عرض ومناقشة نتائج اللاعبين حسب مستوى اللعب</a:t>
            </a:r>
            <a:endParaRPr lang="fr-FR" sz="3200" dirty="0"/>
          </a:p>
        </p:txBody>
      </p:sp>
      <p:sp>
        <p:nvSpPr>
          <p:cNvPr id="4" name="Espace réservé du contenu 3"/>
          <p:cNvSpPr>
            <a:spLocks noGrp="1"/>
          </p:cNvSpPr>
          <p:nvPr>
            <p:ph idx="10"/>
          </p:nvPr>
        </p:nvSpPr>
        <p:spPr>
          <a:xfrm>
            <a:off x="0" y="1142984"/>
            <a:ext cx="8858280" cy="5357850"/>
          </a:xfrm>
        </p:spPr>
        <p:txBody>
          <a:bodyPr/>
          <a:lstStyle/>
          <a:p>
            <a:pPr algn="r" rtl="1"/>
            <a:r>
              <a:rPr lang="ar-DZ" sz="1600" b="1" dirty="0" smtClean="0">
                <a:solidFill>
                  <a:schemeClr val="tx1"/>
                </a:solidFill>
              </a:rPr>
              <a:t> و فيما يخص </a:t>
            </a:r>
            <a:r>
              <a:rPr lang="fr-FR" sz="1600" b="1" dirty="0" smtClean="0">
                <a:solidFill>
                  <a:schemeClr val="tx1"/>
                </a:solidFill>
              </a:rPr>
              <a:t>PAAL</a:t>
            </a:r>
            <a:r>
              <a:rPr lang="ar-DZ" sz="1600" b="1" dirty="0" smtClean="0">
                <a:solidFill>
                  <a:schemeClr val="tx1"/>
                </a:solidFill>
              </a:rPr>
              <a:t> فقد جاءت نتائج دراستنا مطابقة لدراسة </a:t>
            </a:r>
            <a:r>
              <a:rPr lang="fr-FR" sz="1600" b="1" dirty="0" smtClean="0">
                <a:solidFill>
                  <a:schemeClr val="tx1"/>
                </a:solidFill>
              </a:rPr>
              <a:t>«  </a:t>
            </a:r>
            <a:r>
              <a:rPr lang="fr-FR" sz="1600" b="1" dirty="0" err="1" smtClean="0">
                <a:solidFill>
                  <a:schemeClr val="tx1"/>
                </a:solidFill>
              </a:rPr>
              <a:t>george</a:t>
            </a:r>
            <a:r>
              <a:rPr lang="fr-FR" sz="1600" b="1" dirty="0" smtClean="0">
                <a:solidFill>
                  <a:schemeClr val="tx1"/>
                </a:solidFill>
              </a:rPr>
              <a:t> </a:t>
            </a:r>
            <a:r>
              <a:rPr lang="fr-FR" sz="1600" b="1" dirty="0" err="1" smtClean="0">
                <a:solidFill>
                  <a:schemeClr val="tx1"/>
                </a:solidFill>
              </a:rPr>
              <a:t>cozorla</a:t>
            </a:r>
            <a:r>
              <a:rPr lang="fr-FR" sz="1600" b="1" dirty="0" smtClean="0">
                <a:solidFill>
                  <a:schemeClr val="tx1"/>
                </a:solidFill>
              </a:rPr>
              <a:t> 2008 »  </a:t>
            </a:r>
            <a:r>
              <a:rPr lang="ar-DZ" sz="1600" b="1" dirty="0" smtClean="0">
                <a:solidFill>
                  <a:schemeClr val="tx1"/>
                </a:solidFill>
              </a:rPr>
              <a:t>و هي دراسة  مقارنة بين مستويات مختلفة للقدرة </a:t>
            </a:r>
            <a:r>
              <a:rPr lang="ar-DZ" sz="1600" b="1" dirty="0" err="1" smtClean="0">
                <a:solidFill>
                  <a:schemeClr val="tx1"/>
                </a:solidFill>
              </a:rPr>
              <a:t>اللاهوائية</a:t>
            </a:r>
            <a:r>
              <a:rPr lang="ar-DZ" sz="1600" b="1" dirty="0" smtClean="0">
                <a:solidFill>
                  <a:schemeClr val="tx1"/>
                </a:solidFill>
              </a:rPr>
              <a:t> القصيرة حيث انحصرت قيمتها في اختبار </a:t>
            </a:r>
            <a:r>
              <a:rPr lang="ar-DZ" sz="1600" b="1" dirty="0" err="1" smtClean="0">
                <a:solidFill>
                  <a:schemeClr val="tx1"/>
                </a:solidFill>
              </a:rPr>
              <a:t>سارجنت</a:t>
            </a:r>
            <a:r>
              <a:rPr lang="ar-DZ" sz="1600" b="1" dirty="0" smtClean="0">
                <a:solidFill>
                  <a:schemeClr val="tx1"/>
                </a:solidFill>
              </a:rPr>
              <a:t> بين ( 54.12 </a:t>
            </a:r>
            <a:r>
              <a:rPr lang="ar-DZ" sz="1600" b="1" dirty="0" err="1" smtClean="0">
                <a:solidFill>
                  <a:schemeClr val="tx1"/>
                </a:solidFill>
              </a:rPr>
              <a:t>و</a:t>
            </a:r>
            <a:r>
              <a:rPr lang="ar-DZ" sz="1600" b="1" dirty="0" smtClean="0">
                <a:solidFill>
                  <a:schemeClr val="tx1"/>
                </a:solidFill>
              </a:rPr>
              <a:t> 55 سم) إلا أنه أكد في   نتائجه    على أنه لكي يكون الرياضي ممارس في المستوى العالي يجب تتوفر فيه بعض المقاييس  من بينها </a:t>
            </a:r>
            <a:r>
              <a:rPr lang="ar-DZ" sz="1600" b="1" dirty="0" smtClean="0">
                <a:solidFill>
                  <a:srgbClr val="00B0F0"/>
                </a:solidFill>
              </a:rPr>
              <a:t>أن يحقق الرياضي 65 سم في اختبار </a:t>
            </a:r>
            <a:r>
              <a:rPr lang="ar-DZ" sz="1600" b="1" dirty="0" err="1" smtClean="0">
                <a:solidFill>
                  <a:srgbClr val="00B0F0"/>
                </a:solidFill>
              </a:rPr>
              <a:t>سارجنت</a:t>
            </a:r>
            <a:r>
              <a:rPr lang="ar-DZ" sz="1600" b="1" dirty="0" smtClean="0">
                <a:solidFill>
                  <a:schemeClr val="tx1"/>
                </a:solidFill>
              </a:rPr>
              <a:t> ، لذلك تبقى النتيجة المحققة لكل مستوى بعيدة  جدا عن    المستوى المطلوب للممارسة في          المستوى العالي حيث انحصرت نتائجنا بين 47.18 </a:t>
            </a:r>
            <a:r>
              <a:rPr lang="ar-DZ" sz="1600" b="1" dirty="0" err="1" smtClean="0">
                <a:solidFill>
                  <a:schemeClr val="tx1"/>
                </a:solidFill>
              </a:rPr>
              <a:t>و</a:t>
            </a:r>
            <a:r>
              <a:rPr lang="ar-DZ" sz="1600" b="1" dirty="0" smtClean="0">
                <a:solidFill>
                  <a:schemeClr val="tx1"/>
                </a:solidFill>
              </a:rPr>
              <a:t> 48.78 سم </a:t>
            </a:r>
          </a:p>
          <a:p>
            <a:pPr algn="r" rtl="1"/>
            <a:r>
              <a:rPr lang="ar-DZ" sz="1600" b="1" dirty="0" smtClean="0">
                <a:solidFill>
                  <a:schemeClr val="tx1"/>
                </a:solidFill>
              </a:rPr>
              <a:t>و يرى الباحث أن هذه النتيجة ترجع إلى  عدم </a:t>
            </a:r>
            <a:r>
              <a:rPr lang="ar-DZ" sz="1600" b="1" dirty="0" err="1" smtClean="0">
                <a:solidFill>
                  <a:schemeClr val="tx1"/>
                </a:solidFill>
              </a:rPr>
              <a:t>إيلاء</a:t>
            </a:r>
            <a:r>
              <a:rPr lang="ar-DZ" sz="1600" b="1" dirty="0" smtClean="0">
                <a:solidFill>
                  <a:schemeClr val="tx1"/>
                </a:solidFill>
              </a:rPr>
              <a:t> مدربينا الأهمية لتطوير القوة الانفجارية للأطراف السفلية للدرجة المطلوبة  عند      لاعبي كرة القدم عامة وأواسط كرة القدم الجزائرية خاصة.</a:t>
            </a:r>
            <a:endParaRPr lang="fr-FR" sz="1600" b="1" dirty="0" smtClean="0">
              <a:solidFill>
                <a:schemeClr val="tx1"/>
              </a:solidFill>
            </a:endParaRPr>
          </a:p>
          <a:p>
            <a:pPr lvl="0" algn="r" rtl="1"/>
            <a:r>
              <a:rPr lang="ar-DZ" sz="1600" b="1" dirty="0" smtClean="0">
                <a:solidFill>
                  <a:schemeClr val="tx1"/>
                </a:solidFill>
              </a:rPr>
              <a:t>من الواضح التقارب الكبير بين المستويين في قيمة الحد الأقصى لأكسجين حتى انه هناك تفوق طفيف للمستوى المنخفض لذلك    يتساءل الباحث أين يكمن الفرق بين المستويين ؟ مادام هناك نفس المستوى ... في قيمة الحد </a:t>
            </a:r>
            <a:r>
              <a:rPr lang="ar-DZ" sz="1600" b="1" dirty="0" err="1" smtClean="0">
                <a:solidFill>
                  <a:schemeClr val="tx1"/>
                </a:solidFill>
              </a:rPr>
              <a:t>الاقصى</a:t>
            </a:r>
            <a:r>
              <a:rPr lang="ar-DZ" sz="1600" b="1" dirty="0" smtClean="0">
                <a:solidFill>
                  <a:schemeClr val="tx1"/>
                </a:solidFill>
              </a:rPr>
              <a:t> لاستهلاك </a:t>
            </a:r>
            <a:r>
              <a:rPr lang="ar-DZ" sz="1600" b="1" dirty="0" err="1" smtClean="0">
                <a:solidFill>
                  <a:schemeClr val="tx1"/>
                </a:solidFill>
              </a:rPr>
              <a:t>الاكسجين</a:t>
            </a:r>
            <a:r>
              <a:rPr lang="ar-DZ" sz="1600" b="1" dirty="0" smtClean="0">
                <a:solidFill>
                  <a:schemeClr val="tx1"/>
                </a:solidFill>
              </a:rPr>
              <a:t> </a:t>
            </a:r>
            <a:r>
              <a:rPr lang="fr-FR" sz="1600" b="1" dirty="0" smtClean="0">
                <a:solidFill>
                  <a:schemeClr val="tx1"/>
                </a:solidFill>
              </a:rPr>
              <a:t>VO2 max</a:t>
            </a:r>
            <a:r>
              <a:rPr lang="ar-DZ" sz="1600" b="1" dirty="0" smtClean="0">
                <a:solidFill>
                  <a:schemeClr val="tx1"/>
                </a:solidFill>
              </a:rPr>
              <a:t>.</a:t>
            </a:r>
            <a:endParaRPr lang="fr-FR" sz="1600" b="1" dirty="0" smtClean="0">
              <a:solidFill>
                <a:schemeClr val="tx1"/>
              </a:solidFill>
            </a:endParaRPr>
          </a:p>
          <a:p>
            <a:pPr algn="r" rtl="1"/>
            <a:r>
              <a:rPr lang="ar-DZ" sz="1600" b="1" dirty="0" smtClean="0">
                <a:solidFill>
                  <a:schemeClr val="tx1"/>
                </a:solidFill>
              </a:rPr>
              <a:t>حيث في دراسة </a:t>
            </a:r>
            <a:r>
              <a:rPr lang="fr-FR" sz="1600" b="1" dirty="0" smtClean="0">
                <a:solidFill>
                  <a:schemeClr val="tx1"/>
                </a:solidFill>
              </a:rPr>
              <a:t>VI </a:t>
            </a:r>
            <a:r>
              <a:rPr lang="fr-FR" sz="1600" b="1" dirty="0" err="1" smtClean="0">
                <a:solidFill>
                  <a:schemeClr val="tx1"/>
                </a:solidFill>
              </a:rPr>
              <a:t>kalapotharakos</a:t>
            </a:r>
            <a:r>
              <a:rPr lang="fr-FR" sz="1600" b="1" dirty="0" smtClean="0">
                <a:solidFill>
                  <a:schemeClr val="tx1"/>
                </a:solidFill>
              </a:rPr>
              <a:t> et </a:t>
            </a:r>
            <a:r>
              <a:rPr lang="fr-FR" sz="1600" b="1" dirty="0" err="1" smtClean="0">
                <a:solidFill>
                  <a:schemeClr val="tx1"/>
                </a:solidFill>
              </a:rPr>
              <a:t>coll</a:t>
            </a:r>
            <a:r>
              <a:rPr lang="fr-FR" sz="1600" b="1" dirty="0" smtClean="0">
                <a:solidFill>
                  <a:schemeClr val="tx1"/>
                </a:solidFill>
              </a:rPr>
              <a:t> 2005 </a:t>
            </a:r>
            <a:r>
              <a:rPr lang="ar-DZ" sz="1600" b="1" dirty="0" smtClean="0">
                <a:solidFill>
                  <a:schemeClr val="tx1"/>
                </a:solidFill>
              </a:rPr>
              <a:t> </a:t>
            </a:r>
            <a:r>
              <a:rPr lang="ar-DZ" sz="1600" b="1" dirty="0" err="1" smtClean="0">
                <a:solidFill>
                  <a:schemeClr val="tx1"/>
                </a:solidFill>
              </a:rPr>
              <a:t>بمقاربنه</a:t>
            </a:r>
            <a:r>
              <a:rPr lang="ar-DZ" sz="1600" b="1" dirty="0" smtClean="0">
                <a:solidFill>
                  <a:schemeClr val="tx1"/>
                </a:solidFill>
              </a:rPr>
              <a:t> للخصائص الفسيولوجية بين أندية مقدمة ومؤخرة الترتيب للبطولة اليونانية وجد الباحث فروق حتى في نفس المستوى فممكن لاعتماده فئة الأكابر.</a:t>
            </a:r>
            <a:endParaRPr lang="fr-FR" sz="1600" b="1" dirty="0" smtClean="0">
              <a:solidFill>
                <a:schemeClr val="tx1"/>
              </a:solidFill>
            </a:endParaRPr>
          </a:p>
          <a:p>
            <a:pPr lvl="0" algn="r" rtl="1"/>
            <a:r>
              <a:rPr lang="ar-DZ" sz="1600" b="1" dirty="0" smtClean="0">
                <a:solidFill>
                  <a:srgbClr val="00B0F0"/>
                </a:solidFill>
              </a:rPr>
              <a:t>لكن هناك إشكال آخر وهو القيمة المحققة </a:t>
            </a:r>
            <a:r>
              <a:rPr lang="ar-DZ" sz="1600" b="1" dirty="0" err="1" smtClean="0">
                <a:solidFill>
                  <a:srgbClr val="00B0F0"/>
                </a:solidFill>
              </a:rPr>
              <a:t>لل</a:t>
            </a:r>
            <a:r>
              <a:rPr lang="ar-DZ" sz="1600" b="1" dirty="0" smtClean="0">
                <a:solidFill>
                  <a:srgbClr val="00B0F0"/>
                </a:solidFill>
              </a:rPr>
              <a:t> </a:t>
            </a:r>
            <a:r>
              <a:rPr lang="fr-FR" sz="1600" b="1" dirty="0" smtClean="0">
                <a:solidFill>
                  <a:srgbClr val="00B0F0"/>
                </a:solidFill>
              </a:rPr>
              <a:t>VO2 max </a:t>
            </a:r>
            <a:r>
              <a:rPr lang="ar-DZ" sz="1600" b="1" dirty="0" smtClean="0">
                <a:solidFill>
                  <a:srgbClr val="00B0F0"/>
                </a:solidFill>
              </a:rPr>
              <a:t> عند حدود 47 مل/</a:t>
            </a:r>
            <a:r>
              <a:rPr lang="ar-DZ" sz="1600" b="1" dirty="0" err="1" smtClean="0">
                <a:solidFill>
                  <a:srgbClr val="00B0F0"/>
                </a:solidFill>
              </a:rPr>
              <a:t>كلغ</a:t>
            </a:r>
            <a:r>
              <a:rPr lang="ar-DZ" sz="1600" b="1" dirty="0" smtClean="0">
                <a:solidFill>
                  <a:srgbClr val="00B0F0"/>
                </a:solidFill>
              </a:rPr>
              <a:t>/د فحسب المكون لدى                            </a:t>
            </a:r>
            <a:r>
              <a:rPr lang="ar-DZ" sz="1600" b="1" dirty="0" err="1" smtClean="0">
                <a:solidFill>
                  <a:srgbClr val="00B0F0"/>
                </a:solidFill>
              </a:rPr>
              <a:t>الفيفا</a:t>
            </a:r>
            <a:r>
              <a:rPr lang="ar-DZ" sz="1600" b="1" dirty="0" smtClean="0">
                <a:solidFill>
                  <a:srgbClr val="00B0F0"/>
                </a:solidFill>
              </a:rPr>
              <a:t> </a:t>
            </a:r>
            <a:r>
              <a:rPr lang="fr-FR" sz="1600" b="1" dirty="0" err="1" smtClean="0">
                <a:solidFill>
                  <a:srgbClr val="00B0F0"/>
                </a:solidFill>
              </a:rPr>
              <a:t>fran</a:t>
            </a:r>
            <a:r>
              <a:rPr lang="fr-FR" sz="1600" b="1" dirty="0" smtClean="0">
                <a:solidFill>
                  <a:srgbClr val="00B0F0"/>
                </a:solidFill>
              </a:rPr>
              <a:t> masson2007  </a:t>
            </a:r>
            <a:r>
              <a:rPr lang="ar-DZ" sz="1600" b="1" dirty="0" smtClean="0">
                <a:solidFill>
                  <a:srgbClr val="00B0F0"/>
                </a:solidFill>
              </a:rPr>
              <a:t>فقد حدد قيمة </a:t>
            </a:r>
            <a:r>
              <a:rPr lang="ar-DZ" sz="1600" b="1" dirty="0" err="1" smtClean="0">
                <a:solidFill>
                  <a:srgbClr val="00B0F0"/>
                </a:solidFill>
              </a:rPr>
              <a:t>ال</a:t>
            </a:r>
            <a:r>
              <a:rPr lang="ar-DZ" sz="1600" b="1" dirty="0" smtClean="0">
                <a:solidFill>
                  <a:srgbClr val="00B0F0"/>
                </a:solidFill>
              </a:rPr>
              <a:t>  </a:t>
            </a:r>
            <a:r>
              <a:rPr lang="fr-FR" sz="1600" b="1" dirty="0" smtClean="0">
                <a:solidFill>
                  <a:srgbClr val="00B0F0"/>
                </a:solidFill>
              </a:rPr>
              <a:t>VO2 max  </a:t>
            </a:r>
            <a:r>
              <a:rPr lang="ar-DZ" sz="1600" b="1" dirty="0" smtClean="0">
                <a:solidFill>
                  <a:srgbClr val="00B0F0"/>
                </a:solidFill>
              </a:rPr>
              <a:t>عند الأواسط</a:t>
            </a:r>
            <a:r>
              <a:rPr lang="fr-FR" sz="1600" b="1" dirty="0" smtClean="0">
                <a:solidFill>
                  <a:srgbClr val="00B0F0"/>
                </a:solidFill>
              </a:rPr>
              <a:t> </a:t>
            </a:r>
            <a:r>
              <a:rPr lang="ar-DZ" sz="1600" b="1" dirty="0" smtClean="0">
                <a:solidFill>
                  <a:srgbClr val="00B0F0"/>
                </a:solidFill>
              </a:rPr>
              <a:t>بين 58 </a:t>
            </a:r>
            <a:r>
              <a:rPr lang="ar-DZ" sz="1600" b="1" dirty="0" err="1" smtClean="0">
                <a:solidFill>
                  <a:srgbClr val="00B0F0"/>
                </a:solidFill>
              </a:rPr>
              <a:t>و</a:t>
            </a:r>
            <a:r>
              <a:rPr lang="ar-DZ" sz="1600" b="1" dirty="0" smtClean="0">
                <a:solidFill>
                  <a:srgbClr val="00B0F0"/>
                </a:solidFill>
              </a:rPr>
              <a:t> 68 مل/</a:t>
            </a:r>
            <a:r>
              <a:rPr lang="ar-DZ" sz="1600" b="1" dirty="0" err="1" smtClean="0">
                <a:solidFill>
                  <a:srgbClr val="00B0F0"/>
                </a:solidFill>
              </a:rPr>
              <a:t>كلغ</a:t>
            </a:r>
            <a:r>
              <a:rPr lang="ar-DZ" sz="1600" b="1" dirty="0" smtClean="0">
                <a:solidFill>
                  <a:srgbClr val="00B0F0"/>
                </a:solidFill>
              </a:rPr>
              <a:t>/د.</a:t>
            </a:r>
            <a:r>
              <a:rPr lang="fr-FR" sz="1600" b="1" dirty="0" smtClean="0">
                <a:solidFill>
                  <a:srgbClr val="00B0F0"/>
                </a:solidFill>
              </a:rPr>
              <a:t> </a:t>
            </a:r>
          </a:p>
          <a:p>
            <a:pPr lvl="0" algn="r" rtl="1"/>
            <a:endParaRPr lang="fr-FR" sz="1600" b="1" dirty="0" smtClean="0">
              <a:solidFill>
                <a:schemeClr val="tx1"/>
              </a:solidFill>
            </a:endParaRPr>
          </a:p>
          <a:p>
            <a:pPr algn="r" rtl="1"/>
            <a:r>
              <a:rPr lang="ar-DZ" sz="1800" b="1" dirty="0" smtClean="0">
                <a:solidFill>
                  <a:srgbClr val="002060"/>
                </a:solidFill>
              </a:rPr>
              <a:t>لذلك يرى الباحث قبل الحديث عن عدم وجود فروق بين المستويات كرة القدم الجزائرية أواسط في الخصائص       الفسيولوجية بحيث يمكن أن تكون هناك فروق بين هذه المستويات في جوانب أخرى مثل </a:t>
            </a:r>
            <a:r>
              <a:rPr lang="ar-DZ" sz="1800" b="1" dirty="0" err="1" smtClean="0">
                <a:solidFill>
                  <a:srgbClr val="002060"/>
                </a:solidFill>
              </a:rPr>
              <a:t>المهارية</a:t>
            </a:r>
            <a:r>
              <a:rPr lang="ar-DZ" sz="1800" b="1" dirty="0" smtClean="0">
                <a:solidFill>
                  <a:srgbClr val="002060"/>
                </a:solidFill>
              </a:rPr>
              <a:t> ، النفسية ،      والمعرفية ... الخ. لذلك لابد علينا إيجاد السبل والطرق للوصول بلاعبينا </a:t>
            </a:r>
            <a:r>
              <a:rPr lang="ar-DZ" sz="1800" b="1" dirty="0" err="1" smtClean="0">
                <a:solidFill>
                  <a:srgbClr val="002060"/>
                </a:solidFill>
              </a:rPr>
              <a:t>الى</a:t>
            </a:r>
            <a:r>
              <a:rPr lang="ar-DZ" sz="1800" b="1" dirty="0" smtClean="0">
                <a:solidFill>
                  <a:srgbClr val="002060"/>
                </a:solidFill>
              </a:rPr>
              <a:t> المستويين العالي من الجانب الوظيفي وكل ماله علاقة بالقدرات الوظيفية أي كفاءة الأجهزة التي لها تأثير في أداء لعبة كرة القدم.</a:t>
            </a:r>
            <a:endParaRPr lang="fr-FR" sz="1800" b="1" dirty="0" smtClean="0">
              <a:solidFill>
                <a:srgbClr val="002060"/>
              </a:solidFill>
            </a:endParaRPr>
          </a:p>
          <a:p>
            <a:pPr algn="r" rtl="1"/>
            <a:endParaRPr lang="fr-FR" sz="1600" b="1" dirty="0">
              <a:solidFill>
                <a:schemeClr val="tx1"/>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19672" y="357166"/>
            <a:ext cx="7524328" cy="1069514"/>
          </a:xfrm>
        </p:spPr>
        <p:txBody>
          <a:bodyPr/>
          <a:lstStyle/>
          <a:p>
            <a:pPr lvl="0" algn="ctr"/>
            <a:r>
              <a:rPr lang="ar-DZ" sz="2800" dirty="0" smtClean="0">
                <a:solidFill>
                  <a:schemeClr val="tx1"/>
                </a:solidFill>
              </a:rPr>
              <a:t>عرض ومناقشة نتائج اللاعبين حسب مراكز اللعب</a:t>
            </a:r>
            <a:endParaRPr lang="fr-FR" dirty="0">
              <a:solidFill>
                <a:schemeClr val="tx1"/>
              </a:solidFill>
            </a:endParaRPr>
          </a:p>
        </p:txBody>
      </p:sp>
      <p:sp>
        <p:nvSpPr>
          <p:cNvPr id="3" name="Espace réservé du contenu 2"/>
          <p:cNvSpPr>
            <a:spLocks noGrp="1"/>
          </p:cNvSpPr>
          <p:nvPr>
            <p:ph idx="1"/>
          </p:nvPr>
        </p:nvSpPr>
        <p:spPr>
          <a:xfrm>
            <a:off x="1428728" y="1357298"/>
            <a:ext cx="7715272" cy="1643074"/>
          </a:xfrm>
        </p:spPr>
        <p:txBody>
          <a:bodyPr/>
          <a:lstStyle/>
          <a:p>
            <a:pPr algn="ctr">
              <a:lnSpc>
                <a:spcPct val="150000"/>
              </a:lnSpc>
            </a:pPr>
            <a:r>
              <a:rPr lang="ar-SA" sz="2400" b="1" dirty="0" smtClean="0">
                <a:solidFill>
                  <a:srgbClr val="C00000"/>
                </a:solidFill>
              </a:rPr>
              <a:t>من خلال الفرضية </a:t>
            </a:r>
            <a:r>
              <a:rPr lang="ar-SA" sz="2400" b="1" dirty="0" err="1" smtClean="0">
                <a:solidFill>
                  <a:srgbClr val="C00000"/>
                </a:solidFill>
              </a:rPr>
              <a:t>الث</a:t>
            </a:r>
            <a:r>
              <a:rPr lang="ar-DZ" sz="2400" b="1" dirty="0" err="1" smtClean="0">
                <a:solidFill>
                  <a:srgbClr val="C00000"/>
                </a:solidFill>
              </a:rPr>
              <a:t>انية</a:t>
            </a:r>
            <a:r>
              <a:rPr lang="ar-SA" sz="2400" b="1" dirty="0" smtClean="0">
                <a:solidFill>
                  <a:srgbClr val="C00000"/>
                </a:solidFill>
              </a:rPr>
              <a:t> </a:t>
            </a:r>
            <a:r>
              <a:rPr lang="ar-SA" sz="2400" b="1" dirty="0" smtClean="0">
                <a:solidFill>
                  <a:srgbClr val="C00000"/>
                </a:solidFill>
              </a:rPr>
              <a:t>التي تشير إلى : </a:t>
            </a:r>
            <a:r>
              <a:rPr lang="ar-DZ" sz="2400" b="1" dirty="0" smtClean="0">
                <a:solidFill>
                  <a:srgbClr val="C00000"/>
                </a:solidFill>
              </a:rPr>
              <a:t> وجود فروق معنوية في بعض     الخصائص الفسيولوجية بين مراكز اللاعبين عند </a:t>
            </a:r>
            <a:r>
              <a:rPr lang="ar-DZ" sz="2400" b="1" dirty="0" err="1" smtClean="0">
                <a:solidFill>
                  <a:srgbClr val="C00000"/>
                </a:solidFill>
              </a:rPr>
              <a:t>اواسط</a:t>
            </a:r>
            <a:r>
              <a:rPr lang="ar-DZ" sz="2400" b="1" dirty="0" smtClean="0">
                <a:solidFill>
                  <a:srgbClr val="C00000"/>
                </a:solidFill>
              </a:rPr>
              <a:t> كرة القدم الجزائرية.</a:t>
            </a:r>
            <a:endParaRPr lang="fr-FR" sz="2400" dirty="0">
              <a:solidFill>
                <a:srgbClr val="C00000"/>
              </a:solidFill>
            </a:endParaRPr>
          </a:p>
        </p:txBody>
      </p:sp>
      <p:sp>
        <p:nvSpPr>
          <p:cNvPr id="4" name="Espace réservé du contenu 3"/>
          <p:cNvSpPr>
            <a:spLocks noGrp="1"/>
          </p:cNvSpPr>
          <p:nvPr>
            <p:ph idx="10"/>
          </p:nvPr>
        </p:nvSpPr>
        <p:spPr>
          <a:xfrm>
            <a:off x="2214546" y="3286124"/>
            <a:ext cx="6563072" cy="3135193"/>
          </a:xfrm>
        </p:spPr>
        <p:txBody>
          <a:bodyPr/>
          <a:lstStyle/>
          <a:p>
            <a:pPr algn="r" rtl="1"/>
            <a:r>
              <a:rPr lang="ar-DZ" sz="2400" b="1" dirty="0" smtClean="0">
                <a:solidFill>
                  <a:schemeClr val="tx1"/>
                </a:solidFill>
              </a:rPr>
              <a:t>استخدمنا </a:t>
            </a:r>
            <a:r>
              <a:rPr lang="ar-DZ" sz="2400" b="1" dirty="0" err="1" smtClean="0">
                <a:solidFill>
                  <a:schemeClr val="tx1"/>
                </a:solidFill>
              </a:rPr>
              <a:t>الاحصاء</a:t>
            </a:r>
            <a:r>
              <a:rPr lang="ar-DZ" sz="2400" b="1" dirty="0" smtClean="0">
                <a:solidFill>
                  <a:schemeClr val="tx1"/>
                </a:solidFill>
              </a:rPr>
              <a:t> التالي :</a:t>
            </a:r>
            <a:endParaRPr lang="fr-FR" sz="2400" b="1" dirty="0" smtClean="0">
              <a:solidFill>
                <a:schemeClr val="tx1"/>
              </a:solidFill>
            </a:endParaRPr>
          </a:p>
          <a:p>
            <a:pPr lvl="0" algn="r" rtl="1"/>
            <a:r>
              <a:rPr lang="ar-DZ" sz="2400" b="1" dirty="0" smtClean="0">
                <a:solidFill>
                  <a:schemeClr val="tx1"/>
                </a:solidFill>
              </a:rPr>
              <a:t>المتوسط الحسابي والانحراف المعياري </a:t>
            </a:r>
            <a:endParaRPr lang="fr-FR" sz="2400" b="1" dirty="0" smtClean="0">
              <a:solidFill>
                <a:schemeClr val="tx1"/>
              </a:solidFill>
            </a:endParaRPr>
          </a:p>
          <a:p>
            <a:pPr algn="r">
              <a:lnSpc>
                <a:spcPct val="150000"/>
              </a:lnSpc>
            </a:pPr>
            <a:r>
              <a:rPr lang="ar-DZ" sz="2400" b="1" dirty="0" smtClean="0">
                <a:solidFill>
                  <a:schemeClr val="tx1"/>
                </a:solidFill>
              </a:rPr>
              <a:t>ف تحليل التباين فكانت النتائج على النحو التالي :</a:t>
            </a:r>
            <a:endParaRPr lang="fr-FR" sz="2400" b="1" dirty="0" smtClean="0">
              <a:solidFill>
                <a:schemeClr val="tx1"/>
              </a:solidFill>
            </a:endParaRPr>
          </a:p>
          <a:p>
            <a:pPr algn="r"/>
            <a:endParaRPr lang="fr-FR" sz="2400" b="1" dirty="0">
              <a:solidFill>
                <a:schemeClr val="tx1"/>
              </a:solidFill>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4"/>
          <p:cNvGraphicFramePr>
            <a:graphicFrameLocks noGrp="1"/>
          </p:cNvGraphicFramePr>
          <p:nvPr/>
        </p:nvGraphicFramePr>
        <p:xfrm>
          <a:off x="1" y="1071552"/>
          <a:ext cx="9059287" cy="5429287"/>
        </p:xfrm>
        <a:graphic>
          <a:graphicData uri="http://schemas.openxmlformats.org/drawingml/2006/table">
            <a:tbl>
              <a:tblPr rtl="1">
                <a:tableStyleId>{22838BEF-8BB2-4498-84A7-C5851F593DF1}</a:tableStyleId>
              </a:tblPr>
              <a:tblGrid>
                <a:gridCol w="1190317"/>
                <a:gridCol w="1427039"/>
                <a:gridCol w="834054"/>
                <a:gridCol w="990344"/>
                <a:gridCol w="712220"/>
                <a:gridCol w="712220"/>
                <a:gridCol w="720397"/>
                <a:gridCol w="874290"/>
                <a:gridCol w="528911"/>
                <a:gridCol w="1069495"/>
              </a:tblGrid>
              <a:tr h="367794">
                <a:tc gridSpan="2">
                  <a:txBody>
                    <a:bodyPr/>
                    <a:lstStyle/>
                    <a:p>
                      <a:pPr algn="ctr" rtl="1">
                        <a:lnSpc>
                          <a:spcPct val="115000"/>
                        </a:lnSpc>
                        <a:spcAft>
                          <a:spcPts val="0"/>
                        </a:spcAft>
                      </a:pPr>
                      <a:endParaRPr lang="fr-FR" sz="900" b="1" dirty="0"/>
                    </a:p>
                    <a:p>
                      <a:pPr algn="ctr" rtl="1">
                        <a:lnSpc>
                          <a:spcPct val="115000"/>
                        </a:lnSpc>
                        <a:spcAft>
                          <a:spcPts val="0"/>
                        </a:spcAft>
                      </a:pPr>
                      <a:r>
                        <a:rPr lang="ar-DZ" sz="1000" b="1" dirty="0"/>
                        <a:t>مراكز العب</a:t>
                      </a:r>
                      <a:endParaRPr lang="fr-FR" sz="900" b="1" dirty="0">
                        <a:latin typeface="Calibri"/>
                        <a:ea typeface="Calibri"/>
                        <a:cs typeface="Arial"/>
                      </a:endParaRPr>
                    </a:p>
                  </a:txBody>
                  <a:tcPr marL="57759" marR="57759" marT="0" marB="0" anchor="ctr"/>
                </a:tc>
                <a:tc hMerge="1">
                  <a:txBody>
                    <a:bodyPr/>
                    <a:lstStyle/>
                    <a:p>
                      <a:endParaRPr lang="fr-FR"/>
                    </a:p>
                  </a:txBody>
                  <a:tcPr/>
                </a:tc>
                <a:tc>
                  <a:txBody>
                    <a:bodyPr/>
                    <a:lstStyle/>
                    <a:p>
                      <a:pPr algn="ctr" rtl="1">
                        <a:lnSpc>
                          <a:spcPct val="115000"/>
                        </a:lnSpc>
                        <a:spcAft>
                          <a:spcPts val="0"/>
                        </a:spcAft>
                      </a:pPr>
                      <a:r>
                        <a:rPr lang="ar-DZ" sz="1000" b="1" dirty="0"/>
                        <a:t>حارس المرمى</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ar-DZ" sz="1000" b="1" dirty="0"/>
                        <a:t>الظهرين</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ar-DZ" sz="1000" b="1" dirty="0"/>
                        <a:t>وسط الدفاع</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ar-DZ" sz="1000" b="1" dirty="0"/>
                        <a:t>وسط الميدان</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ar-DZ" sz="1000" b="1" dirty="0"/>
                        <a:t>الهجوم</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ar-DZ" sz="1000" b="1" dirty="0"/>
                        <a:t>قيمة </a:t>
                      </a:r>
                      <a:r>
                        <a:rPr lang="fr-FR" sz="1000" b="1" dirty="0"/>
                        <a:t>f</a:t>
                      </a:r>
                      <a:r>
                        <a:rPr lang="ar-DZ" sz="1000" b="1" dirty="0"/>
                        <a:t> المحسوبة</a:t>
                      </a:r>
                      <a:endParaRPr lang="fr-FR" sz="900" b="1" dirty="0">
                        <a:latin typeface="Calibri"/>
                        <a:ea typeface="Calibri"/>
                        <a:cs typeface="Arial"/>
                      </a:endParaRPr>
                    </a:p>
                  </a:txBody>
                  <a:tcPr marL="57759" marR="57759" marT="0" marB="0" anchor="ctr"/>
                </a:tc>
                <a:tc rowSpan="2">
                  <a:txBody>
                    <a:bodyPr/>
                    <a:lstStyle/>
                    <a:p>
                      <a:pPr algn="ctr" rtl="1">
                        <a:lnSpc>
                          <a:spcPct val="115000"/>
                        </a:lnSpc>
                        <a:spcAft>
                          <a:spcPts val="0"/>
                        </a:spcAft>
                      </a:pPr>
                      <a:r>
                        <a:rPr lang="ar-DZ" sz="1000" b="1" dirty="0"/>
                        <a:t>قيمة </a:t>
                      </a:r>
                      <a:r>
                        <a:rPr lang="fr-FR" sz="1000" b="1" dirty="0"/>
                        <a:t>f</a:t>
                      </a:r>
                      <a:r>
                        <a:rPr lang="ar-DZ" sz="1000" b="1"/>
                        <a:t> </a:t>
                      </a:r>
                      <a:r>
                        <a:rPr lang="ar-DZ" sz="1000" b="1" smtClean="0"/>
                        <a:t>         الجدولية</a:t>
                      </a:r>
                      <a:endParaRPr lang="fr-FR" sz="900" b="1" dirty="0">
                        <a:latin typeface="Calibri"/>
                        <a:ea typeface="Calibri"/>
                        <a:cs typeface="Arial"/>
                      </a:endParaRPr>
                    </a:p>
                  </a:txBody>
                  <a:tcPr marL="57759" marR="57759" marT="0" marB="0" anchor="ctr"/>
                </a:tc>
                <a:tc rowSpan="2">
                  <a:txBody>
                    <a:bodyPr/>
                    <a:lstStyle/>
                    <a:p>
                      <a:pPr algn="ctr" rtl="1">
                        <a:lnSpc>
                          <a:spcPct val="115000"/>
                        </a:lnSpc>
                        <a:spcAft>
                          <a:spcPts val="0"/>
                        </a:spcAft>
                      </a:pPr>
                      <a:r>
                        <a:rPr lang="ar-DZ" sz="1000" b="1" dirty="0"/>
                        <a:t>الدلالة الإحصائية</a:t>
                      </a:r>
                      <a:endParaRPr lang="fr-FR" sz="900" b="1" dirty="0">
                        <a:latin typeface="Calibri"/>
                        <a:ea typeface="Calibri"/>
                        <a:cs typeface="Arial"/>
                      </a:endParaRPr>
                    </a:p>
                  </a:txBody>
                  <a:tcPr marL="57759" marR="57759" marT="0" marB="0" anchor="ctr"/>
                </a:tc>
              </a:tr>
              <a:tr h="359603">
                <a:tc>
                  <a:txBody>
                    <a:bodyPr/>
                    <a:lstStyle/>
                    <a:p>
                      <a:pPr algn="ctr" rtl="1">
                        <a:lnSpc>
                          <a:spcPct val="115000"/>
                        </a:lnSpc>
                        <a:spcAft>
                          <a:spcPts val="0"/>
                        </a:spcAft>
                      </a:pPr>
                      <a:r>
                        <a:rPr lang="ar-DZ" sz="1000" b="1" dirty="0"/>
                        <a:t>الاختبار</a:t>
                      </a:r>
                      <a:endParaRPr lang="fr-FR" sz="900" b="1" dirty="0">
                        <a:latin typeface="Calibri"/>
                        <a:ea typeface="Calibri"/>
                        <a:cs typeface="Arial"/>
                      </a:endParaRPr>
                    </a:p>
                  </a:txBody>
                  <a:tcPr marL="57759" marR="57759" marT="0" marB="0"/>
                </a:tc>
                <a:tc>
                  <a:txBody>
                    <a:bodyPr/>
                    <a:lstStyle/>
                    <a:p>
                      <a:pPr algn="ctr" rtl="0">
                        <a:lnSpc>
                          <a:spcPct val="115000"/>
                        </a:lnSpc>
                        <a:spcAft>
                          <a:spcPts val="0"/>
                        </a:spcAft>
                      </a:pPr>
                      <a:r>
                        <a:rPr lang="fr-FR" sz="1000" b="1" dirty="0"/>
                        <a:t>    </a:t>
                      </a:r>
                      <a:r>
                        <a:rPr lang="ar-DZ" sz="1000" b="1" dirty="0"/>
                        <a:t>العينة</a:t>
                      </a:r>
                      <a:endParaRPr lang="fr-FR" sz="900" b="1" dirty="0"/>
                    </a:p>
                    <a:p>
                      <a:pPr algn="r" rtl="1">
                        <a:lnSpc>
                          <a:spcPct val="115000"/>
                        </a:lnSpc>
                        <a:spcAft>
                          <a:spcPts val="0"/>
                        </a:spcAft>
                      </a:pPr>
                      <a:r>
                        <a:rPr lang="ar-DZ" sz="900" b="1" dirty="0"/>
                        <a:t>الدراسة </a:t>
                      </a:r>
                      <a:r>
                        <a:rPr lang="ar-DZ" sz="900" b="1" dirty="0" err="1"/>
                        <a:t>الاحصائية</a:t>
                      </a:r>
                      <a:endParaRPr lang="fr-FR" sz="900" b="1" dirty="0">
                        <a:latin typeface="Calibri"/>
                        <a:ea typeface="Calibri"/>
                        <a:cs typeface="Arial"/>
                      </a:endParaRPr>
                    </a:p>
                  </a:txBody>
                  <a:tcPr marL="57759" marR="57759" marT="0" marB="0"/>
                </a:tc>
                <a:tc>
                  <a:txBody>
                    <a:bodyPr/>
                    <a:lstStyle/>
                    <a:p>
                      <a:pPr algn="ctr" rtl="1">
                        <a:lnSpc>
                          <a:spcPct val="115000"/>
                        </a:lnSpc>
                        <a:spcAft>
                          <a:spcPts val="0"/>
                        </a:spcAft>
                      </a:pPr>
                      <a:r>
                        <a:rPr lang="ar-DZ" sz="1000" b="1" dirty="0" smtClean="0"/>
                        <a:t>19</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ar-DZ" sz="1000" b="1" dirty="0" smtClean="0"/>
                        <a:t>21</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ar-DZ" sz="1000" b="1" dirty="0" smtClean="0"/>
                        <a:t>18</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ar-DZ" sz="1000" b="1" dirty="0" smtClean="0"/>
                        <a:t>46</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ar-DZ" sz="1000" b="1" dirty="0" smtClean="0"/>
                        <a:t>25</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endParaRPr lang="fr-FR" sz="900" b="1">
                        <a:latin typeface="Calibri"/>
                        <a:ea typeface="Calibri"/>
                        <a:cs typeface="Arial"/>
                      </a:endParaRPr>
                    </a:p>
                  </a:txBody>
                  <a:tcPr marL="57759" marR="57759" marT="0" marB="0"/>
                </a:tc>
                <a:tc vMerge="1">
                  <a:txBody>
                    <a:bodyPr/>
                    <a:lstStyle/>
                    <a:p>
                      <a:pPr algn="ctr" rtl="1">
                        <a:lnSpc>
                          <a:spcPct val="115000"/>
                        </a:lnSpc>
                        <a:spcAft>
                          <a:spcPts val="0"/>
                        </a:spcAft>
                      </a:pPr>
                      <a:endParaRPr lang="fr-FR" sz="900" b="1" dirty="0">
                        <a:latin typeface="Calibri"/>
                        <a:ea typeface="Calibri"/>
                        <a:cs typeface="Arial"/>
                      </a:endParaRPr>
                    </a:p>
                  </a:txBody>
                  <a:tcPr marL="57759" marR="57759" marT="0" marB="0"/>
                </a:tc>
                <a:tc vMerge="1">
                  <a:txBody>
                    <a:bodyPr/>
                    <a:lstStyle/>
                    <a:p>
                      <a:pPr algn="ctr" rtl="1">
                        <a:lnSpc>
                          <a:spcPct val="115000"/>
                        </a:lnSpc>
                        <a:spcAft>
                          <a:spcPts val="0"/>
                        </a:spcAft>
                      </a:pPr>
                      <a:endParaRPr lang="fr-FR" sz="900" b="1" dirty="0">
                        <a:latin typeface="Calibri"/>
                        <a:ea typeface="Calibri"/>
                        <a:cs typeface="Arial"/>
                      </a:endParaRPr>
                    </a:p>
                  </a:txBody>
                  <a:tcPr marL="57759" marR="57759" marT="0" marB="0"/>
                </a:tc>
              </a:tr>
              <a:tr h="470189">
                <a:tc rowSpan="2">
                  <a:txBody>
                    <a:bodyPr/>
                    <a:lstStyle/>
                    <a:p>
                      <a:pPr algn="r" rtl="1">
                        <a:lnSpc>
                          <a:spcPct val="115000"/>
                        </a:lnSpc>
                        <a:spcAft>
                          <a:spcPts val="0"/>
                        </a:spcAft>
                      </a:pPr>
                      <a:r>
                        <a:rPr lang="fr-FR" sz="1400" b="1" dirty="0" smtClean="0"/>
                        <a:t>vo2max</a:t>
                      </a:r>
                      <a:endParaRPr lang="fr-FR" sz="1400" b="1" dirty="0">
                        <a:latin typeface="Calibri"/>
                        <a:ea typeface="Calibri"/>
                        <a:cs typeface="Arial"/>
                      </a:endParaRPr>
                    </a:p>
                  </a:txBody>
                  <a:tcPr marL="57759" marR="57759" marT="0" marB="0" anchor="ctr"/>
                </a:tc>
                <a:tc>
                  <a:txBody>
                    <a:bodyPr/>
                    <a:lstStyle/>
                    <a:p>
                      <a:pPr algn="r" rtl="1">
                        <a:lnSpc>
                          <a:spcPct val="115000"/>
                        </a:lnSpc>
                        <a:spcAft>
                          <a:spcPts val="0"/>
                        </a:spcAft>
                      </a:pPr>
                      <a:r>
                        <a:rPr lang="ar-DZ" sz="1200" b="1" dirty="0"/>
                        <a:t>المتوسط الحسابي</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400" b="1" dirty="0" smtClean="0">
                          <a:solidFill>
                            <a:srgbClr val="C00000"/>
                          </a:solidFill>
                        </a:rPr>
                        <a:t>42,55</a:t>
                      </a:r>
                      <a:endParaRPr lang="fr-FR" sz="1050" b="1" dirty="0">
                        <a:solidFill>
                          <a:srgbClr val="C00000"/>
                        </a:solidFill>
                        <a:latin typeface="Calibri"/>
                        <a:ea typeface="Calibri"/>
                        <a:cs typeface="Arial"/>
                      </a:endParaRPr>
                    </a:p>
                  </a:txBody>
                  <a:tcPr marL="57759" marR="57759" marT="0" marB="0" anchor="ctr"/>
                </a:tc>
                <a:tc>
                  <a:txBody>
                    <a:bodyPr/>
                    <a:lstStyle/>
                    <a:p>
                      <a:pPr algn="ctr" rtl="1">
                        <a:lnSpc>
                          <a:spcPct val="115000"/>
                        </a:lnSpc>
                        <a:spcAft>
                          <a:spcPts val="0"/>
                        </a:spcAft>
                      </a:pPr>
                      <a:r>
                        <a:rPr lang="fr-FR" sz="1400" b="1" dirty="0" smtClean="0">
                          <a:solidFill>
                            <a:srgbClr val="C00000"/>
                          </a:solidFill>
                        </a:rPr>
                        <a:t>47,95</a:t>
                      </a:r>
                      <a:endParaRPr lang="fr-FR" sz="1050" b="1" dirty="0">
                        <a:solidFill>
                          <a:srgbClr val="C00000"/>
                        </a:solidFill>
                        <a:latin typeface="Calibri"/>
                        <a:ea typeface="Calibri"/>
                        <a:cs typeface="Arial"/>
                      </a:endParaRPr>
                    </a:p>
                  </a:txBody>
                  <a:tcPr marL="57759" marR="57759" marT="0" marB="0" anchor="ctr"/>
                </a:tc>
                <a:tc>
                  <a:txBody>
                    <a:bodyPr/>
                    <a:lstStyle/>
                    <a:p>
                      <a:pPr algn="ctr" rtl="1">
                        <a:lnSpc>
                          <a:spcPct val="115000"/>
                        </a:lnSpc>
                        <a:spcAft>
                          <a:spcPts val="0"/>
                        </a:spcAft>
                      </a:pPr>
                      <a:r>
                        <a:rPr lang="fr-FR" sz="1400" b="1" dirty="0" smtClean="0">
                          <a:solidFill>
                            <a:srgbClr val="C00000"/>
                          </a:solidFill>
                        </a:rPr>
                        <a:t>46,95</a:t>
                      </a:r>
                      <a:endParaRPr lang="fr-FR" sz="1200" b="1" dirty="0">
                        <a:solidFill>
                          <a:srgbClr val="C00000"/>
                        </a:solidFill>
                        <a:latin typeface="Calibri"/>
                        <a:ea typeface="Calibri"/>
                        <a:cs typeface="Arial"/>
                      </a:endParaRPr>
                    </a:p>
                  </a:txBody>
                  <a:tcPr marL="57759" marR="57759" marT="0" marB="0" anchor="ctr"/>
                </a:tc>
                <a:tc>
                  <a:txBody>
                    <a:bodyPr/>
                    <a:lstStyle/>
                    <a:p>
                      <a:pPr algn="ctr" rtl="1">
                        <a:lnSpc>
                          <a:spcPct val="115000"/>
                        </a:lnSpc>
                        <a:spcAft>
                          <a:spcPts val="0"/>
                        </a:spcAft>
                      </a:pPr>
                      <a:r>
                        <a:rPr lang="fr-FR" sz="1400" b="1" dirty="0" smtClean="0">
                          <a:solidFill>
                            <a:srgbClr val="C00000"/>
                          </a:solidFill>
                        </a:rPr>
                        <a:t>49,21</a:t>
                      </a:r>
                      <a:endParaRPr lang="fr-FR" sz="1050" b="1" dirty="0">
                        <a:solidFill>
                          <a:srgbClr val="C00000"/>
                        </a:solidFill>
                        <a:latin typeface="Calibri"/>
                        <a:ea typeface="Calibri"/>
                        <a:cs typeface="Arial"/>
                      </a:endParaRPr>
                    </a:p>
                  </a:txBody>
                  <a:tcPr marL="57759" marR="57759" marT="0" marB="0" anchor="ctr">
                    <a:solidFill>
                      <a:srgbClr val="FFFF00"/>
                    </a:solidFill>
                  </a:tcPr>
                </a:tc>
                <a:tc>
                  <a:txBody>
                    <a:bodyPr/>
                    <a:lstStyle/>
                    <a:p>
                      <a:pPr algn="ctr" rtl="1">
                        <a:lnSpc>
                          <a:spcPct val="115000"/>
                        </a:lnSpc>
                        <a:spcAft>
                          <a:spcPts val="0"/>
                        </a:spcAft>
                      </a:pPr>
                      <a:r>
                        <a:rPr lang="fr-FR" sz="1400" b="1" dirty="0" smtClean="0">
                          <a:solidFill>
                            <a:srgbClr val="C00000"/>
                          </a:solidFill>
                        </a:rPr>
                        <a:t>47,45</a:t>
                      </a:r>
                      <a:endParaRPr lang="fr-FR" sz="1050" b="1" dirty="0">
                        <a:solidFill>
                          <a:srgbClr val="C00000"/>
                        </a:solidFill>
                        <a:latin typeface="Calibri"/>
                        <a:ea typeface="Calibri"/>
                        <a:cs typeface="Arial"/>
                      </a:endParaRPr>
                    </a:p>
                  </a:txBody>
                  <a:tcPr marL="57759" marR="57759" marT="0" marB="0" anchor="ctr"/>
                </a:tc>
                <a:tc rowSpan="2">
                  <a:txBody>
                    <a:bodyPr/>
                    <a:lstStyle/>
                    <a:p>
                      <a:pPr algn="ctr" rtl="1">
                        <a:lnSpc>
                          <a:spcPct val="115000"/>
                        </a:lnSpc>
                        <a:spcAft>
                          <a:spcPts val="0"/>
                        </a:spcAft>
                      </a:pPr>
                      <a:r>
                        <a:rPr lang="fr-FR" sz="1100" b="1" dirty="0" smtClean="0"/>
                        <a:t>3,87</a:t>
                      </a:r>
                      <a:endParaRPr lang="fr-FR" sz="900" b="1" dirty="0">
                        <a:latin typeface="Calibri"/>
                        <a:ea typeface="Calibri"/>
                        <a:cs typeface="Arial"/>
                      </a:endParaRPr>
                    </a:p>
                  </a:txBody>
                  <a:tcPr marL="57759" marR="57759" marT="0" marB="0" anchor="ctr"/>
                </a:tc>
                <a:tc rowSpan="11">
                  <a:txBody>
                    <a:bodyPr/>
                    <a:lstStyle/>
                    <a:p>
                      <a:pPr algn="ctr" rtl="1">
                        <a:lnSpc>
                          <a:spcPct val="115000"/>
                        </a:lnSpc>
                        <a:spcAft>
                          <a:spcPts val="0"/>
                        </a:spcAft>
                      </a:pPr>
                      <a:r>
                        <a:rPr lang="ar-DZ" sz="1100" b="1"/>
                        <a:t>2.77</a:t>
                      </a:r>
                      <a:endParaRPr lang="fr-FR" sz="900" b="1">
                        <a:latin typeface="Calibri"/>
                        <a:ea typeface="Calibri"/>
                        <a:cs typeface="Arial"/>
                      </a:endParaRPr>
                    </a:p>
                  </a:txBody>
                  <a:tcPr marL="57759" marR="57759" marT="0" marB="0" anchor="ctr"/>
                </a:tc>
                <a:tc rowSpan="2">
                  <a:txBody>
                    <a:bodyPr/>
                    <a:lstStyle/>
                    <a:p>
                      <a:pPr algn="ctr" rtl="1">
                        <a:lnSpc>
                          <a:spcPct val="115000"/>
                        </a:lnSpc>
                        <a:spcAft>
                          <a:spcPts val="0"/>
                        </a:spcAft>
                      </a:pPr>
                      <a:r>
                        <a:rPr lang="ar-DZ" sz="1600" b="1" dirty="0" smtClean="0"/>
                        <a:t>دال</a:t>
                      </a:r>
                      <a:r>
                        <a:rPr lang="fr-FR" sz="1600" b="1" dirty="0" smtClean="0"/>
                        <a:t> </a:t>
                      </a:r>
                      <a:r>
                        <a:rPr lang="ar-DZ" sz="1600" b="1" dirty="0" smtClean="0"/>
                        <a:t> </a:t>
                      </a:r>
                      <a:r>
                        <a:rPr lang="ar-DZ" sz="1600" b="1" dirty="0" err="1" smtClean="0"/>
                        <a:t>احصائيا</a:t>
                      </a:r>
                      <a:endParaRPr lang="fr-FR" sz="1050" b="1" dirty="0">
                        <a:latin typeface="Calibri"/>
                        <a:ea typeface="Calibri"/>
                        <a:cs typeface="Arial"/>
                      </a:endParaRPr>
                    </a:p>
                  </a:txBody>
                  <a:tcPr marL="57759" marR="57759" marT="0" marB="0" anchor="ctr"/>
                </a:tc>
              </a:tr>
              <a:tr h="470189">
                <a:tc vMerge="1">
                  <a:txBody>
                    <a:bodyPr/>
                    <a:lstStyle/>
                    <a:p>
                      <a:endParaRPr lang="fr-FR"/>
                    </a:p>
                  </a:txBody>
                  <a:tcPr/>
                </a:tc>
                <a:tc>
                  <a:txBody>
                    <a:bodyPr/>
                    <a:lstStyle/>
                    <a:p>
                      <a:pPr algn="r" rtl="1">
                        <a:lnSpc>
                          <a:spcPct val="115000"/>
                        </a:lnSpc>
                        <a:spcAft>
                          <a:spcPts val="0"/>
                        </a:spcAft>
                      </a:pPr>
                      <a:r>
                        <a:rPr lang="ar-DZ" sz="1200" b="1" dirty="0" smtClean="0"/>
                        <a:t>الانحراف المعياري</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3,89</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6,30</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6,66</a:t>
                      </a:r>
                      <a:endParaRPr lang="fr-FR" sz="900" b="1" dirty="0">
                        <a:latin typeface="Calibri"/>
                        <a:ea typeface="Calibri"/>
                        <a:cs typeface="Arial"/>
                      </a:endParaRPr>
                    </a:p>
                  </a:txBody>
                  <a:tcPr marL="57759" marR="57759" marT="0" marB="0"/>
                </a:tc>
                <a:tc>
                  <a:txBody>
                    <a:bodyPr/>
                    <a:lstStyle/>
                    <a:p>
                      <a:pPr algn="ctr" rtl="1">
                        <a:lnSpc>
                          <a:spcPct val="115000"/>
                        </a:lnSpc>
                        <a:spcAft>
                          <a:spcPts val="0"/>
                        </a:spcAft>
                      </a:pPr>
                      <a:r>
                        <a:rPr lang="fr-FR" sz="1100" b="1" dirty="0" smtClean="0"/>
                        <a:t>5,96</a:t>
                      </a:r>
                      <a:endParaRPr lang="fr-FR" sz="900" b="1" dirty="0">
                        <a:latin typeface="Calibri"/>
                        <a:ea typeface="Calibri"/>
                        <a:cs typeface="Arial"/>
                      </a:endParaRPr>
                    </a:p>
                  </a:txBody>
                  <a:tcPr marL="57759" marR="57759" marT="0" marB="0"/>
                </a:tc>
                <a:tc>
                  <a:txBody>
                    <a:bodyPr/>
                    <a:lstStyle/>
                    <a:p>
                      <a:pPr algn="ctr" rtl="1">
                        <a:lnSpc>
                          <a:spcPct val="115000"/>
                        </a:lnSpc>
                        <a:spcAft>
                          <a:spcPts val="0"/>
                        </a:spcAft>
                      </a:pPr>
                      <a:r>
                        <a:rPr lang="fr-FR" sz="1100" b="1" dirty="0" smtClean="0"/>
                        <a:t>7,53</a:t>
                      </a:r>
                      <a:endParaRPr lang="fr-FR" sz="900" b="1" dirty="0">
                        <a:latin typeface="Calibri"/>
                        <a:ea typeface="Calibri"/>
                        <a:cs typeface="Arial"/>
                      </a:endParaRPr>
                    </a:p>
                  </a:txBody>
                  <a:tcPr marL="57759" marR="57759"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r h="470189">
                <a:tc rowSpan="2">
                  <a:txBody>
                    <a:bodyPr/>
                    <a:lstStyle/>
                    <a:p>
                      <a:pPr algn="r" rtl="1">
                        <a:lnSpc>
                          <a:spcPct val="115000"/>
                        </a:lnSpc>
                        <a:spcAft>
                          <a:spcPts val="0"/>
                        </a:spcAft>
                      </a:pPr>
                      <a:r>
                        <a:rPr lang="fr-FR" sz="1600" b="1" dirty="0" smtClean="0"/>
                        <a:t>cv</a:t>
                      </a:r>
                      <a:endParaRPr lang="fr-FR" sz="1600" b="1" dirty="0">
                        <a:latin typeface="Calibri"/>
                        <a:ea typeface="Calibri"/>
                        <a:cs typeface="Arial"/>
                      </a:endParaRPr>
                    </a:p>
                  </a:txBody>
                  <a:tcPr marL="57759" marR="57759" marT="0" marB="0" anchor="ctr"/>
                </a:tc>
                <a:tc>
                  <a:txBody>
                    <a:bodyPr/>
                    <a:lstStyle/>
                    <a:p>
                      <a:pPr algn="r" rtl="1">
                        <a:lnSpc>
                          <a:spcPct val="115000"/>
                        </a:lnSpc>
                        <a:spcAft>
                          <a:spcPts val="0"/>
                        </a:spcAft>
                      </a:pPr>
                      <a:r>
                        <a:rPr lang="ar-DZ" sz="1200" b="1"/>
                        <a:t>المتوسط الحسابي</a:t>
                      </a:r>
                      <a:endParaRPr lang="fr-FR" sz="900" b="1">
                        <a:latin typeface="Calibri"/>
                        <a:ea typeface="Calibri"/>
                        <a:cs typeface="Arial"/>
                      </a:endParaRPr>
                    </a:p>
                  </a:txBody>
                  <a:tcPr marL="57759" marR="57759" marT="0" marB="0" anchor="ctr"/>
                </a:tc>
                <a:tc>
                  <a:txBody>
                    <a:bodyPr/>
                    <a:lstStyle/>
                    <a:p>
                      <a:pPr algn="ctr" rtl="1">
                        <a:lnSpc>
                          <a:spcPct val="115000"/>
                        </a:lnSpc>
                        <a:spcAft>
                          <a:spcPts val="0"/>
                        </a:spcAft>
                      </a:pPr>
                      <a:r>
                        <a:rPr lang="fr-FR" sz="1400" b="1" dirty="0" smtClean="0">
                          <a:solidFill>
                            <a:srgbClr val="C00000"/>
                          </a:solidFill>
                        </a:rPr>
                        <a:t>4,42</a:t>
                      </a:r>
                      <a:endParaRPr lang="fr-FR" sz="1050" b="1" dirty="0">
                        <a:solidFill>
                          <a:srgbClr val="C00000"/>
                        </a:solidFill>
                        <a:latin typeface="Calibri"/>
                        <a:ea typeface="Calibri"/>
                        <a:cs typeface="Arial"/>
                      </a:endParaRPr>
                    </a:p>
                  </a:txBody>
                  <a:tcPr marL="57759" marR="57759" marT="0" marB="0" anchor="ctr"/>
                </a:tc>
                <a:tc>
                  <a:txBody>
                    <a:bodyPr/>
                    <a:lstStyle/>
                    <a:p>
                      <a:pPr algn="ctr" rtl="1">
                        <a:lnSpc>
                          <a:spcPct val="115000"/>
                        </a:lnSpc>
                        <a:spcAft>
                          <a:spcPts val="0"/>
                        </a:spcAft>
                      </a:pPr>
                      <a:r>
                        <a:rPr lang="fr-FR" sz="1400" b="1" dirty="0" smtClean="0">
                          <a:solidFill>
                            <a:srgbClr val="C00000"/>
                          </a:solidFill>
                        </a:rPr>
                        <a:t>4,45</a:t>
                      </a:r>
                      <a:endParaRPr lang="fr-FR" sz="1200" b="1" dirty="0">
                        <a:solidFill>
                          <a:srgbClr val="C00000"/>
                        </a:solidFill>
                        <a:latin typeface="Calibri"/>
                        <a:ea typeface="Calibri"/>
                        <a:cs typeface="Arial"/>
                      </a:endParaRPr>
                    </a:p>
                  </a:txBody>
                  <a:tcPr marL="57759" marR="57759" marT="0" marB="0" anchor="ctr"/>
                </a:tc>
                <a:tc>
                  <a:txBody>
                    <a:bodyPr/>
                    <a:lstStyle/>
                    <a:p>
                      <a:pPr algn="ctr" rtl="1">
                        <a:lnSpc>
                          <a:spcPct val="115000"/>
                        </a:lnSpc>
                        <a:spcAft>
                          <a:spcPts val="0"/>
                        </a:spcAft>
                      </a:pPr>
                      <a:r>
                        <a:rPr lang="fr-FR" sz="1400" b="1" dirty="0" smtClean="0">
                          <a:solidFill>
                            <a:srgbClr val="C00000"/>
                          </a:solidFill>
                        </a:rPr>
                        <a:t>4,35</a:t>
                      </a:r>
                      <a:endParaRPr lang="fr-FR" sz="1050" b="1" dirty="0">
                        <a:solidFill>
                          <a:srgbClr val="C00000"/>
                        </a:solidFill>
                        <a:latin typeface="Calibri"/>
                        <a:ea typeface="Calibri"/>
                        <a:cs typeface="Arial"/>
                      </a:endParaRPr>
                    </a:p>
                  </a:txBody>
                  <a:tcPr marL="57759" marR="57759" marT="0" marB="0"/>
                </a:tc>
                <a:tc>
                  <a:txBody>
                    <a:bodyPr/>
                    <a:lstStyle/>
                    <a:p>
                      <a:pPr algn="ctr" rtl="1">
                        <a:lnSpc>
                          <a:spcPct val="115000"/>
                        </a:lnSpc>
                        <a:spcAft>
                          <a:spcPts val="0"/>
                        </a:spcAft>
                      </a:pPr>
                      <a:r>
                        <a:rPr lang="fr-FR" sz="1400" b="1" dirty="0" smtClean="0">
                          <a:solidFill>
                            <a:srgbClr val="C00000"/>
                          </a:solidFill>
                        </a:rPr>
                        <a:t>4,63</a:t>
                      </a:r>
                      <a:endParaRPr lang="fr-FR" sz="1050" b="1" dirty="0">
                        <a:solidFill>
                          <a:srgbClr val="C00000"/>
                        </a:solidFill>
                        <a:latin typeface="Calibri"/>
                        <a:ea typeface="Calibri"/>
                        <a:cs typeface="Arial"/>
                      </a:endParaRPr>
                    </a:p>
                  </a:txBody>
                  <a:tcPr marL="57759" marR="57759" marT="0" marB="0"/>
                </a:tc>
                <a:tc>
                  <a:txBody>
                    <a:bodyPr/>
                    <a:lstStyle/>
                    <a:p>
                      <a:pPr algn="ctr" rtl="1">
                        <a:lnSpc>
                          <a:spcPct val="115000"/>
                        </a:lnSpc>
                        <a:spcAft>
                          <a:spcPts val="0"/>
                        </a:spcAft>
                      </a:pPr>
                      <a:r>
                        <a:rPr lang="fr-FR" sz="1400" b="1" dirty="0" smtClean="0">
                          <a:solidFill>
                            <a:srgbClr val="C00000"/>
                          </a:solidFill>
                        </a:rPr>
                        <a:t>4,37</a:t>
                      </a:r>
                      <a:endParaRPr lang="fr-FR" sz="1200" b="1" dirty="0">
                        <a:solidFill>
                          <a:srgbClr val="C00000"/>
                        </a:solidFill>
                        <a:latin typeface="Calibri"/>
                        <a:ea typeface="Calibri"/>
                        <a:cs typeface="Arial"/>
                      </a:endParaRPr>
                    </a:p>
                  </a:txBody>
                  <a:tcPr marL="57759" marR="57759" marT="0" marB="0" anchor="ctr"/>
                </a:tc>
                <a:tc rowSpan="2">
                  <a:txBody>
                    <a:bodyPr/>
                    <a:lstStyle/>
                    <a:p>
                      <a:pPr algn="ctr" rtl="1">
                        <a:lnSpc>
                          <a:spcPct val="115000"/>
                        </a:lnSpc>
                        <a:spcAft>
                          <a:spcPts val="0"/>
                        </a:spcAft>
                      </a:pPr>
                      <a:r>
                        <a:rPr lang="fr-FR" sz="1100" b="1" dirty="0" smtClean="0"/>
                        <a:t>1,77</a:t>
                      </a:r>
                      <a:endParaRPr lang="fr-FR" sz="900" b="1" dirty="0">
                        <a:latin typeface="Calibri"/>
                        <a:ea typeface="Calibri"/>
                        <a:cs typeface="Arial"/>
                      </a:endParaRPr>
                    </a:p>
                  </a:txBody>
                  <a:tcPr marL="57759" marR="57759" marT="0" marB="0" anchor="ctr"/>
                </a:tc>
                <a:tc vMerge="1">
                  <a:txBody>
                    <a:bodyPr/>
                    <a:lstStyle/>
                    <a:p>
                      <a:endParaRPr lang="fr-FR"/>
                    </a:p>
                  </a:txBody>
                  <a:tcPr/>
                </a:tc>
                <a:tc rowSpan="2">
                  <a:txBody>
                    <a:bodyPr/>
                    <a:lstStyle/>
                    <a:p>
                      <a:pPr algn="ctr" rtl="1">
                        <a:lnSpc>
                          <a:spcPct val="115000"/>
                        </a:lnSpc>
                        <a:spcAft>
                          <a:spcPts val="0"/>
                        </a:spcAft>
                      </a:pPr>
                      <a:r>
                        <a:rPr lang="ar-DZ" sz="1400" b="1" dirty="0" smtClean="0"/>
                        <a:t>غير دال      </a:t>
                      </a:r>
                      <a:r>
                        <a:rPr lang="fr-FR" sz="1400" b="1" dirty="0" smtClean="0"/>
                        <a:t>     </a:t>
                      </a:r>
                      <a:r>
                        <a:rPr lang="ar-DZ" sz="1400" b="1" dirty="0" smtClean="0"/>
                        <a:t> </a:t>
                      </a:r>
                      <a:r>
                        <a:rPr lang="ar-DZ" sz="1400" b="1" dirty="0" err="1" smtClean="0"/>
                        <a:t>احصائيا</a:t>
                      </a:r>
                      <a:endParaRPr lang="fr-FR" sz="1000" b="1" dirty="0">
                        <a:latin typeface="Calibri"/>
                        <a:ea typeface="Calibri"/>
                        <a:cs typeface="Arial"/>
                      </a:endParaRPr>
                    </a:p>
                  </a:txBody>
                  <a:tcPr marL="57759" marR="57759" marT="0" marB="0"/>
                </a:tc>
              </a:tr>
              <a:tr h="470189">
                <a:tc vMerge="1">
                  <a:txBody>
                    <a:bodyPr/>
                    <a:lstStyle/>
                    <a:p>
                      <a:endParaRPr lang="fr-FR"/>
                    </a:p>
                  </a:txBody>
                  <a:tcPr/>
                </a:tc>
                <a:tc>
                  <a:txBody>
                    <a:bodyPr/>
                    <a:lstStyle/>
                    <a:p>
                      <a:pPr algn="r" rtl="1">
                        <a:lnSpc>
                          <a:spcPct val="115000"/>
                        </a:lnSpc>
                        <a:spcAft>
                          <a:spcPts val="0"/>
                        </a:spcAft>
                      </a:pPr>
                      <a:r>
                        <a:rPr lang="ar-DZ" sz="1200" b="1" dirty="0" smtClean="0"/>
                        <a:t>الانحراف المعياري</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0,43</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0,38</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0,65</a:t>
                      </a:r>
                      <a:endParaRPr lang="fr-FR" sz="900" b="1" dirty="0">
                        <a:latin typeface="Calibri"/>
                        <a:ea typeface="Calibri"/>
                        <a:cs typeface="Arial"/>
                      </a:endParaRPr>
                    </a:p>
                  </a:txBody>
                  <a:tcPr marL="57759" marR="57759" marT="0" marB="0"/>
                </a:tc>
                <a:tc>
                  <a:txBody>
                    <a:bodyPr/>
                    <a:lstStyle/>
                    <a:p>
                      <a:pPr algn="ctr" rtl="1">
                        <a:lnSpc>
                          <a:spcPct val="115000"/>
                        </a:lnSpc>
                        <a:spcAft>
                          <a:spcPts val="0"/>
                        </a:spcAft>
                      </a:pPr>
                      <a:r>
                        <a:rPr lang="fr-FR" sz="1100" b="1" dirty="0" smtClean="0"/>
                        <a:t>0,45</a:t>
                      </a:r>
                      <a:endParaRPr lang="fr-FR" sz="900" b="1" dirty="0">
                        <a:latin typeface="Calibri"/>
                        <a:ea typeface="Calibri"/>
                        <a:cs typeface="Arial"/>
                      </a:endParaRPr>
                    </a:p>
                  </a:txBody>
                  <a:tcPr marL="57759" marR="57759" marT="0" marB="0"/>
                </a:tc>
                <a:tc>
                  <a:txBody>
                    <a:bodyPr/>
                    <a:lstStyle/>
                    <a:p>
                      <a:pPr algn="ctr" rtl="1">
                        <a:lnSpc>
                          <a:spcPct val="115000"/>
                        </a:lnSpc>
                        <a:spcAft>
                          <a:spcPts val="0"/>
                        </a:spcAft>
                      </a:pPr>
                      <a:r>
                        <a:rPr lang="fr-FR" sz="1100" b="1" dirty="0" smtClean="0"/>
                        <a:t>0,6</a:t>
                      </a:r>
                      <a:endParaRPr lang="fr-FR" sz="900" b="1" dirty="0">
                        <a:latin typeface="Calibri"/>
                        <a:ea typeface="Calibri"/>
                        <a:cs typeface="Arial"/>
                      </a:endParaRPr>
                    </a:p>
                  </a:txBody>
                  <a:tcPr marL="57759" marR="57759"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r h="470189">
                <a:tc rowSpan="2">
                  <a:txBody>
                    <a:bodyPr/>
                    <a:lstStyle/>
                    <a:p>
                      <a:pPr algn="r" rtl="1">
                        <a:lnSpc>
                          <a:spcPct val="115000"/>
                        </a:lnSpc>
                        <a:spcAft>
                          <a:spcPts val="0"/>
                        </a:spcAft>
                      </a:pPr>
                      <a:r>
                        <a:rPr lang="fr-FR" sz="1800" b="1" dirty="0" err="1" smtClean="0"/>
                        <a:t>panala</a:t>
                      </a:r>
                      <a:endParaRPr lang="fr-FR" sz="1800" b="1" dirty="0">
                        <a:latin typeface="Calibri"/>
                        <a:ea typeface="Calibri"/>
                        <a:cs typeface="Arial"/>
                      </a:endParaRPr>
                    </a:p>
                  </a:txBody>
                  <a:tcPr marL="57759" marR="57759" marT="0" marB="0" anchor="ctr"/>
                </a:tc>
                <a:tc>
                  <a:txBody>
                    <a:bodyPr/>
                    <a:lstStyle/>
                    <a:p>
                      <a:pPr algn="r" rtl="1">
                        <a:lnSpc>
                          <a:spcPct val="115000"/>
                        </a:lnSpc>
                        <a:spcAft>
                          <a:spcPts val="0"/>
                        </a:spcAft>
                      </a:pPr>
                      <a:r>
                        <a:rPr lang="ar-DZ" sz="1200" b="1"/>
                        <a:t>المتوسط الحسابي</a:t>
                      </a:r>
                      <a:endParaRPr lang="fr-FR" sz="900" b="1">
                        <a:latin typeface="Calibri"/>
                        <a:ea typeface="Calibri"/>
                        <a:cs typeface="Arial"/>
                      </a:endParaRPr>
                    </a:p>
                  </a:txBody>
                  <a:tcPr marL="57759" marR="57759" marT="0" marB="0" anchor="ctr"/>
                </a:tc>
                <a:tc>
                  <a:txBody>
                    <a:bodyPr/>
                    <a:lstStyle/>
                    <a:p>
                      <a:pPr algn="ctr" rtl="1">
                        <a:lnSpc>
                          <a:spcPct val="115000"/>
                        </a:lnSpc>
                        <a:spcAft>
                          <a:spcPts val="0"/>
                        </a:spcAft>
                      </a:pPr>
                      <a:r>
                        <a:rPr lang="fr-FR" sz="1400" b="1" dirty="0" smtClean="0">
                          <a:solidFill>
                            <a:srgbClr val="C00000"/>
                          </a:solidFill>
                        </a:rPr>
                        <a:t>51,63</a:t>
                      </a:r>
                      <a:endParaRPr lang="fr-FR" sz="1050" b="1" dirty="0">
                        <a:solidFill>
                          <a:srgbClr val="C00000"/>
                        </a:solidFill>
                        <a:latin typeface="Calibri"/>
                        <a:ea typeface="Calibri"/>
                        <a:cs typeface="Arial"/>
                      </a:endParaRPr>
                    </a:p>
                  </a:txBody>
                  <a:tcPr marL="57759" marR="57759" marT="0" marB="0" anchor="ctr">
                    <a:solidFill>
                      <a:srgbClr val="FFFF00"/>
                    </a:solidFill>
                  </a:tcPr>
                </a:tc>
                <a:tc>
                  <a:txBody>
                    <a:bodyPr/>
                    <a:lstStyle/>
                    <a:p>
                      <a:pPr algn="ctr" rtl="1">
                        <a:lnSpc>
                          <a:spcPct val="115000"/>
                        </a:lnSpc>
                        <a:spcAft>
                          <a:spcPts val="0"/>
                        </a:spcAft>
                      </a:pPr>
                      <a:r>
                        <a:rPr lang="fr-FR" sz="1400" b="1" dirty="0" smtClean="0">
                          <a:solidFill>
                            <a:srgbClr val="C00000"/>
                          </a:solidFill>
                        </a:rPr>
                        <a:t>43,42</a:t>
                      </a:r>
                      <a:endParaRPr lang="fr-FR" sz="1050" b="1" dirty="0">
                        <a:solidFill>
                          <a:srgbClr val="C00000"/>
                        </a:solidFill>
                        <a:latin typeface="Calibri"/>
                        <a:ea typeface="Calibri"/>
                        <a:cs typeface="Arial"/>
                      </a:endParaRPr>
                    </a:p>
                  </a:txBody>
                  <a:tcPr marL="57759" marR="57759" marT="0" marB="0" anchor="ctr"/>
                </a:tc>
                <a:tc>
                  <a:txBody>
                    <a:bodyPr/>
                    <a:lstStyle/>
                    <a:p>
                      <a:pPr algn="ctr" rtl="1">
                        <a:lnSpc>
                          <a:spcPct val="115000"/>
                        </a:lnSpc>
                        <a:spcAft>
                          <a:spcPts val="0"/>
                        </a:spcAft>
                      </a:pPr>
                      <a:r>
                        <a:rPr lang="fr-FR" sz="1400" b="1" dirty="0" smtClean="0">
                          <a:solidFill>
                            <a:srgbClr val="C00000"/>
                          </a:solidFill>
                        </a:rPr>
                        <a:t>47,16</a:t>
                      </a:r>
                      <a:endParaRPr lang="fr-FR" sz="1050" b="1" dirty="0">
                        <a:solidFill>
                          <a:srgbClr val="C00000"/>
                        </a:solidFill>
                        <a:latin typeface="Calibri"/>
                        <a:ea typeface="Calibri"/>
                        <a:cs typeface="Arial"/>
                      </a:endParaRPr>
                    </a:p>
                  </a:txBody>
                  <a:tcPr marL="57759" marR="57759" marT="0" marB="0"/>
                </a:tc>
                <a:tc>
                  <a:txBody>
                    <a:bodyPr/>
                    <a:lstStyle/>
                    <a:p>
                      <a:pPr algn="ctr" rtl="1">
                        <a:lnSpc>
                          <a:spcPct val="115000"/>
                        </a:lnSpc>
                        <a:spcAft>
                          <a:spcPts val="0"/>
                        </a:spcAft>
                      </a:pPr>
                      <a:r>
                        <a:rPr lang="fr-FR" sz="1400" b="1" dirty="0" smtClean="0">
                          <a:solidFill>
                            <a:srgbClr val="C00000"/>
                          </a:solidFill>
                        </a:rPr>
                        <a:t>45,47</a:t>
                      </a:r>
                      <a:endParaRPr lang="fr-FR" sz="1050" b="1" dirty="0">
                        <a:solidFill>
                          <a:srgbClr val="C00000"/>
                        </a:solidFill>
                        <a:latin typeface="Calibri"/>
                        <a:ea typeface="Calibri"/>
                        <a:cs typeface="Arial"/>
                      </a:endParaRPr>
                    </a:p>
                  </a:txBody>
                  <a:tcPr marL="57759" marR="57759" marT="0" marB="0"/>
                </a:tc>
                <a:tc>
                  <a:txBody>
                    <a:bodyPr/>
                    <a:lstStyle/>
                    <a:p>
                      <a:pPr algn="ctr" rtl="1">
                        <a:lnSpc>
                          <a:spcPct val="115000"/>
                        </a:lnSpc>
                        <a:spcAft>
                          <a:spcPts val="0"/>
                        </a:spcAft>
                      </a:pPr>
                      <a:r>
                        <a:rPr lang="fr-FR" sz="1400" b="1" dirty="0" smtClean="0">
                          <a:solidFill>
                            <a:srgbClr val="C00000"/>
                          </a:solidFill>
                        </a:rPr>
                        <a:t>50,12</a:t>
                      </a:r>
                      <a:endParaRPr lang="fr-FR" sz="1050" b="1" dirty="0">
                        <a:solidFill>
                          <a:srgbClr val="C00000"/>
                        </a:solidFill>
                        <a:latin typeface="Calibri"/>
                        <a:ea typeface="Calibri"/>
                        <a:cs typeface="Arial"/>
                      </a:endParaRPr>
                    </a:p>
                  </a:txBody>
                  <a:tcPr marL="57759" marR="57759" marT="0" marB="0" anchor="ctr">
                    <a:solidFill>
                      <a:srgbClr val="FFFF00"/>
                    </a:solidFill>
                  </a:tcPr>
                </a:tc>
                <a:tc rowSpan="2">
                  <a:txBody>
                    <a:bodyPr/>
                    <a:lstStyle/>
                    <a:p>
                      <a:pPr algn="ctr" rtl="1">
                        <a:lnSpc>
                          <a:spcPct val="115000"/>
                        </a:lnSpc>
                        <a:spcAft>
                          <a:spcPts val="0"/>
                        </a:spcAft>
                      </a:pPr>
                      <a:r>
                        <a:rPr lang="fr-FR" sz="1100" b="1" dirty="0" smtClean="0"/>
                        <a:t>8,19</a:t>
                      </a:r>
                      <a:endParaRPr lang="fr-FR" sz="900" b="1" dirty="0">
                        <a:latin typeface="Calibri"/>
                        <a:ea typeface="Calibri"/>
                        <a:cs typeface="Arial"/>
                      </a:endParaRPr>
                    </a:p>
                  </a:txBody>
                  <a:tcPr marL="57759" marR="57759" marT="0" marB="0" anchor="ctr"/>
                </a:tc>
                <a:tc vMerge="1">
                  <a:txBody>
                    <a:bodyPr/>
                    <a:lstStyle/>
                    <a:p>
                      <a:endParaRPr lang="fr-FR"/>
                    </a:p>
                  </a:txBody>
                  <a:tcPr/>
                </a:tc>
                <a:tc rowSpan="3">
                  <a:txBody>
                    <a:bodyPr/>
                    <a:lstStyle/>
                    <a:p>
                      <a:pPr marL="0" marR="0" indent="0" algn="ctr" defTabSz="914400" rtl="1" eaLnBrk="1" fontAlgn="auto" latinLnBrk="1" hangingPunct="1">
                        <a:lnSpc>
                          <a:spcPct val="115000"/>
                        </a:lnSpc>
                        <a:spcBef>
                          <a:spcPts val="0"/>
                        </a:spcBef>
                        <a:spcAft>
                          <a:spcPts val="0"/>
                        </a:spcAft>
                        <a:buClrTx/>
                        <a:buSzTx/>
                        <a:buFontTx/>
                        <a:buNone/>
                        <a:tabLst/>
                        <a:defRPr/>
                      </a:pPr>
                      <a:r>
                        <a:rPr lang="ar-DZ" sz="1800" b="1" dirty="0" smtClean="0"/>
                        <a:t>دال</a:t>
                      </a:r>
                      <a:r>
                        <a:rPr lang="fr-FR" sz="1100" b="1" dirty="0" smtClean="0"/>
                        <a:t> </a:t>
                      </a:r>
                      <a:r>
                        <a:rPr lang="ar-DZ" sz="1100" b="1" dirty="0" smtClean="0"/>
                        <a:t> </a:t>
                      </a:r>
                      <a:r>
                        <a:rPr lang="ar-DZ" sz="1800" b="1" dirty="0" err="1" smtClean="0"/>
                        <a:t>احصائيا</a:t>
                      </a:r>
                      <a:endParaRPr lang="fr-FR" sz="1050" b="1" dirty="0" smtClean="0">
                        <a:latin typeface="Calibri"/>
                        <a:ea typeface="Calibri"/>
                        <a:cs typeface="Arial"/>
                      </a:endParaRPr>
                    </a:p>
                    <a:p>
                      <a:pPr algn="ctr" rtl="1">
                        <a:lnSpc>
                          <a:spcPct val="115000"/>
                        </a:lnSpc>
                        <a:spcAft>
                          <a:spcPts val="0"/>
                        </a:spcAft>
                      </a:pPr>
                      <a:endParaRPr lang="fr-FR" sz="1100" b="1" dirty="0">
                        <a:latin typeface="Calibri"/>
                        <a:ea typeface="Calibri"/>
                        <a:cs typeface="Arial"/>
                      </a:endParaRPr>
                    </a:p>
                  </a:txBody>
                  <a:tcPr marL="57759" marR="57759" marT="0" marB="0"/>
                </a:tc>
              </a:tr>
              <a:tr h="470189">
                <a:tc vMerge="1">
                  <a:txBody>
                    <a:bodyPr/>
                    <a:lstStyle/>
                    <a:p>
                      <a:endParaRPr lang="fr-FR"/>
                    </a:p>
                  </a:txBody>
                  <a:tcPr/>
                </a:tc>
                <a:tc>
                  <a:txBody>
                    <a:bodyPr/>
                    <a:lstStyle/>
                    <a:p>
                      <a:pPr algn="r" rtl="1">
                        <a:lnSpc>
                          <a:spcPct val="115000"/>
                        </a:lnSpc>
                        <a:spcAft>
                          <a:spcPts val="0"/>
                        </a:spcAft>
                      </a:pPr>
                      <a:r>
                        <a:rPr lang="ar-DZ" sz="1200" b="1" dirty="0" smtClean="0"/>
                        <a:t>الانحراف المعياري</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6,76</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3,64</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3,14</a:t>
                      </a:r>
                      <a:endParaRPr lang="fr-FR" sz="900" b="1" dirty="0">
                        <a:latin typeface="Calibri"/>
                        <a:ea typeface="Calibri"/>
                        <a:cs typeface="Arial"/>
                      </a:endParaRPr>
                    </a:p>
                  </a:txBody>
                  <a:tcPr marL="57759" marR="57759" marT="0" marB="0"/>
                </a:tc>
                <a:tc>
                  <a:txBody>
                    <a:bodyPr/>
                    <a:lstStyle/>
                    <a:p>
                      <a:pPr algn="ctr" rtl="1">
                        <a:lnSpc>
                          <a:spcPct val="115000"/>
                        </a:lnSpc>
                        <a:spcAft>
                          <a:spcPts val="0"/>
                        </a:spcAft>
                      </a:pPr>
                      <a:r>
                        <a:rPr lang="fr-FR" sz="1100" b="1" dirty="0" smtClean="0"/>
                        <a:t>6,02</a:t>
                      </a:r>
                      <a:endParaRPr lang="fr-FR" sz="900" b="1" dirty="0">
                        <a:latin typeface="Calibri"/>
                        <a:ea typeface="Calibri"/>
                        <a:cs typeface="Arial"/>
                      </a:endParaRPr>
                    </a:p>
                  </a:txBody>
                  <a:tcPr marL="57759" marR="57759" marT="0" marB="0"/>
                </a:tc>
                <a:tc>
                  <a:txBody>
                    <a:bodyPr/>
                    <a:lstStyle/>
                    <a:p>
                      <a:pPr algn="ctr" rtl="1">
                        <a:lnSpc>
                          <a:spcPct val="115000"/>
                        </a:lnSpc>
                        <a:spcAft>
                          <a:spcPts val="0"/>
                        </a:spcAft>
                      </a:pPr>
                      <a:r>
                        <a:rPr lang="fr-FR" sz="1100" b="1" dirty="0" smtClean="0"/>
                        <a:t>6,38</a:t>
                      </a:r>
                      <a:endParaRPr lang="fr-FR" sz="900" b="1" dirty="0">
                        <a:latin typeface="Calibri"/>
                        <a:ea typeface="Calibri"/>
                        <a:cs typeface="Arial"/>
                      </a:endParaRPr>
                    </a:p>
                  </a:txBody>
                  <a:tcPr marL="57759" marR="57759"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r h="94801">
                <a:tc rowSpan="3">
                  <a:txBody>
                    <a:bodyPr/>
                    <a:lstStyle/>
                    <a:p>
                      <a:pPr algn="r" rtl="1">
                        <a:lnSpc>
                          <a:spcPct val="115000"/>
                        </a:lnSpc>
                        <a:spcAft>
                          <a:spcPts val="0"/>
                        </a:spcAft>
                      </a:pPr>
                      <a:r>
                        <a:rPr lang="fr-FR" sz="1400" b="1" dirty="0" smtClean="0"/>
                        <a:t>pwc170</a:t>
                      </a:r>
                      <a:endParaRPr lang="fr-FR" sz="1400" b="1" dirty="0">
                        <a:latin typeface="Calibri"/>
                        <a:ea typeface="Calibri"/>
                        <a:cs typeface="Arial"/>
                      </a:endParaRPr>
                    </a:p>
                  </a:txBody>
                  <a:tcPr marL="57759" marR="57759" marT="0" marB="0" anchor="ctr"/>
                </a:tc>
                <a:tc rowSpan="2">
                  <a:txBody>
                    <a:bodyPr/>
                    <a:lstStyle/>
                    <a:p>
                      <a:pPr algn="r" rtl="1">
                        <a:lnSpc>
                          <a:spcPct val="115000"/>
                        </a:lnSpc>
                        <a:spcAft>
                          <a:spcPts val="0"/>
                        </a:spcAft>
                      </a:pPr>
                      <a:r>
                        <a:rPr lang="ar-DZ" sz="1200" b="1"/>
                        <a:t>المتوسط الحسابي</a:t>
                      </a:r>
                      <a:endParaRPr lang="fr-FR" sz="900" b="1">
                        <a:latin typeface="Calibri"/>
                        <a:ea typeface="Calibri"/>
                        <a:cs typeface="Arial"/>
                      </a:endParaRPr>
                    </a:p>
                  </a:txBody>
                  <a:tcPr marL="57759" marR="57759" marT="0" marB="0" anchor="ctr"/>
                </a:tc>
                <a:tc rowSpan="2">
                  <a:txBody>
                    <a:bodyPr/>
                    <a:lstStyle/>
                    <a:p>
                      <a:pPr algn="ctr" rtl="1">
                        <a:lnSpc>
                          <a:spcPct val="115000"/>
                        </a:lnSpc>
                        <a:spcAft>
                          <a:spcPts val="0"/>
                        </a:spcAft>
                      </a:pPr>
                      <a:r>
                        <a:rPr lang="fr-FR" sz="1400" b="1" dirty="0" smtClean="0">
                          <a:solidFill>
                            <a:srgbClr val="C00000"/>
                          </a:solidFill>
                        </a:rPr>
                        <a:t>14,95</a:t>
                      </a:r>
                      <a:endParaRPr lang="fr-FR" sz="1050" b="1" dirty="0">
                        <a:solidFill>
                          <a:srgbClr val="C00000"/>
                        </a:solidFill>
                        <a:latin typeface="Calibri"/>
                        <a:ea typeface="Calibri"/>
                        <a:cs typeface="Arial"/>
                      </a:endParaRPr>
                    </a:p>
                  </a:txBody>
                  <a:tcPr marL="57759" marR="57759" marT="0" marB="0" anchor="ctr"/>
                </a:tc>
                <a:tc rowSpan="2">
                  <a:txBody>
                    <a:bodyPr/>
                    <a:lstStyle/>
                    <a:p>
                      <a:pPr algn="ctr" rtl="1">
                        <a:lnSpc>
                          <a:spcPct val="115000"/>
                        </a:lnSpc>
                        <a:spcAft>
                          <a:spcPts val="0"/>
                        </a:spcAft>
                      </a:pPr>
                      <a:r>
                        <a:rPr lang="fr-FR" sz="1400" b="1" dirty="0" smtClean="0">
                          <a:solidFill>
                            <a:srgbClr val="C00000"/>
                          </a:solidFill>
                        </a:rPr>
                        <a:t>16,98</a:t>
                      </a:r>
                      <a:endParaRPr lang="fr-FR" sz="1050" b="1" dirty="0">
                        <a:solidFill>
                          <a:srgbClr val="C00000"/>
                        </a:solidFill>
                        <a:latin typeface="Calibri"/>
                        <a:ea typeface="Calibri"/>
                        <a:cs typeface="Arial"/>
                      </a:endParaRPr>
                    </a:p>
                  </a:txBody>
                  <a:tcPr marL="57759" marR="57759" marT="0" marB="0" anchor="ctr"/>
                </a:tc>
                <a:tc rowSpan="2">
                  <a:txBody>
                    <a:bodyPr/>
                    <a:lstStyle/>
                    <a:p>
                      <a:pPr algn="ctr" rtl="1">
                        <a:lnSpc>
                          <a:spcPct val="115000"/>
                        </a:lnSpc>
                        <a:spcAft>
                          <a:spcPts val="0"/>
                        </a:spcAft>
                      </a:pPr>
                      <a:r>
                        <a:rPr lang="fr-FR" sz="1400" b="1" dirty="0" smtClean="0">
                          <a:solidFill>
                            <a:srgbClr val="C00000"/>
                          </a:solidFill>
                        </a:rPr>
                        <a:t>16,87</a:t>
                      </a:r>
                      <a:endParaRPr lang="fr-FR" sz="1050" b="1" dirty="0">
                        <a:solidFill>
                          <a:srgbClr val="C00000"/>
                        </a:solidFill>
                        <a:latin typeface="Calibri"/>
                        <a:ea typeface="Calibri"/>
                        <a:cs typeface="Arial"/>
                      </a:endParaRPr>
                    </a:p>
                  </a:txBody>
                  <a:tcPr marL="57759" marR="57759" marT="0" marB="0"/>
                </a:tc>
                <a:tc rowSpan="2">
                  <a:txBody>
                    <a:bodyPr/>
                    <a:lstStyle/>
                    <a:p>
                      <a:pPr algn="ctr" rtl="1">
                        <a:lnSpc>
                          <a:spcPct val="115000"/>
                        </a:lnSpc>
                        <a:spcAft>
                          <a:spcPts val="0"/>
                        </a:spcAft>
                      </a:pPr>
                      <a:r>
                        <a:rPr lang="fr-FR" sz="1400" b="1" dirty="0" smtClean="0">
                          <a:solidFill>
                            <a:srgbClr val="C00000"/>
                          </a:solidFill>
                        </a:rPr>
                        <a:t>17,91</a:t>
                      </a:r>
                      <a:endParaRPr lang="fr-FR" sz="1050" b="1" dirty="0">
                        <a:solidFill>
                          <a:srgbClr val="C00000"/>
                        </a:solidFill>
                        <a:latin typeface="Calibri"/>
                        <a:ea typeface="Calibri"/>
                        <a:cs typeface="Arial"/>
                      </a:endParaRPr>
                    </a:p>
                  </a:txBody>
                  <a:tcPr marL="57759" marR="57759" marT="0" marB="0"/>
                </a:tc>
                <a:tc rowSpan="2">
                  <a:txBody>
                    <a:bodyPr/>
                    <a:lstStyle/>
                    <a:p>
                      <a:pPr algn="ctr" rtl="1">
                        <a:lnSpc>
                          <a:spcPct val="115000"/>
                        </a:lnSpc>
                        <a:spcAft>
                          <a:spcPts val="0"/>
                        </a:spcAft>
                      </a:pPr>
                      <a:r>
                        <a:rPr lang="fr-FR" sz="1400" b="1" dirty="0" smtClean="0">
                          <a:solidFill>
                            <a:srgbClr val="C00000"/>
                          </a:solidFill>
                        </a:rPr>
                        <a:t>17,38</a:t>
                      </a:r>
                      <a:endParaRPr lang="fr-FR" sz="1050" b="1" dirty="0">
                        <a:solidFill>
                          <a:srgbClr val="C00000"/>
                        </a:solidFill>
                        <a:latin typeface="Calibri"/>
                        <a:ea typeface="Calibri"/>
                        <a:cs typeface="Arial"/>
                      </a:endParaRPr>
                    </a:p>
                  </a:txBody>
                  <a:tcPr marL="57759" marR="57759" marT="0" marB="0" anchor="ctr"/>
                </a:tc>
                <a:tc rowSpan="3">
                  <a:txBody>
                    <a:bodyPr/>
                    <a:lstStyle/>
                    <a:p>
                      <a:pPr algn="ctr" rtl="1">
                        <a:lnSpc>
                          <a:spcPct val="115000"/>
                        </a:lnSpc>
                        <a:spcAft>
                          <a:spcPts val="0"/>
                        </a:spcAft>
                      </a:pPr>
                      <a:r>
                        <a:rPr lang="fr-FR" sz="1100" b="1" dirty="0" smtClean="0"/>
                        <a:t>3,23</a:t>
                      </a:r>
                      <a:endParaRPr lang="fr-FR" sz="900" b="1" dirty="0">
                        <a:latin typeface="Calibri"/>
                        <a:ea typeface="Calibri"/>
                        <a:cs typeface="Arial"/>
                      </a:endParaRPr>
                    </a:p>
                  </a:txBody>
                  <a:tcPr marL="57759" marR="57759" marT="0" marB="0" anchor="ctr"/>
                </a:tc>
                <a:tc vMerge="1">
                  <a:txBody>
                    <a:bodyPr/>
                    <a:lstStyle/>
                    <a:p>
                      <a:endParaRPr lang="fr-FR"/>
                    </a:p>
                  </a:txBody>
                  <a:tcPr/>
                </a:tc>
                <a:tc vMerge="1">
                  <a:txBody>
                    <a:bodyPr/>
                    <a:lstStyle/>
                    <a:p>
                      <a:pPr algn="ctr" rtl="1">
                        <a:lnSpc>
                          <a:spcPct val="115000"/>
                        </a:lnSpc>
                        <a:spcAft>
                          <a:spcPts val="0"/>
                        </a:spcAft>
                      </a:pPr>
                      <a:endParaRPr lang="fr-FR" sz="900" b="1" dirty="0">
                        <a:latin typeface="Calibri"/>
                        <a:ea typeface="Calibri"/>
                        <a:cs typeface="Arial"/>
                      </a:endParaRPr>
                    </a:p>
                  </a:txBody>
                  <a:tcPr marL="57759" marR="57759" marT="0" marB="0"/>
                </a:tc>
              </a:tr>
              <a:tr h="375388">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rowSpan="2">
                  <a:txBody>
                    <a:bodyPr/>
                    <a:lstStyle/>
                    <a:p>
                      <a:pPr marL="0" marR="0" indent="0" algn="ctr" defTabSz="914400" rtl="1" eaLnBrk="1" fontAlgn="auto" latinLnBrk="1" hangingPunct="1">
                        <a:lnSpc>
                          <a:spcPct val="115000"/>
                        </a:lnSpc>
                        <a:spcBef>
                          <a:spcPts val="0"/>
                        </a:spcBef>
                        <a:spcAft>
                          <a:spcPts val="0"/>
                        </a:spcAft>
                        <a:buClrTx/>
                        <a:buSzTx/>
                        <a:buFontTx/>
                        <a:buNone/>
                        <a:tabLst/>
                        <a:defRPr/>
                      </a:pPr>
                      <a:r>
                        <a:rPr lang="ar-DZ" sz="1600" b="1" dirty="0" smtClean="0"/>
                        <a:t>دال</a:t>
                      </a:r>
                      <a:r>
                        <a:rPr lang="fr-FR" sz="1600" b="1" dirty="0" smtClean="0"/>
                        <a:t> </a:t>
                      </a:r>
                      <a:r>
                        <a:rPr lang="ar-DZ" sz="1600" b="1" dirty="0" smtClean="0"/>
                        <a:t> </a:t>
                      </a:r>
                      <a:r>
                        <a:rPr lang="ar-DZ" sz="1600" b="1" dirty="0" err="1" smtClean="0"/>
                        <a:t>احصائيا</a:t>
                      </a:r>
                      <a:endParaRPr lang="fr-FR" sz="1050" b="1" dirty="0" smtClean="0">
                        <a:latin typeface="Calibri"/>
                        <a:ea typeface="Calibri"/>
                        <a:cs typeface="Arial"/>
                      </a:endParaRPr>
                    </a:p>
                    <a:p>
                      <a:pPr algn="ctr" rtl="1">
                        <a:lnSpc>
                          <a:spcPct val="115000"/>
                        </a:lnSpc>
                        <a:spcAft>
                          <a:spcPts val="0"/>
                        </a:spcAft>
                      </a:pPr>
                      <a:endParaRPr lang="fr-FR" sz="900" b="1" dirty="0">
                        <a:latin typeface="Calibri"/>
                        <a:ea typeface="Calibri"/>
                        <a:cs typeface="Arial"/>
                      </a:endParaRPr>
                    </a:p>
                  </a:txBody>
                  <a:tcPr marL="57759" marR="57759" marT="0" marB="0"/>
                </a:tc>
              </a:tr>
              <a:tr h="470189">
                <a:tc vMerge="1">
                  <a:txBody>
                    <a:bodyPr/>
                    <a:lstStyle/>
                    <a:p>
                      <a:endParaRPr lang="fr-FR"/>
                    </a:p>
                  </a:txBody>
                  <a:tcPr/>
                </a:tc>
                <a:tc>
                  <a:txBody>
                    <a:bodyPr/>
                    <a:lstStyle/>
                    <a:p>
                      <a:pPr algn="r" rtl="1">
                        <a:lnSpc>
                          <a:spcPct val="115000"/>
                        </a:lnSpc>
                        <a:spcAft>
                          <a:spcPts val="0"/>
                        </a:spcAft>
                      </a:pPr>
                      <a:r>
                        <a:rPr lang="ar-DZ" sz="1200" b="1" dirty="0" smtClean="0"/>
                        <a:t>الانحراف المعياري</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2,63</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2,76</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3,58</a:t>
                      </a:r>
                      <a:endParaRPr lang="fr-FR" sz="900" b="1" dirty="0">
                        <a:latin typeface="Calibri"/>
                        <a:ea typeface="Calibri"/>
                        <a:cs typeface="Arial"/>
                      </a:endParaRPr>
                    </a:p>
                  </a:txBody>
                  <a:tcPr marL="57759" marR="57759" marT="0" marB="0"/>
                </a:tc>
                <a:tc>
                  <a:txBody>
                    <a:bodyPr/>
                    <a:lstStyle/>
                    <a:p>
                      <a:pPr algn="ctr" rtl="1">
                        <a:lnSpc>
                          <a:spcPct val="115000"/>
                        </a:lnSpc>
                        <a:spcAft>
                          <a:spcPts val="0"/>
                        </a:spcAft>
                      </a:pPr>
                      <a:r>
                        <a:rPr lang="fr-FR" sz="1100" b="1" dirty="0" smtClean="0"/>
                        <a:t>2,96</a:t>
                      </a:r>
                      <a:endParaRPr lang="fr-FR" sz="900" b="1" dirty="0">
                        <a:latin typeface="Calibri"/>
                        <a:ea typeface="Calibri"/>
                        <a:cs typeface="Arial"/>
                      </a:endParaRPr>
                    </a:p>
                  </a:txBody>
                  <a:tcPr marL="57759" marR="57759" marT="0" marB="0"/>
                </a:tc>
                <a:tc>
                  <a:txBody>
                    <a:bodyPr/>
                    <a:lstStyle/>
                    <a:p>
                      <a:pPr algn="ctr" rtl="1">
                        <a:lnSpc>
                          <a:spcPct val="115000"/>
                        </a:lnSpc>
                        <a:spcAft>
                          <a:spcPts val="0"/>
                        </a:spcAft>
                      </a:pPr>
                      <a:r>
                        <a:rPr lang="fr-FR" sz="1100" b="1" dirty="0" smtClean="0"/>
                        <a:t>3,36</a:t>
                      </a:r>
                      <a:endParaRPr lang="fr-FR" sz="900" b="1" dirty="0">
                        <a:latin typeface="Calibri"/>
                        <a:ea typeface="Calibri"/>
                        <a:cs typeface="Arial"/>
                      </a:endParaRPr>
                    </a:p>
                  </a:txBody>
                  <a:tcPr marL="57759" marR="57759"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r h="470189">
                <a:tc rowSpan="2">
                  <a:txBody>
                    <a:bodyPr/>
                    <a:lstStyle/>
                    <a:p>
                      <a:pPr algn="r" rtl="1">
                        <a:lnSpc>
                          <a:spcPct val="115000"/>
                        </a:lnSpc>
                        <a:spcAft>
                          <a:spcPts val="0"/>
                        </a:spcAft>
                      </a:pPr>
                      <a:r>
                        <a:rPr lang="fr-FR" sz="1400" b="1" dirty="0" smtClean="0"/>
                        <a:t>fc0</a:t>
                      </a:r>
                      <a:endParaRPr lang="fr-FR" sz="1400" b="1" dirty="0">
                        <a:latin typeface="Calibri"/>
                        <a:ea typeface="Calibri"/>
                        <a:cs typeface="Arial"/>
                      </a:endParaRPr>
                    </a:p>
                  </a:txBody>
                  <a:tcPr marL="57759" marR="57759" marT="0" marB="0" anchor="ctr"/>
                </a:tc>
                <a:tc>
                  <a:txBody>
                    <a:bodyPr/>
                    <a:lstStyle/>
                    <a:p>
                      <a:pPr algn="r" rtl="1">
                        <a:lnSpc>
                          <a:spcPct val="115000"/>
                        </a:lnSpc>
                        <a:spcAft>
                          <a:spcPts val="0"/>
                        </a:spcAft>
                      </a:pPr>
                      <a:r>
                        <a:rPr lang="ar-DZ" sz="1200" b="1"/>
                        <a:t>المتوسط الحسابي</a:t>
                      </a:r>
                      <a:endParaRPr lang="fr-FR" sz="900" b="1">
                        <a:latin typeface="Calibri"/>
                        <a:ea typeface="Calibri"/>
                        <a:cs typeface="Arial"/>
                      </a:endParaRPr>
                    </a:p>
                  </a:txBody>
                  <a:tcPr marL="57759" marR="57759" marT="0" marB="0" anchor="ctr"/>
                </a:tc>
                <a:tc>
                  <a:txBody>
                    <a:bodyPr/>
                    <a:lstStyle/>
                    <a:p>
                      <a:pPr algn="ctr" rtl="1">
                        <a:lnSpc>
                          <a:spcPct val="115000"/>
                        </a:lnSpc>
                        <a:spcAft>
                          <a:spcPts val="0"/>
                        </a:spcAft>
                      </a:pPr>
                      <a:r>
                        <a:rPr lang="fr-FR" sz="1400" b="1" dirty="0" smtClean="0">
                          <a:solidFill>
                            <a:srgbClr val="C00000"/>
                          </a:solidFill>
                        </a:rPr>
                        <a:t>63.73</a:t>
                      </a:r>
                      <a:endParaRPr lang="fr-FR" sz="1050" b="1" dirty="0">
                        <a:solidFill>
                          <a:srgbClr val="C00000"/>
                        </a:solidFill>
                        <a:latin typeface="Calibri"/>
                        <a:ea typeface="Calibri"/>
                        <a:cs typeface="Arial"/>
                      </a:endParaRPr>
                    </a:p>
                  </a:txBody>
                  <a:tcPr marL="57759" marR="57759" marT="0" marB="0" anchor="ctr"/>
                </a:tc>
                <a:tc>
                  <a:txBody>
                    <a:bodyPr/>
                    <a:lstStyle/>
                    <a:p>
                      <a:pPr algn="ctr" rtl="1">
                        <a:lnSpc>
                          <a:spcPct val="115000"/>
                        </a:lnSpc>
                        <a:spcAft>
                          <a:spcPts val="0"/>
                        </a:spcAft>
                      </a:pPr>
                      <a:r>
                        <a:rPr lang="fr-FR" sz="1400" b="1" dirty="0" smtClean="0">
                          <a:solidFill>
                            <a:srgbClr val="C00000"/>
                          </a:solidFill>
                        </a:rPr>
                        <a:t>54,95</a:t>
                      </a:r>
                      <a:endParaRPr lang="fr-FR" sz="1050" b="1" dirty="0">
                        <a:solidFill>
                          <a:srgbClr val="C00000"/>
                        </a:solidFill>
                        <a:latin typeface="Calibri"/>
                        <a:ea typeface="Calibri"/>
                        <a:cs typeface="Arial"/>
                      </a:endParaRPr>
                    </a:p>
                  </a:txBody>
                  <a:tcPr marL="57759" marR="57759" marT="0" marB="0" anchor="ctr"/>
                </a:tc>
                <a:tc>
                  <a:txBody>
                    <a:bodyPr/>
                    <a:lstStyle/>
                    <a:p>
                      <a:pPr algn="ctr" rtl="1">
                        <a:lnSpc>
                          <a:spcPct val="115000"/>
                        </a:lnSpc>
                        <a:spcAft>
                          <a:spcPts val="0"/>
                        </a:spcAft>
                      </a:pPr>
                      <a:r>
                        <a:rPr lang="fr-FR" sz="1400" b="1" dirty="0" smtClean="0">
                          <a:solidFill>
                            <a:srgbClr val="C00000"/>
                          </a:solidFill>
                        </a:rPr>
                        <a:t>56,83</a:t>
                      </a:r>
                      <a:endParaRPr lang="fr-FR" sz="1050" b="1" dirty="0">
                        <a:solidFill>
                          <a:srgbClr val="C00000"/>
                        </a:solidFill>
                        <a:latin typeface="Calibri"/>
                        <a:ea typeface="Calibri"/>
                        <a:cs typeface="Arial"/>
                      </a:endParaRPr>
                    </a:p>
                  </a:txBody>
                  <a:tcPr marL="57759" marR="57759" marT="0" marB="0"/>
                </a:tc>
                <a:tc>
                  <a:txBody>
                    <a:bodyPr/>
                    <a:lstStyle/>
                    <a:p>
                      <a:pPr algn="ctr" rtl="1">
                        <a:lnSpc>
                          <a:spcPct val="115000"/>
                        </a:lnSpc>
                        <a:spcAft>
                          <a:spcPts val="0"/>
                        </a:spcAft>
                      </a:pPr>
                      <a:r>
                        <a:rPr lang="fr-FR" sz="1400" b="1" dirty="0" smtClean="0">
                          <a:solidFill>
                            <a:srgbClr val="C00000"/>
                          </a:solidFill>
                        </a:rPr>
                        <a:t>55,02</a:t>
                      </a:r>
                      <a:endParaRPr lang="fr-FR" sz="1050" b="1" dirty="0">
                        <a:solidFill>
                          <a:srgbClr val="C00000"/>
                        </a:solidFill>
                        <a:latin typeface="Calibri"/>
                        <a:ea typeface="Calibri"/>
                        <a:cs typeface="Arial"/>
                      </a:endParaRPr>
                    </a:p>
                  </a:txBody>
                  <a:tcPr marL="57759" marR="57759" marT="0" marB="0"/>
                </a:tc>
                <a:tc>
                  <a:txBody>
                    <a:bodyPr/>
                    <a:lstStyle/>
                    <a:p>
                      <a:pPr algn="ctr" rtl="1">
                        <a:lnSpc>
                          <a:spcPct val="115000"/>
                        </a:lnSpc>
                        <a:spcAft>
                          <a:spcPts val="0"/>
                        </a:spcAft>
                      </a:pPr>
                      <a:r>
                        <a:rPr lang="fr-FR" sz="1400" b="1" dirty="0" smtClean="0">
                          <a:solidFill>
                            <a:srgbClr val="C00000"/>
                          </a:solidFill>
                        </a:rPr>
                        <a:t>55,54</a:t>
                      </a:r>
                      <a:endParaRPr lang="fr-FR" sz="1050" b="1" dirty="0">
                        <a:solidFill>
                          <a:srgbClr val="C00000"/>
                        </a:solidFill>
                        <a:latin typeface="Calibri"/>
                        <a:ea typeface="Calibri"/>
                        <a:cs typeface="Arial"/>
                      </a:endParaRPr>
                    </a:p>
                  </a:txBody>
                  <a:tcPr marL="57759" marR="57759" marT="0" marB="0" anchor="ctr"/>
                </a:tc>
                <a:tc rowSpan="2">
                  <a:txBody>
                    <a:bodyPr/>
                    <a:lstStyle/>
                    <a:p>
                      <a:pPr algn="ctr" rtl="1">
                        <a:lnSpc>
                          <a:spcPct val="115000"/>
                        </a:lnSpc>
                        <a:spcAft>
                          <a:spcPts val="0"/>
                        </a:spcAft>
                      </a:pPr>
                      <a:r>
                        <a:rPr lang="fr-FR" sz="1100" b="1" dirty="0" smtClean="0"/>
                        <a:t>6,03</a:t>
                      </a:r>
                      <a:endParaRPr lang="fr-FR" sz="900" b="1" dirty="0">
                        <a:latin typeface="Calibri"/>
                        <a:ea typeface="Calibri"/>
                        <a:cs typeface="Arial"/>
                      </a:endParaRPr>
                    </a:p>
                  </a:txBody>
                  <a:tcPr marL="57759" marR="57759" marT="0" marB="0" anchor="ctr"/>
                </a:tc>
                <a:tc vMerge="1">
                  <a:txBody>
                    <a:bodyPr/>
                    <a:lstStyle/>
                    <a:p>
                      <a:endParaRPr lang="fr-FR"/>
                    </a:p>
                  </a:txBody>
                  <a:tcPr/>
                </a:tc>
                <a:tc rowSpan="2">
                  <a:txBody>
                    <a:bodyPr/>
                    <a:lstStyle/>
                    <a:p>
                      <a:pPr marL="0" marR="0" indent="0" algn="ctr" defTabSz="914400" rtl="1" eaLnBrk="1" fontAlgn="auto" latinLnBrk="1" hangingPunct="1">
                        <a:lnSpc>
                          <a:spcPct val="115000"/>
                        </a:lnSpc>
                        <a:spcBef>
                          <a:spcPts val="0"/>
                        </a:spcBef>
                        <a:spcAft>
                          <a:spcPts val="0"/>
                        </a:spcAft>
                        <a:buClrTx/>
                        <a:buSzTx/>
                        <a:buFontTx/>
                        <a:buNone/>
                        <a:tabLst/>
                        <a:defRPr/>
                      </a:pPr>
                      <a:r>
                        <a:rPr lang="ar-DZ" sz="1600" b="1" dirty="0" smtClean="0"/>
                        <a:t>دال</a:t>
                      </a:r>
                      <a:r>
                        <a:rPr lang="fr-FR" sz="1600" b="1" dirty="0" smtClean="0"/>
                        <a:t> </a:t>
                      </a:r>
                      <a:r>
                        <a:rPr lang="ar-DZ" sz="1600" b="1" dirty="0" smtClean="0"/>
                        <a:t> </a:t>
                      </a:r>
                      <a:r>
                        <a:rPr lang="ar-DZ" sz="1600" b="1" dirty="0" err="1" smtClean="0"/>
                        <a:t>احصائيا</a:t>
                      </a:r>
                      <a:endParaRPr lang="fr-FR" sz="1050" b="1" dirty="0" smtClean="0">
                        <a:latin typeface="Calibri"/>
                        <a:ea typeface="Calibri"/>
                        <a:cs typeface="Arial"/>
                      </a:endParaRPr>
                    </a:p>
                    <a:p>
                      <a:pPr algn="ctr" rtl="1">
                        <a:lnSpc>
                          <a:spcPct val="115000"/>
                        </a:lnSpc>
                        <a:spcAft>
                          <a:spcPts val="0"/>
                        </a:spcAft>
                      </a:pPr>
                      <a:endParaRPr lang="fr-FR" sz="900" b="1" dirty="0">
                        <a:latin typeface="Calibri"/>
                        <a:ea typeface="Calibri"/>
                        <a:cs typeface="Arial"/>
                      </a:endParaRPr>
                    </a:p>
                  </a:txBody>
                  <a:tcPr marL="57759" marR="57759" marT="0" marB="0"/>
                </a:tc>
              </a:tr>
              <a:tr h="470189">
                <a:tc vMerge="1">
                  <a:txBody>
                    <a:bodyPr/>
                    <a:lstStyle/>
                    <a:p>
                      <a:endParaRPr lang="fr-FR"/>
                    </a:p>
                  </a:txBody>
                  <a:tcPr/>
                </a:tc>
                <a:tc>
                  <a:txBody>
                    <a:bodyPr/>
                    <a:lstStyle/>
                    <a:p>
                      <a:pPr algn="r" rtl="1">
                        <a:lnSpc>
                          <a:spcPct val="115000"/>
                        </a:lnSpc>
                        <a:spcAft>
                          <a:spcPts val="0"/>
                        </a:spcAft>
                      </a:pPr>
                      <a:r>
                        <a:rPr lang="ar-DZ" sz="1200" b="1" dirty="0" smtClean="0"/>
                        <a:t>الانحراف المعياري</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7,31</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5,48</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7,31</a:t>
                      </a:r>
                      <a:endParaRPr lang="fr-FR" sz="900" b="1" dirty="0">
                        <a:latin typeface="Calibri"/>
                        <a:ea typeface="Calibri"/>
                        <a:cs typeface="Arial"/>
                      </a:endParaRPr>
                    </a:p>
                  </a:txBody>
                  <a:tcPr marL="57759" marR="57759" marT="0" marB="0"/>
                </a:tc>
                <a:tc>
                  <a:txBody>
                    <a:bodyPr/>
                    <a:lstStyle/>
                    <a:p>
                      <a:pPr algn="ctr" rtl="1">
                        <a:lnSpc>
                          <a:spcPct val="115000"/>
                        </a:lnSpc>
                        <a:spcAft>
                          <a:spcPts val="0"/>
                        </a:spcAft>
                      </a:pPr>
                      <a:r>
                        <a:rPr lang="fr-FR" sz="1100" b="1" dirty="0" smtClean="0"/>
                        <a:t>5,67</a:t>
                      </a:r>
                      <a:endParaRPr lang="fr-FR" sz="900" b="1" dirty="0">
                        <a:latin typeface="Calibri"/>
                        <a:ea typeface="Calibri"/>
                        <a:cs typeface="Arial"/>
                      </a:endParaRPr>
                    </a:p>
                  </a:txBody>
                  <a:tcPr marL="57759" marR="57759" marT="0" marB="0"/>
                </a:tc>
                <a:tc>
                  <a:txBody>
                    <a:bodyPr/>
                    <a:lstStyle/>
                    <a:p>
                      <a:pPr algn="ctr" rtl="1">
                        <a:lnSpc>
                          <a:spcPct val="115000"/>
                        </a:lnSpc>
                        <a:spcAft>
                          <a:spcPts val="0"/>
                        </a:spcAft>
                      </a:pPr>
                      <a:r>
                        <a:rPr lang="fr-FR" sz="1100" b="1" dirty="0" smtClean="0"/>
                        <a:t>9,23</a:t>
                      </a:r>
                      <a:endParaRPr lang="fr-FR" sz="900" b="1" dirty="0">
                        <a:latin typeface="Calibri"/>
                        <a:ea typeface="Calibri"/>
                        <a:cs typeface="Arial"/>
                      </a:endParaRPr>
                    </a:p>
                  </a:txBody>
                  <a:tcPr marL="57759" marR="57759"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bl>
          </a:graphicData>
        </a:graphic>
      </p:graphicFrame>
      <p:sp>
        <p:nvSpPr>
          <p:cNvPr id="53255" name="AutoShape 7"/>
          <p:cNvSpPr>
            <a:spLocks noChangeShapeType="1"/>
          </p:cNvSpPr>
          <p:nvPr/>
        </p:nvSpPr>
        <p:spPr bwMode="auto">
          <a:xfrm>
            <a:off x="18757900" y="-1452563"/>
            <a:ext cx="6985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53249" name="AutoShape 1"/>
          <p:cNvSpPr>
            <a:spLocks noChangeShapeType="1"/>
          </p:cNvSpPr>
          <p:nvPr/>
        </p:nvSpPr>
        <p:spPr bwMode="auto">
          <a:xfrm>
            <a:off x="4937125" y="14288"/>
            <a:ext cx="69215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15" name="Rectangle 14"/>
          <p:cNvSpPr/>
          <p:nvPr/>
        </p:nvSpPr>
        <p:spPr>
          <a:xfrm>
            <a:off x="6643702" y="6488668"/>
            <a:ext cx="2026517" cy="369332"/>
          </a:xfrm>
          <a:prstGeom prst="rect">
            <a:avLst/>
          </a:prstGeom>
        </p:spPr>
        <p:txBody>
          <a:bodyPr wrap="none">
            <a:spAutoFit/>
          </a:bodyPr>
          <a:lstStyle/>
          <a:p>
            <a:pPr lvl="0" fontAlgn="base" latinLnBrk="0">
              <a:spcBef>
                <a:spcPct val="0"/>
              </a:spcBef>
              <a:spcAft>
                <a:spcPct val="0"/>
              </a:spcAft>
            </a:pPr>
            <a:r>
              <a:rPr lang="ar-DZ" b="1" dirty="0" smtClean="0">
                <a:solidFill>
                  <a:srgbClr val="C00000"/>
                </a:solidFill>
                <a:latin typeface="Traditional Arabic" pitchFamily="18" charset="-78"/>
                <a:ea typeface="Calibri" pitchFamily="34" charset="0"/>
                <a:cs typeface="Traditional Arabic" pitchFamily="18" charset="-78"/>
              </a:rPr>
              <a:t>هذا عند مستوى دلالة 0.05</a:t>
            </a:r>
            <a:endParaRPr lang="fr-FR" sz="2400" b="1" dirty="0" smtClean="0">
              <a:solidFill>
                <a:srgbClr val="C00000"/>
              </a:solidFill>
              <a:latin typeface="Arial" pitchFamily="34" charset="0"/>
              <a:cs typeface="Arial" pitchFamily="34" charset="0"/>
            </a:endParaRPr>
          </a:p>
        </p:txBody>
      </p:sp>
      <p:sp>
        <p:nvSpPr>
          <p:cNvPr id="27" name="Titre 26"/>
          <p:cNvSpPr>
            <a:spLocks noGrp="1"/>
          </p:cNvSpPr>
          <p:nvPr>
            <p:ph type="title"/>
          </p:nvPr>
        </p:nvSpPr>
        <p:spPr/>
        <p:txBody>
          <a:bodyPr/>
          <a:lstStyle/>
          <a:p>
            <a:r>
              <a:rPr lang="ar-DZ" sz="2400" dirty="0" smtClean="0"/>
              <a:t>عرض ومناقشة نتائج اللاعبين للمؤشرات الفسيولوجية حسب مراكز اللعب</a:t>
            </a:r>
            <a:endParaRPr lang="fr-FR" sz="2400" dirty="0"/>
          </a:p>
        </p:txBody>
      </p:sp>
    </p:spTree>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sz="2400" dirty="0" smtClean="0"/>
              <a:t>عرض ومناقشة نتائج اللاعبين للمؤشرات الفسيولوجية حسب مراكز اللعب</a:t>
            </a:r>
            <a:endParaRPr lang="fr-FR" sz="2400" dirty="0"/>
          </a:p>
        </p:txBody>
      </p:sp>
      <p:sp>
        <p:nvSpPr>
          <p:cNvPr id="4" name="Espace réservé du contenu 3"/>
          <p:cNvSpPr>
            <a:spLocks noGrp="1"/>
          </p:cNvSpPr>
          <p:nvPr>
            <p:ph idx="10"/>
          </p:nvPr>
        </p:nvSpPr>
        <p:spPr>
          <a:xfrm>
            <a:off x="0" y="1071546"/>
            <a:ext cx="9144000" cy="5786454"/>
          </a:xfrm>
        </p:spPr>
        <p:txBody>
          <a:bodyPr/>
          <a:lstStyle/>
          <a:p>
            <a:pPr algn="r" rtl="1">
              <a:lnSpc>
                <a:spcPct val="150000"/>
              </a:lnSpc>
            </a:pPr>
            <a:r>
              <a:rPr lang="ar-DZ" sz="1600" b="1" dirty="0" smtClean="0">
                <a:solidFill>
                  <a:schemeClr val="tx1"/>
                </a:solidFill>
              </a:rPr>
              <a:t>من خلال الجدول أعلاه ومن خلال الدراسة الإحصائية يتبين لنا انه يوجد فروق ذات دلالة إحصائية للمتغيرات الفسيولوجية المدروسة(</a:t>
            </a:r>
            <a:r>
              <a:rPr lang="fr-FR" sz="1600" b="1" dirty="0" smtClean="0">
                <a:solidFill>
                  <a:schemeClr val="tx1"/>
                </a:solidFill>
              </a:rPr>
              <a:t>fco.Pwc170. </a:t>
            </a:r>
            <a:r>
              <a:rPr lang="fr-FR" sz="1600" b="1" dirty="0" err="1" smtClean="0">
                <a:solidFill>
                  <a:schemeClr val="tx1"/>
                </a:solidFill>
              </a:rPr>
              <a:t>panal</a:t>
            </a:r>
            <a:r>
              <a:rPr lang="fr-FR" sz="1600" b="1" dirty="0" smtClean="0">
                <a:solidFill>
                  <a:schemeClr val="tx1"/>
                </a:solidFill>
              </a:rPr>
              <a:t>.. Vo</a:t>
            </a:r>
            <a:r>
              <a:rPr lang="fr-FR" sz="1600" b="1" baseline="-25000" dirty="0" smtClean="0">
                <a:solidFill>
                  <a:schemeClr val="tx1"/>
                </a:solidFill>
              </a:rPr>
              <a:t>2</a:t>
            </a:r>
            <a:r>
              <a:rPr lang="fr-FR" sz="1600" b="1" dirty="0" smtClean="0">
                <a:solidFill>
                  <a:schemeClr val="tx1"/>
                </a:solidFill>
              </a:rPr>
              <a:t> max </a:t>
            </a:r>
            <a:r>
              <a:rPr lang="ar-DZ" sz="1600" b="1" dirty="0" smtClean="0">
                <a:solidFill>
                  <a:schemeClr val="tx1"/>
                </a:solidFill>
              </a:rPr>
              <a:t>النبض أثناء الراحة) بين مراكز اللعب المحددة (حارس المرمى، الظهرين، وسط الدفاع، وسط الميدان، الهجوم).حيث لوحظ وجود فرق ذو دلالة إحصائية لمتغير   </a:t>
            </a:r>
            <a:r>
              <a:rPr lang="fr-FR" sz="1600" b="1" dirty="0" smtClean="0">
                <a:solidFill>
                  <a:schemeClr val="tx1"/>
                </a:solidFill>
              </a:rPr>
              <a:t>(Vo</a:t>
            </a:r>
            <a:r>
              <a:rPr lang="fr-FR" sz="1600" b="1" baseline="-25000" dirty="0" smtClean="0">
                <a:solidFill>
                  <a:schemeClr val="tx1"/>
                </a:solidFill>
              </a:rPr>
              <a:t>2</a:t>
            </a:r>
            <a:r>
              <a:rPr lang="fr-FR" sz="1600" b="1" dirty="0" smtClean="0">
                <a:solidFill>
                  <a:schemeClr val="tx1"/>
                </a:solidFill>
              </a:rPr>
              <a:t> max)</a:t>
            </a:r>
            <a:r>
              <a:rPr lang="ar-DZ" sz="1600" b="1" dirty="0" smtClean="0">
                <a:solidFill>
                  <a:schemeClr val="tx1"/>
                </a:solidFill>
              </a:rPr>
              <a:t> بين مراكز اللعب لصالح وسط الميدان بمتوسط حسابي قدر </a:t>
            </a:r>
            <a:r>
              <a:rPr lang="ar-DZ" sz="1600" b="1" dirty="0" err="1" smtClean="0">
                <a:solidFill>
                  <a:schemeClr val="tx1"/>
                </a:solidFill>
              </a:rPr>
              <a:t>بـ</a:t>
            </a:r>
            <a:r>
              <a:rPr lang="ar-DZ" sz="1600" b="1" dirty="0" smtClean="0">
                <a:solidFill>
                  <a:schemeClr val="tx1"/>
                </a:solidFill>
              </a:rPr>
              <a:t> (48.86 مل/</a:t>
            </a:r>
            <a:r>
              <a:rPr lang="ar-DZ" sz="1600" b="1" dirty="0" err="1" smtClean="0">
                <a:solidFill>
                  <a:schemeClr val="tx1"/>
                </a:solidFill>
              </a:rPr>
              <a:t>كغ</a:t>
            </a:r>
            <a:r>
              <a:rPr lang="ar-DZ" sz="1600" b="1" dirty="0" smtClean="0">
                <a:solidFill>
                  <a:schemeClr val="tx1"/>
                </a:solidFill>
              </a:rPr>
              <a:t>/د) فيما سجلت اضعف قيمة لحراس المرمى بمتوسط حسابي قد</a:t>
            </a:r>
            <a:r>
              <a:rPr lang="ar-SA" sz="1600" b="1" dirty="0" smtClean="0">
                <a:solidFill>
                  <a:schemeClr val="tx1"/>
                </a:solidFill>
              </a:rPr>
              <a:t>ره</a:t>
            </a:r>
            <a:r>
              <a:rPr lang="ar-DZ" sz="1600" b="1" dirty="0" smtClean="0">
                <a:solidFill>
                  <a:schemeClr val="tx1"/>
                </a:solidFill>
              </a:rPr>
              <a:t> </a:t>
            </a:r>
            <a:r>
              <a:rPr lang="ar-DZ" sz="1600" b="1" dirty="0" err="1" smtClean="0">
                <a:solidFill>
                  <a:schemeClr val="tx1"/>
                </a:solidFill>
              </a:rPr>
              <a:t>بـ</a:t>
            </a:r>
            <a:r>
              <a:rPr lang="ar-DZ" sz="1600" b="1" dirty="0" smtClean="0">
                <a:solidFill>
                  <a:schemeClr val="tx1"/>
                </a:solidFill>
              </a:rPr>
              <a:t> (41.003) مما </a:t>
            </a:r>
            <a:r>
              <a:rPr lang="ar-DZ" sz="1600" b="1" dirty="0" smtClean="0">
                <a:solidFill>
                  <a:srgbClr val="00B0F0"/>
                </a:solidFill>
              </a:rPr>
              <a:t>يعني تميز لاعبي وسط الميدان بقدرة هوائية عالية مقارنة بالمراكز </a:t>
            </a:r>
            <a:r>
              <a:rPr lang="ar-DZ" sz="1600" b="1" dirty="0" err="1" smtClean="0">
                <a:solidFill>
                  <a:srgbClr val="00B0F0"/>
                </a:solidFill>
              </a:rPr>
              <a:t>الاخرى</a:t>
            </a:r>
            <a:r>
              <a:rPr lang="ar-DZ" sz="1600" b="1" dirty="0" smtClean="0">
                <a:solidFill>
                  <a:srgbClr val="00B0F0"/>
                </a:solidFill>
              </a:rPr>
              <a:t> وهذا ما يؤكده </a:t>
            </a:r>
            <a:r>
              <a:rPr lang="fr-FR" sz="1600" b="1" dirty="0" err="1" smtClean="0">
                <a:solidFill>
                  <a:srgbClr val="00B0F0"/>
                </a:solidFill>
              </a:rPr>
              <a:t>george</a:t>
            </a:r>
            <a:r>
              <a:rPr lang="fr-FR" sz="1600" b="1" dirty="0" smtClean="0">
                <a:solidFill>
                  <a:srgbClr val="00B0F0"/>
                </a:solidFill>
              </a:rPr>
              <a:t>. </a:t>
            </a:r>
            <a:r>
              <a:rPr lang="fr-FR" sz="1600" b="1" dirty="0" err="1" smtClean="0">
                <a:solidFill>
                  <a:srgbClr val="00B0F0"/>
                </a:solidFill>
              </a:rPr>
              <a:t>cazorle</a:t>
            </a:r>
            <a:r>
              <a:rPr lang="fr-FR" sz="1600" b="1" dirty="0" smtClean="0">
                <a:solidFill>
                  <a:srgbClr val="00B0F0"/>
                </a:solidFill>
              </a:rPr>
              <a:t>.2006</a:t>
            </a:r>
            <a:r>
              <a:rPr lang="ar-DZ" sz="1600" b="1" dirty="0" smtClean="0">
                <a:solidFill>
                  <a:srgbClr val="00B0F0"/>
                </a:solidFill>
              </a:rPr>
              <a:t>.</a:t>
            </a:r>
            <a:endParaRPr lang="fr-FR" sz="1600" b="1" dirty="0" smtClean="0">
              <a:solidFill>
                <a:srgbClr val="00B0F0"/>
              </a:solidFill>
            </a:endParaRPr>
          </a:p>
          <a:p>
            <a:pPr algn="r" rtl="1">
              <a:lnSpc>
                <a:spcPct val="150000"/>
              </a:lnSpc>
            </a:pPr>
            <a:r>
              <a:rPr lang="ar-DZ" sz="1600" b="1" dirty="0" smtClean="0">
                <a:solidFill>
                  <a:srgbClr val="00B0F0"/>
                </a:solidFill>
              </a:rPr>
              <a:t>حيث سجلت أحسن قيمة للقدرة  الهوائية لصالح لاعبي وسط الميدان عامة والوسط الدفاعي بشكل خاص </a:t>
            </a:r>
          </a:p>
          <a:p>
            <a:pPr algn="r" rtl="1">
              <a:lnSpc>
                <a:spcPct val="150000"/>
              </a:lnSpc>
            </a:pPr>
            <a:r>
              <a:rPr lang="ar-DZ" sz="1600" b="1" dirty="0" err="1" smtClean="0">
                <a:solidFill>
                  <a:schemeClr val="tx1"/>
                </a:solidFill>
              </a:rPr>
              <a:t>اما</a:t>
            </a:r>
            <a:r>
              <a:rPr lang="ar-DZ" sz="1600" b="1" dirty="0" smtClean="0">
                <a:solidFill>
                  <a:schemeClr val="tx1"/>
                </a:solidFill>
              </a:rPr>
              <a:t> فيما يخص مؤشر القدرة </a:t>
            </a:r>
            <a:r>
              <a:rPr lang="ar-DZ" sz="1600" b="1" dirty="0" err="1" smtClean="0">
                <a:solidFill>
                  <a:schemeClr val="tx1"/>
                </a:solidFill>
              </a:rPr>
              <a:t>اللاهوائية</a:t>
            </a:r>
            <a:r>
              <a:rPr lang="ar-DZ" sz="1600" b="1" dirty="0" smtClean="0">
                <a:solidFill>
                  <a:schemeClr val="tx1"/>
                </a:solidFill>
              </a:rPr>
              <a:t> القصوى أو </a:t>
            </a:r>
            <a:r>
              <a:rPr lang="ar-DZ" sz="1600" b="1" dirty="0" err="1" smtClean="0">
                <a:solidFill>
                  <a:schemeClr val="tx1"/>
                </a:solidFill>
              </a:rPr>
              <a:t>اللالكتيكية</a:t>
            </a:r>
            <a:r>
              <a:rPr lang="ar-DZ" sz="1600" b="1" dirty="0" smtClean="0">
                <a:solidFill>
                  <a:schemeClr val="tx1"/>
                </a:solidFill>
              </a:rPr>
              <a:t> </a:t>
            </a:r>
            <a:r>
              <a:rPr lang="fr-FR" sz="1600" b="1" dirty="0" smtClean="0">
                <a:solidFill>
                  <a:schemeClr val="tx1"/>
                </a:solidFill>
              </a:rPr>
              <a:t>(</a:t>
            </a:r>
            <a:r>
              <a:rPr lang="fr-FR" sz="1600" b="1" dirty="0" err="1" smtClean="0">
                <a:solidFill>
                  <a:srgbClr val="00B0F0"/>
                </a:solidFill>
              </a:rPr>
              <a:t>Panal</a:t>
            </a:r>
            <a:r>
              <a:rPr lang="fr-FR" sz="1600" b="1" dirty="0" smtClean="0">
                <a:solidFill>
                  <a:srgbClr val="00B0F0"/>
                </a:solidFill>
              </a:rPr>
              <a:t>)</a:t>
            </a:r>
            <a:r>
              <a:rPr lang="ar-DZ" sz="1600" b="1" dirty="0" smtClean="0">
                <a:solidFill>
                  <a:schemeClr val="tx1"/>
                </a:solidFill>
              </a:rPr>
              <a:t> فوجدت فروق ذات دلالة إحصائية </a:t>
            </a:r>
            <a:r>
              <a:rPr lang="ar-DZ" sz="1600" b="1" dirty="0" smtClean="0">
                <a:solidFill>
                  <a:srgbClr val="00B0F0"/>
                </a:solidFill>
              </a:rPr>
              <a:t>بين مراكز اللعب لصالح حراس المرمى بمتوسط حسابي قدر </a:t>
            </a:r>
            <a:r>
              <a:rPr lang="ar-DZ" sz="1600" b="1" dirty="0" err="1" smtClean="0">
                <a:solidFill>
                  <a:srgbClr val="00B0F0"/>
                </a:solidFill>
              </a:rPr>
              <a:t>بـ</a:t>
            </a:r>
            <a:r>
              <a:rPr lang="ar-DZ" sz="1600" b="1" dirty="0" smtClean="0">
                <a:solidFill>
                  <a:srgbClr val="00B0F0"/>
                </a:solidFill>
              </a:rPr>
              <a:t> (51) سم يليه مركز الهجوم </a:t>
            </a:r>
            <a:r>
              <a:rPr lang="ar-DZ" sz="1600" b="1" dirty="0" smtClean="0">
                <a:solidFill>
                  <a:schemeClr val="tx1"/>
                </a:solidFill>
              </a:rPr>
              <a:t>بمتوسط حسابي </a:t>
            </a:r>
            <a:r>
              <a:rPr lang="ar-DZ" sz="1600" b="1" dirty="0" err="1" smtClean="0">
                <a:solidFill>
                  <a:schemeClr val="tx1"/>
                </a:solidFill>
              </a:rPr>
              <a:t>قدرب</a:t>
            </a:r>
            <a:r>
              <a:rPr lang="ar-DZ" sz="1600" b="1" dirty="0" smtClean="0">
                <a:solidFill>
                  <a:schemeClr val="tx1"/>
                </a:solidFill>
              </a:rPr>
              <a:t> ـ (49.72) سم هذه </a:t>
            </a:r>
            <a:r>
              <a:rPr lang="ar-DZ" sz="1600" b="1" dirty="0" smtClean="0">
                <a:solidFill>
                  <a:srgbClr val="00B0F0"/>
                </a:solidFill>
              </a:rPr>
              <a:t>النتيجة جاءت مطابقة لنتيجة ناصر عبد القادر (2005) </a:t>
            </a:r>
            <a:r>
              <a:rPr lang="ar-DZ" sz="1600" b="1" dirty="0" smtClean="0">
                <a:solidFill>
                  <a:schemeClr val="tx1"/>
                </a:solidFill>
              </a:rPr>
              <a:t>حيث سجل </a:t>
            </a:r>
            <a:r>
              <a:rPr lang="ar-DZ" sz="1600" b="1" dirty="0" err="1" smtClean="0">
                <a:solidFill>
                  <a:schemeClr val="tx1"/>
                </a:solidFill>
              </a:rPr>
              <a:t>ال</a:t>
            </a:r>
            <a:r>
              <a:rPr lang="ar-SA" sz="1600" b="1" dirty="0" smtClean="0">
                <a:solidFill>
                  <a:schemeClr val="tx1"/>
                </a:solidFill>
              </a:rPr>
              <a:t>م</a:t>
            </a:r>
            <a:r>
              <a:rPr lang="ar-DZ" sz="1600" b="1" dirty="0" smtClean="0">
                <a:solidFill>
                  <a:schemeClr val="tx1"/>
                </a:solidFill>
              </a:rPr>
              <a:t>هاجمين أحسن نتيجة بمتوسط حسابي قدره (49.34) مع استغناءه على مركز       حارس المرمى وأيضا مطابقة لنتيجة </a:t>
            </a:r>
            <a:r>
              <a:rPr lang="fr-FR" sz="1600" b="1" dirty="0" smtClean="0">
                <a:solidFill>
                  <a:schemeClr val="tx1"/>
                </a:solidFill>
              </a:rPr>
              <a:t>George. </a:t>
            </a:r>
            <a:r>
              <a:rPr lang="fr-FR" sz="1600" b="1" dirty="0" err="1" smtClean="0">
                <a:solidFill>
                  <a:schemeClr val="tx1"/>
                </a:solidFill>
              </a:rPr>
              <a:t>cazorle</a:t>
            </a:r>
            <a:r>
              <a:rPr lang="fr-FR" sz="1600" b="1" dirty="0" smtClean="0">
                <a:solidFill>
                  <a:schemeClr val="tx1"/>
                </a:solidFill>
              </a:rPr>
              <a:t>(2006) </a:t>
            </a:r>
            <a:r>
              <a:rPr lang="ar-DZ" sz="1600" b="1" dirty="0" smtClean="0">
                <a:solidFill>
                  <a:schemeClr val="tx1"/>
                </a:solidFill>
              </a:rPr>
              <a:t> حيث سجلت أحسن قيمة لمهارة الارتقاء لصالح حراس         المرمى ولاعبي الهجوم . لكن بمقارنة هذه النتيجة (49.72) سم مع سلم التنقيط الاختبارات الدخول إلى</a:t>
            </a:r>
            <a:r>
              <a:rPr lang="fr-FR" sz="1600" b="1" dirty="0" smtClean="0">
                <a:solidFill>
                  <a:schemeClr val="tx1"/>
                </a:solidFill>
              </a:rPr>
              <a:t>INF </a:t>
            </a:r>
            <a:r>
              <a:rPr lang="ar-DZ" sz="1600" b="1" dirty="0" smtClean="0">
                <a:solidFill>
                  <a:schemeClr val="tx1"/>
                </a:solidFill>
              </a:rPr>
              <a:t>لفشي </a:t>
            </a:r>
            <a:r>
              <a:rPr lang="fr-FR" sz="1600" b="1" dirty="0" smtClean="0">
                <a:solidFill>
                  <a:schemeClr val="tx1"/>
                </a:solidFill>
              </a:rPr>
              <a:t>Daniel EBouma2004 </a:t>
            </a:r>
            <a:r>
              <a:rPr lang="ar-DZ" sz="1600" b="1" dirty="0" smtClean="0">
                <a:solidFill>
                  <a:schemeClr val="tx1"/>
                </a:solidFill>
              </a:rPr>
              <a:t>فتقابل هذه  النتيجة10 نقاط من 40 أما نتيجة المدافعين فحققت (0) نقطة من 40 لذلك فهذه النتائج تبقى بعيدة جدا  عن المستوى المطلوب       لممارسة كرة القدم.</a:t>
            </a:r>
            <a:endParaRPr lang="fr-FR" sz="1600" b="1" dirty="0" smtClean="0">
              <a:solidFill>
                <a:schemeClr val="tx1"/>
              </a:solidFill>
            </a:endParaRPr>
          </a:p>
          <a:p>
            <a:pPr algn="r" rtl="1">
              <a:lnSpc>
                <a:spcPct val="150000"/>
              </a:lnSpc>
            </a:pPr>
            <a:r>
              <a:rPr lang="ar-DZ" sz="1600" b="1" dirty="0" smtClean="0">
                <a:solidFill>
                  <a:srgbClr val="00B0F0"/>
                </a:solidFill>
              </a:rPr>
              <a:t>ويفسر الباحث هذه النتيجة بعدم اعتماد مدربينا على تطوير القوة الانفجارية في هذه المراحل السنية الصغرى خاصة بين (15 </a:t>
            </a:r>
            <a:r>
              <a:rPr lang="fr-FR" sz="1600" b="1" dirty="0" smtClean="0">
                <a:solidFill>
                  <a:srgbClr val="00B0F0"/>
                </a:solidFill>
              </a:rPr>
              <a:t>-</a:t>
            </a:r>
            <a:r>
              <a:rPr lang="ar-DZ" sz="1600" b="1" dirty="0" smtClean="0">
                <a:solidFill>
                  <a:srgbClr val="00B0F0"/>
                </a:solidFill>
              </a:rPr>
              <a:t>20) سنة.</a:t>
            </a:r>
            <a:endParaRPr lang="fr-FR" sz="1600" b="1" dirty="0" smtClean="0">
              <a:solidFill>
                <a:srgbClr val="00B0F0"/>
              </a:solidFill>
            </a:endParaRPr>
          </a:p>
          <a:p>
            <a:pPr algn="r" rtl="1">
              <a:lnSpc>
                <a:spcPct val="150000"/>
              </a:lnSpc>
            </a:pPr>
            <a:endParaRPr lang="fr-FR" sz="1600" b="1" dirty="0">
              <a:solidFill>
                <a:schemeClr val="tx1"/>
              </a:solidFill>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sz="2400" dirty="0" smtClean="0"/>
              <a:t>عرض ومناقشة نتائج اللاعبين للمؤشرات الفسيولوجية حسب مراكز اللعب</a:t>
            </a:r>
            <a:endParaRPr lang="fr-FR" sz="2400" dirty="0"/>
          </a:p>
        </p:txBody>
      </p:sp>
      <p:sp>
        <p:nvSpPr>
          <p:cNvPr id="4" name="Espace réservé du contenu 3"/>
          <p:cNvSpPr>
            <a:spLocks noGrp="1"/>
          </p:cNvSpPr>
          <p:nvPr>
            <p:ph idx="10"/>
          </p:nvPr>
        </p:nvSpPr>
        <p:spPr>
          <a:xfrm>
            <a:off x="0" y="1571612"/>
            <a:ext cx="8943948" cy="3528986"/>
          </a:xfrm>
        </p:spPr>
        <p:txBody>
          <a:bodyPr/>
          <a:lstStyle/>
          <a:p>
            <a:pPr lvl="0" algn="r" rtl="1">
              <a:lnSpc>
                <a:spcPct val="150000"/>
              </a:lnSpc>
            </a:pPr>
            <a:r>
              <a:rPr lang="ar-DZ" sz="2000" b="1" dirty="0" smtClean="0">
                <a:solidFill>
                  <a:schemeClr val="tx1"/>
                </a:solidFill>
              </a:rPr>
              <a:t>ووجود فرق معنوي بين مراكز اللاعبين </a:t>
            </a:r>
            <a:r>
              <a:rPr lang="ar-DZ" sz="2000" b="1" dirty="0" smtClean="0">
                <a:solidFill>
                  <a:srgbClr val="00B0F0"/>
                </a:solidFill>
              </a:rPr>
              <a:t>لمؤشر النبض أثناء الراحة </a:t>
            </a:r>
            <a:r>
              <a:rPr lang="ar-DZ" sz="2000" b="1" dirty="0" smtClean="0">
                <a:solidFill>
                  <a:schemeClr val="tx1"/>
                </a:solidFill>
              </a:rPr>
              <a:t>أي وجود فرق ذو دلالة إحصائية     لصالح مركزي الظهير </a:t>
            </a:r>
            <a:r>
              <a:rPr lang="ar-DZ" sz="2000" b="1" dirty="0" err="1" smtClean="0">
                <a:solidFill>
                  <a:schemeClr val="tx1"/>
                </a:solidFill>
              </a:rPr>
              <a:t>و</a:t>
            </a:r>
            <a:r>
              <a:rPr lang="ar-DZ" sz="2000" b="1" dirty="0" smtClean="0">
                <a:solidFill>
                  <a:schemeClr val="tx1"/>
                </a:solidFill>
              </a:rPr>
              <a:t> الوسط.</a:t>
            </a:r>
            <a:endParaRPr lang="fr-FR" sz="2000" b="1" dirty="0" smtClean="0">
              <a:solidFill>
                <a:schemeClr val="tx1"/>
              </a:solidFill>
            </a:endParaRPr>
          </a:p>
          <a:p>
            <a:pPr algn="r" rtl="1">
              <a:lnSpc>
                <a:spcPct val="150000"/>
              </a:lnSpc>
            </a:pPr>
            <a:r>
              <a:rPr lang="ar-DZ" sz="2000" b="1" dirty="0" smtClean="0">
                <a:solidFill>
                  <a:schemeClr val="tx1"/>
                </a:solidFill>
              </a:rPr>
              <a:t>ويرى الباحث أن هذا الفرق لصالح كل من الظهيرين ووسط الميدان يعكسه العمل الكبير الذي يقوم </a:t>
            </a:r>
            <a:r>
              <a:rPr lang="ar-DZ" sz="2000" b="1" dirty="0" err="1" smtClean="0">
                <a:solidFill>
                  <a:schemeClr val="tx1"/>
                </a:solidFill>
              </a:rPr>
              <a:t>به</a:t>
            </a:r>
            <a:r>
              <a:rPr lang="ar-DZ" sz="2000" b="1" dirty="0" smtClean="0">
                <a:solidFill>
                  <a:schemeClr val="tx1"/>
                </a:solidFill>
              </a:rPr>
              <a:t> المركزين في  الكرة الحديثة حيث وبناء على تقرير جمعية للأطباء الأمريكية </a:t>
            </a:r>
            <a:r>
              <a:rPr lang="ar-DZ" sz="2000" b="1" dirty="0" err="1" smtClean="0">
                <a:solidFill>
                  <a:schemeClr val="tx1"/>
                </a:solidFill>
              </a:rPr>
              <a:t>ان</a:t>
            </a:r>
            <a:r>
              <a:rPr lang="ar-DZ" sz="2000" b="1" dirty="0" smtClean="0">
                <a:solidFill>
                  <a:schemeClr val="tx1"/>
                </a:solidFill>
              </a:rPr>
              <a:t> التدريب المنتظم يؤدي </a:t>
            </a:r>
            <a:r>
              <a:rPr lang="ar-DZ" sz="2000" b="1" dirty="0" err="1" smtClean="0">
                <a:solidFill>
                  <a:schemeClr val="tx1"/>
                </a:solidFill>
              </a:rPr>
              <a:t>الى</a:t>
            </a:r>
            <a:r>
              <a:rPr lang="ar-DZ" sz="2000" b="1" dirty="0" smtClean="0">
                <a:solidFill>
                  <a:schemeClr val="tx1"/>
                </a:solidFill>
              </a:rPr>
              <a:t>  انخفاض عدد ضربات   القلب في الراحة ما يعكسه الاسترجاع السريع.</a:t>
            </a:r>
            <a:endParaRPr lang="fr-FR" sz="2000" b="1" dirty="0" smtClean="0">
              <a:solidFill>
                <a:schemeClr val="tx1"/>
              </a:solidFill>
            </a:endParaRPr>
          </a:p>
          <a:p>
            <a:pPr algn="r" rtl="1">
              <a:lnSpc>
                <a:spcPct val="150000"/>
              </a:lnSpc>
            </a:pPr>
            <a:r>
              <a:rPr lang="ar-DZ" sz="2000" b="1" dirty="0" smtClean="0">
                <a:solidFill>
                  <a:schemeClr val="tx1"/>
                </a:solidFill>
              </a:rPr>
              <a:t>بالإضافة إلى تدخل عامل آخر وهو </a:t>
            </a:r>
            <a:r>
              <a:rPr lang="ar-DZ" sz="2000" b="1" dirty="0" smtClean="0">
                <a:solidFill>
                  <a:srgbClr val="00B0F0"/>
                </a:solidFill>
              </a:rPr>
              <a:t>مساحة الجسم حيث تعتبر هذه الأخيرة من بين </a:t>
            </a:r>
            <a:r>
              <a:rPr lang="ar-DZ" sz="2000" b="1" dirty="0" err="1" smtClean="0">
                <a:solidFill>
                  <a:srgbClr val="00B0F0"/>
                </a:solidFill>
              </a:rPr>
              <a:t>اهم</a:t>
            </a:r>
            <a:r>
              <a:rPr lang="ar-DZ" sz="2000" b="1" dirty="0" smtClean="0">
                <a:solidFill>
                  <a:srgbClr val="00B0F0"/>
                </a:solidFill>
              </a:rPr>
              <a:t> العوامل المؤثرة   على نبض القلب </a:t>
            </a:r>
            <a:r>
              <a:rPr lang="ar-DZ" sz="2000" b="1" dirty="0" smtClean="0">
                <a:solidFill>
                  <a:schemeClr val="tx1"/>
                </a:solidFill>
              </a:rPr>
              <a:t>حيث انه بزيادة مسطح الجسم تزداد الحاجة إلى عدد اكبر من ضربات القلب لتغطية      احتياجات الجسم من الدم  وهذا ما </a:t>
            </a:r>
            <a:r>
              <a:rPr lang="ar-DZ" sz="2000" b="1" dirty="0" smtClean="0">
                <a:solidFill>
                  <a:srgbClr val="00B0F0"/>
                </a:solidFill>
              </a:rPr>
              <a:t>نلاحظه عند حراس المرمى الذي حققوا أضعف نبض بالإضافة إلى    محور الدفاع لامتيازهم بمساحة جسمية كبيرة تعكسها كل من الطول وال</a:t>
            </a:r>
            <a:r>
              <a:rPr lang="ar-DZ" sz="2000" b="1" dirty="0" smtClean="0">
                <a:solidFill>
                  <a:schemeClr val="tx1"/>
                </a:solidFill>
              </a:rPr>
              <a:t>وزن.</a:t>
            </a:r>
            <a:endParaRPr lang="fr-FR" sz="2000" b="1" dirty="0" smtClean="0">
              <a:solidFill>
                <a:schemeClr val="tx1"/>
              </a:solidFill>
            </a:endParaRPr>
          </a:p>
          <a:p>
            <a:pPr algn="r" rtl="1">
              <a:lnSpc>
                <a:spcPct val="150000"/>
              </a:lnSpc>
            </a:pPr>
            <a:endParaRPr lang="fr-FR" sz="2000" b="1" dirty="0">
              <a:solidFill>
                <a:schemeClr val="tx1"/>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dirty="0" smtClean="0">
                <a:solidFill>
                  <a:srgbClr val="002060"/>
                </a:solidFill>
              </a:rPr>
              <a:t>الاستنتاجات  </a:t>
            </a:r>
            <a:endParaRPr lang="fr-FR" dirty="0">
              <a:solidFill>
                <a:srgbClr val="002060"/>
              </a:solidFill>
            </a:endParaRPr>
          </a:p>
        </p:txBody>
      </p:sp>
      <p:sp>
        <p:nvSpPr>
          <p:cNvPr id="4" name="Espace réservé du contenu 3"/>
          <p:cNvSpPr>
            <a:spLocks noGrp="1"/>
          </p:cNvSpPr>
          <p:nvPr>
            <p:ph idx="10"/>
          </p:nvPr>
        </p:nvSpPr>
        <p:spPr>
          <a:xfrm>
            <a:off x="1500166" y="1071546"/>
            <a:ext cx="7500990" cy="5643602"/>
          </a:xfrm>
        </p:spPr>
        <p:txBody>
          <a:bodyPr/>
          <a:lstStyle/>
          <a:p>
            <a:pPr algn="r" rtl="1">
              <a:buFontTx/>
              <a:buChar char="-"/>
            </a:pPr>
            <a:r>
              <a:rPr lang="ar-DZ" sz="1800" b="1" dirty="0" smtClean="0">
                <a:solidFill>
                  <a:schemeClr val="tx1"/>
                </a:solidFill>
              </a:rPr>
              <a:t>البعد الواضح لمستوى فئة أقل من 20 سنة كرة القدم الجزائرية من خلال بعض المتغيرات       الفسيولوجية مقارنة بالمستوى العالي أو مقاييس </a:t>
            </a:r>
            <a:r>
              <a:rPr lang="ar-DZ" sz="1800" b="1" dirty="0" err="1" smtClean="0">
                <a:solidFill>
                  <a:schemeClr val="tx1"/>
                </a:solidFill>
              </a:rPr>
              <a:t>الفيفا</a:t>
            </a:r>
            <a:r>
              <a:rPr lang="ar-DZ" sz="1800" b="1" dirty="0" smtClean="0">
                <a:solidFill>
                  <a:schemeClr val="tx1"/>
                </a:solidFill>
              </a:rPr>
              <a:t> حتى مع بعض الدول المجاورة .</a:t>
            </a:r>
          </a:p>
          <a:p>
            <a:pPr algn="r" rtl="1"/>
            <a:endParaRPr lang="ar-DZ" sz="1800" b="1" dirty="0" smtClean="0">
              <a:solidFill>
                <a:schemeClr val="tx1"/>
              </a:solidFill>
            </a:endParaRPr>
          </a:p>
          <a:p>
            <a:pPr algn="r" rtl="1">
              <a:buFontTx/>
              <a:buChar char="-"/>
            </a:pPr>
            <a:r>
              <a:rPr lang="ar-DZ" sz="1800" b="1" dirty="0" smtClean="0">
                <a:solidFill>
                  <a:schemeClr val="tx1"/>
                </a:solidFill>
              </a:rPr>
              <a:t>- عدم وجود فروق معنوية بين مستويات اللعب عند فئة أقل من 20 سنة لكرة القدم الجزائرية وهذا فيما يخص القدرات الهوائية المتمثلة في المؤشرات التالية </a:t>
            </a:r>
            <a:r>
              <a:rPr lang="fr-FR" sz="1800" b="1" dirty="0" smtClean="0">
                <a:solidFill>
                  <a:schemeClr val="tx1"/>
                </a:solidFill>
              </a:rPr>
              <a:t>«  </a:t>
            </a:r>
            <a:r>
              <a:rPr lang="fr-FR" sz="1800" b="1" dirty="0" err="1" smtClean="0">
                <a:solidFill>
                  <a:schemeClr val="tx1"/>
                </a:solidFill>
              </a:rPr>
              <a:t>pwc</a:t>
            </a:r>
            <a:r>
              <a:rPr lang="fr-FR" sz="1800" b="1" dirty="0" smtClean="0">
                <a:solidFill>
                  <a:schemeClr val="tx1"/>
                </a:solidFill>
              </a:rPr>
              <a:t> </a:t>
            </a:r>
            <a:r>
              <a:rPr lang="fr-FR" sz="1800" b="1" baseline="-25000" dirty="0" smtClean="0">
                <a:solidFill>
                  <a:schemeClr val="tx1"/>
                </a:solidFill>
              </a:rPr>
              <a:t>170</a:t>
            </a:r>
            <a:r>
              <a:rPr lang="fr-FR" sz="1800" b="1" dirty="0" smtClean="0">
                <a:solidFill>
                  <a:schemeClr val="tx1"/>
                </a:solidFill>
              </a:rPr>
              <a:t> , v</a:t>
            </a:r>
            <a:r>
              <a:rPr lang="fr-FR" sz="1800" b="1" baseline="-25000" dirty="0" smtClean="0">
                <a:solidFill>
                  <a:schemeClr val="tx1"/>
                </a:solidFill>
              </a:rPr>
              <a:t>o2</a:t>
            </a:r>
            <a:r>
              <a:rPr lang="fr-FR" sz="1800" b="1" dirty="0" smtClean="0">
                <a:solidFill>
                  <a:schemeClr val="tx1"/>
                </a:solidFill>
              </a:rPr>
              <a:t> max »</a:t>
            </a:r>
            <a:r>
              <a:rPr lang="ar-DZ" sz="1800" b="1" dirty="0" smtClean="0">
                <a:solidFill>
                  <a:schemeClr val="tx1"/>
                </a:solidFill>
              </a:rPr>
              <a:t> والقدرات </a:t>
            </a:r>
            <a:r>
              <a:rPr lang="ar-DZ" sz="1800" b="1" dirty="0" err="1" smtClean="0">
                <a:solidFill>
                  <a:schemeClr val="tx1"/>
                </a:solidFill>
              </a:rPr>
              <a:t>اللاهوائية</a:t>
            </a:r>
            <a:r>
              <a:rPr lang="ar-DZ" sz="1800" b="1" dirty="0" smtClean="0">
                <a:solidFill>
                  <a:schemeClr val="tx1"/>
                </a:solidFill>
              </a:rPr>
              <a:t> القصيرة أو القصوى الممثلة في قياس القوة الانفجارية للأطراف       السفلية.</a:t>
            </a:r>
            <a:endParaRPr lang="fr-FR" sz="1800" b="1" dirty="0" smtClean="0">
              <a:solidFill>
                <a:schemeClr val="tx1"/>
              </a:solidFill>
            </a:endParaRPr>
          </a:p>
          <a:p>
            <a:pPr algn="r" rtl="1">
              <a:buFontTx/>
              <a:buChar char="-"/>
            </a:pPr>
            <a:endParaRPr lang="fr-FR" sz="1800" b="1" dirty="0" smtClean="0">
              <a:solidFill>
                <a:schemeClr val="tx1"/>
              </a:solidFill>
            </a:endParaRPr>
          </a:p>
          <a:p>
            <a:pPr algn="r" rtl="1">
              <a:buFontTx/>
              <a:buChar char="-"/>
            </a:pPr>
            <a:r>
              <a:rPr lang="ar-DZ" sz="1800" b="1" dirty="0" smtClean="0">
                <a:solidFill>
                  <a:schemeClr val="tx1"/>
                </a:solidFill>
              </a:rPr>
              <a:t>وجود فروق معنوية بين مراكز اللاعبين لمؤشر النبض أثناء الراحة لصالح وسط الميدان المحقق لمتوسط حسابي قدره 55.02 </a:t>
            </a:r>
            <a:r>
              <a:rPr lang="ar-DZ" sz="1800" b="1" dirty="0" err="1" smtClean="0">
                <a:solidFill>
                  <a:schemeClr val="tx1"/>
                </a:solidFill>
              </a:rPr>
              <a:t>ن</a:t>
            </a:r>
            <a:r>
              <a:rPr lang="ar-DZ" sz="1800" b="1" dirty="0" smtClean="0">
                <a:solidFill>
                  <a:schemeClr val="tx1"/>
                </a:solidFill>
              </a:rPr>
              <a:t>/د.</a:t>
            </a:r>
          </a:p>
          <a:p>
            <a:pPr algn="r" rtl="1"/>
            <a:endParaRPr lang="fr-FR" sz="1800" b="1" dirty="0" smtClean="0">
              <a:solidFill>
                <a:schemeClr val="tx1"/>
              </a:solidFill>
            </a:endParaRPr>
          </a:p>
          <a:p>
            <a:pPr algn="r" rtl="1"/>
            <a:r>
              <a:rPr lang="ar-DZ" sz="1800" b="1" dirty="0" smtClean="0">
                <a:solidFill>
                  <a:schemeClr val="tx1"/>
                </a:solidFill>
              </a:rPr>
              <a:t>- فيما لا توجد أي فروق بين مراكز اللاعبين لمؤشر السعة الحيوية حيث يرجع الباحث هذه      النتيجة </a:t>
            </a:r>
            <a:r>
              <a:rPr lang="ar-DZ" sz="1800" b="1" dirty="0" err="1" smtClean="0">
                <a:solidFill>
                  <a:schemeClr val="tx1"/>
                </a:solidFill>
              </a:rPr>
              <a:t>الى</a:t>
            </a:r>
            <a:r>
              <a:rPr lang="ar-DZ" sz="1800" b="1" dirty="0" smtClean="0">
                <a:solidFill>
                  <a:schemeClr val="tx1"/>
                </a:solidFill>
              </a:rPr>
              <a:t> عامل السن إذ يؤكد أغلب الباحثين إلى أن السعة الحيوي تبلغ أعلى مستوياتها بين 20 </a:t>
            </a:r>
            <a:r>
              <a:rPr lang="ar-DZ" sz="1800" b="1" dirty="0" err="1" smtClean="0">
                <a:solidFill>
                  <a:schemeClr val="tx1"/>
                </a:solidFill>
              </a:rPr>
              <a:t>و</a:t>
            </a:r>
            <a:r>
              <a:rPr lang="ar-DZ" sz="1800" b="1" dirty="0" smtClean="0">
                <a:solidFill>
                  <a:schemeClr val="tx1"/>
                </a:solidFill>
              </a:rPr>
              <a:t> 25 سنة  .</a:t>
            </a:r>
          </a:p>
          <a:p>
            <a:pPr algn="r" rtl="1"/>
            <a:endParaRPr lang="ar-DZ" sz="1800" b="1" dirty="0" smtClean="0">
              <a:solidFill>
                <a:schemeClr val="tx1"/>
              </a:solidFill>
            </a:endParaRPr>
          </a:p>
          <a:p>
            <a:pPr algn="r" rtl="1"/>
            <a:r>
              <a:rPr lang="ar-DZ" sz="1800" b="1" dirty="0" smtClean="0">
                <a:solidFill>
                  <a:schemeClr val="tx1"/>
                </a:solidFill>
              </a:rPr>
              <a:t>- أين يكمن الفرق بين المستويين ؟ وعلى أي أساس تم تصنيفهم ؟ حيث تبقى عدة متغيرات وجوانب منها ( التقنية ، التكتيكية ، المعلوماتية ، النفسية ... الخ).</a:t>
            </a:r>
            <a:endParaRPr lang="fr-FR" sz="1800" b="1" dirty="0" smtClean="0">
              <a:solidFill>
                <a:schemeClr val="tx1"/>
              </a:solidFill>
            </a:endParaRPr>
          </a:p>
          <a:p>
            <a:pPr algn="r"/>
            <a:endParaRPr lang="fr-FR" sz="1800" b="1" dirty="0">
              <a:solidFill>
                <a:schemeClr val="tx1"/>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DZ" dirty="0" smtClean="0"/>
              <a:t>المشكــــــلة</a:t>
            </a:r>
            <a:endParaRPr lang="fr-FR" dirty="0"/>
          </a:p>
        </p:txBody>
      </p:sp>
      <p:sp>
        <p:nvSpPr>
          <p:cNvPr id="4" name="Espace réservé du contenu 3"/>
          <p:cNvSpPr>
            <a:spLocks noGrp="1"/>
          </p:cNvSpPr>
          <p:nvPr>
            <p:ph idx="10"/>
          </p:nvPr>
        </p:nvSpPr>
        <p:spPr>
          <a:xfrm>
            <a:off x="142844" y="1214422"/>
            <a:ext cx="8643998" cy="4448536"/>
          </a:xfrm>
        </p:spPr>
        <p:txBody>
          <a:bodyPr/>
          <a:lstStyle/>
          <a:p>
            <a:pPr algn="r" rtl="1">
              <a:lnSpc>
                <a:spcPct val="150000"/>
              </a:lnSpc>
            </a:pPr>
            <a:r>
              <a:rPr lang="ar-DZ" sz="1800" b="1" dirty="0" smtClean="0">
                <a:solidFill>
                  <a:schemeClr val="tx1"/>
                </a:solidFill>
              </a:rPr>
              <a:t>إن الأداء في كرة القدم لا يعكسه زمن المباراة حيث هذه اللعبة من </a:t>
            </a:r>
            <a:r>
              <a:rPr lang="ar-DZ" sz="1800" b="1" dirty="0" err="1" smtClean="0">
                <a:solidFill>
                  <a:schemeClr val="tx1"/>
                </a:solidFill>
              </a:rPr>
              <a:t>الرياضات</a:t>
            </a:r>
            <a:r>
              <a:rPr lang="ar-DZ" sz="1800" b="1" dirty="0" smtClean="0">
                <a:solidFill>
                  <a:schemeClr val="tx1"/>
                </a:solidFill>
              </a:rPr>
              <a:t> المتضمنة لتداخل الأنظمة </a:t>
            </a:r>
            <a:r>
              <a:rPr lang="ar-DZ" sz="1800" b="1" dirty="0" err="1" smtClean="0">
                <a:solidFill>
                  <a:schemeClr val="tx1"/>
                </a:solidFill>
              </a:rPr>
              <a:t>الطاقوية</a:t>
            </a:r>
            <a:r>
              <a:rPr lang="ar-DZ" sz="1800" b="1" dirty="0" smtClean="0">
                <a:solidFill>
                  <a:schemeClr val="tx1"/>
                </a:solidFill>
              </a:rPr>
              <a:t> الثلاث من </a:t>
            </a:r>
            <a:r>
              <a:rPr lang="ar-DZ" sz="1800" b="1" dirty="0" err="1" smtClean="0">
                <a:solidFill>
                  <a:schemeClr val="tx1"/>
                </a:solidFill>
              </a:rPr>
              <a:t>لاهوائية</a:t>
            </a:r>
            <a:r>
              <a:rPr lang="ar-DZ" sz="1800" b="1" dirty="0" smtClean="0">
                <a:solidFill>
                  <a:schemeClr val="tx1"/>
                </a:solidFill>
              </a:rPr>
              <a:t> بنوعيها إلى الهوائية لكن بدرجات متفاوتة تعكسها المسافات   المقطوعة خلال المباراة      وشدة جريها من سريعة ، متوسطة إلى قصوى ، وتنحصر مشكلة بحثنا في طريقة عمل مدربينا خاصة في        الأصناف الصغرى ومنها الأواسط </a:t>
            </a:r>
            <a:r>
              <a:rPr lang="ar-DZ" sz="1800" b="1" dirty="0" err="1" smtClean="0">
                <a:solidFill>
                  <a:schemeClr val="tx1"/>
                </a:solidFill>
              </a:rPr>
              <a:t>اللامنظمة</a:t>
            </a:r>
            <a:r>
              <a:rPr lang="ar-DZ" sz="1800" b="1" dirty="0" smtClean="0">
                <a:solidFill>
                  <a:schemeClr val="tx1"/>
                </a:solidFill>
              </a:rPr>
              <a:t> </a:t>
            </a:r>
            <a:r>
              <a:rPr lang="ar-DZ" sz="1800" b="1" dirty="0" err="1" smtClean="0">
                <a:solidFill>
                  <a:schemeClr val="tx1"/>
                </a:solidFill>
              </a:rPr>
              <a:t>واللادقيقة</a:t>
            </a:r>
            <a:r>
              <a:rPr lang="ar-DZ" sz="1800" b="1" dirty="0" smtClean="0">
                <a:solidFill>
                  <a:schemeClr val="tx1"/>
                </a:solidFill>
              </a:rPr>
              <a:t> حيث أ</a:t>
            </a:r>
            <a:r>
              <a:rPr lang="ar-DZ" sz="1800" b="1" dirty="0" smtClean="0">
                <a:solidFill>
                  <a:srgbClr val="C00000"/>
                </a:solidFill>
              </a:rPr>
              <a:t>صبح يعتمد مدربونا على نفس العمل مع اختلاف   الفرق دون مراعاة المميزات  الفسيولوجية</a:t>
            </a:r>
            <a:r>
              <a:rPr lang="ar-DZ" sz="1800" b="1" dirty="0" smtClean="0">
                <a:solidFill>
                  <a:schemeClr val="tx1"/>
                </a:solidFill>
              </a:rPr>
              <a:t> </a:t>
            </a:r>
            <a:r>
              <a:rPr lang="ar-DZ" sz="1800" b="1" dirty="0" err="1" smtClean="0">
                <a:solidFill>
                  <a:schemeClr val="tx1"/>
                </a:solidFill>
              </a:rPr>
              <a:t>و</a:t>
            </a:r>
            <a:r>
              <a:rPr lang="ar-DZ" sz="1800" b="1" dirty="0" smtClean="0">
                <a:solidFill>
                  <a:schemeClr val="tx1"/>
                </a:solidFill>
              </a:rPr>
              <a:t> </a:t>
            </a:r>
            <a:r>
              <a:rPr lang="ar-DZ" sz="1800" b="1" dirty="0" err="1" smtClean="0">
                <a:solidFill>
                  <a:schemeClr val="tx1"/>
                </a:solidFill>
              </a:rPr>
              <a:t>المورفولوجية</a:t>
            </a:r>
            <a:r>
              <a:rPr lang="ar-DZ" sz="1800" b="1" dirty="0" smtClean="0">
                <a:solidFill>
                  <a:schemeClr val="tx1"/>
                </a:solidFill>
              </a:rPr>
              <a:t>  لكل </a:t>
            </a:r>
            <a:r>
              <a:rPr lang="ar-DZ" sz="1800" b="1" dirty="0" smtClean="0">
                <a:solidFill>
                  <a:srgbClr val="C00000"/>
                </a:solidFill>
              </a:rPr>
              <a:t>مرحلة عمرية على </a:t>
            </a:r>
            <a:r>
              <a:rPr lang="ar-DZ" sz="1800" b="1" dirty="0" err="1" smtClean="0">
                <a:solidFill>
                  <a:srgbClr val="C00000"/>
                </a:solidFill>
              </a:rPr>
              <a:t>حدى</a:t>
            </a:r>
            <a:r>
              <a:rPr lang="ar-DZ" sz="1800" b="1" dirty="0" smtClean="0">
                <a:solidFill>
                  <a:srgbClr val="C00000"/>
                </a:solidFill>
              </a:rPr>
              <a:t> </a:t>
            </a:r>
            <a:r>
              <a:rPr lang="ar-DZ" sz="1800" b="1" dirty="0" smtClean="0">
                <a:solidFill>
                  <a:schemeClr val="tx1"/>
                </a:solidFill>
              </a:rPr>
              <a:t>أو </a:t>
            </a:r>
            <a:r>
              <a:rPr lang="ar-DZ" sz="1800" b="1" dirty="0" smtClean="0">
                <a:solidFill>
                  <a:srgbClr val="C00000"/>
                </a:solidFill>
              </a:rPr>
              <a:t>مستوى اللعب    </a:t>
            </a:r>
            <a:r>
              <a:rPr lang="ar-DZ" sz="1800" b="1" dirty="0" smtClean="0">
                <a:solidFill>
                  <a:schemeClr val="tx1"/>
                </a:solidFill>
              </a:rPr>
              <a:t>( عال ، منخفض ، متوسط ) كان بتغير الحجم التدريبي تبعا لحجم المنافسة ، بالإضافة إلى  تصنيف العمل وفق </a:t>
            </a:r>
            <a:r>
              <a:rPr lang="ar-DZ" sz="1800" b="1" dirty="0" smtClean="0">
                <a:solidFill>
                  <a:srgbClr val="C00000"/>
                </a:solidFill>
              </a:rPr>
              <a:t>مناطق اللعب </a:t>
            </a:r>
            <a:r>
              <a:rPr lang="ar-DZ" sz="1800" b="1" dirty="0" smtClean="0">
                <a:solidFill>
                  <a:schemeClr val="tx1"/>
                </a:solidFill>
              </a:rPr>
              <a:t>وحتى </a:t>
            </a:r>
            <a:r>
              <a:rPr lang="ar-DZ" sz="1800" b="1" dirty="0" smtClean="0">
                <a:solidFill>
                  <a:srgbClr val="C00000"/>
                </a:solidFill>
              </a:rPr>
              <a:t>مراكز اللعب </a:t>
            </a:r>
            <a:r>
              <a:rPr lang="ar-DZ" sz="1800" b="1" dirty="0" err="1" smtClean="0">
                <a:solidFill>
                  <a:schemeClr val="tx1"/>
                </a:solidFill>
              </a:rPr>
              <a:t>الشاغلة</a:t>
            </a:r>
            <a:r>
              <a:rPr lang="ar-DZ" sz="1800" b="1" dirty="0" smtClean="0">
                <a:solidFill>
                  <a:schemeClr val="tx1"/>
                </a:solidFill>
              </a:rPr>
              <a:t> لهذه المناطق طبعا وهذا انطلاقا من الاختبارات الفسيولوجية والقياسات </a:t>
            </a:r>
            <a:r>
              <a:rPr lang="ar-DZ" sz="1800" b="1" dirty="0" err="1" smtClean="0">
                <a:solidFill>
                  <a:schemeClr val="tx1"/>
                </a:solidFill>
              </a:rPr>
              <a:t>المورفولوجية</a:t>
            </a:r>
            <a:r>
              <a:rPr lang="ar-DZ" sz="1800" b="1" dirty="0" smtClean="0">
                <a:solidFill>
                  <a:schemeClr val="tx1"/>
                </a:solidFill>
              </a:rPr>
              <a:t> التي أصبحت تساعدنا بشكل كبير على  التحكم في المتغيرات السابقة الذكر خاصة مراكز اللعب حيث يعتمد أداء فريق كرة القدم خلال المباراة على تنفيذ   اللاعبين لواجبات مراكز اللعب المختلفة ، فلكل مركز من المراكز واجبات  محددة يؤديها  اللاعب أثناء المباراة  انطلاقا  من طريقة اللعب والخطط الدفاعية والهجومية المستخدمة في المباراة ولكل مركز من مراكز اللعب سمات وصفات وقدرات معينة يجب أن تتوفر في اللاعب   الذي يشغل هذا المركز خاصة الفسيولوجية </a:t>
            </a:r>
            <a:r>
              <a:rPr lang="ar-DZ" sz="1800" b="1" dirty="0" err="1" smtClean="0">
                <a:solidFill>
                  <a:schemeClr val="tx1"/>
                </a:solidFill>
              </a:rPr>
              <a:t>والمورفولوجية</a:t>
            </a:r>
            <a:r>
              <a:rPr lang="ar-DZ" sz="1800" b="1" dirty="0" smtClean="0">
                <a:solidFill>
                  <a:schemeClr val="tx1"/>
                </a:solidFill>
              </a:rPr>
              <a:t>   منها .</a:t>
            </a:r>
            <a:endParaRPr lang="fr-FR" sz="1800"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19672" y="357166"/>
            <a:ext cx="7524328" cy="1069514"/>
          </a:xfrm>
        </p:spPr>
        <p:txBody>
          <a:bodyPr/>
          <a:lstStyle/>
          <a:p>
            <a:pPr lvl="0" algn="ctr"/>
            <a:r>
              <a:rPr lang="ar-DZ" dirty="0" smtClean="0">
                <a:solidFill>
                  <a:srgbClr val="002060"/>
                </a:solidFill>
              </a:rPr>
              <a:t>التوصيات</a:t>
            </a:r>
            <a:r>
              <a:rPr lang="fr-FR" dirty="0" smtClean="0">
                <a:solidFill>
                  <a:srgbClr val="002060"/>
                </a:solidFill>
              </a:rPr>
              <a:t/>
            </a:r>
            <a:br>
              <a:rPr lang="fr-FR" dirty="0" smtClean="0">
                <a:solidFill>
                  <a:srgbClr val="002060"/>
                </a:solidFill>
              </a:rPr>
            </a:br>
            <a:endParaRPr lang="fr-FR" dirty="0">
              <a:solidFill>
                <a:srgbClr val="002060"/>
              </a:solidFill>
            </a:endParaRPr>
          </a:p>
        </p:txBody>
      </p:sp>
      <p:sp>
        <p:nvSpPr>
          <p:cNvPr id="6" name="Espace réservé du contenu 5"/>
          <p:cNvSpPr>
            <a:spLocks noGrp="1"/>
          </p:cNvSpPr>
          <p:nvPr>
            <p:ph idx="10"/>
          </p:nvPr>
        </p:nvSpPr>
        <p:spPr>
          <a:xfrm>
            <a:off x="1428728" y="928670"/>
            <a:ext cx="7500990" cy="5786478"/>
          </a:xfrm>
        </p:spPr>
        <p:txBody>
          <a:bodyPr/>
          <a:lstStyle/>
          <a:p>
            <a:pPr algn="r" rtl="1">
              <a:lnSpc>
                <a:spcPct val="150000"/>
              </a:lnSpc>
            </a:pPr>
            <a:r>
              <a:rPr lang="ar-DZ" sz="1600" b="1" dirty="0" smtClean="0">
                <a:solidFill>
                  <a:schemeClr val="tx1"/>
                </a:solidFill>
              </a:rPr>
              <a:t>على ضوى المعطيات المقدمة والنتائج المتحصل عليها يوصي الباحث </a:t>
            </a:r>
            <a:r>
              <a:rPr lang="ar-DZ" sz="1600" b="1" dirty="0" err="1" smtClean="0">
                <a:solidFill>
                  <a:schemeClr val="tx1"/>
                </a:solidFill>
              </a:rPr>
              <a:t>ب</a:t>
            </a:r>
            <a:r>
              <a:rPr lang="ar-DZ" sz="1600" b="1" dirty="0" smtClean="0">
                <a:solidFill>
                  <a:schemeClr val="tx1"/>
                </a:solidFill>
              </a:rPr>
              <a:t> :</a:t>
            </a:r>
            <a:endParaRPr lang="fr-FR" sz="1600" b="1" dirty="0" smtClean="0">
              <a:solidFill>
                <a:schemeClr val="tx1"/>
              </a:solidFill>
            </a:endParaRPr>
          </a:p>
          <a:p>
            <a:pPr lvl="0" algn="r" rtl="1">
              <a:lnSpc>
                <a:spcPct val="150000"/>
              </a:lnSpc>
            </a:pPr>
            <a:r>
              <a:rPr lang="ar-DZ" sz="1600" b="1" dirty="0" smtClean="0">
                <a:solidFill>
                  <a:schemeClr val="tx1"/>
                </a:solidFill>
              </a:rPr>
              <a:t>1- ضرورة اهتمام مدربينا على الاختبار والقياس قبل بناء البرنامج التدريبي.</a:t>
            </a:r>
            <a:endParaRPr lang="fr-FR" sz="1600" b="1" dirty="0" smtClean="0">
              <a:solidFill>
                <a:schemeClr val="tx1"/>
              </a:solidFill>
            </a:endParaRPr>
          </a:p>
          <a:p>
            <a:pPr lvl="0" algn="r" rtl="1">
              <a:lnSpc>
                <a:spcPct val="150000"/>
              </a:lnSpc>
            </a:pPr>
            <a:r>
              <a:rPr lang="ar-DZ" sz="1600" b="1" dirty="0" smtClean="0">
                <a:solidFill>
                  <a:schemeClr val="tx1"/>
                </a:solidFill>
              </a:rPr>
              <a:t>2- ضرورة الاهتمام بالتكوين القاعدي ( الفئات السنية الصغرى) وذلك من خلال بناء برامج تدريبية مقننة  علميا .</a:t>
            </a:r>
            <a:endParaRPr lang="fr-FR" sz="1600" b="1" dirty="0" smtClean="0">
              <a:solidFill>
                <a:schemeClr val="tx1"/>
              </a:solidFill>
            </a:endParaRPr>
          </a:p>
          <a:p>
            <a:pPr lvl="0" algn="r" rtl="1">
              <a:lnSpc>
                <a:spcPct val="150000"/>
              </a:lnSpc>
            </a:pPr>
            <a:r>
              <a:rPr lang="ar-DZ" sz="1600" b="1" dirty="0" smtClean="0">
                <a:solidFill>
                  <a:schemeClr val="tx1"/>
                </a:solidFill>
              </a:rPr>
              <a:t>3- العمل ببطارية اختبارات في جميع الجوانب الفسيولوجية ، </a:t>
            </a:r>
            <a:r>
              <a:rPr lang="ar-DZ" sz="1600" b="1" dirty="0" err="1" smtClean="0">
                <a:solidFill>
                  <a:schemeClr val="tx1"/>
                </a:solidFill>
              </a:rPr>
              <a:t>المورفولوجية</a:t>
            </a:r>
            <a:r>
              <a:rPr lang="ar-DZ" sz="1600" b="1" dirty="0" smtClean="0">
                <a:solidFill>
                  <a:schemeClr val="tx1"/>
                </a:solidFill>
              </a:rPr>
              <a:t> ، التقنية ...الخ في عملية        الانتقاء والتوجيه في الاختصاص أو في اللعبة في حد ذاتها من أجل التوظيف الصحيح للاعبين خاصة حسب      مراكز لعبهم .</a:t>
            </a:r>
            <a:endParaRPr lang="fr-FR" sz="1600" b="1" dirty="0" smtClean="0">
              <a:solidFill>
                <a:schemeClr val="tx1"/>
              </a:solidFill>
            </a:endParaRPr>
          </a:p>
          <a:p>
            <a:pPr lvl="0" algn="r" rtl="1">
              <a:lnSpc>
                <a:spcPct val="150000"/>
              </a:lnSpc>
            </a:pPr>
            <a:r>
              <a:rPr lang="ar-DZ" sz="1600" b="1" dirty="0" smtClean="0">
                <a:solidFill>
                  <a:schemeClr val="tx1"/>
                </a:solidFill>
              </a:rPr>
              <a:t>4- بناء برامج تراعي خصوصيات مركز اللعب ( التدريب الفردي )</a:t>
            </a:r>
            <a:endParaRPr lang="fr-FR" sz="1600" b="1" dirty="0" smtClean="0">
              <a:solidFill>
                <a:schemeClr val="tx1"/>
              </a:solidFill>
            </a:endParaRPr>
          </a:p>
          <a:p>
            <a:pPr lvl="0" algn="r" rtl="1">
              <a:lnSpc>
                <a:spcPct val="150000"/>
              </a:lnSpc>
            </a:pPr>
            <a:r>
              <a:rPr lang="ar-DZ" sz="1600" b="1" dirty="0" smtClean="0">
                <a:solidFill>
                  <a:schemeClr val="tx1"/>
                </a:solidFill>
              </a:rPr>
              <a:t>5- المتابعة من خلال عملية القياس </a:t>
            </a:r>
            <a:r>
              <a:rPr lang="ar-DZ" sz="1600" b="1" dirty="0" err="1" smtClean="0">
                <a:solidFill>
                  <a:schemeClr val="tx1"/>
                </a:solidFill>
              </a:rPr>
              <a:t>و</a:t>
            </a:r>
            <a:r>
              <a:rPr lang="ar-DZ" sz="1600" b="1" dirty="0" smtClean="0">
                <a:solidFill>
                  <a:schemeClr val="tx1"/>
                </a:solidFill>
              </a:rPr>
              <a:t> التقويم لمعرفة مدى التحسن والتطور في جميع الجوانب .</a:t>
            </a:r>
            <a:endParaRPr lang="fr-FR" sz="1600" b="1" dirty="0" smtClean="0">
              <a:solidFill>
                <a:schemeClr val="tx1"/>
              </a:solidFill>
            </a:endParaRPr>
          </a:p>
          <a:p>
            <a:pPr lvl="0" algn="r" rtl="1">
              <a:lnSpc>
                <a:spcPct val="150000"/>
              </a:lnSpc>
            </a:pPr>
            <a:r>
              <a:rPr lang="ar-DZ" sz="1600" b="1" dirty="0" smtClean="0">
                <a:solidFill>
                  <a:schemeClr val="tx1"/>
                </a:solidFill>
              </a:rPr>
              <a:t>6- بناء معايير للمؤشرات </a:t>
            </a:r>
            <a:r>
              <a:rPr lang="ar-DZ" sz="1600" b="1" dirty="0" err="1" smtClean="0">
                <a:solidFill>
                  <a:schemeClr val="tx1"/>
                </a:solidFill>
              </a:rPr>
              <a:t>الاساسية</a:t>
            </a:r>
            <a:r>
              <a:rPr lang="ar-DZ" sz="1600" b="1" dirty="0" smtClean="0">
                <a:solidFill>
                  <a:schemeClr val="tx1"/>
                </a:solidFill>
              </a:rPr>
              <a:t> في اللعبة لتسهيل مهمة المدربين في عملية الانتقاء </a:t>
            </a:r>
            <a:r>
              <a:rPr lang="ar-DZ" sz="1600" b="1" dirty="0" err="1" smtClean="0">
                <a:solidFill>
                  <a:schemeClr val="tx1"/>
                </a:solidFill>
              </a:rPr>
              <a:t>و</a:t>
            </a:r>
            <a:r>
              <a:rPr lang="ar-DZ" sz="1600" b="1" dirty="0" smtClean="0">
                <a:solidFill>
                  <a:schemeClr val="tx1"/>
                </a:solidFill>
              </a:rPr>
              <a:t> التوجيه .</a:t>
            </a:r>
            <a:endParaRPr lang="fr-FR" sz="1600" b="1" dirty="0" smtClean="0">
              <a:solidFill>
                <a:schemeClr val="tx1"/>
              </a:solidFill>
            </a:endParaRPr>
          </a:p>
          <a:p>
            <a:pPr lvl="0" algn="r" rtl="1">
              <a:lnSpc>
                <a:spcPct val="150000"/>
              </a:lnSpc>
            </a:pPr>
            <a:r>
              <a:rPr lang="ar-DZ" sz="1600" b="1" dirty="0" smtClean="0">
                <a:solidFill>
                  <a:schemeClr val="tx1"/>
                </a:solidFill>
              </a:rPr>
              <a:t>7- توظيف مدربين لهم مستوى في الميدان (التدريب الرياضي) لا على لاعبين قدامى دون مستوى.</a:t>
            </a:r>
            <a:endParaRPr lang="fr-FR" sz="1600" b="1" dirty="0" smtClean="0">
              <a:solidFill>
                <a:schemeClr val="tx1"/>
              </a:solidFill>
            </a:endParaRPr>
          </a:p>
          <a:p>
            <a:pPr lvl="0" algn="r" rtl="1">
              <a:lnSpc>
                <a:spcPct val="150000"/>
              </a:lnSpc>
            </a:pPr>
            <a:r>
              <a:rPr lang="ar-DZ" sz="1600" b="1" dirty="0" smtClean="0">
                <a:solidFill>
                  <a:schemeClr val="tx1"/>
                </a:solidFill>
              </a:rPr>
              <a:t>8- يعتمد التدريب الحديث على التدريب حسب مراكز اللعب حيث أصبحنا نتحدث عن مساحات لعب.</a:t>
            </a:r>
          </a:p>
          <a:p>
            <a:pPr lvl="0" algn="r" rtl="1">
              <a:lnSpc>
                <a:spcPct val="150000"/>
              </a:lnSpc>
            </a:pPr>
            <a:r>
              <a:rPr lang="ar-DZ" sz="1600" b="1" dirty="0" smtClean="0">
                <a:solidFill>
                  <a:schemeClr val="tx1"/>
                </a:solidFill>
              </a:rPr>
              <a:t>9- ضرورة تكثيف الدراسات على هذه الفئة (الأواسط) من الجانب البيولوجي. </a:t>
            </a:r>
            <a:endParaRPr lang="fr-FR" sz="1600" b="1" dirty="0">
              <a:solidFill>
                <a:schemeClr val="tx1"/>
              </a:solidFill>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hlinkClick r:id="rId3"/>
          </p:cNvPr>
          <p:cNvSpPr txBox="1"/>
          <p:nvPr/>
        </p:nvSpPr>
        <p:spPr>
          <a:xfrm>
            <a:off x="0" y="6597932"/>
            <a:ext cx="9144000" cy="215444"/>
          </a:xfrm>
          <a:prstGeom prst="rect">
            <a:avLst/>
          </a:prstGeom>
          <a:noFill/>
        </p:spPr>
        <p:txBody>
          <a:bodyPr wrap="square" rtlCol="0">
            <a:spAutoFit/>
          </a:bodyPr>
          <a:lstStyle/>
          <a:p>
            <a:pPr algn="ctr"/>
            <a:r>
              <a:rPr lang="en-US" altLang="ko-KR" sz="800" dirty="0" smtClean="0">
                <a:solidFill>
                  <a:schemeClr val="bg1"/>
                </a:solidFill>
                <a:latin typeface="Arial" pitchFamily="34" charset="0"/>
                <a:cs typeface="Arial" pitchFamily="34" charset="0"/>
              </a:rPr>
              <a:t>ALLPPT.com _ Free PowerPoint Templates, Diagrams and Charts</a:t>
            </a:r>
            <a:endParaRPr lang="ko-KR" altLang="en-US" sz="800" dirty="0">
              <a:solidFill>
                <a:schemeClr val="bg1"/>
              </a:solidFill>
              <a:latin typeface="Arial" pitchFamily="34" charset="0"/>
              <a:cs typeface="Arial" pitchFamily="34" charset="0"/>
            </a:endParaRPr>
          </a:p>
        </p:txBody>
      </p:sp>
      <p:pic>
        <p:nvPicPr>
          <p:cNvPr id="12" name="Picture 11"/>
          <p:cNvPicPr>
            <a:picLocks noChangeAspect="1"/>
          </p:cNvPicPr>
          <p:nvPr/>
        </p:nvPicPr>
        <p:blipFill>
          <a:blip r:embed="rId4" cstate="print">
            <a:extLst>
              <a:ext uri="{BEBA8EAE-BF5A-486C-A8C5-ECC9F3942E4B}">
                <a14:imgProps xmlns="" xmlns:a14="http://schemas.microsoft.com/office/drawing/2010/main">
                  <a14:imgLayer r:embed="rId5">
                    <a14:imgEffect>
                      <a14:brightnessContrast bright="100000"/>
                    </a14:imgEffect>
                  </a14:imgLayer>
                </a14:imgProps>
              </a:ext>
              <a:ext uri="{28A0092B-C50C-407E-A947-70E740481C1C}">
                <a14:useLocalDpi xmlns="" xmlns:a14="http://schemas.microsoft.com/office/drawing/2010/main" val="0"/>
              </a:ext>
            </a:extLst>
          </a:blip>
          <a:stretch>
            <a:fillRect/>
          </a:stretch>
        </p:blipFill>
        <p:spPr>
          <a:xfrm>
            <a:off x="3928343" y="107734"/>
            <a:ext cx="1301512" cy="321849"/>
          </a:xfrm>
          <a:prstGeom prst="rect">
            <a:avLst/>
          </a:prstGeom>
        </p:spPr>
      </p:pic>
      <p:sp>
        <p:nvSpPr>
          <p:cNvPr id="10" name="TextBox 1"/>
          <p:cNvSpPr txBox="1">
            <a:spLocks noChangeArrowheads="1"/>
          </p:cNvSpPr>
          <p:nvPr/>
        </p:nvSpPr>
        <p:spPr bwMode="auto">
          <a:xfrm>
            <a:off x="0" y="5103674"/>
            <a:ext cx="9144000" cy="1200329"/>
          </a:xfrm>
          <a:prstGeom prst="rect">
            <a:avLst/>
          </a:prstGeom>
          <a:noFill/>
          <a:ln w="9525">
            <a:noFill/>
            <a:miter lim="800000"/>
            <a:headEnd/>
            <a:tailEnd/>
          </a:ln>
        </p:spPr>
        <p:txBody>
          <a:bodyPr wrap="square">
            <a:spAutoFit/>
          </a:bodyPr>
          <a:lstStyle/>
          <a:p>
            <a:pPr algn="r"/>
            <a:endParaRPr lang="fr-FR" altLang="ko-KR" b="1" dirty="0" smtClean="0">
              <a:solidFill>
                <a:schemeClr val="bg1"/>
              </a:solidFill>
              <a:latin typeface="Arial" pitchFamily="34" charset="0"/>
              <a:ea typeface="맑은 고딕" pitchFamily="50" charset="-127"/>
              <a:cs typeface="Arial" pitchFamily="34" charset="0"/>
            </a:endParaRPr>
          </a:p>
          <a:p>
            <a:pPr algn="r"/>
            <a:endParaRPr lang="fr-FR" altLang="ko-KR" b="1" dirty="0" smtClean="0">
              <a:solidFill>
                <a:schemeClr val="bg1"/>
              </a:solidFill>
              <a:latin typeface="Arial" pitchFamily="34" charset="0"/>
              <a:ea typeface="맑은 고딕" pitchFamily="50" charset="-127"/>
              <a:cs typeface="Arial" pitchFamily="34" charset="0"/>
            </a:endParaRPr>
          </a:p>
          <a:p>
            <a:pPr algn="r" rtl="1"/>
            <a:r>
              <a:rPr lang="ar-DZ" altLang="ko-KR" b="1" dirty="0" smtClean="0">
                <a:solidFill>
                  <a:schemeClr val="bg1"/>
                </a:solidFill>
                <a:latin typeface="Arial" pitchFamily="34" charset="0"/>
                <a:ea typeface="맑은 고딕" pitchFamily="50" charset="-127"/>
                <a:cs typeface="Arial" pitchFamily="34" charset="0"/>
              </a:rPr>
              <a:t>                   </a:t>
            </a:r>
          </a:p>
          <a:p>
            <a:pPr algn="r" rtl="1"/>
            <a:r>
              <a:rPr lang="ar-DZ" altLang="ko-KR" b="1" dirty="0" smtClean="0">
                <a:solidFill>
                  <a:schemeClr val="bg1"/>
                </a:solidFill>
                <a:latin typeface="Arial" pitchFamily="34" charset="0"/>
                <a:ea typeface="맑은 고딕" pitchFamily="50" charset="-127"/>
                <a:cs typeface="Arial" pitchFamily="34" charset="0"/>
              </a:rPr>
              <a:t>                    </a:t>
            </a:r>
            <a:endParaRPr lang="en-US" altLang="ko-KR" b="1" dirty="0" smtClean="0">
              <a:solidFill>
                <a:schemeClr val="bg1"/>
              </a:solidFill>
              <a:latin typeface="Arial" pitchFamily="34" charset="0"/>
              <a:ea typeface="맑은 고딕" pitchFamily="50" charset="-127"/>
              <a:cs typeface="Arial" pitchFamily="34" charset="0"/>
            </a:endParaRPr>
          </a:p>
        </p:txBody>
      </p:sp>
      <p:pic>
        <p:nvPicPr>
          <p:cNvPr id="8" name="Picture 2" descr="C:\Users\Habib\Documents\thése doct\photos thèse\Photo0875.jpg"/>
          <p:cNvPicPr>
            <a:picLocks noChangeAspect="1" noChangeArrowheads="1"/>
          </p:cNvPicPr>
          <p:nvPr/>
        </p:nvPicPr>
        <p:blipFill>
          <a:blip r:embed="rId6" cstate="print"/>
          <a:srcRect/>
          <a:stretch>
            <a:fillRect/>
          </a:stretch>
        </p:blipFill>
        <p:spPr bwMode="auto">
          <a:xfrm rot="5400000">
            <a:off x="35745" y="-35745"/>
            <a:ext cx="2643123" cy="2714614"/>
          </a:xfrm>
          <a:prstGeom prst="rect">
            <a:avLst/>
          </a:prstGeom>
          <a:noFill/>
        </p:spPr>
      </p:pic>
      <p:pic>
        <p:nvPicPr>
          <p:cNvPr id="13" name="Picture 3" descr="C:\Users\Habib\Documents\thése doct\photos thèse\Photo0856.jpg"/>
          <p:cNvPicPr>
            <a:picLocks noChangeAspect="1" noChangeArrowheads="1"/>
          </p:cNvPicPr>
          <p:nvPr/>
        </p:nvPicPr>
        <p:blipFill>
          <a:blip r:embed="rId7" cstate="print"/>
          <a:srcRect/>
          <a:stretch>
            <a:fillRect/>
          </a:stretch>
        </p:blipFill>
        <p:spPr bwMode="auto">
          <a:xfrm>
            <a:off x="6143636" y="0"/>
            <a:ext cx="3000364" cy="2643182"/>
          </a:xfrm>
          <a:prstGeom prst="rect">
            <a:avLst/>
          </a:prstGeom>
          <a:noFill/>
        </p:spPr>
      </p:pic>
      <p:graphicFrame>
        <p:nvGraphicFramePr>
          <p:cNvPr id="44034" name="Object 2"/>
          <p:cNvGraphicFramePr>
            <a:graphicFrameLocks noGrp="1" noChangeAspect="1"/>
          </p:cNvGraphicFramePr>
          <p:nvPr/>
        </p:nvGraphicFramePr>
        <p:xfrm>
          <a:off x="2143108" y="4357694"/>
          <a:ext cx="4786346" cy="2500306"/>
        </p:xfrm>
        <a:graphic>
          <a:graphicData uri="http://schemas.openxmlformats.org/presentationml/2006/ole">
            <p:oleObj spid="_x0000_s44034" name="Clip" r:id="rId8" imgW="2425700" imgH="3463925" progId="">
              <p:embed/>
            </p:oleObj>
          </a:graphicData>
        </a:graphic>
      </p:graphicFrame>
      <p:sp>
        <p:nvSpPr>
          <p:cNvPr id="11" name="Espace réservé du contenu 2"/>
          <p:cNvSpPr txBox="1">
            <a:spLocks/>
          </p:cNvSpPr>
          <p:nvPr/>
        </p:nvSpPr>
        <p:spPr>
          <a:xfrm>
            <a:off x="5929322" y="5000636"/>
            <a:ext cx="3214678" cy="460648"/>
          </a:xfrm>
          <a:prstGeom prst="rect">
            <a:avLst/>
          </a:prstGeom>
        </p:spPr>
        <p:txBody>
          <a:bodyPr/>
          <a:lstStyle/>
          <a:p>
            <a:pPr marL="342900" marR="0" lvl="0" indent="-342900" algn="ctr" defTabSz="914400" rtl="0" eaLnBrk="1" fontAlgn="auto" latinLnBrk="1" hangingPunct="1">
              <a:lnSpc>
                <a:spcPct val="100000"/>
              </a:lnSpc>
              <a:spcBef>
                <a:spcPct val="20000"/>
              </a:spcBef>
              <a:spcAft>
                <a:spcPts val="0"/>
              </a:spcAft>
              <a:buClrTx/>
              <a:buSzTx/>
              <a:buFont typeface="Arial" pitchFamily="34" charset="0"/>
              <a:buChar char="•"/>
              <a:tabLst/>
              <a:defRPr/>
            </a:pPr>
            <a:r>
              <a:rPr kumimoji="0" lang="ar-DZ" sz="8000" b="1" i="0" u="none" strike="noStrike" kern="1200" cap="none" spc="0" normalizeH="0" baseline="0" noProof="0" dirty="0" smtClean="0">
                <a:ln>
                  <a:noFill/>
                </a:ln>
                <a:solidFill>
                  <a:srgbClr val="FFFF00"/>
                </a:solidFill>
                <a:effectLst/>
                <a:uLnTx/>
                <a:uFillTx/>
                <a:latin typeface="+mn-lt"/>
                <a:ea typeface="+mn-ea"/>
                <a:cs typeface="+mn-cs"/>
              </a:rPr>
              <a:t>شكرا</a:t>
            </a:r>
            <a:endParaRPr kumimoji="0" lang="fr-FR" sz="8000" b="1" i="0" u="none" strike="noStrike" kern="1200" cap="none" spc="0" normalizeH="0" baseline="0" noProof="0" dirty="0">
              <a:ln>
                <a:noFill/>
              </a:ln>
              <a:solidFill>
                <a:srgbClr val="FFFF00"/>
              </a:solidFill>
              <a:effectLst/>
              <a:uLnTx/>
              <a:uFillTx/>
              <a:latin typeface="+mn-lt"/>
              <a:ea typeface="+mn-ea"/>
              <a:cs typeface="+mn-cs"/>
            </a:endParaRPr>
          </a:p>
        </p:txBody>
      </p:sp>
      <p:sp>
        <p:nvSpPr>
          <p:cNvPr id="14" name="Espace réservé du contenu 2"/>
          <p:cNvSpPr txBox="1">
            <a:spLocks/>
          </p:cNvSpPr>
          <p:nvPr/>
        </p:nvSpPr>
        <p:spPr>
          <a:xfrm>
            <a:off x="0" y="5286388"/>
            <a:ext cx="3214678" cy="460648"/>
          </a:xfrm>
          <a:prstGeom prst="rect">
            <a:avLst/>
          </a:prstGeom>
        </p:spPr>
        <p:txBody>
          <a:bodyPr/>
          <a:lstStyle/>
          <a:p>
            <a:pPr marL="342900" marR="0" lvl="0" indent="-342900" algn="ctr" defTabSz="914400" rtl="0" eaLnBrk="1" fontAlgn="auto" latinLnBrk="1" hangingPunct="1">
              <a:lnSpc>
                <a:spcPct val="100000"/>
              </a:lnSpc>
              <a:spcBef>
                <a:spcPct val="20000"/>
              </a:spcBef>
              <a:spcAft>
                <a:spcPts val="0"/>
              </a:spcAft>
              <a:buClrTx/>
              <a:buSzTx/>
              <a:tabLst/>
              <a:defRPr/>
            </a:pPr>
            <a:r>
              <a:rPr lang="ar-DZ" sz="3600" b="1" dirty="0" smtClean="0">
                <a:solidFill>
                  <a:srgbClr val="FFFF00"/>
                </a:solidFill>
              </a:rPr>
              <a:t>على حسن الإصغاء</a:t>
            </a:r>
            <a:endParaRPr kumimoji="0" lang="fr-FR" sz="3600" b="1" i="0" u="none" strike="noStrike" kern="1200" cap="none" spc="0" normalizeH="0" baseline="0" noProof="0" dirty="0">
              <a:ln>
                <a:noFill/>
              </a:ln>
              <a:solidFill>
                <a:srgbClr val="FFFF00"/>
              </a:solidFill>
              <a:effectLst/>
              <a:uLnTx/>
              <a:uFillTx/>
              <a:latin typeface="+mn-lt"/>
              <a:ea typeface="+mn-ea"/>
              <a:cs typeface="+mn-cs"/>
            </a:endParaRPr>
          </a:p>
        </p:txBody>
      </p:sp>
      <p:pic>
        <p:nvPicPr>
          <p:cNvPr id="15" name="Picture 4" descr="C:\Users\Habib\Documents\thése doct\photos thèse\Photo0857.jpg"/>
          <p:cNvPicPr>
            <a:picLocks noChangeAspect="1" noChangeArrowheads="1"/>
          </p:cNvPicPr>
          <p:nvPr/>
        </p:nvPicPr>
        <p:blipFill>
          <a:blip r:embed="rId9" cstate="print"/>
          <a:srcRect l="11111" t="2564" r="15556"/>
          <a:stretch>
            <a:fillRect/>
          </a:stretch>
        </p:blipFill>
        <p:spPr bwMode="auto">
          <a:xfrm rot="5400000">
            <a:off x="3071814" y="-357202"/>
            <a:ext cx="2714620" cy="3429024"/>
          </a:xfrm>
          <a:prstGeom prst="rect">
            <a:avLst/>
          </a:prstGeom>
          <a:noFill/>
        </p:spPr>
      </p:pic>
    </p:spTree>
    <p:extLst>
      <p:ext uri="{BB962C8B-B14F-4D97-AF65-F5344CB8AC3E}">
        <p14:creationId xmlns="" xmlns:p14="http://schemas.microsoft.com/office/powerpoint/2010/main" val="1941221791"/>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0" presetClass="entr" presetSubtype="0" fill="hold" nodeType="clickEffect">
                                  <p:stCondLst>
                                    <p:cond delay="0"/>
                                  </p:stCondLst>
                                  <p:childTnLst>
                                    <p:set>
                                      <p:cBhvr>
                                        <p:cTn id="11" dur="1" fill="hold">
                                          <p:stCondLst>
                                            <p:cond delay="0"/>
                                          </p:stCondLst>
                                        </p:cTn>
                                        <p:tgtEl>
                                          <p:spTgt spid="44034"/>
                                        </p:tgtEl>
                                        <p:attrNameLst>
                                          <p:attrName>style.visibility</p:attrName>
                                        </p:attrNameLst>
                                      </p:cBhvr>
                                      <p:to>
                                        <p:strVal val="visible"/>
                                      </p:to>
                                    </p:set>
                                    <p:animEffect transition="in" filter="fade">
                                      <p:cBhvr>
                                        <p:cTn id="12" dur="2400" decel="100000"/>
                                        <p:tgtEl>
                                          <p:spTgt spid="44034"/>
                                        </p:tgtEl>
                                      </p:cBhvr>
                                    </p:animEffect>
                                    <p:anim calcmode="lin" valueType="num">
                                      <p:cBhvr>
                                        <p:cTn id="13" dur="2400" decel="100000" fill="hold"/>
                                        <p:tgtEl>
                                          <p:spTgt spid="44034"/>
                                        </p:tgtEl>
                                        <p:attrNameLst>
                                          <p:attrName>style.rotation</p:attrName>
                                        </p:attrNameLst>
                                      </p:cBhvr>
                                      <p:tavLst>
                                        <p:tav tm="0">
                                          <p:val>
                                            <p:fltVal val="-90"/>
                                          </p:val>
                                        </p:tav>
                                        <p:tav tm="100000">
                                          <p:val>
                                            <p:fltVal val="0"/>
                                          </p:val>
                                        </p:tav>
                                      </p:tavLst>
                                    </p:anim>
                                    <p:anim calcmode="lin" valueType="num">
                                      <p:cBhvr>
                                        <p:cTn id="14" dur="2400" decel="100000" fill="hold"/>
                                        <p:tgtEl>
                                          <p:spTgt spid="44034"/>
                                        </p:tgtEl>
                                        <p:attrNameLst>
                                          <p:attrName>ppt_x</p:attrName>
                                        </p:attrNameLst>
                                      </p:cBhvr>
                                      <p:tavLst>
                                        <p:tav tm="0">
                                          <p:val>
                                            <p:strVal val="#ppt_x+0.4"/>
                                          </p:val>
                                        </p:tav>
                                        <p:tav tm="100000">
                                          <p:val>
                                            <p:strVal val="#ppt_x-0.05"/>
                                          </p:val>
                                        </p:tav>
                                      </p:tavLst>
                                    </p:anim>
                                    <p:anim calcmode="lin" valueType="num">
                                      <p:cBhvr>
                                        <p:cTn id="15" dur="2400" decel="100000" fill="hold"/>
                                        <p:tgtEl>
                                          <p:spTgt spid="44034"/>
                                        </p:tgtEl>
                                        <p:attrNameLst>
                                          <p:attrName>ppt_y</p:attrName>
                                        </p:attrNameLst>
                                      </p:cBhvr>
                                      <p:tavLst>
                                        <p:tav tm="0">
                                          <p:val>
                                            <p:strVal val="#ppt_y-0.4"/>
                                          </p:val>
                                        </p:tav>
                                        <p:tav tm="100000">
                                          <p:val>
                                            <p:strVal val="#ppt_y+0.1"/>
                                          </p:val>
                                        </p:tav>
                                      </p:tavLst>
                                    </p:anim>
                                    <p:anim calcmode="lin" valueType="num">
                                      <p:cBhvr>
                                        <p:cTn id="16" dur="600" accel="100000" fill="hold">
                                          <p:stCondLst>
                                            <p:cond delay="2400"/>
                                          </p:stCondLst>
                                        </p:cTn>
                                        <p:tgtEl>
                                          <p:spTgt spid="44034"/>
                                        </p:tgtEl>
                                        <p:attrNameLst>
                                          <p:attrName>ppt_x</p:attrName>
                                        </p:attrNameLst>
                                      </p:cBhvr>
                                      <p:tavLst>
                                        <p:tav tm="0">
                                          <p:val>
                                            <p:strVal val="#ppt_x-0.05"/>
                                          </p:val>
                                        </p:tav>
                                        <p:tav tm="100000">
                                          <p:val>
                                            <p:strVal val="#ppt_x"/>
                                          </p:val>
                                        </p:tav>
                                      </p:tavLst>
                                    </p:anim>
                                    <p:anim calcmode="lin" valueType="num">
                                      <p:cBhvr>
                                        <p:cTn id="17" dur="600" accel="100000" fill="hold">
                                          <p:stCondLst>
                                            <p:cond delay="2400"/>
                                          </p:stCondLst>
                                        </p:cTn>
                                        <p:tgtEl>
                                          <p:spTgt spid="44034"/>
                                        </p:tgtEl>
                                        <p:attrNameLst>
                                          <p:attrName>ppt_y</p:attrName>
                                        </p:attrNameLst>
                                      </p:cBhvr>
                                      <p:tavLst>
                                        <p:tav tm="0">
                                          <p:val>
                                            <p:strVal val="#ppt_y+0.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6" presetClass="exit" presetSubtype="0" fill="hold" nodeType="clickEffect">
                                  <p:stCondLst>
                                    <p:cond delay="0"/>
                                  </p:stCondLst>
                                  <p:childTnLst>
                                    <p:animEffect transition="out" filter="wipe(down)">
                                      <p:cBhvr>
                                        <p:cTn id="21" dur="180" accel="50000">
                                          <p:stCondLst>
                                            <p:cond delay="1820"/>
                                          </p:stCondLst>
                                        </p:cTn>
                                        <p:tgtEl>
                                          <p:spTgt spid="44034"/>
                                        </p:tgtEl>
                                      </p:cBhvr>
                                    </p:animEffect>
                                    <p:anim calcmode="lin" valueType="num">
                                      <p:cBhvr>
                                        <p:cTn id="22" dur="1822" tmFilter="0,0; 0.14,0.31; 0.43,0.73; 0.71,0.91; 1.0,1.0">
                                          <p:stCondLst>
                                            <p:cond delay="0"/>
                                          </p:stCondLst>
                                        </p:cTn>
                                        <p:tgtEl>
                                          <p:spTgt spid="44034"/>
                                        </p:tgtEl>
                                        <p:attrNameLst>
                                          <p:attrName>ppt_x</p:attrName>
                                        </p:attrNameLst>
                                      </p:cBhvr>
                                      <p:tavLst>
                                        <p:tav tm="0">
                                          <p:val>
                                            <p:strVal val="ppt_x"/>
                                          </p:val>
                                        </p:tav>
                                        <p:tav tm="100000">
                                          <p:val>
                                            <p:strVal val="#ppt_x+0.25"/>
                                          </p:val>
                                        </p:tav>
                                      </p:tavLst>
                                    </p:anim>
                                    <p:anim calcmode="lin" valueType="num">
                                      <p:cBhvr>
                                        <p:cTn id="23" dur="178">
                                          <p:stCondLst>
                                            <p:cond delay="1822"/>
                                          </p:stCondLst>
                                        </p:cTn>
                                        <p:tgtEl>
                                          <p:spTgt spid="44034"/>
                                        </p:tgtEl>
                                        <p:attrNameLst>
                                          <p:attrName>ppt_x</p:attrName>
                                        </p:attrNameLst>
                                      </p:cBhvr>
                                      <p:tavLst>
                                        <p:tav tm="0">
                                          <p:val>
                                            <p:strVal val="ppt_x"/>
                                          </p:val>
                                        </p:tav>
                                        <p:tav tm="100000">
                                          <p:val>
                                            <p:strVal val="ppt_x"/>
                                          </p:val>
                                        </p:tav>
                                      </p:tavLst>
                                    </p:anim>
                                    <p:anim calcmode="lin" valueType="num">
                                      <p:cBhvr>
                                        <p:cTn id="24" dur="664" tmFilter="0.0,0.0;0.25,0.07;0.50,0.2;0.75,0.467;1.0,1.0">
                                          <p:stCondLst>
                                            <p:cond delay="0"/>
                                          </p:stCondLst>
                                        </p:cTn>
                                        <p:tgtEl>
                                          <p:spTgt spid="44034"/>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25" dur="664" tmFilter="0, 0; 0.125,0.2665; 0.25,0.4; 0.375,0.465; 0.5,0.5;  0.625,0.535; 0.75,0.6; 0.875,0.7335; 1,1">
                                          <p:stCondLst>
                                            <p:cond delay="664"/>
                                          </p:stCondLst>
                                        </p:cTn>
                                        <p:tgtEl>
                                          <p:spTgt spid="44034"/>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26" dur="332" tmFilter="0, 0; 0.125,0.2665; 0.25,0.4; 0.375,0.465; 0.5,0.5;  0.625,0.535; 0.75,0.6; 0.875,0.7335; 1,1">
                                          <p:stCondLst>
                                            <p:cond delay="1324"/>
                                          </p:stCondLst>
                                        </p:cTn>
                                        <p:tgtEl>
                                          <p:spTgt spid="44034"/>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27" dur="164" tmFilter="0, 0; 0.125,0.2665; 0.25,0.4; 0.375,0.465; 0.5,0.5;  0.625,0.535; 0.75,0.6; 0.875,0.7335; 1,1">
                                          <p:stCondLst>
                                            <p:cond delay="1656"/>
                                          </p:stCondLst>
                                        </p:cTn>
                                        <p:tgtEl>
                                          <p:spTgt spid="44034"/>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28" dur="180" accel="50000">
                                          <p:stCondLst>
                                            <p:cond delay="1820"/>
                                          </p:stCondLst>
                                        </p:cTn>
                                        <p:tgtEl>
                                          <p:spTgt spid="44034"/>
                                        </p:tgtEl>
                                        <p:attrNameLst>
                                          <p:attrName>ppt_y</p:attrName>
                                        </p:attrNameLst>
                                      </p:cBhvr>
                                      <p:tavLst>
                                        <p:tav tm="0">
                                          <p:val>
                                            <p:strVal val="ppt_y"/>
                                          </p:val>
                                        </p:tav>
                                        <p:tav tm="100000">
                                          <p:val>
                                            <p:strVal val="ppt_y+ppt_h"/>
                                          </p:val>
                                        </p:tav>
                                      </p:tavLst>
                                    </p:anim>
                                    <p:animScale>
                                      <p:cBhvr>
                                        <p:cTn id="29" dur="26">
                                          <p:stCondLst>
                                            <p:cond delay="620"/>
                                          </p:stCondLst>
                                        </p:cTn>
                                        <p:tgtEl>
                                          <p:spTgt spid="44034"/>
                                        </p:tgtEl>
                                      </p:cBhvr>
                                      <p:to x="100000" y="60000"/>
                                    </p:animScale>
                                    <p:animScale>
                                      <p:cBhvr>
                                        <p:cTn id="30" dur="166" decel="50000">
                                          <p:stCondLst>
                                            <p:cond delay="646"/>
                                          </p:stCondLst>
                                        </p:cTn>
                                        <p:tgtEl>
                                          <p:spTgt spid="44034"/>
                                        </p:tgtEl>
                                      </p:cBhvr>
                                      <p:to x="100000" y="100000"/>
                                    </p:animScale>
                                    <p:animScale>
                                      <p:cBhvr>
                                        <p:cTn id="31" dur="26">
                                          <p:stCondLst>
                                            <p:cond delay="1312"/>
                                          </p:stCondLst>
                                        </p:cTn>
                                        <p:tgtEl>
                                          <p:spTgt spid="44034"/>
                                        </p:tgtEl>
                                      </p:cBhvr>
                                      <p:to x="100000" y="80000"/>
                                    </p:animScale>
                                    <p:animScale>
                                      <p:cBhvr>
                                        <p:cTn id="32" dur="166" decel="50000">
                                          <p:stCondLst>
                                            <p:cond delay="1338"/>
                                          </p:stCondLst>
                                        </p:cTn>
                                        <p:tgtEl>
                                          <p:spTgt spid="44034"/>
                                        </p:tgtEl>
                                      </p:cBhvr>
                                      <p:to x="100000" y="100000"/>
                                    </p:animScale>
                                    <p:animScale>
                                      <p:cBhvr>
                                        <p:cTn id="33" dur="26">
                                          <p:stCondLst>
                                            <p:cond delay="1642"/>
                                          </p:stCondLst>
                                        </p:cTn>
                                        <p:tgtEl>
                                          <p:spTgt spid="44034"/>
                                        </p:tgtEl>
                                      </p:cBhvr>
                                      <p:to x="100000" y="90000"/>
                                    </p:animScale>
                                    <p:animScale>
                                      <p:cBhvr>
                                        <p:cTn id="34" dur="166" decel="50000">
                                          <p:stCondLst>
                                            <p:cond delay="1668"/>
                                          </p:stCondLst>
                                        </p:cTn>
                                        <p:tgtEl>
                                          <p:spTgt spid="44034"/>
                                        </p:tgtEl>
                                      </p:cBhvr>
                                      <p:to x="100000" y="100000"/>
                                    </p:animScale>
                                    <p:animScale>
                                      <p:cBhvr>
                                        <p:cTn id="35" dur="26">
                                          <p:stCondLst>
                                            <p:cond delay="1808"/>
                                          </p:stCondLst>
                                        </p:cTn>
                                        <p:tgtEl>
                                          <p:spTgt spid="44034"/>
                                        </p:tgtEl>
                                      </p:cBhvr>
                                      <p:to x="100000" y="95000"/>
                                    </p:animScale>
                                    <p:animScale>
                                      <p:cBhvr>
                                        <p:cTn id="36" dur="166" decel="50000">
                                          <p:stCondLst>
                                            <p:cond delay="1834"/>
                                          </p:stCondLst>
                                        </p:cTn>
                                        <p:tgtEl>
                                          <p:spTgt spid="44034"/>
                                        </p:tgtEl>
                                      </p:cBhvr>
                                      <p:to x="100000" y="100000"/>
                                    </p:animScale>
                                    <p:set>
                                      <p:cBhvr>
                                        <p:cTn id="37" dur="1" fill="hold">
                                          <p:stCondLst>
                                            <p:cond delay="1999"/>
                                          </p:stCondLst>
                                        </p:cTn>
                                        <p:tgtEl>
                                          <p:spTgt spid="4403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0"/>
          </p:nvPr>
        </p:nvSpPr>
        <p:spPr>
          <a:xfrm>
            <a:off x="1071538" y="285728"/>
            <a:ext cx="8072462" cy="6215106"/>
          </a:xfrm>
        </p:spPr>
        <p:txBody>
          <a:bodyPr/>
          <a:lstStyle/>
          <a:p>
            <a:pPr algn="r" rtl="1"/>
            <a:r>
              <a:rPr lang="ar-DZ" sz="2000" b="1" dirty="0" smtClean="0">
                <a:solidFill>
                  <a:schemeClr val="tx1"/>
                </a:solidFill>
              </a:rPr>
              <a:t>لذلك أصبح على على مدربي خاصة الأصناف الصغرى التحكم في المتطلبات الفسيولوجية          </a:t>
            </a:r>
          </a:p>
          <a:p>
            <a:pPr algn="r" rtl="1"/>
            <a:r>
              <a:rPr lang="ar-DZ" sz="2000" b="1" dirty="0" smtClean="0">
                <a:solidFill>
                  <a:schemeClr val="tx1"/>
                </a:solidFill>
              </a:rPr>
              <a:t>للاعبيه من أجل تحديد حمل العمل الخاص بهم </a:t>
            </a:r>
            <a:r>
              <a:rPr lang="ar-DZ" sz="2000" b="1" dirty="0" err="1" smtClean="0">
                <a:solidFill>
                  <a:schemeClr val="tx1"/>
                </a:solidFill>
              </a:rPr>
              <a:t>و</a:t>
            </a:r>
            <a:r>
              <a:rPr lang="ar-DZ" sz="2000" b="1" dirty="0" smtClean="0">
                <a:solidFill>
                  <a:schemeClr val="tx1"/>
                </a:solidFill>
              </a:rPr>
              <a:t> توظيفهم في مناطق </a:t>
            </a:r>
            <a:r>
              <a:rPr lang="ar-DZ" sz="2000" b="1" dirty="0" err="1" smtClean="0">
                <a:solidFill>
                  <a:schemeClr val="tx1"/>
                </a:solidFill>
              </a:rPr>
              <a:t>و</a:t>
            </a:r>
            <a:r>
              <a:rPr lang="ar-DZ" sz="2000" b="1" dirty="0" smtClean="0">
                <a:solidFill>
                  <a:schemeClr val="tx1"/>
                </a:solidFill>
              </a:rPr>
              <a:t> مراكز اللعب حسب     قدرات كل لاعب </a:t>
            </a:r>
            <a:r>
              <a:rPr lang="ar-DZ" sz="2000" b="1" dirty="0" err="1" smtClean="0">
                <a:solidFill>
                  <a:schemeClr val="tx1"/>
                </a:solidFill>
              </a:rPr>
              <a:t>و</a:t>
            </a:r>
            <a:r>
              <a:rPr lang="ar-DZ" sz="2000" b="1" dirty="0" smtClean="0">
                <a:solidFill>
                  <a:schemeClr val="tx1"/>
                </a:solidFill>
              </a:rPr>
              <a:t> وفق متطلبات كل مركز .</a:t>
            </a:r>
          </a:p>
          <a:p>
            <a:pPr algn="r" rtl="1"/>
            <a:r>
              <a:rPr lang="ar-DZ" sz="2000" b="1" dirty="0" smtClean="0">
                <a:solidFill>
                  <a:schemeClr val="tx1"/>
                </a:solidFill>
              </a:rPr>
              <a:t>لهذا ارتأينا </a:t>
            </a:r>
            <a:r>
              <a:rPr lang="ar-DZ" sz="2000" b="1" dirty="0" err="1" smtClean="0">
                <a:solidFill>
                  <a:schemeClr val="tx1"/>
                </a:solidFill>
              </a:rPr>
              <a:t>الى</a:t>
            </a:r>
            <a:r>
              <a:rPr lang="ar-DZ" sz="2000" b="1" dirty="0" smtClean="0">
                <a:solidFill>
                  <a:schemeClr val="tx1"/>
                </a:solidFill>
              </a:rPr>
              <a:t> رح التساؤلات التالية :</a:t>
            </a:r>
          </a:p>
          <a:p>
            <a:pPr algn="r" rtl="1">
              <a:lnSpc>
                <a:spcPct val="150000"/>
              </a:lnSpc>
            </a:pPr>
            <a:r>
              <a:rPr lang="ar-DZ" sz="2400" b="1" dirty="0" smtClean="0">
                <a:solidFill>
                  <a:srgbClr val="C00000"/>
                </a:solidFill>
                <a:latin typeface="Traditional Arabic" pitchFamily="18" charset="-78"/>
                <a:cs typeface="Traditional Arabic" pitchFamily="18" charset="-78"/>
              </a:rPr>
              <a:t>1- ما هي الخصائص الفسيولوجية عند لاعبي كرة القدم الجزائرية لفئة أقل من 20 سنة  ؟</a:t>
            </a:r>
            <a:endParaRPr lang="fr-FR" sz="2400" b="1" dirty="0" smtClean="0">
              <a:solidFill>
                <a:srgbClr val="C00000"/>
              </a:solidFill>
              <a:latin typeface="Traditional Arabic" pitchFamily="18" charset="-78"/>
              <a:cs typeface="Traditional Arabic" pitchFamily="18" charset="-78"/>
            </a:endParaRPr>
          </a:p>
          <a:p>
            <a:pPr algn="r" rtl="1">
              <a:lnSpc>
                <a:spcPct val="150000"/>
              </a:lnSpc>
            </a:pPr>
            <a:r>
              <a:rPr lang="fr-FR" sz="2400" b="1" dirty="0" smtClean="0">
                <a:solidFill>
                  <a:srgbClr val="C00000"/>
                </a:solidFill>
                <a:latin typeface="Traditional Arabic" pitchFamily="18" charset="-78"/>
                <a:cs typeface="Traditional Arabic" pitchFamily="18" charset="-78"/>
              </a:rPr>
              <a:t>2</a:t>
            </a:r>
            <a:r>
              <a:rPr lang="ar-DZ" sz="2400" b="1" dirty="0" smtClean="0">
                <a:solidFill>
                  <a:srgbClr val="C00000"/>
                </a:solidFill>
                <a:latin typeface="Traditional Arabic" pitchFamily="18" charset="-78"/>
                <a:cs typeface="Traditional Arabic" pitchFamily="18" charset="-78"/>
              </a:rPr>
              <a:t>- هل توجد فروق معنوية للخصائص الفسيولوجية بين مستويات مختلفة عند لاعبي كرة </a:t>
            </a:r>
            <a:r>
              <a:rPr lang="fr-FR" sz="2400" b="1" dirty="0" smtClean="0">
                <a:solidFill>
                  <a:srgbClr val="C00000"/>
                </a:solidFill>
                <a:latin typeface="Traditional Arabic" pitchFamily="18" charset="-78"/>
                <a:cs typeface="Traditional Arabic" pitchFamily="18" charset="-78"/>
              </a:rPr>
              <a:t>    </a:t>
            </a:r>
            <a:r>
              <a:rPr lang="ar-DZ" sz="2400" b="1" dirty="0" smtClean="0">
                <a:solidFill>
                  <a:srgbClr val="C00000"/>
                </a:solidFill>
                <a:latin typeface="Traditional Arabic" pitchFamily="18" charset="-78"/>
                <a:cs typeface="Traditional Arabic" pitchFamily="18" charset="-78"/>
              </a:rPr>
              <a:t>القدم الجزائرية لفئة أقل من 20 سنة  ؟</a:t>
            </a:r>
            <a:endParaRPr lang="fr-FR" sz="2400" b="1" dirty="0" smtClean="0">
              <a:solidFill>
                <a:srgbClr val="C00000"/>
              </a:solidFill>
              <a:latin typeface="Traditional Arabic" pitchFamily="18" charset="-78"/>
              <a:cs typeface="Traditional Arabic" pitchFamily="18" charset="-78"/>
            </a:endParaRPr>
          </a:p>
          <a:p>
            <a:pPr algn="r" rtl="1">
              <a:lnSpc>
                <a:spcPct val="150000"/>
              </a:lnSpc>
            </a:pPr>
            <a:r>
              <a:rPr lang="fr-FR" sz="2400" b="1" dirty="0" smtClean="0">
                <a:solidFill>
                  <a:srgbClr val="C00000"/>
                </a:solidFill>
                <a:latin typeface="Traditional Arabic" pitchFamily="18" charset="-78"/>
                <a:cs typeface="Traditional Arabic" pitchFamily="18" charset="-78"/>
              </a:rPr>
              <a:t>3</a:t>
            </a:r>
            <a:r>
              <a:rPr lang="ar-DZ" sz="2400" b="1" dirty="0" smtClean="0">
                <a:solidFill>
                  <a:srgbClr val="C00000"/>
                </a:solidFill>
                <a:latin typeface="Traditional Arabic" pitchFamily="18" charset="-78"/>
                <a:cs typeface="Traditional Arabic" pitchFamily="18" charset="-78"/>
              </a:rPr>
              <a:t>- هل توجد فروق معنوية للخصائص الفسيولوجية بين مراكز اللعب عند لاعبي كرة</a:t>
            </a:r>
            <a:r>
              <a:rPr lang="fr-FR" sz="2400" b="1" dirty="0" smtClean="0">
                <a:solidFill>
                  <a:srgbClr val="C00000"/>
                </a:solidFill>
                <a:latin typeface="Traditional Arabic" pitchFamily="18" charset="-78"/>
                <a:cs typeface="Traditional Arabic" pitchFamily="18" charset="-78"/>
              </a:rPr>
              <a:t> </a:t>
            </a:r>
            <a:r>
              <a:rPr lang="ar-DZ" sz="2400" b="1" dirty="0" smtClean="0">
                <a:solidFill>
                  <a:srgbClr val="C00000"/>
                </a:solidFill>
                <a:latin typeface="Traditional Arabic" pitchFamily="18" charset="-78"/>
                <a:cs typeface="Traditional Arabic" pitchFamily="18" charset="-78"/>
              </a:rPr>
              <a:t>القدم </a:t>
            </a:r>
            <a:r>
              <a:rPr lang="fr-FR" sz="2400" b="1" dirty="0" smtClean="0">
                <a:solidFill>
                  <a:srgbClr val="C00000"/>
                </a:solidFill>
                <a:latin typeface="Traditional Arabic" pitchFamily="18" charset="-78"/>
                <a:cs typeface="Traditional Arabic" pitchFamily="18" charset="-78"/>
              </a:rPr>
              <a:t>  </a:t>
            </a:r>
            <a:r>
              <a:rPr lang="ar-DZ" sz="2400" b="1" dirty="0" smtClean="0">
                <a:solidFill>
                  <a:srgbClr val="C00000"/>
                </a:solidFill>
                <a:latin typeface="Traditional Arabic" pitchFamily="18" charset="-78"/>
                <a:cs typeface="Traditional Arabic" pitchFamily="18" charset="-78"/>
              </a:rPr>
              <a:t>الجزائرية لفئة أقل من 20 سنة  ؟</a:t>
            </a:r>
            <a:endParaRPr lang="fr-FR" sz="2400" b="1" dirty="0" smtClean="0">
              <a:solidFill>
                <a:srgbClr val="C00000"/>
              </a:solidFill>
              <a:latin typeface="Traditional Arabic" pitchFamily="18" charset="-78"/>
              <a:cs typeface="Traditional Arabic" pitchFamily="18" charset="-78"/>
            </a:endParaRPr>
          </a:p>
          <a:p>
            <a:pPr algn="r" rtl="1"/>
            <a:endParaRPr lang="ko-KR" altLang="en-US" sz="2000" b="1" dirty="0">
              <a:latin typeface="Arial" pitchFamily="34" charset="0"/>
              <a:cs typeface="Arial" pitchFamily="34" charset="0"/>
            </a:endParaRPr>
          </a:p>
        </p:txBody>
      </p:sp>
    </p:spTree>
    <p:extLst>
      <p:ext uri="{BB962C8B-B14F-4D97-AF65-F5344CB8AC3E}">
        <p14:creationId xmlns:p14="http://schemas.microsoft.com/office/powerpoint/2010/main" xmlns="" val="3659674305"/>
      </p:ext>
    </p:extLst>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13">
                                            <p:txEl>
                                              <p:pRg st="3" end="3"/>
                                            </p:txEl>
                                          </p:spTgt>
                                        </p:tgtEl>
                                        <p:attrNameLst>
                                          <p:attrName>style.visibility</p:attrName>
                                        </p:attrNameLst>
                                      </p:cBhvr>
                                      <p:to>
                                        <p:strVal val="visible"/>
                                      </p:to>
                                    </p:set>
                                    <p:anim calcmode="lin" valueType="num">
                                      <p:cBhvr>
                                        <p:cTn id="7" dur="500" decel="50000" fill="hold">
                                          <p:stCondLst>
                                            <p:cond delay="0"/>
                                          </p:stCondLst>
                                        </p:cTn>
                                        <p:tgtEl>
                                          <p:spTgt spid="13">
                                            <p:txEl>
                                              <p:pRg st="3" end="3"/>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3">
                                            <p:txEl>
                                              <p:pRg st="3" end="3"/>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3">
                                            <p:txEl>
                                              <p:pRg st="3" end="3"/>
                                            </p:txEl>
                                          </p:spTgt>
                                        </p:tgtEl>
                                        <p:attrNameLst>
                                          <p:attrName>ppt_w</p:attrName>
                                        </p:attrNameLst>
                                      </p:cBhvr>
                                      <p:tavLst>
                                        <p:tav tm="0">
                                          <p:val>
                                            <p:strVal val="#ppt_w*.05"/>
                                          </p:val>
                                        </p:tav>
                                        <p:tav tm="100000">
                                          <p:val>
                                            <p:strVal val="#ppt_w"/>
                                          </p:val>
                                        </p:tav>
                                      </p:tavLst>
                                    </p:anim>
                                    <p:anim calcmode="lin" valueType="num">
                                      <p:cBhvr>
                                        <p:cTn id="10" dur="1000" fill="hold"/>
                                        <p:tgtEl>
                                          <p:spTgt spid="13">
                                            <p:txEl>
                                              <p:pRg st="3" end="3"/>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3">
                                            <p:txEl>
                                              <p:pRg st="3" end="3"/>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3">
                                            <p:txEl>
                                              <p:pRg st="3" end="3"/>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3">
                                            <p:txEl>
                                              <p:pRg st="3" end="3"/>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3">
                                            <p:txEl>
                                              <p:pRg st="3" end="3"/>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13">
                                            <p:txEl>
                                              <p:pRg st="4" end="4"/>
                                            </p:txEl>
                                          </p:spTgt>
                                        </p:tgtEl>
                                        <p:attrNameLst>
                                          <p:attrName>style.visibility</p:attrName>
                                        </p:attrNameLst>
                                      </p:cBhvr>
                                      <p:to>
                                        <p:strVal val="visible"/>
                                      </p:to>
                                    </p:set>
                                    <p:anim calcmode="lin" valueType="num">
                                      <p:cBhvr>
                                        <p:cTn id="19" dur="500" decel="50000" fill="hold">
                                          <p:stCondLst>
                                            <p:cond delay="0"/>
                                          </p:stCondLst>
                                        </p:cTn>
                                        <p:tgtEl>
                                          <p:spTgt spid="13">
                                            <p:txEl>
                                              <p:pRg st="4" end="4"/>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13">
                                            <p:txEl>
                                              <p:pRg st="4" end="4"/>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13">
                                            <p:txEl>
                                              <p:pRg st="4" end="4"/>
                                            </p:txEl>
                                          </p:spTgt>
                                        </p:tgtEl>
                                        <p:attrNameLst>
                                          <p:attrName>ppt_w</p:attrName>
                                        </p:attrNameLst>
                                      </p:cBhvr>
                                      <p:tavLst>
                                        <p:tav tm="0">
                                          <p:val>
                                            <p:strVal val="#ppt_w*.05"/>
                                          </p:val>
                                        </p:tav>
                                        <p:tav tm="100000">
                                          <p:val>
                                            <p:strVal val="#ppt_w"/>
                                          </p:val>
                                        </p:tav>
                                      </p:tavLst>
                                    </p:anim>
                                    <p:anim calcmode="lin" valueType="num">
                                      <p:cBhvr>
                                        <p:cTn id="22" dur="1000" fill="hold"/>
                                        <p:tgtEl>
                                          <p:spTgt spid="13">
                                            <p:txEl>
                                              <p:pRg st="4" end="4"/>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13">
                                            <p:txEl>
                                              <p:pRg st="4" end="4"/>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13">
                                            <p:txEl>
                                              <p:pRg st="4" end="4"/>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13">
                                            <p:txEl>
                                              <p:pRg st="4" end="4"/>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1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nodeType="clickEffect">
                                  <p:stCondLst>
                                    <p:cond delay="0"/>
                                  </p:stCondLst>
                                  <p:childTnLst>
                                    <p:set>
                                      <p:cBhvr>
                                        <p:cTn id="30" dur="1" fill="hold">
                                          <p:stCondLst>
                                            <p:cond delay="0"/>
                                          </p:stCondLst>
                                        </p:cTn>
                                        <p:tgtEl>
                                          <p:spTgt spid="13">
                                            <p:txEl>
                                              <p:pRg st="5" end="5"/>
                                            </p:txEl>
                                          </p:spTgt>
                                        </p:tgtEl>
                                        <p:attrNameLst>
                                          <p:attrName>style.visibility</p:attrName>
                                        </p:attrNameLst>
                                      </p:cBhvr>
                                      <p:to>
                                        <p:strVal val="visible"/>
                                      </p:to>
                                    </p:set>
                                    <p:anim calcmode="lin" valueType="num">
                                      <p:cBhvr>
                                        <p:cTn id="31" dur="500" decel="50000" fill="hold">
                                          <p:stCondLst>
                                            <p:cond delay="0"/>
                                          </p:stCondLst>
                                        </p:cTn>
                                        <p:tgtEl>
                                          <p:spTgt spid="13">
                                            <p:txEl>
                                              <p:pRg st="5" end="5"/>
                                            </p:txEl>
                                          </p:spTgt>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13">
                                            <p:txEl>
                                              <p:pRg st="5" end="5"/>
                                            </p:txEl>
                                          </p:spTgt>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13">
                                            <p:txEl>
                                              <p:pRg st="5" end="5"/>
                                            </p:txEl>
                                          </p:spTgt>
                                        </p:tgtEl>
                                        <p:attrNameLst>
                                          <p:attrName>ppt_w</p:attrName>
                                        </p:attrNameLst>
                                      </p:cBhvr>
                                      <p:tavLst>
                                        <p:tav tm="0">
                                          <p:val>
                                            <p:strVal val="#ppt_w*.05"/>
                                          </p:val>
                                        </p:tav>
                                        <p:tav tm="100000">
                                          <p:val>
                                            <p:strVal val="#ppt_w"/>
                                          </p:val>
                                        </p:tav>
                                      </p:tavLst>
                                    </p:anim>
                                    <p:anim calcmode="lin" valueType="num">
                                      <p:cBhvr>
                                        <p:cTn id="34" dur="1000" fill="hold"/>
                                        <p:tgtEl>
                                          <p:spTgt spid="13">
                                            <p:txEl>
                                              <p:pRg st="5" end="5"/>
                                            </p:txEl>
                                          </p:spTgt>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13">
                                            <p:txEl>
                                              <p:pRg st="5" end="5"/>
                                            </p:txEl>
                                          </p:spTgt>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13">
                                            <p:txEl>
                                              <p:pRg st="5" end="5"/>
                                            </p:txEl>
                                          </p:spTgt>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13">
                                            <p:txEl>
                                              <p:pRg st="5" end="5"/>
                                            </p:txEl>
                                          </p:spTgt>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1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DZ" dirty="0" smtClean="0"/>
              <a:t>أهداف البحث</a:t>
            </a:r>
            <a:endParaRPr lang="fr-FR" dirty="0"/>
          </a:p>
        </p:txBody>
      </p:sp>
      <p:sp>
        <p:nvSpPr>
          <p:cNvPr id="4" name="Espace réservé du contenu 3"/>
          <p:cNvSpPr>
            <a:spLocks noGrp="1"/>
          </p:cNvSpPr>
          <p:nvPr>
            <p:ph idx="10"/>
          </p:nvPr>
        </p:nvSpPr>
        <p:spPr>
          <a:xfrm>
            <a:off x="0" y="1428736"/>
            <a:ext cx="9144000" cy="5143536"/>
          </a:xfrm>
        </p:spPr>
        <p:txBody>
          <a:bodyPr/>
          <a:lstStyle/>
          <a:p>
            <a:pPr algn="r" rtl="1">
              <a:lnSpc>
                <a:spcPct val="150000"/>
              </a:lnSpc>
            </a:pPr>
            <a:r>
              <a:rPr lang="ar-DZ" sz="2400" b="1" dirty="0" smtClean="0">
                <a:solidFill>
                  <a:schemeClr val="tx1"/>
                </a:solidFill>
                <a:latin typeface="Traditional Arabic" pitchFamily="18" charset="-78"/>
                <a:cs typeface="Traditional Arabic" pitchFamily="18" charset="-78"/>
              </a:rPr>
              <a:t>وتهدف دراستنا إلى:</a:t>
            </a:r>
            <a:endParaRPr lang="fr-FR" sz="2400" b="1" dirty="0" smtClean="0">
              <a:solidFill>
                <a:schemeClr val="tx1"/>
              </a:solidFill>
              <a:latin typeface="Traditional Arabic" pitchFamily="18" charset="-78"/>
              <a:cs typeface="Traditional Arabic" pitchFamily="18" charset="-78"/>
            </a:endParaRPr>
          </a:p>
          <a:p>
            <a:pPr algn="r" rtl="1">
              <a:lnSpc>
                <a:spcPct val="150000"/>
              </a:lnSpc>
            </a:pPr>
            <a:r>
              <a:rPr lang="fr-FR" sz="2400" b="1" dirty="0" smtClean="0">
                <a:solidFill>
                  <a:srgbClr val="C00000"/>
                </a:solidFill>
                <a:latin typeface="Traditional Arabic" pitchFamily="18" charset="-78"/>
                <a:cs typeface="Traditional Arabic" pitchFamily="18" charset="-78"/>
              </a:rPr>
              <a:t>1</a:t>
            </a:r>
            <a:r>
              <a:rPr lang="ar-DZ" sz="2400" b="1" dirty="0" smtClean="0">
                <a:solidFill>
                  <a:srgbClr val="C00000"/>
                </a:solidFill>
                <a:latin typeface="Traditional Arabic" pitchFamily="18" charset="-78"/>
                <a:cs typeface="Traditional Arabic" pitchFamily="18" charset="-78"/>
              </a:rPr>
              <a:t>- تحديد الخصائص الفسيولوجية عند لاعبي كرة القدم الجزائرية لفئة أقل من 20 سنة  .</a:t>
            </a:r>
            <a:endParaRPr lang="fr-FR" sz="2400" b="1" dirty="0" smtClean="0">
              <a:solidFill>
                <a:srgbClr val="C00000"/>
              </a:solidFill>
              <a:latin typeface="Traditional Arabic" pitchFamily="18" charset="-78"/>
              <a:cs typeface="Traditional Arabic" pitchFamily="18" charset="-78"/>
            </a:endParaRPr>
          </a:p>
          <a:p>
            <a:pPr algn="r" rtl="1">
              <a:lnSpc>
                <a:spcPct val="150000"/>
              </a:lnSpc>
            </a:pPr>
            <a:r>
              <a:rPr lang="fr-FR" sz="2400" b="1" dirty="0" smtClean="0">
                <a:solidFill>
                  <a:srgbClr val="C00000"/>
                </a:solidFill>
                <a:latin typeface="Traditional Arabic" pitchFamily="18" charset="-78"/>
                <a:cs typeface="Traditional Arabic" pitchFamily="18" charset="-78"/>
              </a:rPr>
              <a:t>2</a:t>
            </a:r>
            <a:r>
              <a:rPr lang="ar-DZ" sz="2400" b="1" dirty="0" smtClean="0">
                <a:solidFill>
                  <a:srgbClr val="C00000"/>
                </a:solidFill>
                <a:latin typeface="Traditional Arabic" pitchFamily="18" charset="-78"/>
                <a:cs typeface="Traditional Arabic" pitchFamily="18" charset="-78"/>
              </a:rPr>
              <a:t>- معرفة الفروق بين مستويات مختلفة عند لاعبي كرة القدم الجزائرية لفئة أقل من 20 سنة  في بعض</a:t>
            </a:r>
            <a:r>
              <a:rPr lang="fr-FR" sz="2400" b="1" dirty="0" smtClean="0">
                <a:solidFill>
                  <a:srgbClr val="C00000"/>
                </a:solidFill>
                <a:latin typeface="Traditional Arabic" pitchFamily="18" charset="-78"/>
                <a:cs typeface="Traditional Arabic" pitchFamily="18" charset="-78"/>
              </a:rPr>
              <a:t>  </a:t>
            </a:r>
            <a:r>
              <a:rPr lang="ar-DZ" sz="2400" b="1" dirty="0" smtClean="0">
                <a:solidFill>
                  <a:srgbClr val="C00000"/>
                </a:solidFill>
                <a:latin typeface="Traditional Arabic" pitchFamily="18" charset="-78"/>
                <a:cs typeface="Traditional Arabic" pitchFamily="18" charset="-78"/>
              </a:rPr>
              <a:t> الخصائص الفسيولوجية.</a:t>
            </a:r>
            <a:endParaRPr lang="fr-FR" sz="2400" b="1" dirty="0" smtClean="0">
              <a:solidFill>
                <a:srgbClr val="C00000"/>
              </a:solidFill>
              <a:latin typeface="Traditional Arabic" pitchFamily="18" charset="-78"/>
              <a:cs typeface="Traditional Arabic" pitchFamily="18" charset="-78"/>
            </a:endParaRPr>
          </a:p>
          <a:p>
            <a:pPr algn="r" rtl="1">
              <a:lnSpc>
                <a:spcPct val="150000"/>
              </a:lnSpc>
            </a:pPr>
            <a:r>
              <a:rPr lang="fr-FR" sz="2400" b="1" dirty="0" smtClean="0">
                <a:solidFill>
                  <a:srgbClr val="C00000"/>
                </a:solidFill>
                <a:latin typeface="Traditional Arabic" pitchFamily="18" charset="-78"/>
                <a:cs typeface="Traditional Arabic" pitchFamily="18" charset="-78"/>
              </a:rPr>
              <a:t>3</a:t>
            </a:r>
            <a:r>
              <a:rPr lang="ar-DZ" sz="2400" b="1" dirty="0" smtClean="0">
                <a:solidFill>
                  <a:srgbClr val="C00000"/>
                </a:solidFill>
                <a:latin typeface="Traditional Arabic" pitchFamily="18" charset="-78"/>
                <a:cs typeface="Traditional Arabic" pitchFamily="18" charset="-78"/>
              </a:rPr>
              <a:t>- تحديد الفروق بين مراكز اللاعبين لفئة أقل من 20 سنة  بالنسبة لبعض الخصائص الفسيولوجية.</a:t>
            </a:r>
            <a:endParaRPr lang="fr-FR" sz="2400" b="1" dirty="0">
              <a:solidFill>
                <a:srgbClr val="C00000"/>
              </a:solidFill>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1000"/>
                                        <p:tgtEl>
                                          <p:spTgt spid="4">
                                            <p:txEl>
                                              <p:pRg st="1" end="1"/>
                                            </p:txEl>
                                          </p:spTgt>
                                        </p:tgtEl>
                                      </p:cBhvr>
                                    </p:animEffect>
                                    <p:anim calcmode="lin" valueType="num">
                                      <p:cBhvr>
                                        <p:cTn id="8"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4">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1000"/>
                                        <p:tgtEl>
                                          <p:spTgt spid="4">
                                            <p:txEl>
                                              <p:pRg st="2" end="2"/>
                                            </p:txEl>
                                          </p:spTgt>
                                        </p:tgtEl>
                                      </p:cBhvr>
                                    </p:animEffect>
                                    <p:anim calcmode="lin" valueType="num">
                                      <p:cBhvr>
                                        <p:cTn id="16"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4">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Effect transition="in" filter="fade">
                                      <p:cBhvr>
                                        <p:cTn id="23" dur="1000"/>
                                        <p:tgtEl>
                                          <p:spTgt spid="4">
                                            <p:txEl>
                                              <p:pRg st="3" end="3"/>
                                            </p:txEl>
                                          </p:spTgt>
                                        </p:tgtEl>
                                      </p:cBhvr>
                                    </p:animEffect>
                                    <p:anim calcmode="lin" valueType="num">
                                      <p:cBhvr>
                                        <p:cTn id="24"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4">
                                            <p:txEl>
                                              <p:pRg st="3" end="3"/>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4">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dirty="0" smtClean="0"/>
              <a:t>فرضيات البحث </a:t>
            </a:r>
            <a:endParaRPr lang="fr-FR" dirty="0"/>
          </a:p>
        </p:txBody>
      </p:sp>
      <p:sp>
        <p:nvSpPr>
          <p:cNvPr id="4" name="Espace réservé du contenu 3"/>
          <p:cNvSpPr>
            <a:spLocks noGrp="1"/>
          </p:cNvSpPr>
          <p:nvPr>
            <p:ph idx="10"/>
          </p:nvPr>
        </p:nvSpPr>
        <p:spPr>
          <a:xfrm>
            <a:off x="0" y="1357298"/>
            <a:ext cx="8697144" cy="4519974"/>
          </a:xfrm>
        </p:spPr>
        <p:txBody>
          <a:bodyPr/>
          <a:lstStyle/>
          <a:p>
            <a:pPr algn="r" rtl="1">
              <a:lnSpc>
                <a:spcPct val="150000"/>
              </a:lnSpc>
            </a:pPr>
            <a:endParaRPr lang="fr-FR" sz="2000" b="1" dirty="0" smtClean="0">
              <a:solidFill>
                <a:schemeClr val="tx1"/>
              </a:solidFill>
            </a:endParaRPr>
          </a:p>
          <a:p>
            <a:pPr algn="r" rtl="1">
              <a:lnSpc>
                <a:spcPct val="150000"/>
              </a:lnSpc>
            </a:pPr>
            <a:r>
              <a:rPr lang="ar-DZ" sz="2000" b="1" dirty="0" smtClean="0">
                <a:solidFill>
                  <a:schemeClr val="tx1"/>
                </a:solidFill>
              </a:rPr>
              <a:t>وافترض الباحث ما يلي:</a:t>
            </a:r>
            <a:endParaRPr lang="fr-FR" sz="2000" b="1" dirty="0" smtClean="0">
              <a:solidFill>
                <a:schemeClr val="tx1"/>
              </a:solidFill>
            </a:endParaRPr>
          </a:p>
          <a:p>
            <a:pPr algn="r" rtl="1">
              <a:lnSpc>
                <a:spcPct val="150000"/>
              </a:lnSpc>
            </a:pPr>
            <a:r>
              <a:rPr lang="ar-DZ" sz="2000" b="1" dirty="0" smtClean="0">
                <a:solidFill>
                  <a:schemeClr val="tx1"/>
                </a:solidFill>
              </a:rPr>
              <a:t>1- مستوى لاعبي كرة القدم لفئة أقل من 20 سنة بعيدة كل البعد عن المستوى المطلوب حيث لم     تتجاوز قيمة </a:t>
            </a:r>
            <a:r>
              <a:rPr lang="ar-DZ" sz="2000" b="1" dirty="0" err="1" smtClean="0">
                <a:solidFill>
                  <a:schemeClr val="tx1"/>
                </a:solidFill>
              </a:rPr>
              <a:t>ال</a:t>
            </a:r>
            <a:r>
              <a:rPr lang="ar-DZ" sz="2000" b="1" dirty="0" smtClean="0">
                <a:solidFill>
                  <a:schemeClr val="tx1"/>
                </a:solidFill>
              </a:rPr>
              <a:t>  </a:t>
            </a:r>
            <a:r>
              <a:rPr lang="fr-FR" sz="2000" b="1" dirty="0" smtClean="0">
                <a:solidFill>
                  <a:schemeClr val="tx1"/>
                </a:solidFill>
              </a:rPr>
              <a:t>vo2max </a:t>
            </a:r>
            <a:r>
              <a:rPr lang="ar-DZ" sz="2000" b="1" dirty="0" smtClean="0">
                <a:solidFill>
                  <a:schemeClr val="tx1"/>
                </a:solidFill>
              </a:rPr>
              <a:t>50 مل/</a:t>
            </a:r>
            <a:r>
              <a:rPr lang="ar-DZ" sz="2000" b="1" dirty="0" err="1" smtClean="0">
                <a:solidFill>
                  <a:schemeClr val="tx1"/>
                </a:solidFill>
              </a:rPr>
              <a:t>كغ</a:t>
            </a:r>
            <a:r>
              <a:rPr lang="ar-DZ" sz="2000" b="1" dirty="0" smtClean="0">
                <a:solidFill>
                  <a:schemeClr val="tx1"/>
                </a:solidFill>
              </a:rPr>
              <a:t>/د .</a:t>
            </a:r>
            <a:endParaRPr lang="fr-FR" sz="2000" b="1" dirty="0" smtClean="0">
              <a:solidFill>
                <a:schemeClr val="tx1"/>
              </a:solidFill>
            </a:endParaRPr>
          </a:p>
          <a:p>
            <a:pPr algn="r" rtl="1">
              <a:lnSpc>
                <a:spcPct val="150000"/>
              </a:lnSpc>
            </a:pPr>
            <a:r>
              <a:rPr lang="ar-DZ" sz="2000" b="1" dirty="0" smtClean="0">
                <a:solidFill>
                  <a:schemeClr val="tx1"/>
                </a:solidFill>
              </a:rPr>
              <a:t>2- لا توجد فروق معنوية بين مستويات اللعب المختلفة للاعبي كرة القدم الجزائرية (فئة أقل من 20 سنة )في بعض     الخصائص الفسيولوجية.</a:t>
            </a:r>
            <a:endParaRPr lang="fr-FR" sz="2000" b="1" dirty="0" smtClean="0">
              <a:solidFill>
                <a:schemeClr val="tx1"/>
              </a:solidFill>
            </a:endParaRPr>
          </a:p>
          <a:p>
            <a:pPr algn="r" rtl="1">
              <a:lnSpc>
                <a:spcPct val="150000"/>
              </a:lnSpc>
            </a:pPr>
            <a:r>
              <a:rPr lang="ar-DZ" sz="2000" b="1" dirty="0" smtClean="0">
                <a:solidFill>
                  <a:schemeClr val="tx1"/>
                </a:solidFill>
              </a:rPr>
              <a:t>3- توجد فروق معنوية بين مراكز اللاعبين (لفئة أقل من 20 سنة) في الخصائص الفسيولوجية       خاصة بين حارس المرمى وبعض المراكز.</a:t>
            </a:r>
            <a:endParaRPr lang="fr-FR" sz="20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770" decel="100000"/>
                                        <p:tgtEl>
                                          <p:spTgt spid="4">
                                            <p:txEl>
                                              <p:pRg st="2" end="2"/>
                                            </p:txEl>
                                          </p:spTgt>
                                        </p:tgtEl>
                                      </p:cBhvr>
                                    </p:animEffect>
                                    <p:animScale>
                                      <p:cBhvr>
                                        <p:cTn id="8" dur="770" decel="100000"/>
                                        <p:tgtEl>
                                          <p:spTgt spid="4">
                                            <p:txEl>
                                              <p:pRg st="2" end="2"/>
                                            </p:txEl>
                                          </p:spTgt>
                                        </p:tgtEl>
                                      </p:cBhvr>
                                      <p:from x="10000" y="10000"/>
                                      <p:to x="200000" y="450000"/>
                                    </p:animScale>
                                    <p:animScale>
                                      <p:cBhvr>
                                        <p:cTn id="9" dur="1230" accel="100000" fill="hold">
                                          <p:stCondLst>
                                            <p:cond delay="770"/>
                                          </p:stCondLst>
                                        </p:cTn>
                                        <p:tgtEl>
                                          <p:spTgt spid="4">
                                            <p:txEl>
                                              <p:pRg st="2" end="2"/>
                                            </p:txEl>
                                          </p:spTgt>
                                        </p:tgtEl>
                                      </p:cBhvr>
                                      <p:from x="200000" y="450000"/>
                                      <p:to x="100000" y="100000"/>
                                    </p:animScale>
                                    <p:set>
                                      <p:cBhvr>
                                        <p:cTn id="10" dur="770" fill="hold"/>
                                        <p:tgtEl>
                                          <p:spTgt spid="4">
                                            <p:txEl>
                                              <p:pRg st="2" end="2"/>
                                            </p:txEl>
                                          </p:spTgt>
                                        </p:tgtEl>
                                        <p:attrNameLst>
                                          <p:attrName>ppt_x</p:attrName>
                                        </p:attrNameLst>
                                      </p:cBhvr>
                                      <p:to>
                                        <p:strVal val="(0.5)"/>
                                      </p:to>
                                    </p:set>
                                    <p:anim from="(0.5)" to="(#ppt_x)" calcmode="lin" valueType="num">
                                      <p:cBhvr>
                                        <p:cTn id="11" dur="1230" accel="100000" fill="hold">
                                          <p:stCondLst>
                                            <p:cond delay="770"/>
                                          </p:stCondLst>
                                        </p:cTn>
                                        <p:tgtEl>
                                          <p:spTgt spid="4">
                                            <p:txEl>
                                              <p:pRg st="2" end="2"/>
                                            </p:txEl>
                                          </p:spTgt>
                                        </p:tgtEl>
                                        <p:attrNameLst>
                                          <p:attrName>ppt_x</p:attrName>
                                        </p:attrNameLst>
                                      </p:cBhvr>
                                    </p:anim>
                                    <p:set>
                                      <p:cBhvr>
                                        <p:cTn id="12" dur="770" fill="hold"/>
                                        <p:tgtEl>
                                          <p:spTgt spid="4">
                                            <p:txEl>
                                              <p:pRg st="2" end="2"/>
                                            </p:txEl>
                                          </p:spTgt>
                                        </p:tgtEl>
                                        <p:attrNameLst>
                                          <p:attrName>ppt_y</p:attrName>
                                        </p:attrNameLst>
                                      </p:cBhvr>
                                      <p:to>
                                        <p:strVal val="(#ppt_y+0.4)"/>
                                      </p:to>
                                    </p:set>
                                    <p:anim from="(#ppt_y+0.4)" to="(#ppt_y)" calcmode="lin" valueType="num">
                                      <p:cBhvr>
                                        <p:cTn id="13" dur="1230" accel="100000" fill="hold">
                                          <p:stCondLst>
                                            <p:cond delay="770"/>
                                          </p:stCondLst>
                                        </p:cTn>
                                        <p:tgtEl>
                                          <p:spTgt spid="4">
                                            <p:txEl>
                                              <p:pRg st="2" end="2"/>
                                            </p:txEl>
                                          </p:spTgt>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nodeType="click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fade">
                                      <p:cBhvr>
                                        <p:cTn id="18" dur="770" decel="100000"/>
                                        <p:tgtEl>
                                          <p:spTgt spid="4">
                                            <p:txEl>
                                              <p:pRg st="3" end="3"/>
                                            </p:txEl>
                                          </p:spTgt>
                                        </p:tgtEl>
                                      </p:cBhvr>
                                    </p:animEffect>
                                    <p:animScale>
                                      <p:cBhvr>
                                        <p:cTn id="19" dur="770" decel="100000"/>
                                        <p:tgtEl>
                                          <p:spTgt spid="4">
                                            <p:txEl>
                                              <p:pRg st="3" end="3"/>
                                            </p:txEl>
                                          </p:spTgt>
                                        </p:tgtEl>
                                      </p:cBhvr>
                                      <p:from x="10000" y="10000"/>
                                      <p:to x="200000" y="450000"/>
                                    </p:animScale>
                                    <p:animScale>
                                      <p:cBhvr>
                                        <p:cTn id="20" dur="1230" accel="100000" fill="hold">
                                          <p:stCondLst>
                                            <p:cond delay="770"/>
                                          </p:stCondLst>
                                        </p:cTn>
                                        <p:tgtEl>
                                          <p:spTgt spid="4">
                                            <p:txEl>
                                              <p:pRg st="3" end="3"/>
                                            </p:txEl>
                                          </p:spTgt>
                                        </p:tgtEl>
                                      </p:cBhvr>
                                      <p:from x="200000" y="450000"/>
                                      <p:to x="100000" y="100000"/>
                                    </p:animScale>
                                    <p:set>
                                      <p:cBhvr>
                                        <p:cTn id="21" dur="770" fill="hold"/>
                                        <p:tgtEl>
                                          <p:spTgt spid="4">
                                            <p:txEl>
                                              <p:pRg st="3" end="3"/>
                                            </p:txEl>
                                          </p:spTgt>
                                        </p:tgtEl>
                                        <p:attrNameLst>
                                          <p:attrName>ppt_x</p:attrName>
                                        </p:attrNameLst>
                                      </p:cBhvr>
                                      <p:to>
                                        <p:strVal val="(0.5)"/>
                                      </p:to>
                                    </p:set>
                                    <p:anim from="(0.5)" to="(#ppt_x)" calcmode="lin" valueType="num">
                                      <p:cBhvr>
                                        <p:cTn id="22" dur="1230" accel="100000" fill="hold">
                                          <p:stCondLst>
                                            <p:cond delay="770"/>
                                          </p:stCondLst>
                                        </p:cTn>
                                        <p:tgtEl>
                                          <p:spTgt spid="4">
                                            <p:txEl>
                                              <p:pRg st="3" end="3"/>
                                            </p:txEl>
                                          </p:spTgt>
                                        </p:tgtEl>
                                        <p:attrNameLst>
                                          <p:attrName>ppt_x</p:attrName>
                                        </p:attrNameLst>
                                      </p:cBhvr>
                                    </p:anim>
                                    <p:set>
                                      <p:cBhvr>
                                        <p:cTn id="23" dur="770" fill="hold"/>
                                        <p:tgtEl>
                                          <p:spTgt spid="4">
                                            <p:txEl>
                                              <p:pRg st="3" end="3"/>
                                            </p:txEl>
                                          </p:spTgt>
                                        </p:tgtEl>
                                        <p:attrNameLst>
                                          <p:attrName>ppt_y</p:attrName>
                                        </p:attrNameLst>
                                      </p:cBhvr>
                                      <p:to>
                                        <p:strVal val="(#ppt_y+0.4)"/>
                                      </p:to>
                                    </p:set>
                                    <p:anim from="(#ppt_y+0.4)" to="(#ppt_y)" calcmode="lin" valueType="num">
                                      <p:cBhvr>
                                        <p:cTn id="24" dur="1230" accel="100000" fill="hold">
                                          <p:stCondLst>
                                            <p:cond delay="770"/>
                                          </p:stCondLst>
                                        </p:cTn>
                                        <p:tgtEl>
                                          <p:spTgt spid="4">
                                            <p:txEl>
                                              <p:pRg st="3" end="3"/>
                                            </p:txEl>
                                          </p:spTgt>
                                        </p:tgtEl>
                                        <p:attrNameLst>
                                          <p:attrName>ppt_y</p:attrName>
                                        </p:attrNameLst>
                                      </p:cBhvr>
                                    </p:anim>
                                  </p:childTnLst>
                                </p:cTn>
                              </p:par>
                            </p:childTnLst>
                          </p:cTn>
                        </p:par>
                      </p:childTnLst>
                    </p:cTn>
                  </p:par>
                  <p:par>
                    <p:cTn id="25" fill="hold">
                      <p:stCondLst>
                        <p:cond delay="indefinite"/>
                      </p:stCondLst>
                      <p:childTnLst>
                        <p:par>
                          <p:cTn id="26" fill="hold">
                            <p:stCondLst>
                              <p:cond delay="0"/>
                            </p:stCondLst>
                            <p:childTnLst>
                              <p:par>
                                <p:cTn id="27" presetID="51" presetClass="entr" presetSubtype="0" fill="hold" nodeType="clickEffect">
                                  <p:stCondLst>
                                    <p:cond delay="0"/>
                                  </p:stCondLst>
                                  <p:childTnLst>
                                    <p:set>
                                      <p:cBhvr>
                                        <p:cTn id="28" dur="1" fill="hold">
                                          <p:stCondLst>
                                            <p:cond delay="0"/>
                                          </p:stCondLst>
                                        </p:cTn>
                                        <p:tgtEl>
                                          <p:spTgt spid="4">
                                            <p:txEl>
                                              <p:pRg st="4" end="4"/>
                                            </p:txEl>
                                          </p:spTgt>
                                        </p:tgtEl>
                                        <p:attrNameLst>
                                          <p:attrName>style.visibility</p:attrName>
                                        </p:attrNameLst>
                                      </p:cBhvr>
                                      <p:to>
                                        <p:strVal val="visible"/>
                                      </p:to>
                                    </p:set>
                                    <p:animEffect transition="in" filter="fade">
                                      <p:cBhvr>
                                        <p:cTn id="29" dur="770" decel="100000"/>
                                        <p:tgtEl>
                                          <p:spTgt spid="4">
                                            <p:txEl>
                                              <p:pRg st="4" end="4"/>
                                            </p:txEl>
                                          </p:spTgt>
                                        </p:tgtEl>
                                      </p:cBhvr>
                                    </p:animEffect>
                                    <p:animScale>
                                      <p:cBhvr>
                                        <p:cTn id="30" dur="770" decel="100000"/>
                                        <p:tgtEl>
                                          <p:spTgt spid="4">
                                            <p:txEl>
                                              <p:pRg st="4" end="4"/>
                                            </p:txEl>
                                          </p:spTgt>
                                        </p:tgtEl>
                                      </p:cBhvr>
                                      <p:from x="10000" y="10000"/>
                                      <p:to x="200000" y="450000"/>
                                    </p:animScale>
                                    <p:animScale>
                                      <p:cBhvr>
                                        <p:cTn id="31" dur="1230" accel="100000" fill="hold">
                                          <p:stCondLst>
                                            <p:cond delay="770"/>
                                          </p:stCondLst>
                                        </p:cTn>
                                        <p:tgtEl>
                                          <p:spTgt spid="4">
                                            <p:txEl>
                                              <p:pRg st="4" end="4"/>
                                            </p:txEl>
                                          </p:spTgt>
                                        </p:tgtEl>
                                      </p:cBhvr>
                                      <p:from x="200000" y="450000"/>
                                      <p:to x="100000" y="100000"/>
                                    </p:animScale>
                                    <p:set>
                                      <p:cBhvr>
                                        <p:cTn id="32" dur="770" fill="hold"/>
                                        <p:tgtEl>
                                          <p:spTgt spid="4">
                                            <p:txEl>
                                              <p:pRg st="4" end="4"/>
                                            </p:txEl>
                                          </p:spTgt>
                                        </p:tgtEl>
                                        <p:attrNameLst>
                                          <p:attrName>ppt_x</p:attrName>
                                        </p:attrNameLst>
                                      </p:cBhvr>
                                      <p:to>
                                        <p:strVal val="(0.5)"/>
                                      </p:to>
                                    </p:set>
                                    <p:anim from="(0.5)" to="(#ppt_x)" calcmode="lin" valueType="num">
                                      <p:cBhvr>
                                        <p:cTn id="33" dur="1230" accel="100000" fill="hold">
                                          <p:stCondLst>
                                            <p:cond delay="770"/>
                                          </p:stCondLst>
                                        </p:cTn>
                                        <p:tgtEl>
                                          <p:spTgt spid="4">
                                            <p:txEl>
                                              <p:pRg st="4" end="4"/>
                                            </p:txEl>
                                          </p:spTgt>
                                        </p:tgtEl>
                                        <p:attrNameLst>
                                          <p:attrName>ppt_x</p:attrName>
                                        </p:attrNameLst>
                                      </p:cBhvr>
                                    </p:anim>
                                    <p:set>
                                      <p:cBhvr>
                                        <p:cTn id="34" dur="770" fill="hold"/>
                                        <p:tgtEl>
                                          <p:spTgt spid="4">
                                            <p:txEl>
                                              <p:pRg st="4" end="4"/>
                                            </p:txEl>
                                          </p:spTgt>
                                        </p:tgtEl>
                                        <p:attrNameLst>
                                          <p:attrName>ppt_y</p:attrName>
                                        </p:attrNameLst>
                                      </p:cBhvr>
                                      <p:to>
                                        <p:strVal val="(#ppt_y+0.4)"/>
                                      </p:to>
                                    </p:set>
                                    <p:anim from="(#ppt_y+0.4)" to="(#ppt_y)" calcmode="lin" valueType="num">
                                      <p:cBhvr>
                                        <p:cTn id="35" dur="1230" accel="100000" fill="hold">
                                          <p:stCondLst>
                                            <p:cond delay="770"/>
                                          </p:stCondLst>
                                        </p:cTn>
                                        <p:tgtEl>
                                          <p:spTgt spid="4">
                                            <p:txEl>
                                              <p:pRg st="4" end="4"/>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DZ" dirty="0" smtClean="0"/>
              <a:t>الدراسة النظـــرية</a:t>
            </a:r>
            <a:endParaRPr lang="fr-FR" dirty="0"/>
          </a:p>
        </p:txBody>
      </p:sp>
      <p:sp>
        <p:nvSpPr>
          <p:cNvPr id="3" name="Espace réservé du contenu 2"/>
          <p:cNvSpPr>
            <a:spLocks noGrp="1"/>
          </p:cNvSpPr>
          <p:nvPr>
            <p:ph idx="1"/>
          </p:nvPr>
        </p:nvSpPr>
        <p:spPr/>
        <p:txBody>
          <a:bodyPr/>
          <a:lstStyle/>
          <a:p>
            <a:pPr algn="r" rtl="1"/>
            <a:r>
              <a:rPr lang="ar-DZ" b="1" dirty="0" smtClean="0">
                <a:solidFill>
                  <a:schemeClr val="tx1"/>
                </a:solidFill>
              </a:rPr>
              <a:t>انطلاقا من موضوع قيد الدراسة تم تقسيم الجانب النظري إلى الفصول التالية :</a:t>
            </a:r>
            <a:endParaRPr lang="fr-FR" b="1" dirty="0">
              <a:solidFill>
                <a:schemeClr val="tx1"/>
              </a:solidFill>
            </a:endParaRPr>
          </a:p>
        </p:txBody>
      </p:sp>
      <p:graphicFrame>
        <p:nvGraphicFramePr>
          <p:cNvPr id="5" name="Espace réservé du contenu 4"/>
          <p:cNvGraphicFramePr>
            <a:graphicFrameLocks noGrp="1"/>
          </p:cNvGraphicFramePr>
          <p:nvPr>
            <p:ph idx="10"/>
          </p:nvPr>
        </p:nvGraphicFramePr>
        <p:xfrm>
          <a:off x="468313" y="2276475"/>
          <a:ext cx="8229600" cy="36004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dirty="0" smtClean="0"/>
              <a:t>الدراسة الأساسية </a:t>
            </a:r>
            <a:endParaRPr lang="fr-FR" dirty="0"/>
          </a:p>
        </p:txBody>
      </p:sp>
      <p:sp>
        <p:nvSpPr>
          <p:cNvPr id="3" name="Espace réservé du contenu 2"/>
          <p:cNvSpPr>
            <a:spLocks noGrp="1"/>
          </p:cNvSpPr>
          <p:nvPr>
            <p:ph idx="1"/>
          </p:nvPr>
        </p:nvSpPr>
        <p:spPr>
          <a:xfrm>
            <a:off x="428596" y="1142984"/>
            <a:ext cx="8229600" cy="460648"/>
          </a:xfrm>
        </p:spPr>
        <p:txBody>
          <a:bodyPr/>
          <a:lstStyle/>
          <a:p>
            <a:pPr algn="r" rtl="1"/>
            <a:r>
              <a:rPr lang="ar-DZ" b="1" dirty="0" smtClean="0">
                <a:solidFill>
                  <a:srgbClr val="0070C0"/>
                </a:solidFill>
              </a:rPr>
              <a:t>منهج البحث :</a:t>
            </a:r>
            <a:endParaRPr lang="fr-FR" b="1" dirty="0">
              <a:solidFill>
                <a:srgbClr val="0070C0"/>
              </a:solidFill>
            </a:endParaRPr>
          </a:p>
        </p:txBody>
      </p:sp>
      <p:sp>
        <p:nvSpPr>
          <p:cNvPr id="4" name="Espace réservé du contenu 3"/>
          <p:cNvSpPr>
            <a:spLocks noGrp="1"/>
          </p:cNvSpPr>
          <p:nvPr>
            <p:ph idx="10"/>
          </p:nvPr>
        </p:nvSpPr>
        <p:spPr>
          <a:xfrm>
            <a:off x="0" y="1643050"/>
            <a:ext cx="8697144" cy="1009252"/>
          </a:xfrm>
        </p:spPr>
        <p:txBody>
          <a:bodyPr/>
          <a:lstStyle/>
          <a:p>
            <a:pPr algn="r" rtl="1">
              <a:lnSpc>
                <a:spcPct val="150000"/>
              </a:lnSpc>
            </a:pPr>
            <a:r>
              <a:rPr lang="ar-DZ" sz="1600" b="1" dirty="0" smtClean="0">
                <a:solidFill>
                  <a:schemeClr val="tx1"/>
                </a:solidFill>
              </a:rPr>
              <a:t>قمنا باستخدام المنهج الوصفي المقارن </a:t>
            </a:r>
            <a:r>
              <a:rPr lang="ar-DZ" sz="1600" b="1" dirty="0" err="1" smtClean="0">
                <a:solidFill>
                  <a:schemeClr val="tx1"/>
                </a:solidFill>
              </a:rPr>
              <a:t>لملائمته</a:t>
            </a:r>
            <a:r>
              <a:rPr lang="ar-DZ" sz="1600" b="1" dirty="0" smtClean="0">
                <a:solidFill>
                  <a:schemeClr val="tx1"/>
                </a:solidFill>
              </a:rPr>
              <a:t> لطبيعة المشكلة ، حيث من خلاله يمكننا تحديد بعض المؤشرات الفسيولوجية </a:t>
            </a:r>
            <a:r>
              <a:rPr lang="ar-DZ" sz="1600" b="1" dirty="0" err="1" smtClean="0">
                <a:solidFill>
                  <a:schemeClr val="tx1"/>
                </a:solidFill>
              </a:rPr>
              <a:t>و</a:t>
            </a:r>
            <a:r>
              <a:rPr lang="ar-DZ" sz="1600" b="1" dirty="0" smtClean="0">
                <a:solidFill>
                  <a:schemeClr val="tx1"/>
                </a:solidFill>
              </a:rPr>
              <a:t> القياسات      </a:t>
            </a:r>
            <a:r>
              <a:rPr lang="ar-DZ" sz="1600" b="1" dirty="0" err="1" smtClean="0">
                <a:solidFill>
                  <a:schemeClr val="tx1"/>
                </a:solidFill>
              </a:rPr>
              <a:t>المورفولوجية</a:t>
            </a:r>
            <a:r>
              <a:rPr lang="ar-DZ" sz="1600" b="1" dirty="0" smtClean="0">
                <a:solidFill>
                  <a:schemeClr val="tx1"/>
                </a:solidFill>
              </a:rPr>
              <a:t>  </a:t>
            </a:r>
            <a:r>
              <a:rPr lang="ar-DZ" sz="1600" b="1" dirty="0" err="1" smtClean="0">
                <a:solidFill>
                  <a:schemeClr val="tx1"/>
                </a:solidFill>
              </a:rPr>
              <a:t>بالاضافة</a:t>
            </a:r>
            <a:r>
              <a:rPr lang="ar-DZ" sz="1600" b="1" dirty="0" smtClean="0">
                <a:solidFill>
                  <a:schemeClr val="tx1"/>
                </a:solidFill>
              </a:rPr>
              <a:t> </a:t>
            </a:r>
            <a:r>
              <a:rPr lang="ar-DZ" sz="1600" b="1" dirty="0" err="1" smtClean="0">
                <a:solidFill>
                  <a:schemeClr val="tx1"/>
                </a:solidFill>
              </a:rPr>
              <a:t>الى</a:t>
            </a:r>
            <a:r>
              <a:rPr lang="ar-DZ" sz="1600" b="1" dirty="0" smtClean="0">
                <a:solidFill>
                  <a:schemeClr val="tx1"/>
                </a:solidFill>
              </a:rPr>
              <a:t> المقارنة أي تحديد أوجه الشبه </a:t>
            </a:r>
            <a:r>
              <a:rPr lang="ar-DZ" sz="1600" b="1" dirty="0" err="1" smtClean="0">
                <a:solidFill>
                  <a:schemeClr val="tx1"/>
                </a:solidFill>
              </a:rPr>
              <a:t>و</a:t>
            </a:r>
            <a:r>
              <a:rPr lang="ar-DZ" sz="1600" b="1" dirty="0" smtClean="0">
                <a:solidFill>
                  <a:schemeClr val="tx1"/>
                </a:solidFill>
              </a:rPr>
              <a:t> الاختلاف بين مراكز اللاعبين </a:t>
            </a:r>
            <a:r>
              <a:rPr lang="ar-DZ" sz="1600" b="1" dirty="0" err="1" smtClean="0">
                <a:solidFill>
                  <a:schemeClr val="tx1"/>
                </a:solidFill>
              </a:rPr>
              <a:t>و</a:t>
            </a:r>
            <a:r>
              <a:rPr lang="ar-DZ" sz="1600" b="1" dirty="0" smtClean="0">
                <a:solidFill>
                  <a:schemeClr val="tx1"/>
                </a:solidFill>
              </a:rPr>
              <a:t> بين </a:t>
            </a:r>
            <a:r>
              <a:rPr lang="ar-DZ" sz="1600" b="1" dirty="0" err="1" smtClean="0">
                <a:solidFill>
                  <a:schemeClr val="tx1"/>
                </a:solidFill>
              </a:rPr>
              <a:t>مستوايات</a:t>
            </a:r>
            <a:r>
              <a:rPr lang="ar-DZ" sz="1600" b="1" dirty="0" smtClean="0">
                <a:solidFill>
                  <a:schemeClr val="tx1"/>
                </a:solidFill>
              </a:rPr>
              <a:t>    اللعب التي يمارسون فيها . </a:t>
            </a:r>
            <a:endParaRPr lang="fr-FR" sz="1600" b="1" dirty="0">
              <a:solidFill>
                <a:schemeClr val="tx1"/>
              </a:solidFill>
            </a:endParaRPr>
          </a:p>
        </p:txBody>
      </p:sp>
      <p:sp>
        <p:nvSpPr>
          <p:cNvPr id="1025" name="Rectangle 1"/>
          <p:cNvSpPr>
            <a:spLocks noChangeArrowheads="1"/>
          </p:cNvSpPr>
          <p:nvPr/>
        </p:nvSpPr>
        <p:spPr bwMode="auto">
          <a:xfrm>
            <a:off x="-142908" y="3000372"/>
            <a:ext cx="914400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50000"/>
              </a:lnSpc>
              <a:spcBef>
                <a:spcPct val="0"/>
              </a:spcBef>
              <a:spcAft>
                <a:spcPct val="0"/>
              </a:spcAft>
              <a:buClrTx/>
              <a:buSzTx/>
              <a:buFontTx/>
              <a:buNone/>
              <a:tabLst/>
            </a:pPr>
            <a:r>
              <a:rPr kumimoji="0" lang="ar-DZ" sz="2400" b="1" i="0" u="none" strike="noStrike" cap="none" normalizeH="0" baseline="0" dirty="0" smtClean="0">
                <a:ln>
                  <a:noFill/>
                </a:ln>
                <a:solidFill>
                  <a:srgbClr val="0070C0"/>
                </a:solidFill>
                <a:effectLst/>
                <a:latin typeface="Traditional Arabic" pitchFamily="18" charset="-78"/>
                <a:ea typeface="Times New Roman" pitchFamily="18" charset="0"/>
                <a:cs typeface="Traditional Arabic" pitchFamily="18" charset="-78"/>
              </a:rPr>
              <a:t>مجتمع البحث</a:t>
            </a:r>
            <a:r>
              <a:rPr kumimoji="0" lang="ar-DZ" sz="2400" b="1" i="0" u="none" strike="noStrike" cap="none" normalizeH="0" dirty="0" smtClean="0">
                <a:ln>
                  <a:noFill/>
                </a:ln>
                <a:solidFill>
                  <a:srgbClr val="0070C0"/>
                </a:solidFill>
                <a:effectLst/>
                <a:latin typeface="Traditional Arabic" pitchFamily="18" charset="-78"/>
                <a:ea typeface="Times New Roman" pitchFamily="18" charset="0"/>
                <a:cs typeface="Traditional Arabic" pitchFamily="18" charset="-78"/>
              </a:rPr>
              <a:t> :</a:t>
            </a:r>
            <a:endParaRPr kumimoji="0" lang="ar-DZ" sz="2400" b="1" i="0" u="none" strike="noStrike" cap="none" normalizeH="0" baseline="0" dirty="0" smtClean="0">
              <a:ln>
                <a:noFill/>
              </a:ln>
              <a:solidFill>
                <a:srgbClr val="0070C0"/>
              </a:solidFill>
              <a:effectLst/>
              <a:latin typeface="Traditional Arabic" pitchFamily="18" charset="-78"/>
              <a:ea typeface="Times New Roman" pitchFamily="18" charset="0"/>
              <a:cs typeface="Traditional Arabic" pitchFamily="18" charset="-78"/>
            </a:endParaRPr>
          </a:p>
          <a:p>
            <a:pPr marL="0" marR="0" lvl="0" indent="0" algn="r" defTabSz="914400" rtl="1" eaLnBrk="1" fontAlgn="base" latinLnBrk="0" hangingPunct="1">
              <a:lnSpc>
                <a:spcPct val="150000"/>
              </a:lnSpc>
              <a:spcBef>
                <a:spcPct val="0"/>
              </a:spcBef>
              <a:spcAft>
                <a:spcPct val="0"/>
              </a:spcAft>
              <a:buClrTx/>
              <a:buSzTx/>
              <a:buFontTx/>
              <a:buNone/>
              <a:tabLst/>
            </a:pPr>
            <a:r>
              <a:rPr kumimoji="0" lang="ar-DZ" sz="24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حيث يتكون مجتمع الأصل للبحث من لاعبي البطولة الوطنية لكرة القدم الجزائرية أواسط للجهة الوسطى   وتم اختيار عينة البحث بشكل مقصود من الفرق التالية :</a:t>
            </a:r>
            <a:endParaRPr kumimoji="0" lang="fr-FR" sz="1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pPr>
            <a:r>
              <a:rPr kumimoji="0" lang="ar-DZ" sz="24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اتحاد البليدة ، نادي </a:t>
            </a:r>
            <a:r>
              <a:rPr kumimoji="0" lang="ar-DZ" sz="2400" b="1" i="0" u="none" strike="noStrike" cap="none" normalizeH="0" baseline="0" dirty="0" err="1" smtClean="0">
                <a:ln>
                  <a:noFill/>
                </a:ln>
                <a:solidFill>
                  <a:schemeClr val="tx1"/>
                </a:solidFill>
                <a:effectLst/>
                <a:latin typeface="Traditional Arabic" pitchFamily="18" charset="-78"/>
                <a:ea typeface="Times New Roman" pitchFamily="18" charset="0"/>
                <a:cs typeface="Traditional Arabic" pitchFamily="18" charset="-78"/>
              </a:rPr>
              <a:t>باردوا</a:t>
            </a:r>
            <a:r>
              <a:rPr kumimoji="0" lang="ar-DZ" sz="24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 ، رائد القبة ، </a:t>
            </a:r>
            <a:r>
              <a:rPr kumimoji="0" lang="ar-DZ" sz="2400" b="1" i="0" u="none" strike="noStrike" cap="none" normalizeH="0" baseline="0" dirty="0" err="1" smtClean="0">
                <a:ln>
                  <a:noFill/>
                </a:ln>
                <a:solidFill>
                  <a:schemeClr val="tx1"/>
                </a:solidFill>
                <a:effectLst/>
                <a:latin typeface="Traditional Arabic" pitchFamily="18" charset="-78"/>
                <a:ea typeface="Times New Roman" pitchFamily="18" charset="0"/>
                <a:cs typeface="Traditional Arabic" pitchFamily="18" charset="-78"/>
              </a:rPr>
              <a:t>مولودية</a:t>
            </a:r>
            <a:r>
              <a:rPr kumimoji="0" lang="ar-DZ" sz="24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 الجزائر ، اتحاد العاصمة،</a:t>
            </a:r>
            <a:r>
              <a:rPr kumimoji="0" lang="ar-DZ" sz="2400" b="1" i="0" u="none" strike="noStrike" cap="none" normalizeH="0" baseline="0" dirty="0" smtClean="0">
                <a:ln>
                  <a:noFill/>
                </a:ln>
                <a:solidFill>
                  <a:srgbClr val="FF0000"/>
                </a:solidFill>
                <a:effectLst/>
                <a:latin typeface="Traditional Arabic" pitchFamily="18" charset="-78"/>
                <a:ea typeface="Times New Roman" pitchFamily="18" charset="0"/>
                <a:cs typeface="Traditional Arabic" pitchFamily="18" charset="-78"/>
              </a:rPr>
              <a:t> </a:t>
            </a:r>
            <a:r>
              <a:rPr kumimoji="0" lang="ar-DZ" sz="24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اتحاد </a:t>
            </a:r>
            <a:r>
              <a:rPr kumimoji="0" lang="ar-DZ" sz="2400" b="1" i="0" u="none" strike="noStrike" cap="none" normalizeH="0" baseline="0" dirty="0" err="1" smtClean="0">
                <a:ln>
                  <a:noFill/>
                </a:ln>
                <a:solidFill>
                  <a:schemeClr val="tx1"/>
                </a:solidFill>
                <a:effectLst/>
                <a:latin typeface="Traditional Arabic" pitchFamily="18" charset="-78"/>
                <a:ea typeface="Times New Roman" pitchFamily="18" charset="0"/>
                <a:cs typeface="Traditional Arabic" pitchFamily="18" charset="-78"/>
              </a:rPr>
              <a:t>الشراقة</a:t>
            </a:r>
            <a:r>
              <a:rPr kumimoji="0" lang="ar-DZ" sz="24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 ،شبيبة </a:t>
            </a:r>
            <a:r>
              <a:rPr kumimoji="0" lang="ar-DZ" sz="2400" b="1" i="0" u="none" strike="noStrike" cap="none" normalizeH="0" baseline="0" dirty="0" err="1" smtClean="0">
                <a:ln>
                  <a:noFill/>
                </a:ln>
                <a:solidFill>
                  <a:schemeClr val="tx1"/>
                </a:solidFill>
                <a:effectLst/>
                <a:latin typeface="Traditional Arabic" pitchFamily="18" charset="-78"/>
                <a:ea typeface="Times New Roman" pitchFamily="18" charset="0"/>
                <a:cs typeface="Traditional Arabic" pitchFamily="18" charset="-78"/>
              </a:rPr>
              <a:t>الشراقة</a:t>
            </a:r>
            <a:r>
              <a:rPr kumimoji="0" lang="ar-DZ" sz="24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 وتتراوح أعمارهم بين     ( 17 – 20 ) سنة. والتي بلغ عددهم 129</a:t>
            </a:r>
            <a:r>
              <a:rPr kumimoji="0" lang="ar-DZ" sz="2400" b="1" i="0" u="none" strike="noStrike" cap="none" normalizeH="0" baseline="0" dirty="0" smtClean="0">
                <a:ln>
                  <a:noFill/>
                </a:ln>
                <a:solidFill>
                  <a:srgbClr val="FF0000"/>
                </a:solidFill>
                <a:effectLst/>
                <a:latin typeface="Traditional Arabic" pitchFamily="18" charset="-78"/>
                <a:ea typeface="Times New Roman" pitchFamily="18" charset="0"/>
                <a:cs typeface="Traditional Arabic" pitchFamily="18" charset="-78"/>
              </a:rPr>
              <a:t>.</a:t>
            </a:r>
            <a:r>
              <a:rPr kumimoji="0" lang="ar-DZ" sz="24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 بنسبة تمثيل لمجتمع الأصل تقدر  </a:t>
            </a:r>
            <a:r>
              <a:rPr kumimoji="0" lang="ar-DZ" sz="2400" b="1" i="0" u="none" strike="noStrike" cap="none" normalizeH="0" baseline="0" dirty="0" err="1" smtClean="0">
                <a:ln>
                  <a:noFill/>
                </a:ln>
                <a:solidFill>
                  <a:schemeClr val="tx1"/>
                </a:solidFill>
                <a:effectLst/>
                <a:latin typeface="Traditional Arabic" pitchFamily="18" charset="-78"/>
                <a:ea typeface="Times New Roman" pitchFamily="18" charset="0"/>
                <a:cs typeface="Traditional Arabic" pitchFamily="18" charset="-78"/>
              </a:rPr>
              <a:t>بـ</a:t>
            </a:r>
            <a:r>
              <a:rPr kumimoji="0" lang="ar-DZ" sz="24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 :30 </a:t>
            </a:r>
            <a:r>
              <a:rPr kumimoji="0" lang="fr-FR" sz="2400" b="1" i="0" u="none" strike="noStrike" cap="none" normalizeH="0" baseline="0" dirty="0" smtClean="0">
                <a:ln>
                  <a:noFill/>
                </a:ln>
                <a:solidFill>
                  <a:schemeClr val="tx1"/>
                </a:solidFill>
                <a:effectLst/>
                <a:latin typeface="Calibri" pitchFamily="34" charset="0"/>
                <a:ea typeface="Times New Roman" pitchFamily="18" charset="0"/>
                <a:cs typeface="Traditional Arabic" pitchFamily="18" charset="-78"/>
              </a:rPr>
              <a:t>%</a:t>
            </a:r>
            <a:endParaRPr kumimoji="0" lang="fr-FR" sz="28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DZ" dirty="0" smtClean="0"/>
              <a:t>مجــالات البــــحـــث</a:t>
            </a:r>
            <a:endParaRPr lang="fr-FR" dirty="0"/>
          </a:p>
        </p:txBody>
      </p:sp>
      <p:sp>
        <p:nvSpPr>
          <p:cNvPr id="3" name="Espace réservé du contenu 2"/>
          <p:cNvSpPr>
            <a:spLocks noGrp="1"/>
          </p:cNvSpPr>
          <p:nvPr>
            <p:ph idx="1"/>
          </p:nvPr>
        </p:nvSpPr>
        <p:spPr>
          <a:xfrm>
            <a:off x="500034" y="1214422"/>
            <a:ext cx="8229600" cy="460648"/>
          </a:xfrm>
        </p:spPr>
        <p:txBody>
          <a:bodyPr/>
          <a:lstStyle/>
          <a:p>
            <a:pPr algn="r"/>
            <a:r>
              <a:rPr lang="ar-DZ" b="1" dirty="0" smtClean="0">
                <a:solidFill>
                  <a:srgbClr val="0070C0"/>
                </a:solidFill>
              </a:rPr>
              <a:t>المجال البشري : </a:t>
            </a:r>
            <a:endParaRPr lang="fr-FR" dirty="0">
              <a:solidFill>
                <a:srgbClr val="0070C0"/>
              </a:solidFill>
            </a:endParaRPr>
          </a:p>
        </p:txBody>
      </p:sp>
      <p:sp>
        <p:nvSpPr>
          <p:cNvPr id="4" name="Espace réservé du contenu 3"/>
          <p:cNvSpPr>
            <a:spLocks noGrp="1"/>
          </p:cNvSpPr>
          <p:nvPr>
            <p:ph idx="10"/>
          </p:nvPr>
        </p:nvSpPr>
        <p:spPr>
          <a:xfrm>
            <a:off x="571472" y="1857364"/>
            <a:ext cx="8229600" cy="928694"/>
          </a:xfrm>
        </p:spPr>
        <p:txBody>
          <a:bodyPr/>
          <a:lstStyle/>
          <a:p>
            <a:pPr algn="r"/>
            <a:r>
              <a:rPr lang="ar-DZ" sz="1800" b="1" dirty="0" smtClean="0">
                <a:solidFill>
                  <a:schemeClr val="tx1"/>
                </a:solidFill>
              </a:rPr>
              <a:t>تمثلت عينة البحث في لاعبي كرة القدم صنف أواسط والمسجلين ضمن البطولة الوطنية مستوى (1)        للمنطقة الوسطى سنة 2011 والبالغ عددهم.129 لاعب تتراوح </a:t>
            </a:r>
            <a:r>
              <a:rPr lang="ar-DZ" sz="1800" b="1" dirty="0" err="1" smtClean="0">
                <a:solidFill>
                  <a:schemeClr val="tx1"/>
                </a:solidFill>
              </a:rPr>
              <a:t>أهمارهم</a:t>
            </a:r>
            <a:r>
              <a:rPr lang="ar-DZ" sz="1800" b="1" dirty="0" smtClean="0">
                <a:solidFill>
                  <a:schemeClr val="tx1"/>
                </a:solidFill>
              </a:rPr>
              <a:t> بين ( 17 – 20 ) سنة.</a:t>
            </a:r>
            <a:endParaRPr lang="fr-FR" sz="1800" b="1" dirty="0" smtClean="0">
              <a:solidFill>
                <a:schemeClr val="tx1"/>
              </a:solidFill>
            </a:endParaRPr>
          </a:p>
          <a:p>
            <a:pPr algn="r"/>
            <a:endParaRPr lang="fr-FR" sz="1800" b="1" dirty="0">
              <a:solidFill>
                <a:schemeClr val="tx1"/>
              </a:solidFill>
            </a:endParaRPr>
          </a:p>
        </p:txBody>
      </p:sp>
      <p:sp>
        <p:nvSpPr>
          <p:cNvPr id="5" name="Espace réservé du contenu 2"/>
          <p:cNvSpPr txBox="1">
            <a:spLocks/>
          </p:cNvSpPr>
          <p:nvPr/>
        </p:nvSpPr>
        <p:spPr>
          <a:xfrm>
            <a:off x="714348" y="2786058"/>
            <a:ext cx="8229600" cy="460648"/>
          </a:xfrm>
          <a:prstGeom prst="rect">
            <a:avLst/>
          </a:prstGeom>
        </p:spPr>
        <p:txBody>
          <a:bodyPr anchor="ctr"/>
          <a:lstStyle/>
          <a:p>
            <a:pPr marL="0" marR="0" lvl="0" indent="0" algn="r" defTabSz="914400" rtl="0" eaLnBrk="1" fontAlgn="auto" latinLnBrk="1" hangingPunct="1">
              <a:lnSpc>
                <a:spcPct val="100000"/>
              </a:lnSpc>
              <a:spcBef>
                <a:spcPct val="20000"/>
              </a:spcBef>
              <a:spcAft>
                <a:spcPts val="0"/>
              </a:spcAft>
              <a:buClrTx/>
              <a:buSzTx/>
              <a:buFont typeface="Arial" pitchFamily="34" charset="0"/>
              <a:buNone/>
              <a:tabLst/>
              <a:defRPr/>
            </a:pPr>
            <a:r>
              <a:rPr kumimoji="0" lang="ar-DZ" sz="2000" b="1" i="0" u="none" strike="noStrike" kern="1200" cap="none" spc="0" normalizeH="0" baseline="0" noProof="0" dirty="0" smtClean="0">
                <a:ln>
                  <a:noFill/>
                </a:ln>
                <a:solidFill>
                  <a:srgbClr val="0070C0"/>
                </a:solidFill>
                <a:effectLst/>
                <a:uLnTx/>
                <a:uFillTx/>
                <a:latin typeface="+mn-lt"/>
                <a:ea typeface="+mn-ea"/>
                <a:cs typeface="+mn-cs"/>
              </a:rPr>
              <a:t>المجال المكاني : </a:t>
            </a:r>
            <a:endParaRPr kumimoji="0" lang="fr-FR" sz="2000" b="0" i="0" u="none" strike="noStrike" kern="1200" cap="none" spc="0" normalizeH="0" baseline="0" noProof="0" dirty="0">
              <a:ln>
                <a:noFill/>
              </a:ln>
              <a:solidFill>
                <a:srgbClr val="0070C0"/>
              </a:solidFill>
              <a:effectLst/>
              <a:uLnTx/>
              <a:uFillTx/>
              <a:latin typeface="+mn-lt"/>
              <a:ea typeface="+mn-ea"/>
              <a:cs typeface="+mn-cs"/>
            </a:endParaRPr>
          </a:p>
        </p:txBody>
      </p:sp>
      <p:sp>
        <p:nvSpPr>
          <p:cNvPr id="6" name="Espace réservé du contenu 3"/>
          <p:cNvSpPr txBox="1">
            <a:spLocks/>
          </p:cNvSpPr>
          <p:nvPr/>
        </p:nvSpPr>
        <p:spPr>
          <a:xfrm>
            <a:off x="642910" y="3357562"/>
            <a:ext cx="8229600" cy="928694"/>
          </a:xfrm>
          <a:prstGeom prst="rect">
            <a:avLst/>
          </a:prstGeom>
        </p:spPr>
        <p:txBody>
          <a:bodyPr lIns="396000" anchor="t"/>
          <a:lstStyle/>
          <a:p>
            <a:pPr algn="r" rtl="1"/>
            <a:r>
              <a:rPr lang="ar-DZ" b="1" dirty="0" smtClean="0"/>
              <a:t>جميع الاختبارات أجريت بالمركز الوطني  للطب الرياضي </a:t>
            </a:r>
            <a:r>
              <a:rPr lang="fr-FR" b="1" dirty="0" smtClean="0"/>
              <a:t>CNMS</a:t>
            </a:r>
            <a:r>
              <a:rPr lang="ar-DZ" b="1" dirty="0" smtClean="0"/>
              <a:t> بالمؤسسة </a:t>
            </a:r>
            <a:r>
              <a:rPr lang="ar-DZ" b="1" dirty="0" err="1" smtClean="0"/>
              <a:t>الاستشفائية</a:t>
            </a:r>
            <a:r>
              <a:rPr lang="ar-DZ" b="1" dirty="0" smtClean="0"/>
              <a:t>  </a:t>
            </a:r>
            <a:r>
              <a:rPr lang="ar-DZ" b="1" dirty="0" err="1" smtClean="0"/>
              <a:t>معوش</a:t>
            </a:r>
            <a:r>
              <a:rPr lang="ar-DZ" b="1" dirty="0" smtClean="0"/>
              <a:t> </a:t>
            </a:r>
            <a:r>
              <a:rPr lang="ar-DZ" b="1" dirty="0" err="1" smtClean="0"/>
              <a:t>محند</a:t>
            </a:r>
            <a:r>
              <a:rPr lang="ar-DZ" b="1" dirty="0" smtClean="0"/>
              <a:t>  أمقران.</a:t>
            </a:r>
            <a:endParaRPr lang="fr-FR" b="1" dirty="0" smtClean="0"/>
          </a:p>
          <a:p>
            <a:pPr marL="0" marR="0" lvl="0" indent="0" algn="r" defTabSz="914400" rtl="0" eaLnBrk="1" fontAlgn="auto" latinLnBrk="1" hangingPunct="1">
              <a:lnSpc>
                <a:spcPct val="100000"/>
              </a:lnSpc>
              <a:spcBef>
                <a:spcPct val="20000"/>
              </a:spcBef>
              <a:spcAft>
                <a:spcPts val="0"/>
              </a:spcAft>
              <a:buClrTx/>
              <a:buSzTx/>
              <a:buFont typeface="Arial" pitchFamily="34" charset="0"/>
              <a:buNone/>
              <a:tabLst/>
              <a:defRPr/>
            </a:pPr>
            <a:endParaRPr kumimoji="0" lang="fr-FR" sz="1800" b="1" i="0" u="none" strike="noStrike" kern="1200" cap="none" spc="0" normalizeH="0" baseline="0" noProof="0" dirty="0">
              <a:ln>
                <a:noFill/>
              </a:ln>
              <a:effectLst/>
              <a:uLnTx/>
              <a:uFillTx/>
              <a:latin typeface="+mn-lt"/>
              <a:ea typeface="+mn-ea"/>
              <a:cs typeface="+mn-cs"/>
            </a:endParaRPr>
          </a:p>
        </p:txBody>
      </p:sp>
      <p:sp>
        <p:nvSpPr>
          <p:cNvPr id="7" name="Espace réservé du contenu 2"/>
          <p:cNvSpPr txBox="1">
            <a:spLocks/>
          </p:cNvSpPr>
          <p:nvPr/>
        </p:nvSpPr>
        <p:spPr>
          <a:xfrm>
            <a:off x="642910" y="4429132"/>
            <a:ext cx="8229600" cy="460648"/>
          </a:xfrm>
          <a:prstGeom prst="rect">
            <a:avLst/>
          </a:prstGeom>
        </p:spPr>
        <p:txBody>
          <a:bodyPr anchor="ctr"/>
          <a:lstStyle/>
          <a:p>
            <a:pPr marL="0" marR="0" lvl="0" indent="0" algn="r" defTabSz="914400" rtl="0" eaLnBrk="1" fontAlgn="auto" latinLnBrk="1" hangingPunct="1">
              <a:lnSpc>
                <a:spcPct val="100000"/>
              </a:lnSpc>
              <a:spcBef>
                <a:spcPct val="20000"/>
              </a:spcBef>
              <a:spcAft>
                <a:spcPts val="0"/>
              </a:spcAft>
              <a:buClrTx/>
              <a:buSzTx/>
              <a:buFont typeface="Arial" pitchFamily="34" charset="0"/>
              <a:buNone/>
              <a:tabLst/>
              <a:defRPr/>
            </a:pPr>
            <a:r>
              <a:rPr kumimoji="0" lang="ar-DZ" sz="2000" b="1" i="0" u="none" strike="noStrike" kern="1200" cap="none" spc="0" normalizeH="0" baseline="0" noProof="0" dirty="0" smtClean="0">
                <a:ln>
                  <a:noFill/>
                </a:ln>
                <a:solidFill>
                  <a:srgbClr val="0070C0"/>
                </a:solidFill>
                <a:effectLst/>
                <a:uLnTx/>
                <a:uFillTx/>
                <a:latin typeface="+mn-lt"/>
                <a:ea typeface="+mn-ea"/>
                <a:cs typeface="+mn-cs"/>
              </a:rPr>
              <a:t>المجال </a:t>
            </a:r>
            <a:r>
              <a:rPr kumimoji="0" lang="ar-DZ" sz="2000" b="1" i="0" u="none" strike="noStrike" kern="1200" cap="none" spc="0" normalizeH="0" baseline="0" noProof="0" dirty="0" err="1" smtClean="0">
                <a:ln>
                  <a:noFill/>
                </a:ln>
                <a:solidFill>
                  <a:srgbClr val="0070C0"/>
                </a:solidFill>
                <a:effectLst/>
                <a:uLnTx/>
                <a:uFillTx/>
                <a:latin typeface="+mn-lt"/>
                <a:ea typeface="+mn-ea"/>
                <a:cs typeface="+mn-cs"/>
              </a:rPr>
              <a:t>الزماني</a:t>
            </a:r>
            <a:r>
              <a:rPr kumimoji="0" lang="ar-DZ" sz="2000" b="1" i="0" u="none" strike="noStrike" kern="1200" cap="none" spc="0" normalizeH="0" baseline="0" noProof="0" dirty="0" smtClean="0">
                <a:ln>
                  <a:noFill/>
                </a:ln>
                <a:solidFill>
                  <a:srgbClr val="0070C0"/>
                </a:solidFill>
                <a:effectLst/>
                <a:uLnTx/>
                <a:uFillTx/>
                <a:latin typeface="+mn-lt"/>
                <a:ea typeface="+mn-ea"/>
                <a:cs typeface="+mn-cs"/>
              </a:rPr>
              <a:t> : </a:t>
            </a:r>
            <a:endParaRPr kumimoji="0" lang="fr-FR" sz="2000" b="0" i="0" u="none" strike="noStrike" kern="1200" cap="none" spc="0" normalizeH="0" baseline="0" noProof="0" dirty="0">
              <a:ln>
                <a:noFill/>
              </a:ln>
              <a:solidFill>
                <a:srgbClr val="0070C0"/>
              </a:solidFill>
              <a:effectLst/>
              <a:uLnTx/>
              <a:uFillTx/>
              <a:latin typeface="+mn-lt"/>
              <a:ea typeface="+mn-ea"/>
              <a:cs typeface="+mn-cs"/>
            </a:endParaRPr>
          </a:p>
        </p:txBody>
      </p:sp>
      <p:sp>
        <p:nvSpPr>
          <p:cNvPr id="8" name="Espace réservé du contenu 3"/>
          <p:cNvSpPr txBox="1">
            <a:spLocks/>
          </p:cNvSpPr>
          <p:nvPr/>
        </p:nvSpPr>
        <p:spPr>
          <a:xfrm>
            <a:off x="642910" y="5072074"/>
            <a:ext cx="8229600" cy="928694"/>
          </a:xfrm>
          <a:prstGeom prst="rect">
            <a:avLst/>
          </a:prstGeom>
        </p:spPr>
        <p:txBody>
          <a:bodyPr lIns="396000" anchor="t"/>
          <a:lstStyle/>
          <a:p>
            <a:pPr algn="r" rtl="1">
              <a:lnSpc>
                <a:spcPct val="150000"/>
              </a:lnSpc>
            </a:pPr>
            <a:r>
              <a:rPr lang="ar-DZ" b="1" dirty="0" smtClean="0"/>
              <a:t>أقيمت التجربة الاستطلاعية بتاريخ 14 – 06- 2011 وأعيدت </a:t>
            </a:r>
            <a:r>
              <a:rPr lang="ar-DZ" b="1" dirty="0" err="1" smtClean="0"/>
              <a:t>الإختبارات</a:t>
            </a:r>
            <a:r>
              <a:rPr lang="ar-DZ" b="1" dirty="0" smtClean="0"/>
              <a:t> 24 - 06 -2011 كما أقيمت التجربة الرئيسية من 20.07.2011 </a:t>
            </a:r>
            <a:r>
              <a:rPr lang="ar-DZ" b="1" dirty="0" err="1" smtClean="0"/>
              <a:t>الى</a:t>
            </a:r>
            <a:r>
              <a:rPr lang="ar-DZ" b="1" dirty="0" smtClean="0"/>
              <a:t> 25.09.2011.</a:t>
            </a:r>
            <a:endParaRPr kumimoji="0" lang="fr-FR" sz="1800" b="1" i="0" u="none" strike="noStrike" kern="1200" cap="none" spc="0" normalizeH="0" baseline="0" noProof="0" dirty="0">
              <a:ln>
                <a:noFill/>
              </a:ln>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28728" y="0"/>
            <a:ext cx="7524328" cy="1069514"/>
          </a:xfrm>
        </p:spPr>
        <p:txBody>
          <a:bodyPr/>
          <a:lstStyle/>
          <a:p>
            <a:pPr algn="ctr"/>
            <a:r>
              <a:rPr lang="ar-DZ" dirty="0" smtClean="0">
                <a:solidFill>
                  <a:srgbClr val="00B0F0"/>
                </a:solidFill>
              </a:rPr>
              <a:t>أدوات البـــــحــث</a:t>
            </a:r>
            <a:endParaRPr lang="ko-KR" altLang="en-US" dirty="0">
              <a:solidFill>
                <a:srgbClr val="00B0F0"/>
              </a:solidFill>
            </a:endParaRPr>
          </a:p>
        </p:txBody>
      </p:sp>
      <p:sp>
        <p:nvSpPr>
          <p:cNvPr id="6" name="Espace réservé du contenu 3"/>
          <p:cNvSpPr>
            <a:spLocks noGrp="1"/>
          </p:cNvSpPr>
          <p:nvPr>
            <p:ph idx="10"/>
          </p:nvPr>
        </p:nvSpPr>
        <p:spPr>
          <a:xfrm>
            <a:off x="1571604" y="1142984"/>
            <a:ext cx="7372344" cy="5357850"/>
          </a:xfrm>
        </p:spPr>
        <p:txBody>
          <a:bodyPr/>
          <a:lstStyle/>
          <a:p>
            <a:pPr algn="r" rtl="1">
              <a:buFontTx/>
              <a:buChar char="-"/>
            </a:pPr>
            <a:r>
              <a:rPr lang="ar-DZ" sz="2400" b="1" dirty="0" smtClean="0">
                <a:solidFill>
                  <a:schemeClr val="tx1"/>
                </a:solidFill>
              </a:rPr>
              <a:t>وتمثلت أدوات ووسائل البحث في :</a:t>
            </a:r>
          </a:p>
          <a:p>
            <a:pPr algn="r" rtl="1"/>
            <a:endParaRPr lang="fr-FR" sz="2400" b="1" dirty="0" smtClean="0">
              <a:solidFill>
                <a:schemeClr val="tx1"/>
              </a:solidFill>
            </a:endParaRPr>
          </a:p>
          <a:p>
            <a:pPr algn="r" rtl="1"/>
            <a:r>
              <a:rPr lang="fr-FR" sz="1800" b="1" dirty="0" smtClean="0">
                <a:solidFill>
                  <a:schemeClr val="tx1"/>
                </a:solidFill>
              </a:rPr>
              <a:t>*</a:t>
            </a:r>
            <a:r>
              <a:rPr lang="ar-DZ" sz="1800" b="1" dirty="0" smtClean="0">
                <a:solidFill>
                  <a:schemeClr val="tx1"/>
                </a:solidFill>
              </a:rPr>
              <a:t> الطرق الإحصائية : برنامج </a:t>
            </a:r>
            <a:r>
              <a:rPr lang="fr-FR" sz="1800" b="1" dirty="0" err="1" smtClean="0">
                <a:solidFill>
                  <a:schemeClr val="tx1"/>
                </a:solidFill>
              </a:rPr>
              <a:t>utiliteur</a:t>
            </a:r>
            <a:r>
              <a:rPr lang="fr-FR" sz="1800" b="1" dirty="0" smtClean="0">
                <a:solidFill>
                  <a:schemeClr val="tx1"/>
                </a:solidFill>
              </a:rPr>
              <a:t> d’analyse</a:t>
            </a:r>
          </a:p>
          <a:p>
            <a:pPr algn="r" rtl="1"/>
            <a:r>
              <a:rPr lang="fr-FR" sz="1800" b="1" dirty="0" smtClean="0">
                <a:solidFill>
                  <a:schemeClr val="tx1"/>
                </a:solidFill>
              </a:rPr>
              <a:t>*</a:t>
            </a:r>
            <a:r>
              <a:rPr lang="ar-DZ" sz="1800" b="1" dirty="0" smtClean="0">
                <a:solidFill>
                  <a:schemeClr val="tx1"/>
                </a:solidFill>
              </a:rPr>
              <a:t>الباحث ، مساعده والفريق العامل بالمركز الوطني للطب الرياضي .</a:t>
            </a:r>
            <a:endParaRPr lang="fr-FR" sz="1800" b="1" dirty="0" smtClean="0">
              <a:solidFill>
                <a:schemeClr val="tx1"/>
              </a:solidFill>
            </a:endParaRPr>
          </a:p>
          <a:p>
            <a:pPr algn="r" rtl="1"/>
            <a:r>
              <a:rPr lang="fr-FR" sz="1800" b="1" dirty="0" smtClean="0">
                <a:solidFill>
                  <a:schemeClr val="tx1"/>
                </a:solidFill>
              </a:rPr>
              <a:t>*</a:t>
            </a:r>
            <a:r>
              <a:rPr lang="ar-DZ" sz="1800" b="1" dirty="0" smtClean="0">
                <a:solidFill>
                  <a:schemeClr val="tx1"/>
                </a:solidFill>
              </a:rPr>
              <a:t>الجداول والمنحنيات</a:t>
            </a:r>
          </a:p>
          <a:p>
            <a:pPr algn="r" rtl="1"/>
            <a:r>
              <a:rPr lang="ar-DZ" sz="1800" b="1" dirty="0" smtClean="0">
                <a:solidFill>
                  <a:schemeClr val="tx1"/>
                </a:solidFill>
              </a:rPr>
              <a:t>*</a:t>
            </a:r>
            <a:r>
              <a:rPr lang="ar-DZ" sz="1800" b="1" dirty="0" smtClean="0">
                <a:latin typeface="Traditional Arabic" pitchFamily="18" charset="-78"/>
                <a:cs typeface="Traditional Arabic" pitchFamily="18" charset="-78"/>
              </a:rPr>
              <a:t> </a:t>
            </a:r>
            <a:r>
              <a:rPr lang="ar-DZ" sz="1800" b="1" dirty="0" err="1" smtClean="0">
                <a:solidFill>
                  <a:schemeClr val="tx1"/>
                </a:solidFill>
                <a:latin typeface="Traditional Arabic" pitchFamily="18" charset="-78"/>
                <a:cs typeface="Traditional Arabic" pitchFamily="18" charset="-78"/>
              </a:rPr>
              <a:t>إستعمال</a:t>
            </a:r>
            <a:r>
              <a:rPr lang="ar-DZ" sz="1800" b="1" dirty="0" smtClean="0">
                <a:solidFill>
                  <a:schemeClr val="tx1"/>
                </a:solidFill>
                <a:latin typeface="Traditional Arabic" pitchFamily="18" charset="-78"/>
                <a:cs typeface="Traditional Arabic" pitchFamily="18" charset="-78"/>
              </a:rPr>
              <a:t> جهاز الإعلام الآلي </a:t>
            </a:r>
            <a:r>
              <a:rPr lang="fr-FR" sz="1800" b="1" dirty="0" smtClean="0">
                <a:solidFill>
                  <a:schemeClr val="tx1"/>
                </a:solidFill>
                <a:latin typeface="Traditional Arabic" pitchFamily="18" charset="-78"/>
                <a:cs typeface="Traditional Arabic" pitchFamily="18" charset="-78"/>
              </a:rPr>
              <a:t>Microsoft </a:t>
            </a:r>
            <a:r>
              <a:rPr lang="fr-FR" sz="1800" b="1" dirty="0" err="1" smtClean="0">
                <a:solidFill>
                  <a:schemeClr val="tx1"/>
                </a:solidFill>
                <a:latin typeface="Traditional Arabic" pitchFamily="18" charset="-78"/>
                <a:cs typeface="Traditional Arabic" pitchFamily="18" charset="-78"/>
              </a:rPr>
              <a:t>Excell</a:t>
            </a:r>
            <a:r>
              <a:rPr lang="fr-FR" sz="1800" b="1" dirty="0" smtClean="0">
                <a:solidFill>
                  <a:schemeClr val="tx1"/>
                </a:solidFill>
                <a:latin typeface="Traditional Arabic" pitchFamily="18" charset="-78"/>
                <a:cs typeface="Traditional Arabic" pitchFamily="18" charset="-78"/>
              </a:rPr>
              <a:t> , Microsoft Word</a:t>
            </a:r>
            <a:r>
              <a:rPr lang="ar-DZ" sz="1800" b="1" dirty="0" smtClean="0">
                <a:solidFill>
                  <a:schemeClr val="tx1"/>
                </a:solidFill>
                <a:latin typeface="Traditional Arabic" pitchFamily="18" charset="-78"/>
                <a:cs typeface="Traditional Arabic" pitchFamily="18" charset="-78"/>
              </a:rPr>
              <a:t> </a:t>
            </a:r>
            <a:endParaRPr lang="fr-FR" sz="1800" b="1" dirty="0" smtClean="0">
              <a:solidFill>
                <a:schemeClr val="tx1"/>
              </a:solidFill>
            </a:endParaRPr>
          </a:p>
          <a:p>
            <a:pPr algn="r" rtl="1"/>
            <a:r>
              <a:rPr lang="ar-DZ" sz="1800" b="1" dirty="0" smtClean="0">
                <a:solidFill>
                  <a:schemeClr val="tx1"/>
                </a:solidFill>
              </a:rPr>
              <a:t>*أما أدوات القياس فتمثلت في :</a:t>
            </a:r>
            <a:endParaRPr lang="fr-FR" sz="1800" b="1" dirty="0" smtClean="0">
              <a:solidFill>
                <a:schemeClr val="tx1"/>
              </a:solidFill>
            </a:endParaRPr>
          </a:p>
          <a:p>
            <a:pPr algn="r" rtl="1"/>
            <a:r>
              <a:rPr lang="ar-DZ" sz="1800" b="1" dirty="0" smtClean="0">
                <a:solidFill>
                  <a:schemeClr val="tx1"/>
                </a:solidFill>
              </a:rPr>
              <a:t>    - ساعات </a:t>
            </a:r>
            <a:r>
              <a:rPr lang="ar-DZ" sz="1800" b="1" dirty="0" err="1" smtClean="0">
                <a:solidFill>
                  <a:schemeClr val="tx1"/>
                </a:solidFill>
              </a:rPr>
              <a:t>ميقاتية</a:t>
            </a:r>
            <a:endParaRPr lang="fr-FR" sz="1800" b="1" dirty="0" smtClean="0">
              <a:solidFill>
                <a:schemeClr val="tx1"/>
              </a:solidFill>
            </a:endParaRPr>
          </a:p>
          <a:p>
            <a:pPr algn="r" rtl="1"/>
            <a:r>
              <a:rPr lang="ar-DZ" sz="1800" b="1" dirty="0" smtClean="0">
                <a:solidFill>
                  <a:schemeClr val="tx1"/>
                </a:solidFill>
              </a:rPr>
              <a:t>     - الحقيبة </a:t>
            </a:r>
            <a:r>
              <a:rPr lang="ar-DZ" sz="1800" b="1" dirty="0" err="1" smtClean="0">
                <a:solidFill>
                  <a:schemeClr val="tx1"/>
                </a:solidFill>
              </a:rPr>
              <a:t>الأنتربومترية</a:t>
            </a:r>
            <a:endParaRPr lang="fr-FR" sz="1800" b="1" dirty="0" smtClean="0">
              <a:solidFill>
                <a:schemeClr val="tx1"/>
              </a:solidFill>
            </a:endParaRPr>
          </a:p>
          <a:p>
            <a:pPr algn="r" rtl="1"/>
            <a:r>
              <a:rPr lang="ar-DZ" sz="1800" b="1" dirty="0" smtClean="0">
                <a:solidFill>
                  <a:schemeClr val="tx1"/>
                </a:solidFill>
              </a:rPr>
              <a:t>    - جهاز </a:t>
            </a:r>
            <a:r>
              <a:rPr lang="ar-DZ" sz="1800" b="1" dirty="0" err="1" smtClean="0">
                <a:solidFill>
                  <a:schemeClr val="tx1"/>
                </a:solidFill>
              </a:rPr>
              <a:t>سبريومترالكترونيك</a:t>
            </a:r>
            <a:r>
              <a:rPr lang="ar-DZ" sz="1800" b="1" dirty="0" smtClean="0">
                <a:solidFill>
                  <a:schemeClr val="tx1"/>
                </a:solidFill>
              </a:rPr>
              <a:t> (</a:t>
            </a:r>
            <a:r>
              <a:rPr lang="fr-FR" sz="1800" b="1" dirty="0" err="1" smtClean="0">
                <a:solidFill>
                  <a:schemeClr val="tx1"/>
                </a:solidFill>
              </a:rPr>
              <a:t>fukuda</a:t>
            </a:r>
            <a:r>
              <a:rPr lang="fr-FR" sz="1800" b="1" dirty="0" smtClean="0">
                <a:solidFill>
                  <a:schemeClr val="tx1"/>
                </a:solidFill>
              </a:rPr>
              <a:t> ME 6620AX</a:t>
            </a:r>
            <a:r>
              <a:rPr lang="ar-DZ" sz="1800" b="1" dirty="0" smtClean="0">
                <a:solidFill>
                  <a:schemeClr val="tx1"/>
                </a:solidFill>
              </a:rPr>
              <a:t>)</a:t>
            </a:r>
            <a:endParaRPr lang="fr-FR" sz="1800" b="1" dirty="0" smtClean="0">
              <a:solidFill>
                <a:schemeClr val="tx1"/>
              </a:solidFill>
            </a:endParaRPr>
          </a:p>
          <a:p>
            <a:pPr algn="r" rtl="1"/>
            <a:r>
              <a:rPr lang="fr-FR" sz="1800" b="1" dirty="0" smtClean="0">
                <a:solidFill>
                  <a:schemeClr val="tx1"/>
                </a:solidFill>
              </a:rPr>
              <a:t>-    </a:t>
            </a:r>
            <a:r>
              <a:rPr lang="ar-DZ" sz="1800" b="1" dirty="0" smtClean="0">
                <a:solidFill>
                  <a:schemeClr val="tx1"/>
                </a:solidFill>
              </a:rPr>
              <a:t>دراجة </a:t>
            </a:r>
            <a:r>
              <a:rPr lang="ar-DZ" sz="1800" b="1" dirty="0" err="1" smtClean="0">
                <a:solidFill>
                  <a:schemeClr val="tx1"/>
                </a:solidFill>
              </a:rPr>
              <a:t>ارجومتر</a:t>
            </a:r>
            <a:r>
              <a:rPr lang="ar-DZ" sz="1800" b="1" dirty="0" smtClean="0">
                <a:solidFill>
                  <a:schemeClr val="tx1"/>
                </a:solidFill>
              </a:rPr>
              <a:t> (</a:t>
            </a:r>
            <a:r>
              <a:rPr lang="fr-FR" sz="1800" b="1" dirty="0" err="1" smtClean="0">
                <a:solidFill>
                  <a:schemeClr val="tx1"/>
                </a:solidFill>
              </a:rPr>
              <a:t>monark</a:t>
            </a:r>
            <a:r>
              <a:rPr lang="ar-DZ" sz="1800" b="1" dirty="0" smtClean="0">
                <a:solidFill>
                  <a:schemeClr val="tx1"/>
                </a:solidFill>
              </a:rPr>
              <a:t>)</a:t>
            </a:r>
            <a:endParaRPr lang="fr-FR" sz="1800" b="1" dirty="0" smtClean="0">
              <a:solidFill>
                <a:schemeClr val="tx1"/>
              </a:solidFill>
            </a:endParaRPr>
          </a:p>
          <a:p>
            <a:pPr algn="r" rtl="1"/>
            <a:r>
              <a:rPr lang="fr-FR" sz="1800" b="1" dirty="0" smtClean="0">
                <a:solidFill>
                  <a:schemeClr val="tx1"/>
                </a:solidFill>
              </a:rPr>
              <a:t>-       </a:t>
            </a:r>
            <a:r>
              <a:rPr lang="ar-DZ" sz="1800" b="1" dirty="0" smtClean="0">
                <a:solidFill>
                  <a:schemeClr val="tx1"/>
                </a:solidFill>
              </a:rPr>
              <a:t>جهاز قياس النبض القلبي</a:t>
            </a:r>
            <a:r>
              <a:rPr lang="fr-FR" sz="1800" b="1" dirty="0" err="1" smtClean="0">
                <a:solidFill>
                  <a:schemeClr val="tx1"/>
                </a:solidFill>
              </a:rPr>
              <a:t>cardiofréquencemetre</a:t>
            </a:r>
            <a:r>
              <a:rPr lang="fr-FR" sz="1800" b="1" dirty="0" smtClean="0">
                <a:solidFill>
                  <a:schemeClr val="tx1"/>
                </a:solidFill>
              </a:rPr>
              <a:t> </a:t>
            </a:r>
          </a:p>
          <a:p>
            <a:pPr algn="r" rtl="1">
              <a:buFontTx/>
              <a:buChar char="-"/>
            </a:pPr>
            <a:r>
              <a:rPr lang="ar-DZ" sz="1800" b="1" dirty="0" smtClean="0">
                <a:solidFill>
                  <a:schemeClr val="tx1"/>
                </a:solidFill>
              </a:rPr>
              <a:t>ميزان طبي.</a:t>
            </a:r>
            <a:endParaRPr lang="fr-FR" sz="1800" b="1" dirty="0" smtClean="0">
              <a:solidFill>
                <a:schemeClr val="tx1"/>
              </a:solidFill>
            </a:endParaRPr>
          </a:p>
          <a:p>
            <a:pPr algn="r" rtl="1"/>
            <a:r>
              <a:rPr lang="ar-DZ" sz="1800" b="1" dirty="0" smtClean="0">
                <a:solidFill>
                  <a:schemeClr val="tx1"/>
                </a:solidFill>
              </a:rPr>
              <a:t>- المراجع والمصادر</a:t>
            </a:r>
            <a:endParaRPr lang="fr-FR" sz="1800" b="1" dirty="0" smtClean="0">
              <a:solidFill>
                <a:schemeClr val="tx1"/>
              </a:solidFill>
            </a:endParaRPr>
          </a:p>
          <a:p>
            <a:pPr algn="r" rtl="1"/>
            <a:r>
              <a:rPr lang="ar-DZ" sz="1800" b="1" dirty="0" smtClean="0">
                <a:solidFill>
                  <a:schemeClr val="tx1"/>
                </a:solidFill>
              </a:rPr>
              <a:t>- الاختبارات والقياسات الفسيولوجية </a:t>
            </a:r>
            <a:r>
              <a:rPr lang="ar-DZ" sz="1800" b="1" dirty="0" err="1" smtClean="0">
                <a:solidFill>
                  <a:schemeClr val="tx1"/>
                </a:solidFill>
              </a:rPr>
              <a:t>والمورفولوجية</a:t>
            </a:r>
            <a:r>
              <a:rPr lang="ar-DZ" sz="1800" b="1" dirty="0" smtClean="0">
                <a:solidFill>
                  <a:schemeClr val="tx1"/>
                </a:solidFill>
              </a:rPr>
              <a:t>.</a:t>
            </a:r>
            <a:endParaRPr lang="fr-FR" sz="1800" b="1" dirty="0" smtClean="0">
              <a:solidFill>
                <a:schemeClr val="tx1"/>
              </a:solidFill>
            </a:endParaRPr>
          </a:p>
          <a:p>
            <a:pPr algn="r" rtl="1"/>
            <a:endParaRPr lang="fr-FR" sz="1800" b="1" dirty="0">
              <a:solidFill>
                <a:schemeClr val="tx1"/>
              </a:solidFill>
            </a:endParaRPr>
          </a:p>
        </p:txBody>
      </p:sp>
    </p:spTree>
    <p:extLst>
      <p:ext uri="{BB962C8B-B14F-4D97-AF65-F5344CB8AC3E}">
        <p14:creationId xmlns="" xmlns:p14="http://schemas.microsoft.com/office/powerpoint/2010/main" val="3659674305"/>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3527</TotalTime>
  <Words>2138</Words>
  <Application>Microsoft Office PowerPoint</Application>
  <PresentationFormat>Affichage à l'écran (4:3)</PresentationFormat>
  <Paragraphs>312</Paragraphs>
  <Slides>21</Slides>
  <Notes>0</Notes>
  <HiddenSlides>0</HiddenSlides>
  <MMClips>0</MMClips>
  <ScaleCrop>false</ScaleCrop>
  <HeadingPairs>
    <vt:vector size="6" baseType="variant">
      <vt:variant>
        <vt:lpstr>Thème</vt:lpstr>
      </vt:variant>
      <vt:variant>
        <vt:i4>2</vt:i4>
      </vt:variant>
      <vt:variant>
        <vt:lpstr>Serveurs OLE incorporés</vt:lpstr>
      </vt:variant>
      <vt:variant>
        <vt:i4>1</vt:i4>
      </vt:variant>
      <vt:variant>
        <vt:lpstr>Titres des diapositives</vt:lpstr>
      </vt:variant>
      <vt:variant>
        <vt:i4>21</vt:i4>
      </vt:variant>
    </vt:vector>
  </HeadingPairs>
  <TitlesOfParts>
    <vt:vector size="24" baseType="lpstr">
      <vt:lpstr>Office Theme</vt:lpstr>
      <vt:lpstr>Custom Design</vt:lpstr>
      <vt:lpstr>Clip</vt:lpstr>
      <vt:lpstr>Diapositive 1</vt:lpstr>
      <vt:lpstr>المشكــــــلة</vt:lpstr>
      <vt:lpstr>Diapositive 3</vt:lpstr>
      <vt:lpstr>أهداف البحث</vt:lpstr>
      <vt:lpstr>فرضيات البحث </vt:lpstr>
      <vt:lpstr>الدراسة النظـــرية</vt:lpstr>
      <vt:lpstr>الدراسة الأساسية </vt:lpstr>
      <vt:lpstr>مجــالات البــــحـــث</vt:lpstr>
      <vt:lpstr>أدوات البـــــحــث</vt:lpstr>
      <vt:lpstr>          مواصفات الاختبارات والقياسات المستخدمة</vt:lpstr>
      <vt:lpstr>عرض ومناقشة نتائج اللاعبين حسب مستوى اللعب </vt:lpstr>
      <vt:lpstr>              عرض ومناقشة نتائج اللاعبين للمؤشرات الفسيولوجية حسب مستوى اللعب</vt:lpstr>
      <vt:lpstr>عرض ومناقشة نتائج اللاعبين حسب مستوى اللعب</vt:lpstr>
      <vt:lpstr>عرض ومناقشة نتائج اللاعبين حسب مستوى اللعب</vt:lpstr>
      <vt:lpstr>عرض ومناقشة نتائج اللاعبين حسب مراكز اللعب</vt:lpstr>
      <vt:lpstr>عرض ومناقشة نتائج اللاعبين للمؤشرات الفسيولوجية حسب مراكز اللعب</vt:lpstr>
      <vt:lpstr>عرض ومناقشة نتائج اللاعبين للمؤشرات الفسيولوجية حسب مراكز اللعب</vt:lpstr>
      <vt:lpstr>عرض ومناقشة نتائج اللاعبين للمؤشرات الفسيولوجية حسب مراكز اللعب</vt:lpstr>
      <vt:lpstr>الاستنتاجات  </vt:lpstr>
      <vt:lpstr>التوصيات </vt:lpstr>
      <vt:lpstr>Diapositive 21</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Registered User</dc:creator>
  <cp:lastModifiedBy>Habib</cp:lastModifiedBy>
  <cp:revision>250</cp:revision>
  <dcterms:created xsi:type="dcterms:W3CDTF">2014-04-01T16:35:38Z</dcterms:created>
  <dcterms:modified xsi:type="dcterms:W3CDTF">2018-04-27T15:03:13Z</dcterms:modified>
</cp:coreProperties>
</file>