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56" r:id="rId2"/>
    <p:sldId id="353" r:id="rId3"/>
    <p:sldId id="307" r:id="rId4"/>
    <p:sldId id="370" r:id="rId5"/>
    <p:sldId id="291" r:id="rId6"/>
    <p:sldId id="292" r:id="rId7"/>
    <p:sldId id="293" r:id="rId8"/>
    <p:sldId id="347" r:id="rId9"/>
    <p:sldId id="331" r:id="rId10"/>
    <p:sldId id="402" r:id="rId11"/>
    <p:sldId id="401" r:id="rId12"/>
    <p:sldId id="284" r:id="rId13"/>
    <p:sldId id="257" r:id="rId14"/>
    <p:sldId id="398" r:id="rId15"/>
    <p:sldId id="387" r:id="rId16"/>
    <p:sldId id="332" r:id="rId17"/>
    <p:sldId id="399" r:id="rId18"/>
    <p:sldId id="373" r:id="rId19"/>
    <p:sldId id="314" r:id="rId20"/>
    <p:sldId id="261" r:id="rId21"/>
  </p:sldIdLst>
  <p:sldSz cx="9144000" cy="6858000" type="screen4x3"/>
  <p:notesSz cx="6858000" cy="9144000"/>
  <p:defaultTextStyle>
    <a:defPPr>
      <a:defRPr lang="gsw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deroua" initials="b" lastIdx="9" clrIdx="0"/>
  <p:cmAuthor id="1" name="Nabila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00080"/>
    <a:srgbClr val="FF0066"/>
    <a:srgbClr val="00FF00"/>
    <a:srgbClr val="1C08B4"/>
    <a:srgbClr val="3333CC"/>
    <a:srgbClr val="6B14AC"/>
    <a:srgbClr val="CC3399"/>
    <a:srgbClr val="FF33CC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222" autoAdjust="0"/>
    <p:restoredTop sz="92993" autoAdjust="0"/>
  </p:normalViewPr>
  <p:slideViewPr>
    <p:cSldViewPr>
      <p:cViewPr>
        <p:scale>
          <a:sx n="40" d="100"/>
          <a:sy n="40" d="100"/>
        </p:scale>
        <p:origin x="-1670" y="-504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7E83D4-B533-4BAA-8EE5-F811802FA9AE}" type="doc">
      <dgm:prSet loTypeId="urn:microsoft.com/office/officeart/2005/8/layout/list1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gsw-FR"/>
        </a:p>
      </dgm:t>
    </dgm:pt>
    <dgm:pt modelId="{5EE7CAC5-F166-464D-BBC2-EA1BA09637AC}">
      <dgm:prSet phldrT="[Texte]" custT="1"/>
      <dgm:spPr/>
      <dgm:t>
        <a:bodyPr/>
        <a:lstStyle/>
        <a:p>
          <a:r>
            <a:rPr lang="gsw-FR" sz="2000" b="1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Agneaux soumis aux pâturages herbeux</a:t>
          </a:r>
          <a:endParaRPr lang="gsw-FR" sz="2000" b="1" i="1" dirty="0">
            <a:solidFill>
              <a:srgbClr val="FFFF00"/>
            </a:solidFill>
          </a:endParaRPr>
        </a:p>
      </dgm:t>
    </dgm:pt>
    <dgm:pt modelId="{40DBB468-C354-4B84-971F-CC50BFBAA2D8}" type="parTrans" cxnId="{6DE23853-BA5B-4A0C-B740-7DA4F9996CCF}">
      <dgm:prSet/>
      <dgm:spPr/>
      <dgm:t>
        <a:bodyPr/>
        <a:lstStyle/>
        <a:p>
          <a:endParaRPr lang="gsw-FR"/>
        </a:p>
      </dgm:t>
    </dgm:pt>
    <dgm:pt modelId="{3C422772-FFBF-452E-A5FE-0FC74689FFD6}" type="sibTrans" cxnId="{6DE23853-BA5B-4A0C-B740-7DA4F9996CCF}">
      <dgm:prSet/>
      <dgm:spPr/>
      <dgm:t>
        <a:bodyPr/>
        <a:lstStyle/>
        <a:p>
          <a:endParaRPr lang="gsw-FR"/>
        </a:p>
      </dgm:t>
    </dgm:pt>
    <dgm:pt modelId="{A90428EA-76C2-40C8-ADED-CB48F852F2EA}">
      <dgm:prSet phldrT="[Texte]" custT="1"/>
      <dgm:spPr/>
      <dgm:t>
        <a:bodyPr/>
        <a:lstStyle/>
        <a:p>
          <a:r>
            <a:rPr lang="gsw-FR" sz="19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Valoriser la viande ovine Algérienne à travers une labélisation</a:t>
          </a:r>
          <a:endParaRPr lang="gsw-FR" sz="1900" b="1" i="1" dirty="0">
            <a:solidFill>
              <a:schemeClr val="tx1"/>
            </a:solidFill>
          </a:endParaRPr>
        </a:p>
      </dgm:t>
    </dgm:pt>
    <dgm:pt modelId="{4FBE7135-5DBF-4939-95B2-20F6BFD033E9}" type="parTrans" cxnId="{09E30A9E-C97C-432C-96AD-BD2F99179E66}">
      <dgm:prSet/>
      <dgm:spPr/>
      <dgm:t>
        <a:bodyPr/>
        <a:lstStyle/>
        <a:p>
          <a:endParaRPr lang="gsw-FR"/>
        </a:p>
      </dgm:t>
    </dgm:pt>
    <dgm:pt modelId="{F0D49E26-4EBE-42E6-9179-FE88DEC69050}" type="sibTrans" cxnId="{09E30A9E-C97C-432C-96AD-BD2F99179E66}">
      <dgm:prSet/>
      <dgm:spPr/>
      <dgm:t>
        <a:bodyPr/>
        <a:lstStyle/>
        <a:p>
          <a:endParaRPr lang="gsw-FR"/>
        </a:p>
      </dgm:t>
    </dgm:pt>
    <dgm:pt modelId="{4853605B-4788-46E4-8829-F82C0A66688C}" type="pres">
      <dgm:prSet presAssocID="{167E83D4-B533-4BAA-8EE5-F811802FA9A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gsw-FR"/>
        </a:p>
      </dgm:t>
    </dgm:pt>
    <dgm:pt modelId="{6DFB3C93-054B-4DB0-B159-E39C76AD2E32}" type="pres">
      <dgm:prSet presAssocID="{5EE7CAC5-F166-464D-BBC2-EA1BA09637AC}" presName="parentLin" presStyleCnt="0"/>
      <dgm:spPr/>
    </dgm:pt>
    <dgm:pt modelId="{C89D00E0-74E3-4EF2-A689-5F5C30380C63}" type="pres">
      <dgm:prSet presAssocID="{5EE7CAC5-F166-464D-BBC2-EA1BA09637AC}" presName="parentLeftMargin" presStyleLbl="node1" presStyleIdx="0" presStyleCnt="2"/>
      <dgm:spPr/>
      <dgm:t>
        <a:bodyPr/>
        <a:lstStyle/>
        <a:p>
          <a:endParaRPr lang="gsw-FR"/>
        </a:p>
      </dgm:t>
    </dgm:pt>
    <dgm:pt modelId="{1BBDF58E-B011-4ACB-BA96-D5FDA4C13882}" type="pres">
      <dgm:prSet presAssocID="{5EE7CAC5-F166-464D-BBC2-EA1BA09637AC}" presName="parentText" presStyleLbl="node1" presStyleIdx="0" presStyleCnt="2" custScaleX="131690" custScaleY="39051">
        <dgm:presLayoutVars>
          <dgm:chMax val="0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0BE6570B-05A4-4CDB-8398-B21EAC975439}" type="pres">
      <dgm:prSet presAssocID="{5EE7CAC5-F166-464D-BBC2-EA1BA09637AC}" presName="negativeSpace" presStyleCnt="0"/>
      <dgm:spPr/>
    </dgm:pt>
    <dgm:pt modelId="{731D820D-9CED-4169-BF8D-D8027E6A6770}" type="pres">
      <dgm:prSet presAssocID="{5EE7CAC5-F166-464D-BBC2-EA1BA09637AC}" presName="childText" presStyleLbl="conFgAcc1" presStyleIdx="0" presStyleCnt="2">
        <dgm:presLayoutVars>
          <dgm:bulletEnabled val="1"/>
        </dgm:presLayoutVars>
      </dgm:prSet>
      <dgm:spPr/>
    </dgm:pt>
    <dgm:pt modelId="{E46F8CC8-7573-45ED-9973-2DB80267FB84}" type="pres">
      <dgm:prSet presAssocID="{3C422772-FFBF-452E-A5FE-0FC74689FFD6}" presName="spaceBetweenRectangles" presStyleCnt="0"/>
      <dgm:spPr/>
    </dgm:pt>
    <dgm:pt modelId="{B7EAE1B7-B70D-4319-9DF7-CBDE5A94F38C}" type="pres">
      <dgm:prSet presAssocID="{A90428EA-76C2-40C8-ADED-CB48F852F2EA}" presName="parentLin" presStyleCnt="0"/>
      <dgm:spPr/>
    </dgm:pt>
    <dgm:pt modelId="{DA8188B9-ED4E-401F-815C-08761AEF6A4F}" type="pres">
      <dgm:prSet presAssocID="{A90428EA-76C2-40C8-ADED-CB48F852F2EA}" presName="parentLeftMargin" presStyleLbl="node1" presStyleIdx="0" presStyleCnt="2"/>
      <dgm:spPr/>
      <dgm:t>
        <a:bodyPr/>
        <a:lstStyle/>
        <a:p>
          <a:endParaRPr lang="gsw-FR"/>
        </a:p>
      </dgm:t>
    </dgm:pt>
    <dgm:pt modelId="{CA0E6E3B-0072-463F-BD11-391B594FF32D}" type="pres">
      <dgm:prSet presAssocID="{A90428EA-76C2-40C8-ADED-CB48F852F2EA}" presName="parentText" presStyleLbl="node1" presStyleIdx="1" presStyleCnt="2" custScaleX="142857" custScaleY="41737">
        <dgm:presLayoutVars>
          <dgm:chMax val="0"/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552CD8F1-1351-4A0B-8892-AB38A0B459AD}" type="pres">
      <dgm:prSet presAssocID="{A90428EA-76C2-40C8-ADED-CB48F852F2EA}" presName="negativeSpace" presStyleCnt="0"/>
      <dgm:spPr/>
    </dgm:pt>
    <dgm:pt modelId="{A1642DF6-9604-4578-B201-F0EE2F26ABB7}" type="pres">
      <dgm:prSet presAssocID="{A90428EA-76C2-40C8-ADED-CB48F852F2EA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10CC8A8-825E-482F-8314-7BDC6A4F395F}" type="presOf" srcId="{A90428EA-76C2-40C8-ADED-CB48F852F2EA}" destId="{CA0E6E3B-0072-463F-BD11-391B594FF32D}" srcOrd="1" destOrd="0" presId="urn:microsoft.com/office/officeart/2005/8/layout/list1"/>
    <dgm:cxn modelId="{CAEE8651-339A-49A0-A6F5-04228AE0D724}" type="presOf" srcId="{5EE7CAC5-F166-464D-BBC2-EA1BA09637AC}" destId="{1BBDF58E-B011-4ACB-BA96-D5FDA4C13882}" srcOrd="1" destOrd="0" presId="urn:microsoft.com/office/officeart/2005/8/layout/list1"/>
    <dgm:cxn modelId="{6DE23853-BA5B-4A0C-B740-7DA4F9996CCF}" srcId="{167E83D4-B533-4BAA-8EE5-F811802FA9AE}" destId="{5EE7CAC5-F166-464D-BBC2-EA1BA09637AC}" srcOrd="0" destOrd="0" parTransId="{40DBB468-C354-4B84-971F-CC50BFBAA2D8}" sibTransId="{3C422772-FFBF-452E-A5FE-0FC74689FFD6}"/>
    <dgm:cxn modelId="{09E30A9E-C97C-432C-96AD-BD2F99179E66}" srcId="{167E83D4-B533-4BAA-8EE5-F811802FA9AE}" destId="{A90428EA-76C2-40C8-ADED-CB48F852F2EA}" srcOrd="1" destOrd="0" parTransId="{4FBE7135-5DBF-4939-95B2-20F6BFD033E9}" sibTransId="{F0D49E26-4EBE-42E6-9179-FE88DEC69050}"/>
    <dgm:cxn modelId="{7EACC318-CC02-4F93-80F8-92845C8FDD6E}" type="presOf" srcId="{A90428EA-76C2-40C8-ADED-CB48F852F2EA}" destId="{DA8188B9-ED4E-401F-815C-08761AEF6A4F}" srcOrd="0" destOrd="0" presId="urn:microsoft.com/office/officeart/2005/8/layout/list1"/>
    <dgm:cxn modelId="{2E35CB51-FCFB-4162-A632-B47E3C42BAA8}" type="presOf" srcId="{5EE7CAC5-F166-464D-BBC2-EA1BA09637AC}" destId="{C89D00E0-74E3-4EF2-A689-5F5C30380C63}" srcOrd="0" destOrd="0" presId="urn:microsoft.com/office/officeart/2005/8/layout/list1"/>
    <dgm:cxn modelId="{F2F6D11D-DB61-42BF-AEE6-506174B368AB}" type="presOf" srcId="{167E83D4-B533-4BAA-8EE5-F811802FA9AE}" destId="{4853605B-4788-46E4-8829-F82C0A66688C}" srcOrd="0" destOrd="0" presId="urn:microsoft.com/office/officeart/2005/8/layout/list1"/>
    <dgm:cxn modelId="{D4F29C53-BE29-4C7F-86B2-AEA81F42BF56}" type="presParOf" srcId="{4853605B-4788-46E4-8829-F82C0A66688C}" destId="{6DFB3C93-054B-4DB0-B159-E39C76AD2E32}" srcOrd="0" destOrd="0" presId="urn:microsoft.com/office/officeart/2005/8/layout/list1"/>
    <dgm:cxn modelId="{6A4A58C2-60DA-4CB2-86D5-DB628B95F791}" type="presParOf" srcId="{6DFB3C93-054B-4DB0-B159-E39C76AD2E32}" destId="{C89D00E0-74E3-4EF2-A689-5F5C30380C63}" srcOrd="0" destOrd="0" presId="urn:microsoft.com/office/officeart/2005/8/layout/list1"/>
    <dgm:cxn modelId="{CB7550C9-9939-4A1E-A8E1-76271E4F73F5}" type="presParOf" srcId="{6DFB3C93-054B-4DB0-B159-E39C76AD2E32}" destId="{1BBDF58E-B011-4ACB-BA96-D5FDA4C13882}" srcOrd="1" destOrd="0" presId="urn:microsoft.com/office/officeart/2005/8/layout/list1"/>
    <dgm:cxn modelId="{7B05141D-4BE6-4F78-92ED-443275643BA7}" type="presParOf" srcId="{4853605B-4788-46E4-8829-F82C0A66688C}" destId="{0BE6570B-05A4-4CDB-8398-B21EAC975439}" srcOrd="1" destOrd="0" presId="urn:microsoft.com/office/officeart/2005/8/layout/list1"/>
    <dgm:cxn modelId="{02D40FB9-F25E-43AF-9B9D-1AA52731351D}" type="presParOf" srcId="{4853605B-4788-46E4-8829-F82C0A66688C}" destId="{731D820D-9CED-4169-BF8D-D8027E6A6770}" srcOrd="2" destOrd="0" presId="urn:microsoft.com/office/officeart/2005/8/layout/list1"/>
    <dgm:cxn modelId="{36A1E24F-E1BE-439A-A4A5-86E212B643F5}" type="presParOf" srcId="{4853605B-4788-46E4-8829-F82C0A66688C}" destId="{E46F8CC8-7573-45ED-9973-2DB80267FB84}" srcOrd="3" destOrd="0" presId="urn:microsoft.com/office/officeart/2005/8/layout/list1"/>
    <dgm:cxn modelId="{57C627ED-5E7E-4484-A014-7C50E0A3660D}" type="presParOf" srcId="{4853605B-4788-46E4-8829-F82C0A66688C}" destId="{B7EAE1B7-B70D-4319-9DF7-CBDE5A94F38C}" srcOrd="4" destOrd="0" presId="urn:microsoft.com/office/officeart/2005/8/layout/list1"/>
    <dgm:cxn modelId="{BAA87362-DBBB-4424-B8A8-2E19F996E3BB}" type="presParOf" srcId="{B7EAE1B7-B70D-4319-9DF7-CBDE5A94F38C}" destId="{DA8188B9-ED4E-401F-815C-08761AEF6A4F}" srcOrd="0" destOrd="0" presId="urn:microsoft.com/office/officeart/2005/8/layout/list1"/>
    <dgm:cxn modelId="{3E39C530-A34F-42F8-A150-B19C4C8E8B6D}" type="presParOf" srcId="{B7EAE1B7-B70D-4319-9DF7-CBDE5A94F38C}" destId="{CA0E6E3B-0072-463F-BD11-391B594FF32D}" srcOrd="1" destOrd="0" presId="urn:microsoft.com/office/officeart/2005/8/layout/list1"/>
    <dgm:cxn modelId="{6CB5904E-D10D-48B9-865B-385E2BCFC9EE}" type="presParOf" srcId="{4853605B-4788-46E4-8829-F82C0A66688C}" destId="{552CD8F1-1351-4A0B-8892-AB38A0B459AD}" srcOrd="5" destOrd="0" presId="urn:microsoft.com/office/officeart/2005/8/layout/list1"/>
    <dgm:cxn modelId="{FC2D9C3A-E33C-4B0D-AA29-A4979D007F6B}" type="presParOf" srcId="{4853605B-4788-46E4-8829-F82C0A66688C}" destId="{A1642DF6-9604-4578-B201-F0EE2F26ABB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D0BD14-F709-4CEC-9B07-28A42C9D9A76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gsw-FR"/>
        </a:p>
      </dgm:t>
    </dgm:pt>
    <dgm:pt modelId="{C29BE539-7D9A-4B8A-A552-CDAC9AA3FD28}">
      <dgm:prSet phldrT="[Texte]" custT="1"/>
      <dgm:spPr/>
      <dgm:t>
        <a:bodyPr/>
        <a:lstStyle/>
        <a:p>
          <a:r>
            <a:rPr lang="gsw-FR" sz="2200" b="1" dirty="0" smtClean="0">
              <a:latin typeface="Arial" pitchFamily="34" charset="0"/>
              <a:cs typeface="Arial" pitchFamily="34" charset="0"/>
            </a:rPr>
            <a:t>20</a:t>
          </a:r>
          <a:r>
            <a:rPr lang="gsw-FR" sz="2200" dirty="0" smtClean="0">
              <a:latin typeface="Arial" pitchFamily="34" charset="0"/>
              <a:cs typeface="Arial" pitchFamily="34" charset="0"/>
            </a:rPr>
            <a:t> agneaux </a:t>
          </a:r>
          <a:r>
            <a:rPr lang="gsw-FR" sz="22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Rumbi</a:t>
          </a:r>
          <a:endParaRPr lang="gsw-FR" sz="2200" b="1" i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AF0B90E-D0C8-4834-B9A2-7DDCDD6649FB}" type="parTrans" cxnId="{AE5E2403-D504-4E86-BD6C-C4E2CF78F892}">
      <dgm:prSet/>
      <dgm:spPr/>
      <dgm:t>
        <a:bodyPr/>
        <a:lstStyle/>
        <a:p>
          <a:endParaRPr lang="gsw-FR"/>
        </a:p>
      </dgm:t>
    </dgm:pt>
    <dgm:pt modelId="{894DCC9D-223C-4113-B185-86AFF3AF50D0}" type="sibTrans" cxnId="{AE5E2403-D504-4E86-BD6C-C4E2CF78F892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gsw-FR">
            <a:solidFill>
              <a:schemeClr val="tx1"/>
            </a:solidFill>
          </a:endParaRPr>
        </a:p>
      </dgm:t>
    </dgm:pt>
    <dgm:pt modelId="{12D89C92-985C-4A25-A647-AF786ADAE617}">
      <dgm:prSet phldrT="[Texte]" custT="1"/>
      <dgm:spPr/>
      <dgm:t>
        <a:bodyPr/>
        <a:lstStyle/>
        <a:p>
          <a:r>
            <a:rPr lang="gsw-FR" sz="2200" b="1" i="0" dirty="0" smtClean="0">
              <a:latin typeface="Arial" pitchFamily="34" charset="0"/>
              <a:cs typeface="Arial" pitchFamily="34" charset="0"/>
            </a:rPr>
            <a:t>7</a:t>
          </a:r>
          <a:r>
            <a:rPr lang="gsw-FR" sz="2200" i="0" dirty="0" smtClean="0">
              <a:latin typeface="Arial" pitchFamily="34" charset="0"/>
              <a:cs typeface="Arial" pitchFamily="34" charset="0"/>
            </a:rPr>
            <a:t> mois</a:t>
          </a:r>
          <a:endParaRPr lang="gsw-FR" sz="2200" i="0" dirty="0">
            <a:latin typeface="Arial" pitchFamily="34" charset="0"/>
            <a:cs typeface="Arial" pitchFamily="34" charset="0"/>
          </a:endParaRPr>
        </a:p>
      </dgm:t>
    </dgm:pt>
    <dgm:pt modelId="{0CDD653B-9F56-43D4-A300-42FC5C07C3BB}" type="parTrans" cxnId="{83B6A109-4F1D-4B06-8C9E-AA38043A351B}">
      <dgm:prSet/>
      <dgm:spPr/>
      <dgm:t>
        <a:bodyPr/>
        <a:lstStyle/>
        <a:p>
          <a:endParaRPr lang="gsw-FR"/>
        </a:p>
      </dgm:t>
    </dgm:pt>
    <dgm:pt modelId="{7D035F84-0F9F-488E-B41E-551E1C849662}" type="sibTrans" cxnId="{83B6A109-4F1D-4B06-8C9E-AA38043A351B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gsw-FR"/>
        </a:p>
      </dgm:t>
    </dgm:pt>
    <dgm:pt modelId="{F1B8C9CB-B5D5-4045-903D-134A3D3607B4}">
      <dgm:prSet phldrT="[Texte]" custT="1"/>
      <dgm:spPr/>
      <dgm:t>
        <a:bodyPr/>
        <a:lstStyle/>
        <a:p>
          <a:r>
            <a:rPr lang="gsw-FR" sz="2200" i="1" dirty="0" smtClean="0">
              <a:latin typeface="Arial" pitchFamily="34" charset="0"/>
              <a:cs typeface="Arial" pitchFamily="34" charset="0"/>
            </a:rPr>
            <a:t>32.2 ± 2.38 kg</a:t>
          </a:r>
          <a:endParaRPr lang="gsw-FR" sz="2200" i="1" dirty="0">
            <a:latin typeface="Arial" pitchFamily="34" charset="0"/>
            <a:cs typeface="Arial" pitchFamily="34" charset="0"/>
          </a:endParaRPr>
        </a:p>
      </dgm:t>
    </dgm:pt>
    <dgm:pt modelId="{E737072E-CF27-4AE1-9143-F70BCD301CE7}" type="sibTrans" cxnId="{FED3D329-7C01-4973-B0E3-95047E411C60}">
      <dgm:prSet/>
      <dgm:spPr/>
      <dgm:t>
        <a:bodyPr/>
        <a:lstStyle/>
        <a:p>
          <a:endParaRPr lang="gsw-FR"/>
        </a:p>
      </dgm:t>
    </dgm:pt>
    <dgm:pt modelId="{B5BE1BFF-B836-4B19-9D5F-9914AA10598E}" type="parTrans" cxnId="{FED3D329-7C01-4973-B0E3-95047E411C60}">
      <dgm:prSet/>
      <dgm:spPr/>
      <dgm:t>
        <a:bodyPr/>
        <a:lstStyle/>
        <a:p>
          <a:endParaRPr lang="gsw-FR"/>
        </a:p>
      </dgm:t>
    </dgm:pt>
    <dgm:pt modelId="{2D839BD5-6BFC-4EA1-BCFB-687F93E2F9A5}" type="pres">
      <dgm:prSet presAssocID="{21D0BD14-F709-4CEC-9B07-28A42C9D9A76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gsw-FR"/>
        </a:p>
      </dgm:t>
    </dgm:pt>
    <dgm:pt modelId="{61E0A8FA-4B2C-4424-A9A9-C674F481C7F0}" type="pres">
      <dgm:prSet presAssocID="{C29BE539-7D9A-4B8A-A552-CDAC9AA3FD28}" presName="node" presStyleLbl="node1" presStyleIdx="0" presStyleCnt="3" custScaleX="191071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DE2C9BB2-36BB-4424-89F5-86A0945A9A31}" type="pres">
      <dgm:prSet presAssocID="{894DCC9D-223C-4113-B185-86AFF3AF50D0}" presName="sibTrans" presStyleLbl="sibTrans2D1" presStyleIdx="0" presStyleCnt="2"/>
      <dgm:spPr/>
      <dgm:t>
        <a:bodyPr/>
        <a:lstStyle/>
        <a:p>
          <a:endParaRPr lang="gsw-FR"/>
        </a:p>
      </dgm:t>
    </dgm:pt>
    <dgm:pt modelId="{27C6C91C-56C1-441E-9A52-62E7897A7C75}" type="pres">
      <dgm:prSet presAssocID="{894DCC9D-223C-4113-B185-86AFF3AF50D0}" presName="connectorText" presStyleLbl="sibTrans2D1" presStyleIdx="0" presStyleCnt="2"/>
      <dgm:spPr/>
      <dgm:t>
        <a:bodyPr/>
        <a:lstStyle/>
        <a:p>
          <a:endParaRPr lang="gsw-FR"/>
        </a:p>
      </dgm:t>
    </dgm:pt>
    <dgm:pt modelId="{1F230C38-A7D5-4BEA-909C-77476666709F}" type="pres">
      <dgm:prSet presAssocID="{12D89C92-985C-4A25-A647-AF786ADAE617}" presName="node" presStyleLbl="node1" presStyleIdx="1" presStyleCnt="3" custScaleX="191071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3103D575-AAC0-4039-8824-724D3B266878}" type="pres">
      <dgm:prSet presAssocID="{7D035F84-0F9F-488E-B41E-551E1C849662}" presName="sibTrans" presStyleLbl="sibTrans2D1" presStyleIdx="1" presStyleCnt="2" custScaleX="53208" custScaleY="170188"/>
      <dgm:spPr/>
      <dgm:t>
        <a:bodyPr/>
        <a:lstStyle/>
        <a:p>
          <a:endParaRPr lang="gsw-FR"/>
        </a:p>
      </dgm:t>
    </dgm:pt>
    <dgm:pt modelId="{D2CF9A26-47E4-46C1-A8D4-BEA0C72AE89F}" type="pres">
      <dgm:prSet presAssocID="{7D035F84-0F9F-488E-B41E-551E1C849662}" presName="connectorText" presStyleLbl="sibTrans2D1" presStyleIdx="1" presStyleCnt="2"/>
      <dgm:spPr/>
      <dgm:t>
        <a:bodyPr/>
        <a:lstStyle/>
        <a:p>
          <a:endParaRPr lang="gsw-FR"/>
        </a:p>
      </dgm:t>
    </dgm:pt>
    <dgm:pt modelId="{01999503-8F53-4F33-B1F3-E0B15155205B}" type="pres">
      <dgm:prSet presAssocID="{F1B8C9CB-B5D5-4045-903D-134A3D3607B4}" presName="node" presStyleLbl="node1" presStyleIdx="2" presStyleCnt="3" custScaleX="195593" custLinFactY="100000" custLinFactNeighborX="-11390" custLinFactNeighborY="17233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</dgm:ptLst>
  <dgm:cxnLst>
    <dgm:cxn modelId="{FED3D329-7C01-4973-B0E3-95047E411C60}" srcId="{21D0BD14-F709-4CEC-9B07-28A42C9D9A76}" destId="{F1B8C9CB-B5D5-4045-903D-134A3D3607B4}" srcOrd="2" destOrd="0" parTransId="{B5BE1BFF-B836-4B19-9D5F-9914AA10598E}" sibTransId="{E737072E-CF27-4AE1-9143-F70BCD301CE7}"/>
    <dgm:cxn modelId="{C6BADD00-5766-458F-8307-97BACCB5412C}" type="presOf" srcId="{F1B8C9CB-B5D5-4045-903D-134A3D3607B4}" destId="{01999503-8F53-4F33-B1F3-E0B15155205B}" srcOrd="0" destOrd="0" presId="urn:microsoft.com/office/officeart/2005/8/layout/process2"/>
    <dgm:cxn modelId="{4732BAE7-E77E-46FC-992A-DD08209F1CE0}" type="presOf" srcId="{12D89C92-985C-4A25-A647-AF786ADAE617}" destId="{1F230C38-A7D5-4BEA-909C-77476666709F}" srcOrd="0" destOrd="0" presId="urn:microsoft.com/office/officeart/2005/8/layout/process2"/>
    <dgm:cxn modelId="{3A4722A1-951F-496A-8A52-D35C0DADF6D1}" type="presOf" srcId="{21D0BD14-F709-4CEC-9B07-28A42C9D9A76}" destId="{2D839BD5-6BFC-4EA1-BCFB-687F93E2F9A5}" srcOrd="0" destOrd="0" presId="urn:microsoft.com/office/officeart/2005/8/layout/process2"/>
    <dgm:cxn modelId="{49CE6AA5-0209-4798-BE16-98766A08A753}" type="presOf" srcId="{894DCC9D-223C-4113-B185-86AFF3AF50D0}" destId="{DE2C9BB2-36BB-4424-89F5-86A0945A9A31}" srcOrd="0" destOrd="0" presId="urn:microsoft.com/office/officeart/2005/8/layout/process2"/>
    <dgm:cxn modelId="{83B6A109-4F1D-4B06-8C9E-AA38043A351B}" srcId="{21D0BD14-F709-4CEC-9B07-28A42C9D9A76}" destId="{12D89C92-985C-4A25-A647-AF786ADAE617}" srcOrd="1" destOrd="0" parTransId="{0CDD653B-9F56-43D4-A300-42FC5C07C3BB}" sibTransId="{7D035F84-0F9F-488E-B41E-551E1C849662}"/>
    <dgm:cxn modelId="{206F8F6F-4D60-4994-9D3F-4D1F7DDC0346}" type="presOf" srcId="{7D035F84-0F9F-488E-B41E-551E1C849662}" destId="{3103D575-AAC0-4039-8824-724D3B266878}" srcOrd="0" destOrd="0" presId="urn:microsoft.com/office/officeart/2005/8/layout/process2"/>
    <dgm:cxn modelId="{E7B7008A-E198-4394-9C38-2D2ECD56040C}" type="presOf" srcId="{C29BE539-7D9A-4B8A-A552-CDAC9AA3FD28}" destId="{61E0A8FA-4B2C-4424-A9A9-C674F481C7F0}" srcOrd="0" destOrd="0" presId="urn:microsoft.com/office/officeart/2005/8/layout/process2"/>
    <dgm:cxn modelId="{AE5E2403-D504-4E86-BD6C-C4E2CF78F892}" srcId="{21D0BD14-F709-4CEC-9B07-28A42C9D9A76}" destId="{C29BE539-7D9A-4B8A-A552-CDAC9AA3FD28}" srcOrd="0" destOrd="0" parTransId="{1AF0B90E-D0C8-4834-B9A2-7DDCDD6649FB}" sibTransId="{894DCC9D-223C-4113-B185-86AFF3AF50D0}"/>
    <dgm:cxn modelId="{BF1F0098-97F0-4E6F-8F42-4C2252C31216}" type="presOf" srcId="{894DCC9D-223C-4113-B185-86AFF3AF50D0}" destId="{27C6C91C-56C1-441E-9A52-62E7897A7C75}" srcOrd="1" destOrd="0" presId="urn:microsoft.com/office/officeart/2005/8/layout/process2"/>
    <dgm:cxn modelId="{D741BFBD-5E79-48AA-979B-D815479BFB37}" type="presOf" srcId="{7D035F84-0F9F-488E-B41E-551E1C849662}" destId="{D2CF9A26-47E4-46C1-A8D4-BEA0C72AE89F}" srcOrd="1" destOrd="0" presId="urn:microsoft.com/office/officeart/2005/8/layout/process2"/>
    <dgm:cxn modelId="{87B88591-CE87-43D3-BD1F-0B6976640BBB}" type="presParOf" srcId="{2D839BD5-6BFC-4EA1-BCFB-687F93E2F9A5}" destId="{61E0A8FA-4B2C-4424-A9A9-C674F481C7F0}" srcOrd="0" destOrd="0" presId="urn:microsoft.com/office/officeart/2005/8/layout/process2"/>
    <dgm:cxn modelId="{2F57421E-4548-4394-BF18-44520105EB1A}" type="presParOf" srcId="{2D839BD5-6BFC-4EA1-BCFB-687F93E2F9A5}" destId="{DE2C9BB2-36BB-4424-89F5-86A0945A9A31}" srcOrd="1" destOrd="0" presId="urn:microsoft.com/office/officeart/2005/8/layout/process2"/>
    <dgm:cxn modelId="{86C2AF46-FC18-4428-95BD-9219D1ACBB64}" type="presParOf" srcId="{DE2C9BB2-36BB-4424-89F5-86A0945A9A31}" destId="{27C6C91C-56C1-441E-9A52-62E7897A7C75}" srcOrd="0" destOrd="0" presId="urn:microsoft.com/office/officeart/2005/8/layout/process2"/>
    <dgm:cxn modelId="{4068902B-B808-4EED-AFF6-DB700830E0B6}" type="presParOf" srcId="{2D839BD5-6BFC-4EA1-BCFB-687F93E2F9A5}" destId="{1F230C38-A7D5-4BEA-909C-77476666709F}" srcOrd="2" destOrd="0" presId="urn:microsoft.com/office/officeart/2005/8/layout/process2"/>
    <dgm:cxn modelId="{A11B1B76-8A51-4BC0-9CB6-6F5824DF4819}" type="presParOf" srcId="{2D839BD5-6BFC-4EA1-BCFB-687F93E2F9A5}" destId="{3103D575-AAC0-4039-8824-724D3B266878}" srcOrd="3" destOrd="0" presId="urn:microsoft.com/office/officeart/2005/8/layout/process2"/>
    <dgm:cxn modelId="{C7579612-1A0C-43A5-B0D7-3D1E5FD41282}" type="presParOf" srcId="{3103D575-AAC0-4039-8824-724D3B266878}" destId="{D2CF9A26-47E4-46C1-A8D4-BEA0C72AE89F}" srcOrd="0" destOrd="0" presId="urn:microsoft.com/office/officeart/2005/8/layout/process2"/>
    <dgm:cxn modelId="{7A475383-2C78-46AB-AD28-EC45522069F7}" type="presParOf" srcId="{2D839BD5-6BFC-4EA1-BCFB-687F93E2F9A5}" destId="{01999503-8F53-4F33-B1F3-E0B15155205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B4B412-68EB-4DE1-8E5C-A6A91B4040A8}" type="doc">
      <dgm:prSet loTypeId="urn:microsoft.com/office/officeart/2005/8/layout/process4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gsw-FR"/>
        </a:p>
      </dgm:t>
    </dgm:pt>
    <dgm:pt modelId="{71F2C915-1530-49ED-9839-4342C1EA5509}">
      <dgm:prSet phldrT="[Texte]" custT="1"/>
      <dgm:spPr/>
      <dgm:t>
        <a:bodyPr/>
        <a:lstStyle/>
        <a:p>
          <a:r>
            <a:rPr lang="gsw-FR" sz="2400" b="1" dirty="0" smtClean="0">
              <a:latin typeface="Arial" pitchFamily="34" charset="0"/>
              <a:cs typeface="Arial" pitchFamily="34" charset="0"/>
            </a:rPr>
            <a:t>Poids corporels, après 92 jours    </a:t>
          </a:r>
          <a:endParaRPr lang="gsw-FR" sz="2400" b="1" dirty="0">
            <a:latin typeface="Arial" pitchFamily="34" charset="0"/>
            <a:cs typeface="Arial" pitchFamily="34" charset="0"/>
          </a:endParaRPr>
        </a:p>
      </dgm:t>
    </dgm:pt>
    <dgm:pt modelId="{A8F905E8-1C73-4E80-ACDD-6FE7CDC49A02}" type="parTrans" cxnId="{7C7673E6-B207-4CBC-AD79-824000DF2080}">
      <dgm:prSet/>
      <dgm:spPr/>
      <dgm:t>
        <a:bodyPr/>
        <a:lstStyle/>
        <a:p>
          <a:endParaRPr lang="gsw-FR"/>
        </a:p>
      </dgm:t>
    </dgm:pt>
    <dgm:pt modelId="{0E6144BB-49A3-4166-A86F-B2E107E2B427}" type="sibTrans" cxnId="{7C7673E6-B207-4CBC-AD79-824000DF2080}">
      <dgm:prSet/>
      <dgm:spPr/>
      <dgm:t>
        <a:bodyPr/>
        <a:lstStyle/>
        <a:p>
          <a:endParaRPr lang="gsw-FR"/>
        </a:p>
      </dgm:t>
    </dgm:pt>
    <dgm:pt modelId="{361AC6B9-4A15-4E6A-A6D8-630D5A5BE253}">
      <dgm:prSet phldrT="[Texte]" custT="1"/>
      <dgm:spPr/>
      <dgm:t>
        <a:bodyPr/>
        <a:lstStyle/>
        <a:p>
          <a:r>
            <a:rPr lang="gsw-FR" sz="2200" i="1" dirty="0" smtClean="0">
              <a:latin typeface="Arial" pitchFamily="34" charset="0"/>
              <a:cs typeface="Arial" pitchFamily="34" charset="0"/>
            </a:rPr>
            <a:t>Saignée </a:t>
          </a:r>
          <a:endParaRPr lang="gsw-FR" sz="2200" i="1" dirty="0">
            <a:latin typeface="Arial" pitchFamily="34" charset="0"/>
            <a:cs typeface="Arial" pitchFamily="34" charset="0"/>
          </a:endParaRPr>
        </a:p>
      </dgm:t>
    </dgm:pt>
    <dgm:pt modelId="{6ED37F9F-2C4A-4ADF-A095-7EC4F67A296A}" type="parTrans" cxnId="{B5A7EDDC-A127-470D-940E-C1EEE3F805AE}">
      <dgm:prSet/>
      <dgm:spPr/>
      <dgm:t>
        <a:bodyPr/>
        <a:lstStyle/>
        <a:p>
          <a:endParaRPr lang="gsw-FR"/>
        </a:p>
      </dgm:t>
    </dgm:pt>
    <dgm:pt modelId="{D0927538-E862-4F48-AD12-3AC68D888470}" type="sibTrans" cxnId="{B5A7EDDC-A127-470D-940E-C1EEE3F805AE}">
      <dgm:prSet/>
      <dgm:spPr/>
      <dgm:t>
        <a:bodyPr/>
        <a:lstStyle/>
        <a:p>
          <a:endParaRPr lang="gsw-FR"/>
        </a:p>
      </dgm:t>
    </dgm:pt>
    <dgm:pt modelId="{87120D55-EC47-489A-8054-21020836F6CC}">
      <dgm:prSet phldrT="[Texte]" custT="1"/>
      <dgm:spPr/>
      <dgm:t>
        <a:bodyPr/>
        <a:lstStyle/>
        <a:p>
          <a:r>
            <a:rPr lang="gsw-FR" sz="2200" i="1" dirty="0" smtClean="0">
              <a:latin typeface="Arial" pitchFamily="34" charset="0"/>
              <a:cs typeface="Arial" pitchFamily="34" charset="0"/>
            </a:rPr>
            <a:t>Eviscération</a:t>
          </a:r>
          <a:endParaRPr lang="gsw-FR" sz="2200" i="1" dirty="0">
            <a:latin typeface="Arial" pitchFamily="34" charset="0"/>
            <a:cs typeface="Arial" pitchFamily="34" charset="0"/>
          </a:endParaRPr>
        </a:p>
      </dgm:t>
    </dgm:pt>
    <dgm:pt modelId="{163E8693-23AF-4C52-9607-F70F92186CE7}" type="parTrans" cxnId="{01611AA8-1E36-4A51-ADC9-9F1D8C227033}">
      <dgm:prSet/>
      <dgm:spPr/>
      <dgm:t>
        <a:bodyPr/>
        <a:lstStyle/>
        <a:p>
          <a:endParaRPr lang="gsw-FR"/>
        </a:p>
      </dgm:t>
    </dgm:pt>
    <dgm:pt modelId="{421F7F95-4B35-422B-B90E-1C7ACA194E44}" type="sibTrans" cxnId="{01611AA8-1E36-4A51-ADC9-9F1D8C227033}">
      <dgm:prSet/>
      <dgm:spPr/>
      <dgm:t>
        <a:bodyPr/>
        <a:lstStyle/>
        <a:p>
          <a:endParaRPr lang="gsw-FR"/>
        </a:p>
      </dgm:t>
    </dgm:pt>
    <dgm:pt modelId="{1F499135-DD5D-446E-A1C2-AED84DDCDD96}">
      <dgm:prSet phldrT="[Texte]" custT="1"/>
      <dgm:spPr/>
      <dgm:t>
        <a:bodyPr/>
        <a:lstStyle/>
        <a:p>
          <a:r>
            <a:rPr lang="gsw-FR" sz="2400" b="1" dirty="0" smtClean="0">
              <a:latin typeface="Arial" pitchFamily="34" charset="0"/>
              <a:cs typeface="Arial" pitchFamily="34" charset="0"/>
            </a:rPr>
            <a:t>Prélêvement des aliquotes </a:t>
          </a:r>
          <a:r>
            <a:rPr lang="gsw-FR" sz="2400" b="1" i="1" dirty="0" smtClean="0">
              <a:latin typeface="Arial" pitchFamily="34" charset="0"/>
              <a:cs typeface="Arial" pitchFamily="34" charset="0"/>
            </a:rPr>
            <a:t>Longissimus dorsi </a:t>
          </a:r>
          <a:r>
            <a:rPr lang="gsw-FR" sz="2400" b="1" dirty="0" smtClean="0">
              <a:latin typeface="Arial" pitchFamily="34" charset="0"/>
              <a:cs typeface="Arial" pitchFamily="34" charset="0"/>
            </a:rPr>
            <a:t>/ </a:t>
          </a:r>
          <a:r>
            <a:rPr lang="gsw-FR" sz="2400" b="1" i="1" dirty="0" smtClean="0">
              <a:latin typeface="Arial" pitchFamily="34" charset="0"/>
              <a:cs typeface="Arial" pitchFamily="34" charset="0"/>
            </a:rPr>
            <a:t>Biceps femoris</a:t>
          </a:r>
          <a:endParaRPr lang="gsw-FR" sz="2400" b="1" i="1" dirty="0">
            <a:latin typeface="Arial" pitchFamily="34" charset="0"/>
            <a:cs typeface="Arial" pitchFamily="34" charset="0"/>
          </a:endParaRPr>
        </a:p>
      </dgm:t>
    </dgm:pt>
    <dgm:pt modelId="{135661A7-3D29-45D4-A3C6-46E41DFF914A}" type="parTrans" cxnId="{26E958CB-142B-4E3A-A472-08C8334C5B73}">
      <dgm:prSet/>
      <dgm:spPr/>
      <dgm:t>
        <a:bodyPr/>
        <a:lstStyle/>
        <a:p>
          <a:endParaRPr lang="gsw-FR"/>
        </a:p>
      </dgm:t>
    </dgm:pt>
    <dgm:pt modelId="{D2B5CD4F-0D9A-41CF-B91C-5E7F50DB1F90}" type="sibTrans" cxnId="{26E958CB-142B-4E3A-A472-08C8334C5B73}">
      <dgm:prSet/>
      <dgm:spPr/>
      <dgm:t>
        <a:bodyPr/>
        <a:lstStyle/>
        <a:p>
          <a:endParaRPr lang="gsw-FR"/>
        </a:p>
      </dgm:t>
    </dgm:pt>
    <dgm:pt modelId="{E36EDADD-0FC5-4ECC-9188-89D2DAE11BD6}">
      <dgm:prSet phldrT="[Texte]" custT="1"/>
      <dgm:spPr/>
      <dgm:t>
        <a:bodyPr/>
        <a:lstStyle/>
        <a:p>
          <a:r>
            <a:rPr lang="gsw-FR" sz="2000" i="1" dirty="0" smtClean="0">
              <a:latin typeface="Arial" pitchFamily="34" charset="0"/>
              <a:cs typeface="Arial" pitchFamily="34" charset="0"/>
            </a:rPr>
            <a:t>Hachage, emballage </a:t>
          </a:r>
          <a:endParaRPr lang="gsw-FR" sz="2000" i="1" dirty="0">
            <a:latin typeface="Arial" pitchFamily="34" charset="0"/>
            <a:cs typeface="Arial" pitchFamily="34" charset="0"/>
          </a:endParaRPr>
        </a:p>
      </dgm:t>
    </dgm:pt>
    <dgm:pt modelId="{79489FB5-385F-4C51-9CA3-2554E7C8F9FC}" type="parTrans" cxnId="{CBEC1EC8-D238-4FB1-875D-C465E7720275}">
      <dgm:prSet/>
      <dgm:spPr/>
      <dgm:t>
        <a:bodyPr/>
        <a:lstStyle/>
        <a:p>
          <a:endParaRPr lang="gsw-FR"/>
        </a:p>
      </dgm:t>
    </dgm:pt>
    <dgm:pt modelId="{0EE08136-EC0E-4172-8AC0-59C30F127B90}" type="sibTrans" cxnId="{CBEC1EC8-D238-4FB1-875D-C465E7720275}">
      <dgm:prSet/>
      <dgm:spPr/>
      <dgm:t>
        <a:bodyPr/>
        <a:lstStyle/>
        <a:p>
          <a:endParaRPr lang="gsw-FR"/>
        </a:p>
      </dgm:t>
    </dgm:pt>
    <dgm:pt modelId="{6C2B60BF-6846-4F1B-8F88-5CE315DB5D87}">
      <dgm:prSet phldrT="[Texte]" custT="1"/>
      <dgm:spPr/>
      <dgm:t>
        <a:bodyPr/>
        <a:lstStyle/>
        <a:p>
          <a:r>
            <a:rPr lang="gsw-FR" sz="2000" i="1" dirty="0" smtClean="0">
              <a:latin typeface="Arial" pitchFamily="34" charset="0"/>
              <a:cs typeface="Arial" pitchFamily="34" charset="0"/>
            </a:rPr>
            <a:t>Etiquetage, stockage à -20°C</a:t>
          </a:r>
          <a:endParaRPr lang="gsw-FR" sz="2000" i="1" dirty="0">
            <a:latin typeface="Arial" pitchFamily="34" charset="0"/>
            <a:cs typeface="Arial" pitchFamily="34" charset="0"/>
          </a:endParaRPr>
        </a:p>
      </dgm:t>
    </dgm:pt>
    <dgm:pt modelId="{41F0E1B2-76B6-4744-B811-3C68D1671050}" type="parTrans" cxnId="{79E19DD7-4981-4F35-9787-A49B3B72F35D}">
      <dgm:prSet/>
      <dgm:spPr/>
      <dgm:t>
        <a:bodyPr/>
        <a:lstStyle/>
        <a:p>
          <a:endParaRPr lang="gsw-FR"/>
        </a:p>
      </dgm:t>
    </dgm:pt>
    <dgm:pt modelId="{89892DF5-FF16-41DC-BD83-BB2D10404B68}" type="sibTrans" cxnId="{79E19DD7-4981-4F35-9787-A49B3B72F35D}">
      <dgm:prSet/>
      <dgm:spPr/>
      <dgm:t>
        <a:bodyPr/>
        <a:lstStyle/>
        <a:p>
          <a:endParaRPr lang="gsw-FR"/>
        </a:p>
      </dgm:t>
    </dgm:pt>
    <dgm:pt modelId="{FD4DE538-C4A6-4EED-B57D-94F98E50E16F}">
      <dgm:prSet phldrT="[Texte]" custT="1"/>
      <dgm:spPr/>
      <dgm:t>
        <a:bodyPr/>
        <a:lstStyle/>
        <a:p>
          <a:r>
            <a:rPr lang="fr-FR" sz="2400" b="1" dirty="0" smtClean="0">
              <a:latin typeface="Arial" pitchFamily="34" charset="0"/>
              <a:cs typeface="Arial" pitchFamily="34" charset="0"/>
            </a:rPr>
            <a:t>Abattoir local commercial</a:t>
          </a:r>
          <a:endParaRPr lang="gsw-FR" sz="2400" b="1" dirty="0">
            <a:latin typeface="Arial" pitchFamily="34" charset="0"/>
            <a:cs typeface="Arial" pitchFamily="34" charset="0"/>
          </a:endParaRPr>
        </a:p>
      </dgm:t>
    </dgm:pt>
    <dgm:pt modelId="{9DB84677-4F6C-43D1-966E-59835BB3A5A7}" type="sibTrans" cxnId="{899DDA21-07AB-4468-B6F8-BD8C35980AA9}">
      <dgm:prSet/>
      <dgm:spPr/>
      <dgm:t>
        <a:bodyPr/>
        <a:lstStyle/>
        <a:p>
          <a:endParaRPr lang="gsw-FR"/>
        </a:p>
      </dgm:t>
    </dgm:pt>
    <dgm:pt modelId="{EC1E7D5A-F118-485C-9727-DD65E3F45BCA}" type="parTrans" cxnId="{899DDA21-07AB-4468-B6F8-BD8C35980AA9}">
      <dgm:prSet/>
      <dgm:spPr/>
      <dgm:t>
        <a:bodyPr/>
        <a:lstStyle/>
        <a:p>
          <a:endParaRPr lang="gsw-FR"/>
        </a:p>
      </dgm:t>
    </dgm:pt>
    <dgm:pt modelId="{BDF3E5ED-8C3D-4E6B-A454-0F723F58D791}" type="pres">
      <dgm:prSet presAssocID="{DEB4B412-68EB-4DE1-8E5C-A6A91B4040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gsw-FR"/>
        </a:p>
      </dgm:t>
    </dgm:pt>
    <dgm:pt modelId="{FE89AC2F-7B49-4E40-BC11-C625F06F68AF}" type="pres">
      <dgm:prSet presAssocID="{1F499135-DD5D-446E-A1C2-AED84DDCDD96}" presName="boxAndChildren" presStyleCnt="0"/>
      <dgm:spPr/>
      <dgm:t>
        <a:bodyPr/>
        <a:lstStyle/>
        <a:p>
          <a:endParaRPr lang="gsw-FR"/>
        </a:p>
      </dgm:t>
    </dgm:pt>
    <dgm:pt modelId="{A2F109BE-F831-4CCE-BA37-EC33D542003B}" type="pres">
      <dgm:prSet presAssocID="{1F499135-DD5D-446E-A1C2-AED84DDCDD96}" presName="parentTextBox" presStyleLbl="node1" presStyleIdx="0" presStyleCnt="3"/>
      <dgm:spPr/>
      <dgm:t>
        <a:bodyPr/>
        <a:lstStyle/>
        <a:p>
          <a:endParaRPr lang="gsw-FR"/>
        </a:p>
      </dgm:t>
    </dgm:pt>
    <dgm:pt modelId="{0935A122-90D8-44F5-A8EC-B3777BE126E3}" type="pres">
      <dgm:prSet presAssocID="{1F499135-DD5D-446E-A1C2-AED84DDCDD96}" presName="entireBox" presStyleLbl="node1" presStyleIdx="0" presStyleCnt="3"/>
      <dgm:spPr/>
      <dgm:t>
        <a:bodyPr/>
        <a:lstStyle/>
        <a:p>
          <a:endParaRPr lang="gsw-FR"/>
        </a:p>
      </dgm:t>
    </dgm:pt>
    <dgm:pt modelId="{BF362626-D75E-46A8-8D8E-E4CB327D6B5F}" type="pres">
      <dgm:prSet presAssocID="{1F499135-DD5D-446E-A1C2-AED84DDCDD96}" presName="descendantBox" presStyleCnt="0"/>
      <dgm:spPr/>
      <dgm:t>
        <a:bodyPr/>
        <a:lstStyle/>
        <a:p>
          <a:endParaRPr lang="gsw-FR"/>
        </a:p>
      </dgm:t>
    </dgm:pt>
    <dgm:pt modelId="{BDA33B36-8894-4F5B-AFA1-4375A02588FA}" type="pres">
      <dgm:prSet presAssocID="{E36EDADD-0FC5-4ECC-9188-89D2DAE11BD6}" presName="childTextBox" presStyleLbl="fgAccFollowNode1" presStyleIdx="0" presStyleCnt="4" custLinFactNeighborX="-13112" custLinFactNeighborY="4143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FD476B9E-E25F-4297-B24C-59D877C5E645}" type="pres">
      <dgm:prSet presAssocID="{6C2B60BF-6846-4F1B-8F88-5CE315DB5D87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FC4A033C-4C06-400E-B606-8A3E21B05C25}" type="pres">
      <dgm:prSet presAssocID="{9DB84677-4F6C-43D1-966E-59835BB3A5A7}" presName="sp" presStyleCnt="0"/>
      <dgm:spPr/>
      <dgm:t>
        <a:bodyPr/>
        <a:lstStyle/>
        <a:p>
          <a:endParaRPr lang="gsw-FR"/>
        </a:p>
      </dgm:t>
    </dgm:pt>
    <dgm:pt modelId="{A22241D5-8D88-4AF6-B2EE-C15D952B9742}" type="pres">
      <dgm:prSet presAssocID="{FD4DE538-C4A6-4EED-B57D-94F98E50E16F}" presName="arrowAndChildren" presStyleCnt="0"/>
      <dgm:spPr/>
      <dgm:t>
        <a:bodyPr/>
        <a:lstStyle/>
        <a:p>
          <a:endParaRPr lang="gsw-FR"/>
        </a:p>
      </dgm:t>
    </dgm:pt>
    <dgm:pt modelId="{2BA83533-8923-4113-A822-08C94E88C336}" type="pres">
      <dgm:prSet presAssocID="{FD4DE538-C4A6-4EED-B57D-94F98E50E16F}" presName="parentTextArrow" presStyleLbl="node1" presStyleIdx="0" presStyleCnt="3"/>
      <dgm:spPr/>
      <dgm:t>
        <a:bodyPr/>
        <a:lstStyle/>
        <a:p>
          <a:endParaRPr lang="gsw-FR"/>
        </a:p>
      </dgm:t>
    </dgm:pt>
    <dgm:pt modelId="{35238142-BE9D-4941-8524-E1453E44C5E2}" type="pres">
      <dgm:prSet presAssocID="{FD4DE538-C4A6-4EED-B57D-94F98E50E16F}" presName="arrow" presStyleLbl="node1" presStyleIdx="1" presStyleCnt="3" custLinFactNeighborY="302"/>
      <dgm:spPr/>
      <dgm:t>
        <a:bodyPr/>
        <a:lstStyle/>
        <a:p>
          <a:endParaRPr lang="gsw-FR"/>
        </a:p>
      </dgm:t>
    </dgm:pt>
    <dgm:pt modelId="{621168B4-0DE2-4081-B691-571DDA434AEF}" type="pres">
      <dgm:prSet presAssocID="{FD4DE538-C4A6-4EED-B57D-94F98E50E16F}" presName="descendantArrow" presStyleCnt="0"/>
      <dgm:spPr/>
      <dgm:t>
        <a:bodyPr/>
        <a:lstStyle/>
        <a:p>
          <a:endParaRPr lang="gsw-FR"/>
        </a:p>
      </dgm:t>
    </dgm:pt>
    <dgm:pt modelId="{7F4841DB-BC46-43E5-B5FE-FB6C51B46C32}" type="pres">
      <dgm:prSet presAssocID="{361AC6B9-4A15-4E6A-A6D8-630D5A5BE253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46FD2051-6245-411A-8826-7446A8CA71D3}" type="pres">
      <dgm:prSet presAssocID="{87120D55-EC47-489A-8054-21020836F6CC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gsw-FR"/>
        </a:p>
      </dgm:t>
    </dgm:pt>
    <dgm:pt modelId="{3F65B598-59BC-4141-8358-B773F9841E6E}" type="pres">
      <dgm:prSet presAssocID="{0E6144BB-49A3-4166-A86F-B2E107E2B427}" presName="sp" presStyleCnt="0"/>
      <dgm:spPr/>
      <dgm:t>
        <a:bodyPr/>
        <a:lstStyle/>
        <a:p>
          <a:endParaRPr lang="gsw-FR"/>
        </a:p>
      </dgm:t>
    </dgm:pt>
    <dgm:pt modelId="{9F77981A-3D2E-4175-B324-AC487E721390}" type="pres">
      <dgm:prSet presAssocID="{71F2C915-1530-49ED-9839-4342C1EA5509}" presName="arrowAndChildren" presStyleCnt="0"/>
      <dgm:spPr/>
      <dgm:t>
        <a:bodyPr/>
        <a:lstStyle/>
        <a:p>
          <a:endParaRPr lang="gsw-FR"/>
        </a:p>
      </dgm:t>
    </dgm:pt>
    <dgm:pt modelId="{F837C4C3-292B-4C6E-8150-F9021AEB123B}" type="pres">
      <dgm:prSet presAssocID="{71F2C915-1530-49ED-9839-4342C1EA5509}" presName="parentTextArrow" presStyleLbl="node1" presStyleIdx="2" presStyleCnt="3" custLinFactNeighborX="875" custLinFactNeighborY="-46"/>
      <dgm:spPr/>
      <dgm:t>
        <a:bodyPr/>
        <a:lstStyle/>
        <a:p>
          <a:endParaRPr lang="gsw-FR"/>
        </a:p>
      </dgm:t>
    </dgm:pt>
  </dgm:ptLst>
  <dgm:cxnLst>
    <dgm:cxn modelId="{74423D9F-2638-47FE-BE5F-47E786B360FD}" type="presOf" srcId="{6C2B60BF-6846-4F1B-8F88-5CE315DB5D87}" destId="{FD476B9E-E25F-4297-B24C-59D877C5E645}" srcOrd="0" destOrd="0" presId="urn:microsoft.com/office/officeart/2005/8/layout/process4"/>
    <dgm:cxn modelId="{CBEC1EC8-D238-4FB1-875D-C465E7720275}" srcId="{1F499135-DD5D-446E-A1C2-AED84DDCDD96}" destId="{E36EDADD-0FC5-4ECC-9188-89D2DAE11BD6}" srcOrd="0" destOrd="0" parTransId="{79489FB5-385F-4C51-9CA3-2554E7C8F9FC}" sibTransId="{0EE08136-EC0E-4172-8AC0-59C30F127B90}"/>
    <dgm:cxn modelId="{8204FD4C-5B12-41BB-B2BE-08B17D80EBAB}" type="presOf" srcId="{1F499135-DD5D-446E-A1C2-AED84DDCDD96}" destId="{A2F109BE-F831-4CCE-BA37-EC33D542003B}" srcOrd="0" destOrd="0" presId="urn:microsoft.com/office/officeart/2005/8/layout/process4"/>
    <dgm:cxn modelId="{B5A7EDDC-A127-470D-940E-C1EEE3F805AE}" srcId="{FD4DE538-C4A6-4EED-B57D-94F98E50E16F}" destId="{361AC6B9-4A15-4E6A-A6D8-630D5A5BE253}" srcOrd="0" destOrd="0" parTransId="{6ED37F9F-2C4A-4ADF-A095-7EC4F67A296A}" sibTransId="{D0927538-E862-4F48-AD12-3AC68D888470}"/>
    <dgm:cxn modelId="{40C0F864-D0BC-447F-A06A-5D190F797612}" type="presOf" srcId="{E36EDADD-0FC5-4ECC-9188-89D2DAE11BD6}" destId="{BDA33B36-8894-4F5B-AFA1-4375A02588FA}" srcOrd="0" destOrd="0" presId="urn:microsoft.com/office/officeart/2005/8/layout/process4"/>
    <dgm:cxn modelId="{A6223356-7555-4DC2-A657-E7D2D7DF9BC7}" type="presOf" srcId="{FD4DE538-C4A6-4EED-B57D-94F98E50E16F}" destId="{35238142-BE9D-4941-8524-E1453E44C5E2}" srcOrd="1" destOrd="0" presId="urn:microsoft.com/office/officeart/2005/8/layout/process4"/>
    <dgm:cxn modelId="{6D61E9D9-21F0-4F0C-B5C2-A9ADAE437675}" type="presOf" srcId="{361AC6B9-4A15-4E6A-A6D8-630D5A5BE253}" destId="{7F4841DB-BC46-43E5-B5FE-FB6C51B46C32}" srcOrd="0" destOrd="0" presId="urn:microsoft.com/office/officeart/2005/8/layout/process4"/>
    <dgm:cxn modelId="{899DDA21-07AB-4468-B6F8-BD8C35980AA9}" srcId="{DEB4B412-68EB-4DE1-8E5C-A6A91B4040A8}" destId="{FD4DE538-C4A6-4EED-B57D-94F98E50E16F}" srcOrd="1" destOrd="0" parTransId="{EC1E7D5A-F118-485C-9727-DD65E3F45BCA}" sibTransId="{9DB84677-4F6C-43D1-966E-59835BB3A5A7}"/>
    <dgm:cxn modelId="{01611AA8-1E36-4A51-ADC9-9F1D8C227033}" srcId="{FD4DE538-C4A6-4EED-B57D-94F98E50E16F}" destId="{87120D55-EC47-489A-8054-21020836F6CC}" srcOrd="1" destOrd="0" parTransId="{163E8693-23AF-4C52-9607-F70F92186CE7}" sibTransId="{421F7F95-4B35-422B-B90E-1C7ACA194E44}"/>
    <dgm:cxn modelId="{26E958CB-142B-4E3A-A472-08C8334C5B73}" srcId="{DEB4B412-68EB-4DE1-8E5C-A6A91B4040A8}" destId="{1F499135-DD5D-446E-A1C2-AED84DDCDD96}" srcOrd="2" destOrd="0" parTransId="{135661A7-3D29-45D4-A3C6-46E41DFF914A}" sibTransId="{D2B5CD4F-0D9A-41CF-B91C-5E7F50DB1F90}"/>
    <dgm:cxn modelId="{79E19DD7-4981-4F35-9787-A49B3B72F35D}" srcId="{1F499135-DD5D-446E-A1C2-AED84DDCDD96}" destId="{6C2B60BF-6846-4F1B-8F88-5CE315DB5D87}" srcOrd="1" destOrd="0" parTransId="{41F0E1B2-76B6-4744-B811-3C68D1671050}" sibTransId="{89892DF5-FF16-41DC-BD83-BB2D10404B68}"/>
    <dgm:cxn modelId="{814F6129-8F75-49E7-A494-91E5E05C5B67}" type="presOf" srcId="{87120D55-EC47-489A-8054-21020836F6CC}" destId="{46FD2051-6245-411A-8826-7446A8CA71D3}" srcOrd="0" destOrd="0" presId="urn:microsoft.com/office/officeart/2005/8/layout/process4"/>
    <dgm:cxn modelId="{279BD1B9-CB4C-4184-ADED-A5F105FF4223}" type="presOf" srcId="{71F2C915-1530-49ED-9839-4342C1EA5509}" destId="{F837C4C3-292B-4C6E-8150-F9021AEB123B}" srcOrd="0" destOrd="0" presId="urn:microsoft.com/office/officeart/2005/8/layout/process4"/>
    <dgm:cxn modelId="{CAAD6E5B-6E49-4F2C-A709-7F8907E650CA}" type="presOf" srcId="{DEB4B412-68EB-4DE1-8E5C-A6A91B4040A8}" destId="{BDF3E5ED-8C3D-4E6B-A454-0F723F58D791}" srcOrd="0" destOrd="0" presId="urn:microsoft.com/office/officeart/2005/8/layout/process4"/>
    <dgm:cxn modelId="{7C7673E6-B207-4CBC-AD79-824000DF2080}" srcId="{DEB4B412-68EB-4DE1-8E5C-A6A91B4040A8}" destId="{71F2C915-1530-49ED-9839-4342C1EA5509}" srcOrd="0" destOrd="0" parTransId="{A8F905E8-1C73-4E80-ACDD-6FE7CDC49A02}" sibTransId="{0E6144BB-49A3-4166-A86F-B2E107E2B427}"/>
    <dgm:cxn modelId="{64C1D063-A620-43C8-BC5F-593931B0FA0A}" type="presOf" srcId="{1F499135-DD5D-446E-A1C2-AED84DDCDD96}" destId="{0935A122-90D8-44F5-A8EC-B3777BE126E3}" srcOrd="1" destOrd="0" presId="urn:microsoft.com/office/officeart/2005/8/layout/process4"/>
    <dgm:cxn modelId="{C7E5F009-B264-45B0-A2DF-42878465E40C}" type="presOf" srcId="{FD4DE538-C4A6-4EED-B57D-94F98E50E16F}" destId="{2BA83533-8923-4113-A822-08C94E88C336}" srcOrd="0" destOrd="0" presId="urn:microsoft.com/office/officeart/2005/8/layout/process4"/>
    <dgm:cxn modelId="{A9B9B2E7-1D8A-455F-A073-4D5F3F98B3A7}" type="presParOf" srcId="{BDF3E5ED-8C3D-4E6B-A454-0F723F58D791}" destId="{FE89AC2F-7B49-4E40-BC11-C625F06F68AF}" srcOrd="0" destOrd="0" presId="urn:microsoft.com/office/officeart/2005/8/layout/process4"/>
    <dgm:cxn modelId="{A03D806E-6628-4091-AE9F-69829C52F747}" type="presParOf" srcId="{FE89AC2F-7B49-4E40-BC11-C625F06F68AF}" destId="{A2F109BE-F831-4CCE-BA37-EC33D542003B}" srcOrd="0" destOrd="0" presId="urn:microsoft.com/office/officeart/2005/8/layout/process4"/>
    <dgm:cxn modelId="{CBA59F05-248C-4A9E-B7AD-0AC5824D1C2C}" type="presParOf" srcId="{FE89AC2F-7B49-4E40-BC11-C625F06F68AF}" destId="{0935A122-90D8-44F5-A8EC-B3777BE126E3}" srcOrd="1" destOrd="0" presId="urn:microsoft.com/office/officeart/2005/8/layout/process4"/>
    <dgm:cxn modelId="{60EB8323-0116-411F-9473-134DC3E5EC24}" type="presParOf" srcId="{FE89AC2F-7B49-4E40-BC11-C625F06F68AF}" destId="{BF362626-D75E-46A8-8D8E-E4CB327D6B5F}" srcOrd="2" destOrd="0" presId="urn:microsoft.com/office/officeart/2005/8/layout/process4"/>
    <dgm:cxn modelId="{9CE44005-D427-490E-9391-832D34D7A90B}" type="presParOf" srcId="{BF362626-D75E-46A8-8D8E-E4CB327D6B5F}" destId="{BDA33B36-8894-4F5B-AFA1-4375A02588FA}" srcOrd="0" destOrd="0" presId="urn:microsoft.com/office/officeart/2005/8/layout/process4"/>
    <dgm:cxn modelId="{609D7DDA-A986-48EB-BF4D-6C0B33A50DB0}" type="presParOf" srcId="{BF362626-D75E-46A8-8D8E-E4CB327D6B5F}" destId="{FD476B9E-E25F-4297-B24C-59D877C5E645}" srcOrd="1" destOrd="0" presId="urn:microsoft.com/office/officeart/2005/8/layout/process4"/>
    <dgm:cxn modelId="{B018FACA-AF8D-4861-A7FA-B5FDBBFB3372}" type="presParOf" srcId="{BDF3E5ED-8C3D-4E6B-A454-0F723F58D791}" destId="{FC4A033C-4C06-400E-B606-8A3E21B05C25}" srcOrd="1" destOrd="0" presId="urn:microsoft.com/office/officeart/2005/8/layout/process4"/>
    <dgm:cxn modelId="{66F43FCA-4274-4282-BA33-CDA999B830E2}" type="presParOf" srcId="{BDF3E5ED-8C3D-4E6B-A454-0F723F58D791}" destId="{A22241D5-8D88-4AF6-B2EE-C15D952B9742}" srcOrd="2" destOrd="0" presId="urn:microsoft.com/office/officeart/2005/8/layout/process4"/>
    <dgm:cxn modelId="{D4A1C28E-2EBC-4A92-B36F-540E1DF6A1A5}" type="presParOf" srcId="{A22241D5-8D88-4AF6-B2EE-C15D952B9742}" destId="{2BA83533-8923-4113-A822-08C94E88C336}" srcOrd="0" destOrd="0" presId="urn:microsoft.com/office/officeart/2005/8/layout/process4"/>
    <dgm:cxn modelId="{EE7EC8AD-F66A-4FBC-A56B-CA18223C4AFD}" type="presParOf" srcId="{A22241D5-8D88-4AF6-B2EE-C15D952B9742}" destId="{35238142-BE9D-4941-8524-E1453E44C5E2}" srcOrd="1" destOrd="0" presId="urn:microsoft.com/office/officeart/2005/8/layout/process4"/>
    <dgm:cxn modelId="{11520135-1F46-41E0-A718-7A157210C235}" type="presParOf" srcId="{A22241D5-8D88-4AF6-B2EE-C15D952B9742}" destId="{621168B4-0DE2-4081-B691-571DDA434AEF}" srcOrd="2" destOrd="0" presId="urn:microsoft.com/office/officeart/2005/8/layout/process4"/>
    <dgm:cxn modelId="{4D5E33B7-BBD4-4CC8-9EF1-B131DED6EC3B}" type="presParOf" srcId="{621168B4-0DE2-4081-B691-571DDA434AEF}" destId="{7F4841DB-BC46-43E5-B5FE-FB6C51B46C32}" srcOrd="0" destOrd="0" presId="urn:microsoft.com/office/officeart/2005/8/layout/process4"/>
    <dgm:cxn modelId="{65F266D2-B8EC-4E68-AAAA-97F124890836}" type="presParOf" srcId="{621168B4-0DE2-4081-B691-571DDA434AEF}" destId="{46FD2051-6245-411A-8826-7446A8CA71D3}" srcOrd="1" destOrd="0" presId="urn:microsoft.com/office/officeart/2005/8/layout/process4"/>
    <dgm:cxn modelId="{16A1EB62-11DB-4886-8D22-F891D72F96B2}" type="presParOf" srcId="{BDF3E5ED-8C3D-4E6B-A454-0F723F58D791}" destId="{3F65B598-59BC-4141-8358-B773F9841E6E}" srcOrd="3" destOrd="0" presId="urn:microsoft.com/office/officeart/2005/8/layout/process4"/>
    <dgm:cxn modelId="{B1580BDE-AC11-4D5F-860F-F15DD163658C}" type="presParOf" srcId="{BDF3E5ED-8C3D-4E6B-A454-0F723F58D791}" destId="{9F77981A-3D2E-4175-B324-AC487E721390}" srcOrd="4" destOrd="0" presId="urn:microsoft.com/office/officeart/2005/8/layout/process4"/>
    <dgm:cxn modelId="{562ABCA0-3629-4B14-BEB3-25C21B216207}" type="presParOf" srcId="{9F77981A-3D2E-4175-B324-AC487E721390}" destId="{F837C4C3-292B-4C6E-8150-F9021AEB123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1D820D-9CED-4169-BF8D-D8027E6A6770}">
      <dsp:nvSpPr>
        <dsp:cNvPr id="0" name=""/>
        <dsp:cNvSpPr/>
      </dsp:nvSpPr>
      <dsp:spPr>
        <a:xfrm>
          <a:off x="0" y="297775"/>
          <a:ext cx="828092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BDF58E-B011-4ACB-BA96-D5FDA4C13882}">
      <dsp:nvSpPr>
        <dsp:cNvPr id="0" name=""/>
        <dsp:cNvSpPr/>
      </dsp:nvSpPr>
      <dsp:spPr>
        <a:xfrm>
          <a:off x="414046" y="507864"/>
          <a:ext cx="7633600" cy="74931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b="1" i="1" kern="1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Agneaux soumis aux pâturages herbeux</a:t>
          </a:r>
          <a:endParaRPr lang="gsw-FR" sz="2000" b="1" i="1" kern="1200" dirty="0">
            <a:solidFill>
              <a:srgbClr val="FFFF00"/>
            </a:solidFill>
          </a:endParaRPr>
        </a:p>
      </dsp:txBody>
      <dsp:txXfrm>
        <a:off x="414046" y="507864"/>
        <a:ext cx="7633600" cy="749310"/>
      </dsp:txXfrm>
    </dsp:sp>
    <dsp:sp modelId="{A1642DF6-9604-4578-B201-F0EE2F26ABB7}">
      <dsp:nvSpPr>
        <dsp:cNvPr id="0" name=""/>
        <dsp:cNvSpPr/>
      </dsp:nvSpPr>
      <dsp:spPr>
        <a:xfrm>
          <a:off x="0" y="2128224"/>
          <a:ext cx="828092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780526"/>
              <a:satOff val="-45086"/>
              <a:lumOff val="49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0E6E3B-0072-463F-BD11-391B594FF32D}">
      <dsp:nvSpPr>
        <dsp:cNvPr id="0" name=""/>
        <dsp:cNvSpPr/>
      </dsp:nvSpPr>
      <dsp:spPr>
        <a:xfrm>
          <a:off x="394233" y="2286775"/>
          <a:ext cx="7884657" cy="800849"/>
        </a:xfrm>
        <a:prstGeom prst="roundRect">
          <a:avLst/>
        </a:prstGeom>
        <a:solidFill>
          <a:schemeClr val="accent1">
            <a:shade val="50000"/>
            <a:hueOff val="780526"/>
            <a:satOff val="-45086"/>
            <a:lumOff val="49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1900" b="1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Valoriser la viande ovine Algérienne à travers une labélisation</a:t>
          </a:r>
          <a:endParaRPr lang="gsw-FR" sz="1900" b="1" i="1" kern="1200" dirty="0">
            <a:solidFill>
              <a:schemeClr val="tx1"/>
            </a:solidFill>
          </a:endParaRPr>
        </a:p>
      </dsp:txBody>
      <dsp:txXfrm>
        <a:off x="394233" y="2286775"/>
        <a:ext cx="7884657" cy="8008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E0A8FA-4B2C-4424-A9A9-C674F481C7F0}">
      <dsp:nvSpPr>
        <dsp:cNvPr id="0" name=""/>
        <dsp:cNvSpPr/>
      </dsp:nvSpPr>
      <dsp:spPr>
        <a:xfrm>
          <a:off x="2409181" y="738"/>
          <a:ext cx="2886492" cy="377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1" kern="1200" dirty="0" smtClean="0">
              <a:latin typeface="Arial" pitchFamily="34" charset="0"/>
              <a:cs typeface="Arial" pitchFamily="34" charset="0"/>
            </a:rPr>
            <a:t>20</a:t>
          </a:r>
          <a:r>
            <a:rPr lang="gsw-FR" sz="2200" kern="1200" dirty="0" smtClean="0">
              <a:latin typeface="Arial" pitchFamily="34" charset="0"/>
              <a:cs typeface="Arial" pitchFamily="34" charset="0"/>
            </a:rPr>
            <a:t> agneaux </a:t>
          </a:r>
          <a:r>
            <a:rPr lang="gsw-FR" sz="2200" b="1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Rumbi</a:t>
          </a:r>
          <a:endParaRPr lang="gsw-FR" sz="2200" b="1" i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09181" y="738"/>
        <a:ext cx="2886492" cy="377672"/>
      </dsp:txXfrm>
    </dsp:sp>
    <dsp:sp modelId="{DE2C9BB2-36BB-4424-89F5-86A0945A9A31}">
      <dsp:nvSpPr>
        <dsp:cNvPr id="0" name=""/>
        <dsp:cNvSpPr/>
      </dsp:nvSpPr>
      <dsp:spPr>
        <a:xfrm rot="5400000">
          <a:off x="3781614" y="387853"/>
          <a:ext cx="141627" cy="169952"/>
        </a:xfrm>
        <a:prstGeom prst="rightArrow">
          <a:avLst>
            <a:gd name="adj1" fmla="val 60000"/>
            <a:gd name="adj2" fmla="val 50000"/>
          </a:avLst>
        </a:prstGeom>
        <a:solidFill>
          <a:schemeClr val="dk1"/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gsw-FR" sz="700" kern="1200">
            <a:solidFill>
              <a:schemeClr val="tx1"/>
            </a:solidFill>
          </a:endParaRPr>
        </a:p>
      </dsp:txBody>
      <dsp:txXfrm rot="5400000">
        <a:off x="3781614" y="387853"/>
        <a:ext cx="141627" cy="169952"/>
      </dsp:txXfrm>
    </dsp:sp>
    <dsp:sp modelId="{1F230C38-A7D5-4BEA-909C-77476666709F}">
      <dsp:nvSpPr>
        <dsp:cNvPr id="0" name=""/>
        <dsp:cNvSpPr/>
      </dsp:nvSpPr>
      <dsp:spPr>
        <a:xfrm>
          <a:off x="2409181" y="567247"/>
          <a:ext cx="2886492" cy="377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b="1" i="0" kern="1200" dirty="0" smtClean="0">
              <a:latin typeface="Arial" pitchFamily="34" charset="0"/>
              <a:cs typeface="Arial" pitchFamily="34" charset="0"/>
            </a:rPr>
            <a:t>7</a:t>
          </a:r>
          <a:r>
            <a:rPr lang="gsw-FR" sz="2200" i="0" kern="1200" dirty="0" smtClean="0">
              <a:latin typeface="Arial" pitchFamily="34" charset="0"/>
              <a:cs typeface="Arial" pitchFamily="34" charset="0"/>
            </a:rPr>
            <a:t> mois</a:t>
          </a:r>
          <a:endParaRPr lang="gsw-FR" sz="2200" i="0" kern="1200" dirty="0">
            <a:latin typeface="Arial" pitchFamily="34" charset="0"/>
            <a:cs typeface="Arial" pitchFamily="34" charset="0"/>
          </a:endParaRPr>
        </a:p>
      </dsp:txBody>
      <dsp:txXfrm>
        <a:off x="2409181" y="567247"/>
        <a:ext cx="2886492" cy="377672"/>
      </dsp:txXfrm>
    </dsp:sp>
    <dsp:sp modelId="{3103D575-AAC0-4039-8824-724D3B266878}">
      <dsp:nvSpPr>
        <dsp:cNvPr id="0" name=""/>
        <dsp:cNvSpPr/>
      </dsp:nvSpPr>
      <dsp:spPr>
        <a:xfrm rot="6412473">
          <a:off x="3726866" y="895088"/>
          <a:ext cx="79055" cy="289239"/>
        </a:xfrm>
        <a:prstGeom prst="rightArrow">
          <a:avLst>
            <a:gd name="adj1" fmla="val 60000"/>
            <a:gd name="adj2" fmla="val 50000"/>
          </a:avLst>
        </a:prstGeom>
        <a:solidFill>
          <a:schemeClr val="dk1"/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gsw-FR" sz="500" kern="1200"/>
        </a:p>
      </dsp:txBody>
      <dsp:txXfrm rot="6412473">
        <a:off x="3726866" y="895088"/>
        <a:ext cx="79055" cy="289239"/>
      </dsp:txXfrm>
    </dsp:sp>
    <dsp:sp modelId="{01999503-8F53-4F33-B1F3-E0B15155205B}">
      <dsp:nvSpPr>
        <dsp:cNvPr id="0" name=""/>
        <dsp:cNvSpPr/>
      </dsp:nvSpPr>
      <dsp:spPr>
        <a:xfrm>
          <a:off x="2202957" y="1134495"/>
          <a:ext cx="2954806" cy="3776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i="1" kern="1200" dirty="0" smtClean="0">
              <a:latin typeface="Arial" pitchFamily="34" charset="0"/>
              <a:cs typeface="Arial" pitchFamily="34" charset="0"/>
            </a:rPr>
            <a:t>32.2 ± 2.38 kg</a:t>
          </a:r>
          <a:endParaRPr lang="gsw-FR" sz="2200" i="1" kern="1200" dirty="0">
            <a:latin typeface="Arial" pitchFamily="34" charset="0"/>
            <a:cs typeface="Arial" pitchFamily="34" charset="0"/>
          </a:endParaRPr>
        </a:p>
      </dsp:txBody>
      <dsp:txXfrm>
        <a:off x="2202957" y="1134495"/>
        <a:ext cx="2954806" cy="37767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35A122-90D8-44F5-A8EC-B3777BE126E3}">
      <dsp:nvSpPr>
        <dsp:cNvPr id="0" name=""/>
        <dsp:cNvSpPr/>
      </dsp:nvSpPr>
      <dsp:spPr>
        <a:xfrm>
          <a:off x="0" y="3732157"/>
          <a:ext cx="9144000" cy="12249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400" b="1" kern="1200" dirty="0" smtClean="0">
              <a:latin typeface="Arial" pitchFamily="34" charset="0"/>
              <a:cs typeface="Arial" pitchFamily="34" charset="0"/>
            </a:rPr>
            <a:t>Prélêvement des aliquotes </a:t>
          </a:r>
          <a:r>
            <a:rPr lang="gsw-FR" sz="2400" b="1" i="1" kern="1200" dirty="0" smtClean="0">
              <a:latin typeface="Arial" pitchFamily="34" charset="0"/>
              <a:cs typeface="Arial" pitchFamily="34" charset="0"/>
            </a:rPr>
            <a:t>Longissimus dorsi </a:t>
          </a:r>
          <a:r>
            <a:rPr lang="gsw-FR" sz="2400" b="1" kern="1200" dirty="0" smtClean="0">
              <a:latin typeface="Arial" pitchFamily="34" charset="0"/>
              <a:cs typeface="Arial" pitchFamily="34" charset="0"/>
            </a:rPr>
            <a:t>/ </a:t>
          </a:r>
          <a:r>
            <a:rPr lang="gsw-FR" sz="2400" b="1" i="1" kern="1200" dirty="0" smtClean="0">
              <a:latin typeface="Arial" pitchFamily="34" charset="0"/>
              <a:cs typeface="Arial" pitchFamily="34" charset="0"/>
            </a:rPr>
            <a:t>Biceps femoris</a:t>
          </a:r>
          <a:endParaRPr lang="gsw-FR" sz="2400" b="1" i="1" kern="1200" dirty="0">
            <a:latin typeface="Arial" pitchFamily="34" charset="0"/>
            <a:cs typeface="Arial" pitchFamily="34" charset="0"/>
          </a:endParaRPr>
        </a:p>
      </dsp:txBody>
      <dsp:txXfrm>
        <a:off x="0" y="3732157"/>
        <a:ext cx="9144000" cy="661487"/>
      </dsp:txXfrm>
    </dsp:sp>
    <dsp:sp modelId="{BDA33B36-8894-4F5B-AFA1-4375A02588FA}">
      <dsp:nvSpPr>
        <dsp:cNvPr id="0" name=""/>
        <dsp:cNvSpPr/>
      </dsp:nvSpPr>
      <dsp:spPr>
        <a:xfrm>
          <a:off x="0" y="4392490"/>
          <a:ext cx="4572000" cy="56348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i="1" kern="1200" dirty="0" smtClean="0">
              <a:latin typeface="Arial" pitchFamily="34" charset="0"/>
              <a:cs typeface="Arial" pitchFamily="34" charset="0"/>
            </a:rPr>
            <a:t>Hachage, emballage </a:t>
          </a:r>
          <a:endParaRPr lang="gsw-FR" sz="2000" i="1" kern="1200" dirty="0">
            <a:latin typeface="Arial" pitchFamily="34" charset="0"/>
            <a:cs typeface="Arial" pitchFamily="34" charset="0"/>
          </a:endParaRPr>
        </a:p>
      </dsp:txBody>
      <dsp:txXfrm>
        <a:off x="0" y="4392490"/>
        <a:ext cx="4572000" cy="563489"/>
      </dsp:txXfrm>
    </dsp:sp>
    <dsp:sp modelId="{FD476B9E-E25F-4297-B24C-59D877C5E645}">
      <dsp:nvSpPr>
        <dsp:cNvPr id="0" name=""/>
        <dsp:cNvSpPr/>
      </dsp:nvSpPr>
      <dsp:spPr>
        <a:xfrm>
          <a:off x="4572000" y="4369145"/>
          <a:ext cx="4572000" cy="56348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000" i="1" kern="1200" dirty="0" smtClean="0">
              <a:latin typeface="Arial" pitchFamily="34" charset="0"/>
              <a:cs typeface="Arial" pitchFamily="34" charset="0"/>
            </a:rPr>
            <a:t>Etiquetage, stockage à -20°C</a:t>
          </a:r>
          <a:endParaRPr lang="gsw-FR" sz="2000" i="1" kern="1200" dirty="0">
            <a:latin typeface="Arial" pitchFamily="34" charset="0"/>
            <a:cs typeface="Arial" pitchFamily="34" charset="0"/>
          </a:endParaRPr>
        </a:p>
      </dsp:txBody>
      <dsp:txXfrm>
        <a:off x="4572000" y="4369145"/>
        <a:ext cx="4572000" cy="563489"/>
      </dsp:txXfrm>
    </dsp:sp>
    <dsp:sp modelId="{35238142-BE9D-4941-8524-E1453E44C5E2}">
      <dsp:nvSpPr>
        <dsp:cNvPr id="0" name=""/>
        <dsp:cNvSpPr/>
      </dsp:nvSpPr>
      <dsp:spPr>
        <a:xfrm rot="10800000">
          <a:off x="0" y="1872206"/>
          <a:ext cx="9144000" cy="188401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>
              <a:latin typeface="Arial" pitchFamily="34" charset="0"/>
              <a:cs typeface="Arial" pitchFamily="34" charset="0"/>
            </a:rPr>
            <a:t>Abattoir local commercial</a:t>
          </a:r>
          <a:endParaRPr lang="gsw-FR" sz="2400" b="1" kern="1200" dirty="0">
            <a:latin typeface="Arial" pitchFamily="34" charset="0"/>
            <a:cs typeface="Arial" pitchFamily="34" charset="0"/>
          </a:endParaRPr>
        </a:p>
      </dsp:txBody>
      <dsp:txXfrm>
        <a:off x="0" y="1872206"/>
        <a:ext cx="9144000" cy="661289"/>
      </dsp:txXfrm>
    </dsp:sp>
    <dsp:sp modelId="{7F4841DB-BC46-43E5-B5FE-FB6C51B46C32}">
      <dsp:nvSpPr>
        <dsp:cNvPr id="0" name=""/>
        <dsp:cNvSpPr/>
      </dsp:nvSpPr>
      <dsp:spPr>
        <a:xfrm>
          <a:off x="0" y="2527806"/>
          <a:ext cx="4572000" cy="56332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i="1" kern="1200" dirty="0" smtClean="0">
              <a:latin typeface="Arial" pitchFamily="34" charset="0"/>
              <a:cs typeface="Arial" pitchFamily="34" charset="0"/>
            </a:rPr>
            <a:t>Saignée </a:t>
          </a:r>
          <a:endParaRPr lang="gsw-FR" sz="2200" i="1" kern="1200" dirty="0">
            <a:latin typeface="Arial" pitchFamily="34" charset="0"/>
            <a:cs typeface="Arial" pitchFamily="34" charset="0"/>
          </a:endParaRPr>
        </a:p>
      </dsp:txBody>
      <dsp:txXfrm>
        <a:off x="0" y="2527806"/>
        <a:ext cx="4572000" cy="563320"/>
      </dsp:txXfrm>
    </dsp:sp>
    <dsp:sp modelId="{46FD2051-6245-411A-8826-7446A8CA71D3}">
      <dsp:nvSpPr>
        <dsp:cNvPr id="0" name=""/>
        <dsp:cNvSpPr/>
      </dsp:nvSpPr>
      <dsp:spPr>
        <a:xfrm>
          <a:off x="4572000" y="2527806"/>
          <a:ext cx="4572000" cy="56332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200" i="1" kern="1200" dirty="0" smtClean="0">
              <a:latin typeface="Arial" pitchFamily="34" charset="0"/>
              <a:cs typeface="Arial" pitchFamily="34" charset="0"/>
            </a:rPr>
            <a:t>Eviscération</a:t>
          </a:r>
          <a:endParaRPr lang="gsw-FR" sz="2200" i="1" kern="1200" dirty="0">
            <a:latin typeface="Arial" pitchFamily="34" charset="0"/>
            <a:cs typeface="Arial" pitchFamily="34" charset="0"/>
          </a:endParaRPr>
        </a:p>
      </dsp:txBody>
      <dsp:txXfrm>
        <a:off x="4572000" y="2527806"/>
        <a:ext cx="4572000" cy="563320"/>
      </dsp:txXfrm>
    </dsp:sp>
    <dsp:sp modelId="{F837C4C3-292B-4C6E-8150-F9021AEB123B}">
      <dsp:nvSpPr>
        <dsp:cNvPr id="0" name=""/>
        <dsp:cNvSpPr/>
      </dsp:nvSpPr>
      <dsp:spPr>
        <a:xfrm rot="10800000">
          <a:off x="0" y="9"/>
          <a:ext cx="9144000" cy="188401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sw-FR" sz="2400" b="1" kern="1200" dirty="0" smtClean="0">
              <a:latin typeface="Arial" pitchFamily="34" charset="0"/>
              <a:cs typeface="Arial" pitchFamily="34" charset="0"/>
            </a:rPr>
            <a:t>Poids corporels, après 92 jours    </a:t>
          </a:r>
          <a:endParaRPr lang="gsw-FR" sz="2400" b="1" kern="1200" dirty="0">
            <a:latin typeface="Arial" pitchFamily="34" charset="0"/>
            <a:cs typeface="Arial" pitchFamily="34" charset="0"/>
          </a:endParaRPr>
        </a:p>
      </dsp:txBody>
      <dsp:txXfrm rot="10800000">
        <a:off x="0" y="9"/>
        <a:ext cx="9144000" cy="1884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sw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262B-4DFF-454F-A313-727E3E1BFB79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sw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3C0B7-C30E-4392-B38C-2EBC8E0466EE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A37AD-6F4B-4E9D-8B8C-E097AB56D80F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sw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C5ED00-0C7E-4BB9-AC45-50A749B2B65C}" type="datetimeFigureOut">
              <a:rPr lang="gsw-FR" smtClean="0"/>
              <a:pPr/>
              <a:t>10/04/2017</a:t>
            </a:fld>
            <a:endParaRPr lang="gsw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gsw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6E87-6EB4-4895-8C08-4461AE5B3794}" type="slidenum">
              <a:rPr lang="gsw-FR" smtClean="0"/>
              <a:pPr/>
              <a:t>‹N°›</a:t>
            </a:fld>
            <a:endParaRPr lang="gsw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channel/UC6m6oWs-9ud_bX5bx0dDHZ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3140968"/>
            <a:ext cx="8751240" cy="1440160"/>
          </a:xfrm>
          <a:scene3d>
            <a:camera prst="perspectiveFront"/>
            <a:lightRig rig="threePt" dir="t"/>
          </a:scene3d>
        </p:spPr>
        <p:txBody>
          <a:bodyPr>
            <a:noAutofit/>
          </a:bodyPr>
          <a:lstStyle/>
          <a:p>
            <a:pPr indent="457200" algn="ctr"/>
            <a:r>
              <a:rPr lang="gsw-FR" sz="2700" b="1" cap="none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Influence de la cuisson en grillade sur la composition en acides gras de la viande d’agneaux issus des pâturages steppiques et des hauts plateaux</a:t>
            </a:r>
            <a:endParaRPr lang="gsw-FR" sz="2700" cap="none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653136"/>
            <a:ext cx="8964488" cy="1656184"/>
          </a:xfrm>
        </p:spPr>
        <p:txBody>
          <a:bodyPr>
            <a:normAutofit fontScale="62500" lnSpcReduction="20000"/>
          </a:bodyPr>
          <a:lstStyle/>
          <a:p>
            <a:pPr algn="ctr"/>
            <a:endParaRPr lang="nl-NL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nl-NL" sz="3500" b="1" u="sng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1,*</a:t>
            </a:r>
            <a:r>
              <a:rPr lang="nl-NL" sz="35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N. </a:t>
            </a:r>
            <a:r>
              <a:rPr lang="nl-NL" sz="3500" b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Berrighi</a:t>
            </a:r>
            <a:r>
              <a:rPr lang="nl-NL" sz="35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nl-NL" sz="3500" b="1" u="sng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3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nl-NL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K. </a:t>
            </a:r>
            <a:r>
              <a:rPr lang="nl-NL" sz="3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Bouderoua</a:t>
            </a:r>
            <a:r>
              <a:rPr lang="nl-NL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nl-NL" sz="3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nl-NL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Marina </a:t>
            </a:r>
            <a:r>
              <a:rPr lang="nl-NL" sz="3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Santaella</a:t>
            </a:r>
            <a:r>
              <a:rPr lang="nl-NL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nl-NL" sz="3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nl-NL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G. Ros, </a:t>
            </a:r>
            <a:r>
              <a:rPr lang="nl-NL" sz="3400" b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nl-NL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nl-NL" sz="3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Nieto</a:t>
            </a:r>
            <a:r>
              <a:rPr lang="gsw-FR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gsw-FR" sz="3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gsw-FR" sz="2000" baseline="30000" dirty="0" smtClean="0">
                <a:solidFill>
                  <a:schemeClr val="bg1"/>
                </a:solidFill>
              </a:rPr>
              <a:t> </a:t>
            </a:r>
            <a:r>
              <a:rPr lang="gsw-F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Laboratoire de Technologie Alimentaire et Nutrition, université Mosta, d’Algérie.</a:t>
            </a:r>
          </a:p>
          <a:p>
            <a:pPr algn="ctr"/>
            <a:r>
              <a:rPr lang="gsw-FR" sz="3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gsw-FR" sz="2000" baseline="30000" dirty="0" smtClean="0">
                <a:solidFill>
                  <a:schemeClr val="bg1"/>
                </a:solidFill>
              </a:rPr>
              <a:t> </a:t>
            </a:r>
            <a:r>
              <a:rPr lang="gsw-FR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Nutrición y Bromatología. Facultad de Veterinaria, Universidad de Murcia. Campus d’Espinardo, 30071, Murcia, Espagne.</a:t>
            </a:r>
          </a:p>
          <a:p>
            <a:endParaRPr lang="gsw-FR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907704" y="260648"/>
            <a:ext cx="4732321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7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République Algérienne Démocratique et Populaire</a:t>
            </a:r>
            <a:endParaRPr kumimoji="0" lang="fr-FR" sz="17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259632" y="620688"/>
            <a:ext cx="662950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7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Ministère de L’Enseignement Supérieur et de la Recherche Scientifique</a:t>
            </a:r>
            <a:endParaRPr kumimoji="0" lang="fr-FR" sz="1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1763688" y="980728"/>
            <a:ext cx="535742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7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Université </a:t>
            </a:r>
            <a:r>
              <a:rPr kumimoji="0" lang="fr-FR" sz="17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Abd</a:t>
            </a:r>
            <a:r>
              <a:rPr kumimoji="0" lang="fr-FR" sz="17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17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Elhamid</a:t>
            </a:r>
            <a:r>
              <a:rPr kumimoji="0" lang="fr-FR" sz="17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Ibn </a:t>
            </a:r>
            <a:r>
              <a:rPr kumimoji="0" lang="fr-FR" sz="17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Badis</a:t>
            </a:r>
            <a:r>
              <a:rPr kumimoji="0" lang="fr-FR" sz="17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Mostaganem. </a:t>
            </a:r>
            <a:r>
              <a:rPr kumimoji="0" lang="fr-FR" sz="17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Agérie</a:t>
            </a:r>
            <a:endParaRPr kumimoji="0" lang="fr-FR" sz="17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152128" cy="504056"/>
          </a:xfrm>
          <a:prstGeom prst="rect">
            <a:avLst/>
          </a:prstGeom>
          <a:noFill/>
        </p:spPr>
      </p:pic>
      <p:pic>
        <p:nvPicPr>
          <p:cNvPr id="9" name="Picture 1" descr="D:\Pictures\fan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88640"/>
            <a:ext cx="1187624" cy="43204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763688" y="1340768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318839">
              <a:spcBef>
                <a:spcPct val="0"/>
              </a:spcBef>
              <a:defRPr/>
            </a:pPr>
            <a:r>
              <a:rPr lang="fr-FR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fr-FR" b="1" i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ème</a:t>
            </a:r>
            <a:r>
              <a:rPr lang="fr-FR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Journées Scientifiques de la faculté des Sciences de </a:t>
            </a:r>
          </a:p>
          <a:p>
            <a:pPr lvl="0" algn="just" defTabSz="4318839">
              <a:spcBef>
                <a:spcPct val="0"/>
              </a:spcBef>
              <a:defRPr/>
            </a:pPr>
            <a:r>
              <a:rPr lang="fr-FR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nature et de la vie à Mostaganem, Les 26 t 27 Avril 2017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27784" y="2060848"/>
            <a:ext cx="3616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orale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07904" y="2708920"/>
            <a:ext cx="1440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Thème</a:t>
            </a:r>
            <a:endParaRPr lang="gsw-FR" sz="28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39752" y="6237312"/>
            <a:ext cx="44464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E-mail: nabilaberrighi@gmail.com</a:t>
            </a:r>
            <a:endParaRPr lang="fr-FR" sz="22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5727" descr="Logo Mostagan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1440160" cy="151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727" descr="Logo Mostagan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24744"/>
            <a:ext cx="1403648" cy="14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bila\Desktop\IMG_0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670759" y="2034099"/>
            <a:ext cx="4464497" cy="3797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Nabila\Desktop\IMG_0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51520" y="1628800"/>
            <a:ext cx="4248472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467544" y="692696"/>
            <a:ext cx="3978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sw-FR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ETRACTION DES LIPIDES</a:t>
            </a:r>
            <a:endParaRPr lang="gsw-FR" sz="2400" dirty="0"/>
          </a:p>
        </p:txBody>
      </p:sp>
      <p:sp>
        <p:nvSpPr>
          <p:cNvPr id="7" name="Rectangle 6"/>
          <p:cNvSpPr/>
          <p:nvPr/>
        </p:nvSpPr>
        <p:spPr>
          <a:xfrm>
            <a:off x="6732240" y="7647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sw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Folch et al., 1957</a:t>
            </a:r>
            <a:endParaRPr lang="gsw-FR" b="1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>
            <a:noAutofit/>
          </a:bodyPr>
          <a:lstStyle/>
          <a:p>
            <a:r>
              <a:rPr lang="gsw-FR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PROFIL EN ACIDES GRAS</a:t>
            </a:r>
            <a:endParaRPr lang="gsw-FR" sz="24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26" name="Picture 2" descr="C:\Users\Nabila\Desktop\20150925_171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3888432" cy="2697163"/>
          </a:xfrm>
          <a:prstGeom prst="rect">
            <a:avLst/>
          </a:prstGeom>
          <a:noFill/>
        </p:spPr>
      </p:pic>
      <p:pic>
        <p:nvPicPr>
          <p:cNvPr id="1027" name="Picture 3" descr="C:\Users\Nabila\Desktop\Belgique\Murcia Nabila\250920154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908720"/>
            <a:ext cx="2808312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Nabila\Desktop\Belgique\Murcia Nabila\250920154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908720"/>
            <a:ext cx="3024336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Nabila\Desktop\Belgique\Murcia Nabila\240920154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908720"/>
            <a:ext cx="2448272" cy="2736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C:\Users\Nabila\Desktop\Belgique\Murcia Nabila\25092015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4221088"/>
            <a:ext cx="4104456" cy="2420888"/>
          </a:xfrm>
          <a:prstGeom prst="rect">
            <a:avLst/>
          </a:prstGeom>
          <a:noFill/>
        </p:spPr>
      </p:pic>
      <p:sp>
        <p:nvSpPr>
          <p:cNvPr id="10" name="Flèche droite 9"/>
          <p:cNvSpPr/>
          <p:nvPr/>
        </p:nvSpPr>
        <p:spPr>
          <a:xfrm>
            <a:off x="2555776" y="2204864"/>
            <a:ext cx="360040" cy="2880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1" name="Flèche droite 10"/>
          <p:cNvSpPr/>
          <p:nvPr/>
        </p:nvSpPr>
        <p:spPr>
          <a:xfrm>
            <a:off x="5796136" y="2132856"/>
            <a:ext cx="360040" cy="36004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 dirty="0">
              <a:solidFill>
                <a:srgbClr val="FFFF00"/>
              </a:solidFill>
            </a:endParaRPr>
          </a:p>
        </p:txBody>
      </p:sp>
      <p:sp>
        <p:nvSpPr>
          <p:cNvPr id="13" name="Flèche vers le bas 12"/>
          <p:cNvSpPr/>
          <p:nvPr/>
        </p:nvSpPr>
        <p:spPr>
          <a:xfrm flipH="1">
            <a:off x="7092280" y="3645024"/>
            <a:ext cx="288032" cy="50405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/>
          </a:p>
        </p:txBody>
      </p:sp>
      <p:sp>
        <p:nvSpPr>
          <p:cNvPr id="14" name="Flèche gauche 13"/>
          <p:cNvSpPr/>
          <p:nvPr/>
        </p:nvSpPr>
        <p:spPr>
          <a:xfrm>
            <a:off x="4139952" y="5445224"/>
            <a:ext cx="576064" cy="28803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sw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060848"/>
            <a:ext cx="849694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        Les </a:t>
            </a:r>
            <a:r>
              <a:rPr lang="fr-FR" sz="2200" dirty="0">
                <a:latin typeface="Arial" pitchFamily="34" charset="0"/>
                <a:cs typeface="Arial" pitchFamily="34" charset="0"/>
              </a:rPr>
              <a:t>résultats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des </a:t>
            </a:r>
            <a:r>
              <a:rPr lang="fr-FR" sz="2200" dirty="0">
                <a:latin typeface="Arial" pitchFamily="34" charset="0"/>
                <a:cs typeface="Arial" pitchFamily="34" charset="0"/>
              </a:rPr>
              <a:t>différents paramètres sont traités en fonction des moyennes par analyse de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variance:</a:t>
            </a:r>
            <a:endParaRPr lang="fr-FR" sz="2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200000"/>
              </a:lnSpc>
            </a:pPr>
            <a:r>
              <a:rPr lang="fr-FR" sz="2400" dirty="0" smtClean="0">
                <a:latin typeface="Arial" pitchFamily="34" charset="0"/>
                <a:cs typeface="Arial" pitchFamily="34" charset="0"/>
              </a:rPr>
              <a:t>Test</a:t>
            </a:r>
            <a:r>
              <a:rPr lang="fr-FR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                                      </a:t>
            </a:r>
            <a:r>
              <a:rPr lang="fr-FR" sz="22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Newman-</a:t>
            </a:r>
            <a:r>
              <a:rPr lang="fr-FR" sz="2200" b="1" i="1" dirty="0" err="1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Keuls</a:t>
            </a:r>
            <a:r>
              <a:rPr lang="fr-FR" sz="22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200000"/>
              </a:lnSpc>
            </a:pPr>
            <a:r>
              <a:rPr lang="fr-FR" sz="2400" dirty="0" smtClean="0">
                <a:latin typeface="Arial" pitchFamily="34" charset="0"/>
                <a:cs typeface="Arial" pitchFamily="34" charset="0"/>
              </a:rPr>
              <a:t>Logiciel                                </a:t>
            </a:r>
            <a:r>
              <a:rPr lang="fr-FR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i="1" dirty="0" err="1" smtClean="0">
                <a:latin typeface="Arial" pitchFamily="34" charset="0"/>
                <a:cs typeface="Arial" pitchFamily="34" charset="0"/>
              </a:rPr>
              <a:t>Statbox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  </a:t>
            </a:r>
            <a:r>
              <a:rPr lang="fr-FR" sz="2400" dirty="0">
                <a:latin typeface="Arial" pitchFamily="34" charset="0"/>
                <a:cs typeface="Arial" pitchFamily="34" charset="0"/>
              </a:rPr>
              <a:t>version 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2006.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908720"/>
            <a:ext cx="3970446" cy="523220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  <p:txBody>
          <a:bodyPr wrap="none">
            <a:spAutoFit/>
          </a:bodyPr>
          <a:lstStyle/>
          <a:p>
            <a:r>
              <a:rPr lang="fr-FR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3- Analyse </a:t>
            </a:r>
            <a:r>
              <a:rPr lang="fr-FR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statistique </a:t>
            </a:r>
            <a:endParaRPr lang="fr-FR" sz="28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243794" y="6172200"/>
            <a:ext cx="1828800" cy="365125"/>
          </a:xfrm>
        </p:spPr>
        <p:txBody>
          <a:bodyPr/>
          <a:lstStyle/>
          <a:p>
            <a:fld id="{C0E2C408-13FA-409A-855E-7CAEE9653B8E}" type="slidenum">
              <a:rPr lang="fr-FR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fr-FR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1331640" y="3933056"/>
            <a:ext cx="28803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1619672" y="4653136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0896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624736" cy="3339752"/>
          </a:xfrm>
          <a:scene3d>
            <a:camera prst="perspectiveContrastingRightFacing"/>
            <a:lightRig rig="threePt" dir="t"/>
          </a:scene3d>
        </p:spPr>
        <p:txBody>
          <a:bodyPr>
            <a:normAutofit/>
          </a:bodyPr>
          <a:lstStyle/>
          <a:p>
            <a:r>
              <a:rPr lang="gsw-FR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principaux  résultats</a:t>
            </a:r>
            <a:endParaRPr lang="gsw-FR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None/>
            </a:pPr>
            <a:r>
              <a:rPr lang="gsw-FR" sz="2200" b="1" i="1" dirty="0" smtClean="0">
                <a:latin typeface="Arial" pitchFamily="34" charset="0"/>
                <a:cs typeface="Arial" pitchFamily="34" charset="0"/>
              </a:rPr>
              <a:t>Tableau 1: Lipides totaux (LT) et AG (en% des AG identifiés) ..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79510" y="404664"/>
          <a:ext cx="8964490" cy="592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672"/>
                <a:gridCol w="1080120"/>
                <a:gridCol w="1080120"/>
                <a:gridCol w="936104"/>
                <a:gridCol w="1080120"/>
                <a:gridCol w="864096"/>
                <a:gridCol w="1152128"/>
                <a:gridCol w="1152130"/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lang="gsw-FR" sz="1800" dirty="0" smtClean="0"/>
                        <a:t>AG (%)</a:t>
                      </a:r>
                      <a:endParaRPr lang="gsw-FR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Avant cuisson</a:t>
                      </a:r>
                      <a:endParaRPr lang="gsw-FR" sz="1800" i="1" dirty="0">
                        <a:solidFill>
                          <a:srgbClr val="FFFF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gsw-FR" sz="2200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gsw-FR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Aprés cuisson</a:t>
                      </a:r>
                      <a:endParaRPr lang="gsw-FR" sz="1800" i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gsw-FR" sz="2200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gsw-FR" sz="1800" b="1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SEM</a:t>
                      </a:r>
                      <a:endParaRPr lang="gsw-FR" sz="1800" b="1" i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gsw-FR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Effets facteurs</a:t>
                      </a:r>
                      <a:endParaRPr lang="gsw-FR" sz="1800" i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gsw-FR" sz="1800" b="1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lang="gsw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Tiaret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Djelfa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Tiaret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Djelfa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gsw-FR" i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Cuisson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Régime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6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LT (%)</a:t>
                      </a:r>
                      <a:endParaRPr lang="gsw-FR" sz="1600" b="1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1.94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3.80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rgbClr val="80008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9.64</a:t>
                      </a:r>
                      <a:endParaRPr lang="gsw-FR" sz="1800" b="1" dirty="0">
                        <a:solidFill>
                          <a:srgbClr val="80008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rgbClr val="80008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11.83</a:t>
                      </a:r>
                      <a:endParaRPr lang="gsw-FR" sz="1800" b="1" dirty="0">
                        <a:solidFill>
                          <a:srgbClr val="80008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3.33</a:t>
                      </a:r>
                      <a:endParaRPr lang="gsw-FR" sz="18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p&lt;0.001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C16:0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22.80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23.13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24.97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24.65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0.78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NS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C18:0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19.30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16.49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18.50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16.91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0.88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C18:1</a:t>
                      </a:r>
                      <a:r>
                        <a:rPr lang="gsw-FR" sz="1800" b="0" i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n-9c</a:t>
                      </a:r>
                      <a:endParaRPr lang="gsw-FR" sz="1800" b="0" i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34.80</a:t>
                      </a:r>
                      <a:endParaRPr lang="gsw-FR" sz="1800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41.47</a:t>
                      </a:r>
                      <a:endParaRPr lang="gsw-FR" sz="1800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37.44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42.67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0.97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NS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p&lt;0.001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C18:2c n-6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3.21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2.97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2.91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1.97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2.79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p&lt;0.001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C18:3 n-6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0.19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0.23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0.22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0.24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0.95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  <a:endParaRPr lang="gsw-FR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C18:3 n-3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0.49</a:t>
                      </a:r>
                      <a:endParaRPr lang="gsw-FR" sz="1800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0.28</a:t>
                      </a:r>
                      <a:endParaRPr lang="gsw-FR" sz="1800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0.92</a:t>
                      </a:r>
                      <a:endParaRPr lang="gsw-FR" sz="18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0.61</a:t>
                      </a:r>
                      <a:endParaRPr lang="gsw-FR" sz="18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  <a:endParaRPr lang="gsw-FR" sz="18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C20:4 n-6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0.12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0.19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0.39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0.48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0.76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AGS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47.73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48.28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>
                          <a:latin typeface="Arial" pitchFamily="34" charset="0"/>
                          <a:cs typeface="Arial" pitchFamily="34" charset="0"/>
                        </a:rPr>
                        <a:t>52.25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>
                          <a:latin typeface="Arial" pitchFamily="34" charset="0"/>
                          <a:cs typeface="Arial" pitchFamily="34" charset="0"/>
                        </a:rPr>
                        <a:t>53.74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01.12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  <a:endParaRPr lang="gsw-FR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AGMI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46.99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47.76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>
                          <a:latin typeface="Arial" pitchFamily="34" charset="0"/>
                          <a:cs typeface="Arial" pitchFamily="34" charset="0"/>
                        </a:rPr>
                        <a:t>45.76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>
                          <a:latin typeface="Arial" pitchFamily="34" charset="0"/>
                          <a:cs typeface="Arial" pitchFamily="34" charset="0"/>
                        </a:rPr>
                        <a:t>49.87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1.47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  <a:endParaRPr lang="gsw-FR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NS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AGPI</a:t>
                      </a:r>
                      <a:endParaRPr lang="gsw-FR" sz="1800" b="0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12.99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14.74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>
                          <a:latin typeface="Arial" pitchFamily="34" charset="0"/>
                          <a:cs typeface="Arial" pitchFamily="34" charset="0"/>
                        </a:rPr>
                        <a:t>16.11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16.37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1.78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  <a:endParaRPr lang="gsw-FR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n-6/ n-3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3.45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5.67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>
                          <a:latin typeface="Arial" pitchFamily="34" charset="0"/>
                          <a:cs typeface="Arial" pitchFamily="34" charset="0"/>
                        </a:rPr>
                        <a:t>4.20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>
                          <a:latin typeface="Arial" pitchFamily="34" charset="0"/>
                          <a:cs typeface="Arial" pitchFamily="34" charset="0"/>
                        </a:rPr>
                        <a:t>6.34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0.17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  <a:endParaRPr lang="gsw-FR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p&lt;0.001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LA/ALA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9.00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3.01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>
                          <a:latin typeface="Arial" pitchFamily="34" charset="0"/>
                          <a:cs typeface="Arial" pitchFamily="34" charset="0"/>
                        </a:rPr>
                        <a:t>13.23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>
                          <a:latin typeface="Arial" pitchFamily="34" charset="0"/>
                          <a:cs typeface="Arial" pitchFamily="34" charset="0"/>
                        </a:rPr>
                        <a:t>8.21</a:t>
                      </a:r>
                      <a:endParaRPr lang="gsw-FR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0.14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  <a:endParaRPr lang="gsw-FR" sz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p&lt;0.001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AGPI/AGS</a:t>
                      </a:r>
                      <a:endParaRPr lang="gsw-FR" sz="1800" b="1" i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0.31</a:t>
                      </a:r>
                      <a:endParaRPr lang="gsw-FR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0.27</a:t>
                      </a:r>
                      <a:endParaRPr lang="gsw-F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0.31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0.30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dirty="0">
                          <a:latin typeface="Arial" pitchFamily="34" charset="0"/>
                          <a:cs typeface="Arial" pitchFamily="34" charset="0"/>
                        </a:rPr>
                        <a:t>0.17</a:t>
                      </a:r>
                      <a:endParaRPr lang="gsw-F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sw-F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gsw-FR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p&lt;0.001</a:t>
                      </a:r>
                      <a:endParaRPr lang="gsw-FR" sz="18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6309320"/>
            <a:ext cx="43236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n= 10. SEM : Erreur standard de la moyenne.</a:t>
            </a:r>
            <a:endParaRPr kumimoji="0" lang="fr-FR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27954" y="630932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Normand  </a:t>
            </a:r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et al., </a:t>
            </a:r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2006</a:t>
            </a:r>
            <a:endParaRPr lang="gsw-FR" b="1" i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332656"/>
            <a:ext cx="8435280" cy="61926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gsw-FR" dirty="0" smtClean="0"/>
          </a:p>
          <a:p>
            <a:pPr marL="0" indent="-6336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gsw-FR" sz="2900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Bauchart et al., (2005) </a:t>
            </a:r>
            <a:r>
              <a:rPr lang="gsw-FR" sz="3500" dirty="0" smtClean="0">
                <a:latin typeface="Arial" pitchFamily="34" charset="0"/>
                <a:cs typeface="Arial" pitchFamily="34" charset="0"/>
              </a:rPr>
              <a:t>ont signalé que les variations des teneurs en AGPI n-3 sont relatives au type métabolique du muscle puisque, un muscle possède une activité oxydative, par sa riche en TG à l’opposé d’un muscle à tendance glycolytique, par sa richesse en PL .</a:t>
            </a:r>
            <a:endParaRPr lang="gsw-FR" sz="3500" dirty="0" smtClean="0">
              <a:latin typeface="Arial" pitchFamily="34" charset="0"/>
              <a:cs typeface="Arial" pitchFamily="34" charset="0"/>
            </a:endParaRPr>
          </a:p>
          <a:p>
            <a:pPr marL="0" indent="-633600" algn="just">
              <a:lnSpc>
                <a:spcPct val="150000"/>
              </a:lnSpc>
              <a:spcBef>
                <a:spcPts val="0"/>
              </a:spcBef>
              <a:buNone/>
            </a:pPr>
            <a:endParaRPr lang="gsw-FR" sz="3200" dirty="0" smtClean="0">
              <a:latin typeface="Arial" pitchFamily="34" charset="0"/>
              <a:cs typeface="Arial" pitchFamily="34" charset="0"/>
            </a:endParaRPr>
          </a:p>
          <a:p>
            <a:pPr marL="0" indent="633600" algn="just">
              <a:lnSpc>
                <a:spcPct val="150000"/>
              </a:lnSpc>
              <a:spcBef>
                <a:spcPts val="0"/>
              </a:spcBef>
            </a:pPr>
            <a:r>
              <a:rPr lang="fr-FR" sz="3200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Gerber et al., 2008 </a:t>
            </a:r>
            <a:r>
              <a:rPr lang="fr-FR" sz="3500" dirty="0" smtClean="0">
                <a:latin typeface="Arial" pitchFamily="34" charset="0"/>
                <a:cs typeface="Arial" pitchFamily="34" charset="0"/>
              </a:rPr>
              <a:t>ont confirmé qu'une augmentation des niveaux de viande en PUFA après la cuisson est due à des pertes d'acides gras non saturés de triglycérides des tissus adipeux .</a:t>
            </a:r>
          </a:p>
          <a:p>
            <a:pPr marL="0" indent="633600" algn="just">
              <a:lnSpc>
                <a:spcPct val="150000"/>
              </a:lnSpc>
              <a:spcBef>
                <a:spcPts val="0"/>
              </a:spcBef>
            </a:pPr>
            <a:endParaRPr lang="fr-FR" sz="3200" dirty="0" smtClean="0">
              <a:latin typeface="Arial" pitchFamily="34" charset="0"/>
              <a:cs typeface="Arial" pitchFamily="34" charset="0"/>
            </a:endParaRPr>
          </a:p>
          <a:p>
            <a:pPr marL="0" indent="633600" algn="just">
              <a:lnSpc>
                <a:spcPct val="150000"/>
              </a:lnSpc>
              <a:spcBef>
                <a:spcPts val="0"/>
              </a:spcBef>
            </a:pPr>
            <a:r>
              <a:rPr lang="fr-FR" sz="3200" dirty="0" smtClean="0">
                <a:latin typeface="Arial" pitchFamily="34" charset="0"/>
                <a:cs typeface="Arial" pitchFamily="34" charset="0"/>
              </a:rPr>
              <a:t>En conséquence, l'agneau grillé a montré un ratio PUFA très élevé 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n-6/n-3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, loin des recommandations </a:t>
            </a:r>
            <a:r>
              <a:rPr lang="fr-FR" sz="2900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(DHSS, 1994), 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bien qu'il ait un rapport 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PUFA/SFA 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plus favorable que la viande crue, proche du souhaitable 0,4 . </a:t>
            </a:r>
            <a:endParaRPr lang="gsw-FR" sz="3200" dirty="0" smtClean="0">
              <a:latin typeface="Arial" pitchFamily="34" charset="0"/>
              <a:cs typeface="Arial" pitchFamily="34" charset="0"/>
            </a:endParaRPr>
          </a:p>
          <a:p>
            <a:pPr marL="0" indent="633600" algn="just">
              <a:lnSpc>
                <a:spcPct val="150000"/>
              </a:lnSpc>
              <a:spcBef>
                <a:spcPts val="0"/>
              </a:spcBef>
            </a:pPr>
            <a:endParaRPr lang="gsw-FR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icrotic's\Desktop\images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85210" y="3390741"/>
            <a:ext cx="1973580" cy="1478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72816"/>
            <a:ext cx="3096344" cy="158417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83568" y="2276872"/>
            <a:ext cx="3672408" cy="769441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fr-FR" sz="4400" b="1" i="1" dirty="0" smtClean="0">
                <a:solidFill>
                  <a:srgbClr val="1E09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Conclusions</a:t>
            </a:r>
            <a:endParaRPr lang="fr-FR" sz="4400" b="1" i="1" dirty="0">
              <a:solidFill>
                <a:srgbClr val="1E09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0782" y="404664"/>
            <a:ext cx="1978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Conclusion </a:t>
            </a:r>
            <a:endParaRPr lang="gsw-FR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0"/>
            <a:ext cx="1753559" cy="7810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79512" y="1052736"/>
            <a:ext cx="8712968" cy="155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La viande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d’agneau de pâturage présente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une teneur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plus élevée en AGPI n-3 à valeur santé, ce qui augmente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ses qualités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nutritionnelles pour le consommateur</a:t>
            </a:r>
          </a:p>
        </p:txBody>
      </p:sp>
      <p:sp>
        <p:nvSpPr>
          <p:cNvPr id="7" name="Rectangle 6"/>
          <p:cNvSpPr/>
          <p:nvPr/>
        </p:nvSpPr>
        <p:spPr>
          <a:xfrm>
            <a:off x="251520" y="3140968"/>
            <a:ext cx="8568952" cy="307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Bien que la plupart des données sur la composition de l'agneau soient basées sur la viande crue, cette étude a montré que la cuisson grillade influence grandement la composition en acides gras de la viande d'agneau, cet effet est principalement dû à l'augmentation de la matière sèche qui modifie la teneur en matières grasses. </a:t>
            </a:r>
            <a:endParaRPr lang="fr-FR" sz="2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620688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Perspectives</a:t>
            </a:r>
            <a:endParaRPr lang="gsw-FR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0441" y="260648"/>
            <a:ext cx="1753559" cy="781051"/>
          </a:xfrm>
          <a:prstGeom prst="rect">
            <a:avLst/>
          </a:prstGeom>
          <a:noFill/>
        </p:spPr>
      </p:pic>
      <p:pic>
        <p:nvPicPr>
          <p:cNvPr id="6" name="Picture 2" descr="Image hébergée par servimg.co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276672"/>
            <a:ext cx="1753559" cy="78105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51520" y="1772816"/>
            <a:ext cx="871296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es recherches dans ce domaine peuvent être poursuivies à travers d’autres paramètres tels que l’effet de la congélation à long terme, le conditionnement et l’emballage en relation avec l’origine des pâturages ainsi que de l’âge des animaux. 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3789040"/>
            <a:ext cx="864096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es points sont susceptibles de faire l’objet d’une étude plus approfondie dans un cadre plus poussé.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4525963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 algn="ctr"/>
            <a:endParaRPr lang="gsw-FR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gsw-FR" sz="2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gsw-FR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gsw-FR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L’auteur remercie en particulier </a:t>
            </a:r>
            <a:r>
              <a:rPr lang="fr-FR" sz="24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Antonia </a:t>
            </a:r>
            <a:r>
              <a:rPr lang="fr-FR" sz="2400" b="1" i="1" dirty="0" err="1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Tovar</a:t>
            </a:r>
            <a:r>
              <a:rPr lang="fr-FR" sz="24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fr-FR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la Faculté vétérinaire Département de Technologie Alimentaire, Nutrition et Science des Aliments. </a:t>
            </a:r>
            <a:r>
              <a:rPr lang="fr-FR" sz="24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Campus de </a:t>
            </a:r>
            <a:r>
              <a:rPr lang="fr-FR" sz="2400" b="1" i="1" dirty="0" err="1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Espinardo</a:t>
            </a:r>
            <a:r>
              <a:rPr lang="fr-FR" sz="24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, 30100 </a:t>
            </a:r>
            <a:r>
              <a:rPr lang="fr-FR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pour leur </a:t>
            </a:r>
            <a:r>
              <a:rPr lang="fr-FR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assistance technique</a:t>
            </a:r>
            <a:r>
              <a:rPr lang="fr-FR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gsw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980728"/>
            <a:ext cx="8991600" cy="5616624"/>
          </a:xfrm>
        </p:spPr>
        <p:txBody>
          <a:bodyPr>
            <a:normAutofit fontScale="70000" lnSpcReduction="20000"/>
          </a:bodyPr>
          <a:lstStyle/>
          <a:p>
            <a:pPr marL="0" indent="457200" algn="ctr">
              <a:lnSpc>
                <a:spcPct val="150000"/>
              </a:lnSpc>
              <a:spcBef>
                <a:spcPts val="0"/>
              </a:spcBef>
              <a:buNone/>
            </a:pPr>
            <a:endParaRPr lang="gsw-FR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4572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gsw-F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</a:t>
            </a:r>
          </a:p>
          <a:p>
            <a:pPr marL="0" indent="457200" algn="ctr">
              <a:lnSpc>
                <a:spcPct val="150000"/>
              </a:lnSpc>
              <a:spcBef>
                <a:spcPts val="0"/>
              </a:spcBef>
              <a:buNone/>
            </a:pPr>
            <a:endParaRPr lang="gsw-FR" sz="2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sw-F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 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gsw-FR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sw-FR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</a:t>
            </a:r>
            <a:endParaRPr lang="gsw-FR" sz="2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900" b="1" i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fr-FR" b="1" i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Sanũdo</a:t>
            </a:r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et al., 2000</a:t>
            </a:r>
            <a:endParaRPr lang="fr-FR" b="1" i="1" dirty="0" smtClean="0">
              <a:solidFill>
                <a:srgbClr val="6B14AC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gsw-FR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633600" algn="just">
              <a:lnSpc>
                <a:spcPct val="220000"/>
              </a:lnSpc>
              <a:spcBef>
                <a:spcPts val="0"/>
              </a:spcBef>
              <a:buNone/>
            </a:pPr>
            <a:endParaRPr lang="gsw-FR" dirty="0" smtClean="0">
              <a:latin typeface="Arial" pitchFamily="34" charset="0"/>
              <a:cs typeface="Arial" pitchFamily="34" charset="0"/>
            </a:endParaRPr>
          </a:p>
          <a:p>
            <a:pPr marL="0" indent="633600" algn="just">
              <a:lnSpc>
                <a:spcPct val="220000"/>
              </a:lnSpc>
              <a:spcBef>
                <a:spcPts val="0"/>
              </a:spcBef>
              <a:buNone/>
            </a:pPr>
            <a:r>
              <a:rPr lang="gsw-FR" sz="2900" dirty="0" smtClean="0">
                <a:latin typeface="Arial" pitchFamily="34" charset="0"/>
                <a:cs typeface="Arial" pitchFamily="34" charset="0"/>
              </a:rPr>
              <a:t>La cuisson de la viande par la</a:t>
            </a:r>
            <a:r>
              <a:rPr lang="gsw-FR" sz="2900" b="1" dirty="0" smtClean="0">
                <a:latin typeface="Arial" pitchFamily="34" charset="0"/>
                <a:cs typeface="Arial" pitchFamily="34" charset="0"/>
              </a:rPr>
              <a:t> cuisson </a:t>
            </a:r>
            <a:r>
              <a:rPr lang="gsw-FR" sz="2900" dirty="0" smtClean="0">
                <a:latin typeface="Arial" pitchFamily="34" charset="0"/>
                <a:cs typeface="Arial" pitchFamily="34" charset="0"/>
              </a:rPr>
              <a:t>permet d’améliorer sa </a:t>
            </a:r>
            <a:r>
              <a:rPr lang="gsw-FR" sz="2900" b="1" dirty="0" smtClean="0">
                <a:latin typeface="Arial" pitchFamily="34" charset="0"/>
                <a:cs typeface="Arial" pitchFamily="34" charset="0"/>
              </a:rPr>
              <a:t>qualité</a:t>
            </a:r>
            <a:r>
              <a:rPr lang="gsw-FR" sz="2900" dirty="0" smtClean="0">
                <a:latin typeface="Arial" pitchFamily="34" charset="0"/>
                <a:cs typeface="Arial" pitchFamily="34" charset="0"/>
              </a:rPr>
              <a:t> mais pourra aussi conduire à l’</a:t>
            </a:r>
            <a:r>
              <a:rPr lang="gsw-FR" sz="2900" b="1" dirty="0" smtClean="0">
                <a:latin typeface="Arial" pitchFamily="34" charset="0"/>
                <a:cs typeface="Arial" pitchFamily="34" charset="0"/>
              </a:rPr>
              <a:t>oxydation</a:t>
            </a:r>
            <a:r>
              <a:rPr lang="gsw-FR" sz="2900" dirty="0" smtClean="0">
                <a:latin typeface="Arial" pitchFamily="34" charset="0"/>
                <a:cs typeface="Arial" pitchFamily="34" charset="0"/>
              </a:rPr>
              <a:t> de ses lipides avec un impact négatif sur la qualité nutritionnelle </a:t>
            </a:r>
            <a:r>
              <a:rPr lang="gsw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(Gatellier et Santé-Lhoutellier, 2009; </a:t>
            </a:r>
            <a:r>
              <a:rPr lang="fr-FR" b="1" i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Ratnajothi</a:t>
            </a:r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, 2010</a:t>
            </a:r>
            <a:r>
              <a:rPr lang="gsw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None/>
            </a:pPr>
            <a:endParaRPr lang="gsw-FR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gsw-FR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gsw-FR" dirty="0"/>
          </a:p>
        </p:txBody>
      </p:sp>
      <p:sp>
        <p:nvSpPr>
          <p:cNvPr id="4" name="Rectangle 3"/>
          <p:cNvSpPr/>
          <p:nvPr/>
        </p:nvSpPr>
        <p:spPr>
          <a:xfrm>
            <a:off x="1115616" y="404664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INTRODUCTION</a:t>
            </a:r>
            <a:endParaRPr lang="gsw-FR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908720"/>
            <a:ext cx="8568952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4320" algn="just">
              <a:lnSpc>
                <a:spcPct val="160000"/>
              </a:lnSpc>
            </a:pP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Les lipides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fr-FR" sz="2000" dirty="0" smtClean="0">
                <a:solidFill>
                  <a:srgbClr val="1C08B4"/>
                </a:solidFill>
                <a:latin typeface="Arial" pitchFamily="34" charset="0"/>
                <a:cs typeface="Arial" pitchFamily="34" charset="0"/>
              </a:rPr>
              <a:t>Qualités </a:t>
            </a:r>
            <a:r>
              <a:rPr lang="fr-FR" sz="2000" b="1" dirty="0" smtClean="0">
                <a:solidFill>
                  <a:srgbClr val="1C08B4"/>
                </a:solidFill>
                <a:latin typeface="Arial" pitchFamily="34" charset="0"/>
                <a:cs typeface="Arial" pitchFamily="34" charset="0"/>
              </a:rPr>
              <a:t>nutritionnelles</a:t>
            </a:r>
            <a:r>
              <a:rPr lang="fr-FR" sz="2000" dirty="0" smtClean="0">
                <a:solidFill>
                  <a:srgbClr val="1C08B4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(Wood et al., 2004).</a:t>
            </a:r>
          </a:p>
          <a:p>
            <a:pPr indent="274320" algn="just">
              <a:lnSpc>
                <a:spcPct val="160000"/>
              </a:lnSpc>
            </a:pPr>
            <a:r>
              <a:rPr lang="fr-FR" b="1" i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Bauchart</a:t>
            </a:r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et al., 2010 ; Normand et al., 2005</a:t>
            </a:r>
          </a:p>
          <a:p>
            <a:pPr indent="274320" algn="just">
              <a:lnSpc>
                <a:spcPct val="160000"/>
              </a:lnSpc>
            </a:pPr>
            <a:r>
              <a:rPr lang="fr-FR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3 à 7 % de lipides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indent="274320" algn="ctr">
              <a:lnSpc>
                <a:spcPct val="160000"/>
              </a:lnSpc>
            </a:pPr>
            <a:r>
              <a:rPr lang="fr-FR" sz="21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Régime alimentaire</a:t>
            </a:r>
            <a:r>
              <a:rPr lang="fr-FR" sz="20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274320">
              <a:lnSpc>
                <a:spcPct val="160000"/>
              </a:lnSpc>
            </a:pPr>
            <a:r>
              <a:rPr lang="fr-FR" sz="2000" b="1" i="1" dirty="0" smtClean="0">
                <a:solidFill>
                  <a:srgbClr val="6B14AC"/>
                </a:solidFill>
                <a:latin typeface="Arial" pitchFamily="34" charset="0"/>
                <a:cs typeface="Arial" pitchFamily="34" charset="0"/>
              </a:rPr>
              <a:t>                  Âge</a:t>
            </a:r>
            <a:endParaRPr lang="fr-FR" sz="2000" b="1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  <a:p>
            <a:pPr indent="274320" algn="ctr">
              <a:lnSpc>
                <a:spcPct val="160000"/>
              </a:lnSpc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Composition en </a:t>
            </a:r>
            <a:r>
              <a:rPr lang="fr-FR" sz="21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AGPI n-3</a:t>
            </a:r>
          </a:p>
          <a:p>
            <a:pPr indent="274320">
              <a:lnSpc>
                <a:spcPct val="160000"/>
              </a:lnSpc>
            </a:pPr>
            <a:endParaRPr lang="fr-FR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4355976" y="292494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en angle 27"/>
          <p:cNvCxnSpPr/>
          <p:nvPr/>
        </p:nvCxnSpPr>
        <p:spPr>
          <a:xfrm>
            <a:off x="4716016" y="1916832"/>
            <a:ext cx="1656184" cy="3600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V="1">
            <a:off x="2267744" y="1268760"/>
            <a:ext cx="864096" cy="8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4355976" y="19888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1115616" y="3717032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2483768" y="3212976"/>
            <a:ext cx="1224136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23528" y="3501008"/>
            <a:ext cx="7986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dirty="0" smtClean="0">
                <a:solidFill>
                  <a:srgbClr val="6B14AC"/>
                </a:solidFill>
                <a:latin typeface="Arial" pitchFamily="34" charset="0"/>
                <a:cs typeface="Arial" pitchFamily="34" charset="0"/>
              </a:rPr>
              <a:t>Race</a:t>
            </a:r>
            <a:endParaRPr lang="gsw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1277496"/>
          </a:xfrm>
          <a:scene3d>
            <a:camera prst="perspectiveRelaxedModerately"/>
            <a:lightRig rig="threePt" dir="t"/>
          </a:scene3d>
          <a:sp3d>
            <a:bevelT/>
          </a:sp3d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fr-FR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Merci pour votre aimable attention </a:t>
            </a:r>
            <a:endParaRPr lang="fr-FR" sz="40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gsw-FR" dirty="0" smtClean="0">
                <a:hlinkClick r:id="rId2"/>
              </a:rPr>
              <a:t/>
            </a:r>
            <a:br>
              <a:rPr lang="gsw-FR" dirty="0" smtClean="0">
                <a:hlinkClick r:id="rId2"/>
              </a:rPr>
            </a:br>
            <a:endParaRPr lang="gsw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gsw-FR" sz="2400" b="1" i="1" cap="none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PROBLÉMATIQUE</a:t>
            </a:r>
            <a:endParaRPr lang="gsw-FR" sz="2400" b="1" i="1" cap="none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5" name="Diagramme 4"/>
          <p:cNvGraphicFramePr/>
          <p:nvPr/>
        </p:nvGraphicFramePr>
        <p:xfrm>
          <a:off x="395536" y="1412776"/>
          <a:ext cx="82809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620688"/>
            <a:ext cx="3089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OBJECTIFS VISÉS: </a:t>
            </a:r>
            <a:endParaRPr lang="fr-FR" sz="24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484784"/>
            <a:ext cx="8712968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aractériser sur le </a:t>
            </a:r>
            <a:r>
              <a:rPr lang="fr-FR" sz="22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plan nutritionnel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la viande d’agneau de race locale dans leur zone d’élevage (</a:t>
            </a:r>
            <a:r>
              <a:rPr lang="fr-FR" sz="2200" b="1" i="1" dirty="0" smtClean="0">
                <a:latin typeface="Arial" pitchFamily="34" charset="0"/>
                <a:cs typeface="Arial" pitchFamily="34" charset="0"/>
              </a:rPr>
              <a:t>Tiaret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  &amp; </a:t>
            </a:r>
            <a:r>
              <a:rPr lang="fr-FR" sz="2200" b="1" i="1" dirty="0" smtClean="0">
                <a:latin typeface="Arial" pitchFamily="34" charset="0"/>
                <a:cs typeface="Arial" pitchFamily="34" charset="0"/>
              </a:rPr>
              <a:t>Djelfa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3140968"/>
            <a:ext cx="8712968" cy="206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gsw-FR" sz="2200" dirty="0" smtClean="0">
                <a:latin typeface="Arial" pitchFamily="34" charset="0"/>
                <a:cs typeface="Arial" pitchFamily="34" charset="0"/>
              </a:rPr>
              <a:t>Comparer l’effet de la </a:t>
            </a:r>
            <a:r>
              <a:rPr lang="gsw-FR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cuisson</a:t>
            </a:r>
            <a:r>
              <a:rPr lang="gsw-FR" sz="2200" dirty="0" smtClean="0">
                <a:latin typeface="Arial" pitchFamily="34" charset="0"/>
                <a:cs typeface="Arial" pitchFamily="34" charset="0"/>
              </a:rPr>
              <a:t> sur la viande des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pâturages des hauts plateaux de Tiaret,  avec une viande d’engraissement intensif et des pâturages steppiques de Djelfa sur </a:t>
            </a:r>
            <a:r>
              <a:rPr lang="fr-FR" sz="2200" dirty="0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les </a:t>
            </a:r>
            <a:r>
              <a:rPr lang="fr-FR" sz="2200" b="1" dirty="0" smtClean="0">
                <a:solidFill>
                  <a:srgbClr val="FF33CC"/>
                </a:solidFill>
                <a:latin typeface="Arial" pitchFamily="34" charset="0"/>
                <a:cs typeface="Arial" pitchFamily="34" charset="0"/>
              </a:rPr>
              <a:t>lipides totaux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(LT) et les  </a:t>
            </a:r>
            <a:r>
              <a:rPr lang="fr-FR" sz="2200" b="1" dirty="0" smtClean="0">
                <a:solidFill>
                  <a:srgbClr val="CC3399"/>
                </a:solidFill>
                <a:latin typeface="Arial" pitchFamily="34" charset="0"/>
                <a:cs typeface="Arial" pitchFamily="34" charset="0"/>
              </a:rPr>
              <a:t>acides gras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(AG).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324544" y="0"/>
            <a:ext cx="5580112" cy="692696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soft" dir="t"/>
          </a:scene3d>
          <a:sp3d>
            <a:bevelT w="152400" h="50800" prst="softRound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gsw-FR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Protocole expérimental</a:t>
            </a:r>
            <a:endParaRPr lang="gsw-FR" sz="2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3131840" y="476672"/>
          <a:ext cx="7704856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Connecteur droit avec flèche 9"/>
          <p:cNvCxnSpPr/>
          <p:nvPr/>
        </p:nvCxnSpPr>
        <p:spPr>
          <a:xfrm>
            <a:off x="1331640" y="27809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611560" y="2780928"/>
            <a:ext cx="7776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Rectangle à coins arrondis 37"/>
          <p:cNvSpPr/>
          <p:nvPr/>
        </p:nvSpPr>
        <p:spPr>
          <a:xfrm>
            <a:off x="0" y="4005064"/>
            <a:ext cx="3528392" cy="414552"/>
          </a:xfrm>
          <a:prstGeom prst="roundRect">
            <a:avLst>
              <a:gd name="adj" fmla="val 1000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gsw-FR" sz="22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85% </a:t>
            </a:r>
            <a:r>
              <a:rPr lang="gsw-FR" sz="2200" b="1" i="1" dirty="0" smtClean="0">
                <a:latin typeface="Arial" pitchFamily="34" charset="0"/>
                <a:cs typeface="Arial" pitchFamily="34" charset="0"/>
              </a:rPr>
              <a:t>Pâturage</a:t>
            </a:r>
            <a:r>
              <a:rPr lang="gsw-FR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gsw-F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gsw-FR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gsw-FR" sz="22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15%</a:t>
            </a:r>
            <a:r>
              <a:rPr lang="gsw-FR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gsw-FR" sz="2200" b="1" i="1" dirty="0" smtClean="0">
                <a:latin typeface="Arial" pitchFamily="34" charset="0"/>
                <a:cs typeface="Arial" pitchFamily="34" charset="0"/>
              </a:rPr>
              <a:t>foin</a:t>
            </a:r>
            <a:endParaRPr lang="gsw-FR" sz="2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4679504" y="4005064"/>
            <a:ext cx="4464496" cy="41455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gsw-FR" sz="22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70% </a:t>
            </a:r>
            <a:r>
              <a:rPr lang="gsw-FR" sz="2200" b="1" i="1" dirty="0" smtClean="0">
                <a:latin typeface="Arial" pitchFamily="34" charset="0"/>
                <a:cs typeface="Arial" pitchFamily="34" charset="0"/>
              </a:rPr>
              <a:t>Pâturage</a:t>
            </a:r>
            <a:r>
              <a:rPr lang="gsw-FR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gsw-FR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gsw-FR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gsw-FR" sz="2200" b="1" i="1" dirty="0" smtClean="0">
                <a:solidFill>
                  <a:srgbClr val="1E09BB"/>
                </a:solidFill>
                <a:latin typeface="Arial" pitchFamily="34" charset="0"/>
                <a:cs typeface="Arial" pitchFamily="34" charset="0"/>
              </a:rPr>
              <a:t>30% </a:t>
            </a:r>
            <a:r>
              <a:rPr lang="gsw-FR" sz="2200" b="1" i="1" dirty="0" smtClean="0">
                <a:latin typeface="Arial" pitchFamily="34" charset="0"/>
                <a:cs typeface="Arial" pitchFamily="34" charset="0"/>
              </a:rPr>
              <a:t>concentré</a:t>
            </a:r>
            <a:endParaRPr lang="gsw-FR" sz="2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2699792" y="2276872"/>
            <a:ext cx="3312368" cy="41455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gsw-FR" sz="2200" i="1" dirty="0" smtClean="0">
                <a:latin typeface="Arial" pitchFamily="34" charset="0"/>
                <a:cs typeface="Arial" pitchFamily="34" charset="0"/>
              </a:rPr>
              <a:t>21 Mars -21 Juin 2014</a:t>
            </a:r>
            <a:endParaRPr lang="gsw-FR" sz="2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3140968"/>
            <a:ext cx="3344249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Hauts plateaux (Tiaret) </a:t>
            </a:r>
            <a:endParaRPr lang="gsw-FR" sz="2400" b="1" dirty="0"/>
          </a:p>
        </p:txBody>
      </p:sp>
      <p:cxnSp>
        <p:nvCxnSpPr>
          <p:cNvPr id="27" name="Connecteur droit avec flèche 26"/>
          <p:cNvCxnSpPr/>
          <p:nvPr/>
        </p:nvCxnSpPr>
        <p:spPr>
          <a:xfrm flipH="1">
            <a:off x="7092280" y="3573016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7452320" y="27809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1259632" y="3573016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940152" y="3140968"/>
            <a:ext cx="291427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gsw-FR" sz="2400" b="1" dirty="0" smtClean="0">
                <a:latin typeface="Times New Roman" pitchFamily="18" charset="0"/>
                <a:cs typeface="Times New Roman" pitchFamily="18" charset="0"/>
              </a:rPr>
              <a:t>Steppe </a:t>
            </a:r>
            <a:r>
              <a:rPr lang="gsw-FR" sz="2400" b="1" i="1" dirty="0" smtClean="0">
                <a:latin typeface="Times New Roman" pitchFamily="18" charset="0"/>
                <a:cs typeface="Times New Roman" pitchFamily="18" charset="0"/>
              </a:rPr>
              <a:t>(Djelfa) </a:t>
            </a:r>
            <a:endParaRPr lang="gsw-FR" sz="2400" b="1" dirty="0"/>
          </a:p>
        </p:txBody>
      </p:sp>
      <p:pic>
        <p:nvPicPr>
          <p:cNvPr id="1026" name="Picture 2" descr="C:\Users\Nabila\Desktop\imag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838" y="4941167"/>
            <a:ext cx="3645098" cy="1728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Nabila\Desktop\elevage_855983_679x41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828090"/>
            <a:ext cx="4248472" cy="20299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-124959" y="4560748"/>
            <a:ext cx="939391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© Le concentré est composé de: 15% maïs, 10% farine de soja, 4% </a:t>
            </a:r>
            <a:r>
              <a:rPr kumimoji="0" lang="fr-FR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brain</a:t>
            </a:r>
            <a:r>
              <a:rPr kumimoji="0" lang="fr-F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et 1% minéraux.</a:t>
            </a:r>
            <a:endParaRPr kumimoji="0" lang="fr-FR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57606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gsw-F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Principales plantes fourragéres</a:t>
            </a:r>
            <a:endParaRPr lang="gsw-FR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0" y="2060848"/>
          <a:ext cx="9144000" cy="3320151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644008"/>
                <a:gridCol w="4499992"/>
              </a:tblGrid>
              <a:tr h="458612">
                <a:tc>
                  <a:txBody>
                    <a:bodyPr/>
                    <a:lstStyle/>
                    <a:p>
                      <a:pPr algn="ctr"/>
                      <a:r>
                        <a:rPr lang="gsw-FR" sz="2200" i="1" dirty="0" smtClean="0">
                          <a:solidFill>
                            <a:srgbClr val="6B14AC"/>
                          </a:solidFill>
                          <a:latin typeface="Arial" pitchFamily="34" charset="0"/>
                          <a:cs typeface="Arial" pitchFamily="34" charset="0"/>
                        </a:rPr>
                        <a:t>Hauts</a:t>
                      </a:r>
                      <a:r>
                        <a:rPr lang="gsw-FR" sz="2200" i="1" baseline="0" dirty="0" smtClean="0">
                          <a:solidFill>
                            <a:srgbClr val="6B14AC"/>
                          </a:solidFill>
                          <a:latin typeface="Arial" pitchFamily="34" charset="0"/>
                          <a:cs typeface="Arial" pitchFamily="34" charset="0"/>
                        </a:rPr>
                        <a:t> plateaux </a:t>
                      </a:r>
                      <a:endParaRPr lang="gsw-FR" sz="2200" i="1" dirty="0">
                        <a:solidFill>
                          <a:srgbClr val="6B14A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sw-FR" sz="2200" i="1" dirty="0" smtClean="0">
                          <a:solidFill>
                            <a:srgbClr val="1E09BB"/>
                          </a:solidFill>
                          <a:latin typeface="Arial" pitchFamily="34" charset="0"/>
                          <a:cs typeface="Arial" pitchFamily="34" charset="0"/>
                        </a:rPr>
                        <a:t>Steppe</a:t>
                      </a:r>
                      <a:endParaRPr lang="gsw-FR" sz="2200" b="1" i="1" dirty="0">
                        <a:solidFill>
                          <a:srgbClr val="1E09BB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0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20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Ray-grass </a:t>
                      </a:r>
                      <a:r>
                        <a:rPr lang="fr-BE" sz="200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Lolium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perenne </a:t>
                      </a:r>
                    </a:p>
                    <a:p>
                      <a:endParaRPr lang="gsw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z="2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Atriplex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</a:t>
                      </a:r>
                      <a:r>
                        <a:rPr lang="en-US" sz="2000" i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Atriplex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2000" i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halimus</a:t>
                      </a:r>
                      <a:endParaRPr lang="gsw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0440">
                <a:tc>
                  <a:txBody>
                    <a:bodyPr/>
                    <a:lstStyle/>
                    <a:p>
                      <a:pPr>
                        <a:tabLst>
                          <a:tab pos="1168400" algn="l"/>
                        </a:tabLst>
                      </a:pPr>
                      <a:r>
                        <a:rPr lang="gsw-FR" sz="20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Fruits</a:t>
                      </a:r>
                      <a:r>
                        <a:rPr lang="gsw-FR" sz="2000" b="1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gsw-FR" sz="2000" b="1" i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Kava</a:t>
                      </a:r>
                      <a:r>
                        <a:rPr lang="gsw-FR" sz="20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Pometia pinnata</a:t>
                      </a:r>
                      <a:endParaRPr lang="gsw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Alfa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</a:t>
                      </a:r>
                      <a:r>
                        <a:rPr lang="gsw-FR" sz="2000" b="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Stippa  tenacissima</a:t>
                      </a:r>
                      <a:endParaRPr lang="en-US" sz="20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gsw-FR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0440">
                <a:tc>
                  <a:txBody>
                    <a:bodyPr/>
                    <a:lstStyle/>
                    <a:p>
                      <a:r>
                        <a:rPr lang="gsw-FR" sz="20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</a:t>
                      </a:r>
                      <a:r>
                        <a:rPr lang="gsw-FR" sz="2000" i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gsw-FR" sz="2000" b="1" i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roquette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     </a:t>
                      </a:r>
                      <a:r>
                        <a:rPr lang="la-Latn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Eruca sativa</a:t>
                      </a:r>
                      <a:endParaRPr lang="gsw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sz="20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Sparthe</a:t>
                      </a:r>
                      <a:r>
                        <a:rPr lang="gsw-FR" sz="2000" i="0" kern="1200" dirty="0" smtClean="0">
                          <a:solidFill>
                            <a:srgbClr val="1E09BB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Lygeum spartum</a:t>
                      </a:r>
                      <a:endParaRPr lang="gsw-FR" sz="20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gsw-FR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8419">
                <a:tc>
                  <a:txBody>
                    <a:bodyPr/>
                    <a:lstStyle/>
                    <a:p>
                      <a:r>
                        <a:rPr lang="gsw-FR" sz="20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Laser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gsw-FR" sz="2000" b="1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blanc</a:t>
                      </a:r>
                      <a:r>
                        <a:rPr lang="gsw-FR" sz="200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gsw-FR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</a:t>
                      </a:r>
                      <a:r>
                        <a:rPr lang="gsw-FR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Laserpitium latifolium</a:t>
                      </a:r>
                    </a:p>
                    <a:p>
                      <a:endParaRPr lang="gsw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Armoise</a:t>
                      </a:r>
                      <a:r>
                        <a:rPr lang="en-US" sz="2000" i="1" kern="1200" dirty="0" smtClean="0">
                          <a:solidFill>
                            <a:srgbClr val="1E09BB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</a:t>
                      </a:r>
                      <a:r>
                        <a:rPr lang="fr-FR" sz="2000" i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Artemisia</a:t>
                      </a:r>
                      <a:r>
                        <a:rPr lang="fr-FR" sz="20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herba-alba</a:t>
                      </a:r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</a:p>
                    <a:p>
                      <a:r>
                        <a:rPr lang="en-US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gsw-F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6</a:t>
            </a:fld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619672" y="4149080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1547664" y="48691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1547664" y="342900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403648" y="278092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5796136" y="48691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5796136" y="414908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5364088" y="350100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>
            <a:off x="5796136" y="278092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0" y="1196752"/>
          <a:ext cx="9144000" cy="4958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611560" y="2132856"/>
            <a:ext cx="2376264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42,06 ± 2,95 kg</a:t>
            </a:r>
            <a:r>
              <a:rPr lang="fr-FR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/>
            <a:r>
              <a:rPr lang="fr-FR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(Tiaret)</a:t>
            </a:r>
            <a:endParaRPr lang="gsw-FR" sz="2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44208" y="2132856"/>
            <a:ext cx="2160240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49,72 ± 3,22 kg </a:t>
            </a:r>
          </a:p>
          <a:p>
            <a:pPr lvl="0" algn="ctr"/>
            <a:r>
              <a: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(Djelfa)</a:t>
            </a:r>
            <a:endParaRPr lang="gsw-FR" sz="2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7584" y="476672"/>
            <a:ext cx="35477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Mesures</a:t>
            </a:r>
            <a:r>
              <a:rPr lang="en-US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à </a:t>
            </a:r>
            <a:r>
              <a:rPr lang="en-US" sz="26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l'abattage</a:t>
            </a:r>
            <a:r>
              <a:rPr lang="en-US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gsw-FR" sz="2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620688"/>
            <a:ext cx="376577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Procédure de cuisson</a:t>
            </a:r>
            <a:endParaRPr lang="gsw-FR" sz="26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Nabila\Desktop\IMG_0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78283" y="1814586"/>
            <a:ext cx="5040561" cy="4092925"/>
          </a:xfrm>
          <a:prstGeom prst="rect">
            <a:avLst/>
          </a:prstGeom>
          <a:noFill/>
        </p:spPr>
      </p:pic>
      <p:pic>
        <p:nvPicPr>
          <p:cNvPr id="1027" name="Picture 3" descr="C:\Users\Nabila\Desktop\IMG_0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283724" y="2133099"/>
            <a:ext cx="5184577" cy="3455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4283968" cy="64956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fr-FR" sz="2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Mesures et analyses</a:t>
            </a:r>
            <a:r>
              <a:rPr lang="gsw-FR" sz="2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gsw-FR" sz="2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gsw-FR" sz="26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745432"/>
            <a:ext cx="8686800" cy="4563888"/>
          </a:xfrm>
        </p:spPr>
        <p:txBody>
          <a:bodyPr>
            <a:normAutofit fontScale="92500"/>
          </a:bodyPr>
          <a:lstStyle/>
          <a:p>
            <a:pPr marL="457200" indent="-45720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633600" algn="just">
              <a:lnSpc>
                <a:spcPct val="150000"/>
              </a:lnSpc>
              <a:spcBef>
                <a:spcPts val="0"/>
              </a:spcBef>
            </a:pPr>
            <a:r>
              <a:rPr lang="gsw-FR" sz="2400" b="1" i="1" baseline="300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gsw-FR" sz="24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Laboratoire de technologie alimentaire et nutrition. Université de Mostaganem. Algérie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gsw-FR" sz="2400" b="1" i="1" baseline="30000" dirty="0" smtClean="0">
                <a:solidFill>
                  <a:srgbClr val="6B14A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gsw-FR" sz="2400" b="1" i="1" dirty="0" smtClean="0">
                <a:solidFill>
                  <a:srgbClr val="6B14AC"/>
                </a:solidFill>
                <a:latin typeface="Arial" pitchFamily="34" charset="0"/>
                <a:cs typeface="Arial" pitchFamily="34" charset="0"/>
              </a:rPr>
              <a:t>Département de Technologie Alimentaire, Nutrition et Science des Aliments, Faculté Vétérinaire Université de Murcie, Campus de Espinardo, 30100 Espinardo, Murcie, Espagne.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endParaRPr lang="fr-FR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v"/>
            </a:pPr>
            <a:endParaRPr lang="gsw-FR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gsw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A775-7705-4908-9CEC-7A82FA32E045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Personnalisé 2">
      <a:dk1>
        <a:sysClr val="windowText" lastClr="000000"/>
      </a:dk1>
      <a:lt1>
        <a:sysClr val="window" lastClr="FFFFFF"/>
      </a:lt1>
      <a:dk2>
        <a:srgbClr val="20C8F7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5187</TotalTime>
  <Words>990</Words>
  <Application>Microsoft Office PowerPoint</Application>
  <PresentationFormat>Affichage à l'écran (4:3)</PresentationFormat>
  <Paragraphs>242</Paragraphs>
  <Slides>20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Débit</vt:lpstr>
      <vt:lpstr>Influence de la cuisson en grillade sur la composition en acides gras de la viande d’agneaux issus des pâturages steppiques et des hauts plateaux</vt:lpstr>
      <vt:lpstr>Diapositive 2</vt:lpstr>
      <vt:lpstr>PROBLÉMATIQUE</vt:lpstr>
      <vt:lpstr>Diapositive 4</vt:lpstr>
      <vt:lpstr>Protocole expérimental</vt:lpstr>
      <vt:lpstr>Principales plantes fourragéres</vt:lpstr>
      <vt:lpstr>Diapositive 7</vt:lpstr>
      <vt:lpstr>Diapositive 8</vt:lpstr>
      <vt:lpstr>   Mesures et analyses </vt:lpstr>
      <vt:lpstr>Diapositive 10</vt:lpstr>
      <vt:lpstr>PROFIL EN ACIDES GRAS</vt:lpstr>
      <vt:lpstr>Diapositive 12</vt:lpstr>
      <vt:lpstr> principaux  résultats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Nabila</dc:creator>
  <cp:lastModifiedBy>Nabila</cp:lastModifiedBy>
  <cp:revision>454</cp:revision>
  <dcterms:created xsi:type="dcterms:W3CDTF">2016-10-08T14:29:10Z</dcterms:created>
  <dcterms:modified xsi:type="dcterms:W3CDTF">2017-04-10T11:37:02Z</dcterms:modified>
</cp:coreProperties>
</file>