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3"/>
  </p:notesMasterIdLst>
  <p:sldIdLst>
    <p:sldId id="273" r:id="rId2"/>
    <p:sldId id="276" r:id="rId3"/>
    <p:sldId id="285" r:id="rId4"/>
    <p:sldId id="283" r:id="rId5"/>
    <p:sldId id="288" r:id="rId6"/>
    <p:sldId id="290" r:id="rId7"/>
    <p:sldId id="257" r:id="rId8"/>
    <p:sldId id="280" r:id="rId9"/>
    <p:sldId id="259" r:id="rId10"/>
    <p:sldId id="281" r:id="rId11"/>
    <p:sldId id="286" r:id="rId12"/>
    <p:sldId id="270" r:id="rId13"/>
    <p:sldId id="293" r:id="rId14"/>
    <p:sldId id="287" r:id="rId15"/>
    <p:sldId id="282" r:id="rId16"/>
    <p:sldId id="278" r:id="rId17"/>
    <p:sldId id="258" r:id="rId18"/>
    <p:sldId id="271" r:id="rId19"/>
    <p:sldId id="279" r:id="rId20"/>
    <p:sldId id="284" r:id="rId21"/>
    <p:sldId id="261" r:id="rId22"/>
    <p:sldId id="262" r:id="rId23"/>
    <p:sldId id="263" r:id="rId24"/>
    <p:sldId id="264" r:id="rId25"/>
    <p:sldId id="265" r:id="rId26"/>
    <p:sldId id="266" r:id="rId27"/>
    <p:sldId id="292" r:id="rId28"/>
    <p:sldId id="291" r:id="rId29"/>
    <p:sldId id="268" r:id="rId30"/>
    <p:sldId id="269" r:id="rId31"/>
    <p:sldId id="274" r:id="rId3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Style foncé 2 - Accentuation 3/Accentuation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yle à thème 2 - Accentuation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673" autoAdjust="0"/>
    <p:restoredTop sz="69176" autoAdjust="0"/>
  </p:normalViewPr>
  <p:slideViewPr>
    <p:cSldViewPr>
      <p:cViewPr>
        <p:scale>
          <a:sx n="80" d="100"/>
          <a:sy n="80" d="100"/>
        </p:scale>
        <p:origin x="-1284" y="6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Feuille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Feuille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Feuille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Feuille_Microsoft_Office_Excel6.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15709289736844612"/>
          <c:y val="8.3843693293337795E-2"/>
          <c:w val="0.80429467516310771"/>
          <c:h val="0.80214037416458628"/>
        </c:manualLayout>
      </c:layout>
      <c:scatterChart>
        <c:scatterStyle val="smoothMarker"/>
        <c:ser>
          <c:idx val="0"/>
          <c:order val="0"/>
          <c:tx>
            <c:v>CA 40%</c:v>
          </c:tx>
          <c:spPr>
            <a:ln w="25400" cap="flat" cmpd="sng" algn="ctr">
              <a:solidFill>
                <a:schemeClr val="accent1">
                  <a:shade val="50000"/>
                </a:schemeClr>
              </a:solidFill>
              <a:prstDash val="solid"/>
            </a:ln>
            <a:effectLst/>
          </c:spPr>
          <c:marker>
            <c:spPr>
              <a:solidFill>
                <a:schemeClr val="accent1"/>
              </a:solidFill>
              <a:ln w="25400" cap="flat" cmpd="sng" algn="ctr">
                <a:solidFill>
                  <a:schemeClr val="accent1">
                    <a:shade val="50000"/>
                  </a:schemeClr>
                </a:solidFill>
                <a:prstDash val="solid"/>
              </a:ln>
              <a:effectLst/>
            </c:spPr>
          </c:marker>
          <c:xVal>
            <c:numRef>
              <c:f>Feuil1!$B$4:$F$4</c:f>
              <c:numCache>
                <c:formatCode>General</c:formatCode>
                <c:ptCount val="5"/>
                <c:pt idx="0">
                  <c:v>20</c:v>
                </c:pt>
                <c:pt idx="1">
                  <c:v>30</c:v>
                </c:pt>
                <c:pt idx="2">
                  <c:v>60</c:v>
                </c:pt>
                <c:pt idx="3">
                  <c:v>90</c:v>
                </c:pt>
                <c:pt idx="4">
                  <c:v>120</c:v>
                </c:pt>
              </c:numCache>
            </c:numRef>
          </c:xVal>
          <c:yVal>
            <c:numRef>
              <c:f>Feuil1!$B$6:$F$6</c:f>
              <c:numCache>
                <c:formatCode>_-* #,##0.00\ _€_-;\-* #,##0.00\ _€_-;_-* "-"??\ _€_-;_-@_-</c:formatCode>
                <c:ptCount val="5"/>
                <c:pt idx="0">
                  <c:v>85.240641711229955</c:v>
                </c:pt>
                <c:pt idx="1">
                  <c:v>86.916221033868126</c:v>
                </c:pt>
                <c:pt idx="2">
                  <c:v>91.550802139037359</c:v>
                </c:pt>
                <c:pt idx="3">
                  <c:v>93.975044563279852</c:v>
                </c:pt>
                <c:pt idx="4">
                  <c:v>90.516934046345824</c:v>
                </c:pt>
              </c:numCache>
            </c:numRef>
          </c:yVal>
          <c:smooth val="1"/>
          <c:extLst xmlns:c16r2="http://schemas.microsoft.com/office/drawing/2015/06/chart">
            <c:ext xmlns:c16="http://schemas.microsoft.com/office/drawing/2014/chart" uri="{C3380CC4-5D6E-409C-BE32-E72D297353CC}">
              <c16:uniqueId val="{00000000-5C3B-474A-8FA2-346DD76179AD}"/>
            </c:ext>
          </c:extLst>
        </c:ser>
        <c:ser>
          <c:idx val="1"/>
          <c:order val="1"/>
          <c:tx>
            <c:v>CA 20%</c:v>
          </c:tx>
          <c:spPr>
            <a:ln w="25400" cap="flat" cmpd="sng" algn="ctr">
              <a:solidFill>
                <a:schemeClr val="accent6">
                  <a:shade val="50000"/>
                </a:schemeClr>
              </a:solidFill>
              <a:prstDash val="solid"/>
            </a:ln>
            <a:effectLst/>
          </c:spPr>
          <c:marker>
            <c:spPr>
              <a:solidFill>
                <a:schemeClr val="accent6"/>
              </a:solidFill>
              <a:ln w="25400" cap="flat" cmpd="sng" algn="ctr">
                <a:solidFill>
                  <a:schemeClr val="accent6">
                    <a:shade val="50000"/>
                  </a:schemeClr>
                </a:solidFill>
                <a:prstDash val="solid"/>
              </a:ln>
              <a:effectLst/>
            </c:spPr>
          </c:marker>
          <c:xVal>
            <c:numRef>
              <c:f>Feuil1!$J$4:$N$4</c:f>
              <c:numCache>
                <c:formatCode>General</c:formatCode>
                <c:ptCount val="5"/>
                <c:pt idx="0">
                  <c:v>20</c:v>
                </c:pt>
                <c:pt idx="1">
                  <c:v>30</c:v>
                </c:pt>
                <c:pt idx="2">
                  <c:v>60</c:v>
                </c:pt>
                <c:pt idx="3">
                  <c:v>90</c:v>
                </c:pt>
                <c:pt idx="4">
                  <c:v>120</c:v>
                </c:pt>
              </c:numCache>
            </c:numRef>
          </c:xVal>
          <c:yVal>
            <c:numRef>
              <c:f>Feuil1!$J$6:$N$6</c:f>
              <c:numCache>
                <c:formatCode>_-* #,##0.00\ _€_-;\-* #,##0.00\ _€_-;_-* "-"??\ _€_-;_-@_-</c:formatCode>
                <c:ptCount val="5"/>
                <c:pt idx="0">
                  <c:v>94.15329768270945</c:v>
                </c:pt>
                <c:pt idx="1">
                  <c:v>94.973262032085458</c:v>
                </c:pt>
                <c:pt idx="2">
                  <c:v>95.971479500891249</c:v>
                </c:pt>
                <c:pt idx="3">
                  <c:v>97.953654188948491</c:v>
                </c:pt>
                <c:pt idx="4">
                  <c:v>96.837789661319292</c:v>
                </c:pt>
              </c:numCache>
            </c:numRef>
          </c:yVal>
          <c:smooth val="1"/>
          <c:extLst xmlns:c16r2="http://schemas.microsoft.com/office/drawing/2015/06/chart">
            <c:ext xmlns:c16="http://schemas.microsoft.com/office/drawing/2014/chart" uri="{C3380CC4-5D6E-409C-BE32-E72D297353CC}">
              <c16:uniqueId val="{00000001-5C3B-474A-8FA2-346DD76179AD}"/>
            </c:ext>
          </c:extLst>
        </c:ser>
        <c:axId val="143281536"/>
        <c:axId val="143517568"/>
      </c:scatterChart>
      <c:valAx>
        <c:axId val="143281536"/>
        <c:scaling>
          <c:orientation val="minMax"/>
        </c:scaling>
        <c:axPos val="b"/>
        <c:title>
          <c:tx>
            <c:rich>
              <a:bodyPr/>
              <a:lstStyle/>
              <a:p>
                <a:pPr>
                  <a:defRPr/>
                </a:pPr>
                <a:r>
                  <a:rPr lang="fr-FR"/>
                  <a:t>Temps (min)</a:t>
                </a:r>
              </a:p>
            </c:rich>
          </c:tx>
          <c:layout/>
        </c:title>
        <c:numFmt formatCode="General" sourceLinked="1"/>
        <c:majorTickMark val="none"/>
        <c:tickLblPos val="nextTo"/>
        <c:txPr>
          <a:bodyPr/>
          <a:lstStyle/>
          <a:p>
            <a:pPr>
              <a:defRPr b="1"/>
            </a:pPr>
            <a:endParaRPr lang="fr-FR"/>
          </a:p>
        </c:txPr>
        <c:crossAx val="143517568"/>
        <c:crosses val="autoZero"/>
        <c:crossBetween val="midCat"/>
      </c:valAx>
      <c:valAx>
        <c:axId val="143517568"/>
        <c:scaling>
          <c:orientation val="minMax"/>
          <c:min val="55"/>
        </c:scaling>
        <c:axPos val="l"/>
        <c:title>
          <c:tx>
            <c:rich>
              <a:bodyPr/>
              <a:lstStyle/>
              <a:p>
                <a:pPr>
                  <a:defRPr/>
                </a:pPr>
                <a:r>
                  <a:rPr lang="fr-FR"/>
                  <a:t>Taux %</a:t>
                </a:r>
              </a:p>
            </c:rich>
          </c:tx>
          <c:layout/>
        </c:title>
        <c:numFmt formatCode="_-* #,##0.00\ _€_-;\-* #,##0.00\ _€_-;_-* &quot;-&quot;??\ _€_-;_-@_-" sourceLinked="1"/>
        <c:majorTickMark val="none"/>
        <c:tickLblPos val="nextTo"/>
        <c:txPr>
          <a:bodyPr/>
          <a:lstStyle/>
          <a:p>
            <a:pPr>
              <a:defRPr b="1"/>
            </a:pPr>
            <a:endParaRPr lang="fr-FR"/>
          </a:p>
        </c:txPr>
        <c:crossAx val="143281536"/>
        <c:crosses val="autoZero"/>
        <c:crossBetween val="midCat"/>
      </c:valAx>
      <c:spPr>
        <a:noFill/>
        <a:ln w="25400">
          <a:noFill/>
        </a:ln>
      </c:spPr>
    </c:plotArea>
    <c:legend>
      <c:legendPos val="r"/>
      <c:layout/>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19443963254593197"/>
          <c:y val="4.1277919474668266E-2"/>
          <c:w val="0.77356736657917824"/>
          <c:h val="0.79741317158613556"/>
        </c:manualLayout>
      </c:layout>
      <c:scatterChart>
        <c:scatterStyle val="smoothMarker"/>
        <c:ser>
          <c:idx val="0"/>
          <c:order val="0"/>
          <c:tx>
            <c:v>CA 40%</c:v>
          </c:tx>
          <c:spPr>
            <a:ln w="25400" cap="flat" cmpd="sng" algn="ctr">
              <a:solidFill>
                <a:schemeClr val="accent1">
                  <a:shade val="50000"/>
                </a:schemeClr>
              </a:solidFill>
              <a:prstDash val="solid"/>
            </a:ln>
            <a:effectLst/>
          </c:spPr>
          <c:marker>
            <c:spPr>
              <a:solidFill>
                <a:schemeClr val="accent1"/>
              </a:solidFill>
              <a:ln w="25400" cap="flat" cmpd="sng" algn="ctr">
                <a:solidFill>
                  <a:schemeClr val="accent1">
                    <a:shade val="50000"/>
                  </a:schemeClr>
                </a:solidFill>
                <a:prstDash val="solid"/>
              </a:ln>
              <a:effectLst/>
            </c:spPr>
          </c:marker>
          <c:xVal>
            <c:numRef>
              <c:f>Feuil2!$B$4:$E$4</c:f>
              <c:numCache>
                <c:formatCode>General</c:formatCode>
                <c:ptCount val="4"/>
                <c:pt idx="0">
                  <c:v>2</c:v>
                </c:pt>
                <c:pt idx="1">
                  <c:v>4</c:v>
                </c:pt>
                <c:pt idx="2">
                  <c:v>8</c:v>
                </c:pt>
                <c:pt idx="3">
                  <c:v>12</c:v>
                </c:pt>
              </c:numCache>
            </c:numRef>
          </c:xVal>
          <c:yVal>
            <c:numRef>
              <c:f>Feuil2!$B$6:$E$6</c:f>
              <c:numCache>
                <c:formatCode>_-* #,##0.00\ _€_-;\-* #,##0.00\ _€_-;_-* "-"??\ _€_-;_-@_-</c:formatCode>
                <c:ptCount val="4"/>
                <c:pt idx="0">
                  <c:v>97.386809269162327</c:v>
                </c:pt>
                <c:pt idx="1">
                  <c:v>98.292335115864248</c:v>
                </c:pt>
                <c:pt idx="2">
                  <c:v>99.026737967914286</c:v>
                </c:pt>
                <c:pt idx="3">
                  <c:v>99.033868092691336</c:v>
                </c:pt>
              </c:numCache>
            </c:numRef>
          </c:yVal>
          <c:smooth val="1"/>
          <c:extLst xmlns:c16r2="http://schemas.microsoft.com/office/drawing/2015/06/chart">
            <c:ext xmlns:c16="http://schemas.microsoft.com/office/drawing/2014/chart" uri="{C3380CC4-5D6E-409C-BE32-E72D297353CC}">
              <c16:uniqueId val="{00000000-7F31-4384-80B9-413C037CC163}"/>
            </c:ext>
          </c:extLst>
        </c:ser>
        <c:ser>
          <c:idx val="1"/>
          <c:order val="1"/>
          <c:tx>
            <c:v>CA 20%</c:v>
          </c:tx>
          <c:spPr>
            <a:ln w="25400" cap="flat" cmpd="sng" algn="ctr">
              <a:solidFill>
                <a:schemeClr val="accent6">
                  <a:shade val="50000"/>
                </a:schemeClr>
              </a:solidFill>
              <a:prstDash val="solid"/>
            </a:ln>
            <a:effectLst/>
          </c:spPr>
          <c:marker>
            <c:spPr>
              <a:solidFill>
                <a:schemeClr val="accent6"/>
              </a:solidFill>
              <a:ln w="25400" cap="flat" cmpd="sng" algn="ctr">
                <a:solidFill>
                  <a:schemeClr val="accent6">
                    <a:shade val="50000"/>
                  </a:schemeClr>
                </a:solidFill>
                <a:prstDash val="solid"/>
              </a:ln>
              <a:effectLst/>
            </c:spPr>
          </c:marker>
          <c:xVal>
            <c:numRef>
              <c:f>Feuil2!$J$4:$N$4</c:f>
              <c:numCache>
                <c:formatCode>General</c:formatCode>
                <c:ptCount val="5"/>
                <c:pt idx="0">
                  <c:v>2</c:v>
                </c:pt>
                <c:pt idx="1">
                  <c:v>4</c:v>
                </c:pt>
                <c:pt idx="2">
                  <c:v>8</c:v>
                </c:pt>
                <c:pt idx="3">
                  <c:v>12</c:v>
                </c:pt>
              </c:numCache>
            </c:numRef>
          </c:xVal>
          <c:yVal>
            <c:numRef>
              <c:f>Feuil2!$J$6:$N$6</c:f>
              <c:numCache>
                <c:formatCode>_-* #,##0.00\ _€_-;\-* #,##0.00\ _€_-;_-* "-"??\ _€_-;_-@_-</c:formatCode>
                <c:ptCount val="5"/>
                <c:pt idx="0">
                  <c:v>98.327985739750389</c:v>
                </c:pt>
                <c:pt idx="1">
                  <c:v>98.406417112299195</c:v>
                </c:pt>
                <c:pt idx="2">
                  <c:v>98.452762923351159</c:v>
                </c:pt>
                <c:pt idx="3">
                  <c:v>98.459893048128336</c:v>
                </c:pt>
              </c:numCache>
            </c:numRef>
          </c:yVal>
          <c:smooth val="1"/>
          <c:extLst xmlns:c16r2="http://schemas.microsoft.com/office/drawing/2015/06/chart">
            <c:ext xmlns:c16="http://schemas.microsoft.com/office/drawing/2014/chart" uri="{C3380CC4-5D6E-409C-BE32-E72D297353CC}">
              <c16:uniqueId val="{00000001-7F31-4384-80B9-413C037CC163}"/>
            </c:ext>
          </c:extLst>
        </c:ser>
        <c:axId val="147140992"/>
        <c:axId val="147143296"/>
      </c:scatterChart>
      <c:valAx>
        <c:axId val="147140992"/>
        <c:scaling>
          <c:orientation val="minMax"/>
        </c:scaling>
        <c:axPos val="b"/>
        <c:title>
          <c:tx>
            <c:rich>
              <a:bodyPr/>
              <a:lstStyle/>
              <a:p>
                <a:pPr>
                  <a:defRPr/>
                </a:pPr>
                <a:r>
                  <a:rPr lang="fr-FR" dirty="0"/>
                  <a:t>Dose (</a:t>
                </a:r>
                <a:r>
                  <a:rPr lang="fr-FR" dirty="0" smtClean="0"/>
                  <a:t>g/L)</a:t>
                </a:r>
                <a:endParaRPr lang="fr-FR" dirty="0"/>
              </a:p>
            </c:rich>
          </c:tx>
          <c:layout/>
        </c:title>
        <c:numFmt formatCode="General" sourceLinked="1"/>
        <c:majorTickMark val="none"/>
        <c:tickLblPos val="nextTo"/>
        <c:txPr>
          <a:bodyPr/>
          <a:lstStyle/>
          <a:p>
            <a:pPr>
              <a:defRPr b="1"/>
            </a:pPr>
            <a:endParaRPr lang="fr-FR"/>
          </a:p>
        </c:txPr>
        <c:crossAx val="147143296"/>
        <c:crosses val="autoZero"/>
        <c:crossBetween val="midCat"/>
      </c:valAx>
      <c:valAx>
        <c:axId val="147143296"/>
        <c:scaling>
          <c:orientation val="minMax"/>
          <c:min val="96"/>
        </c:scaling>
        <c:axPos val="l"/>
        <c:title>
          <c:tx>
            <c:rich>
              <a:bodyPr/>
              <a:lstStyle/>
              <a:p>
                <a:pPr>
                  <a:defRPr/>
                </a:pPr>
                <a:r>
                  <a:rPr lang="fr-FR"/>
                  <a:t>Taux %</a:t>
                </a:r>
              </a:p>
            </c:rich>
          </c:tx>
          <c:layout/>
        </c:title>
        <c:numFmt formatCode="_-* #,##0.00\ _€_-;\-* #,##0.00\ _€_-;_-* &quot;-&quot;??\ _€_-;_-@_-" sourceLinked="1"/>
        <c:majorTickMark val="none"/>
        <c:tickLblPos val="nextTo"/>
        <c:txPr>
          <a:bodyPr/>
          <a:lstStyle/>
          <a:p>
            <a:pPr>
              <a:defRPr b="1"/>
            </a:pPr>
            <a:endParaRPr lang="fr-FR"/>
          </a:p>
        </c:txPr>
        <c:crossAx val="147140992"/>
        <c:crosses val="autoZero"/>
        <c:crossBetween val="midCat"/>
      </c:valAx>
      <c:spPr>
        <a:noFill/>
        <a:ln w="25400">
          <a:noFill/>
        </a:ln>
      </c:spPr>
    </c:plotArea>
    <c:legend>
      <c:legendPos val="r"/>
      <c:layout/>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17725038809501661"/>
          <c:y val="4.1614635959811748E-2"/>
          <c:w val="0.82274961190498452"/>
          <c:h val="0.79083000495681843"/>
        </c:manualLayout>
      </c:layout>
      <c:barChart>
        <c:barDir val="col"/>
        <c:grouping val="clustered"/>
        <c:ser>
          <c:idx val="0"/>
          <c:order val="0"/>
          <c:tx>
            <c:v>CA 40 %</c:v>
          </c:tx>
          <c:dLbls>
            <c:spPr>
              <a:noFill/>
              <a:ln>
                <a:noFill/>
              </a:ln>
              <a:effectLst/>
            </c:spPr>
            <c:txPr>
              <a:bodyPr/>
              <a:lstStyle/>
              <a:p>
                <a:pPr>
                  <a:defRPr b="1"/>
                </a:pPr>
                <a:endParaRPr lang="fr-FR"/>
              </a:p>
            </c:txPr>
            <c:showVal val="1"/>
            <c:extLst xmlns:c16r2="http://schemas.microsoft.com/office/drawing/2015/06/chart">
              <c:ext xmlns:c15="http://schemas.microsoft.com/office/drawing/2012/chart" uri="{CE6537A1-D6FC-4f65-9D91-7224C49458BB}">
                <c15:showLeaderLines val="0"/>
              </c:ext>
            </c:extLst>
          </c:dLbls>
          <c:cat>
            <c:numRef>
              <c:f>Feuil3!$B$4:$F$4</c:f>
              <c:numCache>
                <c:formatCode>General</c:formatCode>
                <c:ptCount val="5"/>
                <c:pt idx="0">
                  <c:v>2.98</c:v>
                </c:pt>
                <c:pt idx="1">
                  <c:v>3.5</c:v>
                </c:pt>
                <c:pt idx="2">
                  <c:v>6.4</c:v>
                </c:pt>
                <c:pt idx="3">
                  <c:v>7.3</c:v>
                </c:pt>
                <c:pt idx="4">
                  <c:v>10.3</c:v>
                </c:pt>
              </c:numCache>
            </c:numRef>
          </c:cat>
          <c:val>
            <c:numRef>
              <c:f>Feuil3!$B$6:$F$6</c:f>
              <c:numCache>
                <c:formatCode>_-* #,##0.00\ _€_-;\-* #,##0.00\ _€_-;_-* "-"??\ _€_-;_-@_-</c:formatCode>
                <c:ptCount val="5"/>
                <c:pt idx="0">
                  <c:v>99.989304812833936</c:v>
                </c:pt>
                <c:pt idx="1">
                  <c:v>99.928698752228158</c:v>
                </c:pt>
                <c:pt idx="2">
                  <c:v>99.857397504456046</c:v>
                </c:pt>
                <c:pt idx="3">
                  <c:v>99.155080213903474</c:v>
                </c:pt>
                <c:pt idx="4">
                  <c:v>95.340463458110719</c:v>
                </c:pt>
              </c:numCache>
            </c:numRef>
          </c:val>
          <c:extLst xmlns:c16r2="http://schemas.microsoft.com/office/drawing/2015/06/chart">
            <c:ext xmlns:c16="http://schemas.microsoft.com/office/drawing/2014/chart" uri="{C3380CC4-5D6E-409C-BE32-E72D297353CC}">
              <c16:uniqueId val="{00000000-6EC8-44FF-A3D0-1798ADD236E3}"/>
            </c:ext>
          </c:extLst>
        </c:ser>
        <c:axId val="147110912"/>
        <c:axId val="148173952"/>
      </c:barChart>
      <c:catAx>
        <c:axId val="147110912"/>
        <c:scaling>
          <c:orientation val="minMax"/>
        </c:scaling>
        <c:axPos val="b"/>
        <c:title>
          <c:tx>
            <c:rich>
              <a:bodyPr/>
              <a:lstStyle/>
              <a:p>
                <a:pPr>
                  <a:defRPr/>
                </a:pPr>
                <a:r>
                  <a:rPr lang="fr-FR"/>
                  <a:t>pH</a:t>
                </a:r>
              </a:p>
            </c:rich>
          </c:tx>
          <c:layout/>
        </c:title>
        <c:numFmt formatCode="General" sourceLinked="1"/>
        <c:majorTickMark val="none"/>
        <c:tickLblPos val="nextTo"/>
        <c:txPr>
          <a:bodyPr/>
          <a:lstStyle/>
          <a:p>
            <a:pPr>
              <a:defRPr b="1"/>
            </a:pPr>
            <a:endParaRPr lang="fr-FR"/>
          </a:p>
        </c:txPr>
        <c:crossAx val="148173952"/>
        <c:crosses val="autoZero"/>
        <c:auto val="1"/>
        <c:lblAlgn val="ctr"/>
        <c:lblOffset val="100"/>
      </c:catAx>
      <c:valAx>
        <c:axId val="148173952"/>
        <c:scaling>
          <c:orientation val="minMax"/>
        </c:scaling>
        <c:axPos val="l"/>
        <c:title>
          <c:tx>
            <c:rich>
              <a:bodyPr/>
              <a:lstStyle/>
              <a:p>
                <a:pPr>
                  <a:defRPr/>
                </a:pPr>
                <a:r>
                  <a:rPr lang="fr-FR"/>
                  <a:t>Taux %</a:t>
                </a:r>
              </a:p>
            </c:rich>
          </c:tx>
          <c:layout/>
        </c:title>
        <c:numFmt formatCode="_-* #,##0.00\ _€_-;\-* #,##0.00\ _€_-;_-* &quot;-&quot;??\ _€_-;_-@_-" sourceLinked="1"/>
        <c:tickLblPos val="nextTo"/>
        <c:txPr>
          <a:bodyPr/>
          <a:lstStyle/>
          <a:p>
            <a:pPr>
              <a:defRPr b="1"/>
            </a:pPr>
            <a:endParaRPr lang="fr-FR"/>
          </a:p>
        </c:txPr>
        <c:crossAx val="147110912"/>
        <c:crosses val="autoZero"/>
        <c:crossBetween val="between"/>
      </c:valAx>
    </c:plotArea>
    <c:legend>
      <c:legendPos val="r"/>
      <c:layout>
        <c:manualLayout>
          <c:xMode val="edge"/>
          <c:yMode val="edge"/>
          <c:x val="0.82455684353390168"/>
          <c:y val="0.15341323422873832"/>
          <c:w val="0.17305979480328176"/>
          <c:h val="6.5170843421729879E-2"/>
        </c:manualLayout>
      </c:layout>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1089535387706452"/>
          <c:y val="3.8607573606312499E-2"/>
          <c:w val="0.81258941738889412"/>
          <c:h val="0.81383816069560977"/>
        </c:manualLayout>
      </c:layout>
      <c:scatterChart>
        <c:scatterStyle val="lineMarker"/>
        <c:ser>
          <c:idx val="0"/>
          <c:order val="0"/>
          <c:tx>
            <c:v>Isotherme d‘adsorption</c:v>
          </c:tx>
          <c:spPr>
            <a:ln w="25400" cap="flat" cmpd="sng" algn="ctr">
              <a:solidFill>
                <a:schemeClr val="accent1">
                  <a:shade val="50000"/>
                </a:schemeClr>
              </a:solidFill>
              <a:prstDash val="solid"/>
            </a:ln>
            <a:effectLst/>
          </c:spPr>
          <c:marker>
            <c:spPr>
              <a:solidFill>
                <a:schemeClr val="accent1"/>
              </a:solidFill>
              <a:ln w="25400" cap="flat" cmpd="sng" algn="ctr">
                <a:solidFill>
                  <a:schemeClr val="accent1">
                    <a:shade val="50000"/>
                  </a:schemeClr>
                </a:solidFill>
                <a:prstDash val="solid"/>
              </a:ln>
              <a:effectLst/>
            </c:spPr>
          </c:marker>
          <c:xVal>
            <c:numRef>
              <c:f>Feuil4!$B$3:$G$3</c:f>
              <c:numCache>
                <c:formatCode>_-* #,##0.00\ _€_-;\-* #,##0.00\ _€_-;_-* "-"??\ _€_-;_-@_-</c:formatCode>
                <c:ptCount val="6"/>
                <c:pt idx="0">
                  <c:v>0.77005347593582885</c:v>
                </c:pt>
                <c:pt idx="1">
                  <c:v>0.97326203208556161</c:v>
                </c:pt>
                <c:pt idx="2">
                  <c:v>1.0338680926916195</c:v>
                </c:pt>
                <c:pt idx="3">
                  <c:v>2.5668449197860927</c:v>
                </c:pt>
                <c:pt idx="4">
                  <c:v>98.395721925133685</c:v>
                </c:pt>
                <c:pt idx="5">
                  <c:v>202.99465240641698</c:v>
                </c:pt>
              </c:numCache>
            </c:numRef>
          </c:xVal>
          <c:yVal>
            <c:numRef>
              <c:f>Feuil4!$B$5:$G$5</c:f>
              <c:numCache>
                <c:formatCode>_-* #,##0.00\ _€_-;\-* #,##0.00\ _€_-;_-* "-"??\ _€_-;_-@_-</c:formatCode>
                <c:ptCount val="6"/>
                <c:pt idx="0">
                  <c:v>6.1537433155080317</c:v>
                </c:pt>
                <c:pt idx="1">
                  <c:v>12.37834224598933</c:v>
                </c:pt>
                <c:pt idx="2">
                  <c:v>24.870766488413548</c:v>
                </c:pt>
                <c:pt idx="3">
                  <c:v>37.179144385026738</c:v>
                </c:pt>
                <c:pt idx="4">
                  <c:v>37.700534759358291</c:v>
                </c:pt>
                <c:pt idx="5">
                  <c:v>37.12566844919786</c:v>
                </c:pt>
              </c:numCache>
            </c:numRef>
          </c:yVal>
          <c:extLst xmlns:c16r2="http://schemas.microsoft.com/office/drawing/2015/06/chart">
            <c:ext xmlns:c16="http://schemas.microsoft.com/office/drawing/2014/chart" uri="{C3380CC4-5D6E-409C-BE32-E72D297353CC}">
              <c16:uniqueId val="{00000000-DEC6-4F6A-B85D-E00C15136730}"/>
            </c:ext>
          </c:extLst>
        </c:ser>
        <c:axId val="148747008"/>
        <c:axId val="148749312"/>
      </c:scatterChart>
      <c:valAx>
        <c:axId val="148747008"/>
        <c:scaling>
          <c:orientation val="minMax"/>
          <c:max val="210"/>
          <c:min val="-50"/>
        </c:scaling>
        <c:axPos val="b"/>
        <c:title>
          <c:tx>
            <c:rich>
              <a:bodyPr/>
              <a:lstStyle/>
              <a:p>
                <a:pPr>
                  <a:defRPr/>
                </a:pPr>
                <a:r>
                  <a:rPr lang="fr-FR" dirty="0" err="1"/>
                  <a:t>Ceq</a:t>
                </a:r>
                <a:r>
                  <a:rPr lang="fr-FR" dirty="0"/>
                  <a:t> (</a:t>
                </a:r>
                <a:r>
                  <a:rPr lang="fr-FR" dirty="0" smtClean="0"/>
                  <a:t>mg/L)</a:t>
                </a:r>
                <a:endParaRPr lang="fr-FR" dirty="0"/>
              </a:p>
            </c:rich>
          </c:tx>
          <c:layout/>
        </c:title>
        <c:numFmt formatCode="_-* #,##0.00\ _€_-;\-* #,##0.00\ _€_-;_-* &quot;-&quot;??\ _€_-;_-@_-" sourceLinked="1"/>
        <c:majorTickMark val="none"/>
        <c:tickLblPos val="nextTo"/>
        <c:txPr>
          <a:bodyPr/>
          <a:lstStyle/>
          <a:p>
            <a:pPr>
              <a:defRPr b="1"/>
            </a:pPr>
            <a:endParaRPr lang="fr-FR"/>
          </a:p>
        </c:txPr>
        <c:crossAx val="148749312"/>
        <c:crosses val="autoZero"/>
        <c:crossBetween val="midCat"/>
        <c:majorUnit val="50"/>
      </c:valAx>
      <c:valAx>
        <c:axId val="148749312"/>
        <c:scaling>
          <c:orientation val="minMax"/>
          <c:max val="40"/>
        </c:scaling>
        <c:axPos val="l"/>
        <c:title>
          <c:tx>
            <c:rich>
              <a:bodyPr/>
              <a:lstStyle/>
              <a:p>
                <a:pPr>
                  <a:defRPr/>
                </a:pPr>
                <a:r>
                  <a:rPr lang="fr-FR"/>
                  <a:t>x/m (mg/g)</a:t>
                </a:r>
              </a:p>
            </c:rich>
          </c:tx>
          <c:layout>
            <c:manualLayout>
              <c:xMode val="edge"/>
              <c:yMode val="edge"/>
              <c:x val="7.2975838250715797E-2"/>
              <c:y val="0.35950929849775937"/>
            </c:manualLayout>
          </c:layout>
        </c:title>
        <c:numFmt formatCode="_-* #,##0.00\ _€_-;\-* #,##0.00\ _€_-;_-* &quot;-&quot;??\ _€_-;_-@_-" sourceLinked="1"/>
        <c:majorTickMark val="none"/>
        <c:tickLblPos val="nextTo"/>
        <c:txPr>
          <a:bodyPr/>
          <a:lstStyle/>
          <a:p>
            <a:pPr>
              <a:defRPr b="1"/>
            </a:pPr>
            <a:endParaRPr lang="fr-FR"/>
          </a:p>
        </c:txPr>
        <c:crossAx val="148747008"/>
        <c:crosses val="autoZero"/>
        <c:crossBetween val="midCat"/>
      </c:valAx>
      <c:spPr>
        <a:noFill/>
        <a:ln w="25400">
          <a:noFill/>
        </a:ln>
      </c:spPr>
    </c:plotArea>
    <c:legend>
      <c:legendPos val="r"/>
      <c:layout>
        <c:manualLayout>
          <c:xMode val="edge"/>
          <c:yMode val="edge"/>
          <c:x val="0.77021477123561"/>
          <c:y val="0.24961614173228444"/>
          <c:w val="0.22701322659742726"/>
          <c:h val="0.13965660542432196"/>
        </c:manualLayout>
      </c:layout>
    </c:legend>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15337142423984002"/>
          <c:y val="5.1400554097404488E-2"/>
          <c:w val="0.75531062659668724"/>
          <c:h val="0.73444808982210552"/>
        </c:manualLayout>
      </c:layout>
      <c:scatterChart>
        <c:scatterStyle val="lineMarker"/>
        <c:ser>
          <c:idx val="0"/>
          <c:order val="0"/>
          <c:tx>
            <c:v>Modèle de Langmuir</c:v>
          </c:tx>
          <c:spPr>
            <a:ln w="28575">
              <a:noFill/>
            </a:ln>
          </c:spPr>
          <c:trendline>
            <c:trendlineType val="linear"/>
            <c:dispRSqr val="1"/>
            <c:dispEq val="1"/>
            <c:trendlineLbl>
              <c:layout>
                <c:manualLayout>
                  <c:x val="0.2827772424860302"/>
                  <c:y val="0.15874156971375808"/>
                </c:manualLayout>
              </c:layout>
              <c:numFmt formatCode="General" sourceLinked="0"/>
              <c:txPr>
                <a:bodyPr/>
                <a:lstStyle/>
                <a:p>
                  <a:pPr>
                    <a:defRPr b="0"/>
                  </a:pPr>
                  <a:endParaRPr lang="fr-FR"/>
                </a:p>
              </c:txPr>
            </c:trendlineLbl>
          </c:trendline>
          <c:xVal>
            <c:numRef>
              <c:f>Feuil4!$B$3:$G$3</c:f>
              <c:numCache>
                <c:formatCode>_-* #,##0.00\ _€_-;\-* #,##0.00\ _€_-;_-* "-"??\ _€_-;_-@_-</c:formatCode>
                <c:ptCount val="6"/>
                <c:pt idx="0">
                  <c:v>0.77005347593582885</c:v>
                </c:pt>
                <c:pt idx="1">
                  <c:v>0.97326203208556161</c:v>
                </c:pt>
                <c:pt idx="2">
                  <c:v>1.0338680926916191</c:v>
                </c:pt>
                <c:pt idx="3">
                  <c:v>2.5668449197860927</c:v>
                </c:pt>
                <c:pt idx="4">
                  <c:v>98.395721925133685</c:v>
                </c:pt>
                <c:pt idx="5">
                  <c:v>202.99465240641698</c:v>
                </c:pt>
              </c:numCache>
            </c:numRef>
          </c:xVal>
          <c:yVal>
            <c:numRef>
              <c:f>Feuil4!$B$6:$G$6</c:f>
              <c:numCache>
                <c:formatCode>_-* #,##0.00\ _€_-;\-* #,##0.00\ _€_-;_-* "-"??\ _€_-;_-@_-</c:formatCode>
                <c:ptCount val="6"/>
                <c:pt idx="0">
                  <c:v>0.12513578101238323</c:v>
                </c:pt>
                <c:pt idx="1">
                  <c:v>7.8626201533642928E-2</c:v>
                </c:pt>
                <c:pt idx="2">
                  <c:v>4.1569611180791964E-2</c:v>
                </c:pt>
                <c:pt idx="3">
                  <c:v>6.9039913700107883E-2</c:v>
                </c:pt>
                <c:pt idx="4">
                  <c:v>2.6099290780141842</c:v>
                </c:pt>
                <c:pt idx="5">
                  <c:v>5.4677709758732442</c:v>
                </c:pt>
              </c:numCache>
            </c:numRef>
          </c:yVal>
          <c:extLst xmlns:c16r2="http://schemas.microsoft.com/office/drawing/2015/06/chart">
            <c:ext xmlns:c16="http://schemas.microsoft.com/office/drawing/2014/chart" uri="{C3380CC4-5D6E-409C-BE32-E72D297353CC}">
              <c16:uniqueId val="{00000001-7D06-4C3F-B51C-CBED71DB8CB6}"/>
            </c:ext>
          </c:extLst>
        </c:ser>
        <c:axId val="149117952"/>
        <c:axId val="149132416"/>
      </c:scatterChart>
      <c:valAx>
        <c:axId val="149117952"/>
        <c:scaling>
          <c:orientation val="minMax"/>
        </c:scaling>
        <c:axPos val="b"/>
        <c:title>
          <c:tx>
            <c:rich>
              <a:bodyPr/>
              <a:lstStyle/>
              <a:p>
                <a:pPr>
                  <a:defRPr/>
                </a:pPr>
                <a:r>
                  <a:rPr lang="fr-FR" dirty="0" err="1"/>
                  <a:t>Ceq</a:t>
                </a:r>
                <a:r>
                  <a:rPr lang="fr-FR" dirty="0"/>
                  <a:t> (</a:t>
                </a:r>
                <a:r>
                  <a:rPr lang="fr-FR" dirty="0" smtClean="0"/>
                  <a:t>mg/L)</a:t>
                </a:r>
                <a:endParaRPr lang="fr-FR" dirty="0"/>
              </a:p>
            </c:rich>
          </c:tx>
          <c:layout/>
        </c:title>
        <c:numFmt formatCode="_-* #,##0.00\ _€_-;\-* #,##0.00\ _€_-;_-* &quot;-&quot;??\ _€_-;_-@_-" sourceLinked="1"/>
        <c:majorTickMark val="none"/>
        <c:tickLblPos val="nextTo"/>
        <c:txPr>
          <a:bodyPr/>
          <a:lstStyle/>
          <a:p>
            <a:pPr>
              <a:defRPr b="1"/>
            </a:pPr>
            <a:endParaRPr lang="fr-FR"/>
          </a:p>
        </c:txPr>
        <c:crossAx val="149132416"/>
        <c:crosses val="autoZero"/>
        <c:crossBetween val="midCat"/>
      </c:valAx>
      <c:valAx>
        <c:axId val="149132416"/>
        <c:scaling>
          <c:orientation val="minMax"/>
        </c:scaling>
        <c:axPos val="l"/>
        <c:title>
          <c:tx>
            <c:rich>
              <a:bodyPr/>
              <a:lstStyle/>
              <a:p>
                <a:pPr>
                  <a:defRPr/>
                </a:pPr>
                <a:r>
                  <a:rPr lang="fr-FR"/>
                  <a:t>Ceq/(x/m)</a:t>
                </a:r>
              </a:p>
            </c:rich>
          </c:tx>
          <c:layout/>
        </c:title>
        <c:numFmt formatCode="_-* #,##0.00\ _€_-;\-* #,##0.00\ _€_-;_-* &quot;-&quot;??\ _€_-;_-@_-" sourceLinked="1"/>
        <c:majorTickMark val="none"/>
        <c:tickLblPos val="nextTo"/>
        <c:txPr>
          <a:bodyPr/>
          <a:lstStyle/>
          <a:p>
            <a:pPr>
              <a:defRPr b="1"/>
            </a:pPr>
            <a:endParaRPr lang="fr-FR"/>
          </a:p>
        </c:txPr>
        <c:crossAx val="149117952"/>
        <c:crosses val="autoZero"/>
        <c:crossBetween val="midCat"/>
      </c:valAx>
    </c:plotArea>
    <c:plotVisOnly val="1"/>
    <c:dispBlanksAs val="gap"/>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5.8722777299896577E-2"/>
          <c:y val="5.1400554097404488E-2"/>
          <c:w val="0.85068374230801258"/>
          <c:h val="0.73444808982210552"/>
        </c:manualLayout>
      </c:layout>
      <c:scatterChart>
        <c:scatterStyle val="lineMarker"/>
        <c:ser>
          <c:idx val="0"/>
          <c:order val="0"/>
          <c:tx>
            <c:v>Modèle de Freundlich</c:v>
          </c:tx>
          <c:spPr>
            <a:ln w="28575">
              <a:noFill/>
            </a:ln>
          </c:spPr>
          <c:trendline>
            <c:trendlineType val="linear"/>
            <c:dispRSqr val="1"/>
            <c:dispEq val="1"/>
            <c:trendlineLbl>
              <c:layout>
                <c:manualLayout>
                  <c:x val="0.18962489476023414"/>
                  <c:y val="0.12095514346996343"/>
                </c:manualLayout>
              </c:layout>
              <c:numFmt formatCode="General" sourceLinked="0"/>
            </c:trendlineLbl>
          </c:trendline>
          <c:xVal>
            <c:numRef>
              <c:f>Feuil4!$B$7:$G$7</c:f>
              <c:numCache>
                <c:formatCode>_-* #,##0.00\ _€_-;\-* #,##0.00\ _€_-;_-* "-"??\ _€_-;_-@_-</c:formatCode>
                <c:ptCount val="6"/>
                <c:pt idx="0">
                  <c:v>-0.26129531727858579</c:v>
                </c:pt>
                <c:pt idx="1">
                  <c:v>-2.7101929777791335E-2</c:v>
                </c:pt>
                <c:pt idx="2">
                  <c:v>3.3307198017768554E-2</c:v>
                </c:pt>
                <c:pt idx="3">
                  <c:v>0.94267748704734988</c:v>
                </c:pt>
                <c:pt idx="4">
                  <c:v>4.5889973267424855</c:v>
                </c:pt>
                <c:pt idx="5">
                  <c:v>5.3131796358692771</c:v>
                </c:pt>
              </c:numCache>
            </c:numRef>
          </c:xVal>
          <c:yVal>
            <c:numRef>
              <c:f>Feuil4!$B$8:$G$8</c:f>
              <c:numCache>
                <c:formatCode>_-* #,##0.00\ _€_-;\-* #,##0.00\ _€_-;_-* "-"??\ _€_-;_-@_-</c:formatCode>
                <c:ptCount val="6"/>
                <c:pt idx="0">
                  <c:v>1.8170605658427641</c:v>
                </c:pt>
                <c:pt idx="1">
                  <c:v>2.5159483524735644</c:v>
                </c:pt>
                <c:pt idx="2">
                  <c:v>3.2136930771398942</c:v>
                </c:pt>
                <c:pt idx="3">
                  <c:v>3.6157479692535333</c:v>
                </c:pt>
                <c:pt idx="4">
                  <c:v>3.6296742789517356</c:v>
                </c:pt>
                <c:pt idx="5">
                  <c:v>3.6143086023263682</c:v>
                </c:pt>
              </c:numCache>
            </c:numRef>
          </c:yVal>
          <c:extLst xmlns:c16r2="http://schemas.microsoft.com/office/drawing/2015/06/chart">
            <c:ext xmlns:c16="http://schemas.microsoft.com/office/drawing/2014/chart" uri="{C3380CC4-5D6E-409C-BE32-E72D297353CC}">
              <c16:uniqueId val="{00000001-5588-419D-B7C2-4095A1E14B47}"/>
            </c:ext>
          </c:extLst>
        </c:ser>
        <c:axId val="112411776"/>
        <c:axId val="112413696"/>
      </c:scatterChart>
      <c:valAx>
        <c:axId val="112411776"/>
        <c:scaling>
          <c:orientation val="minMax"/>
        </c:scaling>
        <c:axPos val="b"/>
        <c:title>
          <c:tx>
            <c:rich>
              <a:bodyPr/>
              <a:lstStyle/>
              <a:p>
                <a:pPr>
                  <a:defRPr/>
                </a:pPr>
                <a:r>
                  <a:rPr lang="fr-FR"/>
                  <a:t>Ln(Ceq)</a:t>
                </a:r>
              </a:p>
            </c:rich>
          </c:tx>
          <c:layout/>
        </c:title>
        <c:numFmt formatCode="_-* #,##0.00\ _€_-;\-* #,##0.00\ _€_-;_-* &quot;-&quot;??\ _€_-;_-@_-" sourceLinked="1"/>
        <c:majorTickMark val="none"/>
        <c:tickLblPos val="nextTo"/>
        <c:txPr>
          <a:bodyPr/>
          <a:lstStyle/>
          <a:p>
            <a:pPr>
              <a:defRPr b="1"/>
            </a:pPr>
            <a:endParaRPr lang="fr-FR"/>
          </a:p>
        </c:txPr>
        <c:crossAx val="112413696"/>
        <c:crosses val="autoZero"/>
        <c:crossBetween val="midCat"/>
      </c:valAx>
      <c:valAx>
        <c:axId val="112413696"/>
        <c:scaling>
          <c:orientation val="minMax"/>
        </c:scaling>
        <c:axPos val="l"/>
        <c:title>
          <c:tx>
            <c:rich>
              <a:bodyPr/>
              <a:lstStyle/>
              <a:p>
                <a:pPr>
                  <a:defRPr/>
                </a:pPr>
                <a:r>
                  <a:rPr lang="fr-FR"/>
                  <a:t>Ln(x/m)</a:t>
                </a:r>
              </a:p>
            </c:rich>
          </c:tx>
          <c:layout/>
        </c:title>
        <c:numFmt formatCode="_-* #,##0.00\ _€_-;\-* #,##0.00\ _€_-;_-* &quot;-&quot;??\ _€_-;_-@_-" sourceLinked="1"/>
        <c:majorTickMark val="none"/>
        <c:tickLblPos val="nextTo"/>
        <c:txPr>
          <a:bodyPr/>
          <a:lstStyle/>
          <a:p>
            <a:pPr>
              <a:defRPr b="1"/>
            </a:pPr>
            <a:endParaRPr lang="fr-FR"/>
          </a:p>
        </c:txPr>
        <c:crossAx val="112411776"/>
        <c:crosses val="autoZero"/>
        <c:crossBetween val="midCat"/>
      </c:valAx>
    </c:plotArea>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92B037-DE53-4273-9EDE-C6B2B0209BB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fr-FR"/>
        </a:p>
      </dgm:t>
    </dgm:pt>
    <dgm:pt modelId="{CDB9BB53-F92F-47D0-A842-611E541181F4}">
      <dgm:prSet phldrT="[Texte]"/>
      <dgm:spPr>
        <a:solidFill>
          <a:schemeClr val="tx2"/>
        </a:solidFill>
      </dgm:spPr>
      <dgm:t>
        <a:bodyPr/>
        <a:lstStyle/>
        <a:p>
          <a:r>
            <a:rPr lang="fr-FR" b="1" dirty="0">
              <a:latin typeface="Times New Roman" pitchFamily="18" charset="0"/>
              <a:cs typeface="Times New Roman" pitchFamily="18" charset="0"/>
            </a:rPr>
            <a:t>Introduction</a:t>
          </a:r>
        </a:p>
      </dgm:t>
    </dgm:pt>
    <dgm:pt modelId="{91AD520C-A05C-4BDF-9BEA-B4381712FFB1}" type="parTrans" cxnId="{61DF190A-A0EB-4D9A-913E-90D994B17EAA}">
      <dgm:prSet/>
      <dgm:spPr/>
      <dgm:t>
        <a:bodyPr/>
        <a:lstStyle/>
        <a:p>
          <a:endParaRPr lang="fr-FR"/>
        </a:p>
      </dgm:t>
    </dgm:pt>
    <dgm:pt modelId="{5B32CD33-2DA5-45C4-BDDA-094344F1090F}" type="sibTrans" cxnId="{61DF190A-A0EB-4D9A-913E-90D994B17EAA}">
      <dgm:prSet/>
      <dgm:spPr/>
      <dgm:t>
        <a:bodyPr/>
        <a:lstStyle/>
        <a:p>
          <a:endParaRPr lang="fr-FR"/>
        </a:p>
      </dgm:t>
    </dgm:pt>
    <dgm:pt modelId="{98E77737-140E-4C70-90C7-67962E297FA0}">
      <dgm:prSet phldrT="[Texte]"/>
      <dgm:spPr>
        <a:solidFill>
          <a:schemeClr val="tx2"/>
        </a:solidFill>
      </dgm:spPr>
      <dgm:t>
        <a:bodyPr/>
        <a:lstStyle/>
        <a:p>
          <a:r>
            <a:rPr lang="fr-FR" b="1" dirty="0" smtClean="0">
              <a:latin typeface="Times New Roman" pitchFamily="18" charset="0"/>
              <a:cs typeface="Times New Roman" pitchFamily="18" charset="0"/>
            </a:rPr>
            <a:t>Généralités sur l’ Adsorption</a:t>
          </a:r>
          <a:endParaRPr lang="fr-FR" b="1" dirty="0">
            <a:latin typeface="Times New Roman" pitchFamily="18" charset="0"/>
            <a:cs typeface="Times New Roman" pitchFamily="18" charset="0"/>
          </a:endParaRPr>
        </a:p>
      </dgm:t>
    </dgm:pt>
    <dgm:pt modelId="{BE99EFAE-1A47-44DB-A6E9-BA0F28BB833B}" type="parTrans" cxnId="{F7DB18C3-BC1F-4BC3-BF04-D61943414C10}">
      <dgm:prSet/>
      <dgm:spPr/>
      <dgm:t>
        <a:bodyPr/>
        <a:lstStyle/>
        <a:p>
          <a:endParaRPr lang="fr-FR"/>
        </a:p>
      </dgm:t>
    </dgm:pt>
    <dgm:pt modelId="{508516F9-3EC2-41E1-8B29-B5EAFCE2B732}" type="sibTrans" cxnId="{F7DB18C3-BC1F-4BC3-BF04-D61943414C10}">
      <dgm:prSet/>
      <dgm:spPr/>
      <dgm:t>
        <a:bodyPr/>
        <a:lstStyle/>
        <a:p>
          <a:endParaRPr lang="fr-FR"/>
        </a:p>
      </dgm:t>
    </dgm:pt>
    <dgm:pt modelId="{A95EF6D2-8C6F-4F1A-A886-9B7D9DCA8F60}">
      <dgm:prSet phldrT="[Texte]"/>
      <dgm:spPr>
        <a:solidFill>
          <a:schemeClr val="tx2"/>
        </a:solidFill>
      </dgm:spPr>
      <dgm:t>
        <a:bodyPr/>
        <a:lstStyle/>
        <a:p>
          <a:r>
            <a:rPr lang="fr-FR" b="1" dirty="0">
              <a:latin typeface="Times New Roman" pitchFamily="18" charset="0"/>
              <a:cs typeface="Times New Roman" pitchFamily="18" charset="0"/>
            </a:rPr>
            <a:t>Préparation charbon actif</a:t>
          </a:r>
        </a:p>
      </dgm:t>
    </dgm:pt>
    <dgm:pt modelId="{4DF8572F-2328-426A-BC48-C44EBBBC2B16}" type="parTrans" cxnId="{D6909D53-8F30-42DA-8799-832F980AFD91}">
      <dgm:prSet/>
      <dgm:spPr/>
      <dgm:t>
        <a:bodyPr/>
        <a:lstStyle/>
        <a:p>
          <a:endParaRPr lang="fr-FR"/>
        </a:p>
      </dgm:t>
    </dgm:pt>
    <dgm:pt modelId="{BCDA9D76-327A-41BF-98D3-AEAFBAFDABF6}" type="sibTrans" cxnId="{D6909D53-8F30-42DA-8799-832F980AFD91}">
      <dgm:prSet/>
      <dgm:spPr/>
      <dgm:t>
        <a:bodyPr/>
        <a:lstStyle/>
        <a:p>
          <a:endParaRPr lang="fr-FR"/>
        </a:p>
      </dgm:t>
    </dgm:pt>
    <dgm:pt modelId="{EE9F099F-5AFD-4419-8846-66A822824A28}">
      <dgm:prSet phldrT="[Texte]"/>
      <dgm:spPr>
        <a:solidFill>
          <a:schemeClr val="tx2"/>
        </a:solidFill>
      </dgm:spPr>
      <dgm:t>
        <a:bodyPr/>
        <a:lstStyle/>
        <a:p>
          <a:r>
            <a:rPr lang="fr-FR" b="1" dirty="0">
              <a:latin typeface="Times New Roman" pitchFamily="18" charset="0"/>
              <a:cs typeface="Times New Roman" pitchFamily="18" charset="0"/>
            </a:rPr>
            <a:t>Polluant</a:t>
          </a:r>
        </a:p>
      </dgm:t>
    </dgm:pt>
    <dgm:pt modelId="{5181277A-602E-48D7-9ED6-B0E51D4C899C}" type="parTrans" cxnId="{3739722F-EC04-4321-A847-31A61271382E}">
      <dgm:prSet/>
      <dgm:spPr/>
      <dgm:t>
        <a:bodyPr/>
        <a:lstStyle/>
        <a:p>
          <a:endParaRPr lang="fr-FR"/>
        </a:p>
      </dgm:t>
    </dgm:pt>
    <dgm:pt modelId="{7C3C7931-C0B5-4952-A145-4C926F7C8E6D}" type="sibTrans" cxnId="{3739722F-EC04-4321-A847-31A61271382E}">
      <dgm:prSet/>
      <dgm:spPr/>
      <dgm:t>
        <a:bodyPr/>
        <a:lstStyle/>
        <a:p>
          <a:endParaRPr lang="fr-FR"/>
        </a:p>
      </dgm:t>
    </dgm:pt>
    <dgm:pt modelId="{09E9A6B9-A2C8-4B24-9CD3-AC7805D5146D}">
      <dgm:prSet phldrT="[Texte]"/>
      <dgm:spPr>
        <a:solidFill>
          <a:schemeClr val="tx2"/>
        </a:solidFill>
      </dgm:spPr>
      <dgm:t>
        <a:bodyPr/>
        <a:lstStyle/>
        <a:p>
          <a:r>
            <a:rPr lang="fr-FR" b="1" dirty="0">
              <a:latin typeface="Times New Roman" pitchFamily="18" charset="0"/>
              <a:cs typeface="Times New Roman" pitchFamily="18" charset="0"/>
            </a:rPr>
            <a:t>Partie expérimentale </a:t>
          </a:r>
        </a:p>
      </dgm:t>
    </dgm:pt>
    <dgm:pt modelId="{88B768F7-A222-40BE-948C-6FE4C41A97FA}" type="parTrans" cxnId="{A2CBA958-F795-42AE-8316-45E943872A07}">
      <dgm:prSet/>
      <dgm:spPr/>
      <dgm:t>
        <a:bodyPr/>
        <a:lstStyle/>
        <a:p>
          <a:endParaRPr lang="fr-FR"/>
        </a:p>
      </dgm:t>
    </dgm:pt>
    <dgm:pt modelId="{DB716096-BF13-40E5-905C-6D9405C51DB0}" type="sibTrans" cxnId="{A2CBA958-F795-42AE-8316-45E943872A07}">
      <dgm:prSet/>
      <dgm:spPr/>
      <dgm:t>
        <a:bodyPr/>
        <a:lstStyle/>
        <a:p>
          <a:endParaRPr lang="fr-FR"/>
        </a:p>
      </dgm:t>
    </dgm:pt>
    <dgm:pt modelId="{222957B2-7D25-4D6E-AA1B-A9C2F4446AD4}">
      <dgm:prSet phldrT="[Texte]"/>
      <dgm:spPr>
        <a:solidFill>
          <a:schemeClr val="tx2"/>
        </a:solidFill>
      </dgm:spPr>
      <dgm:t>
        <a:bodyPr/>
        <a:lstStyle/>
        <a:p>
          <a:r>
            <a:rPr lang="fr-FR" b="1" dirty="0">
              <a:latin typeface="Times New Roman" pitchFamily="18" charset="0"/>
              <a:cs typeface="Times New Roman" pitchFamily="18" charset="0"/>
            </a:rPr>
            <a:t>Conclusion et perspectives </a:t>
          </a:r>
        </a:p>
      </dgm:t>
    </dgm:pt>
    <dgm:pt modelId="{424782BF-CB1B-41D6-8BFE-E3CB3F2491E6}" type="parTrans" cxnId="{BE3DFF85-FE42-4315-8282-B8E64FF6F588}">
      <dgm:prSet/>
      <dgm:spPr/>
      <dgm:t>
        <a:bodyPr/>
        <a:lstStyle/>
        <a:p>
          <a:endParaRPr lang="fr-FR"/>
        </a:p>
      </dgm:t>
    </dgm:pt>
    <dgm:pt modelId="{ED7C2DD9-26E0-49AA-8DCA-1174D7AE6364}" type="sibTrans" cxnId="{BE3DFF85-FE42-4315-8282-B8E64FF6F588}">
      <dgm:prSet/>
      <dgm:spPr/>
      <dgm:t>
        <a:bodyPr/>
        <a:lstStyle/>
        <a:p>
          <a:endParaRPr lang="fr-FR"/>
        </a:p>
      </dgm:t>
    </dgm:pt>
    <dgm:pt modelId="{2A700AAB-2ED4-4335-BB73-20FBAE44B19D}" type="pres">
      <dgm:prSet presAssocID="{C392B037-DE53-4273-9EDE-C6B2B0209BBE}" presName="Name0" presStyleCnt="0">
        <dgm:presLayoutVars>
          <dgm:chMax val="7"/>
          <dgm:chPref val="7"/>
          <dgm:dir/>
        </dgm:presLayoutVars>
      </dgm:prSet>
      <dgm:spPr/>
      <dgm:t>
        <a:bodyPr/>
        <a:lstStyle/>
        <a:p>
          <a:endParaRPr lang="fr-FR"/>
        </a:p>
      </dgm:t>
    </dgm:pt>
    <dgm:pt modelId="{157657A9-C505-438A-968C-08625395B823}" type="pres">
      <dgm:prSet presAssocID="{C392B037-DE53-4273-9EDE-C6B2B0209BBE}" presName="Name1" presStyleCnt="0"/>
      <dgm:spPr/>
    </dgm:pt>
    <dgm:pt modelId="{E44F5223-62CB-46D6-BB70-06392E8FDBCA}" type="pres">
      <dgm:prSet presAssocID="{C392B037-DE53-4273-9EDE-C6B2B0209BBE}" presName="cycle" presStyleCnt="0"/>
      <dgm:spPr/>
    </dgm:pt>
    <dgm:pt modelId="{93D1BABA-3D8C-44B2-ACBE-D9A58B3C6ED3}" type="pres">
      <dgm:prSet presAssocID="{C392B037-DE53-4273-9EDE-C6B2B0209BBE}" presName="srcNode" presStyleLbl="node1" presStyleIdx="0" presStyleCnt="6"/>
      <dgm:spPr/>
    </dgm:pt>
    <dgm:pt modelId="{CA5E3901-B468-4102-B7C8-F8DC28EC9685}" type="pres">
      <dgm:prSet presAssocID="{C392B037-DE53-4273-9EDE-C6B2B0209BBE}" presName="conn" presStyleLbl="parChTrans1D2" presStyleIdx="0" presStyleCnt="1"/>
      <dgm:spPr/>
      <dgm:t>
        <a:bodyPr/>
        <a:lstStyle/>
        <a:p>
          <a:endParaRPr lang="fr-FR"/>
        </a:p>
      </dgm:t>
    </dgm:pt>
    <dgm:pt modelId="{6B8447B9-D8FF-4002-8B3D-CC76082AFB95}" type="pres">
      <dgm:prSet presAssocID="{C392B037-DE53-4273-9EDE-C6B2B0209BBE}" presName="extraNode" presStyleLbl="node1" presStyleIdx="0" presStyleCnt="6"/>
      <dgm:spPr/>
    </dgm:pt>
    <dgm:pt modelId="{D0490DEB-BAED-4927-97B0-D336475A00FD}" type="pres">
      <dgm:prSet presAssocID="{C392B037-DE53-4273-9EDE-C6B2B0209BBE}" presName="dstNode" presStyleLbl="node1" presStyleIdx="0" presStyleCnt="6"/>
      <dgm:spPr/>
    </dgm:pt>
    <dgm:pt modelId="{A86A3F55-6F7B-40E0-B677-1952ABAF5DC2}" type="pres">
      <dgm:prSet presAssocID="{CDB9BB53-F92F-47D0-A842-611E541181F4}" presName="text_1" presStyleLbl="node1" presStyleIdx="0" presStyleCnt="6">
        <dgm:presLayoutVars>
          <dgm:bulletEnabled val="1"/>
        </dgm:presLayoutVars>
      </dgm:prSet>
      <dgm:spPr/>
      <dgm:t>
        <a:bodyPr/>
        <a:lstStyle/>
        <a:p>
          <a:endParaRPr lang="fr-FR"/>
        </a:p>
      </dgm:t>
    </dgm:pt>
    <dgm:pt modelId="{BEF2CC87-DD42-4DE1-8388-33C31DB20CA0}" type="pres">
      <dgm:prSet presAssocID="{CDB9BB53-F92F-47D0-A842-611E541181F4}" presName="accent_1" presStyleCnt="0"/>
      <dgm:spPr/>
    </dgm:pt>
    <dgm:pt modelId="{99A88D2F-C591-4658-8D29-3508BAC565B0}" type="pres">
      <dgm:prSet presAssocID="{CDB9BB53-F92F-47D0-A842-611E541181F4}" presName="accentRepeatNode" presStyleLbl="solidFgAcc1" presStyleIdx="0" presStyleCnt="6"/>
      <dgm:spPr/>
    </dgm:pt>
    <dgm:pt modelId="{AE963794-79FD-4AA7-9315-4AC54F070BBD}" type="pres">
      <dgm:prSet presAssocID="{98E77737-140E-4C70-90C7-67962E297FA0}" presName="text_2" presStyleLbl="node1" presStyleIdx="1" presStyleCnt="6">
        <dgm:presLayoutVars>
          <dgm:bulletEnabled val="1"/>
        </dgm:presLayoutVars>
      </dgm:prSet>
      <dgm:spPr/>
      <dgm:t>
        <a:bodyPr/>
        <a:lstStyle/>
        <a:p>
          <a:endParaRPr lang="fr-FR"/>
        </a:p>
      </dgm:t>
    </dgm:pt>
    <dgm:pt modelId="{151A2DA6-9A65-4FFB-B70F-5A5BC80A6CA2}" type="pres">
      <dgm:prSet presAssocID="{98E77737-140E-4C70-90C7-67962E297FA0}" presName="accent_2" presStyleCnt="0"/>
      <dgm:spPr/>
    </dgm:pt>
    <dgm:pt modelId="{87AF318A-CB06-4103-84A6-955B753C10E7}" type="pres">
      <dgm:prSet presAssocID="{98E77737-140E-4C70-90C7-67962E297FA0}" presName="accentRepeatNode" presStyleLbl="solidFgAcc1" presStyleIdx="1" presStyleCnt="6"/>
      <dgm:spPr/>
    </dgm:pt>
    <dgm:pt modelId="{0017403B-CA95-4124-9069-302611BAA11C}" type="pres">
      <dgm:prSet presAssocID="{A95EF6D2-8C6F-4F1A-A886-9B7D9DCA8F60}" presName="text_3" presStyleLbl="node1" presStyleIdx="2" presStyleCnt="6">
        <dgm:presLayoutVars>
          <dgm:bulletEnabled val="1"/>
        </dgm:presLayoutVars>
      </dgm:prSet>
      <dgm:spPr/>
      <dgm:t>
        <a:bodyPr/>
        <a:lstStyle/>
        <a:p>
          <a:endParaRPr lang="fr-FR"/>
        </a:p>
      </dgm:t>
    </dgm:pt>
    <dgm:pt modelId="{A89B7ADA-B70C-45BF-994D-0BA682B159B4}" type="pres">
      <dgm:prSet presAssocID="{A95EF6D2-8C6F-4F1A-A886-9B7D9DCA8F60}" presName="accent_3" presStyleCnt="0"/>
      <dgm:spPr/>
    </dgm:pt>
    <dgm:pt modelId="{8D15B148-4E8B-48C4-AB77-B6E912A79976}" type="pres">
      <dgm:prSet presAssocID="{A95EF6D2-8C6F-4F1A-A886-9B7D9DCA8F60}" presName="accentRepeatNode" presStyleLbl="solidFgAcc1" presStyleIdx="2" presStyleCnt="6"/>
      <dgm:spPr/>
    </dgm:pt>
    <dgm:pt modelId="{687925A2-3B40-4953-A114-0C901C668429}" type="pres">
      <dgm:prSet presAssocID="{EE9F099F-5AFD-4419-8846-66A822824A28}" presName="text_4" presStyleLbl="node1" presStyleIdx="3" presStyleCnt="6">
        <dgm:presLayoutVars>
          <dgm:bulletEnabled val="1"/>
        </dgm:presLayoutVars>
      </dgm:prSet>
      <dgm:spPr/>
      <dgm:t>
        <a:bodyPr/>
        <a:lstStyle/>
        <a:p>
          <a:endParaRPr lang="fr-FR"/>
        </a:p>
      </dgm:t>
    </dgm:pt>
    <dgm:pt modelId="{613551BF-8726-4BC0-B987-439A9D72B330}" type="pres">
      <dgm:prSet presAssocID="{EE9F099F-5AFD-4419-8846-66A822824A28}" presName="accent_4" presStyleCnt="0"/>
      <dgm:spPr/>
    </dgm:pt>
    <dgm:pt modelId="{B1D0AE58-60E0-42CB-A902-DCCD9539320B}" type="pres">
      <dgm:prSet presAssocID="{EE9F099F-5AFD-4419-8846-66A822824A28}" presName="accentRepeatNode" presStyleLbl="solidFgAcc1" presStyleIdx="3" presStyleCnt="6"/>
      <dgm:spPr/>
    </dgm:pt>
    <dgm:pt modelId="{371D1BE1-A410-4460-A3C1-1BFF81638A9D}" type="pres">
      <dgm:prSet presAssocID="{09E9A6B9-A2C8-4B24-9CD3-AC7805D5146D}" presName="text_5" presStyleLbl="node1" presStyleIdx="4" presStyleCnt="6">
        <dgm:presLayoutVars>
          <dgm:bulletEnabled val="1"/>
        </dgm:presLayoutVars>
      </dgm:prSet>
      <dgm:spPr/>
      <dgm:t>
        <a:bodyPr/>
        <a:lstStyle/>
        <a:p>
          <a:endParaRPr lang="fr-FR"/>
        </a:p>
      </dgm:t>
    </dgm:pt>
    <dgm:pt modelId="{73692348-2DFF-4CDC-8DAD-A6507A17EF04}" type="pres">
      <dgm:prSet presAssocID="{09E9A6B9-A2C8-4B24-9CD3-AC7805D5146D}" presName="accent_5" presStyleCnt="0"/>
      <dgm:spPr/>
    </dgm:pt>
    <dgm:pt modelId="{41D7CD2D-5CB6-4D2D-90B1-B234C6F90C0B}" type="pres">
      <dgm:prSet presAssocID="{09E9A6B9-A2C8-4B24-9CD3-AC7805D5146D}" presName="accentRepeatNode" presStyleLbl="solidFgAcc1" presStyleIdx="4" presStyleCnt="6"/>
      <dgm:spPr/>
    </dgm:pt>
    <dgm:pt modelId="{3B1129CC-4D43-4144-ACBD-EC029722573F}" type="pres">
      <dgm:prSet presAssocID="{222957B2-7D25-4D6E-AA1B-A9C2F4446AD4}" presName="text_6" presStyleLbl="node1" presStyleIdx="5" presStyleCnt="6">
        <dgm:presLayoutVars>
          <dgm:bulletEnabled val="1"/>
        </dgm:presLayoutVars>
      </dgm:prSet>
      <dgm:spPr/>
      <dgm:t>
        <a:bodyPr/>
        <a:lstStyle/>
        <a:p>
          <a:endParaRPr lang="fr-FR"/>
        </a:p>
      </dgm:t>
    </dgm:pt>
    <dgm:pt modelId="{B0750DBF-FE0F-4B0F-86FF-029976122888}" type="pres">
      <dgm:prSet presAssocID="{222957B2-7D25-4D6E-AA1B-A9C2F4446AD4}" presName="accent_6" presStyleCnt="0"/>
      <dgm:spPr/>
    </dgm:pt>
    <dgm:pt modelId="{3DAE928E-AB28-4CDB-968F-B18737C5E60A}" type="pres">
      <dgm:prSet presAssocID="{222957B2-7D25-4D6E-AA1B-A9C2F4446AD4}" presName="accentRepeatNode" presStyleLbl="solidFgAcc1" presStyleIdx="5" presStyleCnt="6"/>
      <dgm:spPr/>
    </dgm:pt>
  </dgm:ptLst>
  <dgm:cxnLst>
    <dgm:cxn modelId="{2AD164B7-D09C-465F-A0DD-0CE157AF8A1A}" type="presOf" srcId="{09E9A6B9-A2C8-4B24-9CD3-AC7805D5146D}" destId="{371D1BE1-A410-4460-A3C1-1BFF81638A9D}" srcOrd="0" destOrd="0" presId="urn:microsoft.com/office/officeart/2008/layout/VerticalCurvedList"/>
    <dgm:cxn modelId="{D6909D53-8F30-42DA-8799-832F980AFD91}" srcId="{C392B037-DE53-4273-9EDE-C6B2B0209BBE}" destId="{A95EF6D2-8C6F-4F1A-A886-9B7D9DCA8F60}" srcOrd="2" destOrd="0" parTransId="{4DF8572F-2328-426A-BC48-C44EBBBC2B16}" sibTransId="{BCDA9D76-327A-41BF-98D3-AEAFBAFDABF6}"/>
    <dgm:cxn modelId="{61DF190A-A0EB-4D9A-913E-90D994B17EAA}" srcId="{C392B037-DE53-4273-9EDE-C6B2B0209BBE}" destId="{CDB9BB53-F92F-47D0-A842-611E541181F4}" srcOrd="0" destOrd="0" parTransId="{91AD520C-A05C-4BDF-9BEA-B4381712FFB1}" sibTransId="{5B32CD33-2DA5-45C4-BDDA-094344F1090F}"/>
    <dgm:cxn modelId="{F7DB18C3-BC1F-4BC3-BF04-D61943414C10}" srcId="{C392B037-DE53-4273-9EDE-C6B2B0209BBE}" destId="{98E77737-140E-4C70-90C7-67962E297FA0}" srcOrd="1" destOrd="0" parTransId="{BE99EFAE-1A47-44DB-A6E9-BA0F28BB833B}" sibTransId="{508516F9-3EC2-41E1-8B29-B5EAFCE2B732}"/>
    <dgm:cxn modelId="{1F59FB22-B983-49A3-AA0D-4770A5706680}" type="presOf" srcId="{98E77737-140E-4C70-90C7-67962E297FA0}" destId="{AE963794-79FD-4AA7-9315-4AC54F070BBD}" srcOrd="0" destOrd="0" presId="urn:microsoft.com/office/officeart/2008/layout/VerticalCurvedList"/>
    <dgm:cxn modelId="{EBDD72C1-9677-48E0-AFE0-972196D8E6C1}" type="presOf" srcId="{5B32CD33-2DA5-45C4-BDDA-094344F1090F}" destId="{CA5E3901-B468-4102-B7C8-F8DC28EC9685}" srcOrd="0" destOrd="0" presId="urn:microsoft.com/office/officeart/2008/layout/VerticalCurvedList"/>
    <dgm:cxn modelId="{969D9327-D146-4409-B8D1-D15A26EA44FF}" type="presOf" srcId="{EE9F099F-5AFD-4419-8846-66A822824A28}" destId="{687925A2-3B40-4953-A114-0C901C668429}" srcOrd="0" destOrd="0" presId="urn:microsoft.com/office/officeart/2008/layout/VerticalCurvedList"/>
    <dgm:cxn modelId="{BE3DFF85-FE42-4315-8282-B8E64FF6F588}" srcId="{C392B037-DE53-4273-9EDE-C6B2B0209BBE}" destId="{222957B2-7D25-4D6E-AA1B-A9C2F4446AD4}" srcOrd="5" destOrd="0" parTransId="{424782BF-CB1B-41D6-8BFE-E3CB3F2491E6}" sibTransId="{ED7C2DD9-26E0-49AA-8DCA-1174D7AE6364}"/>
    <dgm:cxn modelId="{3739722F-EC04-4321-A847-31A61271382E}" srcId="{C392B037-DE53-4273-9EDE-C6B2B0209BBE}" destId="{EE9F099F-5AFD-4419-8846-66A822824A28}" srcOrd="3" destOrd="0" parTransId="{5181277A-602E-48D7-9ED6-B0E51D4C899C}" sibTransId="{7C3C7931-C0B5-4952-A145-4C926F7C8E6D}"/>
    <dgm:cxn modelId="{A514D74C-AFC4-42DD-BC2B-4BFDA62E98FF}" type="presOf" srcId="{CDB9BB53-F92F-47D0-A842-611E541181F4}" destId="{A86A3F55-6F7B-40E0-B677-1952ABAF5DC2}" srcOrd="0" destOrd="0" presId="urn:microsoft.com/office/officeart/2008/layout/VerticalCurvedList"/>
    <dgm:cxn modelId="{0F49C942-C94B-4040-834F-748E0F976CCC}" type="presOf" srcId="{222957B2-7D25-4D6E-AA1B-A9C2F4446AD4}" destId="{3B1129CC-4D43-4144-ACBD-EC029722573F}" srcOrd="0" destOrd="0" presId="urn:microsoft.com/office/officeart/2008/layout/VerticalCurvedList"/>
    <dgm:cxn modelId="{24884DCD-8EF8-430C-A355-F1E1C34C5AD1}" type="presOf" srcId="{A95EF6D2-8C6F-4F1A-A886-9B7D9DCA8F60}" destId="{0017403B-CA95-4124-9069-302611BAA11C}" srcOrd="0" destOrd="0" presId="urn:microsoft.com/office/officeart/2008/layout/VerticalCurvedList"/>
    <dgm:cxn modelId="{A2CBA958-F795-42AE-8316-45E943872A07}" srcId="{C392B037-DE53-4273-9EDE-C6B2B0209BBE}" destId="{09E9A6B9-A2C8-4B24-9CD3-AC7805D5146D}" srcOrd="4" destOrd="0" parTransId="{88B768F7-A222-40BE-948C-6FE4C41A97FA}" sibTransId="{DB716096-BF13-40E5-905C-6D9405C51DB0}"/>
    <dgm:cxn modelId="{A8CB1D09-9D37-4776-B382-47D82F396780}" type="presOf" srcId="{C392B037-DE53-4273-9EDE-C6B2B0209BBE}" destId="{2A700AAB-2ED4-4335-BB73-20FBAE44B19D}" srcOrd="0" destOrd="0" presId="urn:microsoft.com/office/officeart/2008/layout/VerticalCurvedList"/>
    <dgm:cxn modelId="{02F52615-E201-46EB-8F11-C0CF8F9E958B}" type="presParOf" srcId="{2A700AAB-2ED4-4335-BB73-20FBAE44B19D}" destId="{157657A9-C505-438A-968C-08625395B823}" srcOrd="0" destOrd="0" presId="urn:microsoft.com/office/officeart/2008/layout/VerticalCurvedList"/>
    <dgm:cxn modelId="{DDF6E293-769B-477D-A6B4-6EA458C2AF7F}" type="presParOf" srcId="{157657A9-C505-438A-968C-08625395B823}" destId="{E44F5223-62CB-46D6-BB70-06392E8FDBCA}" srcOrd="0" destOrd="0" presId="urn:microsoft.com/office/officeart/2008/layout/VerticalCurvedList"/>
    <dgm:cxn modelId="{B25181ED-A85E-41BB-8CBF-02711EB1687A}" type="presParOf" srcId="{E44F5223-62CB-46D6-BB70-06392E8FDBCA}" destId="{93D1BABA-3D8C-44B2-ACBE-D9A58B3C6ED3}" srcOrd="0" destOrd="0" presId="urn:microsoft.com/office/officeart/2008/layout/VerticalCurvedList"/>
    <dgm:cxn modelId="{010EBFAC-C94E-4AED-9B42-8AD80959674D}" type="presParOf" srcId="{E44F5223-62CB-46D6-BB70-06392E8FDBCA}" destId="{CA5E3901-B468-4102-B7C8-F8DC28EC9685}" srcOrd="1" destOrd="0" presId="urn:microsoft.com/office/officeart/2008/layout/VerticalCurvedList"/>
    <dgm:cxn modelId="{A97827B2-A779-4289-8CF1-BB809E47249E}" type="presParOf" srcId="{E44F5223-62CB-46D6-BB70-06392E8FDBCA}" destId="{6B8447B9-D8FF-4002-8B3D-CC76082AFB95}" srcOrd="2" destOrd="0" presId="urn:microsoft.com/office/officeart/2008/layout/VerticalCurvedList"/>
    <dgm:cxn modelId="{24EFA331-0576-4F6B-8917-836BA54AD23C}" type="presParOf" srcId="{E44F5223-62CB-46D6-BB70-06392E8FDBCA}" destId="{D0490DEB-BAED-4927-97B0-D336475A00FD}" srcOrd="3" destOrd="0" presId="urn:microsoft.com/office/officeart/2008/layout/VerticalCurvedList"/>
    <dgm:cxn modelId="{4A1B3C7E-3522-4704-BC92-EBD6363A526A}" type="presParOf" srcId="{157657A9-C505-438A-968C-08625395B823}" destId="{A86A3F55-6F7B-40E0-B677-1952ABAF5DC2}" srcOrd="1" destOrd="0" presId="urn:microsoft.com/office/officeart/2008/layout/VerticalCurvedList"/>
    <dgm:cxn modelId="{3F0C5BF8-6591-47D9-8AC3-961DB9E7DE9E}" type="presParOf" srcId="{157657A9-C505-438A-968C-08625395B823}" destId="{BEF2CC87-DD42-4DE1-8388-33C31DB20CA0}" srcOrd="2" destOrd="0" presId="urn:microsoft.com/office/officeart/2008/layout/VerticalCurvedList"/>
    <dgm:cxn modelId="{5CCF09DA-E719-43BA-A8EE-ADD8422473EE}" type="presParOf" srcId="{BEF2CC87-DD42-4DE1-8388-33C31DB20CA0}" destId="{99A88D2F-C591-4658-8D29-3508BAC565B0}" srcOrd="0" destOrd="0" presId="urn:microsoft.com/office/officeart/2008/layout/VerticalCurvedList"/>
    <dgm:cxn modelId="{31961F1E-FD73-4692-A178-17A9E397609C}" type="presParOf" srcId="{157657A9-C505-438A-968C-08625395B823}" destId="{AE963794-79FD-4AA7-9315-4AC54F070BBD}" srcOrd="3" destOrd="0" presId="urn:microsoft.com/office/officeart/2008/layout/VerticalCurvedList"/>
    <dgm:cxn modelId="{B51F6041-F97D-4DC2-AB81-2946A30471A3}" type="presParOf" srcId="{157657A9-C505-438A-968C-08625395B823}" destId="{151A2DA6-9A65-4FFB-B70F-5A5BC80A6CA2}" srcOrd="4" destOrd="0" presId="urn:microsoft.com/office/officeart/2008/layout/VerticalCurvedList"/>
    <dgm:cxn modelId="{D189BBC8-17EA-4AFF-B28B-13EB7AE30594}" type="presParOf" srcId="{151A2DA6-9A65-4FFB-B70F-5A5BC80A6CA2}" destId="{87AF318A-CB06-4103-84A6-955B753C10E7}" srcOrd="0" destOrd="0" presId="urn:microsoft.com/office/officeart/2008/layout/VerticalCurvedList"/>
    <dgm:cxn modelId="{50E3DFF2-3D99-499A-AA13-91E68A5FB1BB}" type="presParOf" srcId="{157657A9-C505-438A-968C-08625395B823}" destId="{0017403B-CA95-4124-9069-302611BAA11C}" srcOrd="5" destOrd="0" presId="urn:microsoft.com/office/officeart/2008/layout/VerticalCurvedList"/>
    <dgm:cxn modelId="{E7CB677B-2A23-4B90-96E5-B7FCA374972E}" type="presParOf" srcId="{157657A9-C505-438A-968C-08625395B823}" destId="{A89B7ADA-B70C-45BF-994D-0BA682B159B4}" srcOrd="6" destOrd="0" presId="urn:microsoft.com/office/officeart/2008/layout/VerticalCurvedList"/>
    <dgm:cxn modelId="{CAA74254-3E53-4A3C-A6DE-B19213560CE3}" type="presParOf" srcId="{A89B7ADA-B70C-45BF-994D-0BA682B159B4}" destId="{8D15B148-4E8B-48C4-AB77-B6E912A79976}" srcOrd="0" destOrd="0" presId="urn:microsoft.com/office/officeart/2008/layout/VerticalCurvedList"/>
    <dgm:cxn modelId="{0E466868-38E8-4189-94EB-6C3A1C147269}" type="presParOf" srcId="{157657A9-C505-438A-968C-08625395B823}" destId="{687925A2-3B40-4953-A114-0C901C668429}" srcOrd="7" destOrd="0" presId="urn:microsoft.com/office/officeart/2008/layout/VerticalCurvedList"/>
    <dgm:cxn modelId="{EEC3D269-558B-4C93-9A1A-56168BB02359}" type="presParOf" srcId="{157657A9-C505-438A-968C-08625395B823}" destId="{613551BF-8726-4BC0-B987-439A9D72B330}" srcOrd="8" destOrd="0" presId="urn:microsoft.com/office/officeart/2008/layout/VerticalCurvedList"/>
    <dgm:cxn modelId="{11F213CA-AF9B-437E-B8A1-1D1F48E4D856}" type="presParOf" srcId="{613551BF-8726-4BC0-B987-439A9D72B330}" destId="{B1D0AE58-60E0-42CB-A902-DCCD9539320B}" srcOrd="0" destOrd="0" presId="urn:microsoft.com/office/officeart/2008/layout/VerticalCurvedList"/>
    <dgm:cxn modelId="{8BD6641C-FACC-4AFE-9FD3-1905779869F3}" type="presParOf" srcId="{157657A9-C505-438A-968C-08625395B823}" destId="{371D1BE1-A410-4460-A3C1-1BFF81638A9D}" srcOrd="9" destOrd="0" presId="urn:microsoft.com/office/officeart/2008/layout/VerticalCurvedList"/>
    <dgm:cxn modelId="{3F28EAF3-9989-4523-B5C0-41E3579C3F01}" type="presParOf" srcId="{157657A9-C505-438A-968C-08625395B823}" destId="{73692348-2DFF-4CDC-8DAD-A6507A17EF04}" srcOrd="10" destOrd="0" presId="urn:microsoft.com/office/officeart/2008/layout/VerticalCurvedList"/>
    <dgm:cxn modelId="{24BACA81-0331-4967-80CC-E1D54EAA0A82}" type="presParOf" srcId="{73692348-2DFF-4CDC-8DAD-A6507A17EF04}" destId="{41D7CD2D-5CB6-4D2D-90B1-B234C6F90C0B}" srcOrd="0" destOrd="0" presId="urn:microsoft.com/office/officeart/2008/layout/VerticalCurvedList"/>
    <dgm:cxn modelId="{EE612D4D-DCE8-4767-A061-B7929E874961}" type="presParOf" srcId="{157657A9-C505-438A-968C-08625395B823}" destId="{3B1129CC-4D43-4144-ACBD-EC029722573F}" srcOrd="11" destOrd="0" presId="urn:microsoft.com/office/officeart/2008/layout/VerticalCurvedList"/>
    <dgm:cxn modelId="{70496CC5-F020-4B07-8710-E09BD4E8EFB2}" type="presParOf" srcId="{157657A9-C505-438A-968C-08625395B823}" destId="{B0750DBF-FE0F-4B0F-86FF-029976122888}" srcOrd="12" destOrd="0" presId="urn:microsoft.com/office/officeart/2008/layout/VerticalCurvedList"/>
    <dgm:cxn modelId="{7138E8CC-BD16-483E-B621-7A672EC3C73C}" type="presParOf" srcId="{B0750DBF-FE0F-4B0F-86FF-029976122888}" destId="{3DAE928E-AB28-4CDB-968F-B18737C5E60A}" srcOrd="0" destOrd="0" presId="urn:microsoft.com/office/officeart/2008/layout/VerticalCurvedLis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5E3901-B468-4102-B7C8-F8DC28EC9685}">
      <dsp:nvSpPr>
        <dsp:cNvPr id="0" name=""/>
        <dsp:cNvSpPr/>
      </dsp:nvSpPr>
      <dsp:spPr>
        <a:xfrm>
          <a:off x="-7408920" y="-1132469"/>
          <a:ext cx="8817666" cy="8817666"/>
        </a:xfrm>
        <a:prstGeom prst="blockArc">
          <a:avLst>
            <a:gd name="adj1" fmla="val 18900000"/>
            <a:gd name="adj2" fmla="val 2700000"/>
            <a:gd name="adj3" fmla="val 24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6A3F55-6F7B-40E0-B677-1952ABAF5DC2}">
      <dsp:nvSpPr>
        <dsp:cNvPr id="0" name=""/>
        <dsp:cNvSpPr/>
      </dsp:nvSpPr>
      <dsp:spPr>
        <a:xfrm>
          <a:off x="524545" y="345066"/>
          <a:ext cx="5478077" cy="689871"/>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585" tIns="68580" rIns="68580" bIns="68580" numCol="1" spcCol="1270" anchor="ctr" anchorCtr="0">
          <a:noAutofit/>
        </a:bodyPr>
        <a:lstStyle/>
        <a:p>
          <a:pPr lvl="0" algn="l" defTabSz="1200150">
            <a:lnSpc>
              <a:spcPct val="90000"/>
            </a:lnSpc>
            <a:spcBef>
              <a:spcPct val="0"/>
            </a:spcBef>
            <a:spcAft>
              <a:spcPct val="35000"/>
            </a:spcAft>
          </a:pPr>
          <a:r>
            <a:rPr lang="fr-FR" sz="2700" b="1" kern="1200" dirty="0">
              <a:latin typeface="Times New Roman" pitchFamily="18" charset="0"/>
              <a:cs typeface="Times New Roman" pitchFamily="18" charset="0"/>
            </a:rPr>
            <a:t>Introduction</a:t>
          </a:r>
        </a:p>
      </dsp:txBody>
      <dsp:txXfrm>
        <a:off x="524545" y="345066"/>
        <a:ext cx="5478077" cy="689871"/>
      </dsp:txXfrm>
    </dsp:sp>
    <dsp:sp modelId="{99A88D2F-C591-4658-8D29-3508BAC565B0}">
      <dsp:nvSpPr>
        <dsp:cNvPr id="0" name=""/>
        <dsp:cNvSpPr/>
      </dsp:nvSpPr>
      <dsp:spPr>
        <a:xfrm>
          <a:off x="93376" y="258832"/>
          <a:ext cx="862339" cy="8623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963794-79FD-4AA7-9315-4AC54F070BBD}">
      <dsp:nvSpPr>
        <dsp:cNvPr id="0" name=""/>
        <dsp:cNvSpPr/>
      </dsp:nvSpPr>
      <dsp:spPr>
        <a:xfrm>
          <a:off x="1092012" y="1379742"/>
          <a:ext cx="4910611" cy="689871"/>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585" tIns="68580" rIns="68580" bIns="68580" numCol="1" spcCol="1270" anchor="ctr" anchorCtr="0">
          <a:noAutofit/>
        </a:bodyPr>
        <a:lstStyle/>
        <a:p>
          <a:pPr lvl="0" algn="l" defTabSz="1200150">
            <a:lnSpc>
              <a:spcPct val="90000"/>
            </a:lnSpc>
            <a:spcBef>
              <a:spcPct val="0"/>
            </a:spcBef>
            <a:spcAft>
              <a:spcPct val="35000"/>
            </a:spcAft>
          </a:pPr>
          <a:r>
            <a:rPr lang="fr-FR" sz="2700" b="1" kern="1200" dirty="0" smtClean="0">
              <a:latin typeface="Times New Roman" pitchFamily="18" charset="0"/>
              <a:cs typeface="Times New Roman" pitchFamily="18" charset="0"/>
            </a:rPr>
            <a:t>Généralités sur l’ Adsorption</a:t>
          </a:r>
          <a:endParaRPr lang="fr-FR" sz="2700" b="1" kern="1200" dirty="0">
            <a:latin typeface="Times New Roman" pitchFamily="18" charset="0"/>
            <a:cs typeface="Times New Roman" pitchFamily="18" charset="0"/>
          </a:endParaRPr>
        </a:p>
      </dsp:txBody>
      <dsp:txXfrm>
        <a:off x="1092012" y="1379742"/>
        <a:ext cx="4910611" cy="689871"/>
      </dsp:txXfrm>
    </dsp:sp>
    <dsp:sp modelId="{87AF318A-CB06-4103-84A6-955B753C10E7}">
      <dsp:nvSpPr>
        <dsp:cNvPr id="0" name=""/>
        <dsp:cNvSpPr/>
      </dsp:nvSpPr>
      <dsp:spPr>
        <a:xfrm>
          <a:off x="660842" y="1293508"/>
          <a:ext cx="862339" cy="8623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17403B-CA95-4124-9069-302611BAA11C}">
      <dsp:nvSpPr>
        <dsp:cNvPr id="0" name=""/>
        <dsp:cNvSpPr/>
      </dsp:nvSpPr>
      <dsp:spPr>
        <a:xfrm>
          <a:off x="1351500" y="2414418"/>
          <a:ext cx="4651123" cy="689871"/>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585" tIns="68580" rIns="68580" bIns="68580" numCol="1" spcCol="1270" anchor="ctr" anchorCtr="0">
          <a:noAutofit/>
        </a:bodyPr>
        <a:lstStyle/>
        <a:p>
          <a:pPr lvl="0" algn="l" defTabSz="1200150">
            <a:lnSpc>
              <a:spcPct val="90000"/>
            </a:lnSpc>
            <a:spcBef>
              <a:spcPct val="0"/>
            </a:spcBef>
            <a:spcAft>
              <a:spcPct val="35000"/>
            </a:spcAft>
          </a:pPr>
          <a:r>
            <a:rPr lang="fr-FR" sz="2700" b="1" kern="1200" dirty="0">
              <a:latin typeface="Times New Roman" pitchFamily="18" charset="0"/>
              <a:cs typeface="Times New Roman" pitchFamily="18" charset="0"/>
            </a:rPr>
            <a:t>Préparation charbon actif</a:t>
          </a:r>
        </a:p>
      </dsp:txBody>
      <dsp:txXfrm>
        <a:off x="1351500" y="2414418"/>
        <a:ext cx="4651123" cy="689871"/>
      </dsp:txXfrm>
    </dsp:sp>
    <dsp:sp modelId="{8D15B148-4E8B-48C4-AB77-B6E912A79976}">
      <dsp:nvSpPr>
        <dsp:cNvPr id="0" name=""/>
        <dsp:cNvSpPr/>
      </dsp:nvSpPr>
      <dsp:spPr>
        <a:xfrm>
          <a:off x="920330" y="2328184"/>
          <a:ext cx="862339" cy="8623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7925A2-3B40-4953-A114-0C901C668429}">
      <dsp:nvSpPr>
        <dsp:cNvPr id="0" name=""/>
        <dsp:cNvSpPr/>
      </dsp:nvSpPr>
      <dsp:spPr>
        <a:xfrm>
          <a:off x="1351500" y="3448438"/>
          <a:ext cx="4651123" cy="689871"/>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585" tIns="68580" rIns="68580" bIns="68580" numCol="1" spcCol="1270" anchor="ctr" anchorCtr="0">
          <a:noAutofit/>
        </a:bodyPr>
        <a:lstStyle/>
        <a:p>
          <a:pPr lvl="0" algn="l" defTabSz="1200150">
            <a:lnSpc>
              <a:spcPct val="90000"/>
            </a:lnSpc>
            <a:spcBef>
              <a:spcPct val="0"/>
            </a:spcBef>
            <a:spcAft>
              <a:spcPct val="35000"/>
            </a:spcAft>
          </a:pPr>
          <a:r>
            <a:rPr lang="fr-FR" sz="2700" b="1" kern="1200" dirty="0">
              <a:latin typeface="Times New Roman" pitchFamily="18" charset="0"/>
              <a:cs typeface="Times New Roman" pitchFamily="18" charset="0"/>
            </a:rPr>
            <a:t>Polluant</a:t>
          </a:r>
        </a:p>
      </dsp:txBody>
      <dsp:txXfrm>
        <a:off x="1351500" y="3448438"/>
        <a:ext cx="4651123" cy="689871"/>
      </dsp:txXfrm>
    </dsp:sp>
    <dsp:sp modelId="{B1D0AE58-60E0-42CB-A902-DCCD9539320B}">
      <dsp:nvSpPr>
        <dsp:cNvPr id="0" name=""/>
        <dsp:cNvSpPr/>
      </dsp:nvSpPr>
      <dsp:spPr>
        <a:xfrm>
          <a:off x="920330" y="3362204"/>
          <a:ext cx="862339" cy="8623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1D1BE1-A410-4460-A3C1-1BFF81638A9D}">
      <dsp:nvSpPr>
        <dsp:cNvPr id="0" name=""/>
        <dsp:cNvSpPr/>
      </dsp:nvSpPr>
      <dsp:spPr>
        <a:xfrm>
          <a:off x="1092012" y="4483114"/>
          <a:ext cx="4910611" cy="689871"/>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585" tIns="68580" rIns="68580" bIns="68580" numCol="1" spcCol="1270" anchor="ctr" anchorCtr="0">
          <a:noAutofit/>
        </a:bodyPr>
        <a:lstStyle/>
        <a:p>
          <a:pPr lvl="0" algn="l" defTabSz="1200150">
            <a:lnSpc>
              <a:spcPct val="90000"/>
            </a:lnSpc>
            <a:spcBef>
              <a:spcPct val="0"/>
            </a:spcBef>
            <a:spcAft>
              <a:spcPct val="35000"/>
            </a:spcAft>
          </a:pPr>
          <a:r>
            <a:rPr lang="fr-FR" sz="2700" b="1" kern="1200" dirty="0">
              <a:latin typeface="Times New Roman" pitchFamily="18" charset="0"/>
              <a:cs typeface="Times New Roman" pitchFamily="18" charset="0"/>
            </a:rPr>
            <a:t>Partie expérimentale </a:t>
          </a:r>
        </a:p>
      </dsp:txBody>
      <dsp:txXfrm>
        <a:off x="1092012" y="4483114"/>
        <a:ext cx="4910611" cy="689871"/>
      </dsp:txXfrm>
    </dsp:sp>
    <dsp:sp modelId="{41D7CD2D-5CB6-4D2D-90B1-B234C6F90C0B}">
      <dsp:nvSpPr>
        <dsp:cNvPr id="0" name=""/>
        <dsp:cNvSpPr/>
      </dsp:nvSpPr>
      <dsp:spPr>
        <a:xfrm>
          <a:off x="660842" y="4396880"/>
          <a:ext cx="862339" cy="8623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1129CC-4D43-4144-ACBD-EC029722573F}">
      <dsp:nvSpPr>
        <dsp:cNvPr id="0" name=""/>
        <dsp:cNvSpPr/>
      </dsp:nvSpPr>
      <dsp:spPr>
        <a:xfrm>
          <a:off x="524545" y="5517790"/>
          <a:ext cx="5478077" cy="689871"/>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7585" tIns="68580" rIns="68580" bIns="68580" numCol="1" spcCol="1270" anchor="ctr" anchorCtr="0">
          <a:noAutofit/>
        </a:bodyPr>
        <a:lstStyle/>
        <a:p>
          <a:pPr lvl="0" algn="l" defTabSz="1200150">
            <a:lnSpc>
              <a:spcPct val="90000"/>
            </a:lnSpc>
            <a:spcBef>
              <a:spcPct val="0"/>
            </a:spcBef>
            <a:spcAft>
              <a:spcPct val="35000"/>
            </a:spcAft>
          </a:pPr>
          <a:r>
            <a:rPr lang="fr-FR" sz="2700" b="1" kern="1200" dirty="0">
              <a:latin typeface="Times New Roman" pitchFamily="18" charset="0"/>
              <a:cs typeface="Times New Roman" pitchFamily="18" charset="0"/>
            </a:rPr>
            <a:t>Conclusion et perspectives </a:t>
          </a:r>
        </a:p>
      </dsp:txBody>
      <dsp:txXfrm>
        <a:off x="524545" y="5517790"/>
        <a:ext cx="5478077" cy="689871"/>
      </dsp:txXfrm>
    </dsp:sp>
    <dsp:sp modelId="{3DAE928E-AB28-4CDB-968F-B18737C5E60A}">
      <dsp:nvSpPr>
        <dsp:cNvPr id="0" name=""/>
        <dsp:cNvSpPr/>
      </dsp:nvSpPr>
      <dsp:spPr>
        <a:xfrm>
          <a:off x="93376" y="5431556"/>
          <a:ext cx="862339" cy="8623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E1C088-5CFA-418E-9751-6695F307D5B6}" type="datetimeFigureOut">
              <a:rPr lang="fr-FR" smtClean="0"/>
              <a:pPr/>
              <a:t>01/01/2007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CEB954-AF21-441E-9122-83C0352474F1}"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fr.wikipedia.org/wiki/%C3%89cosyst%C3%A8m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100" dirty="0" smtClean="0"/>
              <a:t>L’objectif principal de la présente étude est de contribuer au développement d’une technologie  fiable et économiquement viable et  à la préservation de l’environnement. Et ce  Dans le but de trouver une nouvelle approche de préparation de matériaux adsorbant a partir </a:t>
            </a:r>
            <a:br>
              <a:rPr lang="fr-FR" sz="1100" dirty="0" smtClean="0"/>
            </a:br>
            <a:endParaRPr lang="fr-FR" sz="1100" dirty="0"/>
          </a:p>
        </p:txBody>
      </p:sp>
      <p:sp>
        <p:nvSpPr>
          <p:cNvPr id="4" name="Espace réservé du numéro de diapositive 3"/>
          <p:cNvSpPr>
            <a:spLocks noGrp="1"/>
          </p:cNvSpPr>
          <p:nvPr>
            <p:ph type="sldNum" sz="quarter" idx="10"/>
          </p:nvPr>
        </p:nvSpPr>
        <p:spPr/>
        <p:txBody>
          <a:bodyPr/>
          <a:lstStyle/>
          <a:p>
            <a:fld id="{DDD5F906-BEB8-477F-9D98-CEEFB6101F79}" type="slidenum">
              <a:rPr lang="fr-FR" smtClean="0"/>
              <a:pPr/>
              <a:t>3</a:t>
            </a:fld>
            <a:endParaRPr lang="fr-FR"/>
          </a:p>
        </p:txBody>
      </p:sp>
    </p:spTree>
    <p:extLst>
      <p:ext uri="{BB962C8B-B14F-4D97-AF65-F5344CB8AC3E}">
        <p14:creationId xmlns:p14="http://schemas.microsoft.com/office/powerpoint/2010/main" xmlns="" val="2231161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13</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Le pistachier lentisque ou arbre a mastic est une plante qui adore la chaleur trouvée en  Afrique du Nord à l'Europe méditerranéenne elle a des  feuilles vert foncé, rougissant en hiver .elle donne des  fruits rouge qui devient noir a maturité.</a:t>
            </a:r>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14</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dirty="0" smtClean="0">
                <a:solidFill>
                  <a:srgbClr val="000000"/>
                </a:solidFill>
                <a:effectLst/>
                <a:latin typeface="Times-Roman"/>
                <a:ea typeface="Calibri" panose="020F0502020204030204" pitchFamily="34" charset="0"/>
                <a:cs typeface="Arial" panose="020B0604020202020204" pitchFamily="34" charset="0"/>
              </a:rPr>
              <a:t>L’activation assure un meilleur développement de la surface spécifique et de la structure poreuse obtenue à l’étape de carbonisation</a:t>
            </a:r>
            <a:r>
              <a:rPr lang="fr-FR" sz="1200" b="1" dirty="0" smtClean="0">
                <a:solidFill>
                  <a:srgbClr val="000000"/>
                </a:solidFill>
                <a:effectLst/>
                <a:latin typeface="Times-Bold"/>
                <a:ea typeface="Calibri" panose="020F0502020204030204" pitchFamily="34" charset="0"/>
                <a:cs typeface="Arial" panose="020B0604020202020204" pitchFamily="34" charset="0"/>
              </a:rPr>
              <a:t>. </a:t>
            </a:r>
            <a:r>
              <a:rPr lang="fr-FR" sz="1200" dirty="0" smtClean="0">
                <a:solidFill>
                  <a:srgbClr val="000000"/>
                </a:solidFill>
                <a:effectLst/>
                <a:latin typeface="Times-Roman"/>
                <a:ea typeface="Calibri" panose="020F0502020204030204" pitchFamily="34" charset="0"/>
                <a:cs typeface="Arial" panose="020B0604020202020204" pitchFamily="34" charset="0"/>
              </a:rPr>
              <a:t>Elle est réalisée à l’aide d’agents oxydants physiques ou chimiques ,</a:t>
            </a: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 L'activation physique est un processus en deux étapes. Il s'agit de la carbonisation de matières premières suivie d'une activation à des températures élevées en présence de gaz oxydants appropriés tels que le dioxyde de carbone, la vapeur, l'air ou leurs mélanges.</a:t>
            </a:r>
            <a:r>
              <a:rPr lang="fr-FR" sz="1200" dirty="0" smtClean="0">
                <a:effectLst/>
                <a:latin typeface="Times New Roman" panose="02020603050405020304" pitchFamily="18" charset="0"/>
                <a:ea typeface="Calibri" panose="020F0502020204030204" pitchFamily="34" charset="0"/>
              </a:rPr>
              <a:t> L’activation chimique est un procédé à une seule étape dans lequel la carbonisation et l'activation sont effectuées simultanément. L'activation chimique est considérée comme une méthode appropriée pour la production de charbons actifs hautement microporeux.</a:t>
            </a:r>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15</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182880" lvl="0" indent="0" algn="l" defTabSz="914400" rtl="0" eaLnBrk="1" fontAlgn="auto" latinLnBrk="0" hangingPunct="1">
              <a:lnSpc>
                <a:spcPct val="150000"/>
              </a:lnSpc>
              <a:spcBef>
                <a:spcPts val="0"/>
              </a:spcBef>
              <a:spcAft>
                <a:spcPts val="1000"/>
              </a:spcAft>
              <a:buClrTx/>
              <a:buSzTx/>
              <a:buFontTx/>
              <a:buNone/>
              <a:tabLst>
                <a:tab pos="457200" algn="l"/>
              </a:tabLst>
              <a:defRPr/>
            </a:pPr>
            <a:r>
              <a:rPr lang="fr-FR" dirty="0"/>
              <a:t>Pour le protocole de </a:t>
            </a:r>
            <a:r>
              <a:rPr lang="fr-FR" dirty="0" err="1"/>
              <a:t>preparation</a:t>
            </a:r>
            <a:r>
              <a:rPr lang="fr-FR" dirty="0"/>
              <a:t> de notre ca nous avons commence lavé,,,,, le </a:t>
            </a:r>
            <a:r>
              <a:rPr lang="fr-FR" dirty="0" err="1"/>
              <a:t>materieux</a:t>
            </a:r>
            <a:r>
              <a:rPr lang="fr-FR" dirty="0"/>
              <a:t> </a:t>
            </a:r>
            <a:r>
              <a:rPr lang="fr-FR" dirty="0" err="1"/>
              <a:t>obtunue</a:t>
            </a:r>
            <a:r>
              <a:rPr lang="fr-FR" dirty="0"/>
              <a:t> est imprégné dans volume KOH pour une éventuelle activation chimique </a:t>
            </a:r>
            <a:r>
              <a:rPr lang="fr-FR" dirty="0" err="1"/>
              <a:t>chauff</a:t>
            </a:r>
            <a:r>
              <a:rPr lang="fr-FR" dirty="0"/>
              <a:t> </a:t>
            </a:r>
            <a:r>
              <a:rPr lang="fr-FR" dirty="0" smtClean="0"/>
              <a:t>,,,</a:t>
            </a: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 Une plante végétale méditerranéenne est rincée avec du l’eau , ensuite on fait séchée les feuilles en plain air après les avoir cueilli à la main, on met les feuilles dans l'étuve pendant 48 heures, à l’aide d’un mini hachoir nous éminçons les petites feuilles afin de les </a:t>
            </a:r>
            <a:r>
              <a:rPr lang="fr-FR" sz="1200" dirty="0" err="1" smtClean="0">
                <a:effectLst/>
                <a:latin typeface="Times New Roman" panose="02020603050405020304" pitchFamily="18" charset="0"/>
                <a:ea typeface="Calibri" panose="020F0502020204030204" pitchFamily="34" charset="0"/>
                <a:cs typeface="Arial" panose="020B0604020202020204" pitchFamily="34" charset="0"/>
              </a:rPr>
              <a:t>introduires</a:t>
            </a: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 dans le broyeur et obtenir la poudre finale.</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pPr marL="0" marR="182880" lvl="0" indent="0" algn="l" defTabSz="914400" rtl="0" eaLnBrk="1" fontAlgn="auto" latinLnBrk="0" hangingPunct="1">
              <a:lnSpc>
                <a:spcPct val="150000"/>
              </a:lnSpc>
              <a:spcBef>
                <a:spcPts val="0"/>
              </a:spcBef>
              <a:spcAft>
                <a:spcPts val="1000"/>
              </a:spcAft>
              <a:buClrTx/>
              <a:buSzTx/>
              <a:buFontTx/>
              <a:buNone/>
              <a:tabLst>
                <a:tab pos="457200" algn="l"/>
              </a:tabLst>
              <a:defRPr/>
            </a:pP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Des échantillons d’environ 20g de poudre du matériau sont imprégnés dans 100 ml de l’acide phosphorique à différentes concentrations (20%, 40%) séparément puis agité pendant 24 h. Cette imprégnation est suivie d’une filtration. Après séchage, les matériaux sont </a:t>
            </a:r>
            <a:r>
              <a:rPr lang="fr-FR" sz="1200" dirty="0" err="1" smtClean="0">
                <a:effectLst/>
                <a:latin typeface="Times New Roman" panose="02020603050405020304" pitchFamily="18" charset="0"/>
                <a:ea typeface="Calibri" panose="020F0502020204030204" pitchFamily="34" charset="0"/>
                <a:cs typeface="Arial" panose="020B0604020202020204" pitchFamily="34" charset="0"/>
              </a:rPr>
              <a:t>pyrolysés</a:t>
            </a: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 à 500°C pendant 1 heure</a:t>
            </a:r>
            <a:r>
              <a:rPr lang="fr-FR" sz="1200" baseline="0" dirty="0" smtClean="0">
                <a:effectLst/>
                <a:latin typeface="Times New Roman" panose="02020603050405020304" pitchFamily="18" charset="0"/>
                <a:ea typeface="Calibri" panose="020F0502020204030204" pitchFamily="34" charset="0"/>
                <a:cs typeface="Arial" panose="020B0604020202020204" pitchFamily="34" charset="0"/>
              </a:rPr>
              <a:t> 30</a:t>
            </a: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 puis lavés avec l’eau distillée  jusqu’à ce que le</a:t>
            </a:r>
            <a:r>
              <a:rPr lang="fr-FR" sz="1200" baseline="0" dirty="0" smtClean="0">
                <a:effectLst/>
                <a:latin typeface="Times New Roman" panose="02020603050405020304" pitchFamily="18" charset="0"/>
                <a:ea typeface="Calibri" panose="020F0502020204030204" pitchFamily="34" charset="0"/>
                <a:cs typeface="Arial" panose="020B0604020202020204" pitchFamily="34" charset="0"/>
              </a:rPr>
              <a:t> </a:t>
            </a: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pH l’eau de lavage</a:t>
            </a:r>
            <a:r>
              <a:rPr lang="fr-FR" sz="1200" baseline="0" dirty="0" smtClean="0">
                <a:effectLst/>
                <a:latin typeface="Times New Roman" panose="02020603050405020304" pitchFamily="18" charset="0"/>
                <a:ea typeface="Calibri" panose="020F0502020204030204" pitchFamily="34" charset="0"/>
                <a:cs typeface="Arial" panose="020B0604020202020204" pitchFamily="34" charset="0"/>
              </a:rPr>
              <a:t> devienne neutre </a:t>
            </a: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 Ainsi le charbon activé chimiquement est prêt à l’emploi.</a:t>
            </a:r>
            <a:endParaRPr lang="en-US" sz="1200" dirty="0" smtClean="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47CEB954-AF21-441E-9122-83C0352474F1}" type="slidenum">
              <a:rPr lang="fr-FR" smtClean="0"/>
              <a:pPr/>
              <a:t>16</a:t>
            </a:fld>
            <a:endParaRPr lang="fr-FR"/>
          </a:p>
        </p:txBody>
      </p:sp>
    </p:spTree>
    <p:extLst>
      <p:ext uri="{BB962C8B-B14F-4D97-AF65-F5344CB8AC3E}">
        <p14:creationId xmlns:p14="http://schemas.microsoft.com/office/powerpoint/2010/main" xmlns="" val="25944833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Avant passé a la partie ex on vas </a:t>
            </a:r>
            <a:r>
              <a:rPr lang="fr-FR" dirty="0" err="1"/>
              <a:t>carct</a:t>
            </a:r>
            <a:r>
              <a:rPr lang="fr-FR" dirty="0"/>
              <a:t> charbon actif  </a:t>
            </a:r>
          </a:p>
        </p:txBody>
      </p:sp>
      <p:sp>
        <p:nvSpPr>
          <p:cNvPr id="4" name="Espace réservé du numéro de diapositive 3"/>
          <p:cNvSpPr>
            <a:spLocks noGrp="1"/>
          </p:cNvSpPr>
          <p:nvPr>
            <p:ph type="sldNum" sz="quarter" idx="5"/>
          </p:nvPr>
        </p:nvSpPr>
        <p:spPr/>
        <p:txBody>
          <a:bodyPr/>
          <a:lstStyle/>
          <a:p>
            <a:fld id="{47CEB954-AF21-441E-9122-83C0352474F1}" type="slidenum">
              <a:rPr lang="fr-FR" smtClean="0"/>
              <a:pPr/>
              <a:t>19</a:t>
            </a:fld>
            <a:endParaRPr lang="fr-FR"/>
          </a:p>
        </p:txBody>
      </p:sp>
    </p:spTree>
    <p:extLst>
      <p:ext uri="{BB962C8B-B14F-4D97-AF65-F5344CB8AC3E}">
        <p14:creationId xmlns:p14="http://schemas.microsoft.com/office/powerpoint/2010/main" xmlns="" val="2225813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defRPr/>
            </a:pPr>
            <a:r>
              <a:rPr lang="fr-FR" dirty="0"/>
              <a:t>Chaque substance a un temps supposé amplement suffisant pour atteindre l’équilibre, ces courbes  représentent le taux d’ élimination  en fonction  du temps avec deux concentrations différentes 40% et 20 % on voit que pour tous les systèmes ’il ya augmentation du % d’élimination </a:t>
            </a:r>
          </a:p>
          <a:p>
            <a:pPr>
              <a:defRPr/>
            </a:pPr>
            <a:r>
              <a:rPr lang="fr-FR" dirty="0"/>
              <a:t>après un temps de</a:t>
            </a:r>
            <a:r>
              <a:rPr lang="fr-FR" baseline="0" dirty="0"/>
              <a:t> </a:t>
            </a:r>
            <a:r>
              <a:rPr lang="fr-FR" baseline="0" dirty="0" smtClean="0"/>
              <a:t>90min </a:t>
            </a:r>
            <a:r>
              <a:rPr lang="fr-FR" dirty="0"/>
              <a:t>un palier de saturation s’est établi et donc ce temps est  considérée  comme optimal pour le reste des expériences </a:t>
            </a:r>
          </a:p>
          <a:p>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22</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le deuxième paramètre a optimiser  est la quantité</a:t>
            </a:r>
            <a:r>
              <a:rPr lang="fr-FR" baseline="0" dirty="0"/>
              <a:t> de l’adsorbant </a:t>
            </a:r>
            <a:r>
              <a:rPr lang="fr-FR" dirty="0"/>
              <a:t>Nous  remarquons que une dose de 8 g/L pour l’adsorption du Bleu de méthylène est suffisante. </a:t>
            </a:r>
          </a:p>
          <a:p>
            <a:endParaRPr lang="fr-FR" dirty="0"/>
          </a:p>
          <a:p>
            <a:r>
              <a:rPr lang="fr-FR" dirty="0"/>
              <a:t>Par conséquent, cette concentration de matériau a été utilisée pour toutes les manipulations.</a:t>
            </a:r>
          </a:p>
          <a:p>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23</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a:t>On sait que le PH de la solution a un grande influence sur le phénomène d’adsorption ,et d’</a:t>
            </a:r>
            <a:r>
              <a:rPr lang="fr-FR" baseline="0" dirty="0" err="1"/>
              <a:t>apres</a:t>
            </a:r>
            <a:r>
              <a:rPr lang="fr-FR" baseline="0" dirty="0"/>
              <a:t> ces histogramme qui représentent le pourcentage d’élimination </a:t>
            </a:r>
            <a:r>
              <a:rPr lang="fr-FR" dirty="0"/>
              <a:t>de la  substance organique</a:t>
            </a:r>
            <a:r>
              <a:rPr lang="fr-FR" baseline="-25000" dirty="0"/>
              <a:t> </a:t>
            </a:r>
            <a:r>
              <a:rPr lang="fr-FR" dirty="0"/>
              <a:t> pour une variation de PH entre  2 à </a:t>
            </a:r>
            <a:r>
              <a:rPr lang="fr-FR" dirty="0" smtClean="0"/>
              <a:t>10,on </a:t>
            </a:r>
            <a:r>
              <a:rPr lang="fr-FR" dirty="0"/>
              <a:t>remarque  qu’il </a:t>
            </a:r>
            <a:r>
              <a:rPr lang="fr-FR" b="1" dirty="0"/>
              <a:t>n’ya pas</a:t>
            </a:r>
            <a:r>
              <a:rPr lang="fr-FR" dirty="0"/>
              <a:t> un grand  changement du % d’adsorption ,donc on a gardé le pH de la solution</a:t>
            </a:r>
          </a:p>
          <a:p>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24</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25</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latin typeface="+mn-lt"/>
                <a:ea typeface="+mn-ea"/>
                <a:cs typeface="+mn-cs"/>
              </a:rPr>
              <a:t>La modélisation mathématique du présent procédé a conduit à la conclusion que les modèles d’adsorption développés par Langmuir, Freundlich semblaient être les plus appropriés pour décrire les données expérimentales d’élimination du bleu de méthylène .</a:t>
            </a:r>
          </a:p>
          <a:p>
            <a:r>
              <a:rPr lang="fr-FR" sz="1200" kern="1200" dirty="0" smtClean="0">
                <a:solidFill>
                  <a:schemeClr val="tx1"/>
                </a:solidFill>
                <a:latin typeface="+mn-lt"/>
                <a:ea typeface="+mn-ea"/>
                <a:cs typeface="+mn-cs"/>
              </a:rPr>
              <a:t>Le modèle de Langmuir, décrit mieux l’adsorption sur le charbon actif 40%  une capacité maximale d’adsorption = 37.5</a:t>
            </a:r>
            <a:endParaRPr lang="fr-FR" dirty="0"/>
          </a:p>
        </p:txBody>
      </p:sp>
      <p:sp>
        <p:nvSpPr>
          <p:cNvPr id="4" name="Espace réservé du numéro de diapositive 3"/>
          <p:cNvSpPr>
            <a:spLocks noGrp="1"/>
          </p:cNvSpPr>
          <p:nvPr>
            <p:ph type="sldNum" sz="quarter" idx="5"/>
          </p:nvPr>
        </p:nvSpPr>
        <p:spPr/>
        <p:txBody>
          <a:bodyPr/>
          <a:lstStyle/>
          <a:p>
            <a:fld id="{47CEB954-AF21-441E-9122-83C0352474F1}" type="slidenum">
              <a:rPr lang="fr-FR" smtClean="0"/>
              <a:pPr/>
              <a:t>26</a:t>
            </a:fld>
            <a:endParaRPr lang="fr-FR"/>
          </a:p>
        </p:txBody>
      </p:sp>
    </p:spTree>
    <p:extLst>
      <p:ext uri="{BB962C8B-B14F-4D97-AF65-F5344CB8AC3E}">
        <p14:creationId xmlns:p14="http://schemas.microsoft.com/office/powerpoint/2010/main" xmlns="" val="1078987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Le plan de notre exposé s’articulera comme suit : après une brève introduction sur la pollution engendrée par les différents rejets, on présentera des généralités sur les polluants, ensuite on donne un rappel sur les différents adsorbants naturels et synthétiques leurs application et leurs origines. Une partie expérimentales qui regroupe la Préparation </a:t>
            </a:r>
            <a:r>
              <a:rPr lang="fr-FR" sz="1200" kern="1200" dirty="0" err="1" smtClean="0">
                <a:solidFill>
                  <a:schemeClr val="tx1"/>
                </a:solidFill>
                <a:latin typeface="+mn-lt"/>
                <a:ea typeface="+mn-ea"/>
                <a:cs typeface="+mn-cs"/>
              </a:rPr>
              <a:t>ducharbon</a:t>
            </a:r>
            <a:r>
              <a:rPr lang="fr-FR" sz="1200" kern="1200" dirty="0" smtClean="0">
                <a:solidFill>
                  <a:schemeClr val="tx1"/>
                </a:solidFill>
                <a:latin typeface="+mn-lt"/>
                <a:ea typeface="+mn-ea"/>
                <a:cs typeface="+mn-cs"/>
              </a:rPr>
              <a:t> et sa caractérisation</a:t>
            </a:r>
            <a:r>
              <a:rPr lang="en-US" sz="1200" kern="1200" dirty="0" smtClean="0">
                <a:solidFill>
                  <a:schemeClr val="tx1"/>
                </a:solidFill>
                <a:latin typeface="+mn-lt"/>
                <a:ea typeface="+mn-ea"/>
                <a:cs typeface="+mn-cs"/>
              </a:rPr>
              <a:t> et </a:t>
            </a:r>
            <a:r>
              <a:rPr lang="en-US" sz="1200" kern="1200" dirty="0" err="1" smtClean="0">
                <a:solidFill>
                  <a:schemeClr val="tx1"/>
                </a:solidFill>
                <a:latin typeface="+mn-lt"/>
                <a:ea typeface="+mn-ea"/>
                <a:cs typeface="+mn-cs"/>
              </a:rPr>
              <a:t>ceci</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dans</a:t>
            </a:r>
            <a:r>
              <a:rPr lang="en-US" sz="1200" kern="1200" dirty="0" smtClean="0">
                <a:solidFill>
                  <a:schemeClr val="tx1"/>
                </a:solidFill>
                <a:latin typeface="+mn-lt"/>
                <a:ea typeface="+mn-ea"/>
                <a:cs typeface="+mn-cs"/>
              </a:rPr>
              <a:t> le but a </a:t>
            </a:r>
            <a:r>
              <a:rPr lang="en-US" sz="1200" kern="1200" dirty="0" err="1" smtClean="0">
                <a:solidFill>
                  <a:schemeClr val="tx1"/>
                </a:solidFill>
                <a:latin typeface="+mn-lt"/>
                <a:ea typeface="+mn-ea"/>
                <a:cs typeface="+mn-cs"/>
              </a:rPr>
              <a:t>l’aplication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dans</a:t>
            </a:r>
            <a:r>
              <a:rPr lang="en-US" sz="1200" kern="1200" dirty="0" smtClean="0">
                <a:solidFill>
                  <a:schemeClr val="tx1"/>
                </a:solidFill>
                <a:latin typeface="+mn-lt"/>
                <a:ea typeface="+mn-ea"/>
                <a:cs typeface="+mn-cs"/>
              </a:rPr>
              <a:t> le </a:t>
            </a:r>
            <a:r>
              <a:rPr lang="en-US" sz="1200" kern="1200" dirty="0" err="1" smtClean="0">
                <a:solidFill>
                  <a:schemeClr val="tx1"/>
                </a:solidFill>
                <a:latin typeface="+mn-lt"/>
                <a:ea typeface="+mn-ea"/>
                <a:cs typeface="+mn-cs"/>
              </a:rPr>
              <a:t>traitement</a:t>
            </a:r>
            <a:r>
              <a:rPr lang="en-US" sz="1200" kern="1200" dirty="0" smtClean="0">
                <a:solidFill>
                  <a:schemeClr val="tx1"/>
                </a:solidFill>
                <a:latin typeface="+mn-lt"/>
                <a:ea typeface="+mn-ea"/>
                <a:cs typeface="+mn-cs"/>
              </a:rPr>
              <a:t> des pollutants, les </a:t>
            </a:r>
            <a:r>
              <a:rPr lang="en-US" sz="1200" kern="1200" dirty="0" err="1" smtClean="0">
                <a:solidFill>
                  <a:schemeClr val="tx1"/>
                </a:solidFill>
                <a:latin typeface="+mn-lt"/>
                <a:ea typeface="+mn-ea"/>
                <a:cs typeface="+mn-cs"/>
              </a:rPr>
              <a:t>resultats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trouvés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sont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modilisés</a:t>
            </a:r>
            <a:r>
              <a:rPr lang="en-US" sz="1200" kern="1200" dirty="0" smtClean="0">
                <a:solidFill>
                  <a:schemeClr val="tx1"/>
                </a:solidFill>
                <a:latin typeface="+mn-lt"/>
                <a:ea typeface="+mn-ea"/>
                <a:cs typeface="+mn-cs"/>
              </a:rPr>
              <a:t> par des </a:t>
            </a:r>
            <a:r>
              <a:rPr lang="en-US" sz="1200" kern="1200" dirty="0" err="1" smtClean="0">
                <a:solidFill>
                  <a:schemeClr val="tx1"/>
                </a:solidFill>
                <a:latin typeface="+mn-lt"/>
                <a:ea typeface="+mn-ea"/>
                <a:cs typeface="+mn-cs"/>
              </a:rPr>
              <a:t>modeles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cinétiques</a:t>
            </a:r>
            <a:r>
              <a:rPr lang="en-US" sz="1200" kern="1200" dirty="0" smtClean="0">
                <a:solidFill>
                  <a:schemeClr val="tx1"/>
                </a:solidFill>
                <a:latin typeface="+mn-lt"/>
                <a:ea typeface="+mn-ea"/>
                <a:cs typeface="+mn-cs"/>
              </a:rPr>
              <a:t> et </a:t>
            </a:r>
            <a:r>
              <a:rPr lang="en-US" sz="1200" kern="1200" dirty="0" err="1" smtClean="0">
                <a:solidFill>
                  <a:schemeClr val="tx1"/>
                </a:solidFill>
                <a:latin typeface="+mn-lt"/>
                <a:ea typeface="+mn-ea"/>
                <a:cs typeface="+mn-cs"/>
              </a:rPr>
              <a:t>thermodynamiques</a:t>
            </a:r>
            <a:r>
              <a:rPr lang="en-US" sz="1200" kern="1200" dirty="0" smtClean="0">
                <a:solidFill>
                  <a:schemeClr val="tx1"/>
                </a:solidFill>
                <a:latin typeface="+mn-lt"/>
                <a:ea typeface="+mn-ea"/>
                <a:cs typeface="+mn-cs"/>
              </a:rPr>
              <a:t>, et on </a:t>
            </a:r>
            <a:r>
              <a:rPr lang="en-US" sz="1200" kern="1200" dirty="0" err="1" smtClean="0">
                <a:solidFill>
                  <a:schemeClr val="tx1"/>
                </a:solidFill>
                <a:latin typeface="+mn-lt"/>
                <a:ea typeface="+mn-ea"/>
                <a:cs typeface="+mn-cs"/>
              </a:rPr>
              <a:t>termine</a:t>
            </a:r>
            <a:r>
              <a:rPr lang="en-US" sz="1200" kern="1200" dirty="0" smtClean="0">
                <a:solidFill>
                  <a:schemeClr val="tx1"/>
                </a:solidFill>
                <a:latin typeface="+mn-lt"/>
                <a:ea typeface="+mn-ea"/>
                <a:cs typeface="+mn-cs"/>
              </a:rPr>
              <a:t> par </a:t>
            </a:r>
            <a:r>
              <a:rPr lang="en-US" sz="1200" kern="1200" dirty="0" err="1" smtClean="0">
                <a:solidFill>
                  <a:schemeClr val="tx1"/>
                </a:solidFill>
                <a:latin typeface="+mn-lt"/>
                <a:ea typeface="+mn-ea"/>
                <a:cs typeface="+mn-cs"/>
              </a:rPr>
              <a:t>une</a:t>
            </a:r>
            <a:r>
              <a:rPr lang="en-US" sz="1200" kern="1200" dirty="0" smtClean="0">
                <a:solidFill>
                  <a:schemeClr val="tx1"/>
                </a:solidFill>
                <a:latin typeface="+mn-lt"/>
                <a:ea typeface="+mn-ea"/>
                <a:cs typeface="+mn-cs"/>
              </a:rPr>
              <a:t> conclusion.</a:t>
            </a:r>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4</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Espace réservé de l'image des diapositives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8089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r>
              <a:rPr lang="fr-FR" sz="1200" kern="1200" dirty="0" smtClean="0">
                <a:solidFill>
                  <a:schemeClr val="tx1"/>
                </a:solidFill>
                <a:latin typeface="+mn-lt"/>
                <a:ea typeface="+mn-ea"/>
                <a:cs typeface="+mn-cs"/>
              </a:rPr>
              <a:t>La </a:t>
            </a:r>
            <a:r>
              <a:rPr lang="fr-FR" sz="1200" b="1" kern="1200" dirty="0" smtClean="0">
                <a:solidFill>
                  <a:schemeClr val="tx1"/>
                </a:solidFill>
                <a:latin typeface="+mn-lt"/>
                <a:ea typeface="+mn-ea"/>
                <a:cs typeface="+mn-cs"/>
              </a:rPr>
              <a:t>pollution</a:t>
            </a:r>
            <a:r>
              <a:rPr lang="fr-FR" sz="1200" kern="1200" dirty="0" smtClean="0">
                <a:solidFill>
                  <a:schemeClr val="tx1"/>
                </a:solidFill>
                <a:latin typeface="+mn-lt"/>
                <a:ea typeface="+mn-ea"/>
                <a:cs typeface="+mn-cs"/>
              </a:rPr>
              <a:t> est la dégradation d'un </a:t>
            </a:r>
            <a:r>
              <a:rPr lang="fr-FR" sz="1200" u="sng" kern="1200" dirty="0" smtClean="0">
                <a:solidFill>
                  <a:schemeClr val="tx1"/>
                </a:solidFill>
                <a:latin typeface="+mn-lt"/>
                <a:ea typeface="+mn-ea"/>
                <a:cs typeface="+mn-cs"/>
                <a:hlinkClick r:id="rId3" tooltip="Écosystème"/>
              </a:rPr>
              <a:t>écosystème</a:t>
            </a:r>
            <a:r>
              <a:rPr lang="fr-FR" sz="1200" kern="1200" dirty="0" smtClean="0">
                <a:solidFill>
                  <a:schemeClr val="tx1"/>
                </a:solidFill>
                <a:latin typeface="+mn-lt"/>
                <a:ea typeface="+mn-ea"/>
                <a:cs typeface="+mn-cs"/>
              </a:rPr>
              <a:t> par l'introduction, généralement humaine, de substances ou de radiations altérant de manière plus ou moins importante le fonctionnement de cet </a:t>
            </a:r>
            <a:r>
              <a:rPr lang="fr-FR" sz="1200" u="sng" kern="1200" dirty="0" smtClean="0">
                <a:solidFill>
                  <a:schemeClr val="tx1"/>
                </a:solidFill>
                <a:latin typeface="+mn-lt"/>
                <a:ea typeface="+mn-ea"/>
                <a:cs typeface="+mn-cs"/>
                <a:hlinkClick r:id="rId3" tooltip="Écosystème"/>
              </a:rPr>
              <a:t>écosystème</a:t>
            </a:r>
            <a:r>
              <a:rPr lang="fr-FR" sz="1200" u="sng" kern="1200" dirty="0" smtClean="0">
                <a:solidFill>
                  <a:schemeClr val="tx1"/>
                </a:solidFill>
                <a:latin typeface="+mn-lt"/>
                <a:ea typeface="+mn-ea"/>
                <a:cs typeface="+mn-cs"/>
              </a:rPr>
              <a:t> </a:t>
            </a:r>
            <a:r>
              <a:rPr lang="fr-FR" sz="1200" kern="1200" dirty="0" smtClean="0">
                <a:solidFill>
                  <a:schemeClr val="tx1"/>
                </a:solidFill>
                <a:latin typeface="+mn-lt"/>
                <a:ea typeface="+mn-ea"/>
                <a:cs typeface="+mn-cs"/>
              </a:rPr>
              <a:t>La pollution : c'est un mot qui commence à faire peur. En réalité, tout est pollué : la terre, l'eau, l'air, les aliments que nous consommons, et par voie de conséquence nos organismes.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A cause de l’industrialisation exagérée, la terre a perdu son équilibre et elle ne sera plus la même, </a:t>
            </a:r>
            <a:r>
              <a:rPr lang="fr-FR" sz="1200" b="1" kern="1200" dirty="0" smtClean="0">
                <a:solidFill>
                  <a:schemeClr val="tx1"/>
                </a:solidFill>
                <a:latin typeface="+mn-lt"/>
                <a:ea typeface="+mn-ea"/>
                <a:cs typeface="+mn-cs"/>
              </a:rPr>
              <a:t>Nous somme tous responsables </a:t>
            </a: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L’homme doit prendre conscience des dangers qui ont affecté profondément l’environnement, </a:t>
            </a:r>
            <a:r>
              <a:rPr lang="fr-FR" sz="1200" b="1" kern="1200" dirty="0" smtClean="0">
                <a:solidFill>
                  <a:schemeClr val="tx1"/>
                </a:solidFill>
                <a:latin typeface="+mn-lt"/>
                <a:ea typeface="+mn-ea"/>
                <a:cs typeface="+mn-cs"/>
              </a:rPr>
              <a:t>seulement lui a le pouvoir de construire et de protéger.</a:t>
            </a:r>
            <a:endParaRPr lang="fr-FR" sz="1200" kern="1200" dirty="0" smtClean="0">
              <a:solidFill>
                <a:schemeClr val="tx1"/>
              </a:solidFill>
              <a:latin typeface="+mn-lt"/>
              <a:ea typeface="+mn-ea"/>
              <a:cs typeface="+mn-cs"/>
            </a:endParaRPr>
          </a:p>
          <a:p>
            <a:endParaRPr lang="fr-FR" dirty="0" smtClean="0"/>
          </a:p>
        </p:txBody>
      </p:sp>
      <p:sp>
        <p:nvSpPr>
          <p:cNvPr id="80900"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48C11A-25CA-4EAB-8CB2-149BE3F4A285}" type="slidenum">
              <a:rPr lang="fr-FR" smtClean="0"/>
              <a:pPr/>
              <a:t>6</a:t>
            </a:fld>
            <a:endParaRPr lang="fr-FR" smtClean="0"/>
          </a:p>
        </p:txBody>
      </p:sp>
    </p:spTree>
    <p:extLst>
      <p:ext uri="{BB962C8B-B14F-4D97-AF65-F5344CB8AC3E}">
        <p14:creationId xmlns:p14="http://schemas.microsoft.com/office/powerpoint/2010/main" xmlns="" val="1910246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i="0" kern="1200" dirty="0" smtClean="0">
                <a:solidFill>
                  <a:schemeClr val="tx1"/>
                </a:solidFill>
                <a:latin typeface="+mn-lt"/>
                <a:ea typeface="+mn-ea"/>
                <a:cs typeface="+mn-cs"/>
              </a:rPr>
              <a:t>La pollution générée par les activités anthropiques représente une menace de plus en plus inquiétante vis-à-vis de l'homme et des écosystèmes. Les effluents industriels et les polluants résultant de l'utilisation intensive de fertilisants, de pesticides, de produits sanitaires, agricoles et pharmaceutiques constituent les causes majeures de la pollution de l'environnement.</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On distingue plusieurs types de pollution, qui peuvent avoir une origine domestique, agricole ou industrielle.</a:t>
            </a:r>
          </a:p>
          <a:p>
            <a:r>
              <a:rPr lang="fr-FR" sz="1200" b="1" kern="1200" dirty="0" smtClean="0">
                <a:solidFill>
                  <a:schemeClr val="tx1"/>
                </a:solidFill>
                <a:latin typeface="+mn-lt"/>
                <a:ea typeface="+mn-ea"/>
                <a:cs typeface="+mn-cs"/>
              </a:rPr>
              <a:t>La pollution physique La pollution chimique La pollution organique La pollution microbiologique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7</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8</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600" b="1" dirty="0" smtClean="0"/>
              <a:t>L’adsorption  est un phénomène de surface par lequel des </a:t>
            </a:r>
            <a:r>
              <a:rPr lang="fr-FR" sz="1600" b="1" dirty="0" smtClean="0">
                <a:solidFill>
                  <a:srgbClr val="FF0000"/>
                </a:solidFill>
              </a:rPr>
              <a:t>molécules</a:t>
            </a:r>
            <a:r>
              <a:rPr lang="fr-FR" sz="1600" b="1" dirty="0" smtClean="0"/>
              <a:t> de </a:t>
            </a:r>
            <a:r>
              <a:rPr lang="fr-FR" sz="1600" b="1" dirty="0" smtClean="0">
                <a:solidFill>
                  <a:srgbClr val="FF0000"/>
                </a:solidFill>
              </a:rPr>
              <a:t>gaz</a:t>
            </a:r>
            <a:r>
              <a:rPr lang="fr-FR" sz="1600" b="1" dirty="0" smtClean="0"/>
              <a:t> ou de </a:t>
            </a:r>
            <a:r>
              <a:rPr lang="fr-FR" sz="1600" b="1" dirty="0" smtClean="0">
                <a:solidFill>
                  <a:srgbClr val="FF0000"/>
                </a:solidFill>
              </a:rPr>
              <a:t>liquides</a:t>
            </a:r>
            <a:r>
              <a:rPr lang="fr-FR" sz="1600" b="1" dirty="0" smtClean="0"/>
              <a:t> se fixent sur les surfaces </a:t>
            </a:r>
            <a:r>
              <a:rPr lang="fr-FR" sz="1600" b="1" dirty="0" smtClean="0">
                <a:solidFill>
                  <a:srgbClr val="FF0000"/>
                </a:solidFill>
              </a:rPr>
              <a:t>solides</a:t>
            </a:r>
            <a:r>
              <a:rPr lang="fr-FR" sz="1600" b="1" dirty="0" smtClean="0"/>
              <a:t> des adsorbants.</a:t>
            </a:r>
            <a:endParaRPr lang="fr-FR" sz="1600" dirty="0">
              <a:solidFill>
                <a:schemeClr val="tx1"/>
              </a:solidFill>
              <a:latin typeface="Times New Roman" pitchFamily="18" charset="0"/>
              <a:cs typeface="Times New Roman" pitchFamily="18" charset="0"/>
            </a:endParaRPr>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9</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i="0" u="none" strike="noStrike" dirty="0" smtClean="0">
                <a:solidFill>
                  <a:schemeClr val="tx1"/>
                </a:solidFill>
                <a:effectLst/>
                <a:latin typeface="Arial" panose="020B0604020202020204" pitchFamily="34" charset="0"/>
              </a:rPr>
              <a:t>Dans la physisorption  </a:t>
            </a: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Les interactions entre les molécules adsorbées et l’adsorbant sont faibles. Ce sont des liaisons électrostatiques de Van Der </a:t>
            </a:r>
            <a:r>
              <a:rPr lang="fr-FR" sz="1200" dirty="0" err="1" smtClean="0">
                <a:effectLst/>
                <a:latin typeface="Times New Roman" panose="02020603050405020304" pitchFamily="18" charset="0"/>
                <a:ea typeface="Calibri" panose="020F0502020204030204" pitchFamily="34" charset="0"/>
                <a:cs typeface="Arial" panose="020B0604020202020204" pitchFamily="34" charset="0"/>
              </a:rPr>
              <a:t>Waals</a:t>
            </a:r>
            <a:r>
              <a:rPr lang="fr-FR" sz="1200" dirty="0" smtClean="0">
                <a:effectLst/>
                <a:latin typeface="Times New Roman" panose="02020603050405020304" pitchFamily="18" charset="0"/>
                <a:ea typeface="Calibri" panose="020F0502020204030204" pitchFamily="34" charset="0"/>
                <a:cs typeface="Arial" panose="020B0604020202020204" pitchFamily="34" charset="0"/>
              </a:rPr>
              <a:t>, . C’est un phénomène réversible, son inverse est appelé désorption. L’adsorption chimique résulte des liaisons chimiques covalentes entre les molécules adsorbées et l’adsorbant.  Ces interactions chimiques sont fortes, . Dans ce cas il n’y a pas de réversibilité</a:t>
            </a:r>
            <a:endParaRPr lang="en-US" dirty="0" smtClean="0"/>
          </a:p>
          <a:p>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10</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indent="450850" algn="justLow">
              <a:defRPr/>
            </a:pPr>
            <a:r>
              <a:rPr lang="fr-FR" sz="1200" kern="1200" dirty="0" smtClean="0">
                <a:solidFill>
                  <a:schemeClr val="tx1"/>
                </a:solidFill>
                <a:latin typeface="+mn-lt"/>
                <a:ea typeface="+mn-ea"/>
                <a:cs typeface="+mn-cs"/>
              </a:rPr>
              <a:t>Pour </a:t>
            </a:r>
            <a:r>
              <a:rPr lang="fr-FR" sz="1200" kern="1200" dirty="0" err="1" smtClean="0">
                <a:solidFill>
                  <a:schemeClr val="tx1"/>
                </a:solidFill>
                <a:latin typeface="+mn-lt"/>
                <a:ea typeface="+mn-ea"/>
                <a:cs typeface="+mn-cs"/>
              </a:rPr>
              <a:t>décrir</a:t>
            </a:r>
            <a:r>
              <a:rPr lang="fr-FR" sz="1200" kern="1200" dirty="0" smtClean="0">
                <a:solidFill>
                  <a:schemeClr val="tx1"/>
                </a:solidFill>
                <a:latin typeface="+mn-lt"/>
                <a:ea typeface="+mn-ea"/>
                <a:cs typeface="+mn-cs"/>
              </a:rPr>
              <a:t> ce </a:t>
            </a:r>
            <a:r>
              <a:rPr lang="fr-FR" sz="1200" kern="1200" dirty="0" err="1" smtClean="0">
                <a:solidFill>
                  <a:schemeClr val="tx1"/>
                </a:solidFill>
                <a:latin typeface="+mn-lt"/>
                <a:ea typeface="+mn-ea"/>
                <a:cs typeface="+mn-cs"/>
              </a:rPr>
              <a:t>phénomene</a:t>
            </a:r>
            <a:r>
              <a:rPr lang="fr-FR" sz="1200" kern="1200" dirty="0" smtClean="0">
                <a:solidFill>
                  <a:schemeClr val="tx1"/>
                </a:solidFill>
                <a:latin typeface="+mn-lt"/>
                <a:ea typeface="+mn-ea"/>
                <a:cs typeface="+mn-cs"/>
              </a:rPr>
              <a:t> </a:t>
            </a:r>
            <a:r>
              <a:rPr lang="fr-FR" b="1" dirty="0" smtClean="0">
                <a:ea typeface="Calibri" pitchFamily="34" charset="0"/>
                <a:cs typeface="Times New Roman" pitchFamily="18" charset="0"/>
              </a:rPr>
              <a:t>Plusieurs modèle </a:t>
            </a:r>
            <a:r>
              <a:rPr lang="fr-FR" b="1" baseline="0" dirty="0" smtClean="0">
                <a:ea typeface="Calibri" pitchFamily="34" charset="0"/>
                <a:cs typeface="Times New Roman" pitchFamily="18" charset="0"/>
              </a:rPr>
              <a:t>sont </a:t>
            </a:r>
            <a:r>
              <a:rPr lang="fr-FR" b="1" dirty="0" smtClean="0">
                <a:ea typeface="Calibri" pitchFamily="34" charset="0"/>
                <a:cs typeface="Times New Roman" pitchFamily="18" charset="0"/>
              </a:rPr>
              <a:t>proposées pour la</a:t>
            </a:r>
            <a:r>
              <a:rPr lang="fr-FR" b="1" baseline="0" dirty="0" smtClean="0">
                <a:ea typeface="Calibri" pitchFamily="34" charset="0"/>
                <a:cs typeface="Times New Roman" pitchFamily="18" charset="0"/>
              </a:rPr>
              <a:t> </a:t>
            </a:r>
            <a:r>
              <a:rPr lang="fr-FR" b="1" baseline="0" dirty="0" err="1" smtClean="0">
                <a:ea typeface="Calibri" pitchFamily="34" charset="0"/>
                <a:cs typeface="Times New Roman" pitchFamily="18" charset="0"/>
              </a:rPr>
              <a:t>modelisation</a:t>
            </a:r>
            <a:r>
              <a:rPr lang="fr-FR" b="1" baseline="0" dirty="0" smtClean="0">
                <a:ea typeface="Calibri" pitchFamily="34" charset="0"/>
                <a:cs typeface="Times New Roman" pitchFamily="18" charset="0"/>
              </a:rPr>
              <a:t> </a:t>
            </a:r>
            <a:r>
              <a:rPr lang="fr-FR" b="1" dirty="0" smtClean="0">
                <a:ea typeface="Calibri" pitchFamily="34" charset="0"/>
                <a:cs typeface="Times New Roman" pitchFamily="18" charset="0"/>
              </a:rPr>
              <a:t> de l'adsorption. </a:t>
            </a:r>
          </a:p>
          <a:p>
            <a:pPr indent="450850" algn="justLow">
              <a:defRPr/>
            </a:pPr>
            <a:r>
              <a:rPr lang="fr-FR" b="1" dirty="0" smtClean="0">
                <a:ea typeface="Calibri" pitchFamily="34" charset="0"/>
                <a:cs typeface="Times New Roman" pitchFamily="18" charset="0"/>
              </a:rPr>
              <a:t>Parmi les principaux modèles utilisés, on cite: </a:t>
            </a:r>
            <a:r>
              <a:rPr lang="fr-FR" altLang="fr-FR" dirty="0" smtClean="0">
                <a:latin typeface="Arial" charset="0"/>
                <a:cs typeface="Arial" charset="0"/>
              </a:rPr>
              <a:t>Modèle de Langmuir  avec l’équation suivante</a:t>
            </a:r>
          </a:p>
          <a:p>
            <a:pPr indent="450850" algn="justLow">
              <a:defRPr/>
            </a:pPr>
            <a:r>
              <a:rPr lang="fr-FR" altLang="fr-FR" dirty="0" smtClean="0">
                <a:latin typeface="Arial" charset="0"/>
                <a:cs typeface="Arial" charset="0"/>
              </a:rPr>
              <a:t> Modèle de Freundlich </a:t>
            </a:r>
          </a:p>
          <a:p>
            <a:pPr indent="450850" algn="justLow">
              <a:defRPr/>
            </a:pPr>
            <a:r>
              <a:rPr lang="fr-FR" altLang="fr-FR" dirty="0" smtClean="0">
                <a:latin typeface="Arial" charset="0"/>
                <a:cs typeface="Arial" charset="0"/>
              </a:rPr>
              <a:t>qui sont appliques dans</a:t>
            </a:r>
            <a:r>
              <a:rPr lang="fr-FR" altLang="fr-FR" baseline="0" dirty="0" smtClean="0">
                <a:latin typeface="Arial" charset="0"/>
                <a:cs typeface="Arial" charset="0"/>
              </a:rPr>
              <a:t> cette étude</a:t>
            </a: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117C6655-C53C-4988-B6C0-8CFA4E1C2382}" type="slidenum">
              <a:rPr lang="fr-FR" smtClean="0"/>
              <a:pPr/>
              <a:t>11</a:t>
            </a:fld>
            <a:endParaRPr lang="fr-FR"/>
          </a:p>
        </p:txBody>
      </p:sp>
    </p:spTree>
    <p:extLst>
      <p:ext uri="{BB962C8B-B14F-4D97-AF65-F5344CB8AC3E}">
        <p14:creationId xmlns:p14="http://schemas.microsoft.com/office/powerpoint/2010/main" xmlns="" val="2826646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Pour les d’Adsorbants solides on cite Quelques</a:t>
            </a:r>
            <a:r>
              <a:rPr lang="th-TH" sz="1200" kern="1200" dirty="0" smtClean="0">
                <a:solidFill>
                  <a:schemeClr val="tx1"/>
                </a:solidFill>
                <a:latin typeface="+mn-lt"/>
                <a:ea typeface="+mn-ea"/>
                <a:cs typeface="+mn-cs"/>
              </a:rPr>
              <a:t> </a:t>
            </a:r>
            <a:r>
              <a:rPr lang="fr-FR" sz="1200" kern="1200" dirty="0" smtClean="0">
                <a:solidFill>
                  <a:schemeClr val="tx1"/>
                </a:solidFill>
                <a:latin typeface="+mn-lt"/>
                <a:ea typeface="+mn-ea"/>
                <a:cs typeface="+mn-cs"/>
              </a:rPr>
              <a:t>Types </a:t>
            </a:r>
            <a:r>
              <a:rPr lang="fr-FR" sz="1200" b="1" kern="1200" dirty="0" smtClean="0">
                <a:solidFill>
                  <a:schemeClr val="tx1"/>
                </a:solidFill>
                <a:latin typeface="+mn-lt"/>
                <a:ea typeface="+mn-ea"/>
                <a:cs typeface="+mn-cs"/>
              </a:rPr>
              <a:t>utilisés comme supports de fixation dans la méthode tel que </a:t>
            </a:r>
          </a:p>
          <a:p>
            <a:endParaRPr lang="fr-FR" dirty="0"/>
          </a:p>
        </p:txBody>
      </p:sp>
      <p:sp>
        <p:nvSpPr>
          <p:cNvPr id="4" name="Espace réservé du numéro de diapositive 3"/>
          <p:cNvSpPr>
            <a:spLocks noGrp="1"/>
          </p:cNvSpPr>
          <p:nvPr>
            <p:ph type="sldNum" sz="quarter" idx="10"/>
          </p:nvPr>
        </p:nvSpPr>
        <p:spPr/>
        <p:txBody>
          <a:bodyPr/>
          <a:lstStyle/>
          <a:p>
            <a:fld id="{47CEB954-AF21-441E-9122-83C0352474F1}" type="slidenum">
              <a:rPr lang="fr-FR" smtClean="0"/>
              <a:pPr/>
              <a:t>12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re 28"/>
          <p:cNvSpPr>
            <a:spLocks noGrp="1"/>
          </p:cNvSpPr>
          <p:nvPr>
            <p:ph type="ctrTitle"/>
          </p:nvPr>
        </p:nvSpPr>
        <p:spPr>
          <a:xfrm>
            <a:off x="381000" y="4853411"/>
            <a:ext cx="8458200" cy="1222375"/>
          </a:xfrm>
        </p:spPr>
        <p:txBody>
          <a:bodyPr anchor="t"/>
          <a:lstStyle/>
          <a:p>
            <a:r>
              <a:rPr kumimoji="0" lang="fr-FR"/>
              <a:t>Cliquez pour modifier le style du titre</a:t>
            </a:r>
            <a:endParaRPr kumimoji="0" lang="en-US"/>
          </a:p>
        </p:txBody>
      </p:sp>
      <p:sp>
        <p:nvSpPr>
          <p:cNvPr id="9" name="Sous-titr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16" name="Espace réservé de la date 15"/>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2" name="Espace réservé du pied de page 1"/>
          <p:cNvSpPr>
            <a:spLocks noGrp="1"/>
          </p:cNvSpPr>
          <p:nvPr>
            <p:ph type="ftr" sz="quarter" idx="11"/>
          </p:nvPr>
        </p:nvSpPr>
        <p:spPr/>
        <p:txBody>
          <a:bodyPr/>
          <a:lstStyle/>
          <a:p>
            <a:endParaRPr lang="fr-FR"/>
          </a:p>
        </p:txBody>
      </p:sp>
      <p:sp>
        <p:nvSpPr>
          <p:cNvPr id="15" name="Espace réservé du numéro de diapositive 14"/>
          <p:cNvSpPr>
            <a:spLocks noGrp="1"/>
          </p:cNvSpPr>
          <p:nvPr>
            <p:ph type="sldNum" sz="quarter" idx="12"/>
          </p:nvPr>
        </p:nvSpPr>
        <p:spPr>
          <a:xfrm>
            <a:off x="8229600" y="6473952"/>
            <a:ext cx="758952" cy="246888"/>
          </a:xfrm>
        </p:spPr>
        <p:txBody>
          <a:bodyPr/>
          <a:lstStyle/>
          <a:p>
            <a:fld id="{11163752-FE2E-4671-B544-BE904F185373}" type="slidenum">
              <a:rPr lang="fr-FR" smtClean="0"/>
              <a:pPr/>
              <a:t>‹N°›</a:t>
            </a:fld>
            <a:endParaRPr lang="fr-F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163752-FE2E-4671-B544-BE904F185373}" type="slidenum">
              <a:rPr lang="fr-FR" smtClean="0"/>
              <a:pPr/>
              <a:t>‹N°›</a:t>
            </a:fld>
            <a:endParaRPr lang="fr-F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549276"/>
            <a:ext cx="1828800" cy="5851525"/>
          </a:xfrm>
        </p:spPr>
        <p:txBody>
          <a:bodyPr vert="eaVert"/>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457200" y="549276"/>
            <a:ext cx="6248400" cy="5851525"/>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163752-FE2E-4671-B544-BE904F185373}" type="slidenum">
              <a:rPr lang="fr-FR" smtClean="0"/>
              <a:pPr/>
              <a:t>‹N°›</a:t>
            </a:fld>
            <a:endParaRPr lang="fr-F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77814"/>
            <a:ext cx="8229600" cy="585311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FA70530B-F8DA-4E4E-A909-4A785275357D}" type="slidenum">
              <a:rPr lang="fr-FR"/>
              <a:pPr>
                <a:defRPr/>
              </a:pPr>
              <a:t>‹N°›</a:t>
            </a:fld>
            <a:endParaRPr lang="fr-F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2" name="Titre 21"/>
          <p:cNvSpPr>
            <a:spLocks noGrp="1"/>
          </p:cNvSpPr>
          <p:nvPr>
            <p:ph type="title"/>
          </p:nvPr>
        </p:nvSpPr>
        <p:spPr/>
        <p:txBody>
          <a:bodyPr/>
          <a:lstStyle/>
          <a:p>
            <a:r>
              <a:rPr kumimoji="0" lang="fr-FR"/>
              <a:t>Cliquez pour modifier le style du titre</a:t>
            </a:r>
            <a:endParaRPr kumimoji="0" lang="en-US"/>
          </a:p>
        </p:txBody>
      </p:sp>
      <p:sp>
        <p:nvSpPr>
          <p:cNvPr id="27" name="Espace réservé du contenu 26"/>
          <p:cNvSpPr>
            <a:spLocks noGrp="1"/>
          </p:cNvSpPr>
          <p:nvPr>
            <p:ph idx="1"/>
          </p:nvPr>
        </p:nvSpPr>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5" name="Espace réservé de la date 24"/>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19" name="Espace réservé du pied de page 18"/>
          <p:cNvSpPr>
            <a:spLocks noGrp="1"/>
          </p:cNvSpPr>
          <p:nvPr>
            <p:ph type="ftr" sz="quarter" idx="11"/>
          </p:nvPr>
        </p:nvSpPr>
        <p:spPr>
          <a:xfrm>
            <a:off x="3581400" y="76200"/>
            <a:ext cx="2895600" cy="288925"/>
          </a:xfrm>
        </p:spPr>
        <p:txBody>
          <a:bodyPr/>
          <a:lstStyle/>
          <a:p>
            <a:endParaRPr lang="fr-FR"/>
          </a:p>
        </p:txBody>
      </p:sp>
      <p:sp>
        <p:nvSpPr>
          <p:cNvPr id="16" name="Espace réservé du numéro de diapositive 15"/>
          <p:cNvSpPr>
            <a:spLocks noGrp="1"/>
          </p:cNvSpPr>
          <p:nvPr>
            <p:ph type="sldNum" sz="quarter" idx="12"/>
          </p:nvPr>
        </p:nvSpPr>
        <p:spPr>
          <a:xfrm>
            <a:off x="8229600" y="6473952"/>
            <a:ext cx="758952" cy="246888"/>
          </a:xfrm>
        </p:spPr>
        <p:txBody>
          <a:bodyPr/>
          <a:lstStyle/>
          <a:p>
            <a:fld id="{11163752-FE2E-4671-B544-BE904F185373}" type="slidenum">
              <a:rPr lang="fr-FR" smtClean="0"/>
              <a:pPr/>
              <a:t>‹N°›</a:t>
            </a:fld>
            <a:endParaRPr lang="fr-F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texte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19" name="Espace réservé de la date 18"/>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11" name="Espace réservé du pied de page 10"/>
          <p:cNvSpPr>
            <a:spLocks noGrp="1"/>
          </p:cNvSpPr>
          <p:nvPr>
            <p:ph type="ftr" sz="quarter" idx="11"/>
          </p:nvPr>
        </p:nvSpPr>
        <p:spPr/>
        <p:txBody>
          <a:bodyPr/>
          <a:lstStyle/>
          <a:p>
            <a:endParaRPr lang="fr-FR"/>
          </a:p>
        </p:txBody>
      </p:sp>
      <p:sp>
        <p:nvSpPr>
          <p:cNvPr id="16" name="Espace réservé du numéro de diapositive 15"/>
          <p:cNvSpPr>
            <a:spLocks noGrp="1"/>
          </p:cNvSpPr>
          <p:nvPr>
            <p:ph type="sldNum" sz="quarter" idx="12"/>
          </p:nvPr>
        </p:nvSpPr>
        <p:spPr/>
        <p:txBody>
          <a:bodyPr/>
          <a:lstStyle/>
          <a:p>
            <a:fld id="{11163752-FE2E-4671-B544-BE904F185373}" type="slidenum">
              <a:rPr lang="fr-FR" smtClean="0"/>
              <a:pPr/>
              <a:t>‹N°›</a:t>
            </a:fld>
            <a:endParaRPr lang="fr-FR"/>
          </a:p>
        </p:txBody>
      </p:sp>
      <p:sp>
        <p:nvSpPr>
          <p:cNvPr id="8" name="Titre 7"/>
          <p:cNvSpPr>
            <a:spLocks noGrp="1"/>
          </p:cNvSpPr>
          <p:nvPr>
            <p:ph type="title"/>
          </p:nvPr>
        </p:nvSpPr>
        <p:spPr>
          <a:xfrm>
            <a:off x="180475" y="2947085"/>
            <a:ext cx="8686800" cy="1184825"/>
          </a:xfrm>
        </p:spPr>
        <p:txBody>
          <a:bodyPr rtlCol="0" anchor="t"/>
          <a:lstStyle>
            <a:lvl1pPr algn="r">
              <a:defRPr/>
            </a:lvl1pPr>
          </a:lstStyle>
          <a:p>
            <a:r>
              <a:rPr kumimoji="0" lang="fr-FR"/>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0" name="Titre 19"/>
          <p:cNvSpPr>
            <a:spLocks noGrp="1"/>
          </p:cNvSpPr>
          <p:nvPr>
            <p:ph type="title"/>
          </p:nvPr>
        </p:nvSpPr>
        <p:spPr>
          <a:xfrm>
            <a:off x="301752" y="457200"/>
            <a:ext cx="8686800" cy="841248"/>
          </a:xfrm>
        </p:spPr>
        <p:txBody>
          <a:bodyPr/>
          <a:lstStyle/>
          <a:p>
            <a:r>
              <a:rPr kumimoji="0" lang="fr-FR"/>
              <a:t>Cliquez pour modifier le style du titre</a:t>
            </a:r>
            <a:endParaRPr kumimoji="0" lang="en-US"/>
          </a:p>
        </p:txBody>
      </p:sp>
      <p:sp>
        <p:nvSpPr>
          <p:cNvPr id="14" name="Espace réservé du conten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3" name="Espace réservé du conten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1" name="Espace réservé de la date 20"/>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10" name="Espace réservé du pied de page 9"/>
          <p:cNvSpPr>
            <a:spLocks noGrp="1"/>
          </p:cNvSpPr>
          <p:nvPr>
            <p:ph type="ftr" sz="quarter" idx="11"/>
          </p:nvPr>
        </p:nvSpPr>
        <p:spPr/>
        <p:txBody>
          <a:bodyPr/>
          <a:lstStyle/>
          <a:p>
            <a:endParaRPr lang="fr-FR"/>
          </a:p>
        </p:txBody>
      </p:sp>
      <p:sp>
        <p:nvSpPr>
          <p:cNvPr id="31" name="Espace réservé du numéro de diapositive 30"/>
          <p:cNvSpPr>
            <a:spLocks noGrp="1"/>
          </p:cNvSpPr>
          <p:nvPr>
            <p:ph type="sldNum" sz="quarter" idx="12"/>
          </p:nvPr>
        </p:nvSpPr>
        <p:spPr/>
        <p:txBody>
          <a:bodyPr/>
          <a:lstStyle/>
          <a:p>
            <a:fld id="{11163752-FE2E-4671-B544-BE904F185373}" type="slidenum">
              <a:rPr lang="fr-FR" smtClean="0"/>
              <a:pPr/>
              <a:t>‹N°›</a:t>
            </a:fld>
            <a:endParaRPr lang="fr-F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9" name="Titre 28"/>
          <p:cNvSpPr>
            <a:spLocks noGrp="1"/>
          </p:cNvSpPr>
          <p:nvPr>
            <p:ph type="title"/>
          </p:nvPr>
        </p:nvSpPr>
        <p:spPr>
          <a:xfrm>
            <a:off x="304800" y="5410200"/>
            <a:ext cx="8610600" cy="882650"/>
          </a:xfrm>
        </p:spPr>
        <p:txBody>
          <a:bodyPr anchor="ctr"/>
          <a:lstStyle>
            <a:lvl1pPr>
              <a:defRPr/>
            </a:lvl1pPr>
          </a:lstStyle>
          <a:p>
            <a:r>
              <a:rPr kumimoji="0" lang="fr-FR"/>
              <a:t>Cliquez pour modifier le style du titre</a:t>
            </a:r>
            <a:endParaRPr kumimoji="0" lang="en-US"/>
          </a:p>
        </p:txBody>
      </p:sp>
      <p:sp>
        <p:nvSpPr>
          <p:cNvPr id="13" name="Espace réservé du texte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25" name="Espace réservé du texte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4" name="Espace réservé du conten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8" name="Espace réservé du conten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0" name="Espace réservé de la date 9"/>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229600" y="6477000"/>
            <a:ext cx="762000" cy="246888"/>
          </a:xfrm>
        </p:spPr>
        <p:txBody>
          <a:bodyPr/>
          <a:lstStyle/>
          <a:p>
            <a:fld id="{11163752-FE2E-4671-B544-BE904F185373}" type="slidenum">
              <a:rPr lang="fr-FR" smtClean="0"/>
              <a:pPr/>
              <a:t>‹N°›</a:t>
            </a:fld>
            <a:endParaRPr lang="fr-FR"/>
          </a:p>
        </p:txBody>
      </p:sp>
      <p:sp>
        <p:nvSpPr>
          <p:cNvPr id="11" name="Connecteur droi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0" name="Titre 29"/>
          <p:cNvSpPr>
            <a:spLocks noGrp="1"/>
          </p:cNvSpPr>
          <p:nvPr>
            <p:ph type="title"/>
          </p:nvPr>
        </p:nvSpPr>
        <p:spPr>
          <a:xfrm>
            <a:off x="301752" y="457200"/>
            <a:ext cx="8686800" cy="841248"/>
          </a:xfrm>
        </p:spPr>
        <p:txBody>
          <a:bodyPr/>
          <a:lstStyle/>
          <a:p>
            <a:r>
              <a:rPr kumimoji="0" lang="fr-FR"/>
              <a:t>Cliquez pour modifier le style du titre</a:t>
            </a:r>
            <a:endParaRPr kumimoji="0" lang="en-US"/>
          </a:p>
        </p:txBody>
      </p:sp>
      <p:sp>
        <p:nvSpPr>
          <p:cNvPr id="12" name="Espace réservé de la date 11"/>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21" name="Espace réservé du pied de page 20"/>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163752-FE2E-4671-B544-BE904F185373}" type="slidenum">
              <a:rPr lang="fr-FR" smtClean="0"/>
              <a:pPr/>
              <a:t>‹N°›</a:t>
            </a:fld>
            <a:endParaRPr lang="fr-F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24" name="Espace réservé du pied de page 23"/>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1163752-FE2E-4671-B544-BE904F185373}" type="slidenum">
              <a:rPr lang="fr-FR" smtClean="0"/>
              <a:pPr/>
              <a:t>‹N°›</a:t>
            </a:fld>
            <a:endParaRPr lang="fr-F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Connecteur droi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re 11"/>
          <p:cNvSpPr>
            <a:spLocks noGrp="1"/>
          </p:cNvSpPr>
          <p:nvPr>
            <p:ph type="title"/>
          </p:nvPr>
        </p:nvSpPr>
        <p:spPr>
          <a:xfrm>
            <a:off x="457200" y="5486400"/>
            <a:ext cx="8458200" cy="520700"/>
          </a:xfrm>
        </p:spPr>
        <p:txBody>
          <a:bodyPr anchor="ctr"/>
          <a:lstStyle>
            <a:lvl1pPr algn="l">
              <a:buNone/>
              <a:defRPr sz="2000" b="1"/>
            </a:lvl1pPr>
          </a:lstStyle>
          <a:p>
            <a:r>
              <a:rPr kumimoji="0" lang="fr-FR"/>
              <a:t>Cliquez pour modifier le style du titre</a:t>
            </a:r>
            <a:endParaRPr kumimoji="0" lang="en-US"/>
          </a:p>
        </p:txBody>
      </p:sp>
      <p:sp>
        <p:nvSpPr>
          <p:cNvPr id="26" name="Espace réservé du texte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a:t>Cliquez pour modifier les styles du texte du masque</a:t>
            </a:r>
          </a:p>
        </p:txBody>
      </p:sp>
      <p:sp>
        <p:nvSpPr>
          <p:cNvPr id="14" name="Espace réservé du conten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5" name="Espace réservé de la date 24"/>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29" name="Espace réservé du pied de page 28"/>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1163752-FE2E-4671-B544-BE904F185373}" type="slidenum">
              <a:rPr lang="fr-FR" smtClean="0"/>
              <a:pPr/>
              <a:t>‹N°›</a:t>
            </a:fld>
            <a:endParaRPr lang="fr-F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3" name="Espace réservé pour une imag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fr-FR"/>
              <a:t>Cliquez sur l'icône pour ajouter une image</a:t>
            </a:r>
            <a:endParaRPr kumimoji="0" lang="en-US" dirty="0"/>
          </a:p>
        </p:txBody>
      </p:sp>
      <p:sp>
        <p:nvSpPr>
          <p:cNvPr id="7" name="Espace réservé de la date 6"/>
          <p:cNvSpPr>
            <a:spLocks noGrp="1"/>
          </p:cNvSpPr>
          <p:nvPr>
            <p:ph type="dt" sz="half" idx="10"/>
          </p:nvPr>
        </p:nvSpPr>
        <p:spPr/>
        <p:txBody>
          <a:bodyPr/>
          <a:lstStyle/>
          <a:p>
            <a:fld id="{F345DEA7-2C66-4F59-B3E9-6C694E92551C}" type="datetimeFigureOut">
              <a:rPr lang="fr-FR" smtClean="0"/>
              <a:pPr/>
              <a:t>01/01/2007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31" name="Espace réservé du numéro de diapositive 30"/>
          <p:cNvSpPr>
            <a:spLocks noGrp="1"/>
          </p:cNvSpPr>
          <p:nvPr>
            <p:ph type="sldNum" sz="quarter" idx="12"/>
          </p:nvPr>
        </p:nvSpPr>
        <p:spPr/>
        <p:txBody>
          <a:bodyPr/>
          <a:lstStyle/>
          <a:p>
            <a:fld id="{11163752-FE2E-4671-B544-BE904F185373}" type="slidenum">
              <a:rPr lang="fr-FR" smtClean="0"/>
              <a:pPr/>
              <a:t>‹N°›</a:t>
            </a:fld>
            <a:endParaRPr lang="fr-FR"/>
          </a:p>
        </p:txBody>
      </p:sp>
      <p:sp>
        <p:nvSpPr>
          <p:cNvPr id="17" name="Titre 16"/>
          <p:cNvSpPr>
            <a:spLocks noGrp="1"/>
          </p:cNvSpPr>
          <p:nvPr>
            <p:ph type="title"/>
          </p:nvPr>
        </p:nvSpPr>
        <p:spPr>
          <a:xfrm>
            <a:off x="381000" y="4993760"/>
            <a:ext cx="5867400" cy="522288"/>
          </a:xfrm>
        </p:spPr>
        <p:txBody>
          <a:bodyPr anchor="ctr"/>
          <a:lstStyle>
            <a:lvl1pPr algn="l">
              <a:buNone/>
              <a:defRPr sz="2000" b="1"/>
            </a:lvl1pPr>
          </a:lstStyle>
          <a:p>
            <a:r>
              <a:rPr kumimoji="0" lang="fr-FR"/>
              <a:t>Cliquez pour modifier le style du titre</a:t>
            </a:r>
            <a:endParaRPr kumimoji="0" lang="en-US"/>
          </a:p>
        </p:txBody>
      </p:sp>
      <p:sp>
        <p:nvSpPr>
          <p:cNvPr id="26" name="Espace réservé du texte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fr-FR"/>
              <a:t>Cliquez pour modifier les styles du texte du masque</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Espace réservé du texte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1" name="Espace réservé de la date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345DEA7-2C66-4F59-B3E9-6C694E92551C}" type="datetimeFigureOut">
              <a:rPr lang="fr-FR" smtClean="0"/>
              <a:pPr/>
              <a:t>01/01/2007</a:t>
            </a:fld>
            <a:endParaRPr lang="fr-FR"/>
          </a:p>
        </p:txBody>
      </p:sp>
      <p:sp>
        <p:nvSpPr>
          <p:cNvPr id="28" name="Espace réservé du pied de page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r-FR"/>
          </a:p>
        </p:txBody>
      </p:sp>
      <p:sp>
        <p:nvSpPr>
          <p:cNvPr id="5" name="Espace réservé du numéro de diapositive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1163752-FE2E-4671-B544-BE904F185373}" type="slidenum">
              <a:rPr lang="fr-FR" smtClean="0"/>
              <a:pPr/>
              <a:t>‹N°›</a:t>
            </a:fld>
            <a:endParaRPr lang="fr-FR"/>
          </a:p>
        </p:txBody>
      </p:sp>
      <p:sp>
        <p:nvSpPr>
          <p:cNvPr id="10" name="Espace réservé du titre 9"/>
          <p:cNvSpPr>
            <a:spLocks noGrp="1"/>
          </p:cNvSpPr>
          <p:nvPr>
            <p:ph type="title"/>
          </p:nvPr>
        </p:nvSpPr>
        <p:spPr>
          <a:xfrm>
            <a:off x="304800" y="457200"/>
            <a:ext cx="8686800" cy="838200"/>
          </a:xfrm>
          <a:prstGeom prst="rect">
            <a:avLst/>
          </a:prstGeom>
        </p:spPr>
        <p:txBody>
          <a:bodyPr vert="horz" anchor="ctr">
            <a:normAutofit/>
          </a:bodyPr>
          <a:lstStyle/>
          <a:p>
            <a:r>
              <a:rPr kumimoji="0" lang="fr-FR"/>
              <a:t>Cliquez pour modifier le style du titre</a:t>
            </a:r>
            <a:endParaRPr kumimoji="0" lang="en-US"/>
          </a:p>
        </p:txBody>
      </p:sp>
      <p:sp>
        <p:nvSpPr>
          <p:cNvPr id="9" name="Connecteur droi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Connecteur droi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notesSlide" Target="../notesSlides/notesSlide8.xml"/><Relationship Id="rId7"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8.png"/><Relationship Id="rId5" Type="http://schemas.openxmlformats.org/officeDocument/2006/relationships/oleObject" Target="../embeddings/oleObject2.bin"/><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images.google.fr/imgres?imgurl=http://naturendanger.canalblog.com/images/Pollution_industrielle4.jpg&amp;imgrefurl=http://naturendanger.canalblog.com/archives/p32-2.html&amp;usg=__SBslT0rM-zlb2FiwZAqUn8FAAbE=&amp;h=532&amp;w=800&amp;sz=100&amp;hl=fr&amp;start=5&amp;um=1&amp;tbnid=3YkQ3gSgA3_LiM:&amp;tbnh=95&amp;tbnw=143&amp;prev=/images?q=pollution+industrielle&amp;hl=fr&amp;um=1" TargetMode="Externa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f7cdb213nn3"/>
          <p:cNvPicPr>
            <a:picLocks noChangeAspect="1" noChangeArrowheads="1" noCrop="1"/>
          </p:cNvPicPr>
          <p:nvPr/>
        </p:nvPicPr>
        <p:blipFill>
          <a:blip r:embed="rId2" cstate="print"/>
          <a:srcRect/>
          <a:stretch>
            <a:fillRect/>
          </a:stretch>
        </p:blipFill>
        <p:spPr bwMode="auto">
          <a:xfrm>
            <a:off x="1725195" y="702244"/>
            <a:ext cx="6215106" cy="546997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4">
            <a:extLst>
              <a:ext uri="{FF2B5EF4-FFF2-40B4-BE49-F238E27FC236}">
                <a16:creationId xmlns:a16="http://schemas.microsoft.com/office/drawing/2014/main" xmlns="" id="{4B264E1F-BE80-7066-0A18-02411ADF7724}"/>
              </a:ext>
            </a:extLst>
          </p:cNvPr>
          <p:cNvGraphicFramePr>
            <a:graphicFrameLocks noGrp="1"/>
          </p:cNvGraphicFramePr>
          <p:nvPr>
            <p:extLst>
              <p:ext uri="{D42A27DB-BD31-4B8C-83A1-F6EECF244321}">
                <p14:modId xmlns:p14="http://schemas.microsoft.com/office/powerpoint/2010/main" xmlns="" val="3740861525"/>
              </p:ext>
            </p:extLst>
          </p:nvPr>
        </p:nvGraphicFramePr>
        <p:xfrm>
          <a:off x="683568" y="836712"/>
          <a:ext cx="7632846" cy="5679440"/>
        </p:xfrm>
        <a:graphic>
          <a:graphicData uri="http://schemas.openxmlformats.org/drawingml/2006/table">
            <a:tbl>
              <a:tblPr firstRow="1" bandRow="1">
                <a:tableStyleId>{327F97BB-C833-4FB7-BDE5-3F7075034690}</a:tableStyleId>
              </a:tblPr>
              <a:tblGrid>
                <a:gridCol w="2544282">
                  <a:extLst>
                    <a:ext uri="{9D8B030D-6E8A-4147-A177-3AD203B41FA5}">
                      <a16:colId xmlns:a16="http://schemas.microsoft.com/office/drawing/2014/main" xmlns="" val="598590764"/>
                    </a:ext>
                  </a:extLst>
                </a:gridCol>
                <a:gridCol w="2544282">
                  <a:extLst>
                    <a:ext uri="{9D8B030D-6E8A-4147-A177-3AD203B41FA5}">
                      <a16:colId xmlns:a16="http://schemas.microsoft.com/office/drawing/2014/main" xmlns="" val="1556576345"/>
                    </a:ext>
                  </a:extLst>
                </a:gridCol>
                <a:gridCol w="2544282">
                  <a:extLst>
                    <a:ext uri="{9D8B030D-6E8A-4147-A177-3AD203B41FA5}">
                      <a16:colId xmlns:a16="http://schemas.microsoft.com/office/drawing/2014/main" xmlns="" val="3160483086"/>
                    </a:ext>
                  </a:extLst>
                </a:gridCol>
              </a:tblGrid>
              <a:tr h="370840">
                <a:tc>
                  <a:txBody>
                    <a:bodyPr/>
                    <a:lstStyle/>
                    <a:p>
                      <a:r>
                        <a:rPr lang="fr-FR" b="1" dirty="0">
                          <a:latin typeface="Times New Roman" pitchFamily="18" charset="0"/>
                          <a:cs typeface="Times New Roman" pitchFamily="18" charset="0"/>
                        </a:rPr>
                        <a:t>Propriétés </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r>
                        <a:rPr lang="fr-FR" dirty="0"/>
                        <a:t>Adsorption physique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p>
                      <a:r>
                        <a:rPr lang="fr-FR" dirty="0"/>
                        <a:t>Adsorption chimique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xmlns="" val="551744220"/>
                  </a:ext>
                </a:extLst>
              </a:tr>
              <a:tr h="370840">
                <a:tc>
                  <a:txBody>
                    <a:bodyPr/>
                    <a:lstStyle/>
                    <a:p>
                      <a:r>
                        <a:rPr lang="fr-FR" b="1" dirty="0">
                          <a:latin typeface="Times New Roman" pitchFamily="18" charset="0"/>
                          <a:cs typeface="Times New Roman" pitchFamily="18" charset="0"/>
                        </a:rPr>
                        <a:t>Types de liaison</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r>
                        <a:rPr lang="fr-FR" dirty="0"/>
                        <a:t>Liaison de Van Der Waals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p>
                      <a:r>
                        <a:rPr lang="fr-FR" dirty="0"/>
                        <a:t>Liaison chimique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xmlns="" val="2901752468"/>
                  </a:ext>
                </a:extLst>
              </a:tr>
              <a:tr h="370840">
                <a:tc>
                  <a:txBody>
                    <a:bodyPr/>
                    <a:lstStyle/>
                    <a:p>
                      <a:r>
                        <a:rPr lang="fr-FR" b="1" dirty="0">
                          <a:latin typeface="Times New Roman" pitchFamily="18" charset="0"/>
                          <a:cs typeface="Times New Roman" pitchFamily="18" charset="0"/>
                        </a:rPr>
                        <a:t>Températures du processus </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r>
                        <a:rPr lang="fr-FR" dirty="0"/>
                        <a:t>Relativement faible comparé a la température d’ébullition de l’adsorbat</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p>
                      <a:r>
                        <a:rPr lang="fr-FR" dirty="0"/>
                        <a:t>Plus élevée que la température d’ébullition de l’adsorbat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xmlns="" val="2231933961"/>
                  </a:ext>
                </a:extLst>
              </a:tr>
              <a:tr h="370840">
                <a:tc>
                  <a:txBody>
                    <a:bodyPr/>
                    <a:lstStyle/>
                    <a:p>
                      <a:r>
                        <a:rPr lang="fr-FR" b="1" dirty="0">
                          <a:latin typeface="Times New Roman" pitchFamily="18" charset="0"/>
                          <a:cs typeface="Times New Roman" pitchFamily="18" charset="0"/>
                        </a:rPr>
                        <a:t>Individualité des Molécules </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r>
                        <a:rPr lang="fr-FR" dirty="0"/>
                        <a:t>L’individualité des molécules est conservée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p>
                      <a:r>
                        <a:rPr lang="fr-FR" dirty="0"/>
                        <a:t>Destruction de l’individualité des molécules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xmlns="" val="2424253977"/>
                  </a:ext>
                </a:extLst>
              </a:tr>
              <a:tr h="370840">
                <a:tc>
                  <a:txBody>
                    <a:bodyPr/>
                    <a:lstStyle/>
                    <a:p>
                      <a:r>
                        <a:rPr lang="fr-FR" b="1" dirty="0">
                          <a:latin typeface="Times New Roman" pitchFamily="18" charset="0"/>
                          <a:cs typeface="Times New Roman" pitchFamily="18" charset="0"/>
                        </a:rPr>
                        <a:t>Cinétique </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r>
                        <a:rPr lang="fr-FR" dirty="0"/>
                        <a:t>Rapide, indépendante de la Température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p>
                      <a:r>
                        <a:rPr lang="fr-FR" dirty="0"/>
                        <a:t>Très lente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xmlns="" val="1249643204"/>
                  </a:ext>
                </a:extLst>
              </a:tr>
              <a:tr h="370840">
                <a:tc>
                  <a:txBody>
                    <a:bodyPr/>
                    <a:lstStyle/>
                    <a:p>
                      <a:r>
                        <a:rPr lang="fr-FR" b="1" dirty="0">
                          <a:latin typeface="Times New Roman" pitchFamily="18" charset="0"/>
                          <a:cs typeface="Times New Roman" pitchFamily="18" charset="0"/>
                        </a:rPr>
                        <a:t>Chaleur d’adsorption </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r>
                        <a:rPr lang="fr-FR" dirty="0"/>
                        <a:t>Inférieure à 10 kcal/mole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p>
                      <a:r>
                        <a:rPr lang="fr-FR" dirty="0"/>
                        <a:t>Supérieure à 10 kcal/mole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xmlns="" val="558078508"/>
                  </a:ext>
                </a:extLst>
              </a:tr>
              <a:tr h="370840">
                <a:tc>
                  <a:txBody>
                    <a:bodyPr/>
                    <a:lstStyle/>
                    <a:p>
                      <a:r>
                        <a:rPr lang="fr-FR" b="1" dirty="0">
                          <a:latin typeface="Times New Roman" pitchFamily="18" charset="0"/>
                          <a:cs typeface="Times New Roman" pitchFamily="18" charset="0"/>
                        </a:rPr>
                        <a:t>Energie mises en jeu </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r>
                        <a:rPr lang="fr-FR" dirty="0"/>
                        <a:t>Faibles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p>
                      <a:r>
                        <a:rPr lang="fr-FR" dirty="0"/>
                        <a:t>Elevées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xmlns="" val="1049239382"/>
                  </a:ext>
                </a:extLst>
              </a:tr>
              <a:tr h="370840">
                <a:tc>
                  <a:txBody>
                    <a:bodyPr/>
                    <a:lstStyle/>
                    <a:p>
                      <a:r>
                        <a:rPr lang="fr-FR" b="1" dirty="0">
                          <a:latin typeface="Times New Roman" pitchFamily="18" charset="0"/>
                          <a:cs typeface="Times New Roman" pitchFamily="18" charset="0"/>
                        </a:rPr>
                        <a:t>Type de formation </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r>
                        <a:rPr lang="fr-FR" dirty="0"/>
                        <a:t>Formation en multicouches et monocouche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p>
                      <a:r>
                        <a:rPr lang="fr-FR" dirty="0"/>
                        <a:t>Formation en monocouche </a:t>
                      </a:r>
                      <a:endParaRPr lang="fr-FR" dirty="0">
                        <a:latin typeface="Times New Roman" panose="02020603050405020304" pitchFamily="18" charset="0"/>
                        <a:cs typeface="Times New Roman" panose="02020603050405020304" pitchFamily="18" charset="0"/>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extLst>
                  <a:ext uri="{0D108BD9-81ED-4DB2-BD59-A6C34878D82A}">
                    <a16:rowId xmlns:a16="http://schemas.microsoft.com/office/drawing/2014/main" xmlns="" val="425432180"/>
                  </a:ext>
                </a:extLst>
              </a:tr>
            </a:tbl>
          </a:graphicData>
        </a:graphic>
      </p:graphicFrame>
      <p:sp>
        <p:nvSpPr>
          <p:cNvPr id="3" name="ZoneTexte 2"/>
          <p:cNvSpPr txBox="1"/>
          <p:nvPr/>
        </p:nvSpPr>
        <p:spPr>
          <a:xfrm>
            <a:off x="971600" y="332656"/>
            <a:ext cx="5688632" cy="461665"/>
          </a:xfrm>
          <a:prstGeom prst="rect">
            <a:avLst/>
          </a:prstGeom>
          <a:noFill/>
        </p:spPr>
        <p:txBody>
          <a:bodyPr wrap="square" rtlCol="0">
            <a:spAutoFit/>
          </a:bodyPr>
          <a:lstStyle/>
          <a:p>
            <a:r>
              <a:rPr lang="fr-FR" sz="2400" b="1" dirty="0" smtClean="0">
                <a:solidFill>
                  <a:schemeClr val="accent5">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TYPES D’ADSORPTION</a:t>
            </a:r>
            <a:endParaRPr lang="fr-FR" sz="2400" b="1" dirty="0">
              <a:solidFill>
                <a:schemeClr val="accent5">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4348027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6"/>
          <p:cNvSpPr>
            <a:spLocks noChangeArrowheads="1"/>
          </p:cNvSpPr>
          <p:nvPr/>
        </p:nvSpPr>
        <p:spPr bwMode="auto">
          <a:xfrm>
            <a:off x="611560" y="332656"/>
            <a:ext cx="3744416" cy="936104"/>
          </a:xfrm>
          <a:prstGeom prst="rect">
            <a:avLst/>
          </a:prstGeom>
          <a:noFill/>
          <a:ln w="9525">
            <a:noFill/>
            <a:miter lim="800000"/>
            <a:headEnd/>
            <a:tailEnd/>
          </a:ln>
          <a:effectLst/>
        </p:spPr>
        <p:txBody>
          <a:bodyPr wrap="none" anchor="ctr"/>
          <a:lstStyle/>
          <a:p>
            <a:pPr lvl="1" algn="just">
              <a:buClr>
                <a:schemeClr val="folHlink"/>
              </a:buClr>
              <a:buFont typeface="Wingdings" pitchFamily="2" charset="2"/>
              <a:buNone/>
              <a:defRPr/>
            </a:pPr>
            <a:r>
              <a:rPr lang="fr-FR" sz="2800" b="1" dirty="0">
                <a:ln w="1905"/>
                <a:solidFill>
                  <a:schemeClr val="accent5">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Modèles d’adsorption</a:t>
            </a:r>
          </a:p>
        </p:txBody>
      </p:sp>
      <p:sp>
        <p:nvSpPr>
          <p:cNvPr id="47" name="Rectangle 7"/>
          <p:cNvSpPr>
            <a:spLocks noChangeArrowheads="1"/>
          </p:cNvSpPr>
          <p:nvPr/>
        </p:nvSpPr>
        <p:spPr bwMode="auto">
          <a:xfrm>
            <a:off x="408029" y="1601415"/>
            <a:ext cx="1990725" cy="707886"/>
          </a:xfrm>
          <a:prstGeom prst="rect">
            <a:avLst/>
          </a:prstGeom>
          <a:noFill/>
          <a:ln w="9525">
            <a:noFill/>
            <a:miter lim="800000"/>
            <a:headEnd/>
            <a:tailEnd/>
          </a:ln>
        </p:spPr>
        <p:txBody>
          <a:bodyPr>
            <a:spAutoFit/>
          </a:bodyPr>
          <a:lstStyle/>
          <a:p>
            <a:pPr>
              <a:spcBef>
                <a:spcPct val="20000"/>
              </a:spcBef>
              <a:buClr>
                <a:srgbClr val="0BD0D9"/>
              </a:buClr>
              <a:buSzPct val="95000"/>
              <a:buFont typeface="Wingdings 2" pitchFamily="18" charset="2"/>
              <a:buNone/>
              <a:defRPr/>
            </a:pPr>
            <a:r>
              <a:rPr lang="fr-FR" sz="2000" b="1" dirty="0">
                <a:effectLst>
                  <a:outerShdw blurRad="38100" dist="38100" dir="2700000" algn="tl">
                    <a:srgbClr val="000000">
                      <a:alpha val="43137"/>
                    </a:srgbClr>
                  </a:outerShdw>
                </a:effectLst>
                <a:latin typeface="Times New Roman" pitchFamily="18" charset="0"/>
                <a:cs typeface="Times New Roman" pitchFamily="18" charset="0"/>
              </a:rPr>
              <a:t>Modèle de Langmuir</a:t>
            </a:r>
          </a:p>
        </p:txBody>
      </p:sp>
      <p:sp>
        <p:nvSpPr>
          <p:cNvPr id="48" name="Rectangle 7"/>
          <p:cNvSpPr>
            <a:spLocks noChangeArrowheads="1"/>
          </p:cNvSpPr>
          <p:nvPr/>
        </p:nvSpPr>
        <p:spPr bwMode="auto">
          <a:xfrm>
            <a:off x="318525" y="2726670"/>
            <a:ext cx="2065337" cy="707886"/>
          </a:xfrm>
          <a:prstGeom prst="rect">
            <a:avLst/>
          </a:prstGeom>
          <a:noFill/>
          <a:ln w="9525">
            <a:noFill/>
            <a:miter lim="800000"/>
            <a:headEnd/>
            <a:tailEnd/>
          </a:ln>
        </p:spPr>
        <p:txBody>
          <a:bodyPr>
            <a:spAutoFit/>
          </a:bodyPr>
          <a:lstStyle/>
          <a:p>
            <a:pPr>
              <a:spcBef>
                <a:spcPct val="20000"/>
              </a:spcBef>
              <a:buClr>
                <a:srgbClr val="0BD0D9"/>
              </a:buClr>
              <a:buSzPct val="95000"/>
              <a:buFont typeface="Wingdings 2" pitchFamily="18" charset="2"/>
              <a:buNone/>
              <a:defRPr/>
            </a:pPr>
            <a:r>
              <a:rPr lang="fr-FR" sz="2000" b="1" dirty="0">
                <a:effectLst>
                  <a:outerShdw blurRad="38100" dist="38100" dir="2700000" algn="tl">
                    <a:srgbClr val="000000">
                      <a:alpha val="43137"/>
                    </a:srgbClr>
                  </a:outerShdw>
                </a:effectLst>
                <a:latin typeface="Times New Roman" pitchFamily="18" charset="0"/>
                <a:cs typeface="Times New Roman" pitchFamily="18" charset="0"/>
              </a:rPr>
              <a:t>Modèle de Freundlich</a:t>
            </a:r>
          </a:p>
        </p:txBody>
      </p:sp>
      <p:graphicFrame>
        <p:nvGraphicFramePr>
          <p:cNvPr id="50" name="Object 2"/>
          <p:cNvGraphicFramePr>
            <a:graphicFrameLocks noChangeAspect="1"/>
          </p:cNvGraphicFramePr>
          <p:nvPr>
            <p:extLst>
              <p:ext uri="{D42A27DB-BD31-4B8C-83A1-F6EECF244321}">
                <p14:modId xmlns:p14="http://schemas.microsoft.com/office/powerpoint/2010/main" xmlns="" val="2102630357"/>
              </p:ext>
            </p:extLst>
          </p:nvPr>
        </p:nvGraphicFramePr>
        <p:xfrm>
          <a:off x="2144712" y="1619358"/>
          <a:ext cx="1419225" cy="857250"/>
        </p:xfrm>
        <a:graphic>
          <a:graphicData uri="http://schemas.openxmlformats.org/presentationml/2006/ole">
            <p:oleObj spid="_x0000_s1026" name="Équation" r:id="rId4" imgW="1041120" imgH="482400" progId="Equation.3">
              <p:embed/>
            </p:oleObj>
          </a:graphicData>
        </a:graphic>
      </p:graphicFrame>
      <p:graphicFrame>
        <p:nvGraphicFramePr>
          <p:cNvPr id="51" name="Object 3"/>
          <p:cNvGraphicFramePr>
            <a:graphicFrameLocks noChangeAspect="1"/>
          </p:cNvGraphicFramePr>
          <p:nvPr>
            <p:extLst>
              <p:ext uri="{D42A27DB-BD31-4B8C-83A1-F6EECF244321}">
                <p14:modId xmlns:p14="http://schemas.microsoft.com/office/powerpoint/2010/main" xmlns="" val="3824923747"/>
              </p:ext>
            </p:extLst>
          </p:nvPr>
        </p:nvGraphicFramePr>
        <p:xfrm>
          <a:off x="2267744" y="2780928"/>
          <a:ext cx="1198563" cy="714375"/>
        </p:xfrm>
        <a:graphic>
          <a:graphicData uri="http://schemas.openxmlformats.org/presentationml/2006/ole">
            <p:oleObj spid="_x0000_s1027" name="Équation" r:id="rId5" imgW="787058" imgH="355446" progId="Equation.3">
              <p:embed/>
            </p:oleObj>
          </a:graphicData>
        </a:graphic>
      </p:graphicFrame>
      <p:pic>
        <p:nvPicPr>
          <p:cNvPr id="53" name="Picture 27"/>
          <p:cNvPicPr>
            <a:picLocks noChangeAspect="1" noChangeArrowheads="1"/>
          </p:cNvPicPr>
          <p:nvPr/>
        </p:nvPicPr>
        <p:blipFill>
          <a:blip r:embed="rId6" cstate="print"/>
          <a:srcRect/>
          <a:stretch>
            <a:fillRect/>
          </a:stretch>
        </p:blipFill>
        <p:spPr bwMode="auto">
          <a:xfrm>
            <a:off x="6092659" y="1195919"/>
            <a:ext cx="2797175" cy="1046162"/>
          </a:xfrm>
          <a:prstGeom prst="rect">
            <a:avLst/>
          </a:prstGeom>
          <a:noFill/>
          <a:ln w="9525">
            <a:noFill/>
            <a:miter lim="800000"/>
            <a:headEnd/>
            <a:tailEnd/>
          </a:ln>
        </p:spPr>
      </p:pic>
      <p:pic>
        <p:nvPicPr>
          <p:cNvPr id="54" name="Picture 28"/>
          <p:cNvPicPr>
            <a:picLocks noChangeAspect="1" noChangeArrowheads="1"/>
          </p:cNvPicPr>
          <p:nvPr/>
        </p:nvPicPr>
        <p:blipFill>
          <a:blip r:embed="rId7" cstate="print"/>
          <a:srcRect/>
          <a:stretch>
            <a:fillRect/>
          </a:stretch>
        </p:blipFill>
        <p:spPr bwMode="auto">
          <a:xfrm>
            <a:off x="6215061" y="3861048"/>
            <a:ext cx="2928939" cy="1468437"/>
          </a:xfrm>
          <a:prstGeom prst="rect">
            <a:avLst/>
          </a:prstGeom>
          <a:noFill/>
          <a:ln w="9525">
            <a:noFill/>
            <a:miter lim="800000"/>
            <a:headEnd/>
            <a:tailEnd/>
          </a:ln>
        </p:spPr>
      </p:pic>
      <p:pic>
        <p:nvPicPr>
          <p:cNvPr id="1037" name="Picture 71" descr="symbol"/>
          <p:cNvPicPr>
            <a:picLocks noChangeAspect="1" noChangeArrowheads="1" noCrop="1"/>
          </p:cNvPicPr>
          <p:nvPr/>
        </p:nvPicPr>
        <p:blipFill>
          <a:blip r:embed="rId8" cstate="print"/>
          <a:srcRect/>
          <a:stretch>
            <a:fillRect/>
          </a:stretch>
        </p:blipFill>
        <p:spPr bwMode="auto">
          <a:xfrm>
            <a:off x="28577" y="6472238"/>
            <a:ext cx="366713" cy="342900"/>
          </a:xfrm>
          <a:prstGeom prst="rect">
            <a:avLst/>
          </a:prstGeom>
          <a:noFill/>
          <a:ln w="9525">
            <a:noFill/>
            <a:miter lim="800000"/>
            <a:headEnd/>
            <a:tailEnd/>
          </a:ln>
        </p:spPr>
      </p:pic>
      <p:sp>
        <p:nvSpPr>
          <p:cNvPr id="1038" name="Rectangle 75"/>
          <p:cNvSpPr>
            <a:spLocks noChangeArrowheads="1"/>
          </p:cNvSpPr>
          <p:nvPr/>
        </p:nvSpPr>
        <p:spPr bwMode="auto">
          <a:xfrm>
            <a:off x="68263" y="6505575"/>
            <a:ext cx="274434" cy="307777"/>
          </a:xfrm>
          <a:prstGeom prst="rect">
            <a:avLst/>
          </a:prstGeom>
          <a:noFill/>
          <a:ln w="9525">
            <a:noFill/>
            <a:miter lim="800000"/>
            <a:headEnd/>
            <a:tailEnd/>
          </a:ln>
        </p:spPr>
        <p:txBody>
          <a:bodyPr wrap="none">
            <a:spAutoFit/>
          </a:bodyPr>
          <a:lstStyle/>
          <a:p>
            <a:fld id="{6EB168C8-390C-43B4-B25E-7CBB69A597E2}" type="slidenum">
              <a:rPr lang="fr-FR" sz="1400" b="1"/>
              <a:pPr/>
              <a:t>11</a:t>
            </a:fld>
            <a:endParaRPr lang="fr-FR" sz="1400" b="1"/>
          </a:p>
        </p:txBody>
      </p:sp>
      <p:sp>
        <p:nvSpPr>
          <p:cNvPr id="2" name="Rectangle 3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 name="Objet 2"/>
          <p:cNvGraphicFramePr>
            <a:graphicFrameLocks noChangeAspect="1"/>
          </p:cNvGraphicFramePr>
          <p:nvPr>
            <p:extLst>
              <p:ext uri="{D42A27DB-BD31-4B8C-83A1-F6EECF244321}">
                <p14:modId xmlns:p14="http://schemas.microsoft.com/office/powerpoint/2010/main" xmlns="" val="3743510054"/>
              </p:ext>
            </p:extLst>
          </p:nvPr>
        </p:nvGraphicFramePr>
        <p:xfrm>
          <a:off x="3911600" y="1609725"/>
          <a:ext cx="1740520" cy="700088"/>
        </p:xfrm>
        <a:graphic>
          <a:graphicData uri="http://schemas.openxmlformats.org/presentationml/2006/ole">
            <p:oleObj spid="_x0000_s1029" name="Équation" r:id="rId9" imgW="1358640" imgH="469800" progId="Equation.3">
              <p:embed/>
            </p:oleObj>
          </a:graphicData>
        </a:graphic>
      </p:graphicFrame>
      <p:sp>
        <p:nvSpPr>
          <p:cNvPr id="4" name="Rectangle 34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5" name="Objet 4"/>
          <p:cNvGraphicFramePr>
            <a:graphicFrameLocks noChangeAspect="1"/>
          </p:cNvGraphicFramePr>
          <p:nvPr>
            <p:extLst>
              <p:ext uri="{D42A27DB-BD31-4B8C-83A1-F6EECF244321}">
                <p14:modId xmlns:p14="http://schemas.microsoft.com/office/powerpoint/2010/main" xmlns="" val="916038219"/>
              </p:ext>
            </p:extLst>
          </p:nvPr>
        </p:nvGraphicFramePr>
        <p:xfrm>
          <a:off x="3911601" y="2878484"/>
          <a:ext cx="3132138" cy="556072"/>
        </p:xfrm>
        <a:graphic>
          <a:graphicData uri="http://schemas.openxmlformats.org/presentationml/2006/ole">
            <p:oleObj spid="_x0000_s1030" name="Équation" r:id="rId10" imgW="3124080" imgH="39348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to="" calcmode="lin" valueType="num">
                                      <p:cBhvr>
                                        <p:cTn id="7" dur="1" fill="hold"/>
                                        <p:tgtEl>
                                          <p:spTgt spid="4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randombar(horizontal)">
                                      <p:cBhvr>
                                        <p:cTn id="12" dur="5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p:cTn id="17" dur="1000" fill="hold"/>
                                        <p:tgtEl>
                                          <p:spTgt spid="50"/>
                                        </p:tgtEl>
                                        <p:attrNameLst>
                                          <p:attrName>ppt_w</p:attrName>
                                        </p:attrNameLst>
                                      </p:cBhvr>
                                      <p:tavLst>
                                        <p:tav tm="0">
                                          <p:val>
                                            <p:fltVal val="0"/>
                                          </p:val>
                                        </p:tav>
                                        <p:tav tm="100000">
                                          <p:val>
                                            <p:strVal val="#ppt_w"/>
                                          </p:val>
                                        </p:tav>
                                      </p:tavLst>
                                    </p:anim>
                                    <p:anim calcmode="lin" valueType="num">
                                      <p:cBhvr>
                                        <p:cTn id="18" dur="1000" fill="hold"/>
                                        <p:tgtEl>
                                          <p:spTgt spid="50"/>
                                        </p:tgtEl>
                                        <p:attrNameLst>
                                          <p:attrName>ppt_h</p:attrName>
                                        </p:attrNameLst>
                                      </p:cBhvr>
                                      <p:tavLst>
                                        <p:tav tm="0">
                                          <p:val>
                                            <p:fltVal val="0"/>
                                          </p:val>
                                        </p:tav>
                                        <p:tav tm="100000">
                                          <p:val>
                                            <p:strVal val="#ppt_h"/>
                                          </p:val>
                                        </p:tav>
                                      </p:tavLst>
                                    </p:anim>
                                    <p:anim calcmode="lin" valueType="num">
                                      <p:cBhvr>
                                        <p:cTn id="19" dur="1000" fill="hold"/>
                                        <p:tgtEl>
                                          <p:spTgt spid="5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5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15" presetClass="entr" presetSubtype="0" fill="hold" nodeType="click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p:cTn id="33" dur="1000" fill="hold"/>
                                        <p:tgtEl>
                                          <p:spTgt spid="53"/>
                                        </p:tgtEl>
                                        <p:attrNameLst>
                                          <p:attrName>ppt_w</p:attrName>
                                        </p:attrNameLst>
                                      </p:cBhvr>
                                      <p:tavLst>
                                        <p:tav tm="0">
                                          <p:val>
                                            <p:fltVal val="0"/>
                                          </p:val>
                                        </p:tav>
                                        <p:tav tm="100000">
                                          <p:val>
                                            <p:strVal val="#ppt_w"/>
                                          </p:val>
                                        </p:tav>
                                      </p:tavLst>
                                    </p:anim>
                                    <p:anim calcmode="lin" valueType="num">
                                      <p:cBhvr>
                                        <p:cTn id="34" dur="1000" fill="hold"/>
                                        <p:tgtEl>
                                          <p:spTgt spid="53"/>
                                        </p:tgtEl>
                                        <p:attrNameLst>
                                          <p:attrName>ppt_h</p:attrName>
                                        </p:attrNameLst>
                                      </p:cBhvr>
                                      <p:tavLst>
                                        <p:tav tm="0">
                                          <p:val>
                                            <p:fltVal val="0"/>
                                          </p:val>
                                        </p:tav>
                                        <p:tav tm="100000">
                                          <p:val>
                                            <p:strVal val="#ppt_h"/>
                                          </p:val>
                                        </p:tav>
                                      </p:tavLst>
                                    </p:anim>
                                    <p:anim calcmode="lin" valueType="num">
                                      <p:cBhvr>
                                        <p:cTn id="35" dur="1000" fill="hold"/>
                                        <p:tgtEl>
                                          <p:spTgt spid="53"/>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5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randombar(horizontal)">
                                      <p:cBhvr>
                                        <p:cTn id="41" dur="500"/>
                                        <p:tgtEl>
                                          <p:spTgt spid="48"/>
                                        </p:tgtEl>
                                      </p:cBhvr>
                                    </p:animEffect>
                                  </p:childTnLst>
                                </p:cTn>
                              </p:par>
                            </p:childTnLst>
                          </p:cTn>
                        </p:par>
                      </p:childTnLst>
                    </p:cTn>
                  </p:par>
                  <p:par>
                    <p:cTn id="42" fill="hold">
                      <p:stCondLst>
                        <p:cond delay="indefinite"/>
                      </p:stCondLst>
                      <p:childTnLst>
                        <p:par>
                          <p:cTn id="43" fill="hold">
                            <p:stCondLst>
                              <p:cond delay="0"/>
                            </p:stCondLst>
                            <p:childTnLst>
                              <p:par>
                                <p:cTn id="44" presetID="15" presetClass="entr" presetSubtype="0" fill="hold" nodeType="click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p:cTn id="46" dur="1000" fill="hold"/>
                                        <p:tgtEl>
                                          <p:spTgt spid="51"/>
                                        </p:tgtEl>
                                        <p:attrNameLst>
                                          <p:attrName>ppt_w</p:attrName>
                                        </p:attrNameLst>
                                      </p:cBhvr>
                                      <p:tavLst>
                                        <p:tav tm="0">
                                          <p:val>
                                            <p:fltVal val="0"/>
                                          </p:val>
                                        </p:tav>
                                        <p:tav tm="100000">
                                          <p:val>
                                            <p:strVal val="#ppt_w"/>
                                          </p:val>
                                        </p:tav>
                                      </p:tavLst>
                                    </p:anim>
                                    <p:anim calcmode="lin" valueType="num">
                                      <p:cBhvr>
                                        <p:cTn id="47" dur="1000" fill="hold"/>
                                        <p:tgtEl>
                                          <p:spTgt spid="51"/>
                                        </p:tgtEl>
                                        <p:attrNameLst>
                                          <p:attrName>ppt_h</p:attrName>
                                        </p:attrNameLst>
                                      </p:cBhvr>
                                      <p:tavLst>
                                        <p:tav tm="0">
                                          <p:val>
                                            <p:fltVal val="0"/>
                                          </p:val>
                                        </p:tav>
                                        <p:tav tm="100000">
                                          <p:val>
                                            <p:strVal val="#ppt_h"/>
                                          </p:val>
                                        </p:tav>
                                      </p:tavLst>
                                    </p:anim>
                                    <p:anim calcmode="lin" valueType="num">
                                      <p:cBhvr>
                                        <p:cTn id="48" dur="1000" fill="hold"/>
                                        <p:tgtEl>
                                          <p:spTgt spid="51"/>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5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0" fill="hold">
                      <p:stCondLst>
                        <p:cond delay="indefinite"/>
                      </p:stCondLst>
                      <p:childTnLst>
                        <p:par>
                          <p:cTn id="51" fill="hold">
                            <p:stCondLst>
                              <p:cond delay="0"/>
                            </p:stCondLst>
                            <p:childTnLst>
                              <p:par>
                                <p:cTn id="52" presetID="15" presetClass="entr" presetSubtype="0" fill="hold" nodeType="click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1000" fill="hold"/>
                                        <p:tgtEl>
                                          <p:spTgt spid="5"/>
                                        </p:tgtEl>
                                        <p:attrNameLst>
                                          <p:attrName>ppt_w</p:attrName>
                                        </p:attrNameLst>
                                      </p:cBhvr>
                                      <p:tavLst>
                                        <p:tav tm="0">
                                          <p:val>
                                            <p:fltVal val="0"/>
                                          </p:val>
                                        </p:tav>
                                        <p:tav tm="100000">
                                          <p:val>
                                            <p:strVal val="#ppt_w"/>
                                          </p:val>
                                        </p:tav>
                                      </p:tavLst>
                                    </p:anim>
                                    <p:anim calcmode="lin" valueType="num">
                                      <p:cBhvr>
                                        <p:cTn id="55" dur="1000" fill="hold"/>
                                        <p:tgtEl>
                                          <p:spTgt spid="5"/>
                                        </p:tgtEl>
                                        <p:attrNameLst>
                                          <p:attrName>ppt_h</p:attrName>
                                        </p:attrNameLst>
                                      </p:cBhvr>
                                      <p:tavLst>
                                        <p:tav tm="0">
                                          <p:val>
                                            <p:fltVal val="0"/>
                                          </p:val>
                                        </p:tav>
                                        <p:tav tm="100000">
                                          <p:val>
                                            <p:strVal val="#ppt_h"/>
                                          </p:val>
                                        </p:tav>
                                      </p:tavLst>
                                    </p:anim>
                                    <p:anim calcmode="lin" valueType="num">
                                      <p:cBhvr>
                                        <p:cTn id="5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57"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fade">
                                      <p:cBhvr>
                                        <p:cTn id="62" dur="1000"/>
                                        <p:tgtEl>
                                          <p:spTgt spid="54"/>
                                        </p:tgtEl>
                                      </p:cBhvr>
                                    </p:animEffect>
                                    <p:anim calcmode="lin" valueType="num">
                                      <p:cBhvr>
                                        <p:cTn id="63" dur="1000" fill="hold"/>
                                        <p:tgtEl>
                                          <p:spTgt spid="54"/>
                                        </p:tgtEl>
                                        <p:attrNameLst>
                                          <p:attrName>ppt_x</p:attrName>
                                        </p:attrNameLst>
                                      </p:cBhvr>
                                      <p:tavLst>
                                        <p:tav tm="0">
                                          <p:val>
                                            <p:strVal val="#ppt_x"/>
                                          </p:val>
                                        </p:tav>
                                        <p:tav tm="100000">
                                          <p:val>
                                            <p:strVal val="#ppt_x"/>
                                          </p:val>
                                        </p:tav>
                                      </p:tavLst>
                                    </p:anim>
                                    <p:anim calcmode="lin" valueType="num">
                                      <p:cBhvr>
                                        <p:cTn id="64"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th-TH" sz="2400" b="1" dirty="0">
                <a:solidFill>
                  <a:schemeClr val="accent5">
                    <a:lumMod val="5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rPr>
              <a:t>Quelques Types d</a:t>
            </a:r>
            <a:r>
              <a:rPr lang="fr-FR" sz="2400" b="1" dirty="0">
                <a:solidFill>
                  <a:schemeClr val="accent5">
                    <a:lumMod val="5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es solides a</a:t>
            </a:r>
            <a:r>
              <a:rPr lang="th-TH" sz="2400" b="1" dirty="0">
                <a:solidFill>
                  <a:schemeClr val="accent5">
                    <a:lumMod val="5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rPr>
              <a:t>dsorbants</a:t>
            </a:r>
            <a:endParaRPr lang="fr-FR" sz="2400" dirty="0">
              <a:solidFill>
                <a:schemeClr val="accent5">
                  <a:lumMod val="5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endParaRPr>
          </a:p>
        </p:txBody>
      </p:sp>
      <p:sp>
        <p:nvSpPr>
          <p:cNvPr id="3" name="Espace réservé du contenu 2"/>
          <p:cNvSpPr>
            <a:spLocks noGrp="1"/>
          </p:cNvSpPr>
          <p:nvPr>
            <p:ph idx="1"/>
          </p:nvPr>
        </p:nvSpPr>
        <p:spPr/>
        <p:txBody>
          <a:bodyPr/>
          <a:lstStyle/>
          <a:p>
            <a:pPr>
              <a:buFont typeface="Wingdings" pitchFamily="2" charset="2"/>
              <a:buChar char="Ø"/>
            </a:pPr>
            <a:r>
              <a:rPr lang="th-TH" b="1" dirty="0">
                <a:solidFill>
                  <a:srgbClr val="000000"/>
                </a:solidFill>
                <a:latin typeface="Times New Roman" pitchFamily="18" charset="0"/>
              </a:rPr>
              <a:t>Argiles activées</a:t>
            </a:r>
            <a:endParaRPr lang="fr-FR" b="1" dirty="0">
              <a:solidFill>
                <a:srgbClr val="000000"/>
              </a:solidFill>
              <a:latin typeface="Times New Roman" pitchFamily="18" charset="0"/>
              <a:cs typeface="Times New Roman" pitchFamily="18" charset="0"/>
            </a:endParaRPr>
          </a:p>
          <a:p>
            <a:pPr>
              <a:buFont typeface="Wingdings" pitchFamily="2" charset="2"/>
              <a:buChar char="Ø"/>
            </a:pPr>
            <a:r>
              <a:rPr lang="en-US" b="1" dirty="0" err="1">
                <a:solidFill>
                  <a:srgbClr val="000000"/>
                </a:solidFill>
                <a:latin typeface="Times New Roman" pitchFamily="18" charset="0"/>
                <a:cs typeface="Times New Roman" pitchFamily="18" charset="0"/>
              </a:rPr>
              <a:t>Silice</a:t>
            </a:r>
            <a:r>
              <a:rPr lang="en-US" b="1" dirty="0">
                <a:solidFill>
                  <a:srgbClr val="000000"/>
                </a:solidFill>
                <a:latin typeface="Times New Roman" pitchFamily="18" charset="0"/>
                <a:cs typeface="Times New Roman" pitchFamily="18" charset="0"/>
              </a:rPr>
              <a:t> </a:t>
            </a:r>
            <a:r>
              <a:rPr lang="en-US" b="1" dirty="0" err="1">
                <a:solidFill>
                  <a:srgbClr val="000000"/>
                </a:solidFill>
                <a:latin typeface="Times New Roman" pitchFamily="18" charset="0"/>
                <a:cs typeface="Times New Roman" pitchFamily="18" charset="0"/>
              </a:rPr>
              <a:t>activée</a:t>
            </a:r>
            <a:endParaRPr lang="fr-FR" b="1" dirty="0">
              <a:solidFill>
                <a:srgbClr val="000000"/>
              </a:solidFill>
              <a:latin typeface="Times New Roman" pitchFamily="18" charset="0"/>
              <a:cs typeface="Times New Roman" pitchFamily="18" charset="0"/>
            </a:endParaRPr>
          </a:p>
          <a:p>
            <a:pPr>
              <a:buFont typeface="Wingdings" pitchFamily="2" charset="2"/>
              <a:buChar char="Ø"/>
            </a:pPr>
            <a:r>
              <a:rPr lang="th-TH" b="1" dirty="0">
                <a:solidFill>
                  <a:srgbClr val="000000"/>
                </a:solidFill>
                <a:latin typeface="Times New Roman" pitchFamily="18" charset="0"/>
              </a:rPr>
              <a:t>Alumine activée</a:t>
            </a:r>
            <a:endParaRPr lang="fr-FR" b="1" dirty="0">
              <a:solidFill>
                <a:srgbClr val="000000"/>
              </a:solidFill>
              <a:latin typeface="Times New Roman" pitchFamily="18" charset="0"/>
              <a:cs typeface="Times New Roman" pitchFamily="18" charset="0"/>
            </a:endParaRPr>
          </a:p>
          <a:p>
            <a:pPr>
              <a:buFont typeface="Wingdings" pitchFamily="2" charset="2"/>
              <a:buChar char="Ø"/>
            </a:pPr>
            <a:r>
              <a:rPr lang="fr-FR" b="1" dirty="0" smtClean="0">
                <a:solidFill>
                  <a:srgbClr val="000000"/>
                </a:solidFill>
                <a:latin typeface="Times New Roman" pitchFamily="18" charset="0"/>
              </a:rPr>
              <a:t>Z</a:t>
            </a:r>
            <a:r>
              <a:rPr lang="th-TH" b="1" dirty="0" smtClean="0">
                <a:solidFill>
                  <a:srgbClr val="000000"/>
                </a:solidFill>
                <a:latin typeface="Times New Roman" pitchFamily="18" charset="0"/>
              </a:rPr>
              <a:t>éolithe</a:t>
            </a:r>
            <a:endParaRPr lang="fr-FR" b="1" dirty="0">
              <a:solidFill>
                <a:srgbClr val="000000"/>
              </a:solidFill>
              <a:latin typeface="Times New Roman" pitchFamily="18" charset="0"/>
              <a:cs typeface="Times New Roman" pitchFamily="18" charset="0"/>
            </a:endParaRPr>
          </a:p>
          <a:p>
            <a:pPr>
              <a:buFont typeface="Wingdings" pitchFamily="2" charset="2"/>
              <a:buChar char="Ø"/>
            </a:pPr>
            <a:r>
              <a:rPr lang="th-TH" b="1" dirty="0">
                <a:solidFill>
                  <a:srgbClr val="000000"/>
                </a:solidFill>
                <a:latin typeface="Times New Roman" pitchFamily="18" charset="0"/>
              </a:rPr>
              <a:t>Résines échangeuses d’ions</a:t>
            </a:r>
          </a:p>
          <a:p>
            <a:pPr>
              <a:buFont typeface="Wingdings" pitchFamily="2" charset="2"/>
              <a:buChar char="Ø"/>
            </a:pPr>
            <a:r>
              <a:rPr lang="fr-FR" b="1" dirty="0">
                <a:solidFill>
                  <a:srgbClr val="000000"/>
                </a:solidFill>
                <a:latin typeface="Times New Roman" pitchFamily="18" charset="0"/>
                <a:cs typeface="Times New Roman" pitchFamily="18" charset="0"/>
              </a:rPr>
              <a:t>C</a:t>
            </a:r>
            <a:r>
              <a:rPr lang="th-TH" b="1" dirty="0">
                <a:solidFill>
                  <a:srgbClr val="000000"/>
                </a:solidFill>
                <a:latin typeface="Times New Roman" pitchFamily="18" charset="0"/>
              </a:rPr>
              <a:t>harbons</a:t>
            </a:r>
            <a:r>
              <a:rPr lang="fr-FR" b="1" dirty="0">
                <a:solidFill>
                  <a:srgbClr val="000000"/>
                </a:solidFill>
                <a:latin typeface="Times New Roman" pitchFamily="18" charset="0"/>
                <a:cs typeface="Times New Roman" pitchFamily="18" charset="0"/>
              </a:rPr>
              <a:t> actifs</a:t>
            </a:r>
            <a:endParaRPr lang="th-TH" b="1" dirty="0">
              <a:solidFill>
                <a:srgbClr val="000000"/>
              </a:solidFill>
              <a:latin typeface="Times New Roman" pitchFamily="18" charset="0"/>
            </a:endParaRPr>
          </a:p>
          <a:p>
            <a:pPr>
              <a:buFont typeface="Wingdings" pitchFamily="2" charset="2"/>
              <a:buChar char="Ø"/>
            </a:pP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lgn="ctr">
              <a:buNone/>
            </a:pPr>
            <a:endParaRPr lang="fr-FR" b="1" dirty="0" smtClean="0">
              <a:latin typeface="Times New Roman" pitchFamily="18" charset="0"/>
              <a:cs typeface="Times New Roman" pitchFamily="18" charset="0"/>
            </a:endParaRPr>
          </a:p>
          <a:p>
            <a:pPr algn="ctr">
              <a:buNone/>
            </a:pPr>
            <a:endParaRPr lang="fr-FR" b="1" dirty="0" smtClean="0">
              <a:latin typeface="Times New Roman" pitchFamily="18" charset="0"/>
              <a:cs typeface="Times New Roman" pitchFamily="18" charset="0"/>
            </a:endParaRPr>
          </a:p>
          <a:p>
            <a:pPr algn="ctr">
              <a:buNone/>
            </a:pPr>
            <a:endParaRPr lang="fr-FR" b="1" dirty="0" smtClean="0">
              <a:latin typeface="Times New Roman" pitchFamily="18" charset="0"/>
              <a:cs typeface="Times New Roman" pitchFamily="18" charset="0"/>
            </a:endParaRPr>
          </a:p>
          <a:p>
            <a:pPr algn="ctr">
              <a:buNone/>
            </a:pPr>
            <a:r>
              <a:rPr lang="fr-FR" b="1" dirty="0" smtClean="0">
                <a:solidFill>
                  <a:schemeClr val="accent5">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Préparation de charbon actif</a:t>
            </a:r>
            <a:endParaRPr lang="fr-FR" b="1" dirty="0">
              <a:solidFill>
                <a:schemeClr val="accent5">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332656"/>
            <a:ext cx="8686800" cy="838200"/>
          </a:xfrm>
        </p:spPr>
        <p:txBody>
          <a:bodyPr/>
          <a:lstStyle/>
          <a:p>
            <a:r>
              <a:rPr lang="fr-FR" dirty="0" smtClean="0">
                <a:effectLst>
                  <a:outerShdw blurRad="38100" dist="38100" dir="2700000" algn="tl">
                    <a:srgbClr val="000000">
                      <a:alpha val="43137"/>
                    </a:srgbClr>
                  </a:outerShdw>
                  <a:reflection blurRad="12700" stA="48000" endA="300" endPos="55000" dir="5400000" sy="-90000" algn="bl" rotWithShape="0"/>
                </a:effectLst>
              </a:rPr>
              <a:t>Le matière utilisé</a:t>
            </a:r>
            <a:endParaRPr lang="fr-FR" dirty="0">
              <a:effectLst>
                <a:outerShdw blurRad="38100" dist="38100" dir="2700000" algn="tl">
                  <a:srgbClr val="000000">
                    <a:alpha val="43137"/>
                  </a:srgbClr>
                </a:outerShdw>
                <a:reflection blurRad="12700" stA="48000" endA="300" endPos="55000" dir="5400000" sy="-90000" algn="bl" rotWithShape="0"/>
              </a:effectLst>
            </a:endParaRPr>
          </a:p>
        </p:txBody>
      </p:sp>
      <p:pic>
        <p:nvPicPr>
          <p:cNvPr id="4" name="Espace réservé du contenu 3" descr="زيت.jpg"/>
          <p:cNvPicPr>
            <a:picLocks noGrp="1" noChangeAspect="1"/>
          </p:cNvPicPr>
          <p:nvPr>
            <p:ph idx="1"/>
          </p:nvPr>
        </p:nvPicPr>
        <p:blipFill>
          <a:blip r:embed="rId3" cstate="print"/>
          <a:stretch>
            <a:fillRect/>
          </a:stretch>
        </p:blipFill>
        <p:spPr>
          <a:xfrm>
            <a:off x="4932040" y="1844824"/>
            <a:ext cx="3810000" cy="2857500"/>
          </a:xfrm>
        </p:spPr>
      </p:pic>
      <p:pic>
        <p:nvPicPr>
          <p:cNvPr id="5" name="Image 4" descr="téléchargement (4).jpg"/>
          <p:cNvPicPr>
            <a:picLocks noChangeAspect="1"/>
          </p:cNvPicPr>
          <p:nvPr/>
        </p:nvPicPr>
        <p:blipFill>
          <a:blip r:embed="rId4" cstate="print"/>
          <a:stretch>
            <a:fillRect/>
          </a:stretch>
        </p:blipFill>
        <p:spPr>
          <a:xfrm>
            <a:off x="323528" y="1844824"/>
            <a:ext cx="3028950" cy="2736304"/>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rganigramme : Alternative 2">
            <a:extLst>
              <a:ext uri="{FF2B5EF4-FFF2-40B4-BE49-F238E27FC236}">
                <a16:creationId xmlns:a16="http://schemas.microsoft.com/office/drawing/2014/main" xmlns="" id="{83A9DEE3-1962-8074-0541-8C813D04493D}"/>
              </a:ext>
            </a:extLst>
          </p:cNvPr>
          <p:cNvSpPr/>
          <p:nvPr/>
        </p:nvSpPr>
        <p:spPr>
          <a:xfrm>
            <a:off x="3851920" y="476672"/>
            <a:ext cx="1872208" cy="612648"/>
          </a:xfrm>
          <a:prstGeom prst="flowChartAlternateProcess">
            <a:avLst/>
          </a:prstGeom>
          <a:solidFill>
            <a:schemeClr val="accent5">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Matériaux bruts</a:t>
            </a:r>
          </a:p>
        </p:txBody>
      </p:sp>
      <p:sp>
        <p:nvSpPr>
          <p:cNvPr id="5" name="Organigramme : Alternative 4">
            <a:extLst>
              <a:ext uri="{FF2B5EF4-FFF2-40B4-BE49-F238E27FC236}">
                <a16:creationId xmlns:a16="http://schemas.microsoft.com/office/drawing/2014/main" xmlns="" id="{8790096D-E178-FDEC-9776-60977487552B}"/>
              </a:ext>
            </a:extLst>
          </p:cNvPr>
          <p:cNvSpPr/>
          <p:nvPr/>
        </p:nvSpPr>
        <p:spPr>
          <a:xfrm>
            <a:off x="1187624" y="1556792"/>
            <a:ext cx="2136812" cy="612648"/>
          </a:xfrm>
          <a:prstGeom prst="flowChartAlternateProcess">
            <a:avLst/>
          </a:prstGeom>
          <a:solidFill>
            <a:schemeClr val="accent5">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Activation physique</a:t>
            </a:r>
          </a:p>
        </p:txBody>
      </p:sp>
      <p:sp>
        <p:nvSpPr>
          <p:cNvPr id="6" name="Organigramme : Alternative 5">
            <a:extLst>
              <a:ext uri="{FF2B5EF4-FFF2-40B4-BE49-F238E27FC236}">
                <a16:creationId xmlns:a16="http://schemas.microsoft.com/office/drawing/2014/main" xmlns="" id="{CA18AF35-2F0A-589B-4DB3-C97222743299}"/>
              </a:ext>
            </a:extLst>
          </p:cNvPr>
          <p:cNvSpPr/>
          <p:nvPr/>
        </p:nvSpPr>
        <p:spPr>
          <a:xfrm>
            <a:off x="6300192" y="1556792"/>
            <a:ext cx="2136812" cy="612648"/>
          </a:xfrm>
          <a:prstGeom prst="flowChartAlternateProcess">
            <a:avLst/>
          </a:prstGeom>
          <a:solidFill>
            <a:schemeClr val="accent5">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Activation chimique</a:t>
            </a:r>
          </a:p>
        </p:txBody>
      </p:sp>
      <p:sp>
        <p:nvSpPr>
          <p:cNvPr id="7" name="ZoneTexte 6">
            <a:extLst>
              <a:ext uri="{FF2B5EF4-FFF2-40B4-BE49-F238E27FC236}">
                <a16:creationId xmlns:a16="http://schemas.microsoft.com/office/drawing/2014/main" xmlns="" id="{85619114-32A5-BBB9-DA08-40C3E5B267FD}"/>
              </a:ext>
            </a:extLst>
          </p:cNvPr>
          <p:cNvSpPr txBox="1"/>
          <p:nvPr/>
        </p:nvSpPr>
        <p:spPr>
          <a:xfrm>
            <a:off x="1168232" y="2708920"/>
            <a:ext cx="2075656" cy="646331"/>
          </a:xfrm>
          <a:prstGeom prst="rect">
            <a:avLst/>
          </a:prstGeom>
          <a:noFill/>
        </p:spPr>
        <p:txBody>
          <a:bodyPr wrap="square" rtlCol="0">
            <a:spAutoFit/>
          </a:bodyPr>
          <a:lstStyle/>
          <a:p>
            <a:pPr algn="ctr"/>
            <a:r>
              <a:rPr lang="fr-FR" dirty="0">
                <a:latin typeface="Times New Roman" panose="02020603050405020304" pitchFamily="18" charset="0"/>
                <a:cs typeface="Times New Roman" panose="02020603050405020304" pitchFamily="18" charset="0"/>
              </a:rPr>
              <a:t>Carbonisation </a:t>
            </a:r>
          </a:p>
          <a:p>
            <a:pPr algn="ctr"/>
            <a:r>
              <a:rPr lang="fr-FR" dirty="0">
                <a:latin typeface="Times New Roman" panose="02020603050405020304" pitchFamily="18" charset="0"/>
                <a:cs typeface="Times New Roman" panose="02020603050405020304" pitchFamily="18" charset="0"/>
              </a:rPr>
              <a:t>(600-900 c° N</a:t>
            </a:r>
            <a:r>
              <a:rPr lang="fr-FR" sz="1000" dirty="0">
                <a:latin typeface="Times New Roman" panose="02020603050405020304" pitchFamily="18" charset="0"/>
                <a:cs typeface="Times New Roman" panose="02020603050405020304" pitchFamily="18" charset="0"/>
              </a:rPr>
              <a:t>2</a:t>
            </a:r>
            <a:r>
              <a:rPr lang="fr-FR" dirty="0">
                <a:latin typeface="Times New Roman" panose="02020603050405020304" pitchFamily="18" charset="0"/>
                <a:cs typeface="Times New Roman" panose="02020603050405020304" pitchFamily="18" charset="0"/>
              </a:rPr>
              <a:t>/Ar)</a:t>
            </a:r>
          </a:p>
        </p:txBody>
      </p:sp>
      <p:sp>
        <p:nvSpPr>
          <p:cNvPr id="8" name="ZoneTexte 7">
            <a:extLst>
              <a:ext uri="{FF2B5EF4-FFF2-40B4-BE49-F238E27FC236}">
                <a16:creationId xmlns:a16="http://schemas.microsoft.com/office/drawing/2014/main" xmlns="" id="{71C6C387-7CE1-BBAB-0C67-37D308B6B5AE}"/>
              </a:ext>
            </a:extLst>
          </p:cNvPr>
          <p:cNvSpPr txBox="1"/>
          <p:nvPr/>
        </p:nvSpPr>
        <p:spPr>
          <a:xfrm>
            <a:off x="839339" y="4113076"/>
            <a:ext cx="2733441" cy="646331"/>
          </a:xfrm>
          <a:prstGeom prst="rect">
            <a:avLst/>
          </a:prstGeom>
          <a:noFill/>
        </p:spPr>
        <p:txBody>
          <a:bodyPr wrap="none" rtlCol="0">
            <a:spAutoFit/>
          </a:bodyPr>
          <a:lstStyle/>
          <a:p>
            <a:pPr algn="ctr"/>
            <a:r>
              <a:rPr lang="fr-FR" dirty="0">
                <a:latin typeface="Times New Roman" panose="02020603050405020304" pitchFamily="18" charset="0"/>
                <a:cs typeface="Times New Roman" panose="02020603050405020304" pitchFamily="18" charset="0"/>
              </a:rPr>
              <a:t>Activation</a:t>
            </a:r>
          </a:p>
          <a:p>
            <a:pPr algn="ctr"/>
            <a:r>
              <a:rPr lang="fr-FR" dirty="0">
                <a:latin typeface="Times New Roman" panose="02020603050405020304" pitchFamily="18" charset="0"/>
                <a:cs typeface="Times New Roman" panose="02020603050405020304" pitchFamily="18" charset="0"/>
              </a:rPr>
              <a:t>(600-1200 c°, CO</a:t>
            </a:r>
            <a:r>
              <a:rPr lang="fr-FR" sz="1000" dirty="0">
                <a:latin typeface="Times New Roman" panose="02020603050405020304" pitchFamily="18" charset="0"/>
                <a:cs typeface="Times New Roman" panose="02020603050405020304" pitchFamily="18" charset="0"/>
              </a:rPr>
              <a:t>2</a:t>
            </a:r>
            <a:r>
              <a:rPr lang="fr-FR" dirty="0">
                <a:latin typeface="Times New Roman" panose="02020603050405020304" pitchFamily="18" charset="0"/>
                <a:cs typeface="Times New Roman" panose="02020603050405020304" pitchFamily="18" charset="0"/>
              </a:rPr>
              <a:t>/O</a:t>
            </a:r>
            <a:r>
              <a:rPr lang="fr-FR" sz="1000" dirty="0">
                <a:latin typeface="Times New Roman" panose="02020603050405020304" pitchFamily="18" charset="0"/>
                <a:cs typeface="Times New Roman" panose="02020603050405020304" pitchFamily="18" charset="0"/>
              </a:rPr>
              <a:t>2</a:t>
            </a:r>
            <a:r>
              <a:rPr lang="fr-FR" dirty="0">
                <a:latin typeface="Times New Roman" panose="02020603050405020304" pitchFamily="18" charset="0"/>
                <a:cs typeface="Times New Roman" panose="02020603050405020304" pitchFamily="18" charset="0"/>
              </a:rPr>
              <a:t>/H</a:t>
            </a:r>
            <a:r>
              <a:rPr lang="fr-FR" sz="1000" dirty="0">
                <a:latin typeface="Times New Roman" panose="02020603050405020304" pitchFamily="18" charset="0"/>
                <a:cs typeface="Times New Roman" panose="02020603050405020304" pitchFamily="18" charset="0"/>
              </a:rPr>
              <a:t>2</a:t>
            </a:r>
            <a:r>
              <a:rPr lang="fr-FR" dirty="0">
                <a:latin typeface="Times New Roman" panose="02020603050405020304" pitchFamily="18" charset="0"/>
                <a:cs typeface="Times New Roman" panose="02020603050405020304" pitchFamily="18" charset="0"/>
              </a:rPr>
              <a:t>O)</a:t>
            </a:r>
          </a:p>
        </p:txBody>
      </p:sp>
      <p:sp>
        <p:nvSpPr>
          <p:cNvPr id="9" name="Organigramme : Alternative 8">
            <a:extLst>
              <a:ext uri="{FF2B5EF4-FFF2-40B4-BE49-F238E27FC236}">
                <a16:creationId xmlns:a16="http://schemas.microsoft.com/office/drawing/2014/main" xmlns="" id="{D19411BC-B662-030F-CD28-D2A626AE8DD8}"/>
              </a:ext>
            </a:extLst>
          </p:cNvPr>
          <p:cNvSpPr/>
          <p:nvPr/>
        </p:nvSpPr>
        <p:spPr>
          <a:xfrm flipH="1">
            <a:off x="1218201" y="5517232"/>
            <a:ext cx="2075658" cy="504056"/>
          </a:xfrm>
          <a:prstGeom prst="flowChartAlternateProcess">
            <a:avLst/>
          </a:prstGeom>
          <a:solidFill>
            <a:schemeClr val="accent5">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Lavage et séchage</a:t>
            </a:r>
          </a:p>
        </p:txBody>
      </p:sp>
      <p:sp>
        <p:nvSpPr>
          <p:cNvPr id="10" name="Organigramme : Alternative 9">
            <a:extLst>
              <a:ext uri="{FF2B5EF4-FFF2-40B4-BE49-F238E27FC236}">
                <a16:creationId xmlns:a16="http://schemas.microsoft.com/office/drawing/2014/main" xmlns="" id="{6861CA25-A73C-42E1-EEFC-AFA722221884}"/>
              </a:ext>
            </a:extLst>
          </p:cNvPr>
          <p:cNvSpPr/>
          <p:nvPr/>
        </p:nvSpPr>
        <p:spPr>
          <a:xfrm>
            <a:off x="6186447" y="5517232"/>
            <a:ext cx="2173928" cy="504056"/>
          </a:xfrm>
          <a:prstGeom prst="flowChartAlternateProcess">
            <a:avLst/>
          </a:prstGeom>
          <a:solidFill>
            <a:schemeClr val="accent5">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Lavage  et séchage</a:t>
            </a:r>
          </a:p>
        </p:txBody>
      </p:sp>
      <p:sp>
        <p:nvSpPr>
          <p:cNvPr id="11" name="ZoneTexte 10">
            <a:extLst>
              <a:ext uri="{FF2B5EF4-FFF2-40B4-BE49-F238E27FC236}">
                <a16:creationId xmlns:a16="http://schemas.microsoft.com/office/drawing/2014/main" xmlns="" id="{21E88E24-1E3F-D3C8-7FF2-08046238ADB7}"/>
              </a:ext>
            </a:extLst>
          </p:cNvPr>
          <p:cNvSpPr txBox="1"/>
          <p:nvPr/>
        </p:nvSpPr>
        <p:spPr>
          <a:xfrm>
            <a:off x="5527520" y="2708920"/>
            <a:ext cx="3526170" cy="646331"/>
          </a:xfrm>
          <a:prstGeom prst="rect">
            <a:avLst/>
          </a:prstGeom>
          <a:noFill/>
        </p:spPr>
        <p:txBody>
          <a:bodyPr wrap="square" rtlCol="0">
            <a:spAutoFit/>
          </a:bodyPr>
          <a:lstStyle/>
          <a:p>
            <a:pPr algn="ctr"/>
            <a:r>
              <a:rPr lang="fr-FR" dirty="0">
                <a:latin typeface="Times New Roman" panose="02020603050405020304" pitchFamily="18" charset="0"/>
                <a:cs typeface="Times New Roman" panose="02020603050405020304" pitchFamily="18" charset="0"/>
              </a:rPr>
              <a:t>Mélange du précurseur et l’agent activant   (H</a:t>
            </a:r>
            <a:r>
              <a:rPr lang="fr-FR" sz="1000" dirty="0">
                <a:latin typeface="Times New Roman" panose="02020603050405020304" pitchFamily="18" charset="0"/>
                <a:cs typeface="Times New Roman" panose="02020603050405020304" pitchFamily="18" charset="0"/>
              </a:rPr>
              <a:t>3</a:t>
            </a:r>
            <a:r>
              <a:rPr lang="fr-FR" dirty="0">
                <a:latin typeface="Times New Roman" panose="02020603050405020304" pitchFamily="18" charset="0"/>
                <a:cs typeface="Times New Roman" panose="02020603050405020304" pitchFamily="18" charset="0"/>
              </a:rPr>
              <a:t>PO</a:t>
            </a:r>
            <a:r>
              <a:rPr lang="fr-FR" sz="1000" dirty="0">
                <a:latin typeface="Times New Roman" panose="02020603050405020304" pitchFamily="18" charset="0"/>
                <a:cs typeface="Times New Roman" panose="02020603050405020304" pitchFamily="18" charset="0"/>
              </a:rPr>
              <a:t>4</a:t>
            </a:r>
            <a:r>
              <a:rPr lang="fr-FR" dirty="0">
                <a:latin typeface="Times New Roman" panose="02020603050405020304" pitchFamily="18" charset="0"/>
                <a:cs typeface="Times New Roman" panose="02020603050405020304" pitchFamily="18" charset="0"/>
              </a:rPr>
              <a:t>/KOH/</a:t>
            </a:r>
            <a:r>
              <a:rPr lang="fr-FR" dirty="0" err="1">
                <a:latin typeface="Times New Roman" panose="02020603050405020304" pitchFamily="18" charset="0"/>
                <a:cs typeface="Times New Roman" panose="02020603050405020304" pitchFamily="18" charset="0"/>
              </a:rPr>
              <a:t>NaOH</a:t>
            </a:r>
            <a:r>
              <a:rPr lang="fr-FR" dirty="0">
                <a:latin typeface="Times New Roman" panose="02020603050405020304" pitchFamily="18" charset="0"/>
                <a:cs typeface="Times New Roman" panose="02020603050405020304" pitchFamily="18" charset="0"/>
              </a:rPr>
              <a:t>)</a:t>
            </a:r>
          </a:p>
        </p:txBody>
      </p:sp>
      <p:sp>
        <p:nvSpPr>
          <p:cNvPr id="12" name="ZoneTexte 11">
            <a:extLst>
              <a:ext uri="{FF2B5EF4-FFF2-40B4-BE49-F238E27FC236}">
                <a16:creationId xmlns:a16="http://schemas.microsoft.com/office/drawing/2014/main" xmlns="" id="{D331B0C7-1082-325C-3C19-9454384BC80F}"/>
              </a:ext>
            </a:extLst>
          </p:cNvPr>
          <p:cNvSpPr txBox="1"/>
          <p:nvPr/>
        </p:nvSpPr>
        <p:spPr>
          <a:xfrm>
            <a:off x="6543692" y="4126772"/>
            <a:ext cx="1649811" cy="646331"/>
          </a:xfrm>
          <a:prstGeom prst="rect">
            <a:avLst/>
          </a:prstGeom>
          <a:noFill/>
        </p:spPr>
        <p:txBody>
          <a:bodyPr wrap="none" rtlCol="0">
            <a:spAutoFit/>
          </a:bodyPr>
          <a:lstStyle/>
          <a:p>
            <a:pPr algn="ctr"/>
            <a:r>
              <a:rPr lang="fr-FR" dirty="0">
                <a:latin typeface="Times New Roman" panose="02020603050405020304" pitchFamily="18" charset="0"/>
                <a:cs typeface="Times New Roman" panose="02020603050405020304" pitchFamily="18" charset="0"/>
              </a:rPr>
              <a:t>Activation</a:t>
            </a:r>
          </a:p>
          <a:p>
            <a:pPr algn="ctr"/>
            <a:r>
              <a:rPr lang="fr-FR" dirty="0">
                <a:latin typeface="Times New Roman" panose="02020603050405020304" pitchFamily="18" charset="0"/>
                <a:cs typeface="Times New Roman" panose="02020603050405020304" pitchFamily="18" charset="0"/>
              </a:rPr>
              <a:t>(450-900 c°,N</a:t>
            </a:r>
            <a:r>
              <a:rPr lang="fr-FR" sz="1000" dirty="0">
                <a:latin typeface="Times New Roman" panose="02020603050405020304" pitchFamily="18" charset="0"/>
                <a:cs typeface="Times New Roman" panose="02020603050405020304" pitchFamily="18" charset="0"/>
              </a:rPr>
              <a:t>2</a:t>
            </a:r>
            <a:r>
              <a:rPr lang="fr-FR" dirty="0">
                <a:latin typeface="Times New Roman" panose="02020603050405020304" pitchFamily="18" charset="0"/>
                <a:cs typeface="Times New Roman" panose="02020603050405020304" pitchFamily="18" charset="0"/>
              </a:rPr>
              <a:t>)</a:t>
            </a:r>
          </a:p>
        </p:txBody>
      </p:sp>
      <p:cxnSp>
        <p:nvCxnSpPr>
          <p:cNvPr id="25" name="Connecteur droit avec flèche 24">
            <a:extLst>
              <a:ext uri="{FF2B5EF4-FFF2-40B4-BE49-F238E27FC236}">
                <a16:creationId xmlns:a16="http://schemas.microsoft.com/office/drawing/2014/main" xmlns="" id="{35350A21-F314-544C-F3F9-97ABCE8B804A}"/>
              </a:ext>
            </a:extLst>
          </p:cNvPr>
          <p:cNvCxnSpPr>
            <a:cxnSpLocks/>
          </p:cNvCxnSpPr>
          <p:nvPr/>
        </p:nvCxnSpPr>
        <p:spPr>
          <a:xfrm>
            <a:off x="5724128" y="812663"/>
            <a:ext cx="1368152" cy="62978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Connecteur droit avec flèche 27">
            <a:extLst>
              <a:ext uri="{FF2B5EF4-FFF2-40B4-BE49-F238E27FC236}">
                <a16:creationId xmlns:a16="http://schemas.microsoft.com/office/drawing/2014/main" xmlns="" id="{A48EA1A2-B662-CAF5-1AE7-F15BDCF20235}"/>
              </a:ext>
            </a:extLst>
          </p:cNvPr>
          <p:cNvCxnSpPr>
            <a:cxnSpLocks/>
          </p:cNvCxnSpPr>
          <p:nvPr/>
        </p:nvCxnSpPr>
        <p:spPr>
          <a:xfrm flipH="1">
            <a:off x="2202079" y="782996"/>
            <a:ext cx="1645861" cy="65944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1" name="Connecteur droit avec flèche 30">
            <a:extLst>
              <a:ext uri="{FF2B5EF4-FFF2-40B4-BE49-F238E27FC236}">
                <a16:creationId xmlns:a16="http://schemas.microsoft.com/office/drawing/2014/main" xmlns="" id="{A680F463-76B9-13BF-9479-51F11D2EDFA0}"/>
              </a:ext>
            </a:extLst>
          </p:cNvPr>
          <p:cNvCxnSpPr>
            <a:cxnSpLocks/>
            <a:endCxn id="7" idx="0"/>
          </p:cNvCxnSpPr>
          <p:nvPr/>
        </p:nvCxnSpPr>
        <p:spPr>
          <a:xfrm>
            <a:off x="2202079" y="2200268"/>
            <a:ext cx="3981" cy="5086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8" name="Connecteur droit avec flèche 37">
            <a:extLst>
              <a:ext uri="{FF2B5EF4-FFF2-40B4-BE49-F238E27FC236}">
                <a16:creationId xmlns:a16="http://schemas.microsoft.com/office/drawing/2014/main" xmlns="" id="{E90F460A-A508-F744-EDF9-26A98A64CB20}"/>
              </a:ext>
            </a:extLst>
          </p:cNvPr>
          <p:cNvCxnSpPr>
            <a:cxnSpLocks/>
          </p:cNvCxnSpPr>
          <p:nvPr/>
        </p:nvCxnSpPr>
        <p:spPr>
          <a:xfrm>
            <a:off x="7452320" y="2212149"/>
            <a:ext cx="3981" cy="5086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9" name="Connecteur droit avec flèche 38">
            <a:extLst>
              <a:ext uri="{FF2B5EF4-FFF2-40B4-BE49-F238E27FC236}">
                <a16:creationId xmlns:a16="http://schemas.microsoft.com/office/drawing/2014/main" xmlns="" id="{DEA8A0EC-CF49-9F88-EF92-01AF1B7793FA}"/>
              </a:ext>
            </a:extLst>
          </p:cNvPr>
          <p:cNvCxnSpPr>
            <a:cxnSpLocks/>
          </p:cNvCxnSpPr>
          <p:nvPr/>
        </p:nvCxnSpPr>
        <p:spPr>
          <a:xfrm>
            <a:off x="7444358" y="3472989"/>
            <a:ext cx="3981" cy="5086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0" name="Connecteur droit avec flèche 39">
            <a:extLst>
              <a:ext uri="{FF2B5EF4-FFF2-40B4-BE49-F238E27FC236}">
                <a16:creationId xmlns:a16="http://schemas.microsoft.com/office/drawing/2014/main" xmlns="" id="{2719452B-580E-836E-4C43-F716654A9509}"/>
              </a:ext>
            </a:extLst>
          </p:cNvPr>
          <p:cNvCxnSpPr>
            <a:cxnSpLocks/>
          </p:cNvCxnSpPr>
          <p:nvPr/>
        </p:nvCxnSpPr>
        <p:spPr>
          <a:xfrm>
            <a:off x="2214189" y="3466745"/>
            <a:ext cx="3981" cy="5086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1" name="Connecteur droit avec flèche 40">
            <a:extLst>
              <a:ext uri="{FF2B5EF4-FFF2-40B4-BE49-F238E27FC236}">
                <a16:creationId xmlns:a16="http://schemas.microsoft.com/office/drawing/2014/main" xmlns="" id="{3790146F-C8A9-7BAE-79D1-DA875039DBA0}"/>
              </a:ext>
            </a:extLst>
          </p:cNvPr>
          <p:cNvCxnSpPr>
            <a:cxnSpLocks/>
          </p:cNvCxnSpPr>
          <p:nvPr/>
        </p:nvCxnSpPr>
        <p:spPr>
          <a:xfrm>
            <a:off x="7440377" y="4924478"/>
            <a:ext cx="3981" cy="5086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2" name="Connecteur droit avec flèche 41">
            <a:extLst>
              <a:ext uri="{FF2B5EF4-FFF2-40B4-BE49-F238E27FC236}">
                <a16:creationId xmlns:a16="http://schemas.microsoft.com/office/drawing/2014/main" xmlns="" id="{04C5B142-FDA8-33EA-D98C-73D727322D34}"/>
              </a:ext>
            </a:extLst>
          </p:cNvPr>
          <p:cNvCxnSpPr>
            <a:cxnSpLocks/>
          </p:cNvCxnSpPr>
          <p:nvPr/>
        </p:nvCxnSpPr>
        <p:spPr>
          <a:xfrm>
            <a:off x="2227951" y="4924478"/>
            <a:ext cx="3981" cy="5086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3" name="Organigramme : Alternative 42">
            <a:extLst>
              <a:ext uri="{FF2B5EF4-FFF2-40B4-BE49-F238E27FC236}">
                <a16:creationId xmlns:a16="http://schemas.microsoft.com/office/drawing/2014/main" xmlns="" id="{436076D8-260C-F726-CF2E-B64B23FC0EFC}"/>
              </a:ext>
            </a:extLst>
          </p:cNvPr>
          <p:cNvSpPr/>
          <p:nvPr/>
        </p:nvSpPr>
        <p:spPr>
          <a:xfrm>
            <a:off x="4139952" y="6165304"/>
            <a:ext cx="1296144" cy="612648"/>
          </a:xfrm>
          <a:prstGeom prst="flowChartAlternateProcess">
            <a:avLst/>
          </a:prstGeom>
          <a:solidFill>
            <a:schemeClr val="accent5">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Charbon actif</a:t>
            </a:r>
          </a:p>
        </p:txBody>
      </p:sp>
      <p:cxnSp>
        <p:nvCxnSpPr>
          <p:cNvPr id="45" name="Connecteur droit avec flèche 44">
            <a:extLst>
              <a:ext uri="{FF2B5EF4-FFF2-40B4-BE49-F238E27FC236}">
                <a16:creationId xmlns:a16="http://schemas.microsoft.com/office/drawing/2014/main" xmlns="" id="{97007AD8-D296-DF57-58E9-FFEA4B2B3D3F}"/>
              </a:ext>
            </a:extLst>
          </p:cNvPr>
          <p:cNvCxnSpPr>
            <a:cxnSpLocks/>
            <a:endCxn id="43" idx="1"/>
          </p:cNvCxnSpPr>
          <p:nvPr/>
        </p:nvCxnSpPr>
        <p:spPr>
          <a:xfrm>
            <a:off x="2902410" y="6105390"/>
            <a:ext cx="1237542" cy="36623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8" name="Connecteur droit avec flèche 47">
            <a:extLst>
              <a:ext uri="{FF2B5EF4-FFF2-40B4-BE49-F238E27FC236}">
                <a16:creationId xmlns:a16="http://schemas.microsoft.com/office/drawing/2014/main" xmlns="" id="{7728FBC2-9B82-D2DB-6170-84FA3EBD2710}"/>
              </a:ext>
            </a:extLst>
          </p:cNvPr>
          <p:cNvCxnSpPr>
            <a:cxnSpLocks/>
            <a:endCxn id="43" idx="3"/>
          </p:cNvCxnSpPr>
          <p:nvPr/>
        </p:nvCxnSpPr>
        <p:spPr>
          <a:xfrm flipH="1">
            <a:off x="5436096" y="6105390"/>
            <a:ext cx="1187598" cy="36623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138809535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rganigramme : Alternative 2">
            <a:extLst>
              <a:ext uri="{FF2B5EF4-FFF2-40B4-BE49-F238E27FC236}">
                <a16:creationId xmlns:a16="http://schemas.microsoft.com/office/drawing/2014/main" xmlns="" id="{C34B865F-893C-4945-A829-6DE40F24E496}"/>
              </a:ext>
            </a:extLst>
          </p:cNvPr>
          <p:cNvSpPr/>
          <p:nvPr/>
        </p:nvSpPr>
        <p:spPr>
          <a:xfrm>
            <a:off x="685706" y="1544679"/>
            <a:ext cx="1490464"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Les feuilles</a:t>
            </a:r>
          </a:p>
        </p:txBody>
      </p:sp>
      <p:sp>
        <p:nvSpPr>
          <p:cNvPr id="4" name="Organigramme : Alternative 3">
            <a:extLst>
              <a:ext uri="{FF2B5EF4-FFF2-40B4-BE49-F238E27FC236}">
                <a16:creationId xmlns:a16="http://schemas.microsoft.com/office/drawing/2014/main" xmlns="" id="{ACF40A2E-A84C-C7BA-EA3E-4D71C0A30228}"/>
              </a:ext>
            </a:extLst>
          </p:cNvPr>
          <p:cNvSpPr/>
          <p:nvPr/>
        </p:nvSpPr>
        <p:spPr>
          <a:xfrm>
            <a:off x="3004373" y="630865"/>
            <a:ext cx="1224136"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Lavage</a:t>
            </a:r>
          </a:p>
        </p:txBody>
      </p:sp>
      <p:sp>
        <p:nvSpPr>
          <p:cNvPr id="5" name="Organigramme : Alternative 4">
            <a:extLst>
              <a:ext uri="{FF2B5EF4-FFF2-40B4-BE49-F238E27FC236}">
                <a16:creationId xmlns:a16="http://schemas.microsoft.com/office/drawing/2014/main" xmlns="" id="{050CB284-A1C0-30FA-01E8-D3CD2704AC1A}"/>
              </a:ext>
            </a:extLst>
          </p:cNvPr>
          <p:cNvSpPr/>
          <p:nvPr/>
        </p:nvSpPr>
        <p:spPr>
          <a:xfrm>
            <a:off x="5012710" y="575554"/>
            <a:ext cx="1252201"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Séchage</a:t>
            </a:r>
          </a:p>
        </p:txBody>
      </p:sp>
      <p:sp>
        <p:nvSpPr>
          <p:cNvPr id="6" name="Organigramme : Alternative 5">
            <a:extLst>
              <a:ext uri="{FF2B5EF4-FFF2-40B4-BE49-F238E27FC236}">
                <a16:creationId xmlns:a16="http://schemas.microsoft.com/office/drawing/2014/main" xmlns="" id="{A028AF3D-80D4-F10B-DB97-C97DDB13D6C0}"/>
              </a:ext>
            </a:extLst>
          </p:cNvPr>
          <p:cNvSpPr/>
          <p:nvPr/>
        </p:nvSpPr>
        <p:spPr>
          <a:xfrm>
            <a:off x="7556342" y="292514"/>
            <a:ext cx="1073757"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Broyage</a:t>
            </a:r>
          </a:p>
        </p:txBody>
      </p:sp>
      <p:sp>
        <p:nvSpPr>
          <p:cNvPr id="7" name="Organigramme : Alternative 6">
            <a:extLst>
              <a:ext uri="{FF2B5EF4-FFF2-40B4-BE49-F238E27FC236}">
                <a16:creationId xmlns:a16="http://schemas.microsoft.com/office/drawing/2014/main" xmlns="" id="{62815AE2-8F1C-24D1-EA8A-063FB80B9D0B}"/>
              </a:ext>
            </a:extLst>
          </p:cNvPr>
          <p:cNvSpPr/>
          <p:nvPr/>
        </p:nvSpPr>
        <p:spPr>
          <a:xfrm>
            <a:off x="306062" y="2688617"/>
            <a:ext cx="3320482"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Filtration puis Séchage dans l’étuve à 105 c° pendant 24 h</a:t>
            </a:r>
          </a:p>
        </p:txBody>
      </p:sp>
      <p:sp>
        <p:nvSpPr>
          <p:cNvPr id="8" name="Organigramme : Alternative 7">
            <a:extLst>
              <a:ext uri="{FF2B5EF4-FFF2-40B4-BE49-F238E27FC236}">
                <a16:creationId xmlns:a16="http://schemas.microsoft.com/office/drawing/2014/main" xmlns="" id="{27385440-5968-BF12-8CA7-6A86E305F416}"/>
              </a:ext>
            </a:extLst>
          </p:cNvPr>
          <p:cNvSpPr/>
          <p:nvPr/>
        </p:nvSpPr>
        <p:spPr>
          <a:xfrm>
            <a:off x="4413737" y="2679773"/>
            <a:ext cx="1944216"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latin typeface="Times New Roman" panose="02020603050405020304" pitchFamily="18" charset="0"/>
                <a:cs typeface="Times New Roman" panose="02020603050405020304" pitchFamily="18" charset="0"/>
              </a:rPr>
              <a:t>Agitation 24 h</a:t>
            </a:r>
            <a:endParaRPr lang="fr-FR" b="1" dirty="0">
              <a:latin typeface="Times New Roman" panose="02020603050405020304" pitchFamily="18" charset="0"/>
              <a:cs typeface="Times New Roman" panose="02020603050405020304" pitchFamily="18" charset="0"/>
            </a:endParaRPr>
          </a:p>
        </p:txBody>
      </p:sp>
      <p:sp>
        <p:nvSpPr>
          <p:cNvPr id="9" name="Organigramme : Alternative 8">
            <a:extLst>
              <a:ext uri="{FF2B5EF4-FFF2-40B4-BE49-F238E27FC236}">
                <a16:creationId xmlns:a16="http://schemas.microsoft.com/office/drawing/2014/main" xmlns="" id="{FA36A3BF-2864-F287-D9FB-8C6E950D345D}"/>
              </a:ext>
            </a:extLst>
          </p:cNvPr>
          <p:cNvSpPr/>
          <p:nvPr/>
        </p:nvSpPr>
        <p:spPr>
          <a:xfrm>
            <a:off x="7088646" y="2788509"/>
            <a:ext cx="1968300"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Poudre crue + KOH (20%,40%)</a:t>
            </a:r>
          </a:p>
        </p:txBody>
      </p:sp>
      <p:sp>
        <p:nvSpPr>
          <p:cNvPr id="10" name="Organigramme : Alternative 9">
            <a:extLst>
              <a:ext uri="{FF2B5EF4-FFF2-40B4-BE49-F238E27FC236}">
                <a16:creationId xmlns:a16="http://schemas.microsoft.com/office/drawing/2014/main" xmlns="" id="{F686D59E-A444-E9C9-B80B-336319AA4460}"/>
              </a:ext>
            </a:extLst>
          </p:cNvPr>
          <p:cNvSpPr/>
          <p:nvPr/>
        </p:nvSpPr>
        <p:spPr>
          <a:xfrm>
            <a:off x="722632" y="4036003"/>
            <a:ext cx="2232248"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Chauffage à 500 c°</a:t>
            </a:r>
          </a:p>
        </p:txBody>
      </p:sp>
      <p:sp>
        <p:nvSpPr>
          <p:cNvPr id="11" name="Organigramme : Alternative 10">
            <a:extLst>
              <a:ext uri="{FF2B5EF4-FFF2-40B4-BE49-F238E27FC236}">
                <a16:creationId xmlns:a16="http://schemas.microsoft.com/office/drawing/2014/main" xmlns="" id="{0C4B3C39-40A9-5587-0C5E-6D723D33F627}"/>
              </a:ext>
            </a:extLst>
          </p:cNvPr>
          <p:cNvSpPr/>
          <p:nvPr/>
        </p:nvSpPr>
        <p:spPr>
          <a:xfrm>
            <a:off x="5872586" y="3905506"/>
            <a:ext cx="2691320"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Rinçage a l’eau distillé</a:t>
            </a:r>
          </a:p>
        </p:txBody>
      </p:sp>
      <p:sp>
        <p:nvSpPr>
          <p:cNvPr id="12" name="Organigramme : Alternative 11">
            <a:extLst>
              <a:ext uri="{FF2B5EF4-FFF2-40B4-BE49-F238E27FC236}">
                <a16:creationId xmlns:a16="http://schemas.microsoft.com/office/drawing/2014/main" xmlns="" id="{9FFA80B9-437F-D155-144E-4FC83BF6D341}"/>
              </a:ext>
            </a:extLst>
          </p:cNvPr>
          <p:cNvSpPr/>
          <p:nvPr/>
        </p:nvSpPr>
        <p:spPr>
          <a:xfrm>
            <a:off x="377175" y="5147505"/>
            <a:ext cx="3458768"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Pulvérisation a diamètre &lt;0,071 mm</a:t>
            </a:r>
          </a:p>
        </p:txBody>
      </p:sp>
      <p:sp>
        <p:nvSpPr>
          <p:cNvPr id="13" name="Organigramme : Alternative 12">
            <a:extLst>
              <a:ext uri="{FF2B5EF4-FFF2-40B4-BE49-F238E27FC236}">
                <a16:creationId xmlns:a16="http://schemas.microsoft.com/office/drawing/2014/main" xmlns="" id="{DAEEBEED-0A88-429F-B920-C387D51652EA}"/>
              </a:ext>
            </a:extLst>
          </p:cNvPr>
          <p:cNvSpPr/>
          <p:nvPr/>
        </p:nvSpPr>
        <p:spPr>
          <a:xfrm>
            <a:off x="5683586" y="5147505"/>
            <a:ext cx="2880320" cy="612648"/>
          </a:xfrm>
          <a:prstGeom prst="flowChartAlternateProcess">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Obtention d’un charbon actif</a:t>
            </a:r>
          </a:p>
        </p:txBody>
      </p:sp>
      <p:sp>
        <p:nvSpPr>
          <p:cNvPr id="14" name="Flèche : droite 13">
            <a:extLst>
              <a:ext uri="{FF2B5EF4-FFF2-40B4-BE49-F238E27FC236}">
                <a16:creationId xmlns:a16="http://schemas.microsoft.com/office/drawing/2014/main" xmlns="" id="{C2D24AE6-BB0C-8B69-25E1-7CD5890FE1FF}"/>
              </a:ext>
            </a:extLst>
          </p:cNvPr>
          <p:cNvSpPr/>
          <p:nvPr/>
        </p:nvSpPr>
        <p:spPr>
          <a:xfrm>
            <a:off x="2306808" y="776532"/>
            <a:ext cx="648072" cy="321315"/>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 droite 14">
            <a:extLst>
              <a:ext uri="{FF2B5EF4-FFF2-40B4-BE49-F238E27FC236}">
                <a16:creationId xmlns:a16="http://schemas.microsoft.com/office/drawing/2014/main" xmlns="" id="{5FE957EE-BB82-9F8A-A0EF-405B2CFD1B58}"/>
              </a:ext>
            </a:extLst>
          </p:cNvPr>
          <p:cNvSpPr/>
          <p:nvPr/>
        </p:nvSpPr>
        <p:spPr>
          <a:xfrm>
            <a:off x="4321441" y="752208"/>
            <a:ext cx="648072" cy="321315"/>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 droite 15">
            <a:extLst>
              <a:ext uri="{FF2B5EF4-FFF2-40B4-BE49-F238E27FC236}">
                <a16:creationId xmlns:a16="http://schemas.microsoft.com/office/drawing/2014/main" xmlns="" id="{732C8A9C-9E93-17DD-5192-A567EAABFF96}"/>
              </a:ext>
            </a:extLst>
          </p:cNvPr>
          <p:cNvSpPr/>
          <p:nvPr/>
        </p:nvSpPr>
        <p:spPr>
          <a:xfrm>
            <a:off x="6317106" y="725722"/>
            <a:ext cx="648072" cy="321315"/>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 droite 16">
            <a:extLst>
              <a:ext uri="{FF2B5EF4-FFF2-40B4-BE49-F238E27FC236}">
                <a16:creationId xmlns:a16="http://schemas.microsoft.com/office/drawing/2014/main" xmlns="" id="{E3FF6E2F-497E-826D-87DA-B50EA6440402}"/>
              </a:ext>
            </a:extLst>
          </p:cNvPr>
          <p:cNvSpPr/>
          <p:nvPr/>
        </p:nvSpPr>
        <p:spPr>
          <a:xfrm rot="10800000">
            <a:off x="3712112" y="2816434"/>
            <a:ext cx="648072" cy="321315"/>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 droite 17">
            <a:extLst>
              <a:ext uri="{FF2B5EF4-FFF2-40B4-BE49-F238E27FC236}">
                <a16:creationId xmlns:a16="http://schemas.microsoft.com/office/drawing/2014/main" xmlns="" id="{C0F64ED4-5FCF-F622-9F5A-0901EAC1E051}"/>
              </a:ext>
            </a:extLst>
          </p:cNvPr>
          <p:cNvSpPr/>
          <p:nvPr/>
        </p:nvSpPr>
        <p:spPr>
          <a:xfrm rot="10800000">
            <a:off x="6411506" y="2834757"/>
            <a:ext cx="599393" cy="321315"/>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droite 18">
            <a:extLst>
              <a:ext uri="{FF2B5EF4-FFF2-40B4-BE49-F238E27FC236}">
                <a16:creationId xmlns:a16="http://schemas.microsoft.com/office/drawing/2014/main" xmlns="" id="{21A82568-41AC-826F-53DB-2527D96E591E}"/>
              </a:ext>
            </a:extLst>
          </p:cNvPr>
          <p:cNvSpPr/>
          <p:nvPr/>
        </p:nvSpPr>
        <p:spPr>
          <a:xfrm>
            <a:off x="3882698" y="4051173"/>
            <a:ext cx="648072" cy="321315"/>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droite 19">
            <a:extLst>
              <a:ext uri="{FF2B5EF4-FFF2-40B4-BE49-F238E27FC236}">
                <a16:creationId xmlns:a16="http://schemas.microsoft.com/office/drawing/2014/main" xmlns="" id="{DC7A5C73-68EA-6F3A-043F-A8D84E7339E9}"/>
              </a:ext>
            </a:extLst>
          </p:cNvPr>
          <p:cNvSpPr/>
          <p:nvPr/>
        </p:nvSpPr>
        <p:spPr>
          <a:xfrm rot="10800000">
            <a:off x="4280409" y="5232296"/>
            <a:ext cx="875300" cy="395528"/>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droite 20">
            <a:extLst>
              <a:ext uri="{FF2B5EF4-FFF2-40B4-BE49-F238E27FC236}">
                <a16:creationId xmlns:a16="http://schemas.microsoft.com/office/drawing/2014/main" xmlns="" id="{C69CE9CF-E5C9-8A61-97C4-5BF3FC17248F}"/>
              </a:ext>
            </a:extLst>
          </p:cNvPr>
          <p:cNvSpPr/>
          <p:nvPr/>
        </p:nvSpPr>
        <p:spPr>
          <a:xfrm rot="5400000">
            <a:off x="7821696" y="2216457"/>
            <a:ext cx="531622" cy="321315"/>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 droite 21">
            <a:extLst>
              <a:ext uri="{FF2B5EF4-FFF2-40B4-BE49-F238E27FC236}">
                <a16:creationId xmlns:a16="http://schemas.microsoft.com/office/drawing/2014/main" xmlns="" id="{178E233C-A0A8-0EFD-6F68-BC781A22F269}"/>
              </a:ext>
            </a:extLst>
          </p:cNvPr>
          <p:cNvSpPr/>
          <p:nvPr/>
        </p:nvSpPr>
        <p:spPr>
          <a:xfrm rot="5400000">
            <a:off x="1354062" y="3536437"/>
            <a:ext cx="648072" cy="321315"/>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 droite 22">
            <a:extLst>
              <a:ext uri="{FF2B5EF4-FFF2-40B4-BE49-F238E27FC236}">
                <a16:creationId xmlns:a16="http://schemas.microsoft.com/office/drawing/2014/main" xmlns="" id="{55F842D3-3B03-32DE-CF70-B7024B552E37}"/>
              </a:ext>
            </a:extLst>
          </p:cNvPr>
          <p:cNvSpPr/>
          <p:nvPr/>
        </p:nvSpPr>
        <p:spPr>
          <a:xfrm rot="5400000">
            <a:off x="6850912" y="4663751"/>
            <a:ext cx="545666" cy="362995"/>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 name="Image 23">
            <a:extLst>
              <a:ext uri="{FF2B5EF4-FFF2-40B4-BE49-F238E27FC236}">
                <a16:creationId xmlns:a16="http://schemas.microsoft.com/office/drawing/2014/main" xmlns="" id="{5B61ACD1-D4B1-5A49-89DB-D4217023DA1C}"/>
              </a:ext>
            </a:extLst>
          </p:cNvPr>
          <p:cNvPicPr>
            <a:picLocks noChangeAspect="1"/>
          </p:cNvPicPr>
          <p:nvPr/>
        </p:nvPicPr>
        <p:blipFill>
          <a:blip r:embed="rId3" cstate="print"/>
          <a:stretch>
            <a:fillRect/>
          </a:stretch>
        </p:blipFill>
        <p:spPr>
          <a:xfrm>
            <a:off x="306062" y="-10255"/>
            <a:ext cx="1839289" cy="1404100"/>
          </a:xfrm>
          <a:prstGeom prst="rect">
            <a:avLst/>
          </a:prstGeom>
        </p:spPr>
      </p:pic>
      <p:pic>
        <p:nvPicPr>
          <p:cNvPr id="25" name="Image 24">
            <a:extLst>
              <a:ext uri="{FF2B5EF4-FFF2-40B4-BE49-F238E27FC236}">
                <a16:creationId xmlns:a16="http://schemas.microsoft.com/office/drawing/2014/main" xmlns="" id="{C8197F17-590F-AEDD-E7CB-86832B7B9623}"/>
              </a:ext>
            </a:extLst>
          </p:cNvPr>
          <p:cNvPicPr>
            <a:picLocks noChangeAspect="1"/>
          </p:cNvPicPr>
          <p:nvPr/>
        </p:nvPicPr>
        <p:blipFill>
          <a:blip r:embed="rId4" cstate="print"/>
          <a:srcRect/>
          <a:stretch>
            <a:fillRect/>
          </a:stretch>
        </p:blipFill>
        <p:spPr bwMode="auto">
          <a:xfrm>
            <a:off x="7194164" y="839080"/>
            <a:ext cx="1786689" cy="1310265"/>
          </a:xfrm>
          <a:prstGeom prst="rect">
            <a:avLst/>
          </a:prstGeom>
          <a:ln>
            <a:noFill/>
          </a:ln>
          <a:effectLst>
            <a:softEdge rad="112500"/>
          </a:effectLst>
        </p:spPr>
      </p:pic>
    </p:spTree>
    <p:extLst>
      <p:ext uri="{BB962C8B-B14F-4D97-AF65-F5344CB8AC3E}">
        <p14:creationId xmlns:p14="http://schemas.microsoft.com/office/powerpoint/2010/main" xmlns="" val="226487814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Blue de méthylène</a:t>
            </a:r>
            <a:endParaRPr lang="fr-FR" dirty="0">
              <a:effectLst>
                <a:outerShdw blurRad="38100" dist="38100" dir="2700000" algn="tl">
                  <a:srgbClr val="000000">
                    <a:alpha val="43137"/>
                  </a:srgbClr>
                </a:outerShdw>
                <a:reflection blurRad="12700" stA="48000" endA="300" endPos="55000" dir="5400000" sy="-90000" algn="bl" rotWithShape="0"/>
              </a:effectLst>
            </a:endParaRPr>
          </a:p>
        </p:txBody>
      </p:sp>
      <p:graphicFrame>
        <p:nvGraphicFramePr>
          <p:cNvPr id="5" name="Espace réservé du contenu 4"/>
          <p:cNvGraphicFramePr>
            <a:graphicFrameLocks noGrp="1"/>
          </p:cNvGraphicFramePr>
          <p:nvPr>
            <p:ph idx="1"/>
          </p:nvPr>
        </p:nvGraphicFramePr>
        <p:xfrm>
          <a:off x="251520" y="2132856"/>
          <a:ext cx="8686800" cy="4248473"/>
        </p:xfrm>
        <a:graphic>
          <a:graphicData uri="http://schemas.openxmlformats.org/drawingml/2006/table">
            <a:tbl>
              <a:tblPr firstRow="1" bandRow="1">
                <a:tableStyleId>{5C22544A-7EE6-4342-B048-85BDC9FD1C3A}</a:tableStyleId>
              </a:tblPr>
              <a:tblGrid>
                <a:gridCol w="4343400">
                  <a:extLst>
                    <a:ext uri="{9D8B030D-6E8A-4147-A177-3AD203B41FA5}">
                      <a16:colId xmlns:a16="http://schemas.microsoft.com/office/drawing/2014/main" xmlns="" val="20000"/>
                    </a:ext>
                  </a:extLst>
                </a:gridCol>
                <a:gridCol w="4343400">
                  <a:extLst>
                    <a:ext uri="{9D8B030D-6E8A-4147-A177-3AD203B41FA5}">
                      <a16:colId xmlns:a16="http://schemas.microsoft.com/office/drawing/2014/main" xmlns="" val="20001"/>
                    </a:ext>
                  </a:extLst>
                </a:gridCol>
              </a:tblGrid>
              <a:tr h="624382">
                <a:tc>
                  <a:txBody>
                    <a:bodyPr/>
                    <a:lstStyle/>
                    <a:p>
                      <a:pPr algn="ctr">
                        <a:lnSpc>
                          <a:spcPct val="115000"/>
                        </a:lnSpc>
                        <a:spcAft>
                          <a:spcPts val="0"/>
                        </a:spcAft>
                      </a:pPr>
                      <a:r>
                        <a:rPr lang="fr-FR" sz="1600" b="1" u="none" dirty="0">
                          <a:solidFill>
                            <a:schemeClr val="tx1"/>
                          </a:solidFill>
                          <a:latin typeface="Times New Roman" pitchFamily="18" charset="0"/>
                          <a:ea typeface="Calibri"/>
                          <a:cs typeface="Times New Roman" pitchFamily="18" charset="0"/>
                        </a:rPr>
                        <a:t>Nom IUPAC</a:t>
                      </a:r>
                      <a:endParaRPr lang="fr-FR" sz="1600" u="none" dirty="0">
                        <a:solidFill>
                          <a:schemeClr val="tx1"/>
                        </a:solidFill>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dirty="0">
                          <a:latin typeface="Times New Roman" pitchFamily="18" charset="0"/>
                          <a:ea typeface="Calibri"/>
                          <a:cs typeface="Times New Roman" pitchFamily="18" charset="0"/>
                        </a:rPr>
                        <a:t>chlorure de bis- (</a:t>
                      </a:r>
                      <a:r>
                        <a:rPr lang="fr-FR" sz="1600" dirty="0" err="1">
                          <a:latin typeface="Times New Roman" pitchFamily="18" charset="0"/>
                          <a:ea typeface="Calibri"/>
                          <a:cs typeface="Times New Roman" pitchFamily="18" charset="0"/>
                        </a:rPr>
                        <a:t>dimethylamino</a:t>
                      </a:r>
                      <a:r>
                        <a:rPr lang="fr-FR" sz="1600" dirty="0">
                          <a:latin typeface="Times New Roman" pitchFamily="18" charset="0"/>
                          <a:ea typeface="Calibri"/>
                          <a:cs typeface="Times New Roman" pitchFamily="18" charset="0"/>
                        </a:rPr>
                        <a:t>) - 3, 7 </a:t>
                      </a:r>
                      <a:r>
                        <a:rPr lang="fr-FR" sz="1600" dirty="0" err="1">
                          <a:latin typeface="Times New Roman" pitchFamily="18" charset="0"/>
                          <a:ea typeface="Calibri"/>
                          <a:cs typeface="Times New Roman" pitchFamily="18" charset="0"/>
                        </a:rPr>
                        <a:t>phenazathionium</a:t>
                      </a:r>
                      <a:endParaRPr lang="fr-FR" sz="1600" dirty="0">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xmlns="" val="10000"/>
                  </a:ext>
                </a:extLst>
              </a:tr>
              <a:tr h="581962">
                <a:tc>
                  <a:txBody>
                    <a:bodyPr/>
                    <a:lstStyle/>
                    <a:p>
                      <a:pPr algn="ctr">
                        <a:spcAft>
                          <a:spcPts val="0"/>
                        </a:spcAft>
                      </a:pPr>
                      <a:r>
                        <a:rPr lang="fr-FR" sz="1600" b="1" dirty="0">
                          <a:solidFill>
                            <a:schemeClr val="tx1"/>
                          </a:solidFill>
                          <a:latin typeface="Times New Roman" pitchFamily="18" charset="0"/>
                          <a:ea typeface="Calibri"/>
                          <a:cs typeface="Times New Roman" pitchFamily="18" charset="0"/>
                        </a:rPr>
                        <a:t>Etat physique</a:t>
                      </a:r>
                      <a:endParaRPr lang="fr-FR" sz="1600" dirty="0">
                        <a:solidFill>
                          <a:schemeClr val="tx1"/>
                        </a:solidFill>
                        <a:latin typeface="Times New Roman" pitchFamily="18" charset="0"/>
                        <a:ea typeface="Calibri"/>
                        <a:cs typeface="Times New Roman" pitchFamily="18" charset="0"/>
                      </a:endParaRPr>
                    </a:p>
                  </a:txBody>
                  <a:tcPr marL="68580" marR="68580" marT="0" marB="0"/>
                </a:tc>
                <a:tc>
                  <a:txBody>
                    <a:bodyPr/>
                    <a:lstStyle/>
                    <a:p>
                      <a:pPr algn="ctr">
                        <a:spcAft>
                          <a:spcPts val="0"/>
                        </a:spcAft>
                      </a:pPr>
                      <a:r>
                        <a:rPr lang="fr-FR" sz="1600" dirty="0">
                          <a:solidFill>
                            <a:srgbClr val="000000"/>
                          </a:solidFill>
                          <a:latin typeface="Times New Roman" pitchFamily="18" charset="0"/>
                          <a:ea typeface="Calibri"/>
                          <a:cs typeface="Times New Roman" pitchFamily="18" charset="0"/>
                        </a:rPr>
                        <a:t>Un solide cristallisé</a:t>
                      </a:r>
                    </a:p>
                    <a:p>
                      <a:pPr algn="ctr">
                        <a:lnSpc>
                          <a:spcPct val="115000"/>
                        </a:lnSpc>
                        <a:spcAft>
                          <a:spcPts val="0"/>
                        </a:spcAft>
                      </a:pPr>
                      <a:r>
                        <a:rPr lang="fr-FR" sz="1600" dirty="0">
                          <a:latin typeface="Times New Roman" pitchFamily="18" charset="0"/>
                          <a:ea typeface="Calibri"/>
                          <a:cs typeface="Times New Roman" pitchFamily="18" charset="0"/>
                        </a:rPr>
                        <a:t> vert foncé</a:t>
                      </a:r>
                    </a:p>
                  </a:txBody>
                  <a:tcPr marL="68580" marR="68580" marT="0" marB="0"/>
                </a:tc>
                <a:extLst>
                  <a:ext uri="{0D108BD9-81ED-4DB2-BD59-A6C34878D82A}">
                    <a16:rowId xmlns:a16="http://schemas.microsoft.com/office/drawing/2014/main" xmlns="" val="10001"/>
                  </a:ext>
                </a:extLst>
              </a:tr>
              <a:tr h="430101">
                <a:tc>
                  <a:txBody>
                    <a:bodyPr/>
                    <a:lstStyle/>
                    <a:p>
                      <a:pPr algn="ctr">
                        <a:lnSpc>
                          <a:spcPct val="115000"/>
                        </a:lnSpc>
                        <a:spcAft>
                          <a:spcPts val="0"/>
                        </a:spcAft>
                      </a:pPr>
                      <a:r>
                        <a:rPr lang="fr-FR" sz="1600" b="1" u="none" dirty="0">
                          <a:solidFill>
                            <a:schemeClr val="tx1"/>
                          </a:solidFill>
                          <a:latin typeface="Times New Roman" pitchFamily="18" charset="0"/>
                          <a:ea typeface="Calibri"/>
                          <a:cs typeface="Times New Roman" pitchFamily="18" charset="0"/>
                        </a:rPr>
                        <a:t>Formule</a:t>
                      </a:r>
                      <a:r>
                        <a:rPr lang="fr-FR" sz="1600" b="1" u="sng" dirty="0">
                          <a:solidFill>
                            <a:schemeClr val="tx1"/>
                          </a:solidFill>
                          <a:latin typeface="Times New Roman" pitchFamily="18" charset="0"/>
                          <a:ea typeface="Calibri"/>
                          <a:cs typeface="Times New Roman" pitchFamily="18" charset="0"/>
                        </a:rPr>
                        <a:t> brut</a:t>
                      </a:r>
                      <a:endParaRPr lang="fr-FR" sz="1600" dirty="0">
                        <a:solidFill>
                          <a:schemeClr val="tx1"/>
                        </a:solidFill>
                        <a:latin typeface="Times New Roman" pitchFamily="18" charset="0"/>
                        <a:ea typeface="Calibri"/>
                        <a:cs typeface="Times New Roman" pitchFamily="18" charset="0"/>
                      </a:endParaRPr>
                    </a:p>
                  </a:txBody>
                  <a:tcPr marL="68580" marR="68580" marT="0" marB="0"/>
                </a:tc>
                <a:tc>
                  <a:txBody>
                    <a:bodyPr/>
                    <a:lstStyle/>
                    <a:p>
                      <a:pPr algn="ctr">
                        <a:spcAft>
                          <a:spcPts val="0"/>
                        </a:spcAft>
                      </a:pPr>
                      <a:r>
                        <a:rPr lang="fr-FR" sz="1600" dirty="0">
                          <a:solidFill>
                            <a:srgbClr val="000000"/>
                          </a:solidFill>
                          <a:latin typeface="Times New Roman" pitchFamily="18" charset="0"/>
                          <a:ea typeface="Calibri"/>
                          <a:cs typeface="Times New Roman" pitchFamily="18" charset="0"/>
                        </a:rPr>
                        <a:t>C</a:t>
                      </a:r>
                      <a:r>
                        <a:rPr lang="fr-FR" sz="1600" baseline="-25000" dirty="0">
                          <a:solidFill>
                            <a:srgbClr val="000000"/>
                          </a:solidFill>
                          <a:latin typeface="Times New Roman" pitchFamily="18" charset="0"/>
                          <a:ea typeface="Calibri"/>
                          <a:cs typeface="Times New Roman" pitchFamily="18" charset="0"/>
                        </a:rPr>
                        <a:t>16</a:t>
                      </a:r>
                      <a:r>
                        <a:rPr lang="fr-FR" sz="1600" dirty="0">
                          <a:solidFill>
                            <a:srgbClr val="000000"/>
                          </a:solidFill>
                          <a:latin typeface="Times New Roman" pitchFamily="18" charset="0"/>
                          <a:ea typeface="Calibri"/>
                          <a:cs typeface="Times New Roman" pitchFamily="18" charset="0"/>
                        </a:rPr>
                        <a:t>H</a:t>
                      </a:r>
                      <a:r>
                        <a:rPr lang="fr-FR" sz="1600" baseline="-25000" dirty="0">
                          <a:solidFill>
                            <a:srgbClr val="000000"/>
                          </a:solidFill>
                          <a:latin typeface="Times New Roman" pitchFamily="18" charset="0"/>
                          <a:ea typeface="Calibri"/>
                          <a:cs typeface="Times New Roman" pitchFamily="18" charset="0"/>
                        </a:rPr>
                        <a:t>18</a:t>
                      </a:r>
                      <a:r>
                        <a:rPr lang="fr-FR" sz="1600" dirty="0">
                          <a:solidFill>
                            <a:srgbClr val="000000"/>
                          </a:solidFill>
                          <a:latin typeface="Times New Roman" pitchFamily="18" charset="0"/>
                          <a:ea typeface="Calibri"/>
                          <a:cs typeface="Times New Roman" pitchFamily="18" charset="0"/>
                        </a:rPr>
                        <a:t>CIN</a:t>
                      </a:r>
                      <a:r>
                        <a:rPr lang="fr-FR" sz="1600" baseline="-25000" dirty="0">
                          <a:solidFill>
                            <a:srgbClr val="000000"/>
                          </a:solidFill>
                          <a:latin typeface="Times New Roman" pitchFamily="18" charset="0"/>
                          <a:ea typeface="Calibri"/>
                          <a:cs typeface="Times New Roman" pitchFamily="18" charset="0"/>
                        </a:rPr>
                        <a:t>3</a:t>
                      </a:r>
                      <a:r>
                        <a:rPr lang="fr-FR" sz="1600" dirty="0">
                          <a:solidFill>
                            <a:srgbClr val="000000"/>
                          </a:solidFill>
                          <a:latin typeface="Times New Roman" pitchFamily="18" charset="0"/>
                          <a:ea typeface="Calibri"/>
                          <a:cs typeface="Times New Roman" pitchFamily="18" charset="0"/>
                        </a:rPr>
                        <a:t>S</a:t>
                      </a:r>
                    </a:p>
                  </a:txBody>
                  <a:tcPr marL="68580" marR="68580" marT="0" marB="0"/>
                </a:tc>
                <a:extLst>
                  <a:ext uri="{0D108BD9-81ED-4DB2-BD59-A6C34878D82A}">
                    <a16:rowId xmlns:a16="http://schemas.microsoft.com/office/drawing/2014/main" xmlns="" val="10002"/>
                  </a:ext>
                </a:extLst>
              </a:tr>
              <a:tr h="430101">
                <a:tc>
                  <a:txBody>
                    <a:bodyPr/>
                    <a:lstStyle/>
                    <a:p>
                      <a:pPr algn="ctr">
                        <a:lnSpc>
                          <a:spcPct val="115000"/>
                        </a:lnSpc>
                        <a:spcAft>
                          <a:spcPts val="0"/>
                        </a:spcAft>
                      </a:pPr>
                      <a:r>
                        <a:rPr lang="fr-FR" sz="1600" b="1" u="none" dirty="0">
                          <a:solidFill>
                            <a:schemeClr val="tx1"/>
                          </a:solidFill>
                          <a:latin typeface="Times New Roman" pitchFamily="18" charset="0"/>
                          <a:ea typeface="Calibri"/>
                          <a:cs typeface="Times New Roman" pitchFamily="18" charset="0"/>
                        </a:rPr>
                        <a:t>Mass</a:t>
                      </a:r>
                      <a:r>
                        <a:rPr lang="fr-FR" sz="1600" b="1" u="sng" baseline="0" dirty="0">
                          <a:solidFill>
                            <a:schemeClr val="tx1"/>
                          </a:solidFill>
                          <a:latin typeface="Times New Roman" pitchFamily="18" charset="0"/>
                          <a:ea typeface="Calibri"/>
                          <a:cs typeface="Times New Roman" pitchFamily="18" charset="0"/>
                        </a:rPr>
                        <a:t> </a:t>
                      </a:r>
                      <a:r>
                        <a:rPr lang="fr-FR" sz="1600" b="1" u="none" baseline="0" dirty="0">
                          <a:solidFill>
                            <a:schemeClr val="tx1"/>
                          </a:solidFill>
                          <a:latin typeface="Times New Roman" pitchFamily="18" charset="0"/>
                          <a:ea typeface="Calibri"/>
                          <a:cs typeface="Times New Roman" pitchFamily="18" charset="0"/>
                        </a:rPr>
                        <a:t>molaire</a:t>
                      </a:r>
                      <a:endParaRPr lang="fr-FR" sz="1600" u="none" dirty="0">
                        <a:solidFill>
                          <a:schemeClr val="tx1"/>
                        </a:solidFill>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dirty="0">
                          <a:latin typeface="Times New Roman" pitchFamily="18" charset="0"/>
                          <a:ea typeface="Calibri"/>
                          <a:cs typeface="Times New Roman" pitchFamily="18" charset="0"/>
                        </a:rPr>
                        <a:t>319,86 g/mole</a:t>
                      </a:r>
                    </a:p>
                  </a:txBody>
                  <a:tcPr marL="68580" marR="68580" marT="0" marB="0"/>
                </a:tc>
                <a:extLst>
                  <a:ext uri="{0D108BD9-81ED-4DB2-BD59-A6C34878D82A}">
                    <a16:rowId xmlns:a16="http://schemas.microsoft.com/office/drawing/2014/main" xmlns="" val="10003"/>
                  </a:ext>
                </a:extLst>
              </a:tr>
              <a:tr h="430101">
                <a:tc>
                  <a:txBody>
                    <a:bodyPr/>
                    <a:lstStyle/>
                    <a:p>
                      <a:pPr algn="ctr">
                        <a:lnSpc>
                          <a:spcPct val="115000"/>
                        </a:lnSpc>
                        <a:spcAft>
                          <a:spcPts val="0"/>
                        </a:spcAft>
                      </a:pPr>
                      <a:r>
                        <a:rPr lang="fr-FR" sz="1600" b="1" u="sng" dirty="0">
                          <a:solidFill>
                            <a:schemeClr val="tx1"/>
                          </a:solidFill>
                          <a:latin typeface="Times New Roman" pitchFamily="18" charset="0"/>
                          <a:ea typeface="Calibri"/>
                          <a:cs typeface="Times New Roman" pitchFamily="18" charset="0"/>
                        </a:rPr>
                        <a:t>T°</a:t>
                      </a:r>
                      <a:r>
                        <a:rPr lang="fr-FR" sz="1600" b="1" u="sng" baseline="0" dirty="0">
                          <a:solidFill>
                            <a:schemeClr val="tx1"/>
                          </a:solidFill>
                          <a:latin typeface="Times New Roman" pitchFamily="18" charset="0"/>
                          <a:ea typeface="Calibri"/>
                          <a:cs typeface="Times New Roman" pitchFamily="18" charset="0"/>
                        </a:rPr>
                        <a:t> </a:t>
                      </a:r>
                      <a:r>
                        <a:rPr lang="fr-FR" sz="1600" b="1" u="none" baseline="0" dirty="0">
                          <a:solidFill>
                            <a:schemeClr val="tx1"/>
                          </a:solidFill>
                          <a:latin typeface="Times New Roman" pitchFamily="18" charset="0"/>
                          <a:ea typeface="Calibri"/>
                          <a:cs typeface="Times New Roman" pitchFamily="18" charset="0"/>
                        </a:rPr>
                        <a:t>fusion</a:t>
                      </a:r>
                      <a:endParaRPr lang="fr-FR" sz="1600" u="none" dirty="0">
                        <a:solidFill>
                          <a:schemeClr val="tx1"/>
                        </a:solidFill>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dirty="0">
                          <a:latin typeface="Times New Roman" pitchFamily="18" charset="0"/>
                          <a:ea typeface="Calibri"/>
                          <a:cs typeface="Times New Roman" pitchFamily="18" charset="0"/>
                        </a:rPr>
                        <a:t>180 °C</a:t>
                      </a:r>
                    </a:p>
                  </a:txBody>
                  <a:tcPr marL="68580" marR="68580" marT="0" marB="0"/>
                </a:tc>
                <a:extLst>
                  <a:ext uri="{0D108BD9-81ED-4DB2-BD59-A6C34878D82A}">
                    <a16:rowId xmlns:a16="http://schemas.microsoft.com/office/drawing/2014/main" xmlns="" val="10004"/>
                  </a:ext>
                </a:extLst>
              </a:tr>
              <a:tr h="430101">
                <a:tc>
                  <a:txBody>
                    <a:bodyPr/>
                    <a:lstStyle/>
                    <a:p>
                      <a:pPr algn="ctr">
                        <a:lnSpc>
                          <a:spcPct val="115000"/>
                        </a:lnSpc>
                        <a:spcAft>
                          <a:spcPts val="0"/>
                        </a:spcAft>
                      </a:pPr>
                      <a:r>
                        <a:rPr lang="fr-FR" sz="1600" b="1" u="none" dirty="0">
                          <a:solidFill>
                            <a:schemeClr val="tx1"/>
                          </a:solidFill>
                          <a:latin typeface="Times New Roman" pitchFamily="18" charset="0"/>
                          <a:ea typeface="Calibri"/>
                          <a:cs typeface="Times New Roman" pitchFamily="18" charset="0"/>
                        </a:rPr>
                        <a:t>Solubilité</a:t>
                      </a:r>
                      <a:endParaRPr lang="fr-FR" sz="1600" u="none" dirty="0">
                        <a:solidFill>
                          <a:schemeClr val="tx1"/>
                        </a:solidFill>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600" dirty="0">
                          <a:latin typeface="Times New Roman" pitchFamily="18" charset="0"/>
                          <a:ea typeface="Calibri"/>
                          <a:cs typeface="Times New Roman" pitchFamily="18" charset="0"/>
                        </a:rPr>
                        <a:t>50 g·l</a:t>
                      </a:r>
                      <a:r>
                        <a:rPr lang="fr-FR" sz="1600" baseline="30000" dirty="0">
                          <a:latin typeface="Times New Roman" pitchFamily="18" charset="0"/>
                          <a:ea typeface="Calibri"/>
                          <a:cs typeface="Times New Roman" pitchFamily="18" charset="0"/>
                        </a:rPr>
                        <a:t>-1</a:t>
                      </a:r>
                      <a:r>
                        <a:rPr lang="fr-FR" sz="1600" dirty="0">
                          <a:latin typeface="Times New Roman" pitchFamily="18" charset="0"/>
                          <a:ea typeface="Calibri"/>
                          <a:cs typeface="Times New Roman" pitchFamily="18" charset="0"/>
                        </a:rPr>
                        <a:t> eau à 20 °C</a:t>
                      </a:r>
                    </a:p>
                  </a:txBody>
                  <a:tcPr marL="68580" marR="68580" marT="0" marB="0"/>
                </a:tc>
                <a:extLst>
                  <a:ext uri="{0D108BD9-81ED-4DB2-BD59-A6C34878D82A}">
                    <a16:rowId xmlns:a16="http://schemas.microsoft.com/office/drawing/2014/main" xmlns="" val="10005"/>
                  </a:ext>
                </a:extLst>
              </a:tr>
              <a:tr h="430101">
                <a:tc>
                  <a:txBody>
                    <a:bodyPr/>
                    <a:lstStyle/>
                    <a:p>
                      <a:pPr algn="ctr">
                        <a:spcAft>
                          <a:spcPts val="0"/>
                        </a:spcAft>
                      </a:pPr>
                      <a:r>
                        <a:rPr lang="fr-FR" sz="1600" b="1" dirty="0">
                          <a:solidFill>
                            <a:schemeClr val="tx1"/>
                          </a:solidFill>
                          <a:latin typeface="Times New Roman" pitchFamily="18" charset="0"/>
                          <a:ea typeface="Calibri"/>
                          <a:cs typeface="Times New Roman" pitchFamily="18" charset="0"/>
                        </a:rPr>
                        <a:t>Absorbance maximale</a:t>
                      </a:r>
                      <a:endParaRPr lang="fr-FR" sz="1600" dirty="0">
                        <a:solidFill>
                          <a:schemeClr val="tx1"/>
                        </a:solidFill>
                        <a:latin typeface="Times New Roman" pitchFamily="18" charset="0"/>
                        <a:ea typeface="Calibri"/>
                        <a:cs typeface="Times New Roman" pitchFamily="18" charset="0"/>
                      </a:endParaRPr>
                    </a:p>
                  </a:txBody>
                  <a:tcPr marL="68580" marR="68580" marT="0" marB="0"/>
                </a:tc>
                <a:tc>
                  <a:txBody>
                    <a:bodyPr/>
                    <a:lstStyle/>
                    <a:p>
                      <a:pPr algn="ctr">
                        <a:spcAft>
                          <a:spcPts val="0"/>
                        </a:spcAft>
                      </a:pPr>
                      <a:r>
                        <a:rPr lang="fr-FR" sz="1600" dirty="0">
                          <a:solidFill>
                            <a:srgbClr val="000000"/>
                          </a:solidFill>
                          <a:latin typeface="Times New Roman" pitchFamily="18" charset="0"/>
                          <a:ea typeface="Calibri"/>
                          <a:cs typeface="Times New Roman" pitchFamily="18" charset="0"/>
                        </a:rPr>
                        <a:t>665 nm</a:t>
                      </a:r>
                    </a:p>
                  </a:txBody>
                  <a:tcPr marL="68580" marR="68580" marT="0" marB="0"/>
                </a:tc>
                <a:extLst>
                  <a:ext uri="{0D108BD9-81ED-4DB2-BD59-A6C34878D82A}">
                    <a16:rowId xmlns:a16="http://schemas.microsoft.com/office/drawing/2014/main" xmlns="" val="10006"/>
                  </a:ext>
                </a:extLst>
              </a:tr>
              <a:tr h="891624">
                <a:tc>
                  <a:txBody>
                    <a:bodyPr/>
                    <a:lstStyle/>
                    <a:p>
                      <a:pPr algn="ctr"/>
                      <a:r>
                        <a:rPr kumimoji="0" lang="fr-FR" sz="1600" b="1" kern="1200" dirty="0">
                          <a:solidFill>
                            <a:schemeClr val="tx1"/>
                          </a:solidFill>
                          <a:latin typeface="Times New Roman" pitchFamily="18" charset="0"/>
                          <a:ea typeface="+mn-ea"/>
                          <a:cs typeface="Times New Roman" pitchFamily="18" charset="0"/>
                        </a:rPr>
                        <a:t>Formule développée</a:t>
                      </a:r>
                      <a:endParaRPr lang="fr-FR" sz="1600" b="1" dirty="0">
                        <a:solidFill>
                          <a:schemeClr val="tx1"/>
                        </a:solidFill>
                        <a:latin typeface="Times New Roman" pitchFamily="18" charset="0"/>
                        <a:cs typeface="Times New Roman" pitchFamily="18" charset="0"/>
                      </a:endParaRPr>
                    </a:p>
                  </a:txBody>
                  <a:tcPr/>
                </a:tc>
                <a:tc>
                  <a:txBody>
                    <a:bodyPr/>
                    <a:lstStyle/>
                    <a:p>
                      <a:endParaRPr lang="fr-FR" dirty="0"/>
                    </a:p>
                  </a:txBody>
                  <a:tcPr/>
                </a:tc>
                <a:extLst>
                  <a:ext uri="{0D108BD9-81ED-4DB2-BD59-A6C34878D82A}">
                    <a16:rowId xmlns:a16="http://schemas.microsoft.com/office/drawing/2014/main" xmlns="" val="10007"/>
                  </a:ext>
                </a:extLst>
              </a:tr>
            </a:tbl>
          </a:graphicData>
        </a:graphic>
      </p:graphicFrame>
      <p:pic>
        <p:nvPicPr>
          <p:cNvPr id="6" name="Image 5" descr="Sciences et Laboratoire — Le bleu de méthylène Autres ..."/>
          <p:cNvPicPr/>
          <p:nvPr/>
        </p:nvPicPr>
        <p:blipFill>
          <a:blip r:embed="rId2" cstate="print">
            <a:grayscl/>
          </a:blip>
          <a:srcRect/>
          <a:stretch>
            <a:fillRect/>
          </a:stretch>
        </p:blipFill>
        <p:spPr bwMode="auto">
          <a:xfrm>
            <a:off x="4572000" y="5445224"/>
            <a:ext cx="4392488" cy="936104"/>
          </a:xfrm>
          <a:prstGeom prst="rect">
            <a:avLst/>
          </a:prstGeom>
          <a:noFill/>
          <a:ln w="9525">
            <a:noFill/>
            <a:miter lim="800000"/>
            <a:headEnd/>
            <a:tailEnd/>
          </a:ln>
        </p:spPr>
      </p:pic>
      <p:sp>
        <p:nvSpPr>
          <p:cNvPr id="7" name="ZoneTexte 6"/>
          <p:cNvSpPr txBox="1"/>
          <p:nvPr/>
        </p:nvSpPr>
        <p:spPr>
          <a:xfrm>
            <a:off x="323528" y="1700808"/>
            <a:ext cx="8280920" cy="338554"/>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Tableau 1. </a:t>
            </a:r>
            <a:r>
              <a:rPr lang="fr-FR" sz="1600" dirty="0">
                <a:latin typeface="Times New Roman" panose="02020603050405020304" pitchFamily="18" charset="0"/>
                <a:ea typeface="Calibri" panose="020F0502020204030204" pitchFamily="34" charset="0"/>
                <a:cs typeface="Times New Roman" panose="02020603050405020304" pitchFamily="18" charset="0"/>
              </a:rPr>
              <a:t>Propriétés physico-chimiques du colorant</a:t>
            </a:r>
            <a:endParaRPr lang="en-US" sz="1600"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Blue de méthylène</a:t>
            </a:r>
          </a:p>
        </p:txBody>
      </p:sp>
      <p:sp>
        <p:nvSpPr>
          <p:cNvPr id="3" name="Espace réservé du contenu 2"/>
          <p:cNvSpPr>
            <a:spLocks noGrp="1"/>
          </p:cNvSpPr>
          <p:nvPr>
            <p:ph idx="1"/>
          </p:nvPr>
        </p:nvSpPr>
        <p:spPr/>
        <p:txBody>
          <a:bodyPr>
            <a:normAutofit/>
          </a:bodyPr>
          <a:lstStyle/>
          <a:p>
            <a:pPr>
              <a:buFont typeface="Wingdings" pitchFamily="2" charset="2"/>
              <a:buChar char="Ø"/>
            </a:pPr>
            <a:endParaRPr lang="fr-FR" sz="1800" dirty="0">
              <a:latin typeface="Times New Roman" pitchFamily="18" charset="0"/>
              <a:cs typeface="Times New Roman" pitchFamily="18" charset="0"/>
            </a:endParaRPr>
          </a:p>
          <a:p>
            <a:pPr>
              <a:buFont typeface="Wingdings" pitchFamily="2" charset="2"/>
              <a:buChar char="Ø"/>
            </a:pPr>
            <a:endParaRPr lang="fr-FR" sz="1800" dirty="0">
              <a:latin typeface="Times New Roman" pitchFamily="18" charset="0"/>
              <a:cs typeface="Times New Roman" pitchFamily="18" charset="0"/>
            </a:endParaRPr>
          </a:p>
          <a:p>
            <a:pPr>
              <a:buFont typeface="Wingdings" pitchFamily="2" charset="2"/>
              <a:buChar char="Ø"/>
            </a:pPr>
            <a:r>
              <a:rPr lang="fr-FR" sz="1800" b="1" dirty="0">
                <a:solidFill>
                  <a:schemeClr val="accent5">
                    <a:lumMod val="50000"/>
                  </a:schemeClr>
                </a:solidFill>
                <a:latin typeface="Times New Roman" pitchFamily="18" charset="0"/>
                <a:cs typeface="Times New Roman" pitchFamily="18" charset="0"/>
              </a:rPr>
              <a:t>Application </a:t>
            </a:r>
            <a:r>
              <a:rPr lang="fr-FR" sz="1800" b="1" dirty="0">
                <a:solidFill>
                  <a:schemeClr val="tx1"/>
                </a:solidFill>
                <a:latin typeface="Times New Roman" pitchFamily="18" charset="0"/>
                <a:cs typeface="Times New Roman" pitchFamily="18" charset="0"/>
              </a:rPr>
              <a:t>:</a:t>
            </a:r>
            <a:r>
              <a:rPr lang="fr-FR" sz="1800" dirty="0">
                <a:solidFill>
                  <a:schemeClr val="tx1"/>
                </a:solidFill>
                <a:latin typeface="Times New Roman" pitchFamily="18" charset="0"/>
                <a:cs typeface="Times New Roman" pitchFamily="18" charset="0"/>
              </a:rPr>
              <a:t> Un antiseptique utilisé en thérapeutique, Un antiseptique servant d’antidote en cas d’accidents, Un colorant permettant de vérifier les qualités sanitaires du lait, Un colorant permettant de traiter le diabète, a teinture du coton, du bois et de la soie</a:t>
            </a:r>
          </a:p>
          <a:p>
            <a:pPr>
              <a:buNone/>
            </a:pPr>
            <a:endParaRPr lang="fr-FR" sz="1800" dirty="0">
              <a:latin typeface="Times New Roman" pitchFamily="18" charset="0"/>
              <a:cs typeface="Times New Roman" pitchFamily="18" charset="0"/>
            </a:endParaRPr>
          </a:p>
          <a:p>
            <a:pPr>
              <a:buFont typeface="Wingdings" pitchFamily="2" charset="2"/>
              <a:buChar char="Ø"/>
            </a:pPr>
            <a:r>
              <a:rPr lang="fr-FR" sz="1800" b="1" dirty="0">
                <a:solidFill>
                  <a:schemeClr val="accent5">
                    <a:lumMod val="50000"/>
                  </a:schemeClr>
                </a:solidFill>
                <a:latin typeface="Times New Roman" pitchFamily="18" charset="0"/>
                <a:cs typeface="Times New Roman" pitchFamily="18" charset="0"/>
              </a:rPr>
              <a:t>Toxicité:</a:t>
            </a:r>
            <a:r>
              <a:rPr lang="fr-FR" sz="1800" dirty="0">
                <a:latin typeface="Times New Roman" pitchFamily="18" charset="0"/>
                <a:cs typeface="Times New Roman" pitchFamily="18" charset="0"/>
              </a:rPr>
              <a:t> </a:t>
            </a:r>
            <a:r>
              <a:rPr lang="fr-FR" sz="1800" dirty="0">
                <a:solidFill>
                  <a:schemeClr val="tx1"/>
                </a:solidFill>
                <a:latin typeface="Times New Roman" pitchFamily="18" charset="0"/>
                <a:cs typeface="Times New Roman" pitchFamily="18" charset="0"/>
              </a:rPr>
              <a:t>Il peut provoquer des brûlures oculaires responsables de blessures permanentes aux yeux de l’homme et des animaux. Son inhalation peut donner lieu à des difficultés respiratoires et son ingestion par la bouche produit une sensation de brûlure, provoque des nausées, des vomissements, transpiration et sueurs froides abondantes .</a:t>
            </a:r>
          </a:p>
          <a:p>
            <a:pPr>
              <a:buFont typeface="Wingdings" pitchFamily="2" charset="2"/>
              <a:buChar char="Ø"/>
            </a:pPr>
            <a:endParaRPr lang="fr-FR" sz="1800" b="1" dirty="0">
              <a:latin typeface="Times New Roman" pitchFamily="18" charset="0"/>
              <a:cs typeface="Times New Roman" pitchFamily="18" charset="0"/>
            </a:endParaRPr>
          </a:p>
          <a:p>
            <a:pPr>
              <a:buFont typeface="Wingdings" pitchFamily="2" charset="2"/>
              <a:buChar char="Ø"/>
            </a:pPr>
            <a:endParaRPr lang="fr-FR" sz="1800" b="1" dirty="0"/>
          </a:p>
          <a:p>
            <a:pPr>
              <a:buFont typeface="Wingdings" pitchFamily="2" charset="2"/>
              <a:buChar char="Ø"/>
            </a:pPr>
            <a:endParaRPr lang="fr-FR" sz="1800" b="1" dirty="0"/>
          </a:p>
          <a:p>
            <a:pPr>
              <a:buFont typeface="Wingdings" pitchFamily="2" charset="2"/>
              <a:buChar char="Ø"/>
            </a:pPr>
            <a:endParaRPr lang="fr-FR" sz="1800" b="1" dirty="0"/>
          </a:p>
          <a:p>
            <a:pPr>
              <a:buFont typeface="Wingdings" pitchFamily="2" charset="2"/>
              <a:buChar char="Ø"/>
            </a:pPr>
            <a:endParaRPr lang="fr-FR" sz="1800" dirty="0">
              <a:latin typeface="Times New Roman" pitchFamily="18" charset="0"/>
              <a:cs typeface="Times New Roman" pitchFamily="18" charset="0"/>
            </a:endParaRPr>
          </a:p>
          <a:p>
            <a:pPr>
              <a:buFont typeface="Wingdings" pitchFamily="2" charset="2"/>
              <a:buChar char="Ø"/>
            </a:pPr>
            <a:endParaRPr lang="fr-FR" sz="18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74A0684-DE5F-8AAC-D1E5-38BA4F942C58}"/>
              </a:ext>
            </a:extLst>
          </p:cNvPr>
          <p:cNvSpPr>
            <a:spLocks noGrp="1"/>
          </p:cNvSpPr>
          <p:nvPr>
            <p:ph type="title"/>
          </p:nvPr>
        </p:nvSpPr>
        <p:spPr/>
        <p:txBody>
          <a:bodyPr/>
          <a:lstStyle/>
          <a:p>
            <a:r>
              <a:rPr kumimoji="0" lang="fr-FR" sz="3200" b="1" i="0" u="none" strike="noStrike" kern="1200" cap="all" spc="0" normalizeH="0" baseline="0" noProof="0" dirty="0">
                <a:ln>
                  <a:noFill/>
                </a:ln>
                <a:solidFill>
                  <a:schemeClr val="accent5">
                    <a:lumMod val="50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Times New Roman" pitchFamily="18" charset="0"/>
                <a:ea typeface="+mj-ea"/>
                <a:cs typeface="Times New Roman" pitchFamily="18" charset="0"/>
              </a:rPr>
              <a:t>Caractérisation de charbon actif</a:t>
            </a:r>
            <a:endParaRPr lang="fr-FR" dirty="0">
              <a:solidFill>
                <a:schemeClr val="accent5">
                  <a:lumMod val="50000"/>
                </a:schemeClr>
              </a:solidFill>
              <a:effectLst>
                <a:outerShdw blurRad="38100" dist="38100" dir="2700000" algn="tl">
                  <a:srgbClr val="000000">
                    <a:alpha val="43137"/>
                  </a:srgbClr>
                </a:outerShdw>
                <a:reflection blurRad="12700" stA="48000" endA="300" endPos="55000" dir="5400000" sy="-90000" algn="bl" rotWithShape="0"/>
              </a:effectLst>
            </a:endParaRPr>
          </a:p>
        </p:txBody>
      </p:sp>
      <p:sp>
        <p:nvSpPr>
          <p:cNvPr id="4" name="Ellipse 3">
            <a:extLst>
              <a:ext uri="{FF2B5EF4-FFF2-40B4-BE49-F238E27FC236}">
                <a16:creationId xmlns:a16="http://schemas.microsoft.com/office/drawing/2014/main" xmlns="" id="{25AC4E79-9B1A-6B7B-1C4B-97715BF0963C}"/>
              </a:ext>
            </a:extLst>
          </p:cNvPr>
          <p:cNvSpPr/>
          <p:nvPr/>
        </p:nvSpPr>
        <p:spPr>
          <a:xfrm>
            <a:off x="2699792" y="3284984"/>
            <a:ext cx="3024336" cy="1224136"/>
          </a:xfrm>
          <a:prstGeom prst="ellips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r-FR" b="1" dirty="0">
                <a:solidFill>
                  <a:schemeClr val="bg1"/>
                </a:solidFill>
                <a:latin typeface="Times New Roman" panose="02020603050405020304" pitchFamily="18" charset="0"/>
                <a:cs typeface="Times New Roman" panose="02020603050405020304" pitchFamily="18" charset="0"/>
              </a:rPr>
              <a:t>Caractérisations de charbon actif</a:t>
            </a:r>
          </a:p>
        </p:txBody>
      </p:sp>
      <p:cxnSp>
        <p:nvCxnSpPr>
          <p:cNvPr id="9" name="Connecteur : en arc 8">
            <a:extLst>
              <a:ext uri="{FF2B5EF4-FFF2-40B4-BE49-F238E27FC236}">
                <a16:creationId xmlns:a16="http://schemas.microsoft.com/office/drawing/2014/main" xmlns="" id="{6331884B-1644-723C-6BD0-BE0F474F584E}"/>
              </a:ext>
            </a:extLst>
          </p:cNvPr>
          <p:cNvCxnSpPr>
            <a:cxnSpLocks/>
          </p:cNvCxnSpPr>
          <p:nvPr/>
        </p:nvCxnSpPr>
        <p:spPr>
          <a:xfrm>
            <a:off x="5673824" y="4051920"/>
            <a:ext cx="914400" cy="914400"/>
          </a:xfrm>
          <a:prstGeom prst="curvedConnector3">
            <a:avLst/>
          </a:prstGeom>
          <a:ln>
            <a:tailEnd type="triangle"/>
          </a:ln>
        </p:spPr>
        <p:style>
          <a:lnRef idx="3">
            <a:schemeClr val="accent2"/>
          </a:lnRef>
          <a:fillRef idx="0">
            <a:schemeClr val="accent2"/>
          </a:fillRef>
          <a:effectRef idx="2">
            <a:schemeClr val="accent2"/>
          </a:effectRef>
          <a:fontRef idx="minor">
            <a:schemeClr val="tx1"/>
          </a:fontRef>
        </p:style>
      </p:cxnSp>
      <p:sp>
        <p:nvSpPr>
          <p:cNvPr id="12" name="Organigramme : Connecteur 11">
            <a:extLst>
              <a:ext uri="{FF2B5EF4-FFF2-40B4-BE49-F238E27FC236}">
                <a16:creationId xmlns:a16="http://schemas.microsoft.com/office/drawing/2014/main" xmlns="" id="{4C013699-46E4-76E1-68E9-A21869046ECB}"/>
              </a:ext>
            </a:extLst>
          </p:cNvPr>
          <p:cNvSpPr/>
          <p:nvPr/>
        </p:nvSpPr>
        <p:spPr>
          <a:xfrm>
            <a:off x="152400" y="2319105"/>
            <a:ext cx="1714127" cy="1033264"/>
          </a:xfrm>
          <a:prstGeom prst="flowChartConnector">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b="1" dirty="0">
                <a:solidFill>
                  <a:schemeClr val="bg1"/>
                </a:solidFill>
                <a:latin typeface="Times New Roman" panose="02020603050405020304" pitchFamily="18" charset="0"/>
                <a:cs typeface="Times New Roman" panose="02020603050405020304" pitchFamily="18" charset="0"/>
              </a:rPr>
              <a:t>Surface Spécifique</a:t>
            </a:r>
          </a:p>
        </p:txBody>
      </p:sp>
      <p:sp>
        <p:nvSpPr>
          <p:cNvPr id="13" name="Organigramme : Connecteur 12">
            <a:extLst>
              <a:ext uri="{FF2B5EF4-FFF2-40B4-BE49-F238E27FC236}">
                <a16:creationId xmlns:a16="http://schemas.microsoft.com/office/drawing/2014/main" xmlns="" id="{1F79E4F7-BB4B-B829-F70A-1A50037A2D03}"/>
              </a:ext>
            </a:extLst>
          </p:cNvPr>
          <p:cNvSpPr/>
          <p:nvPr/>
        </p:nvSpPr>
        <p:spPr>
          <a:xfrm>
            <a:off x="6588224" y="4509120"/>
            <a:ext cx="1465312" cy="1177280"/>
          </a:xfrm>
          <a:prstGeom prst="flowChartConnector">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Indice d’iode</a:t>
            </a:r>
          </a:p>
        </p:txBody>
      </p:sp>
      <p:sp>
        <p:nvSpPr>
          <p:cNvPr id="14" name="Organigramme : Connecteur 13">
            <a:extLst>
              <a:ext uri="{FF2B5EF4-FFF2-40B4-BE49-F238E27FC236}">
                <a16:creationId xmlns:a16="http://schemas.microsoft.com/office/drawing/2014/main" xmlns="" id="{3EC6CA64-BF29-5788-4712-549D27F841A9}"/>
              </a:ext>
            </a:extLst>
          </p:cNvPr>
          <p:cNvSpPr/>
          <p:nvPr/>
        </p:nvSpPr>
        <p:spPr>
          <a:xfrm>
            <a:off x="7092280" y="1925351"/>
            <a:ext cx="1746920" cy="1033264"/>
          </a:xfrm>
          <a:prstGeom prst="flowChartConnector">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FR" b="1" dirty="0">
                <a:latin typeface="Times New Roman" panose="02020603050405020304" pitchFamily="18" charset="0"/>
                <a:cs typeface="Times New Roman" panose="02020603050405020304" pitchFamily="18" charset="0"/>
              </a:rPr>
              <a:t>Indice de bleu méthylène</a:t>
            </a:r>
          </a:p>
        </p:txBody>
      </p:sp>
      <p:cxnSp>
        <p:nvCxnSpPr>
          <p:cNvPr id="18" name="Connecteur : en arc 17">
            <a:extLst>
              <a:ext uri="{FF2B5EF4-FFF2-40B4-BE49-F238E27FC236}">
                <a16:creationId xmlns:a16="http://schemas.microsoft.com/office/drawing/2014/main" xmlns="" id="{C1D697AA-E624-0FF5-F51C-7DC2073C3085}"/>
              </a:ext>
            </a:extLst>
          </p:cNvPr>
          <p:cNvCxnSpPr>
            <a:cxnSpLocks/>
          </p:cNvCxnSpPr>
          <p:nvPr/>
        </p:nvCxnSpPr>
        <p:spPr>
          <a:xfrm flipV="1">
            <a:off x="5673824" y="2721619"/>
            <a:ext cx="1418456" cy="914400"/>
          </a:xfrm>
          <a:prstGeom prst="curvedConnector3">
            <a:avLst>
              <a:gd name="adj1" fmla="val 50000"/>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7" name="Connecteur : en arc 26">
            <a:extLst>
              <a:ext uri="{FF2B5EF4-FFF2-40B4-BE49-F238E27FC236}">
                <a16:creationId xmlns:a16="http://schemas.microsoft.com/office/drawing/2014/main" xmlns="" id="{98A00589-ED93-E966-614D-08AEFE547D99}"/>
              </a:ext>
            </a:extLst>
          </p:cNvPr>
          <p:cNvCxnSpPr>
            <a:cxnSpLocks/>
          </p:cNvCxnSpPr>
          <p:nvPr/>
        </p:nvCxnSpPr>
        <p:spPr>
          <a:xfrm rot="10800000">
            <a:off x="1866530" y="2938111"/>
            <a:ext cx="905271" cy="697909"/>
          </a:xfrm>
          <a:prstGeom prst="curvedConnector3">
            <a:avLst>
              <a:gd name="adj1" fmla="val 50000"/>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xmlns="" val="323359468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1"/>
            <a:ext cx="91440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République</a:t>
            </a:r>
            <a:r>
              <a:rPr kumimoji="0" lang="en-US" sz="1400" b="0"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a:t>
            </a:r>
            <a:r>
              <a:rPr kumimoji="0" lang="en-US" sz="1400" b="0"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Algérienne</a:t>
            </a:r>
            <a:r>
              <a:rPr kumimoji="0" lang="en-US" sz="1400" b="0"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a:t>
            </a:r>
            <a:r>
              <a:rPr kumimoji="0" lang="en-US" sz="1400" b="0"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Démocratique</a:t>
            </a:r>
            <a:r>
              <a:rPr kumimoji="0" lang="en-US" sz="1400" b="0"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et </a:t>
            </a:r>
            <a:r>
              <a:rPr kumimoji="0" lang="en-US" sz="1400" b="0"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Populaire</a:t>
            </a:r>
            <a:endParaRPr kumimoji="0" lang="fr-FR" sz="1400" b="0" i="0" u="none" strike="noStrike" cap="none" normalizeH="0" baseline="0" dirty="0">
              <a:ln>
                <a:noFill/>
              </a:ln>
              <a:solidFill>
                <a:schemeClr val="tx1"/>
              </a:solidFill>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وزارة الـتــعــليــــــــم الــعـالــي </a:t>
            </a:r>
            <a:r>
              <a:rPr kumimoji="0" lang="ar-SA" sz="1400" b="1"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و</a:t>
            </a:r>
            <a:r>
              <a:rPr kumimoji="0" lang="ar-SA" sz="1400" b="1"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الـبحــث الــعـلـــــــمــي</a:t>
            </a:r>
            <a:endParaRPr kumimoji="0" lang="fr-FR" sz="1400" b="0" i="0" u="none" strike="noStrike" cap="none" normalizeH="0" baseline="0" dirty="0">
              <a:ln>
                <a:noFill/>
              </a:ln>
              <a:solidFill>
                <a:schemeClr val="tx1"/>
              </a:solidFill>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Ministère de l'Enseignement supérieure et de la Recherche Scientifique</a:t>
            </a:r>
            <a:endParaRPr kumimoji="0" lang="fr-FR" sz="1400" b="0" i="0" u="none" strike="noStrike" cap="none" normalizeH="0" baseline="0" dirty="0">
              <a:ln>
                <a:noFill/>
              </a:ln>
              <a:solidFill>
                <a:schemeClr val="tx1"/>
              </a:solidFill>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r-DZ" sz="1400" b="1"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جــــــــامـعـــــــــة عبـد الحميــــــد بـن </a:t>
            </a:r>
            <a:r>
              <a:rPr kumimoji="0" lang="ar-DZ" sz="1400" b="1"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باديـــــــس</a:t>
            </a:r>
            <a:r>
              <a:rPr kumimoji="0" lang="ar-DZ" sz="1400" b="1"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 </a:t>
            </a:r>
            <a:r>
              <a:rPr kumimoji="0" lang="ar-DZ" sz="1400" b="1"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مستـغانــــــــــم</a:t>
            </a:r>
            <a:endParaRPr kumimoji="0" lang="fr-FR" sz="1400" b="0" i="0" u="none" strike="noStrike" cap="none" normalizeH="0" baseline="0" dirty="0">
              <a:ln>
                <a:noFill/>
              </a:ln>
              <a:solidFill>
                <a:schemeClr val="tx1"/>
              </a:solidFill>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Université</a:t>
            </a:r>
            <a:r>
              <a:rPr kumimoji="0" lang="en-US" sz="1400" b="0"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a:t>
            </a:r>
            <a:r>
              <a:rPr kumimoji="0" lang="en-US" sz="1400" b="0"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AbdelHamid</a:t>
            </a:r>
            <a:r>
              <a:rPr kumimoji="0" lang="en-US" sz="1400" b="0"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a:t>
            </a:r>
            <a:r>
              <a:rPr kumimoji="0" lang="en-US" sz="1400" b="0"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Ibn</a:t>
            </a:r>
            <a:r>
              <a:rPr kumimoji="0" lang="en-US" sz="1400" b="0"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a:t>
            </a:r>
            <a:r>
              <a:rPr kumimoji="0" lang="en-US" sz="1400" b="0"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Badis</a:t>
            </a:r>
            <a:r>
              <a:rPr kumimoji="0" lang="en-US" sz="1400" b="0"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 </a:t>
            </a:r>
            <a:r>
              <a:rPr kumimoji="0" lang="en-US" sz="1400" b="0"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Mostaganem</a:t>
            </a:r>
            <a:endParaRPr kumimoji="0" lang="fr-FR" sz="1400" b="0" i="0" u="none" strike="noStrike" cap="none" normalizeH="0" baseline="0" dirty="0">
              <a:ln>
                <a:noFill/>
              </a:ln>
              <a:solidFill>
                <a:schemeClr val="tx1"/>
              </a:solidFill>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a:t>
            </a:r>
            <a:r>
              <a:rPr kumimoji="0" lang="ar-DZ" sz="1400" b="1"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كـليــــــــــــة الـعـلــــــــــوم </a:t>
            </a:r>
            <a:r>
              <a:rPr kumimoji="0" lang="ar-DZ" sz="1400" b="1" i="0" u="none" strike="noStrike" cap="none" normalizeH="0" baseline="0" dirty="0" err="1">
                <a:ln>
                  <a:noFill/>
                </a:ln>
                <a:solidFill>
                  <a:schemeClr val="tx1"/>
                </a:solidFill>
                <a:effectLst/>
                <a:latin typeface="Monotype Corsiva" pitchFamily="66" charset="0"/>
                <a:ea typeface="Calibri" pitchFamily="34" charset="0"/>
                <a:cs typeface="Sakkal Majalla" pitchFamily="2" charset="-78"/>
              </a:rPr>
              <a:t>و</a:t>
            </a:r>
            <a:r>
              <a:rPr kumimoji="0" lang="ar-DZ" sz="1400" b="1"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 الــتكنولـــــوجــــــــــيــا</a:t>
            </a:r>
            <a:endParaRPr kumimoji="0" lang="fr-FR" sz="1400" b="0" i="0" u="none" strike="noStrike" cap="none" normalizeH="0" baseline="0" dirty="0">
              <a:ln>
                <a:noFill/>
              </a:ln>
              <a:solidFill>
                <a:schemeClr val="tx1"/>
              </a:solidFill>
              <a:effectLst/>
              <a:latin typeface="Monotype Corsiva" pitchFamily="66"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Faculté  des Sciences et de la Technologie</a:t>
            </a:r>
            <a:endParaRPr kumimoji="0" lang="fr-FR" sz="1400" b="0" i="0" u="none" strike="noStrike" cap="none" normalizeH="0" baseline="0" dirty="0">
              <a:ln>
                <a:noFill/>
              </a:ln>
              <a:solidFill>
                <a:schemeClr val="tx1"/>
              </a:solidFill>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r-DZ" sz="1400" b="1" i="0" u="none" strike="noStrike" cap="none" normalizeH="0" baseline="0" dirty="0">
                <a:ln>
                  <a:noFill/>
                </a:ln>
                <a:solidFill>
                  <a:schemeClr val="tx1"/>
                </a:solidFill>
                <a:effectLst/>
                <a:latin typeface="Monotype Corsiva" pitchFamily="66" charset="0"/>
                <a:ea typeface="Calibri" pitchFamily="34" charset="0"/>
                <a:cs typeface="Sakkal Majalla" pitchFamily="2" charset="-78"/>
              </a:rPr>
              <a:t>قــســم هــندســـــة الـــــطــــــرائــــــــــــق</a:t>
            </a:r>
            <a:endParaRPr kumimoji="0" lang="fr-FR" sz="1400" b="0" i="0" u="none" strike="noStrike" cap="none" normalizeH="0" baseline="0" dirty="0">
              <a:ln>
                <a:noFill/>
              </a:ln>
              <a:solidFill>
                <a:schemeClr val="tx1"/>
              </a:solidFill>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Monotype Corsiva" pitchFamily="66" charset="0"/>
                <a:ea typeface="Calibri" pitchFamily="34" charset="0"/>
                <a:cs typeface="Times New Roman" pitchFamily="18" charset="0"/>
              </a:rPr>
              <a:t>Département de Génie des Procédés</a:t>
            </a:r>
            <a:endParaRPr kumimoji="0" lang="fr-FR" sz="1400" b="0" i="0" u="none" strike="noStrike" cap="none" normalizeH="0" baseline="0" dirty="0">
              <a:ln>
                <a:noFill/>
              </a:ln>
              <a:solidFill>
                <a:schemeClr val="tx1"/>
              </a:solidFill>
              <a:effectLst/>
              <a:latin typeface="Monotype Corsiva" pitchFamily="66" charset="0"/>
              <a:cs typeface="Arial" pitchFamily="34" charset="0"/>
            </a:endParaRPr>
          </a:p>
        </p:txBody>
      </p:sp>
      <p:pic>
        <p:nvPicPr>
          <p:cNvPr id="3" name="Image 2"/>
          <p:cNvPicPr/>
          <p:nvPr/>
        </p:nvPicPr>
        <p:blipFill>
          <a:blip r:embed="rId2" cstate="print"/>
          <a:srcRect/>
          <a:stretch>
            <a:fillRect/>
          </a:stretch>
        </p:blipFill>
        <p:spPr bwMode="auto">
          <a:xfrm>
            <a:off x="6932814" y="249383"/>
            <a:ext cx="1385498" cy="1712422"/>
          </a:xfrm>
          <a:prstGeom prst="rect">
            <a:avLst/>
          </a:prstGeom>
          <a:noFill/>
          <a:ln w="9525">
            <a:noFill/>
            <a:miter lim="800000"/>
            <a:headEnd/>
            <a:tailEnd/>
          </a:ln>
        </p:spPr>
      </p:pic>
      <p:pic>
        <p:nvPicPr>
          <p:cNvPr id="4" name="Image 3"/>
          <p:cNvPicPr/>
          <p:nvPr/>
        </p:nvPicPr>
        <p:blipFill>
          <a:blip r:embed="rId3" cstate="print"/>
          <a:srcRect/>
          <a:stretch>
            <a:fillRect/>
          </a:stretch>
        </p:blipFill>
        <p:spPr bwMode="auto">
          <a:xfrm>
            <a:off x="518569" y="365761"/>
            <a:ext cx="1775744" cy="1612669"/>
          </a:xfrm>
          <a:prstGeom prst="rect">
            <a:avLst/>
          </a:prstGeom>
          <a:noFill/>
          <a:ln w="9525">
            <a:noFill/>
            <a:miter lim="800000"/>
            <a:headEnd/>
            <a:tailEnd/>
          </a:ln>
        </p:spPr>
      </p:pic>
      <p:sp>
        <p:nvSpPr>
          <p:cNvPr id="5" name="Rectangle 4"/>
          <p:cNvSpPr/>
          <p:nvPr/>
        </p:nvSpPr>
        <p:spPr>
          <a:xfrm>
            <a:off x="378938" y="4208610"/>
            <a:ext cx="3525324" cy="1754326"/>
          </a:xfrm>
          <a:prstGeom prst="rect">
            <a:avLst/>
          </a:prstGeom>
        </p:spPr>
        <p:txBody>
          <a:bodyPr wrap="none">
            <a:spAutoFit/>
          </a:bodyPr>
          <a:lstStyle/>
          <a:p>
            <a:r>
              <a:rPr lang="fr-FR" i="1" dirty="0">
                <a:solidFill>
                  <a:srgbClr val="800000"/>
                </a:solidFill>
                <a:latin typeface="Times New Roman" pitchFamily="18" charset="0"/>
                <a:cs typeface="Times New Roman" pitchFamily="18" charset="0"/>
              </a:rPr>
              <a:t>Réalisé par </a:t>
            </a:r>
            <a:r>
              <a:rPr lang="fr-FR" i="1" dirty="0">
                <a:solidFill>
                  <a:srgbClr val="800000"/>
                </a:solidFill>
              </a:rPr>
              <a:t>:</a:t>
            </a:r>
          </a:p>
          <a:p>
            <a:pPr>
              <a:lnSpc>
                <a:spcPct val="150000"/>
              </a:lnSpc>
            </a:pPr>
            <a:r>
              <a:rPr lang="fr-FR" b="1" dirty="0">
                <a:latin typeface="Times New Roman" panose="02020603050405020304" pitchFamily="18" charset="0"/>
                <a:ea typeface="Times New Roman" panose="02020603050405020304" pitchFamily="18" charset="0"/>
              </a:rPr>
              <a:t>BOUMEDINE HICHEM</a:t>
            </a:r>
            <a:endParaRPr lang="en-US" dirty="0">
              <a:latin typeface="Times New Roman" panose="02020603050405020304" pitchFamily="18" charset="0"/>
              <a:ea typeface="Times New Roman" panose="02020603050405020304" pitchFamily="18" charset="0"/>
            </a:endParaRPr>
          </a:p>
          <a:p>
            <a:pPr>
              <a:lnSpc>
                <a:spcPct val="150000"/>
              </a:lnSpc>
            </a:pPr>
            <a:r>
              <a:rPr lang="fr-FR" b="1" dirty="0">
                <a:latin typeface="Times New Roman" panose="02020603050405020304" pitchFamily="18" charset="0"/>
                <a:ea typeface="Times New Roman" panose="02020603050405020304" pitchFamily="18" charset="0"/>
              </a:rPr>
              <a:t>BOUICH HOUSSAM EDDINNE</a:t>
            </a:r>
            <a:r>
              <a:rPr lang="fr-FR" dirty="0">
                <a:latin typeface="Times New Roman" panose="02020603050405020304" pitchFamily="18" charset="0"/>
                <a:ea typeface="Times New Roman" panose="02020603050405020304" pitchFamily="18" charset="0"/>
              </a:rPr>
              <a:t>.</a:t>
            </a:r>
          </a:p>
          <a:p>
            <a:endParaRPr lang="fr-FR" dirty="0">
              <a:solidFill>
                <a:srgbClr val="800000"/>
              </a:solidFill>
            </a:endParaRPr>
          </a:p>
          <a:p>
            <a:endParaRPr lang="fr-FR" dirty="0"/>
          </a:p>
        </p:txBody>
      </p:sp>
      <p:sp>
        <p:nvSpPr>
          <p:cNvPr id="7" name="Rectangle 6"/>
          <p:cNvSpPr/>
          <p:nvPr/>
        </p:nvSpPr>
        <p:spPr>
          <a:xfrm>
            <a:off x="4966190" y="5373216"/>
            <a:ext cx="4177810" cy="400110"/>
          </a:xfrm>
          <a:prstGeom prst="rect">
            <a:avLst/>
          </a:prstGeom>
        </p:spPr>
        <p:txBody>
          <a:bodyPr wrap="none">
            <a:spAutoFit/>
          </a:bodyPr>
          <a:lstStyle/>
          <a:p>
            <a:r>
              <a:rPr lang="fr-FR" sz="2000" i="1" dirty="0">
                <a:solidFill>
                  <a:srgbClr val="800000"/>
                </a:solidFill>
                <a:latin typeface="Times New Roman" pitchFamily="18" charset="0"/>
                <a:cs typeface="Times New Roman" pitchFamily="18" charset="0"/>
              </a:rPr>
              <a:t>Encadré par </a:t>
            </a:r>
            <a:r>
              <a:rPr lang="fr-FR" sz="2000" dirty="0">
                <a:solidFill>
                  <a:srgbClr val="800000"/>
                </a:solidFill>
              </a:rPr>
              <a:t>: </a:t>
            </a:r>
            <a:r>
              <a:rPr lang="fr-FR" sz="2000" b="1" dirty="0">
                <a:latin typeface="Times New Roman" pitchFamily="18" charset="0"/>
                <a:cs typeface="Times New Roman" pitchFamily="18" charset="0"/>
              </a:rPr>
              <a:t>M</a:t>
            </a:r>
            <a:r>
              <a:rPr lang="fr-FR" sz="1600" b="1" dirty="0">
                <a:latin typeface="Times New Roman" pitchFamily="18" charset="0"/>
                <a:cs typeface="Times New Roman" pitchFamily="18" charset="0"/>
              </a:rPr>
              <a:t>me </a:t>
            </a:r>
            <a:r>
              <a:rPr lang="fr-FR" b="1" dirty="0">
                <a:latin typeface="Times New Roman" pitchFamily="18" charset="0"/>
                <a:cs typeface="Times New Roman" pitchFamily="18" charset="0"/>
              </a:rPr>
              <a:t>ZERHOUNI Anissa</a:t>
            </a:r>
          </a:p>
        </p:txBody>
      </p:sp>
      <p:sp>
        <p:nvSpPr>
          <p:cNvPr id="8" name="Rectangle 7"/>
          <p:cNvSpPr/>
          <p:nvPr/>
        </p:nvSpPr>
        <p:spPr>
          <a:xfrm>
            <a:off x="3708043" y="5804655"/>
            <a:ext cx="1558440" cy="461665"/>
          </a:xfrm>
          <a:prstGeom prst="rect">
            <a:avLst/>
          </a:prstGeom>
        </p:spPr>
        <p:txBody>
          <a:bodyPr wrap="none">
            <a:spAutoFit/>
          </a:bodyPr>
          <a:lstStyle/>
          <a:p>
            <a:r>
              <a:rPr lang="fr-FR" sz="2400" b="1" dirty="0">
                <a:solidFill>
                  <a:srgbClr val="002060"/>
                </a:solidFill>
                <a:latin typeface="Times New Roman" pitchFamily="18" charset="0"/>
                <a:cs typeface="Times New Roman" pitchFamily="18" charset="0"/>
              </a:rPr>
              <a:t>2021/2022</a:t>
            </a:r>
            <a:r>
              <a:rPr lang="fr-FR" b="1" dirty="0">
                <a:solidFill>
                  <a:srgbClr val="002060"/>
                </a:solidFill>
              </a:rPr>
              <a:t> </a:t>
            </a:r>
          </a:p>
        </p:txBody>
      </p:sp>
      <p:sp>
        <p:nvSpPr>
          <p:cNvPr id="9" name="Rectangle 8"/>
          <p:cNvSpPr/>
          <p:nvPr/>
        </p:nvSpPr>
        <p:spPr>
          <a:xfrm>
            <a:off x="2348345" y="2194561"/>
            <a:ext cx="4572000" cy="707886"/>
          </a:xfrm>
          <a:prstGeom prst="rect">
            <a:avLst/>
          </a:prstGeom>
        </p:spPr>
        <p:txBody>
          <a:bodyPr wrap="square">
            <a:spAutoFit/>
          </a:bodyPr>
          <a:lstStyle/>
          <a:p>
            <a:pPr algn="ctr"/>
            <a:r>
              <a:rPr lang="fr-FR" sz="2000" b="1" i="1" dirty="0">
                <a:latin typeface="Times New Roman" pitchFamily="18" charset="0"/>
                <a:cs typeface="Times New Roman" pitchFamily="18" charset="0"/>
              </a:rPr>
              <a:t>Mémoire pour l’obtention du </a:t>
            </a:r>
            <a:endParaRPr lang="fr-FR" sz="2000" i="1" dirty="0">
              <a:latin typeface="Times New Roman" pitchFamily="18" charset="0"/>
              <a:cs typeface="Times New Roman" pitchFamily="18" charset="0"/>
            </a:endParaRPr>
          </a:p>
          <a:p>
            <a:pPr algn="ctr"/>
            <a:r>
              <a:rPr lang="fr-FR" sz="2000" b="1" i="1" dirty="0">
                <a:latin typeface="Times New Roman" pitchFamily="18" charset="0"/>
                <a:cs typeface="Times New Roman" pitchFamily="18" charset="0"/>
              </a:rPr>
              <a:t>Diplôme de  Master en Génie  chimique </a:t>
            </a:r>
            <a:endParaRPr lang="fr-FR" sz="2000" i="1" dirty="0">
              <a:latin typeface="Times New Roman" pitchFamily="18" charset="0"/>
              <a:cs typeface="Times New Roman" pitchFamily="18" charset="0"/>
            </a:endParaRPr>
          </a:p>
        </p:txBody>
      </p:sp>
      <p:sp>
        <p:nvSpPr>
          <p:cNvPr id="10" name="ZoneTexte 9"/>
          <p:cNvSpPr txBox="1"/>
          <p:nvPr/>
        </p:nvSpPr>
        <p:spPr>
          <a:xfrm>
            <a:off x="1547664" y="3140968"/>
            <a:ext cx="6195735" cy="954107"/>
          </a:xfrm>
          <a:prstGeom prst="rect">
            <a:avLst/>
          </a:prstGeom>
          <a:noFill/>
        </p:spPr>
        <p:txBody>
          <a:bodyPr wrap="square" rtlCol="0">
            <a:spAutoFit/>
          </a:bodyPr>
          <a:lstStyle/>
          <a:p>
            <a:pPr algn="ctr"/>
            <a:r>
              <a:rPr lang="fr-FR" sz="2800" b="1" dirty="0">
                <a:solidFill>
                  <a:schemeClr val="accent1">
                    <a:lumMod val="50000"/>
                  </a:schemeClr>
                </a:solidFill>
                <a:latin typeface="Times New Roman" pitchFamily="18" charset="0"/>
                <a:cs typeface="Times New Roman" pitchFamily="18" charset="0"/>
              </a:rPr>
              <a:t>Etude paramétrique de l’adsorption d’une substance végétale</a:t>
            </a:r>
          </a:p>
        </p:txBody>
      </p:sp>
    </p:spTree>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xmlns="" id="{4022D1AE-3AD2-5668-818D-8138E5382D0F}"/>
              </a:ext>
            </a:extLst>
          </p:cNvPr>
          <p:cNvSpPr>
            <a:spLocks noGrp="1"/>
          </p:cNvSpPr>
          <p:nvPr>
            <p:ph idx="1"/>
          </p:nvPr>
        </p:nvSpPr>
        <p:spPr>
          <a:xfrm>
            <a:off x="251520" y="1052736"/>
            <a:ext cx="8686800" cy="4525963"/>
          </a:xfrm>
        </p:spPr>
        <p:txBody>
          <a:bodyPr>
            <a:normAutofit/>
          </a:bodyPr>
          <a:lstStyle/>
          <a:p>
            <a:endParaRPr lang="fr-FR" sz="4000" dirty="0" smtClean="0"/>
          </a:p>
          <a:p>
            <a:endParaRPr lang="fr-FR" sz="4000" dirty="0" smtClean="0"/>
          </a:p>
          <a:p>
            <a:pPr algn="ctr">
              <a:buNone/>
            </a:pPr>
            <a:endParaRPr lang="fr-FR" sz="4000" b="1" dirty="0" smtClean="0">
              <a:latin typeface="Times New Roman" pitchFamily="18" charset="0"/>
              <a:cs typeface="Times New Roman" pitchFamily="18" charset="0"/>
            </a:endParaRPr>
          </a:p>
          <a:p>
            <a:pPr algn="ctr">
              <a:buNone/>
            </a:pPr>
            <a:r>
              <a:rPr lang="fr-FR" sz="4000" b="1" dirty="0" smtClean="0">
                <a:effectLst>
                  <a:outerShdw blurRad="38100" dist="38100" dir="2700000" algn="tl">
                    <a:srgbClr val="000000">
                      <a:alpha val="43137"/>
                    </a:srgbClr>
                  </a:outerShdw>
                </a:effectLst>
                <a:latin typeface="Times New Roman" pitchFamily="18" charset="0"/>
                <a:cs typeface="Times New Roman" pitchFamily="18" charset="0"/>
              </a:rPr>
              <a:t>Partie expérimentale </a:t>
            </a:r>
            <a:endParaRPr lang="fr-FR" sz="40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62909999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solidFill>
                  <a:schemeClr val="accent5">
                    <a:lumMod val="5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Caractérisation de charbon actif</a:t>
            </a:r>
            <a:endParaRPr lang="fr-FR" dirty="0">
              <a:solidFill>
                <a:schemeClr val="accent5">
                  <a:lumMod val="50000"/>
                </a:schemeClr>
              </a:solidFill>
              <a:effectLst>
                <a:outerShdw blurRad="38100" dist="38100" dir="2700000" algn="tl">
                  <a:srgbClr val="000000">
                    <a:alpha val="43137"/>
                  </a:srgbClr>
                </a:outerShdw>
                <a:reflection blurRad="12700" stA="48000" endA="300" endPos="55000" dir="5400000" sy="-90000" algn="bl" rotWithShape="0"/>
              </a:effectLst>
            </a:endParaRPr>
          </a:p>
        </p:txBody>
      </p:sp>
      <p:graphicFrame>
        <p:nvGraphicFramePr>
          <p:cNvPr id="4" name="Espace réservé du contenu 3"/>
          <p:cNvGraphicFramePr>
            <a:graphicFrameLocks noGrp="1"/>
          </p:cNvGraphicFramePr>
          <p:nvPr>
            <p:ph idx="1"/>
          </p:nvPr>
        </p:nvGraphicFramePr>
        <p:xfrm>
          <a:off x="251520" y="2852936"/>
          <a:ext cx="8153400" cy="1112520"/>
        </p:xfrm>
        <a:graphic>
          <a:graphicData uri="http://schemas.openxmlformats.org/drawingml/2006/table">
            <a:tbl>
              <a:tblPr firstRow="1" bandRow="1">
                <a:tableStyleId>{5C22544A-7EE6-4342-B048-85BDC9FD1C3A}</a:tableStyleId>
              </a:tblPr>
              <a:tblGrid>
                <a:gridCol w="2717800">
                  <a:extLst>
                    <a:ext uri="{9D8B030D-6E8A-4147-A177-3AD203B41FA5}">
                      <a16:colId xmlns:a16="http://schemas.microsoft.com/office/drawing/2014/main" xmlns="" val="20000"/>
                    </a:ext>
                  </a:extLst>
                </a:gridCol>
                <a:gridCol w="2717800">
                  <a:extLst>
                    <a:ext uri="{9D8B030D-6E8A-4147-A177-3AD203B41FA5}">
                      <a16:colId xmlns:a16="http://schemas.microsoft.com/office/drawing/2014/main" xmlns="" val="20001"/>
                    </a:ext>
                  </a:extLst>
                </a:gridCol>
                <a:gridCol w="2717800">
                  <a:extLst>
                    <a:ext uri="{9D8B030D-6E8A-4147-A177-3AD203B41FA5}">
                      <a16:colId xmlns:a16="http://schemas.microsoft.com/office/drawing/2014/main" xmlns="" val="20002"/>
                    </a:ext>
                  </a:extLst>
                </a:gridCol>
              </a:tblGrid>
              <a:tr h="370840">
                <a:tc>
                  <a:txBody>
                    <a:bodyPr/>
                    <a:lstStyle/>
                    <a:p>
                      <a:pPr algn="ctr"/>
                      <a:r>
                        <a:rPr lang="fr-FR" sz="1600" dirty="0">
                          <a:solidFill>
                            <a:schemeClr val="tx1"/>
                          </a:solidFill>
                          <a:latin typeface="Times New Roman" pitchFamily="18" charset="0"/>
                          <a:cs typeface="Times New Roman" pitchFamily="18" charset="0"/>
                        </a:rPr>
                        <a:t>Charbon actif</a:t>
                      </a:r>
                    </a:p>
                  </a:txBody>
                  <a:tcPr>
                    <a:solidFill>
                      <a:schemeClr val="accent1"/>
                    </a:solidFill>
                  </a:tcPr>
                </a:tc>
                <a:tc>
                  <a:txBody>
                    <a:bodyPr/>
                    <a:lstStyle/>
                    <a:p>
                      <a:pPr algn="ctr"/>
                      <a:r>
                        <a:rPr lang="fr-FR" sz="1600" dirty="0">
                          <a:solidFill>
                            <a:schemeClr val="tx1"/>
                          </a:solidFill>
                          <a:latin typeface="Times New Roman" pitchFamily="18" charset="0"/>
                          <a:cs typeface="Times New Roman" pitchFamily="18" charset="0"/>
                        </a:rPr>
                        <a:t>CA 40%</a:t>
                      </a:r>
                    </a:p>
                  </a:txBody>
                  <a:tcPr/>
                </a:tc>
                <a:tc>
                  <a:txBody>
                    <a:bodyPr/>
                    <a:lstStyle/>
                    <a:p>
                      <a:pPr algn="ctr"/>
                      <a:r>
                        <a:rPr lang="fr-FR" sz="1600" dirty="0">
                          <a:solidFill>
                            <a:schemeClr val="tx1"/>
                          </a:solidFill>
                          <a:latin typeface="Times New Roman" pitchFamily="18" charset="0"/>
                          <a:cs typeface="Times New Roman" pitchFamily="18" charset="0"/>
                        </a:rPr>
                        <a:t>CA 20%</a:t>
                      </a:r>
                    </a:p>
                  </a:txBody>
                  <a:tcPr/>
                </a:tc>
                <a:extLst>
                  <a:ext uri="{0D108BD9-81ED-4DB2-BD59-A6C34878D82A}">
                    <a16:rowId xmlns:a16="http://schemas.microsoft.com/office/drawing/2014/main" xmlns="" val="10000"/>
                  </a:ext>
                </a:extLst>
              </a:tr>
              <a:tr h="370840">
                <a:tc>
                  <a:txBody>
                    <a:bodyPr/>
                    <a:lstStyle/>
                    <a:p>
                      <a:pPr algn="ctr"/>
                      <a:r>
                        <a:rPr lang="fr-FR" sz="1600" b="1" dirty="0">
                          <a:latin typeface="Times New Roman" pitchFamily="18" charset="0"/>
                          <a:cs typeface="Times New Roman" pitchFamily="18" charset="0"/>
                        </a:rPr>
                        <a:t>Indice d’iode</a:t>
                      </a:r>
                    </a:p>
                  </a:txBody>
                  <a:tcPr/>
                </a:tc>
                <a:tc>
                  <a:txBody>
                    <a:bodyPr/>
                    <a:lstStyle/>
                    <a:p>
                      <a:pPr algn="ctr"/>
                      <a:r>
                        <a:rPr lang="fr-FR" sz="1600" b="1" dirty="0">
                          <a:latin typeface="Times New Roman" pitchFamily="18" charset="0"/>
                          <a:cs typeface="Times New Roman" pitchFamily="18" charset="0"/>
                        </a:rPr>
                        <a:t>630.89</a:t>
                      </a:r>
                    </a:p>
                  </a:txBody>
                  <a:tcPr/>
                </a:tc>
                <a:tc>
                  <a:txBody>
                    <a:bodyPr/>
                    <a:lstStyle/>
                    <a:p>
                      <a:pPr algn="ctr"/>
                      <a:r>
                        <a:rPr lang="fr-FR" sz="1600" b="1" dirty="0">
                          <a:latin typeface="Times New Roman" pitchFamily="18" charset="0"/>
                          <a:cs typeface="Times New Roman" pitchFamily="18" charset="0"/>
                        </a:rPr>
                        <a:t>568.17</a:t>
                      </a:r>
                    </a:p>
                  </a:txBody>
                  <a:tcPr/>
                </a:tc>
                <a:extLst>
                  <a:ext uri="{0D108BD9-81ED-4DB2-BD59-A6C34878D82A}">
                    <a16:rowId xmlns:a16="http://schemas.microsoft.com/office/drawing/2014/main" xmlns="" val="10001"/>
                  </a:ext>
                </a:extLst>
              </a:tr>
              <a:tr h="370840">
                <a:tc>
                  <a:txBody>
                    <a:bodyPr/>
                    <a:lstStyle/>
                    <a:p>
                      <a:pPr algn="ctr"/>
                      <a:r>
                        <a:rPr lang="fr-FR" sz="1600" b="1" dirty="0">
                          <a:latin typeface="Times New Roman" pitchFamily="18" charset="0"/>
                          <a:cs typeface="Times New Roman" pitchFamily="18" charset="0"/>
                        </a:rPr>
                        <a:t>Indice de bleu</a:t>
                      </a:r>
                      <a:r>
                        <a:rPr lang="fr-FR" sz="1600" b="1" baseline="0" dirty="0">
                          <a:latin typeface="Times New Roman" pitchFamily="18" charset="0"/>
                          <a:cs typeface="Times New Roman" pitchFamily="18" charset="0"/>
                        </a:rPr>
                        <a:t> méthylène</a:t>
                      </a:r>
                      <a:endParaRPr lang="fr-FR" sz="1600" b="1" dirty="0">
                        <a:latin typeface="Times New Roman" pitchFamily="18" charset="0"/>
                        <a:cs typeface="Times New Roman" pitchFamily="18" charset="0"/>
                      </a:endParaRPr>
                    </a:p>
                  </a:txBody>
                  <a:tcPr/>
                </a:tc>
                <a:tc>
                  <a:txBody>
                    <a:bodyPr/>
                    <a:lstStyle/>
                    <a:p>
                      <a:pPr algn="ctr"/>
                      <a:r>
                        <a:rPr lang="fr-FR" sz="1600" b="1" dirty="0">
                          <a:latin typeface="Times New Roman" pitchFamily="18" charset="0"/>
                          <a:cs typeface="Times New Roman" pitchFamily="18" charset="0"/>
                        </a:rPr>
                        <a:t>77.53</a:t>
                      </a:r>
                    </a:p>
                  </a:txBody>
                  <a:tcPr/>
                </a:tc>
                <a:tc>
                  <a:txBody>
                    <a:bodyPr/>
                    <a:lstStyle/>
                    <a:p>
                      <a:pPr algn="ctr"/>
                      <a:r>
                        <a:rPr lang="fr-FR" sz="1600" b="1" dirty="0">
                          <a:latin typeface="Times New Roman" pitchFamily="18" charset="0"/>
                          <a:cs typeface="Times New Roman" pitchFamily="18" charset="0"/>
                        </a:rPr>
                        <a:t>53.29</a:t>
                      </a:r>
                    </a:p>
                  </a:txBody>
                  <a:tcPr/>
                </a:tc>
                <a:extLst>
                  <a:ext uri="{0D108BD9-81ED-4DB2-BD59-A6C34878D82A}">
                    <a16:rowId xmlns:a16="http://schemas.microsoft.com/office/drawing/2014/main" xmlns="" val="10002"/>
                  </a:ext>
                </a:extLst>
              </a:tr>
            </a:tbl>
          </a:graphicData>
        </a:graphic>
      </p:graphicFrame>
      <p:sp>
        <p:nvSpPr>
          <p:cNvPr id="5" name="ZoneTexte 4"/>
          <p:cNvSpPr txBox="1"/>
          <p:nvPr/>
        </p:nvSpPr>
        <p:spPr>
          <a:xfrm>
            <a:off x="0" y="2204864"/>
            <a:ext cx="8820472" cy="369332"/>
          </a:xfrm>
          <a:prstGeom prst="rect">
            <a:avLst/>
          </a:prstGeom>
          <a:noFill/>
        </p:spPr>
        <p:txBody>
          <a:bodyPr wrap="square" rtlCol="0">
            <a:spAutoFit/>
          </a:bodyPr>
          <a:lstStyle/>
          <a:p>
            <a:r>
              <a:rPr lang="fr-FR" dirty="0">
                <a:latin typeface="Times New Roman" panose="02020603050405020304" pitchFamily="18" charset="0"/>
                <a:ea typeface="Calibri" panose="020F0502020204030204" pitchFamily="34" charset="0"/>
                <a:cs typeface="Arial" panose="020B0604020202020204" pitchFamily="34" charset="0"/>
              </a:rPr>
              <a:t> </a:t>
            </a:r>
            <a:r>
              <a:rPr lang="fr-FR" b="1" dirty="0">
                <a:latin typeface="Times New Roman" panose="02020603050405020304" pitchFamily="18" charset="0"/>
                <a:ea typeface="Calibri" panose="020F0502020204030204" pitchFamily="34" charset="0"/>
                <a:cs typeface="Arial" panose="020B0604020202020204" pitchFamily="34" charset="0"/>
              </a:rPr>
              <a:t>Tableau 2.</a:t>
            </a:r>
            <a:r>
              <a:rPr lang="fr-FR" dirty="0">
                <a:latin typeface="Times New Roman" panose="02020603050405020304" pitchFamily="18" charset="0"/>
                <a:ea typeface="Calibri" panose="020F0502020204030204" pitchFamily="34" charset="0"/>
                <a:cs typeface="Arial" panose="020B0604020202020204" pitchFamily="34" charset="0"/>
              </a:rPr>
              <a:t> l‘indice d‘iode et de bleu de méthylène des charbons actifs CA20% et CA40%.</a:t>
            </a:r>
            <a:endParaRPr lang="fr-FR" dirty="0"/>
          </a:p>
        </p:txBody>
      </p:sp>
      <p:graphicFrame>
        <p:nvGraphicFramePr>
          <p:cNvPr id="7" name="Tableau 6"/>
          <p:cNvGraphicFramePr>
            <a:graphicFrameLocks noGrp="1"/>
          </p:cNvGraphicFramePr>
          <p:nvPr/>
        </p:nvGraphicFramePr>
        <p:xfrm>
          <a:off x="1691680" y="5445224"/>
          <a:ext cx="4824536" cy="741680"/>
        </p:xfrm>
        <a:graphic>
          <a:graphicData uri="http://schemas.openxmlformats.org/drawingml/2006/table">
            <a:tbl>
              <a:tblPr firstRow="1" bandRow="1">
                <a:tableStyleId>{5C22544A-7EE6-4342-B048-85BDC9FD1C3A}</a:tableStyleId>
              </a:tblPr>
              <a:tblGrid>
                <a:gridCol w="2450529">
                  <a:extLst>
                    <a:ext uri="{9D8B030D-6E8A-4147-A177-3AD203B41FA5}">
                      <a16:colId xmlns:a16="http://schemas.microsoft.com/office/drawing/2014/main" xmlns="" val="20000"/>
                    </a:ext>
                  </a:extLst>
                </a:gridCol>
                <a:gridCol w="2374007">
                  <a:extLst>
                    <a:ext uri="{9D8B030D-6E8A-4147-A177-3AD203B41FA5}">
                      <a16:colId xmlns:a16="http://schemas.microsoft.com/office/drawing/2014/main" xmlns="" val="20001"/>
                    </a:ext>
                  </a:extLst>
                </a:gridCol>
              </a:tblGrid>
              <a:tr h="370840">
                <a:tc>
                  <a:txBody>
                    <a:bodyPr/>
                    <a:lstStyle/>
                    <a:p>
                      <a:r>
                        <a:rPr lang="fr-FR" dirty="0">
                          <a:solidFill>
                            <a:schemeClr val="tx1"/>
                          </a:solidFill>
                        </a:rPr>
                        <a:t>Charbon</a:t>
                      </a:r>
                      <a:r>
                        <a:rPr lang="fr-FR" baseline="0" dirty="0">
                          <a:solidFill>
                            <a:schemeClr val="tx1"/>
                          </a:solidFill>
                        </a:rPr>
                        <a:t> actif</a:t>
                      </a:r>
                      <a:endParaRPr lang="fr-FR" dirty="0">
                        <a:solidFill>
                          <a:schemeClr val="tx1"/>
                        </a:solidFill>
                      </a:endParaRPr>
                    </a:p>
                  </a:txBody>
                  <a:tcPr/>
                </a:tc>
                <a:tc>
                  <a:txBody>
                    <a:bodyPr/>
                    <a:lstStyle/>
                    <a:p>
                      <a:r>
                        <a:rPr lang="fr-FR" baseline="0" dirty="0"/>
                        <a:t> </a:t>
                      </a:r>
                      <a:r>
                        <a:rPr lang="fr-FR" baseline="0" dirty="0">
                          <a:solidFill>
                            <a:schemeClr val="tx1"/>
                          </a:solidFill>
                        </a:rPr>
                        <a:t>CA 40 %</a:t>
                      </a:r>
                      <a:endParaRPr lang="fr-FR" dirty="0">
                        <a:solidFill>
                          <a:schemeClr val="tx1"/>
                        </a:solidFill>
                      </a:endParaRPr>
                    </a:p>
                  </a:txBody>
                  <a:tcPr/>
                </a:tc>
                <a:extLst>
                  <a:ext uri="{0D108BD9-81ED-4DB2-BD59-A6C34878D82A}">
                    <a16:rowId xmlns:a16="http://schemas.microsoft.com/office/drawing/2014/main" xmlns="" val="10000"/>
                  </a:ext>
                </a:extLst>
              </a:tr>
              <a:tr h="370840">
                <a:tc>
                  <a:txBody>
                    <a:bodyPr/>
                    <a:lstStyle/>
                    <a:p>
                      <a:r>
                        <a:rPr lang="fr-FR" b="1" dirty="0" err="1"/>
                        <a:t>S</a:t>
                      </a:r>
                      <a:r>
                        <a:rPr lang="fr-FR" b="1" dirty="0" err="1">
                          <a:latin typeface="Cambria Math"/>
                          <a:ea typeface="Cambria Math"/>
                        </a:rPr>
                        <a:t>ʙm</a:t>
                      </a:r>
                      <a:r>
                        <a:rPr lang="fr-FR" b="1" dirty="0">
                          <a:latin typeface="Cambria Math"/>
                          <a:ea typeface="Cambria Math"/>
                        </a:rPr>
                        <a:t> (m²/g)</a:t>
                      </a:r>
                      <a:endParaRPr lang="fr-FR" b="1" dirty="0"/>
                    </a:p>
                  </a:txBody>
                  <a:tcPr/>
                </a:tc>
                <a:tc>
                  <a:txBody>
                    <a:bodyPr/>
                    <a:lstStyle/>
                    <a:p>
                      <a:r>
                        <a:rPr lang="fr-FR" b="1" dirty="0"/>
                        <a:t>92.04</a:t>
                      </a:r>
                    </a:p>
                  </a:txBody>
                  <a:tcPr/>
                </a:tc>
                <a:extLst>
                  <a:ext uri="{0D108BD9-81ED-4DB2-BD59-A6C34878D82A}">
                    <a16:rowId xmlns:a16="http://schemas.microsoft.com/office/drawing/2014/main" xmlns="" val="10001"/>
                  </a:ext>
                </a:extLst>
              </a:tr>
            </a:tbl>
          </a:graphicData>
        </a:graphic>
      </p:graphicFrame>
      <p:sp>
        <p:nvSpPr>
          <p:cNvPr id="8" name="ZoneTexte 7"/>
          <p:cNvSpPr txBox="1"/>
          <p:nvPr/>
        </p:nvSpPr>
        <p:spPr>
          <a:xfrm>
            <a:off x="1043608" y="4941168"/>
            <a:ext cx="6004849" cy="369332"/>
          </a:xfrm>
          <a:prstGeom prst="rect">
            <a:avLst/>
          </a:prstGeom>
          <a:noFill/>
        </p:spPr>
        <p:txBody>
          <a:bodyPr wrap="none" rtlCol="0">
            <a:spAutoFit/>
          </a:bodyPr>
          <a:lstStyle/>
          <a:p>
            <a:r>
              <a:rPr lang="fr-FR" b="1" dirty="0">
                <a:latin typeface="Times New Roman" pitchFamily="18" charset="0"/>
                <a:cs typeface="Times New Roman" pitchFamily="18" charset="0"/>
              </a:rPr>
              <a:t>Tableau 3 . </a:t>
            </a:r>
            <a:r>
              <a:rPr lang="fr-FR" dirty="0">
                <a:latin typeface="Times New Roman" pitchFamily="18" charset="0"/>
                <a:ea typeface="Calibri" panose="020F0502020204030204" pitchFamily="34" charset="0"/>
                <a:cs typeface="Times New Roman" pitchFamily="18" charset="0"/>
              </a:rPr>
              <a:t>Surfaces accessibles au BM de charbon actifs 40%</a:t>
            </a:r>
            <a:endParaRPr lang="fr-FR" dirty="0">
              <a:latin typeface="Times New Roman" pitchFamily="18" charset="0"/>
              <a:cs typeface="Times New Roman" pitchFamily="18" charset="0"/>
            </a:endParaRPr>
          </a:p>
        </p:txBody>
      </p:sp>
      <p:sp>
        <p:nvSpPr>
          <p:cNvPr id="9" name="ZoneTexte 8"/>
          <p:cNvSpPr txBox="1"/>
          <p:nvPr/>
        </p:nvSpPr>
        <p:spPr>
          <a:xfrm>
            <a:off x="323528" y="1484784"/>
            <a:ext cx="5112568" cy="646331"/>
          </a:xfrm>
          <a:prstGeom prst="rect">
            <a:avLst/>
          </a:prstGeom>
          <a:noFill/>
        </p:spPr>
        <p:txBody>
          <a:bodyPr wrap="square" rtlCol="0">
            <a:spAutoFit/>
          </a:bodyPr>
          <a:lstStyle/>
          <a:p>
            <a:r>
              <a:rPr lang="fr-FR" b="1" dirty="0">
                <a:latin typeface="Times New Roman" panose="02020603050405020304" pitchFamily="18" charset="0"/>
                <a:ea typeface="Calibri" panose="020F0502020204030204" pitchFamily="34" charset="0"/>
                <a:cs typeface="Arial" panose="020B0604020202020204" pitchFamily="34" charset="0"/>
              </a:rPr>
              <a:t>a. Indice d’iode et de bleu de méthylène :</a:t>
            </a:r>
            <a:endParaRPr lang="en-US" dirty="0">
              <a:latin typeface="Calibri" panose="020F0502020204030204" pitchFamily="34" charset="0"/>
              <a:ea typeface="Calibri" panose="020F0502020204030204" pitchFamily="34" charset="0"/>
              <a:cs typeface="Arial" panose="020B0604020202020204" pitchFamily="34" charset="0"/>
            </a:endParaRPr>
          </a:p>
          <a:p>
            <a:endParaRPr lang="fr-FR" dirty="0"/>
          </a:p>
        </p:txBody>
      </p:sp>
      <p:sp>
        <p:nvSpPr>
          <p:cNvPr id="10" name="ZoneTexte 9"/>
          <p:cNvSpPr txBox="1"/>
          <p:nvPr/>
        </p:nvSpPr>
        <p:spPr>
          <a:xfrm>
            <a:off x="251520" y="4221088"/>
            <a:ext cx="4480714" cy="646331"/>
          </a:xfrm>
          <a:prstGeom prst="rect">
            <a:avLst/>
          </a:prstGeom>
          <a:noFill/>
        </p:spPr>
        <p:txBody>
          <a:bodyPr wrap="none" rtlCol="0">
            <a:spAutoFit/>
          </a:bodyPr>
          <a:lstStyle/>
          <a:p>
            <a:r>
              <a:rPr lang="fr-FR" b="1" dirty="0">
                <a:latin typeface="Times New Roman" panose="02020603050405020304" pitchFamily="18" charset="0"/>
                <a:ea typeface="Calibri" panose="020F0502020204030204" pitchFamily="34" charset="0"/>
                <a:cs typeface="Arial" panose="020B0604020202020204" pitchFamily="34" charset="0"/>
              </a:rPr>
              <a:t>b. Surface accessible au bleu de méthylène :</a:t>
            </a:r>
            <a:endParaRPr lang="en-US" dirty="0">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0"/>
            <a:ext cx="8686800" cy="692696"/>
          </a:xfrm>
        </p:spPr>
        <p:txBody>
          <a:bodyPr>
            <a:normAutofit/>
          </a:bodyPr>
          <a:lstStyle/>
          <a:p>
            <a:r>
              <a:rPr lang="fr-FR" sz="3200"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Etude paramétrique </a:t>
            </a:r>
          </a:p>
        </p:txBody>
      </p:sp>
      <p:graphicFrame>
        <p:nvGraphicFramePr>
          <p:cNvPr id="14" name="Espace réservé du contenu 13"/>
          <p:cNvGraphicFramePr>
            <a:graphicFrameLocks noGrp="1"/>
          </p:cNvGraphicFramePr>
          <p:nvPr>
            <p:ph idx="1"/>
          </p:nvPr>
        </p:nvGraphicFramePr>
        <p:xfrm>
          <a:off x="4932040" y="1484784"/>
          <a:ext cx="4211960" cy="34563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Tableau 4"/>
          <p:cNvGraphicFramePr>
            <a:graphicFrameLocks noGrp="1"/>
          </p:cNvGraphicFramePr>
          <p:nvPr/>
        </p:nvGraphicFramePr>
        <p:xfrm>
          <a:off x="0" y="2492896"/>
          <a:ext cx="4932040" cy="949960"/>
        </p:xfrm>
        <a:graphic>
          <a:graphicData uri="http://schemas.openxmlformats.org/drawingml/2006/table">
            <a:tbl>
              <a:tblPr firstRow="1" bandRow="1">
                <a:tableStyleId>{5C22544A-7EE6-4342-B048-85BDC9FD1C3A}</a:tableStyleId>
              </a:tblPr>
              <a:tblGrid>
                <a:gridCol w="1619672">
                  <a:extLst>
                    <a:ext uri="{9D8B030D-6E8A-4147-A177-3AD203B41FA5}">
                      <a16:colId xmlns:a16="http://schemas.microsoft.com/office/drawing/2014/main" xmlns="" val="20000"/>
                    </a:ext>
                  </a:extLst>
                </a:gridCol>
                <a:gridCol w="576064">
                  <a:extLst>
                    <a:ext uri="{9D8B030D-6E8A-4147-A177-3AD203B41FA5}">
                      <a16:colId xmlns:a16="http://schemas.microsoft.com/office/drawing/2014/main" xmlns="" val="20001"/>
                    </a:ext>
                  </a:extLst>
                </a:gridCol>
                <a:gridCol w="648072">
                  <a:extLst>
                    <a:ext uri="{9D8B030D-6E8A-4147-A177-3AD203B41FA5}">
                      <a16:colId xmlns:a16="http://schemas.microsoft.com/office/drawing/2014/main" xmlns="" val="20002"/>
                    </a:ext>
                  </a:extLst>
                </a:gridCol>
                <a:gridCol w="648074">
                  <a:extLst>
                    <a:ext uri="{9D8B030D-6E8A-4147-A177-3AD203B41FA5}">
                      <a16:colId xmlns:a16="http://schemas.microsoft.com/office/drawing/2014/main" xmlns="" val="20003"/>
                    </a:ext>
                  </a:extLst>
                </a:gridCol>
                <a:gridCol w="720080">
                  <a:extLst>
                    <a:ext uri="{9D8B030D-6E8A-4147-A177-3AD203B41FA5}">
                      <a16:colId xmlns:a16="http://schemas.microsoft.com/office/drawing/2014/main" xmlns="" val="20004"/>
                    </a:ext>
                  </a:extLst>
                </a:gridCol>
                <a:gridCol w="720078">
                  <a:extLst>
                    <a:ext uri="{9D8B030D-6E8A-4147-A177-3AD203B41FA5}">
                      <a16:colId xmlns:a16="http://schemas.microsoft.com/office/drawing/2014/main" xmlns="" val="20005"/>
                    </a:ext>
                  </a:extLst>
                </a:gridCol>
              </a:tblGrid>
              <a:tr h="370840">
                <a:tc>
                  <a:txBody>
                    <a:bodyPr/>
                    <a:lstStyle/>
                    <a:p>
                      <a:pPr algn="ctr">
                        <a:lnSpc>
                          <a:spcPct val="100000"/>
                        </a:lnSpc>
                      </a:pPr>
                      <a:r>
                        <a:rPr lang="fr-FR" sz="1600" dirty="0">
                          <a:solidFill>
                            <a:schemeClr val="tx1"/>
                          </a:solidFill>
                          <a:latin typeface="Times New Roman" pitchFamily="18" charset="0"/>
                          <a:cs typeface="Times New Roman" pitchFamily="18" charset="0"/>
                        </a:rPr>
                        <a:t>T(min)</a:t>
                      </a:r>
                    </a:p>
                  </a:txBody>
                  <a:tcPr/>
                </a:tc>
                <a:tc>
                  <a:txBody>
                    <a:bodyPr/>
                    <a:lstStyle/>
                    <a:p>
                      <a:pPr algn="ctr">
                        <a:lnSpc>
                          <a:spcPct val="100000"/>
                        </a:lnSpc>
                      </a:pPr>
                      <a:r>
                        <a:rPr lang="fr-FR" sz="1600" dirty="0">
                          <a:solidFill>
                            <a:schemeClr val="tx1"/>
                          </a:solidFill>
                          <a:latin typeface="Times New Roman" pitchFamily="18" charset="0"/>
                          <a:cs typeface="Times New Roman" pitchFamily="18" charset="0"/>
                        </a:rPr>
                        <a:t>20</a:t>
                      </a:r>
                    </a:p>
                  </a:txBody>
                  <a:tcPr/>
                </a:tc>
                <a:tc>
                  <a:txBody>
                    <a:bodyPr/>
                    <a:lstStyle/>
                    <a:p>
                      <a:pPr algn="ctr">
                        <a:lnSpc>
                          <a:spcPct val="100000"/>
                        </a:lnSpc>
                      </a:pPr>
                      <a:r>
                        <a:rPr lang="fr-FR" sz="1600" dirty="0">
                          <a:solidFill>
                            <a:schemeClr val="tx1"/>
                          </a:solidFill>
                          <a:latin typeface="Times New Roman" pitchFamily="18" charset="0"/>
                          <a:cs typeface="Times New Roman" pitchFamily="18" charset="0"/>
                        </a:rPr>
                        <a:t>30</a:t>
                      </a:r>
                    </a:p>
                  </a:txBody>
                  <a:tcPr/>
                </a:tc>
                <a:tc>
                  <a:txBody>
                    <a:bodyPr/>
                    <a:lstStyle/>
                    <a:p>
                      <a:pPr algn="ctr">
                        <a:lnSpc>
                          <a:spcPct val="100000"/>
                        </a:lnSpc>
                      </a:pPr>
                      <a:r>
                        <a:rPr lang="fr-FR" sz="1600" dirty="0">
                          <a:solidFill>
                            <a:schemeClr val="tx1"/>
                          </a:solidFill>
                          <a:latin typeface="Times New Roman" pitchFamily="18" charset="0"/>
                          <a:cs typeface="Times New Roman" pitchFamily="18" charset="0"/>
                        </a:rPr>
                        <a:t>60</a:t>
                      </a:r>
                    </a:p>
                  </a:txBody>
                  <a:tcPr/>
                </a:tc>
                <a:tc>
                  <a:txBody>
                    <a:bodyPr/>
                    <a:lstStyle/>
                    <a:p>
                      <a:pPr algn="ctr">
                        <a:lnSpc>
                          <a:spcPct val="100000"/>
                        </a:lnSpc>
                      </a:pPr>
                      <a:r>
                        <a:rPr lang="fr-FR" sz="1600" dirty="0">
                          <a:solidFill>
                            <a:schemeClr val="tx1"/>
                          </a:solidFill>
                          <a:latin typeface="Times New Roman" pitchFamily="18" charset="0"/>
                          <a:cs typeface="Times New Roman" pitchFamily="18" charset="0"/>
                        </a:rPr>
                        <a:t>90</a:t>
                      </a:r>
                    </a:p>
                  </a:txBody>
                  <a:tcPr/>
                </a:tc>
                <a:tc>
                  <a:txBody>
                    <a:bodyPr/>
                    <a:lstStyle/>
                    <a:p>
                      <a:pPr algn="ctr">
                        <a:lnSpc>
                          <a:spcPct val="100000"/>
                        </a:lnSpc>
                      </a:pPr>
                      <a:r>
                        <a:rPr lang="fr-FR" sz="1600" dirty="0">
                          <a:solidFill>
                            <a:schemeClr val="tx1"/>
                          </a:solidFill>
                          <a:latin typeface="Times New Roman" pitchFamily="18" charset="0"/>
                          <a:cs typeface="Times New Roman" pitchFamily="18" charset="0"/>
                        </a:rPr>
                        <a:t>120</a:t>
                      </a:r>
                    </a:p>
                  </a:txBody>
                  <a:tcPr/>
                </a:tc>
                <a:extLst>
                  <a:ext uri="{0D108BD9-81ED-4DB2-BD59-A6C34878D82A}">
                    <a16:rowId xmlns:a16="http://schemas.microsoft.com/office/drawing/2014/main" xmlns="" val="10000"/>
                  </a:ext>
                </a:extLst>
              </a:tr>
              <a:tr h="370840">
                <a:tc>
                  <a:txBody>
                    <a:bodyPr/>
                    <a:lstStyle/>
                    <a:p>
                      <a:pPr algn="ctr">
                        <a:lnSpc>
                          <a:spcPct val="100000"/>
                        </a:lnSpc>
                      </a:pPr>
                      <a:r>
                        <a:rPr lang="fr-FR" sz="1600" b="1" dirty="0">
                          <a:latin typeface="Times New Roman" pitchFamily="18" charset="0"/>
                          <a:cs typeface="Times New Roman" pitchFamily="18" charset="0"/>
                        </a:rPr>
                        <a:t>Taux </a:t>
                      </a:r>
                      <a:r>
                        <a:rPr lang="fr-FR" sz="1600" b="1" dirty="0" smtClean="0">
                          <a:latin typeface="Times New Roman" pitchFamily="18" charset="0"/>
                          <a:cs typeface="Times New Roman" pitchFamily="18" charset="0"/>
                        </a:rPr>
                        <a:t>d‘élimination </a:t>
                      </a:r>
                      <a:r>
                        <a:rPr lang="fr-FR" sz="1600" b="1" dirty="0">
                          <a:latin typeface="Times New Roman" pitchFamily="18" charset="0"/>
                          <a:cs typeface="Times New Roman" pitchFamily="18" charset="0"/>
                        </a:rPr>
                        <a:t>%</a:t>
                      </a:r>
                    </a:p>
                  </a:txBody>
                  <a:tcPr/>
                </a:tc>
                <a:tc>
                  <a:txBody>
                    <a:bodyPr/>
                    <a:lstStyle/>
                    <a:p>
                      <a:pPr algn="ctr">
                        <a:lnSpc>
                          <a:spcPct val="100000"/>
                        </a:lnSpc>
                        <a:spcAft>
                          <a:spcPts val="0"/>
                        </a:spcAft>
                      </a:pPr>
                      <a:r>
                        <a:rPr lang="fr-FR" sz="1600" b="1" dirty="0">
                          <a:solidFill>
                            <a:srgbClr val="000000"/>
                          </a:solidFill>
                          <a:latin typeface="Times New Roman" pitchFamily="18" charset="0"/>
                          <a:ea typeface="Times New Roman"/>
                          <a:cs typeface="Times New Roman" pitchFamily="18" charset="0"/>
                        </a:rPr>
                        <a:t>85,24</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100000"/>
                        </a:lnSpc>
                        <a:spcAft>
                          <a:spcPts val="0"/>
                        </a:spcAft>
                      </a:pPr>
                      <a:r>
                        <a:rPr lang="fr-FR" sz="1600" b="1" dirty="0">
                          <a:solidFill>
                            <a:srgbClr val="000000"/>
                          </a:solidFill>
                          <a:latin typeface="Times New Roman" pitchFamily="18" charset="0"/>
                          <a:ea typeface="Times New Roman"/>
                          <a:cs typeface="Times New Roman" pitchFamily="18" charset="0"/>
                        </a:rPr>
                        <a:t>86,92</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100000"/>
                        </a:lnSpc>
                        <a:spcAft>
                          <a:spcPts val="0"/>
                        </a:spcAft>
                      </a:pPr>
                      <a:r>
                        <a:rPr lang="fr-FR" sz="1600" b="1" dirty="0">
                          <a:solidFill>
                            <a:srgbClr val="000000"/>
                          </a:solidFill>
                          <a:latin typeface="Times New Roman" pitchFamily="18" charset="0"/>
                          <a:ea typeface="Times New Roman"/>
                          <a:cs typeface="Times New Roman" pitchFamily="18" charset="0"/>
                        </a:rPr>
                        <a:t>91,55</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100000"/>
                        </a:lnSpc>
                        <a:spcAft>
                          <a:spcPts val="0"/>
                        </a:spcAft>
                      </a:pPr>
                      <a:r>
                        <a:rPr lang="fr-FR" sz="1600" b="1" dirty="0">
                          <a:solidFill>
                            <a:srgbClr val="000000"/>
                          </a:solidFill>
                          <a:latin typeface="Times New Roman" pitchFamily="18" charset="0"/>
                          <a:ea typeface="Times New Roman"/>
                          <a:cs typeface="Times New Roman" pitchFamily="18" charset="0"/>
                        </a:rPr>
                        <a:t>93,98</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100000"/>
                        </a:lnSpc>
                        <a:spcAft>
                          <a:spcPts val="0"/>
                        </a:spcAft>
                      </a:pPr>
                      <a:r>
                        <a:rPr lang="fr-FR" sz="1600" b="1" dirty="0">
                          <a:solidFill>
                            <a:srgbClr val="000000"/>
                          </a:solidFill>
                          <a:latin typeface="Times New Roman" pitchFamily="18" charset="0"/>
                          <a:ea typeface="Times New Roman"/>
                          <a:cs typeface="Times New Roman" pitchFamily="18" charset="0"/>
                        </a:rPr>
                        <a:t>90,52</a:t>
                      </a:r>
                      <a:endParaRPr lang="fr-FR" sz="1600" b="1" dirty="0">
                        <a:latin typeface="Times New Roman" pitchFamily="18" charset="0"/>
                        <a:ea typeface="Calibri"/>
                        <a:cs typeface="Times New Roman" pitchFamily="18" charset="0"/>
                      </a:endParaRPr>
                    </a:p>
                  </a:txBody>
                  <a:tcPr marL="44450" marR="44450" marT="0" marB="0" anchor="b"/>
                </a:tc>
                <a:extLst>
                  <a:ext uri="{0D108BD9-81ED-4DB2-BD59-A6C34878D82A}">
                    <a16:rowId xmlns:a16="http://schemas.microsoft.com/office/drawing/2014/main" xmlns="" val="10001"/>
                  </a:ext>
                </a:extLst>
              </a:tr>
            </a:tbl>
          </a:graphicData>
        </a:graphic>
      </p:graphicFrame>
      <p:graphicFrame>
        <p:nvGraphicFramePr>
          <p:cNvPr id="8" name="Tableau 7"/>
          <p:cNvGraphicFramePr>
            <a:graphicFrameLocks noGrp="1"/>
          </p:cNvGraphicFramePr>
          <p:nvPr/>
        </p:nvGraphicFramePr>
        <p:xfrm>
          <a:off x="0" y="4869160"/>
          <a:ext cx="5076054" cy="980440"/>
        </p:xfrm>
        <a:graphic>
          <a:graphicData uri="http://schemas.openxmlformats.org/drawingml/2006/table">
            <a:tbl>
              <a:tblPr firstRow="1" bandRow="1">
                <a:tableStyleId>{5C22544A-7EE6-4342-B048-85BDC9FD1C3A}</a:tableStyleId>
              </a:tblPr>
              <a:tblGrid>
                <a:gridCol w="1691680">
                  <a:extLst>
                    <a:ext uri="{9D8B030D-6E8A-4147-A177-3AD203B41FA5}">
                      <a16:colId xmlns:a16="http://schemas.microsoft.com/office/drawing/2014/main" xmlns="" val="20000"/>
                    </a:ext>
                  </a:extLst>
                </a:gridCol>
                <a:gridCol w="576064">
                  <a:extLst>
                    <a:ext uri="{9D8B030D-6E8A-4147-A177-3AD203B41FA5}">
                      <a16:colId xmlns:a16="http://schemas.microsoft.com/office/drawing/2014/main" xmlns="" val="20001"/>
                    </a:ext>
                  </a:extLst>
                </a:gridCol>
                <a:gridCol w="720080">
                  <a:extLst>
                    <a:ext uri="{9D8B030D-6E8A-4147-A177-3AD203B41FA5}">
                      <a16:colId xmlns:a16="http://schemas.microsoft.com/office/drawing/2014/main" xmlns="" val="20002"/>
                    </a:ext>
                  </a:extLst>
                </a:gridCol>
                <a:gridCol w="720080">
                  <a:extLst>
                    <a:ext uri="{9D8B030D-6E8A-4147-A177-3AD203B41FA5}">
                      <a16:colId xmlns:a16="http://schemas.microsoft.com/office/drawing/2014/main" xmlns="" val="20003"/>
                    </a:ext>
                  </a:extLst>
                </a:gridCol>
                <a:gridCol w="648072">
                  <a:extLst>
                    <a:ext uri="{9D8B030D-6E8A-4147-A177-3AD203B41FA5}">
                      <a16:colId xmlns:a16="http://schemas.microsoft.com/office/drawing/2014/main" xmlns="" val="20004"/>
                    </a:ext>
                  </a:extLst>
                </a:gridCol>
                <a:gridCol w="720078">
                  <a:extLst>
                    <a:ext uri="{9D8B030D-6E8A-4147-A177-3AD203B41FA5}">
                      <a16:colId xmlns:a16="http://schemas.microsoft.com/office/drawing/2014/main" xmlns="" val="20005"/>
                    </a:ext>
                  </a:extLst>
                </a:gridCol>
              </a:tblGrid>
              <a:tr h="370840">
                <a:tc>
                  <a:txBody>
                    <a:bodyPr/>
                    <a:lstStyle/>
                    <a:p>
                      <a:pPr algn="ctr"/>
                      <a:r>
                        <a:rPr lang="fr-FR" sz="1600" dirty="0">
                          <a:solidFill>
                            <a:schemeClr val="tx1"/>
                          </a:solidFill>
                          <a:latin typeface="Times New Roman" pitchFamily="18" charset="0"/>
                          <a:cs typeface="Times New Roman" pitchFamily="18" charset="0"/>
                        </a:rPr>
                        <a:t>T(min)</a:t>
                      </a:r>
                    </a:p>
                  </a:txBody>
                  <a:tcPr/>
                </a:tc>
                <a:tc>
                  <a:txBody>
                    <a:bodyPr/>
                    <a:lstStyle/>
                    <a:p>
                      <a:pPr algn="ctr"/>
                      <a:r>
                        <a:rPr lang="fr-FR" sz="1600" dirty="0">
                          <a:solidFill>
                            <a:schemeClr val="tx1"/>
                          </a:solidFill>
                          <a:latin typeface="Times New Roman" pitchFamily="18" charset="0"/>
                          <a:cs typeface="Times New Roman" pitchFamily="18" charset="0"/>
                        </a:rPr>
                        <a:t>20</a:t>
                      </a:r>
                    </a:p>
                  </a:txBody>
                  <a:tcPr/>
                </a:tc>
                <a:tc>
                  <a:txBody>
                    <a:bodyPr/>
                    <a:lstStyle/>
                    <a:p>
                      <a:pPr algn="ctr"/>
                      <a:r>
                        <a:rPr lang="fr-FR" sz="1600" dirty="0">
                          <a:solidFill>
                            <a:schemeClr val="tx1"/>
                          </a:solidFill>
                          <a:latin typeface="Times New Roman" pitchFamily="18" charset="0"/>
                          <a:cs typeface="Times New Roman" pitchFamily="18" charset="0"/>
                        </a:rPr>
                        <a:t>30</a:t>
                      </a:r>
                    </a:p>
                  </a:txBody>
                  <a:tcPr/>
                </a:tc>
                <a:tc>
                  <a:txBody>
                    <a:bodyPr/>
                    <a:lstStyle/>
                    <a:p>
                      <a:pPr algn="ctr"/>
                      <a:r>
                        <a:rPr lang="fr-FR" sz="1600" dirty="0">
                          <a:solidFill>
                            <a:schemeClr val="tx1"/>
                          </a:solidFill>
                          <a:latin typeface="Times New Roman" pitchFamily="18" charset="0"/>
                          <a:cs typeface="Times New Roman" pitchFamily="18" charset="0"/>
                        </a:rPr>
                        <a:t>60</a:t>
                      </a:r>
                    </a:p>
                  </a:txBody>
                  <a:tcPr/>
                </a:tc>
                <a:tc>
                  <a:txBody>
                    <a:bodyPr/>
                    <a:lstStyle/>
                    <a:p>
                      <a:pPr algn="ctr"/>
                      <a:r>
                        <a:rPr lang="fr-FR" sz="1600" dirty="0">
                          <a:solidFill>
                            <a:schemeClr val="tx1"/>
                          </a:solidFill>
                          <a:latin typeface="Times New Roman" pitchFamily="18" charset="0"/>
                          <a:cs typeface="Times New Roman" pitchFamily="18" charset="0"/>
                        </a:rPr>
                        <a:t>90</a:t>
                      </a:r>
                    </a:p>
                  </a:txBody>
                  <a:tcPr/>
                </a:tc>
                <a:tc>
                  <a:txBody>
                    <a:bodyPr/>
                    <a:lstStyle/>
                    <a:p>
                      <a:pPr algn="ctr"/>
                      <a:r>
                        <a:rPr lang="fr-FR" sz="1600" dirty="0">
                          <a:solidFill>
                            <a:schemeClr val="tx1"/>
                          </a:solidFill>
                          <a:latin typeface="Times New Roman" pitchFamily="18" charset="0"/>
                          <a:cs typeface="Times New Roman" pitchFamily="18" charset="0"/>
                        </a:rPr>
                        <a:t>120</a:t>
                      </a:r>
                    </a:p>
                  </a:txBody>
                  <a:tcPr/>
                </a:tc>
                <a:extLst>
                  <a:ext uri="{0D108BD9-81ED-4DB2-BD59-A6C34878D82A}">
                    <a16:rowId xmlns:a16="http://schemas.microsoft.com/office/drawing/2014/main" xmlns="" val="10000"/>
                  </a:ext>
                </a:extLst>
              </a:tr>
              <a:tr h="370840">
                <a:tc>
                  <a:txBody>
                    <a:bodyPr/>
                    <a:lstStyle/>
                    <a:p>
                      <a:pPr algn="ctr"/>
                      <a:r>
                        <a:rPr lang="fr-FR" sz="1600" b="1" dirty="0">
                          <a:latin typeface="Times New Roman" pitchFamily="18" charset="0"/>
                          <a:cs typeface="Times New Roman" pitchFamily="18" charset="0"/>
                        </a:rPr>
                        <a:t>Taux </a:t>
                      </a:r>
                      <a:r>
                        <a:rPr lang="fr-FR" sz="1600" b="1" dirty="0" smtClean="0">
                          <a:latin typeface="Times New Roman" pitchFamily="18" charset="0"/>
                          <a:cs typeface="Times New Roman" pitchFamily="18" charset="0"/>
                        </a:rPr>
                        <a:t>d’élimination </a:t>
                      </a:r>
                      <a:r>
                        <a:rPr lang="fr-FR" sz="1600" b="1" baseline="0" dirty="0" smtClean="0">
                          <a:latin typeface="Times New Roman" pitchFamily="18" charset="0"/>
                          <a:cs typeface="Times New Roman" pitchFamily="18" charset="0"/>
                        </a:rPr>
                        <a:t> </a:t>
                      </a:r>
                      <a:r>
                        <a:rPr lang="fr-FR" sz="1600" b="1" baseline="0" dirty="0">
                          <a:latin typeface="Times New Roman" pitchFamily="18" charset="0"/>
                          <a:cs typeface="Times New Roman" pitchFamily="18" charset="0"/>
                        </a:rPr>
                        <a:t>%</a:t>
                      </a:r>
                      <a:endParaRPr lang="fr-FR" sz="1600" b="1" dirty="0">
                        <a:latin typeface="Times New Roman" pitchFamily="18" charset="0"/>
                        <a:cs typeface="Times New Roman" pitchFamily="18" charset="0"/>
                      </a:endParaRPr>
                    </a:p>
                  </a:txBody>
                  <a:tcPr/>
                </a:tc>
                <a:tc>
                  <a:txBody>
                    <a:bodyPr/>
                    <a:lstStyle/>
                    <a:p>
                      <a:pPr algn="ctr">
                        <a:lnSpc>
                          <a:spcPct val="250000"/>
                        </a:lnSpc>
                        <a:spcAft>
                          <a:spcPts val="0"/>
                        </a:spcAft>
                      </a:pPr>
                      <a:r>
                        <a:rPr lang="fr-FR" sz="1600" b="1" dirty="0">
                          <a:solidFill>
                            <a:srgbClr val="000000"/>
                          </a:solidFill>
                          <a:latin typeface="Times New Roman" pitchFamily="18" charset="0"/>
                          <a:ea typeface="Times New Roman"/>
                          <a:cs typeface="Times New Roman" pitchFamily="18" charset="0"/>
                        </a:rPr>
                        <a:t>94,15</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250000"/>
                        </a:lnSpc>
                        <a:spcAft>
                          <a:spcPts val="0"/>
                        </a:spcAft>
                      </a:pPr>
                      <a:r>
                        <a:rPr lang="fr-FR" sz="1600" b="1" dirty="0">
                          <a:solidFill>
                            <a:srgbClr val="000000"/>
                          </a:solidFill>
                          <a:latin typeface="Times New Roman" pitchFamily="18" charset="0"/>
                          <a:ea typeface="Times New Roman"/>
                          <a:cs typeface="Times New Roman" pitchFamily="18" charset="0"/>
                        </a:rPr>
                        <a:t>94,97</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250000"/>
                        </a:lnSpc>
                        <a:spcAft>
                          <a:spcPts val="0"/>
                        </a:spcAft>
                      </a:pPr>
                      <a:r>
                        <a:rPr lang="fr-FR" sz="1600" b="1" dirty="0">
                          <a:solidFill>
                            <a:srgbClr val="000000"/>
                          </a:solidFill>
                          <a:latin typeface="Times New Roman" pitchFamily="18" charset="0"/>
                          <a:ea typeface="Times New Roman"/>
                          <a:cs typeface="Times New Roman" pitchFamily="18" charset="0"/>
                        </a:rPr>
                        <a:t>95,97</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250000"/>
                        </a:lnSpc>
                        <a:spcAft>
                          <a:spcPts val="0"/>
                        </a:spcAft>
                      </a:pPr>
                      <a:r>
                        <a:rPr lang="fr-FR" sz="1600" b="1" dirty="0">
                          <a:solidFill>
                            <a:srgbClr val="000000"/>
                          </a:solidFill>
                          <a:latin typeface="Times New Roman" pitchFamily="18" charset="0"/>
                          <a:ea typeface="Times New Roman"/>
                          <a:cs typeface="Times New Roman" pitchFamily="18" charset="0"/>
                        </a:rPr>
                        <a:t>97,95</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250000"/>
                        </a:lnSpc>
                        <a:spcAft>
                          <a:spcPts val="0"/>
                        </a:spcAft>
                      </a:pPr>
                      <a:r>
                        <a:rPr lang="fr-FR" sz="1600" b="1" dirty="0">
                          <a:solidFill>
                            <a:srgbClr val="000000"/>
                          </a:solidFill>
                          <a:latin typeface="Times New Roman" pitchFamily="18" charset="0"/>
                          <a:ea typeface="Times New Roman"/>
                          <a:cs typeface="Times New Roman" pitchFamily="18" charset="0"/>
                        </a:rPr>
                        <a:t>96,84</a:t>
                      </a:r>
                      <a:endParaRPr lang="fr-FR" sz="1600" b="1" dirty="0">
                        <a:latin typeface="Times New Roman" pitchFamily="18" charset="0"/>
                        <a:ea typeface="Calibri"/>
                        <a:cs typeface="Times New Roman" pitchFamily="18" charset="0"/>
                      </a:endParaRPr>
                    </a:p>
                  </a:txBody>
                  <a:tcPr marL="44450" marR="44450" marT="0" marB="0" anchor="b"/>
                </a:tc>
                <a:extLst>
                  <a:ext uri="{0D108BD9-81ED-4DB2-BD59-A6C34878D82A}">
                    <a16:rowId xmlns:a16="http://schemas.microsoft.com/office/drawing/2014/main" xmlns="" val="10001"/>
                  </a:ext>
                </a:extLst>
              </a:tr>
            </a:tbl>
          </a:graphicData>
        </a:graphic>
      </p:graphicFrame>
      <p:sp>
        <p:nvSpPr>
          <p:cNvPr id="10" name="ZoneTexte 9"/>
          <p:cNvSpPr txBox="1"/>
          <p:nvPr/>
        </p:nvSpPr>
        <p:spPr>
          <a:xfrm>
            <a:off x="179512" y="1772816"/>
            <a:ext cx="4644008" cy="584775"/>
          </a:xfrm>
          <a:prstGeom prst="rect">
            <a:avLst/>
          </a:prstGeom>
          <a:noFill/>
        </p:spPr>
        <p:txBody>
          <a:bodyPr wrap="square" rtlCol="0">
            <a:spAutoFit/>
          </a:bodyPr>
          <a:lstStyle/>
          <a:p>
            <a:pPr algn="ctr"/>
            <a:r>
              <a:rPr lang="fr-FR" sz="1600" b="1" dirty="0">
                <a:latin typeface="Times New Roman" panose="02020603050405020304" pitchFamily="18" charset="0"/>
                <a:ea typeface="Calibri" panose="020F0502020204030204" pitchFamily="34" charset="0"/>
                <a:cs typeface="Arial" panose="020B0604020202020204" pitchFamily="34" charset="0"/>
              </a:rPr>
              <a:t>Tableau 4.</a:t>
            </a:r>
            <a:r>
              <a:rPr lang="fr-FR" sz="1600" dirty="0">
                <a:latin typeface="Times New Roman" panose="02020603050405020304" pitchFamily="18" charset="0"/>
                <a:ea typeface="Calibri" panose="020F0502020204030204" pitchFamily="34" charset="0"/>
                <a:cs typeface="Arial" panose="020B0604020202020204" pitchFamily="34" charset="0"/>
              </a:rPr>
              <a:t> taux d‘élimination du BM par CA40% en </a:t>
            </a:r>
          </a:p>
          <a:p>
            <a:pPr algn="ctr"/>
            <a:r>
              <a:rPr lang="fr-FR" sz="1600" dirty="0">
                <a:latin typeface="Times New Roman" panose="02020603050405020304" pitchFamily="18" charset="0"/>
                <a:ea typeface="Calibri" panose="020F0502020204030204" pitchFamily="34" charset="0"/>
                <a:cs typeface="Arial" panose="020B0604020202020204" pitchFamily="34" charset="0"/>
              </a:rPr>
              <a:t>fonction du temps de contact (C=100 </a:t>
            </a:r>
            <a:r>
              <a:rPr lang="fr-FR" sz="1600" dirty="0" smtClean="0">
                <a:latin typeface="Times New Roman" panose="02020603050405020304" pitchFamily="18" charset="0"/>
                <a:ea typeface="Calibri" panose="020F0502020204030204" pitchFamily="34" charset="0"/>
                <a:cs typeface="Arial" panose="020B0604020202020204" pitchFamily="34" charset="0"/>
              </a:rPr>
              <a:t>mg/L)</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
        <p:nvSpPr>
          <p:cNvPr id="11" name="ZoneTexte 10"/>
          <p:cNvSpPr txBox="1"/>
          <p:nvPr/>
        </p:nvSpPr>
        <p:spPr>
          <a:xfrm>
            <a:off x="0" y="4077072"/>
            <a:ext cx="5076056" cy="584775"/>
          </a:xfrm>
          <a:prstGeom prst="rect">
            <a:avLst/>
          </a:prstGeom>
          <a:noFill/>
        </p:spPr>
        <p:txBody>
          <a:bodyPr wrap="square" rtlCol="0">
            <a:spAutoFit/>
          </a:bodyPr>
          <a:lstStyle/>
          <a:p>
            <a:pPr algn="ctr"/>
            <a:r>
              <a:rPr lang="fr-FR" sz="1600" b="1" dirty="0">
                <a:latin typeface="Times New Roman" panose="02020603050405020304" pitchFamily="18" charset="0"/>
                <a:ea typeface="Calibri" panose="020F0502020204030204" pitchFamily="34" charset="0"/>
                <a:cs typeface="Arial" panose="020B0604020202020204" pitchFamily="34" charset="0"/>
              </a:rPr>
              <a:t>Tableau 5. </a:t>
            </a:r>
            <a:r>
              <a:rPr lang="fr-FR" sz="1600" dirty="0">
                <a:latin typeface="Times New Roman" panose="02020603050405020304" pitchFamily="18" charset="0"/>
                <a:ea typeface="Calibri" panose="020F0502020204030204" pitchFamily="34" charset="0"/>
                <a:cs typeface="Arial" panose="020B0604020202020204" pitchFamily="34" charset="0"/>
              </a:rPr>
              <a:t>taux d‘élimination du BM par CA20% en </a:t>
            </a:r>
          </a:p>
          <a:p>
            <a:pPr algn="ctr"/>
            <a:r>
              <a:rPr lang="fr-FR" sz="1600" dirty="0">
                <a:latin typeface="Times New Roman" panose="02020603050405020304" pitchFamily="18" charset="0"/>
                <a:ea typeface="Calibri" panose="020F0502020204030204" pitchFamily="34" charset="0"/>
                <a:cs typeface="Arial" panose="020B0604020202020204" pitchFamily="34" charset="0"/>
              </a:rPr>
              <a:t>fonction du temps de contact (C=100 mg/l)</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
        <p:nvSpPr>
          <p:cNvPr id="12" name="ZoneTexte 11"/>
          <p:cNvSpPr txBox="1"/>
          <p:nvPr/>
        </p:nvSpPr>
        <p:spPr>
          <a:xfrm>
            <a:off x="5148064" y="5013176"/>
            <a:ext cx="3995936" cy="830997"/>
          </a:xfrm>
          <a:prstGeom prst="rect">
            <a:avLst/>
          </a:prstGeom>
          <a:noFill/>
        </p:spPr>
        <p:txBody>
          <a:bodyPr wrap="square" rtlCol="0">
            <a:spAutoFit/>
          </a:bodyPr>
          <a:lstStyle/>
          <a:p>
            <a:pPr algn="ctr"/>
            <a:r>
              <a:rPr lang="fr-FR" sz="1600" b="1" dirty="0">
                <a:latin typeface="Times New Roman" panose="02020603050405020304" pitchFamily="18" charset="0"/>
                <a:ea typeface="Calibri" panose="020F0502020204030204" pitchFamily="34" charset="0"/>
                <a:cs typeface="Arial" panose="020B0604020202020204" pitchFamily="34" charset="0"/>
              </a:rPr>
              <a:t>Figure 3.</a:t>
            </a:r>
            <a:r>
              <a:rPr lang="fr-FR" sz="1600" dirty="0">
                <a:latin typeface="Times New Roman" panose="02020603050405020304" pitchFamily="18" charset="0"/>
                <a:ea typeface="Calibri" panose="020F0502020204030204" pitchFamily="34" charset="0"/>
                <a:cs typeface="Arial" panose="020B0604020202020204" pitchFamily="34" charset="0"/>
              </a:rPr>
              <a:t> Taux d‘élimination du BM par CA40% et CA20% en fonction du temps de contact (C=100 mg/l)</a:t>
            </a:r>
            <a:endParaRPr lang="en-US" sz="1600" dirty="0"/>
          </a:p>
        </p:txBody>
      </p:sp>
      <p:sp>
        <p:nvSpPr>
          <p:cNvPr id="16" name="ZoneTexte 15"/>
          <p:cNvSpPr txBox="1"/>
          <p:nvPr/>
        </p:nvSpPr>
        <p:spPr>
          <a:xfrm>
            <a:off x="611560" y="764704"/>
            <a:ext cx="4320480" cy="400110"/>
          </a:xfrm>
          <a:prstGeom prst="rect">
            <a:avLst/>
          </a:prstGeom>
          <a:noFill/>
        </p:spPr>
        <p:txBody>
          <a:bodyPr wrap="square" rtlCol="0">
            <a:spAutoFit/>
          </a:bodyPr>
          <a:lstStyle/>
          <a:p>
            <a:r>
              <a:rPr lang="fr-FR" sz="2000" b="1" dirty="0">
                <a:solidFill>
                  <a:schemeClr val="accent5">
                    <a:lumMod val="50000"/>
                  </a:schemeClr>
                </a:solidFill>
                <a:latin typeface="Times New Roman" panose="02020603050405020304" pitchFamily="18" charset="0"/>
                <a:ea typeface="Calibri" panose="020F0502020204030204" pitchFamily="34" charset="0"/>
                <a:cs typeface="Arial" panose="020B0604020202020204" pitchFamily="34" charset="0"/>
              </a:rPr>
              <a:t>Effet du temps de contact </a:t>
            </a:r>
            <a:endParaRPr lang="fr-FR" sz="2000" dirty="0">
              <a:solidFill>
                <a:schemeClr val="accent5">
                  <a:lumMod val="50000"/>
                </a:schemeClr>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0"/>
            <a:ext cx="8686800" cy="595536"/>
          </a:xfrm>
        </p:spPr>
        <p:txBody>
          <a:bodyPr>
            <a:normAutofit fontScale="90000"/>
          </a:bodyPr>
          <a:lstStyle/>
          <a:p>
            <a:r>
              <a:rPr lang="fr-FR"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Etude paramétrique </a:t>
            </a:r>
            <a:endParaRPr lang="fr-FR" dirty="0">
              <a:effectLst>
                <a:outerShdw blurRad="38100" dist="38100" dir="2700000" algn="tl">
                  <a:srgbClr val="000000">
                    <a:alpha val="43137"/>
                  </a:srgbClr>
                </a:outerShdw>
                <a:reflection blurRad="12700" stA="48000" endA="300" endPos="55000" dir="5400000" sy="-90000" algn="bl" rotWithShape="0"/>
              </a:effectLst>
            </a:endParaRPr>
          </a:p>
        </p:txBody>
      </p:sp>
      <p:graphicFrame>
        <p:nvGraphicFramePr>
          <p:cNvPr id="5" name="Espace réservé du contenu 4"/>
          <p:cNvGraphicFramePr>
            <a:graphicFrameLocks noGrp="1"/>
          </p:cNvGraphicFramePr>
          <p:nvPr>
            <p:ph idx="1"/>
          </p:nvPr>
        </p:nvGraphicFramePr>
        <p:xfrm>
          <a:off x="4572000" y="1484784"/>
          <a:ext cx="4572000" cy="33843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Tableau 5"/>
          <p:cNvGraphicFramePr>
            <a:graphicFrameLocks noGrp="1"/>
          </p:cNvGraphicFramePr>
          <p:nvPr/>
        </p:nvGraphicFramePr>
        <p:xfrm>
          <a:off x="0" y="2420888"/>
          <a:ext cx="4860030" cy="949960"/>
        </p:xfrm>
        <a:graphic>
          <a:graphicData uri="http://schemas.openxmlformats.org/drawingml/2006/table">
            <a:tbl>
              <a:tblPr firstRow="1" bandRow="1">
                <a:tableStyleId>{5C22544A-7EE6-4342-B048-85BDC9FD1C3A}</a:tableStyleId>
              </a:tblPr>
              <a:tblGrid>
                <a:gridCol w="1691680">
                  <a:extLst>
                    <a:ext uri="{9D8B030D-6E8A-4147-A177-3AD203B41FA5}">
                      <a16:colId xmlns:a16="http://schemas.microsoft.com/office/drawing/2014/main" xmlns="" val="20000"/>
                    </a:ext>
                  </a:extLst>
                </a:gridCol>
                <a:gridCol w="720080">
                  <a:extLst>
                    <a:ext uri="{9D8B030D-6E8A-4147-A177-3AD203B41FA5}">
                      <a16:colId xmlns:a16="http://schemas.microsoft.com/office/drawing/2014/main" xmlns="" val="20001"/>
                    </a:ext>
                  </a:extLst>
                </a:gridCol>
                <a:gridCol w="792088">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864094">
                  <a:extLst>
                    <a:ext uri="{9D8B030D-6E8A-4147-A177-3AD203B41FA5}">
                      <a16:colId xmlns:a16="http://schemas.microsoft.com/office/drawing/2014/main" xmlns="" val="20004"/>
                    </a:ext>
                  </a:extLst>
                </a:gridCol>
              </a:tblGrid>
              <a:tr h="370840">
                <a:tc>
                  <a:txBody>
                    <a:bodyPr/>
                    <a:lstStyle/>
                    <a:p>
                      <a:pPr algn="ctr"/>
                      <a:r>
                        <a:rPr lang="fr-FR" sz="1600" dirty="0" smtClean="0">
                          <a:solidFill>
                            <a:schemeClr val="tx1"/>
                          </a:solidFill>
                          <a:latin typeface="Times New Roman" pitchFamily="18" charset="0"/>
                          <a:cs typeface="Times New Roman" pitchFamily="18" charset="0"/>
                        </a:rPr>
                        <a:t>Dose (g/L)</a:t>
                      </a:r>
                      <a:endParaRPr lang="fr-FR" sz="1600" dirty="0">
                        <a:solidFill>
                          <a:schemeClr val="tx1"/>
                        </a:solidFill>
                        <a:latin typeface="Times New Roman" pitchFamily="18" charset="0"/>
                        <a:cs typeface="Times New Roman" pitchFamily="18" charset="0"/>
                      </a:endParaRPr>
                    </a:p>
                  </a:txBody>
                  <a:tcPr/>
                </a:tc>
                <a:tc>
                  <a:txBody>
                    <a:bodyPr/>
                    <a:lstStyle/>
                    <a:p>
                      <a:pPr algn="ctr"/>
                      <a:r>
                        <a:rPr lang="fr-FR" sz="1600" dirty="0">
                          <a:solidFill>
                            <a:schemeClr val="tx1"/>
                          </a:solidFill>
                          <a:latin typeface="Times New Roman" pitchFamily="18" charset="0"/>
                          <a:cs typeface="Times New Roman" pitchFamily="18" charset="0"/>
                        </a:rPr>
                        <a:t>2</a:t>
                      </a:r>
                    </a:p>
                  </a:txBody>
                  <a:tcPr/>
                </a:tc>
                <a:tc>
                  <a:txBody>
                    <a:bodyPr/>
                    <a:lstStyle/>
                    <a:p>
                      <a:pPr algn="ctr"/>
                      <a:r>
                        <a:rPr lang="fr-FR" sz="1600" dirty="0">
                          <a:solidFill>
                            <a:schemeClr val="tx1"/>
                          </a:solidFill>
                          <a:latin typeface="Times New Roman" pitchFamily="18" charset="0"/>
                          <a:cs typeface="Times New Roman" pitchFamily="18" charset="0"/>
                        </a:rPr>
                        <a:t>4</a:t>
                      </a:r>
                    </a:p>
                  </a:txBody>
                  <a:tcPr/>
                </a:tc>
                <a:tc>
                  <a:txBody>
                    <a:bodyPr/>
                    <a:lstStyle/>
                    <a:p>
                      <a:pPr algn="ctr"/>
                      <a:r>
                        <a:rPr lang="fr-FR" sz="1600" dirty="0">
                          <a:solidFill>
                            <a:schemeClr val="tx1"/>
                          </a:solidFill>
                          <a:latin typeface="Times New Roman" pitchFamily="18" charset="0"/>
                          <a:cs typeface="Times New Roman" pitchFamily="18" charset="0"/>
                        </a:rPr>
                        <a:t>8</a:t>
                      </a:r>
                    </a:p>
                  </a:txBody>
                  <a:tcPr/>
                </a:tc>
                <a:tc>
                  <a:txBody>
                    <a:bodyPr/>
                    <a:lstStyle/>
                    <a:p>
                      <a:pPr algn="ctr"/>
                      <a:r>
                        <a:rPr lang="fr-FR" sz="1600" dirty="0">
                          <a:solidFill>
                            <a:schemeClr val="tx1"/>
                          </a:solidFill>
                          <a:latin typeface="Times New Roman" pitchFamily="18" charset="0"/>
                          <a:cs typeface="Times New Roman" pitchFamily="18" charset="0"/>
                        </a:rPr>
                        <a:t>12</a:t>
                      </a:r>
                    </a:p>
                  </a:txBody>
                  <a:tcPr/>
                </a:tc>
                <a:extLst>
                  <a:ext uri="{0D108BD9-81ED-4DB2-BD59-A6C34878D82A}">
                    <a16:rowId xmlns:a16="http://schemas.microsoft.com/office/drawing/2014/main" xmlns="" val="10000"/>
                  </a:ext>
                </a:extLst>
              </a:tr>
              <a:tr h="205224">
                <a:tc>
                  <a:txBody>
                    <a:bodyPr/>
                    <a:lstStyle/>
                    <a:p>
                      <a:pPr algn="ctr"/>
                      <a:r>
                        <a:rPr lang="fr-FR" sz="1600" b="1" dirty="0">
                          <a:solidFill>
                            <a:schemeClr val="tx1"/>
                          </a:solidFill>
                          <a:latin typeface="Times New Roman" pitchFamily="18" charset="0"/>
                          <a:cs typeface="Times New Roman" pitchFamily="18" charset="0"/>
                        </a:rPr>
                        <a:t>Taux </a:t>
                      </a:r>
                      <a:r>
                        <a:rPr lang="fr-FR" sz="1600" b="1" dirty="0" smtClean="0">
                          <a:solidFill>
                            <a:schemeClr val="tx1"/>
                          </a:solidFill>
                          <a:latin typeface="Times New Roman" pitchFamily="18" charset="0"/>
                          <a:cs typeface="Times New Roman" pitchFamily="18" charset="0"/>
                        </a:rPr>
                        <a:t>d’élimination </a:t>
                      </a:r>
                      <a:r>
                        <a:rPr lang="fr-FR" sz="1600" b="1" dirty="0">
                          <a:solidFill>
                            <a:schemeClr val="tx1"/>
                          </a:solidFill>
                          <a:latin typeface="Times New Roman" pitchFamily="18" charset="0"/>
                          <a:cs typeface="Times New Roman" pitchFamily="18" charset="0"/>
                        </a:rPr>
                        <a:t>%</a:t>
                      </a:r>
                    </a:p>
                  </a:txBody>
                  <a:tcPr/>
                </a:tc>
                <a:tc>
                  <a:txBody>
                    <a:bodyPr/>
                    <a:lstStyle/>
                    <a:p>
                      <a:pPr algn="ctr">
                        <a:lnSpc>
                          <a:spcPct val="200000"/>
                        </a:lnSpc>
                        <a:spcAft>
                          <a:spcPts val="0"/>
                        </a:spcAft>
                      </a:pPr>
                      <a:r>
                        <a:rPr lang="fr-FR" sz="1600" b="1" dirty="0">
                          <a:solidFill>
                            <a:srgbClr val="000000"/>
                          </a:solidFill>
                          <a:latin typeface="Times New Roman" pitchFamily="18" charset="0"/>
                          <a:ea typeface="Times New Roman"/>
                          <a:cs typeface="Times New Roman" pitchFamily="18" charset="0"/>
                        </a:rPr>
                        <a:t>97,39</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200000"/>
                        </a:lnSpc>
                        <a:spcAft>
                          <a:spcPts val="0"/>
                        </a:spcAft>
                      </a:pPr>
                      <a:r>
                        <a:rPr lang="fr-FR" sz="1600" b="1" dirty="0">
                          <a:solidFill>
                            <a:srgbClr val="000000"/>
                          </a:solidFill>
                          <a:latin typeface="Times New Roman" pitchFamily="18" charset="0"/>
                          <a:ea typeface="Times New Roman"/>
                          <a:cs typeface="Times New Roman" pitchFamily="18" charset="0"/>
                        </a:rPr>
                        <a:t>98,29</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200000"/>
                        </a:lnSpc>
                        <a:spcAft>
                          <a:spcPts val="0"/>
                        </a:spcAft>
                      </a:pPr>
                      <a:r>
                        <a:rPr lang="fr-FR" sz="1600" b="1" dirty="0">
                          <a:solidFill>
                            <a:srgbClr val="000000"/>
                          </a:solidFill>
                          <a:latin typeface="Times New Roman" pitchFamily="18" charset="0"/>
                          <a:ea typeface="Times New Roman"/>
                          <a:cs typeface="Times New Roman" pitchFamily="18" charset="0"/>
                        </a:rPr>
                        <a:t>99,03</a:t>
                      </a:r>
                      <a:endParaRPr lang="fr-FR" sz="1600" b="1" dirty="0">
                        <a:latin typeface="Times New Roman" pitchFamily="18" charset="0"/>
                        <a:ea typeface="Calibri"/>
                        <a:cs typeface="Times New Roman" pitchFamily="18" charset="0"/>
                      </a:endParaRPr>
                    </a:p>
                  </a:txBody>
                  <a:tcPr marL="44450" marR="44450" marT="0" marB="0" anchor="b"/>
                </a:tc>
                <a:tc>
                  <a:txBody>
                    <a:bodyPr/>
                    <a:lstStyle/>
                    <a:p>
                      <a:pPr algn="ctr">
                        <a:lnSpc>
                          <a:spcPct val="200000"/>
                        </a:lnSpc>
                        <a:spcAft>
                          <a:spcPts val="0"/>
                        </a:spcAft>
                      </a:pPr>
                      <a:r>
                        <a:rPr lang="fr-FR" sz="1600" b="1" dirty="0">
                          <a:solidFill>
                            <a:srgbClr val="000000"/>
                          </a:solidFill>
                          <a:latin typeface="Times New Roman" pitchFamily="18" charset="0"/>
                          <a:ea typeface="Times New Roman"/>
                          <a:cs typeface="Times New Roman" pitchFamily="18" charset="0"/>
                        </a:rPr>
                        <a:t>99,03</a:t>
                      </a:r>
                      <a:endParaRPr lang="fr-FR" sz="1600" b="1" dirty="0">
                        <a:latin typeface="Times New Roman" pitchFamily="18" charset="0"/>
                        <a:ea typeface="Calibri"/>
                        <a:cs typeface="Times New Roman" pitchFamily="18" charset="0"/>
                      </a:endParaRPr>
                    </a:p>
                  </a:txBody>
                  <a:tcPr marL="44450" marR="44450" marT="0" marB="0" anchor="b"/>
                </a:tc>
                <a:extLst>
                  <a:ext uri="{0D108BD9-81ED-4DB2-BD59-A6C34878D82A}">
                    <a16:rowId xmlns:a16="http://schemas.microsoft.com/office/drawing/2014/main" xmlns="" val="10001"/>
                  </a:ext>
                </a:extLst>
              </a:tr>
            </a:tbl>
          </a:graphicData>
        </a:graphic>
      </p:graphicFrame>
      <p:graphicFrame>
        <p:nvGraphicFramePr>
          <p:cNvPr id="7" name="Tableau 6"/>
          <p:cNvGraphicFramePr>
            <a:graphicFrameLocks noGrp="1"/>
          </p:cNvGraphicFramePr>
          <p:nvPr/>
        </p:nvGraphicFramePr>
        <p:xfrm>
          <a:off x="0" y="5013176"/>
          <a:ext cx="4932040" cy="949960"/>
        </p:xfrm>
        <a:graphic>
          <a:graphicData uri="http://schemas.openxmlformats.org/drawingml/2006/table">
            <a:tbl>
              <a:tblPr firstRow="1" bandRow="1">
                <a:tableStyleId>{5C22544A-7EE6-4342-B048-85BDC9FD1C3A}</a:tableStyleId>
              </a:tblPr>
              <a:tblGrid>
                <a:gridCol w="1691680">
                  <a:extLst>
                    <a:ext uri="{9D8B030D-6E8A-4147-A177-3AD203B41FA5}">
                      <a16:colId xmlns:a16="http://schemas.microsoft.com/office/drawing/2014/main" xmlns="" val="20000"/>
                    </a:ext>
                  </a:extLst>
                </a:gridCol>
                <a:gridCol w="720080">
                  <a:extLst>
                    <a:ext uri="{9D8B030D-6E8A-4147-A177-3AD203B41FA5}">
                      <a16:colId xmlns:a16="http://schemas.microsoft.com/office/drawing/2014/main" xmlns="" val="20001"/>
                    </a:ext>
                  </a:extLst>
                </a:gridCol>
                <a:gridCol w="864096">
                  <a:extLst>
                    <a:ext uri="{9D8B030D-6E8A-4147-A177-3AD203B41FA5}">
                      <a16:colId xmlns:a16="http://schemas.microsoft.com/office/drawing/2014/main" xmlns="" val="20002"/>
                    </a:ext>
                  </a:extLst>
                </a:gridCol>
                <a:gridCol w="792088">
                  <a:extLst>
                    <a:ext uri="{9D8B030D-6E8A-4147-A177-3AD203B41FA5}">
                      <a16:colId xmlns:a16="http://schemas.microsoft.com/office/drawing/2014/main" xmlns="" val="20003"/>
                    </a:ext>
                  </a:extLst>
                </a:gridCol>
                <a:gridCol w="864096">
                  <a:extLst>
                    <a:ext uri="{9D8B030D-6E8A-4147-A177-3AD203B41FA5}">
                      <a16:colId xmlns:a16="http://schemas.microsoft.com/office/drawing/2014/main" xmlns="" val="20004"/>
                    </a:ext>
                  </a:extLst>
                </a:gridCol>
              </a:tblGrid>
              <a:tr h="370840">
                <a:tc>
                  <a:txBody>
                    <a:bodyPr/>
                    <a:lstStyle/>
                    <a:p>
                      <a:pPr algn="ctr"/>
                      <a:r>
                        <a:rPr lang="fr-FR" sz="1600" dirty="0" smtClean="0">
                          <a:solidFill>
                            <a:schemeClr val="tx1"/>
                          </a:solidFill>
                          <a:latin typeface="Times New Roman" pitchFamily="18" charset="0"/>
                          <a:cs typeface="Times New Roman" pitchFamily="18" charset="0"/>
                        </a:rPr>
                        <a:t>Dose(g/L)</a:t>
                      </a:r>
                      <a:endParaRPr lang="fr-FR" sz="1600" dirty="0">
                        <a:solidFill>
                          <a:schemeClr val="tx1"/>
                        </a:solidFill>
                        <a:latin typeface="Times New Roman" pitchFamily="18" charset="0"/>
                        <a:cs typeface="Times New Roman" pitchFamily="18" charset="0"/>
                      </a:endParaRPr>
                    </a:p>
                  </a:txBody>
                  <a:tcPr/>
                </a:tc>
                <a:tc>
                  <a:txBody>
                    <a:bodyPr/>
                    <a:lstStyle/>
                    <a:p>
                      <a:pPr algn="ctr"/>
                      <a:r>
                        <a:rPr lang="fr-FR" sz="1600" dirty="0">
                          <a:solidFill>
                            <a:schemeClr val="tx1"/>
                          </a:solidFill>
                          <a:latin typeface="Times New Roman" pitchFamily="18" charset="0"/>
                          <a:cs typeface="Times New Roman" pitchFamily="18" charset="0"/>
                        </a:rPr>
                        <a:t>2</a:t>
                      </a:r>
                    </a:p>
                  </a:txBody>
                  <a:tcPr/>
                </a:tc>
                <a:tc>
                  <a:txBody>
                    <a:bodyPr/>
                    <a:lstStyle/>
                    <a:p>
                      <a:pPr algn="ctr"/>
                      <a:r>
                        <a:rPr lang="fr-FR" sz="1600" dirty="0">
                          <a:solidFill>
                            <a:schemeClr val="tx1"/>
                          </a:solidFill>
                          <a:latin typeface="Times New Roman" pitchFamily="18" charset="0"/>
                          <a:cs typeface="Times New Roman" pitchFamily="18" charset="0"/>
                        </a:rPr>
                        <a:t>4</a:t>
                      </a:r>
                    </a:p>
                  </a:txBody>
                  <a:tcPr/>
                </a:tc>
                <a:tc>
                  <a:txBody>
                    <a:bodyPr/>
                    <a:lstStyle/>
                    <a:p>
                      <a:pPr algn="ctr"/>
                      <a:r>
                        <a:rPr lang="fr-FR" sz="1600" dirty="0">
                          <a:solidFill>
                            <a:schemeClr val="tx1"/>
                          </a:solidFill>
                          <a:latin typeface="Times New Roman" pitchFamily="18" charset="0"/>
                          <a:cs typeface="Times New Roman" pitchFamily="18" charset="0"/>
                        </a:rPr>
                        <a:t>8</a:t>
                      </a:r>
                    </a:p>
                  </a:txBody>
                  <a:tcPr/>
                </a:tc>
                <a:tc>
                  <a:txBody>
                    <a:bodyPr/>
                    <a:lstStyle/>
                    <a:p>
                      <a:pPr algn="ctr"/>
                      <a:r>
                        <a:rPr lang="fr-FR" sz="1600" dirty="0">
                          <a:solidFill>
                            <a:schemeClr val="tx1"/>
                          </a:solidFill>
                          <a:latin typeface="Times New Roman" pitchFamily="18" charset="0"/>
                          <a:cs typeface="Times New Roman" pitchFamily="18" charset="0"/>
                        </a:rPr>
                        <a:t>12</a:t>
                      </a:r>
                    </a:p>
                  </a:txBody>
                  <a:tcPr/>
                </a:tc>
                <a:extLst>
                  <a:ext uri="{0D108BD9-81ED-4DB2-BD59-A6C34878D82A}">
                    <a16:rowId xmlns:a16="http://schemas.microsoft.com/office/drawing/2014/main" xmlns="" val="10000"/>
                  </a:ext>
                </a:extLst>
              </a:tr>
              <a:tr h="370840">
                <a:tc>
                  <a:txBody>
                    <a:bodyPr/>
                    <a:lstStyle/>
                    <a:p>
                      <a:pPr algn="ctr"/>
                      <a:r>
                        <a:rPr lang="fr-FR" sz="1600" b="1" dirty="0">
                          <a:latin typeface="Times New Roman" pitchFamily="18" charset="0"/>
                          <a:cs typeface="Times New Roman" pitchFamily="18" charset="0"/>
                        </a:rPr>
                        <a:t>Taux </a:t>
                      </a:r>
                      <a:r>
                        <a:rPr lang="fr-FR" sz="1600" b="1" dirty="0" smtClean="0">
                          <a:latin typeface="Times New Roman" pitchFamily="18" charset="0"/>
                          <a:cs typeface="Times New Roman" pitchFamily="18" charset="0"/>
                        </a:rPr>
                        <a:t>d’élimination </a:t>
                      </a:r>
                      <a:r>
                        <a:rPr lang="fr-FR" sz="1600" b="1" dirty="0">
                          <a:latin typeface="Times New Roman" pitchFamily="18" charset="0"/>
                          <a:cs typeface="Times New Roman" pitchFamily="18" charset="0"/>
                        </a:rPr>
                        <a:t>%</a:t>
                      </a:r>
                    </a:p>
                  </a:txBody>
                  <a:tcPr/>
                </a:tc>
                <a:tc>
                  <a:txBody>
                    <a:bodyPr/>
                    <a:lstStyle/>
                    <a:p>
                      <a:pPr algn="ctr">
                        <a:lnSpc>
                          <a:spcPct val="200000"/>
                        </a:lnSpc>
                        <a:spcAft>
                          <a:spcPts val="0"/>
                        </a:spcAft>
                      </a:pPr>
                      <a:r>
                        <a:rPr lang="fr-FR" sz="1600" b="1" dirty="0">
                          <a:solidFill>
                            <a:srgbClr val="000000"/>
                          </a:solidFill>
                          <a:latin typeface="Times New Roman"/>
                          <a:ea typeface="Times New Roman"/>
                          <a:cs typeface="Arial"/>
                        </a:rPr>
                        <a:t>98,33</a:t>
                      </a:r>
                      <a:endParaRPr lang="fr-FR" sz="1600" b="1" dirty="0">
                        <a:latin typeface="Calibri"/>
                        <a:ea typeface="Calibri"/>
                        <a:cs typeface="Arial"/>
                      </a:endParaRPr>
                    </a:p>
                  </a:txBody>
                  <a:tcPr marL="44450" marR="44450" marT="0" marB="0" anchor="b"/>
                </a:tc>
                <a:tc>
                  <a:txBody>
                    <a:bodyPr/>
                    <a:lstStyle/>
                    <a:p>
                      <a:pPr algn="ctr">
                        <a:lnSpc>
                          <a:spcPct val="200000"/>
                        </a:lnSpc>
                        <a:spcAft>
                          <a:spcPts val="0"/>
                        </a:spcAft>
                      </a:pPr>
                      <a:r>
                        <a:rPr lang="fr-FR" sz="1600" b="1" dirty="0">
                          <a:solidFill>
                            <a:srgbClr val="000000"/>
                          </a:solidFill>
                          <a:latin typeface="Times New Roman"/>
                          <a:ea typeface="Times New Roman"/>
                          <a:cs typeface="Arial"/>
                        </a:rPr>
                        <a:t>98,41</a:t>
                      </a:r>
                      <a:endParaRPr lang="fr-FR" sz="1600" b="1" dirty="0">
                        <a:latin typeface="Calibri"/>
                        <a:ea typeface="Calibri"/>
                        <a:cs typeface="Arial"/>
                      </a:endParaRPr>
                    </a:p>
                  </a:txBody>
                  <a:tcPr marL="44450" marR="44450" marT="0" marB="0" anchor="b"/>
                </a:tc>
                <a:tc>
                  <a:txBody>
                    <a:bodyPr/>
                    <a:lstStyle/>
                    <a:p>
                      <a:pPr algn="ctr">
                        <a:lnSpc>
                          <a:spcPct val="200000"/>
                        </a:lnSpc>
                        <a:spcAft>
                          <a:spcPts val="0"/>
                        </a:spcAft>
                      </a:pPr>
                      <a:r>
                        <a:rPr lang="fr-FR" sz="1600" b="1" dirty="0">
                          <a:solidFill>
                            <a:srgbClr val="000000"/>
                          </a:solidFill>
                          <a:latin typeface="Times New Roman"/>
                          <a:ea typeface="Times New Roman"/>
                          <a:cs typeface="Arial"/>
                        </a:rPr>
                        <a:t>98,45</a:t>
                      </a:r>
                      <a:endParaRPr lang="fr-FR" sz="1600" b="1" dirty="0">
                        <a:latin typeface="Calibri"/>
                        <a:ea typeface="Calibri"/>
                        <a:cs typeface="Arial"/>
                      </a:endParaRPr>
                    </a:p>
                  </a:txBody>
                  <a:tcPr marL="44450" marR="44450" marT="0" marB="0" anchor="b"/>
                </a:tc>
                <a:tc>
                  <a:txBody>
                    <a:bodyPr/>
                    <a:lstStyle/>
                    <a:p>
                      <a:pPr algn="ctr">
                        <a:lnSpc>
                          <a:spcPct val="200000"/>
                        </a:lnSpc>
                        <a:spcAft>
                          <a:spcPts val="0"/>
                        </a:spcAft>
                      </a:pPr>
                      <a:r>
                        <a:rPr lang="fr-FR" sz="1600" b="1" dirty="0">
                          <a:solidFill>
                            <a:srgbClr val="000000"/>
                          </a:solidFill>
                          <a:latin typeface="Times New Roman"/>
                          <a:ea typeface="Times New Roman"/>
                          <a:cs typeface="Arial"/>
                        </a:rPr>
                        <a:t>98,46</a:t>
                      </a:r>
                      <a:endParaRPr lang="fr-FR" sz="1600" b="1" dirty="0">
                        <a:latin typeface="Calibri"/>
                        <a:ea typeface="Calibri"/>
                        <a:cs typeface="Arial"/>
                      </a:endParaRPr>
                    </a:p>
                  </a:txBody>
                  <a:tcPr marL="44450" marR="44450" marT="0" marB="0" anchor="b"/>
                </a:tc>
                <a:extLst>
                  <a:ext uri="{0D108BD9-81ED-4DB2-BD59-A6C34878D82A}">
                    <a16:rowId xmlns:a16="http://schemas.microsoft.com/office/drawing/2014/main" xmlns="" val="10001"/>
                  </a:ext>
                </a:extLst>
              </a:tr>
            </a:tbl>
          </a:graphicData>
        </a:graphic>
      </p:graphicFrame>
      <p:sp>
        <p:nvSpPr>
          <p:cNvPr id="8" name="ZoneTexte 7"/>
          <p:cNvSpPr txBox="1"/>
          <p:nvPr/>
        </p:nvSpPr>
        <p:spPr>
          <a:xfrm>
            <a:off x="0" y="1412776"/>
            <a:ext cx="4716016" cy="830997"/>
          </a:xfrm>
          <a:prstGeom prst="rect">
            <a:avLst/>
          </a:prstGeom>
          <a:noFill/>
        </p:spPr>
        <p:txBody>
          <a:bodyPr wrap="square" rtlCol="0">
            <a:spAutoFit/>
          </a:bodyPr>
          <a:lstStyle/>
          <a:p>
            <a:pPr algn="ctr"/>
            <a:r>
              <a:rPr lang="fr-FR" sz="1600" b="1" dirty="0">
                <a:latin typeface="Times New Roman" panose="02020603050405020304" pitchFamily="18" charset="0"/>
                <a:ea typeface="Calibri" panose="020F0502020204030204" pitchFamily="34" charset="0"/>
                <a:cs typeface="Arial" panose="020B0604020202020204" pitchFamily="34" charset="0"/>
              </a:rPr>
              <a:t>Tableau 6. </a:t>
            </a:r>
            <a:r>
              <a:rPr lang="fr-FR" sz="1600" dirty="0">
                <a:latin typeface="Times New Roman" panose="02020603050405020304" pitchFamily="18" charset="0"/>
                <a:ea typeface="Calibri" panose="020F0502020204030204" pitchFamily="34" charset="0"/>
                <a:cs typeface="Arial" panose="020B0604020202020204" pitchFamily="34" charset="0"/>
              </a:rPr>
              <a:t> Effet de la dose de l‘adsorbant sur % d‘élimination du BM par CA40% (C=100 mg/l ; t= 90 min)</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
        <p:nvSpPr>
          <p:cNvPr id="9" name="ZoneTexte 8"/>
          <p:cNvSpPr txBox="1"/>
          <p:nvPr/>
        </p:nvSpPr>
        <p:spPr>
          <a:xfrm>
            <a:off x="0" y="3861048"/>
            <a:ext cx="4932040" cy="830997"/>
          </a:xfrm>
          <a:prstGeom prst="rect">
            <a:avLst/>
          </a:prstGeom>
          <a:noFill/>
        </p:spPr>
        <p:txBody>
          <a:bodyPr wrap="square" rtlCol="0">
            <a:spAutoFit/>
          </a:bodyPr>
          <a:lstStyle/>
          <a:p>
            <a:pPr algn="ctr"/>
            <a:r>
              <a:rPr lang="fr-FR" sz="1600" b="1" dirty="0">
                <a:latin typeface="Times New Roman" panose="02020603050405020304" pitchFamily="18" charset="0"/>
                <a:ea typeface="Calibri" panose="020F0502020204030204" pitchFamily="34" charset="0"/>
                <a:cs typeface="Times New Roman" panose="02020603050405020304" pitchFamily="18" charset="0"/>
              </a:rPr>
              <a:t>Tableau 7</a:t>
            </a:r>
            <a:r>
              <a:rPr lang="fr-FR" sz="1600" dirty="0">
                <a:latin typeface="Times New Roman" panose="02020603050405020304" pitchFamily="18" charset="0"/>
                <a:ea typeface="Calibri" panose="020F0502020204030204" pitchFamily="34" charset="0"/>
                <a:cs typeface="Times New Roman" panose="02020603050405020304" pitchFamily="18" charset="0"/>
              </a:rPr>
              <a:t> Effet de la dose de l‘adsorbant sur % d‘élimination du BM par CA20% (C=100 </a:t>
            </a:r>
            <a:r>
              <a:rPr lang="fr-FR" sz="1600" dirty="0" smtClean="0">
                <a:latin typeface="Times New Roman" panose="02020603050405020304" pitchFamily="18" charset="0"/>
                <a:ea typeface="Calibri" panose="020F0502020204030204" pitchFamily="34" charset="0"/>
                <a:cs typeface="Times New Roman" panose="02020603050405020304" pitchFamily="18" charset="0"/>
              </a:rPr>
              <a:t>mg/L</a:t>
            </a:r>
            <a:r>
              <a:rPr lang="fr-FR" sz="1600" dirty="0">
                <a:latin typeface="Times New Roman" panose="02020603050405020304" pitchFamily="18" charset="0"/>
                <a:ea typeface="Calibri" panose="020F0502020204030204" pitchFamily="34" charset="0"/>
                <a:cs typeface="Times New Roman" panose="02020603050405020304" pitchFamily="18" charset="0"/>
              </a:rPr>
              <a:t> ; t= 90 min)</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ZoneTexte 9"/>
          <p:cNvSpPr txBox="1"/>
          <p:nvPr/>
        </p:nvSpPr>
        <p:spPr>
          <a:xfrm>
            <a:off x="5004048" y="5013176"/>
            <a:ext cx="4139952" cy="830997"/>
          </a:xfrm>
          <a:prstGeom prst="rect">
            <a:avLst/>
          </a:prstGeom>
          <a:noFill/>
        </p:spPr>
        <p:txBody>
          <a:bodyPr wrap="square" rtlCol="0">
            <a:spAutoFit/>
          </a:bodyPr>
          <a:lstStyle/>
          <a:p>
            <a:pPr algn="ctr"/>
            <a:r>
              <a:rPr lang="fr-FR" sz="1600" b="1" dirty="0">
                <a:latin typeface="Times New Roman" panose="02020603050405020304" pitchFamily="18" charset="0"/>
                <a:ea typeface="Calibri" panose="020F0502020204030204" pitchFamily="34" charset="0"/>
                <a:cs typeface="Arial" panose="020B0604020202020204" pitchFamily="34" charset="0"/>
              </a:rPr>
              <a:t>Figure 4. </a:t>
            </a:r>
            <a:r>
              <a:rPr lang="fr-FR" sz="1600" dirty="0">
                <a:latin typeface="Times New Roman" panose="02020603050405020304" pitchFamily="18" charset="0"/>
                <a:ea typeface="Calibri" panose="020F0502020204030204" pitchFamily="34" charset="0"/>
                <a:cs typeface="Arial" panose="020B0604020202020204" pitchFamily="34" charset="0"/>
              </a:rPr>
              <a:t>Effet de la dose de l‘adsorbant sur taux d‘élimination % du BM par CA40% et CA20% (C=100 </a:t>
            </a:r>
            <a:r>
              <a:rPr lang="fr-FR" sz="1600" dirty="0" smtClean="0">
                <a:latin typeface="Times New Roman" panose="02020603050405020304" pitchFamily="18" charset="0"/>
                <a:ea typeface="Calibri" panose="020F0502020204030204" pitchFamily="34" charset="0"/>
                <a:cs typeface="Arial" panose="020B0604020202020204" pitchFamily="34" charset="0"/>
              </a:rPr>
              <a:t>mg/L</a:t>
            </a:r>
            <a:r>
              <a:rPr lang="fr-FR" sz="1600" dirty="0">
                <a:latin typeface="Times New Roman" panose="02020603050405020304" pitchFamily="18" charset="0"/>
                <a:ea typeface="Calibri" panose="020F0502020204030204" pitchFamily="34" charset="0"/>
                <a:cs typeface="Arial" panose="020B0604020202020204" pitchFamily="34" charset="0"/>
              </a:rPr>
              <a:t> ; t= 90 min)</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
        <p:nvSpPr>
          <p:cNvPr id="11" name="ZoneTexte 10"/>
          <p:cNvSpPr txBox="1"/>
          <p:nvPr/>
        </p:nvSpPr>
        <p:spPr>
          <a:xfrm>
            <a:off x="539552" y="764704"/>
            <a:ext cx="4248472" cy="369332"/>
          </a:xfrm>
          <a:prstGeom prst="rect">
            <a:avLst/>
          </a:prstGeom>
          <a:noFill/>
        </p:spPr>
        <p:txBody>
          <a:bodyPr wrap="square" rtlCol="0">
            <a:spAutoFit/>
          </a:bodyPr>
          <a:lstStyle/>
          <a:p>
            <a:r>
              <a:rPr lang="fr-FR" b="1" dirty="0">
                <a:solidFill>
                  <a:schemeClr val="accent5">
                    <a:lumMod val="50000"/>
                  </a:schemeClr>
                </a:solidFill>
                <a:latin typeface="Times New Roman" panose="02020603050405020304" pitchFamily="18" charset="0"/>
                <a:ea typeface="Calibri" panose="020F0502020204030204" pitchFamily="34" charset="0"/>
                <a:cs typeface="Arial" panose="020B0604020202020204" pitchFamily="34" charset="0"/>
              </a:rPr>
              <a:t>Effet de la dose de l’adsorbant</a:t>
            </a:r>
            <a:endParaRPr lang="en-US" dirty="0">
              <a:solidFill>
                <a:schemeClr val="accent5">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523528"/>
          </a:xfrm>
          <a:solidFill>
            <a:schemeClr val="bg2"/>
          </a:solidFill>
        </p:spPr>
        <p:txBody>
          <a:bodyPr>
            <a:normAutofit fontScale="90000"/>
          </a:bodyPr>
          <a:lstStyle/>
          <a:p>
            <a:r>
              <a:rPr lang="fr-FR" b="1" dirty="0">
                <a:latin typeface="Times New Roman" pitchFamily="18" charset="0"/>
                <a:cs typeface="Times New Roman" pitchFamily="18" charset="0"/>
              </a:rPr>
              <a:t>    </a:t>
            </a:r>
            <a:r>
              <a:rPr lang="fr-FR"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Etude paramétrique </a:t>
            </a:r>
            <a:endParaRPr lang="fr-FR" dirty="0">
              <a:effectLst>
                <a:outerShdw blurRad="38100" dist="38100" dir="2700000" algn="tl">
                  <a:srgbClr val="000000">
                    <a:alpha val="43137"/>
                  </a:srgbClr>
                </a:outerShdw>
                <a:reflection blurRad="12700" stA="48000" endA="300" endPos="55000" dir="5400000" sy="-90000" algn="bl" rotWithShape="0"/>
              </a:effectLst>
            </a:endParaRPr>
          </a:p>
        </p:txBody>
      </p:sp>
      <p:graphicFrame>
        <p:nvGraphicFramePr>
          <p:cNvPr id="4" name="Espace réservé du contenu 3"/>
          <p:cNvGraphicFramePr>
            <a:graphicFrameLocks noGrp="1"/>
          </p:cNvGraphicFramePr>
          <p:nvPr>
            <p:ph idx="1"/>
          </p:nvPr>
        </p:nvGraphicFramePr>
        <p:xfrm>
          <a:off x="1835696" y="2852936"/>
          <a:ext cx="5328592" cy="33569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Tableau 4"/>
          <p:cNvGraphicFramePr>
            <a:graphicFrameLocks noGrp="1"/>
          </p:cNvGraphicFramePr>
          <p:nvPr/>
        </p:nvGraphicFramePr>
        <p:xfrm>
          <a:off x="611560" y="1700808"/>
          <a:ext cx="7848871" cy="938294"/>
        </p:xfrm>
        <a:graphic>
          <a:graphicData uri="http://schemas.openxmlformats.org/drawingml/2006/table">
            <a:tbl>
              <a:tblPr firstRow="1" bandRow="1">
                <a:tableStyleId>{5C22544A-7EE6-4342-B048-85BDC9FD1C3A}</a:tableStyleId>
              </a:tblPr>
              <a:tblGrid>
                <a:gridCol w="1512168">
                  <a:extLst>
                    <a:ext uri="{9D8B030D-6E8A-4147-A177-3AD203B41FA5}">
                      <a16:colId xmlns:a16="http://schemas.microsoft.com/office/drawing/2014/main" xmlns="" val="20000"/>
                    </a:ext>
                  </a:extLst>
                </a:gridCol>
                <a:gridCol w="1152128">
                  <a:extLst>
                    <a:ext uri="{9D8B030D-6E8A-4147-A177-3AD203B41FA5}">
                      <a16:colId xmlns:a16="http://schemas.microsoft.com/office/drawing/2014/main" xmlns="" val="20001"/>
                    </a:ext>
                  </a:extLst>
                </a:gridCol>
                <a:gridCol w="1296144">
                  <a:extLst>
                    <a:ext uri="{9D8B030D-6E8A-4147-A177-3AD203B41FA5}">
                      <a16:colId xmlns:a16="http://schemas.microsoft.com/office/drawing/2014/main" xmlns="" val="20002"/>
                    </a:ext>
                  </a:extLst>
                </a:gridCol>
                <a:gridCol w="1368152">
                  <a:extLst>
                    <a:ext uri="{9D8B030D-6E8A-4147-A177-3AD203B41FA5}">
                      <a16:colId xmlns:a16="http://schemas.microsoft.com/office/drawing/2014/main" xmlns="" val="20003"/>
                    </a:ext>
                  </a:extLst>
                </a:gridCol>
                <a:gridCol w="1296144">
                  <a:extLst>
                    <a:ext uri="{9D8B030D-6E8A-4147-A177-3AD203B41FA5}">
                      <a16:colId xmlns:a16="http://schemas.microsoft.com/office/drawing/2014/main" xmlns="" val="20004"/>
                    </a:ext>
                  </a:extLst>
                </a:gridCol>
                <a:gridCol w="1224135">
                  <a:extLst>
                    <a:ext uri="{9D8B030D-6E8A-4147-A177-3AD203B41FA5}">
                      <a16:colId xmlns:a16="http://schemas.microsoft.com/office/drawing/2014/main" xmlns="" val="20005"/>
                    </a:ext>
                  </a:extLst>
                </a:gridCol>
              </a:tblGrid>
              <a:tr h="377462">
                <a:tc>
                  <a:txBody>
                    <a:bodyPr/>
                    <a:lstStyle/>
                    <a:p>
                      <a:pPr algn="ctr">
                        <a:lnSpc>
                          <a:spcPct val="115000"/>
                        </a:lnSpc>
                        <a:spcAft>
                          <a:spcPts val="0"/>
                        </a:spcAft>
                      </a:pPr>
                      <a:r>
                        <a:rPr lang="fr-FR" sz="1600" b="1" dirty="0">
                          <a:solidFill>
                            <a:srgbClr val="000000"/>
                          </a:solidFill>
                          <a:latin typeface="Times New Roman"/>
                          <a:ea typeface="Times New Roman"/>
                          <a:cs typeface="Arial"/>
                        </a:rPr>
                        <a:t>pH</a:t>
                      </a:r>
                      <a:endParaRPr lang="fr-FR" sz="1600"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2,98</a:t>
                      </a:r>
                      <a:endParaRPr lang="fr-FR" sz="1600"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3,5</a:t>
                      </a:r>
                      <a:endParaRPr lang="fr-FR" sz="1600"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6,4</a:t>
                      </a:r>
                      <a:endParaRPr lang="fr-FR" sz="1600"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7,3</a:t>
                      </a:r>
                      <a:endParaRPr lang="fr-FR" sz="1600"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10,3</a:t>
                      </a:r>
                      <a:endParaRPr lang="fr-FR" sz="1600" dirty="0">
                        <a:latin typeface="Calibri"/>
                        <a:ea typeface="Calibri"/>
                        <a:cs typeface="Arial"/>
                      </a:endParaRPr>
                    </a:p>
                  </a:txBody>
                  <a:tcPr marL="44450" marR="44450" marT="0" marB="0" anchor="b"/>
                </a:tc>
                <a:extLst>
                  <a:ext uri="{0D108BD9-81ED-4DB2-BD59-A6C34878D82A}">
                    <a16:rowId xmlns:a16="http://schemas.microsoft.com/office/drawing/2014/main" xmlns="" val="10000"/>
                  </a:ext>
                </a:extLst>
              </a:tr>
              <a:tr h="414626">
                <a:tc>
                  <a:txBody>
                    <a:bodyPr/>
                    <a:lstStyle/>
                    <a:p>
                      <a:pPr algn="ctr">
                        <a:lnSpc>
                          <a:spcPct val="115000"/>
                        </a:lnSpc>
                        <a:spcAft>
                          <a:spcPts val="0"/>
                        </a:spcAft>
                      </a:pPr>
                      <a:r>
                        <a:rPr lang="fr-FR" sz="1600" b="1" dirty="0">
                          <a:solidFill>
                            <a:srgbClr val="000000"/>
                          </a:solidFill>
                          <a:latin typeface="Times New Roman"/>
                          <a:ea typeface="Calibri"/>
                          <a:cs typeface="Arial"/>
                        </a:rPr>
                        <a:t>Taux</a:t>
                      </a:r>
                      <a:r>
                        <a:rPr lang="fr-FR" sz="1600" b="1" baseline="0" dirty="0">
                          <a:solidFill>
                            <a:srgbClr val="000000"/>
                          </a:solidFill>
                          <a:latin typeface="Times New Roman"/>
                          <a:ea typeface="Calibri"/>
                          <a:cs typeface="Arial"/>
                        </a:rPr>
                        <a:t> </a:t>
                      </a:r>
                      <a:r>
                        <a:rPr lang="fr-FR" sz="1600" b="1" baseline="0" dirty="0" smtClean="0">
                          <a:solidFill>
                            <a:srgbClr val="000000"/>
                          </a:solidFill>
                          <a:latin typeface="Times New Roman"/>
                          <a:ea typeface="Calibri"/>
                          <a:cs typeface="Arial"/>
                        </a:rPr>
                        <a:t>d’élimination</a:t>
                      </a:r>
                      <a:r>
                        <a:rPr lang="fr-FR" sz="1600" b="1" baseline="0" dirty="0">
                          <a:solidFill>
                            <a:srgbClr val="000000"/>
                          </a:solidFill>
                          <a:latin typeface="Times New Roman"/>
                          <a:ea typeface="Calibri"/>
                          <a:cs typeface="Arial"/>
                        </a:rPr>
                        <a:t>%</a:t>
                      </a:r>
                      <a:endParaRPr lang="fr-FR" sz="1600"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99,99</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99,93</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99,86</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99,16</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95,34</a:t>
                      </a:r>
                      <a:endParaRPr lang="fr-FR" sz="1600" b="1" dirty="0">
                        <a:latin typeface="Calibri"/>
                        <a:ea typeface="Calibri"/>
                        <a:cs typeface="Arial"/>
                      </a:endParaRPr>
                    </a:p>
                  </a:txBody>
                  <a:tcPr marL="44450" marR="44450" marT="0" marB="0" anchor="b"/>
                </a:tc>
                <a:extLst>
                  <a:ext uri="{0D108BD9-81ED-4DB2-BD59-A6C34878D82A}">
                    <a16:rowId xmlns:a16="http://schemas.microsoft.com/office/drawing/2014/main" xmlns="" val="10001"/>
                  </a:ext>
                </a:extLst>
              </a:tr>
            </a:tbl>
          </a:graphicData>
        </a:graphic>
      </p:graphicFrame>
      <p:sp>
        <p:nvSpPr>
          <p:cNvPr id="15" name="ZoneTexte 14"/>
          <p:cNvSpPr txBox="1"/>
          <p:nvPr/>
        </p:nvSpPr>
        <p:spPr>
          <a:xfrm>
            <a:off x="683568" y="1124744"/>
            <a:ext cx="7776864" cy="584775"/>
          </a:xfrm>
          <a:prstGeom prst="rect">
            <a:avLst/>
          </a:prstGeom>
          <a:noFill/>
        </p:spPr>
        <p:txBody>
          <a:bodyPr wrap="square" rtlCol="0">
            <a:spAutoFit/>
          </a:bodyPr>
          <a:lstStyle/>
          <a:p>
            <a:pPr algn="ctr"/>
            <a:r>
              <a:rPr lang="fr-FR" sz="1600" b="1" dirty="0">
                <a:latin typeface="Times New Roman" panose="02020603050405020304" pitchFamily="18" charset="0"/>
                <a:ea typeface="Calibri" panose="020F0502020204030204" pitchFamily="34" charset="0"/>
                <a:cs typeface="Arial" panose="020B0604020202020204" pitchFamily="34" charset="0"/>
              </a:rPr>
              <a:t>Tableau 8 .</a:t>
            </a:r>
            <a:r>
              <a:rPr lang="fr-FR" sz="1600" dirty="0">
                <a:latin typeface="Times New Roman" panose="02020603050405020304" pitchFamily="18" charset="0"/>
                <a:ea typeface="Calibri" panose="020F0502020204030204" pitchFamily="34" charset="0"/>
                <a:cs typeface="Arial" panose="020B0604020202020204" pitchFamily="34" charset="0"/>
              </a:rPr>
              <a:t> Effet du pH sur l‘adsorption du BM par CA40% (C=100 </a:t>
            </a:r>
            <a:r>
              <a:rPr lang="fr-FR" sz="1600" dirty="0" smtClean="0">
                <a:latin typeface="Times New Roman" panose="02020603050405020304" pitchFamily="18" charset="0"/>
                <a:ea typeface="Calibri" panose="020F0502020204030204" pitchFamily="34" charset="0"/>
                <a:cs typeface="Arial" panose="020B0604020202020204" pitchFamily="34" charset="0"/>
              </a:rPr>
              <a:t>mg/L</a:t>
            </a:r>
            <a:r>
              <a:rPr lang="fr-FR" sz="1600" dirty="0">
                <a:latin typeface="Times New Roman" panose="02020603050405020304" pitchFamily="18" charset="0"/>
                <a:ea typeface="Calibri" panose="020F0502020204030204" pitchFamily="34" charset="0"/>
                <a:cs typeface="Arial" panose="020B0604020202020204" pitchFamily="34" charset="0"/>
              </a:rPr>
              <a:t> ;t=90 min ;m=0.2g)</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
        <p:nvSpPr>
          <p:cNvPr id="16" name="ZoneTexte 15"/>
          <p:cNvSpPr txBox="1"/>
          <p:nvPr/>
        </p:nvSpPr>
        <p:spPr>
          <a:xfrm>
            <a:off x="323528" y="6165305"/>
            <a:ext cx="8496944" cy="461665"/>
          </a:xfrm>
          <a:prstGeom prst="rect">
            <a:avLst/>
          </a:prstGeom>
          <a:noFill/>
        </p:spPr>
        <p:txBody>
          <a:bodyPr wrap="square" rtlCol="0">
            <a:spAutoFit/>
          </a:bodyPr>
          <a:lstStyle/>
          <a:p>
            <a:pPr algn="ctr">
              <a:lnSpc>
                <a:spcPct val="150000"/>
              </a:lnSpc>
            </a:pPr>
            <a:r>
              <a:rPr lang="fr-FR" sz="1600" b="1" dirty="0">
                <a:latin typeface="Times New Roman" panose="02020603050405020304" pitchFamily="18" charset="0"/>
                <a:ea typeface="Calibri" panose="020F0502020204030204" pitchFamily="34" charset="0"/>
                <a:cs typeface="Arial" panose="020B0604020202020204" pitchFamily="34" charset="0"/>
              </a:rPr>
              <a:t>Figure 5.</a:t>
            </a:r>
            <a:r>
              <a:rPr lang="fr-FR" sz="1600" dirty="0">
                <a:latin typeface="Times New Roman" panose="02020603050405020304" pitchFamily="18" charset="0"/>
                <a:ea typeface="Calibri" panose="020F0502020204030204" pitchFamily="34" charset="0"/>
                <a:cs typeface="Arial" panose="020B0604020202020204" pitchFamily="34" charset="0"/>
              </a:rPr>
              <a:t> Effet du pH sur l‘adsorption du BM par CA40% (C=100 </a:t>
            </a:r>
            <a:r>
              <a:rPr lang="fr-FR" sz="1600" dirty="0" smtClean="0">
                <a:latin typeface="Times New Roman" panose="02020603050405020304" pitchFamily="18" charset="0"/>
                <a:ea typeface="Calibri" panose="020F0502020204030204" pitchFamily="34" charset="0"/>
                <a:cs typeface="Arial" panose="020B0604020202020204" pitchFamily="34" charset="0"/>
              </a:rPr>
              <a:t>mg/L</a:t>
            </a:r>
            <a:r>
              <a:rPr lang="fr-FR" sz="1600" dirty="0">
                <a:latin typeface="Times New Roman" panose="02020603050405020304" pitchFamily="18" charset="0"/>
                <a:ea typeface="Calibri" panose="020F0502020204030204" pitchFamily="34" charset="0"/>
                <a:cs typeface="Arial" panose="020B0604020202020204" pitchFamily="34" charset="0"/>
              </a:rPr>
              <a:t> ;t=90 min ;m=0.2g)</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
        <p:nvSpPr>
          <p:cNvPr id="19" name="ZoneTexte 18"/>
          <p:cNvSpPr txBox="1"/>
          <p:nvPr/>
        </p:nvSpPr>
        <p:spPr>
          <a:xfrm>
            <a:off x="611560" y="692696"/>
            <a:ext cx="3672408" cy="369332"/>
          </a:xfrm>
          <a:prstGeom prst="rect">
            <a:avLst/>
          </a:prstGeom>
          <a:noFill/>
        </p:spPr>
        <p:txBody>
          <a:bodyPr wrap="square" rtlCol="0">
            <a:spAutoFit/>
          </a:bodyPr>
          <a:lstStyle/>
          <a:p>
            <a:r>
              <a:rPr lang="fr-FR" b="1" dirty="0">
                <a:solidFill>
                  <a:schemeClr val="accent5">
                    <a:lumMod val="50000"/>
                  </a:schemeClr>
                </a:solidFill>
                <a:latin typeface="Times New Roman" panose="02020603050405020304" pitchFamily="18" charset="0"/>
                <a:ea typeface="Calibri" panose="020F0502020204030204" pitchFamily="34" charset="0"/>
                <a:cs typeface="Arial" panose="020B0604020202020204" pitchFamily="34" charset="0"/>
              </a:rPr>
              <a:t>Influence du pH sur l’adsorption :</a:t>
            </a:r>
            <a:endParaRPr lang="en-US" dirty="0">
              <a:solidFill>
                <a:schemeClr val="accent5">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548680"/>
            <a:ext cx="8866312" cy="504056"/>
          </a:xfrm>
        </p:spPr>
        <p:txBody>
          <a:bodyPr>
            <a:normAutofit fontScale="90000"/>
          </a:bodyPr>
          <a:lstStyle/>
          <a:p>
            <a:r>
              <a:rPr lang="fr-FR" b="1" dirty="0">
                <a:latin typeface="Times New Roman" pitchFamily="18" charset="0"/>
                <a:cs typeface="Times New Roman" pitchFamily="18" charset="0"/>
              </a:rPr>
              <a:t> </a:t>
            </a:r>
            <a:r>
              <a:rPr lang="fr-FR"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Isotherme d’adsorption</a:t>
            </a:r>
          </a:p>
        </p:txBody>
      </p:sp>
      <p:graphicFrame>
        <p:nvGraphicFramePr>
          <p:cNvPr id="4" name="Graphique 3"/>
          <p:cNvGraphicFramePr/>
          <p:nvPr/>
        </p:nvGraphicFramePr>
        <p:xfrm>
          <a:off x="4788024" y="1196752"/>
          <a:ext cx="4355976" cy="36793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Tableau 4"/>
          <p:cNvGraphicFramePr>
            <a:graphicFrameLocks noGrp="1"/>
          </p:cNvGraphicFramePr>
          <p:nvPr>
            <p:extLst>
              <p:ext uri="{D42A27DB-BD31-4B8C-83A1-F6EECF244321}">
                <p14:modId xmlns:p14="http://schemas.microsoft.com/office/powerpoint/2010/main" xmlns="" val="1009939885"/>
              </p:ext>
            </p:extLst>
          </p:nvPr>
        </p:nvGraphicFramePr>
        <p:xfrm>
          <a:off x="0" y="1772816"/>
          <a:ext cx="5126866" cy="4924012"/>
        </p:xfrm>
        <a:graphic>
          <a:graphicData uri="http://schemas.openxmlformats.org/drawingml/2006/table">
            <a:tbl>
              <a:tblPr firstRow="1" bandRow="1">
                <a:tableStyleId>{5C22544A-7EE6-4342-B048-85BDC9FD1C3A}</a:tableStyleId>
              </a:tblPr>
              <a:tblGrid>
                <a:gridCol w="835869">
                  <a:extLst>
                    <a:ext uri="{9D8B030D-6E8A-4147-A177-3AD203B41FA5}">
                      <a16:colId xmlns:a16="http://schemas.microsoft.com/office/drawing/2014/main" xmlns="" val="20000"/>
                    </a:ext>
                  </a:extLst>
                </a:gridCol>
                <a:gridCol w="628952">
                  <a:extLst>
                    <a:ext uri="{9D8B030D-6E8A-4147-A177-3AD203B41FA5}">
                      <a16:colId xmlns:a16="http://schemas.microsoft.com/office/drawing/2014/main" xmlns="" val="20001"/>
                    </a:ext>
                  </a:extLst>
                </a:gridCol>
                <a:gridCol w="732409">
                  <a:extLst>
                    <a:ext uri="{9D8B030D-6E8A-4147-A177-3AD203B41FA5}">
                      <a16:colId xmlns:a16="http://schemas.microsoft.com/office/drawing/2014/main" xmlns="" val="20002"/>
                    </a:ext>
                  </a:extLst>
                </a:gridCol>
                <a:gridCol w="732409">
                  <a:extLst>
                    <a:ext uri="{9D8B030D-6E8A-4147-A177-3AD203B41FA5}">
                      <a16:colId xmlns:a16="http://schemas.microsoft.com/office/drawing/2014/main" xmlns="" val="20003"/>
                    </a:ext>
                  </a:extLst>
                </a:gridCol>
                <a:gridCol w="732409">
                  <a:extLst>
                    <a:ext uri="{9D8B030D-6E8A-4147-A177-3AD203B41FA5}">
                      <a16:colId xmlns:a16="http://schemas.microsoft.com/office/drawing/2014/main" xmlns="" val="20004"/>
                    </a:ext>
                  </a:extLst>
                </a:gridCol>
                <a:gridCol w="732409">
                  <a:extLst>
                    <a:ext uri="{9D8B030D-6E8A-4147-A177-3AD203B41FA5}">
                      <a16:colId xmlns:a16="http://schemas.microsoft.com/office/drawing/2014/main" xmlns="" val="20005"/>
                    </a:ext>
                  </a:extLst>
                </a:gridCol>
                <a:gridCol w="732409">
                  <a:extLst>
                    <a:ext uri="{9D8B030D-6E8A-4147-A177-3AD203B41FA5}">
                      <a16:colId xmlns:a16="http://schemas.microsoft.com/office/drawing/2014/main" xmlns="" val="20006"/>
                    </a:ext>
                  </a:extLst>
                </a:gridCol>
              </a:tblGrid>
              <a:tr h="681823">
                <a:tc>
                  <a:txBody>
                    <a:bodyPr/>
                    <a:lstStyle/>
                    <a:p>
                      <a:pPr algn="ctr"/>
                      <a:r>
                        <a:rPr kumimoji="0" lang="fr-FR" sz="1600" b="1" kern="1200" dirty="0">
                          <a:solidFill>
                            <a:schemeClr val="tx1"/>
                          </a:solidFill>
                          <a:latin typeface="Times New Roman" pitchFamily="18" charset="0"/>
                          <a:ea typeface="+mn-ea"/>
                          <a:cs typeface="Times New Roman" pitchFamily="18" charset="0"/>
                        </a:rPr>
                        <a:t>C (</a:t>
                      </a:r>
                      <a:r>
                        <a:rPr kumimoji="0" lang="fr-FR" sz="1600" b="1" kern="1200" dirty="0" smtClean="0">
                          <a:solidFill>
                            <a:schemeClr val="tx1"/>
                          </a:solidFill>
                          <a:latin typeface="Times New Roman" pitchFamily="18" charset="0"/>
                          <a:ea typeface="+mn-ea"/>
                          <a:cs typeface="Times New Roman" pitchFamily="18" charset="0"/>
                        </a:rPr>
                        <a:t>mg/L)</a:t>
                      </a:r>
                      <a:endParaRPr lang="fr-FR" sz="1600" b="1" dirty="0">
                        <a:solidFill>
                          <a:schemeClr val="tx1"/>
                        </a:solidFill>
                        <a:latin typeface="Times New Roman" pitchFamily="18" charset="0"/>
                        <a:cs typeface="Times New Roman" pitchFamily="18" charset="0"/>
                      </a:endParaRPr>
                    </a:p>
                  </a:txBody>
                  <a:tcPr/>
                </a:tc>
                <a:tc>
                  <a:txBody>
                    <a:bodyPr/>
                    <a:lstStyle/>
                    <a:p>
                      <a:pPr algn="ctr">
                        <a:lnSpc>
                          <a:spcPct val="115000"/>
                        </a:lnSpc>
                        <a:spcAft>
                          <a:spcPts val="0"/>
                        </a:spcAft>
                      </a:pPr>
                      <a:r>
                        <a:rPr lang="fr-FR" sz="1600" b="1" dirty="0">
                          <a:solidFill>
                            <a:srgbClr val="000000"/>
                          </a:solidFill>
                          <a:latin typeface="Times New Roman"/>
                          <a:ea typeface="Times New Roman"/>
                          <a:cs typeface="Arial"/>
                        </a:rPr>
                        <a:t>50</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100</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200</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300</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400</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500</a:t>
                      </a:r>
                      <a:endParaRPr lang="fr-FR" sz="1600" b="1" dirty="0">
                        <a:latin typeface="Calibri"/>
                        <a:ea typeface="Calibri"/>
                        <a:cs typeface="Arial"/>
                      </a:endParaRPr>
                    </a:p>
                  </a:txBody>
                  <a:tcPr marL="44450" marR="44450" marT="0" marB="0" anchor="b"/>
                </a:tc>
                <a:extLst>
                  <a:ext uri="{0D108BD9-81ED-4DB2-BD59-A6C34878D82A}">
                    <a16:rowId xmlns:a16="http://schemas.microsoft.com/office/drawing/2014/main" xmlns="" val="10000"/>
                  </a:ext>
                </a:extLst>
              </a:tr>
              <a:tr h="727271">
                <a:tc>
                  <a:txBody>
                    <a:bodyPr/>
                    <a:lstStyle/>
                    <a:p>
                      <a:pPr algn="ctr"/>
                      <a:r>
                        <a:rPr kumimoji="0" lang="fr-FR" sz="1600" b="1" kern="1200" dirty="0">
                          <a:solidFill>
                            <a:schemeClr val="dk1"/>
                          </a:solidFill>
                          <a:latin typeface="Times New Roman" pitchFamily="18" charset="0"/>
                          <a:ea typeface="+mn-ea"/>
                          <a:cs typeface="Times New Roman" pitchFamily="18" charset="0"/>
                        </a:rPr>
                        <a:t>Ceq (</a:t>
                      </a:r>
                      <a:r>
                        <a:rPr kumimoji="0" lang="fr-FR" sz="1600" b="1" kern="1200" dirty="0" smtClean="0">
                          <a:solidFill>
                            <a:schemeClr val="dk1"/>
                          </a:solidFill>
                          <a:latin typeface="Times New Roman" pitchFamily="18" charset="0"/>
                          <a:ea typeface="+mn-ea"/>
                          <a:cs typeface="Times New Roman" pitchFamily="18" charset="0"/>
                        </a:rPr>
                        <a:t>mg/L)</a:t>
                      </a:r>
                      <a:endParaRPr lang="fr-FR" sz="1600" b="1" dirty="0">
                        <a:latin typeface="Times New Roman" pitchFamily="18" charset="0"/>
                        <a:cs typeface="Times New Roman" pitchFamily="18" charset="0"/>
                      </a:endParaRPr>
                    </a:p>
                  </a:txBody>
                  <a:tcPr/>
                </a:tc>
                <a:tc>
                  <a:txBody>
                    <a:bodyPr/>
                    <a:lstStyle/>
                    <a:p>
                      <a:pPr algn="ctr">
                        <a:lnSpc>
                          <a:spcPct val="150000"/>
                        </a:lnSpc>
                        <a:spcAft>
                          <a:spcPts val="0"/>
                        </a:spcAft>
                      </a:pPr>
                      <a:r>
                        <a:rPr lang="fr-FR" sz="1600" b="1" dirty="0">
                          <a:solidFill>
                            <a:srgbClr val="000000"/>
                          </a:solidFill>
                          <a:latin typeface="Times New Roman"/>
                          <a:ea typeface="Times New Roman"/>
                          <a:cs typeface="Arial"/>
                        </a:rPr>
                        <a:t>0,77</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0,97</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1,03</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2,57</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98,40</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202,99</a:t>
                      </a:r>
                      <a:endParaRPr lang="fr-FR" sz="1600" b="1" dirty="0">
                        <a:latin typeface="Calibri"/>
                        <a:ea typeface="Calibri"/>
                        <a:cs typeface="Arial"/>
                      </a:endParaRPr>
                    </a:p>
                  </a:txBody>
                  <a:tcPr marL="44450" marR="44450" marT="0" marB="0" anchor="b"/>
                </a:tc>
                <a:extLst>
                  <a:ext uri="{0D108BD9-81ED-4DB2-BD59-A6C34878D82A}">
                    <a16:rowId xmlns:a16="http://schemas.microsoft.com/office/drawing/2014/main" xmlns="" val="10001"/>
                  </a:ext>
                </a:extLst>
              </a:tr>
              <a:tr h="103089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err="1">
                          <a:effectLst/>
                          <a:latin typeface="Times New Roman" pitchFamily="18" charset="0"/>
                          <a:cs typeface="Times New Roman" pitchFamily="18" charset="0"/>
                        </a:rPr>
                        <a:t>qe</a:t>
                      </a:r>
                      <a:r>
                        <a:rPr lang="fr-FR" sz="1600" b="1" dirty="0">
                          <a:effectLst/>
                          <a:latin typeface="Times New Roman" pitchFamily="18" charset="0"/>
                          <a:cs typeface="Times New Roman" pitchFamily="18" charset="0"/>
                        </a:rPr>
                        <a:t> (mg/g)</a:t>
                      </a:r>
                      <a:endParaRPr lang="en-US" sz="1600" b="1" dirty="0">
                        <a:effectLst/>
                        <a:latin typeface="Times New Roman" pitchFamily="18" charset="0"/>
                        <a:ea typeface="Calibri" panose="020F0502020204030204" pitchFamily="34" charset="0"/>
                        <a:cs typeface="Times New Roman" pitchFamily="18" charset="0"/>
                      </a:endParaRPr>
                    </a:p>
                    <a:p>
                      <a:pPr algn="ctr"/>
                      <a:endParaRPr lang="fr-FR" sz="1600" b="1" dirty="0">
                        <a:latin typeface="Times New Roman" pitchFamily="18" charset="0"/>
                        <a:cs typeface="Times New Roman" pitchFamily="18" charset="0"/>
                      </a:endParaRPr>
                    </a:p>
                  </a:txBody>
                  <a:tcPr/>
                </a:tc>
                <a:tc>
                  <a:txBody>
                    <a:bodyPr/>
                    <a:lstStyle/>
                    <a:p>
                      <a:pPr algn="ctr">
                        <a:lnSpc>
                          <a:spcPct val="150000"/>
                        </a:lnSpc>
                        <a:spcAft>
                          <a:spcPts val="0"/>
                        </a:spcAft>
                      </a:pPr>
                      <a:r>
                        <a:rPr lang="fr-FR" sz="1600" b="1" dirty="0">
                          <a:solidFill>
                            <a:srgbClr val="000000"/>
                          </a:solidFill>
                          <a:latin typeface="Times New Roman"/>
                          <a:ea typeface="Times New Roman"/>
                          <a:cs typeface="Arial"/>
                        </a:rPr>
                        <a:t>6,15</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12,38</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24,87</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37,18</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37,70</a:t>
                      </a:r>
                      <a:endParaRPr lang="fr-FR" sz="1600" b="1" dirty="0">
                        <a:latin typeface="Calibri"/>
                        <a:ea typeface="Calibri"/>
                        <a:cs typeface="Arial"/>
                      </a:endParaRPr>
                    </a:p>
                  </a:txBody>
                  <a:tcPr marL="44450" marR="44450" marT="0" marB="0" anchor="b"/>
                </a:tc>
                <a:tc>
                  <a:txBody>
                    <a:bodyPr/>
                    <a:lstStyle/>
                    <a:p>
                      <a:pPr algn="ctr">
                        <a:lnSpc>
                          <a:spcPct val="150000"/>
                        </a:lnSpc>
                        <a:spcAft>
                          <a:spcPts val="0"/>
                        </a:spcAft>
                      </a:pPr>
                      <a:r>
                        <a:rPr lang="fr-FR" sz="1600" b="1" dirty="0">
                          <a:solidFill>
                            <a:srgbClr val="000000"/>
                          </a:solidFill>
                          <a:latin typeface="Times New Roman"/>
                          <a:ea typeface="Times New Roman"/>
                          <a:cs typeface="Arial"/>
                        </a:rPr>
                        <a:t>37,13</a:t>
                      </a:r>
                      <a:endParaRPr lang="fr-FR" sz="1600" b="1" dirty="0">
                        <a:latin typeface="Calibri"/>
                        <a:ea typeface="Calibri"/>
                        <a:cs typeface="Arial"/>
                      </a:endParaRPr>
                    </a:p>
                  </a:txBody>
                  <a:tcPr marL="44450" marR="44450" marT="0" marB="0" anchor="b"/>
                </a:tc>
                <a:extLst>
                  <a:ext uri="{0D108BD9-81ED-4DB2-BD59-A6C34878D82A}">
                    <a16:rowId xmlns:a16="http://schemas.microsoft.com/office/drawing/2014/main" xmlns="" val="10002"/>
                  </a:ext>
                </a:extLst>
              </a:tr>
              <a:tr h="7952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effectLst/>
                          <a:latin typeface="Times New Roman" pitchFamily="18" charset="0"/>
                          <a:cs typeface="Times New Roman" pitchFamily="18" charset="0"/>
                        </a:rPr>
                        <a:t>Ln(Ce)</a:t>
                      </a:r>
                      <a:endParaRPr lang="en-US" sz="1600" b="1" dirty="0">
                        <a:effectLst/>
                        <a:latin typeface="Times New Roman" pitchFamily="18" charset="0"/>
                        <a:ea typeface="Calibri" panose="020F0502020204030204" pitchFamily="34" charset="0"/>
                        <a:cs typeface="Times New Roman" pitchFamily="18" charset="0"/>
                      </a:endParaRPr>
                    </a:p>
                    <a:p>
                      <a:pPr algn="ctr"/>
                      <a:endParaRPr lang="fr-FR" sz="1600" b="1" dirty="0">
                        <a:latin typeface="Times New Roman" pitchFamily="18" charset="0"/>
                        <a:cs typeface="Times New Roman" pitchFamily="18" charset="0"/>
                      </a:endParaRPr>
                    </a:p>
                  </a:txBody>
                  <a:tcPr/>
                </a:tc>
                <a:tc>
                  <a:txBody>
                    <a:bodyPr/>
                    <a:lstStyle/>
                    <a:p>
                      <a:pPr algn="ctr">
                        <a:lnSpc>
                          <a:spcPct val="115000"/>
                        </a:lnSpc>
                        <a:spcAft>
                          <a:spcPts val="0"/>
                        </a:spcAft>
                      </a:pPr>
                      <a:r>
                        <a:rPr lang="fr-FR" sz="1600" b="1">
                          <a:solidFill>
                            <a:srgbClr val="000000"/>
                          </a:solidFill>
                          <a:latin typeface="Times New Roman"/>
                          <a:ea typeface="Times New Roman"/>
                          <a:cs typeface="Arial"/>
                        </a:rPr>
                        <a:t>-0,26</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-0,03</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0,03</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0,94</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4,59</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5,31</a:t>
                      </a:r>
                      <a:endParaRPr lang="fr-FR" sz="1600" b="1" dirty="0">
                        <a:latin typeface="Calibri"/>
                        <a:ea typeface="Calibri"/>
                        <a:cs typeface="Arial"/>
                      </a:endParaRPr>
                    </a:p>
                  </a:txBody>
                  <a:tcPr marL="44450" marR="44450" marT="0" marB="0" anchor="b"/>
                </a:tc>
                <a:extLst>
                  <a:ext uri="{0D108BD9-81ED-4DB2-BD59-A6C34878D82A}">
                    <a16:rowId xmlns:a16="http://schemas.microsoft.com/office/drawing/2014/main" xmlns="" val="10003"/>
                  </a:ext>
                </a:extLst>
              </a:tr>
              <a:tr h="7952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effectLst/>
                          <a:latin typeface="Times New Roman" pitchFamily="18" charset="0"/>
                          <a:cs typeface="Times New Roman" pitchFamily="18" charset="0"/>
                        </a:rPr>
                        <a:t>Ln(</a:t>
                      </a:r>
                      <a:r>
                        <a:rPr lang="fr-FR" sz="1600" b="1" dirty="0" err="1">
                          <a:effectLst/>
                          <a:latin typeface="Times New Roman" pitchFamily="18" charset="0"/>
                          <a:cs typeface="Times New Roman" pitchFamily="18" charset="0"/>
                        </a:rPr>
                        <a:t>qe</a:t>
                      </a:r>
                      <a:r>
                        <a:rPr lang="fr-FR" sz="1600" b="1" dirty="0">
                          <a:effectLst/>
                          <a:latin typeface="Times New Roman" pitchFamily="18" charset="0"/>
                          <a:cs typeface="Times New Roman" pitchFamily="18" charset="0"/>
                        </a:rPr>
                        <a:t>)</a:t>
                      </a:r>
                      <a:endParaRPr lang="en-US" sz="1600" b="1" dirty="0">
                        <a:effectLst/>
                        <a:latin typeface="Times New Roman" pitchFamily="18" charset="0"/>
                        <a:ea typeface="Calibri" panose="020F0502020204030204" pitchFamily="34" charset="0"/>
                        <a:cs typeface="Times New Roman" pitchFamily="18" charset="0"/>
                      </a:endParaRPr>
                    </a:p>
                    <a:p>
                      <a:pPr algn="ctr"/>
                      <a:endParaRPr lang="fr-FR" sz="1600" b="1" dirty="0">
                        <a:latin typeface="Times New Roman" pitchFamily="18" charset="0"/>
                        <a:cs typeface="Times New Roman" pitchFamily="18" charset="0"/>
                      </a:endParaRPr>
                    </a:p>
                  </a:txBody>
                  <a:tcPr/>
                </a:tc>
                <a:tc>
                  <a:txBody>
                    <a:bodyPr/>
                    <a:lstStyle/>
                    <a:p>
                      <a:pPr algn="ctr">
                        <a:lnSpc>
                          <a:spcPct val="115000"/>
                        </a:lnSpc>
                        <a:spcAft>
                          <a:spcPts val="0"/>
                        </a:spcAft>
                      </a:pPr>
                      <a:r>
                        <a:rPr lang="fr-FR" sz="1600" b="1">
                          <a:solidFill>
                            <a:srgbClr val="000000"/>
                          </a:solidFill>
                          <a:latin typeface="Times New Roman"/>
                          <a:ea typeface="Times New Roman"/>
                          <a:cs typeface="Arial"/>
                        </a:rPr>
                        <a:t>1,82</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2,52</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3,21</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3,62</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3,63</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3,61</a:t>
                      </a:r>
                      <a:endParaRPr lang="fr-FR" sz="1600" b="1" dirty="0">
                        <a:latin typeface="Calibri"/>
                        <a:ea typeface="Calibri"/>
                        <a:cs typeface="Arial"/>
                      </a:endParaRPr>
                    </a:p>
                  </a:txBody>
                  <a:tcPr marL="44450" marR="44450" marT="0" marB="0" anchor="b"/>
                </a:tc>
                <a:extLst>
                  <a:ext uri="{0D108BD9-81ED-4DB2-BD59-A6C34878D82A}">
                    <a16:rowId xmlns:a16="http://schemas.microsoft.com/office/drawing/2014/main" xmlns="" val="10004"/>
                  </a:ext>
                </a:extLst>
              </a:tr>
              <a:tr h="89350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effectLst/>
                          <a:latin typeface="Times New Roman" pitchFamily="18" charset="0"/>
                          <a:cs typeface="Times New Roman" pitchFamily="18" charset="0"/>
                        </a:rPr>
                        <a:t>Ce/</a:t>
                      </a:r>
                      <a:r>
                        <a:rPr lang="fr-FR" sz="1600" b="1" dirty="0" err="1">
                          <a:effectLst/>
                          <a:latin typeface="Times New Roman" pitchFamily="18" charset="0"/>
                          <a:cs typeface="Times New Roman" pitchFamily="18" charset="0"/>
                        </a:rPr>
                        <a:t>qe</a:t>
                      </a:r>
                      <a:r>
                        <a:rPr lang="fr-FR" sz="1600" b="1" dirty="0">
                          <a:effectLst/>
                          <a:latin typeface="Times New Roman" pitchFamily="18" charset="0"/>
                          <a:cs typeface="Times New Roman" pitchFamily="18" charset="0"/>
                        </a:rPr>
                        <a:t> (</a:t>
                      </a:r>
                      <a:r>
                        <a:rPr lang="fr-FR" sz="1600" b="1" dirty="0" smtClean="0">
                          <a:effectLst/>
                          <a:latin typeface="Times New Roman" pitchFamily="18" charset="0"/>
                          <a:cs typeface="Times New Roman" pitchFamily="18" charset="0"/>
                        </a:rPr>
                        <a:t>g/L)</a:t>
                      </a:r>
                      <a:endParaRPr lang="en-US" sz="1600" b="1" dirty="0">
                        <a:effectLst/>
                        <a:latin typeface="Times New Roman" pitchFamily="18" charset="0"/>
                        <a:ea typeface="Calibri" panose="020F0502020204030204" pitchFamily="34" charset="0"/>
                        <a:cs typeface="Times New Roman" pitchFamily="18" charset="0"/>
                      </a:endParaRPr>
                    </a:p>
                    <a:p>
                      <a:pPr algn="ctr"/>
                      <a:endParaRPr lang="fr-FR" sz="1600" b="1" dirty="0">
                        <a:latin typeface="Times New Roman" pitchFamily="18" charset="0"/>
                        <a:cs typeface="Times New Roman" pitchFamily="18" charset="0"/>
                      </a:endParaRPr>
                    </a:p>
                  </a:txBody>
                  <a:tcPr/>
                </a:tc>
                <a:tc>
                  <a:txBody>
                    <a:bodyPr/>
                    <a:lstStyle/>
                    <a:p>
                      <a:pPr algn="ctr">
                        <a:lnSpc>
                          <a:spcPct val="115000"/>
                        </a:lnSpc>
                        <a:spcAft>
                          <a:spcPts val="0"/>
                        </a:spcAft>
                      </a:pPr>
                      <a:r>
                        <a:rPr lang="fr-FR" sz="1600" b="1">
                          <a:solidFill>
                            <a:srgbClr val="000000"/>
                          </a:solidFill>
                          <a:latin typeface="Times New Roman"/>
                          <a:ea typeface="Times New Roman"/>
                          <a:cs typeface="Arial"/>
                        </a:rPr>
                        <a:t>0,13</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0,08</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0,04</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0,07</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2,61</a:t>
                      </a:r>
                      <a:endParaRPr lang="fr-FR" sz="1600" b="1">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5,47</a:t>
                      </a:r>
                      <a:endParaRPr lang="fr-FR" sz="1600" b="1" dirty="0">
                        <a:latin typeface="Calibri"/>
                        <a:ea typeface="Calibri"/>
                        <a:cs typeface="Arial"/>
                      </a:endParaRPr>
                    </a:p>
                  </a:txBody>
                  <a:tcPr marL="44450" marR="44450" marT="0" marB="0" anchor="b"/>
                </a:tc>
                <a:extLst>
                  <a:ext uri="{0D108BD9-81ED-4DB2-BD59-A6C34878D82A}">
                    <a16:rowId xmlns:a16="http://schemas.microsoft.com/office/drawing/2014/main" xmlns="" val="10005"/>
                  </a:ext>
                </a:extLst>
              </a:tr>
            </a:tbl>
          </a:graphicData>
        </a:graphic>
      </p:graphicFrame>
      <p:sp>
        <p:nvSpPr>
          <p:cNvPr id="8" name="ZoneTexte 7"/>
          <p:cNvSpPr txBox="1"/>
          <p:nvPr/>
        </p:nvSpPr>
        <p:spPr>
          <a:xfrm>
            <a:off x="0" y="1196752"/>
            <a:ext cx="5004048" cy="369332"/>
          </a:xfrm>
          <a:prstGeom prst="rect">
            <a:avLst/>
          </a:prstGeom>
          <a:noFill/>
        </p:spPr>
        <p:txBody>
          <a:bodyPr wrap="square" rtlCol="0">
            <a:spAutoFit/>
          </a:bodyPr>
          <a:lstStyle/>
          <a:p>
            <a:endParaRPr lang="fr-FR" dirty="0"/>
          </a:p>
        </p:txBody>
      </p:sp>
      <p:sp>
        <p:nvSpPr>
          <p:cNvPr id="9" name="ZoneTexte 8"/>
          <p:cNvSpPr txBox="1"/>
          <p:nvPr/>
        </p:nvSpPr>
        <p:spPr>
          <a:xfrm>
            <a:off x="152400" y="1124744"/>
            <a:ext cx="5004048" cy="615553"/>
          </a:xfrm>
          <a:prstGeom prst="rect">
            <a:avLst/>
          </a:prstGeom>
          <a:noFill/>
        </p:spPr>
        <p:txBody>
          <a:bodyPr wrap="square" rtlCol="0">
            <a:spAutoFit/>
          </a:bodyPr>
          <a:lstStyle/>
          <a:p>
            <a:pPr algn="ctr"/>
            <a:r>
              <a:rPr lang="fr-FR" b="1" dirty="0">
                <a:latin typeface="Times New Roman" panose="02020603050405020304" pitchFamily="18" charset="0"/>
                <a:ea typeface="Calibri" panose="020F0502020204030204" pitchFamily="34" charset="0"/>
                <a:cs typeface="Arial" panose="020B0604020202020204" pitchFamily="34" charset="0"/>
              </a:rPr>
              <a:t> </a:t>
            </a:r>
            <a:r>
              <a:rPr lang="fr-FR" sz="1600" b="1" dirty="0">
                <a:latin typeface="Times New Roman" pitchFamily="18" charset="0"/>
                <a:ea typeface="Calibri" panose="020F0502020204030204" pitchFamily="34" charset="0"/>
                <a:cs typeface="Times New Roman" pitchFamily="18" charset="0"/>
              </a:rPr>
              <a:t>Tableau 9.</a:t>
            </a:r>
            <a:r>
              <a:rPr lang="fr-FR" sz="1600" dirty="0">
                <a:latin typeface="Times New Roman" pitchFamily="18" charset="0"/>
                <a:ea typeface="Calibri" panose="020F0502020204030204" pitchFamily="34" charset="0"/>
                <a:cs typeface="Times New Roman" pitchFamily="18" charset="0"/>
              </a:rPr>
              <a:t> Isotherme d‘adsorption du BM par CA40% (pH=6.81 ;t=90 min ;m=0.2g) </a:t>
            </a:r>
            <a:r>
              <a:rPr lang="fr-FR" sz="1600" dirty="0">
                <a:latin typeface="Times New Roman" pitchFamily="18" charset="0"/>
                <a:cs typeface="Times New Roman" pitchFamily="18" charset="0"/>
              </a:rPr>
              <a:t>C (mg/l)</a:t>
            </a:r>
          </a:p>
        </p:txBody>
      </p:sp>
      <p:sp>
        <p:nvSpPr>
          <p:cNvPr id="10" name="ZoneTexte 9"/>
          <p:cNvSpPr txBox="1"/>
          <p:nvPr/>
        </p:nvSpPr>
        <p:spPr>
          <a:xfrm>
            <a:off x="5004048" y="4797152"/>
            <a:ext cx="4139952" cy="584775"/>
          </a:xfrm>
          <a:prstGeom prst="rect">
            <a:avLst/>
          </a:prstGeom>
          <a:noFill/>
        </p:spPr>
        <p:txBody>
          <a:bodyPr wrap="square" rtlCol="0">
            <a:spAutoFit/>
          </a:bodyPr>
          <a:lstStyle/>
          <a:p>
            <a:pPr algn="ctr"/>
            <a:r>
              <a:rPr lang="fr-FR" sz="1600" b="1" dirty="0">
                <a:latin typeface="Times New Roman" panose="02020603050405020304" pitchFamily="18" charset="0"/>
                <a:ea typeface="Calibri" panose="020F0502020204030204" pitchFamily="34" charset="0"/>
                <a:cs typeface="Arial" panose="020B0604020202020204" pitchFamily="34" charset="0"/>
              </a:rPr>
              <a:t>Figure 6.</a:t>
            </a:r>
            <a:r>
              <a:rPr lang="fr-FR" sz="1600" dirty="0">
                <a:latin typeface="Times New Roman" panose="02020603050405020304" pitchFamily="18" charset="0"/>
                <a:ea typeface="Calibri" panose="020F0502020204030204" pitchFamily="34" charset="0"/>
                <a:cs typeface="Arial" panose="020B0604020202020204" pitchFamily="34" charset="0"/>
              </a:rPr>
              <a:t> Isotherme d‘adsorption du BM par CA40% (pH=6.86 ;t=90 min ;m=0.2g)</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476672"/>
            <a:ext cx="8991600" cy="548680"/>
          </a:xfrm>
        </p:spPr>
        <p:txBody>
          <a:bodyPr>
            <a:normAutofit fontScale="90000"/>
          </a:bodyPr>
          <a:lstStyle/>
          <a:p>
            <a:r>
              <a:rPr lang="fr-FR" b="1" dirty="0">
                <a:latin typeface="Times New Roman" pitchFamily="18" charset="0"/>
                <a:cs typeface="Times New Roman" pitchFamily="18" charset="0"/>
              </a:rPr>
              <a:t>Modèles de Langmuir et Freundlich</a:t>
            </a:r>
          </a:p>
        </p:txBody>
      </p:sp>
      <p:graphicFrame>
        <p:nvGraphicFramePr>
          <p:cNvPr id="4" name="Espace réservé du contenu 3"/>
          <p:cNvGraphicFramePr>
            <a:graphicFrameLocks noGrp="1"/>
          </p:cNvGraphicFramePr>
          <p:nvPr>
            <p:ph idx="1"/>
          </p:nvPr>
        </p:nvGraphicFramePr>
        <p:xfrm>
          <a:off x="0" y="1196752"/>
          <a:ext cx="4716016" cy="33123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Graphique 4"/>
          <p:cNvGraphicFramePr/>
          <p:nvPr/>
        </p:nvGraphicFramePr>
        <p:xfrm>
          <a:off x="4716016" y="1052736"/>
          <a:ext cx="4427984" cy="3315816"/>
        </p:xfrm>
        <a:graphic>
          <a:graphicData uri="http://schemas.openxmlformats.org/drawingml/2006/chart">
            <c:chart xmlns:c="http://schemas.openxmlformats.org/drawingml/2006/chart" xmlns:r="http://schemas.openxmlformats.org/officeDocument/2006/relationships" r:id="rId4"/>
          </a:graphicData>
        </a:graphic>
      </p:graphicFrame>
      <p:sp>
        <p:nvSpPr>
          <p:cNvPr id="6" name="ZoneTexte 5"/>
          <p:cNvSpPr txBox="1"/>
          <p:nvPr/>
        </p:nvSpPr>
        <p:spPr>
          <a:xfrm>
            <a:off x="5076056" y="4293096"/>
            <a:ext cx="3816424" cy="584775"/>
          </a:xfrm>
          <a:prstGeom prst="rect">
            <a:avLst/>
          </a:prstGeom>
          <a:noFill/>
        </p:spPr>
        <p:txBody>
          <a:bodyPr wrap="square" rtlCol="0">
            <a:spAutoFit/>
          </a:bodyPr>
          <a:lstStyle/>
          <a:p>
            <a:pPr algn="ctr"/>
            <a:r>
              <a:rPr lang="fr-FR" sz="1600" b="1" dirty="0">
                <a:latin typeface="Times New Roman" pitchFamily="18" charset="0"/>
                <a:cs typeface="Times New Roman" pitchFamily="18" charset="0"/>
              </a:rPr>
              <a:t>Figure 8.</a:t>
            </a:r>
            <a:r>
              <a:rPr lang="fr-FR" sz="1600" dirty="0">
                <a:latin typeface="Times New Roman" pitchFamily="18" charset="0"/>
                <a:cs typeface="Times New Roman" pitchFamily="18" charset="0"/>
              </a:rPr>
              <a:t> isotherme  de Freundlich  pour l’adsorption de BM</a:t>
            </a:r>
          </a:p>
        </p:txBody>
      </p:sp>
      <p:sp>
        <p:nvSpPr>
          <p:cNvPr id="8" name="ZoneTexte 7"/>
          <p:cNvSpPr txBox="1"/>
          <p:nvPr/>
        </p:nvSpPr>
        <p:spPr>
          <a:xfrm>
            <a:off x="395536" y="4293096"/>
            <a:ext cx="4572000" cy="584775"/>
          </a:xfrm>
          <a:prstGeom prst="rect">
            <a:avLst/>
          </a:prstGeom>
          <a:noFill/>
        </p:spPr>
        <p:txBody>
          <a:bodyPr wrap="square" rtlCol="0">
            <a:spAutoFit/>
          </a:bodyPr>
          <a:lstStyle/>
          <a:p>
            <a:pPr algn="ctr"/>
            <a:r>
              <a:rPr lang="fr-FR" sz="1600" b="1" dirty="0">
                <a:latin typeface="Times New Roman" pitchFamily="18" charset="0"/>
                <a:cs typeface="Times New Roman" pitchFamily="18" charset="0"/>
              </a:rPr>
              <a:t>Figure 7.</a:t>
            </a:r>
            <a:r>
              <a:rPr lang="fr-FR" sz="1600" dirty="0"/>
              <a:t> </a:t>
            </a:r>
            <a:r>
              <a:rPr lang="fr-FR" sz="1600" dirty="0">
                <a:latin typeface="Times New Roman" pitchFamily="18" charset="0"/>
                <a:cs typeface="Times New Roman" pitchFamily="18" charset="0"/>
              </a:rPr>
              <a:t>isotherme</a:t>
            </a:r>
            <a:r>
              <a:rPr lang="fr-FR" sz="1600" dirty="0"/>
              <a:t> </a:t>
            </a:r>
            <a:r>
              <a:rPr lang="fr-FR" sz="1600" dirty="0">
                <a:latin typeface="Times New Roman" pitchFamily="18" charset="0"/>
                <a:cs typeface="Times New Roman" pitchFamily="18" charset="0"/>
              </a:rPr>
              <a:t> de Langmuir pour l’adsorption de BM</a:t>
            </a:r>
          </a:p>
        </p:txBody>
      </p:sp>
      <p:graphicFrame>
        <p:nvGraphicFramePr>
          <p:cNvPr id="9" name="Tableau 8"/>
          <p:cNvGraphicFramePr>
            <a:graphicFrameLocks noGrp="1"/>
          </p:cNvGraphicFramePr>
          <p:nvPr/>
        </p:nvGraphicFramePr>
        <p:xfrm>
          <a:off x="251520" y="5517232"/>
          <a:ext cx="8686800" cy="1112520"/>
        </p:xfrm>
        <a:graphic>
          <a:graphicData uri="http://schemas.openxmlformats.org/drawingml/2006/table">
            <a:tbl>
              <a:tblPr firstRow="1" bandRow="1">
                <a:tableStyleId>{5C22544A-7EE6-4342-B048-85BDC9FD1C3A}</a:tableStyleId>
              </a:tblPr>
              <a:tblGrid>
                <a:gridCol w="1447800"/>
                <a:gridCol w="1447800"/>
                <a:gridCol w="1447800"/>
                <a:gridCol w="1447800"/>
                <a:gridCol w="1447800"/>
                <a:gridCol w="1447800"/>
              </a:tblGrid>
              <a:tr h="370840">
                <a:tc gridSpan="3">
                  <a:txBody>
                    <a:bodyPr/>
                    <a:lstStyle/>
                    <a:p>
                      <a:pPr algn="ctr"/>
                      <a:r>
                        <a:rPr kumimoji="0" lang="fr-FR" sz="1600" b="1" kern="1200" dirty="0">
                          <a:solidFill>
                            <a:schemeClr val="lt1"/>
                          </a:solidFill>
                          <a:latin typeface="Times New Roman" pitchFamily="18" charset="0"/>
                          <a:ea typeface="+mn-ea"/>
                          <a:cs typeface="Times New Roman" pitchFamily="18" charset="0"/>
                        </a:rPr>
                        <a:t>Langmuir</a:t>
                      </a:r>
                      <a:endParaRPr lang="fr-FR" sz="1600" dirty="0">
                        <a:latin typeface="Times New Roman" pitchFamily="18" charset="0"/>
                        <a:cs typeface="Times New Roman" pitchFamily="18" charset="0"/>
                      </a:endParaRPr>
                    </a:p>
                  </a:txBody>
                  <a:tcPr/>
                </a:tc>
                <a:tc hMerge="1">
                  <a:txBody>
                    <a:bodyPr/>
                    <a:lstStyle/>
                    <a:p>
                      <a:endParaRPr lang="fr-FR" dirty="0"/>
                    </a:p>
                  </a:txBody>
                  <a:tcPr/>
                </a:tc>
                <a:tc hMerge="1">
                  <a:txBody>
                    <a:bodyPr/>
                    <a:lstStyle/>
                    <a:p>
                      <a:endParaRPr lang="fr-FR" dirty="0"/>
                    </a:p>
                  </a:txBody>
                  <a:tcPr/>
                </a:tc>
                <a:tc gridSpan="3">
                  <a:txBody>
                    <a:bodyPr/>
                    <a:lstStyle/>
                    <a:p>
                      <a:pPr algn="ctr"/>
                      <a:r>
                        <a:rPr kumimoji="0" lang="fr-FR" sz="1600" b="1" kern="1200" dirty="0">
                          <a:solidFill>
                            <a:schemeClr val="lt1"/>
                          </a:solidFill>
                          <a:latin typeface="Times New Roman" pitchFamily="18" charset="0"/>
                          <a:ea typeface="+mn-ea"/>
                          <a:cs typeface="Times New Roman" pitchFamily="18" charset="0"/>
                        </a:rPr>
                        <a:t>Freundlich</a:t>
                      </a:r>
                      <a:endParaRPr lang="fr-FR" sz="1600" dirty="0">
                        <a:latin typeface="Times New Roman" pitchFamily="18" charset="0"/>
                        <a:cs typeface="Times New Roman" pitchFamily="18" charset="0"/>
                      </a:endParaRPr>
                    </a:p>
                  </a:txBody>
                  <a:tcPr/>
                </a:tc>
                <a:tc hMerge="1">
                  <a:txBody>
                    <a:bodyPr/>
                    <a:lstStyle/>
                    <a:p>
                      <a:endParaRPr lang="fr-FR"/>
                    </a:p>
                  </a:txBody>
                  <a:tcPr/>
                </a:tc>
                <a:tc hMerge="1">
                  <a:txBody>
                    <a:bodyPr/>
                    <a:lstStyle/>
                    <a:p>
                      <a:endParaRPr lang="fr-FR" dirty="0"/>
                    </a:p>
                  </a:txBody>
                  <a:tcPr/>
                </a:tc>
              </a:tr>
              <a:tr h="370840">
                <a:tc>
                  <a:txBody>
                    <a:bodyPr/>
                    <a:lstStyle/>
                    <a:p>
                      <a:pPr algn="ctr">
                        <a:lnSpc>
                          <a:spcPct val="115000"/>
                        </a:lnSpc>
                        <a:spcAft>
                          <a:spcPts val="0"/>
                        </a:spcAft>
                      </a:pPr>
                      <a:r>
                        <a:rPr lang="fr-FR" sz="1600" b="1" dirty="0">
                          <a:solidFill>
                            <a:srgbClr val="000000"/>
                          </a:solidFill>
                          <a:latin typeface="Times New Roman"/>
                          <a:ea typeface="Times New Roman"/>
                          <a:cs typeface="Arial"/>
                        </a:rPr>
                        <a:t>R²</a:t>
                      </a:r>
                      <a:endParaRPr lang="fr-FR" sz="1600"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Kl (L/mg)</a:t>
                      </a:r>
                      <a:endParaRPr lang="fr-FR" sz="1600"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b (mg/g)</a:t>
                      </a:r>
                      <a:endParaRPr lang="fr-FR" sz="1600"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R²</a:t>
                      </a:r>
                      <a:endParaRPr lang="fr-FR" sz="1600">
                        <a:latin typeface="Calibri"/>
                        <a:ea typeface="Calibri"/>
                        <a:cs typeface="Arial"/>
                      </a:endParaRPr>
                    </a:p>
                  </a:txBody>
                  <a:tcPr marL="44450" marR="44450" marT="0" marB="0" anchor="b"/>
                </a:tc>
                <a:tc>
                  <a:txBody>
                    <a:bodyPr/>
                    <a:lstStyle/>
                    <a:p>
                      <a:pPr algn="ctr">
                        <a:lnSpc>
                          <a:spcPct val="115000"/>
                        </a:lnSpc>
                        <a:spcAft>
                          <a:spcPts val="0"/>
                        </a:spcAft>
                      </a:pPr>
                      <a:r>
                        <a:rPr lang="fr-FR" sz="1600" b="1">
                          <a:solidFill>
                            <a:srgbClr val="000000"/>
                          </a:solidFill>
                          <a:latin typeface="Times New Roman"/>
                          <a:ea typeface="Times New Roman"/>
                          <a:cs typeface="Arial"/>
                        </a:rPr>
                        <a:t>Kf</a:t>
                      </a:r>
                      <a:endParaRPr lang="fr-FR" sz="160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n</a:t>
                      </a:r>
                      <a:endParaRPr lang="fr-FR" sz="1600" dirty="0">
                        <a:latin typeface="Calibri"/>
                        <a:ea typeface="Calibri"/>
                        <a:cs typeface="Arial"/>
                      </a:endParaRPr>
                    </a:p>
                  </a:txBody>
                  <a:tcPr marL="44450" marR="44450" marT="0" marB="0" anchor="b"/>
                </a:tc>
              </a:tr>
              <a:tr h="370840">
                <a:tc>
                  <a:txBody>
                    <a:bodyPr/>
                    <a:lstStyle/>
                    <a:p>
                      <a:pPr algn="ctr">
                        <a:lnSpc>
                          <a:spcPct val="115000"/>
                        </a:lnSpc>
                        <a:spcAft>
                          <a:spcPts val="0"/>
                        </a:spcAft>
                      </a:pPr>
                      <a:r>
                        <a:rPr lang="fr-FR" sz="1600" b="1" dirty="0">
                          <a:solidFill>
                            <a:srgbClr val="000000"/>
                          </a:solidFill>
                          <a:latin typeface="Times New Roman"/>
                          <a:ea typeface="Times New Roman"/>
                          <a:cs typeface="Arial"/>
                        </a:rPr>
                        <a:t>0,99</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0,72</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37,59</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0,45</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15,07</a:t>
                      </a:r>
                      <a:endParaRPr lang="fr-FR" sz="1600" b="1" dirty="0">
                        <a:latin typeface="Calibri"/>
                        <a:ea typeface="Calibri"/>
                        <a:cs typeface="Arial"/>
                      </a:endParaRPr>
                    </a:p>
                  </a:txBody>
                  <a:tcPr marL="44450" marR="44450" marT="0" marB="0" anchor="b"/>
                </a:tc>
                <a:tc>
                  <a:txBody>
                    <a:bodyPr/>
                    <a:lstStyle/>
                    <a:p>
                      <a:pPr algn="ctr">
                        <a:lnSpc>
                          <a:spcPct val="115000"/>
                        </a:lnSpc>
                        <a:spcAft>
                          <a:spcPts val="0"/>
                        </a:spcAft>
                      </a:pPr>
                      <a:r>
                        <a:rPr lang="fr-FR" sz="1600" b="1" dirty="0">
                          <a:solidFill>
                            <a:srgbClr val="000000"/>
                          </a:solidFill>
                          <a:latin typeface="Times New Roman"/>
                          <a:ea typeface="Times New Roman"/>
                          <a:cs typeface="Arial"/>
                        </a:rPr>
                        <a:t>4,97</a:t>
                      </a:r>
                      <a:endParaRPr lang="fr-FR" sz="1600" b="1" dirty="0">
                        <a:latin typeface="Calibri"/>
                        <a:ea typeface="Calibri"/>
                        <a:cs typeface="Arial"/>
                      </a:endParaRPr>
                    </a:p>
                  </a:txBody>
                  <a:tcPr marL="44450" marR="44450" marT="0" marB="0" anchor="b"/>
                </a:tc>
              </a:tr>
            </a:tbl>
          </a:graphicData>
        </a:graphic>
      </p:graphicFrame>
      <p:sp>
        <p:nvSpPr>
          <p:cNvPr id="10" name="Rectangle 9"/>
          <p:cNvSpPr/>
          <p:nvPr/>
        </p:nvSpPr>
        <p:spPr>
          <a:xfrm>
            <a:off x="539552" y="5085184"/>
            <a:ext cx="8064896" cy="369332"/>
          </a:xfrm>
          <a:prstGeom prst="rect">
            <a:avLst/>
          </a:prstGeom>
        </p:spPr>
        <p:txBody>
          <a:bodyPr wrap="square">
            <a:spAutoFit/>
          </a:bodyPr>
          <a:lstStyle/>
          <a:p>
            <a:pPr algn="ctr"/>
            <a:r>
              <a:rPr lang="fr-FR" b="1" dirty="0" smtClean="0">
                <a:latin typeface="Times New Roman" pitchFamily="18" charset="0"/>
                <a:cs typeface="Times New Roman" pitchFamily="18" charset="0"/>
              </a:rPr>
              <a:t>Tableau</a:t>
            </a:r>
            <a:r>
              <a:rPr lang="fr-FR" dirty="0" smtClean="0">
                <a:latin typeface="Times New Roman" pitchFamily="18" charset="0"/>
                <a:cs typeface="Times New Roman" pitchFamily="18" charset="0"/>
              </a:rPr>
              <a:t>  </a:t>
            </a:r>
            <a:r>
              <a:rPr lang="fr-FR" b="1" dirty="0" smtClean="0">
                <a:latin typeface="Times New Roman" pitchFamily="18" charset="0"/>
                <a:cs typeface="Times New Roman" pitchFamily="18" charset="0"/>
              </a:rPr>
              <a:t>10.</a:t>
            </a:r>
            <a:r>
              <a:rPr lang="fr-FR" dirty="0" smtClean="0">
                <a:latin typeface="Times New Roman" pitchFamily="18" charset="0"/>
                <a:cs typeface="Times New Roman" pitchFamily="18" charset="0"/>
              </a:rPr>
              <a:t>des constantes de Langmuir et Freundlich pour l’adsorption de B.M</a:t>
            </a:r>
            <a:endParaRPr lang="fr-FR"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heckerboard(across)">
                                      <p:cBhvr>
                                        <p:cTn id="15" dur="500"/>
                                        <p:tgtEl>
                                          <p:spTgt spid="5"/>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heckerboard(across)">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checkerboard(across)">
                                      <p:cBhvr>
                                        <p:cTn id="23" dur="500"/>
                                        <p:tgtEl>
                                          <p:spTgt spid="9"/>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checkerboard(across)">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P spid="6" grpId="0"/>
      <p:bldP spid="8"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217024" cy="1080120"/>
          </a:xfrm>
        </p:spPr>
        <p:txBody>
          <a:bodyPr>
            <a:noAutofit/>
          </a:bodyPr>
          <a:lstStyle/>
          <a:p>
            <a:r>
              <a:rPr lang="fr-FR" sz="2800" b="1" dirty="0" smtClean="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Comparaison des capacités d'adsorption du B.M utilisé sur différents adsorbants</a:t>
            </a:r>
            <a:endParaRPr lang="fr-FR" sz="2800"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endParaRPr>
          </a:p>
        </p:txBody>
      </p:sp>
      <p:graphicFrame>
        <p:nvGraphicFramePr>
          <p:cNvPr id="5" name="Tableau 4"/>
          <p:cNvGraphicFramePr>
            <a:graphicFrameLocks noGrp="1"/>
          </p:cNvGraphicFramePr>
          <p:nvPr/>
        </p:nvGraphicFramePr>
        <p:xfrm>
          <a:off x="1524000" y="1397000"/>
          <a:ext cx="6096000" cy="340360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fr-FR" b="1" dirty="0" smtClean="0">
                          <a:latin typeface="Times New Roman" pitchFamily="18" charset="0"/>
                          <a:cs typeface="Times New Roman" pitchFamily="18" charset="0"/>
                        </a:rPr>
                        <a:t>Charbon actif</a:t>
                      </a:r>
                      <a:endParaRPr lang="fr-FR" b="1" dirty="0">
                        <a:latin typeface="Times New Roman" pitchFamily="18" charset="0"/>
                        <a:cs typeface="Times New Roman" pitchFamily="18" charset="0"/>
                      </a:endParaRPr>
                    </a:p>
                  </a:txBody>
                  <a:tcPr/>
                </a:tc>
                <a:tc>
                  <a:txBody>
                    <a:bodyPr/>
                    <a:lstStyle/>
                    <a:p>
                      <a:r>
                        <a:rPr lang="fr-FR" b="1" dirty="0" smtClean="0">
                          <a:latin typeface="Times New Roman" pitchFamily="18" charset="0"/>
                          <a:cs typeface="Times New Roman" pitchFamily="18" charset="0"/>
                        </a:rPr>
                        <a:t>Q </a:t>
                      </a:r>
                      <a:r>
                        <a:rPr lang="fr-FR" sz="1400" b="1" dirty="0" smtClean="0">
                          <a:latin typeface="Times New Roman" pitchFamily="18" charset="0"/>
                          <a:cs typeface="Times New Roman" pitchFamily="18" charset="0"/>
                        </a:rPr>
                        <a:t>max (mg/g)</a:t>
                      </a:r>
                      <a:endParaRPr lang="fr-FR" sz="1400" b="1" dirty="0">
                        <a:latin typeface="Times New Roman" pitchFamily="18" charset="0"/>
                        <a:cs typeface="Times New Roman" pitchFamily="18" charset="0"/>
                      </a:endParaRPr>
                    </a:p>
                  </a:txBody>
                  <a:tcPr/>
                </a:tc>
              </a:tr>
              <a:tr h="370840">
                <a:tc>
                  <a:txBody>
                    <a:bodyPr/>
                    <a:lstStyle/>
                    <a:p>
                      <a:r>
                        <a:rPr lang="fr-FR" b="1" dirty="0" smtClean="0">
                          <a:latin typeface="Times New Roman" pitchFamily="18" charset="0"/>
                          <a:cs typeface="Times New Roman" pitchFamily="18" charset="0"/>
                        </a:rPr>
                        <a:t>Notre CA</a:t>
                      </a:r>
                      <a:endParaRPr lang="fr-FR" b="1" dirty="0">
                        <a:latin typeface="Times New Roman" pitchFamily="18" charset="0"/>
                        <a:cs typeface="Times New Roman" pitchFamily="18" charset="0"/>
                      </a:endParaRPr>
                    </a:p>
                  </a:txBody>
                  <a:tcPr/>
                </a:tc>
                <a:tc>
                  <a:txBody>
                    <a:bodyPr/>
                    <a:lstStyle/>
                    <a:p>
                      <a:r>
                        <a:rPr kumimoji="0" lang="fr-FR" sz="1800" b="1" kern="1200" dirty="0" smtClean="0">
                          <a:solidFill>
                            <a:schemeClr val="dk1"/>
                          </a:solidFill>
                          <a:latin typeface="Times New Roman" pitchFamily="18" charset="0"/>
                          <a:ea typeface="+mn-ea"/>
                          <a:cs typeface="Times New Roman" pitchFamily="18" charset="0"/>
                        </a:rPr>
                        <a:t>37,59</a:t>
                      </a:r>
                      <a:endParaRPr lang="fr-FR" b="1" dirty="0">
                        <a:latin typeface="Times New Roman" pitchFamily="18" charset="0"/>
                        <a:cs typeface="Times New Roman" pitchFamily="18" charset="0"/>
                      </a:endParaRPr>
                    </a:p>
                  </a:txBody>
                  <a:tcPr/>
                </a:tc>
              </a:tr>
              <a:tr h="370840">
                <a:tc>
                  <a:txBody>
                    <a:bodyPr/>
                    <a:lstStyle/>
                    <a:p>
                      <a:r>
                        <a:rPr kumimoji="0" lang="fr-FR" sz="1800" b="1" kern="1200" dirty="0" smtClean="0">
                          <a:solidFill>
                            <a:schemeClr val="dk1"/>
                          </a:solidFill>
                          <a:latin typeface="Times New Roman" pitchFamily="18" charset="0"/>
                          <a:ea typeface="+mn-ea"/>
                          <a:cs typeface="Times New Roman" pitchFamily="18" charset="0"/>
                        </a:rPr>
                        <a:t>Carnauba palm </a:t>
                      </a:r>
                      <a:r>
                        <a:rPr kumimoji="0" lang="fr-FR" sz="1800" b="1" kern="1200" dirty="0" err="1" smtClean="0">
                          <a:solidFill>
                            <a:schemeClr val="dk1"/>
                          </a:solidFill>
                          <a:latin typeface="Times New Roman" pitchFamily="18" charset="0"/>
                          <a:ea typeface="+mn-ea"/>
                          <a:cs typeface="Times New Roman" pitchFamily="18" charset="0"/>
                        </a:rPr>
                        <a:t>leaves</a:t>
                      </a:r>
                      <a:r>
                        <a:rPr kumimoji="0" lang="fr-FR" sz="1800" b="1" kern="1200" dirty="0" smtClean="0">
                          <a:solidFill>
                            <a:schemeClr val="dk1"/>
                          </a:solidFill>
                          <a:latin typeface="Times New Roman" pitchFamily="18" charset="0"/>
                          <a:ea typeface="+mn-ea"/>
                          <a:cs typeface="Times New Roman" pitchFamily="18" charset="0"/>
                        </a:rPr>
                        <a:t> activé (</a:t>
                      </a:r>
                      <a:r>
                        <a:rPr kumimoji="0" lang="fr-FR" sz="1800" b="1" kern="1200" dirty="0" err="1" smtClean="0">
                          <a:solidFill>
                            <a:schemeClr val="dk1"/>
                          </a:solidFill>
                          <a:latin typeface="Times New Roman" pitchFamily="18" charset="0"/>
                          <a:ea typeface="+mn-ea"/>
                          <a:cs typeface="Times New Roman" pitchFamily="18" charset="0"/>
                        </a:rPr>
                        <a:t>Brazil</a:t>
                      </a:r>
                      <a:r>
                        <a:rPr kumimoji="0" lang="fr-FR" sz="1800" b="1" kern="1200" dirty="0" smtClean="0">
                          <a:solidFill>
                            <a:schemeClr val="dk1"/>
                          </a:solidFill>
                          <a:latin typeface="Times New Roman" pitchFamily="18" charset="0"/>
                          <a:ea typeface="+mn-ea"/>
                          <a:cs typeface="Times New Roman" pitchFamily="18" charset="0"/>
                        </a:rPr>
                        <a:t>)</a:t>
                      </a:r>
                      <a:endParaRPr lang="fr-FR" b="1" dirty="0">
                        <a:latin typeface="Times New Roman" pitchFamily="18" charset="0"/>
                        <a:cs typeface="Times New Roman" pitchFamily="18" charset="0"/>
                      </a:endParaRPr>
                    </a:p>
                  </a:txBody>
                  <a:tcPr/>
                </a:tc>
                <a:tc>
                  <a:txBody>
                    <a:bodyPr/>
                    <a:lstStyle/>
                    <a:p>
                      <a:r>
                        <a:rPr kumimoji="0" lang="fr-FR" sz="1800" b="1" kern="1200" dirty="0" smtClean="0">
                          <a:solidFill>
                            <a:schemeClr val="dk1"/>
                          </a:solidFill>
                          <a:latin typeface="Times New Roman" pitchFamily="18" charset="0"/>
                          <a:ea typeface="+mn-ea"/>
                          <a:cs typeface="Times New Roman" pitchFamily="18" charset="0"/>
                        </a:rPr>
                        <a:t>39,22 [46]</a:t>
                      </a:r>
                      <a:endParaRPr lang="fr-FR" b="1" dirty="0">
                        <a:latin typeface="Times New Roman" pitchFamily="18" charset="0"/>
                        <a:cs typeface="Times New Roman" pitchFamily="18" charset="0"/>
                      </a:endParaRPr>
                    </a:p>
                  </a:txBody>
                  <a:tcPr/>
                </a:tc>
              </a:tr>
              <a:tr h="370840">
                <a:tc>
                  <a:txBody>
                    <a:bodyPr/>
                    <a:lstStyle/>
                    <a:p>
                      <a:r>
                        <a:rPr kumimoji="0" lang="fr-FR" sz="1800" b="1" kern="1200" dirty="0" err="1" smtClean="0">
                          <a:solidFill>
                            <a:schemeClr val="dk1"/>
                          </a:solidFill>
                          <a:latin typeface="Times New Roman" pitchFamily="18" charset="0"/>
                          <a:ea typeface="+mn-ea"/>
                          <a:cs typeface="Times New Roman" pitchFamily="18" charset="0"/>
                        </a:rPr>
                        <a:t>Macauba</a:t>
                      </a:r>
                      <a:r>
                        <a:rPr kumimoji="0" lang="fr-FR" sz="1800" b="1" kern="1200" dirty="0" smtClean="0">
                          <a:solidFill>
                            <a:schemeClr val="dk1"/>
                          </a:solidFill>
                          <a:latin typeface="Times New Roman" pitchFamily="18" charset="0"/>
                          <a:ea typeface="+mn-ea"/>
                          <a:cs typeface="Times New Roman" pitchFamily="18" charset="0"/>
                        </a:rPr>
                        <a:t> palm </a:t>
                      </a:r>
                      <a:r>
                        <a:rPr kumimoji="0" lang="fr-FR" sz="1800" b="1" kern="1200" dirty="0" err="1" smtClean="0">
                          <a:solidFill>
                            <a:schemeClr val="dk1"/>
                          </a:solidFill>
                          <a:latin typeface="Times New Roman" pitchFamily="18" charset="0"/>
                          <a:ea typeface="+mn-ea"/>
                          <a:cs typeface="Times New Roman" pitchFamily="18" charset="0"/>
                        </a:rPr>
                        <a:t>endocarp</a:t>
                      </a:r>
                      <a:r>
                        <a:rPr kumimoji="0" lang="fr-FR" sz="1800" b="1" kern="1200" dirty="0" smtClean="0">
                          <a:solidFill>
                            <a:schemeClr val="dk1"/>
                          </a:solidFill>
                          <a:latin typeface="Times New Roman" pitchFamily="18" charset="0"/>
                          <a:ea typeface="+mn-ea"/>
                          <a:cs typeface="Times New Roman" pitchFamily="18" charset="0"/>
                        </a:rPr>
                        <a:t> activé (</a:t>
                      </a:r>
                      <a:r>
                        <a:rPr kumimoji="0" lang="fr-FR" sz="1800" b="1" kern="1200" dirty="0" err="1" smtClean="0">
                          <a:solidFill>
                            <a:schemeClr val="dk1"/>
                          </a:solidFill>
                          <a:latin typeface="Times New Roman" pitchFamily="18" charset="0"/>
                          <a:ea typeface="+mn-ea"/>
                          <a:cs typeface="Times New Roman" pitchFamily="18" charset="0"/>
                        </a:rPr>
                        <a:t>Brazil</a:t>
                      </a:r>
                      <a:r>
                        <a:rPr kumimoji="0" lang="fr-FR" sz="1800" b="1" kern="1200" dirty="0" smtClean="0">
                          <a:solidFill>
                            <a:schemeClr val="dk1"/>
                          </a:solidFill>
                          <a:latin typeface="Times New Roman" pitchFamily="18" charset="0"/>
                          <a:ea typeface="+mn-ea"/>
                          <a:cs typeface="Times New Roman" pitchFamily="18" charset="0"/>
                        </a:rPr>
                        <a:t>) </a:t>
                      </a:r>
                      <a:endParaRPr lang="fr-FR" b="1" dirty="0">
                        <a:latin typeface="Times New Roman" pitchFamily="18" charset="0"/>
                        <a:cs typeface="Times New Roman" pitchFamily="18" charset="0"/>
                      </a:endParaRPr>
                    </a:p>
                  </a:txBody>
                  <a:tcPr/>
                </a:tc>
                <a:tc>
                  <a:txBody>
                    <a:bodyPr/>
                    <a:lstStyle/>
                    <a:p>
                      <a:r>
                        <a:rPr kumimoji="0" lang="fr-FR" sz="1800" b="1" kern="1200" dirty="0" smtClean="0">
                          <a:solidFill>
                            <a:schemeClr val="dk1"/>
                          </a:solidFill>
                          <a:latin typeface="Times New Roman" pitchFamily="18" charset="0"/>
                          <a:ea typeface="+mn-ea"/>
                          <a:cs typeface="Times New Roman" pitchFamily="18" charset="0"/>
                        </a:rPr>
                        <a:t>32,96 [46]</a:t>
                      </a:r>
                      <a:endParaRPr lang="fr-FR" b="1" dirty="0">
                        <a:latin typeface="Times New Roman" pitchFamily="18" charset="0"/>
                        <a:cs typeface="Times New Roman" pitchFamily="18" charset="0"/>
                      </a:endParaRPr>
                    </a:p>
                  </a:txBody>
                  <a:tcPr/>
                </a:tc>
              </a:tr>
              <a:tr h="370840">
                <a:tc>
                  <a:txBody>
                    <a:bodyPr/>
                    <a:lstStyle/>
                    <a:p>
                      <a:r>
                        <a:rPr kumimoji="0" lang="en-US" sz="1800" b="1" kern="1200" dirty="0" smtClean="0">
                          <a:solidFill>
                            <a:schemeClr val="dk1"/>
                          </a:solidFill>
                          <a:latin typeface="Times New Roman" pitchFamily="18" charset="0"/>
                          <a:ea typeface="+mn-ea"/>
                          <a:cs typeface="Times New Roman" pitchFamily="18" charset="0"/>
                        </a:rPr>
                        <a:t>Stone pin nutshells </a:t>
                      </a:r>
                      <a:r>
                        <a:rPr kumimoji="0" lang="en-US" sz="1800" b="1" kern="1200" dirty="0" err="1" smtClean="0">
                          <a:solidFill>
                            <a:schemeClr val="dk1"/>
                          </a:solidFill>
                          <a:latin typeface="Times New Roman" pitchFamily="18" charset="0"/>
                          <a:ea typeface="+mn-ea"/>
                          <a:cs typeface="Times New Roman" pitchFamily="18" charset="0"/>
                        </a:rPr>
                        <a:t>activé</a:t>
                      </a:r>
                      <a:r>
                        <a:rPr kumimoji="0" lang="en-US" sz="1800" b="1" kern="1200" dirty="0" smtClean="0">
                          <a:solidFill>
                            <a:schemeClr val="dk1"/>
                          </a:solidFill>
                          <a:latin typeface="Times New Roman" pitchFamily="18" charset="0"/>
                          <a:ea typeface="+mn-ea"/>
                          <a:cs typeface="Times New Roman" pitchFamily="18" charset="0"/>
                        </a:rPr>
                        <a:t> (Spain)</a:t>
                      </a:r>
                      <a:endParaRPr lang="fr-FR" b="1" dirty="0">
                        <a:latin typeface="Times New Roman" pitchFamily="18" charset="0"/>
                        <a:cs typeface="Times New Roman" pitchFamily="18" charset="0"/>
                      </a:endParaRPr>
                    </a:p>
                  </a:txBody>
                  <a:tcPr/>
                </a:tc>
                <a:tc>
                  <a:txBody>
                    <a:bodyPr/>
                    <a:lstStyle/>
                    <a:p>
                      <a:r>
                        <a:rPr kumimoji="0" lang="fr-FR" sz="1800" b="1" kern="1200" dirty="0" smtClean="0">
                          <a:solidFill>
                            <a:schemeClr val="dk1"/>
                          </a:solidFill>
                          <a:latin typeface="Times New Roman" pitchFamily="18" charset="0"/>
                          <a:ea typeface="+mn-ea"/>
                          <a:cs typeface="Times New Roman" pitchFamily="18" charset="0"/>
                        </a:rPr>
                        <a:t>33,60 [46]</a:t>
                      </a:r>
                      <a:endParaRPr lang="fr-FR" b="1" dirty="0">
                        <a:latin typeface="Times New Roman" pitchFamily="18" charset="0"/>
                        <a:cs typeface="Times New Roman" pitchFamily="18" charset="0"/>
                      </a:endParaRPr>
                    </a:p>
                  </a:txBody>
                  <a:tcPr/>
                </a:tc>
              </a:tr>
              <a:tr h="370840">
                <a:tc>
                  <a:txBody>
                    <a:bodyPr/>
                    <a:lstStyle/>
                    <a:p>
                      <a:r>
                        <a:rPr kumimoji="0" lang="fr-FR" sz="1800" b="1" kern="1200" dirty="0" smtClean="0">
                          <a:solidFill>
                            <a:schemeClr val="dk1"/>
                          </a:solidFill>
                          <a:latin typeface="Times New Roman" pitchFamily="18" charset="0"/>
                          <a:ea typeface="+mn-ea"/>
                          <a:cs typeface="Times New Roman" pitchFamily="18" charset="0"/>
                        </a:rPr>
                        <a:t>Coque de cacahuète</a:t>
                      </a:r>
                      <a:endParaRPr lang="fr-FR" b="1" dirty="0">
                        <a:latin typeface="Times New Roman" pitchFamily="18" charset="0"/>
                        <a:cs typeface="Times New Roman" pitchFamily="18" charset="0"/>
                      </a:endParaRPr>
                    </a:p>
                  </a:txBody>
                  <a:tcPr/>
                </a:tc>
                <a:tc>
                  <a:txBody>
                    <a:bodyPr/>
                    <a:lstStyle/>
                    <a:p>
                      <a:r>
                        <a:rPr kumimoji="0" lang="fr-FR" sz="1800" b="1" kern="1200" dirty="0" smtClean="0">
                          <a:solidFill>
                            <a:schemeClr val="dk1"/>
                          </a:solidFill>
                          <a:latin typeface="Times New Roman" pitchFamily="18" charset="0"/>
                          <a:ea typeface="+mn-ea"/>
                          <a:cs typeface="Times New Roman" pitchFamily="18" charset="0"/>
                        </a:rPr>
                        <a:t>68,00 [47]</a:t>
                      </a:r>
                      <a:endParaRPr lang="fr-FR" b="1" dirty="0">
                        <a:latin typeface="Times New Roman" pitchFamily="18" charset="0"/>
                        <a:cs typeface="Times New Roman" pitchFamily="18" charset="0"/>
                      </a:endParaRPr>
                    </a:p>
                  </a:txBody>
                  <a:tcPr/>
                </a:tc>
              </a:tr>
              <a:tr h="370840">
                <a:tc>
                  <a:txBody>
                    <a:bodyPr/>
                    <a:lstStyle/>
                    <a:p>
                      <a:r>
                        <a:rPr kumimoji="0" lang="fr-FR" sz="1800" b="1" kern="1200" dirty="0" smtClean="0">
                          <a:solidFill>
                            <a:schemeClr val="dk1"/>
                          </a:solidFill>
                          <a:latin typeface="Times New Roman" pitchFamily="18" charset="0"/>
                          <a:ea typeface="+mn-ea"/>
                          <a:cs typeface="Times New Roman" pitchFamily="18" charset="0"/>
                        </a:rPr>
                        <a:t>Bitume</a:t>
                      </a:r>
                      <a:endParaRPr lang="fr-FR" b="1" dirty="0">
                        <a:latin typeface="Times New Roman" pitchFamily="18" charset="0"/>
                        <a:cs typeface="Times New Roman" pitchFamily="18" charset="0"/>
                      </a:endParaRPr>
                    </a:p>
                  </a:txBody>
                  <a:tcPr/>
                </a:tc>
                <a:tc>
                  <a:txBody>
                    <a:bodyPr/>
                    <a:lstStyle/>
                    <a:p>
                      <a:r>
                        <a:rPr kumimoji="0" lang="fr-FR" sz="1800" b="1" kern="1200" dirty="0" smtClean="0">
                          <a:solidFill>
                            <a:schemeClr val="dk1"/>
                          </a:solidFill>
                          <a:latin typeface="Times New Roman" pitchFamily="18" charset="0"/>
                          <a:ea typeface="+mn-ea"/>
                          <a:cs typeface="Times New Roman" pitchFamily="18" charset="0"/>
                        </a:rPr>
                        <a:t>34,92 [48]</a:t>
                      </a:r>
                      <a:endParaRPr lang="fr-FR" b="1" dirty="0">
                        <a:latin typeface="Times New Roman" pitchFamily="18" charset="0"/>
                        <a:cs typeface="Times New Roman" pitchFamily="18" charset="0"/>
                      </a:endParaRPr>
                    </a:p>
                  </a:txBody>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endParaRPr lang="fr-FR" dirty="0" smtClean="0"/>
          </a:p>
          <a:p>
            <a:pPr>
              <a:buNone/>
            </a:pPr>
            <a:endParaRPr lang="fr-FR" dirty="0" smtClean="0"/>
          </a:p>
          <a:p>
            <a:pPr algn="ctr">
              <a:buNone/>
            </a:pPr>
            <a:endParaRPr lang="fr-FR" dirty="0" smtClean="0"/>
          </a:p>
          <a:p>
            <a:pPr algn="ctr">
              <a:buNone/>
            </a:pPr>
            <a:r>
              <a:rPr lang="fr-FR" sz="4000" b="1" dirty="0" smtClean="0">
                <a:effectLst>
                  <a:outerShdw blurRad="38100" dist="38100" dir="2700000" algn="tl">
                    <a:srgbClr val="000000">
                      <a:alpha val="43137"/>
                    </a:srgbClr>
                  </a:outerShdw>
                </a:effectLst>
                <a:latin typeface="Times New Roman" pitchFamily="18" charset="0"/>
                <a:cs typeface="Times New Roman" pitchFamily="18" charset="0"/>
              </a:rPr>
              <a:t>Conclusion et perspectives </a:t>
            </a:r>
            <a:endParaRPr lang="fr-FR" sz="40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Conclusion</a:t>
            </a:r>
          </a:p>
        </p:txBody>
      </p:sp>
      <p:sp>
        <p:nvSpPr>
          <p:cNvPr id="3" name="Espace réservé du contenu 2"/>
          <p:cNvSpPr>
            <a:spLocks noGrp="1"/>
          </p:cNvSpPr>
          <p:nvPr>
            <p:ph idx="1"/>
          </p:nvPr>
        </p:nvSpPr>
        <p:spPr>
          <a:xfrm>
            <a:off x="304800" y="1554162"/>
            <a:ext cx="8686800" cy="4827166"/>
          </a:xfrm>
        </p:spPr>
        <p:txBody>
          <a:bodyPr>
            <a:normAutofit fontScale="47500" lnSpcReduction="20000"/>
          </a:bodyPr>
          <a:lstStyle/>
          <a:p>
            <a:pPr marL="0" marR="0" indent="0">
              <a:lnSpc>
                <a:spcPct val="150000"/>
              </a:lnSpc>
              <a:spcBef>
                <a:spcPts val="0"/>
              </a:spcBef>
              <a:spcAft>
                <a:spcPts val="1000"/>
              </a:spcAft>
              <a:buNone/>
            </a:pPr>
            <a:r>
              <a:rPr lang="fr-FR" sz="3400" dirty="0">
                <a:solidFill>
                  <a:schemeClr val="tx1"/>
                </a:solidFill>
                <a:latin typeface="Times New Roman" pitchFamily="18" charset="0"/>
                <a:ea typeface="Yu Gothic UI Semibold" panose="020B0700000000000000" pitchFamily="34" charset="-128"/>
                <a:cs typeface="Times New Roman" pitchFamily="18" charset="0"/>
              </a:rPr>
              <a:t>L’objectif de cette étude consiste en la préparation des adsorbants à partir d’une plante végétale méditerranéenne afin d’obtenir un produit qui sert à éliminer le colorant bleu de méthylène.  </a:t>
            </a:r>
            <a:endParaRPr lang="en-US" sz="3400" dirty="0">
              <a:solidFill>
                <a:schemeClr val="tx1"/>
              </a:solidFill>
              <a:latin typeface="Times New Roman" pitchFamily="18" charset="0"/>
              <a:ea typeface="Yu Gothic UI Semibold" panose="020B0700000000000000" pitchFamily="34" charset="-128"/>
              <a:cs typeface="Times New Roman" pitchFamily="18" charset="0"/>
            </a:endParaRPr>
          </a:p>
          <a:p>
            <a:pPr marL="0" indent="0">
              <a:lnSpc>
                <a:spcPct val="150000"/>
              </a:lnSpc>
              <a:spcBef>
                <a:spcPts val="0"/>
              </a:spcBef>
              <a:spcAft>
                <a:spcPts val="1000"/>
              </a:spcAft>
              <a:buFont typeface="Wingdings" pitchFamily="2" charset="2"/>
              <a:buChar char="Ø"/>
            </a:pPr>
            <a:r>
              <a:rPr lang="fr-FR" sz="3400" dirty="0">
                <a:solidFill>
                  <a:schemeClr val="tx1"/>
                </a:solidFill>
                <a:latin typeface="Times New Roman" pitchFamily="18" charset="0"/>
                <a:ea typeface="Yu Gothic UI Semibold" panose="020B0700000000000000" pitchFamily="34" charset="-128"/>
                <a:cs typeface="Times New Roman" pitchFamily="18" charset="0"/>
              </a:rPr>
              <a:t>Les valeurs d‘indice d‘iode et de bleu de méthylène sont </a:t>
            </a: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630.89 mg/g 77.53mg/g </a:t>
            </a:r>
            <a:r>
              <a:rPr lang="fr-FR" sz="3400" dirty="0">
                <a:solidFill>
                  <a:schemeClr val="tx1"/>
                </a:solidFill>
                <a:latin typeface="Times New Roman" pitchFamily="18" charset="0"/>
                <a:ea typeface="Yu Gothic UI Semibold" panose="020B0700000000000000" pitchFamily="34" charset="-128"/>
                <a:cs typeface="Times New Roman" pitchFamily="18" charset="0"/>
              </a:rPr>
              <a:t>pour le charbon </a:t>
            </a: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CA40</a:t>
            </a:r>
            <a:r>
              <a:rPr lang="fr-FR" sz="3400" dirty="0">
                <a:solidFill>
                  <a:schemeClr val="tx1"/>
                </a:solidFill>
                <a:latin typeface="Times New Roman" pitchFamily="18" charset="0"/>
                <a:ea typeface="Yu Gothic UI Semibold" panose="020B0700000000000000" pitchFamily="34" charset="-128"/>
                <a:cs typeface="Times New Roman" pitchFamily="18" charset="0"/>
              </a:rPr>
              <a:t>% et </a:t>
            </a: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568.17 </a:t>
            </a:r>
            <a:r>
              <a:rPr lang="fr-FR" sz="3400" dirty="0">
                <a:solidFill>
                  <a:schemeClr val="tx1"/>
                </a:solidFill>
                <a:latin typeface="Times New Roman" pitchFamily="18" charset="0"/>
                <a:ea typeface="Yu Gothic UI Semibold" panose="020B0700000000000000" pitchFamily="34" charset="-128"/>
                <a:cs typeface="Times New Roman" pitchFamily="18" charset="0"/>
              </a:rPr>
              <a:t>mg/g et </a:t>
            </a: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53.29 </a:t>
            </a:r>
            <a:r>
              <a:rPr lang="fr-FR" sz="3400" dirty="0">
                <a:solidFill>
                  <a:schemeClr val="tx1"/>
                </a:solidFill>
                <a:latin typeface="Times New Roman" pitchFamily="18" charset="0"/>
                <a:ea typeface="Yu Gothic UI Semibold" panose="020B0700000000000000" pitchFamily="34" charset="-128"/>
                <a:cs typeface="Times New Roman" pitchFamily="18" charset="0"/>
              </a:rPr>
              <a:t>mg/g pour le charbon </a:t>
            </a: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CA20</a:t>
            </a:r>
            <a:r>
              <a:rPr lang="fr-FR" sz="3400" dirty="0">
                <a:solidFill>
                  <a:schemeClr val="tx1"/>
                </a:solidFill>
                <a:latin typeface="Times New Roman" pitchFamily="18" charset="0"/>
                <a:ea typeface="Yu Gothic UI Semibold" panose="020B0700000000000000" pitchFamily="34" charset="-128"/>
                <a:cs typeface="Times New Roman" pitchFamily="18" charset="0"/>
              </a:rPr>
              <a:t>% respectivement. </a:t>
            </a:r>
          </a:p>
          <a:p>
            <a:pPr marL="0" indent="0">
              <a:lnSpc>
                <a:spcPct val="150000"/>
              </a:lnSpc>
              <a:spcBef>
                <a:spcPts val="0"/>
              </a:spcBef>
              <a:spcAft>
                <a:spcPts val="1000"/>
              </a:spcAft>
              <a:buFont typeface="Wingdings" pitchFamily="2" charset="2"/>
              <a:buChar char="Ø"/>
            </a:pPr>
            <a:r>
              <a:rPr lang="fr-FR" sz="3400" dirty="0">
                <a:solidFill>
                  <a:schemeClr val="tx1"/>
                </a:solidFill>
                <a:latin typeface="Times New Roman" pitchFamily="18" charset="0"/>
                <a:ea typeface="Yu Gothic UI Semibold" panose="020B0700000000000000" pitchFamily="34" charset="-128"/>
                <a:cs typeface="Times New Roman" pitchFamily="18" charset="0"/>
              </a:rPr>
              <a:t>Le temps d‘équilibre est de 90 min pour les </a:t>
            </a: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charbons actifs </a:t>
            </a:r>
            <a:r>
              <a:rPr lang="fr-FR" sz="3400" dirty="0">
                <a:solidFill>
                  <a:schemeClr val="tx1"/>
                </a:solidFill>
                <a:latin typeface="Times New Roman" pitchFamily="18" charset="0"/>
                <a:ea typeface="Yu Gothic UI Semibold" panose="020B0700000000000000" pitchFamily="34" charset="-128"/>
                <a:cs typeface="Times New Roman" pitchFamily="18" charset="0"/>
              </a:rPr>
              <a:t>CA40% et </a:t>
            </a: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CA20</a:t>
            </a:r>
            <a:r>
              <a:rPr lang="fr-FR" sz="3400" dirty="0">
                <a:solidFill>
                  <a:schemeClr val="tx1"/>
                </a:solidFill>
                <a:latin typeface="Times New Roman" pitchFamily="18" charset="0"/>
                <a:ea typeface="Yu Gothic UI Semibold" panose="020B0700000000000000" pitchFamily="34" charset="-128"/>
                <a:cs typeface="Times New Roman" pitchFamily="18" charset="0"/>
              </a:rPr>
              <a:t>%.</a:t>
            </a:r>
          </a:p>
          <a:p>
            <a:pPr marL="0" marR="0" indent="0">
              <a:lnSpc>
                <a:spcPct val="150000"/>
              </a:lnSpc>
              <a:spcBef>
                <a:spcPts val="0"/>
              </a:spcBef>
              <a:spcAft>
                <a:spcPts val="1000"/>
              </a:spcAft>
              <a:buFont typeface="Wingdings" pitchFamily="2" charset="2"/>
              <a:buChar char="Ø"/>
            </a:pP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Le pH et La </a:t>
            </a:r>
            <a:r>
              <a:rPr lang="fr-FR" sz="3400" dirty="0">
                <a:solidFill>
                  <a:schemeClr val="tx1"/>
                </a:solidFill>
                <a:latin typeface="Times New Roman" pitchFamily="18" charset="0"/>
                <a:ea typeface="Yu Gothic UI Semibold" panose="020B0700000000000000" pitchFamily="34" charset="-128"/>
                <a:cs typeface="Times New Roman" pitchFamily="18" charset="0"/>
              </a:rPr>
              <a:t>dose optimale obtenus </a:t>
            </a: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sont </a:t>
            </a:r>
            <a:r>
              <a:rPr lang="fr-FR" sz="3400" b="1" dirty="0" smtClean="0">
                <a:solidFill>
                  <a:schemeClr val="tx1"/>
                </a:solidFill>
                <a:latin typeface="Times New Roman" pitchFamily="18" charset="0"/>
                <a:ea typeface="Yu Gothic UI Semibold" panose="020B0700000000000000" pitchFamily="34" charset="-128"/>
                <a:cs typeface="Times New Roman" pitchFamily="18" charset="0"/>
              </a:rPr>
              <a:t>6.86 et</a:t>
            </a:r>
            <a:r>
              <a:rPr lang="fr-FR" sz="3400" dirty="0" smtClean="0">
                <a:solidFill>
                  <a:schemeClr val="tx1"/>
                </a:solidFill>
                <a:latin typeface="Times New Roman" pitchFamily="18" charset="0"/>
                <a:ea typeface="Yu Gothic UI Semibold" panose="020B0700000000000000" pitchFamily="34" charset="-128"/>
                <a:cs typeface="Times New Roman" pitchFamily="18" charset="0"/>
              </a:rPr>
              <a:t> </a:t>
            </a:r>
            <a:r>
              <a:rPr lang="fr-FR" sz="3400" b="1" dirty="0">
                <a:solidFill>
                  <a:schemeClr val="tx1"/>
                </a:solidFill>
                <a:latin typeface="Times New Roman" pitchFamily="18" charset="0"/>
                <a:ea typeface="Yu Gothic UI Semibold" panose="020B0700000000000000" pitchFamily="34" charset="-128"/>
                <a:cs typeface="Times New Roman" pitchFamily="18" charset="0"/>
              </a:rPr>
              <a:t>8 g/L </a:t>
            </a:r>
            <a:r>
              <a:rPr lang="fr-FR" sz="3400" dirty="0">
                <a:solidFill>
                  <a:schemeClr val="tx1"/>
                </a:solidFill>
                <a:latin typeface="Times New Roman" pitchFamily="18" charset="0"/>
                <a:ea typeface="Yu Gothic UI Semibold" panose="020B0700000000000000" pitchFamily="34" charset="-128"/>
                <a:cs typeface="Times New Roman" pitchFamily="18" charset="0"/>
              </a:rPr>
              <a:t>pour les deux charbon actifs CA40% et CA20%.</a:t>
            </a:r>
            <a:r>
              <a:rPr lang="fr-FR" sz="3400" dirty="0">
                <a:solidFill>
                  <a:schemeClr val="tx1"/>
                </a:solidFill>
                <a:latin typeface="Times New Roman" pitchFamily="18" charset="0"/>
                <a:cs typeface="Times New Roman" pitchFamily="18" charset="0"/>
              </a:rPr>
              <a:t> </a:t>
            </a:r>
          </a:p>
          <a:p>
            <a:pPr marL="0" indent="0">
              <a:lnSpc>
                <a:spcPct val="150000"/>
              </a:lnSpc>
              <a:spcBef>
                <a:spcPts val="0"/>
              </a:spcBef>
              <a:spcAft>
                <a:spcPts val="1000"/>
              </a:spcAft>
              <a:buFont typeface="Wingdings" pitchFamily="2" charset="2"/>
              <a:buChar char="Ø"/>
            </a:pPr>
            <a:r>
              <a:rPr lang="fr-FR" sz="3400" dirty="0" smtClean="0">
                <a:solidFill>
                  <a:schemeClr val="tx1"/>
                </a:solidFill>
                <a:latin typeface="Times New Roman" pitchFamily="18" charset="0"/>
                <a:cs typeface="Times New Roman" pitchFamily="18" charset="0"/>
              </a:rPr>
              <a:t>Le </a:t>
            </a:r>
            <a:r>
              <a:rPr lang="fr-FR" sz="3400" dirty="0">
                <a:solidFill>
                  <a:schemeClr val="tx1"/>
                </a:solidFill>
                <a:latin typeface="Times New Roman" pitchFamily="18" charset="0"/>
                <a:cs typeface="Times New Roman" pitchFamily="18" charset="0"/>
              </a:rPr>
              <a:t>modèle de Langmuir, décrit mieux l’adsorption sur le charbon actif 40%  avec un coefficient de détermination R²=0.99 et une capacité maximale d’adsorption = 37.59 mg/g</a:t>
            </a:r>
            <a:r>
              <a:rPr lang="fr-FR" sz="3400" dirty="0" smtClean="0">
                <a:solidFill>
                  <a:schemeClr val="tx1"/>
                </a:solidFill>
                <a:latin typeface="Times New Roman" pitchFamily="18" charset="0"/>
                <a:cs typeface="Times New Roman" pitchFamily="18" charset="0"/>
              </a:rPr>
              <a:t>.</a:t>
            </a:r>
          </a:p>
          <a:p>
            <a:pPr marL="0" indent="0">
              <a:lnSpc>
                <a:spcPct val="150000"/>
              </a:lnSpc>
              <a:spcBef>
                <a:spcPts val="0"/>
              </a:spcBef>
              <a:spcAft>
                <a:spcPts val="1000"/>
              </a:spcAft>
              <a:buFont typeface="Wingdings" pitchFamily="2" charset="2"/>
              <a:buChar char="Ø"/>
            </a:pPr>
            <a:endParaRPr lang="fr-FR" dirty="0">
              <a:solidFill>
                <a:schemeClr val="tx1"/>
              </a:solidFill>
              <a:latin typeface="Times New Roman" panose="02020603050405020304" pitchFamily="18" charset="0"/>
              <a:ea typeface="Yu Gothic UI Semibold" panose="020B0700000000000000" pitchFamily="34" charset="-128"/>
              <a:cs typeface="Times New Roman" panose="02020603050405020304" pitchFamily="18" charset="0"/>
            </a:endParaRPr>
          </a:p>
          <a:p>
            <a:pPr marL="0" marR="0" indent="0">
              <a:lnSpc>
                <a:spcPct val="150000"/>
              </a:lnSpc>
              <a:spcBef>
                <a:spcPts val="0"/>
              </a:spcBef>
              <a:spcAft>
                <a:spcPts val="1000"/>
              </a:spcAft>
              <a:buFont typeface="Wingdings" pitchFamily="2" charset="2"/>
              <a:buChar char="Ø"/>
            </a:pPr>
            <a:endParaRPr lang="fr-FR" dirty="0">
              <a:solidFill>
                <a:schemeClr val="tx1"/>
              </a:solidFill>
              <a:latin typeface="Times New Roman" panose="02020603050405020304" pitchFamily="18" charset="0"/>
              <a:ea typeface="Yu Gothic UI Semibold" panose="020B0700000000000000" pitchFamily="34" charset="-128"/>
              <a:cs typeface="Times New Roman" panose="02020603050405020304" pitchFamily="18" charset="0"/>
            </a:endParaRPr>
          </a:p>
          <a:p>
            <a:pPr marL="0" marR="0" indent="0">
              <a:lnSpc>
                <a:spcPct val="150000"/>
              </a:lnSpc>
              <a:spcBef>
                <a:spcPts val="0"/>
              </a:spcBef>
              <a:spcAft>
                <a:spcPts val="0"/>
              </a:spcAft>
              <a:buNone/>
            </a:pPr>
            <a:endParaRPr lang="en-US" dirty="0">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33"/>
          <p:cNvGrpSpPr/>
          <p:nvPr/>
        </p:nvGrpSpPr>
        <p:grpSpPr>
          <a:xfrm>
            <a:off x="357158" y="785794"/>
            <a:ext cx="8786843" cy="5376090"/>
            <a:chOff x="395538" y="1124744"/>
            <a:chExt cx="8786843" cy="5233214"/>
          </a:xfrm>
        </p:grpSpPr>
        <p:sp>
          <p:nvSpPr>
            <p:cNvPr id="19" name="Flèche vers le bas 18"/>
            <p:cNvSpPr/>
            <p:nvPr/>
          </p:nvSpPr>
          <p:spPr>
            <a:xfrm rot="19182822">
              <a:off x="6301409" y="1575917"/>
              <a:ext cx="360040" cy="21328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vers le bas 17"/>
            <p:cNvSpPr/>
            <p:nvPr/>
          </p:nvSpPr>
          <p:spPr>
            <a:xfrm rot="1945485">
              <a:off x="2548473" y="1636303"/>
              <a:ext cx="360040" cy="20120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llipse 3"/>
            <p:cNvSpPr/>
            <p:nvPr/>
          </p:nvSpPr>
          <p:spPr>
            <a:xfrm>
              <a:off x="3059832" y="1124744"/>
              <a:ext cx="2880320" cy="108012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à coins arrondis 4"/>
            <p:cNvSpPr/>
            <p:nvPr/>
          </p:nvSpPr>
          <p:spPr>
            <a:xfrm>
              <a:off x="3203848" y="3480662"/>
              <a:ext cx="2664296" cy="79208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à coins arrondis 5"/>
            <p:cNvSpPr/>
            <p:nvPr/>
          </p:nvSpPr>
          <p:spPr>
            <a:xfrm>
              <a:off x="395538" y="3489433"/>
              <a:ext cx="2736302" cy="792088"/>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à coins arrondis 6"/>
            <p:cNvSpPr/>
            <p:nvPr/>
          </p:nvSpPr>
          <p:spPr>
            <a:xfrm>
              <a:off x="5940152" y="3480662"/>
              <a:ext cx="2952328" cy="792088"/>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3419872" y="1320422"/>
              <a:ext cx="2160240" cy="861774"/>
            </a:xfrm>
            <a:prstGeom prst="rect">
              <a:avLst/>
            </a:prstGeom>
            <a:noFill/>
          </p:spPr>
          <p:txBody>
            <a:bodyPr wrap="square" rtlCol="0">
              <a:spAutoFit/>
            </a:bodyPr>
            <a:lstStyle/>
            <a:p>
              <a:pPr lvl="0" algn="ctr"/>
              <a:r>
                <a:rPr lang="fr-FR" sz="3200" b="1" dirty="0">
                  <a:solidFill>
                    <a:srgbClr val="000099"/>
                  </a:solidFill>
                </a:rPr>
                <a:t>Objectifs</a:t>
              </a:r>
            </a:p>
            <a:p>
              <a:endParaRPr lang="fr-FR" dirty="0"/>
            </a:p>
          </p:txBody>
        </p:sp>
        <p:sp>
          <p:nvSpPr>
            <p:cNvPr id="11" name="ZoneTexte 10"/>
            <p:cNvSpPr txBox="1"/>
            <p:nvPr/>
          </p:nvSpPr>
          <p:spPr>
            <a:xfrm>
              <a:off x="3270657" y="3615096"/>
              <a:ext cx="2573028" cy="509315"/>
            </a:xfrm>
            <a:prstGeom prst="rect">
              <a:avLst/>
            </a:prstGeom>
            <a:noFill/>
          </p:spPr>
          <p:txBody>
            <a:bodyPr wrap="square" rtlCol="0">
              <a:spAutoFit/>
            </a:bodyPr>
            <a:lstStyle/>
            <a:p>
              <a:pPr algn="ctr"/>
              <a:r>
                <a:rPr lang="fr-FR" sz="2800" b="1" dirty="0" smtClean="0"/>
                <a:t>Scientifique</a:t>
              </a:r>
              <a:endParaRPr lang="fr-FR" sz="2800" dirty="0"/>
            </a:p>
          </p:txBody>
        </p:sp>
        <p:sp>
          <p:nvSpPr>
            <p:cNvPr id="13" name="ZoneTexte 12"/>
            <p:cNvSpPr txBox="1"/>
            <p:nvPr/>
          </p:nvSpPr>
          <p:spPr>
            <a:xfrm>
              <a:off x="475930" y="3605190"/>
              <a:ext cx="2492786" cy="509315"/>
            </a:xfrm>
            <a:prstGeom prst="rect">
              <a:avLst/>
            </a:prstGeom>
            <a:noFill/>
          </p:spPr>
          <p:txBody>
            <a:bodyPr wrap="square" rtlCol="0">
              <a:spAutoFit/>
            </a:bodyPr>
            <a:lstStyle/>
            <a:p>
              <a:pPr algn="ctr"/>
              <a:r>
                <a:rPr lang="fr-FR" sz="2800" b="1" dirty="0" smtClean="0"/>
                <a:t>Économique</a:t>
              </a:r>
              <a:endParaRPr lang="fr-FR" sz="2800" dirty="0"/>
            </a:p>
          </p:txBody>
        </p:sp>
        <p:sp>
          <p:nvSpPr>
            <p:cNvPr id="14" name="ZoneTexte 13"/>
            <p:cNvSpPr txBox="1"/>
            <p:nvPr/>
          </p:nvSpPr>
          <p:spPr>
            <a:xfrm>
              <a:off x="5843685" y="3582948"/>
              <a:ext cx="3164382" cy="509315"/>
            </a:xfrm>
            <a:prstGeom prst="rect">
              <a:avLst/>
            </a:prstGeom>
            <a:noFill/>
          </p:spPr>
          <p:txBody>
            <a:bodyPr wrap="square" rtlCol="0">
              <a:spAutoFit/>
            </a:bodyPr>
            <a:lstStyle/>
            <a:p>
              <a:r>
                <a:rPr lang="fr-FR" sz="2800" b="1" dirty="0" smtClean="0"/>
                <a:t>Environnemental</a:t>
              </a:r>
              <a:endParaRPr lang="fr-FR" sz="2800" b="1" dirty="0"/>
            </a:p>
          </p:txBody>
        </p:sp>
        <p:sp>
          <p:nvSpPr>
            <p:cNvPr id="15" name="Flèche vers le bas 14"/>
            <p:cNvSpPr/>
            <p:nvPr/>
          </p:nvSpPr>
          <p:spPr>
            <a:xfrm>
              <a:off x="4355976" y="2204864"/>
              <a:ext cx="360040" cy="12961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à coins arrondis 24"/>
            <p:cNvSpPr/>
            <p:nvPr/>
          </p:nvSpPr>
          <p:spPr>
            <a:xfrm>
              <a:off x="3284240" y="4848814"/>
              <a:ext cx="2664296" cy="145934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à coins arrondis 25"/>
            <p:cNvSpPr/>
            <p:nvPr/>
          </p:nvSpPr>
          <p:spPr>
            <a:xfrm>
              <a:off x="475930" y="4854074"/>
              <a:ext cx="2736302" cy="1459346"/>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à coins arrondis 26"/>
            <p:cNvSpPr/>
            <p:nvPr/>
          </p:nvSpPr>
          <p:spPr>
            <a:xfrm>
              <a:off x="6084168" y="4786322"/>
              <a:ext cx="3098212" cy="1571636"/>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8" name="ZoneTexte 27"/>
            <p:cNvSpPr txBox="1"/>
            <p:nvPr/>
          </p:nvSpPr>
          <p:spPr>
            <a:xfrm>
              <a:off x="542740" y="5101433"/>
              <a:ext cx="2727917" cy="954107"/>
            </a:xfrm>
            <a:prstGeom prst="rect">
              <a:avLst/>
            </a:prstGeom>
            <a:noFill/>
          </p:spPr>
          <p:txBody>
            <a:bodyPr wrap="square" rtlCol="0">
              <a:spAutoFit/>
            </a:bodyPr>
            <a:lstStyle/>
            <a:p>
              <a:pPr algn="ctr"/>
              <a:r>
                <a:rPr lang="fr-FR" sz="2800" b="1" dirty="0" smtClean="0"/>
                <a:t>Le cout des Matériaux</a:t>
              </a:r>
              <a:endParaRPr lang="fr-FR" sz="2800" b="1" dirty="0"/>
            </a:p>
          </p:txBody>
        </p:sp>
        <p:sp>
          <p:nvSpPr>
            <p:cNvPr id="29" name="ZoneTexte 28"/>
            <p:cNvSpPr txBox="1"/>
            <p:nvPr/>
          </p:nvSpPr>
          <p:spPr>
            <a:xfrm>
              <a:off x="3292625" y="4923165"/>
              <a:ext cx="2736303" cy="1348187"/>
            </a:xfrm>
            <a:prstGeom prst="rect">
              <a:avLst/>
            </a:prstGeom>
            <a:noFill/>
          </p:spPr>
          <p:txBody>
            <a:bodyPr wrap="square" rtlCol="0">
              <a:spAutoFit/>
            </a:bodyPr>
            <a:lstStyle/>
            <a:p>
              <a:pPr algn="ctr"/>
              <a:r>
                <a:rPr lang="fr-FR" sz="2800" b="1" dirty="0" smtClean="0"/>
                <a:t>La recherche des méthodes de valorisation</a:t>
              </a:r>
              <a:endParaRPr lang="fr-FR" sz="2800" b="1" dirty="0"/>
            </a:p>
          </p:txBody>
        </p:sp>
        <p:sp>
          <p:nvSpPr>
            <p:cNvPr id="30" name="ZoneTexte 29"/>
            <p:cNvSpPr txBox="1"/>
            <p:nvPr/>
          </p:nvSpPr>
          <p:spPr>
            <a:xfrm>
              <a:off x="6164561" y="4966810"/>
              <a:ext cx="3017820" cy="928750"/>
            </a:xfrm>
            <a:prstGeom prst="rect">
              <a:avLst/>
            </a:prstGeom>
            <a:noFill/>
          </p:spPr>
          <p:txBody>
            <a:bodyPr wrap="square" rtlCol="0">
              <a:spAutoFit/>
            </a:bodyPr>
            <a:lstStyle/>
            <a:p>
              <a:pPr algn="ctr"/>
              <a:r>
                <a:rPr lang="fr-FR" sz="2800" b="1" dirty="0" smtClean="0"/>
                <a:t>Élimination </a:t>
              </a:r>
            </a:p>
            <a:p>
              <a:pPr algn="ctr"/>
              <a:r>
                <a:rPr lang="fr-FR" sz="2800" b="1" dirty="0" smtClean="0"/>
                <a:t>de ≠ polluants</a:t>
              </a:r>
              <a:endParaRPr lang="fr-FR" sz="2800" b="1" dirty="0"/>
            </a:p>
          </p:txBody>
        </p:sp>
        <p:sp>
          <p:nvSpPr>
            <p:cNvPr id="31" name="Flèche vers le bas 30"/>
            <p:cNvSpPr/>
            <p:nvPr/>
          </p:nvSpPr>
          <p:spPr>
            <a:xfrm>
              <a:off x="1653732" y="4278010"/>
              <a:ext cx="32429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Flèche vers le bas 31"/>
            <p:cNvSpPr/>
            <p:nvPr/>
          </p:nvSpPr>
          <p:spPr>
            <a:xfrm>
              <a:off x="4337846" y="4278010"/>
              <a:ext cx="32429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Flèche vers le bas 32"/>
            <p:cNvSpPr/>
            <p:nvPr/>
          </p:nvSpPr>
          <p:spPr>
            <a:xfrm>
              <a:off x="7236296" y="4272750"/>
              <a:ext cx="32429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xmlns="" val="368803214"/>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perspectives</a:t>
            </a:r>
          </a:p>
        </p:txBody>
      </p:sp>
      <p:sp>
        <p:nvSpPr>
          <p:cNvPr id="3" name="Espace réservé du contenu 2"/>
          <p:cNvSpPr>
            <a:spLocks noGrp="1"/>
          </p:cNvSpPr>
          <p:nvPr>
            <p:ph idx="1"/>
          </p:nvPr>
        </p:nvSpPr>
        <p:spPr/>
        <p:txBody>
          <a:bodyPr>
            <a:normAutofit/>
          </a:bodyPr>
          <a:lstStyle/>
          <a:p>
            <a:pPr>
              <a:buFont typeface="Wingdings" pitchFamily="2" charset="2"/>
              <a:buChar char="Ø"/>
            </a:pPr>
            <a:r>
              <a:rPr lang="fr-FR" sz="2100" dirty="0">
                <a:latin typeface="Times New Roman" pitchFamily="18" charset="0"/>
                <a:cs typeface="Times New Roman" pitchFamily="18" charset="0"/>
              </a:rPr>
              <a:t>Cette étude n‘est qu‘une tentative qui avait comme objectif de tester le charbon préparé  comme agent adsorbant en vue de la dépollution des eaux.</a:t>
            </a:r>
          </a:p>
          <a:p>
            <a:pPr>
              <a:buFont typeface="Wingdings" pitchFamily="2" charset="2"/>
              <a:buChar char="Ø"/>
            </a:pPr>
            <a:endParaRPr lang="fr-FR" sz="2100" dirty="0">
              <a:latin typeface="Times New Roman" pitchFamily="18" charset="0"/>
              <a:cs typeface="Times New Roman" pitchFamily="18" charset="0"/>
            </a:endParaRPr>
          </a:p>
          <a:p>
            <a:pPr>
              <a:buFont typeface="Wingdings" pitchFamily="2" charset="2"/>
              <a:buChar char="Ø"/>
            </a:pPr>
            <a:r>
              <a:rPr lang="fr-FR" sz="2100" dirty="0">
                <a:latin typeface="Times New Roman" pitchFamily="18" charset="0"/>
                <a:cs typeface="Times New Roman" pitchFamily="18" charset="0"/>
              </a:rPr>
              <a:t>En conséquence, elle montre que ce charbon est un exemple de l'utilisation économique des déchets végétaux pour la protection de l'environnement sans aucun inconvénient.</a:t>
            </a:r>
          </a:p>
          <a:p>
            <a:pPr>
              <a:buFont typeface="Wingdings" pitchFamily="2" charset="2"/>
              <a:buChar char="Ø"/>
            </a:pPr>
            <a:endParaRPr lang="fr-FR" sz="2100" dirty="0">
              <a:latin typeface="Times New Roman" pitchFamily="18" charset="0"/>
              <a:cs typeface="Times New Roman" pitchFamily="18" charset="0"/>
            </a:endParaRPr>
          </a:p>
          <a:p>
            <a:pPr>
              <a:buFont typeface="Wingdings" pitchFamily="2" charset="2"/>
              <a:buChar char="Ø"/>
            </a:pPr>
            <a:r>
              <a:rPr lang="fr-FR" sz="2100" dirty="0">
                <a:latin typeface="Times New Roman" pitchFamily="18" charset="0"/>
                <a:cs typeface="Times New Roman" pitchFamily="18" charset="0"/>
              </a:rPr>
              <a:t>Finalement, il est souhaitable de faire une caractérisation approfondie du charbon activé et d‘appliquer ce matériau activé à d‘autres substances polluantes organiques et inorganiques  et aussi d’améliorer d’autre paramètres afin de valoriser d‘avantages dans la lutte contre la pollution de l‘environnement. </a:t>
            </a:r>
          </a:p>
          <a:p>
            <a:pPr>
              <a:buFont typeface="Wingdings" pitchFamily="2" charset="2"/>
              <a:buChar char="Ø"/>
            </a:pPr>
            <a:endParaRPr lang="fr-FR"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text"/>
          <p:cNvPicPr>
            <a:picLocks noChangeAspect="1" noChangeArrowheads="1" noCrop="1"/>
          </p:cNvPicPr>
          <p:nvPr/>
        </p:nvPicPr>
        <p:blipFill>
          <a:blip r:embed="rId2" cstate="print">
            <a:duotone>
              <a:prstClr val="black"/>
              <a:schemeClr val="accent2">
                <a:tint val="45000"/>
                <a:satMod val="400000"/>
              </a:schemeClr>
            </a:duotone>
          </a:blip>
          <a:srcRect/>
          <a:stretch>
            <a:fillRect/>
          </a:stretch>
        </p:blipFill>
        <p:spPr bwMode="auto">
          <a:xfrm>
            <a:off x="1670858" y="2144685"/>
            <a:ext cx="5386647" cy="1778923"/>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xmlns="" id="{B48F15A0-AB16-F4FF-6227-EB19683E2040}"/>
              </a:ext>
            </a:extLst>
          </p:cNvPr>
          <p:cNvGraphicFramePr/>
          <p:nvPr>
            <p:extLst>
              <p:ext uri="{D42A27DB-BD31-4B8C-83A1-F6EECF244321}">
                <p14:modId xmlns:p14="http://schemas.microsoft.com/office/powerpoint/2010/main" xmlns="" val="2344991271"/>
              </p:ext>
            </p:extLst>
          </p:nvPr>
        </p:nvGraphicFramePr>
        <p:xfrm>
          <a:off x="1524000" y="188640"/>
          <a:ext cx="6096000" cy="6552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8843017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lgn="ctr">
              <a:buNone/>
            </a:pPr>
            <a:endParaRPr lang="fr-FR" dirty="0" smtClean="0"/>
          </a:p>
          <a:p>
            <a:pPr algn="ctr">
              <a:buNone/>
            </a:pPr>
            <a:endParaRPr lang="fr-FR" dirty="0" smtClean="0"/>
          </a:p>
          <a:p>
            <a:pPr algn="ctr">
              <a:buNone/>
            </a:pPr>
            <a:endParaRPr lang="fr-FR" dirty="0" smtClean="0"/>
          </a:p>
          <a:p>
            <a:pPr algn="ctr">
              <a:buNone/>
            </a:pPr>
            <a:r>
              <a:rPr lang="fr-FR" sz="4000" b="1" dirty="0" smtClean="0">
                <a:solidFill>
                  <a:schemeClr val="accent5">
                    <a:lumMod val="50000"/>
                  </a:schemeClr>
                </a:solidFill>
                <a:latin typeface="Times New Roman" pitchFamily="18" charset="0"/>
                <a:cs typeface="Times New Roman" pitchFamily="18" charset="0"/>
              </a:rPr>
              <a:t>Introduction</a:t>
            </a:r>
            <a:endParaRPr lang="fr-FR" sz="4000" b="1" dirty="0">
              <a:solidFill>
                <a:schemeClr val="accent5">
                  <a:lumMod val="50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Ellipse 18"/>
          <p:cNvSpPr/>
          <p:nvPr/>
        </p:nvSpPr>
        <p:spPr>
          <a:xfrm>
            <a:off x="323528" y="5085184"/>
            <a:ext cx="3786215" cy="1314269"/>
          </a:xfrm>
          <a:prstGeom prst="ellipse">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fr-FR" sz="2000" b="1" dirty="0">
              <a:effectLst>
                <a:outerShdw blurRad="38100" dist="38100" dir="2700000" algn="tl">
                  <a:srgbClr val="000000">
                    <a:alpha val="43137"/>
                  </a:srgbClr>
                </a:outerShdw>
              </a:effectLst>
              <a:latin typeface="Bodoni MT" pitchFamily="18" charset="0"/>
            </a:endParaRPr>
          </a:p>
          <a:p>
            <a:pPr algn="ctr">
              <a:defRPr/>
            </a:pPr>
            <a:r>
              <a:rPr lang="fr-FR" sz="24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Pouvoir de construire et de protéger</a:t>
            </a:r>
          </a:p>
          <a:p>
            <a:pPr algn="ctr">
              <a:defRPr/>
            </a:pPr>
            <a:endParaRPr lang="fr-FR" sz="2000" b="1" dirty="0">
              <a:effectLst>
                <a:outerShdw blurRad="38100" dist="38100" dir="2700000" algn="tl">
                  <a:srgbClr val="000000">
                    <a:alpha val="43137"/>
                  </a:srgbClr>
                </a:outerShdw>
              </a:effectLst>
              <a:latin typeface="Bodoni MT" pitchFamily="18" charset="0"/>
            </a:endParaRPr>
          </a:p>
        </p:txBody>
      </p:sp>
      <p:sp>
        <p:nvSpPr>
          <p:cNvPr id="16" name="Bulle ronde 15"/>
          <p:cNvSpPr/>
          <p:nvPr/>
        </p:nvSpPr>
        <p:spPr>
          <a:xfrm>
            <a:off x="3779912" y="1484784"/>
            <a:ext cx="3600400" cy="864096"/>
          </a:xfrm>
          <a:prstGeom prst="wedgeEllipseCallout">
            <a:avLst>
              <a:gd name="adj1" fmla="val -42103"/>
              <a:gd name="adj2" fmla="val 78373"/>
            </a:avLst>
          </a:prstGeom>
          <a:solidFill>
            <a:schemeClr val="accent5">
              <a:lumMod val="5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r-FR" sz="2400" b="1" dirty="0">
                <a:solidFill>
                  <a:schemeClr val="bg1"/>
                </a:solidFill>
                <a:effectLst>
                  <a:outerShdw blurRad="38100" dist="38100" dir="2700000" algn="tl">
                    <a:srgbClr val="000000">
                      <a:alpha val="43137"/>
                    </a:srgbClr>
                  </a:outerShdw>
                </a:effectLst>
                <a:latin typeface="Bell MT" pitchFamily="18" charset="0"/>
              </a:rPr>
              <a:t>Nous somme tous responsables</a:t>
            </a:r>
          </a:p>
        </p:txBody>
      </p:sp>
      <p:sp>
        <p:nvSpPr>
          <p:cNvPr id="17" name="Text Box 31"/>
          <p:cNvSpPr txBox="1">
            <a:spLocks noChangeArrowheads="1"/>
          </p:cNvSpPr>
          <p:nvPr/>
        </p:nvSpPr>
        <p:spPr bwMode="auto">
          <a:xfrm>
            <a:off x="0" y="908720"/>
            <a:ext cx="2808287" cy="584775"/>
          </a:xfrm>
          <a:prstGeom prst="rect">
            <a:avLst/>
          </a:prstGeom>
          <a:solidFill>
            <a:schemeClr val="accent5">
              <a:lumMod val="50000"/>
            </a:schemeClr>
          </a:solidFill>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spcBef>
                <a:spcPct val="50000"/>
              </a:spcBef>
            </a:pPr>
            <a:r>
              <a:rPr lang="fr-FR" sz="3200" b="1" dirty="0">
                <a:solidFill>
                  <a:schemeClr val="bg1"/>
                </a:solidFill>
                <a:latin typeface="Times New Roman" pitchFamily="18" charset="0"/>
                <a:cs typeface="Times New Roman" pitchFamily="18" charset="0"/>
              </a:rPr>
              <a:t>POLLUTION</a:t>
            </a:r>
          </a:p>
        </p:txBody>
      </p:sp>
      <p:sp>
        <p:nvSpPr>
          <p:cNvPr id="23" name="Flèche courbée vers la droite 22"/>
          <p:cNvSpPr/>
          <p:nvPr/>
        </p:nvSpPr>
        <p:spPr>
          <a:xfrm rot="3941375">
            <a:off x="4217620" y="4036801"/>
            <a:ext cx="798512" cy="2108200"/>
          </a:xfrm>
          <a:prstGeom prst="curvedRightArrow">
            <a:avLst/>
          </a:prstGeom>
          <a:solidFill>
            <a:schemeClr val="accent5">
              <a:lumMod val="50000"/>
            </a:schemeClr>
          </a:solidFill>
        </p:spPr>
        <p:style>
          <a:lnRef idx="3">
            <a:schemeClr val="lt1"/>
          </a:lnRef>
          <a:fillRef idx="1">
            <a:schemeClr val="accent2"/>
          </a:fillRef>
          <a:effectRef idx="1">
            <a:schemeClr val="accent2"/>
          </a:effectRef>
          <a:fontRef idx="minor">
            <a:schemeClr val="lt1"/>
          </a:fontRef>
        </p:style>
        <p:txBody>
          <a:bodyPr anchor="ctr"/>
          <a:lstStyle/>
          <a:p>
            <a:pPr algn="ctr">
              <a:defRPr/>
            </a:pPr>
            <a:endParaRPr lang="fr-FR">
              <a:solidFill>
                <a:schemeClr val="tx1"/>
              </a:solidFill>
            </a:endParaRPr>
          </a:p>
        </p:txBody>
      </p:sp>
      <p:pic>
        <p:nvPicPr>
          <p:cNvPr id="10256" name="Picture 71" descr="symbol"/>
          <p:cNvPicPr>
            <a:picLocks noChangeAspect="1" noChangeArrowheads="1" noCrop="1"/>
          </p:cNvPicPr>
          <p:nvPr/>
        </p:nvPicPr>
        <p:blipFill>
          <a:blip r:embed="rId3" cstate="print"/>
          <a:srcRect/>
          <a:stretch>
            <a:fillRect/>
          </a:stretch>
        </p:blipFill>
        <p:spPr bwMode="auto">
          <a:xfrm>
            <a:off x="28577" y="6472238"/>
            <a:ext cx="366713" cy="342900"/>
          </a:xfrm>
          <a:prstGeom prst="rect">
            <a:avLst/>
          </a:prstGeom>
          <a:noFill/>
          <a:ln w="9525">
            <a:noFill/>
            <a:miter lim="800000"/>
            <a:headEnd/>
            <a:tailEnd/>
          </a:ln>
        </p:spPr>
      </p:pic>
      <p:sp>
        <p:nvSpPr>
          <p:cNvPr id="10257" name="Rectangle 75"/>
          <p:cNvSpPr>
            <a:spLocks noChangeArrowheads="1"/>
          </p:cNvSpPr>
          <p:nvPr/>
        </p:nvSpPr>
        <p:spPr bwMode="auto">
          <a:xfrm>
            <a:off x="68263" y="6505575"/>
            <a:ext cx="274434" cy="307777"/>
          </a:xfrm>
          <a:prstGeom prst="rect">
            <a:avLst/>
          </a:prstGeom>
          <a:noFill/>
          <a:ln w="9525">
            <a:noFill/>
            <a:miter lim="800000"/>
            <a:headEnd/>
            <a:tailEnd/>
          </a:ln>
        </p:spPr>
        <p:txBody>
          <a:bodyPr wrap="none">
            <a:spAutoFit/>
          </a:bodyPr>
          <a:lstStyle/>
          <a:p>
            <a:fld id="{E57908F6-C082-4055-BB84-44BD20E8BA47}" type="slidenum">
              <a:rPr lang="fr-FR" sz="1400" b="1"/>
              <a:pPr/>
              <a:t>6</a:t>
            </a:fld>
            <a:endParaRPr lang="fr-FR" sz="1400" b="1"/>
          </a:p>
        </p:txBody>
      </p:sp>
      <p:pic>
        <p:nvPicPr>
          <p:cNvPr id="26" name="Image 25" descr="téléchargement (5).jpg"/>
          <p:cNvPicPr>
            <a:picLocks noChangeAspect="1"/>
          </p:cNvPicPr>
          <p:nvPr/>
        </p:nvPicPr>
        <p:blipFill>
          <a:blip r:embed="rId4" cstate="print"/>
          <a:stretch>
            <a:fillRect/>
          </a:stretch>
        </p:blipFill>
        <p:spPr>
          <a:xfrm>
            <a:off x="5724128" y="4077072"/>
            <a:ext cx="3168352" cy="2448272"/>
          </a:xfrm>
          <a:prstGeom prst="rect">
            <a:avLst/>
          </a:prstGeom>
        </p:spPr>
      </p:pic>
      <p:pic>
        <p:nvPicPr>
          <p:cNvPr id="27" name="Image 26" descr="images (2).jpg"/>
          <p:cNvPicPr>
            <a:picLocks noChangeAspect="1"/>
          </p:cNvPicPr>
          <p:nvPr/>
        </p:nvPicPr>
        <p:blipFill>
          <a:blip r:embed="rId5" cstate="print"/>
          <a:stretch>
            <a:fillRect/>
          </a:stretch>
        </p:blipFill>
        <p:spPr>
          <a:xfrm>
            <a:off x="0" y="1484784"/>
            <a:ext cx="3707904" cy="2448272"/>
          </a:xfrm>
          <a:prstGeom prst="rect">
            <a:avLst/>
          </a:prstGeom>
          <a:solidFill>
            <a:schemeClr val="tx1"/>
          </a:solidFill>
        </p:spPr>
      </p:pic>
      <p:sp>
        <p:nvSpPr>
          <p:cNvPr id="28" name="ZoneTexte 27"/>
          <p:cNvSpPr txBox="1"/>
          <p:nvPr/>
        </p:nvSpPr>
        <p:spPr>
          <a:xfrm>
            <a:off x="0" y="404664"/>
            <a:ext cx="2664296" cy="461665"/>
          </a:xfrm>
          <a:prstGeom prst="rect">
            <a:avLst/>
          </a:prstGeom>
          <a:noFill/>
        </p:spPr>
        <p:txBody>
          <a:bodyPr wrap="square" rtlCol="0">
            <a:spAutoFit/>
          </a:bodyPr>
          <a:lstStyle/>
          <a:p>
            <a:r>
              <a:rPr lang="fr-FR" sz="2400" b="1" dirty="0" smtClean="0">
                <a:solidFill>
                  <a:schemeClr val="accent5">
                    <a:lumMod val="50000"/>
                  </a:schemeClr>
                </a:solidFill>
                <a:latin typeface="Times New Roman" pitchFamily="18" charset="0"/>
                <a:cs typeface="Times New Roman" pitchFamily="18" charset="0"/>
              </a:rPr>
              <a:t>Introduction</a:t>
            </a:r>
            <a:endParaRPr lang="fr-FR" sz="2400" b="1" dirty="0">
              <a:solidFill>
                <a:schemeClr val="accent5">
                  <a:lumMod val="50000"/>
                </a:schemeClr>
              </a:solidFill>
              <a:latin typeface="Times New Roman" pitchFamily="18" charset="0"/>
              <a:cs typeface="Times New Roman" pitchFamily="18"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amond(in)">
                                      <p:cBhvr>
                                        <p:cTn id="12" dur="1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checkerboard(across)">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diamond(in)">
                                      <p:cBhvr>
                                        <p:cTn id="2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548680"/>
            <a:ext cx="9144000" cy="504056"/>
          </a:xfrm>
        </p:spPr>
        <p:txBody>
          <a:bodyPr>
            <a:normAutofit fontScale="90000"/>
          </a:bodyPr>
          <a:lstStyle/>
          <a:p>
            <a:r>
              <a:rPr lang="fr-FR" sz="2700"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La </a:t>
            </a:r>
            <a:r>
              <a:rPr lang="fr-FR" sz="2700" b="1" dirty="0" smtClean="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pollution </a:t>
            </a:r>
            <a:r>
              <a:rPr lang="fr-FR" sz="2700" b="1" dirty="0">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des eaux par des produits chimiques</a:t>
            </a:r>
            <a:r>
              <a:rPr lang="fr-FR" b="1" dirty="0">
                <a:latin typeface="Bell MT" pitchFamily="18" charset="0"/>
              </a:rPr>
              <a:t/>
            </a:r>
            <a:br>
              <a:rPr lang="fr-FR" b="1" dirty="0">
                <a:latin typeface="Bell MT" pitchFamily="18" charset="0"/>
              </a:rPr>
            </a:br>
            <a:endParaRPr lang="fr-FR" dirty="0"/>
          </a:p>
        </p:txBody>
      </p:sp>
      <p:sp>
        <p:nvSpPr>
          <p:cNvPr id="4" name="Text Box 5"/>
          <p:cNvSpPr txBox="1">
            <a:spLocks noChangeArrowheads="1"/>
          </p:cNvSpPr>
          <p:nvPr/>
        </p:nvSpPr>
        <p:spPr bwMode="auto">
          <a:xfrm>
            <a:off x="2267744" y="4653136"/>
            <a:ext cx="2016125" cy="584775"/>
          </a:xfrm>
          <a:prstGeom prst="rect">
            <a:avLst/>
          </a:prstGeom>
          <a:solidFill>
            <a:schemeClr val="accent5">
              <a:lumMod val="50000"/>
            </a:schemeClr>
          </a:solidFill>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a:spAutoFit/>
          </a:bodyPr>
          <a:lstStyle/>
          <a:p>
            <a:pPr algn="ctr">
              <a:lnSpc>
                <a:spcPct val="80000"/>
              </a:lnSpc>
            </a:pPr>
            <a:r>
              <a:rPr lang="fr-FR" sz="2000" b="1" dirty="0">
                <a:latin typeface="Times New Roman" pitchFamily="18" charset="0"/>
                <a:cs typeface="Times New Roman" pitchFamily="18" charset="0"/>
              </a:rPr>
              <a:t>La pollution physique</a:t>
            </a:r>
            <a:r>
              <a:rPr lang="fr-FR" sz="2000" dirty="0"/>
              <a:t>. </a:t>
            </a:r>
          </a:p>
        </p:txBody>
      </p:sp>
      <p:sp>
        <p:nvSpPr>
          <p:cNvPr id="5" name="Text Box 5"/>
          <p:cNvSpPr txBox="1">
            <a:spLocks noChangeArrowheads="1"/>
          </p:cNvSpPr>
          <p:nvPr/>
        </p:nvSpPr>
        <p:spPr bwMode="auto">
          <a:xfrm>
            <a:off x="6948264" y="4653136"/>
            <a:ext cx="1944687" cy="584775"/>
          </a:xfrm>
          <a:prstGeom prst="rect">
            <a:avLst/>
          </a:prstGeom>
          <a:solidFill>
            <a:schemeClr val="accent5">
              <a:lumMod val="50000"/>
            </a:schemeClr>
          </a:solidFill>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a:spAutoFit/>
          </a:bodyPr>
          <a:lstStyle/>
          <a:p>
            <a:pPr algn="ctr">
              <a:lnSpc>
                <a:spcPct val="80000"/>
              </a:lnSpc>
            </a:pPr>
            <a:r>
              <a:rPr lang="fr-FR" sz="2000" b="1" dirty="0">
                <a:solidFill>
                  <a:schemeClr val="bg1"/>
                </a:solidFill>
                <a:latin typeface="Times New Roman" pitchFamily="18" charset="0"/>
                <a:cs typeface="Times New Roman" pitchFamily="18" charset="0"/>
              </a:rPr>
              <a:t>La pollution chimique</a:t>
            </a:r>
            <a:r>
              <a:rPr lang="fr-FR" sz="2000" dirty="0"/>
              <a:t>. </a:t>
            </a:r>
          </a:p>
        </p:txBody>
      </p:sp>
      <p:sp>
        <p:nvSpPr>
          <p:cNvPr id="6" name="Text Box 5"/>
          <p:cNvSpPr txBox="1">
            <a:spLocks noChangeArrowheads="1"/>
          </p:cNvSpPr>
          <p:nvPr/>
        </p:nvSpPr>
        <p:spPr bwMode="auto">
          <a:xfrm>
            <a:off x="4427984" y="4653136"/>
            <a:ext cx="2376264" cy="584775"/>
          </a:xfrm>
          <a:prstGeom prst="rect">
            <a:avLst/>
          </a:prstGeom>
          <a:solidFill>
            <a:schemeClr val="accent5">
              <a:lumMod val="50000"/>
            </a:schemeClr>
          </a:solidFill>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wrap="square">
            <a:spAutoFit/>
          </a:bodyPr>
          <a:lstStyle/>
          <a:p>
            <a:pPr algn="ctr">
              <a:lnSpc>
                <a:spcPct val="80000"/>
              </a:lnSpc>
            </a:pPr>
            <a:r>
              <a:rPr lang="fr-FR" sz="2000" b="1" dirty="0">
                <a:solidFill>
                  <a:schemeClr val="bg1"/>
                </a:solidFill>
                <a:latin typeface="Times New Roman" pitchFamily="18" charset="0"/>
                <a:cs typeface="Times New Roman" pitchFamily="18" charset="0"/>
              </a:rPr>
              <a:t>La pollution microbiologique</a:t>
            </a:r>
            <a:endParaRPr lang="fr-FR" sz="2000" dirty="0">
              <a:solidFill>
                <a:schemeClr val="bg1"/>
              </a:solidFill>
              <a:latin typeface="Times New Roman" pitchFamily="18" charset="0"/>
              <a:cs typeface="Times New Roman" pitchFamily="18" charset="0"/>
            </a:endParaRPr>
          </a:p>
        </p:txBody>
      </p:sp>
      <p:pic>
        <p:nvPicPr>
          <p:cNvPr id="7" name="Picture 27" descr="Convention de Stockholm sur les polluants organiques persistants"/>
          <p:cNvPicPr>
            <a:picLocks noChangeAspect="1" noChangeArrowheads="1"/>
          </p:cNvPicPr>
          <p:nvPr/>
        </p:nvPicPr>
        <p:blipFill>
          <a:blip r:embed="rId3" cstate="print"/>
          <a:srcRect/>
          <a:stretch>
            <a:fillRect/>
          </a:stretch>
        </p:blipFill>
        <p:spPr bwMode="auto">
          <a:xfrm>
            <a:off x="323527" y="1124745"/>
            <a:ext cx="2641625" cy="1967556"/>
          </a:xfrm>
          <a:prstGeom prst="rect">
            <a:avLst/>
          </a:prstGeom>
          <a:noFill/>
          <a:ln w="9525">
            <a:noFill/>
            <a:miter lim="800000"/>
            <a:headEnd/>
            <a:tailEnd/>
          </a:ln>
        </p:spPr>
      </p:pic>
      <p:pic>
        <p:nvPicPr>
          <p:cNvPr id="8" name="Picture 29" descr="http://sboisse.free.fr/planete/images/epandage.jpg"/>
          <p:cNvPicPr>
            <a:picLocks noChangeAspect="1" noChangeArrowheads="1"/>
          </p:cNvPicPr>
          <p:nvPr/>
        </p:nvPicPr>
        <p:blipFill>
          <a:blip r:embed="rId4" cstate="print"/>
          <a:srcRect/>
          <a:stretch>
            <a:fillRect/>
          </a:stretch>
        </p:blipFill>
        <p:spPr bwMode="auto">
          <a:xfrm>
            <a:off x="3347864" y="1124744"/>
            <a:ext cx="2238375" cy="1881188"/>
          </a:xfrm>
          <a:prstGeom prst="rect">
            <a:avLst/>
          </a:prstGeom>
          <a:noFill/>
          <a:ln w="9525">
            <a:noFill/>
            <a:miter lim="800000"/>
            <a:headEnd/>
            <a:tailEnd/>
          </a:ln>
        </p:spPr>
      </p:pic>
      <p:pic>
        <p:nvPicPr>
          <p:cNvPr id="9" name="Picture 31" descr="http://t0.gstatic.com/images?q=tbn:3YkQ3gSgA3_LiM:http://naturendanger.canalblog.com/images/Pollution_industrielle4.jpg">
            <a:hlinkClick r:id="rId5"/>
          </p:cNvPr>
          <p:cNvPicPr>
            <a:picLocks noChangeAspect="1" noChangeArrowheads="1"/>
          </p:cNvPicPr>
          <p:nvPr/>
        </p:nvPicPr>
        <p:blipFill>
          <a:blip r:embed="rId6" cstate="print"/>
          <a:srcRect/>
          <a:stretch>
            <a:fillRect/>
          </a:stretch>
        </p:blipFill>
        <p:spPr bwMode="auto">
          <a:xfrm>
            <a:off x="6228184" y="1196752"/>
            <a:ext cx="2286000" cy="1714500"/>
          </a:xfrm>
          <a:prstGeom prst="rect">
            <a:avLst/>
          </a:prstGeom>
          <a:noFill/>
          <a:ln w="9525">
            <a:noFill/>
            <a:miter lim="800000"/>
            <a:headEnd/>
            <a:tailEnd/>
          </a:ln>
        </p:spPr>
      </p:pic>
      <p:sp useBgFill="1">
        <p:nvSpPr>
          <p:cNvPr id="10" name="Text Box 14"/>
          <p:cNvSpPr txBox="1">
            <a:spLocks noChangeArrowheads="1"/>
          </p:cNvSpPr>
          <p:nvPr/>
        </p:nvSpPr>
        <p:spPr bwMode="auto">
          <a:xfrm>
            <a:off x="3635896" y="3140968"/>
            <a:ext cx="1871663" cy="1200329"/>
          </a:xfrm>
          <a:prstGeom prst="rect">
            <a:avLst/>
          </a:prstGeom>
          <a:ln w="9525" algn="ctr">
            <a:noFill/>
            <a:miter lim="800000"/>
            <a:headEnd/>
            <a:tailEnd/>
          </a:ln>
          <a:effectLst>
            <a:prstShdw prst="shdw17" dist="17961" dir="2700000">
              <a:srgbClr val="999999"/>
            </a:prstShdw>
          </a:effectLst>
        </p:spPr>
        <p:txBody>
          <a:bodyPr>
            <a:spAutoFit/>
          </a:bodyPr>
          <a:lstStyle/>
          <a:p>
            <a:pPr>
              <a:spcBef>
                <a:spcPct val="50000"/>
              </a:spcBef>
              <a:buFontTx/>
              <a:buBlip>
                <a:blip r:embed="rId7"/>
              </a:buBlip>
            </a:pPr>
            <a:r>
              <a:rPr lang="fr-FR" sz="2400" dirty="0"/>
              <a:t> pollution agricole (pesticides)</a:t>
            </a:r>
          </a:p>
        </p:txBody>
      </p:sp>
      <p:sp useBgFill="1">
        <p:nvSpPr>
          <p:cNvPr id="11" name="Text Box 16"/>
          <p:cNvSpPr txBox="1">
            <a:spLocks noChangeArrowheads="1"/>
          </p:cNvSpPr>
          <p:nvPr/>
        </p:nvSpPr>
        <p:spPr bwMode="auto">
          <a:xfrm>
            <a:off x="467544" y="3284984"/>
            <a:ext cx="1943100" cy="461665"/>
          </a:xfrm>
          <a:prstGeom prst="rect">
            <a:avLst/>
          </a:prstGeom>
          <a:ln w="9525" algn="ctr">
            <a:noFill/>
            <a:miter lim="800000"/>
            <a:headEnd/>
            <a:tailEnd/>
          </a:ln>
          <a:effectLst>
            <a:prstShdw prst="shdw17" dist="17961" dir="2700000">
              <a:srgbClr val="999999"/>
            </a:prstShdw>
          </a:effectLst>
        </p:spPr>
        <p:txBody>
          <a:bodyPr>
            <a:spAutoFit/>
          </a:bodyPr>
          <a:lstStyle/>
          <a:p>
            <a:pPr>
              <a:spcBef>
                <a:spcPct val="50000"/>
              </a:spcBef>
              <a:buFontTx/>
              <a:buBlip>
                <a:blip r:embed="rId7"/>
              </a:buBlip>
            </a:pPr>
            <a:r>
              <a:rPr lang="fr-FR" sz="2400" dirty="0"/>
              <a:t> Eaux usées</a:t>
            </a:r>
            <a:endParaRPr lang="fr-FR" dirty="0">
              <a:solidFill>
                <a:srgbClr val="FF3300"/>
              </a:solidFill>
            </a:endParaRPr>
          </a:p>
        </p:txBody>
      </p:sp>
      <p:sp>
        <p:nvSpPr>
          <p:cNvPr id="12" name="Text Box 5"/>
          <p:cNvSpPr txBox="1">
            <a:spLocks noGrp="1" noChangeArrowheads="1"/>
          </p:cNvSpPr>
          <p:nvPr>
            <p:ph idx="1"/>
          </p:nvPr>
        </p:nvSpPr>
        <p:spPr bwMode="auto">
          <a:xfrm>
            <a:off x="179512" y="4653136"/>
            <a:ext cx="1979712" cy="584775"/>
          </a:xfrm>
          <a:prstGeom prst="rect">
            <a:avLst/>
          </a:prstGeom>
          <a:solidFill>
            <a:schemeClr val="accent5">
              <a:lumMod val="50000"/>
            </a:schemeClr>
          </a:solidFill>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wrap="square">
            <a:spAutoFit/>
          </a:bodyPr>
          <a:lstStyle/>
          <a:p>
            <a:pPr algn="ctr">
              <a:lnSpc>
                <a:spcPct val="80000"/>
              </a:lnSpc>
              <a:buNone/>
            </a:pPr>
            <a:r>
              <a:rPr lang="fr-FR" sz="2000" b="1" dirty="0">
                <a:solidFill>
                  <a:schemeClr val="bg1"/>
                </a:solidFill>
                <a:latin typeface="Times New Roman" pitchFamily="18" charset="0"/>
                <a:cs typeface="Times New Roman" pitchFamily="18" charset="0"/>
              </a:rPr>
              <a:t>La pollution organique</a:t>
            </a:r>
            <a:endParaRPr lang="fr-FR" sz="2000" dirty="0">
              <a:solidFill>
                <a:schemeClr val="bg1"/>
              </a:solidFill>
              <a:latin typeface="Times New Roman" pitchFamily="18" charset="0"/>
              <a:cs typeface="Times New Roman" pitchFamily="18" charset="0"/>
            </a:endParaRPr>
          </a:p>
        </p:txBody>
      </p:sp>
      <p:sp useBgFill="1">
        <p:nvSpPr>
          <p:cNvPr id="13" name="Text Box 16"/>
          <p:cNvSpPr txBox="1">
            <a:spLocks noChangeArrowheads="1"/>
          </p:cNvSpPr>
          <p:nvPr/>
        </p:nvSpPr>
        <p:spPr bwMode="auto">
          <a:xfrm>
            <a:off x="6228184" y="2996952"/>
            <a:ext cx="2413199" cy="1440160"/>
          </a:xfrm>
          <a:prstGeom prst="rect">
            <a:avLst/>
          </a:prstGeom>
          <a:ln w="9525" algn="ctr">
            <a:noFill/>
            <a:miter lim="800000"/>
            <a:headEnd/>
            <a:tailEnd/>
          </a:ln>
          <a:effectLst>
            <a:prstShdw prst="shdw17" dist="17961" dir="2700000">
              <a:srgbClr val="999999"/>
            </a:prstShdw>
          </a:effectLst>
        </p:spPr>
        <p:txBody>
          <a:bodyPr wrap="square">
            <a:spAutoFit/>
          </a:bodyPr>
          <a:lstStyle/>
          <a:p>
            <a:pPr>
              <a:spcBef>
                <a:spcPct val="50000"/>
              </a:spcBef>
              <a:buFontTx/>
              <a:buBlip>
                <a:blip r:embed="rId7"/>
              </a:buBlip>
            </a:pPr>
            <a:r>
              <a:rPr lang="fr-FR" sz="2400" dirty="0"/>
              <a:t> pollution industrielle</a:t>
            </a:r>
          </a:p>
          <a:p>
            <a:pPr>
              <a:spcBef>
                <a:spcPct val="50000"/>
              </a:spcBef>
            </a:pPr>
            <a:r>
              <a:rPr lang="fr-FR" sz="2400" dirty="0"/>
              <a:t>(colorants)</a:t>
            </a:r>
            <a:endParaRPr lang="fr-FR" dirty="0">
              <a:solidFill>
                <a:srgbClr val="FF33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48" presetClass="entr" presetSubtype="0" accel="5000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8"/>
                                        </p:tgtEl>
                                        <p:attrNameLst>
                                          <p:attrName>ppt_y</p:attrName>
                                        </p:attrNameLst>
                                      </p:cBhvr>
                                      <p:tavLst>
                                        <p:tav tm="0">
                                          <p:val>
                                            <p:strVal val="#ppt_y"/>
                                          </p:val>
                                        </p:tav>
                                        <p:tav tm="100000">
                                          <p:val>
                                            <p:strVal val="#ppt_y"/>
                                          </p:val>
                                        </p:tav>
                                      </p:tavLst>
                                    </p:anim>
                                    <p:animEffect transition="in" filter="fade">
                                      <p:cBhvr>
                                        <p:cTn id="26" dur="1000"/>
                                        <p:tgtEl>
                                          <p:spTgt spid="8"/>
                                        </p:tgtEl>
                                      </p:cBhvr>
                                    </p:animEffect>
                                  </p:childTnLst>
                                </p:cTn>
                              </p:par>
                              <p:par>
                                <p:cTn id="27" presetID="48" presetClass="entr" presetSubtype="0" accel="5000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0"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31" dur="1000" fill="hold"/>
                                        <p:tgtEl>
                                          <p:spTgt spid="9"/>
                                        </p:tgtEl>
                                        <p:attrNameLst>
                                          <p:attrName>ppt_y</p:attrName>
                                        </p:attrNameLst>
                                      </p:cBhvr>
                                      <p:tavLst>
                                        <p:tav tm="0">
                                          <p:val>
                                            <p:strVal val="#ppt_y"/>
                                          </p:val>
                                        </p:tav>
                                        <p:tav tm="100000">
                                          <p:val>
                                            <p:strVal val="#ppt_y"/>
                                          </p:val>
                                        </p:tav>
                                      </p:tavLst>
                                    </p:anim>
                                    <p:animEffect transition="in" filter="fade">
                                      <p:cBhvr>
                                        <p:cTn id="32" dur="1000"/>
                                        <p:tgtEl>
                                          <p:spTgt spid="9"/>
                                        </p:tgtEl>
                                      </p:cBhvr>
                                    </p:animEffect>
                                  </p:childTnLst>
                                </p:cTn>
                              </p:par>
                            </p:childTnLst>
                          </p:cTn>
                        </p:par>
                        <p:par>
                          <p:cTn id="33" fill="hold">
                            <p:stCondLst>
                              <p:cond delay="2000"/>
                            </p:stCondLst>
                            <p:childTnLst>
                              <p:par>
                                <p:cTn id="34" presetID="47"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47"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anim calcmode="lin" valueType="num">
                                      <p:cBhvr>
                                        <p:cTn id="43" dur="500" fill="hold"/>
                                        <p:tgtEl>
                                          <p:spTgt spid="11"/>
                                        </p:tgtEl>
                                        <p:attrNameLst>
                                          <p:attrName>ppt_x</p:attrName>
                                        </p:attrNameLst>
                                      </p:cBhvr>
                                      <p:tavLst>
                                        <p:tav tm="0">
                                          <p:val>
                                            <p:strVal val="#ppt_x"/>
                                          </p:val>
                                        </p:tav>
                                        <p:tav tm="100000">
                                          <p:val>
                                            <p:strVal val="#ppt_x"/>
                                          </p:val>
                                        </p:tav>
                                      </p:tavLst>
                                    </p:anim>
                                    <p:anim calcmode="lin" valueType="num">
                                      <p:cBhvr>
                                        <p:cTn id="44" dur="500" fill="hold"/>
                                        <p:tgtEl>
                                          <p:spTgt spid="11"/>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anim calcmode="lin" valueType="num">
                                      <p:cBhvr>
                                        <p:cTn id="49" dur="500" fill="hold"/>
                                        <p:tgtEl>
                                          <p:spTgt spid="13"/>
                                        </p:tgtEl>
                                        <p:attrNameLst>
                                          <p:attrName>ppt_x</p:attrName>
                                        </p:attrNameLst>
                                      </p:cBhvr>
                                      <p:tavLst>
                                        <p:tav tm="0">
                                          <p:val>
                                            <p:strVal val="#ppt_x"/>
                                          </p:val>
                                        </p:tav>
                                        <p:tav tm="100000">
                                          <p:val>
                                            <p:strVal val="#ppt_x"/>
                                          </p:val>
                                        </p:tav>
                                      </p:tavLst>
                                    </p:anim>
                                    <p:anim calcmode="lin" valueType="num">
                                      <p:cBhvr>
                                        <p:cTn id="50" dur="500" fill="hold"/>
                                        <p:tgtEl>
                                          <p:spTgt spid="13"/>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4"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down)">
                                      <p:cBhvr>
                                        <p:cTn id="54" dur="500"/>
                                        <p:tgtEl>
                                          <p:spTgt spid="4"/>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down)">
                                      <p:cBhvr>
                                        <p:cTn id="60" dur="500"/>
                                        <p:tgtEl>
                                          <p:spTgt spid="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17D9937-7676-E233-6424-86064F633268}"/>
              </a:ext>
            </a:extLst>
          </p:cNvPr>
          <p:cNvSpPr>
            <a:spLocks noGrp="1"/>
          </p:cNvSpPr>
          <p:nvPr>
            <p:ph type="title"/>
          </p:nvPr>
        </p:nvSpPr>
        <p:spPr/>
        <p:txBody>
          <a:bodyPr/>
          <a:lstStyle/>
          <a:p>
            <a:r>
              <a:rPr kumimoji="0" lang="fr-FR" sz="2500" b="1" i="0" u="none" strike="noStrike" kern="1200" cap="none" spc="0" normalizeH="0" baseline="0" noProof="0" dirty="0">
                <a:ln>
                  <a:noFill/>
                </a:ln>
                <a:solidFill>
                  <a:schemeClr val="accent5">
                    <a:lumMod val="50000"/>
                  </a:scheme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METHODES D’ELIMINATION DES POLLUANTS</a:t>
            </a:r>
            <a:endParaRPr lang="fr-FR" dirty="0">
              <a:solidFill>
                <a:schemeClr val="accent5">
                  <a:lumMod val="50000"/>
                </a:schemeClr>
              </a:solidFill>
              <a:effectLst>
                <a:outerShdw blurRad="38100" dist="38100" dir="2700000" algn="tl">
                  <a:srgbClr val="000000">
                    <a:alpha val="43137"/>
                  </a:srgbClr>
                </a:outerShdw>
              </a:effectLst>
            </a:endParaRPr>
          </a:p>
        </p:txBody>
      </p:sp>
      <p:sp>
        <p:nvSpPr>
          <p:cNvPr id="4" name="Oval 5">
            <a:extLst>
              <a:ext uri="{FF2B5EF4-FFF2-40B4-BE49-F238E27FC236}">
                <a16:creationId xmlns:a16="http://schemas.microsoft.com/office/drawing/2014/main" xmlns="" id="{03EE42AB-681D-A795-41B2-70B3702FC075}"/>
              </a:ext>
            </a:extLst>
          </p:cNvPr>
          <p:cNvSpPr/>
          <p:nvPr/>
        </p:nvSpPr>
        <p:spPr>
          <a:xfrm>
            <a:off x="2529954" y="1556792"/>
            <a:ext cx="4084091" cy="1241948"/>
          </a:xfrm>
          <a:prstGeom prst="ellipse">
            <a:avLst/>
          </a:prstGeom>
          <a:solidFill>
            <a:schemeClr val="tx1">
              <a:lumMod val="75000"/>
              <a:lumOff val="25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1000"/>
              </a:spcBef>
              <a:spcAft>
                <a:spcPts val="0"/>
              </a:spcAft>
              <a:buClr>
                <a:srgbClr val="1E5155">
                  <a:lumMod val="40000"/>
                  <a:lumOff val="60000"/>
                </a:srgbClr>
              </a:buClr>
              <a:buSzPct val="80000"/>
              <a:buFontTx/>
              <a:buNone/>
              <a:tabLst/>
              <a:defRPr/>
            </a:pPr>
            <a:r>
              <a:rPr kumimoji="0" lang="fr-FR" sz="2000" b="1" i="0" u="none" strike="noStrike" kern="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Elimination des polluants (ex: colorants, métaux lourds,,,)</a:t>
            </a:r>
            <a:endParaRPr kumimoji="0" lang="fr-FR" sz="2000" b="0" i="0" u="none" strike="noStrike" kern="0" cap="none" spc="0" normalizeH="0" baseline="0" noProof="0" dirty="0">
              <a:ln>
                <a:noFill/>
              </a:ln>
              <a:solidFill>
                <a:prstClr val="white"/>
              </a:solidFill>
              <a:effectLst/>
              <a:uLnTx/>
              <a:uFillTx/>
              <a:latin typeface="Calibri"/>
              <a:ea typeface="+mn-ea"/>
              <a:cs typeface="+mn-cs"/>
            </a:endParaRPr>
          </a:p>
        </p:txBody>
      </p:sp>
      <p:sp>
        <p:nvSpPr>
          <p:cNvPr id="5" name="Rounded Rectangle 3">
            <a:extLst>
              <a:ext uri="{FF2B5EF4-FFF2-40B4-BE49-F238E27FC236}">
                <a16:creationId xmlns:a16="http://schemas.microsoft.com/office/drawing/2014/main" xmlns="" id="{B4EA4E3C-42F0-DC5F-FFA0-F197FB2C1F22}"/>
              </a:ext>
            </a:extLst>
          </p:cNvPr>
          <p:cNvSpPr/>
          <p:nvPr/>
        </p:nvSpPr>
        <p:spPr>
          <a:xfrm>
            <a:off x="6156176" y="3501008"/>
            <a:ext cx="2308178" cy="2216727"/>
          </a:xfrm>
          <a:prstGeom prst="roundRect">
            <a:avLst/>
          </a:prstGeom>
          <a:solidFill>
            <a:schemeClr val="tx1">
              <a:lumMod val="75000"/>
              <a:lumOff val="25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Les procédés physico-chimiques</a:t>
            </a:r>
            <a:r>
              <a:rPr kumimoji="0" lang="fr-FR" sz="1800" b="1" i="0" u="none" strike="noStrike" kern="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 </a:t>
            </a:r>
            <a:r>
              <a:rPr kumimoji="0" lang="fr-FR" sz="1800" b="0" i="0" u="none" strike="noStrike" kern="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comme</a:t>
            </a:r>
            <a:r>
              <a:rPr kumimoji="0" lang="fr-FR" sz="1800" b="1" i="0" u="none" strike="noStrike" kern="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 </a:t>
            </a:r>
            <a:r>
              <a:rPr kumimoji="0" lang="fr-FR" sz="1800" i="0" u="none" strike="noStrike" kern="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l’adsorption</a:t>
            </a:r>
            <a:r>
              <a:rPr kumimoji="0" lang="fr-FR" sz="1800" b="0" i="0" u="none" strike="noStrike" kern="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 , la floculation et coagulation, Les procédés membranaires</a:t>
            </a:r>
            <a:endParaRPr kumimoji="0" lang="fr-FR" sz="1800" b="0" i="0" u="none" strike="noStrike" kern="0" cap="none" spc="0" normalizeH="0" baseline="0" noProof="0" dirty="0">
              <a:ln>
                <a:noFill/>
              </a:ln>
              <a:solidFill>
                <a:schemeClr val="bg1"/>
              </a:solidFill>
              <a:effectLst/>
              <a:uLnTx/>
              <a:uFillTx/>
              <a:latin typeface="Calibri"/>
              <a:ea typeface="+mn-ea"/>
            </a:endParaRPr>
          </a:p>
        </p:txBody>
      </p:sp>
      <p:sp>
        <p:nvSpPr>
          <p:cNvPr id="6" name="Rounded Rectangle 4">
            <a:extLst>
              <a:ext uri="{FF2B5EF4-FFF2-40B4-BE49-F238E27FC236}">
                <a16:creationId xmlns:a16="http://schemas.microsoft.com/office/drawing/2014/main" xmlns="" id="{DF882D3F-8E28-DCED-6922-155F18D54F92}"/>
              </a:ext>
            </a:extLst>
          </p:cNvPr>
          <p:cNvSpPr/>
          <p:nvPr/>
        </p:nvSpPr>
        <p:spPr>
          <a:xfrm>
            <a:off x="3273137" y="3429001"/>
            <a:ext cx="2667015" cy="2292928"/>
          </a:xfrm>
          <a:prstGeom prst="roundRect">
            <a:avLst/>
          </a:prstGeom>
          <a:solidFill>
            <a:schemeClr val="tx1">
              <a:lumMod val="75000"/>
              <a:lumOff val="25000"/>
            </a:schemeClr>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Les procédés chimiques</a:t>
            </a:r>
            <a:r>
              <a:rPr kumimoji="0" lang="fr-FR" sz="1800" b="1" i="0" u="none" strike="noStrike" kern="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 </a:t>
            </a:r>
            <a:r>
              <a:rPr kumimoji="0" lang="fr-FR" sz="1800" b="0" i="0" u="none" strike="noStrike" kern="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comme Les procédés d’oxydation par l’ozone et l’hypochlorite, Les procédés d’oxydations avancées(</a:t>
            </a:r>
            <a:r>
              <a:rPr kumimoji="0" lang="fr-FR" sz="1800" b="0" i="0" u="none" strike="noStrike" kern="0" cap="none" spc="0" normalizeH="0" baseline="0" noProof="0" dirty="0" err="1">
                <a:ln>
                  <a:noFill/>
                </a:ln>
                <a:solidFill>
                  <a:prstClr val="white"/>
                </a:solidFill>
                <a:effectLst/>
                <a:uLnTx/>
                <a:uFillTx/>
                <a:latin typeface="Times New Roman" panose="02020603050405020304" pitchFamily="18" charset="0"/>
                <a:ea typeface="+mn-ea"/>
                <a:cs typeface="Times New Roman" panose="02020603050405020304" pitchFamily="18" charset="0"/>
              </a:rPr>
              <a:t>POAs</a:t>
            </a:r>
            <a:r>
              <a:rPr kumimoji="0" lang="fr-FR" sz="1800" b="0" i="0" u="none" strike="noStrike" kern="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t>
            </a:r>
          </a:p>
        </p:txBody>
      </p:sp>
      <p:sp>
        <p:nvSpPr>
          <p:cNvPr id="7" name="Rounded Rectangle 9">
            <a:extLst>
              <a:ext uri="{FF2B5EF4-FFF2-40B4-BE49-F238E27FC236}">
                <a16:creationId xmlns:a16="http://schemas.microsoft.com/office/drawing/2014/main" xmlns="" id="{6DC4D044-EFF8-6F7C-C752-BD50FD925128}"/>
              </a:ext>
            </a:extLst>
          </p:cNvPr>
          <p:cNvSpPr/>
          <p:nvPr/>
        </p:nvSpPr>
        <p:spPr>
          <a:xfrm>
            <a:off x="755576" y="3501008"/>
            <a:ext cx="2386996" cy="2216727"/>
          </a:xfrm>
          <a:prstGeom prst="roundRect">
            <a:avLst/>
          </a:prstGeom>
          <a:solidFill>
            <a:schemeClr val="tx1">
              <a:lumMod val="75000"/>
              <a:lumOff val="25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Les procédés de traitement biologique qui consistent à la dégradation des composés organiques des polluants en CO2 et CH4 par les microorganismes.</a:t>
            </a:r>
          </a:p>
        </p:txBody>
      </p:sp>
      <p:cxnSp>
        <p:nvCxnSpPr>
          <p:cNvPr id="11" name="Connecteur : en arc 10">
            <a:extLst>
              <a:ext uri="{FF2B5EF4-FFF2-40B4-BE49-F238E27FC236}">
                <a16:creationId xmlns:a16="http://schemas.microsoft.com/office/drawing/2014/main" xmlns="" id="{E123C647-6669-5779-0768-DDCBD9C37A33}"/>
              </a:ext>
            </a:extLst>
          </p:cNvPr>
          <p:cNvCxnSpPr>
            <a:cxnSpLocks/>
          </p:cNvCxnSpPr>
          <p:nvPr/>
        </p:nvCxnSpPr>
        <p:spPr>
          <a:xfrm rot="16200000" flipH="1">
            <a:off x="6232455" y="2574161"/>
            <a:ext cx="940747" cy="902738"/>
          </a:xfrm>
          <a:prstGeom prst="curved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cxnSp>
        <p:nvCxnSpPr>
          <p:cNvPr id="18" name="Connecteur : en arc 17">
            <a:extLst>
              <a:ext uri="{FF2B5EF4-FFF2-40B4-BE49-F238E27FC236}">
                <a16:creationId xmlns:a16="http://schemas.microsoft.com/office/drawing/2014/main" xmlns="" id="{4065B6DA-7F82-5DF9-7876-A611711FA6C6}"/>
              </a:ext>
            </a:extLst>
          </p:cNvPr>
          <p:cNvCxnSpPr>
            <a:cxnSpLocks/>
          </p:cNvCxnSpPr>
          <p:nvPr/>
        </p:nvCxnSpPr>
        <p:spPr>
          <a:xfrm rot="5400000">
            <a:off x="1749459" y="2494618"/>
            <a:ext cx="1043297" cy="923753"/>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23" name="Connecteur droit avec flèche 22">
            <a:extLst>
              <a:ext uri="{FF2B5EF4-FFF2-40B4-BE49-F238E27FC236}">
                <a16:creationId xmlns:a16="http://schemas.microsoft.com/office/drawing/2014/main" xmlns="" id="{4C72562C-109C-8F3E-E671-A0CAC8599569}"/>
              </a:ext>
            </a:extLst>
          </p:cNvPr>
          <p:cNvCxnSpPr>
            <a:cxnSpLocks/>
          </p:cNvCxnSpPr>
          <p:nvPr/>
        </p:nvCxnSpPr>
        <p:spPr>
          <a:xfrm flipH="1">
            <a:off x="4580311" y="2834744"/>
            <a:ext cx="1" cy="5582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27976077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a:solidFill>
                  <a:schemeClr val="accent5">
                    <a:lumMod val="5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Adsorption</a:t>
            </a:r>
          </a:p>
        </p:txBody>
      </p:sp>
      <p:pic>
        <p:nvPicPr>
          <p:cNvPr id="5" name="Espace réservé du contenu 4" descr="images (1).jpg"/>
          <p:cNvPicPr>
            <a:picLocks noGrp="1" noChangeAspect="1"/>
          </p:cNvPicPr>
          <p:nvPr>
            <p:ph idx="1"/>
          </p:nvPr>
        </p:nvPicPr>
        <p:blipFill>
          <a:blip r:embed="rId3" cstate="print"/>
          <a:stretch>
            <a:fillRect/>
          </a:stretch>
        </p:blipFill>
        <p:spPr>
          <a:xfrm>
            <a:off x="755576" y="1844824"/>
            <a:ext cx="7048500" cy="3886200"/>
          </a:xfrm>
        </p:spPr>
      </p:pic>
      <p:sp>
        <p:nvSpPr>
          <p:cNvPr id="4" name="ZoneTexte 3"/>
          <p:cNvSpPr txBox="1"/>
          <p:nvPr/>
        </p:nvSpPr>
        <p:spPr>
          <a:xfrm>
            <a:off x="1043608" y="5805264"/>
            <a:ext cx="6624736" cy="369332"/>
          </a:xfrm>
          <a:prstGeom prst="rect">
            <a:avLst/>
          </a:prstGeom>
          <a:noFill/>
        </p:spPr>
        <p:txBody>
          <a:bodyPr wrap="square" rtlCol="0">
            <a:spAutoFit/>
          </a:bodyPr>
          <a:lstStyle/>
          <a:p>
            <a:pPr algn="ctr"/>
            <a:r>
              <a:rPr lang="fr-FR" b="1" dirty="0">
                <a:latin typeface="Times New Roman" panose="02020603050405020304" pitchFamily="18" charset="0"/>
                <a:cs typeface="Times New Roman" panose="02020603050405020304" pitchFamily="18" charset="0"/>
              </a:rPr>
              <a:t>Figure 1</a:t>
            </a:r>
            <a:r>
              <a:rPr lang="fr-FR" dirty="0">
                <a:latin typeface="Times New Roman" panose="02020603050405020304" pitchFamily="18" charset="0"/>
                <a:cs typeface="Times New Roman" panose="02020603050405020304" pitchFamily="18" charset="0"/>
              </a:rPr>
              <a:t> . Adsorption sur charbon actif</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menad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Promenade">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romenade">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969</TotalTime>
  <Words>2309</Words>
  <Application>Microsoft Office PowerPoint</Application>
  <PresentationFormat>Affichage à l'écran (4:3)</PresentationFormat>
  <Paragraphs>403</Paragraphs>
  <Slides>31</Slides>
  <Notes>19</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31</vt:i4>
      </vt:variant>
    </vt:vector>
  </HeadingPairs>
  <TitlesOfParts>
    <vt:vector size="33" baseType="lpstr">
      <vt:lpstr>Promenade</vt:lpstr>
      <vt:lpstr>Équation</vt:lpstr>
      <vt:lpstr>Diapositive 1</vt:lpstr>
      <vt:lpstr>Diapositive 2</vt:lpstr>
      <vt:lpstr>Diapositive 3</vt:lpstr>
      <vt:lpstr>Diapositive 4</vt:lpstr>
      <vt:lpstr>Diapositive 5</vt:lpstr>
      <vt:lpstr>Diapositive 6</vt:lpstr>
      <vt:lpstr>La pollution des eaux par des produits chimiques </vt:lpstr>
      <vt:lpstr>METHODES D’ELIMINATION DES POLLUANTS</vt:lpstr>
      <vt:lpstr>Adsorption</vt:lpstr>
      <vt:lpstr>Diapositive 10</vt:lpstr>
      <vt:lpstr>Diapositive 11</vt:lpstr>
      <vt:lpstr>Quelques Types des solides adsorbants</vt:lpstr>
      <vt:lpstr>Diapositive 13</vt:lpstr>
      <vt:lpstr>Le matière utilisé</vt:lpstr>
      <vt:lpstr>Diapositive 15</vt:lpstr>
      <vt:lpstr>Diapositive 16</vt:lpstr>
      <vt:lpstr>Blue de méthylène</vt:lpstr>
      <vt:lpstr>Blue de méthylène</vt:lpstr>
      <vt:lpstr>Caractérisation de charbon actif</vt:lpstr>
      <vt:lpstr>Diapositive 20</vt:lpstr>
      <vt:lpstr>Caractérisation de charbon actif</vt:lpstr>
      <vt:lpstr>Etude paramétrique </vt:lpstr>
      <vt:lpstr>Etude paramétrique </vt:lpstr>
      <vt:lpstr>    Etude paramétrique </vt:lpstr>
      <vt:lpstr> Isotherme d’adsorption</vt:lpstr>
      <vt:lpstr>Modèles de Langmuir et Freundlich</vt:lpstr>
      <vt:lpstr>Comparaison des capacités d'adsorption du B.M utilisé sur différents adsorbants</vt:lpstr>
      <vt:lpstr>Diapositive 28</vt:lpstr>
      <vt:lpstr>Conclusion</vt:lpstr>
      <vt:lpstr>perspectives</vt:lpstr>
      <vt:lpstr>Diapositive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TechnoShop</dc:creator>
  <cp:lastModifiedBy>safa</cp:lastModifiedBy>
  <cp:revision>112</cp:revision>
  <dcterms:created xsi:type="dcterms:W3CDTF">2022-06-28T21:11:09Z</dcterms:created>
  <dcterms:modified xsi:type="dcterms:W3CDTF">2006-12-31T23:20:12Z</dcterms:modified>
</cp:coreProperties>
</file>