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m4a" ContentType="audio/mp4"/>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7" r:id="rId7"/>
    <p:sldId id="265" r:id="rId8"/>
    <p:sldId id="273" r:id="rId9"/>
    <p:sldId id="263" r:id="rId10"/>
    <p:sldId id="272" r:id="rId11"/>
    <p:sldId id="266" r:id="rId12"/>
    <p:sldId id="274" r:id="rId13"/>
    <p:sldId id="261" r:id="rId14"/>
    <p:sldId id="275" r:id="rId15"/>
    <p:sldId id="271" r:id="rId16"/>
    <p:sldId id="276" r:id="rId17"/>
  </p:sldIdLst>
  <p:sldSz cx="18288000" cy="10287000"/>
  <p:notesSz cx="6858000" cy="9144000"/>
  <p:embeddedFontLst>
    <p:embeddedFont>
      <p:font typeface="Poppins Ultra-Bold" panose="020B0604020202020204" charset="0"/>
      <p:regular r:id="rId19"/>
    </p:embeddedFont>
    <p:embeddedFont>
      <p:font typeface="Calibri" panose="020F0502020204030204" pitchFamily="34" charset="0"/>
      <p:regular r:id="rId20"/>
      <p:bold r:id="rId21"/>
      <p:italic r:id="rId22"/>
      <p:boldItalic r:id="rId23"/>
    </p:embeddedFont>
    <p:embeddedFont>
      <p:font typeface="Poppins Medium" panose="020B0604020202020204" charset="0"/>
      <p:regular r:id="rId24"/>
    </p:embeddedFont>
    <p:embeddedFont>
      <p:font typeface="Poppins"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22" autoAdjust="0"/>
  </p:normalViewPr>
  <p:slideViewPr>
    <p:cSldViewPr>
      <p:cViewPr varScale="1">
        <p:scale>
          <a:sx n="49" d="100"/>
          <a:sy n="49" d="100"/>
        </p:scale>
        <p:origin x="5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6CB79-A243-4A62-88E1-4C99B7A21F11}" type="datetimeFigureOut">
              <a:rPr lang="fr-FR" smtClean="0"/>
              <a:t>09/07/2023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FCD13-0455-4EE0-8586-B411802016C1}" type="slidenum">
              <a:rPr lang="fr-FR" smtClean="0"/>
              <a:t>‹N°›</a:t>
            </a:fld>
            <a:endParaRPr lang="fr-FR"/>
          </a:p>
        </p:txBody>
      </p:sp>
    </p:spTree>
    <p:extLst>
      <p:ext uri="{BB962C8B-B14F-4D97-AF65-F5344CB8AC3E}">
        <p14:creationId xmlns:p14="http://schemas.microsoft.com/office/powerpoint/2010/main" val="4270141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8FCD13-0455-4EE0-8586-B411802016C1}" type="slidenum">
              <a:rPr lang="fr-FR" smtClean="0"/>
              <a:t>4</a:t>
            </a:fld>
            <a:endParaRPr lang="fr-FR"/>
          </a:p>
        </p:txBody>
      </p:sp>
    </p:spTree>
    <p:extLst>
      <p:ext uri="{BB962C8B-B14F-4D97-AF65-F5344CB8AC3E}">
        <p14:creationId xmlns:p14="http://schemas.microsoft.com/office/powerpoint/2010/main" val="429222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jpg"/></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37.jpe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5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2.mp3"/><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2.mp3"/><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blip>
          <a:srcRect t="7786" b="7786"/>
          <a:stretch>
            <a:fillRect/>
          </a:stretch>
        </p:blipFill>
        <p:spPr>
          <a:xfrm>
            <a:off x="0" y="0"/>
            <a:ext cx="18288000" cy="10287000"/>
          </a:xfrm>
          <a:prstGeom prst="rect">
            <a:avLst/>
          </a:prstGeom>
        </p:spPr>
      </p:pic>
      <p:grpSp>
        <p:nvGrpSpPr>
          <p:cNvPr id="3" name="Group 3"/>
          <p:cNvGrpSpPr/>
          <p:nvPr/>
        </p:nvGrpSpPr>
        <p:grpSpPr>
          <a:xfrm>
            <a:off x="3846962" y="4131361"/>
            <a:ext cx="4996443" cy="4750680"/>
            <a:chOff x="0" y="0"/>
            <a:chExt cx="1293983" cy="1230335"/>
          </a:xfrm>
        </p:grpSpPr>
        <p:sp>
          <p:nvSpPr>
            <p:cNvPr id="4" name="Freeform 4"/>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724007" y="5963633"/>
            <a:ext cx="7854157" cy="7627620"/>
            <a:chOff x="0" y="0"/>
            <a:chExt cx="1027471" cy="997836"/>
          </a:xfrm>
        </p:grpSpPr>
        <p:sp>
          <p:nvSpPr>
            <p:cNvPr id="7" name="Freeform 7"/>
            <p:cNvSpPr/>
            <p:nvPr/>
          </p:nvSpPr>
          <p:spPr>
            <a:xfrm>
              <a:off x="17044" y="0"/>
              <a:ext cx="993383" cy="997836"/>
            </a:xfrm>
            <a:custGeom>
              <a:avLst/>
              <a:gdLst/>
              <a:ahLst/>
              <a:cxnLst/>
              <a:rect l="l" t="t" r="r" b="b"/>
              <a:pathLst>
                <a:path w="993383" h="997836">
                  <a:moveTo>
                    <a:pt x="496691" y="0"/>
                  </a:moveTo>
                  <a:cubicBezTo>
                    <a:pt x="771365" y="1228"/>
                    <a:pt x="993383" y="224241"/>
                    <a:pt x="993383" y="498918"/>
                  </a:cubicBezTo>
                  <a:cubicBezTo>
                    <a:pt x="993383" y="773594"/>
                    <a:pt x="771365" y="996607"/>
                    <a:pt x="496691" y="997836"/>
                  </a:cubicBezTo>
                  <a:cubicBezTo>
                    <a:pt x="222018" y="996607"/>
                    <a:pt x="0" y="773594"/>
                    <a:pt x="0" y="498918"/>
                  </a:cubicBezTo>
                  <a:cubicBezTo>
                    <a:pt x="0" y="224241"/>
                    <a:pt x="222018" y="1228"/>
                    <a:pt x="496691" y="0"/>
                  </a:cubicBezTo>
                  <a:close/>
                </a:path>
              </a:pathLst>
            </a:custGeom>
            <a:solidFill>
              <a:srgbClr val="124A87"/>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744293" y="-2576106"/>
            <a:ext cx="7203777" cy="5740737"/>
            <a:chOff x="0" y="0"/>
            <a:chExt cx="1019944" cy="812800"/>
          </a:xfrm>
        </p:grpSpPr>
        <p:sp>
          <p:nvSpPr>
            <p:cNvPr id="10" name="Freeform 10"/>
            <p:cNvSpPr/>
            <p:nvPr/>
          </p:nvSpPr>
          <p:spPr>
            <a:xfrm>
              <a:off x="105385"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4A87"/>
            </a:solidFill>
          </p:spPr>
        </p:sp>
        <p:sp>
          <p:nvSpPr>
            <p:cNvPr id="11" name="TextBox 11"/>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34893" y="1030836"/>
            <a:ext cx="8225327" cy="8225327"/>
          </a:xfrm>
          <a:custGeom>
            <a:avLst/>
            <a:gdLst/>
            <a:ahLst/>
            <a:cxnLst/>
            <a:rect l="l" t="t" r="r" b="b"/>
            <a:pathLst>
              <a:path w="8225327" h="8225327">
                <a:moveTo>
                  <a:pt x="0" y="0"/>
                </a:moveTo>
                <a:lnTo>
                  <a:pt x="8225327" y="0"/>
                </a:lnTo>
                <a:lnTo>
                  <a:pt x="8225327" y="8225328"/>
                </a:lnTo>
                <a:lnTo>
                  <a:pt x="0" y="82253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rot="5400000">
            <a:off x="-964351" y="3536512"/>
            <a:ext cx="6637719" cy="3318859"/>
          </a:xfrm>
          <a:custGeom>
            <a:avLst/>
            <a:gdLst/>
            <a:ahLst/>
            <a:cxnLst/>
            <a:rect l="l" t="t" r="r" b="b"/>
            <a:pathLst>
              <a:path w="6637719" h="3318859">
                <a:moveTo>
                  <a:pt x="0" y="0"/>
                </a:moveTo>
                <a:lnTo>
                  <a:pt x="6637718" y="0"/>
                </a:lnTo>
                <a:lnTo>
                  <a:pt x="6637718" y="3318859"/>
                </a:lnTo>
                <a:lnTo>
                  <a:pt x="0" y="331885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rot="-5400000">
            <a:off x="2426034" y="3459994"/>
            <a:ext cx="6651061" cy="3458552"/>
          </a:xfrm>
          <a:custGeom>
            <a:avLst/>
            <a:gdLst/>
            <a:ahLst/>
            <a:cxnLst/>
            <a:rect l="l" t="t" r="r" b="b"/>
            <a:pathLst>
              <a:path w="6651061" h="3458552">
                <a:moveTo>
                  <a:pt x="0" y="0"/>
                </a:moveTo>
                <a:lnTo>
                  <a:pt x="6651061" y="0"/>
                </a:lnTo>
                <a:lnTo>
                  <a:pt x="6651061" y="3458552"/>
                </a:lnTo>
                <a:lnTo>
                  <a:pt x="0" y="345855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801758" y="1686917"/>
            <a:ext cx="6404641" cy="6404641"/>
          </a:xfrm>
          <a:custGeom>
            <a:avLst/>
            <a:gdLst/>
            <a:ahLst/>
            <a:cxnLst/>
            <a:rect l="l" t="t" r="r" b="b"/>
            <a:pathLst>
              <a:path w="6404641" h="6404641">
                <a:moveTo>
                  <a:pt x="0" y="0"/>
                </a:moveTo>
                <a:lnTo>
                  <a:pt x="6404641" y="0"/>
                </a:lnTo>
                <a:lnTo>
                  <a:pt x="6404641" y="6404641"/>
                </a:lnTo>
                <a:lnTo>
                  <a:pt x="0" y="640464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a:off x="1232092" y="2296990"/>
            <a:ext cx="5616761" cy="2808381"/>
          </a:xfrm>
          <a:custGeom>
            <a:avLst/>
            <a:gdLst/>
            <a:ahLst/>
            <a:cxnLst/>
            <a:rect l="l" t="t" r="r" b="b"/>
            <a:pathLst>
              <a:path w="5616761" h="2808381">
                <a:moveTo>
                  <a:pt x="0" y="0"/>
                </a:moveTo>
                <a:lnTo>
                  <a:pt x="5616762" y="0"/>
                </a:lnTo>
                <a:lnTo>
                  <a:pt x="5616762" y="2808381"/>
                </a:lnTo>
                <a:lnTo>
                  <a:pt x="0" y="2808381"/>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7" name="Freeform 17"/>
          <p:cNvSpPr/>
          <p:nvPr/>
        </p:nvSpPr>
        <p:spPr>
          <a:xfrm rot="-10800000">
            <a:off x="2203071" y="6885441"/>
            <a:ext cx="3621733" cy="1512074"/>
          </a:xfrm>
          <a:custGeom>
            <a:avLst/>
            <a:gdLst/>
            <a:ahLst/>
            <a:cxnLst/>
            <a:rect l="l" t="t" r="r" b="b"/>
            <a:pathLst>
              <a:path w="3621733" h="1512074">
                <a:moveTo>
                  <a:pt x="0" y="0"/>
                </a:moveTo>
                <a:lnTo>
                  <a:pt x="3621733" y="0"/>
                </a:lnTo>
                <a:lnTo>
                  <a:pt x="3621733" y="1512074"/>
                </a:lnTo>
                <a:lnTo>
                  <a:pt x="0" y="151207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grpSp>
        <p:nvGrpSpPr>
          <p:cNvPr id="18" name="Group 18"/>
          <p:cNvGrpSpPr>
            <a:grpSpLocks noChangeAspect="1"/>
          </p:cNvGrpSpPr>
          <p:nvPr/>
        </p:nvGrpSpPr>
        <p:grpSpPr>
          <a:xfrm>
            <a:off x="1568391" y="2750404"/>
            <a:ext cx="4891093" cy="4891073"/>
            <a:chOff x="0" y="0"/>
            <a:chExt cx="6350000" cy="6349975"/>
          </a:xfrm>
        </p:grpSpPr>
        <p:sp>
          <p:nvSpPr>
            <p:cNvPr id="19" name="Freeform 1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t="-967" b="-967"/>
              </a:stretch>
            </a:blipFill>
          </p:spPr>
        </p:sp>
      </p:grpSp>
      <p:grpSp>
        <p:nvGrpSpPr>
          <p:cNvPr id="20" name="Group 20"/>
          <p:cNvGrpSpPr/>
          <p:nvPr/>
        </p:nvGrpSpPr>
        <p:grpSpPr>
          <a:xfrm>
            <a:off x="11104226" y="6252302"/>
            <a:ext cx="11467484" cy="879440"/>
            <a:chOff x="0" y="0"/>
            <a:chExt cx="3020243" cy="231622"/>
          </a:xfrm>
        </p:grpSpPr>
        <p:sp>
          <p:nvSpPr>
            <p:cNvPr id="21" name="Freeform 21"/>
            <p:cNvSpPr/>
            <p:nvPr/>
          </p:nvSpPr>
          <p:spPr>
            <a:xfrm>
              <a:off x="0" y="0"/>
              <a:ext cx="3020243" cy="231622"/>
            </a:xfrm>
            <a:custGeom>
              <a:avLst/>
              <a:gdLst/>
              <a:ahLst/>
              <a:cxnLst/>
              <a:rect l="l" t="t" r="r" b="b"/>
              <a:pathLst>
                <a:path w="3020243" h="231622">
                  <a:moveTo>
                    <a:pt x="67512" y="0"/>
                  </a:moveTo>
                  <a:lnTo>
                    <a:pt x="2952731" y="0"/>
                  </a:lnTo>
                  <a:cubicBezTo>
                    <a:pt x="2990017" y="0"/>
                    <a:pt x="3020243" y="30226"/>
                    <a:pt x="3020243" y="67512"/>
                  </a:cubicBezTo>
                  <a:lnTo>
                    <a:pt x="3020243" y="164110"/>
                  </a:lnTo>
                  <a:cubicBezTo>
                    <a:pt x="3020243" y="201396"/>
                    <a:pt x="2990017" y="231622"/>
                    <a:pt x="2952731" y="231622"/>
                  </a:cubicBezTo>
                  <a:lnTo>
                    <a:pt x="67512" y="231622"/>
                  </a:lnTo>
                  <a:cubicBezTo>
                    <a:pt x="49607" y="231622"/>
                    <a:pt x="32435" y="224509"/>
                    <a:pt x="19774" y="211848"/>
                  </a:cubicBezTo>
                  <a:cubicBezTo>
                    <a:pt x="7113" y="199187"/>
                    <a:pt x="0" y="182015"/>
                    <a:pt x="0" y="164110"/>
                  </a:cubicBezTo>
                  <a:lnTo>
                    <a:pt x="0" y="67512"/>
                  </a:lnTo>
                  <a:cubicBezTo>
                    <a:pt x="0" y="30226"/>
                    <a:pt x="30226" y="0"/>
                    <a:pt x="67512" y="0"/>
                  </a:cubicBezTo>
                  <a:close/>
                </a:path>
              </a:pathLst>
            </a:custGeom>
            <a:solidFill>
              <a:srgbClr val="0E4D8D"/>
            </a:solidFill>
          </p:spPr>
        </p:sp>
        <p:sp>
          <p:nvSpPr>
            <p:cNvPr id="22" name="TextBox 22"/>
            <p:cNvSpPr txBox="1"/>
            <p:nvPr/>
          </p:nvSpPr>
          <p:spPr>
            <a:xfrm>
              <a:off x="0" y="-57150"/>
              <a:ext cx="812800" cy="869950"/>
            </a:xfrm>
            <a:prstGeom prst="rect">
              <a:avLst/>
            </a:prstGeom>
          </p:spPr>
          <p:txBody>
            <a:bodyPr lIns="50800" tIns="50800" rIns="50800" bIns="50800" rtlCol="0" anchor="ctr"/>
            <a:lstStyle/>
            <a:p>
              <a:pPr algn="ctr">
                <a:lnSpc>
                  <a:spcPts val="2659"/>
                </a:lnSpc>
                <a:spcBef>
                  <a:spcPct val="0"/>
                </a:spcBef>
              </a:pPr>
              <a:endParaRPr/>
            </a:p>
          </p:txBody>
        </p:sp>
      </p:grpSp>
      <p:sp>
        <p:nvSpPr>
          <p:cNvPr id="23" name="Freeform 23"/>
          <p:cNvSpPr/>
          <p:nvPr/>
        </p:nvSpPr>
        <p:spPr>
          <a:xfrm>
            <a:off x="16742355" y="705411"/>
            <a:ext cx="560099" cy="646578"/>
          </a:xfrm>
          <a:custGeom>
            <a:avLst/>
            <a:gdLst/>
            <a:ahLst/>
            <a:cxnLst/>
            <a:rect l="l" t="t" r="r" b="b"/>
            <a:pathLst>
              <a:path w="560099" h="646578">
                <a:moveTo>
                  <a:pt x="0" y="0"/>
                </a:moveTo>
                <a:lnTo>
                  <a:pt x="560098" y="0"/>
                </a:lnTo>
                <a:lnTo>
                  <a:pt x="560098" y="646578"/>
                </a:lnTo>
                <a:lnTo>
                  <a:pt x="0" y="646578"/>
                </a:lnTo>
                <a:lnTo>
                  <a:pt x="0" y="0"/>
                </a:lnTo>
                <a:close/>
              </a:path>
            </a:pathLst>
          </a:custGeom>
          <a:blipFill>
            <a:blip r:embed="rId14"/>
            <a:stretch>
              <a:fillRect/>
            </a:stretch>
          </a:blipFill>
        </p:spPr>
      </p:sp>
      <p:grpSp>
        <p:nvGrpSpPr>
          <p:cNvPr id="24" name="Group 24"/>
          <p:cNvGrpSpPr/>
          <p:nvPr/>
        </p:nvGrpSpPr>
        <p:grpSpPr>
          <a:xfrm>
            <a:off x="-1026495" y="2561143"/>
            <a:ext cx="1721573" cy="1636893"/>
            <a:chOff x="0" y="0"/>
            <a:chExt cx="1293983" cy="1230335"/>
          </a:xfrm>
        </p:grpSpPr>
        <p:sp>
          <p:nvSpPr>
            <p:cNvPr id="25" name="Freeform 25"/>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6452293" y="9468554"/>
            <a:ext cx="1721573" cy="1636893"/>
            <a:chOff x="0" y="0"/>
            <a:chExt cx="1293983" cy="1230335"/>
          </a:xfrm>
        </p:grpSpPr>
        <p:sp>
          <p:nvSpPr>
            <p:cNvPr id="28" name="Freeform 28"/>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29" name="TextBox 2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30" name="TextBox 30"/>
          <p:cNvSpPr txBox="1"/>
          <p:nvPr/>
        </p:nvSpPr>
        <p:spPr>
          <a:xfrm>
            <a:off x="6848854" y="2187374"/>
            <a:ext cx="11883987" cy="1241953"/>
          </a:xfrm>
          <a:prstGeom prst="rect">
            <a:avLst/>
          </a:prstGeom>
        </p:spPr>
        <p:txBody>
          <a:bodyPr lIns="0" tIns="0" rIns="0" bIns="0" rtlCol="0" anchor="t">
            <a:spAutoFit/>
          </a:bodyPr>
          <a:lstStyle/>
          <a:p>
            <a:pPr>
              <a:lnSpc>
                <a:spcPts val="8511"/>
              </a:lnSpc>
            </a:pPr>
            <a:r>
              <a:rPr lang="en-US" sz="9054">
                <a:solidFill>
                  <a:srgbClr val="C68A1D"/>
                </a:solidFill>
                <a:latin typeface="Poppins Ultra-Bold"/>
              </a:rPr>
              <a:t>lumière Académie</a:t>
            </a:r>
          </a:p>
        </p:txBody>
      </p:sp>
      <p:sp>
        <p:nvSpPr>
          <p:cNvPr id="31" name="TextBox 31"/>
          <p:cNvSpPr txBox="1"/>
          <p:nvPr/>
        </p:nvSpPr>
        <p:spPr>
          <a:xfrm>
            <a:off x="8112283" y="3504396"/>
            <a:ext cx="9357128" cy="1292030"/>
          </a:xfrm>
          <a:prstGeom prst="rect">
            <a:avLst/>
          </a:prstGeom>
        </p:spPr>
        <p:txBody>
          <a:bodyPr lIns="0" tIns="0" rIns="0" bIns="0" rtlCol="0" anchor="t">
            <a:spAutoFit/>
          </a:bodyPr>
          <a:lstStyle/>
          <a:p>
            <a:pPr>
              <a:lnSpc>
                <a:spcPts val="5084"/>
              </a:lnSpc>
              <a:spcBef>
                <a:spcPct val="0"/>
              </a:spcBef>
            </a:pPr>
            <a:r>
              <a:rPr lang="en-US" sz="3631">
                <a:solidFill>
                  <a:srgbClr val="000000"/>
                </a:solidFill>
                <a:latin typeface="Poppins"/>
              </a:rPr>
              <a:t>Orientation,Guidance parentale et prise en charge d'enfants</a:t>
            </a:r>
          </a:p>
        </p:txBody>
      </p:sp>
      <p:sp>
        <p:nvSpPr>
          <p:cNvPr id="32" name="TextBox 32"/>
          <p:cNvSpPr txBox="1"/>
          <p:nvPr/>
        </p:nvSpPr>
        <p:spPr>
          <a:xfrm>
            <a:off x="9341366" y="4793987"/>
            <a:ext cx="8189628" cy="654025"/>
          </a:xfrm>
          <a:prstGeom prst="rect">
            <a:avLst/>
          </a:prstGeom>
        </p:spPr>
        <p:txBody>
          <a:bodyPr wrap="square" lIns="0" tIns="0" rIns="0" bIns="0" rtlCol="0" anchor="t">
            <a:spAutoFit/>
          </a:bodyPr>
          <a:lstStyle/>
          <a:p>
            <a:pPr>
              <a:lnSpc>
                <a:spcPts val="5084"/>
              </a:lnSpc>
              <a:spcBef>
                <a:spcPct val="0"/>
              </a:spcBef>
            </a:pPr>
            <a:r>
              <a:rPr lang="en-US" sz="2800" dirty="0" err="1" smtClean="0">
                <a:solidFill>
                  <a:srgbClr val="000000"/>
                </a:solidFill>
                <a:latin typeface="Courier New" panose="02070309020205020404" pitchFamily="49" charset="0"/>
                <a:cs typeface="Courier New" panose="02070309020205020404" pitchFamily="49" charset="0"/>
              </a:rPr>
              <a:t>التوجي</a:t>
            </a:r>
            <a:r>
              <a:rPr lang="ar-DZ" sz="2800" dirty="0" smtClean="0">
                <a:solidFill>
                  <a:srgbClr val="000000"/>
                </a:solidFill>
                <a:latin typeface="Courier New" panose="02070309020205020404" pitchFamily="49" charset="0"/>
                <a:cs typeface="Courier New" panose="02070309020205020404" pitchFamily="49" charset="0"/>
              </a:rPr>
              <a:t>ه،</a:t>
            </a:r>
            <a:r>
              <a:rPr lang="en-US" sz="2800" dirty="0" err="1" smtClean="0">
                <a:solidFill>
                  <a:srgbClr val="000000"/>
                </a:solidFill>
                <a:latin typeface="Courier New" panose="02070309020205020404" pitchFamily="49" charset="0"/>
                <a:cs typeface="Courier New" panose="02070309020205020404" pitchFamily="49" charset="0"/>
              </a:rPr>
              <a:t>الإرشادالأسري</a:t>
            </a:r>
            <a:r>
              <a:rPr lang="ar-DZ" sz="2800" dirty="0" smtClean="0">
                <a:solidFill>
                  <a:srgbClr val="000000"/>
                </a:solidFill>
                <a:latin typeface="Courier New" panose="02070309020205020404" pitchFamily="49" charset="0"/>
                <a:cs typeface="Courier New" panose="02070309020205020404" pitchFamily="49" charset="0"/>
              </a:rPr>
              <a:t> </a:t>
            </a:r>
            <a:r>
              <a:rPr lang="en-US" sz="2800" dirty="0" err="1" smtClean="0">
                <a:solidFill>
                  <a:srgbClr val="000000"/>
                </a:solidFill>
                <a:latin typeface="Courier New" panose="02070309020205020404" pitchFamily="49" charset="0"/>
                <a:cs typeface="Courier New" panose="02070309020205020404" pitchFamily="49" charset="0"/>
              </a:rPr>
              <a:t>والتكفل</a:t>
            </a:r>
            <a:r>
              <a:rPr lang="en-US" sz="2800" dirty="0" smtClean="0">
                <a:solidFill>
                  <a:srgbClr val="000000"/>
                </a:solidFill>
                <a:latin typeface="Courier New" panose="02070309020205020404" pitchFamily="49" charset="0"/>
                <a:cs typeface="Courier New" panose="02070309020205020404" pitchFamily="49" charset="0"/>
              </a:rPr>
              <a:t> </a:t>
            </a:r>
            <a:r>
              <a:rPr lang="en-US" sz="2800" dirty="0" err="1">
                <a:solidFill>
                  <a:srgbClr val="000000"/>
                </a:solidFill>
                <a:latin typeface="Courier New" panose="02070309020205020404" pitchFamily="49" charset="0"/>
                <a:cs typeface="Courier New" panose="02070309020205020404" pitchFamily="49" charset="0"/>
              </a:rPr>
              <a:t>بالأطفال</a:t>
            </a:r>
            <a:endParaRPr lang="en-US" sz="2800" dirty="0">
              <a:solidFill>
                <a:srgbClr val="000000"/>
              </a:solidFill>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419100"/>
            <a:ext cx="16383000" cy="9372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6321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1174769" y="-972023"/>
            <a:ext cx="2873687" cy="2873687"/>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63C8"/>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6534111" y="-972023"/>
            <a:ext cx="2873687" cy="2873687"/>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3784999" y="332116"/>
            <a:ext cx="10157625" cy="1133067"/>
          </a:xfrm>
          <a:prstGeom prst="rect">
            <a:avLst/>
          </a:prstGeom>
        </p:spPr>
        <p:txBody>
          <a:bodyPr lIns="0" tIns="0" rIns="0" bIns="0" rtlCol="0" anchor="t">
            <a:spAutoFit/>
          </a:bodyPr>
          <a:lstStyle/>
          <a:p>
            <a:pPr algn="ctr">
              <a:lnSpc>
                <a:spcPts val="9303"/>
              </a:lnSpc>
              <a:spcBef>
                <a:spcPct val="0"/>
              </a:spcBef>
            </a:pPr>
            <a:r>
              <a:rPr lang="ar-DZ" sz="6645" dirty="0" err="1" smtClean="0">
                <a:solidFill>
                  <a:srgbClr val="0E4D8D"/>
                </a:solidFill>
                <a:latin typeface="Poppins Ultra-Bold"/>
              </a:rPr>
              <a:t>الإستراتيجية</a:t>
            </a:r>
            <a:r>
              <a:rPr lang="ar-DZ" sz="6645" dirty="0" smtClean="0">
                <a:solidFill>
                  <a:srgbClr val="0E4D8D"/>
                </a:solidFill>
                <a:latin typeface="Poppins Ultra-Bold"/>
              </a:rPr>
              <a:t> التسويقية </a:t>
            </a:r>
            <a:endParaRPr lang="en-US" sz="6645" dirty="0">
              <a:solidFill>
                <a:srgbClr val="0E4D8D"/>
              </a:solidFill>
              <a:latin typeface="Poppins Ultra-Bold"/>
            </a:endParaRPr>
          </a:p>
        </p:txBody>
      </p:sp>
      <p:sp>
        <p:nvSpPr>
          <p:cNvPr id="17" name="TextBox 17"/>
          <p:cNvSpPr txBox="1"/>
          <p:nvPr/>
        </p:nvSpPr>
        <p:spPr>
          <a:xfrm>
            <a:off x="1726403" y="1747211"/>
            <a:ext cx="14835193" cy="402803"/>
          </a:xfrm>
          <a:prstGeom prst="rect">
            <a:avLst/>
          </a:prstGeom>
        </p:spPr>
        <p:txBody>
          <a:bodyPr lIns="0" tIns="0" rIns="0" bIns="0" rtlCol="0" anchor="t">
            <a:spAutoFit/>
          </a:bodyPr>
          <a:lstStyle/>
          <a:p>
            <a:pPr algn="r" rtl="1">
              <a:lnSpc>
                <a:spcPts val="3329"/>
              </a:lnSpc>
              <a:spcBef>
                <a:spcPct val="0"/>
              </a:spcBef>
            </a:pPr>
            <a:endParaRPr lang="en-US" sz="2378" dirty="0">
              <a:solidFill>
                <a:srgbClr val="000000"/>
              </a:solidFill>
              <a:latin typeface="Poppins Medium"/>
            </a:endParaRPr>
          </a:p>
        </p:txBody>
      </p:sp>
      <p:sp>
        <p:nvSpPr>
          <p:cNvPr id="18" name="ZoneTexte 17"/>
          <p:cNvSpPr txBox="1"/>
          <p:nvPr/>
        </p:nvSpPr>
        <p:spPr>
          <a:xfrm>
            <a:off x="405611" y="1713093"/>
            <a:ext cx="16916400" cy="4278094"/>
          </a:xfrm>
          <a:prstGeom prst="rect">
            <a:avLst/>
          </a:prstGeom>
          <a:noFill/>
        </p:spPr>
        <p:txBody>
          <a:bodyPr wrap="square" rtlCol="0">
            <a:spAutoFit/>
          </a:bodyPr>
          <a:lstStyle/>
          <a:p>
            <a:pPr algn="r" rtl="1"/>
            <a:r>
              <a:rPr lang="ar-DZ" sz="3200" b="1" dirty="0">
                <a:latin typeface="Courier New" panose="02070309020205020404" pitchFamily="49" charset="0"/>
                <a:cs typeface="Courier New" panose="02070309020205020404" pitchFamily="49" charset="0"/>
              </a:rPr>
              <a:t>نعتمد في تسويق خدمتنا </a:t>
            </a:r>
            <a:r>
              <a:rPr lang="ar-DZ" sz="3200" b="1" dirty="0" smtClean="0">
                <a:latin typeface="Courier New" panose="02070309020205020404" pitchFamily="49" charset="0"/>
                <a:cs typeface="Courier New" panose="02070309020205020404" pitchFamily="49" charset="0"/>
              </a:rPr>
              <a:t>على استراتيجية </a:t>
            </a:r>
            <a:r>
              <a:rPr lang="ar-DZ" sz="3200" b="1" dirty="0">
                <a:latin typeface="Courier New" panose="02070309020205020404" pitchFamily="49" charset="0"/>
                <a:cs typeface="Courier New" panose="02070309020205020404" pitchFamily="49" charset="0"/>
              </a:rPr>
              <a:t>تسويقية بأسعار تنافسية من </a:t>
            </a:r>
            <a:r>
              <a:rPr lang="ar-DZ" sz="3200" b="1" dirty="0" smtClean="0">
                <a:latin typeface="Courier New" panose="02070309020205020404" pitchFamily="49" charset="0"/>
                <a:cs typeface="Courier New" panose="02070309020205020404" pitchFamily="49" charset="0"/>
              </a:rPr>
              <a:t>خلال:</a:t>
            </a:r>
          </a:p>
          <a:p>
            <a:pPr algn="r" rtl="1"/>
            <a:endParaRPr lang="ar-DZ" sz="2400" b="1" dirty="0" smtClean="0">
              <a:latin typeface="Courier New" panose="02070309020205020404" pitchFamily="49" charset="0"/>
              <a:cs typeface="Courier New" panose="02070309020205020404" pitchFamily="49" charset="0"/>
            </a:endParaRPr>
          </a:p>
          <a:p>
            <a:pPr marL="342900" indent="-342900" algn="r" rtl="1">
              <a:buFont typeface="Arial" panose="020B0604020202020204" pitchFamily="34" charset="0"/>
              <a:buChar char="•"/>
            </a:pPr>
            <a:r>
              <a:rPr lang="ar-DZ" sz="2400" dirty="0" smtClean="0">
                <a:latin typeface="Courier New" panose="02070309020205020404" pitchFamily="49" charset="0"/>
                <a:cs typeface="Courier New" panose="02070309020205020404" pitchFamily="49" charset="0"/>
              </a:rPr>
              <a:t> </a:t>
            </a:r>
            <a:r>
              <a:rPr lang="ar-DZ" sz="3600" dirty="0" smtClean="0">
                <a:latin typeface="Courier New" panose="02070309020205020404" pitchFamily="49" charset="0"/>
                <a:cs typeface="Courier New" panose="02070309020205020404" pitchFamily="49" charset="0"/>
              </a:rPr>
              <a:t>تحكمنا في تخفيض  تكاليف الحصة العلاجية</a:t>
            </a:r>
          </a:p>
          <a:p>
            <a:pPr algn="r" rtl="1"/>
            <a:endParaRPr lang="ar-DZ" sz="3600" dirty="0" smtClean="0">
              <a:latin typeface="Courier New" panose="02070309020205020404" pitchFamily="49" charset="0"/>
              <a:cs typeface="Courier New" panose="02070309020205020404" pitchFamily="49" charset="0"/>
            </a:endParaRPr>
          </a:p>
          <a:p>
            <a:pPr marL="342900" indent="-342900" algn="r" rtl="1">
              <a:buFont typeface="Arial" panose="020B0604020202020204" pitchFamily="34" charset="0"/>
              <a:buChar char="•"/>
            </a:pPr>
            <a:r>
              <a:rPr lang="ar-DZ" sz="3600" dirty="0" smtClean="0">
                <a:latin typeface="Courier New" panose="02070309020205020404" pitchFamily="49" charset="0"/>
                <a:cs typeface="Courier New" panose="02070309020205020404" pitchFamily="49" charset="0"/>
              </a:rPr>
              <a:t> تقديم تكفل شامل عن طريق فريق متعدد التخصصات</a:t>
            </a:r>
          </a:p>
          <a:p>
            <a:pPr algn="r" rtl="1"/>
            <a:endParaRPr lang="ar-DZ" sz="3600" dirty="0" smtClean="0">
              <a:latin typeface="Courier New" panose="02070309020205020404" pitchFamily="49" charset="0"/>
              <a:cs typeface="Courier New" panose="02070309020205020404" pitchFamily="49" charset="0"/>
            </a:endParaRPr>
          </a:p>
          <a:p>
            <a:pPr marL="342900" indent="-342900" algn="r" rtl="1">
              <a:buFont typeface="Arial" panose="020B0604020202020204" pitchFamily="34" charset="0"/>
              <a:buChar char="•"/>
            </a:pPr>
            <a:r>
              <a:rPr lang="ar-DZ" sz="3600" dirty="0" smtClean="0">
                <a:latin typeface="Courier New" panose="02070309020205020404" pitchFamily="49" charset="0"/>
                <a:cs typeface="Courier New" panose="02070309020205020404" pitchFamily="49" charset="0"/>
              </a:rPr>
              <a:t> توسيع آليات وطرق الإعلام بخدمتنا</a:t>
            </a:r>
          </a:p>
          <a:p>
            <a:pPr algn="r" rtl="1"/>
            <a:r>
              <a:rPr lang="ar-DZ" sz="3600" dirty="0" smtClean="0">
                <a:latin typeface="Courier New" panose="02070309020205020404" pitchFamily="49" charset="0"/>
                <a:cs typeface="Courier New" panose="02070309020205020404" pitchFamily="49" charset="0"/>
              </a:rPr>
              <a:t>وهي </a:t>
            </a:r>
            <a:r>
              <a:rPr lang="ar-DZ" sz="3600" dirty="0">
                <a:latin typeface="Courier New" panose="02070309020205020404" pitchFamily="49" charset="0"/>
                <a:cs typeface="Courier New" panose="02070309020205020404" pitchFamily="49" charset="0"/>
              </a:rPr>
              <a:t>كالاتي : </a:t>
            </a:r>
            <a:endParaRPr lang="fr-FR" sz="3600" dirty="0">
              <a:latin typeface="Courier New" panose="02070309020205020404" pitchFamily="49" charset="0"/>
              <a:cs typeface="Courier New" panose="02070309020205020404" pitchFamily="49" charset="0"/>
            </a:endParaRPr>
          </a:p>
        </p:txBody>
      </p:sp>
      <p:sp>
        <p:nvSpPr>
          <p:cNvPr id="19" name="ZoneTexte 18"/>
          <p:cNvSpPr txBox="1"/>
          <p:nvPr/>
        </p:nvSpPr>
        <p:spPr>
          <a:xfrm>
            <a:off x="2640023" y="5981700"/>
            <a:ext cx="11302601" cy="3970318"/>
          </a:xfrm>
          <a:prstGeom prst="rect">
            <a:avLst/>
          </a:prstGeom>
          <a:noFill/>
        </p:spPr>
        <p:txBody>
          <a:bodyPr wrap="square" rtlCol="0">
            <a:spAutoFit/>
          </a:bodyPr>
          <a:lstStyle/>
          <a:p>
            <a:pPr algn="r" rtl="1"/>
            <a:r>
              <a:rPr lang="ar-DZ" sz="2800" dirty="0" smtClean="0">
                <a:latin typeface="Courier New" panose="02070309020205020404" pitchFamily="49" charset="0"/>
                <a:cs typeface="Courier New" panose="02070309020205020404" pitchFamily="49" charset="0"/>
              </a:rPr>
              <a:t> </a:t>
            </a:r>
            <a:r>
              <a:rPr lang="ar-DZ" sz="2800" dirty="0" err="1" smtClean="0">
                <a:latin typeface="Courier New" panose="02070309020205020404" pitchFamily="49" charset="0"/>
                <a:cs typeface="Courier New" panose="02070309020205020404" pitchFamily="49" charset="0"/>
              </a:rPr>
              <a:t>قمنابإنشاء</a:t>
            </a:r>
            <a:r>
              <a:rPr lang="ar-DZ" sz="2800" dirty="0" smtClean="0">
                <a:latin typeface="Courier New" panose="02070309020205020404" pitchFamily="49" charset="0"/>
                <a:cs typeface="Courier New" panose="02070309020205020404" pitchFamily="49" charset="0"/>
              </a:rPr>
              <a:t> موقع ويب الخاص  بالمؤسسة</a:t>
            </a:r>
          </a:p>
          <a:p>
            <a:pPr algn="r" rtl="1"/>
            <a:endParaRPr lang="ar-DZ" sz="2800" dirty="0" smtClean="0">
              <a:latin typeface="Courier New" panose="02070309020205020404" pitchFamily="49" charset="0"/>
              <a:cs typeface="Courier New" panose="02070309020205020404" pitchFamily="49" charset="0"/>
            </a:endParaRPr>
          </a:p>
          <a:p>
            <a:pPr algn="r" rtl="1"/>
            <a:r>
              <a:rPr lang="ar-DZ" sz="2800" dirty="0" smtClean="0">
                <a:latin typeface="Courier New" panose="02070309020205020404" pitchFamily="49" charset="0"/>
                <a:cs typeface="Courier New" panose="02070309020205020404" pitchFamily="49" charset="0"/>
              </a:rPr>
              <a:t>قمنا </a:t>
            </a:r>
            <a:r>
              <a:rPr lang="ar-DZ" sz="2800" dirty="0" err="1" smtClean="0">
                <a:latin typeface="Courier New" panose="02070309020205020404" pitchFamily="49" charset="0"/>
                <a:cs typeface="Courier New" panose="02070309020205020404" pitchFamily="49" charset="0"/>
              </a:rPr>
              <a:t>بإنشاءحسابات</a:t>
            </a:r>
            <a:r>
              <a:rPr lang="ar-DZ" sz="2800" dirty="0" smtClean="0">
                <a:latin typeface="Courier New" panose="02070309020205020404" pitchFamily="49" charset="0"/>
                <a:cs typeface="Courier New" panose="02070309020205020404" pitchFamily="49" charset="0"/>
              </a:rPr>
              <a:t> عبر مواقع التواصل الاجتماعي </a:t>
            </a:r>
            <a:r>
              <a:rPr lang="ar-DZ" sz="2800" dirty="0" err="1" smtClean="0">
                <a:latin typeface="Courier New" panose="02070309020205020404" pitchFamily="49" charset="0"/>
                <a:cs typeface="Courier New" panose="02070309020205020404" pitchFamily="49" charset="0"/>
              </a:rPr>
              <a:t>فايسبوك</a:t>
            </a:r>
            <a:r>
              <a:rPr lang="ar-DZ" sz="2800" dirty="0" smtClean="0">
                <a:latin typeface="Courier New" panose="02070309020205020404" pitchFamily="49" charset="0"/>
                <a:cs typeface="Courier New" panose="02070309020205020404" pitchFamily="49" charset="0"/>
              </a:rPr>
              <a:t>، </a:t>
            </a:r>
            <a:r>
              <a:rPr lang="ar-DZ" sz="2800" dirty="0" err="1" smtClean="0">
                <a:latin typeface="Courier New" panose="02070309020205020404" pitchFamily="49" charset="0"/>
                <a:cs typeface="Courier New" panose="02070309020205020404" pitchFamily="49" charset="0"/>
              </a:rPr>
              <a:t>انستقرام</a:t>
            </a:r>
            <a:r>
              <a:rPr lang="ar-DZ" sz="2800" dirty="0" smtClean="0">
                <a:latin typeface="Courier New" panose="02070309020205020404" pitchFamily="49" charset="0"/>
                <a:cs typeface="Courier New" panose="02070309020205020404" pitchFamily="49" charset="0"/>
              </a:rPr>
              <a:t>، </a:t>
            </a:r>
            <a:r>
              <a:rPr lang="ar-DZ" sz="2800" dirty="0" err="1" smtClean="0">
                <a:latin typeface="Courier New" panose="02070309020205020404" pitchFamily="49" charset="0"/>
                <a:cs typeface="Courier New" panose="02070309020205020404" pitchFamily="49" charset="0"/>
              </a:rPr>
              <a:t>تيكتوك</a:t>
            </a:r>
            <a:r>
              <a:rPr lang="ar-DZ" sz="2800" dirty="0" smtClean="0">
                <a:latin typeface="Courier New" panose="02070309020205020404" pitchFamily="49" charset="0"/>
                <a:cs typeface="Courier New" panose="02070309020205020404" pitchFamily="49" charset="0"/>
              </a:rPr>
              <a:t>، يوتيوب </a:t>
            </a:r>
          </a:p>
          <a:p>
            <a:pPr algn="r" rtl="1"/>
            <a:r>
              <a:rPr lang="ar-DZ" sz="2800" dirty="0" smtClean="0">
                <a:latin typeface="Courier New" panose="02070309020205020404" pitchFamily="49" charset="0"/>
                <a:cs typeface="Courier New" panose="02070309020205020404" pitchFamily="49" charset="0"/>
              </a:rPr>
              <a:t>	</a:t>
            </a:r>
          </a:p>
          <a:p>
            <a:pPr algn="r" rtl="1"/>
            <a:r>
              <a:rPr lang="ar-DZ" sz="2800" dirty="0" smtClean="0">
                <a:latin typeface="Courier New" panose="02070309020205020404" pitchFamily="49" charset="0"/>
                <a:cs typeface="Courier New" panose="02070309020205020404" pitchFamily="49" charset="0"/>
              </a:rPr>
              <a:t>قمنا بإنشاء إعلانات ورقية</a:t>
            </a:r>
          </a:p>
          <a:p>
            <a:pPr algn="r" rtl="1"/>
            <a:r>
              <a:rPr lang="ar-DZ" sz="2800" dirty="0" smtClean="0">
                <a:latin typeface="Courier New" panose="02070309020205020404" pitchFamily="49" charset="0"/>
                <a:cs typeface="Courier New" panose="02070309020205020404" pitchFamily="49" charset="0"/>
              </a:rPr>
              <a:t> </a:t>
            </a:r>
          </a:p>
          <a:p>
            <a:pPr algn="r" rtl="1"/>
            <a:r>
              <a:rPr lang="ar-DZ" sz="2800" dirty="0" smtClean="0">
                <a:latin typeface="Courier New" panose="02070309020205020404" pitchFamily="49" charset="0"/>
                <a:cs typeface="Courier New" panose="02070309020205020404" pitchFamily="49" charset="0"/>
              </a:rPr>
              <a:t>قمنا  بورشات رسم مجانية للأطفال (كان هدفها الوصول للأولياء والترويج للمؤسسة</a:t>
            </a:r>
            <a:r>
              <a:rPr lang="fr-FR" dirty="0" smtClean="0">
                <a:latin typeface="Courier New" panose="02070309020205020404" pitchFamily="49" charset="0"/>
                <a:cs typeface="Courier New" panose="02070309020205020404" pitchFamily="49" charset="0"/>
              </a:rPr>
              <a:t>(</a:t>
            </a:r>
            <a:endParaRPr lang="ar-DZ" dirty="0">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379132" y="961465"/>
            <a:ext cx="9525000" cy="461665"/>
          </a:xfrm>
          <a:prstGeom prst="rect">
            <a:avLst/>
          </a:prstGeom>
          <a:noFill/>
        </p:spPr>
        <p:txBody>
          <a:bodyPr wrap="square" rtlCol="0">
            <a:spAutoFit/>
          </a:bodyPr>
          <a:lstStyle/>
          <a:p>
            <a:pPr marL="342900" indent="-342900" algn="r" rtl="1">
              <a:buFont typeface="Wingdings" panose="05000000000000000000" pitchFamily="2" charset="2"/>
              <a:buChar char="ü"/>
            </a:pPr>
            <a:r>
              <a:rPr lang="ar-DZ" sz="2400" dirty="0" smtClean="0">
                <a:latin typeface="Courier New" panose="02070309020205020404" pitchFamily="49" charset="0"/>
                <a:cs typeface="Courier New" panose="02070309020205020404" pitchFamily="49" charset="0"/>
              </a:rPr>
              <a:t>قمنا بإنشاء موقع ويب خاص بالمؤسسة </a:t>
            </a:r>
            <a:endParaRPr lang="fr-FR" sz="2400" dirty="0">
              <a:latin typeface="Courier New" panose="02070309020205020404" pitchFamily="49" charset="0"/>
              <a:cs typeface="Courier New" panose="02070309020205020404" pitchFamily="49" charset="0"/>
            </a:endParaRPr>
          </a:p>
        </p:txBody>
      </p:sp>
      <p:sp>
        <p:nvSpPr>
          <p:cNvPr id="4" name="ZoneTexte 3"/>
          <p:cNvSpPr txBox="1"/>
          <p:nvPr/>
        </p:nvSpPr>
        <p:spPr>
          <a:xfrm>
            <a:off x="12074534" y="3989432"/>
            <a:ext cx="5715000" cy="461665"/>
          </a:xfrm>
          <a:prstGeom prst="rect">
            <a:avLst/>
          </a:prstGeom>
          <a:noFill/>
        </p:spPr>
        <p:txBody>
          <a:bodyPr wrap="square" rtlCol="0">
            <a:spAutoFit/>
          </a:bodyPr>
          <a:lstStyle/>
          <a:p>
            <a:pPr marL="342900" indent="-342900" algn="r" rtl="1">
              <a:buFont typeface="Wingdings" panose="05000000000000000000" pitchFamily="2" charset="2"/>
              <a:buChar char="ü"/>
            </a:pPr>
            <a:r>
              <a:rPr lang="ar-DZ" sz="2400" dirty="0" smtClean="0">
                <a:latin typeface="Courier New" panose="02070309020205020404" pitchFamily="49" charset="0"/>
                <a:cs typeface="Courier New" panose="02070309020205020404" pitchFamily="49" charset="0"/>
              </a:rPr>
              <a:t>قمنا بصنع </a:t>
            </a:r>
            <a:r>
              <a:rPr lang="ar-DZ" sz="2400" dirty="0">
                <a:latin typeface="Courier New" panose="02070309020205020404" pitchFamily="49" charset="0"/>
                <a:cs typeface="Courier New" panose="02070309020205020404" pitchFamily="49" charset="0"/>
              </a:rPr>
              <a:t>إعلانات ورقية</a:t>
            </a:r>
            <a:endParaRPr lang="fr-FR" sz="2400" dirty="0">
              <a:latin typeface="Courier New" panose="02070309020205020404" pitchFamily="49" charset="0"/>
              <a:cs typeface="Courier New" panose="02070309020205020404" pitchFamily="49" charset="0"/>
            </a:endParaRPr>
          </a:p>
        </p:txBody>
      </p:sp>
      <p:sp>
        <p:nvSpPr>
          <p:cNvPr id="5" name="ZoneTexte 4"/>
          <p:cNvSpPr txBox="1"/>
          <p:nvPr/>
        </p:nvSpPr>
        <p:spPr>
          <a:xfrm>
            <a:off x="11198532" y="6967059"/>
            <a:ext cx="6705600" cy="461665"/>
          </a:xfrm>
          <a:prstGeom prst="rect">
            <a:avLst/>
          </a:prstGeom>
          <a:noFill/>
        </p:spPr>
        <p:txBody>
          <a:bodyPr wrap="square" rtlCol="0">
            <a:spAutoFit/>
          </a:bodyPr>
          <a:lstStyle/>
          <a:p>
            <a:pPr marL="342900" indent="-342900" algn="r" rtl="1">
              <a:buFont typeface="Wingdings" panose="05000000000000000000" pitchFamily="2" charset="2"/>
              <a:buChar char="ü"/>
            </a:pPr>
            <a:r>
              <a:rPr lang="ar-DZ" sz="2400" dirty="0" smtClean="0">
                <a:latin typeface="Courier New" panose="02070309020205020404" pitchFamily="49" charset="0"/>
                <a:cs typeface="Courier New" panose="02070309020205020404" pitchFamily="49" charset="0"/>
              </a:rPr>
              <a:t>قمنا </a:t>
            </a:r>
            <a:r>
              <a:rPr lang="ar-DZ" sz="2400" dirty="0">
                <a:latin typeface="Courier New" panose="02070309020205020404" pitchFamily="49" charset="0"/>
                <a:cs typeface="Courier New" panose="02070309020205020404" pitchFamily="49" charset="0"/>
              </a:rPr>
              <a:t>بورشات رسم </a:t>
            </a:r>
            <a:r>
              <a:rPr lang="ar-DZ" sz="2400" dirty="0" smtClean="0">
                <a:latin typeface="Courier New" panose="02070309020205020404" pitchFamily="49" charset="0"/>
                <a:cs typeface="Courier New" panose="02070309020205020404" pitchFamily="49" charset="0"/>
              </a:rPr>
              <a:t>للأطفال</a:t>
            </a:r>
            <a:endParaRPr lang="fr-FR" dirty="0">
              <a:latin typeface="Courier New" panose="02070309020205020404" pitchFamily="49" charset="0"/>
              <a:cs typeface="Courier New" panose="02070309020205020404" pitchFamily="49" charset="0"/>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82600" y="1613285"/>
            <a:ext cx="1749434" cy="2313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4532" y="1782812"/>
            <a:ext cx="3048000" cy="2108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7825" y="1742523"/>
            <a:ext cx="3086066" cy="21902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2762" y="1582652"/>
            <a:ext cx="1780082" cy="23437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57026" y="4514628"/>
            <a:ext cx="3625574" cy="25187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38184" y="4432243"/>
            <a:ext cx="3398465" cy="26333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Imag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91600" y="7558620"/>
            <a:ext cx="4447309" cy="23712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92762" y="7757700"/>
            <a:ext cx="4825843" cy="22202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95097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19059" y="873597"/>
            <a:ext cx="9272942" cy="1360694"/>
          </a:xfrm>
          <a:prstGeom prst="rect">
            <a:avLst/>
          </a:prstGeom>
        </p:spPr>
        <p:txBody>
          <a:bodyPr wrap="square" lIns="0" tIns="0" rIns="0" bIns="0" rtlCol="0" anchor="t">
            <a:spAutoFit/>
          </a:bodyPr>
          <a:lstStyle/>
          <a:p>
            <a:pPr algn="ctr" rtl="1">
              <a:lnSpc>
                <a:spcPts val="11200"/>
              </a:lnSpc>
              <a:spcBef>
                <a:spcPct val="0"/>
              </a:spcBef>
            </a:pPr>
            <a:r>
              <a:rPr lang="en-US" sz="8000" dirty="0" smtClean="0">
                <a:solidFill>
                  <a:srgbClr val="0E4D8D"/>
                </a:solidFill>
                <a:cs typeface="Poppins Ultra-Bold"/>
              </a:rPr>
              <a:t>ة</a:t>
            </a:r>
            <a:endParaRPr lang="en-US" sz="8000" dirty="0">
              <a:solidFill>
                <a:srgbClr val="0E4D8D"/>
              </a:solidFill>
              <a:cs typeface="Poppins Ultra-Bold"/>
            </a:endParaRPr>
          </a:p>
        </p:txBody>
      </p:sp>
      <p:sp>
        <p:nvSpPr>
          <p:cNvPr id="3" name="TextBox 3"/>
          <p:cNvSpPr txBox="1"/>
          <p:nvPr/>
        </p:nvSpPr>
        <p:spPr>
          <a:xfrm>
            <a:off x="12800392" y="3931623"/>
            <a:ext cx="4703992" cy="769441"/>
          </a:xfrm>
          <a:prstGeom prst="rect">
            <a:avLst/>
          </a:prstGeom>
        </p:spPr>
        <p:txBody>
          <a:bodyPr wrap="square" lIns="0" tIns="0" rIns="0" bIns="0" rtlCol="0" anchor="t">
            <a:spAutoFit/>
          </a:bodyPr>
          <a:lstStyle/>
          <a:p>
            <a:pPr algn="ctr" rtl="1">
              <a:lnSpc>
                <a:spcPts val="5991"/>
              </a:lnSpc>
              <a:spcBef>
                <a:spcPct val="0"/>
              </a:spcBef>
            </a:pPr>
            <a:r>
              <a:rPr lang="ar-DZ" sz="4279" dirty="0" smtClean="0">
                <a:solidFill>
                  <a:srgbClr val="124A87"/>
                </a:solidFill>
                <a:latin typeface="Courier New" panose="02070309020205020404" pitchFamily="49" charset="0"/>
                <a:cs typeface="Courier New" panose="02070309020205020404" pitchFamily="49" charset="0"/>
              </a:rPr>
              <a:t>مصادر الإرادات</a:t>
            </a:r>
            <a:endParaRPr lang="en-US" sz="4279" dirty="0">
              <a:solidFill>
                <a:srgbClr val="124A87"/>
              </a:solidFill>
              <a:latin typeface="Courier New" panose="02070309020205020404" pitchFamily="49" charset="0"/>
              <a:cs typeface="Courier New" panose="02070309020205020404" pitchFamily="49" charset="0"/>
            </a:endParaRPr>
          </a:p>
        </p:txBody>
      </p:sp>
      <p:sp>
        <p:nvSpPr>
          <p:cNvPr id="4" name="TextBox 4"/>
          <p:cNvSpPr txBox="1"/>
          <p:nvPr/>
        </p:nvSpPr>
        <p:spPr>
          <a:xfrm>
            <a:off x="12800392" y="502726"/>
            <a:ext cx="5035209" cy="741742"/>
          </a:xfrm>
          <a:prstGeom prst="rect">
            <a:avLst/>
          </a:prstGeom>
        </p:spPr>
        <p:txBody>
          <a:bodyPr lIns="0" tIns="0" rIns="0" bIns="0" rtlCol="0" anchor="t">
            <a:spAutoFit/>
          </a:bodyPr>
          <a:lstStyle/>
          <a:p>
            <a:pPr algn="ctr" rtl="1">
              <a:lnSpc>
                <a:spcPts val="5991"/>
              </a:lnSpc>
              <a:spcBef>
                <a:spcPct val="0"/>
              </a:spcBef>
            </a:pPr>
            <a:r>
              <a:rPr lang="ar-DZ" sz="4279" dirty="0" smtClean="0">
                <a:solidFill>
                  <a:srgbClr val="124A87"/>
                </a:solidFill>
                <a:latin typeface="Courier New" panose="02070309020205020404" pitchFamily="49" charset="0"/>
                <a:cs typeface="Courier New" panose="02070309020205020404" pitchFamily="49" charset="0"/>
              </a:rPr>
              <a:t>تكلفة المشروع</a:t>
            </a:r>
            <a:endParaRPr lang="en-US" sz="4279" dirty="0">
              <a:solidFill>
                <a:srgbClr val="124A87"/>
              </a:solidFill>
              <a:latin typeface="Courier New" panose="02070309020205020404" pitchFamily="49" charset="0"/>
              <a:cs typeface="Courier New" panose="02070309020205020404" pitchFamily="49" charset="0"/>
            </a:endParaRPr>
          </a:p>
        </p:txBody>
      </p:sp>
      <p:sp>
        <p:nvSpPr>
          <p:cNvPr id="6" name="TextBox 6"/>
          <p:cNvSpPr txBox="1"/>
          <p:nvPr/>
        </p:nvSpPr>
        <p:spPr>
          <a:xfrm>
            <a:off x="5792844" y="2052760"/>
            <a:ext cx="11482777" cy="1513235"/>
          </a:xfrm>
          <a:prstGeom prst="rect">
            <a:avLst/>
          </a:prstGeom>
        </p:spPr>
        <p:txBody>
          <a:bodyPr wrap="square" lIns="0" tIns="0" rIns="0" bIns="0" rtlCol="0" anchor="t">
            <a:spAutoFit/>
          </a:bodyPr>
          <a:lstStyle/>
          <a:p>
            <a:pPr algn="r" rtl="1">
              <a:lnSpc>
                <a:spcPts val="5880"/>
              </a:lnSpc>
            </a:pPr>
            <a:r>
              <a:rPr lang="ar-DZ" sz="4200" dirty="0" smtClean="0">
                <a:solidFill>
                  <a:srgbClr val="000000"/>
                </a:solidFill>
                <a:latin typeface="Courier New" panose="02070309020205020404" pitchFamily="49" charset="0"/>
                <a:cs typeface="Courier New" panose="02070309020205020404" pitchFamily="49" charset="0"/>
              </a:rPr>
              <a:t>تقدر تكلفة المشروع ب:  591000دينار جزائري</a:t>
            </a:r>
            <a:endParaRPr lang="en-US" sz="4200" dirty="0">
              <a:solidFill>
                <a:srgbClr val="000000"/>
              </a:solidFill>
              <a:latin typeface="Courier New" panose="02070309020205020404" pitchFamily="49" charset="0"/>
              <a:cs typeface="Courier New" panose="02070309020205020404" pitchFamily="49" charset="0"/>
            </a:endParaRPr>
          </a:p>
        </p:txBody>
      </p:sp>
      <p:grpSp>
        <p:nvGrpSpPr>
          <p:cNvPr id="7" name="Group 7"/>
          <p:cNvGrpSpPr/>
          <p:nvPr/>
        </p:nvGrpSpPr>
        <p:grpSpPr>
          <a:xfrm>
            <a:off x="-1297707" y="6852531"/>
            <a:ext cx="2326407" cy="2310939"/>
            <a:chOff x="0" y="0"/>
            <a:chExt cx="812800" cy="807396"/>
          </a:xfrm>
        </p:grpSpPr>
        <p:sp>
          <p:nvSpPr>
            <p:cNvPr id="8" name="Freeform 8"/>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028754" y="8563532"/>
            <a:ext cx="3470007" cy="3446936"/>
            <a:chOff x="0" y="0"/>
            <a:chExt cx="812800" cy="807396"/>
          </a:xfrm>
        </p:grpSpPr>
        <p:sp>
          <p:nvSpPr>
            <p:cNvPr id="11" name="Freeform 11"/>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06249" y="637925"/>
            <a:ext cx="1089050" cy="1081809"/>
            <a:chOff x="0" y="0"/>
            <a:chExt cx="812800" cy="807396"/>
          </a:xfrm>
        </p:grpSpPr>
        <p:sp>
          <p:nvSpPr>
            <p:cNvPr id="14" name="Freeform 14"/>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2986481" y="8132239"/>
            <a:ext cx="1038133" cy="1031230"/>
            <a:chOff x="0" y="0"/>
            <a:chExt cx="812800" cy="807396"/>
          </a:xfrm>
        </p:grpSpPr>
        <p:sp>
          <p:nvSpPr>
            <p:cNvPr id="17" name="Freeform 17"/>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7315200" y="1013039"/>
            <a:ext cx="1089050" cy="1081809"/>
            <a:chOff x="0" y="0"/>
            <a:chExt cx="812800" cy="807396"/>
          </a:xfrm>
        </p:grpSpPr>
        <p:sp>
          <p:nvSpPr>
            <p:cNvPr id="20" name="Freeform 20"/>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4849875" y="8132239"/>
            <a:ext cx="1038133" cy="1031230"/>
            <a:chOff x="0" y="0"/>
            <a:chExt cx="812800" cy="807396"/>
          </a:xfrm>
        </p:grpSpPr>
        <p:sp>
          <p:nvSpPr>
            <p:cNvPr id="23" name="Freeform 23"/>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7029811" y="6852531"/>
            <a:ext cx="2326407" cy="2310939"/>
            <a:chOff x="0" y="0"/>
            <a:chExt cx="812800" cy="807396"/>
          </a:xfrm>
        </p:grpSpPr>
        <p:sp>
          <p:nvSpPr>
            <p:cNvPr id="26" name="Freeform 26"/>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6068821" y="8132239"/>
            <a:ext cx="3470007" cy="3446936"/>
            <a:chOff x="0" y="0"/>
            <a:chExt cx="812800" cy="807396"/>
          </a:xfrm>
        </p:grpSpPr>
        <p:sp>
          <p:nvSpPr>
            <p:cNvPr id="29" name="Freeform 29"/>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pic>
        <p:nvPicPr>
          <p:cNvPr id="31" name="Imag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0697" y="4921446"/>
            <a:ext cx="9941200" cy="4769195"/>
          </a:xfrm>
          <a:prstGeom prst="rect">
            <a:avLst/>
          </a:prstGeom>
        </p:spPr>
      </p:pic>
      <p:sp>
        <p:nvSpPr>
          <p:cNvPr id="33" name="ZoneTexte 32"/>
          <p:cNvSpPr txBox="1"/>
          <p:nvPr/>
        </p:nvSpPr>
        <p:spPr>
          <a:xfrm>
            <a:off x="11201400" y="5981700"/>
            <a:ext cx="4343400" cy="1295400"/>
          </a:xfrm>
          <a:prstGeom prst="rect">
            <a:avLst/>
          </a:prstGeom>
          <a:noFill/>
        </p:spPr>
        <p:txBody>
          <a:bodyPr wrap="square" rtlCol="0">
            <a:spAutoFit/>
          </a:bodyPr>
          <a:lstStyle/>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2118753"/>
            <a:ext cx="10439399" cy="3052869"/>
          </a:xfrm>
          <a:prstGeom prst="rect">
            <a:avLst/>
          </a:prstGeom>
        </p:spPr>
      </p:pic>
      <p:sp>
        <p:nvSpPr>
          <p:cNvPr id="3" name="ZoneTexte 2"/>
          <p:cNvSpPr txBox="1"/>
          <p:nvPr/>
        </p:nvSpPr>
        <p:spPr>
          <a:xfrm>
            <a:off x="13182600" y="876300"/>
            <a:ext cx="4495800" cy="584775"/>
          </a:xfrm>
          <a:prstGeom prst="rect">
            <a:avLst/>
          </a:prstGeom>
          <a:noFill/>
        </p:spPr>
        <p:txBody>
          <a:bodyPr wrap="square" rtlCol="0">
            <a:spAutoFit/>
          </a:bodyPr>
          <a:lstStyle/>
          <a:p>
            <a:pPr algn="r" rtl="1"/>
            <a:r>
              <a:rPr lang="ar-DZ" sz="3200" b="1" dirty="0" smtClean="0">
                <a:latin typeface="Courier New" panose="02070309020205020404" pitchFamily="49" charset="0"/>
                <a:cs typeface="Courier New" panose="02070309020205020404" pitchFamily="49" charset="0"/>
              </a:rPr>
              <a:t>النتائج المتوقعة </a:t>
            </a:r>
            <a:endParaRPr lang="fr-FR" sz="3200" b="1" dirty="0">
              <a:latin typeface="Courier New" panose="02070309020205020404" pitchFamily="49" charset="0"/>
              <a:cs typeface="Courier New" panose="02070309020205020404" pitchFamily="49" charset="0"/>
            </a:endParaRPr>
          </a:p>
        </p:txBody>
      </p:sp>
      <p:sp>
        <p:nvSpPr>
          <p:cNvPr id="4" name="ZoneTexte 3"/>
          <p:cNvSpPr txBox="1"/>
          <p:nvPr/>
        </p:nvSpPr>
        <p:spPr>
          <a:xfrm>
            <a:off x="533400" y="5829300"/>
            <a:ext cx="17145000" cy="1815882"/>
          </a:xfrm>
          <a:prstGeom prst="rect">
            <a:avLst/>
          </a:prstGeom>
          <a:noFill/>
        </p:spPr>
        <p:txBody>
          <a:bodyPr wrap="square" rtlCol="0">
            <a:spAutoFit/>
          </a:bodyPr>
          <a:lstStyle/>
          <a:p>
            <a:pPr algn="r" rtl="1"/>
            <a:r>
              <a:rPr lang="ar-DZ" sz="2800" dirty="0">
                <a:latin typeface="Courier New" panose="02070309020205020404" pitchFamily="49" charset="0"/>
                <a:cs typeface="Courier New" panose="02070309020205020404" pitchFamily="49" charset="0"/>
              </a:rPr>
              <a:t>نعتقد أن رقم الأعمال المتوقع في المستقبل </a:t>
            </a:r>
            <a:r>
              <a:rPr lang="ar-DZ" sz="2800" dirty="0" smtClean="0">
                <a:latin typeface="Courier New" panose="02070309020205020404" pitchFamily="49" charset="0"/>
                <a:cs typeface="Courier New" panose="02070309020205020404" pitchFamily="49" charset="0"/>
              </a:rPr>
              <a:t>سيكون مليئا </a:t>
            </a:r>
            <a:r>
              <a:rPr lang="ar-DZ" sz="2800" dirty="0">
                <a:latin typeface="Courier New" panose="02070309020205020404" pitchFamily="49" charset="0"/>
                <a:cs typeface="Courier New" panose="02070309020205020404" pitchFamily="49" charset="0"/>
              </a:rPr>
              <a:t>بالفرص، وسيشهد نموا ملحوظا في المستقبل، لدينا العديد من الأسباب التي تدعم هذا </a:t>
            </a:r>
            <a:r>
              <a:rPr lang="ar-DZ" sz="2800" dirty="0" err="1" smtClean="0">
                <a:latin typeface="Courier New" panose="02070309020205020404" pitchFamily="49" charset="0"/>
                <a:cs typeface="Courier New" panose="02070309020205020404" pitchFamily="49" charset="0"/>
              </a:rPr>
              <a:t>التفائل</a:t>
            </a:r>
            <a:r>
              <a:rPr lang="ar-DZ" sz="2800" dirty="0" smtClean="0">
                <a:latin typeface="Courier New" panose="02070309020205020404" pitchFamily="49" charset="0"/>
                <a:cs typeface="Courier New" panose="02070309020205020404" pitchFamily="49" charset="0"/>
              </a:rPr>
              <a:t> مما يؤدي لتزايد عدد العملاء المحتملين هذا يعني أن هناك إمكانية لتحقيق زيادة الإيرادات. </a:t>
            </a:r>
          </a:p>
          <a:p>
            <a:pPr algn="r" rtl="1"/>
            <a:r>
              <a:rPr lang="ar-DZ" sz="2800" dirty="0" smtClean="0">
                <a:latin typeface="Courier New" panose="02070309020205020404" pitchFamily="49" charset="0"/>
                <a:cs typeface="Courier New" panose="02070309020205020404" pitchFamily="49" charset="0"/>
              </a:rPr>
              <a:t> لدينا خطة توسعية مستقبلية وهي نقوم بفتح فروع جديدة في المدن المجاورة</a:t>
            </a:r>
            <a:endParaRPr lang="ar-DZ" sz="28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199591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blip>
          <a:srcRect t="7786" b="7786"/>
          <a:stretch>
            <a:fillRect/>
          </a:stretch>
        </p:blipFill>
        <p:spPr>
          <a:xfrm>
            <a:off x="0" y="0"/>
            <a:ext cx="18288000" cy="10287000"/>
          </a:xfrm>
          <a:prstGeom prst="rect">
            <a:avLst/>
          </a:prstGeom>
        </p:spPr>
      </p:pic>
      <p:grpSp>
        <p:nvGrpSpPr>
          <p:cNvPr id="3" name="Group 3"/>
          <p:cNvGrpSpPr/>
          <p:nvPr/>
        </p:nvGrpSpPr>
        <p:grpSpPr>
          <a:xfrm>
            <a:off x="3846962" y="4131361"/>
            <a:ext cx="4996443" cy="4750680"/>
            <a:chOff x="0" y="0"/>
            <a:chExt cx="1293983" cy="1230335"/>
          </a:xfrm>
        </p:grpSpPr>
        <p:sp>
          <p:nvSpPr>
            <p:cNvPr id="4" name="Freeform 4"/>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724007" y="5963633"/>
            <a:ext cx="7854157" cy="7627620"/>
            <a:chOff x="0" y="0"/>
            <a:chExt cx="1027471" cy="997836"/>
          </a:xfrm>
        </p:grpSpPr>
        <p:sp>
          <p:nvSpPr>
            <p:cNvPr id="7" name="Freeform 7"/>
            <p:cNvSpPr/>
            <p:nvPr/>
          </p:nvSpPr>
          <p:spPr>
            <a:xfrm>
              <a:off x="17044" y="0"/>
              <a:ext cx="993383" cy="997836"/>
            </a:xfrm>
            <a:custGeom>
              <a:avLst/>
              <a:gdLst/>
              <a:ahLst/>
              <a:cxnLst/>
              <a:rect l="l" t="t" r="r" b="b"/>
              <a:pathLst>
                <a:path w="993383" h="997836">
                  <a:moveTo>
                    <a:pt x="496691" y="0"/>
                  </a:moveTo>
                  <a:cubicBezTo>
                    <a:pt x="771365" y="1228"/>
                    <a:pt x="993383" y="224241"/>
                    <a:pt x="993383" y="498918"/>
                  </a:cubicBezTo>
                  <a:cubicBezTo>
                    <a:pt x="993383" y="773594"/>
                    <a:pt x="771365" y="996607"/>
                    <a:pt x="496691" y="997836"/>
                  </a:cubicBezTo>
                  <a:cubicBezTo>
                    <a:pt x="222018" y="996607"/>
                    <a:pt x="0" y="773594"/>
                    <a:pt x="0" y="498918"/>
                  </a:cubicBezTo>
                  <a:cubicBezTo>
                    <a:pt x="0" y="224241"/>
                    <a:pt x="222018" y="1228"/>
                    <a:pt x="496691" y="0"/>
                  </a:cubicBezTo>
                  <a:close/>
                </a:path>
              </a:pathLst>
            </a:custGeom>
            <a:solidFill>
              <a:srgbClr val="124A87"/>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744293" y="-2576106"/>
            <a:ext cx="7203777" cy="5740737"/>
            <a:chOff x="0" y="0"/>
            <a:chExt cx="1019944" cy="812800"/>
          </a:xfrm>
        </p:grpSpPr>
        <p:sp>
          <p:nvSpPr>
            <p:cNvPr id="10" name="Freeform 10"/>
            <p:cNvSpPr/>
            <p:nvPr/>
          </p:nvSpPr>
          <p:spPr>
            <a:xfrm>
              <a:off x="105385"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24A87"/>
            </a:solidFill>
          </p:spPr>
        </p:sp>
        <p:sp>
          <p:nvSpPr>
            <p:cNvPr id="11" name="TextBox 11"/>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34893" y="1030836"/>
            <a:ext cx="8225327" cy="8225327"/>
          </a:xfrm>
          <a:custGeom>
            <a:avLst/>
            <a:gdLst/>
            <a:ahLst/>
            <a:cxnLst/>
            <a:rect l="l" t="t" r="r" b="b"/>
            <a:pathLst>
              <a:path w="8225327" h="8225327">
                <a:moveTo>
                  <a:pt x="0" y="0"/>
                </a:moveTo>
                <a:lnTo>
                  <a:pt x="8225327" y="0"/>
                </a:lnTo>
                <a:lnTo>
                  <a:pt x="8225327" y="8225328"/>
                </a:lnTo>
                <a:lnTo>
                  <a:pt x="0" y="82253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rot="5400000">
            <a:off x="-964351" y="3536512"/>
            <a:ext cx="6637719" cy="3318859"/>
          </a:xfrm>
          <a:custGeom>
            <a:avLst/>
            <a:gdLst/>
            <a:ahLst/>
            <a:cxnLst/>
            <a:rect l="l" t="t" r="r" b="b"/>
            <a:pathLst>
              <a:path w="6637719" h="3318859">
                <a:moveTo>
                  <a:pt x="0" y="0"/>
                </a:moveTo>
                <a:lnTo>
                  <a:pt x="6637718" y="0"/>
                </a:lnTo>
                <a:lnTo>
                  <a:pt x="6637718" y="3318859"/>
                </a:lnTo>
                <a:lnTo>
                  <a:pt x="0" y="331885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rot="-5400000">
            <a:off x="2426034" y="3459994"/>
            <a:ext cx="6651061" cy="3458552"/>
          </a:xfrm>
          <a:custGeom>
            <a:avLst/>
            <a:gdLst/>
            <a:ahLst/>
            <a:cxnLst/>
            <a:rect l="l" t="t" r="r" b="b"/>
            <a:pathLst>
              <a:path w="6651061" h="3458552">
                <a:moveTo>
                  <a:pt x="0" y="0"/>
                </a:moveTo>
                <a:lnTo>
                  <a:pt x="6651061" y="0"/>
                </a:lnTo>
                <a:lnTo>
                  <a:pt x="6651061" y="3458552"/>
                </a:lnTo>
                <a:lnTo>
                  <a:pt x="0" y="345855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695078" y="1580237"/>
            <a:ext cx="6618001" cy="6618001"/>
          </a:xfrm>
          <a:custGeom>
            <a:avLst/>
            <a:gdLst/>
            <a:ahLst/>
            <a:cxnLst/>
            <a:rect l="l" t="t" r="r" b="b"/>
            <a:pathLst>
              <a:path w="6618001" h="6618001">
                <a:moveTo>
                  <a:pt x="0" y="0"/>
                </a:moveTo>
                <a:lnTo>
                  <a:pt x="6618001" y="0"/>
                </a:lnTo>
                <a:lnTo>
                  <a:pt x="6618001" y="6618001"/>
                </a:lnTo>
                <a:lnTo>
                  <a:pt x="0" y="661800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a:off x="1232092" y="2296990"/>
            <a:ext cx="5616761" cy="2808381"/>
          </a:xfrm>
          <a:custGeom>
            <a:avLst/>
            <a:gdLst/>
            <a:ahLst/>
            <a:cxnLst/>
            <a:rect l="l" t="t" r="r" b="b"/>
            <a:pathLst>
              <a:path w="5616761" h="2808381">
                <a:moveTo>
                  <a:pt x="0" y="0"/>
                </a:moveTo>
                <a:lnTo>
                  <a:pt x="5616762" y="0"/>
                </a:lnTo>
                <a:lnTo>
                  <a:pt x="5616762" y="2808381"/>
                </a:lnTo>
                <a:lnTo>
                  <a:pt x="0" y="2808381"/>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7" name="Freeform 17"/>
          <p:cNvSpPr/>
          <p:nvPr/>
        </p:nvSpPr>
        <p:spPr>
          <a:xfrm rot="-10800000">
            <a:off x="2203071" y="6885441"/>
            <a:ext cx="3621733" cy="1512074"/>
          </a:xfrm>
          <a:custGeom>
            <a:avLst/>
            <a:gdLst/>
            <a:ahLst/>
            <a:cxnLst/>
            <a:rect l="l" t="t" r="r" b="b"/>
            <a:pathLst>
              <a:path w="3621733" h="1512074">
                <a:moveTo>
                  <a:pt x="0" y="0"/>
                </a:moveTo>
                <a:lnTo>
                  <a:pt x="3621733" y="0"/>
                </a:lnTo>
                <a:lnTo>
                  <a:pt x="3621733" y="1512074"/>
                </a:lnTo>
                <a:lnTo>
                  <a:pt x="0" y="151207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grpSp>
        <p:nvGrpSpPr>
          <p:cNvPr id="18" name="Group 18"/>
          <p:cNvGrpSpPr>
            <a:grpSpLocks noChangeAspect="1"/>
          </p:cNvGrpSpPr>
          <p:nvPr/>
        </p:nvGrpSpPr>
        <p:grpSpPr>
          <a:xfrm>
            <a:off x="1568391" y="2750404"/>
            <a:ext cx="4891093" cy="4891073"/>
            <a:chOff x="0" y="0"/>
            <a:chExt cx="6350000" cy="6349975"/>
          </a:xfrm>
        </p:grpSpPr>
        <p:sp>
          <p:nvSpPr>
            <p:cNvPr id="19" name="Freeform 1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25046" r="-25046"/>
              </a:stretch>
            </a:blipFill>
          </p:spPr>
        </p:sp>
      </p:grpSp>
      <p:sp>
        <p:nvSpPr>
          <p:cNvPr id="20" name="Freeform 20"/>
          <p:cNvSpPr/>
          <p:nvPr/>
        </p:nvSpPr>
        <p:spPr>
          <a:xfrm>
            <a:off x="16837968" y="8579395"/>
            <a:ext cx="605293" cy="605293"/>
          </a:xfrm>
          <a:custGeom>
            <a:avLst/>
            <a:gdLst/>
            <a:ahLst/>
            <a:cxnLst/>
            <a:rect l="l" t="t" r="r" b="b"/>
            <a:pathLst>
              <a:path w="605293" h="605293">
                <a:moveTo>
                  <a:pt x="0" y="0"/>
                </a:moveTo>
                <a:lnTo>
                  <a:pt x="605293" y="0"/>
                </a:lnTo>
                <a:lnTo>
                  <a:pt x="605293" y="605292"/>
                </a:lnTo>
                <a:lnTo>
                  <a:pt x="0" y="60529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1" name="Freeform 21"/>
          <p:cNvSpPr/>
          <p:nvPr/>
        </p:nvSpPr>
        <p:spPr>
          <a:xfrm>
            <a:off x="16883162" y="705411"/>
            <a:ext cx="560099" cy="646578"/>
          </a:xfrm>
          <a:custGeom>
            <a:avLst/>
            <a:gdLst/>
            <a:ahLst/>
            <a:cxnLst/>
            <a:rect l="l" t="t" r="r" b="b"/>
            <a:pathLst>
              <a:path w="560099" h="646578">
                <a:moveTo>
                  <a:pt x="0" y="0"/>
                </a:moveTo>
                <a:lnTo>
                  <a:pt x="560099" y="0"/>
                </a:lnTo>
                <a:lnTo>
                  <a:pt x="560099" y="646578"/>
                </a:lnTo>
                <a:lnTo>
                  <a:pt x="0" y="646578"/>
                </a:lnTo>
                <a:lnTo>
                  <a:pt x="0" y="0"/>
                </a:lnTo>
                <a:close/>
              </a:path>
            </a:pathLst>
          </a:custGeom>
          <a:blipFill>
            <a:blip r:embed="rId16"/>
            <a:stretch>
              <a:fillRect/>
            </a:stretch>
          </a:blipFill>
        </p:spPr>
      </p:sp>
      <p:sp>
        <p:nvSpPr>
          <p:cNvPr id="22" name="TextBox 22"/>
          <p:cNvSpPr txBox="1"/>
          <p:nvPr/>
        </p:nvSpPr>
        <p:spPr>
          <a:xfrm>
            <a:off x="7844037" y="3046215"/>
            <a:ext cx="9599224" cy="2021707"/>
          </a:xfrm>
          <a:prstGeom prst="rect">
            <a:avLst/>
          </a:prstGeom>
        </p:spPr>
        <p:txBody>
          <a:bodyPr lIns="0" tIns="0" rIns="0" bIns="0" rtlCol="0" anchor="t">
            <a:spAutoFit/>
          </a:bodyPr>
          <a:lstStyle/>
          <a:p>
            <a:pPr algn="r">
              <a:lnSpc>
                <a:spcPts val="16575"/>
              </a:lnSpc>
              <a:spcBef>
                <a:spcPct val="0"/>
              </a:spcBef>
            </a:pPr>
            <a:r>
              <a:rPr lang="ar-DZ" sz="11839" dirty="0" smtClean="0">
                <a:solidFill>
                  <a:srgbClr val="124A87"/>
                </a:solidFill>
                <a:latin typeface="Poppins Ultra-Bold"/>
              </a:rPr>
              <a:t>النموذج الأولي</a:t>
            </a:r>
            <a:endParaRPr lang="en-US" sz="11839" dirty="0">
              <a:solidFill>
                <a:srgbClr val="124A87"/>
              </a:solidFill>
              <a:latin typeface="Poppins Ultra-Bold"/>
            </a:endParaRPr>
          </a:p>
        </p:txBody>
      </p:sp>
      <p:grpSp>
        <p:nvGrpSpPr>
          <p:cNvPr id="25" name="Group 25"/>
          <p:cNvGrpSpPr/>
          <p:nvPr/>
        </p:nvGrpSpPr>
        <p:grpSpPr>
          <a:xfrm>
            <a:off x="-1026495" y="2561143"/>
            <a:ext cx="1721573" cy="1636893"/>
            <a:chOff x="0" y="0"/>
            <a:chExt cx="1293983" cy="1230335"/>
          </a:xfrm>
        </p:grpSpPr>
        <p:sp>
          <p:nvSpPr>
            <p:cNvPr id="26" name="Freeform 26"/>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6452293" y="9468554"/>
            <a:ext cx="1721573" cy="1636893"/>
            <a:chOff x="0" y="0"/>
            <a:chExt cx="1293983" cy="1230335"/>
          </a:xfrm>
        </p:grpSpPr>
        <p:sp>
          <p:nvSpPr>
            <p:cNvPr id="29" name="Freeform 29"/>
            <p:cNvSpPr/>
            <p:nvPr/>
          </p:nvSpPr>
          <p:spPr>
            <a:xfrm>
              <a:off x="34569" y="0"/>
              <a:ext cx="1224845" cy="1230335"/>
            </a:xfrm>
            <a:custGeom>
              <a:avLst/>
              <a:gdLst/>
              <a:ahLst/>
              <a:cxnLst/>
              <a:rect l="l" t="t" r="r" b="b"/>
              <a:pathLst>
                <a:path w="1224845" h="1230335">
                  <a:moveTo>
                    <a:pt x="612423" y="0"/>
                  </a:moveTo>
                  <a:cubicBezTo>
                    <a:pt x="951096" y="1515"/>
                    <a:pt x="1224845" y="276490"/>
                    <a:pt x="1224845" y="615167"/>
                  </a:cubicBezTo>
                  <a:cubicBezTo>
                    <a:pt x="1224845" y="953845"/>
                    <a:pt x="951096" y="1228820"/>
                    <a:pt x="612423" y="1230335"/>
                  </a:cubicBezTo>
                  <a:cubicBezTo>
                    <a:pt x="273749" y="1228820"/>
                    <a:pt x="0" y="953845"/>
                    <a:pt x="0" y="615167"/>
                  </a:cubicBezTo>
                  <a:cubicBezTo>
                    <a:pt x="0" y="276490"/>
                    <a:pt x="273749" y="1515"/>
                    <a:pt x="612423" y="0"/>
                  </a:cubicBezTo>
                  <a:close/>
                </a:path>
              </a:pathLst>
            </a:custGeom>
            <a:solidFill>
              <a:srgbClr val="0063C8"/>
            </a:solidFill>
          </p:spPr>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10551722" y="5067922"/>
            <a:ext cx="6886968" cy="949875"/>
          </a:xfrm>
          <a:prstGeom prst="rect">
            <a:avLst/>
          </a:prstGeom>
        </p:spPr>
        <p:txBody>
          <a:bodyPr lIns="0" tIns="0" rIns="0" bIns="0" rtlCol="0" anchor="t">
            <a:spAutoFit/>
          </a:bodyPr>
          <a:lstStyle/>
          <a:p>
            <a:pPr algn="ctr">
              <a:lnSpc>
                <a:spcPts val="7786"/>
              </a:lnSpc>
              <a:spcBef>
                <a:spcPct val="0"/>
              </a:spcBef>
            </a:pPr>
            <a:r>
              <a:rPr lang="fr-FR" sz="5562" dirty="0" smtClean="0">
                <a:solidFill>
                  <a:srgbClr val="000000"/>
                </a:solidFill>
                <a:latin typeface="Poppins Medium"/>
              </a:rPr>
              <a:t>Le prototype</a:t>
            </a:r>
            <a:endParaRPr lang="en-US" sz="5562" dirty="0">
              <a:solidFill>
                <a:srgbClr val="000000"/>
              </a:solidFill>
              <a:latin typeface="Poppins Medium"/>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el Instagram Caractéristique Produits Chaleureux et Moderne en Beige et Crèm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249988" y="0"/>
            <a:ext cx="5786437" cy="10287000"/>
          </a:xfrm>
          <a:prstGeom prst="rect">
            <a:avLst/>
          </a:prstGeom>
        </p:spPr>
      </p:pic>
    </p:spTree>
    <p:extLst>
      <p:ext uri="{BB962C8B-B14F-4D97-AF65-F5344CB8AC3E}">
        <p14:creationId xmlns:p14="http://schemas.microsoft.com/office/powerpoint/2010/main" val="19973243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00519" y="452371"/>
            <a:ext cx="3855025" cy="3829394"/>
            <a:chOff x="0" y="0"/>
            <a:chExt cx="812800" cy="807396"/>
          </a:xfrm>
        </p:grpSpPr>
        <p:sp>
          <p:nvSpPr>
            <p:cNvPr id="3" name="Freeform 3"/>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4" name="TextBox 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114521" y="3885517"/>
            <a:ext cx="5408744" cy="5372783"/>
            <a:chOff x="0" y="0"/>
            <a:chExt cx="812800" cy="807396"/>
          </a:xfrm>
        </p:grpSpPr>
        <p:sp>
          <p:nvSpPr>
            <p:cNvPr id="6" name="Freeform 6"/>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7" name="TextBox 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16497" y="601529"/>
            <a:ext cx="1089050" cy="1081809"/>
            <a:chOff x="0" y="0"/>
            <a:chExt cx="812800" cy="807396"/>
          </a:xfrm>
        </p:grpSpPr>
        <p:sp>
          <p:nvSpPr>
            <p:cNvPr id="9" name="Freeform 9"/>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088936" y="8601591"/>
            <a:ext cx="3855025" cy="3829394"/>
            <a:chOff x="0" y="0"/>
            <a:chExt cx="812800" cy="807396"/>
          </a:xfrm>
        </p:grpSpPr>
        <p:sp>
          <p:nvSpPr>
            <p:cNvPr id="12" name="Freeform 12"/>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13" name="TextBox 13"/>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943961" y="8085975"/>
            <a:ext cx="1038133" cy="1031230"/>
            <a:chOff x="0" y="0"/>
            <a:chExt cx="812800" cy="807396"/>
          </a:xfrm>
        </p:grpSpPr>
        <p:sp>
          <p:nvSpPr>
            <p:cNvPr id="15" name="Freeform 15"/>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7" name="Group 17"/>
          <p:cNvGrpSpPr>
            <a:grpSpLocks noChangeAspect="1"/>
          </p:cNvGrpSpPr>
          <p:nvPr/>
        </p:nvGrpSpPr>
        <p:grpSpPr>
          <a:xfrm>
            <a:off x="747546" y="2205654"/>
            <a:ext cx="6234548" cy="6234523"/>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59289" r="-59289"/>
              </a:stretch>
            </a:blipFill>
          </p:spPr>
        </p:sp>
      </p:grpSp>
      <p:sp>
        <p:nvSpPr>
          <p:cNvPr id="19" name="TextBox 19"/>
          <p:cNvSpPr txBox="1"/>
          <p:nvPr/>
        </p:nvSpPr>
        <p:spPr>
          <a:xfrm>
            <a:off x="8141425" y="913067"/>
            <a:ext cx="9117875" cy="1384995"/>
          </a:xfrm>
          <a:prstGeom prst="rect">
            <a:avLst/>
          </a:prstGeom>
        </p:spPr>
        <p:txBody>
          <a:bodyPr lIns="0" tIns="0" rIns="0" bIns="0" rtlCol="0" anchor="t">
            <a:spAutoFit/>
          </a:bodyPr>
          <a:lstStyle/>
          <a:p>
            <a:pPr algn="ctr">
              <a:lnSpc>
                <a:spcPts val="11200"/>
              </a:lnSpc>
              <a:spcBef>
                <a:spcPct val="0"/>
              </a:spcBef>
            </a:pPr>
            <a:r>
              <a:rPr lang="ar-DZ" sz="8000" dirty="0" smtClean="0">
                <a:solidFill>
                  <a:srgbClr val="0E4D8D"/>
                </a:solidFill>
                <a:latin typeface="Courier New" panose="02070309020205020404" pitchFamily="49" charset="0"/>
                <a:cs typeface="Courier New" panose="02070309020205020404" pitchFamily="49" charset="0"/>
              </a:rPr>
              <a:t>ال</a:t>
            </a:r>
            <a:r>
              <a:rPr lang="en-US" sz="8000" dirty="0" smtClean="0">
                <a:solidFill>
                  <a:srgbClr val="0E4D8D"/>
                </a:solidFill>
                <a:latin typeface="Courier New" panose="02070309020205020404" pitchFamily="49" charset="0"/>
                <a:cs typeface="Courier New" panose="02070309020205020404" pitchFamily="49" charset="0"/>
              </a:rPr>
              <a:t>م</a:t>
            </a:r>
            <a:r>
              <a:rPr lang="ar-DZ" sz="8000" dirty="0" smtClean="0">
                <a:solidFill>
                  <a:srgbClr val="0E4D8D"/>
                </a:solidFill>
                <a:latin typeface="Courier New" panose="02070309020205020404" pitchFamily="49" charset="0"/>
                <a:cs typeface="Courier New" panose="02070309020205020404" pitchFamily="49" charset="0"/>
              </a:rPr>
              <a:t>شكل </a:t>
            </a:r>
            <a:endParaRPr lang="en-US" sz="8000" dirty="0">
              <a:solidFill>
                <a:srgbClr val="0E4D8D"/>
              </a:solidFill>
              <a:cs typeface="Poppins Ultra-Bold"/>
            </a:endParaRPr>
          </a:p>
        </p:txBody>
      </p:sp>
      <p:sp>
        <p:nvSpPr>
          <p:cNvPr id="20" name="TextBox 20"/>
          <p:cNvSpPr txBox="1"/>
          <p:nvPr/>
        </p:nvSpPr>
        <p:spPr>
          <a:xfrm>
            <a:off x="6982093" y="2675992"/>
            <a:ext cx="10467707" cy="1393267"/>
          </a:xfrm>
          <a:prstGeom prst="rect">
            <a:avLst/>
          </a:prstGeom>
        </p:spPr>
        <p:txBody>
          <a:bodyPr wrap="square" lIns="0" tIns="0" rIns="0" bIns="0" rtlCol="0" anchor="t">
            <a:spAutoFit/>
          </a:bodyPr>
          <a:lstStyle/>
          <a:p>
            <a:pPr algn="just">
              <a:lnSpc>
                <a:spcPts val="5647"/>
              </a:lnSpc>
            </a:pPr>
            <a:endParaRPr lang="en-US" sz="4033" dirty="0">
              <a:solidFill>
                <a:srgbClr val="000000"/>
              </a:solidFill>
              <a:cs typeface="Poppins Medium"/>
            </a:endParaRPr>
          </a:p>
          <a:p>
            <a:pPr algn="just">
              <a:lnSpc>
                <a:spcPts val="5647"/>
              </a:lnSpc>
              <a:spcBef>
                <a:spcPct val="0"/>
              </a:spcBef>
            </a:pPr>
            <a:endParaRPr lang="en-US" sz="4033" dirty="0">
              <a:solidFill>
                <a:srgbClr val="000000"/>
              </a:solidFill>
              <a:cs typeface="Poppins Medium"/>
            </a:endParaRPr>
          </a:p>
        </p:txBody>
      </p:sp>
      <p:sp>
        <p:nvSpPr>
          <p:cNvPr id="21" name="ZoneTexte 20"/>
          <p:cNvSpPr txBox="1"/>
          <p:nvPr/>
        </p:nvSpPr>
        <p:spPr>
          <a:xfrm>
            <a:off x="7543801" y="3162300"/>
            <a:ext cx="9525000" cy="4031873"/>
          </a:xfrm>
          <a:prstGeom prst="rect">
            <a:avLst/>
          </a:prstGeom>
          <a:noFill/>
        </p:spPr>
        <p:txBody>
          <a:bodyPr wrap="square" rtlCol="0">
            <a:spAutoFit/>
          </a:bodyPr>
          <a:lstStyle/>
          <a:p>
            <a:pPr algn="r" rtl="1"/>
            <a:r>
              <a:rPr lang="ar-DZ" sz="3200" dirty="0">
                <a:latin typeface="Courier New" panose="02070309020205020404" pitchFamily="49" charset="0"/>
                <a:cs typeface="Courier New" panose="02070309020205020404" pitchFamily="49" charset="0"/>
              </a:rPr>
              <a:t>أصبحت الأسر تعاني العديد من المشاكل التي تؤثر على اختلال توازن حياتها وسبب الأساسي هو مشكل تربية الأطفال وفي كيفية التعامل معهم وفي عدم القدرة على فهم سلوكياتهم وفهم حاجياتهم (سواء أطفال عاديين أو مضطربين </a:t>
            </a:r>
            <a:r>
              <a:rPr lang="ar-DZ" sz="3200" dirty="0" smtClean="0">
                <a:latin typeface="Courier New" panose="02070309020205020404" pitchFamily="49" charset="0"/>
                <a:cs typeface="Courier New" panose="02070309020205020404" pitchFamily="49" charset="0"/>
              </a:rPr>
              <a:t>)وهذا </a:t>
            </a:r>
            <a:r>
              <a:rPr lang="ar-DZ" sz="3200" dirty="0">
                <a:latin typeface="Courier New" panose="02070309020205020404" pitchFamily="49" charset="0"/>
                <a:cs typeface="Courier New" panose="02070309020205020404" pitchFamily="49" charset="0"/>
              </a:rPr>
              <a:t>السبب أدى إلى انبثاق العديد من المشاكل عند الطفل وعند الأسر بأكملها...</a:t>
            </a:r>
            <a:endParaRPr lang="fr-FR" sz="3200" dirty="0">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15177" y="940705"/>
            <a:ext cx="12449883" cy="1384995"/>
          </a:xfrm>
          <a:prstGeom prst="rect">
            <a:avLst/>
          </a:prstGeom>
        </p:spPr>
        <p:txBody>
          <a:bodyPr wrap="square" lIns="0" tIns="0" rIns="0" bIns="0" rtlCol="0" anchor="t">
            <a:spAutoFit/>
          </a:bodyPr>
          <a:lstStyle/>
          <a:p>
            <a:pPr algn="ctr" rtl="1">
              <a:lnSpc>
                <a:spcPts val="11200"/>
              </a:lnSpc>
              <a:spcBef>
                <a:spcPct val="0"/>
              </a:spcBef>
            </a:pPr>
            <a:r>
              <a:rPr lang="ar-DZ" sz="8000" dirty="0" smtClean="0">
                <a:solidFill>
                  <a:srgbClr val="0E4D8D"/>
                </a:solidFill>
                <a:latin typeface="Courier New" panose="02070309020205020404" pitchFamily="49" charset="0"/>
                <a:cs typeface="Courier New" panose="02070309020205020404" pitchFamily="49" charset="0"/>
              </a:rPr>
              <a:t>الحل</a:t>
            </a:r>
            <a:endParaRPr lang="en-US" sz="8000" dirty="0">
              <a:solidFill>
                <a:srgbClr val="0E4D8D"/>
              </a:solidFill>
              <a:latin typeface="Courier New" panose="02070309020205020404" pitchFamily="49" charset="0"/>
              <a:cs typeface="Courier New" panose="02070309020205020404" pitchFamily="49" charset="0"/>
            </a:endParaRPr>
          </a:p>
        </p:txBody>
      </p:sp>
      <p:sp>
        <p:nvSpPr>
          <p:cNvPr id="3" name="TextBox 3"/>
          <p:cNvSpPr txBox="1"/>
          <p:nvPr/>
        </p:nvSpPr>
        <p:spPr>
          <a:xfrm>
            <a:off x="2441253" y="3238115"/>
            <a:ext cx="13223807" cy="3920432"/>
          </a:xfrm>
          <a:prstGeom prst="rect">
            <a:avLst/>
          </a:prstGeom>
        </p:spPr>
        <p:txBody>
          <a:bodyPr lIns="0" tIns="0" rIns="0" bIns="0" rtlCol="0" anchor="t">
            <a:spAutoFit/>
          </a:bodyPr>
          <a:lstStyle/>
          <a:p>
            <a:pPr algn="r" rtl="1">
              <a:lnSpc>
                <a:spcPts val="6078"/>
              </a:lnSpc>
            </a:pPr>
            <a:r>
              <a:rPr lang="ar-DZ" sz="3200" dirty="0" smtClean="0">
                <a:solidFill>
                  <a:srgbClr val="000000"/>
                </a:solidFill>
                <a:latin typeface="Courier New" panose="02070309020205020404" pitchFamily="49" charset="0"/>
                <a:cs typeface="Courier New" panose="02070309020205020404" pitchFamily="49" charset="0"/>
              </a:rPr>
              <a:t>نقترح فكرة إنشاء </a:t>
            </a:r>
            <a:r>
              <a:rPr lang="ar-DZ" sz="3200" dirty="0">
                <a:solidFill>
                  <a:srgbClr val="000000"/>
                </a:solidFill>
                <a:latin typeface="Courier New" panose="02070309020205020404" pitchFamily="49" charset="0"/>
                <a:cs typeface="Courier New" panose="02070309020205020404" pitchFamily="49" charset="0"/>
              </a:rPr>
              <a:t>مؤسسة خدماتية، نقوم فيها بالتوجيه، والإرشاد الأسري ونقوم أيضا بتوفير التشخيص الدقيق والعلاج الفعال لأطفال (ذوي الاضطرابات وإعاقات) وهذا من طرف فريق متعدد التخصصات.</a:t>
            </a:r>
            <a:endParaRPr lang="en-US" sz="3200" dirty="0">
              <a:solidFill>
                <a:srgbClr val="000000"/>
              </a:solidFill>
              <a:latin typeface="Courier New" panose="02070309020205020404" pitchFamily="49" charset="0"/>
              <a:cs typeface="Courier New" panose="02070309020205020404" pitchFamily="49" charset="0"/>
            </a:endParaRPr>
          </a:p>
          <a:p>
            <a:pPr algn="just">
              <a:lnSpc>
                <a:spcPts val="6666"/>
              </a:lnSpc>
              <a:spcBef>
                <a:spcPct val="0"/>
              </a:spcBef>
            </a:pPr>
            <a:endParaRPr lang="en-US" sz="4341" dirty="0">
              <a:solidFill>
                <a:srgbClr val="000000"/>
              </a:solidFill>
              <a:cs typeface="Poppins"/>
            </a:endParaRPr>
          </a:p>
        </p:txBody>
      </p:sp>
      <p:grpSp>
        <p:nvGrpSpPr>
          <p:cNvPr id="4" name="Group 4"/>
          <p:cNvGrpSpPr/>
          <p:nvPr/>
        </p:nvGrpSpPr>
        <p:grpSpPr>
          <a:xfrm>
            <a:off x="-1297707" y="6852531"/>
            <a:ext cx="2326407" cy="2310939"/>
            <a:chOff x="0" y="0"/>
            <a:chExt cx="812800" cy="807396"/>
          </a:xfrm>
        </p:grpSpPr>
        <p:sp>
          <p:nvSpPr>
            <p:cNvPr id="5" name="Freeform 5"/>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6" name="TextBox 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8754" y="8563532"/>
            <a:ext cx="3470007" cy="3446936"/>
            <a:chOff x="0" y="0"/>
            <a:chExt cx="812800" cy="807396"/>
          </a:xfrm>
        </p:grpSpPr>
        <p:sp>
          <p:nvSpPr>
            <p:cNvPr id="8" name="Freeform 8"/>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706249" y="637925"/>
            <a:ext cx="1089050" cy="1081809"/>
            <a:chOff x="0" y="0"/>
            <a:chExt cx="812800" cy="807396"/>
          </a:xfrm>
        </p:grpSpPr>
        <p:sp>
          <p:nvSpPr>
            <p:cNvPr id="11" name="Freeform 11"/>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986481" y="8132239"/>
            <a:ext cx="1038133" cy="1031230"/>
            <a:chOff x="0" y="0"/>
            <a:chExt cx="812800" cy="807396"/>
          </a:xfrm>
        </p:grpSpPr>
        <p:sp>
          <p:nvSpPr>
            <p:cNvPr id="14" name="Freeform 14"/>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6714775" y="637925"/>
            <a:ext cx="1089050" cy="1081809"/>
            <a:chOff x="0" y="0"/>
            <a:chExt cx="812800" cy="807396"/>
          </a:xfrm>
        </p:grpSpPr>
        <p:sp>
          <p:nvSpPr>
            <p:cNvPr id="17" name="Freeform 17"/>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4849875" y="8132239"/>
            <a:ext cx="1038133" cy="1031230"/>
            <a:chOff x="0" y="0"/>
            <a:chExt cx="812800" cy="807396"/>
          </a:xfrm>
        </p:grpSpPr>
        <p:sp>
          <p:nvSpPr>
            <p:cNvPr id="20" name="Freeform 20"/>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7029811" y="6852531"/>
            <a:ext cx="2326407" cy="2310939"/>
            <a:chOff x="0" y="0"/>
            <a:chExt cx="812800" cy="807396"/>
          </a:xfrm>
        </p:grpSpPr>
        <p:sp>
          <p:nvSpPr>
            <p:cNvPr id="23" name="Freeform 23"/>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E4D8D"/>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6068821" y="8132239"/>
            <a:ext cx="3470007" cy="3446936"/>
            <a:chOff x="0" y="0"/>
            <a:chExt cx="812800" cy="807396"/>
          </a:xfrm>
        </p:grpSpPr>
        <p:sp>
          <p:nvSpPr>
            <p:cNvPr id="26" name="Freeform 26"/>
            <p:cNvSpPr/>
            <p:nvPr/>
          </p:nvSpPr>
          <p:spPr>
            <a:xfrm>
              <a:off x="46786" y="0"/>
              <a:ext cx="719229" cy="807396"/>
            </a:xfrm>
            <a:custGeom>
              <a:avLst/>
              <a:gdLst/>
              <a:ahLst/>
              <a:cxnLst/>
              <a:rect l="l" t="t" r="r" b="b"/>
              <a:pathLst>
                <a:path w="719229" h="807396">
                  <a:moveTo>
                    <a:pt x="359614" y="0"/>
                  </a:moveTo>
                  <a:cubicBezTo>
                    <a:pt x="564590" y="23755"/>
                    <a:pt x="719228" y="197350"/>
                    <a:pt x="719228" y="403698"/>
                  </a:cubicBezTo>
                  <a:cubicBezTo>
                    <a:pt x="719228" y="610046"/>
                    <a:pt x="564590" y="783641"/>
                    <a:pt x="359614" y="807396"/>
                  </a:cubicBezTo>
                  <a:cubicBezTo>
                    <a:pt x="154638" y="783641"/>
                    <a:pt x="0" y="610046"/>
                    <a:pt x="0" y="403698"/>
                  </a:cubicBezTo>
                  <a:cubicBezTo>
                    <a:pt x="0" y="197350"/>
                    <a:pt x="154638" y="23755"/>
                    <a:pt x="359614" y="0"/>
                  </a:cubicBezTo>
                  <a:close/>
                </a:path>
              </a:pathLst>
            </a:custGeom>
            <a:solidFill>
              <a:srgbClr val="0063C8"/>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058638" y="2456809"/>
            <a:ext cx="5137502" cy="5137502"/>
          </a:xfrm>
          <a:custGeom>
            <a:avLst/>
            <a:gdLst/>
            <a:ahLst/>
            <a:cxnLst/>
            <a:rect l="l" t="t" r="r" b="b"/>
            <a:pathLst>
              <a:path w="5137502" h="5137502">
                <a:moveTo>
                  <a:pt x="0" y="0"/>
                </a:moveTo>
                <a:lnTo>
                  <a:pt x="5137502" y="0"/>
                </a:lnTo>
                <a:lnTo>
                  <a:pt x="5137502" y="5137503"/>
                </a:lnTo>
                <a:lnTo>
                  <a:pt x="0" y="513750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3" name="Freeform 3"/>
          <p:cNvSpPr/>
          <p:nvPr/>
        </p:nvSpPr>
        <p:spPr>
          <a:xfrm>
            <a:off x="3861475" y="2290725"/>
            <a:ext cx="5137502" cy="5137502"/>
          </a:xfrm>
          <a:custGeom>
            <a:avLst/>
            <a:gdLst/>
            <a:ahLst/>
            <a:cxnLst/>
            <a:rect l="l" t="t" r="r" b="b"/>
            <a:pathLst>
              <a:path w="5137502" h="5137502">
                <a:moveTo>
                  <a:pt x="0" y="0"/>
                </a:moveTo>
                <a:lnTo>
                  <a:pt x="5137503" y="0"/>
                </a:lnTo>
                <a:lnTo>
                  <a:pt x="5137503" y="5137503"/>
                </a:lnTo>
                <a:lnTo>
                  <a:pt x="0" y="513750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7" name="Group 7"/>
          <p:cNvGrpSpPr/>
          <p:nvPr/>
        </p:nvGrpSpPr>
        <p:grpSpPr>
          <a:xfrm>
            <a:off x="4608649" y="3050857"/>
            <a:ext cx="3643155" cy="3643155"/>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ChangeAspect="1"/>
          </p:cNvGrpSpPr>
          <p:nvPr/>
        </p:nvGrpSpPr>
        <p:grpSpPr>
          <a:xfrm>
            <a:off x="4905001" y="3347215"/>
            <a:ext cx="3050451" cy="3050439"/>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t="-19583" b="-19583"/>
              </a:stretch>
            </a:blipFill>
          </p:spPr>
        </p:sp>
      </p:grpSp>
      <p:sp>
        <p:nvSpPr>
          <p:cNvPr id="14" name="Freeform 14"/>
          <p:cNvSpPr/>
          <p:nvPr/>
        </p:nvSpPr>
        <p:spPr>
          <a:xfrm rot="-5400000">
            <a:off x="7595588" y="4925102"/>
            <a:ext cx="4229840" cy="200917"/>
          </a:xfrm>
          <a:custGeom>
            <a:avLst/>
            <a:gdLst/>
            <a:ahLst/>
            <a:cxnLst/>
            <a:rect l="l" t="t" r="r" b="b"/>
            <a:pathLst>
              <a:path w="4229840" h="200917">
                <a:moveTo>
                  <a:pt x="0" y="0"/>
                </a:moveTo>
                <a:lnTo>
                  <a:pt x="4229840" y="0"/>
                </a:lnTo>
                <a:lnTo>
                  <a:pt x="4229840" y="200917"/>
                </a:lnTo>
                <a:lnTo>
                  <a:pt x="0" y="200917"/>
                </a:lnTo>
                <a:lnTo>
                  <a:pt x="0" y="0"/>
                </a:lnTo>
                <a:close/>
              </a:path>
            </a:pathLst>
          </a:custGeom>
          <a:blipFill>
            <a:blip r:embed="rId6"/>
            <a:stretch>
              <a:fillRect/>
            </a:stretch>
          </a:blipFill>
        </p:spPr>
      </p:sp>
      <p:grpSp>
        <p:nvGrpSpPr>
          <p:cNvPr id="15" name="Group 15"/>
          <p:cNvGrpSpPr/>
          <p:nvPr/>
        </p:nvGrpSpPr>
        <p:grpSpPr>
          <a:xfrm>
            <a:off x="14261500" y="8628188"/>
            <a:ext cx="6500807" cy="6500807"/>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3250403" y="-3590166"/>
            <a:ext cx="6500807" cy="6500807"/>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63C8"/>
            </a:solidFill>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4608649" y="629921"/>
            <a:ext cx="10234999" cy="1236942"/>
          </a:xfrm>
          <a:prstGeom prst="rect">
            <a:avLst/>
          </a:prstGeom>
        </p:spPr>
        <p:txBody>
          <a:bodyPr lIns="0" tIns="0" rIns="0" bIns="0" rtlCol="0" anchor="t">
            <a:spAutoFit/>
          </a:bodyPr>
          <a:lstStyle/>
          <a:p>
            <a:pPr algn="ctr">
              <a:lnSpc>
                <a:spcPts val="10012"/>
              </a:lnSpc>
              <a:spcBef>
                <a:spcPct val="0"/>
              </a:spcBef>
            </a:pPr>
            <a:r>
              <a:rPr lang="ar-DZ" sz="7151" dirty="0" smtClean="0">
                <a:solidFill>
                  <a:srgbClr val="0E4D8D"/>
                </a:solidFill>
                <a:latin typeface="Courier New" panose="02070309020205020404" pitchFamily="49" charset="0"/>
                <a:cs typeface="Courier New" panose="02070309020205020404" pitchFamily="49" charset="0"/>
              </a:rPr>
              <a:t>فريق العمل</a:t>
            </a:r>
            <a:endParaRPr lang="en-US" sz="7151" dirty="0">
              <a:solidFill>
                <a:srgbClr val="0E4D8D"/>
              </a:solidFill>
              <a:latin typeface="Courier New" panose="02070309020205020404" pitchFamily="49" charset="0"/>
              <a:cs typeface="Courier New" panose="02070309020205020404" pitchFamily="49" charset="0"/>
            </a:endParaRPr>
          </a:p>
        </p:txBody>
      </p:sp>
      <p:sp>
        <p:nvSpPr>
          <p:cNvPr id="22" name="TextBox 22"/>
          <p:cNvSpPr txBox="1"/>
          <p:nvPr/>
        </p:nvSpPr>
        <p:spPr>
          <a:xfrm>
            <a:off x="4143028" y="6659147"/>
            <a:ext cx="4574392" cy="877933"/>
          </a:xfrm>
          <a:prstGeom prst="rect">
            <a:avLst/>
          </a:prstGeom>
        </p:spPr>
        <p:txBody>
          <a:bodyPr lIns="0" tIns="0" rIns="0" bIns="0" rtlCol="0" anchor="t">
            <a:spAutoFit/>
          </a:bodyPr>
          <a:lstStyle/>
          <a:p>
            <a:pPr algn="ctr">
              <a:lnSpc>
                <a:spcPts val="7271"/>
              </a:lnSpc>
              <a:spcBef>
                <a:spcPct val="0"/>
              </a:spcBef>
            </a:pPr>
            <a:r>
              <a:rPr lang="ar-DZ" sz="3600" dirty="0" smtClean="0">
                <a:solidFill>
                  <a:srgbClr val="124A87"/>
                </a:solidFill>
                <a:latin typeface="Courier New" panose="02070309020205020404" pitchFamily="49" charset="0"/>
                <a:cs typeface="Courier New" panose="02070309020205020404" pitchFamily="49" charset="0"/>
              </a:rPr>
              <a:t>بن تونسي سارة</a:t>
            </a:r>
            <a:r>
              <a:rPr lang="en-US" sz="5193" dirty="0" smtClean="0">
                <a:solidFill>
                  <a:srgbClr val="124A87"/>
                </a:solidFill>
                <a:cs typeface="Poppins Ultra-Bold"/>
              </a:rPr>
              <a:t> </a:t>
            </a:r>
            <a:endParaRPr lang="en-US" sz="5193" dirty="0">
              <a:solidFill>
                <a:srgbClr val="124A87"/>
              </a:solidFill>
              <a:cs typeface="Poppins Ultra-Bold"/>
            </a:endParaRPr>
          </a:p>
        </p:txBody>
      </p:sp>
      <p:sp>
        <p:nvSpPr>
          <p:cNvPr id="24" name="TextBox 24"/>
          <p:cNvSpPr txBox="1"/>
          <p:nvPr/>
        </p:nvSpPr>
        <p:spPr>
          <a:xfrm>
            <a:off x="10819960" y="6659147"/>
            <a:ext cx="4011283" cy="840615"/>
          </a:xfrm>
          <a:prstGeom prst="rect">
            <a:avLst/>
          </a:prstGeom>
        </p:spPr>
        <p:txBody>
          <a:bodyPr lIns="0" tIns="0" rIns="0" bIns="0" rtlCol="0" anchor="t">
            <a:spAutoFit/>
          </a:bodyPr>
          <a:lstStyle/>
          <a:p>
            <a:pPr algn="ctr">
              <a:lnSpc>
                <a:spcPts val="7271"/>
              </a:lnSpc>
              <a:spcBef>
                <a:spcPct val="0"/>
              </a:spcBef>
            </a:pPr>
            <a:r>
              <a:rPr lang="ar-DZ" sz="3600" dirty="0" err="1" smtClean="0">
                <a:solidFill>
                  <a:srgbClr val="124A87"/>
                </a:solidFill>
                <a:latin typeface="Courier New" panose="02070309020205020404" pitchFamily="49" charset="0"/>
                <a:cs typeface="Courier New" panose="02070309020205020404" pitchFamily="49" charset="0"/>
              </a:rPr>
              <a:t>بورياحي</a:t>
            </a:r>
            <a:r>
              <a:rPr lang="ar-DZ" sz="3600" dirty="0" smtClean="0">
                <a:solidFill>
                  <a:srgbClr val="124A87"/>
                </a:solidFill>
                <a:latin typeface="Courier New" panose="02070309020205020404" pitchFamily="49" charset="0"/>
                <a:cs typeface="Courier New" panose="02070309020205020404" pitchFamily="49" charset="0"/>
              </a:rPr>
              <a:t> سميرة</a:t>
            </a:r>
            <a:endParaRPr lang="en-US" sz="3600" dirty="0">
              <a:solidFill>
                <a:srgbClr val="124A87"/>
              </a:solidFill>
              <a:latin typeface="Courier New" panose="02070309020205020404" pitchFamily="49" charset="0"/>
              <a:cs typeface="Courier New" panose="02070309020205020404" pitchFamily="49" charset="0"/>
            </a:endParaRPr>
          </a:p>
        </p:txBody>
      </p:sp>
      <p:sp>
        <p:nvSpPr>
          <p:cNvPr id="28" name="ZoneTexte 27"/>
          <p:cNvSpPr txBox="1"/>
          <p:nvPr/>
        </p:nvSpPr>
        <p:spPr>
          <a:xfrm>
            <a:off x="3335028" y="7639199"/>
            <a:ext cx="6172200" cy="1384995"/>
          </a:xfrm>
          <a:prstGeom prst="rect">
            <a:avLst/>
          </a:prstGeom>
          <a:noFill/>
        </p:spPr>
        <p:txBody>
          <a:bodyPr wrap="square" rtlCol="0">
            <a:spAutoFit/>
          </a:bodyPr>
          <a:lstStyle/>
          <a:p>
            <a:pPr algn="ctr" rtl="1"/>
            <a:r>
              <a:rPr lang="ar-DZ" sz="2800" dirty="0" smtClean="0">
                <a:latin typeface="Courier New" panose="02070309020205020404" pitchFamily="49" charset="0"/>
                <a:cs typeface="Courier New" panose="02070309020205020404" pitchFamily="49" charset="0"/>
              </a:rPr>
              <a:t>لدى الطالبة </a:t>
            </a:r>
            <a:r>
              <a:rPr lang="ar-DZ" sz="2800" dirty="0">
                <a:latin typeface="Courier New" panose="02070309020205020404" pitchFamily="49" charset="0"/>
                <a:cs typeface="Courier New" panose="02070309020205020404" pitchFamily="49" charset="0"/>
              </a:rPr>
              <a:t>مهارة في مجال المعلوماتية والتكنلوجيا  </a:t>
            </a:r>
            <a:r>
              <a:rPr lang="ar-DZ" sz="2800" dirty="0" smtClean="0">
                <a:latin typeface="Courier New" panose="02070309020205020404" pitchFamily="49" charset="0"/>
                <a:cs typeface="Courier New" panose="02070309020205020404" pitchFamily="49" charset="0"/>
              </a:rPr>
              <a:t>وصناعة </a:t>
            </a:r>
            <a:r>
              <a:rPr lang="ar-DZ" sz="2800" dirty="0">
                <a:latin typeface="Courier New" panose="02070309020205020404" pitchFamily="49" charset="0"/>
                <a:cs typeface="Courier New" panose="02070309020205020404" pitchFamily="49" charset="0"/>
              </a:rPr>
              <a:t>المحتوى</a:t>
            </a:r>
            <a:endParaRPr lang="fr-FR" sz="2800" dirty="0">
              <a:latin typeface="Courier New" panose="02070309020205020404" pitchFamily="49" charset="0"/>
              <a:cs typeface="Courier New" panose="02070309020205020404" pitchFamily="49" charset="0"/>
            </a:endParaRPr>
          </a:p>
        </p:txBody>
      </p:sp>
      <p:sp>
        <p:nvSpPr>
          <p:cNvPr id="29" name="ZoneTexte 28"/>
          <p:cNvSpPr txBox="1"/>
          <p:nvPr/>
        </p:nvSpPr>
        <p:spPr>
          <a:xfrm>
            <a:off x="10210800" y="7674282"/>
            <a:ext cx="5943600" cy="1384995"/>
          </a:xfrm>
          <a:prstGeom prst="rect">
            <a:avLst/>
          </a:prstGeom>
          <a:noFill/>
        </p:spPr>
        <p:txBody>
          <a:bodyPr wrap="square" rtlCol="0">
            <a:spAutoFit/>
          </a:bodyPr>
          <a:lstStyle/>
          <a:p>
            <a:pPr algn="ctr" rtl="1"/>
            <a:r>
              <a:rPr lang="ar-DZ" sz="2800" dirty="0">
                <a:latin typeface="Courier New" panose="02070309020205020404" pitchFamily="49" charset="0"/>
                <a:cs typeface="Courier New" panose="02070309020205020404" pitchFamily="49" charset="0"/>
              </a:rPr>
              <a:t>لدى الطالبة  مهارة في التصميم باستعمال التكنلوجيا الحديثة  ومتمكنة في التسويق </a:t>
            </a:r>
          </a:p>
        </p:txBody>
      </p:sp>
      <p:pic>
        <p:nvPicPr>
          <p:cNvPr id="31" name="Image 30"/>
          <p:cNvPicPr>
            <a:picLocks noChangeAspect="1"/>
          </p:cNvPicPr>
          <p:nvPr/>
        </p:nvPicPr>
        <p:blipFill>
          <a:blip r:embed="rId7"/>
          <a:stretch>
            <a:fillRect/>
          </a:stretch>
        </p:blipFill>
        <p:spPr>
          <a:xfrm>
            <a:off x="10853196" y="3048288"/>
            <a:ext cx="3627434" cy="3645724"/>
          </a:xfrm>
          <a:prstGeom prst="rect">
            <a:avLst/>
          </a:prstGeom>
        </p:spPr>
      </p:pic>
      <p:pic>
        <p:nvPicPr>
          <p:cNvPr id="32" name="Image 31"/>
          <p:cNvPicPr>
            <a:picLocks noChangeAspect="1"/>
          </p:cNvPicPr>
          <p:nvPr/>
        </p:nvPicPr>
        <p:blipFill>
          <a:blip r:embed="rId8"/>
          <a:stretch>
            <a:fillRect/>
          </a:stretch>
        </p:blipFill>
        <p:spPr>
          <a:xfrm>
            <a:off x="11131216" y="3409297"/>
            <a:ext cx="3144784" cy="298835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267200" y="4504590"/>
            <a:ext cx="3909656" cy="756617"/>
          </a:xfrm>
          <a:prstGeom prst="rect">
            <a:avLst/>
          </a:prstGeom>
        </p:spPr>
        <p:txBody>
          <a:bodyPr wrap="square" lIns="0" tIns="0" rIns="0" bIns="0" rtlCol="0" anchor="t">
            <a:spAutoFit/>
          </a:bodyPr>
          <a:lstStyle/>
          <a:p>
            <a:pPr algn="ctr">
              <a:lnSpc>
                <a:spcPts val="5922"/>
              </a:lnSpc>
              <a:spcBef>
                <a:spcPct val="0"/>
              </a:spcBef>
            </a:pPr>
            <a:r>
              <a:rPr lang="en-US" sz="4230" dirty="0" smtClean="0">
                <a:solidFill>
                  <a:srgbClr val="FFFFFF"/>
                </a:solidFill>
                <a:latin typeface="Poppins Ultra-Bold"/>
              </a:rPr>
              <a:t>V</a:t>
            </a:r>
            <a:r>
              <a:rPr lang="ar-DZ" sz="4230" dirty="0" smtClean="0">
                <a:solidFill>
                  <a:srgbClr val="FFFFFF"/>
                </a:solidFill>
                <a:latin typeface="Poppins Ultra-Bold"/>
              </a:rPr>
              <a:t> </a:t>
            </a:r>
            <a:r>
              <a:rPr lang="en-US" sz="4230" dirty="0" err="1" smtClean="0">
                <a:solidFill>
                  <a:srgbClr val="FFFFFF"/>
                </a:solidFill>
                <a:latin typeface="Poppins Ultra-Bold"/>
              </a:rPr>
              <a:t>ision</a:t>
            </a:r>
            <a:endParaRPr lang="en-US" sz="4230" dirty="0">
              <a:solidFill>
                <a:srgbClr val="FFFFFF"/>
              </a:solidFill>
              <a:latin typeface="Poppins Ultra-Bold"/>
            </a:endParaRPr>
          </a:p>
        </p:txBody>
      </p:sp>
      <p:sp>
        <p:nvSpPr>
          <p:cNvPr id="3" name="TextBox 3"/>
          <p:cNvSpPr txBox="1"/>
          <p:nvPr/>
        </p:nvSpPr>
        <p:spPr>
          <a:xfrm>
            <a:off x="9762437" y="4504590"/>
            <a:ext cx="2868772" cy="759207"/>
          </a:xfrm>
          <a:prstGeom prst="rect">
            <a:avLst/>
          </a:prstGeom>
        </p:spPr>
        <p:txBody>
          <a:bodyPr lIns="0" tIns="0" rIns="0" bIns="0" rtlCol="0" anchor="t">
            <a:spAutoFit/>
          </a:bodyPr>
          <a:lstStyle/>
          <a:p>
            <a:pPr algn="ctr">
              <a:lnSpc>
                <a:spcPts val="5922"/>
              </a:lnSpc>
              <a:spcBef>
                <a:spcPct val="0"/>
              </a:spcBef>
            </a:pPr>
            <a:r>
              <a:rPr lang="en-US" sz="4230">
                <a:solidFill>
                  <a:srgbClr val="FFFFFF"/>
                </a:solidFill>
                <a:latin typeface="Poppins Ultra-Bold"/>
              </a:rPr>
              <a:t>Mission</a:t>
            </a:r>
          </a:p>
        </p:txBody>
      </p:sp>
      <p:sp>
        <p:nvSpPr>
          <p:cNvPr id="4" name="TextBox 4"/>
          <p:cNvSpPr txBox="1"/>
          <p:nvPr/>
        </p:nvSpPr>
        <p:spPr>
          <a:xfrm>
            <a:off x="2438400" y="1375727"/>
            <a:ext cx="3328028" cy="998350"/>
          </a:xfrm>
          <a:prstGeom prst="rect">
            <a:avLst/>
          </a:prstGeom>
        </p:spPr>
        <p:txBody>
          <a:bodyPr lIns="0" tIns="0" rIns="0" bIns="0" rtlCol="0" anchor="t">
            <a:spAutoFit/>
          </a:bodyPr>
          <a:lstStyle/>
          <a:p>
            <a:pPr algn="ctr" rtl="1">
              <a:lnSpc>
                <a:spcPts val="9056"/>
              </a:lnSpc>
              <a:spcBef>
                <a:spcPct val="0"/>
              </a:spcBef>
            </a:pPr>
            <a:r>
              <a:rPr lang="ar-DZ" sz="3200" b="1" dirty="0" smtClean="0">
                <a:solidFill>
                  <a:srgbClr val="124A87"/>
                </a:solidFill>
                <a:latin typeface="Courier New" panose="02070309020205020404" pitchFamily="49" charset="0"/>
                <a:cs typeface="Courier New" panose="02070309020205020404" pitchFamily="49" charset="0"/>
              </a:rPr>
              <a:t>بنسبة للأطفال</a:t>
            </a:r>
            <a:endParaRPr lang="en-US" sz="3200" b="1" dirty="0">
              <a:solidFill>
                <a:srgbClr val="124A87"/>
              </a:solidFill>
              <a:latin typeface="Courier New" panose="02070309020205020404" pitchFamily="49" charset="0"/>
              <a:cs typeface="Courier New" panose="02070309020205020404" pitchFamily="49" charset="0"/>
            </a:endParaRPr>
          </a:p>
        </p:txBody>
      </p:sp>
      <p:sp>
        <p:nvSpPr>
          <p:cNvPr id="5" name="TextBox 5"/>
          <p:cNvSpPr txBox="1"/>
          <p:nvPr/>
        </p:nvSpPr>
        <p:spPr>
          <a:xfrm>
            <a:off x="12297305" y="1378980"/>
            <a:ext cx="4508454" cy="998350"/>
          </a:xfrm>
          <a:prstGeom prst="rect">
            <a:avLst/>
          </a:prstGeom>
        </p:spPr>
        <p:txBody>
          <a:bodyPr wrap="square" lIns="0" tIns="0" rIns="0" bIns="0" rtlCol="0" anchor="t">
            <a:spAutoFit/>
          </a:bodyPr>
          <a:lstStyle/>
          <a:p>
            <a:pPr algn="ctr" rtl="1">
              <a:lnSpc>
                <a:spcPts val="9056"/>
              </a:lnSpc>
              <a:spcBef>
                <a:spcPct val="0"/>
              </a:spcBef>
            </a:pPr>
            <a:r>
              <a:rPr lang="ar-DZ" sz="3200" b="1" dirty="0" smtClean="0">
                <a:solidFill>
                  <a:srgbClr val="124A87"/>
                </a:solidFill>
                <a:latin typeface="Courier New" panose="02070309020205020404" pitchFamily="49" charset="0"/>
                <a:cs typeface="Courier New" panose="02070309020205020404" pitchFamily="49" charset="0"/>
              </a:rPr>
              <a:t>بنسبة للأولياء</a:t>
            </a:r>
            <a:endParaRPr lang="en-US" sz="3200" b="1" dirty="0">
              <a:solidFill>
                <a:srgbClr val="124A87"/>
              </a:solidFill>
              <a:latin typeface="Courier New" panose="02070309020205020404" pitchFamily="49" charset="0"/>
              <a:cs typeface="Courier New" panose="02070309020205020404" pitchFamily="49" charset="0"/>
            </a:endParaRPr>
          </a:p>
        </p:txBody>
      </p:sp>
      <p:sp>
        <p:nvSpPr>
          <p:cNvPr id="6" name="TextBox 6"/>
          <p:cNvSpPr txBox="1"/>
          <p:nvPr/>
        </p:nvSpPr>
        <p:spPr>
          <a:xfrm>
            <a:off x="1117812" y="2961761"/>
            <a:ext cx="4875482" cy="4488408"/>
          </a:xfrm>
          <a:prstGeom prst="rect">
            <a:avLst/>
          </a:prstGeom>
        </p:spPr>
        <p:txBody>
          <a:bodyPr wrap="square" lIns="0" tIns="0" rIns="0" bIns="0" rtlCol="0" anchor="t">
            <a:spAutoFit/>
          </a:bodyPr>
          <a:lstStyle/>
          <a:p>
            <a:pPr marL="457200" indent="-457200" algn="r" rtl="1">
              <a:lnSpc>
                <a:spcPts val="2534"/>
              </a:lnSpc>
              <a:spcBef>
                <a:spcPct val="0"/>
              </a:spcBef>
              <a:buFont typeface="Arial" panose="020B0604020202020204" pitchFamily="34" charset="0"/>
              <a:buChar char="•"/>
            </a:pPr>
            <a:r>
              <a:rPr lang="ar-DZ" sz="2800" dirty="0" smtClean="0">
                <a:solidFill>
                  <a:srgbClr val="000000"/>
                </a:solidFill>
                <a:latin typeface="Courier New" panose="02070309020205020404" pitchFamily="49" charset="0"/>
                <a:cs typeface="Courier New" panose="02070309020205020404" pitchFamily="49" charset="0"/>
              </a:rPr>
              <a:t>تقديم التدخل المبكر</a:t>
            </a:r>
          </a:p>
          <a:p>
            <a:pPr algn="r" rtl="1">
              <a:lnSpc>
                <a:spcPts val="2534"/>
              </a:lnSpc>
              <a:spcBef>
                <a:spcPct val="0"/>
              </a:spcBef>
            </a:pPr>
            <a:endParaRPr lang="ar-DZ" sz="2800" dirty="0" smtClean="0">
              <a:solidFill>
                <a:srgbClr val="000000"/>
              </a:solidFill>
              <a:latin typeface="Courier New" panose="02070309020205020404" pitchFamily="49" charset="0"/>
              <a:cs typeface="Courier New" panose="02070309020205020404" pitchFamily="49" charset="0"/>
            </a:endParaRPr>
          </a:p>
          <a:p>
            <a:pPr algn="r" rtl="1">
              <a:lnSpc>
                <a:spcPts val="2534"/>
              </a:lnSpc>
              <a:spcBef>
                <a:spcPct val="0"/>
              </a:spcBef>
            </a:pPr>
            <a:endParaRPr lang="ar-DZ" sz="2800" dirty="0" smtClean="0">
              <a:solidFill>
                <a:srgbClr val="000000"/>
              </a:solidFill>
              <a:latin typeface="Courier New" panose="02070309020205020404" pitchFamily="49" charset="0"/>
              <a:cs typeface="Courier New" panose="02070309020205020404" pitchFamily="49" charset="0"/>
            </a:endParaRPr>
          </a:p>
          <a:p>
            <a:pPr marL="457200" indent="-457200" algn="r" rtl="1">
              <a:lnSpc>
                <a:spcPts val="2534"/>
              </a:lnSpc>
              <a:spcBef>
                <a:spcPct val="0"/>
              </a:spcBef>
              <a:buFont typeface="Arial" panose="020B0604020202020204" pitchFamily="34" charset="0"/>
              <a:buChar char="•"/>
            </a:pPr>
            <a:r>
              <a:rPr lang="ar-DZ" sz="2800" dirty="0" smtClean="0">
                <a:solidFill>
                  <a:srgbClr val="000000"/>
                </a:solidFill>
                <a:latin typeface="Courier New" panose="02070309020205020404" pitchFamily="49" charset="0"/>
                <a:cs typeface="Courier New" panose="02070309020205020404" pitchFamily="49" charset="0"/>
              </a:rPr>
              <a:t>توفير التشخيص الدقيق</a:t>
            </a:r>
          </a:p>
          <a:p>
            <a:pPr algn="r" rtl="1">
              <a:lnSpc>
                <a:spcPts val="2534"/>
              </a:lnSpc>
              <a:spcBef>
                <a:spcPct val="0"/>
              </a:spcBef>
            </a:pPr>
            <a:endParaRPr lang="ar-DZ" sz="2800" dirty="0" smtClean="0">
              <a:solidFill>
                <a:srgbClr val="000000"/>
              </a:solidFill>
              <a:latin typeface="Courier New" panose="02070309020205020404" pitchFamily="49" charset="0"/>
              <a:cs typeface="Courier New" panose="02070309020205020404" pitchFamily="49" charset="0"/>
            </a:endParaRPr>
          </a:p>
          <a:p>
            <a:pPr algn="r" rtl="1">
              <a:lnSpc>
                <a:spcPts val="2534"/>
              </a:lnSpc>
              <a:spcBef>
                <a:spcPct val="0"/>
              </a:spcBef>
            </a:pPr>
            <a:endParaRPr lang="ar-DZ" sz="2800" dirty="0">
              <a:solidFill>
                <a:srgbClr val="000000"/>
              </a:solidFill>
              <a:latin typeface="Courier New" panose="02070309020205020404" pitchFamily="49" charset="0"/>
              <a:cs typeface="Courier New" panose="02070309020205020404" pitchFamily="49" charset="0"/>
            </a:endParaRPr>
          </a:p>
          <a:p>
            <a:pPr marL="342900" indent="-342900" algn="r" rtl="1">
              <a:lnSpc>
                <a:spcPts val="2534"/>
              </a:lnSpc>
              <a:spcBef>
                <a:spcPct val="0"/>
              </a:spcBef>
              <a:buFont typeface="Arial" panose="020B0604020202020204" pitchFamily="34" charset="0"/>
              <a:buChar char="•"/>
            </a:pPr>
            <a:r>
              <a:rPr lang="ar-DZ" sz="2800" dirty="0">
                <a:solidFill>
                  <a:srgbClr val="000000"/>
                </a:solidFill>
                <a:latin typeface="Courier New" panose="02070309020205020404" pitchFamily="49" charset="0"/>
                <a:cs typeface="Courier New" panose="02070309020205020404" pitchFamily="49" charset="0"/>
              </a:rPr>
              <a:t>توفير </a:t>
            </a:r>
            <a:r>
              <a:rPr lang="ar-DZ" sz="2800" dirty="0" smtClean="0">
                <a:solidFill>
                  <a:srgbClr val="000000"/>
                </a:solidFill>
                <a:latin typeface="Courier New" panose="02070309020205020404" pitchFamily="49" charset="0"/>
                <a:cs typeface="Courier New" panose="02070309020205020404" pitchFamily="49" charset="0"/>
              </a:rPr>
              <a:t>العلاج الفعال</a:t>
            </a:r>
          </a:p>
          <a:p>
            <a:pPr algn="r" rtl="1">
              <a:lnSpc>
                <a:spcPts val="2534"/>
              </a:lnSpc>
              <a:spcBef>
                <a:spcPct val="0"/>
              </a:spcBef>
            </a:pPr>
            <a:endParaRPr lang="ar-DZ" sz="2800" dirty="0" smtClean="0">
              <a:solidFill>
                <a:srgbClr val="000000"/>
              </a:solidFill>
              <a:latin typeface="Courier New" panose="02070309020205020404" pitchFamily="49" charset="0"/>
              <a:cs typeface="Courier New" panose="02070309020205020404" pitchFamily="49" charset="0"/>
            </a:endParaRPr>
          </a:p>
          <a:p>
            <a:pPr algn="r" rtl="1">
              <a:lnSpc>
                <a:spcPts val="2534"/>
              </a:lnSpc>
              <a:spcBef>
                <a:spcPct val="0"/>
              </a:spcBef>
            </a:pPr>
            <a:r>
              <a:rPr lang="ar-DZ" sz="2800" dirty="0" smtClean="0">
                <a:solidFill>
                  <a:srgbClr val="000000"/>
                </a:solidFill>
                <a:latin typeface="Courier New" panose="02070309020205020404" pitchFamily="49" charset="0"/>
                <a:cs typeface="Courier New" panose="02070309020205020404" pitchFamily="49" charset="0"/>
              </a:rPr>
              <a:t>  عن </a:t>
            </a:r>
            <a:r>
              <a:rPr lang="ar-DZ" sz="2800" dirty="0">
                <a:solidFill>
                  <a:srgbClr val="000000"/>
                </a:solidFill>
                <a:latin typeface="Courier New" panose="02070309020205020404" pitchFamily="49" charset="0"/>
                <a:cs typeface="Courier New" panose="02070309020205020404" pitchFamily="49" charset="0"/>
              </a:rPr>
              <a:t>طريق بناء </a:t>
            </a:r>
            <a:r>
              <a:rPr lang="ar-DZ" sz="2800" dirty="0" smtClean="0">
                <a:solidFill>
                  <a:srgbClr val="000000"/>
                </a:solidFill>
                <a:latin typeface="Courier New" panose="02070309020205020404" pitchFamily="49" charset="0"/>
                <a:cs typeface="Courier New" panose="02070309020205020404" pitchFamily="49" charset="0"/>
              </a:rPr>
              <a:t>برنامج   علاجي خاص </a:t>
            </a:r>
            <a:r>
              <a:rPr lang="ar-DZ" sz="2800" dirty="0">
                <a:solidFill>
                  <a:srgbClr val="000000"/>
                </a:solidFill>
                <a:latin typeface="Courier New" panose="02070309020205020404" pitchFamily="49" charset="0"/>
                <a:cs typeface="Courier New" panose="02070309020205020404" pitchFamily="49" charset="0"/>
              </a:rPr>
              <a:t>بكل </a:t>
            </a:r>
            <a:r>
              <a:rPr lang="ar-DZ" sz="2800" dirty="0" smtClean="0">
                <a:solidFill>
                  <a:srgbClr val="000000"/>
                </a:solidFill>
                <a:latin typeface="Courier New" panose="02070309020205020404" pitchFamily="49" charset="0"/>
                <a:cs typeface="Courier New" panose="02070309020205020404" pitchFamily="49" charset="0"/>
              </a:rPr>
              <a:t>حالة</a:t>
            </a:r>
          </a:p>
          <a:p>
            <a:pPr algn="r" rtl="1">
              <a:lnSpc>
                <a:spcPts val="2534"/>
              </a:lnSpc>
              <a:spcBef>
                <a:spcPct val="0"/>
              </a:spcBef>
            </a:pPr>
            <a:r>
              <a:rPr lang="ar-DZ" sz="2800" dirty="0" smtClean="0">
                <a:solidFill>
                  <a:srgbClr val="000000"/>
                </a:solidFill>
                <a:latin typeface="Courier New" panose="02070309020205020404" pitchFamily="49" charset="0"/>
                <a:cs typeface="Courier New" panose="02070309020205020404" pitchFamily="49" charset="0"/>
              </a:rPr>
              <a:t> </a:t>
            </a:r>
            <a:endParaRPr lang="ar-DZ" sz="2800" dirty="0">
              <a:solidFill>
                <a:srgbClr val="000000"/>
              </a:solidFill>
              <a:latin typeface="Courier New" panose="02070309020205020404" pitchFamily="49" charset="0"/>
              <a:cs typeface="Courier New" panose="02070309020205020404" pitchFamily="49" charset="0"/>
            </a:endParaRPr>
          </a:p>
          <a:p>
            <a:pPr algn="r" rtl="1">
              <a:lnSpc>
                <a:spcPts val="2534"/>
              </a:lnSpc>
              <a:spcBef>
                <a:spcPct val="0"/>
              </a:spcBef>
            </a:pPr>
            <a:r>
              <a:rPr lang="ar-DZ" sz="2800" dirty="0" smtClean="0">
                <a:solidFill>
                  <a:srgbClr val="000000"/>
                </a:solidFill>
                <a:latin typeface="Courier New" panose="02070309020205020404" pitchFamily="49" charset="0"/>
                <a:cs typeface="Courier New" panose="02070309020205020404" pitchFamily="49" charset="0"/>
              </a:rPr>
              <a:t> </a:t>
            </a:r>
            <a:endParaRPr lang="ar-DZ" sz="2800" dirty="0">
              <a:solidFill>
                <a:srgbClr val="000000"/>
              </a:solidFill>
              <a:latin typeface="Courier New" panose="02070309020205020404" pitchFamily="49" charset="0"/>
              <a:cs typeface="Courier New" panose="02070309020205020404" pitchFamily="49" charset="0"/>
            </a:endParaRPr>
          </a:p>
          <a:p>
            <a:pPr marL="342900" indent="-342900" algn="r" rtl="1">
              <a:lnSpc>
                <a:spcPts val="2534"/>
              </a:lnSpc>
              <a:spcBef>
                <a:spcPct val="0"/>
              </a:spcBef>
              <a:buFont typeface="Arial" panose="020B0604020202020204" pitchFamily="34" charset="0"/>
              <a:buChar char="•"/>
            </a:pPr>
            <a:r>
              <a:rPr lang="ar-DZ" sz="2800" dirty="0">
                <a:solidFill>
                  <a:srgbClr val="000000"/>
                </a:solidFill>
                <a:latin typeface="Courier New" panose="02070309020205020404" pitchFamily="49" charset="0"/>
                <a:cs typeface="Courier New" panose="02070309020205020404" pitchFamily="49" charset="0"/>
              </a:rPr>
              <a:t>المتابعة حتى بعد العلاج </a:t>
            </a:r>
          </a:p>
        </p:txBody>
      </p:sp>
      <p:sp>
        <p:nvSpPr>
          <p:cNvPr id="7" name="TextBox 7"/>
          <p:cNvSpPr txBox="1"/>
          <p:nvPr/>
        </p:nvSpPr>
        <p:spPr>
          <a:xfrm>
            <a:off x="11272852" y="3319984"/>
            <a:ext cx="6557948" cy="1436291"/>
          </a:xfrm>
          <a:prstGeom prst="rect">
            <a:avLst/>
          </a:prstGeom>
        </p:spPr>
        <p:txBody>
          <a:bodyPr wrap="square" lIns="0" tIns="0" rIns="0" bIns="0" rtlCol="0" anchor="t">
            <a:spAutoFit/>
          </a:bodyPr>
          <a:lstStyle/>
          <a:p>
            <a:pPr algn="r" rtl="1">
              <a:lnSpc>
                <a:spcPts val="5614"/>
              </a:lnSpc>
            </a:pPr>
            <a:endParaRPr lang="en-US" sz="4010" dirty="0">
              <a:solidFill>
                <a:srgbClr val="000000"/>
              </a:solidFill>
              <a:latin typeface="Courier New" panose="02070309020205020404" pitchFamily="49" charset="0"/>
              <a:cs typeface="Courier New" panose="02070309020205020404" pitchFamily="49" charset="0"/>
            </a:endParaRPr>
          </a:p>
          <a:p>
            <a:pPr algn="r">
              <a:lnSpc>
                <a:spcPts val="5614"/>
              </a:lnSpc>
              <a:spcBef>
                <a:spcPct val="0"/>
              </a:spcBef>
            </a:pPr>
            <a:endParaRPr lang="en-US" sz="4010" dirty="0">
              <a:solidFill>
                <a:srgbClr val="000000"/>
              </a:solidFill>
              <a:cs typeface="Poppins Medium"/>
            </a:endParaRPr>
          </a:p>
        </p:txBody>
      </p:sp>
      <p:sp>
        <p:nvSpPr>
          <p:cNvPr id="8" name="Freeform 8"/>
          <p:cNvSpPr/>
          <p:nvPr/>
        </p:nvSpPr>
        <p:spPr>
          <a:xfrm>
            <a:off x="6964796" y="2628900"/>
            <a:ext cx="4230255" cy="4894005"/>
          </a:xfrm>
          <a:custGeom>
            <a:avLst/>
            <a:gdLst/>
            <a:ahLst/>
            <a:cxnLst/>
            <a:rect l="l" t="t" r="r" b="b"/>
            <a:pathLst>
              <a:path w="4230255" h="4894005">
                <a:moveTo>
                  <a:pt x="0" y="0"/>
                </a:moveTo>
                <a:lnTo>
                  <a:pt x="4230255" y="0"/>
                </a:lnTo>
                <a:lnTo>
                  <a:pt x="4230255" y="4894005"/>
                </a:lnTo>
                <a:lnTo>
                  <a:pt x="0" y="4894005"/>
                </a:lnTo>
                <a:lnTo>
                  <a:pt x="0" y="0"/>
                </a:lnTo>
                <a:close/>
              </a:path>
            </a:pathLst>
          </a:custGeom>
          <a:blipFill>
            <a:blip r:embed="rId2"/>
            <a:stretch>
              <a:fillRect l="-43309" r="-30226"/>
            </a:stretch>
          </a:blipFill>
        </p:spPr>
      </p:sp>
      <p:sp>
        <p:nvSpPr>
          <p:cNvPr id="9" name="TextBox 9"/>
          <p:cNvSpPr txBox="1"/>
          <p:nvPr/>
        </p:nvSpPr>
        <p:spPr>
          <a:xfrm>
            <a:off x="5350183" y="436327"/>
            <a:ext cx="7463023" cy="998350"/>
          </a:xfrm>
          <a:prstGeom prst="rect">
            <a:avLst/>
          </a:prstGeom>
        </p:spPr>
        <p:txBody>
          <a:bodyPr wrap="square" lIns="0" tIns="0" rIns="0" bIns="0" rtlCol="0" anchor="t">
            <a:spAutoFit/>
          </a:bodyPr>
          <a:lstStyle/>
          <a:p>
            <a:pPr algn="ctr" rtl="1">
              <a:lnSpc>
                <a:spcPts val="9056"/>
              </a:lnSpc>
              <a:spcBef>
                <a:spcPct val="0"/>
              </a:spcBef>
            </a:pPr>
            <a:r>
              <a:rPr lang="ar-DZ" sz="3200" b="1" dirty="0" smtClean="0">
                <a:solidFill>
                  <a:srgbClr val="124A87"/>
                </a:solidFill>
                <a:latin typeface="Courier New" panose="02070309020205020404" pitchFamily="49" charset="0"/>
                <a:cs typeface="Courier New" panose="02070309020205020404" pitchFamily="49" charset="0"/>
              </a:rPr>
              <a:t>القيمة المضافة</a:t>
            </a:r>
            <a:endParaRPr lang="en-US" sz="3200" b="1" dirty="0">
              <a:solidFill>
                <a:srgbClr val="124A87"/>
              </a:solidFill>
              <a:latin typeface="Courier New" panose="02070309020205020404" pitchFamily="49" charset="0"/>
              <a:cs typeface="Courier New" panose="02070309020205020404" pitchFamily="49" charset="0"/>
            </a:endParaRPr>
          </a:p>
        </p:txBody>
      </p:sp>
      <p:sp>
        <p:nvSpPr>
          <p:cNvPr id="10" name="Rectangle 9"/>
          <p:cNvSpPr/>
          <p:nvPr/>
        </p:nvSpPr>
        <p:spPr>
          <a:xfrm>
            <a:off x="11695366" y="2961761"/>
            <a:ext cx="5712332" cy="5262979"/>
          </a:xfrm>
          <a:prstGeom prst="rect">
            <a:avLst/>
          </a:prstGeom>
        </p:spPr>
        <p:txBody>
          <a:bodyPr wrap="square">
            <a:spAutoFit/>
          </a:bodyPr>
          <a:lstStyle/>
          <a:p>
            <a:pPr marL="457200" indent="-457200" algn="r" rtl="1">
              <a:buFont typeface="Arial" panose="020B0604020202020204" pitchFamily="34" charset="0"/>
              <a:buChar char="•"/>
            </a:pPr>
            <a:r>
              <a:rPr lang="ar-DZ" sz="2800" dirty="0">
                <a:latin typeface="Courier New" panose="02070309020205020404" pitchFamily="49" charset="0"/>
                <a:cs typeface="Courier New" panose="02070309020205020404" pitchFamily="49" charset="0"/>
              </a:rPr>
              <a:t>توجيه وإرشاد </a:t>
            </a:r>
            <a:r>
              <a:rPr lang="ar-DZ" sz="2800" dirty="0" smtClean="0">
                <a:latin typeface="Courier New" panose="02070309020205020404" pitchFamily="49" charset="0"/>
                <a:cs typeface="Courier New" panose="02070309020205020404" pitchFamily="49" charset="0"/>
              </a:rPr>
              <a:t>الأولياء</a:t>
            </a:r>
          </a:p>
          <a:p>
            <a:pPr algn="r" rtl="1"/>
            <a:r>
              <a:rPr lang="ar-DZ" sz="2800" dirty="0" smtClean="0">
                <a:latin typeface="Courier New" panose="02070309020205020404" pitchFamily="49" charset="0"/>
                <a:cs typeface="Courier New" panose="02070309020205020404" pitchFamily="49" charset="0"/>
              </a:rPr>
              <a:t> </a:t>
            </a:r>
            <a:endParaRPr lang="ar-DZ" sz="2800" dirty="0">
              <a:latin typeface="Courier New" panose="02070309020205020404" pitchFamily="49" charset="0"/>
              <a:cs typeface="Courier New" panose="02070309020205020404" pitchFamily="49" charset="0"/>
            </a:endParaRPr>
          </a:p>
          <a:p>
            <a:pPr marL="457200" indent="-457200" algn="r" rtl="1">
              <a:buFont typeface="Arial" panose="020B0604020202020204" pitchFamily="34" charset="0"/>
              <a:buChar char="•"/>
            </a:pPr>
            <a:r>
              <a:rPr lang="ar-DZ" sz="2800" dirty="0">
                <a:latin typeface="Courier New" panose="02070309020205020404" pitchFamily="49" charset="0"/>
                <a:cs typeface="Courier New" panose="02070309020205020404" pitchFamily="49" charset="0"/>
              </a:rPr>
              <a:t>تزويدهم بكل ما يخص الطفل في جميع مراحل </a:t>
            </a:r>
            <a:r>
              <a:rPr lang="ar-DZ" sz="2800" dirty="0" smtClean="0">
                <a:latin typeface="Courier New" panose="02070309020205020404" pitchFamily="49" charset="0"/>
                <a:cs typeface="Courier New" panose="02070309020205020404" pitchFamily="49" charset="0"/>
              </a:rPr>
              <a:t>نمو</a:t>
            </a:r>
          </a:p>
          <a:p>
            <a:pPr algn="r" rtl="1"/>
            <a:endParaRPr lang="ar-DZ" sz="2800" dirty="0">
              <a:latin typeface="Courier New" panose="02070309020205020404" pitchFamily="49" charset="0"/>
              <a:cs typeface="Courier New" panose="02070309020205020404" pitchFamily="49" charset="0"/>
            </a:endParaRPr>
          </a:p>
          <a:p>
            <a:pPr marL="457200" indent="-457200" algn="r" rtl="1">
              <a:buFont typeface="Arial" panose="020B0604020202020204" pitchFamily="34" charset="0"/>
              <a:buChar char="•"/>
            </a:pPr>
            <a:r>
              <a:rPr lang="ar-DZ" sz="2800" dirty="0">
                <a:latin typeface="Courier New" panose="02070309020205020404" pitchFamily="49" charset="0"/>
                <a:cs typeface="Courier New" panose="02070309020205020404" pitchFamily="49" charset="0"/>
              </a:rPr>
              <a:t>توفير الدعم النفسي </a:t>
            </a:r>
            <a:endParaRPr lang="ar-DZ" sz="2800" dirty="0" smtClean="0">
              <a:latin typeface="Courier New" panose="02070309020205020404" pitchFamily="49" charset="0"/>
              <a:cs typeface="Courier New" panose="02070309020205020404" pitchFamily="49" charset="0"/>
            </a:endParaRPr>
          </a:p>
          <a:p>
            <a:pPr algn="r" rtl="1"/>
            <a:endParaRPr lang="ar-DZ" sz="2800" dirty="0">
              <a:latin typeface="Courier New" panose="02070309020205020404" pitchFamily="49" charset="0"/>
              <a:cs typeface="Courier New" panose="02070309020205020404" pitchFamily="49" charset="0"/>
            </a:endParaRPr>
          </a:p>
          <a:p>
            <a:pPr marL="457200" indent="-457200" algn="r" rtl="1">
              <a:buFont typeface="Arial" panose="020B0604020202020204" pitchFamily="34" charset="0"/>
              <a:buChar char="•"/>
            </a:pPr>
            <a:r>
              <a:rPr lang="ar-DZ" sz="2800" dirty="0">
                <a:latin typeface="Courier New" panose="02070309020205020404" pitchFamily="49" charset="0"/>
                <a:cs typeface="Courier New" panose="02070309020205020404" pitchFamily="49" charset="0"/>
              </a:rPr>
              <a:t> تطوير طرقهم في التعامل مع </a:t>
            </a:r>
            <a:r>
              <a:rPr lang="ar-DZ" sz="2800" dirty="0" smtClean="0">
                <a:latin typeface="Courier New" panose="02070309020205020404" pitchFamily="49" charset="0"/>
                <a:cs typeface="Courier New" panose="02070309020205020404" pitchFamily="49" charset="0"/>
              </a:rPr>
              <a:t>أطفالهم</a:t>
            </a:r>
          </a:p>
          <a:p>
            <a:pPr algn="r" rtl="1"/>
            <a:endParaRPr lang="ar-DZ" sz="2800" dirty="0">
              <a:latin typeface="Courier New" panose="02070309020205020404" pitchFamily="49" charset="0"/>
              <a:cs typeface="Courier New" panose="02070309020205020404" pitchFamily="49" charset="0"/>
            </a:endParaRPr>
          </a:p>
          <a:p>
            <a:pPr marL="457200" indent="-457200" algn="r" rtl="1">
              <a:buFont typeface="Arial" panose="020B0604020202020204" pitchFamily="34" charset="0"/>
              <a:buChar char="•"/>
            </a:pPr>
            <a:r>
              <a:rPr lang="ar-DZ" sz="2800" dirty="0">
                <a:latin typeface="Courier New" panose="02070309020205020404" pitchFamily="49" charset="0"/>
                <a:cs typeface="Courier New" panose="02070309020205020404" pitchFamily="49" charset="0"/>
              </a:rPr>
              <a:t>تقديم طرق واستراتيجيات للوصل إلى </a:t>
            </a:r>
            <a:r>
              <a:rPr lang="ar-DZ" sz="2800" dirty="0" smtClean="0">
                <a:latin typeface="Courier New" panose="02070309020205020404" pitchFamily="49" charset="0"/>
                <a:cs typeface="Courier New" panose="02070309020205020404" pitchFamily="49" charset="0"/>
              </a:rPr>
              <a:t>حلول لمشاكلهم </a:t>
            </a:r>
            <a:endParaRPr lang="ar-DZ" sz="2800" dirty="0">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10551" y="7036597"/>
            <a:ext cx="6500807" cy="6500807"/>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4" name="TextBox 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590256" y="716521"/>
            <a:ext cx="6500807" cy="6500807"/>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63C8"/>
            </a:solidFill>
          </p:spPr>
        </p:sp>
        <p:sp>
          <p:nvSpPr>
            <p:cNvPr id="7" name="TextBox 7"/>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8305800" y="1057896"/>
            <a:ext cx="8115300" cy="1063753"/>
          </a:xfrm>
          <a:prstGeom prst="rect">
            <a:avLst/>
          </a:prstGeom>
        </p:spPr>
        <p:txBody>
          <a:bodyPr lIns="0" tIns="0" rIns="0" bIns="0" rtlCol="0" anchor="t">
            <a:spAutoFit/>
          </a:bodyPr>
          <a:lstStyle/>
          <a:p>
            <a:pPr algn="ctr" rtl="1">
              <a:lnSpc>
                <a:spcPts val="9303"/>
              </a:lnSpc>
              <a:spcBef>
                <a:spcPct val="0"/>
              </a:spcBef>
            </a:pPr>
            <a:r>
              <a:rPr lang="ar-DZ" sz="4400" b="1" dirty="0" smtClean="0">
                <a:solidFill>
                  <a:srgbClr val="0E4D8D"/>
                </a:solidFill>
                <a:latin typeface="Courier New" panose="02070309020205020404" pitchFamily="49" charset="0"/>
                <a:cs typeface="Courier New" panose="02070309020205020404" pitchFamily="49" charset="0"/>
              </a:rPr>
              <a:t>الميزة التنافسية</a:t>
            </a:r>
            <a:endParaRPr lang="en-US" sz="4400" b="1" dirty="0">
              <a:solidFill>
                <a:srgbClr val="0E4D8D"/>
              </a:solidFill>
              <a:latin typeface="Courier New" panose="02070309020205020404" pitchFamily="49" charset="0"/>
              <a:cs typeface="Courier New" panose="02070309020205020404" pitchFamily="49" charset="0"/>
            </a:endParaRPr>
          </a:p>
        </p:txBody>
      </p:sp>
      <p:sp>
        <p:nvSpPr>
          <p:cNvPr id="9" name="TextBox 9"/>
          <p:cNvSpPr txBox="1"/>
          <p:nvPr/>
        </p:nvSpPr>
        <p:spPr>
          <a:xfrm>
            <a:off x="6172200" y="2710182"/>
            <a:ext cx="11391900" cy="3206006"/>
          </a:xfrm>
          <a:prstGeom prst="rect">
            <a:avLst/>
          </a:prstGeom>
        </p:spPr>
        <p:txBody>
          <a:bodyPr wrap="square" lIns="0" tIns="0" rIns="0" bIns="0" rtlCol="0" anchor="t">
            <a:spAutoFit/>
          </a:bodyPr>
          <a:lstStyle/>
          <a:p>
            <a:pPr algn="ctr" rtl="1">
              <a:lnSpc>
                <a:spcPts val="5030"/>
              </a:lnSpc>
            </a:pPr>
            <a:r>
              <a:rPr lang="ar-DZ" sz="3593" dirty="0" smtClean="0">
                <a:solidFill>
                  <a:srgbClr val="000000"/>
                </a:solidFill>
                <a:latin typeface="Courier New" panose="02070309020205020404" pitchFamily="49" charset="0"/>
                <a:cs typeface="Courier New" panose="02070309020205020404" pitchFamily="49" charset="0"/>
              </a:rPr>
              <a:t>خلق </a:t>
            </a:r>
            <a:r>
              <a:rPr lang="ar-DZ" sz="3593" dirty="0">
                <a:solidFill>
                  <a:srgbClr val="000000"/>
                </a:solidFill>
                <a:latin typeface="Courier New" panose="02070309020205020404" pitchFamily="49" charset="0"/>
                <a:cs typeface="Courier New" panose="02070309020205020404" pitchFamily="49" charset="0"/>
              </a:rPr>
              <a:t>توجها جديدا في سوق، عن طريق توسيع نطاق الخدمات المقدمة يتمثل هذا في تحويل التركيز من  على الطفل بمفرده ليضم العائلة بأكملها، فبدلا من معالجة مشاكل واضطرابات الطفل بمفرده، </a:t>
            </a:r>
            <a:r>
              <a:rPr lang="ar-DZ" sz="3593" dirty="0" smtClean="0">
                <a:solidFill>
                  <a:srgbClr val="000000"/>
                </a:solidFill>
                <a:latin typeface="Courier New" panose="02070309020205020404" pitchFamily="49" charset="0"/>
                <a:cs typeface="Courier New" panose="02070309020205020404" pitchFamily="49" charset="0"/>
              </a:rPr>
              <a:t>لتشمل الآباء والأمهات معا </a:t>
            </a:r>
            <a:endParaRPr lang="en-US" sz="3593" dirty="0">
              <a:solidFill>
                <a:srgbClr val="000000"/>
              </a:solidFill>
              <a:latin typeface="Courier New" panose="02070309020205020404" pitchFamily="49" charset="0"/>
              <a:cs typeface="Courier New" panose="02070309020205020404" pitchFamily="49" charset="0"/>
            </a:endParaRPr>
          </a:p>
        </p:txBody>
      </p:sp>
      <p:grpSp>
        <p:nvGrpSpPr>
          <p:cNvPr id="10" name="Group 10"/>
          <p:cNvGrpSpPr>
            <a:grpSpLocks noChangeAspect="1"/>
          </p:cNvGrpSpPr>
          <p:nvPr/>
        </p:nvGrpSpPr>
        <p:grpSpPr>
          <a:xfrm>
            <a:off x="-927885" y="3966924"/>
            <a:ext cx="7635924" cy="7635893"/>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4999" r="-24999"/>
              </a:stretch>
            </a:blipFill>
          </p:spPr>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46666" y="781452"/>
            <a:ext cx="10758944" cy="1075894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4" name="TextBox 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a:off x="10156988" y="-1396924"/>
            <a:ext cx="11141128" cy="11141084"/>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046" r="-25046"/>
              </a:stretch>
            </a:blipFill>
          </p:spPr>
        </p:sp>
      </p:grpSp>
      <p:sp>
        <p:nvSpPr>
          <p:cNvPr id="10" name="TextBox 10"/>
          <p:cNvSpPr txBox="1"/>
          <p:nvPr/>
        </p:nvSpPr>
        <p:spPr>
          <a:xfrm>
            <a:off x="1828801" y="264964"/>
            <a:ext cx="6521962" cy="1192634"/>
          </a:xfrm>
          <a:prstGeom prst="rect">
            <a:avLst/>
          </a:prstGeom>
        </p:spPr>
        <p:txBody>
          <a:bodyPr wrap="square" lIns="0" tIns="0" rIns="0" bIns="0" rtlCol="0" anchor="t">
            <a:spAutoFit/>
          </a:bodyPr>
          <a:lstStyle/>
          <a:p>
            <a:pPr algn="ctr" rtl="1">
              <a:lnSpc>
                <a:spcPts val="9303"/>
              </a:lnSpc>
              <a:spcBef>
                <a:spcPct val="0"/>
              </a:spcBef>
            </a:pPr>
            <a:r>
              <a:rPr lang="ar-DZ" sz="3600" b="1" dirty="0" smtClean="0">
                <a:solidFill>
                  <a:srgbClr val="0E4D8D"/>
                </a:solidFill>
                <a:latin typeface="Courier New" panose="02070309020205020404" pitchFamily="49" charset="0"/>
                <a:cs typeface="Courier New" panose="02070309020205020404" pitchFamily="49" charset="0"/>
              </a:rPr>
              <a:t>السوق والفئة المستهدفة</a:t>
            </a:r>
            <a:endParaRPr lang="en-US" sz="3600" b="1" dirty="0">
              <a:solidFill>
                <a:srgbClr val="0E4D8D"/>
              </a:solidFill>
              <a:latin typeface="Courier New" panose="02070309020205020404" pitchFamily="49" charset="0"/>
              <a:cs typeface="Courier New" panose="02070309020205020404" pitchFamily="49" charset="0"/>
            </a:endParaRPr>
          </a:p>
        </p:txBody>
      </p:sp>
      <p:sp>
        <p:nvSpPr>
          <p:cNvPr id="11" name="TextBox 11"/>
          <p:cNvSpPr txBox="1"/>
          <p:nvPr/>
        </p:nvSpPr>
        <p:spPr>
          <a:xfrm>
            <a:off x="-169303" y="3400619"/>
            <a:ext cx="7731586" cy="718145"/>
          </a:xfrm>
          <a:prstGeom prst="rect">
            <a:avLst/>
          </a:prstGeom>
        </p:spPr>
        <p:txBody>
          <a:bodyPr wrap="square" lIns="0" tIns="0" rIns="0" bIns="0" rtlCol="0" anchor="t">
            <a:spAutoFit/>
          </a:bodyPr>
          <a:lstStyle/>
          <a:p>
            <a:pPr algn="r" rtl="1">
              <a:lnSpc>
                <a:spcPts val="5621"/>
              </a:lnSpc>
            </a:pPr>
            <a:r>
              <a:rPr lang="ar-DZ" sz="4015" dirty="0" smtClean="0">
                <a:solidFill>
                  <a:srgbClr val="000000"/>
                </a:solidFill>
                <a:latin typeface="Courier New" panose="02070309020205020404" pitchFamily="49" charset="0"/>
                <a:cs typeface="Courier New" panose="02070309020205020404" pitchFamily="49" charset="0"/>
              </a:rPr>
              <a:t> </a:t>
            </a:r>
            <a:endParaRPr lang="en-US" sz="4015" dirty="0">
              <a:solidFill>
                <a:srgbClr val="000000"/>
              </a:solidFill>
              <a:latin typeface="Courier New" panose="02070309020205020404" pitchFamily="49" charset="0"/>
              <a:cs typeface="Courier New" panose="02070309020205020404" pitchFamily="49" charset="0"/>
            </a:endParaRPr>
          </a:p>
        </p:txBody>
      </p:sp>
      <p:grpSp>
        <p:nvGrpSpPr>
          <p:cNvPr id="12" name="Group 12"/>
          <p:cNvGrpSpPr/>
          <p:nvPr/>
        </p:nvGrpSpPr>
        <p:grpSpPr>
          <a:xfrm>
            <a:off x="8355303" y="8527500"/>
            <a:ext cx="4319820" cy="4319820"/>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7" name="ZoneTexte 16"/>
          <p:cNvSpPr txBox="1"/>
          <p:nvPr/>
        </p:nvSpPr>
        <p:spPr>
          <a:xfrm>
            <a:off x="609600" y="1877058"/>
            <a:ext cx="8849037" cy="1569660"/>
          </a:xfrm>
          <a:prstGeom prst="rect">
            <a:avLst/>
          </a:prstGeom>
          <a:noFill/>
        </p:spPr>
        <p:txBody>
          <a:bodyPr wrap="square" rtlCol="0">
            <a:spAutoFit/>
          </a:bodyPr>
          <a:lstStyle/>
          <a:p>
            <a:pPr algn="r" rtl="1"/>
            <a:r>
              <a:rPr lang="ar-DZ" sz="3200" b="1" dirty="0" smtClean="0">
                <a:latin typeface="Courier New" panose="02070309020205020404" pitchFamily="49" charset="0"/>
                <a:cs typeface="Courier New" panose="02070309020205020404" pitchFamily="49" charset="0"/>
              </a:rPr>
              <a:t>السوق المحتمل: </a:t>
            </a:r>
            <a:r>
              <a:rPr lang="ar-DZ" sz="3200" dirty="0" smtClean="0">
                <a:latin typeface="Courier New" panose="02070309020205020404" pitchFamily="49" charset="0"/>
                <a:cs typeface="Courier New" panose="02070309020205020404" pitchFamily="49" charset="0"/>
              </a:rPr>
              <a:t>كل الأشخاص الذين لهم علاقة مباشرة </a:t>
            </a:r>
            <a:r>
              <a:rPr lang="ar-DZ" sz="3200" dirty="0">
                <a:latin typeface="Courier New" panose="02070309020205020404" pitchFamily="49" charset="0"/>
                <a:cs typeface="Courier New" panose="02070309020205020404" pitchFamily="49" charset="0"/>
              </a:rPr>
              <a:t>مع الطفل في تربيته </a:t>
            </a:r>
            <a:r>
              <a:rPr lang="ar-DZ" sz="3200" dirty="0" smtClean="0">
                <a:latin typeface="Courier New" panose="02070309020205020404" pitchFamily="49" charset="0"/>
                <a:cs typeface="Courier New" panose="02070309020205020404" pitchFamily="49" charset="0"/>
              </a:rPr>
              <a:t>وتنشئته</a:t>
            </a:r>
            <a:endParaRPr lang="fr-FR" sz="3200" dirty="0">
              <a:latin typeface="Courier New" panose="02070309020205020404" pitchFamily="49" charset="0"/>
              <a:cs typeface="Courier New" panose="02070309020205020404" pitchFamily="49" charset="0"/>
            </a:endParaRPr>
          </a:p>
        </p:txBody>
      </p:sp>
      <p:sp>
        <p:nvSpPr>
          <p:cNvPr id="18" name="ZoneTexte 17"/>
          <p:cNvSpPr txBox="1"/>
          <p:nvPr/>
        </p:nvSpPr>
        <p:spPr>
          <a:xfrm>
            <a:off x="779096" y="3666101"/>
            <a:ext cx="8885566" cy="5509200"/>
          </a:xfrm>
          <a:prstGeom prst="rect">
            <a:avLst/>
          </a:prstGeom>
          <a:noFill/>
        </p:spPr>
        <p:txBody>
          <a:bodyPr wrap="square" rtlCol="0">
            <a:spAutoFit/>
          </a:bodyPr>
          <a:lstStyle/>
          <a:p>
            <a:pPr algn="r" rtl="1"/>
            <a:r>
              <a:rPr lang="ar-DZ" sz="3200" b="1" dirty="0" smtClean="0">
                <a:latin typeface="Courier New" panose="02070309020205020404" pitchFamily="49" charset="0"/>
                <a:cs typeface="Courier New" panose="02070309020205020404" pitchFamily="49" charset="0"/>
              </a:rPr>
              <a:t>السوق المستهدف:</a:t>
            </a:r>
          </a:p>
          <a:p>
            <a:pPr marL="457200" indent="-457200" algn="r" rtl="1">
              <a:buFont typeface="Arial" panose="020B0604020202020204" pitchFamily="34" charset="0"/>
              <a:buChar char="•"/>
            </a:pPr>
            <a:r>
              <a:rPr lang="ar-DZ" sz="3200" dirty="0" smtClean="0">
                <a:latin typeface="Courier New" panose="02070309020205020404" pitchFamily="49" charset="0"/>
                <a:cs typeface="Courier New" panose="02070309020205020404" pitchFamily="49" charset="0"/>
              </a:rPr>
              <a:t>الآباء والأمهات الذين يعانون من عدم معرفة كيفية التعامل</a:t>
            </a:r>
            <a:r>
              <a:rPr lang="fr-FR" sz="3200" dirty="0" smtClean="0">
                <a:latin typeface="Courier New" panose="02070309020205020404" pitchFamily="49" charset="0"/>
                <a:cs typeface="Courier New" panose="02070309020205020404" pitchFamily="49" charset="0"/>
              </a:rPr>
              <a:t> </a:t>
            </a:r>
            <a:r>
              <a:rPr lang="ar-DZ" sz="3200" dirty="0" smtClean="0">
                <a:latin typeface="Courier New" panose="02070309020205020404" pitchFamily="49" charset="0"/>
                <a:cs typeface="Courier New" panose="02070309020205020404" pitchFamily="49" charset="0"/>
              </a:rPr>
              <a:t> مع </a:t>
            </a:r>
            <a:r>
              <a:rPr lang="ar-DZ" sz="3200" dirty="0" err="1" smtClean="0">
                <a:latin typeface="Courier New" panose="02070309020205020404" pitchFamily="49" charset="0"/>
                <a:cs typeface="Courier New" panose="02070309020205020404" pitchFamily="49" charset="0"/>
              </a:rPr>
              <a:t>سلوكات</a:t>
            </a:r>
            <a:r>
              <a:rPr lang="ar-DZ" sz="3200" dirty="0" smtClean="0">
                <a:latin typeface="Courier New" panose="02070309020205020404" pitchFamily="49" charset="0"/>
                <a:cs typeface="Courier New" panose="02070309020205020404" pitchFamily="49" charset="0"/>
              </a:rPr>
              <a:t> أطفالهم</a:t>
            </a:r>
          </a:p>
          <a:p>
            <a:pPr marL="457200" indent="-457200" algn="r" rtl="1">
              <a:buFont typeface="Arial" panose="020B0604020202020204" pitchFamily="34" charset="0"/>
              <a:buChar char="•"/>
            </a:pPr>
            <a:r>
              <a:rPr lang="ar-DZ" sz="3200" dirty="0" smtClean="0">
                <a:latin typeface="Courier New" panose="02070309020205020404" pitchFamily="49" charset="0"/>
                <a:cs typeface="Courier New" panose="02070309020205020404" pitchFamily="49" charset="0"/>
              </a:rPr>
              <a:t>الأطفال الذين </a:t>
            </a:r>
            <a:r>
              <a:rPr lang="ar-DZ" sz="3200" dirty="0">
                <a:latin typeface="Courier New" panose="02070309020205020404" pitchFamily="49" charset="0"/>
                <a:cs typeface="Courier New" panose="02070309020205020404" pitchFamily="49" charset="0"/>
              </a:rPr>
              <a:t>يحتاجون الى العلاج (</a:t>
            </a:r>
            <a:r>
              <a:rPr lang="ar-DZ" sz="3200" dirty="0" err="1">
                <a:latin typeface="Courier New" panose="02070309020205020404" pitchFamily="49" charset="0"/>
                <a:cs typeface="Courier New" panose="02070309020205020404" pitchFamily="49" charset="0"/>
              </a:rPr>
              <a:t>ارطفوني</a:t>
            </a:r>
            <a:r>
              <a:rPr lang="ar-DZ" sz="3200" dirty="0">
                <a:latin typeface="Courier New" panose="02070309020205020404" pitchFamily="49" charset="0"/>
                <a:cs typeface="Courier New" panose="02070309020205020404" pitchFamily="49" charset="0"/>
              </a:rPr>
              <a:t>، نفسي، نفسي حركي، تربوي، غدائي</a:t>
            </a:r>
            <a:r>
              <a:rPr lang="ar-DZ" sz="3200" dirty="0" smtClean="0">
                <a:latin typeface="Courier New" panose="02070309020205020404" pitchFamily="49" charset="0"/>
                <a:cs typeface="Courier New" panose="02070309020205020404" pitchFamily="49" charset="0"/>
              </a:rPr>
              <a:t>...)</a:t>
            </a:r>
            <a:endParaRPr lang="ar-DZ" sz="3200" dirty="0">
              <a:latin typeface="Courier New" panose="02070309020205020404" pitchFamily="49" charset="0"/>
              <a:cs typeface="Courier New" panose="02070309020205020404" pitchFamily="49" charset="0"/>
            </a:endParaRPr>
          </a:p>
          <a:p>
            <a:pPr marL="457200" indent="-457200" algn="r" rtl="1">
              <a:buFont typeface="Arial" panose="020B0604020202020204" pitchFamily="34" charset="0"/>
              <a:buChar char="•"/>
            </a:pPr>
            <a:r>
              <a:rPr lang="ar-DZ" sz="3200" dirty="0" smtClean="0">
                <a:latin typeface="Courier New" panose="02070309020205020404" pitchFamily="49" charset="0"/>
                <a:cs typeface="Courier New" panose="02070309020205020404" pitchFamily="49" charset="0"/>
              </a:rPr>
              <a:t>أطفال ذوي الاحتياجات الخاصة </a:t>
            </a:r>
            <a:r>
              <a:rPr lang="ar-DZ" sz="3200" dirty="0">
                <a:latin typeface="Courier New" panose="02070309020205020404" pitchFamily="49" charset="0"/>
                <a:cs typeface="Courier New" panose="02070309020205020404" pitchFamily="49" charset="0"/>
              </a:rPr>
              <a:t>الذين يعانون </a:t>
            </a:r>
            <a:r>
              <a:rPr lang="ar-DZ" sz="3200" dirty="0" smtClean="0">
                <a:latin typeface="Courier New" panose="02070309020205020404" pitchFamily="49" charset="0"/>
                <a:cs typeface="Courier New" panose="02070309020205020404" pitchFamily="49" charset="0"/>
              </a:rPr>
              <a:t>من إعاقات </a:t>
            </a:r>
            <a:r>
              <a:rPr lang="ar-DZ" sz="3200" dirty="0">
                <a:latin typeface="Courier New" panose="02070309020205020404" pitchFamily="49" charset="0"/>
                <a:cs typeface="Courier New" panose="02070309020205020404" pitchFamily="49" charset="0"/>
              </a:rPr>
              <a:t>واضطرابات </a:t>
            </a:r>
            <a:r>
              <a:rPr lang="ar-DZ" sz="3200" dirty="0" smtClean="0">
                <a:latin typeface="Courier New" panose="02070309020205020404" pitchFamily="49" charset="0"/>
                <a:cs typeface="Courier New" panose="02070309020205020404" pitchFamily="49" charset="0"/>
              </a:rPr>
              <a:t>(</a:t>
            </a:r>
            <a:r>
              <a:rPr lang="ar-DZ" sz="3200" dirty="0">
                <a:latin typeface="Courier New" panose="02070309020205020404" pitchFamily="49" charset="0"/>
                <a:cs typeface="Courier New" panose="02070309020205020404" pitchFamily="49" charset="0"/>
              </a:rPr>
              <a:t>لغوية معرفية، </a:t>
            </a:r>
            <a:r>
              <a:rPr lang="ar-DZ" sz="3200" dirty="0" err="1" smtClean="0">
                <a:latin typeface="Courier New" panose="02070309020205020404" pitchFamily="49" charset="0"/>
                <a:cs typeface="Courier New" panose="02070309020205020404" pitchFamily="49" charset="0"/>
              </a:rPr>
              <a:t>نفسية،عصبية،سمعية،اضطرابات</a:t>
            </a:r>
            <a:r>
              <a:rPr lang="ar-DZ" sz="3200" dirty="0" smtClean="0">
                <a:latin typeface="Courier New" panose="02070309020205020404" pitchFamily="49" charset="0"/>
                <a:cs typeface="Courier New" panose="02070309020205020404" pitchFamily="49" charset="0"/>
              </a:rPr>
              <a:t> </a:t>
            </a:r>
            <a:r>
              <a:rPr lang="ar-DZ" dirty="0">
                <a:latin typeface="Courier New" panose="02070309020205020404" pitchFamily="49" charset="0"/>
                <a:cs typeface="Courier New" panose="02070309020205020404" pitchFamily="49" charset="0"/>
              </a:rPr>
              <a:t>نمائية</a:t>
            </a:r>
            <a:r>
              <a:rPr lang="ar-DZ" dirty="0" smtClean="0">
                <a:latin typeface="Courier New" panose="02070309020205020404" pitchFamily="49" charset="0"/>
                <a:cs typeface="Courier New" panose="02070309020205020404" pitchFamily="49" charset="0"/>
              </a:rPr>
              <a:t>...)</a:t>
            </a:r>
            <a:endParaRPr lang="ar-DZ" dirty="0">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6"/>
          <a:stretch>
            <a:fillRect/>
          </a:stretch>
        </p:blipFill>
        <p:spPr>
          <a:xfrm>
            <a:off x="17550320" y="0"/>
            <a:ext cx="737680" cy="835224"/>
          </a:xfrm>
          <a:prstGeom prst="rect">
            <a:avLst/>
          </a:prstGeom>
        </p:spPr>
      </p:pic>
      <p:pic>
        <p:nvPicPr>
          <p:cNvPr id="3" name="Image 2"/>
          <p:cNvPicPr>
            <a:picLocks noChangeAspect="1"/>
          </p:cNvPicPr>
          <p:nvPr/>
        </p:nvPicPr>
        <p:blipFill>
          <a:blip r:embed="rId7"/>
          <a:stretch>
            <a:fillRect/>
          </a:stretch>
        </p:blipFill>
        <p:spPr>
          <a:xfrm>
            <a:off x="-533400" y="-332360"/>
            <a:ext cx="2054530" cy="2310584"/>
          </a:xfrm>
          <a:prstGeom prst="rect">
            <a:avLst/>
          </a:prstGeom>
        </p:spPr>
      </p:pic>
      <p:pic>
        <p:nvPicPr>
          <p:cNvPr id="4" name="Image 3"/>
          <p:cNvPicPr>
            <a:picLocks noChangeAspect="1"/>
          </p:cNvPicPr>
          <p:nvPr/>
        </p:nvPicPr>
        <p:blipFill>
          <a:blip r:embed="rId8"/>
          <a:stretch>
            <a:fillRect/>
          </a:stretch>
        </p:blipFill>
        <p:spPr>
          <a:xfrm>
            <a:off x="-1378976" y="1394161"/>
            <a:ext cx="3066554" cy="3444539"/>
          </a:xfrm>
          <a:prstGeom prst="rect">
            <a:avLst/>
          </a:prstGeom>
        </p:spPr>
      </p:pic>
      <p:sp>
        <p:nvSpPr>
          <p:cNvPr id="6" name="ZoneTexte 5"/>
          <p:cNvSpPr txBox="1"/>
          <p:nvPr/>
        </p:nvSpPr>
        <p:spPr>
          <a:xfrm>
            <a:off x="7315200" y="3467100"/>
            <a:ext cx="3657600" cy="830997"/>
          </a:xfrm>
          <a:prstGeom prst="rect">
            <a:avLst/>
          </a:prstGeom>
          <a:noFill/>
        </p:spPr>
        <p:txBody>
          <a:bodyPr wrap="square" rtlCol="0">
            <a:spAutoFit/>
          </a:bodyPr>
          <a:lstStyle/>
          <a:p>
            <a:r>
              <a:rPr lang="fr-FR" sz="4800" b="1" dirty="0" err="1" smtClean="0">
                <a:latin typeface="Courier New" panose="02070309020205020404" pitchFamily="49" charset="0"/>
                <a:cs typeface="Courier New" panose="02070309020205020404" pitchFamily="49" charset="0"/>
              </a:rPr>
              <a:t>Feed</a:t>
            </a:r>
            <a:r>
              <a:rPr lang="fr-FR" sz="4800" b="1" dirty="0" smtClean="0">
                <a:latin typeface="Courier New" panose="02070309020205020404" pitchFamily="49" charset="0"/>
                <a:cs typeface="Courier New" panose="02070309020205020404" pitchFamily="49" charset="0"/>
              </a:rPr>
              <a:t> back</a:t>
            </a:r>
            <a:endParaRPr lang="fr-FR" sz="4800" b="1" dirty="0">
              <a:latin typeface="Courier New" panose="02070309020205020404" pitchFamily="49" charset="0"/>
              <a:cs typeface="Courier New" panose="02070309020205020404" pitchFamily="49" charset="0"/>
            </a:endParaRPr>
          </a:p>
        </p:txBody>
      </p:sp>
      <p:pic>
        <p:nvPicPr>
          <p:cNvPr id="7" name="sarahwor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39200" y="4838700"/>
            <a:ext cx="609600" cy="609600"/>
          </a:xfrm>
          <a:prstGeom prst="rect">
            <a:avLst/>
          </a:prstGeom>
        </p:spPr>
      </p:pic>
      <p:pic>
        <p:nvPicPr>
          <p:cNvPr id="8" name="Imag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79162" y="1522512"/>
            <a:ext cx="4944165" cy="27816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Imag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27142" y="1516409"/>
            <a:ext cx="4934639" cy="27816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Image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52901" y="6210300"/>
            <a:ext cx="4991797" cy="28483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839200" y="4838700"/>
            <a:ext cx="609600" cy="609600"/>
          </a:xfrm>
          <a:prstGeom prst="rect">
            <a:avLst/>
          </a:prstGeom>
        </p:spPr>
      </p:pic>
    </p:spTree>
    <p:extLst>
      <p:ext uri="{BB962C8B-B14F-4D97-AF65-F5344CB8AC3E}">
        <p14:creationId xmlns:p14="http://schemas.microsoft.com/office/powerpoint/2010/main" val="354941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06657"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29048">
            <a:off x="6384756" y="3795342"/>
            <a:ext cx="2468586" cy="700328"/>
            <a:chOff x="0" y="0"/>
            <a:chExt cx="650163" cy="184449"/>
          </a:xfrm>
        </p:grpSpPr>
        <p:sp>
          <p:nvSpPr>
            <p:cNvPr id="3" name="Freeform 3"/>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433441" y="5178656"/>
            <a:ext cx="2468586" cy="700328"/>
            <a:chOff x="0" y="0"/>
            <a:chExt cx="650163" cy="184449"/>
          </a:xfrm>
        </p:grpSpPr>
        <p:sp>
          <p:nvSpPr>
            <p:cNvPr id="6" name="Freeform 6"/>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164105">
            <a:off x="6334675" y="6498499"/>
            <a:ext cx="2468586" cy="700328"/>
            <a:chOff x="0" y="0"/>
            <a:chExt cx="650163" cy="184449"/>
          </a:xfrm>
        </p:grpSpPr>
        <p:sp>
          <p:nvSpPr>
            <p:cNvPr id="9" name="Freeform 9"/>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164105">
            <a:off x="9488146" y="3880590"/>
            <a:ext cx="2454134" cy="700328"/>
            <a:chOff x="0" y="0"/>
            <a:chExt cx="650163" cy="184449"/>
          </a:xfrm>
        </p:grpSpPr>
        <p:sp>
          <p:nvSpPr>
            <p:cNvPr id="12" name="Freeform 12"/>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929048">
            <a:off x="9421061" y="6574083"/>
            <a:ext cx="2468586" cy="707727"/>
            <a:chOff x="0" y="0"/>
            <a:chExt cx="650163" cy="186397"/>
          </a:xfrm>
        </p:grpSpPr>
        <p:sp>
          <p:nvSpPr>
            <p:cNvPr id="15" name="Freeform 15"/>
            <p:cNvSpPr/>
            <p:nvPr/>
          </p:nvSpPr>
          <p:spPr>
            <a:xfrm>
              <a:off x="0" y="0"/>
              <a:ext cx="650163" cy="186397"/>
            </a:xfrm>
            <a:custGeom>
              <a:avLst/>
              <a:gdLst/>
              <a:ahLst/>
              <a:cxnLst/>
              <a:rect l="l" t="t" r="r" b="b"/>
              <a:pathLst>
                <a:path w="650163" h="186397">
                  <a:moveTo>
                    <a:pt x="0" y="0"/>
                  </a:moveTo>
                  <a:lnTo>
                    <a:pt x="650163" y="0"/>
                  </a:lnTo>
                  <a:lnTo>
                    <a:pt x="650163" y="186397"/>
                  </a:lnTo>
                  <a:lnTo>
                    <a:pt x="0" y="186397"/>
                  </a:lnTo>
                  <a:close/>
                </a:path>
              </a:pathLst>
            </a:custGeom>
            <a:solidFill>
              <a:srgbClr val="0063C8"/>
            </a:solidFill>
          </p:spPr>
        </p:sp>
        <p:sp>
          <p:nvSpPr>
            <p:cNvPr id="16" name="TextBox 16"/>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032084" y="5289512"/>
            <a:ext cx="2468586" cy="700328"/>
            <a:chOff x="0" y="0"/>
            <a:chExt cx="650163" cy="184449"/>
          </a:xfrm>
        </p:grpSpPr>
        <p:sp>
          <p:nvSpPr>
            <p:cNvPr id="18" name="Freeform 18"/>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19" name="TextBox 19"/>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222895" y="3459480"/>
            <a:ext cx="3842210" cy="3842210"/>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028700" y="3488055"/>
            <a:ext cx="5530163" cy="700328"/>
            <a:chOff x="0" y="0"/>
            <a:chExt cx="1456504" cy="184449"/>
          </a:xfrm>
        </p:grpSpPr>
        <p:sp>
          <p:nvSpPr>
            <p:cNvPr id="24" name="Freeform 24"/>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25" name="TextBox 25"/>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28700" y="5178656"/>
            <a:ext cx="5530163" cy="700328"/>
            <a:chOff x="0" y="0"/>
            <a:chExt cx="1456504" cy="184449"/>
          </a:xfrm>
        </p:grpSpPr>
        <p:sp>
          <p:nvSpPr>
            <p:cNvPr id="27" name="Freeform 27"/>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28" name="TextBox 28"/>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028700" y="6869584"/>
            <a:ext cx="5530163" cy="700328"/>
            <a:chOff x="0" y="0"/>
            <a:chExt cx="1456504" cy="184449"/>
          </a:xfrm>
        </p:grpSpPr>
        <p:sp>
          <p:nvSpPr>
            <p:cNvPr id="30" name="Freeform 30"/>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1" name="TextBox 31"/>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1731855" y="3497580"/>
            <a:ext cx="6022745" cy="700328"/>
            <a:chOff x="0" y="0"/>
            <a:chExt cx="1456504" cy="184449"/>
          </a:xfrm>
        </p:grpSpPr>
        <p:sp>
          <p:nvSpPr>
            <p:cNvPr id="33" name="Freeform 33"/>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4" name="TextBox 34"/>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1731855" y="6879109"/>
            <a:ext cx="5997302" cy="700328"/>
            <a:chOff x="0" y="0"/>
            <a:chExt cx="1456504" cy="184449"/>
          </a:xfrm>
        </p:grpSpPr>
        <p:sp>
          <p:nvSpPr>
            <p:cNvPr id="36" name="Freeform 36"/>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7" name="TextBox 3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11731855" y="5289512"/>
            <a:ext cx="6022745" cy="700328"/>
            <a:chOff x="0" y="0"/>
            <a:chExt cx="1456504" cy="184449"/>
          </a:xfrm>
        </p:grpSpPr>
        <p:sp>
          <p:nvSpPr>
            <p:cNvPr id="39" name="Freeform 39"/>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40" name="TextBox 4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sp>
        <p:nvSpPr>
          <p:cNvPr id="41" name="Freeform 41"/>
          <p:cNvSpPr/>
          <p:nvPr/>
        </p:nvSpPr>
        <p:spPr>
          <a:xfrm>
            <a:off x="7910472" y="4012724"/>
            <a:ext cx="2599059" cy="2553576"/>
          </a:xfrm>
          <a:custGeom>
            <a:avLst/>
            <a:gdLst/>
            <a:ahLst/>
            <a:cxnLst/>
            <a:rect l="l" t="t" r="r" b="b"/>
            <a:pathLst>
              <a:path w="2599059" h="2553576">
                <a:moveTo>
                  <a:pt x="0" y="0"/>
                </a:moveTo>
                <a:lnTo>
                  <a:pt x="2599059" y="0"/>
                </a:lnTo>
                <a:lnTo>
                  <a:pt x="2599059" y="2553576"/>
                </a:lnTo>
                <a:lnTo>
                  <a:pt x="0" y="255357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2" name="TextBox 42"/>
          <p:cNvSpPr txBox="1"/>
          <p:nvPr/>
        </p:nvSpPr>
        <p:spPr>
          <a:xfrm>
            <a:off x="1028700" y="838200"/>
            <a:ext cx="16230600" cy="1150123"/>
          </a:xfrm>
          <a:prstGeom prst="rect">
            <a:avLst/>
          </a:prstGeom>
        </p:spPr>
        <p:txBody>
          <a:bodyPr lIns="0" tIns="0" rIns="0" bIns="0" rtlCol="0" anchor="t">
            <a:spAutoFit/>
          </a:bodyPr>
          <a:lstStyle/>
          <a:p>
            <a:pPr algn="ctr" rtl="1">
              <a:lnSpc>
                <a:spcPts val="9303"/>
              </a:lnSpc>
              <a:spcBef>
                <a:spcPct val="0"/>
              </a:spcBef>
            </a:pPr>
            <a:r>
              <a:rPr lang="fr-FR" sz="6645" dirty="0" smtClean="0">
                <a:solidFill>
                  <a:srgbClr val="0E4D8D"/>
                </a:solidFill>
                <a:latin typeface="Courier New" panose="02070309020205020404" pitchFamily="49" charset="0"/>
                <a:cs typeface="Courier New" panose="02070309020205020404" pitchFamily="49" charset="0"/>
              </a:rPr>
              <a:t>LE BM</a:t>
            </a:r>
            <a:endParaRPr lang="en-US" sz="6645" dirty="0">
              <a:solidFill>
                <a:srgbClr val="0E4D8D"/>
              </a:solidFill>
              <a:latin typeface="Courier New" panose="02070309020205020404" pitchFamily="49" charset="0"/>
              <a:cs typeface="Courier New" panose="02070309020205020404" pitchFamily="49" charset="0"/>
            </a:endParaRPr>
          </a:p>
        </p:txBody>
      </p:sp>
      <p:sp>
        <p:nvSpPr>
          <p:cNvPr id="43" name="TextBox 43"/>
          <p:cNvSpPr txBox="1"/>
          <p:nvPr/>
        </p:nvSpPr>
        <p:spPr>
          <a:xfrm>
            <a:off x="2590800" y="3522711"/>
            <a:ext cx="3745271" cy="577081"/>
          </a:xfrm>
          <a:prstGeom prst="rect">
            <a:avLst/>
          </a:prstGeom>
        </p:spPr>
        <p:txBody>
          <a:bodyPr wrap="square" lIns="0" tIns="0" rIns="0" bIns="0" rtlCol="0" anchor="t">
            <a:spAutoFit/>
          </a:bodyPr>
          <a:lstStyle/>
          <a:p>
            <a:pPr algn="l" rtl="1">
              <a:lnSpc>
                <a:spcPts val="4463"/>
              </a:lnSpc>
              <a:spcBef>
                <a:spcPct val="0"/>
              </a:spcBef>
            </a:pPr>
            <a:r>
              <a:rPr lang="ar-DZ" sz="3187" dirty="0" smtClean="0">
                <a:solidFill>
                  <a:srgbClr val="1B2C4E"/>
                </a:solidFill>
                <a:latin typeface="Courier New" panose="02070309020205020404" pitchFamily="49" charset="0"/>
                <a:cs typeface="Courier New" panose="02070309020205020404" pitchFamily="49" charset="0"/>
              </a:rPr>
              <a:t>للأولياء والأطفال</a:t>
            </a:r>
            <a:endParaRPr lang="en-US" sz="3187" dirty="0">
              <a:solidFill>
                <a:srgbClr val="1B2C4E"/>
              </a:solidFill>
              <a:latin typeface="Courier New" panose="02070309020205020404" pitchFamily="49" charset="0"/>
              <a:cs typeface="Courier New" panose="02070309020205020404" pitchFamily="49" charset="0"/>
            </a:endParaRPr>
          </a:p>
        </p:txBody>
      </p:sp>
      <p:sp>
        <p:nvSpPr>
          <p:cNvPr id="44" name="TextBox 44"/>
          <p:cNvSpPr txBox="1"/>
          <p:nvPr/>
        </p:nvSpPr>
        <p:spPr>
          <a:xfrm>
            <a:off x="1799203" y="5203787"/>
            <a:ext cx="4536869" cy="577081"/>
          </a:xfrm>
          <a:prstGeom prst="rect">
            <a:avLst/>
          </a:prstGeom>
        </p:spPr>
        <p:txBody>
          <a:bodyPr wrap="square" lIns="0" tIns="0" rIns="0" bIns="0" rtlCol="0" anchor="t">
            <a:spAutoFit/>
          </a:bodyPr>
          <a:lstStyle/>
          <a:p>
            <a:pPr algn="r" rtl="1">
              <a:lnSpc>
                <a:spcPts val="4463"/>
              </a:lnSpc>
              <a:spcBef>
                <a:spcPct val="0"/>
              </a:spcBef>
            </a:pPr>
            <a:r>
              <a:rPr lang="ar-DZ" sz="3187" dirty="0" smtClean="0">
                <a:solidFill>
                  <a:srgbClr val="1B2C4E"/>
                </a:solidFill>
                <a:latin typeface="Courier New" panose="02070309020205020404" pitchFamily="49" charset="0"/>
                <a:cs typeface="Courier New" panose="02070309020205020404" pitchFamily="49" charset="0"/>
              </a:rPr>
              <a:t>للتسهيل التربية </a:t>
            </a:r>
            <a:endParaRPr lang="en-US" sz="3187" dirty="0">
              <a:solidFill>
                <a:srgbClr val="1B2C4E"/>
              </a:solidFill>
              <a:latin typeface="Courier New" panose="02070309020205020404" pitchFamily="49" charset="0"/>
              <a:cs typeface="Courier New" panose="02070309020205020404" pitchFamily="49" charset="0"/>
            </a:endParaRPr>
          </a:p>
        </p:txBody>
      </p:sp>
      <p:sp>
        <p:nvSpPr>
          <p:cNvPr id="45" name="TextBox 45"/>
          <p:cNvSpPr txBox="1"/>
          <p:nvPr/>
        </p:nvSpPr>
        <p:spPr>
          <a:xfrm>
            <a:off x="1799203" y="6906267"/>
            <a:ext cx="4245609" cy="542456"/>
          </a:xfrm>
          <a:prstGeom prst="rect">
            <a:avLst/>
          </a:prstGeom>
        </p:spPr>
        <p:txBody>
          <a:bodyPr lIns="0" tIns="0" rIns="0" bIns="0" rtlCol="0" anchor="t">
            <a:spAutoFit/>
          </a:bodyPr>
          <a:lstStyle/>
          <a:p>
            <a:pPr algn="r" rtl="1">
              <a:lnSpc>
                <a:spcPts val="4463"/>
              </a:lnSpc>
              <a:spcBef>
                <a:spcPct val="0"/>
              </a:spcBef>
            </a:pPr>
            <a:r>
              <a:rPr lang="ar-DZ" sz="3187" dirty="0" smtClean="0">
                <a:solidFill>
                  <a:srgbClr val="1B2C4E"/>
                </a:solidFill>
                <a:latin typeface="Poppins Ultra-Bold"/>
              </a:rPr>
              <a:t>طيلة أيام الأسبوع</a:t>
            </a:r>
            <a:endParaRPr lang="en-US" sz="3187" dirty="0">
              <a:solidFill>
                <a:srgbClr val="1B2C4E"/>
              </a:solidFill>
              <a:latin typeface="Poppins Ultra-Bold"/>
            </a:endParaRPr>
          </a:p>
        </p:txBody>
      </p:sp>
      <p:sp>
        <p:nvSpPr>
          <p:cNvPr id="46" name="TextBox 46"/>
          <p:cNvSpPr txBox="1"/>
          <p:nvPr/>
        </p:nvSpPr>
        <p:spPr>
          <a:xfrm>
            <a:off x="11203118" y="3530677"/>
            <a:ext cx="6526039" cy="577081"/>
          </a:xfrm>
          <a:prstGeom prst="rect">
            <a:avLst/>
          </a:prstGeom>
        </p:spPr>
        <p:txBody>
          <a:bodyPr wrap="square" lIns="0" tIns="0" rIns="0" bIns="0" rtlCol="0" anchor="t">
            <a:spAutoFit/>
          </a:bodyPr>
          <a:lstStyle/>
          <a:p>
            <a:pPr algn="r" rtl="1">
              <a:lnSpc>
                <a:spcPts val="4463"/>
              </a:lnSpc>
              <a:spcBef>
                <a:spcPct val="0"/>
              </a:spcBef>
            </a:pPr>
            <a:r>
              <a:rPr lang="ar-DZ" sz="3187" dirty="0" err="1" smtClean="0">
                <a:solidFill>
                  <a:srgbClr val="1B2C4E"/>
                </a:solidFill>
                <a:latin typeface="Courier New" panose="02070309020205020404" pitchFamily="49" charset="0"/>
                <a:cs typeface="Courier New" panose="02070309020205020404" pitchFamily="49" charset="0"/>
              </a:rPr>
              <a:t>التوجيه،الإرشادوتشخيص</a:t>
            </a:r>
            <a:r>
              <a:rPr lang="ar-DZ" sz="3187" dirty="0">
                <a:solidFill>
                  <a:srgbClr val="1B2C4E"/>
                </a:solidFill>
                <a:latin typeface="Courier New" panose="02070309020205020404" pitchFamily="49" charset="0"/>
                <a:cs typeface="Courier New" panose="02070309020205020404" pitchFamily="49" charset="0"/>
              </a:rPr>
              <a:t> </a:t>
            </a:r>
            <a:r>
              <a:rPr lang="ar-DZ" sz="3187" dirty="0" smtClean="0">
                <a:solidFill>
                  <a:srgbClr val="1B2C4E"/>
                </a:solidFill>
                <a:latin typeface="Courier New" panose="02070309020205020404" pitchFamily="49" charset="0"/>
                <a:cs typeface="Courier New" panose="02070309020205020404" pitchFamily="49" charset="0"/>
              </a:rPr>
              <a:t>وعلاج </a:t>
            </a:r>
            <a:endParaRPr lang="en-US" sz="3187" dirty="0">
              <a:solidFill>
                <a:srgbClr val="1B2C4E"/>
              </a:solidFill>
              <a:latin typeface="Courier New" panose="02070309020205020404" pitchFamily="49" charset="0"/>
              <a:cs typeface="Courier New" panose="02070309020205020404" pitchFamily="49" charset="0"/>
            </a:endParaRPr>
          </a:p>
        </p:txBody>
      </p:sp>
      <p:sp>
        <p:nvSpPr>
          <p:cNvPr id="47" name="TextBox 47"/>
          <p:cNvSpPr txBox="1"/>
          <p:nvPr/>
        </p:nvSpPr>
        <p:spPr>
          <a:xfrm>
            <a:off x="11520117" y="6871642"/>
            <a:ext cx="6209040" cy="540533"/>
          </a:xfrm>
          <a:prstGeom prst="rect">
            <a:avLst/>
          </a:prstGeom>
        </p:spPr>
        <p:txBody>
          <a:bodyPr wrap="square" lIns="0" tIns="0" rIns="0" bIns="0" rtlCol="0" anchor="t">
            <a:spAutoFit/>
          </a:bodyPr>
          <a:lstStyle/>
          <a:p>
            <a:pPr algn="r" rtl="1">
              <a:lnSpc>
                <a:spcPts val="4463"/>
              </a:lnSpc>
              <a:spcBef>
                <a:spcPct val="0"/>
              </a:spcBef>
            </a:pPr>
            <a:r>
              <a:rPr lang="ar-DZ" sz="2800" dirty="0" smtClean="0">
                <a:solidFill>
                  <a:srgbClr val="1B2C4E"/>
                </a:solidFill>
                <a:latin typeface="Courier New" panose="02070309020205020404" pitchFamily="49" charset="0"/>
                <a:cs typeface="Courier New" panose="02070309020205020404" pitchFamily="49" charset="0"/>
              </a:rPr>
              <a:t>عن طريق دورات </a:t>
            </a:r>
            <a:r>
              <a:rPr lang="ar-DZ" sz="2800" dirty="0" err="1" smtClean="0">
                <a:solidFill>
                  <a:srgbClr val="1B2C4E"/>
                </a:solidFill>
                <a:latin typeface="Courier New" panose="02070309020205020404" pitchFamily="49" charset="0"/>
                <a:cs typeface="Courier New" panose="02070309020205020404" pitchFamily="49" charset="0"/>
              </a:rPr>
              <a:t>تدريبيةوالتكفل</a:t>
            </a:r>
            <a:r>
              <a:rPr lang="ar-DZ" sz="2800" dirty="0" smtClean="0">
                <a:solidFill>
                  <a:srgbClr val="1B2C4E"/>
                </a:solidFill>
                <a:latin typeface="Courier New" panose="02070309020205020404" pitchFamily="49" charset="0"/>
                <a:cs typeface="Courier New" panose="02070309020205020404" pitchFamily="49" charset="0"/>
              </a:rPr>
              <a:t> </a:t>
            </a:r>
            <a:endParaRPr lang="en-US" sz="2800" dirty="0">
              <a:solidFill>
                <a:srgbClr val="1B2C4E"/>
              </a:solidFill>
              <a:latin typeface="Courier New" panose="02070309020205020404" pitchFamily="49" charset="0"/>
              <a:cs typeface="Courier New" panose="02070309020205020404" pitchFamily="49" charset="0"/>
            </a:endParaRPr>
          </a:p>
        </p:txBody>
      </p:sp>
      <p:sp>
        <p:nvSpPr>
          <p:cNvPr id="48" name="TextBox 48"/>
          <p:cNvSpPr txBox="1"/>
          <p:nvPr/>
        </p:nvSpPr>
        <p:spPr>
          <a:xfrm>
            <a:off x="11939318" y="5313524"/>
            <a:ext cx="4900881" cy="542456"/>
          </a:xfrm>
          <a:prstGeom prst="rect">
            <a:avLst/>
          </a:prstGeom>
        </p:spPr>
        <p:txBody>
          <a:bodyPr wrap="square" lIns="0" tIns="0" rIns="0" bIns="0" rtlCol="0" anchor="t">
            <a:spAutoFit/>
          </a:bodyPr>
          <a:lstStyle/>
          <a:p>
            <a:pPr algn="r" rtl="1">
              <a:lnSpc>
                <a:spcPts val="4463"/>
              </a:lnSpc>
              <a:spcBef>
                <a:spcPct val="0"/>
              </a:spcBef>
            </a:pPr>
            <a:r>
              <a:rPr lang="ar-DZ" sz="3187" dirty="0" smtClean="0">
                <a:solidFill>
                  <a:srgbClr val="1B2C4E"/>
                </a:solidFill>
                <a:latin typeface="Poppins Ultra-Bold"/>
              </a:rPr>
              <a:t>6000 دج للدورة و100دج للحصة</a:t>
            </a:r>
            <a:endParaRPr lang="en-US" sz="3187" dirty="0">
              <a:solidFill>
                <a:srgbClr val="1B2C4E"/>
              </a:solidFill>
              <a:latin typeface="Poppins Ultra-Bold"/>
            </a:endParaRPr>
          </a:p>
        </p:txBody>
      </p:sp>
      <p:sp>
        <p:nvSpPr>
          <p:cNvPr id="49" name="ZoneTexte 48"/>
          <p:cNvSpPr txBox="1"/>
          <p:nvPr/>
        </p:nvSpPr>
        <p:spPr>
          <a:xfrm>
            <a:off x="13716000" y="2781300"/>
            <a:ext cx="3543300" cy="523220"/>
          </a:xfrm>
          <a:prstGeom prst="rect">
            <a:avLst/>
          </a:prstGeom>
          <a:noFill/>
        </p:spPr>
        <p:txBody>
          <a:bodyPr wrap="square" rtlCol="0">
            <a:spAutoFit/>
          </a:bodyPr>
          <a:lstStyle/>
          <a:p>
            <a:pPr algn="r" rtl="1"/>
            <a:r>
              <a:rPr lang="ar-DZ" sz="2800" b="1" dirty="0" smtClean="0">
                <a:latin typeface="Courier New" panose="02070309020205020404" pitchFamily="49" charset="0"/>
                <a:cs typeface="Courier New" panose="02070309020205020404" pitchFamily="49" charset="0"/>
              </a:rPr>
              <a:t>ماذا نقدم؟ </a:t>
            </a:r>
            <a:endParaRPr lang="fr-FR" sz="2800" b="1" dirty="0">
              <a:latin typeface="Courier New" panose="02070309020205020404" pitchFamily="49" charset="0"/>
              <a:cs typeface="Courier New" panose="02070309020205020404" pitchFamily="49" charset="0"/>
            </a:endParaRPr>
          </a:p>
        </p:txBody>
      </p:sp>
      <p:sp>
        <p:nvSpPr>
          <p:cNvPr id="50" name="ZoneTexte 49"/>
          <p:cNvSpPr txBox="1"/>
          <p:nvPr/>
        </p:nvSpPr>
        <p:spPr>
          <a:xfrm>
            <a:off x="4114800" y="2628900"/>
            <a:ext cx="2444063" cy="584775"/>
          </a:xfrm>
          <a:prstGeom prst="rect">
            <a:avLst/>
          </a:prstGeom>
          <a:noFill/>
        </p:spPr>
        <p:txBody>
          <a:bodyPr wrap="square" rtlCol="0">
            <a:spAutoFit/>
          </a:bodyPr>
          <a:lstStyle/>
          <a:p>
            <a:pPr algn="r" rtl="1"/>
            <a:r>
              <a:rPr lang="ar-DZ" sz="3200" b="1" dirty="0" smtClean="0">
                <a:latin typeface="Courier New" panose="02070309020205020404" pitchFamily="49" charset="0"/>
                <a:cs typeface="Courier New" panose="02070309020205020404" pitchFamily="49" charset="0"/>
              </a:rPr>
              <a:t>لمن؟</a:t>
            </a:r>
            <a:endParaRPr lang="fr-FR" sz="3200" b="1" dirty="0">
              <a:latin typeface="Courier New" panose="02070309020205020404" pitchFamily="49" charset="0"/>
              <a:cs typeface="Courier New" panose="02070309020205020404" pitchFamily="49" charset="0"/>
            </a:endParaRPr>
          </a:p>
        </p:txBody>
      </p:sp>
      <p:sp>
        <p:nvSpPr>
          <p:cNvPr id="51" name="ZoneTexte 50"/>
          <p:cNvSpPr txBox="1"/>
          <p:nvPr/>
        </p:nvSpPr>
        <p:spPr>
          <a:xfrm>
            <a:off x="15092839" y="4610100"/>
            <a:ext cx="2356961" cy="523220"/>
          </a:xfrm>
          <a:prstGeom prst="rect">
            <a:avLst/>
          </a:prstGeom>
          <a:noFill/>
        </p:spPr>
        <p:txBody>
          <a:bodyPr wrap="square" rtlCol="0">
            <a:spAutoFit/>
          </a:bodyPr>
          <a:lstStyle/>
          <a:p>
            <a:pPr algn="r" rtl="1"/>
            <a:r>
              <a:rPr lang="ar-DZ" sz="2800" b="1" dirty="0" smtClean="0">
                <a:latin typeface="Courier New" panose="02070309020205020404" pitchFamily="49" charset="0"/>
                <a:cs typeface="Courier New" panose="02070309020205020404" pitchFamily="49" charset="0"/>
              </a:rPr>
              <a:t>كم الثمن؟</a:t>
            </a:r>
            <a:endParaRPr lang="fr-FR" sz="2800" b="1" dirty="0">
              <a:latin typeface="Courier New" panose="02070309020205020404" pitchFamily="49" charset="0"/>
              <a:cs typeface="Courier New" panose="02070309020205020404" pitchFamily="49" charset="0"/>
            </a:endParaRPr>
          </a:p>
        </p:txBody>
      </p:sp>
      <p:sp>
        <p:nvSpPr>
          <p:cNvPr id="52" name="ZoneTexte 51"/>
          <p:cNvSpPr txBox="1"/>
          <p:nvPr/>
        </p:nvSpPr>
        <p:spPr>
          <a:xfrm>
            <a:off x="4541086" y="6174421"/>
            <a:ext cx="1661550" cy="646331"/>
          </a:xfrm>
          <a:prstGeom prst="rect">
            <a:avLst/>
          </a:prstGeom>
          <a:noFill/>
        </p:spPr>
        <p:txBody>
          <a:bodyPr wrap="square" rtlCol="0">
            <a:spAutoFit/>
          </a:bodyPr>
          <a:lstStyle/>
          <a:p>
            <a:pPr algn="r" rtl="1"/>
            <a:r>
              <a:rPr lang="ar-DZ" sz="3600" b="1" dirty="0" smtClean="0">
                <a:latin typeface="Courier New" panose="02070309020205020404" pitchFamily="49" charset="0"/>
                <a:cs typeface="Courier New" panose="02070309020205020404" pitchFamily="49" charset="0"/>
              </a:rPr>
              <a:t>متى؟</a:t>
            </a:r>
            <a:endParaRPr lang="fr-FR" sz="3600" b="1" dirty="0">
              <a:latin typeface="Courier New" panose="02070309020205020404" pitchFamily="49" charset="0"/>
              <a:cs typeface="Courier New" panose="02070309020205020404" pitchFamily="49" charset="0"/>
            </a:endParaRPr>
          </a:p>
        </p:txBody>
      </p:sp>
      <p:sp>
        <p:nvSpPr>
          <p:cNvPr id="53" name="ZoneTexte 52"/>
          <p:cNvSpPr txBox="1"/>
          <p:nvPr/>
        </p:nvSpPr>
        <p:spPr>
          <a:xfrm>
            <a:off x="15621576" y="6235977"/>
            <a:ext cx="1905000" cy="584775"/>
          </a:xfrm>
          <a:prstGeom prst="rect">
            <a:avLst/>
          </a:prstGeom>
          <a:noFill/>
        </p:spPr>
        <p:txBody>
          <a:bodyPr wrap="square" rtlCol="0">
            <a:spAutoFit/>
          </a:bodyPr>
          <a:lstStyle/>
          <a:p>
            <a:pPr algn="r" rtl="1"/>
            <a:r>
              <a:rPr lang="ar-DZ" sz="3200" b="1" dirty="0" smtClean="0">
                <a:latin typeface="Courier New" panose="02070309020205020404" pitchFamily="49" charset="0"/>
                <a:cs typeface="Courier New" panose="02070309020205020404" pitchFamily="49" charset="0"/>
              </a:rPr>
              <a:t>كيف؟</a:t>
            </a:r>
            <a:endParaRPr lang="fr-FR" sz="3200" b="1" dirty="0">
              <a:latin typeface="Courier New" panose="02070309020205020404" pitchFamily="49" charset="0"/>
              <a:cs typeface="Courier New" panose="02070309020205020404" pitchFamily="49" charset="0"/>
            </a:endParaRPr>
          </a:p>
        </p:txBody>
      </p:sp>
      <p:sp>
        <p:nvSpPr>
          <p:cNvPr id="54" name="ZoneTexte 53"/>
          <p:cNvSpPr txBox="1"/>
          <p:nvPr/>
        </p:nvSpPr>
        <p:spPr>
          <a:xfrm>
            <a:off x="4114800" y="4610100"/>
            <a:ext cx="2444063" cy="523220"/>
          </a:xfrm>
          <a:prstGeom prst="rect">
            <a:avLst/>
          </a:prstGeom>
          <a:noFill/>
        </p:spPr>
        <p:txBody>
          <a:bodyPr wrap="square" rtlCol="0">
            <a:spAutoFit/>
          </a:bodyPr>
          <a:lstStyle/>
          <a:p>
            <a:pPr algn="r" rtl="1"/>
            <a:r>
              <a:rPr lang="ar-DZ" sz="2800" b="1" dirty="0" smtClean="0">
                <a:latin typeface="Courier New" panose="02070309020205020404" pitchFamily="49" charset="0"/>
                <a:cs typeface="Courier New" panose="02070309020205020404" pitchFamily="49" charset="0"/>
              </a:rPr>
              <a:t>لماذا؟</a:t>
            </a:r>
            <a:endParaRPr lang="fr-FR" sz="2800" b="1" dirty="0">
              <a:latin typeface="Courier New" panose="02070309020205020404" pitchFamily="49" charset="0"/>
              <a:cs typeface="Courier New" panose="02070309020205020404" pitchFamily="49"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476</Words>
  <Application>Microsoft Office PowerPoint</Application>
  <PresentationFormat>Personnalisé</PresentationFormat>
  <Paragraphs>90</Paragraphs>
  <Slides>16</Slides>
  <Notes>1</Notes>
  <HiddenSlides>0</HiddenSlides>
  <MMClips>3</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Poppins Ultra-Bold</vt:lpstr>
      <vt:lpstr>Calibri</vt:lpstr>
      <vt:lpstr>Wingdings</vt:lpstr>
      <vt:lpstr>Arial</vt:lpstr>
      <vt:lpstr>Courier New</vt:lpstr>
      <vt:lpstr>Poppins Medium</vt:lpstr>
      <vt:lpstr>Poppins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White Modern Effective Leadership In Business Presentation</dc:title>
  <cp:lastModifiedBy>CATECH</cp:lastModifiedBy>
  <cp:revision>30</cp:revision>
  <dcterms:created xsi:type="dcterms:W3CDTF">2006-08-16T00:00:00Z</dcterms:created>
  <dcterms:modified xsi:type="dcterms:W3CDTF">2023-07-09T05:42:48Z</dcterms:modified>
  <dc:identifier>DAFoAsNpX60</dc:identifier>
</cp:coreProperties>
</file>