
<file path=[Content_Types].xml><?xml version="1.0" encoding="utf-8"?>
<Types xmlns="http://schemas.openxmlformats.org/package/2006/content-types">
  <Default Extension="png" ContentType="image/png"/>
  <Default Extension="mp3" ContentType="audio/mpeg"/>
  <Default Extension="svg" ContentType="image/svg+xml"/>
  <Default Extension="jpeg" ContentType="image/jpeg"/>
  <Default Extension="m4a" ContentType="audio/mp4"/>
  <Default Extension="rels" ContentType="application/vnd.openxmlformats-package.relationships+xml"/>
  <Default Extension="xml" ContentType="application/xml"/>
  <Default Extension="fntdata" ContentType="application/x-fontdata"/>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8"/>
  </p:notesMasterIdLst>
  <p:sldIdLst>
    <p:sldId id="256" r:id="rId2"/>
    <p:sldId id="257" r:id="rId3"/>
    <p:sldId id="258" r:id="rId4"/>
    <p:sldId id="259" r:id="rId5"/>
    <p:sldId id="260" r:id="rId6"/>
    <p:sldId id="267" r:id="rId7"/>
    <p:sldId id="265" r:id="rId8"/>
    <p:sldId id="273" r:id="rId9"/>
    <p:sldId id="263" r:id="rId10"/>
    <p:sldId id="272" r:id="rId11"/>
    <p:sldId id="266" r:id="rId12"/>
    <p:sldId id="274" r:id="rId13"/>
    <p:sldId id="261" r:id="rId14"/>
    <p:sldId id="275" r:id="rId15"/>
    <p:sldId id="271" r:id="rId16"/>
    <p:sldId id="276" r:id="rId17"/>
  </p:sldIdLst>
  <p:sldSz cx="18288000" cy="10287000"/>
  <p:notesSz cx="6858000" cy="9144000"/>
  <p:embeddedFontLst>
    <p:embeddedFont>
      <p:font typeface="Poppins Ultra-Bold" panose="020B0604020202020204" charset="0"/>
      <p:regular r:id="rId19"/>
    </p:embeddedFont>
    <p:embeddedFont>
      <p:font typeface="Calibri" panose="020F0502020204030204" pitchFamily="34" charset="0"/>
      <p:regular r:id="rId20"/>
      <p:bold r:id="rId21"/>
      <p:italic r:id="rId22"/>
      <p:boldItalic r:id="rId23"/>
    </p:embeddedFont>
    <p:embeddedFont>
      <p:font typeface="Poppins Medium" panose="020B0604020202020204" charset="0"/>
      <p:regular r:id="rId24"/>
    </p:embeddedFont>
    <p:embeddedFont>
      <p:font typeface="Poppins" panose="020B0604020202020204" charset="0"/>
      <p:regular r:id="rId2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40" autoAdjust="0"/>
    <p:restoredTop sz="94622" autoAdjust="0"/>
  </p:normalViewPr>
  <p:slideViewPr>
    <p:cSldViewPr>
      <p:cViewPr varScale="1">
        <p:scale>
          <a:sx n="49" d="100"/>
          <a:sy n="49" d="100"/>
        </p:scale>
        <p:origin x="516"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C6CB79-A243-4A62-88E1-4C99B7A21F11}" type="datetimeFigureOut">
              <a:rPr lang="fr-FR" smtClean="0"/>
              <a:t>09/07/2023</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8FCD13-0455-4EE0-8586-B411802016C1}" type="slidenum">
              <a:rPr lang="fr-FR" smtClean="0"/>
              <a:t>‹N°›</a:t>
            </a:fld>
            <a:endParaRPr lang="fr-FR"/>
          </a:p>
        </p:txBody>
      </p:sp>
    </p:spTree>
    <p:extLst>
      <p:ext uri="{BB962C8B-B14F-4D97-AF65-F5344CB8AC3E}">
        <p14:creationId xmlns:p14="http://schemas.microsoft.com/office/powerpoint/2010/main" val="42701416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48FCD13-0455-4EE0-8586-B411802016C1}" type="slidenum">
              <a:rPr lang="fr-FR" smtClean="0"/>
              <a:t>4</a:t>
            </a:fld>
            <a:endParaRPr lang="fr-FR"/>
          </a:p>
        </p:txBody>
      </p:sp>
    </p:spTree>
    <p:extLst>
      <p:ext uri="{BB962C8B-B14F-4D97-AF65-F5344CB8AC3E}">
        <p14:creationId xmlns:p14="http://schemas.microsoft.com/office/powerpoint/2010/main" val="4292221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7/9/2023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7/9/2023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7/9/2023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7/9/2023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7/9/2023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Relationship Id="rId13" Type="http://schemas.openxmlformats.org/officeDocument/2006/relationships/image" Target="../media/image7.jpeg"/><Relationship Id="rId3" Type="http://schemas.openxmlformats.org/officeDocument/2006/relationships/image" Target="../media/image2.png"/><Relationship Id="rId7" Type="http://schemas.openxmlformats.org/officeDocument/2006/relationships/image" Target="../media/image4.png"/><Relationship Id="rId12" Type="http://schemas.openxmlformats.org/officeDocument/2006/relationships/image" Target="../media/image11.sv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svg"/><Relationship Id="rId11" Type="http://schemas.openxmlformats.org/officeDocument/2006/relationships/image" Target="../media/image6.png"/><Relationship Id="rId5" Type="http://schemas.openxmlformats.org/officeDocument/2006/relationships/image" Target="../media/image3.png"/><Relationship Id="rId10" Type="http://schemas.openxmlformats.org/officeDocument/2006/relationships/image" Target="../media/image9.svg"/><Relationship Id="rId4" Type="http://schemas.openxmlformats.org/officeDocument/2006/relationships/image" Target="../media/image3.svg"/><Relationship Id="rId9" Type="http://schemas.openxmlformats.org/officeDocument/2006/relationships/image" Target="../media/image5.png"/><Relationship Id="rId14"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33.jp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 Id="rId9" Type="http://schemas.openxmlformats.org/officeDocument/2006/relationships/image" Target="../media/image34.jpg"/></Relationships>
</file>

<file path=ppt/slides/_rels/slide1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7.svg"/><Relationship Id="rId13" Type="http://schemas.openxmlformats.org/officeDocument/2006/relationships/image" Target="../media/image37.jpeg"/><Relationship Id="rId3" Type="http://schemas.openxmlformats.org/officeDocument/2006/relationships/image" Target="../media/image2.png"/><Relationship Id="rId7" Type="http://schemas.openxmlformats.org/officeDocument/2006/relationships/image" Target="../media/image4.png"/><Relationship Id="rId12" Type="http://schemas.openxmlformats.org/officeDocument/2006/relationships/image" Target="../media/image11.svg"/><Relationship Id="rId2" Type="http://schemas.openxmlformats.org/officeDocument/2006/relationships/image" Target="../media/image1.jpeg"/><Relationship Id="rId16"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5.svg"/><Relationship Id="rId11" Type="http://schemas.openxmlformats.org/officeDocument/2006/relationships/image" Target="../media/image6.png"/><Relationship Id="rId5" Type="http://schemas.openxmlformats.org/officeDocument/2006/relationships/image" Target="../media/image3.png"/><Relationship Id="rId15" Type="http://schemas.openxmlformats.org/officeDocument/2006/relationships/image" Target="../media/image54.svg"/><Relationship Id="rId10" Type="http://schemas.openxmlformats.org/officeDocument/2006/relationships/image" Target="../media/image9.svg"/><Relationship Id="rId4" Type="http://schemas.openxmlformats.org/officeDocument/2006/relationships/image" Target="../media/image3.svg"/><Relationship Id="rId9" Type="http://schemas.openxmlformats.org/officeDocument/2006/relationships/image" Target="../media/image5.png"/><Relationship Id="rId14" Type="http://schemas.openxmlformats.org/officeDocument/2006/relationships/image" Target="../media/image38.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3.mp4"/><Relationship Id="rId1" Type="http://schemas.microsoft.com/office/2007/relationships/media" Target="../media/media3.mp4"/><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6.svg"/></Relationships>
</file>

<file path=ppt/slides/_rels/slide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3" Type="http://schemas.microsoft.com/office/2007/relationships/media" Target="../media/media2.mp3"/><Relationship Id="rId7" Type="http://schemas.openxmlformats.org/officeDocument/2006/relationships/image" Target="../media/image19.png"/><Relationship Id="rId12" Type="http://schemas.openxmlformats.org/officeDocument/2006/relationships/image" Target="../media/image24.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slideLayout" Target="../slideLayouts/slideLayout7.xml"/><Relationship Id="rId10" Type="http://schemas.openxmlformats.org/officeDocument/2006/relationships/image" Target="../media/image22.png"/><Relationship Id="rId4" Type="http://schemas.openxmlformats.org/officeDocument/2006/relationships/audio" Target="../media/media2.mp3"/><Relationship Id="rId9"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2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21999"/>
          </a:blip>
          <a:srcRect t="7786" b="7786"/>
          <a:stretch>
            <a:fillRect/>
          </a:stretch>
        </p:blipFill>
        <p:spPr>
          <a:xfrm>
            <a:off x="0" y="0"/>
            <a:ext cx="18288000" cy="10287000"/>
          </a:xfrm>
          <a:prstGeom prst="rect">
            <a:avLst/>
          </a:prstGeom>
        </p:spPr>
      </p:pic>
      <p:grpSp>
        <p:nvGrpSpPr>
          <p:cNvPr id="3" name="Group 3"/>
          <p:cNvGrpSpPr/>
          <p:nvPr/>
        </p:nvGrpSpPr>
        <p:grpSpPr>
          <a:xfrm>
            <a:off x="3846962" y="4131361"/>
            <a:ext cx="4996443" cy="4750680"/>
            <a:chOff x="0" y="0"/>
            <a:chExt cx="1293983" cy="1230335"/>
          </a:xfrm>
        </p:grpSpPr>
        <p:sp>
          <p:nvSpPr>
            <p:cNvPr id="4" name="Freeform 4"/>
            <p:cNvSpPr/>
            <p:nvPr/>
          </p:nvSpPr>
          <p:spPr>
            <a:xfrm>
              <a:off x="34569" y="0"/>
              <a:ext cx="1224845" cy="1230335"/>
            </a:xfrm>
            <a:custGeom>
              <a:avLst/>
              <a:gdLst/>
              <a:ahLst/>
              <a:cxnLst/>
              <a:rect l="l" t="t" r="r" b="b"/>
              <a:pathLst>
                <a:path w="1224845" h="1230335">
                  <a:moveTo>
                    <a:pt x="612423" y="0"/>
                  </a:moveTo>
                  <a:cubicBezTo>
                    <a:pt x="951096" y="1515"/>
                    <a:pt x="1224845" y="276490"/>
                    <a:pt x="1224845" y="615167"/>
                  </a:cubicBezTo>
                  <a:cubicBezTo>
                    <a:pt x="1224845" y="953845"/>
                    <a:pt x="951096" y="1228820"/>
                    <a:pt x="612423" y="1230335"/>
                  </a:cubicBezTo>
                  <a:cubicBezTo>
                    <a:pt x="273749" y="1228820"/>
                    <a:pt x="0" y="953845"/>
                    <a:pt x="0" y="615167"/>
                  </a:cubicBezTo>
                  <a:cubicBezTo>
                    <a:pt x="0" y="276490"/>
                    <a:pt x="273749" y="1515"/>
                    <a:pt x="612423" y="0"/>
                  </a:cubicBezTo>
                  <a:close/>
                </a:path>
              </a:pathLst>
            </a:custGeom>
            <a:solidFill>
              <a:srgbClr val="0063C8"/>
            </a:solidFill>
          </p:spPr>
        </p:sp>
        <p:sp>
          <p:nvSpPr>
            <p:cNvPr id="5" name="TextBox 5"/>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6" name="Group 6"/>
          <p:cNvGrpSpPr/>
          <p:nvPr/>
        </p:nvGrpSpPr>
        <p:grpSpPr>
          <a:xfrm>
            <a:off x="-1724007" y="5963633"/>
            <a:ext cx="7854157" cy="7627620"/>
            <a:chOff x="0" y="0"/>
            <a:chExt cx="1027471" cy="997836"/>
          </a:xfrm>
        </p:grpSpPr>
        <p:sp>
          <p:nvSpPr>
            <p:cNvPr id="7" name="Freeform 7"/>
            <p:cNvSpPr/>
            <p:nvPr/>
          </p:nvSpPr>
          <p:spPr>
            <a:xfrm>
              <a:off x="17044" y="0"/>
              <a:ext cx="993383" cy="997836"/>
            </a:xfrm>
            <a:custGeom>
              <a:avLst/>
              <a:gdLst/>
              <a:ahLst/>
              <a:cxnLst/>
              <a:rect l="l" t="t" r="r" b="b"/>
              <a:pathLst>
                <a:path w="993383" h="997836">
                  <a:moveTo>
                    <a:pt x="496691" y="0"/>
                  </a:moveTo>
                  <a:cubicBezTo>
                    <a:pt x="771365" y="1228"/>
                    <a:pt x="993383" y="224241"/>
                    <a:pt x="993383" y="498918"/>
                  </a:cubicBezTo>
                  <a:cubicBezTo>
                    <a:pt x="993383" y="773594"/>
                    <a:pt x="771365" y="996607"/>
                    <a:pt x="496691" y="997836"/>
                  </a:cubicBezTo>
                  <a:cubicBezTo>
                    <a:pt x="222018" y="996607"/>
                    <a:pt x="0" y="773594"/>
                    <a:pt x="0" y="498918"/>
                  </a:cubicBezTo>
                  <a:cubicBezTo>
                    <a:pt x="0" y="224241"/>
                    <a:pt x="222018" y="1228"/>
                    <a:pt x="496691" y="0"/>
                  </a:cubicBezTo>
                  <a:close/>
                </a:path>
              </a:pathLst>
            </a:custGeom>
            <a:solidFill>
              <a:srgbClr val="124A87"/>
            </a:solidFill>
          </p:spPr>
        </p:sp>
        <p:sp>
          <p:nvSpPr>
            <p:cNvPr id="8" name="TextBox 8"/>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9" name="Group 9"/>
          <p:cNvGrpSpPr/>
          <p:nvPr/>
        </p:nvGrpSpPr>
        <p:grpSpPr>
          <a:xfrm>
            <a:off x="-744293" y="-2576106"/>
            <a:ext cx="7203777" cy="5740737"/>
            <a:chOff x="0" y="0"/>
            <a:chExt cx="1019944" cy="812800"/>
          </a:xfrm>
        </p:grpSpPr>
        <p:sp>
          <p:nvSpPr>
            <p:cNvPr id="10" name="Freeform 10"/>
            <p:cNvSpPr/>
            <p:nvPr/>
          </p:nvSpPr>
          <p:spPr>
            <a:xfrm>
              <a:off x="105385"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124A87"/>
            </a:solidFill>
          </p:spPr>
        </p:sp>
        <p:sp>
          <p:nvSpPr>
            <p:cNvPr id="11" name="TextBox 11"/>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sp>
        <p:nvSpPr>
          <p:cNvPr id="12" name="Freeform 12"/>
          <p:cNvSpPr/>
          <p:nvPr/>
        </p:nvSpPr>
        <p:spPr>
          <a:xfrm>
            <a:off x="34893" y="1030836"/>
            <a:ext cx="8225327" cy="8225327"/>
          </a:xfrm>
          <a:custGeom>
            <a:avLst/>
            <a:gdLst/>
            <a:ahLst/>
            <a:cxnLst/>
            <a:rect l="l" t="t" r="r" b="b"/>
            <a:pathLst>
              <a:path w="8225327" h="8225327">
                <a:moveTo>
                  <a:pt x="0" y="0"/>
                </a:moveTo>
                <a:lnTo>
                  <a:pt x="8225327" y="0"/>
                </a:lnTo>
                <a:lnTo>
                  <a:pt x="8225327" y="8225328"/>
                </a:lnTo>
                <a:lnTo>
                  <a:pt x="0" y="8225328"/>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sp>
        <p:nvSpPr>
          <p:cNvPr id="13" name="Freeform 13"/>
          <p:cNvSpPr/>
          <p:nvPr/>
        </p:nvSpPr>
        <p:spPr>
          <a:xfrm rot="5400000">
            <a:off x="-964351" y="3536512"/>
            <a:ext cx="6637719" cy="3318859"/>
          </a:xfrm>
          <a:custGeom>
            <a:avLst/>
            <a:gdLst/>
            <a:ahLst/>
            <a:cxnLst/>
            <a:rect l="l" t="t" r="r" b="b"/>
            <a:pathLst>
              <a:path w="6637719" h="3318859">
                <a:moveTo>
                  <a:pt x="0" y="0"/>
                </a:moveTo>
                <a:lnTo>
                  <a:pt x="6637718" y="0"/>
                </a:lnTo>
                <a:lnTo>
                  <a:pt x="6637718" y="3318859"/>
                </a:lnTo>
                <a:lnTo>
                  <a:pt x="0" y="3318859"/>
                </a:lnTo>
                <a:lnTo>
                  <a:pt x="0" y="0"/>
                </a:lnTo>
                <a:close/>
              </a:path>
            </a:pathLst>
          </a:custGeom>
          <a:blipFill>
            <a:blip r:embed="rId5">
              <a:extLst>
                <a:ext uri="{96DAC541-7B7A-43D3-8B79-37D633B846F1}">
                  <asvg:svgBlip xmlns="" xmlns:asvg="http://schemas.microsoft.com/office/drawing/2016/SVG/main" r:embed="rId6"/>
                </a:ext>
              </a:extLst>
            </a:blip>
            <a:stretch>
              <a:fillRect/>
            </a:stretch>
          </a:blipFill>
        </p:spPr>
      </p:sp>
      <p:sp>
        <p:nvSpPr>
          <p:cNvPr id="14" name="Freeform 14"/>
          <p:cNvSpPr/>
          <p:nvPr/>
        </p:nvSpPr>
        <p:spPr>
          <a:xfrm rot="-5400000">
            <a:off x="2426034" y="3459994"/>
            <a:ext cx="6651061" cy="3458552"/>
          </a:xfrm>
          <a:custGeom>
            <a:avLst/>
            <a:gdLst/>
            <a:ahLst/>
            <a:cxnLst/>
            <a:rect l="l" t="t" r="r" b="b"/>
            <a:pathLst>
              <a:path w="6651061" h="3458552">
                <a:moveTo>
                  <a:pt x="0" y="0"/>
                </a:moveTo>
                <a:lnTo>
                  <a:pt x="6651061" y="0"/>
                </a:lnTo>
                <a:lnTo>
                  <a:pt x="6651061" y="3458552"/>
                </a:lnTo>
                <a:lnTo>
                  <a:pt x="0" y="3458552"/>
                </a:lnTo>
                <a:lnTo>
                  <a:pt x="0" y="0"/>
                </a:lnTo>
                <a:close/>
              </a:path>
            </a:pathLst>
          </a:custGeom>
          <a:blipFill>
            <a:blip r:embed="rId7">
              <a:extLst>
                <a:ext uri="{96DAC541-7B7A-43D3-8B79-37D633B846F1}">
                  <asvg:svgBlip xmlns="" xmlns:asvg="http://schemas.microsoft.com/office/drawing/2016/SVG/main" r:embed="rId8"/>
                </a:ext>
              </a:extLst>
            </a:blip>
            <a:stretch>
              <a:fillRect/>
            </a:stretch>
          </a:blipFill>
        </p:spPr>
      </p:sp>
      <p:sp>
        <p:nvSpPr>
          <p:cNvPr id="15" name="Freeform 15"/>
          <p:cNvSpPr/>
          <p:nvPr/>
        </p:nvSpPr>
        <p:spPr>
          <a:xfrm>
            <a:off x="801758" y="1686917"/>
            <a:ext cx="6404641" cy="6404641"/>
          </a:xfrm>
          <a:custGeom>
            <a:avLst/>
            <a:gdLst/>
            <a:ahLst/>
            <a:cxnLst/>
            <a:rect l="l" t="t" r="r" b="b"/>
            <a:pathLst>
              <a:path w="6404641" h="6404641">
                <a:moveTo>
                  <a:pt x="0" y="0"/>
                </a:moveTo>
                <a:lnTo>
                  <a:pt x="6404641" y="0"/>
                </a:lnTo>
                <a:lnTo>
                  <a:pt x="6404641" y="6404641"/>
                </a:lnTo>
                <a:lnTo>
                  <a:pt x="0" y="6404641"/>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sp>
        <p:nvSpPr>
          <p:cNvPr id="16" name="Freeform 16"/>
          <p:cNvSpPr/>
          <p:nvPr/>
        </p:nvSpPr>
        <p:spPr>
          <a:xfrm>
            <a:off x="1232092" y="2296990"/>
            <a:ext cx="5616761" cy="2808381"/>
          </a:xfrm>
          <a:custGeom>
            <a:avLst/>
            <a:gdLst/>
            <a:ahLst/>
            <a:cxnLst/>
            <a:rect l="l" t="t" r="r" b="b"/>
            <a:pathLst>
              <a:path w="5616761" h="2808381">
                <a:moveTo>
                  <a:pt x="0" y="0"/>
                </a:moveTo>
                <a:lnTo>
                  <a:pt x="5616762" y="0"/>
                </a:lnTo>
                <a:lnTo>
                  <a:pt x="5616762" y="2808381"/>
                </a:lnTo>
                <a:lnTo>
                  <a:pt x="0" y="2808381"/>
                </a:lnTo>
                <a:lnTo>
                  <a:pt x="0" y="0"/>
                </a:lnTo>
                <a:close/>
              </a:path>
            </a:pathLst>
          </a:custGeom>
          <a:blipFill>
            <a:blip r:embed="rId9">
              <a:extLst>
                <a:ext uri="{96DAC541-7B7A-43D3-8B79-37D633B846F1}">
                  <asvg:svgBlip xmlns="" xmlns:asvg="http://schemas.microsoft.com/office/drawing/2016/SVG/main" r:embed="rId10"/>
                </a:ext>
              </a:extLst>
            </a:blip>
            <a:stretch>
              <a:fillRect/>
            </a:stretch>
          </a:blipFill>
        </p:spPr>
      </p:sp>
      <p:sp>
        <p:nvSpPr>
          <p:cNvPr id="17" name="Freeform 17"/>
          <p:cNvSpPr/>
          <p:nvPr/>
        </p:nvSpPr>
        <p:spPr>
          <a:xfrm rot="-10800000">
            <a:off x="2203071" y="6885441"/>
            <a:ext cx="3621733" cy="1512074"/>
          </a:xfrm>
          <a:custGeom>
            <a:avLst/>
            <a:gdLst/>
            <a:ahLst/>
            <a:cxnLst/>
            <a:rect l="l" t="t" r="r" b="b"/>
            <a:pathLst>
              <a:path w="3621733" h="1512074">
                <a:moveTo>
                  <a:pt x="0" y="0"/>
                </a:moveTo>
                <a:lnTo>
                  <a:pt x="3621733" y="0"/>
                </a:lnTo>
                <a:lnTo>
                  <a:pt x="3621733" y="1512074"/>
                </a:lnTo>
                <a:lnTo>
                  <a:pt x="0" y="1512074"/>
                </a:lnTo>
                <a:lnTo>
                  <a:pt x="0" y="0"/>
                </a:lnTo>
                <a:close/>
              </a:path>
            </a:pathLst>
          </a:custGeom>
          <a:blipFill>
            <a:blip r:embed="rId11">
              <a:extLst>
                <a:ext uri="{96DAC541-7B7A-43D3-8B79-37D633B846F1}">
                  <asvg:svgBlip xmlns="" xmlns:asvg="http://schemas.microsoft.com/office/drawing/2016/SVG/main" r:embed="rId12"/>
                </a:ext>
              </a:extLst>
            </a:blip>
            <a:stretch>
              <a:fillRect/>
            </a:stretch>
          </a:blipFill>
        </p:spPr>
      </p:sp>
      <p:grpSp>
        <p:nvGrpSpPr>
          <p:cNvPr id="18" name="Group 18"/>
          <p:cNvGrpSpPr>
            <a:grpSpLocks noChangeAspect="1"/>
          </p:cNvGrpSpPr>
          <p:nvPr/>
        </p:nvGrpSpPr>
        <p:grpSpPr>
          <a:xfrm>
            <a:off x="1568391" y="2750404"/>
            <a:ext cx="4891093" cy="4891073"/>
            <a:chOff x="0" y="0"/>
            <a:chExt cx="6350000" cy="6349975"/>
          </a:xfrm>
        </p:grpSpPr>
        <p:sp>
          <p:nvSpPr>
            <p:cNvPr id="19" name="Freeform 19"/>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13"/>
              <a:stretch>
                <a:fillRect t="-967" b="-967"/>
              </a:stretch>
            </a:blipFill>
          </p:spPr>
        </p:sp>
      </p:grpSp>
      <p:grpSp>
        <p:nvGrpSpPr>
          <p:cNvPr id="20" name="Group 20"/>
          <p:cNvGrpSpPr/>
          <p:nvPr/>
        </p:nvGrpSpPr>
        <p:grpSpPr>
          <a:xfrm>
            <a:off x="11104226" y="6252302"/>
            <a:ext cx="11467484" cy="879440"/>
            <a:chOff x="0" y="0"/>
            <a:chExt cx="3020243" cy="231622"/>
          </a:xfrm>
        </p:grpSpPr>
        <p:sp>
          <p:nvSpPr>
            <p:cNvPr id="21" name="Freeform 21"/>
            <p:cNvSpPr/>
            <p:nvPr/>
          </p:nvSpPr>
          <p:spPr>
            <a:xfrm>
              <a:off x="0" y="0"/>
              <a:ext cx="3020243" cy="231622"/>
            </a:xfrm>
            <a:custGeom>
              <a:avLst/>
              <a:gdLst/>
              <a:ahLst/>
              <a:cxnLst/>
              <a:rect l="l" t="t" r="r" b="b"/>
              <a:pathLst>
                <a:path w="3020243" h="231622">
                  <a:moveTo>
                    <a:pt x="67512" y="0"/>
                  </a:moveTo>
                  <a:lnTo>
                    <a:pt x="2952731" y="0"/>
                  </a:lnTo>
                  <a:cubicBezTo>
                    <a:pt x="2990017" y="0"/>
                    <a:pt x="3020243" y="30226"/>
                    <a:pt x="3020243" y="67512"/>
                  </a:cubicBezTo>
                  <a:lnTo>
                    <a:pt x="3020243" y="164110"/>
                  </a:lnTo>
                  <a:cubicBezTo>
                    <a:pt x="3020243" y="201396"/>
                    <a:pt x="2990017" y="231622"/>
                    <a:pt x="2952731" y="231622"/>
                  </a:cubicBezTo>
                  <a:lnTo>
                    <a:pt x="67512" y="231622"/>
                  </a:lnTo>
                  <a:cubicBezTo>
                    <a:pt x="49607" y="231622"/>
                    <a:pt x="32435" y="224509"/>
                    <a:pt x="19774" y="211848"/>
                  </a:cubicBezTo>
                  <a:cubicBezTo>
                    <a:pt x="7113" y="199187"/>
                    <a:pt x="0" y="182015"/>
                    <a:pt x="0" y="164110"/>
                  </a:cubicBezTo>
                  <a:lnTo>
                    <a:pt x="0" y="67512"/>
                  </a:lnTo>
                  <a:cubicBezTo>
                    <a:pt x="0" y="30226"/>
                    <a:pt x="30226" y="0"/>
                    <a:pt x="67512" y="0"/>
                  </a:cubicBezTo>
                  <a:close/>
                </a:path>
              </a:pathLst>
            </a:custGeom>
            <a:solidFill>
              <a:srgbClr val="0E4D8D"/>
            </a:solidFill>
          </p:spPr>
        </p:sp>
        <p:sp>
          <p:nvSpPr>
            <p:cNvPr id="22" name="TextBox 22"/>
            <p:cNvSpPr txBox="1"/>
            <p:nvPr/>
          </p:nvSpPr>
          <p:spPr>
            <a:xfrm>
              <a:off x="0" y="-57150"/>
              <a:ext cx="812800" cy="869950"/>
            </a:xfrm>
            <a:prstGeom prst="rect">
              <a:avLst/>
            </a:prstGeom>
          </p:spPr>
          <p:txBody>
            <a:bodyPr lIns="50800" tIns="50800" rIns="50800" bIns="50800" rtlCol="0" anchor="ctr"/>
            <a:lstStyle/>
            <a:p>
              <a:pPr algn="ctr">
                <a:lnSpc>
                  <a:spcPts val="2659"/>
                </a:lnSpc>
                <a:spcBef>
                  <a:spcPct val="0"/>
                </a:spcBef>
              </a:pPr>
              <a:endParaRPr/>
            </a:p>
          </p:txBody>
        </p:sp>
      </p:grpSp>
      <p:sp>
        <p:nvSpPr>
          <p:cNvPr id="23" name="Freeform 23"/>
          <p:cNvSpPr/>
          <p:nvPr/>
        </p:nvSpPr>
        <p:spPr>
          <a:xfrm>
            <a:off x="16742355" y="705411"/>
            <a:ext cx="560099" cy="646578"/>
          </a:xfrm>
          <a:custGeom>
            <a:avLst/>
            <a:gdLst/>
            <a:ahLst/>
            <a:cxnLst/>
            <a:rect l="l" t="t" r="r" b="b"/>
            <a:pathLst>
              <a:path w="560099" h="646578">
                <a:moveTo>
                  <a:pt x="0" y="0"/>
                </a:moveTo>
                <a:lnTo>
                  <a:pt x="560098" y="0"/>
                </a:lnTo>
                <a:lnTo>
                  <a:pt x="560098" y="646578"/>
                </a:lnTo>
                <a:lnTo>
                  <a:pt x="0" y="646578"/>
                </a:lnTo>
                <a:lnTo>
                  <a:pt x="0" y="0"/>
                </a:lnTo>
                <a:close/>
              </a:path>
            </a:pathLst>
          </a:custGeom>
          <a:blipFill>
            <a:blip r:embed="rId14"/>
            <a:stretch>
              <a:fillRect/>
            </a:stretch>
          </a:blipFill>
        </p:spPr>
      </p:sp>
      <p:grpSp>
        <p:nvGrpSpPr>
          <p:cNvPr id="24" name="Group 24"/>
          <p:cNvGrpSpPr/>
          <p:nvPr/>
        </p:nvGrpSpPr>
        <p:grpSpPr>
          <a:xfrm>
            <a:off x="-1026495" y="2561143"/>
            <a:ext cx="1721573" cy="1636893"/>
            <a:chOff x="0" y="0"/>
            <a:chExt cx="1293983" cy="1230335"/>
          </a:xfrm>
        </p:grpSpPr>
        <p:sp>
          <p:nvSpPr>
            <p:cNvPr id="25" name="Freeform 25"/>
            <p:cNvSpPr/>
            <p:nvPr/>
          </p:nvSpPr>
          <p:spPr>
            <a:xfrm>
              <a:off x="34569" y="0"/>
              <a:ext cx="1224845" cy="1230335"/>
            </a:xfrm>
            <a:custGeom>
              <a:avLst/>
              <a:gdLst/>
              <a:ahLst/>
              <a:cxnLst/>
              <a:rect l="l" t="t" r="r" b="b"/>
              <a:pathLst>
                <a:path w="1224845" h="1230335">
                  <a:moveTo>
                    <a:pt x="612423" y="0"/>
                  </a:moveTo>
                  <a:cubicBezTo>
                    <a:pt x="951096" y="1515"/>
                    <a:pt x="1224845" y="276490"/>
                    <a:pt x="1224845" y="615167"/>
                  </a:cubicBezTo>
                  <a:cubicBezTo>
                    <a:pt x="1224845" y="953845"/>
                    <a:pt x="951096" y="1228820"/>
                    <a:pt x="612423" y="1230335"/>
                  </a:cubicBezTo>
                  <a:cubicBezTo>
                    <a:pt x="273749" y="1228820"/>
                    <a:pt x="0" y="953845"/>
                    <a:pt x="0" y="615167"/>
                  </a:cubicBezTo>
                  <a:cubicBezTo>
                    <a:pt x="0" y="276490"/>
                    <a:pt x="273749" y="1515"/>
                    <a:pt x="612423" y="0"/>
                  </a:cubicBezTo>
                  <a:close/>
                </a:path>
              </a:pathLst>
            </a:custGeom>
            <a:solidFill>
              <a:srgbClr val="0063C8"/>
            </a:solidFill>
          </p:spPr>
        </p:sp>
        <p:sp>
          <p:nvSpPr>
            <p:cNvPr id="26" name="TextBox 26"/>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27" name="Group 27"/>
          <p:cNvGrpSpPr/>
          <p:nvPr/>
        </p:nvGrpSpPr>
        <p:grpSpPr>
          <a:xfrm>
            <a:off x="6452293" y="9468554"/>
            <a:ext cx="1721573" cy="1636893"/>
            <a:chOff x="0" y="0"/>
            <a:chExt cx="1293983" cy="1230335"/>
          </a:xfrm>
        </p:grpSpPr>
        <p:sp>
          <p:nvSpPr>
            <p:cNvPr id="28" name="Freeform 28"/>
            <p:cNvSpPr/>
            <p:nvPr/>
          </p:nvSpPr>
          <p:spPr>
            <a:xfrm>
              <a:off x="34569" y="0"/>
              <a:ext cx="1224845" cy="1230335"/>
            </a:xfrm>
            <a:custGeom>
              <a:avLst/>
              <a:gdLst/>
              <a:ahLst/>
              <a:cxnLst/>
              <a:rect l="l" t="t" r="r" b="b"/>
              <a:pathLst>
                <a:path w="1224845" h="1230335">
                  <a:moveTo>
                    <a:pt x="612423" y="0"/>
                  </a:moveTo>
                  <a:cubicBezTo>
                    <a:pt x="951096" y="1515"/>
                    <a:pt x="1224845" y="276490"/>
                    <a:pt x="1224845" y="615167"/>
                  </a:cubicBezTo>
                  <a:cubicBezTo>
                    <a:pt x="1224845" y="953845"/>
                    <a:pt x="951096" y="1228820"/>
                    <a:pt x="612423" y="1230335"/>
                  </a:cubicBezTo>
                  <a:cubicBezTo>
                    <a:pt x="273749" y="1228820"/>
                    <a:pt x="0" y="953845"/>
                    <a:pt x="0" y="615167"/>
                  </a:cubicBezTo>
                  <a:cubicBezTo>
                    <a:pt x="0" y="276490"/>
                    <a:pt x="273749" y="1515"/>
                    <a:pt x="612423" y="0"/>
                  </a:cubicBezTo>
                  <a:close/>
                </a:path>
              </a:pathLst>
            </a:custGeom>
            <a:solidFill>
              <a:srgbClr val="0063C8"/>
            </a:solidFill>
          </p:spPr>
        </p:sp>
        <p:sp>
          <p:nvSpPr>
            <p:cNvPr id="29" name="TextBox 29"/>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sp>
        <p:nvSpPr>
          <p:cNvPr id="30" name="TextBox 30"/>
          <p:cNvSpPr txBox="1"/>
          <p:nvPr/>
        </p:nvSpPr>
        <p:spPr>
          <a:xfrm>
            <a:off x="6848854" y="2187374"/>
            <a:ext cx="11883987" cy="1241953"/>
          </a:xfrm>
          <a:prstGeom prst="rect">
            <a:avLst/>
          </a:prstGeom>
        </p:spPr>
        <p:txBody>
          <a:bodyPr lIns="0" tIns="0" rIns="0" bIns="0" rtlCol="0" anchor="t">
            <a:spAutoFit/>
          </a:bodyPr>
          <a:lstStyle/>
          <a:p>
            <a:pPr>
              <a:lnSpc>
                <a:spcPts val="8511"/>
              </a:lnSpc>
            </a:pPr>
            <a:r>
              <a:rPr lang="en-US" sz="9054">
                <a:solidFill>
                  <a:srgbClr val="C68A1D"/>
                </a:solidFill>
                <a:latin typeface="Poppins Ultra-Bold"/>
              </a:rPr>
              <a:t>lumière Académie</a:t>
            </a:r>
          </a:p>
        </p:txBody>
      </p:sp>
      <p:sp>
        <p:nvSpPr>
          <p:cNvPr id="31" name="TextBox 31"/>
          <p:cNvSpPr txBox="1"/>
          <p:nvPr/>
        </p:nvSpPr>
        <p:spPr>
          <a:xfrm>
            <a:off x="8112283" y="3504396"/>
            <a:ext cx="9357128" cy="1292030"/>
          </a:xfrm>
          <a:prstGeom prst="rect">
            <a:avLst/>
          </a:prstGeom>
        </p:spPr>
        <p:txBody>
          <a:bodyPr lIns="0" tIns="0" rIns="0" bIns="0" rtlCol="0" anchor="t">
            <a:spAutoFit/>
          </a:bodyPr>
          <a:lstStyle/>
          <a:p>
            <a:pPr>
              <a:lnSpc>
                <a:spcPts val="5084"/>
              </a:lnSpc>
              <a:spcBef>
                <a:spcPct val="0"/>
              </a:spcBef>
            </a:pPr>
            <a:r>
              <a:rPr lang="en-US" sz="3631">
                <a:solidFill>
                  <a:srgbClr val="000000"/>
                </a:solidFill>
                <a:latin typeface="Poppins"/>
              </a:rPr>
              <a:t>Orientation,Guidance parentale et prise en charge d'enfants</a:t>
            </a:r>
          </a:p>
        </p:txBody>
      </p:sp>
      <p:sp>
        <p:nvSpPr>
          <p:cNvPr id="32" name="TextBox 32"/>
          <p:cNvSpPr txBox="1"/>
          <p:nvPr/>
        </p:nvSpPr>
        <p:spPr>
          <a:xfrm>
            <a:off x="9341366" y="4793987"/>
            <a:ext cx="8189628" cy="654025"/>
          </a:xfrm>
          <a:prstGeom prst="rect">
            <a:avLst/>
          </a:prstGeom>
        </p:spPr>
        <p:txBody>
          <a:bodyPr wrap="square" lIns="0" tIns="0" rIns="0" bIns="0" rtlCol="0" anchor="t">
            <a:spAutoFit/>
          </a:bodyPr>
          <a:lstStyle/>
          <a:p>
            <a:pPr>
              <a:lnSpc>
                <a:spcPts val="5084"/>
              </a:lnSpc>
              <a:spcBef>
                <a:spcPct val="0"/>
              </a:spcBef>
            </a:pPr>
            <a:r>
              <a:rPr lang="en-US" sz="2800" dirty="0" err="1" smtClean="0">
                <a:solidFill>
                  <a:srgbClr val="000000"/>
                </a:solidFill>
                <a:latin typeface="Courier New" panose="02070309020205020404" pitchFamily="49" charset="0"/>
                <a:cs typeface="Courier New" panose="02070309020205020404" pitchFamily="49" charset="0"/>
              </a:rPr>
              <a:t>التوجي</a:t>
            </a:r>
            <a:r>
              <a:rPr lang="ar-DZ" sz="2800" dirty="0" smtClean="0">
                <a:solidFill>
                  <a:srgbClr val="000000"/>
                </a:solidFill>
                <a:latin typeface="Courier New" panose="02070309020205020404" pitchFamily="49" charset="0"/>
                <a:cs typeface="Courier New" panose="02070309020205020404" pitchFamily="49" charset="0"/>
              </a:rPr>
              <a:t>ه،</a:t>
            </a:r>
            <a:r>
              <a:rPr lang="en-US" sz="2800" dirty="0" err="1" smtClean="0">
                <a:solidFill>
                  <a:srgbClr val="000000"/>
                </a:solidFill>
                <a:latin typeface="Courier New" panose="02070309020205020404" pitchFamily="49" charset="0"/>
                <a:cs typeface="Courier New" panose="02070309020205020404" pitchFamily="49" charset="0"/>
              </a:rPr>
              <a:t>الإرشادالأسري</a:t>
            </a:r>
            <a:r>
              <a:rPr lang="ar-DZ" sz="2800" dirty="0" smtClean="0">
                <a:solidFill>
                  <a:srgbClr val="000000"/>
                </a:solidFill>
                <a:latin typeface="Courier New" panose="02070309020205020404" pitchFamily="49" charset="0"/>
                <a:cs typeface="Courier New" panose="02070309020205020404" pitchFamily="49" charset="0"/>
              </a:rPr>
              <a:t> </a:t>
            </a:r>
            <a:r>
              <a:rPr lang="en-US" sz="2800" dirty="0" err="1" smtClean="0">
                <a:solidFill>
                  <a:srgbClr val="000000"/>
                </a:solidFill>
                <a:latin typeface="Courier New" panose="02070309020205020404" pitchFamily="49" charset="0"/>
                <a:cs typeface="Courier New" panose="02070309020205020404" pitchFamily="49" charset="0"/>
              </a:rPr>
              <a:t>والتكفل</a:t>
            </a:r>
            <a:r>
              <a:rPr lang="en-US" sz="2800" dirty="0" smtClean="0">
                <a:solidFill>
                  <a:srgbClr val="000000"/>
                </a:solidFill>
                <a:latin typeface="Courier New" panose="02070309020205020404" pitchFamily="49" charset="0"/>
                <a:cs typeface="Courier New" panose="02070309020205020404" pitchFamily="49" charset="0"/>
              </a:rPr>
              <a:t> </a:t>
            </a:r>
            <a:r>
              <a:rPr lang="en-US" sz="2800" dirty="0" err="1">
                <a:solidFill>
                  <a:srgbClr val="000000"/>
                </a:solidFill>
                <a:latin typeface="Courier New" panose="02070309020205020404" pitchFamily="49" charset="0"/>
                <a:cs typeface="Courier New" panose="02070309020205020404" pitchFamily="49" charset="0"/>
              </a:rPr>
              <a:t>بالأطفال</a:t>
            </a:r>
            <a:endParaRPr lang="en-US" sz="2800" dirty="0">
              <a:solidFill>
                <a:srgbClr val="000000"/>
              </a:solidFill>
              <a:latin typeface="Courier New" panose="02070309020205020404" pitchFamily="49" charset="0"/>
              <a:cs typeface="Courier New" panose="02070309020205020404" pitchFamily="49"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419100"/>
            <a:ext cx="16383000" cy="93726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263210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10"/>
          <p:cNvGrpSpPr/>
          <p:nvPr/>
        </p:nvGrpSpPr>
        <p:grpSpPr>
          <a:xfrm>
            <a:off x="-1174769" y="-972023"/>
            <a:ext cx="2873687" cy="2873687"/>
            <a:chOff x="0" y="0"/>
            <a:chExt cx="812800" cy="812800"/>
          </a:xfrm>
        </p:grpSpPr>
        <p:sp>
          <p:nvSpPr>
            <p:cNvPr id="11" name="Freeform 11"/>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063C8"/>
            </a:solidFill>
          </p:spPr>
        </p:sp>
        <p:sp>
          <p:nvSpPr>
            <p:cNvPr id="12" name="TextBox 12"/>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13" name="Group 13"/>
          <p:cNvGrpSpPr/>
          <p:nvPr/>
        </p:nvGrpSpPr>
        <p:grpSpPr>
          <a:xfrm>
            <a:off x="16534111" y="-972023"/>
            <a:ext cx="2873687" cy="2873687"/>
            <a:chOff x="0" y="0"/>
            <a:chExt cx="812800" cy="812800"/>
          </a:xfrm>
        </p:grpSpPr>
        <p:sp>
          <p:nvSpPr>
            <p:cNvPr id="14" name="Freeform 14"/>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E4D8D"/>
            </a:solidFill>
          </p:spPr>
        </p:sp>
        <p:sp>
          <p:nvSpPr>
            <p:cNvPr id="15" name="TextBox 15"/>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sp>
        <p:nvSpPr>
          <p:cNvPr id="16" name="TextBox 16"/>
          <p:cNvSpPr txBox="1"/>
          <p:nvPr/>
        </p:nvSpPr>
        <p:spPr>
          <a:xfrm>
            <a:off x="3784999" y="332116"/>
            <a:ext cx="10157625" cy="1133067"/>
          </a:xfrm>
          <a:prstGeom prst="rect">
            <a:avLst/>
          </a:prstGeom>
        </p:spPr>
        <p:txBody>
          <a:bodyPr lIns="0" tIns="0" rIns="0" bIns="0" rtlCol="0" anchor="t">
            <a:spAutoFit/>
          </a:bodyPr>
          <a:lstStyle/>
          <a:p>
            <a:pPr algn="ctr">
              <a:lnSpc>
                <a:spcPts val="9303"/>
              </a:lnSpc>
              <a:spcBef>
                <a:spcPct val="0"/>
              </a:spcBef>
            </a:pPr>
            <a:r>
              <a:rPr lang="ar-DZ" sz="6645" dirty="0" err="1" smtClean="0">
                <a:solidFill>
                  <a:srgbClr val="0E4D8D"/>
                </a:solidFill>
                <a:latin typeface="Poppins Ultra-Bold"/>
              </a:rPr>
              <a:t>الإستراتيجية</a:t>
            </a:r>
            <a:r>
              <a:rPr lang="ar-DZ" sz="6645" dirty="0" smtClean="0">
                <a:solidFill>
                  <a:srgbClr val="0E4D8D"/>
                </a:solidFill>
                <a:latin typeface="Poppins Ultra-Bold"/>
              </a:rPr>
              <a:t> التسويقية </a:t>
            </a:r>
            <a:endParaRPr lang="en-US" sz="6645" dirty="0">
              <a:solidFill>
                <a:srgbClr val="0E4D8D"/>
              </a:solidFill>
              <a:latin typeface="Poppins Ultra-Bold"/>
            </a:endParaRPr>
          </a:p>
        </p:txBody>
      </p:sp>
      <p:sp>
        <p:nvSpPr>
          <p:cNvPr id="17" name="TextBox 17"/>
          <p:cNvSpPr txBox="1"/>
          <p:nvPr/>
        </p:nvSpPr>
        <p:spPr>
          <a:xfrm>
            <a:off x="1726403" y="1747211"/>
            <a:ext cx="14835193" cy="402803"/>
          </a:xfrm>
          <a:prstGeom prst="rect">
            <a:avLst/>
          </a:prstGeom>
        </p:spPr>
        <p:txBody>
          <a:bodyPr lIns="0" tIns="0" rIns="0" bIns="0" rtlCol="0" anchor="t">
            <a:spAutoFit/>
          </a:bodyPr>
          <a:lstStyle/>
          <a:p>
            <a:pPr algn="r" rtl="1">
              <a:lnSpc>
                <a:spcPts val="3329"/>
              </a:lnSpc>
              <a:spcBef>
                <a:spcPct val="0"/>
              </a:spcBef>
            </a:pPr>
            <a:endParaRPr lang="en-US" sz="2378" dirty="0">
              <a:solidFill>
                <a:srgbClr val="000000"/>
              </a:solidFill>
              <a:latin typeface="Poppins Medium"/>
            </a:endParaRPr>
          </a:p>
        </p:txBody>
      </p:sp>
      <p:sp>
        <p:nvSpPr>
          <p:cNvPr id="18" name="ZoneTexte 17"/>
          <p:cNvSpPr txBox="1"/>
          <p:nvPr/>
        </p:nvSpPr>
        <p:spPr>
          <a:xfrm>
            <a:off x="405611" y="1713093"/>
            <a:ext cx="16916400" cy="4278094"/>
          </a:xfrm>
          <a:prstGeom prst="rect">
            <a:avLst/>
          </a:prstGeom>
          <a:noFill/>
        </p:spPr>
        <p:txBody>
          <a:bodyPr wrap="square" rtlCol="0">
            <a:spAutoFit/>
          </a:bodyPr>
          <a:lstStyle/>
          <a:p>
            <a:pPr algn="r" rtl="1"/>
            <a:r>
              <a:rPr lang="ar-DZ" sz="3200" b="1" dirty="0">
                <a:latin typeface="Courier New" panose="02070309020205020404" pitchFamily="49" charset="0"/>
                <a:cs typeface="Courier New" panose="02070309020205020404" pitchFamily="49" charset="0"/>
              </a:rPr>
              <a:t>نعتمد في تسويق خدمتنا </a:t>
            </a:r>
            <a:r>
              <a:rPr lang="ar-DZ" sz="3200" b="1" dirty="0" smtClean="0">
                <a:latin typeface="Courier New" panose="02070309020205020404" pitchFamily="49" charset="0"/>
                <a:cs typeface="Courier New" panose="02070309020205020404" pitchFamily="49" charset="0"/>
              </a:rPr>
              <a:t>على استراتيجية </a:t>
            </a:r>
            <a:r>
              <a:rPr lang="ar-DZ" sz="3200" b="1" dirty="0">
                <a:latin typeface="Courier New" panose="02070309020205020404" pitchFamily="49" charset="0"/>
                <a:cs typeface="Courier New" panose="02070309020205020404" pitchFamily="49" charset="0"/>
              </a:rPr>
              <a:t>تسويقية بأسعار تنافسية من </a:t>
            </a:r>
            <a:r>
              <a:rPr lang="ar-DZ" sz="3200" b="1" dirty="0" smtClean="0">
                <a:latin typeface="Courier New" panose="02070309020205020404" pitchFamily="49" charset="0"/>
                <a:cs typeface="Courier New" panose="02070309020205020404" pitchFamily="49" charset="0"/>
              </a:rPr>
              <a:t>خلال:</a:t>
            </a:r>
          </a:p>
          <a:p>
            <a:pPr algn="r" rtl="1"/>
            <a:endParaRPr lang="ar-DZ" sz="2400" b="1" dirty="0" smtClean="0">
              <a:latin typeface="Courier New" panose="02070309020205020404" pitchFamily="49" charset="0"/>
              <a:cs typeface="Courier New" panose="02070309020205020404" pitchFamily="49" charset="0"/>
            </a:endParaRPr>
          </a:p>
          <a:p>
            <a:pPr marL="342900" indent="-342900" algn="r" rtl="1">
              <a:buFont typeface="Arial" panose="020B0604020202020204" pitchFamily="34" charset="0"/>
              <a:buChar char="•"/>
            </a:pPr>
            <a:r>
              <a:rPr lang="ar-DZ" sz="2400" dirty="0" smtClean="0">
                <a:latin typeface="Courier New" panose="02070309020205020404" pitchFamily="49" charset="0"/>
                <a:cs typeface="Courier New" panose="02070309020205020404" pitchFamily="49" charset="0"/>
              </a:rPr>
              <a:t> </a:t>
            </a:r>
            <a:r>
              <a:rPr lang="ar-DZ" sz="3600" dirty="0" smtClean="0">
                <a:latin typeface="Courier New" panose="02070309020205020404" pitchFamily="49" charset="0"/>
                <a:cs typeface="Courier New" panose="02070309020205020404" pitchFamily="49" charset="0"/>
              </a:rPr>
              <a:t>تحكمنا في تخفيض  تكاليف الحصة العلاجية</a:t>
            </a:r>
          </a:p>
          <a:p>
            <a:pPr algn="r" rtl="1"/>
            <a:endParaRPr lang="ar-DZ" sz="3600" dirty="0" smtClean="0">
              <a:latin typeface="Courier New" panose="02070309020205020404" pitchFamily="49" charset="0"/>
              <a:cs typeface="Courier New" panose="02070309020205020404" pitchFamily="49" charset="0"/>
            </a:endParaRPr>
          </a:p>
          <a:p>
            <a:pPr marL="342900" indent="-342900" algn="r" rtl="1">
              <a:buFont typeface="Arial" panose="020B0604020202020204" pitchFamily="34" charset="0"/>
              <a:buChar char="•"/>
            </a:pPr>
            <a:r>
              <a:rPr lang="ar-DZ" sz="3600" dirty="0" smtClean="0">
                <a:latin typeface="Courier New" panose="02070309020205020404" pitchFamily="49" charset="0"/>
                <a:cs typeface="Courier New" panose="02070309020205020404" pitchFamily="49" charset="0"/>
              </a:rPr>
              <a:t> تقديم تكفل شامل عن طريق فريق متعدد التخصصات</a:t>
            </a:r>
          </a:p>
          <a:p>
            <a:pPr algn="r" rtl="1"/>
            <a:endParaRPr lang="ar-DZ" sz="3600" dirty="0" smtClean="0">
              <a:latin typeface="Courier New" panose="02070309020205020404" pitchFamily="49" charset="0"/>
              <a:cs typeface="Courier New" panose="02070309020205020404" pitchFamily="49" charset="0"/>
            </a:endParaRPr>
          </a:p>
          <a:p>
            <a:pPr marL="342900" indent="-342900" algn="r" rtl="1">
              <a:buFont typeface="Arial" panose="020B0604020202020204" pitchFamily="34" charset="0"/>
              <a:buChar char="•"/>
            </a:pPr>
            <a:r>
              <a:rPr lang="ar-DZ" sz="3600" dirty="0" smtClean="0">
                <a:latin typeface="Courier New" panose="02070309020205020404" pitchFamily="49" charset="0"/>
                <a:cs typeface="Courier New" panose="02070309020205020404" pitchFamily="49" charset="0"/>
              </a:rPr>
              <a:t> توسيع آليات وطرق الإعلام بخدمتنا</a:t>
            </a:r>
          </a:p>
          <a:p>
            <a:pPr algn="r" rtl="1"/>
            <a:r>
              <a:rPr lang="ar-DZ" sz="3600" dirty="0" smtClean="0">
                <a:latin typeface="Courier New" panose="02070309020205020404" pitchFamily="49" charset="0"/>
                <a:cs typeface="Courier New" panose="02070309020205020404" pitchFamily="49" charset="0"/>
              </a:rPr>
              <a:t>وهي </a:t>
            </a:r>
            <a:r>
              <a:rPr lang="ar-DZ" sz="3600" dirty="0">
                <a:latin typeface="Courier New" panose="02070309020205020404" pitchFamily="49" charset="0"/>
                <a:cs typeface="Courier New" panose="02070309020205020404" pitchFamily="49" charset="0"/>
              </a:rPr>
              <a:t>كالاتي : </a:t>
            </a:r>
            <a:endParaRPr lang="fr-FR" sz="3600" dirty="0">
              <a:latin typeface="Courier New" panose="02070309020205020404" pitchFamily="49" charset="0"/>
              <a:cs typeface="Courier New" panose="02070309020205020404" pitchFamily="49" charset="0"/>
            </a:endParaRPr>
          </a:p>
        </p:txBody>
      </p:sp>
      <p:sp>
        <p:nvSpPr>
          <p:cNvPr id="19" name="ZoneTexte 18"/>
          <p:cNvSpPr txBox="1"/>
          <p:nvPr/>
        </p:nvSpPr>
        <p:spPr>
          <a:xfrm>
            <a:off x="2640023" y="5981700"/>
            <a:ext cx="11302601" cy="3970318"/>
          </a:xfrm>
          <a:prstGeom prst="rect">
            <a:avLst/>
          </a:prstGeom>
          <a:noFill/>
        </p:spPr>
        <p:txBody>
          <a:bodyPr wrap="square" rtlCol="0">
            <a:spAutoFit/>
          </a:bodyPr>
          <a:lstStyle/>
          <a:p>
            <a:pPr algn="r" rtl="1"/>
            <a:r>
              <a:rPr lang="ar-DZ" sz="2800" dirty="0" smtClean="0">
                <a:latin typeface="Courier New" panose="02070309020205020404" pitchFamily="49" charset="0"/>
                <a:cs typeface="Courier New" panose="02070309020205020404" pitchFamily="49" charset="0"/>
              </a:rPr>
              <a:t> </a:t>
            </a:r>
            <a:r>
              <a:rPr lang="ar-DZ" sz="2800" dirty="0" err="1" smtClean="0">
                <a:latin typeface="Courier New" panose="02070309020205020404" pitchFamily="49" charset="0"/>
                <a:cs typeface="Courier New" panose="02070309020205020404" pitchFamily="49" charset="0"/>
              </a:rPr>
              <a:t>قمنابإنشاء</a:t>
            </a:r>
            <a:r>
              <a:rPr lang="ar-DZ" sz="2800" dirty="0" smtClean="0">
                <a:latin typeface="Courier New" panose="02070309020205020404" pitchFamily="49" charset="0"/>
                <a:cs typeface="Courier New" panose="02070309020205020404" pitchFamily="49" charset="0"/>
              </a:rPr>
              <a:t> موقع ويب الخاص  بالمؤسسة</a:t>
            </a:r>
          </a:p>
          <a:p>
            <a:pPr algn="r" rtl="1"/>
            <a:endParaRPr lang="ar-DZ" sz="2800" dirty="0" smtClean="0">
              <a:latin typeface="Courier New" panose="02070309020205020404" pitchFamily="49" charset="0"/>
              <a:cs typeface="Courier New" panose="02070309020205020404" pitchFamily="49" charset="0"/>
            </a:endParaRPr>
          </a:p>
          <a:p>
            <a:pPr algn="r" rtl="1"/>
            <a:r>
              <a:rPr lang="ar-DZ" sz="2800" dirty="0" smtClean="0">
                <a:latin typeface="Courier New" panose="02070309020205020404" pitchFamily="49" charset="0"/>
                <a:cs typeface="Courier New" panose="02070309020205020404" pitchFamily="49" charset="0"/>
              </a:rPr>
              <a:t>قمنا </a:t>
            </a:r>
            <a:r>
              <a:rPr lang="ar-DZ" sz="2800" dirty="0" err="1" smtClean="0">
                <a:latin typeface="Courier New" panose="02070309020205020404" pitchFamily="49" charset="0"/>
                <a:cs typeface="Courier New" panose="02070309020205020404" pitchFamily="49" charset="0"/>
              </a:rPr>
              <a:t>بإنشاءحسابات</a:t>
            </a:r>
            <a:r>
              <a:rPr lang="ar-DZ" sz="2800" dirty="0" smtClean="0">
                <a:latin typeface="Courier New" panose="02070309020205020404" pitchFamily="49" charset="0"/>
                <a:cs typeface="Courier New" panose="02070309020205020404" pitchFamily="49" charset="0"/>
              </a:rPr>
              <a:t> عبر مواقع التواصل الاجتماعي </a:t>
            </a:r>
            <a:r>
              <a:rPr lang="ar-DZ" sz="2800" dirty="0" err="1" smtClean="0">
                <a:latin typeface="Courier New" panose="02070309020205020404" pitchFamily="49" charset="0"/>
                <a:cs typeface="Courier New" panose="02070309020205020404" pitchFamily="49" charset="0"/>
              </a:rPr>
              <a:t>فايسبوك</a:t>
            </a:r>
            <a:r>
              <a:rPr lang="ar-DZ" sz="2800" dirty="0" smtClean="0">
                <a:latin typeface="Courier New" panose="02070309020205020404" pitchFamily="49" charset="0"/>
                <a:cs typeface="Courier New" panose="02070309020205020404" pitchFamily="49" charset="0"/>
              </a:rPr>
              <a:t>، </a:t>
            </a:r>
            <a:r>
              <a:rPr lang="ar-DZ" sz="2800" dirty="0" err="1" smtClean="0">
                <a:latin typeface="Courier New" panose="02070309020205020404" pitchFamily="49" charset="0"/>
                <a:cs typeface="Courier New" panose="02070309020205020404" pitchFamily="49" charset="0"/>
              </a:rPr>
              <a:t>انستقرام</a:t>
            </a:r>
            <a:r>
              <a:rPr lang="ar-DZ" sz="2800" dirty="0" smtClean="0">
                <a:latin typeface="Courier New" panose="02070309020205020404" pitchFamily="49" charset="0"/>
                <a:cs typeface="Courier New" panose="02070309020205020404" pitchFamily="49" charset="0"/>
              </a:rPr>
              <a:t>، </a:t>
            </a:r>
            <a:r>
              <a:rPr lang="ar-DZ" sz="2800" dirty="0" err="1" smtClean="0">
                <a:latin typeface="Courier New" panose="02070309020205020404" pitchFamily="49" charset="0"/>
                <a:cs typeface="Courier New" panose="02070309020205020404" pitchFamily="49" charset="0"/>
              </a:rPr>
              <a:t>تيكتوك</a:t>
            </a:r>
            <a:r>
              <a:rPr lang="ar-DZ" sz="2800" dirty="0" smtClean="0">
                <a:latin typeface="Courier New" panose="02070309020205020404" pitchFamily="49" charset="0"/>
                <a:cs typeface="Courier New" panose="02070309020205020404" pitchFamily="49" charset="0"/>
              </a:rPr>
              <a:t>، يوتيوب </a:t>
            </a:r>
          </a:p>
          <a:p>
            <a:pPr algn="r" rtl="1"/>
            <a:r>
              <a:rPr lang="ar-DZ" sz="2800" dirty="0" smtClean="0">
                <a:latin typeface="Courier New" panose="02070309020205020404" pitchFamily="49" charset="0"/>
                <a:cs typeface="Courier New" panose="02070309020205020404" pitchFamily="49" charset="0"/>
              </a:rPr>
              <a:t>	</a:t>
            </a:r>
          </a:p>
          <a:p>
            <a:pPr algn="r" rtl="1"/>
            <a:r>
              <a:rPr lang="ar-DZ" sz="2800" dirty="0" smtClean="0">
                <a:latin typeface="Courier New" panose="02070309020205020404" pitchFamily="49" charset="0"/>
                <a:cs typeface="Courier New" panose="02070309020205020404" pitchFamily="49" charset="0"/>
              </a:rPr>
              <a:t>قمنا بإنشاء إعلانات ورقية</a:t>
            </a:r>
          </a:p>
          <a:p>
            <a:pPr algn="r" rtl="1"/>
            <a:r>
              <a:rPr lang="ar-DZ" sz="2800" dirty="0" smtClean="0">
                <a:latin typeface="Courier New" panose="02070309020205020404" pitchFamily="49" charset="0"/>
                <a:cs typeface="Courier New" panose="02070309020205020404" pitchFamily="49" charset="0"/>
              </a:rPr>
              <a:t> </a:t>
            </a:r>
          </a:p>
          <a:p>
            <a:pPr algn="r" rtl="1"/>
            <a:r>
              <a:rPr lang="ar-DZ" sz="2800" dirty="0" smtClean="0">
                <a:latin typeface="Courier New" panose="02070309020205020404" pitchFamily="49" charset="0"/>
                <a:cs typeface="Courier New" panose="02070309020205020404" pitchFamily="49" charset="0"/>
              </a:rPr>
              <a:t>قمنا  بورشات رسم مجانية للأطفال (كان هدفها الوصول للأولياء والترويج للمؤسسة</a:t>
            </a:r>
            <a:r>
              <a:rPr lang="fr-FR" dirty="0" smtClean="0">
                <a:latin typeface="Courier New" panose="02070309020205020404" pitchFamily="49" charset="0"/>
                <a:cs typeface="Courier New" panose="02070309020205020404" pitchFamily="49" charset="0"/>
              </a:rPr>
              <a:t>(</a:t>
            </a:r>
            <a:endParaRPr lang="ar-DZ" dirty="0">
              <a:latin typeface="Courier New" panose="02070309020205020404" pitchFamily="49" charset="0"/>
              <a:cs typeface="Courier New" panose="02070309020205020404" pitchFamily="49"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8379132" y="961465"/>
            <a:ext cx="9525000" cy="461665"/>
          </a:xfrm>
          <a:prstGeom prst="rect">
            <a:avLst/>
          </a:prstGeom>
          <a:noFill/>
        </p:spPr>
        <p:txBody>
          <a:bodyPr wrap="square" rtlCol="0">
            <a:spAutoFit/>
          </a:bodyPr>
          <a:lstStyle/>
          <a:p>
            <a:pPr marL="342900" indent="-342900" algn="r" rtl="1">
              <a:buFont typeface="Wingdings" panose="05000000000000000000" pitchFamily="2" charset="2"/>
              <a:buChar char="ü"/>
            </a:pPr>
            <a:r>
              <a:rPr lang="ar-DZ" sz="2400" dirty="0" smtClean="0">
                <a:latin typeface="Courier New" panose="02070309020205020404" pitchFamily="49" charset="0"/>
                <a:cs typeface="Courier New" panose="02070309020205020404" pitchFamily="49" charset="0"/>
              </a:rPr>
              <a:t>قمنا بإنشاء موقع ويب خاص بالمؤسسة </a:t>
            </a:r>
            <a:endParaRPr lang="fr-FR" sz="2400" dirty="0">
              <a:latin typeface="Courier New" panose="02070309020205020404" pitchFamily="49" charset="0"/>
              <a:cs typeface="Courier New" panose="02070309020205020404" pitchFamily="49" charset="0"/>
            </a:endParaRPr>
          </a:p>
        </p:txBody>
      </p:sp>
      <p:sp>
        <p:nvSpPr>
          <p:cNvPr id="4" name="ZoneTexte 3"/>
          <p:cNvSpPr txBox="1"/>
          <p:nvPr/>
        </p:nvSpPr>
        <p:spPr>
          <a:xfrm>
            <a:off x="12074534" y="3989432"/>
            <a:ext cx="5715000" cy="461665"/>
          </a:xfrm>
          <a:prstGeom prst="rect">
            <a:avLst/>
          </a:prstGeom>
          <a:noFill/>
        </p:spPr>
        <p:txBody>
          <a:bodyPr wrap="square" rtlCol="0">
            <a:spAutoFit/>
          </a:bodyPr>
          <a:lstStyle/>
          <a:p>
            <a:pPr marL="342900" indent="-342900" algn="r" rtl="1">
              <a:buFont typeface="Wingdings" panose="05000000000000000000" pitchFamily="2" charset="2"/>
              <a:buChar char="ü"/>
            </a:pPr>
            <a:r>
              <a:rPr lang="ar-DZ" sz="2400" dirty="0" smtClean="0">
                <a:latin typeface="Courier New" panose="02070309020205020404" pitchFamily="49" charset="0"/>
                <a:cs typeface="Courier New" panose="02070309020205020404" pitchFamily="49" charset="0"/>
              </a:rPr>
              <a:t>قمنا بصنع </a:t>
            </a:r>
            <a:r>
              <a:rPr lang="ar-DZ" sz="2400" dirty="0">
                <a:latin typeface="Courier New" panose="02070309020205020404" pitchFamily="49" charset="0"/>
                <a:cs typeface="Courier New" panose="02070309020205020404" pitchFamily="49" charset="0"/>
              </a:rPr>
              <a:t>إعلانات ورقية</a:t>
            </a:r>
            <a:endParaRPr lang="fr-FR" sz="2400" dirty="0">
              <a:latin typeface="Courier New" panose="02070309020205020404" pitchFamily="49" charset="0"/>
              <a:cs typeface="Courier New" panose="02070309020205020404" pitchFamily="49" charset="0"/>
            </a:endParaRPr>
          </a:p>
        </p:txBody>
      </p:sp>
      <p:sp>
        <p:nvSpPr>
          <p:cNvPr id="5" name="ZoneTexte 4"/>
          <p:cNvSpPr txBox="1"/>
          <p:nvPr/>
        </p:nvSpPr>
        <p:spPr>
          <a:xfrm>
            <a:off x="11198532" y="6967059"/>
            <a:ext cx="6705600" cy="461665"/>
          </a:xfrm>
          <a:prstGeom prst="rect">
            <a:avLst/>
          </a:prstGeom>
          <a:noFill/>
        </p:spPr>
        <p:txBody>
          <a:bodyPr wrap="square" rtlCol="0">
            <a:spAutoFit/>
          </a:bodyPr>
          <a:lstStyle/>
          <a:p>
            <a:pPr marL="342900" indent="-342900" algn="r" rtl="1">
              <a:buFont typeface="Wingdings" panose="05000000000000000000" pitchFamily="2" charset="2"/>
              <a:buChar char="ü"/>
            </a:pPr>
            <a:r>
              <a:rPr lang="ar-DZ" sz="2400" dirty="0" smtClean="0">
                <a:latin typeface="Courier New" panose="02070309020205020404" pitchFamily="49" charset="0"/>
                <a:cs typeface="Courier New" panose="02070309020205020404" pitchFamily="49" charset="0"/>
              </a:rPr>
              <a:t>قمنا </a:t>
            </a:r>
            <a:r>
              <a:rPr lang="ar-DZ" sz="2400" dirty="0">
                <a:latin typeface="Courier New" panose="02070309020205020404" pitchFamily="49" charset="0"/>
                <a:cs typeface="Courier New" panose="02070309020205020404" pitchFamily="49" charset="0"/>
              </a:rPr>
              <a:t>بورشات رسم </a:t>
            </a:r>
            <a:r>
              <a:rPr lang="ar-DZ" sz="2400" dirty="0" smtClean="0">
                <a:latin typeface="Courier New" panose="02070309020205020404" pitchFamily="49" charset="0"/>
                <a:cs typeface="Courier New" panose="02070309020205020404" pitchFamily="49" charset="0"/>
              </a:rPr>
              <a:t>للأطفال</a:t>
            </a:r>
            <a:endParaRPr lang="fr-FR" dirty="0">
              <a:latin typeface="Courier New" panose="02070309020205020404" pitchFamily="49" charset="0"/>
              <a:cs typeface="Courier New" panose="02070309020205020404" pitchFamily="49" charset="0"/>
            </a:endParaRPr>
          </a:p>
        </p:txBody>
      </p:sp>
      <p:pic>
        <p:nvPicPr>
          <p:cNvPr id="6" name="Imag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182600" y="1613285"/>
            <a:ext cx="1749434" cy="231314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7" name="Imag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74532" y="1782812"/>
            <a:ext cx="3048000" cy="21082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8" name="Imag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77825" y="1742523"/>
            <a:ext cx="3086066" cy="219024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9" name="Imag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92762" y="1582652"/>
            <a:ext cx="1780082" cy="234377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0" name="Imag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57026" y="4514628"/>
            <a:ext cx="3625574" cy="251879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1" name="Image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038184" y="4432243"/>
            <a:ext cx="3398465" cy="263339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2" name="Image 1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991600" y="7558620"/>
            <a:ext cx="4447309" cy="237124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3" name="Image 1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392762" y="7757700"/>
            <a:ext cx="4825843" cy="222028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41950977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2919059" y="873597"/>
            <a:ext cx="9272942" cy="1360694"/>
          </a:xfrm>
          <a:prstGeom prst="rect">
            <a:avLst/>
          </a:prstGeom>
        </p:spPr>
        <p:txBody>
          <a:bodyPr wrap="square" lIns="0" tIns="0" rIns="0" bIns="0" rtlCol="0" anchor="t">
            <a:spAutoFit/>
          </a:bodyPr>
          <a:lstStyle/>
          <a:p>
            <a:pPr algn="ctr" rtl="1">
              <a:lnSpc>
                <a:spcPts val="11200"/>
              </a:lnSpc>
              <a:spcBef>
                <a:spcPct val="0"/>
              </a:spcBef>
            </a:pPr>
            <a:r>
              <a:rPr lang="en-US" sz="8000" dirty="0" smtClean="0">
                <a:solidFill>
                  <a:srgbClr val="0E4D8D"/>
                </a:solidFill>
                <a:cs typeface="Poppins Ultra-Bold"/>
              </a:rPr>
              <a:t>ة</a:t>
            </a:r>
            <a:endParaRPr lang="en-US" sz="8000" dirty="0">
              <a:solidFill>
                <a:srgbClr val="0E4D8D"/>
              </a:solidFill>
              <a:cs typeface="Poppins Ultra-Bold"/>
            </a:endParaRPr>
          </a:p>
        </p:txBody>
      </p:sp>
      <p:sp>
        <p:nvSpPr>
          <p:cNvPr id="3" name="TextBox 3"/>
          <p:cNvSpPr txBox="1"/>
          <p:nvPr/>
        </p:nvSpPr>
        <p:spPr>
          <a:xfrm>
            <a:off x="12800392" y="3931623"/>
            <a:ext cx="4703992" cy="769441"/>
          </a:xfrm>
          <a:prstGeom prst="rect">
            <a:avLst/>
          </a:prstGeom>
        </p:spPr>
        <p:txBody>
          <a:bodyPr wrap="square" lIns="0" tIns="0" rIns="0" bIns="0" rtlCol="0" anchor="t">
            <a:spAutoFit/>
          </a:bodyPr>
          <a:lstStyle/>
          <a:p>
            <a:pPr algn="ctr" rtl="1">
              <a:lnSpc>
                <a:spcPts val="5991"/>
              </a:lnSpc>
              <a:spcBef>
                <a:spcPct val="0"/>
              </a:spcBef>
            </a:pPr>
            <a:r>
              <a:rPr lang="ar-DZ" sz="4279" dirty="0" smtClean="0">
                <a:solidFill>
                  <a:srgbClr val="124A87"/>
                </a:solidFill>
                <a:latin typeface="Courier New" panose="02070309020205020404" pitchFamily="49" charset="0"/>
                <a:cs typeface="Courier New" panose="02070309020205020404" pitchFamily="49" charset="0"/>
              </a:rPr>
              <a:t>مصادر الإرادات</a:t>
            </a:r>
            <a:endParaRPr lang="en-US" sz="4279" dirty="0">
              <a:solidFill>
                <a:srgbClr val="124A87"/>
              </a:solidFill>
              <a:latin typeface="Courier New" panose="02070309020205020404" pitchFamily="49" charset="0"/>
              <a:cs typeface="Courier New" panose="02070309020205020404" pitchFamily="49" charset="0"/>
            </a:endParaRPr>
          </a:p>
        </p:txBody>
      </p:sp>
      <p:sp>
        <p:nvSpPr>
          <p:cNvPr id="4" name="TextBox 4"/>
          <p:cNvSpPr txBox="1"/>
          <p:nvPr/>
        </p:nvSpPr>
        <p:spPr>
          <a:xfrm>
            <a:off x="12800392" y="502726"/>
            <a:ext cx="5035209" cy="741742"/>
          </a:xfrm>
          <a:prstGeom prst="rect">
            <a:avLst/>
          </a:prstGeom>
        </p:spPr>
        <p:txBody>
          <a:bodyPr lIns="0" tIns="0" rIns="0" bIns="0" rtlCol="0" anchor="t">
            <a:spAutoFit/>
          </a:bodyPr>
          <a:lstStyle/>
          <a:p>
            <a:pPr algn="ctr" rtl="1">
              <a:lnSpc>
                <a:spcPts val="5991"/>
              </a:lnSpc>
              <a:spcBef>
                <a:spcPct val="0"/>
              </a:spcBef>
            </a:pPr>
            <a:r>
              <a:rPr lang="ar-DZ" sz="4279" dirty="0" smtClean="0">
                <a:solidFill>
                  <a:srgbClr val="124A87"/>
                </a:solidFill>
                <a:latin typeface="Courier New" panose="02070309020205020404" pitchFamily="49" charset="0"/>
                <a:cs typeface="Courier New" panose="02070309020205020404" pitchFamily="49" charset="0"/>
              </a:rPr>
              <a:t>تكلفة المشروع</a:t>
            </a:r>
            <a:endParaRPr lang="en-US" sz="4279" dirty="0">
              <a:solidFill>
                <a:srgbClr val="124A87"/>
              </a:solidFill>
              <a:latin typeface="Courier New" panose="02070309020205020404" pitchFamily="49" charset="0"/>
              <a:cs typeface="Courier New" panose="02070309020205020404" pitchFamily="49" charset="0"/>
            </a:endParaRPr>
          </a:p>
        </p:txBody>
      </p:sp>
      <p:sp>
        <p:nvSpPr>
          <p:cNvPr id="6" name="TextBox 6"/>
          <p:cNvSpPr txBox="1"/>
          <p:nvPr/>
        </p:nvSpPr>
        <p:spPr>
          <a:xfrm>
            <a:off x="5792844" y="2052760"/>
            <a:ext cx="11482777" cy="1513235"/>
          </a:xfrm>
          <a:prstGeom prst="rect">
            <a:avLst/>
          </a:prstGeom>
        </p:spPr>
        <p:txBody>
          <a:bodyPr wrap="square" lIns="0" tIns="0" rIns="0" bIns="0" rtlCol="0" anchor="t">
            <a:spAutoFit/>
          </a:bodyPr>
          <a:lstStyle/>
          <a:p>
            <a:pPr algn="r" rtl="1">
              <a:lnSpc>
                <a:spcPts val="5880"/>
              </a:lnSpc>
            </a:pPr>
            <a:r>
              <a:rPr lang="ar-DZ" sz="4200" dirty="0" smtClean="0">
                <a:solidFill>
                  <a:srgbClr val="000000"/>
                </a:solidFill>
                <a:latin typeface="Courier New" panose="02070309020205020404" pitchFamily="49" charset="0"/>
                <a:cs typeface="Courier New" panose="02070309020205020404" pitchFamily="49" charset="0"/>
              </a:rPr>
              <a:t>تقدر تكلفة المشروع ب:  591000دينار جزائري</a:t>
            </a:r>
            <a:endParaRPr lang="en-US" sz="4200" dirty="0">
              <a:solidFill>
                <a:srgbClr val="000000"/>
              </a:solidFill>
              <a:latin typeface="Courier New" panose="02070309020205020404" pitchFamily="49" charset="0"/>
              <a:cs typeface="Courier New" panose="02070309020205020404" pitchFamily="49" charset="0"/>
            </a:endParaRPr>
          </a:p>
        </p:txBody>
      </p:sp>
      <p:grpSp>
        <p:nvGrpSpPr>
          <p:cNvPr id="7" name="Group 7"/>
          <p:cNvGrpSpPr/>
          <p:nvPr/>
        </p:nvGrpSpPr>
        <p:grpSpPr>
          <a:xfrm>
            <a:off x="-1297707" y="6852531"/>
            <a:ext cx="2326407" cy="2310939"/>
            <a:chOff x="0" y="0"/>
            <a:chExt cx="812800" cy="807396"/>
          </a:xfrm>
        </p:grpSpPr>
        <p:sp>
          <p:nvSpPr>
            <p:cNvPr id="8" name="Freeform 8"/>
            <p:cNvSpPr/>
            <p:nvPr/>
          </p:nvSpPr>
          <p:spPr>
            <a:xfrm>
              <a:off x="46786" y="0"/>
              <a:ext cx="719229" cy="807396"/>
            </a:xfrm>
            <a:custGeom>
              <a:avLst/>
              <a:gdLst/>
              <a:ahLst/>
              <a:cxnLst/>
              <a:rect l="l" t="t" r="r" b="b"/>
              <a:pathLst>
                <a:path w="719229" h="807396">
                  <a:moveTo>
                    <a:pt x="359614" y="0"/>
                  </a:moveTo>
                  <a:cubicBezTo>
                    <a:pt x="564590" y="23755"/>
                    <a:pt x="719228" y="197350"/>
                    <a:pt x="719228" y="403698"/>
                  </a:cubicBezTo>
                  <a:cubicBezTo>
                    <a:pt x="719228" y="610046"/>
                    <a:pt x="564590" y="783641"/>
                    <a:pt x="359614" y="807396"/>
                  </a:cubicBezTo>
                  <a:cubicBezTo>
                    <a:pt x="154638" y="783641"/>
                    <a:pt x="0" y="610046"/>
                    <a:pt x="0" y="403698"/>
                  </a:cubicBezTo>
                  <a:cubicBezTo>
                    <a:pt x="0" y="197350"/>
                    <a:pt x="154638" y="23755"/>
                    <a:pt x="359614" y="0"/>
                  </a:cubicBezTo>
                  <a:close/>
                </a:path>
              </a:pathLst>
            </a:custGeom>
            <a:solidFill>
              <a:srgbClr val="0E4D8D"/>
            </a:solidFill>
          </p:spPr>
        </p:sp>
        <p:sp>
          <p:nvSpPr>
            <p:cNvPr id="9" name="TextBox 9"/>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10" name="Group 10"/>
          <p:cNvGrpSpPr/>
          <p:nvPr/>
        </p:nvGrpSpPr>
        <p:grpSpPr>
          <a:xfrm>
            <a:off x="-1028754" y="8563532"/>
            <a:ext cx="3470007" cy="3446936"/>
            <a:chOff x="0" y="0"/>
            <a:chExt cx="812800" cy="807396"/>
          </a:xfrm>
        </p:grpSpPr>
        <p:sp>
          <p:nvSpPr>
            <p:cNvPr id="11" name="Freeform 11"/>
            <p:cNvSpPr/>
            <p:nvPr/>
          </p:nvSpPr>
          <p:spPr>
            <a:xfrm>
              <a:off x="46786" y="0"/>
              <a:ext cx="719229" cy="807396"/>
            </a:xfrm>
            <a:custGeom>
              <a:avLst/>
              <a:gdLst/>
              <a:ahLst/>
              <a:cxnLst/>
              <a:rect l="l" t="t" r="r" b="b"/>
              <a:pathLst>
                <a:path w="719229" h="807396">
                  <a:moveTo>
                    <a:pt x="359614" y="0"/>
                  </a:moveTo>
                  <a:cubicBezTo>
                    <a:pt x="564590" y="23755"/>
                    <a:pt x="719228" y="197350"/>
                    <a:pt x="719228" y="403698"/>
                  </a:cubicBezTo>
                  <a:cubicBezTo>
                    <a:pt x="719228" y="610046"/>
                    <a:pt x="564590" y="783641"/>
                    <a:pt x="359614" y="807396"/>
                  </a:cubicBezTo>
                  <a:cubicBezTo>
                    <a:pt x="154638" y="783641"/>
                    <a:pt x="0" y="610046"/>
                    <a:pt x="0" y="403698"/>
                  </a:cubicBezTo>
                  <a:cubicBezTo>
                    <a:pt x="0" y="197350"/>
                    <a:pt x="154638" y="23755"/>
                    <a:pt x="359614" y="0"/>
                  </a:cubicBezTo>
                  <a:close/>
                </a:path>
              </a:pathLst>
            </a:custGeom>
            <a:solidFill>
              <a:srgbClr val="0063C8"/>
            </a:solidFill>
          </p:spPr>
        </p:sp>
        <p:sp>
          <p:nvSpPr>
            <p:cNvPr id="12" name="TextBox 12"/>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13" name="Group 13"/>
          <p:cNvGrpSpPr/>
          <p:nvPr/>
        </p:nvGrpSpPr>
        <p:grpSpPr>
          <a:xfrm>
            <a:off x="706249" y="637925"/>
            <a:ext cx="1089050" cy="1081809"/>
            <a:chOff x="0" y="0"/>
            <a:chExt cx="812800" cy="807396"/>
          </a:xfrm>
        </p:grpSpPr>
        <p:sp>
          <p:nvSpPr>
            <p:cNvPr id="14" name="Freeform 14"/>
            <p:cNvSpPr/>
            <p:nvPr/>
          </p:nvSpPr>
          <p:spPr>
            <a:xfrm>
              <a:off x="46786" y="0"/>
              <a:ext cx="719229" cy="807396"/>
            </a:xfrm>
            <a:custGeom>
              <a:avLst/>
              <a:gdLst/>
              <a:ahLst/>
              <a:cxnLst/>
              <a:rect l="l" t="t" r="r" b="b"/>
              <a:pathLst>
                <a:path w="719229" h="807396">
                  <a:moveTo>
                    <a:pt x="359614" y="0"/>
                  </a:moveTo>
                  <a:cubicBezTo>
                    <a:pt x="564590" y="23755"/>
                    <a:pt x="719228" y="197350"/>
                    <a:pt x="719228" y="403698"/>
                  </a:cubicBezTo>
                  <a:cubicBezTo>
                    <a:pt x="719228" y="610046"/>
                    <a:pt x="564590" y="783641"/>
                    <a:pt x="359614" y="807396"/>
                  </a:cubicBezTo>
                  <a:cubicBezTo>
                    <a:pt x="154638" y="783641"/>
                    <a:pt x="0" y="610046"/>
                    <a:pt x="0" y="403698"/>
                  </a:cubicBezTo>
                  <a:cubicBezTo>
                    <a:pt x="0" y="197350"/>
                    <a:pt x="154638" y="23755"/>
                    <a:pt x="359614" y="0"/>
                  </a:cubicBezTo>
                  <a:close/>
                </a:path>
              </a:pathLst>
            </a:custGeom>
            <a:solidFill>
              <a:srgbClr val="0063C8"/>
            </a:solidFill>
          </p:spPr>
        </p:sp>
        <p:sp>
          <p:nvSpPr>
            <p:cNvPr id="15" name="TextBox 15"/>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16" name="Group 16"/>
          <p:cNvGrpSpPr/>
          <p:nvPr/>
        </p:nvGrpSpPr>
        <p:grpSpPr>
          <a:xfrm>
            <a:off x="2986481" y="8132239"/>
            <a:ext cx="1038133" cy="1031230"/>
            <a:chOff x="0" y="0"/>
            <a:chExt cx="812800" cy="807396"/>
          </a:xfrm>
        </p:grpSpPr>
        <p:sp>
          <p:nvSpPr>
            <p:cNvPr id="17" name="Freeform 17"/>
            <p:cNvSpPr/>
            <p:nvPr/>
          </p:nvSpPr>
          <p:spPr>
            <a:xfrm>
              <a:off x="46786" y="0"/>
              <a:ext cx="719229" cy="807396"/>
            </a:xfrm>
            <a:custGeom>
              <a:avLst/>
              <a:gdLst/>
              <a:ahLst/>
              <a:cxnLst/>
              <a:rect l="l" t="t" r="r" b="b"/>
              <a:pathLst>
                <a:path w="719229" h="807396">
                  <a:moveTo>
                    <a:pt x="359614" y="0"/>
                  </a:moveTo>
                  <a:cubicBezTo>
                    <a:pt x="564590" y="23755"/>
                    <a:pt x="719228" y="197350"/>
                    <a:pt x="719228" y="403698"/>
                  </a:cubicBezTo>
                  <a:cubicBezTo>
                    <a:pt x="719228" y="610046"/>
                    <a:pt x="564590" y="783641"/>
                    <a:pt x="359614" y="807396"/>
                  </a:cubicBezTo>
                  <a:cubicBezTo>
                    <a:pt x="154638" y="783641"/>
                    <a:pt x="0" y="610046"/>
                    <a:pt x="0" y="403698"/>
                  </a:cubicBezTo>
                  <a:cubicBezTo>
                    <a:pt x="0" y="197350"/>
                    <a:pt x="154638" y="23755"/>
                    <a:pt x="359614" y="0"/>
                  </a:cubicBezTo>
                  <a:close/>
                </a:path>
              </a:pathLst>
            </a:custGeom>
            <a:solidFill>
              <a:srgbClr val="0063C8"/>
            </a:solidFill>
          </p:spPr>
        </p:sp>
        <p:sp>
          <p:nvSpPr>
            <p:cNvPr id="18" name="TextBox 18"/>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19" name="Group 19"/>
          <p:cNvGrpSpPr/>
          <p:nvPr/>
        </p:nvGrpSpPr>
        <p:grpSpPr>
          <a:xfrm>
            <a:off x="7315200" y="1013039"/>
            <a:ext cx="1089050" cy="1081809"/>
            <a:chOff x="0" y="0"/>
            <a:chExt cx="812800" cy="807396"/>
          </a:xfrm>
        </p:grpSpPr>
        <p:sp>
          <p:nvSpPr>
            <p:cNvPr id="20" name="Freeform 20"/>
            <p:cNvSpPr/>
            <p:nvPr/>
          </p:nvSpPr>
          <p:spPr>
            <a:xfrm>
              <a:off x="46786" y="0"/>
              <a:ext cx="719229" cy="807396"/>
            </a:xfrm>
            <a:custGeom>
              <a:avLst/>
              <a:gdLst/>
              <a:ahLst/>
              <a:cxnLst/>
              <a:rect l="l" t="t" r="r" b="b"/>
              <a:pathLst>
                <a:path w="719229" h="807396">
                  <a:moveTo>
                    <a:pt x="359614" y="0"/>
                  </a:moveTo>
                  <a:cubicBezTo>
                    <a:pt x="564590" y="23755"/>
                    <a:pt x="719228" y="197350"/>
                    <a:pt x="719228" y="403698"/>
                  </a:cubicBezTo>
                  <a:cubicBezTo>
                    <a:pt x="719228" y="610046"/>
                    <a:pt x="564590" y="783641"/>
                    <a:pt x="359614" y="807396"/>
                  </a:cubicBezTo>
                  <a:cubicBezTo>
                    <a:pt x="154638" y="783641"/>
                    <a:pt x="0" y="610046"/>
                    <a:pt x="0" y="403698"/>
                  </a:cubicBezTo>
                  <a:cubicBezTo>
                    <a:pt x="0" y="197350"/>
                    <a:pt x="154638" y="23755"/>
                    <a:pt x="359614" y="0"/>
                  </a:cubicBezTo>
                  <a:close/>
                </a:path>
              </a:pathLst>
            </a:custGeom>
            <a:solidFill>
              <a:srgbClr val="0063C8"/>
            </a:solidFill>
          </p:spPr>
        </p:sp>
        <p:sp>
          <p:nvSpPr>
            <p:cNvPr id="21" name="TextBox 21"/>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22" name="Group 22"/>
          <p:cNvGrpSpPr/>
          <p:nvPr/>
        </p:nvGrpSpPr>
        <p:grpSpPr>
          <a:xfrm>
            <a:off x="14849875" y="8132239"/>
            <a:ext cx="1038133" cy="1031230"/>
            <a:chOff x="0" y="0"/>
            <a:chExt cx="812800" cy="807396"/>
          </a:xfrm>
        </p:grpSpPr>
        <p:sp>
          <p:nvSpPr>
            <p:cNvPr id="23" name="Freeform 23"/>
            <p:cNvSpPr/>
            <p:nvPr/>
          </p:nvSpPr>
          <p:spPr>
            <a:xfrm>
              <a:off x="46786" y="0"/>
              <a:ext cx="719229" cy="807396"/>
            </a:xfrm>
            <a:custGeom>
              <a:avLst/>
              <a:gdLst/>
              <a:ahLst/>
              <a:cxnLst/>
              <a:rect l="l" t="t" r="r" b="b"/>
              <a:pathLst>
                <a:path w="719229" h="807396">
                  <a:moveTo>
                    <a:pt x="359614" y="0"/>
                  </a:moveTo>
                  <a:cubicBezTo>
                    <a:pt x="564590" y="23755"/>
                    <a:pt x="719228" y="197350"/>
                    <a:pt x="719228" y="403698"/>
                  </a:cubicBezTo>
                  <a:cubicBezTo>
                    <a:pt x="719228" y="610046"/>
                    <a:pt x="564590" y="783641"/>
                    <a:pt x="359614" y="807396"/>
                  </a:cubicBezTo>
                  <a:cubicBezTo>
                    <a:pt x="154638" y="783641"/>
                    <a:pt x="0" y="610046"/>
                    <a:pt x="0" y="403698"/>
                  </a:cubicBezTo>
                  <a:cubicBezTo>
                    <a:pt x="0" y="197350"/>
                    <a:pt x="154638" y="23755"/>
                    <a:pt x="359614" y="0"/>
                  </a:cubicBezTo>
                  <a:close/>
                </a:path>
              </a:pathLst>
            </a:custGeom>
            <a:solidFill>
              <a:srgbClr val="0063C8"/>
            </a:solidFill>
          </p:spPr>
        </p:sp>
        <p:sp>
          <p:nvSpPr>
            <p:cNvPr id="24" name="TextBox 24"/>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25" name="Group 25"/>
          <p:cNvGrpSpPr/>
          <p:nvPr/>
        </p:nvGrpSpPr>
        <p:grpSpPr>
          <a:xfrm>
            <a:off x="17029811" y="6852531"/>
            <a:ext cx="2326407" cy="2310939"/>
            <a:chOff x="0" y="0"/>
            <a:chExt cx="812800" cy="807396"/>
          </a:xfrm>
        </p:grpSpPr>
        <p:sp>
          <p:nvSpPr>
            <p:cNvPr id="26" name="Freeform 26"/>
            <p:cNvSpPr/>
            <p:nvPr/>
          </p:nvSpPr>
          <p:spPr>
            <a:xfrm>
              <a:off x="46786" y="0"/>
              <a:ext cx="719229" cy="807396"/>
            </a:xfrm>
            <a:custGeom>
              <a:avLst/>
              <a:gdLst/>
              <a:ahLst/>
              <a:cxnLst/>
              <a:rect l="l" t="t" r="r" b="b"/>
              <a:pathLst>
                <a:path w="719229" h="807396">
                  <a:moveTo>
                    <a:pt x="359614" y="0"/>
                  </a:moveTo>
                  <a:cubicBezTo>
                    <a:pt x="564590" y="23755"/>
                    <a:pt x="719228" y="197350"/>
                    <a:pt x="719228" y="403698"/>
                  </a:cubicBezTo>
                  <a:cubicBezTo>
                    <a:pt x="719228" y="610046"/>
                    <a:pt x="564590" y="783641"/>
                    <a:pt x="359614" y="807396"/>
                  </a:cubicBezTo>
                  <a:cubicBezTo>
                    <a:pt x="154638" y="783641"/>
                    <a:pt x="0" y="610046"/>
                    <a:pt x="0" y="403698"/>
                  </a:cubicBezTo>
                  <a:cubicBezTo>
                    <a:pt x="0" y="197350"/>
                    <a:pt x="154638" y="23755"/>
                    <a:pt x="359614" y="0"/>
                  </a:cubicBezTo>
                  <a:close/>
                </a:path>
              </a:pathLst>
            </a:custGeom>
            <a:solidFill>
              <a:srgbClr val="0E4D8D"/>
            </a:solidFill>
          </p:spPr>
        </p:sp>
        <p:sp>
          <p:nvSpPr>
            <p:cNvPr id="27" name="TextBox 27"/>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28" name="Group 28"/>
          <p:cNvGrpSpPr/>
          <p:nvPr/>
        </p:nvGrpSpPr>
        <p:grpSpPr>
          <a:xfrm>
            <a:off x="16068821" y="8132239"/>
            <a:ext cx="3470007" cy="3446936"/>
            <a:chOff x="0" y="0"/>
            <a:chExt cx="812800" cy="807396"/>
          </a:xfrm>
        </p:grpSpPr>
        <p:sp>
          <p:nvSpPr>
            <p:cNvPr id="29" name="Freeform 29"/>
            <p:cNvSpPr/>
            <p:nvPr/>
          </p:nvSpPr>
          <p:spPr>
            <a:xfrm>
              <a:off x="46786" y="0"/>
              <a:ext cx="719229" cy="807396"/>
            </a:xfrm>
            <a:custGeom>
              <a:avLst/>
              <a:gdLst/>
              <a:ahLst/>
              <a:cxnLst/>
              <a:rect l="l" t="t" r="r" b="b"/>
              <a:pathLst>
                <a:path w="719229" h="807396">
                  <a:moveTo>
                    <a:pt x="359614" y="0"/>
                  </a:moveTo>
                  <a:cubicBezTo>
                    <a:pt x="564590" y="23755"/>
                    <a:pt x="719228" y="197350"/>
                    <a:pt x="719228" y="403698"/>
                  </a:cubicBezTo>
                  <a:cubicBezTo>
                    <a:pt x="719228" y="610046"/>
                    <a:pt x="564590" y="783641"/>
                    <a:pt x="359614" y="807396"/>
                  </a:cubicBezTo>
                  <a:cubicBezTo>
                    <a:pt x="154638" y="783641"/>
                    <a:pt x="0" y="610046"/>
                    <a:pt x="0" y="403698"/>
                  </a:cubicBezTo>
                  <a:cubicBezTo>
                    <a:pt x="0" y="197350"/>
                    <a:pt x="154638" y="23755"/>
                    <a:pt x="359614" y="0"/>
                  </a:cubicBezTo>
                  <a:close/>
                </a:path>
              </a:pathLst>
            </a:custGeom>
            <a:solidFill>
              <a:srgbClr val="0063C8"/>
            </a:solidFill>
          </p:spPr>
        </p:sp>
        <p:sp>
          <p:nvSpPr>
            <p:cNvPr id="30" name="TextBox 30"/>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pic>
        <p:nvPicPr>
          <p:cNvPr id="31" name="Image 3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00697" y="4921446"/>
            <a:ext cx="9941200" cy="4769195"/>
          </a:xfrm>
          <a:prstGeom prst="rect">
            <a:avLst/>
          </a:prstGeom>
        </p:spPr>
      </p:pic>
      <p:sp>
        <p:nvSpPr>
          <p:cNvPr id="33" name="ZoneTexte 32"/>
          <p:cNvSpPr txBox="1"/>
          <p:nvPr/>
        </p:nvSpPr>
        <p:spPr>
          <a:xfrm>
            <a:off x="11201400" y="5981700"/>
            <a:ext cx="4343400" cy="1295400"/>
          </a:xfrm>
          <a:prstGeom prst="rect">
            <a:avLst/>
          </a:prstGeom>
          <a:noFill/>
        </p:spPr>
        <p:txBody>
          <a:bodyPr wrap="square" rtlCol="0">
            <a:spAutoFit/>
          </a:bodyPr>
          <a:lstStyle/>
          <a:p>
            <a:endParaRPr lang="fr-FR"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0400" y="2118753"/>
            <a:ext cx="10439399" cy="3052869"/>
          </a:xfrm>
          <a:prstGeom prst="rect">
            <a:avLst/>
          </a:prstGeom>
        </p:spPr>
      </p:pic>
      <p:sp>
        <p:nvSpPr>
          <p:cNvPr id="3" name="ZoneTexte 2"/>
          <p:cNvSpPr txBox="1"/>
          <p:nvPr/>
        </p:nvSpPr>
        <p:spPr>
          <a:xfrm>
            <a:off x="13182600" y="876300"/>
            <a:ext cx="4495800" cy="584775"/>
          </a:xfrm>
          <a:prstGeom prst="rect">
            <a:avLst/>
          </a:prstGeom>
          <a:noFill/>
        </p:spPr>
        <p:txBody>
          <a:bodyPr wrap="square" rtlCol="0">
            <a:spAutoFit/>
          </a:bodyPr>
          <a:lstStyle/>
          <a:p>
            <a:pPr algn="r" rtl="1"/>
            <a:r>
              <a:rPr lang="ar-DZ" sz="3200" b="1" dirty="0" smtClean="0">
                <a:latin typeface="Courier New" panose="02070309020205020404" pitchFamily="49" charset="0"/>
                <a:cs typeface="Courier New" panose="02070309020205020404" pitchFamily="49" charset="0"/>
              </a:rPr>
              <a:t>النتائج المتوقعة </a:t>
            </a:r>
            <a:endParaRPr lang="fr-FR" sz="3200" b="1" dirty="0">
              <a:latin typeface="Courier New" panose="02070309020205020404" pitchFamily="49" charset="0"/>
              <a:cs typeface="Courier New" panose="02070309020205020404" pitchFamily="49" charset="0"/>
            </a:endParaRPr>
          </a:p>
        </p:txBody>
      </p:sp>
      <p:sp>
        <p:nvSpPr>
          <p:cNvPr id="4" name="ZoneTexte 3"/>
          <p:cNvSpPr txBox="1"/>
          <p:nvPr/>
        </p:nvSpPr>
        <p:spPr>
          <a:xfrm>
            <a:off x="533400" y="5829300"/>
            <a:ext cx="17145000" cy="1815882"/>
          </a:xfrm>
          <a:prstGeom prst="rect">
            <a:avLst/>
          </a:prstGeom>
          <a:noFill/>
        </p:spPr>
        <p:txBody>
          <a:bodyPr wrap="square" rtlCol="0">
            <a:spAutoFit/>
          </a:bodyPr>
          <a:lstStyle/>
          <a:p>
            <a:pPr algn="r" rtl="1"/>
            <a:r>
              <a:rPr lang="ar-DZ" sz="2800" dirty="0">
                <a:latin typeface="Courier New" panose="02070309020205020404" pitchFamily="49" charset="0"/>
                <a:cs typeface="Courier New" panose="02070309020205020404" pitchFamily="49" charset="0"/>
              </a:rPr>
              <a:t>نعتقد أن رقم الأعمال المتوقع في المستقبل </a:t>
            </a:r>
            <a:r>
              <a:rPr lang="ar-DZ" sz="2800" dirty="0" smtClean="0">
                <a:latin typeface="Courier New" panose="02070309020205020404" pitchFamily="49" charset="0"/>
                <a:cs typeface="Courier New" panose="02070309020205020404" pitchFamily="49" charset="0"/>
              </a:rPr>
              <a:t>سيكون مليئا </a:t>
            </a:r>
            <a:r>
              <a:rPr lang="ar-DZ" sz="2800" dirty="0">
                <a:latin typeface="Courier New" panose="02070309020205020404" pitchFamily="49" charset="0"/>
                <a:cs typeface="Courier New" panose="02070309020205020404" pitchFamily="49" charset="0"/>
              </a:rPr>
              <a:t>بالفرص، وسيشهد نموا ملحوظا في المستقبل، لدينا العديد من الأسباب التي تدعم هذا </a:t>
            </a:r>
            <a:r>
              <a:rPr lang="ar-DZ" sz="2800" dirty="0" err="1" smtClean="0">
                <a:latin typeface="Courier New" panose="02070309020205020404" pitchFamily="49" charset="0"/>
                <a:cs typeface="Courier New" panose="02070309020205020404" pitchFamily="49" charset="0"/>
              </a:rPr>
              <a:t>التفائل</a:t>
            </a:r>
            <a:r>
              <a:rPr lang="ar-DZ" sz="2800" dirty="0" smtClean="0">
                <a:latin typeface="Courier New" panose="02070309020205020404" pitchFamily="49" charset="0"/>
                <a:cs typeface="Courier New" panose="02070309020205020404" pitchFamily="49" charset="0"/>
              </a:rPr>
              <a:t> مما يؤدي لتزايد عدد العملاء المحتملين هذا يعني أن هناك إمكانية لتحقيق زيادة الإيرادات. </a:t>
            </a:r>
          </a:p>
          <a:p>
            <a:pPr algn="r" rtl="1"/>
            <a:r>
              <a:rPr lang="ar-DZ" sz="2800" dirty="0" smtClean="0">
                <a:latin typeface="Courier New" panose="02070309020205020404" pitchFamily="49" charset="0"/>
                <a:cs typeface="Courier New" panose="02070309020205020404" pitchFamily="49" charset="0"/>
              </a:rPr>
              <a:t> لدينا خطة توسعية مستقبلية وهي نقوم بفتح فروع جديدة في المدن المجاورة</a:t>
            </a:r>
            <a:endParaRPr lang="ar-DZ" sz="28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1995916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21999"/>
          </a:blip>
          <a:srcRect t="7786" b="7786"/>
          <a:stretch>
            <a:fillRect/>
          </a:stretch>
        </p:blipFill>
        <p:spPr>
          <a:xfrm>
            <a:off x="0" y="0"/>
            <a:ext cx="18288000" cy="10287000"/>
          </a:xfrm>
          <a:prstGeom prst="rect">
            <a:avLst/>
          </a:prstGeom>
        </p:spPr>
      </p:pic>
      <p:grpSp>
        <p:nvGrpSpPr>
          <p:cNvPr id="3" name="Group 3"/>
          <p:cNvGrpSpPr/>
          <p:nvPr/>
        </p:nvGrpSpPr>
        <p:grpSpPr>
          <a:xfrm>
            <a:off x="3846962" y="4131361"/>
            <a:ext cx="4996443" cy="4750680"/>
            <a:chOff x="0" y="0"/>
            <a:chExt cx="1293983" cy="1230335"/>
          </a:xfrm>
        </p:grpSpPr>
        <p:sp>
          <p:nvSpPr>
            <p:cNvPr id="4" name="Freeform 4"/>
            <p:cNvSpPr/>
            <p:nvPr/>
          </p:nvSpPr>
          <p:spPr>
            <a:xfrm>
              <a:off x="34569" y="0"/>
              <a:ext cx="1224845" cy="1230335"/>
            </a:xfrm>
            <a:custGeom>
              <a:avLst/>
              <a:gdLst/>
              <a:ahLst/>
              <a:cxnLst/>
              <a:rect l="l" t="t" r="r" b="b"/>
              <a:pathLst>
                <a:path w="1224845" h="1230335">
                  <a:moveTo>
                    <a:pt x="612423" y="0"/>
                  </a:moveTo>
                  <a:cubicBezTo>
                    <a:pt x="951096" y="1515"/>
                    <a:pt x="1224845" y="276490"/>
                    <a:pt x="1224845" y="615167"/>
                  </a:cubicBezTo>
                  <a:cubicBezTo>
                    <a:pt x="1224845" y="953845"/>
                    <a:pt x="951096" y="1228820"/>
                    <a:pt x="612423" y="1230335"/>
                  </a:cubicBezTo>
                  <a:cubicBezTo>
                    <a:pt x="273749" y="1228820"/>
                    <a:pt x="0" y="953845"/>
                    <a:pt x="0" y="615167"/>
                  </a:cubicBezTo>
                  <a:cubicBezTo>
                    <a:pt x="0" y="276490"/>
                    <a:pt x="273749" y="1515"/>
                    <a:pt x="612423" y="0"/>
                  </a:cubicBezTo>
                  <a:close/>
                </a:path>
              </a:pathLst>
            </a:custGeom>
            <a:solidFill>
              <a:srgbClr val="0063C8"/>
            </a:solidFill>
          </p:spPr>
        </p:sp>
        <p:sp>
          <p:nvSpPr>
            <p:cNvPr id="5" name="TextBox 5"/>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6" name="Group 6"/>
          <p:cNvGrpSpPr/>
          <p:nvPr/>
        </p:nvGrpSpPr>
        <p:grpSpPr>
          <a:xfrm>
            <a:off x="-1724007" y="5963633"/>
            <a:ext cx="7854157" cy="7627620"/>
            <a:chOff x="0" y="0"/>
            <a:chExt cx="1027471" cy="997836"/>
          </a:xfrm>
        </p:grpSpPr>
        <p:sp>
          <p:nvSpPr>
            <p:cNvPr id="7" name="Freeform 7"/>
            <p:cNvSpPr/>
            <p:nvPr/>
          </p:nvSpPr>
          <p:spPr>
            <a:xfrm>
              <a:off x="17044" y="0"/>
              <a:ext cx="993383" cy="997836"/>
            </a:xfrm>
            <a:custGeom>
              <a:avLst/>
              <a:gdLst/>
              <a:ahLst/>
              <a:cxnLst/>
              <a:rect l="l" t="t" r="r" b="b"/>
              <a:pathLst>
                <a:path w="993383" h="997836">
                  <a:moveTo>
                    <a:pt x="496691" y="0"/>
                  </a:moveTo>
                  <a:cubicBezTo>
                    <a:pt x="771365" y="1228"/>
                    <a:pt x="993383" y="224241"/>
                    <a:pt x="993383" y="498918"/>
                  </a:cubicBezTo>
                  <a:cubicBezTo>
                    <a:pt x="993383" y="773594"/>
                    <a:pt x="771365" y="996607"/>
                    <a:pt x="496691" y="997836"/>
                  </a:cubicBezTo>
                  <a:cubicBezTo>
                    <a:pt x="222018" y="996607"/>
                    <a:pt x="0" y="773594"/>
                    <a:pt x="0" y="498918"/>
                  </a:cubicBezTo>
                  <a:cubicBezTo>
                    <a:pt x="0" y="224241"/>
                    <a:pt x="222018" y="1228"/>
                    <a:pt x="496691" y="0"/>
                  </a:cubicBezTo>
                  <a:close/>
                </a:path>
              </a:pathLst>
            </a:custGeom>
            <a:solidFill>
              <a:srgbClr val="124A87"/>
            </a:solidFill>
          </p:spPr>
        </p:sp>
        <p:sp>
          <p:nvSpPr>
            <p:cNvPr id="8" name="TextBox 8"/>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9" name="Group 9"/>
          <p:cNvGrpSpPr/>
          <p:nvPr/>
        </p:nvGrpSpPr>
        <p:grpSpPr>
          <a:xfrm>
            <a:off x="-744293" y="-2576106"/>
            <a:ext cx="7203777" cy="5740737"/>
            <a:chOff x="0" y="0"/>
            <a:chExt cx="1019944" cy="812800"/>
          </a:xfrm>
        </p:grpSpPr>
        <p:sp>
          <p:nvSpPr>
            <p:cNvPr id="10" name="Freeform 10"/>
            <p:cNvSpPr/>
            <p:nvPr/>
          </p:nvSpPr>
          <p:spPr>
            <a:xfrm>
              <a:off x="105385"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124A87"/>
            </a:solidFill>
          </p:spPr>
        </p:sp>
        <p:sp>
          <p:nvSpPr>
            <p:cNvPr id="11" name="TextBox 11"/>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sp>
        <p:nvSpPr>
          <p:cNvPr id="12" name="Freeform 12"/>
          <p:cNvSpPr/>
          <p:nvPr/>
        </p:nvSpPr>
        <p:spPr>
          <a:xfrm>
            <a:off x="34893" y="1030836"/>
            <a:ext cx="8225327" cy="8225327"/>
          </a:xfrm>
          <a:custGeom>
            <a:avLst/>
            <a:gdLst/>
            <a:ahLst/>
            <a:cxnLst/>
            <a:rect l="l" t="t" r="r" b="b"/>
            <a:pathLst>
              <a:path w="8225327" h="8225327">
                <a:moveTo>
                  <a:pt x="0" y="0"/>
                </a:moveTo>
                <a:lnTo>
                  <a:pt x="8225327" y="0"/>
                </a:lnTo>
                <a:lnTo>
                  <a:pt x="8225327" y="8225328"/>
                </a:lnTo>
                <a:lnTo>
                  <a:pt x="0" y="8225328"/>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sp>
        <p:nvSpPr>
          <p:cNvPr id="13" name="Freeform 13"/>
          <p:cNvSpPr/>
          <p:nvPr/>
        </p:nvSpPr>
        <p:spPr>
          <a:xfrm rot="5400000">
            <a:off x="-964351" y="3536512"/>
            <a:ext cx="6637719" cy="3318859"/>
          </a:xfrm>
          <a:custGeom>
            <a:avLst/>
            <a:gdLst/>
            <a:ahLst/>
            <a:cxnLst/>
            <a:rect l="l" t="t" r="r" b="b"/>
            <a:pathLst>
              <a:path w="6637719" h="3318859">
                <a:moveTo>
                  <a:pt x="0" y="0"/>
                </a:moveTo>
                <a:lnTo>
                  <a:pt x="6637718" y="0"/>
                </a:lnTo>
                <a:lnTo>
                  <a:pt x="6637718" y="3318859"/>
                </a:lnTo>
                <a:lnTo>
                  <a:pt x="0" y="3318859"/>
                </a:lnTo>
                <a:lnTo>
                  <a:pt x="0" y="0"/>
                </a:lnTo>
                <a:close/>
              </a:path>
            </a:pathLst>
          </a:custGeom>
          <a:blipFill>
            <a:blip r:embed="rId5">
              <a:extLst>
                <a:ext uri="{96DAC541-7B7A-43D3-8B79-37D633B846F1}">
                  <asvg:svgBlip xmlns="" xmlns:asvg="http://schemas.microsoft.com/office/drawing/2016/SVG/main" r:embed="rId6"/>
                </a:ext>
              </a:extLst>
            </a:blip>
            <a:stretch>
              <a:fillRect/>
            </a:stretch>
          </a:blipFill>
        </p:spPr>
      </p:sp>
      <p:sp>
        <p:nvSpPr>
          <p:cNvPr id="14" name="Freeform 14"/>
          <p:cNvSpPr/>
          <p:nvPr/>
        </p:nvSpPr>
        <p:spPr>
          <a:xfrm rot="-5400000">
            <a:off x="2426034" y="3459994"/>
            <a:ext cx="6651061" cy="3458552"/>
          </a:xfrm>
          <a:custGeom>
            <a:avLst/>
            <a:gdLst/>
            <a:ahLst/>
            <a:cxnLst/>
            <a:rect l="l" t="t" r="r" b="b"/>
            <a:pathLst>
              <a:path w="6651061" h="3458552">
                <a:moveTo>
                  <a:pt x="0" y="0"/>
                </a:moveTo>
                <a:lnTo>
                  <a:pt x="6651061" y="0"/>
                </a:lnTo>
                <a:lnTo>
                  <a:pt x="6651061" y="3458552"/>
                </a:lnTo>
                <a:lnTo>
                  <a:pt x="0" y="3458552"/>
                </a:lnTo>
                <a:lnTo>
                  <a:pt x="0" y="0"/>
                </a:lnTo>
                <a:close/>
              </a:path>
            </a:pathLst>
          </a:custGeom>
          <a:blipFill>
            <a:blip r:embed="rId7">
              <a:extLst>
                <a:ext uri="{96DAC541-7B7A-43D3-8B79-37D633B846F1}">
                  <asvg:svgBlip xmlns="" xmlns:asvg="http://schemas.microsoft.com/office/drawing/2016/SVG/main" r:embed="rId8"/>
                </a:ext>
              </a:extLst>
            </a:blip>
            <a:stretch>
              <a:fillRect/>
            </a:stretch>
          </a:blipFill>
        </p:spPr>
      </p:sp>
      <p:sp>
        <p:nvSpPr>
          <p:cNvPr id="15" name="Freeform 15"/>
          <p:cNvSpPr/>
          <p:nvPr/>
        </p:nvSpPr>
        <p:spPr>
          <a:xfrm>
            <a:off x="695078" y="1580237"/>
            <a:ext cx="6618001" cy="6618001"/>
          </a:xfrm>
          <a:custGeom>
            <a:avLst/>
            <a:gdLst/>
            <a:ahLst/>
            <a:cxnLst/>
            <a:rect l="l" t="t" r="r" b="b"/>
            <a:pathLst>
              <a:path w="6618001" h="6618001">
                <a:moveTo>
                  <a:pt x="0" y="0"/>
                </a:moveTo>
                <a:lnTo>
                  <a:pt x="6618001" y="0"/>
                </a:lnTo>
                <a:lnTo>
                  <a:pt x="6618001" y="6618001"/>
                </a:lnTo>
                <a:lnTo>
                  <a:pt x="0" y="6618001"/>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sp>
        <p:nvSpPr>
          <p:cNvPr id="16" name="Freeform 16"/>
          <p:cNvSpPr/>
          <p:nvPr/>
        </p:nvSpPr>
        <p:spPr>
          <a:xfrm>
            <a:off x="1232092" y="2296990"/>
            <a:ext cx="5616761" cy="2808381"/>
          </a:xfrm>
          <a:custGeom>
            <a:avLst/>
            <a:gdLst/>
            <a:ahLst/>
            <a:cxnLst/>
            <a:rect l="l" t="t" r="r" b="b"/>
            <a:pathLst>
              <a:path w="5616761" h="2808381">
                <a:moveTo>
                  <a:pt x="0" y="0"/>
                </a:moveTo>
                <a:lnTo>
                  <a:pt x="5616762" y="0"/>
                </a:lnTo>
                <a:lnTo>
                  <a:pt x="5616762" y="2808381"/>
                </a:lnTo>
                <a:lnTo>
                  <a:pt x="0" y="2808381"/>
                </a:lnTo>
                <a:lnTo>
                  <a:pt x="0" y="0"/>
                </a:lnTo>
                <a:close/>
              </a:path>
            </a:pathLst>
          </a:custGeom>
          <a:blipFill>
            <a:blip r:embed="rId9">
              <a:extLst>
                <a:ext uri="{96DAC541-7B7A-43D3-8B79-37D633B846F1}">
                  <asvg:svgBlip xmlns="" xmlns:asvg="http://schemas.microsoft.com/office/drawing/2016/SVG/main" r:embed="rId10"/>
                </a:ext>
              </a:extLst>
            </a:blip>
            <a:stretch>
              <a:fillRect/>
            </a:stretch>
          </a:blipFill>
        </p:spPr>
      </p:sp>
      <p:sp>
        <p:nvSpPr>
          <p:cNvPr id="17" name="Freeform 17"/>
          <p:cNvSpPr/>
          <p:nvPr/>
        </p:nvSpPr>
        <p:spPr>
          <a:xfrm rot="-10800000">
            <a:off x="2203071" y="6885441"/>
            <a:ext cx="3621733" cy="1512074"/>
          </a:xfrm>
          <a:custGeom>
            <a:avLst/>
            <a:gdLst/>
            <a:ahLst/>
            <a:cxnLst/>
            <a:rect l="l" t="t" r="r" b="b"/>
            <a:pathLst>
              <a:path w="3621733" h="1512074">
                <a:moveTo>
                  <a:pt x="0" y="0"/>
                </a:moveTo>
                <a:lnTo>
                  <a:pt x="3621733" y="0"/>
                </a:lnTo>
                <a:lnTo>
                  <a:pt x="3621733" y="1512074"/>
                </a:lnTo>
                <a:lnTo>
                  <a:pt x="0" y="1512074"/>
                </a:lnTo>
                <a:lnTo>
                  <a:pt x="0" y="0"/>
                </a:lnTo>
                <a:close/>
              </a:path>
            </a:pathLst>
          </a:custGeom>
          <a:blipFill>
            <a:blip r:embed="rId11">
              <a:extLst>
                <a:ext uri="{96DAC541-7B7A-43D3-8B79-37D633B846F1}">
                  <asvg:svgBlip xmlns="" xmlns:asvg="http://schemas.microsoft.com/office/drawing/2016/SVG/main" r:embed="rId12"/>
                </a:ext>
              </a:extLst>
            </a:blip>
            <a:stretch>
              <a:fillRect/>
            </a:stretch>
          </a:blipFill>
        </p:spPr>
      </p:sp>
      <p:grpSp>
        <p:nvGrpSpPr>
          <p:cNvPr id="18" name="Group 18"/>
          <p:cNvGrpSpPr>
            <a:grpSpLocks noChangeAspect="1"/>
          </p:cNvGrpSpPr>
          <p:nvPr/>
        </p:nvGrpSpPr>
        <p:grpSpPr>
          <a:xfrm>
            <a:off x="1568391" y="2750404"/>
            <a:ext cx="4891093" cy="4891073"/>
            <a:chOff x="0" y="0"/>
            <a:chExt cx="6350000" cy="6349975"/>
          </a:xfrm>
        </p:grpSpPr>
        <p:sp>
          <p:nvSpPr>
            <p:cNvPr id="19" name="Freeform 19"/>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13"/>
              <a:stretch>
                <a:fillRect l="-25046" r="-25046"/>
              </a:stretch>
            </a:blipFill>
          </p:spPr>
        </p:sp>
      </p:grpSp>
      <p:sp>
        <p:nvSpPr>
          <p:cNvPr id="20" name="Freeform 20"/>
          <p:cNvSpPr/>
          <p:nvPr/>
        </p:nvSpPr>
        <p:spPr>
          <a:xfrm>
            <a:off x="16837968" y="8579395"/>
            <a:ext cx="605293" cy="605293"/>
          </a:xfrm>
          <a:custGeom>
            <a:avLst/>
            <a:gdLst/>
            <a:ahLst/>
            <a:cxnLst/>
            <a:rect l="l" t="t" r="r" b="b"/>
            <a:pathLst>
              <a:path w="605293" h="605293">
                <a:moveTo>
                  <a:pt x="0" y="0"/>
                </a:moveTo>
                <a:lnTo>
                  <a:pt x="605293" y="0"/>
                </a:lnTo>
                <a:lnTo>
                  <a:pt x="605293" y="605292"/>
                </a:lnTo>
                <a:lnTo>
                  <a:pt x="0" y="605292"/>
                </a:lnTo>
                <a:lnTo>
                  <a:pt x="0" y="0"/>
                </a:lnTo>
                <a:close/>
              </a:path>
            </a:pathLst>
          </a:custGeom>
          <a:blipFill>
            <a:blip r:embed="rId14">
              <a:extLst>
                <a:ext uri="{96DAC541-7B7A-43D3-8B79-37D633B846F1}">
                  <asvg:svgBlip xmlns="" xmlns:asvg="http://schemas.microsoft.com/office/drawing/2016/SVG/main" r:embed="rId15"/>
                </a:ext>
              </a:extLst>
            </a:blip>
            <a:stretch>
              <a:fillRect/>
            </a:stretch>
          </a:blipFill>
        </p:spPr>
      </p:sp>
      <p:sp>
        <p:nvSpPr>
          <p:cNvPr id="21" name="Freeform 21"/>
          <p:cNvSpPr/>
          <p:nvPr/>
        </p:nvSpPr>
        <p:spPr>
          <a:xfrm>
            <a:off x="16883162" y="705411"/>
            <a:ext cx="560099" cy="646578"/>
          </a:xfrm>
          <a:custGeom>
            <a:avLst/>
            <a:gdLst/>
            <a:ahLst/>
            <a:cxnLst/>
            <a:rect l="l" t="t" r="r" b="b"/>
            <a:pathLst>
              <a:path w="560099" h="646578">
                <a:moveTo>
                  <a:pt x="0" y="0"/>
                </a:moveTo>
                <a:lnTo>
                  <a:pt x="560099" y="0"/>
                </a:lnTo>
                <a:lnTo>
                  <a:pt x="560099" y="646578"/>
                </a:lnTo>
                <a:lnTo>
                  <a:pt x="0" y="646578"/>
                </a:lnTo>
                <a:lnTo>
                  <a:pt x="0" y="0"/>
                </a:lnTo>
                <a:close/>
              </a:path>
            </a:pathLst>
          </a:custGeom>
          <a:blipFill>
            <a:blip r:embed="rId16"/>
            <a:stretch>
              <a:fillRect/>
            </a:stretch>
          </a:blipFill>
        </p:spPr>
      </p:sp>
      <p:sp>
        <p:nvSpPr>
          <p:cNvPr id="22" name="TextBox 22"/>
          <p:cNvSpPr txBox="1"/>
          <p:nvPr/>
        </p:nvSpPr>
        <p:spPr>
          <a:xfrm>
            <a:off x="7844037" y="3046215"/>
            <a:ext cx="9599224" cy="2021707"/>
          </a:xfrm>
          <a:prstGeom prst="rect">
            <a:avLst/>
          </a:prstGeom>
        </p:spPr>
        <p:txBody>
          <a:bodyPr lIns="0" tIns="0" rIns="0" bIns="0" rtlCol="0" anchor="t">
            <a:spAutoFit/>
          </a:bodyPr>
          <a:lstStyle/>
          <a:p>
            <a:pPr algn="r">
              <a:lnSpc>
                <a:spcPts val="16575"/>
              </a:lnSpc>
              <a:spcBef>
                <a:spcPct val="0"/>
              </a:spcBef>
            </a:pPr>
            <a:r>
              <a:rPr lang="ar-DZ" sz="11839" dirty="0" smtClean="0">
                <a:solidFill>
                  <a:srgbClr val="124A87"/>
                </a:solidFill>
                <a:latin typeface="Poppins Ultra-Bold"/>
              </a:rPr>
              <a:t>النموذج الأولي</a:t>
            </a:r>
            <a:endParaRPr lang="en-US" sz="11839" dirty="0">
              <a:solidFill>
                <a:srgbClr val="124A87"/>
              </a:solidFill>
              <a:latin typeface="Poppins Ultra-Bold"/>
            </a:endParaRPr>
          </a:p>
        </p:txBody>
      </p:sp>
      <p:grpSp>
        <p:nvGrpSpPr>
          <p:cNvPr id="25" name="Group 25"/>
          <p:cNvGrpSpPr/>
          <p:nvPr/>
        </p:nvGrpSpPr>
        <p:grpSpPr>
          <a:xfrm>
            <a:off x="-1026495" y="2561143"/>
            <a:ext cx="1721573" cy="1636893"/>
            <a:chOff x="0" y="0"/>
            <a:chExt cx="1293983" cy="1230335"/>
          </a:xfrm>
        </p:grpSpPr>
        <p:sp>
          <p:nvSpPr>
            <p:cNvPr id="26" name="Freeform 26"/>
            <p:cNvSpPr/>
            <p:nvPr/>
          </p:nvSpPr>
          <p:spPr>
            <a:xfrm>
              <a:off x="34569" y="0"/>
              <a:ext cx="1224845" cy="1230335"/>
            </a:xfrm>
            <a:custGeom>
              <a:avLst/>
              <a:gdLst/>
              <a:ahLst/>
              <a:cxnLst/>
              <a:rect l="l" t="t" r="r" b="b"/>
              <a:pathLst>
                <a:path w="1224845" h="1230335">
                  <a:moveTo>
                    <a:pt x="612423" y="0"/>
                  </a:moveTo>
                  <a:cubicBezTo>
                    <a:pt x="951096" y="1515"/>
                    <a:pt x="1224845" y="276490"/>
                    <a:pt x="1224845" y="615167"/>
                  </a:cubicBezTo>
                  <a:cubicBezTo>
                    <a:pt x="1224845" y="953845"/>
                    <a:pt x="951096" y="1228820"/>
                    <a:pt x="612423" y="1230335"/>
                  </a:cubicBezTo>
                  <a:cubicBezTo>
                    <a:pt x="273749" y="1228820"/>
                    <a:pt x="0" y="953845"/>
                    <a:pt x="0" y="615167"/>
                  </a:cubicBezTo>
                  <a:cubicBezTo>
                    <a:pt x="0" y="276490"/>
                    <a:pt x="273749" y="1515"/>
                    <a:pt x="612423" y="0"/>
                  </a:cubicBezTo>
                  <a:close/>
                </a:path>
              </a:pathLst>
            </a:custGeom>
            <a:solidFill>
              <a:srgbClr val="0063C8"/>
            </a:solidFill>
          </p:spPr>
        </p:sp>
        <p:sp>
          <p:nvSpPr>
            <p:cNvPr id="27" name="TextBox 27"/>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28" name="Group 28"/>
          <p:cNvGrpSpPr/>
          <p:nvPr/>
        </p:nvGrpSpPr>
        <p:grpSpPr>
          <a:xfrm>
            <a:off x="6452293" y="9468554"/>
            <a:ext cx="1721573" cy="1636893"/>
            <a:chOff x="0" y="0"/>
            <a:chExt cx="1293983" cy="1230335"/>
          </a:xfrm>
        </p:grpSpPr>
        <p:sp>
          <p:nvSpPr>
            <p:cNvPr id="29" name="Freeform 29"/>
            <p:cNvSpPr/>
            <p:nvPr/>
          </p:nvSpPr>
          <p:spPr>
            <a:xfrm>
              <a:off x="34569" y="0"/>
              <a:ext cx="1224845" cy="1230335"/>
            </a:xfrm>
            <a:custGeom>
              <a:avLst/>
              <a:gdLst/>
              <a:ahLst/>
              <a:cxnLst/>
              <a:rect l="l" t="t" r="r" b="b"/>
              <a:pathLst>
                <a:path w="1224845" h="1230335">
                  <a:moveTo>
                    <a:pt x="612423" y="0"/>
                  </a:moveTo>
                  <a:cubicBezTo>
                    <a:pt x="951096" y="1515"/>
                    <a:pt x="1224845" y="276490"/>
                    <a:pt x="1224845" y="615167"/>
                  </a:cubicBezTo>
                  <a:cubicBezTo>
                    <a:pt x="1224845" y="953845"/>
                    <a:pt x="951096" y="1228820"/>
                    <a:pt x="612423" y="1230335"/>
                  </a:cubicBezTo>
                  <a:cubicBezTo>
                    <a:pt x="273749" y="1228820"/>
                    <a:pt x="0" y="953845"/>
                    <a:pt x="0" y="615167"/>
                  </a:cubicBezTo>
                  <a:cubicBezTo>
                    <a:pt x="0" y="276490"/>
                    <a:pt x="273749" y="1515"/>
                    <a:pt x="612423" y="0"/>
                  </a:cubicBezTo>
                  <a:close/>
                </a:path>
              </a:pathLst>
            </a:custGeom>
            <a:solidFill>
              <a:srgbClr val="0063C8"/>
            </a:solidFill>
          </p:spPr>
        </p:sp>
        <p:sp>
          <p:nvSpPr>
            <p:cNvPr id="30" name="TextBox 30"/>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sp>
        <p:nvSpPr>
          <p:cNvPr id="31" name="TextBox 31"/>
          <p:cNvSpPr txBox="1"/>
          <p:nvPr/>
        </p:nvSpPr>
        <p:spPr>
          <a:xfrm>
            <a:off x="10551722" y="5067922"/>
            <a:ext cx="6886968" cy="949875"/>
          </a:xfrm>
          <a:prstGeom prst="rect">
            <a:avLst/>
          </a:prstGeom>
        </p:spPr>
        <p:txBody>
          <a:bodyPr lIns="0" tIns="0" rIns="0" bIns="0" rtlCol="0" anchor="t">
            <a:spAutoFit/>
          </a:bodyPr>
          <a:lstStyle/>
          <a:p>
            <a:pPr algn="ctr">
              <a:lnSpc>
                <a:spcPts val="7786"/>
              </a:lnSpc>
              <a:spcBef>
                <a:spcPct val="0"/>
              </a:spcBef>
            </a:pPr>
            <a:r>
              <a:rPr lang="fr-FR" sz="5562" dirty="0" smtClean="0">
                <a:solidFill>
                  <a:srgbClr val="000000"/>
                </a:solidFill>
                <a:latin typeface="Poppins Medium"/>
              </a:rPr>
              <a:t>Le prototype</a:t>
            </a:r>
            <a:endParaRPr lang="en-US" sz="5562" dirty="0">
              <a:solidFill>
                <a:srgbClr val="000000"/>
              </a:solidFill>
              <a:latin typeface="Poppins Medium"/>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el Instagram Caractéristique Produits Chaleureux et Moderne en Beige et Crème">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6249988" y="0"/>
            <a:ext cx="5786437" cy="10287000"/>
          </a:xfrm>
          <a:prstGeom prst="rect">
            <a:avLst/>
          </a:prstGeom>
        </p:spPr>
      </p:pic>
    </p:spTree>
    <p:extLst>
      <p:ext uri="{BB962C8B-B14F-4D97-AF65-F5344CB8AC3E}">
        <p14:creationId xmlns:p14="http://schemas.microsoft.com/office/powerpoint/2010/main" val="199732434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600519" y="452371"/>
            <a:ext cx="3855025" cy="3829394"/>
            <a:chOff x="0" y="0"/>
            <a:chExt cx="812800" cy="807396"/>
          </a:xfrm>
        </p:grpSpPr>
        <p:sp>
          <p:nvSpPr>
            <p:cNvPr id="3" name="Freeform 3"/>
            <p:cNvSpPr/>
            <p:nvPr/>
          </p:nvSpPr>
          <p:spPr>
            <a:xfrm>
              <a:off x="46786" y="0"/>
              <a:ext cx="719229" cy="807396"/>
            </a:xfrm>
            <a:custGeom>
              <a:avLst/>
              <a:gdLst/>
              <a:ahLst/>
              <a:cxnLst/>
              <a:rect l="l" t="t" r="r" b="b"/>
              <a:pathLst>
                <a:path w="719229" h="807396">
                  <a:moveTo>
                    <a:pt x="359614" y="0"/>
                  </a:moveTo>
                  <a:cubicBezTo>
                    <a:pt x="564590" y="23755"/>
                    <a:pt x="719228" y="197350"/>
                    <a:pt x="719228" y="403698"/>
                  </a:cubicBezTo>
                  <a:cubicBezTo>
                    <a:pt x="719228" y="610046"/>
                    <a:pt x="564590" y="783641"/>
                    <a:pt x="359614" y="807396"/>
                  </a:cubicBezTo>
                  <a:cubicBezTo>
                    <a:pt x="154638" y="783641"/>
                    <a:pt x="0" y="610046"/>
                    <a:pt x="0" y="403698"/>
                  </a:cubicBezTo>
                  <a:cubicBezTo>
                    <a:pt x="0" y="197350"/>
                    <a:pt x="154638" y="23755"/>
                    <a:pt x="359614" y="0"/>
                  </a:cubicBezTo>
                  <a:close/>
                </a:path>
              </a:pathLst>
            </a:custGeom>
            <a:solidFill>
              <a:srgbClr val="0E4D8D"/>
            </a:solidFill>
          </p:spPr>
        </p:sp>
        <p:sp>
          <p:nvSpPr>
            <p:cNvPr id="4" name="TextBox 4"/>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2114521" y="3885517"/>
            <a:ext cx="5408744" cy="5372783"/>
            <a:chOff x="0" y="0"/>
            <a:chExt cx="812800" cy="807396"/>
          </a:xfrm>
        </p:grpSpPr>
        <p:sp>
          <p:nvSpPr>
            <p:cNvPr id="6" name="Freeform 6"/>
            <p:cNvSpPr/>
            <p:nvPr/>
          </p:nvSpPr>
          <p:spPr>
            <a:xfrm>
              <a:off x="46786" y="0"/>
              <a:ext cx="719229" cy="807396"/>
            </a:xfrm>
            <a:custGeom>
              <a:avLst/>
              <a:gdLst/>
              <a:ahLst/>
              <a:cxnLst/>
              <a:rect l="l" t="t" r="r" b="b"/>
              <a:pathLst>
                <a:path w="719229" h="807396">
                  <a:moveTo>
                    <a:pt x="359614" y="0"/>
                  </a:moveTo>
                  <a:cubicBezTo>
                    <a:pt x="564590" y="23755"/>
                    <a:pt x="719228" y="197350"/>
                    <a:pt x="719228" y="403698"/>
                  </a:cubicBezTo>
                  <a:cubicBezTo>
                    <a:pt x="719228" y="610046"/>
                    <a:pt x="564590" y="783641"/>
                    <a:pt x="359614" y="807396"/>
                  </a:cubicBezTo>
                  <a:cubicBezTo>
                    <a:pt x="154638" y="783641"/>
                    <a:pt x="0" y="610046"/>
                    <a:pt x="0" y="403698"/>
                  </a:cubicBezTo>
                  <a:cubicBezTo>
                    <a:pt x="0" y="197350"/>
                    <a:pt x="154638" y="23755"/>
                    <a:pt x="359614" y="0"/>
                  </a:cubicBezTo>
                  <a:close/>
                </a:path>
              </a:pathLst>
            </a:custGeom>
            <a:solidFill>
              <a:srgbClr val="0063C8"/>
            </a:solidFill>
          </p:spPr>
        </p:sp>
        <p:sp>
          <p:nvSpPr>
            <p:cNvPr id="7" name="TextBox 7"/>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2416497" y="601529"/>
            <a:ext cx="1089050" cy="1081809"/>
            <a:chOff x="0" y="0"/>
            <a:chExt cx="812800" cy="807396"/>
          </a:xfrm>
        </p:grpSpPr>
        <p:sp>
          <p:nvSpPr>
            <p:cNvPr id="9" name="Freeform 9"/>
            <p:cNvSpPr/>
            <p:nvPr/>
          </p:nvSpPr>
          <p:spPr>
            <a:xfrm>
              <a:off x="46786" y="0"/>
              <a:ext cx="719229" cy="807396"/>
            </a:xfrm>
            <a:custGeom>
              <a:avLst/>
              <a:gdLst/>
              <a:ahLst/>
              <a:cxnLst/>
              <a:rect l="l" t="t" r="r" b="b"/>
              <a:pathLst>
                <a:path w="719229" h="807396">
                  <a:moveTo>
                    <a:pt x="359614" y="0"/>
                  </a:moveTo>
                  <a:cubicBezTo>
                    <a:pt x="564590" y="23755"/>
                    <a:pt x="719228" y="197350"/>
                    <a:pt x="719228" y="403698"/>
                  </a:cubicBezTo>
                  <a:cubicBezTo>
                    <a:pt x="719228" y="610046"/>
                    <a:pt x="564590" y="783641"/>
                    <a:pt x="359614" y="807396"/>
                  </a:cubicBezTo>
                  <a:cubicBezTo>
                    <a:pt x="154638" y="783641"/>
                    <a:pt x="0" y="610046"/>
                    <a:pt x="0" y="403698"/>
                  </a:cubicBezTo>
                  <a:cubicBezTo>
                    <a:pt x="0" y="197350"/>
                    <a:pt x="154638" y="23755"/>
                    <a:pt x="359614" y="0"/>
                  </a:cubicBezTo>
                  <a:close/>
                </a:path>
              </a:pathLst>
            </a:custGeom>
            <a:solidFill>
              <a:srgbClr val="0063C8"/>
            </a:solidFill>
          </p:spPr>
        </p:sp>
        <p:sp>
          <p:nvSpPr>
            <p:cNvPr id="10" name="TextBox 10"/>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11" name="Group 11"/>
          <p:cNvGrpSpPr/>
          <p:nvPr/>
        </p:nvGrpSpPr>
        <p:grpSpPr>
          <a:xfrm>
            <a:off x="2088936" y="8601591"/>
            <a:ext cx="3855025" cy="3829394"/>
            <a:chOff x="0" y="0"/>
            <a:chExt cx="812800" cy="807396"/>
          </a:xfrm>
        </p:grpSpPr>
        <p:sp>
          <p:nvSpPr>
            <p:cNvPr id="12" name="Freeform 12"/>
            <p:cNvSpPr/>
            <p:nvPr/>
          </p:nvSpPr>
          <p:spPr>
            <a:xfrm>
              <a:off x="46786" y="0"/>
              <a:ext cx="719229" cy="807396"/>
            </a:xfrm>
            <a:custGeom>
              <a:avLst/>
              <a:gdLst/>
              <a:ahLst/>
              <a:cxnLst/>
              <a:rect l="l" t="t" r="r" b="b"/>
              <a:pathLst>
                <a:path w="719229" h="807396">
                  <a:moveTo>
                    <a:pt x="359614" y="0"/>
                  </a:moveTo>
                  <a:cubicBezTo>
                    <a:pt x="564590" y="23755"/>
                    <a:pt x="719228" y="197350"/>
                    <a:pt x="719228" y="403698"/>
                  </a:cubicBezTo>
                  <a:cubicBezTo>
                    <a:pt x="719228" y="610046"/>
                    <a:pt x="564590" y="783641"/>
                    <a:pt x="359614" y="807396"/>
                  </a:cubicBezTo>
                  <a:cubicBezTo>
                    <a:pt x="154638" y="783641"/>
                    <a:pt x="0" y="610046"/>
                    <a:pt x="0" y="403698"/>
                  </a:cubicBezTo>
                  <a:cubicBezTo>
                    <a:pt x="0" y="197350"/>
                    <a:pt x="154638" y="23755"/>
                    <a:pt x="359614" y="0"/>
                  </a:cubicBezTo>
                  <a:close/>
                </a:path>
              </a:pathLst>
            </a:custGeom>
            <a:solidFill>
              <a:srgbClr val="0E4D8D"/>
            </a:solidFill>
          </p:spPr>
        </p:sp>
        <p:sp>
          <p:nvSpPr>
            <p:cNvPr id="13" name="TextBox 13"/>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14" name="Group 14"/>
          <p:cNvGrpSpPr/>
          <p:nvPr/>
        </p:nvGrpSpPr>
        <p:grpSpPr>
          <a:xfrm>
            <a:off x="5943961" y="8085975"/>
            <a:ext cx="1038133" cy="1031230"/>
            <a:chOff x="0" y="0"/>
            <a:chExt cx="812800" cy="807396"/>
          </a:xfrm>
        </p:grpSpPr>
        <p:sp>
          <p:nvSpPr>
            <p:cNvPr id="15" name="Freeform 15"/>
            <p:cNvSpPr/>
            <p:nvPr/>
          </p:nvSpPr>
          <p:spPr>
            <a:xfrm>
              <a:off x="46786" y="0"/>
              <a:ext cx="719229" cy="807396"/>
            </a:xfrm>
            <a:custGeom>
              <a:avLst/>
              <a:gdLst/>
              <a:ahLst/>
              <a:cxnLst/>
              <a:rect l="l" t="t" r="r" b="b"/>
              <a:pathLst>
                <a:path w="719229" h="807396">
                  <a:moveTo>
                    <a:pt x="359614" y="0"/>
                  </a:moveTo>
                  <a:cubicBezTo>
                    <a:pt x="564590" y="23755"/>
                    <a:pt x="719228" y="197350"/>
                    <a:pt x="719228" y="403698"/>
                  </a:cubicBezTo>
                  <a:cubicBezTo>
                    <a:pt x="719228" y="610046"/>
                    <a:pt x="564590" y="783641"/>
                    <a:pt x="359614" y="807396"/>
                  </a:cubicBezTo>
                  <a:cubicBezTo>
                    <a:pt x="154638" y="783641"/>
                    <a:pt x="0" y="610046"/>
                    <a:pt x="0" y="403698"/>
                  </a:cubicBezTo>
                  <a:cubicBezTo>
                    <a:pt x="0" y="197350"/>
                    <a:pt x="154638" y="23755"/>
                    <a:pt x="359614" y="0"/>
                  </a:cubicBezTo>
                  <a:close/>
                </a:path>
              </a:pathLst>
            </a:custGeom>
            <a:solidFill>
              <a:srgbClr val="0063C8"/>
            </a:solidFill>
          </p:spPr>
        </p:sp>
        <p:sp>
          <p:nvSpPr>
            <p:cNvPr id="16" name="TextBox 16"/>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17" name="Group 17"/>
          <p:cNvGrpSpPr>
            <a:grpSpLocks noChangeAspect="1"/>
          </p:cNvGrpSpPr>
          <p:nvPr/>
        </p:nvGrpSpPr>
        <p:grpSpPr>
          <a:xfrm>
            <a:off x="747546" y="2205654"/>
            <a:ext cx="6234548" cy="6234523"/>
            <a:chOff x="0" y="0"/>
            <a:chExt cx="6350000" cy="6349975"/>
          </a:xfrm>
        </p:grpSpPr>
        <p:sp>
          <p:nvSpPr>
            <p:cNvPr id="18" name="Freeform 18"/>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2"/>
              <a:stretch>
                <a:fillRect l="-59289" r="-59289"/>
              </a:stretch>
            </a:blipFill>
          </p:spPr>
        </p:sp>
      </p:grpSp>
      <p:sp>
        <p:nvSpPr>
          <p:cNvPr id="19" name="TextBox 19"/>
          <p:cNvSpPr txBox="1"/>
          <p:nvPr/>
        </p:nvSpPr>
        <p:spPr>
          <a:xfrm>
            <a:off x="8141425" y="913067"/>
            <a:ext cx="9117875" cy="1384995"/>
          </a:xfrm>
          <a:prstGeom prst="rect">
            <a:avLst/>
          </a:prstGeom>
        </p:spPr>
        <p:txBody>
          <a:bodyPr lIns="0" tIns="0" rIns="0" bIns="0" rtlCol="0" anchor="t">
            <a:spAutoFit/>
          </a:bodyPr>
          <a:lstStyle/>
          <a:p>
            <a:pPr algn="ctr">
              <a:lnSpc>
                <a:spcPts val="11200"/>
              </a:lnSpc>
              <a:spcBef>
                <a:spcPct val="0"/>
              </a:spcBef>
            </a:pPr>
            <a:r>
              <a:rPr lang="ar-DZ" sz="8000" dirty="0" smtClean="0">
                <a:solidFill>
                  <a:srgbClr val="0E4D8D"/>
                </a:solidFill>
                <a:latin typeface="Courier New" panose="02070309020205020404" pitchFamily="49" charset="0"/>
                <a:cs typeface="Courier New" panose="02070309020205020404" pitchFamily="49" charset="0"/>
              </a:rPr>
              <a:t>ال</a:t>
            </a:r>
            <a:r>
              <a:rPr lang="en-US" sz="8000" dirty="0" smtClean="0">
                <a:solidFill>
                  <a:srgbClr val="0E4D8D"/>
                </a:solidFill>
                <a:latin typeface="Courier New" panose="02070309020205020404" pitchFamily="49" charset="0"/>
                <a:cs typeface="Courier New" panose="02070309020205020404" pitchFamily="49" charset="0"/>
              </a:rPr>
              <a:t>م</a:t>
            </a:r>
            <a:r>
              <a:rPr lang="ar-DZ" sz="8000" dirty="0" smtClean="0">
                <a:solidFill>
                  <a:srgbClr val="0E4D8D"/>
                </a:solidFill>
                <a:latin typeface="Courier New" panose="02070309020205020404" pitchFamily="49" charset="0"/>
                <a:cs typeface="Courier New" panose="02070309020205020404" pitchFamily="49" charset="0"/>
              </a:rPr>
              <a:t>شكل </a:t>
            </a:r>
            <a:endParaRPr lang="en-US" sz="8000" dirty="0">
              <a:solidFill>
                <a:srgbClr val="0E4D8D"/>
              </a:solidFill>
              <a:cs typeface="Poppins Ultra-Bold"/>
            </a:endParaRPr>
          </a:p>
        </p:txBody>
      </p:sp>
      <p:sp>
        <p:nvSpPr>
          <p:cNvPr id="20" name="TextBox 20"/>
          <p:cNvSpPr txBox="1"/>
          <p:nvPr/>
        </p:nvSpPr>
        <p:spPr>
          <a:xfrm>
            <a:off x="6982093" y="2675992"/>
            <a:ext cx="10467707" cy="1393267"/>
          </a:xfrm>
          <a:prstGeom prst="rect">
            <a:avLst/>
          </a:prstGeom>
        </p:spPr>
        <p:txBody>
          <a:bodyPr wrap="square" lIns="0" tIns="0" rIns="0" bIns="0" rtlCol="0" anchor="t">
            <a:spAutoFit/>
          </a:bodyPr>
          <a:lstStyle/>
          <a:p>
            <a:pPr algn="just">
              <a:lnSpc>
                <a:spcPts val="5647"/>
              </a:lnSpc>
            </a:pPr>
            <a:endParaRPr lang="en-US" sz="4033" dirty="0">
              <a:solidFill>
                <a:srgbClr val="000000"/>
              </a:solidFill>
              <a:cs typeface="Poppins Medium"/>
            </a:endParaRPr>
          </a:p>
          <a:p>
            <a:pPr algn="just">
              <a:lnSpc>
                <a:spcPts val="5647"/>
              </a:lnSpc>
              <a:spcBef>
                <a:spcPct val="0"/>
              </a:spcBef>
            </a:pPr>
            <a:endParaRPr lang="en-US" sz="4033" dirty="0">
              <a:solidFill>
                <a:srgbClr val="000000"/>
              </a:solidFill>
              <a:cs typeface="Poppins Medium"/>
            </a:endParaRPr>
          </a:p>
        </p:txBody>
      </p:sp>
      <p:sp>
        <p:nvSpPr>
          <p:cNvPr id="21" name="ZoneTexte 20"/>
          <p:cNvSpPr txBox="1"/>
          <p:nvPr/>
        </p:nvSpPr>
        <p:spPr>
          <a:xfrm>
            <a:off x="7543801" y="3162300"/>
            <a:ext cx="9525000" cy="4031873"/>
          </a:xfrm>
          <a:prstGeom prst="rect">
            <a:avLst/>
          </a:prstGeom>
          <a:noFill/>
        </p:spPr>
        <p:txBody>
          <a:bodyPr wrap="square" rtlCol="0">
            <a:spAutoFit/>
          </a:bodyPr>
          <a:lstStyle/>
          <a:p>
            <a:pPr algn="r" rtl="1"/>
            <a:r>
              <a:rPr lang="ar-DZ" sz="3200" dirty="0">
                <a:latin typeface="Courier New" panose="02070309020205020404" pitchFamily="49" charset="0"/>
                <a:cs typeface="Courier New" panose="02070309020205020404" pitchFamily="49" charset="0"/>
              </a:rPr>
              <a:t>أصبحت الأسر تعاني العديد من المشاكل التي تؤثر على اختلال توازن حياتها وسبب الأساسي هو مشكل تربية الأطفال وفي كيفية التعامل معهم وفي عدم القدرة على فهم سلوكياتهم وفهم حاجياتهم (سواء أطفال عاديين أو مضطربين </a:t>
            </a:r>
            <a:r>
              <a:rPr lang="ar-DZ" sz="3200" dirty="0" smtClean="0">
                <a:latin typeface="Courier New" panose="02070309020205020404" pitchFamily="49" charset="0"/>
                <a:cs typeface="Courier New" panose="02070309020205020404" pitchFamily="49" charset="0"/>
              </a:rPr>
              <a:t>)وهذا </a:t>
            </a:r>
            <a:r>
              <a:rPr lang="ar-DZ" sz="3200" dirty="0">
                <a:latin typeface="Courier New" panose="02070309020205020404" pitchFamily="49" charset="0"/>
                <a:cs typeface="Courier New" panose="02070309020205020404" pitchFamily="49" charset="0"/>
              </a:rPr>
              <a:t>السبب أدى إلى انبثاق العديد من المشاكل عند الطفل وعند الأسر بأكملها...</a:t>
            </a:r>
            <a:endParaRPr lang="fr-FR" sz="3200" dirty="0">
              <a:latin typeface="Courier New" panose="02070309020205020404" pitchFamily="49" charset="0"/>
              <a:cs typeface="Courier New" panose="02070309020205020404" pitchFamily="49"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215177" y="940705"/>
            <a:ext cx="12449883" cy="1384995"/>
          </a:xfrm>
          <a:prstGeom prst="rect">
            <a:avLst/>
          </a:prstGeom>
        </p:spPr>
        <p:txBody>
          <a:bodyPr wrap="square" lIns="0" tIns="0" rIns="0" bIns="0" rtlCol="0" anchor="t">
            <a:spAutoFit/>
          </a:bodyPr>
          <a:lstStyle/>
          <a:p>
            <a:pPr algn="ctr" rtl="1">
              <a:lnSpc>
                <a:spcPts val="11200"/>
              </a:lnSpc>
              <a:spcBef>
                <a:spcPct val="0"/>
              </a:spcBef>
            </a:pPr>
            <a:r>
              <a:rPr lang="ar-DZ" sz="8000" dirty="0" smtClean="0">
                <a:solidFill>
                  <a:srgbClr val="0E4D8D"/>
                </a:solidFill>
                <a:latin typeface="Courier New" panose="02070309020205020404" pitchFamily="49" charset="0"/>
                <a:cs typeface="Courier New" panose="02070309020205020404" pitchFamily="49" charset="0"/>
              </a:rPr>
              <a:t>الحل</a:t>
            </a:r>
            <a:endParaRPr lang="en-US" sz="8000" dirty="0">
              <a:solidFill>
                <a:srgbClr val="0E4D8D"/>
              </a:solidFill>
              <a:latin typeface="Courier New" panose="02070309020205020404" pitchFamily="49" charset="0"/>
              <a:cs typeface="Courier New" panose="02070309020205020404" pitchFamily="49" charset="0"/>
            </a:endParaRPr>
          </a:p>
        </p:txBody>
      </p:sp>
      <p:sp>
        <p:nvSpPr>
          <p:cNvPr id="3" name="TextBox 3"/>
          <p:cNvSpPr txBox="1"/>
          <p:nvPr/>
        </p:nvSpPr>
        <p:spPr>
          <a:xfrm>
            <a:off x="2441253" y="3238115"/>
            <a:ext cx="13223807" cy="3920432"/>
          </a:xfrm>
          <a:prstGeom prst="rect">
            <a:avLst/>
          </a:prstGeom>
        </p:spPr>
        <p:txBody>
          <a:bodyPr lIns="0" tIns="0" rIns="0" bIns="0" rtlCol="0" anchor="t">
            <a:spAutoFit/>
          </a:bodyPr>
          <a:lstStyle/>
          <a:p>
            <a:pPr algn="r" rtl="1">
              <a:lnSpc>
                <a:spcPts val="6078"/>
              </a:lnSpc>
            </a:pPr>
            <a:r>
              <a:rPr lang="ar-DZ" sz="3200" dirty="0" smtClean="0">
                <a:solidFill>
                  <a:srgbClr val="000000"/>
                </a:solidFill>
                <a:latin typeface="Courier New" panose="02070309020205020404" pitchFamily="49" charset="0"/>
                <a:cs typeface="Courier New" panose="02070309020205020404" pitchFamily="49" charset="0"/>
              </a:rPr>
              <a:t>نقترح فكرة إنشاء </a:t>
            </a:r>
            <a:r>
              <a:rPr lang="ar-DZ" sz="3200" dirty="0">
                <a:solidFill>
                  <a:srgbClr val="000000"/>
                </a:solidFill>
                <a:latin typeface="Courier New" panose="02070309020205020404" pitchFamily="49" charset="0"/>
                <a:cs typeface="Courier New" panose="02070309020205020404" pitchFamily="49" charset="0"/>
              </a:rPr>
              <a:t>مؤسسة خدماتية، نقوم فيها بالتوجيه، والإرشاد الأسري ونقوم أيضا بتوفير التشخيص الدقيق والعلاج الفعال لأطفال (ذوي الاضطرابات وإعاقات) وهذا من طرف فريق متعدد التخصصات.</a:t>
            </a:r>
            <a:endParaRPr lang="en-US" sz="3200" dirty="0">
              <a:solidFill>
                <a:srgbClr val="000000"/>
              </a:solidFill>
              <a:latin typeface="Courier New" panose="02070309020205020404" pitchFamily="49" charset="0"/>
              <a:cs typeface="Courier New" panose="02070309020205020404" pitchFamily="49" charset="0"/>
            </a:endParaRPr>
          </a:p>
          <a:p>
            <a:pPr algn="just">
              <a:lnSpc>
                <a:spcPts val="6666"/>
              </a:lnSpc>
              <a:spcBef>
                <a:spcPct val="0"/>
              </a:spcBef>
            </a:pPr>
            <a:endParaRPr lang="en-US" sz="4341" dirty="0">
              <a:solidFill>
                <a:srgbClr val="000000"/>
              </a:solidFill>
              <a:cs typeface="Poppins"/>
            </a:endParaRPr>
          </a:p>
        </p:txBody>
      </p:sp>
      <p:grpSp>
        <p:nvGrpSpPr>
          <p:cNvPr id="4" name="Group 4"/>
          <p:cNvGrpSpPr/>
          <p:nvPr/>
        </p:nvGrpSpPr>
        <p:grpSpPr>
          <a:xfrm>
            <a:off x="-1297707" y="6852531"/>
            <a:ext cx="2326407" cy="2310939"/>
            <a:chOff x="0" y="0"/>
            <a:chExt cx="812800" cy="807396"/>
          </a:xfrm>
        </p:grpSpPr>
        <p:sp>
          <p:nvSpPr>
            <p:cNvPr id="5" name="Freeform 5"/>
            <p:cNvSpPr/>
            <p:nvPr/>
          </p:nvSpPr>
          <p:spPr>
            <a:xfrm>
              <a:off x="46786" y="0"/>
              <a:ext cx="719229" cy="807396"/>
            </a:xfrm>
            <a:custGeom>
              <a:avLst/>
              <a:gdLst/>
              <a:ahLst/>
              <a:cxnLst/>
              <a:rect l="l" t="t" r="r" b="b"/>
              <a:pathLst>
                <a:path w="719229" h="807396">
                  <a:moveTo>
                    <a:pt x="359614" y="0"/>
                  </a:moveTo>
                  <a:cubicBezTo>
                    <a:pt x="564590" y="23755"/>
                    <a:pt x="719228" y="197350"/>
                    <a:pt x="719228" y="403698"/>
                  </a:cubicBezTo>
                  <a:cubicBezTo>
                    <a:pt x="719228" y="610046"/>
                    <a:pt x="564590" y="783641"/>
                    <a:pt x="359614" y="807396"/>
                  </a:cubicBezTo>
                  <a:cubicBezTo>
                    <a:pt x="154638" y="783641"/>
                    <a:pt x="0" y="610046"/>
                    <a:pt x="0" y="403698"/>
                  </a:cubicBezTo>
                  <a:cubicBezTo>
                    <a:pt x="0" y="197350"/>
                    <a:pt x="154638" y="23755"/>
                    <a:pt x="359614" y="0"/>
                  </a:cubicBezTo>
                  <a:close/>
                </a:path>
              </a:pathLst>
            </a:custGeom>
            <a:solidFill>
              <a:srgbClr val="0E4D8D"/>
            </a:solidFill>
          </p:spPr>
        </p:sp>
        <p:sp>
          <p:nvSpPr>
            <p:cNvPr id="6" name="TextBox 6"/>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7" name="Group 7"/>
          <p:cNvGrpSpPr/>
          <p:nvPr/>
        </p:nvGrpSpPr>
        <p:grpSpPr>
          <a:xfrm>
            <a:off x="-1028754" y="8563532"/>
            <a:ext cx="3470007" cy="3446936"/>
            <a:chOff x="0" y="0"/>
            <a:chExt cx="812800" cy="807396"/>
          </a:xfrm>
        </p:grpSpPr>
        <p:sp>
          <p:nvSpPr>
            <p:cNvPr id="8" name="Freeform 8"/>
            <p:cNvSpPr/>
            <p:nvPr/>
          </p:nvSpPr>
          <p:spPr>
            <a:xfrm>
              <a:off x="46786" y="0"/>
              <a:ext cx="719229" cy="807396"/>
            </a:xfrm>
            <a:custGeom>
              <a:avLst/>
              <a:gdLst/>
              <a:ahLst/>
              <a:cxnLst/>
              <a:rect l="l" t="t" r="r" b="b"/>
              <a:pathLst>
                <a:path w="719229" h="807396">
                  <a:moveTo>
                    <a:pt x="359614" y="0"/>
                  </a:moveTo>
                  <a:cubicBezTo>
                    <a:pt x="564590" y="23755"/>
                    <a:pt x="719228" y="197350"/>
                    <a:pt x="719228" y="403698"/>
                  </a:cubicBezTo>
                  <a:cubicBezTo>
                    <a:pt x="719228" y="610046"/>
                    <a:pt x="564590" y="783641"/>
                    <a:pt x="359614" y="807396"/>
                  </a:cubicBezTo>
                  <a:cubicBezTo>
                    <a:pt x="154638" y="783641"/>
                    <a:pt x="0" y="610046"/>
                    <a:pt x="0" y="403698"/>
                  </a:cubicBezTo>
                  <a:cubicBezTo>
                    <a:pt x="0" y="197350"/>
                    <a:pt x="154638" y="23755"/>
                    <a:pt x="359614" y="0"/>
                  </a:cubicBezTo>
                  <a:close/>
                </a:path>
              </a:pathLst>
            </a:custGeom>
            <a:solidFill>
              <a:srgbClr val="0063C8"/>
            </a:solidFill>
          </p:spPr>
        </p:sp>
        <p:sp>
          <p:nvSpPr>
            <p:cNvPr id="9" name="TextBox 9"/>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10" name="Group 10"/>
          <p:cNvGrpSpPr/>
          <p:nvPr/>
        </p:nvGrpSpPr>
        <p:grpSpPr>
          <a:xfrm>
            <a:off x="706249" y="637925"/>
            <a:ext cx="1089050" cy="1081809"/>
            <a:chOff x="0" y="0"/>
            <a:chExt cx="812800" cy="807396"/>
          </a:xfrm>
        </p:grpSpPr>
        <p:sp>
          <p:nvSpPr>
            <p:cNvPr id="11" name="Freeform 11"/>
            <p:cNvSpPr/>
            <p:nvPr/>
          </p:nvSpPr>
          <p:spPr>
            <a:xfrm>
              <a:off x="46786" y="0"/>
              <a:ext cx="719229" cy="807396"/>
            </a:xfrm>
            <a:custGeom>
              <a:avLst/>
              <a:gdLst/>
              <a:ahLst/>
              <a:cxnLst/>
              <a:rect l="l" t="t" r="r" b="b"/>
              <a:pathLst>
                <a:path w="719229" h="807396">
                  <a:moveTo>
                    <a:pt x="359614" y="0"/>
                  </a:moveTo>
                  <a:cubicBezTo>
                    <a:pt x="564590" y="23755"/>
                    <a:pt x="719228" y="197350"/>
                    <a:pt x="719228" y="403698"/>
                  </a:cubicBezTo>
                  <a:cubicBezTo>
                    <a:pt x="719228" y="610046"/>
                    <a:pt x="564590" y="783641"/>
                    <a:pt x="359614" y="807396"/>
                  </a:cubicBezTo>
                  <a:cubicBezTo>
                    <a:pt x="154638" y="783641"/>
                    <a:pt x="0" y="610046"/>
                    <a:pt x="0" y="403698"/>
                  </a:cubicBezTo>
                  <a:cubicBezTo>
                    <a:pt x="0" y="197350"/>
                    <a:pt x="154638" y="23755"/>
                    <a:pt x="359614" y="0"/>
                  </a:cubicBezTo>
                  <a:close/>
                </a:path>
              </a:pathLst>
            </a:custGeom>
            <a:solidFill>
              <a:srgbClr val="0063C8"/>
            </a:solidFill>
          </p:spPr>
        </p:sp>
        <p:sp>
          <p:nvSpPr>
            <p:cNvPr id="12" name="TextBox 12"/>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13" name="Group 13"/>
          <p:cNvGrpSpPr/>
          <p:nvPr/>
        </p:nvGrpSpPr>
        <p:grpSpPr>
          <a:xfrm>
            <a:off x="2986481" y="8132239"/>
            <a:ext cx="1038133" cy="1031230"/>
            <a:chOff x="0" y="0"/>
            <a:chExt cx="812800" cy="807396"/>
          </a:xfrm>
        </p:grpSpPr>
        <p:sp>
          <p:nvSpPr>
            <p:cNvPr id="14" name="Freeform 14"/>
            <p:cNvSpPr/>
            <p:nvPr/>
          </p:nvSpPr>
          <p:spPr>
            <a:xfrm>
              <a:off x="46786" y="0"/>
              <a:ext cx="719229" cy="807396"/>
            </a:xfrm>
            <a:custGeom>
              <a:avLst/>
              <a:gdLst/>
              <a:ahLst/>
              <a:cxnLst/>
              <a:rect l="l" t="t" r="r" b="b"/>
              <a:pathLst>
                <a:path w="719229" h="807396">
                  <a:moveTo>
                    <a:pt x="359614" y="0"/>
                  </a:moveTo>
                  <a:cubicBezTo>
                    <a:pt x="564590" y="23755"/>
                    <a:pt x="719228" y="197350"/>
                    <a:pt x="719228" y="403698"/>
                  </a:cubicBezTo>
                  <a:cubicBezTo>
                    <a:pt x="719228" y="610046"/>
                    <a:pt x="564590" y="783641"/>
                    <a:pt x="359614" y="807396"/>
                  </a:cubicBezTo>
                  <a:cubicBezTo>
                    <a:pt x="154638" y="783641"/>
                    <a:pt x="0" y="610046"/>
                    <a:pt x="0" y="403698"/>
                  </a:cubicBezTo>
                  <a:cubicBezTo>
                    <a:pt x="0" y="197350"/>
                    <a:pt x="154638" y="23755"/>
                    <a:pt x="359614" y="0"/>
                  </a:cubicBezTo>
                  <a:close/>
                </a:path>
              </a:pathLst>
            </a:custGeom>
            <a:solidFill>
              <a:srgbClr val="0063C8"/>
            </a:solidFill>
          </p:spPr>
        </p:sp>
        <p:sp>
          <p:nvSpPr>
            <p:cNvPr id="15" name="TextBox 15"/>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16" name="Group 16"/>
          <p:cNvGrpSpPr/>
          <p:nvPr/>
        </p:nvGrpSpPr>
        <p:grpSpPr>
          <a:xfrm>
            <a:off x="16714775" y="637925"/>
            <a:ext cx="1089050" cy="1081809"/>
            <a:chOff x="0" y="0"/>
            <a:chExt cx="812800" cy="807396"/>
          </a:xfrm>
        </p:grpSpPr>
        <p:sp>
          <p:nvSpPr>
            <p:cNvPr id="17" name="Freeform 17"/>
            <p:cNvSpPr/>
            <p:nvPr/>
          </p:nvSpPr>
          <p:spPr>
            <a:xfrm>
              <a:off x="46786" y="0"/>
              <a:ext cx="719229" cy="807396"/>
            </a:xfrm>
            <a:custGeom>
              <a:avLst/>
              <a:gdLst/>
              <a:ahLst/>
              <a:cxnLst/>
              <a:rect l="l" t="t" r="r" b="b"/>
              <a:pathLst>
                <a:path w="719229" h="807396">
                  <a:moveTo>
                    <a:pt x="359614" y="0"/>
                  </a:moveTo>
                  <a:cubicBezTo>
                    <a:pt x="564590" y="23755"/>
                    <a:pt x="719228" y="197350"/>
                    <a:pt x="719228" y="403698"/>
                  </a:cubicBezTo>
                  <a:cubicBezTo>
                    <a:pt x="719228" y="610046"/>
                    <a:pt x="564590" y="783641"/>
                    <a:pt x="359614" y="807396"/>
                  </a:cubicBezTo>
                  <a:cubicBezTo>
                    <a:pt x="154638" y="783641"/>
                    <a:pt x="0" y="610046"/>
                    <a:pt x="0" y="403698"/>
                  </a:cubicBezTo>
                  <a:cubicBezTo>
                    <a:pt x="0" y="197350"/>
                    <a:pt x="154638" y="23755"/>
                    <a:pt x="359614" y="0"/>
                  </a:cubicBezTo>
                  <a:close/>
                </a:path>
              </a:pathLst>
            </a:custGeom>
            <a:solidFill>
              <a:srgbClr val="0063C8"/>
            </a:solidFill>
          </p:spPr>
        </p:sp>
        <p:sp>
          <p:nvSpPr>
            <p:cNvPr id="18" name="TextBox 18"/>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19" name="Group 19"/>
          <p:cNvGrpSpPr/>
          <p:nvPr/>
        </p:nvGrpSpPr>
        <p:grpSpPr>
          <a:xfrm>
            <a:off x="14849875" y="8132239"/>
            <a:ext cx="1038133" cy="1031230"/>
            <a:chOff x="0" y="0"/>
            <a:chExt cx="812800" cy="807396"/>
          </a:xfrm>
        </p:grpSpPr>
        <p:sp>
          <p:nvSpPr>
            <p:cNvPr id="20" name="Freeform 20"/>
            <p:cNvSpPr/>
            <p:nvPr/>
          </p:nvSpPr>
          <p:spPr>
            <a:xfrm>
              <a:off x="46786" y="0"/>
              <a:ext cx="719229" cy="807396"/>
            </a:xfrm>
            <a:custGeom>
              <a:avLst/>
              <a:gdLst/>
              <a:ahLst/>
              <a:cxnLst/>
              <a:rect l="l" t="t" r="r" b="b"/>
              <a:pathLst>
                <a:path w="719229" h="807396">
                  <a:moveTo>
                    <a:pt x="359614" y="0"/>
                  </a:moveTo>
                  <a:cubicBezTo>
                    <a:pt x="564590" y="23755"/>
                    <a:pt x="719228" y="197350"/>
                    <a:pt x="719228" y="403698"/>
                  </a:cubicBezTo>
                  <a:cubicBezTo>
                    <a:pt x="719228" y="610046"/>
                    <a:pt x="564590" y="783641"/>
                    <a:pt x="359614" y="807396"/>
                  </a:cubicBezTo>
                  <a:cubicBezTo>
                    <a:pt x="154638" y="783641"/>
                    <a:pt x="0" y="610046"/>
                    <a:pt x="0" y="403698"/>
                  </a:cubicBezTo>
                  <a:cubicBezTo>
                    <a:pt x="0" y="197350"/>
                    <a:pt x="154638" y="23755"/>
                    <a:pt x="359614" y="0"/>
                  </a:cubicBezTo>
                  <a:close/>
                </a:path>
              </a:pathLst>
            </a:custGeom>
            <a:solidFill>
              <a:srgbClr val="0063C8"/>
            </a:solidFill>
          </p:spPr>
        </p:sp>
        <p:sp>
          <p:nvSpPr>
            <p:cNvPr id="21" name="TextBox 21"/>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22" name="Group 22"/>
          <p:cNvGrpSpPr/>
          <p:nvPr/>
        </p:nvGrpSpPr>
        <p:grpSpPr>
          <a:xfrm>
            <a:off x="17029811" y="6852531"/>
            <a:ext cx="2326407" cy="2310939"/>
            <a:chOff x="0" y="0"/>
            <a:chExt cx="812800" cy="807396"/>
          </a:xfrm>
        </p:grpSpPr>
        <p:sp>
          <p:nvSpPr>
            <p:cNvPr id="23" name="Freeform 23"/>
            <p:cNvSpPr/>
            <p:nvPr/>
          </p:nvSpPr>
          <p:spPr>
            <a:xfrm>
              <a:off x="46786" y="0"/>
              <a:ext cx="719229" cy="807396"/>
            </a:xfrm>
            <a:custGeom>
              <a:avLst/>
              <a:gdLst/>
              <a:ahLst/>
              <a:cxnLst/>
              <a:rect l="l" t="t" r="r" b="b"/>
              <a:pathLst>
                <a:path w="719229" h="807396">
                  <a:moveTo>
                    <a:pt x="359614" y="0"/>
                  </a:moveTo>
                  <a:cubicBezTo>
                    <a:pt x="564590" y="23755"/>
                    <a:pt x="719228" y="197350"/>
                    <a:pt x="719228" y="403698"/>
                  </a:cubicBezTo>
                  <a:cubicBezTo>
                    <a:pt x="719228" y="610046"/>
                    <a:pt x="564590" y="783641"/>
                    <a:pt x="359614" y="807396"/>
                  </a:cubicBezTo>
                  <a:cubicBezTo>
                    <a:pt x="154638" y="783641"/>
                    <a:pt x="0" y="610046"/>
                    <a:pt x="0" y="403698"/>
                  </a:cubicBezTo>
                  <a:cubicBezTo>
                    <a:pt x="0" y="197350"/>
                    <a:pt x="154638" y="23755"/>
                    <a:pt x="359614" y="0"/>
                  </a:cubicBezTo>
                  <a:close/>
                </a:path>
              </a:pathLst>
            </a:custGeom>
            <a:solidFill>
              <a:srgbClr val="0E4D8D"/>
            </a:solidFill>
          </p:spPr>
        </p:sp>
        <p:sp>
          <p:nvSpPr>
            <p:cNvPr id="24" name="TextBox 24"/>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25" name="Group 25"/>
          <p:cNvGrpSpPr/>
          <p:nvPr/>
        </p:nvGrpSpPr>
        <p:grpSpPr>
          <a:xfrm>
            <a:off x="16068821" y="8132239"/>
            <a:ext cx="3470007" cy="3446936"/>
            <a:chOff x="0" y="0"/>
            <a:chExt cx="812800" cy="807396"/>
          </a:xfrm>
        </p:grpSpPr>
        <p:sp>
          <p:nvSpPr>
            <p:cNvPr id="26" name="Freeform 26"/>
            <p:cNvSpPr/>
            <p:nvPr/>
          </p:nvSpPr>
          <p:spPr>
            <a:xfrm>
              <a:off x="46786" y="0"/>
              <a:ext cx="719229" cy="807396"/>
            </a:xfrm>
            <a:custGeom>
              <a:avLst/>
              <a:gdLst/>
              <a:ahLst/>
              <a:cxnLst/>
              <a:rect l="l" t="t" r="r" b="b"/>
              <a:pathLst>
                <a:path w="719229" h="807396">
                  <a:moveTo>
                    <a:pt x="359614" y="0"/>
                  </a:moveTo>
                  <a:cubicBezTo>
                    <a:pt x="564590" y="23755"/>
                    <a:pt x="719228" y="197350"/>
                    <a:pt x="719228" y="403698"/>
                  </a:cubicBezTo>
                  <a:cubicBezTo>
                    <a:pt x="719228" y="610046"/>
                    <a:pt x="564590" y="783641"/>
                    <a:pt x="359614" y="807396"/>
                  </a:cubicBezTo>
                  <a:cubicBezTo>
                    <a:pt x="154638" y="783641"/>
                    <a:pt x="0" y="610046"/>
                    <a:pt x="0" y="403698"/>
                  </a:cubicBezTo>
                  <a:cubicBezTo>
                    <a:pt x="0" y="197350"/>
                    <a:pt x="154638" y="23755"/>
                    <a:pt x="359614" y="0"/>
                  </a:cubicBezTo>
                  <a:close/>
                </a:path>
              </a:pathLst>
            </a:custGeom>
            <a:solidFill>
              <a:srgbClr val="0063C8"/>
            </a:solidFill>
          </p:spPr>
        </p:sp>
        <p:sp>
          <p:nvSpPr>
            <p:cNvPr id="27" name="TextBox 27"/>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0058638" y="2456809"/>
            <a:ext cx="5137502" cy="5137502"/>
          </a:xfrm>
          <a:custGeom>
            <a:avLst/>
            <a:gdLst/>
            <a:ahLst/>
            <a:cxnLst/>
            <a:rect l="l" t="t" r="r" b="b"/>
            <a:pathLst>
              <a:path w="5137502" h="5137502">
                <a:moveTo>
                  <a:pt x="0" y="0"/>
                </a:moveTo>
                <a:lnTo>
                  <a:pt x="5137502" y="0"/>
                </a:lnTo>
                <a:lnTo>
                  <a:pt x="5137502" y="5137503"/>
                </a:lnTo>
                <a:lnTo>
                  <a:pt x="0" y="5137503"/>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sp>
        <p:nvSpPr>
          <p:cNvPr id="3" name="Freeform 3"/>
          <p:cNvSpPr/>
          <p:nvPr/>
        </p:nvSpPr>
        <p:spPr>
          <a:xfrm>
            <a:off x="3861475" y="2290725"/>
            <a:ext cx="5137502" cy="5137502"/>
          </a:xfrm>
          <a:custGeom>
            <a:avLst/>
            <a:gdLst/>
            <a:ahLst/>
            <a:cxnLst/>
            <a:rect l="l" t="t" r="r" b="b"/>
            <a:pathLst>
              <a:path w="5137502" h="5137502">
                <a:moveTo>
                  <a:pt x="0" y="0"/>
                </a:moveTo>
                <a:lnTo>
                  <a:pt x="5137503" y="0"/>
                </a:lnTo>
                <a:lnTo>
                  <a:pt x="5137503" y="5137503"/>
                </a:lnTo>
                <a:lnTo>
                  <a:pt x="0" y="5137503"/>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grpSp>
        <p:nvGrpSpPr>
          <p:cNvPr id="7" name="Group 7"/>
          <p:cNvGrpSpPr/>
          <p:nvPr/>
        </p:nvGrpSpPr>
        <p:grpSpPr>
          <a:xfrm>
            <a:off x="4608649" y="3050857"/>
            <a:ext cx="3643155" cy="3643155"/>
            <a:chOff x="0" y="0"/>
            <a:chExt cx="812800" cy="812800"/>
          </a:xfrm>
        </p:grpSpPr>
        <p:sp>
          <p:nvSpPr>
            <p:cNvPr id="8" name="Freeform 8"/>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E4D8D"/>
            </a:solidFill>
          </p:spPr>
        </p:sp>
        <p:sp>
          <p:nvSpPr>
            <p:cNvPr id="9" name="TextBox 9"/>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10" name="Group 10"/>
          <p:cNvGrpSpPr>
            <a:grpSpLocks noChangeAspect="1"/>
          </p:cNvGrpSpPr>
          <p:nvPr/>
        </p:nvGrpSpPr>
        <p:grpSpPr>
          <a:xfrm>
            <a:off x="4905001" y="3347215"/>
            <a:ext cx="3050451" cy="3050439"/>
            <a:chOff x="0" y="0"/>
            <a:chExt cx="6350000" cy="6349975"/>
          </a:xfrm>
        </p:grpSpPr>
        <p:sp>
          <p:nvSpPr>
            <p:cNvPr id="11" name="Freeform 11"/>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5"/>
              <a:stretch>
                <a:fillRect t="-19583" b="-19583"/>
              </a:stretch>
            </a:blipFill>
          </p:spPr>
        </p:sp>
      </p:grpSp>
      <p:sp>
        <p:nvSpPr>
          <p:cNvPr id="14" name="Freeform 14"/>
          <p:cNvSpPr/>
          <p:nvPr/>
        </p:nvSpPr>
        <p:spPr>
          <a:xfrm rot="-5400000">
            <a:off x="7595588" y="4925102"/>
            <a:ext cx="4229840" cy="200917"/>
          </a:xfrm>
          <a:custGeom>
            <a:avLst/>
            <a:gdLst/>
            <a:ahLst/>
            <a:cxnLst/>
            <a:rect l="l" t="t" r="r" b="b"/>
            <a:pathLst>
              <a:path w="4229840" h="200917">
                <a:moveTo>
                  <a:pt x="0" y="0"/>
                </a:moveTo>
                <a:lnTo>
                  <a:pt x="4229840" y="0"/>
                </a:lnTo>
                <a:lnTo>
                  <a:pt x="4229840" y="200917"/>
                </a:lnTo>
                <a:lnTo>
                  <a:pt x="0" y="200917"/>
                </a:lnTo>
                <a:lnTo>
                  <a:pt x="0" y="0"/>
                </a:lnTo>
                <a:close/>
              </a:path>
            </a:pathLst>
          </a:custGeom>
          <a:blipFill>
            <a:blip r:embed="rId6"/>
            <a:stretch>
              <a:fillRect/>
            </a:stretch>
          </a:blipFill>
        </p:spPr>
      </p:sp>
      <p:grpSp>
        <p:nvGrpSpPr>
          <p:cNvPr id="15" name="Group 15"/>
          <p:cNvGrpSpPr/>
          <p:nvPr/>
        </p:nvGrpSpPr>
        <p:grpSpPr>
          <a:xfrm>
            <a:off x="14261500" y="8628188"/>
            <a:ext cx="6500807" cy="6500807"/>
            <a:chOff x="0" y="0"/>
            <a:chExt cx="812800" cy="812800"/>
          </a:xfrm>
        </p:grpSpPr>
        <p:sp>
          <p:nvSpPr>
            <p:cNvPr id="16" name="Freeform 16"/>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E4D8D"/>
            </a:solidFill>
          </p:spPr>
        </p:sp>
        <p:sp>
          <p:nvSpPr>
            <p:cNvPr id="17" name="TextBox 17"/>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18" name="Group 18"/>
          <p:cNvGrpSpPr/>
          <p:nvPr/>
        </p:nvGrpSpPr>
        <p:grpSpPr>
          <a:xfrm>
            <a:off x="-3250403" y="-3590166"/>
            <a:ext cx="6500807" cy="6500807"/>
            <a:chOff x="0" y="0"/>
            <a:chExt cx="812800" cy="812800"/>
          </a:xfrm>
        </p:grpSpPr>
        <p:sp>
          <p:nvSpPr>
            <p:cNvPr id="19" name="Freeform 19"/>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063C8"/>
            </a:solidFill>
          </p:spPr>
        </p:sp>
        <p:sp>
          <p:nvSpPr>
            <p:cNvPr id="20" name="TextBox 20"/>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sp>
        <p:nvSpPr>
          <p:cNvPr id="21" name="TextBox 21"/>
          <p:cNvSpPr txBox="1"/>
          <p:nvPr/>
        </p:nvSpPr>
        <p:spPr>
          <a:xfrm>
            <a:off x="4608649" y="629921"/>
            <a:ext cx="10234999" cy="1236942"/>
          </a:xfrm>
          <a:prstGeom prst="rect">
            <a:avLst/>
          </a:prstGeom>
        </p:spPr>
        <p:txBody>
          <a:bodyPr lIns="0" tIns="0" rIns="0" bIns="0" rtlCol="0" anchor="t">
            <a:spAutoFit/>
          </a:bodyPr>
          <a:lstStyle/>
          <a:p>
            <a:pPr algn="ctr">
              <a:lnSpc>
                <a:spcPts val="10012"/>
              </a:lnSpc>
              <a:spcBef>
                <a:spcPct val="0"/>
              </a:spcBef>
            </a:pPr>
            <a:r>
              <a:rPr lang="ar-DZ" sz="7151" dirty="0" smtClean="0">
                <a:solidFill>
                  <a:srgbClr val="0E4D8D"/>
                </a:solidFill>
                <a:latin typeface="Courier New" panose="02070309020205020404" pitchFamily="49" charset="0"/>
                <a:cs typeface="Courier New" panose="02070309020205020404" pitchFamily="49" charset="0"/>
              </a:rPr>
              <a:t>فريق العمل</a:t>
            </a:r>
            <a:endParaRPr lang="en-US" sz="7151" dirty="0">
              <a:solidFill>
                <a:srgbClr val="0E4D8D"/>
              </a:solidFill>
              <a:latin typeface="Courier New" panose="02070309020205020404" pitchFamily="49" charset="0"/>
              <a:cs typeface="Courier New" panose="02070309020205020404" pitchFamily="49" charset="0"/>
            </a:endParaRPr>
          </a:p>
        </p:txBody>
      </p:sp>
      <p:sp>
        <p:nvSpPr>
          <p:cNvPr id="22" name="TextBox 22"/>
          <p:cNvSpPr txBox="1"/>
          <p:nvPr/>
        </p:nvSpPr>
        <p:spPr>
          <a:xfrm>
            <a:off x="4143028" y="6659147"/>
            <a:ext cx="4574392" cy="877933"/>
          </a:xfrm>
          <a:prstGeom prst="rect">
            <a:avLst/>
          </a:prstGeom>
        </p:spPr>
        <p:txBody>
          <a:bodyPr lIns="0" tIns="0" rIns="0" bIns="0" rtlCol="0" anchor="t">
            <a:spAutoFit/>
          </a:bodyPr>
          <a:lstStyle/>
          <a:p>
            <a:pPr algn="ctr">
              <a:lnSpc>
                <a:spcPts val="7271"/>
              </a:lnSpc>
              <a:spcBef>
                <a:spcPct val="0"/>
              </a:spcBef>
            </a:pPr>
            <a:r>
              <a:rPr lang="ar-DZ" sz="3600" dirty="0" smtClean="0">
                <a:solidFill>
                  <a:srgbClr val="124A87"/>
                </a:solidFill>
                <a:latin typeface="Courier New" panose="02070309020205020404" pitchFamily="49" charset="0"/>
                <a:cs typeface="Courier New" panose="02070309020205020404" pitchFamily="49" charset="0"/>
              </a:rPr>
              <a:t>بن تونسي سارة</a:t>
            </a:r>
            <a:r>
              <a:rPr lang="en-US" sz="5193" dirty="0" smtClean="0">
                <a:solidFill>
                  <a:srgbClr val="124A87"/>
                </a:solidFill>
                <a:cs typeface="Poppins Ultra-Bold"/>
              </a:rPr>
              <a:t> </a:t>
            </a:r>
            <a:endParaRPr lang="en-US" sz="5193" dirty="0">
              <a:solidFill>
                <a:srgbClr val="124A87"/>
              </a:solidFill>
              <a:cs typeface="Poppins Ultra-Bold"/>
            </a:endParaRPr>
          </a:p>
        </p:txBody>
      </p:sp>
      <p:sp>
        <p:nvSpPr>
          <p:cNvPr id="24" name="TextBox 24"/>
          <p:cNvSpPr txBox="1"/>
          <p:nvPr/>
        </p:nvSpPr>
        <p:spPr>
          <a:xfrm>
            <a:off x="10819960" y="6659147"/>
            <a:ext cx="4011283" cy="840615"/>
          </a:xfrm>
          <a:prstGeom prst="rect">
            <a:avLst/>
          </a:prstGeom>
        </p:spPr>
        <p:txBody>
          <a:bodyPr lIns="0" tIns="0" rIns="0" bIns="0" rtlCol="0" anchor="t">
            <a:spAutoFit/>
          </a:bodyPr>
          <a:lstStyle/>
          <a:p>
            <a:pPr algn="ctr">
              <a:lnSpc>
                <a:spcPts val="7271"/>
              </a:lnSpc>
              <a:spcBef>
                <a:spcPct val="0"/>
              </a:spcBef>
            </a:pPr>
            <a:r>
              <a:rPr lang="ar-DZ" sz="3600" dirty="0" err="1" smtClean="0">
                <a:solidFill>
                  <a:srgbClr val="124A87"/>
                </a:solidFill>
                <a:latin typeface="Courier New" panose="02070309020205020404" pitchFamily="49" charset="0"/>
                <a:cs typeface="Courier New" panose="02070309020205020404" pitchFamily="49" charset="0"/>
              </a:rPr>
              <a:t>بورياحي</a:t>
            </a:r>
            <a:r>
              <a:rPr lang="ar-DZ" sz="3600" dirty="0" smtClean="0">
                <a:solidFill>
                  <a:srgbClr val="124A87"/>
                </a:solidFill>
                <a:latin typeface="Courier New" panose="02070309020205020404" pitchFamily="49" charset="0"/>
                <a:cs typeface="Courier New" panose="02070309020205020404" pitchFamily="49" charset="0"/>
              </a:rPr>
              <a:t> سميرة</a:t>
            </a:r>
            <a:endParaRPr lang="en-US" sz="3600" dirty="0">
              <a:solidFill>
                <a:srgbClr val="124A87"/>
              </a:solidFill>
              <a:latin typeface="Courier New" panose="02070309020205020404" pitchFamily="49" charset="0"/>
              <a:cs typeface="Courier New" panose="02070309020205020404" pitchFamily="49" charset="0"/>
            </a:endParaRPr>
          </a:p>
        </p:txBody>
      </p:sp>
      <p:sp>
        <p:nvSpPr>
          <p:cNvPr id="28" name="ZoneTexte 27"/>
          <p:cNvSpPr txBox="1"/>
          <p:nvPr/>
        </p:nvSpPr>
        <p:spPr>
          <a:xfrm>
            <a:off x="3335028" y="7639199"/>
            <a:ext cx="6172200" cy="1384995"/>
          </a:xfrm>
          <a:prstGeom prst="rect">
            <a:avLst/>
          </a:prstGeom>
          <a:noFill/>
        </p:spPr>
        <p:txBody>
          <a:bodyPr wrap="square" rtlCol="0">
            <a:spAutoFit/>
          </a:bodyPr>
          <a:lstStyle/>
          <a:p>
            <a:pPr algn="ctr" rtl="1"/>
            <a:r>
              <a:rPr lang="ar-DZ" sz="2800" dirty="0" smtClean="0">
                <a:latin typeface="Courier New" panose="02070309020205020404" pitchFamily="49" charset="0"/>
                <a:cs typeface="Courier New" panose="02070309020205020404" pitchFamily="49" charset="0"/>
              </a:rPr>
              <a:t>لدى الطالبة </a:t>
            </a:r>
            <a:r>
              <a:rPr lang="ar-DZ" sz="2800" dirty="0">
                <a:latin typeface="Courier New" panose="02070309020205020404" pitchFamily="49" charset="0"/>
                <a:cs typeface="Courier New" panose="02070309020205020404" pitchFamily="49" charset="0"/>
              </a:rPr>
              <a:t>مهارة في مجال المعلوماتية والتكنلوجيا  </a:t>
            </a:r>
            <a:r>
              <a:rPr lang="ar-DZ" sz="2800" dirty="0" smtClean="0">
                <a:latin typeface="Courier New" panose="02070309020205020404" pitchFamily="49" charset="0"/>
                <a:cs typeface="Courier New" panose="02070309020205020404" pitchFamily="49" charset="0"/>
              </a:rPr>
              <a:t>وصناعة </a:t>
            </a:r>
            <a:r>
              <a:rPr lang="ar-DZ" sz="2800" dirty="0">
                <a:latin typeface="Courier New" panose="02070309020205020404" pitchFamily="49" charset="0"/>
                <a:cs typeface="Courier New" panose="02070309020205020404" pitchFamily="49" charset="0"/>
              </a:rPr>
              <a:t>المحتوى</a:t>
            </a:r>
            <a:endParaRPr lang="fr-FR" sz="2800" dirty="0">
              <a:latin typeface="Courier New" panose="02070309020205020404" pitchFamily="49" charset="0"/>
              <a:cs typeface="Courier New" panose="02070309020205020404" pitchFamily="49" charset="0"/>
            </a:endParaRPr>
          </a:p>
        </p:txBody>
      </p:sp>
      <p:sp>
        <p:nvSpPr>
          <p:cNvPr id="29" name="ZoneTexte 28"/>
          <p:cNvSpPr txBox="1"/>
          <p:nvPr/>
        </p:nvSpPr>
        <p:spPr>
          <a:xfrm>
            <a:off x="10210800" y="7674282"/>
            <a:ext cx="5943600" cy="1384995"/>
          </a:xfrm>
          <a:prstGeom prst="rect">
            <a:avLst/>
          </a:prstGeom>
          <a:noFill/>
        </p:spPr>
        <p:txBody>
          <a:bodyPr wrap="square" rtlCol="0">
            <a:spAutoFit/>
          </a:bodyPr>
          <a:lstStyle/>
          <a:p>
            <a:pPr algn="ctr" rtl="1"/>
            <a:r>
              <a:rPr lang="ar-DZ" sz="2800" dirty="0">
                <a:latin typeface="Courier New" panose="02070309020205020404" pitchFamily="49" charset="0"/>
                <a:cs typeface="Courier New" panose="02070309020205020404" pitchFamily="49" charset="0"/>
              </a:rPr>
              <a:t>لدى الطالبة  مهارة في التصميم باستعمال التكنلوجيا الحديثة  ومتمكنة في التسويق </a:t>
            </a:r>
          </a:p>
        </p:txBody>
      </p:sp>
      <p:pic>
        <p:nvPicPr>
          <p:cNvPr id="31" name="Image 30"/>
          <p:cNvPicPr>
            <a:picLocks noChangeAspect="1"/>
          </p:cNvPicPr>
          <p:nvPr/>
        </p:nvPicPr>
        <p:blipFill>
          <a:blip r:embed="rId7"/>
          <a:stretch>
            <a:fillRect/>
          </a:stretch>
        </p:blipFill>
        <p:spPr>
          <a:xfrm>
            <a:off x="10853196" y="3048288"/>
            <a:ext cx="3627434" cy="3645724"/>
          </a:xfrm>
          <a:prstGeom prst="rect">
            <a:avLst/>
          </a:prstGeom>
        </p:spPr>
      </p:pic>
      <p:pic>
        <p:nvPicPr>
          <p:cNvPr id="32" name="Image 31"/>
          <p:cNvPicPr>
            <a:picLocks noChangeAspect="1"/>
          </p:cNvPicPr>
          <p:nvPr/>
        </p:nvPicPr>
        <p:blipFill>
          <a:blip r:embed="rId8"/>
          <a:stretch>
            <a:fillRect/>
          </a:stretch>
        </p:blipFill>
        <p:spPr>
          <a:xfrm>
            <a:off x="11131216" y="3409297"/>
            <a:ext cx="3144784" cy="2988357"/>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4267200" y="4504590"/>
            <a:ext cx="3909656" cy="756617"/>
          </a:xfrm>
          <a:prstGeom prst="rect">
            <a:avLst/>
          </a:prstGeom>
        </p:spPr>
        <p:txBody>
          <a:bodyPr wrap="square" lIns="0" tIns="0" rIns="0" bIns="0" rtlCol="0" anchor="t">
            <a:spAutoFit/>
          </a:bodyPr>
          <a:lstStyle/>
          <a:p>
            <a:pPr algn="ctr">
              <a:lnSpc>
                <a:spcPts val="5922"/>
              </a:lnSpc>
              <a:spcBef>
                <a:spcPct val="0"/>
              </a:spcBef>
            </a:pPr>
            <a:r>
              <a:rPr lang="en-US" sz="4230" dirty="0" smtClean="0">
                <a:solidFill>
                  <a:srgbClr val="FFFFFF"/>
                </a:solidFill>
                <a:latin typeface="Poppins Ultra-Bold"/>
              </a:rPr>
              <a:t>V</a:t>
            </a:r>
            <a:r>
              <a:rPr lang="ar-DZ" sz="4230" dirty="0" smtClean="0">
                <a:solidFill>
                  <a:srgbClr val="FFFFFF"/>
                </a:solidFill>
                <a:latin typeface="Poppins Ultra-Bold"/>
              </a:rPr>
              <a:t> </a:t>
            </a:r>
            <a:r>
              <a:rPr lang="en-US" sz="4230" dirty="0" err="1" smtClean="0">
                <a:solidFill>
                  <a:srgbClr val="FFFFFF"/>
                </a:solidFill>
                <a:latin typeface="Poppins Ultra-Bold"/>
              </a:rPr>
              <a:t>ision</a:t>
            </a:r>
            <a:endParaRPr lang="en-US" sz="4230" dirty="0">
              <a:solidFill>
                <a:srgbClr val="FFFFFF"/>
              </a:solidFill>
              <a:latin typeface="Poppins Ultra-Bold"/>
            </a:endParaRPr>
          </a:p>
        </p:txBody>
      </p:sp>
      <p:sp>
        <p:nvSpPr>
          <p:cNvPr id="3" name="TextBox 3"/>
          <p:cNvSpPr txBox="1"/>
          <p:nvPr/>
        </p:nvSpPr>
        <p:spPr>
          <a:xfrm>
            <a:off x="9762437" y="4504590"/>
            <a:ext cx="2868772" cy="759207"/>
          </a:xfrm>
          <a:prstGeom prst="rect">
            <a:avLst/>
          </a:prstGeom>
        </p:spPr>
        <p:txBody>
          <a:bodyPr lIns="0" tIns="0" rIns="0" bIns="0" rtlCol="0" anchor="t">
            <a:spAutoFit/>
          </a:bodyPr>
          <a:lstStyle/>
          <a:p>
            <a:pPr algn="ctr">
              <a:lnSpc>
                <a:spcPts val="5922"/>
              </a:lnSpc>
              <a:spcBef>
                <a:spcPct val="0"/>
              </a:spcBef>
            </a:pPr>
            <a:r>
              <a:rPr lang="en-US" sz="4230">
                <a:solidFill>
                  <a:srgbClr val="FFFFFF"/>
                </a:solidFill>
                <a:latin typeface="Poppins Ultra-Bold"/>
              </a:rPr>
              <a:t>Mission</a:t>
            </a:r>
          </a:p>
        </p:txBody>
      </p:sp>
      <p:sp>
        <p:nvSpPr>
          <p:cNvPr id="4" name="TextBox 4"/>
          <p:cNvSpPr txBox="1"/>
          <p:nvPr/>
        </p:nvSpPr>
        <p:spPr>
          <a:xfrm>
            <a:off x="2438400" y="1375727"/>
            <a:ext cx="3328028" cy="998350"/>
          </a:xfrm>
          <a:prstGeom prst="rect">
            <a:avLst/>
          </a:prstGeom>
        </p:spPr>
        <p:txBody>
          <a:bodyPr lIns="0" tIns="0" rIns="0" bIns="0" rtlCol="0" anchor="t">
            <a:spAutoFit/>
          </a:bodyPr>
          <a:lstStyle/>
          <a:p>
            <a:pPr algn="ctr" rtl="1">
              <a:lnSpc>
                <a:spcPts val="9056"/>
              </a:lnSpc>
              <a:spcBef>
                <a:spcPct val="0"/>
              </a:spcBef>
            </a:pPr>
            <a:r>
              <a:rPr lang="ar-DZ" sz="3200" b="1" dirty="0" smtClean="0">
                <a:solidFill>
                  <a:srgbClr val="124A87"/>
                </a:solidFill>
                <a:latin typeface="Courier New" panose="02070309020205020404" pitchFamily="49" charset="0"/>
                <a:cs typeface="Courier New" panose="02070309020205020404" pitchFamily="49" charset="0"/>
              </a:rPr>
              <a:t>بنسبة للأطفال</a:t>
            </a:r>
            <a:endParaRPr lang="en-US" sz="3200" b="1" dirty="0">
              <a:solidFill>
                <a:srgbClr val="124A87"/>
              </a:solidFill>
              <a:latin typeface="Courier New" panose="02070309020205020404" pitchFamily="49" charset="0"/>
              <a:cs typeface="Courier New" panose="02070309020205020404" pitchFamily="49" charset="0"/>
            </a:endParaRPr>
          </a:p>
        </p:txBody>
      </p:sp>
      <p:sp>
        <p:nvSpPr>
          <p:cNvPr id="5" name="TextBox 5"/>
          <p:cNvSpPr txBox="1"/>
          <p:nvPr/>
        </p:nvSpPr>
        <p:spPr>
          <a:xfrm>
            <a:off x="12297305" y="1378980"/>
            <a:ext cx="4508454" cy="998350"/>
          </a:xfrm>
          <a:prstGeom prst="rect">
            <a:avLst/>
          </a:prstGeom>
        </p:spPr>
        <p:txBody>
          <a:bodyPr wrap="square" lIns="0" tIns="0" rIns="0" bIns="0" rtlCol="0" anchor="t">
            <a:spAutoFit/>
          </a:bodyPr>
          <a:lstStyle/>
          <a:p>
            <a:pPr algn="ctr" rtl="1">
              <a:lnSpc>
                <a:spcPts val="9056"/>
              </a:lnSpc>
              <a:spcBef>
                <a:spcPct val="0"/>
              </a:spcBef>
            </a:pPr>
            <a:r>
              <a:rPr lang="ar-DZ" sz="3200" b="1" dirty="0" smtClean="0">
                <a:solidFill>
                  <a:srgbClr val="124A87"/>
                </a:solidFill>
                <a:latin typeface="Courier New" panose="02070309020205020404" pitchFamily="49" charset="0"/>
                <a:cs typeface="Courier New" panose="02070309020205020404" pitchFamily="49" charset="0"/>
              </a:rPr>
              <a:t>بنسبة للأولياء</a:t>
            </a:r>
            <a:endParaRPr lang="en-US" sz="3200" b="1" dirty="0">
              <a:solidFill>
                <a:srgbClr val="124A87"/>
              </a:solidFill>
              <a:latin typeface="Courier New" panose="02070309020205020404" pitchFamily="49" charset="0"/>
              <a:cs typeface="Courier New" panose="02070309020205020404" pitchFamily="49" charset="0"/>
            </a:endParaRPr>
          </a:p>
        </p:txBody>
      </p:sp>
      <p:sp>
        <p:nvSpPr>
          <p:cNvPr id="6" name="TextBox 6"/>
          <p:cNvSpPr txBox="1"/>
          <p:nvPr/>
        </p:nvSpPr>
        <p:spPr>
          <a:xfrm>
            <a:off x="1117812" y="2961761"/>
            <a:ext cx="4875482" cy="4488408"/>
          </a:xfrm>
          <a:prstGeom prst="rect">
            <a:avLst/>
          </a:prstGeom>
        </p:spPr>
        <p:txBody>
          <a:bodyPr wrap="square" lIns="0" tIns="0" rIns="0" bIns="0" rtlCol="0" anchor="t">
            <a:spAutoFit/>
          </a:bodyPr>
          <a:lstStyle/>
          <a:p>
            <a:pPr marL="457200" indent="-457200" algn="r" rtl="1">
              <a:lnSpc>
                <a:spcPts val="2534"/>
              </a:lnSpc>
              <a:spcBef>
                <a:spcPct val="0"/>
              </a:spcBef>
              <a:buFont typeface="Arial" panose="020B0604020202020204" pitchFamily="34" charset="0"/>
              <a:buChar char="•"/>
            </a:pPr>
            <a:r>
              <a:rPr lang="ar-DZ" sz="2800" dirty="0" smtClean="0">
                <a:solidFill>
                  <a:srgbClr val="000000"/>
                </a:solidFill>
                <a:latin typeface="Courier New" panose="02070309020205020404" pitchFamily="49" charset="0"/>
                <a:cs typeface="Courier New" panose="02070309020205020404" pitchFamily="49" charset="0"/>
              </a:rPr>
              <a:t>تقديم التدخل المبكر</a:t>
            </a:r>
          </a:p>
          <a:p>
            <a:pPr algn="r" rtl="1">
              <a:lnSpc>
                <a:spcPts val="2534"/>
              </a:lnSpc>
              <a:spcBef>
                <a:spcPct val="0"/>
              </a:spcBef>
            </a:pPr>
            <a:endParaRPr lang="ar-DZ" sz="2800" dirty="0" smtClean="0">
              <a:solidFill>
                <a:srgbClr val="000000"/>
              </a:solidFill>
              <a:latin typeface="Courier New" panose="02070309020205020404" pitchFamily="49" charset="0"/>
              <a:cs typeface="Courier New" panose="02070309020205020404" pitchFamily="49" charset="0"/>
            </a:endParaRPr>
          </a:p>
          <a:p>
            <a:pPr algn="r" rtl="1">
              <a:lnSpc>
                <a:spcPts val="2534"/>
              </a:lnSpc>
              <a:spcBef>
                <a:spcPct val="0"/>
              </a:spcBef>
            </a:pPr>
            <a:endParaRPr lang="ar-DZ" sz="2800" dirty="0" smtClean="0">
              <a:solidFill>
                <a:srgbClr val="000000"/>
              </a:solidFill>
              <a:latin typeface="Courier New" panose="02070309020205020404" pitchFamily="49" charset="0"/>
              <a:cs typeface="Courier New" panose="02070309020205020404" pitchFamily="49" charset="0"/>
            </a:endParaRPr>
          </a:p>
          <a:p>
            <a:pPr marL="457200" indent="-457200" algn="r" rtl="1">
              <a:lnSpc>
                <a:spcPts val="2534"/>
              </a:lnSpc>
              <a:spcBef>
                <a:spcPct val="0"/>
              </a:spcBef>
              <a:buFont typeface="Arial" panose="020B0604020202020204" pitchFamily="34" charset="0"/>
              <a:buChar char="•"/>
            </a:pPr>
            <a:r>
              <a:rPr lang="ar-DZ" sz="2800" dirty="0" smtClean="0">
                <a:solidFill>
                  <a:srgbClr val="000000"/>
                </a:solidFill>
                <a:latin typeface="Courier New" panose="02070309020205020404" pitchFamily="49" charset="0"/>
                <a:cs typeface="Courier New" panose="02070309020205020404" pitchFamily="49" charset="0"/>
              </a:rPr>
              <a:t>توفير التشخيص الدقيق</a:t>
            </a:r>
          </a:p>
          <a:p>
            <a:pPr algn="r" rtl="1">
              <a:lnSpc>
                <a:spcPts val="2534"/>
              </a:lnSpc>
              <a:spcBef>
                <a:spcPct val="0"/>
              </a:spcBef>
            </a:pPr>
            <a:endParaRPr lang="ar-DZ" sz="2800" dirty="0" smtClean="0">
              <a:solidFill>
                <a:srgbClr val="000000"/>
              </a:solidFill>
              <a:latin typeface="Courier New" panose="02070309020205020404" pitchFamily="49" charset="0"/>
              <a:cs typeface="Courier New" panose="02070309020205020404" pitchFamily="49" charset="0"/>
            </a:endParaRPr>
          </a:p>
          <a:p>
            <a:pPr algn="r" rtl="1">
              <a:lnSpc>
                <a:spcPts val="2534"/>
              </a:lnSpc>
              <a:spcBef>
                <a:spcPct val="0"/>
              </a:spcBef>
            </a:pPr>
            <a:endParaRPr lang="ar-DZ" sz="2800" dirty="0">
              <a:solidFill>
                <a:srgbClr val="000000"/>
              </a:solidFill>
              <a:latin typeface="Courier New" panose="02070309020205020404" pitchFamily="49" charset="0"/>
              <a:cs typeface="Courier New" panose="02070309020205020404" pitchFamily="49" charset="0"/>
            </a:endParaRPr>
          </a:p>
          <a:p>
            <a:pPr marL="342900" indent="-342900" algn="r" rtl="1">
              <a:lnSpc>
                <a:spcPts val="2534"/>
              </a:lnSpc>
              <a:spcBef>
                <a:spcPct val="0"/>
              </a:spcBef>
              <a:buFont typeface="Arial" panose="020B0604020202020204" pitchFamily="34" charset="0"/>
              <a:buChar char="•"/>
            </a:pPr>
            <a:r>
              <a:rPr lang="ar-DZ" sz="2800" dirty="0">
                <a:solidFill>
                  <a:srgbClr val="000000"/>
                </a:solidFill>
                <a:latin typeface="Courier New" panose="02070309020205020404" pitchFamily="49" charset="0"/>
                <a:cs typeface="Courier New" panose="02070309020205020404" pitchFamily="49" charset="0"/>
              </a:rPr>
              <a:t>توفير </a:t>
            </a:r>
            <a:r>
              <a:rPr lang="ar-DZ" sz="2800" dirty="0" smtClean="0">
                <a:solidFill>
                  <a:srgbClr val="000000"/>
                </a:solidFill>
                <a:latin typeface="Courier New" panose="02070309020205020404" pitchFamily="49" charset="0"/>
                <a:cs typeface="Courier New" panose="02070309020205020404" pitchFamily="49" charset="0"/>
              </a:rPr>
              <a:t>العلاج الفعال</a:t>
            </a:r>
          </a:p>
          <a:p>
            <a:pPr algn="r" rtl="1">
              <a:lnSpc>
                <a:spcPts val="2534"/>
              </a:lnSpc>
              <a:spcBef>
                <a:spcPct val="0"/>
              </a:spcBef>
            </a:pPr>
            <a:endParaRPr lang="ar-DZ" sz="2800" dirty="0" smtClean="0">
              <a:solidFill>
                <a:srgbClr val="000000"/>
              </a:solidFill>
              <a:latin typeface="Courier New" panose="02070309020205020404" pitchFamily="49" charset="0"/>
              <a:cs typeface="Courier New" panose="02070309020205020404" pitchFamily="49" charset="0"/>
            </a:endParaRPr>
          </a:p>
          <a:p>
            <a:pPr algn="r" rtl="1">
              <a:lnSpc>
                <a:spcPts val="2534"/>
              </a:lnSpc>
              <a:spcBef>
                <a:spcPct val="0"/>
              </a:spcBef>
            </a:pPr>
            <a:r>
              <a:rPr lang="ar-DZ" sz="2800" dirty="0" smtClean="0">
                <a:solidFill>
                  <a:srgbClr val="000000"/>
                </a:solidFill>
                <a:latin typeface="Courier New" panose="02070309020205020404" pitchFamily="49" charset="0"/>
                <a:cs typeface="Courier New" panose="02070309020205020404" pitchFamily="49" charset="0"/>
              </a:rPr>
              <a:t>  عن </a:t>
            </a:r>
            <a:r>
              <a:rPr lang="ar-DZ" sz="2800" dirty="0">
                <a:solidFill>
                  <a:srgbClr val="000000"/>
                </a:solidFill>
                <a:latin typeface="Courier New" panose="02070309020205020404" pitchFamily="49" charset="0"/>
                <a:cs typeface="Courier New" panose="02070309020205020404" pitchFamily="49" charset="0"/>
              </a:rPr>
              <a:t>طريق بناء </a:t>
            </a:r>
            <a:r>
              <a:rPr lang="ar-DZ" sz="2800" dirty="0" smtClean="0">
                <a:solidFill>
                  <a:srgbClr val="000000"/>
                </a:solidFill>
                <a:latin typeface="Courier New" panose="02070309020205020404" pitchFamily="49" charset="0"/>
                <a:cs typeface="Courier New" panose="02070309020205020404" pitchFamily="49" charset="0"/>
              </a:rPr>
              <a:t>برنامج   علاجي خاص </a:t>
            </a:r>
            <a:r>
              <a:rPr lang="ar-DZ" sz="2800" dirty="0">
                <a:solidFill>
                  <a:srgbClr val="000000"/>
                </a:solidFill>
                <a:latin typeface="Courier New" panose="02070309020205020404" pitchFamily="49" charset="0"/>
                <a:cs typeface="Courier New" panose="02070309020205020404" pitchFamily="49" charset="0"/>
              </a:rPr>
              <a:t>بكل </a:t>
            </a:r>
            <a:r>
              <a:rPr lang="ar-DZ" sz="2800" dirty="0" smtClean="0">
                <a:solidFill>
                  <a:srgbClr val="000000"/>
                </a:solidFill>
                <a:latin typeface="Courier New" panose="02070309020205020404" pitchFamily="49" charset="0"/>
                <a:cs typeface="Courier New" panose="02070309020205020404" pitchFamily="49" charset="0"/>
              </a:rPr>
              <a:t>حالة</a:t>
            </a:r>
          </a:p>
          <a:p>
            <a:pPr algn="r" rtl="1">
              <a:lnSpc>
                <a:spcPts val="2534"/>
              </a:lnSpc>
              <a:spcBef>
                <a:spcPct val="0"/>
              </a:spcBef>
            </a:pPr>
            <a:r>
              <a:rPr lang="ar-DZ" sz="2800" dirty="0" smtClean="0">
                <a:solidFill>
                  <a:srgbClr val="000000"/>
                </a:solidFill>
                <a:latin typeface="Courier New" panose="02070309020205020404" pitchFamily="49" charset="0"/>
                <a:cs typeface="Courier New" panose="02070309020205020404" pitchFamily="49" charset="0"/>
              </a:rPr>
              <a:t> </a:t>
            </a:r>
            <a:endParaRPr lang="ar-DZ" sz="2800" dirty="0">
              <a:solidFill>
                <a:srgbClr val="000000"/>
              </a:solidFill>
              <a:latin typeface="Courier New" panose="02070309020205020404" pitchFamily="49" charset="0"/>
              <a:cs typeface="Courier New" panose="02070309020205020404" pitchFamily="49" charset="0"/>
            </a:endParaRPr>
          </a:p>
          <a:p>
            <a:pPr algn="r" rtl="1">
              <a:lnSpc>
                <a:spcPts val="2534"/>
              </a:lnSpc>
              <a:spcBef>
                <a:spcPct val="0"/>
              </a:spcBef>
            </a:pPr>
            <a:r>
              <a:rPr lang="ar-DZ" sz="2800" dirty="0" smtClean="0">
                <a:solidFill>
                  <a:srgbClr val="000000"/>
                </a:solidFill>
                <a:latin typeface="Courier New" panose="02070309020205020404" pitchFamily="49" charset="0"/>
                <a:cs typeface="Courier New" panose="02070309020205020404" pitchFamily="49" charset="0"/>
              </a:rPr>
              <a:t> </a:t>
            </a:r>
            <a:endParaRPr lang="ar-DZ" sz="2800" dirty="0">
              <a:solidFill>
                <a:srgbClr val="000000"/>
              </a:solidFill>
              <a:latin typeface="Courier New" panose="02070309020205020404" pitchFamily="49" charset="0"/>
              <a:cs typeface="Courier New" panose="02070309020205020404" pitchFamily="49" charset="0"/>
            </a:endParaRPr>
          </a:p>
          <a:p>
            <a:pPr marL="342900" indent="-342900" algn="r" rtl="1">
              <a:lnSpc>
                <a:spcPts val="2534"/>
              </a:lnSpc>
              <a:spcBef>
                <a:spcPct val="0"/>
              </a:spcBef>
              <a:buFont typeface="Arial" panose="020B0604020202020204" pitchFamily="34" charset="0"/>
              <a:buChar char="•"/>
            </a:pPr>
            <a:r>
              <a:rPr lang="ar-DZ" sz="2800" dirty="0">
                <a:solidFill>
                  <a:srgbClr val="000000"/>
                </a:solidFill>
                <a:latin typeface="Courier New" panose="02070309020205020404" pitchFamily="49" charset="0"/>
                <a:cs typeface="Courier New" panose="02070309020205020404" pitchFamily="49" charset="0"/>
              </a:rPr>
              <a:t>المتابعة حتى بعد العلاج </a:t>
            </a:r>
          </a:p>
        </p:txBody>
      </p:sp>
      <p:sp>
        <p:nvSpPr>
          <p:cNvPr id="7" name="TextBox 7"/>
          <p:cNvSpPr txBox="1"/>
          <p:nvPr/>
        </p:nvSpPr>
        <p:spPr>
          <a:xfrm>
            <a:off x="11272852" y="3319984"/>
            <a:ext cx="6557948" cy="1436291"/>
          </a:xfrm>
          <a:prstGeom prst="rect">
            <a:avLst/>
          </a:prstGeom>
        </p:spPr>
        <p:txBody>
          <a:bodyPr wrap="square" lIns="0" tIns="0" rIns="0" bIns="0" rtlCol="0" anchor="t">
            <a:spAutoFit/>
          </a:bodyPr>
          <a:lstStyle/>
          <a:p>
            <a:pPr algn="r" rtl="1">
              <a:lnSpc>
                <a:spcPts val="5614"/>
              </a:lnSpc>
            </a:pPr>
            <a:endParaRPr lang="en-US" sz="4010" dirty="0">
              <a:solidFill>
                <a:srgbClr val="000000"/>
              </a:solidFill>
              <a:latin typeface="Courier New" panose="02070309020205020404" pitchFamily="49" charset="0"/>
              <a:cs typeface="Courier New" panose="02070309020205020404" pitchFamily="49" charset="0"/>
            </a:endParaRPr>
          </a:p>
          <a:p>
            <a:pPr algn="r">
              <a:lnSpc>
                <a:spcPts val="5614"/>
              </a:lnSpc>
              <a:spcBef>
                <a:spcPct val="0"/>
              </a:spcBef>
            </a:pPr>
            <a:endParaRPr lang="en-US" sz="4010" dirty="0">
              <a:solidFill>
                <a:srgbClr val="000000"/>
              </a:solidFill>
              <a:cs typeface="Poppins Medium"/>
            </a:endParaRPr>
          </a:p>
        </p:txBody>
      </p:sp>
      <p:sp>
        <p:nvSpPr>
          <p:cNvPr id="8" name="Freeform 8"/>
          <p:cNvSpPr/>
          <p:nvPr/>
        </p:nvSpPr>
        <p:spPr>
          <a:xfrm>
            <a:off x="6964796" y="2628900"/>
            <a:ext cx="4230255" cy="4894005"/>
          </a:xfrm>
          <a:custGeom>
            <a:avLst/>
            <a:gdLst/>
            <a:ahLst/>
            <a:cxnLst/>
            <a:rect l="l" t="t" r="r" b="b"/>
            <a:pathLst>
              <a:path w="4230255" h="4894005">
                <a:moveTo>
                  <a:pt x="0" y="0"/>
                </a:moveTo>
                <a:lnTo>
                  <a:pt x="4230255" y="0"/>
                </a:lnTo>
                <a:lnTo>
                  <a:pt x="4230255" y="4894005"/>
                </a:lnTo>
                <a:lnTo>
                  <a:pt x="0" y="4894005"/>
                </a:lnTo>
                <a:lnTo>
                  <a:pt x="0" y="0"/>
                </a:lnTo>
                <a:close/>
              </a:path>
            </a:pathLst>
          </a:custGeom>
          <a:blipFill>
            <a:blip r:embed="rId2"/>
            <a:stretch>
              <a:fillRect l="-43309" r="-30226"/>
            </a:stretch>
          </a:blipFill>
        </p:spPr>
      </p:sp>
      <p:sp>
        <p:nvSpPr>
          <p:cNvPr id="9" name="TextBox 9"/>
          <p:cNvSpPr txBox="1"/>
          <p:nvPr/>
        </p:nvSpPr>
        <p:spPr>
          <a:xfrm>
            <a:off x="5350183" y="436327"/>
            <a:ext cx="7463023" cy="998350"/>
          </a:xfrm>
          <a:prstGeom prst="rect">
            <a:avLst/>
          </a:prstGeom>
        </p:spPr>
        <p:txBody>
          <a:bodyPr wrap="square" lIns="0" tIns="0" rIns="0" bIns="0" rtlCol="0" anchor="t">
            <a:spAutoFit/>
          </a:bodyPr>
          <a:lstStyle/>
          <a:p>
            <a:pPr algn="ctr" rtl="1">
              <a:lnSpc>
                <a:spcPts val="9056"/>
              </a:lnSpc>
              <a:spcBef>
                <a:spcPct val="0"/>
              </a:spcBef>
            </a:pPr>
            <a:r>
              <a:rPr lang="ar-DZ" sz="3200" b="1" dirty="0" smtClean="0">
                <a:solidFill>
                  <a:srgbClr val="124A87"/>
                </a:solidFill>
                <a:latin typeface="Courier New" panose="02070309020205020404" pitchFamily="49" charset="0"/>
                <a:cs typeface="Courier New" panose="02070309020205020404" pitchFamily="49" charset="0"/>
              </a:rPr>
              <a:t>القيمة المضافة</a:t>
            </a:r>
            <a:endParaRPr lang="en-US" sz="3200" b="1" dirty="0">
              <a:solidFill>
                <a:srgbClr val="124A87"/>
              </a:solidFill>
              <a:latin typeface="Courier New" panose="02070309020205020404" pitchFamily="49" charset="0"/>
              <a:cs typeface="Courier New" panose="02070309020205020404" pitchFamily="49" charset="0"/>
            </a:endParaRPr>
          </a:p>
        </p:txBody>
      </p:sp>
      <p:sp>
        <p:nvSpPr>
          <p:cNvPr id="10" name="Rectangle 9"/>
          <p:cNvSpPr/>
          <p:nvPr/>
        </p:nvSpPr>
        <p:spPr>
          <a:xfrm>
            <a:off x="11695366" y="2961761"/>
            <a:ext cx="5712332" cy="5262979"/>
          </a:xfrm>
          <a:prstGeom prst="rect">
            <a:avLst/>
          </a:prstGeom>
        </p:spPr>
        <p:txBody>
          <a:bodyPr wrap="square">
            <a:spAutoFit/>
          </a:bodyPr>
          <a:lstStyle/>
          <a:p>
            <a:pPr marL="457200" indent="-457200" algn="r" rtl="1">
              <a:buFont typeface="Arial" panose="020B0604020202020204" pitchFamily="34" charset="0"/>
              <a:buChar char="•"/>
            </a:pPr>
            <a:r>
              <a:rPr lang="ar-DZ" sz="2800" dirty="0">
                <a:latin typeface="Courier New" panose="02070309020205020404" pitchFamily="49" charset="0"/>
                <a:cs typeface="Courier New" panose="02070309020205020404" pitchFamily="49" charset="0"/>
              </a:rPr>
              <a:t>توجيه وإرشاد </a:t>
            </a:r>
            <a:r>
              <a:rPr lang="ar-DZ" sz="2800" dirty="0" smtClean="0">
                <a:latin typeface="Courier New" panose="02070309020205020404" pitchFamily="49" charset="0"/>
                <a:cs typeface="Courier New" panose="02070309020205020404" pitchFamily="49" charset="0"/>
              </a:rPr>
              <a:t>الأولياء</a:t>
            </a:r>
          </a:p>
          <a:p>
            <a:pPr algn="r" rtl="1"/>
            <a:r>
              <a:rPr lang="ar-DZ" sz="2800" dirty="0" smtClean="0">
                <a:latin typeface="Courier New" panose="02070309020205020404" pitchFamily="49" charset="0"/>
                <a:cs typeface="Courier New" panose="02070309020205020404" pitchFamily="49" charset="0"/>
              </a:rPr>
              <a:t> </a:t>
            </a:r>
            <a:endParaRPr lang="ar-DZ" sz="2800" dirty="0">
              <a:latin typeface="Courier New" panose="02070309020205020404" pitchFamily="49" charset="0"/>
              <a:cs typeface="Courier New" panose="02070309020205020404" pitchFamily="49" charset="0"/>
            </a:endParaRPr>
          </a:p>
          <a:p>
            <a:pPr marL="457200" indent="-457200" algn="r" rtl="1">
              <a:buFont typeface="Arial" panose="020B0604020202020204" pitchFamily="34" charset="0"/>
              <a:buChar char="•"/>
            </a:pPr>
            <a:r>
              <a:rPr lang="ar-DZ" sz="2800" dirty="0">
                <a:latin typeface="Courier New" panose="02070309020205020404" pitchFamily="49" charset="0"/>
                <a:cs typeface="Courier New" panose="02070309020205020404" pitchFamily="49" charset="0"/>
              </a:rPr>
              <a:t>تزويدهم بكل ما يخص الطفل في جميع مراحل </a:t>
            </a:r>
            <a:r>
              <a:rPr lang="ar-DZ" sz="2800" dirty="0" smtClean="0">
                <a:latin typeface="Courier New" panose="02070309020205020404" pitchFamily="49" charset="0"/>
                <a:cs typeface="Courier New" panose="02070309020205020404" pitchFamily="49" charset="0"/>
              </a:rPr>
              <a:t>نمو</a:t>
            </a:r>
          </a:p>
          <a:p>
            <a:pPr algn="r" rtl="1"/>
            <a:endParaRPr lang="ar-DZ" sz="2800" dirty="0">
              <a:latin typeface="Courier New" panose="02070309020205020404" pitchFamily="49" charset="0"/>
              <a:cs typeface="Courier New" panose="02070309020205020404" pitchFamily="49" charset="0"/>
            </a:endParaRPr>
          </a:p>
          <a:p>
            <a:pPr marL="457200" indent="-457200" algn="r" rtl="1">
              <a:buFont typeface="Arial" panose="020B0604020202020204" pitchFamily="34" charset="0"/>
              <a:buChar char="•"/>
            </a:pPr>
            <a:r>
              <a:rPr lang="ar-DZ" sz="2800" dirty="0">
                <a:latin typeface="Courier New" panose="02070309020205020404" pitchFamily="49" charset="0"/>
                <a:cs typeface="Courier New" panose="02070309020205020404" pitchFamily="49" charset="0"/>
              </a:rPr>
              <a:t>توفير الدعم النفسي </a:t>
            </a:r>
            <a:endParaRPr lang="ar-DZ" sz="2800" dirty="0" smtClean="0">
              <a:latin typeface="Courier New" panose="02070309020205020404" pitchFamily="49" charset="0"/>
              <a:cs typeface="Courier New" panose="02070309020205020404" pitchFamily="49" charset="0"/>
            </a:endParaRPr>
          </a:p>
          <a:p>
            <a:pPr algn="r" rtl="1"/>
            <a:endParaRPr lang="ar-DZ" sz="2800" dirty="0">
              <a:latin typeface="Courier New" panose="02070309020205020404" pitchFamily="49" charset="0"/>
              <a:cs typeface="Courier New" panose="02070309020205020404" pitchFamily="49" charset="0"/>
            </a:endParaRPr>
          </a:p>
          <a:p>
            <a:pPr marL="457200" indent="-457200" algn="r" rtl="1">
              <a:buFont typeface="Arial" panose="020B0604020202020204" pitchFamily="34" charset="0"/>
              <a:buChar char="•"/>
            </a:pPr>
            <a:r>
              <a:rPr lang="ar-DZ" sz="2800" dirty="0">
                <a:latin typeface="Courier New" panose="02070309020205020404" pitchFamily="49" charset="0"/>
                <a:cs typeface="Courier New" panose="02070309020205020404" pitchFamily="49" charset="0"/>
              </a:rPr>
              <a:t> تطوير طرقهم في التعامل مع </a:t>
            </a:r>
            <a:r>
              <a:rPr lang="ar-DZ" sz="2800" dirty="0" smtClean="0">
                <a:latin typeface="Courier New" panose="02070309020205020404" pitchFamily="49" charset="0"/>
                <a:cs typeface="Courier New" panose="02070309020205020404" pitchFamily="49" charset="0"/>
              </a:rPr>
              <a:t>أطفالهم</a:t>
            </a:r>
          </a:p>
          <a:p>
            <a:pPr algn="r" rtl="1"/>
            <a:endParaRPr lang="ar-DZ" sz="2800" dirty="0">
              <a:latin typeface="Courier New" panose="02070309020205020404" pitchFamily="49" charset="0"/>
              <a:cs typeface="Courier New" panose="02070309020205020404" pitchFamily="49" charset="0"/>
            </a:endParaRPr>
          </a:p>
          <a:p>
            <a:pPr marL="457200" indent="-457200" algn="r" rtl="1">
              <a:buFont typeface="Arial" panose="020B0604020202020204" pitchFamily="34" charset="0"/>
              <a:buChar char="•"/>
            </a:pPr>
            <a:r>
              <a:rPr lang="ar-DZ" sz="2800" dirty="0">
                <a:latin typeface="Courier New" panose="02070309020205020404" pitchFamily="49" charset="0"/>
                <a:cs typeface="Courier New" panose="02070309020205020404" pitchFamily="49" charset="0"/>
              </a:rPr>
              <a:t>تقديم طرق واستراتيجيات للوصل إلى </a:t>
            </a:r>
            <a:r>
              <a:rPr lang="ar-DZ" sz="2800" dirty="0" smtClean="0">
                <a:latin typeface="Courier New" panose="02070309020205020404" pitchFamily="49" charset="0"/>
                <a:cs typeface="Courier New" panose="02070309020205020404" pitchFamily="49" charset="0"/>
              </a:rPr>
              <a:t>حلول لمشاكلهم </a:t>
            </a:r>
            <a:endParaRPr lang="ar-DZ" sz="2800" dirty="0">
              <a:latin typeface="Courier New" panose="02070309020205020404" pitchFamily="49" charset="0"/>
              <a:cs typeface="Courier New" panose="02070309020205020404" pitchFamily="49"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3910551" y="7036597"/>
            <a:ext cx="6500807" cy="6500807"/>
            <a:chOff x="0" y="0"/>
            <a:chExt cx="812800" cy="812800"/>
          </a:xfrm>
        </p:grpSpPr>
        <p:sp>
          <p:nvSpPr>
            <p:cNvPr id="3" name="Freeform 3"/>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E4D8D"/>
            </a:solidFill>
          </p:spPr>
        </p:sp>
        <p:sp>
          <p:nvSpPr>
            <p:cNvPr id="4" name="TextBox 4"/>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2590256" y="716521"/>
            <a:ext cx="6500807" cy="6500807"/>
            <a:chOff x="0" y="0"/>
            <a:chExt cx="812800" cy="812800"/>
          </a:xfrm>
        </p:grpSpPr>
        <p:sp>
          <p:nvSpPr>
            <p:cNvPr id="6" name="Freeform 6"/>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063C8"/>
            </a:solidFill>
          </p:spPr>
        </p:sp>
        <p:sp>
          <p:nvSpPr>
            <p:cNvPr id="7" name="TextBox 7"/>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sp>
        <p:nvSpPr>
          <p:cNvPr id="8" name="TextBox 8"/>
          <p:cNvSpPr txBox="1"/>
          <p:nvPr/>
        </p:nvSpPr>
        <p:spPr>
          <a:xfrm>
            <a:off x="8305800" y="1057896"/>
            <a:ext cx="8115300" cy="1063753"/>
          </a:xfrm>
          <a:prstGeom prst="rect">
            <a:avLst/>
          </a:prstGeom>
        </p:spPr>
        <p:txBody>
          <a:bodyPr lIns="0" tIns="0" rIns="0" bIns="0" rtlCol="0" anchor="t">
            <a:spAutoFit/>
          </a:bodyPr>
          <a:lstStyle/>
          <a:p>
            <a:pPr algn="ctr" rtl="1">
              <a:lnSpc>
                <a:spcPts val="9303"/>
              </a:lnSpc>
              <a:spcBef>
                <a:spcPct val="0"/>
              </a:spcBef>
            </a:pPr>
            <a:r>
              <a:rPr lang="ar-DZ" sz="4400" b="1" dirty="0" smtClean="0">
                <a:solidFill>
                  <a:srgbClr val="0E4D8D"/>
                </a:solidFill>
                <a:latin typeface="Courier New" panose="02070309020205020404" pitchFamily="49" charset="0"/>
                <a:cs typeface="Courier New" panose="02070309020205020404" pitchFamily="49" charset="0"/>
              </a:rPr>
              <a:t>الميزة التنافسية</a:t>
            </a:r>
            <a:endParaRPr lang="en-US" sz="4400" b="1" dirty="0">
              <a:solidFill>
                <a:srgbClr val="0E4D8D"/>
              </a:solidFill>
              <a:latin typeface="Courier New" panose="02070309020205020404" pitchFamily="49" charset="0"/>
              <a:cs typeface="Courier New" panose="02070309020205020404" pitchFamily="49" charset="0"/>
            </a:endParaRPr>
          </a:p>
        </p:txBody>
      </p:sp>
      <p:sp>
        <p:nvSpPr>
          <p:cNvPr id="9" name="TextBox 9"/>
          <p:cNvSpPr txBox="1"/>
          <p:nvPr/>
        </p:nvSpPr>
        <p:spPr>
          <a:xfrm>
            <a:off x="6172200" y="2710182"/>
            <a:ext cx="11391900" cy="3206006"/>
          </a:xfrm>
          <a:prstGeom prst="rect">
            <a:avLst/>
          </a:prstGeom>
        </p:spPr>
        <p:txBody>
          <a:bodyPr wrap="square" lIns="0" tIns="0" rIns="0" bIns="0" rtlCol="0" anchor="t">
            <a:spAutoFit/>
          </a:bodyPr>
          <a:lstStyle/>
          <a:p>
            <a:pPr algn="ctr" rtl="1">
              <a:lnSpc>
                <a:spcPts val="5030"/>
              </a:lnSpc>
            </a:pPr>
            <a:r>
              <a:rPr lang="ar-DZ" sz="3593" dirty="0" smtClean="0">
                <a:solidFill>
                  <a:srgbClr val="000000"/>
                </a:solidFill>
                <a:latin typeface="Courier New" panose="02070309020205020404" pitchFamily="49" charset="0"/>
                <a:cs typeface="Courier New" panose="02070309020205020404" pitchFamily="49" charset="0"/>
              </a:rPr>
              <a:t>خلق </a:t>
            </a:r>
            <a:r>
              <a:rPr lang="ar-DZ" sz="3593" dirty="0">
                <a:solidFill>
                  <a:srgbClr val="000000"/>
                </a:solidFill>
                <a:latin typeface="Courier New" panose="02070309020205020404" pitchFamily="49" charset="0"/>
                <a:cs typeface="Courier New" panose="02070309020205020404" pitchFamily="49" charset="0"/>
              </a:rPr>
              <a:t>توجها جديدا في سوق، عن طريق توسيع نطاق الخدمات المقدمة يتمثل هذا في تحويل التركيز من  على الطفل بمفرده ليضم العائلة بأكملها، فبدلا من معالجة مشاكل واضطرابات الطفل بمفرده، </a:t>
            </a:r>
            <a:r>
              <a:rPr lang="ar-DZ" sz="3593" dirty="0" smtClean="0">
                <a:solidFill>
                  <a:srgbClr val="000000"/>
                </a:solidFill>
                <a:latin typeface="Courier New" panose="02070309020205020404" pitchFamily="49" charset="0"/>
                <a:cs typeface="Courier New" panose="02070309020205020404" pitchFamily="49" charset="0"/>
              </a:rPr>
              <a:t>لتشمل الآباء والأمهات معا </a:t>
            </a:r>
            <a:endParaRPr lang="en-US" sz="3593" dirty="0">
              <a:solidFill>
                <a:srgbClr val="000000"/>
              </a:solidFill>
              <a:latin typeface="Courier New" panose="02070309020205020404" pitchFamily="49" charset="0"/>
              <a:cs typeface="Courier New" panose="02070309020205020404" pitchFamily="49" charset="0"/>
            </a:endParaRPr>
          </a:p>
        </p:txBody>
      </p:sp>
      <p:grpSp>
        <p:nvGrpSpPr>
          <p:cNvPr id="10" name="Group 10"/>
          <p:cNvGrpSpPr>
            <a:grpSpLocks noChangeAspect="1"/>
          </p:cNvGrpSpPr>
          <p:nvPr/>
        </p:nvGrpSpPr>
        <p:grpSpPr>
          <a:xfrm>
            <a:off x="-927885" y="3966924"/>
            <a:ext cx="7635924" cy="7635893"/>
            <a:chOff x="0" y="0"/>
            <a:chExt cx="6350000" cy="6349975"/>
          </a:xfrm>
        </p:grpSpPr>
        <p:sp>
          <p:nvSpPr>
            <p:cNvPr id="11" name="Freeform 11"/>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2"/>
              <a:stretch>
                <a:fillRect l="-24999" r="-24999"/>
              </a:stretch>
            </a:blipFill>
          </p:spPr>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1546666" y="781452"/>
            <a:ext cx="10758944" cy="10758944"/>
            <a:chOff x="0" y="0"/>
            <a:chExt cx="812800" cy="812800"/>
          </a:xfrm>
        </p:grpSpPr>
        <p:sp>
          <p:nvSpPr>
            <p:cNvPr id="3" name="Freeform 3"/>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E4D8D"/>
            </a:solidFill>
          </p:spPr>
        </p:sp>
        <p:sp>
          <p:nvSpPr>
            <p:cNvPr id="4" name="TextBox 4"/>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8" name="Group 8"/>
          <p:cNvGrpSpPr>
            <a:grpSpLocks noChangeAspect="1"/>
          </p:cNvGrpSpPr>
          <p:nvPr/>
        </p:nvGrpSpPr>
        <p:grpSpPr>
          <a:xfrm>
            <a:off x="10156988" y="-1396924"/>
            <a:ext cx="11141128" cy="11141084"/>
            <a:chOff x="0" y="0"/>
            <a:chExt cx="6350000" cy="6349975"/>
          </a:xfrm>
        </p:grpSpPr>
        <p:sp>
          <p:nvSpPr>
            <p:cNvPr id="9" name="Freeform 9"/>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2"/>
              <a:stretch>
                <a:fillRect l="-25046" r="-25046"/>
              </a:stretch>
            </a:blipFill>
          </p:spPr>
        </p:sp>
      </p:grpSp>
      <p:sp>
        <p:nvSpPr>
          <p:cNvPr id="10" name="TextBox 10"/>
          <p:cNvSpPr txBox="1"/>
          <p:nvPr/>
        </p:nvSpPr>
        <p:spPr>
          <a:xfrm>
            <a:off x="1828801" y="264964"/>
            <a:ext cx="6521962" cy="1192634"/>
          </a:xfrm>
          <a:prstGeom prst="rect">
            <a:avLst/>
          </a:prstGeom>
        </p:spPr>
        <p:txBody>
          <a:bodyPr wrap="square" lIns="0" tIns="0" rIns="0" bIns="0" rtlCol="0" anchor="t">
            <a:spAutoFit/>
          </a:bodyPr>
          <a:lstStyle/>
          <a:p>
            <a:pPr algn="ctr" rtl="1">
              <a:lnSpc>
                <a:spcPts val="9303"/>
              </a:lnSpc>
              <a:spcBef>
                <a:spcPct val="0"/>
              </a:spcBef>
            </a:pPr>
            <a:r>
              <a:rPr lang="ar-DZ" sz="3600" b="1" dirty="0" smtClean="0">
                <a:solidFill>
                  <a:srgbClr val="0E4D8D"/>
                </a:solidFill>
                <a:latin typeface="Courier New" panose="02070309020205020404" pitchFamily="49" charset="0"/>
                <a:cs typeface="Courier New" panose="02070309020205020404" pitchFamily="49" charset="0"/>
              </a:rPr>
              <a:t>السوق والفئة المستهدفة</a:t>
            </a:r>
            <a:endParaRPr lang="en-US" sz="3600" b="1" dirty="0">
              <a:solidFill>
                <a:srgbClr val="0E4D8D"/>
              </a:solidFill>
              <a:latin typeface="Courier New" panose="02070309020205020404" pitchFamily="49" charset="0"/>
              <a:cs typeface="Courier New" panose="02070309020205020404" pitchFamily="49" charset="0"/>
            </a:endParaRPr>
          </a:p>
        </p:txBody>
      </p:sp>
      <p:sp>
        <p:nvSpPr>
          <p:cNvPr id="11" name="TextBox 11"/>
          <p:cNvSpPr txBox="1"/>
          <p:nvPr/>
        </p:nvSpPr>
        <p:spPr>
          <a:xfrm>
            <a:off x="-169303" y="3400619"/>
            <a:ext cx="7731586" cy="718145"/>
          </a:xfrm>
          <a:prstGeom prst="rect">
            <a:avLst/>
          </a:prstGeom>
        </p:spPr>
        <p:txBody>
          <a:bodyPr wrap="square" lIns="0" tIns="0" rIns="0" bIns="0" rtlCol="0" anchor="t">
            <a:spAutoFit/>
          </a:bodyPr>
          <a:lstStyle/>
          <a:p>
            <a:pPr algn="r" rtl="1">
              <a:lnSpc>
                <a:spcPts val="5621"/>
              </a:lnSpc>
            </a:pPr>
            <a:r>
              <a:rPr lang="ar-DZ" sz="4015" dirty="0" smtClean="0">
                <a:solidFill>
                  <a:srgbClr val="000000"/>
                </a:solidFill>
                <a:latin typeface="Courier New" panose="02070309020205020404" pitchFamily="49" charset="0"/>
                <a:cs typeface="Courier New" panose="02070309020205020404" pitchFamily="49" charset="0"/>
              </a:rPr>
              <a:t> </a:t>
            </a:r>
            <a:endParaRPr lang="en-US" sz="4015" dirty="0">
              <a:solidFill>
                <a:srgbClr val="000000"/>
              </a:solidFill>
              <a:latin typeface="Courier New" panose="02070309020205020404" pitchFamily="49" charset="0"/>
              <a:cs typeface="Courier New" panose="02070309020205020404" pitchFamily="49" charset="0"/>
            </a:endParaRPr>
          </a:p>
        </p:txBody>
      </p:sp>
      <p:grpSp>
        <p:nvGrpSpPr>
          <p:cNvPr id="12" name="Group 12"/>
          <p:cNvGrpSpPr/>
          <p:nvPr/>
        </p:nvGrpSpPr>
        <p:grpSpPr>
          <a:xfrm>
            <a:off x="8355303" y="8527500"/>
            <a:ext cx="4319820" cy="4319820"/>
            <a:chOff x="0" y="0"/>
            <a:chExt cx="812800" cy="812800"/>
          </a:xfrm>
        </p:grpSpPr>
        <p:sp>
          <p:nvSpPr>
            <p:cNvPr id="13" name="Freeform 13"/>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E4D8D"/>
            </a:solidFill>
          </p:spPr>
        </p:sp>
        <p:sp>
          <p:nvSpPr>
            <p:cNvPr id="14" name="TextBox 14"/>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sp>
        <p:nvSpPr>
          <p:cNvPr id="17" name="ZoneTexte 16"/>
          <p:cNvSpPr txBox="1"/>
          <p:nvPr/>
        </p:nvSpPr>
        <p:spPr>
          <a:xfrm>
            <a:off x="609600" y="1877058"/>
            <a:ext cx="8849037" cy="1569660"/>
          </a:xfrm>
          <a:prstGeom prst="rect">
            <a:avLst/>
          </a:prstGeom>
          <a:noFill/>
        </p:spPr>
        <p:txBody>
          <a:bodyPr wrap="square" rtlCol="0">
            <a:spAutoFit/>
          </a:bodyPr>
          <a:lstStyle/>
          <a:p>
            <a:pPr algn="r" rtl="1"/>
            <a:r>
              <a:rPr lang="ar-DZ" sz="3200" b="1" dirty="0" smtClean="0">
                <a:latin typeface="Courier New" panose="02070309020205020404" pitchFamily="49" charset="0"/>
                <a:cs typeface="Courier New" panose="02070309020205020404" pitchFamily="49" charset="0"/>
              </a:rPr>
              <a:t>السوق المحتمل: </a:t>
            </a:r>
            <a:r>
              <a:rPr lang="ar-DZ" sz="3200" dirty="0" smtClean="0">
                <a:latin typeface="Courier New" panose="02070309020205020404" pitchFamily="49" charset="0"/>
                <a:cs typeface="Courier New" panose="02070309020205020404" pitchFamily="49" charset="0"/>
              </a:rPr>
              <a:t>كل الأشخاص الذين لهم علاقة مباشرة </a:t>
            </a:r>
            <a:r>
              <a:rPr lang="ar-DZ" sz="3200" dirty="0">
                <a:latin typeface="Courier New" panose="02070309020205020404" pitchFamily="49" charset="0"/>
                <a:cs typeface="Courier New" panose="02070309020205020404" pitchFamily="49" charset="0"/>
              </a:rPr>
              <a:t>مع الطفل في تربيته </a:t>
            </a:r>
            <a:r>
              <a:rPr lang="ar-DZ" sz="3200" dirty="0" smtClean="0">
                <a:latin typeface="Courier New" panose="02070309020205020404" pitchFamily="49" charset="0"/>
                <a:cs typeface="Courier New" panose="02070309020205020404" pitchFamily="49" charset="0"/>
              </a:rPr>
              <a:t>وتنشئته</a:t>
            </a:r>
            <a:endParaRPr lang="fr-FR" sz="3200" dirty="0">
              <a:latin typeface="Courier New" panose="02070309020205020404" pitchFamily="49" charset="0"/>
              <a:cs typeface="Courier New" panose="02070309020205020404" pitchFamily="49" charset="0"/>
            </a:endParaRPr>
          </a:p>
        </p:txBody>
      </p:sp>
      <p:sp>
        <p:nvSpPr>
          <p:cNvPr id="18" name="ZoneTexte 17"/>
          <p:cNvSpPr txBox="1"/>
          <p:nvPr/>
        </p:nvSpPr>
        <p:spPr>
          <a:xfrm>
            <a:off x="779096" y="3666101"/>
            <a:ext cx="8885566" cy="5509200"/>
          </a:xfrm>
          <a:prstGeom prst="rect">
            <a:avLst/>
          </a:prstGeom>
          <a:noFill/>
        </p:spPr>
        <p:txBody>
          <a:bodyPr wrap="square" rtlCol="0">
            <a:spAutoFit/>
          </a:bodyPr>
          <a:lstStyle/>
          <a:p>
            <a:pPr algn="r" rtl="1"/>
            <a:r>
              <a:rPr lang="ar-DZ" sz="3200" b="1" dirty="0" smtClean="0">
                <a:latin typeface="Courier New" panose="02070309020205020404" pitchFamily="49" charset="0"/>
                <a:cs typeface="Courier New" panose="02070309020205020404" pitchFamily="49" charset="0"/>
              </a:rPr>
              <a:t>السوق المستهدف:</a:t>
            </a:r>
          </a:p>
          <a:p>
            <a:pPr marL="457200" indent="-457200" algn="r" rtl="1">
              <a:buFont typeface="Arial" panose="020B0604020202020204" pitchFamily="34" charset="0"/>
              <a:buChar char="•"/>
            </a:pPr>
            <a:r>
              <a:rPr lang="ar-DZ" sz="3200" dirty="0" smtClean="0">
                <a:latin typeface="Courier New" panose="02070309020205020404" pitchFamily="49" charset="0"/>
                <a:cs typeface="Courier New" panose="02070309020205020404" pitchFamily="49" charset="0"/>
              </a:rPr>
              <a:t>الآباء والأمهات الذين يعانون من عدم معرفة كيفية التعامل</a:t>
            </a:r>
            <a:r>
              <a:rPr lang="fr-FR" sz="3200" dirty="0" smtClean="0">
                <a:latin typeface="Courier New" panose="02070309020205020404" pitchFamily="49" charset="0"/>
                <a:cs typeface="Courier New" panose="02070309020205020404" pitchFamily="49" charset="0"/>
              </a:rPr>
              <a:t> </a:t>
            </a:r>
            <a:r>
              <a:rPr lang="ar-DZ" sz="3200" dirty="0" smtClean="0">
                <a:latin typeface="Courier New" panose="02070309020205020404" pitchFamily="49" charset="0"/>
                <a:cs typeface="Courier New" panose="02070309020205020404" pitchFamily="49" charset="0"/>
              </a:rPr>
              <a:t> مع </a:t>
            </a:r>
            <a:r>
              <a:rPr lang="ar-DZ" sz="3200" dirty="0" err="1" smtClean="0">
                <a:latin typeface="Courier New" panose="02070309020205020404" pitchFamily="49" charset="0"/>
                <a:cs typeface="Courier New" panose="02070309020205020404" pitchFamily="49" charset="0"/>
              </a:rPr>
              <a:t>سلوكات</a:t>
            </a:r>
            <a:r>
              <a:rPr lang="ar-DZ" sz="3200" dirty="0" smtClean="0">
                <a:latin typeface="Courier New" panose="02070309020205020404" pitchFamily="49" charset="0"/>
                <a:cs typeface="Courier New" panose="02070309020205020404" pitchFamily="49" charset="0"/>
              </a:rPr>
              <a:t> أطفالهم</a:t>
            </a:r>
          </a:p>
          <a:p>
            <a:pPr marL="457200" indent="-457200" algn="r" rtl="1">
              <a:buFont typeface="Arial" panose="020B0604020202020204" pitchFamily="34" charset="0"/>
              <a:buChar char="•"/>
            </a:pPr>
            <a:r>
              <a:rPr lang="ar-DZ" sz="3200" dirty="0" smtClean="0">
                <a:latin typeface="Courier New" panose="02070309020205020404" pitchFamily="49" charset="0"/>
                <a:cs typeface="Courier New" panose="02070309020205020404" pitchFamily="49" charset="0"/>
              </a:rPr>
              <a:t>الأطفال الذين </a:t>
            </a:r>
            <a:r>
              <a:rPr lang="ar-DZ" sz="3200" dirty="0">
                <a:latin typeface="Courier New" panose="02070309020205020404" pitchFamily="49" charset="0"/>
                <a:cs typeface="Courier New" panose="02070309020205020404" pitchFamily="49" charset="0"/>
              </a:rPr>
              <a:t>يحتاجون الى العلاج (</a:t>
            </a:r>
            <a:r>
              <a:rPr lang="ar-DZ" sz="3200" dirty="0" err="1">
                <a:latin typeface="Courier New" panose="02070309020205020404" pitchFamily="49" charset="0"/>
                <a:cs typeface="Courier New" panose="02070309020205020404" pitchFamily="49" charset="0"/>
              </a:rPr>
              <a:t>ارطفوني</a:t>
            </a:r>
            <a:r>
              <a:rPr lang="ar-DZ" sz="3200" dirty="0">
                <a:latin typeface="Courier New" panose="02070309020205020404" pitchFamily="49" charset="0"/>
                <a:cs typeface="Courier New" panose="02070309020205020404" pitchFamily="49" charset="0"/>
              </a:rPr>
              <a:t>، نفسي، نفسي حركي، تربوي، غدائي</a:t>
            </a:r>
            <a:r>
              <a:rPr lang="ar-DZ" sz="3200" dirty="0" smtClean="0">
                <a:latin typeface="Courier New" panose="02070309020205020404" pitchFamily="49" charset="0"/>
                <a:cs typeface="Courier New" panose="02070309020205020404" pitchFamily="49" charset="0"/>
              </a:rPr>
              <a:t>...)</a:t>
            </a:r>
            <a:endParaRPr lang="ar-DZ" sz="3200" dirty="0">
              <a:latin typeface="Courier New" panose="02070309020205020404" pitchFamily="49" charset="0"/>
              <a:cs typeface="Courier New" panose="02070309020205020404" pitchFamily="49" charset="0"/>
            </a:endParaRPr>
          </a:p>
          <a:p>
            <a:pPr marL="457200" indent="-457200" algn="r" rtl="1">
              <a:buFont typeface="Arial" panose="020B0604020202020204" pitchFamily="34" charset="0"/>
              <a:buChar char="•"/>
            </a:pPr>
            <a:r>
              <a:rPr lang="ar-DZ" sz="3200" dirty="0" smtClean="0">
                <a:latin typeface="Courier New" panose="02070309020205020404" pitchFamily="49" charset="0"/>
                <a:cs typeface="Courier New" panose="02070309020205020404" pitchFamily="49" charset="0"/>
              </a:rPr>
              <a:t>أطفال ذوي الاحتياجات الخاصة </a:t>
            </a:r>
            <a:r>
              <a:rPr lang="ar-DZ" sz="3200" dirty="0">
                <a:latin typeface="Courier New" panose="02070309020205020404" pitchFamily="49" charset="0"/>
                <a:cs typeface="Courier New" panose="02070309020205020404" pitchFamily="49" charset="0"/>
              </a:rPr>
              <a:t>الذين يعانون </a:t>
            </a:r>
            <a:r>
              <a:rPr lang="ar-DZ" sz="3200" dirty="0" smtClean="0">
                <a:latin typeface="Courier New" panose="02070309020205020404" pitchFamily="49" charset="0"/>
                <a:cs typeface="Courier New" panose="02070309020205020404" pitchFamily="49" charset="0"/>
              </a:rPr>
              <a:t>من إعاقات </a:t>
            </a:r>
            <a:r>
              <a:rPr lang="ar-DZ" sz="3200" dirty="0">
                <a:latin typeface="Courier New" panose="02070309020205020404" pitchFamily="49" charset="0"/>
                <a:cs typeface="Courier New" panose="02070309020205020404" pitchFamily="49" charset="0"/>
              </a:rPr>
              <a:t>واضطرابات </a:t>
            </a:r>
            <a:r>
              <a:rPr lang="ar-DZ" sz="3200" dirty="0" smtClean="0">
                <a:latin typeface="Courier New" panose="02070309020205020404" pitchFamily="49" charset="0"/>
                <a:cs typeface="Courier New" panose="02070309020205020404" pitchFamily="49" charset="0"/>
              </a:rPr>
              <a:t>(</a:t>
            </a:r>
            <a:r>
              <a:rPr lang="ar-DZ" sz="3200" dirty="0">
                <a:latin typeface="Courier New" panose="02070309020205020404" pitchFamily="49" charset="0"/>
                <a:cs typeface="Courier New" panose="02070309020205020404" pitchFamily="49" charset="0"/>
              </a:rPr>
              <a:t>لغوية معرفية، </a:t>
            </a:r>
            <a:r>
              <a:rPr lang="ar-DZ" sz="3200" dirty="0" err="1" smtClean="0">
                <a:latin typeface="Courier New" panose="02070309020205020404" pitchFamily="49" charset="0"/>
                <a:cs typeface="Courier New" panose="02070309020205020404" pitchFamily="49" charset="0"/>
              </a:rPr>
              <a:t>نفسية،عصبية،سمعية،اضطرابات</a:t>
            </a:r>
            <a:r>
              <a:rPr lang="ar-DZ" sz="3200" dirty="0" smtClean="0">
                <a:latin typeface="Courier New" panose="02070309020205020404" pitchFamily="49" charset="0"/>
                <a:cs typeface="Courier New" panose="02070309020205020404" pitchFamily="49" charset="0"/>
              </a:rPr>
              <a:t> </a:t>
            </a:r>
            <a:r>
              <a:rPr lang="ar-DZ" dirty="0">
                <a:latin typeface="Courier New" panose="02070309020205020404" pitchFamily="49" charset="0"/>
                <a:cs typeface="Courier New" panose="02070309020205020404" pitchFamily="49" charset="0"/>
              </a:rPr>
              <a:t>نمائية</a:t>
            </a:r>
            <a:r>
              <a:rPr lang="ar-DZ" dirty="0" smtClean="0">
                <a:latin typeface="Courier New" panose="02070309020205020404" pitchFamily="49" charset="0"/>
                <a:cs typeface="Courier New" panose="02070309020205020404" pitchFamily="49" charset="0"/>
              </a:rPr>
              <a:t>...)</a:t>
            </a:r>
            <a:endParaRPr lang="ar-DZ" dirty="0">
              <a:latin typeface="Courier New" panose="02070309020205020404" pitchFamily="49" charset="0"/>
              <a:cs typeface="Courier New" panose="02070309020205020404" pitchFamily="49"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6"/>
          <a:stretch>
            <a:fillRect/>
          </a:stretch>
        </p:blipFill>
        <p:spPr>
          <a:xfrm>
            <a:off x="17550320" y="0"/>
            <a:ext cx="737680" cy="835224"/>
          </a:xfrm>
          <a:prstGeom prst="rect">
            <a:avLst/>
          </a:prstGeom>
        </p:spPr>
      </p:pic>
      <p:pic>
        <p:nvPicPr>
          <p:cNvPr id="3" name="Image 2"/>
          <p:cNvPicPr>
            <a:picLocks noChangeAspect="1"/>
          </p:cNvPicPr>
          <p:nvPr/>
        </p:nvPicPr>
        <p:blipFill>
          <a:blip r:embed="rId7"/>
          <a:stretch>
            <a:fillRect/>
          </a:stretch>
        </p:blipFill>
        <p:spPr>
          <a:xfrm>
            <a:off x="-533400" y="-332360"/>
            <a:ext cx="2054530" cy="2310584"/>
          </a:xfrm>
          <a:prstGeom prst="rect">
            <a:avLst/>
          </a:prstGeom>
        </p:spPr>
      </p:pic>
      <p:pic>
        <p:nvPicPr>
          <p:cNvPr id="4" name="Image 3"/>
          <p:cNvPicPr>
            <a:picLocks noChangeAspect="1"/>
          </p:cNvPicPr>
          <p:nvPr/>
        </p:nvPicPr>
        <p:blipFill>
          <a:blip r:embed="rId8"/>
          <a:stretch>
            <a:fillRect/>
          </a:stretch>
        </p:blipFill>
        <p:spPr>
          <a:xfrm>
            <a:off x="-1378976" y="1394161"/>
            <a:ext cx="3066554" cy="3444539"/>
          </a:xfrm>
          <a:prstGeom prst="rect">
            <a:avLst/>
          </a:prstGeom>
        </p:spPr>
      </p:pic>
      <p:sp>
        <p:nvSpPr>
          <p:cNvPr id="6" name="ZoneTexte 5"/>
          <p:cNvSpPr txBox="1"/>
          <p:nvPr/>
        </p:nvSpPr>
        <p:spPr>
          <a:xfrm>
            <a:off x="7315200" y="3467100"/>
            <a:ext cx="3657600" cy="830997"/>
          </a:xfrm>
          <a:prstGeom prst="rect">
            <a:avLst/>
          </a:prstGeom>
          <a:noFill/>
        </p:spPr>
        <p:txBody>
          <a:bodyPr wrap="square" rtlCol="0">
            <a:spAutoFit/>
          </a:bodyPr>
          <a:lstStyle/>
          <a:p>
            <a:r>
              <a:rPr lang="fr-FR" sz="4800" b="1" dirty="0" err="1" smtClean="0">
                <a:latin typeface="Courier New" panose="02070309020205020404" pitchFamily="49" charset="0"/>
                <a:cs typeface="Courier New" panose="02070309020205020404" pitchFamily="49" charset="0"/>
              </a:rPr>
              <a:t>Feed</a:t>
            </a:r>
            <a:r>
              <a:rPr lang="fr-FR" sz="4800" b="1" dirty="0" smtClean="0">
                <a:latin typeface="Courier New" panose="02070309020205020404" pitchFamily="49" charset="0"/>
                <a:cs typeface="Courier New" panose="02070309020205020404" pitchFamily="49" charset="0"/>
              </a:rPr>
              <a:t> back</a:t>
            </a:r>
            <a:endParaRPr lang="fr-FR" sz="4800" b="1" dirty="0">
              <a:latin typeface="Courier New" panose="02070309020205020404" pitchFamily="49" charset="0"/>
              <a:cs typeface="Courier New" panose="02070309020205020404" pitchFamily="49" charset="0"/>
            </a:endParaRPr>
          </a:p>
        </p:txBody>
      </p:sp>
      <p:pic>
        <p:nvPicPr>
          <p:cNvPr id="7" name="sarahwork">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8839200" y="4838700"/>
            <a:ext cx="609600" cy="609600"/>
          </a:xfrm>
          <a:prstGeom prst="rect">
            <a:avLst/>
          </a:prstGeom>
        </p:spPr>
      </p:pic>
      <p:pic>
        <p:nvPicPr>
          <p:cNvPr id="8" name="Image 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979162" y="1522512"/>
            <a:ext cx="4944165" cy="278168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9" name="Image 8"/>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027142" y="1516409"/>
            <a:ext cx="4934639" cy="278168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0" name="Image 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952901" y="6210300"/>
            <a:ext cx="4991797" cy="284837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5" name="mp3">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9"/>
          <a:stretch>
            <a:fillRect/>
          </a:stretch>
        </p:blipFill>
        <p:spPr>
          <a:xfrm>
            <a:off x="8839200" y="4838700"/>
            <a:ext cx="609600" cy="609600"/>
          </a:xfrm>
          <a:prstGeom prst="rect">
            <a:avLst/>
          </a:prstGeom>
        </p:spPr>
      </p:pic>
    </p:spTree>
    <p:extLst>
      <p:ext uri="{BB962C8B-B14F-4D97-AF65-F5344CB8AC3E}">
        <p14:creationId xmlns:p14="http://schemas.microsoft.com/office/powerpoint/2010/main" val="3549415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repeatCount="indefinite" fill="hold" display="0">
                  <p:stCondLst>
                    <p:cond delay="indefinite"/>
                  </p:stCondLst>
                  <p:endCondLst>
                    <p:cond evt="onStopAudio" delay="0">
                      <p:tgtEl>
                        <p:sldTgt/>
                      </p:tgtEl>
                    </p:cond>
                  </p:endCondLst>
                </p:cTn>
                <p:tgtEl>
                  <p:spTgt spid="7"/>
                </p:tgtEl>
              </p:cMediaNode>
            </p:audi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106657" fill="hold"/>
                                        <p:tgtEl>
                                          <p:spTgt spid="5"/>
                                        </p:tgtEl>
                                      </p:cBhvr>
                                    </p:cmd>
                                  </p:childTnLst>
                                </p:cTn>
                              </p:par>
                            </p:childTnLst>
                          </p:cTn>
                        </p:par>
                      </p:childTnLst>
                    </p:cTn>
                  </p:par>
                </p:childTnLst>
              </p:cTn>
              <p:nextCondLst>
                <p:cond evt="onClick" delay="0">
                  <p:tgtEl>
                    <p:spTgt spid="5"/>
                  </p:tgtEl>
                </p:cond>
              </p:nextCondLst>
            </p:seq>
            <p:audio>
              <p:cMediaNode vol="80000">
                <p:cTn id="13" fill="hold" display="0">
                  <p:stCondLst>
                    <p:cond delay="indefinite"/>
                  </p:stCondLst>
                  <p:endCondLst>
                    <p:cond evt="onStopAudio" delay="0">
                      <p:tgtEl>
                        <p:sldTgt/>
                      </p:tgtEl>
                    </p:cond>
                  </p:endCondLst>
                </p:cTn>
                <p:tgtEl>
                  <p:spTgt spid="5"/>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929048">
            <a:off x="6384756" y="3795342"/>
            <a:ext cx="2468586" cy="700328"/>
            <a:chOff x="0" y="0"/>
            <a:chExt cx="650163" cy="184449"/>
          </a:xfrm>
        </p:grpSpPr>
        <p:sp>
          <p:nvSpPr>
            <p:cNvPr id="3" name="Freeform 3"/>
            <p:cNvSpPr/>
            <p:nvPr/>
          </p:nvSpPr>
          <p:spPr>
            <a:xfrm>
              <a:off x="0" y="0"/>
              <a:ext cx="650163" cy="184449"/>
            </a:xfrm>
            <a:custGeom>
              <a:avLst/>
              <a:gdLst/>
              <a:ahLst/>
              <a:cxnLst/>
              <a:rect l="l" t="t" r="r" b="b"/>
              <a:pathLst>
                <a:path w="650163" h="184449">
                  <a:moveTo>
                    <a:pt x="0" y="0"/>
                  </a:moveTo>
                  <a:lnTo>
                    <a:pt x="650163" y="0"/>
                  </a:lnTo>
                  <a:lnTo>
                    <a:pt x="650163" y="184449"/>
                  </a:lnTo>
                  <a:lnTo>
                    <a:pt x="0" y="184449"/>
                  </a:lnTo>
                  <a:close/>
                </a:path>
              </a:pathLst>
            </a:custGeom>
            <a:solidFill>
              <a:srgbClr val="0063C8"/>
            </a:solidFill>
          </p:spPr>
        </p:sp>
        <p:sp>
          <p:nvSpPr>
            <p:cNvPr id="4" name="TextBox 4"/>
            <p:cNvSpPr txBox="1"/>
            <p:nvPr/>
          </p:nvSpPr>
          <p:spPr>
            <a:xfrm>
              <a:off x="0" y="-57150"/>
              <a:ext cx="812800" cy="869950"/>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6433441" y="5178656"/>
            <a:ext cx="2468586" cy="700328"/>
            <a:chOff x="0" y="0"/>
            <a:chExt cx="650163" cy="184449"/>
          </a:xfrm>
        </p:grpSpPr>
        <p:sp>
          <p:nvSpPr>
            <p:cNvPr id="6" name="Freeform 6"/>
            <p:cNvSpPr/>
            <p:nvPr/>
          </p:nvSpPr>
          <p:spPr>
            <a:xfrm>
              <a:off x="0" y="0"/>
              <a:ext cx="650163" cy="184449"/>
            </a:xfrm>
            <a:custGeom>
              <a:avLst/>
              <a:gdLst/>
              <a:ahLst/>
              <a:cxnLst/>
              <a:rect l="l" t="t" r="r" b="b"/>
              <a:pathLst>
                <a:path w="650163" h="184449">
                  <a:moveTo>
                    <a:pt x="0" y="0"/>
                  </a:moveTo>
                  <a:lnTo>
                    <a:pt x="650163" y="0"/>
                  </a:lnTo>
                  <a:lnTo>
                    <a:pt x="650163" y="184449"/>
                  </a:lnTo>
                  <a:lnTo>
                    <a:pt x="0" y="184449"/>
                  </a:lnTo>
                  <a:close/>
                </a:path>
              </a:pathLst>
            </a:custGeom>
            <a:solidFill>
              <a:srgbClr val="0063C8"/>
            </a:solidFill>
          </p:spPr>
        </p:sp>
        <p:sp>
          <p:nvSpPr>
            <p:cNvPr id="7" name="TextBox 7"/>
            <p:cNvSpPr txBox="1"/>
            <p:nvPr/>
          </p:nvSpPr>
          <p:spPr>
            <a:xfrm>
              <a:off x="0" y="-57150"/>
              <a:ext cx="812800" cy="869950"/>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rot="-1164105">
            <a:off x="6334675" y="6498499"/>
            <a:ext cx="2468586" cy="700328"/>
            <a:chOff x="0" y="0"/>
            <a:chExt cx="650163" cy="184449"/>
          </a:xfrm>
        </p:grpSpPr>
        <p:sp>
          <p:nvSpPr>
            <p:cNvPr id="9" name="Freeform 9"/>
            <p:cNvSpPr/>
            <p:nvPr/>
          </p:nvSpPr>
          <p:spPr>
            <a:xfrm>
              <a:off x="0" y="0"/>
              <a:ext cx="650163" cy="184449"/>
            </a:xfrm>
            <a:custGeom>
              <a:avLst/>
              <a:gdLst/>
              <a:ahLst/>
              <a:cxnLst/>
              <a:rect l="l" t="t" r="r" b="b"/>
              <a:pathLst>
                <a:path w="650163" h="184449">
                  <a:moveTo>
                    <a:pt x="0" y="0"/>
                  </a:moveTo>
                  <a:lnTo>
                    <a:pt x="650163" y="0"/>
                  </a:lnTo>
                  <a:lnTo>
                    <a:pt x="650163" y="184449"/>
                  </a:lnTo>
                  <a:lnTo>
                    <a:pt x="0" y="184449"/>
                  </a:lnTo>
                  <a:close/>
                </a:path>
              </a:pathLst>
            </a:custGeom>
            <a:solidFill>
              <a:srgbClr val="0063C8"/>
            </a:solidFill>
          </p:spPr>
        </p:sp>
        <p:sp>
          <p:nvSpPr>
            <p:cNvPr id="10" name="TextBox 10"/>
            <p:cNvSpPr txBox="1"/>
            <p:nvPr/>
          </p:nvSpPr>
          <p:spPr>
            <a:xfrm>
              <a:off x="0" y="-57150"/>
              <a:ext cx="812800" cy="869950"/>
            </a:xfrm>
            <a:prstGeom prst="rect">
              <a:avLst/>
            </a:prstGeom>
          </p:spPr>
          <p:txBody>
            <a:bodyPr lIns="50800" tIns="50800" rIns="50800" bIns="50800" rtlCol="0" anchor="ctr"/>
            <a:lstStyle/>
            <a:p>
              <a:pPr algn="ctr">
                <a:lnSpc>
                  <a:spcPts val="2659"/>
                </a:lnSpc>
              </a:pPr>
              <a:endParaRPr/>
            </a:p>
          </p:txBody>
        </p:sp>
      </p:grpSp>
      <p:grpSp>
        <p:nvGrpSpPr>
          <p:cNvPr id="11" name="Group 11"/>
          <p:cNvGrpSpPr/>
          <p:nvPr/>
        </p:nvGrpSpPr>
        <p:grpSpPr>
          <a:xfrm rot="-1164105">
            <a:off x="9488146" y="3880590"/>
            <a:ext cx="2454134" cy="700328"/>
            <a:chOff x="0" y="0"/>
            <a:chExt cx="650163" cy="184449"/>
          </a:xfrm>
        </p:grpSpPr>
        <p:sp>
          <p:nvSpPr>
            <p:cNvPr id="12" name="Freeform 12"/>
            <p:cNvSpPr/>
            <p:nvPr/>
          </p:nvSpPr>
          <p:spPr>
            <a:xfrm>
              <a:off x="0" y="0"/>
              <a:ext cx="650163" cy="184449"/>
            </a:xfrm>
            <a:custGeom>
              <a:avLst/>
              <a:gdLst/>
              <a:ahLst/>
              <a:cxnLst/>
              <a:rect l="l" t="t" r="r" b="b"/>
              <a:pathLst>
                <a:path w="650163" h="184449">
                  <a:moveTo>
                    <a:pt x="0" y="0"/>
                  </a:moveTo>
                  <a:lnTo>
                    <a:pt x="650163" y="0"/>
                  </a:lnTo>
                  <a:lnTo>
                    <a:pt x="650163" y="184449"/>
                  </a:lnTo>
                  <a:lnTo>
                    <a:pt x="0" y="184449"/>
                  </a:lnTo>
                  <a:close/>
                </a:path>
              </a:pathLst>
            </a:custGeom>
            <a:solidFill>
              <a:srgbClr val="0063C8"/>
            </a:solidFill>
          </p:spPr>
        </p:sp>
        <p:sp>
          <p:nvSpPr>
            <p:cNvPr id="13" name="TextBox 13"/>
            <p:cNvSpPr txBox="1"/>
            <p:nvPr/>
          </p:nvSpPr>
          <p:spPr>
            <a:xfrm>
              <a:off x="0" y="-57150"/>
              <a:ext cx="812800" cy="869950"/>
            </a:xfrm>
            <a:prstGeom prst="rect">
              <a:avLst/>
            </a:prstGeom>
          </p:spPr>
          <p:txBody>
            <a:bodyPr lIns="50800" tIns="50800" rIns="50800" bIns="50800" rtlCol="0" anchor="ctr"/>
            <a:lstStyle/>
            <a:p>
              <a:pPr algn="ctr">
                <a:lnSpc>
                  <a:spcPts val="2659"/>
                </a:lnSpc>
              </a:pPr>
              <a:endParaRPr/>
            </a:p>
          </p:txBody>
        </p:sp>
      </p:grpSp>
      <p:grpSp>
        <p:nvGrpSpPr>
          <p:cNvPr id="14" name="Group 14"/>
          <p:cNvGrpSpPr/>
          <p:nvPr/>
        </p:nvGrpSpPr>
        <p:grpSpPr>
          <a:xfrm rot="929048">
            <a:off x="9421061" y="6574083"/>
            <a:ext cx="2468586" cy="707727"/>
            <a:chOff x="0" y="0"/>
            <a:chExt cx="650163" cy="186397"/>
          </a:xfrm>
        </p:grpSpPr>
        <p:sp>
          <p:nvSpPr>
            <p:cNvPr id="15" name="Freeform 15"/>
            <p:cNvSpPr/>
            <p:nvPr/>
          </p:nvSpPr>
          <p:spPr>
            <a:xfrm>
              <a:off x="0" y="0"/>
              <a:ext cx="650163" cy="186397"/>
            </a:xfrm>
            <a:custGeom>
              <a:avLst/>
              <a:gdLst/>
              <a:ahLst/>
              <a:cxnLst/>
              <a:rect l="l" t="t" r="r" b="b"/>
              <a:pathLst>
                <a:path w="650163" h="186397">
                  <a:moveTo>
                    <a:pt x="0" y="0"/>
                  </a:moveTo>
                  <a:lnTo>
                    <a:pt x="650163" y="0"/>
                  </a:lnTo>
                  <a:lnTo>
                    <a:pt x="650163" y="186397"/>
                  </a:lnTo>
                  <a:lnTo>
                    <a:pt x="0" y="186397"/>
                  </a:lnTo>
                  <a:close/>
                </a:path>
              </a:pathLst>
            </a:custGeom>
            <a:solidFill>
              <a:srgbClr val="0063C8"/>
            </a:solidFill>
          </p:spPr>
        </p:sp>
        <p:sp>
          <p:nvSpPr>
            <p:cNvPr id="16" name="TextBox 16"/>
            <p:cNvSpPr txBox="1"/>
            <p:nvPr/>
          </p:nvSpPr>
          <p:spPr>
            <a:xfrm>
              <a:off x="0" y="-57150"/>
              <a:ext cx="812800" cy="869950"/>
            </a:xfrm>
            <a:prstGeom prst="rect">
              <a:avLst/>
            </a:prstGeom>
          </p:spPr>
          <p:txBody>
            <a:bodyPr lIns="50800" tIns="50800" rIns="50800" bIns="50800" rtlCol="0" anchor="ctr"/>
            <a:lstStyle/>
            <a:p>
              <a:pPr algn="ctr">
                <a:lnSpc>
                  <a:spcPts val="2659"/>
                </a:lnSpc>
              </a:pPr>
              <a:endParaRPr/>
            </a:p>
          </p:txBody>
        </p:sp>
      </p:grpSp>
      <p:grpSp>
        <p:nvGrpSpPr>
          <p:cNvPr id="17" name="Group 17"/>
          <p:cNvGrpSpPr/>
          <p:nvPr/>
        </p:nvGrpSpPr>
        <p:grpSpPr>
          <a:xfrm>
            <a:off x="10032084" y="5289512"/>
            <a:ext cx="2468586" cy="700328"/>
            <a:chOff x="0" y="0"/>
            <a:chExt cx="650163" cy="184449"/>
          </a:xfrm>
        </p:grpSpPr>
        <p:sp>
          <p:nvSpPr>
            <p:cNvPr id="18" name="Freeform 18"/>
            <p:cNvSpPr/>
            <p:nvPr/>
          </p:nvSpPr>
          <p:spPr>
            <a:xfrm>
              <a:off x="0" y="0"/>
              <a:ext cx="650163" cy="184449"/>
            </a:xfrm>
            <a:custGeom>
              <a:avLst/>
              <a:gdLst/>
              <a:ahLst/>
              <a:cxnLst/>
              <a:rect l="l" t="t" r="r" b="b"/>
              <a:pathLst>
                <a:path w="650163" h="184449">
                  <a:moveTo>
                    <a:pt x="0" y="0"/>
                  </a:moveTo>
                  <a:lnTo>
                    <a:pt x="650163" y="0"/>
                  </a:lnTo>
                  <a:lnTo>
                    <a:pt x="650163" y="184449"/>
                  </a:lnTo>
                  <a:lnTo>
                    <a:pt x="0" y="184449"/>
                  </a:lnTo>
                  <a:close/>
                </a:path>
              </a:pathLst>
            </a:custGeom>
            <a:solidFill>
              <a:srgbClr val="0063C8"/>
            </a:solidFill>
          </p:spPr>
        </p:sp>
        <p:sp>
          <p:nvSpPr>
            <p:cNvPr id="19" name="TextBox 19"/>
            <p:cNvSpPr txBox="1"/>
            <p:nvPr/>
          </p:nvSpPr>
          <p:spPr>
            <a:xfrm>
              <a:off x="0" y="-57150"/>
              <a:ext cx="812800" cy="869950"/>
            </a:xfrm>
            <a:prstGeom prst="rect">
              <a:avLst/>
            </a:prstGeom>
          </p:spPr>
          <p:txBody>
            <a:bodyPr lIns="50800" tIns="50800" rIns="50800" bIns="50800" rtlCol="0" anchor="ctr"/>
            <a:lstStyle/>
            <a:p>
              <a:pPr algn="ctr">
                <a:lnSpc>
                  <a:spcPts val="2659"/>
                </a:lnSpc>
              </a:pPr>
              <a:endParaRPr/>
            </a:p>
          </p:txBody>
        </p:sp>
      </p:grpSp>
      <p:grpSp>
        <p:nvGrpSpPr>
          <p:cNvPr id="20" name="Group 20"/>
          <p:cNvGrpSpPr/>
          <p:nvPr/>
        </p:nvGrpSpPr>
        <p:grpSpPr>
          <a:xfrm>
            <a:off x="7222895" y="3459480"/>
            <a:ext cx="3842210" cy="3842210"/>
            <a:chOff x="0" y="0"/>
            <a:chExt cx="812800" cy="812800"/>
          </a:xfrm>
        </p:grpSpPr>
        <p:sp>
          <p:nvSpPr>
            <p:cNvPr id="21" name="Freeform 21"/>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E4D8D"/>
            </a:solidFill>
          </p:spPr>
        </p:sp>
        <p:sp>
          <p:nvSpPr>
            <p:cNvPr id="22" name="TextBox 22"/>
            <p:cNvSpPr txBox="1"/>
            <p:nvPr/>
          </p:nvSpPr>
          <p:spPr>
            <a:xfrm>
              <a:off x="76200" y="19050"/>
              <a:ext cx="660400" cy="717550"/>
            </a:xfrm>
            <a:prstGeom prst="rect">
              <a:avLst/>
            </a:prstGeom>
          </p:spPr>
          <p:txBody>
            <a:bodyPr lIns="50800" tIns="50800" rIns="50800" bIns="50800" rtlCol="0" anchor="ctr"/>
            <a:lstStyle/>
            <a:p>
              <a:pPr algn="ctr">
                <a:lnSpc>
                  <a:spcPts val="2659"/>
                </a:lnSpc>
              </a:pPr>
              <a:endParaRPr/>
            </a:p>
          </p:txBody>
        </p:sp>
      </p:grpSp>
      <p:grpSp>
        <p:nvGrpSpPr>
          <p:cNvPr id="23" name="Group 23"/>
          <p:cNvGrpSpPr/>
          <p:nvPr/>
        </p:nvGrpSpPr>
        <p:grpSpPr>
          <a:xfrm>
            <a:off x="1028700" y="3488055"/>
            <a:ext cx="5530163" cy="700328"/>
            <a:chOff x="0" y="0"/>
            <a:chExt cx="1456504" cy="184449"/>
          </a:xfrm>
        </p:grpSpPr>
        <p:sp>
          <p:nvSpPr>
            <p:cNvPr id="24" name="Freeform 24"/>
            <p:cNvSpPr/>
            <p:nvPr/>
          </p:nvSpPr>
          <p:spPr>
            <a:xfrm>
              <a:off x="0" y="0"/>
              <a:ext cx="1456504" cy="184449"/>
            </a:xfrm>
            <a:custGeom>
              <a:avLst/>
              <a:gdLst/>
              <a:ahLst/>
              <a:cxnLst/>
              <a:rect l="l" t="t" r="r" b="b"/>
              <a:pathLst>
                <a:path w="1456504" h="184449">
                  <a:moveTo>
                    <a:pt x="0" y="0"/>
                  </a:moveTo>
                  <a:lnTo>
                    <a:pt x="1456504" y="0"/>
                  </a:lnTo>
                  <a:lnTo>
                    <a:pt x="1456504" y="184449"/>
                  </a:lnTo>
                  <a:lnTo>
                    <a:pt x="0" y="184449"/>
                  </a:lnTo>
                  <a:close/>
                </a:path>
              </a:pathLst>
            </a:custGeom>
            <a:solidFill>
              <a:srgbClr val="308CFF"/>
            </a:solidFill>
          </p:spPr>
        </p:sp>
        <p:sp>
          <p:nvSpPr>
            <p:cNvPr id="25" name="TextBox 25"/>
            <p:cNvSpPr txBox="1"/>
            <p:nvPr/>
          </p:nvSpPr>
          <p:spPr>
            <a:xfrm>
              <a:off x="0" y="-57150"/>
              <a:ext cx="812800" cy="869950"/>
            </a:xfrm>
            <a:prstGeom prst="rect">
              <a:avLst/>
            </a:prstGeom>
          </p:spPr>
          <p:txBody>
            <a:bodyPr lIns="50800" tIns="50800" rIns="50800" bIns="50800" rtlCol="0" anchor="ctr"/>
            <a:lstStyle/>
            <a:p>
              <a:pPr algn="ctr">
                <a:lnSpc>
                  <a:spcPts val="2659"/>
                </a:lnSpc>
              </a:pPr>
              <a:endParaRPr/>
            </a:p>
          </p:txBody>
        </p:sp>
      </p:grpSp>
      <p:grpSp>
        <p:nvGrpSpPr>
          <p:cNvPr id="26" name="Group 26"/>
          <p:cNvGrpSpPr/>
          <p:nvPr/>
        </p:nvGrpSpPr>
        <p:grpSpPr>
          <a:xfrm>
            <a:off x="1028700" y="5178656"/>
            <a:ext cx="5530163" cy="700328"/>
            <a:chOff x="0" y="0"/>
            <a:chExt cx="1456504" cy="184449"/>
          </a:xfrm>
        </p:grpSpPr>
        <p:sp>
          <p:nvSpPr>
            <p:cNvPr id="27" name="Freeform 27"/>
            <p:cNvSpPr/>
            <p:nvPr/>
          </p:nvSpPr>
          <p:spPr>
            <a:xfrm>
              <a:off x="0" y="0"/>
              <a:ext cx="1456504" cy="184449"/>
            </a:xfrm>
            <a:custGeom>
              <a:avLst/>
              <a:gdLst/>
              <a:ahLst/>
              <a:cxnLst/>
              <a:rect l="l" t="t" r="r" b="b"/>
              <a:pathLst>
                <a:path w="1456504" h="184449">
                  <a:moveTo>
                    <a:pt x="0" y="0"/>
                  </a:moveTo>
                  <a:lnTo>
                    <a:pt x="1456504" y="0"/>
                  </a:lnTo>
                  <a:lnTo>
                    <a:pt x="1456504" y="184449"/>
                  </a:lnTo>
                  <a:lnTo>
                    <a:pt x="0" y="184449"/>
                  </a:lnTo>
                  <a:close/>
                </a:path>
              </a:pathLst>
            </a:custGeom>
            <a:solidFill>
              <a:srgbClr val="308CFF"/>
            </a:solidFill>
          </p:spPr>
        </p:sp>
        <p:sp>
          <p:nvSpPr>
            <p:cNvPr id="28" name="TextBox 28"/>
            <p:cNvSpPr txBox="1"/>
            <p:nvPr/>
          </p:nvSpPr>
          <p:spPr>
            <a:xfrm>
              <a:off x="0" y="-57150"/>
              <a:ext cx="812800" cy="869950"/>
            </a:xfrm>
            <a:prstGeom prst="rect">
              <a:avLst/>
            </a:prstGeom>
          </p:spPr>
          <p:txBody>
            <a:bodyPr lIns="50800" tIns="50800" rIns="50800" bIns="50800" rtlCol="0" anchor="ctr"/>
            <a:lstStyle/>
            <a:p>
              <a:pPr algn="ctr">
                <a:lnSpc>
                  <a:spcPts val="2659"/>
                </a:lnSpc>
              </a:pPr>
              <a:endParaRPr/>
            </a:p>
          </p:txBody>
        </p:sp>
      </p:grpSp>
      <p:grpSp>
        <p:nvGrpSpPr>
          <p:cNvPr id="29" name="Group 29"/>
          <p:cNvGrpSpPr/>
          <p:nvPr/>
        </p:nvGrpSpPr>
        <p:grpSpPr>
          <a:xfrm>
            <a:off x="1028700" y="6869584"/>
            <a:ext cx="5530163" cy="700328"/>
            <a:chOff x="0" y="0"/>
            <a:chExt cx="1456504" cy="184449"/>
          </a:xfrm>
        </p:grpSpPr>
        <p:sp>
          <p:nvSpPr>
            <p:cNvPr id="30" name="Freeform 30"/>
            <p:cNvSpPr/>
            <p:nvPr/>
          </p:nvSpPr>
          <p:spPr>
            <a:xfrm>
              <a:off x="0" y="0"/>
              <a:ext cx="1456504" cy="184449"/>
            </a:xfrm>
            <a:custGeom>
              <a:avLst/>
              <a:gdLst/>
              <a:ahLst/>
              <a:cxnLst/>
              <a:rect l="l" t="t" r="r" b="b"/>
              <a:pathLst>
                <a:path w="1456504" h="184449">
                  <a:moveTo>
                    <a:pt x="0" y="0"/>
                  </a:moveTo>
                  <a:lnTo>
                    <a:pt x="1456504" y="0"/>
                  </a:lnTo>
                  <a:lnTo>
                    <a:pt x="1456504" y="184449"/>
                  </a:lnTo>
                  <a:lnTo>
                    <a:pt x="0" y="184449"/>
                  </a:lnTo>
                  <a:close/>
                </a:path>
              </a:pathLst>
            </a:custGeom>
            <a:solidFill>
              <a:srgbClr val="308CFF"/>
            </a:solidFill>
          </p:spPr>
        </p:sp>
        <p:sp>
          <p:nvSpPr>
            <p:cNvPr id="31" name="TextBox 31"/>
            <p:cNvSpPr txBox="1"/>
            <p:nvPr/>
          </p:nvSpPr>
          <p:spPr>
            <a:xfrm>
              <a:off x="0" y="-57150"/>
              <a:ext cx="812800" cy="869950"/>
            </a:xfrm>
            <a:prstGeom prst="rect">
              <a:avLst/>
            </a:prstGeom>
          </p:spPr>
          <p:txBody>
            <a:bodyPr lIns="50800" tIns="50800" rIns="50800" bIns="50800" rtlCol="0" anchor="ctr"/>
            <a:lstStyle/>
            <a:p>
              <a:pPr algn="ctr">
                <a:lnSpc>
                  <a:spcPts val="2659"/>
                </a:lnSpc>
              </a:pPr>
              <a:endParaRPr/>
            </a:p>
          </p:txBody>
        </p:sp>
      </p:grpSp>
      <p:grpSp>
        <p:nvGrpSpPr>
          <p:cNvPr id="32" name="Group 32"/>
          <p:cNvGrpSpPr/>
          <p:nvPr/>
        </p:nvGrpSpPr>
        <p:grpSpPr>
          <a:xfrm>
            <a:off x="11731855" y="3497580"/>
            <a:ext cx="6022745" cy="700328"/>
            <a:chOff x="0" y="0"/>
            <a:chExt cx="1456504" cy="184449"/>
          </a:xfrm>
        </p:grpSpPr>
        <p:sp>
          <p:nvSpPr>
            <p:cNvPr id="33" name="Freeform 33"/>
            <p:cNvSpPr/>
            <p:nvPr/>
          </p:nvSpPr>
          <p:spPr>
            <a:xfrm>
              <a:off x="0" y="0"/>
              <a:ext cx="1456504" cy="184449"/>
            </a:xfrm>
            <a:custGeom>
              <a:avLst/>
              <a:gdLst/>
              <a:ahLst/>
              <a:cxnLst/>
              <a:rect l="l" t="t" r="r" b="b"/>
              <a:pathLst>
                <a:path w="1456504" h="184449">
                  <a:moveTo>
                    <a:pt x="0" y="0"/>
                  </a:moveTo>
                  <a:lnTo>
                    <a:pt x="1456504" y="0"/>
                  </a:lnTo>
                  <a:lnTo>
                    <a:pt x="1456504" y="184449"/>
                  </a:lnTo>
                  <a:lnTo>
                    <a:pt x="0" y="184449"/>
                  </a:lnTo>
                  <a:close/>
                </a:path>
              </a:pathLst>
            </a:custGeom>
            <a:solidFill>
              <a:srgbClr val="308CFF"/>
            </a:solidFill>
          </p:spPr>
        </p:sp>
        <p:sp>
          <p:nvSpPr>
            <p:cNvPr id="34" name="TextBox 34"/>
            <p:cNvSpPr txBox="1"/>
            <p:nvPr/>
          </p:nvSpPr>
          <p:spPr>
            <a:xfrm>
              <a:off x="0" y="-57150"/>
              <a:ext cx="812800" cy="869950"/>
            </a:xfrm>
            <a:prstGeom prst="rect">
              <a:avLst/>
            </a:prstGeom>
          </p:spPr>
          <p:txBody>
            <a:bodyPr lIns="50800" tIns="50800" rIns="50800" bIns="50800" rtlCol="0" anchor="ctr"/>
            <a:lstStyle/>
            <a:p>
              <a:pPr algn="ctr">
                <a:lnSpc>
                  <a:spcPts val="2659"/>
                </a:lnSpc>
              </a:pPr>
              <a:endParaRPr/>
            </a:p>
          </p:txBody>
        </p:sp>
      </p:grpSp>
      <p:grpSp>
        <p:nvGrpSpPr>
          <p:cNvPr id="35" name="Group 35"/>
          <p:cNvGrpSpPr/>
          <p:nvPr/>
        </p:nvGrpSpPr>
        <p:grpSpPr>
          <a:xfrm>
            <a:off x="11731855" y="6879109"/>
            <a:ext cx="5997302" cy="700328"/>
            <a:chOff x="0" y="0"/>
            <a:chExt cx="1456504" cy="184449"/>
          </a:xfrm>
        </p:grpSpPr>
        <p:sp>
          <p:nvSpPr>
            <p:cNvPr id="36" name="Freeform 36"/>
            <p:cNvSpPr/>
            <p:nvPr/>
          </p:nvSpPr>
          <p:spPr>
            <a:xfrm>
              <a:off x="0" y="0"/>
              <a:ext cx="1456504" cy="184449"/>
            </a:xfrm>
            <a:custGeom>
              <a:avLst/>
              <a:gdLst/>
              <a:ahLst/>
              <a:cxnLst/>
              <a:rect l="l" t="t" r="r" b="b"/>
              <a:pathLst>
                <a:path w="1456504" h="184449">
                  <a:moveTo>
                    <a:pt x="0" y="0"/>
                  </a:moveTo>
                  <a:lnTo>
                    <a:pt x="1456504" y="0"/>
                  </a:lnTo>
                  <a:lnTo>
                    <a:pt x="1456504" y="184449"/>
                  </a:lnTo>
                  <a:lnTo>
                    <a:pt x="0" y="184449"/>
                  </a:lnTo>
                  <a:close/>
                </a:path>
              </a:pathLst>
            </a:custGeom>
            <a:solidFill>
              <a:srgbClr val="308CFF"/>
            </a:solidFill>
          </p:spPr>
        </p:sp>
        <p:sp>
          <p:nvSpPr>
            <p:cNvPr id="37" name="TextBox 37"/>
            <p:cNvSpPr txBox="1"/>
            <p:nvPr/>
          </p:nvSpPr>
          <p:spPr>
            <a:xfrm>
              <a:off x="0" y="-57150"/>
              <a:ext cx="812800" cy="869950"/>
            </a:xfrm>
            <a:prstGeom prst="rect">
              <a:avLst/>
            </a:prstGeom>
          </p:spPr>
          <p:txBody>
            <a:bodyPr lIns="50800" tIns="50800" rIns="50800" bIns="50800" rtlCol="0" anchor="ctr"/>
            <a:lstStyle/>
            <a:p>
              <a:pPr algn="ctr">
                <a:lnSpc>
                  <a:spcPts val="2659"/>
                </a:lnSpc>
              </a:pPr>
              <a:endParaRPr/>
            </a:p>
          </p:txBody>
        </p:sp>
      </p:grpSp>
      <p:grpSp>
        <p:nvGrpSpPr>
          <p:cNvPr id="38" name="Group 38"/>
          <p:cNvGrpSpPr/>
          <p:nvPr/>
        </p:nvGrpSpPr>
        <p:grpSpPr>
          <a:xfrm>
            <a:off x="11731855" y="5289512"/>
            <a:ext cx="6022745" cy="700328"/>
            <a:chOff x="0" y="0"/>
            <a:chExt cx="1456504" cy="184449"/>
          </a:xfrm>
        </p:grpSpPr>
        <p:sp>
          <p:nvSpPr>
            <p:cNvPr id="39" name="Freeform 39"/>
            <p:cNvSpPr/>
            <p:nvPr/>
          </p:nvSpPr>
          <p:spPr>
            <a:xfrm>
              <a:off x="0" y="0"/>
              <a:ext cx="1456504" cy="184449"/>
            </a:xfrm>
            <a:custGeom>
              <a:avLst/>
              <a:gdLst/>
              <a:ahLst/>
              <a:cxnLst/>
              <a:rect l="l" t="t" r="r" b="b"/>
              <a:pathLst>
                <a:path w="1456504" h="184449">
                  <a:moveTo>
                    <a:pt x="0" y="0"/>
                  </a:moveTo>
                  <a:lnTo>
                    <a:pt x="1456504" y="0"/>
                  </a:lnTo>
                  <a:lnTo>
                    <a:pt x="1456504" y="184449"/>
                  </a:lnTo>
                  <a:lnTo>
                    <a:pt x="0" y="184449"/>
                  </a:lnTo>
                  <a:close/>
                </a:path>
              </a:pathLst>
            </a:custGeom>
            <a:solidFill>
              <a:srgbClr val="308CFF"/>
            </a:solidFill>
          </p:spPr>
        </p:sp>
        <p:sp>
          <p:nvSpPr>
            <p:cNvPr id="40" name="TextBox 40"/>
            <p:cNvSpPr txBox="1"/>
            <p:nvPr/>
          </p:nvSpPr>
          <p:spPr>
            <a:xfrm>
              <a:off x="0" y="-57150"/>
              <a:ext cx="812800" cy="869950"/>
            </a:xfrm>
            <a:prstGeom prst="rect">
              <a:avLst/>
            </a:prstGeom>
          </p:spPr>
          <p:txBody>
            <a:bodyPr lIns="50800" tIns="50800" rIns="50800" bIns="50800" rtlCol="0" anchor="ctr"/>
            <a:lstStyle/>
            <a:p>
              <a:pPr algn="ctr">
                <a:lnSpc>
                  <a:spcPts val="2659"/>
                </a:lnSpc>
              </a:pPr>
              <a:endParaRPr/>
            </a:p>
          </p:txBody>
        </p:sp>
      </p:grpSp>
      <p:sp>
        <p:nvSpPr>
          <p:cNvPr id="41" name="Freeform 41"/>
          <p:cNvSpPr/>
          <p:nvPr/>
        </p:nvSpPr>
        <p:spPr>
          <a:xfrm>
            <a:off x="7910472" y="4012724"/>
            <a:ext cx="2599059" cy="2553576"/>
          </a:xfrm>
          <a:custGeom>
            <a:avLst/>
            <a:gdLst/>
            <a:ahLst/>
            <a:cxnLst/>
            <a:rect l="l" t="t" r="r" b="b"/>
            <a:pathLst>
              <a:path w="2599059" h="2553576">
                <a:moveTo>
                  <a:pt x="0" y="0"/>
                </a:moveTo>
                <a:lnTo>
                  <a:pt x="2599059" y="0"/>
                </a:lnTo>
                <a:lnTo>
                  <a:pt x="2599059" y="2553576"/>
                </a:lnTo>
                <a:lnTo>
                  <a:pt x="0" y="2553576"/>
                </a:lnTo>
                <a:lnTo>
                  <a:pt x="0" y="0"/>
                </a:lnTo>
                <a:close/>
              </a:path>
            </a:pathLst>
          </a:custGeom>
          <a:blipFill>
            <a:blip r:embed="rId2">
              <a:extLst>
                <a:ext uri="{96DAC541-7B7A-43D3-8B79-37D633B846F1}">
                  <asvg:svgBlip xmlns="" xmlns:asvg="http://schemas.microsoft.com/office/drawing/2016/SVG/main" r:embed="rId3"/>
                </a:ext>
              </a:extLst>
            </a:blip>
            <a:stretch>
              <a:fillRect/>
            </a:stretch>
          </a:blipFill>
        </p:spPr>
      </p:sp>
      <p:sp>
        <p:nvSpPr>
          <p:cNvPr id="42" name="TextBox 42"/>
          <p:cNvSpPr txBox="1"/>
          <p:nvPr/>
        </p:nvSpPr>
        <p:spPr>
          <a:xfrm>
            <a:off x="1028700" y="838200"/>
            <a:ext cx="16230600" cy="1150123"/>
          </a:xfrm>
          <a:prstGeom prst="rect">
            <a:avLst/>
          </a:prstGeom>
        </p:spPr>
        <p:txBody>
          <a:bodyPr lIns="0" tIns="0" rIns="0" bIns="0" rtlCol="0" anchor="t">
            <a:spAutoFit/>
          </a:bodyPr>
          <a:lstStyle/>
          <a:p>
            <a:pPr algn="ctr" rtl="1">
              <a:lnSpc>
                <a:spcPts val="9303"/>
              </a:lnSpc>
              <a:spcBef>
                <a:spcPct val="0"/>
              </a:spcBef>
            </a:pPr>
            <a:r>
              <a:rPr lang="fr-FR" sz="6645" dirty="0" smtClean="0">
                <a:solidFill>
                  <a:srgbClr val="0E4D8D"/>
                </a:solidFill>
                <a:latin typeface="Courier New" panose="02070309020205020404" pitchFamily="49" charset="0"/>
                <a:cs typeface="Courier New" panose="02070309020205020404" pitchFamily="49" charset="0"/>
              </a:rPr>
              <a:t>LE BM</a:t>
            </a:r>
            <a:endParaRPr lang="en-US" sz="6645" dirty="0">
              <a:solidFill>
                <a:srgbClr val="0E4D8D"/>
              </a:solidFill>
              <a:latin typeface="Courier New" panose="02070309020205020404" pitchFamily="49" charset="0"/>
              <a:cs typeface="Courier New" panose="02070309020205020404" pitchFamily="49" charset="0"/>
            </a:endParaRPr>
          </a:p>
        </p:txBody>
      </p:sp>
      <p:sp>
        <p:nvSpPr>
          <p:cNvPr id="43" name="TextBox 43"/>
          <p:cNvSpPr txBox="1"/>
          <p:nvPr/>
        </p:nvSpPr>
        <p:spPr>
          <a:xfrm>
            <a:off x="2590800" y="3522711"/>
            <a:ext cx="3745271" cy="577081"/>
          </a:xfrm>
          <a:prstGeom prst="rect">
            <a:avLst/>
          </a:prstGeom>
        </p:spPr>
        <p:txBody>
          <a:bodyPr wrap="square" lIns="0" tIns="0" rIns="0" bIns="0" rtlCol="0" anchor="t">
            <a:spAutoFit/>
          </a:bodyPr>
          <a:lstStyle/>
          <a:p>
            <a:pPr algn="l" rtl="1">
              <a:lnSpc>
                <a:spcPts val="4463"/>
              </a:lnSpc>
              <a:spcBef>
                <a:spcPct val="0"/>
              </a:spcBef>
            </a:pPr>
            <a:r>
              <a:rPr lang="ar-DZ" sz="3187" dirty="0" smtClean="0">
                <a:solidFill>
                  <a:srgbClr val="1B2C4E"/>
                </a:solidFill>
                <a:latin typeface="Courier New" panose="02070309020205020404" pitchFamily="49" charset="0"/>
                <a:cs typeface="Courier New" panose="02070309020205020404" pitchFamily="49" charset="0"/>
              </a:rPr>
              <a:t>للأولياء والأطفال</a:t>
            </a:r>
            <a:endParaRPr lang="en-US" sz="3187" dirty="0">
              <a:solidFill>
                <a:srgbClr val="1B2C4E"/>
              </a:solidFill>
              <a:latin typeface="Courier New" panose="02070309020205020404" pitchFamily="49" charset="0"/>
              <a:cs typeface="Courier New" panose="02070309020205020404" pitchFamily="49" charset="0"/>
            </a:endParaRPr>
          </a:p>
        </p:txBody>
      </p:sp>
      <p:sp>
        <p:nvSpPr>
          <p:cNvPr id="44" name="TextBox 44"/>
          <p:cNvSpPr txBox="1"/>
          <p:nvPr/>
        </p:nvSpPr>
        <p:spPr>
          <a:xfrm>
            <a:off x="1799203" y="5203787"/>
            <a:ext cx="4536869" cy="577081"/>
          </a:xfrm>
          <a:prstGeom prst="rect">
            <a:avLst/>
          </a:prstGeom>
        </p:spPr>
        <p:txBody>
          <a:bodyPr wrap="square" lIns="0" tIns="0" rIns="0" bIns="0" rtlCol="0" anchor="t">
            <a:spAutoFit/>
          </a:bodyPr>
          <a:lstStyle/>
          <a:p>
            <a:pPr algn="r" rtl="1">
              <a:lnSpc>
                <a:spcPts val="4463"/>
              </a:lnSpc>
              <a:spcBef>
                <a:spcPct val="0"/>
              </a:spcBef>
            </a:pPr>
            <a:r>
              <a:rPr lang="ar-DZ" sz="3187" dirty="0" smtClean="0">
                <a:solidFill>
                  <a:srgbClr val="1B2C4E"/>
                </a:solidFill>
                <a:latin typeface="Courier New" panose="02070309020205020404" pitchFamily="49" charset="0"/>
                <a:cs typeface="Courier New" panose="02070309020205020404" pitchFamily="49" charset="0"/>
              </a:rPr>
              <a:t>للتسهيل التربية </a:t>
            </a:r>
            <a:endParaRPr lang="en-US" sz="3187" dirty="0">
              <a:solidFill>
                <a:srgbClr val="1B2C4E"/>
              </a:solidFill>
              <a:latin typeface="Courier New" panose="02070309020205020404" pitchFamily="49" charset="0"/>
              <a:cs typeface="Courier New" panose="02070309020205020404" pitchFamily="49" charset="0"/>
            </a:endParaRPr>
          </a:p>
        </p:txBody>
      </p:sp>
      <p:sp>
        <p:nvSpPr>
          <p:cNvPr id="45" name="TextBox 45"/>
          <p:cNvSpPr txBox="1"/>
          <p:nvPr/>
        </p:nvSpPr>
        <p:spPr>
          <a:xfrm>
            <a:off x="1799203" y="6906267"/>
            <a:ext cx="4245609" cy="542456"/>
          </a:xfrm>
          <a:prstGeom prst="rect">
            <a:avLst/>
          </a:prstGeom>
        </p:spPr>
        <p:txBody>
          <a:bodyPr lIns="0" tIns="0" rIns="0" bIns="0" rtlCol="0" anchor="t">
            <a:spAutoFit/>
          </a:bodyPr>
          <a:lstStyle/>
          <a:p>
            <a:pPr algn="r" rtl="1">
              <a:lnSpc>
                <a:spcPts val="4463"/>
              </a:lnSpc>
              <a:spcBef>
                <a:spcPct val="0"/>
              </a:spcBef>
            </a:pPr>
            <a:r>
              <a:rPr lang="ar-DZ" sz="3187" dirty="0" smtClean="0">
                <a:solidFill>
                  <a:srgbClr val="1B2C4E"/>
                </a:solidFill>
                <a:latin typeface="Poppins Ultra-Bold"/>
              </a:rPr>
              <a:t>طيلة أيام الأسبوع</a:t>
            </a:r>
            <a:endParaRPr lang="en-US" sz="3187" dirty="0">
              <a:solidFill>
                <a:srgbClr val="1B2C4E"/>
              </a:solidFill>
              <a:latin typeface="Poppins Ultra-Bold"/>
            </a:endParaRPr>
          </a:p>
        </p:txBody>
      </p:sp>
      <p:sp>
        <p:nvSpPr>
          <p:cNvPr id="46" name="TextBox 46"/>
          <p:cNvSpPr txBox="1"/>
          <p:nvPr/>
        </p:nvSpPr>
        <p:spPr>
          <a:xfrm>
            <a:off x="11203118" y="3530677"/>
            <a:ext cx="6526039" cy="577081"/>
          </a:xfrm>
          <a:prstGeom prst="rect">
            <a:avLst/>
          </a:prstGeom>
        </p:spPr>
        <p:txBody>
          <a:bodyPr wrap="square" lIns="0" tIns="0" rIns="0" bIns="0" rtlCol="0" anchor="t">
            <a:spAutoFit/>
          </a:bodyPr>
          <a:lstStyle/>
          <a:p>
            <a:pPr algn="r" rtl="1">
              <a:lnSpc>
                <a:spcPts val="4463"/>
              </a:lnSpc>
              <a:spcBef>
                <a:spcPct val="0"/>
              </a:spcBef>
            </a:pPr>
            <a:r>
              <a:rPr lang="ar-DZ" sz="3187" dirty="0" err="1" smtClean="0">
                <a:solidFill>
                  <a:srgbClr val="1B2C4E"/>
                </a:solidFill>
                <a:latin typeface="Courier New" panose="02070309020205020404" pitchFamily="49" charset="0"/>
                <a:cs typeface="Courier New" panose="02070309020205020404" pitchFamily="49" charset="0"/>
              </a:rPr>
              <a:t>التوجيه،الإرشادوتشخيص</a:t>
            </a:r>
            <a:r>
              <a:rPr lang="ar-DZ" sz="3187" dirty="0">
                <a:solidFill>
                  <a:srgbClr val="1B2C4E"/>
                </a:solidFill>
                <a:latin typeface="Courier New" panose="02070309020205020404" pitchFamily="49" charset="0"/>
                <a:cs typeface="Courier New" panose="02070309020205020404" pitchFamily="49" charset="0"/>
              </a:rPr>
              <a:t> </a:t>
            </a:r>
            <a:r>
              <a:rPr lang="ar-DZ" sz="3187" dirty="0" smtClean="0">
                <a:solidFill>
                  <a:srgbClr val="1B2C4E"/>
                </a:solidFill>
                <a:latin typeface="Courier New" panose="02070309020205020404" pitchFamily="49" charset="0"/>
                <a:cs typeface="Courier New" panose="02070309020205020404" pitchFamily="49" charset="0"/>
              </a:rPr>
              <a:t>وعلاج </a:t>
            </a:r>
            <a:endParaRPr lang="en-US" sz="3187" dirty="0">
              <a:solidFill>
                <a:srgbClr val="1B2C4E"/>
              </a:solidFill>
              <a:latin typeface="Courier New" panose="02070309020205020404" pitchFamily="49" charset="0"/>
              <a:cs typeface="Courier New" panose="02070309020205020404" pitchFamily="49" charset="0"/>
            </a:endParaRPr>
          </a:p>
        </p:txBody>
      </p:sp>
      <p:sp>
        <p:nvSpPr>
          <p:cNvPr id="47" name="TextBox 47"/>
          <p:cNvSpPr txBox="1"/>
          <p:nvPr/>
        </p:nvSpPr>
        <p:spPr>
          <a:xfrm>
            <a:off x="11520117" y="6871642"/>
            <a:ext cx="6209040" cy="540533"/>
          </a:xfrm>
          <a:prstGeom prst="rect">
            <a:avLst/>
          </a:prstGeom>
        </p:spPr>
        <p:txBody>
          <a:bodyPr wrap="square" lIns="0" tIns="0" rIns="0" bIns="0" rtlCol="0" anchor="t">
            <a:spAutoFit/>
          </a:bodyPr>
          <a:lstStyle/>
          <a:p>
            <a:pPr algn="r" rtl="1">
              <a:lnSpc>
                <a:spcPts val="4463"/>
              </a:lnSpc>
              <a:spcBef>
                <a:spcPct val="0"/>
              </a:spcBef>
            </a:pPr>
            <a:r>
              <a:rPr lang="ar-DZ" sz="2800" dirty="0" smtClean="0">
                <a:solidFill>
                  <a:srgbClr val="1B2C4E"/>
                </a:solidFill>
                <a:latin typeface="Courier New" panose="02070309020205020404" pitchFamily="49" charset="0"/>
                <a:cs typeface="Courier New" panose="02070309020205020404" pitchFamily="49" charset="0"/>
              </a:rPr>
              <a:t>عن طريق دورات </a:t>
            </a:r>
            <a:r>
              <a:rPr lang="ar-DZ" sz="2800" dirty="0" err="1" smtClean="0">
                <a:solidFill>
                  <a:srgbClr val="1B2C4E"/>
                </a:solidFill>
                <a:latin typeface="Courier New" panose="02070309020205020404" pitchFamily="49" charset="0"/>
                <a:cs typeface="Courier New" panose="02070309020205020404" pitchFamily="49" charset="0"/>
              </a:rPr>
              <a:t>تدريبيةوالتكفل</a:t>
            </a:r>
            <a:r>
              <a:rPr lang="ar-DZ" sz="2800" dirty="0" smtClean="0">
                <a:solidFill>
                  <a:srgbClr val="1B2C4E"/>
                </a:solidFill>
                <a:latin typeface="Courier New" panose="02070309020205020404" pitchFamily="49" charset="0"/>
                <a:cs typeface="Courier New" panose="02070309020205020404" pitchFamily="49" charset="0"/>
              </a:rPr>
              <a:t> </a:t>
            </a:r>
            <a:endParaRPr lang="en-US" sz="2800" dirty="0">
              <a:solidFill>
                <a:srgbClr val="1B2C4E"/>
              </a:solidFill>
              <a:latin typeface="Courier New" panose="02070309020205020404" pitchFamily="49" charset="0"/>
              <a:cs typeface="Courier New" panose="02070309020205020404" pitchFamily="49" charset="0"/>
            </a:endParaRPr>
          </a:p>
        </p:txBody>
      </p:sp>
      <p:sp>
        <p:nvSpPr>
          <p:cNvPr id="48" name="TextBox 48"/>
          <p:cNvSpPr txBox="1"/>
          <p:nvPr/>
        </p:nvSpPr>
        <p:spPr>
          <a:xfrm>
            <a:off x="11939318" y="5313524"/>
            <a:ext cx="4900881" cy="542456"/>
          </a:xfrm>
          <a:prstGeom prst="rect">
            <a:avLst/>
          </a:prstGeom>
        </p:spPr>
        <p:txBody>
          <a:bodyPr wrap="square" lIns="0" tIns="0" rIns="0" bIns="0" rtlCol="0" anchor="t">
            <a:spAutoFit/>
          </a:bodyPr>
          <a:lstStyle/>
          <a:p>
            <a:pPr algn="r" rtl="1">
              <a:lnSpc>
                <a:spcPts val="4463"/>
              </a:lnSpc>
              <a:spcBef>
                <a:spcPct val="0"/>
              </a:spcBef>
            </a:pPr>
            <a:r>
              <a:rPr lang="ar-DZ" sz="3187" dirty="0" smtClean="0">
                <a:solidFill>
                  <a:srgbClr val="1B2C4E"/>
                </a:solidFill>
                <a:latin typeface="Poppins Ultra-Bold"/>
              </a:rPr>
              <a:t>6000 دج للدورة و100دج للحصة</a:t>
            </a:r>
            <a:endParaRPr lang="en-US" sz="3187" dirty="0">
              <a:solidFill>
                <a:srgbClr val="1B2C4E"/>
              </a:solidFill>
              <a:latin typeface="Poppins Ultra-Bold"/>
            </a:endParaRPr>
          </a:p>
        </p:txBody>
      </p:sp>
      <p:sp>
        <p:nvSpPr>
          <p:cNvPr id="49" name="ZoneTexte 48"/>
          <p:cNvSpPr txBox="1"/>
          <p:nvPr/>
        </p:nvSpPr>
        <p:spPr>
          <a:xfrm>
            <a:off x="13716000" y="2781300"/>
            <a:ext cx="3543300" cy="523220"/>
          </a:xfrm>
          <a:prstGeom prst="rect">
            <a:avLst/>
          </a:prstGeom>
          <a:noFill/>
        </p:spPr>
        <p:txBody>
          <a:bodyPr wrap="square" rtlCol="0">
            <a:spAutoFit/>
          </a:bodyPr>
          <a:lstStyle/>
          <a:p>
            <a:pPr algn="r" rtl="1"/>
            <a:r>
              <a:rPr lang="ar-DZ" sz="2800" b="1" dirty="0" smtClean="0">
                <a:latin typeface="Courier New" panose="02070309020205020404" pitchFamily="49" charset="0"/>
                <a:cs typeface="Courier New" panose="02070309020205020404" pitchFamily="49" charset="0"/>
              </a:rPr>
              <a:t>ماذا نقدم؟ </a:t>
            </a:r>
            <a:endParaRPr lang="fr-FR" sz="2800" b="1" dirty="0">
              <a:latin typeface="Courier New" panose="02070309020205020404" pitchFamily="49" charset="0"/>
              <a:cs typeface="Courier New" panose="02070309020205020404" pitchFamily="49" charset="0"/>
            </a:endParaRPr>
          </a:p>
        </p:txBody>
      </p:sp>
      <p:sp>
        <p:nvSpPr>
          <p:cNvPr id="50" name="ZoneTexte 49"/>
          <p:cNvSpPr txBox="1"/>
          <p:nvPr/>
        </p:nvSpPr>
        <p:spPr>
          <a:xfrm>
            <a:off x="4114800" y="2628900"/>
            <a:ext cx="2444063" cy="584775"/>
          </a:xfrm>
          <a:prstGeom prst="rect">
            <a:avLst/>
          </a:prstGeom>
          <a:noFill/>
        </p:spPr>
        <p:txBody>
          <a:bodyPr wrap="square" rtlCol="0">
            <a:spAutoFit/>
          </a:bodyPr>
          <a:lstStyle/>
          <a:p>
            <a:pPr algn="r" rtl="1"/>
            <a:r>
              <a:rPr lang="ar-DZ" sz="3200" b="1" dirty="0" smtClean="0">
                <a:latin typeface="Courier New" panose="02070309020205020404" pitchFamily="49" charset="0"/>
                <a:cs typeface="Courier New" panose="02070309020205020404" pitchFamily="49" charset="0"/>
              </a:rPr>
              <a:t>لمن؟</a:t>
            </a:r>
            <a:endParaRPr lang="fr-FR" sz="3200" b="1" dirty="0">
              <a:latin typeface="Courier New" panose="02070309020205020404" pitchFamily="49" charset="0"/>
              <a:cs typeface="Courier New" panose="02070309020205020404" pitchFamily="49" charset="0"/>
            </a:endParaRPr>
          </a:p>
        </p:txBody>
      </p:sp>
      <p:sp>
        <p:nvSpPr>
          <p:cNvPr id="51" name="ZoneTexte 50"/>
          <p:cNvSpPr txBox="1"/>
          <p:nvPr/>
        </p:nvSpPr>
        <p:spPr>
          <a:xfrm>
            <a:off x="15092839" y="4610100"/>
            <a:ext cx="2356961" cy="523220"/>
          </a:xfrm>
          <a:prstGeom prst="rect">
            <a:avLst/>
          </a:prstGeom>
          <a:noFill/>
        </p:spPr>
        <p:txBody>
          <a:bodyPr wrap="square" rtlCol="0">
            <a:spAutoFit/>
          </a:bodyPr>
          <a:lstStyle/>
          <a:p>
            <a:pPr algn="r" rtl="1"/>
            <a:r>
              <a:rPr lang="ar-DZ" sz="2800" b="1" dirty="0" smtClean="0">
                <a:latin typeface="Courier New" panose="02070309020205020404" pitchFamily="49" charset="0"/>
                <a:cs typeface="Courier New" panose="02070309020205020404" pitchFamily="49" charset="0"/>
              </a:rPr>
              <a:t>كم الثمن؟</a:t>
            </a:r>
            <a:endParaRPr lang="fr-FR" sz="2800" b="1" dirty="0">
              <a:latin typeface="Courier New" panose="02070309020205020404" pitchFamily="49" charset="0"/>
              <a:cs typeface="Courier New" panose="02070309020205020404" pitchFamily="49" charset="0"/>
            </a:endParaRPr>
          </a:p>
        </p:txBody>
      </p:sp>
      <p:sp>
        <p:nvSpPr>
          <p:cNvPr id="52" name="ZoneTexte 51"/>
          <p:cNvSpPr txBox="1"/>
          <p:nvPr/>
        </p:nvSpPr>
        <p:spPr>
          <a:xfrm>
            <a:off x="4541086" y="6174421"/>
            <a:ext cx="1661550" cy="646331"/>
          </a:xfrm>
          <a:prstGeom prst="rect">
            <a:avLst/>
          </a:prstGeom>
          <a:noFill/>
        </p:spPr>
        <p:txBody>
          <a:bodyPr wrap="square" rtlCol="0">
            <a:spAutoFit/>
          </a:bodyPr>
          <a:lstStyle/>
          <a:p>
            <a:pPr algn="r" rtl="1"/>
            <a:r>
              <a:rPr lang="ar-DZ" sz="3600" b="1" dirty="0" smtClean="0">
                <a:latin typeface="Courier New" panose="02070309020205020404" pitchFamily="49" charset="0"/>
                <a:cs typeface="Courier New" panose="02070309020205020404" pitchFamily="49" charset="0"/>
              </a:rPr>
              <a:t>متى؟</a:t>
            </a:r>
            <a:endParaRPr lang="fr-FR" sz="3600" b="1" dirty="0">
              <a:latin typeface="Courier New" panose="02070309020205020404" pitchFamily="49" charset="0"/>
              <a:cs typeface="Courier New" panose="02070309020205020404" pitchFamily="49" charset="0"/>
            </a:endParaRPr>
          </a:p>
        </p:txBody>
      </p:sp>
      <p:sp>
        <p:nvSpPr>
          <p:cNvPr id="53" name="ZoneTexte 52"/>
          <p:cNvSpPr txBox="1"/>
          <p:nvPr/>
        </p:nvSpPr>
        <p:spPr>
          <a:xfrm>
            <a:off x="15621576" y="6235977"/>
            <a:ext cx="1905000" cy="584775"/>
          </a:xfrm>
          <a:prstGeom prst="rect">
            <a:avLst/>
          </a:prstGeom>
          <a:noFill/>
        </p:spPr>
        <p:txBody>
          <a:bodyPr wrap="square" rtlCol="0">
            <a:spAutoFit/>
          </a:bodyPr>
          <a:lstStyle/>
          <a:p>
            <a:pPr algn="r" rtl="1"/>
            <a:r>
              <a:rPr lang="ar-DZ" sz="3200" b="1" dirty="0" smtClean="0">
                <a:latin typeface="Courier New" panose="02070309020205020404" pitchFamily="49" charset="0"/>
                <a:cs typeface="Courier New" panose="02070309020205020404" pitchFamily="49" charset="0"/>
              </a:rPr>
              <a:t>كيف؟</a:t>
            </a:r>
            <a:endParaRPr lang="fr-FR" sz="3200" b="1" dirty="0">
              <a:latin typeface="Courier New" panose="02070309020205020404" pitchFamily="49" charset="0"/>
              <a:cs typeface="Courier New" panose="02070309020205020404" pitchFamily="49" charset="0"/>
            </a:endParaRPr>
          </a:p>
        </p:txBody>
      </p:sp>
      <p:sp>
        <p:nvSpPr>
          <p:cNvPr id="54" name="ZoneTexte 53"/>
          <p:cNvSpPr txBox="1"/>
          <p:nvPr/>
        </p:nvSpPr>
        <p:spPr>
          <a:xfrm>
            <a:off x="4114800" y="4610100"/>
            <a:ext cx="2444063" cy="523220"/>
          </a:xfrm>
          <a:prstGeom prst="rect">
            <a:avLst/>
          </a:prstGeom>
          <a:noFill/>
        </p:spPr>
        <p:txBody>
          <a:bodyPr wrap="square" rtlCol="0">
            <a:spAutoFit/>
          </a:bodyPr>
          <a:lstStyle/>
          <a:p>
            <a:pPr algn="r" rtl="1"/>
            <a:r>
              <a:rPr lang="ar-DZ" sz="2800" b="1" dirty="0" smtClean="0">
                <a:latin typeface="Courier New" panose="02070309020205020404" pitchFamily="49" charset="0"/>
                <a:cs typeface="Courier New" panose="02070309020205020404" pitchFamily="49" charset="0"/>
              </a:rPr>
              <a:t>لماذا؟</a:t>
            </a:r>
            <a:endParaRPr lang="fr-FR" sz="2800" b="1" dirty="0">
              <a:latin typeface="Courier New" panose="02070309020205020404" pitchFamily="49" charset="0"/>
              <a:cs typeface="Courier New" panose="02070309020205020404" pitchFamily="49"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431</TotalTime>
  <Words>476</Words>
  <Application>Microsoft Office PowerPoint</Application>
  <PresentationFormat>Personnalisé</PresentationFormat>
  <Paragraphs>90</Paragraphs>
  <Slides>16</Slides>
  <Notes>1</Notes>
  <HiddenSlides>0</HiddenSlides>
  <MMClips>3</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16</vt:i4>
      </vt:variant>
    </vt:vector>
  </HeadingPairs>
  <TitlesOfParts>
    <vt:vector size="24" baseType="lpstr">
      <vt:lpstr>Poppins Ultra-Bold</vt:lpstr>
      <vt:lpstr>Calibri</vt:lpstr>
      <vt:lpstr>Wingdings</vt:lpstr>
      <vt:lpstr>Arial</vt:lpstr>
      <vt:lpstr>Courier New</vt:lpstr>
      <vt:lpstr>Poppins Medium</vt:lpstr>
      <vt:lpstr>Poppins</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Blue And White Modern Effective Leadership In Business Presentation</dc:title>
  <cp:lastModifiedBy>CATECH</cp:lastModifiedBy>
  <cp:revision>30</cp:revision>
  <dcterms:created xsi:type="dcterms:W3CDTF">2006-08-16T00:00:00Z</dcterms:created>
  <dcterms:modified xsi:type="dcterms:W3CDTF">2023-07-09T05:42:48Z</dcterms:modified>
  <dc:identifier>DAFoAsNpX60</dc:identifier>
</cp:coreProperties>
</file>