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49" r:id="rId2"/>
    <p:sldId id="256" r:id="rId3"/>
    <p:sldId id="358" r:id="rId4"/>
    <p:sldId id="359" r:id="rId5"/>
    <p:sldId id="258" r:id="rId6"/>
    <p:sldId id="312" r:id="rId7"/>
    <p:sldId id="330" r:id="rId8"/>
    <p:sldId id="270" r:id="rId9"/>
    <p:sldId id="273" r:id="rId10"/>
    <p:sldId id="340" r:id="rId11"/>
    <p:sldId id="342" r:id="rId12"/>
    <p:sldId id="324" r:id="rId13"/>
    <p:sldId id="356" r:id="rId14"/>
    <p:sldId id="328" r:id="rId15"/>
    <p:sldId id="348" r:id="rId16"/>
    <p:sldId id="304" r:id="rId17"/>
    <p:sldId id="309" r:id="rId18"/>
    <p:sldId id="305" r:id="rId19"/>
    <p:sldId id="339" r:id="rId20"/>
    <p:sldId id="311" r:id="rId21"/>
    <p:sldId id="303" r:id="rId22"/>
    <p:sldId id="288" r:id="rId23"/>
    <p:sldId id="289" r:id="rId24"/>
    <p:sldId id="290" r:id="rId25"/>
    <p:sldId id="291" r:id="rId26"/>
    <p:sldId id="350" r:id="rId27"/>
    <p:sldId id="295" r:id="rId28"/>
    <p:sldId id="364" r:id="rId29"/>
    <p:sldId id="365" r:id="rId30"/>
    <p:sldId id="293" r:id="rId31"/>
    <p:sldId id="320" r:id="rId32"/>
    <p:sldId id="353" r:id="rId33"/>
    <p:sldId id="360" r:id="rId34"/>
    <p:sldId id="354" r:id="rId35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b="1" kern="1200">
        <a:solidFill>
          <a:srgbClr val="FFFF00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rgbClr val="FFFF00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rgbClr val="FFFF00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rgbClr val="FFFF00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rgbClr val="FFFF00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b="1" kern="1200">
        <a:solidFill>
          <a:srgbClr val="FFFF00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b="1" kern="1200">
        <a:solidFill>
          <a:srgbClr val="FFFF00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b="1" kern="1200">
        <a:solidFill>
          <a:srgbClr val="FFFF00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b="1" kern="1200">
        <a:solidFill>
          <a:srgbClr val="FFFF00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66"/>
    <a:srgbClr val="FFFF00"/>
    <a:srgbClr val="FF0000"/>
    <a:srgbClr val="00FFFF"/>
    <a:srgbClr val="0066FF"/>
    <a:srgbClr val="00CCFF"/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E269D01E-BC32-4049-B463-5C60D7B0CCD2}" styleName="Style à thème 2 - Accentuation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Style léger 3 - Accentuation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8FB837D-C827-4EFA-A057-4D05807E0F7C}" styleName="Style à thème 1 - Accentuation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50" autoAdjust="0"/>
    <p:restoredTop sz="94575" autoAdjust="0"/>
  </p:normalViewPr>
  <p:slideViewPr>
    <p:cSldViewPr>
      <p:cViewPr>
        <p:scale>
          <a:sx n="70" d="100"/>
          <a:sy n="70" d="100"/>
        </p:scale>
        <p:origin x="-1170" y="-5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fld id="{2DFCAE9F-D684-485E-9E07-590F3E9E70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A2E72-9BE0-4E68-9CE8-ABE9C493C2E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1761B-4D07-4C7B-8A67-8BE673F0437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5D7BE-1C62-43DA-9DF0-9FD3AE6D1C5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252B0-FE23-4C89-B03F-727682327D5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6B964-4C46-4DC7-9453-661B9798EBD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re. Contenu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32520-8402-4CAA-95FC-DBBCC14A840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9554A-11F8-4E97-AA46-34D6077756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35174-963D-466B-AB61-2A01B1485A6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633F3-6BAB-4E27-979B-CD0BF045EFE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C33D5-7F64-427B-98BF-D83DDE5358F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60E38-36D9-430F-86D9-77605D0EA50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F46F9-D30C-45F2-93B0-094A46D5F70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7707B-F8FB-4930-8EEE-9825C940135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E741B-97EA-4AC3-A1EE-BF08C3DF926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 b="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 b="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fld id="{6BFADC88-9638-4712-B07F-53B396DB84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wheel spokes="8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7"/>
          <p:cNvSpPr txBox="1">
            <a:spLocks noChangeArrowheads="1"/>
          </p:cNvSpPr>
          <p:nvPr/>
        </p:nvSpPr>
        <p:spPr bwMode="auto">
          <a:xfrm>
            <a:off x="1577934" y="4140216"/>
            <a:ext cx="6015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rgbClr val="FF000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MEMOIRE DE MAGISTER</a:t>
            </a:r>
          </a:p>
        </p:txBody>
      </p:sp>
      <p:sp>
        <p:nvSpPr>
          <p:cNvPr id="7172" name="Text Box 9"/>
          <p:cNvSpPr txBox="1">
            <a:spLocks noChangeArrowheads="1"/>
          </p:cNvSpPr>
          <p:nvPr/>
        </p:nvSpPr>
        <p:spPr bwMode="auto">
          <a:xfrm>
            <a:off x="1066752" y="5564223"/>
            <a:ext cx="7019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2400" dirty="0">
                <a:ln w="1905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Présenté par: BENKADARI ABDELKARIM</a:t>
            </a:r>
          </a:p>
        </p:txBody>
      </p:sp>
      <p:pic>
        <p:nvPicPr>
          <p:cNvPr id="185355" name="Picture 11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3111480" y="398421"/>
            <a:ext cx="2674948" cy="10950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174" name="Text Box 13"/>
          <p:cNvSpPr txBox="1">
            <a:spLocks noChangeArrowheads="1"/>
          </p:cNvSpPr>
          <p:nvPr/>
        </p:nvSpPr>
        <p:spPr bwMode="auto">
          <a:xfrm>
            <a:off x="965299" y="1968480"/>
            <a:ext cx="7272338" cy="1684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  <a:spcBef>
                <a:spcPct val="50000"/>
              </a:spcBef>
              <a:defRPr/>
            </a:pPr>
            <a:r>
              <a:rPr lang="fr-FR" sz="2800" dirty="0">
                <a:ln>
                  <a:solidFill>
                    <a:srgbClr val="7030A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Laboratoire de Structure, Elaboration et Application des Matériaux Moléculaires</a:t>
            </a:r>
            <a:endParaRPr lang="fr-FR" sz="2800" b="0" dirty="0">
              <a:ln>
                <a:solidFill>
                  <a:srgbClr val="7030A0"/>
                </a:solidFill>
              </a:ln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078" name="Groupe 9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3079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0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1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2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20"/>
          <p:cNvSpPr txBox="1">
            <a:spLocks noChangeArrowheads="1"/>
          </p:cNvSpPr>
          <p:nvPr/>
        </p:nvSpPr>
        <p:spPr bwMode="auto">
          <a:xfrm>
            <a:off x="701623" y="5811147"/>
            <a:ext cx="81423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Représentation du groupe d’espace P 1</a:t>
            </a:r>
            <a:r>
              <a:rPr lang="fr-FR" sz="2400" baseline="-250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dans un système cristallin Triclinique</a:t>
            </a:r>
          </a:p>
        </p:txBody>
      </p:sp>
      <p:sp>
        <p:nvSpPr>
          <p:cNvPr id="16388" name="Text Box 123"/>
          <p:cNvSpPr txBox="1">
            <a:spLocks noChangeArrowheads="1"/>
          </p:cNvSpPr>
          <p:nvPr/>
        </p:nvSpPr>
        <p:spPr bwMode="auto">
          <a:xfrm>
            <a:off x="684213" y="4086234"/>
            <a:ext cx="80279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400" dirty="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Les positions équivalentes:</a:t>
            </a:r>
          </a:p>
          <a:p>
            <a:pPr>
              <a:spcBef>
                <a:spcPct val="50000"/>
              </a:spcBef>
              <a:defRPr/>
            </a:pPr>
            <a:r>
              <a:rPr lang="fr-FR" sz="2400" dirty="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*  x , y ,z</a:t>
            </a:r>
          </a:p>
          <a:p>
            <a:pPr>
              <a:spcBef>
                <a:spcPct val="50000"/>
              </a:spcBef>
              <a:defRPr/>
            </a:pPr>
            <a:r>
              <a:rPr lang="fr-FR" sz="240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fr-FR" sz="2400" dirty="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-x, -y ,-z</a:t>
            </a:r>
          </a:p>
        </p:txBody>
      </p:sp>
      <p:sp>
        <p:nvSpPr>
          <p:cNvPr id="169085" name="AutoShape 125"/>
          <p:cNvSpPr>
            <a:spLocks/>
          </p:cNvSpPr>
          <p:nvPr/>
        </p:nvSpPr>
        <p:spPr bwMode="auto">
          <a:xfrm>
            <a:off x="4895850" y="4268799"/>
            <a:ext cx="323850" cy="1152525"/>
          </a:xfrm>
          <a:prstGeom prst="rightBrace">
            <a:avLst>
              <a:gd name="adj1" fmla="val 29657"/>
              <a:gd name="adj2" fmla="val 50000"/>
            </a:avLst>
          </a:prstGeom>
          <a:ln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69086" name="Text Box 126"/>
          <p:cNvSpPr txBox="1">
            <a:spLocks noChangeArrowheads="1"/>
          </p:cNvSpPr>
          <p:nvPr/>
        </p:nvSpPr>
        <p:spPr bwMode="auto">
          <a:xfrm>
            <a:off x="5507038" y="4378338"/>
            <a:ext cx="31337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dirty="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une structure centrosymétrique</a:t>
            </a:r>
          </a:p>
        </p:txBody>
      </p:sp>
      <p:sp>
        <p:nvSpPr>
          <p:cNvPr id="12296" name="Rectangle 132"/>
          <p:cNvSpPr>
            <a:spLocks noChangeArrowheads="1"/>
          </p:cNvSpPr>
          <p:nvPr/>
        </p:nvSpPr>
        <p:spPr bwMode="auto">
          <a:xfrm>
            <a:off x="3076575" y="1438275"/>
            <a:ext cx="2903538" cy="1912938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grpSp>
        <p:nvGrpSpPr>
          <p:cNvPr id="12297" name="Group 133"/>
          <p:cNvGrpSpPr>
            <a:grpSpLocks/>
          </p:cNvGrpSpPr>
          <p:nvPr/>
        </p:nvGrpSpPr>
        <p:grpSpPr bwMode="auto">
          <a:xfrm>
            <a:off x="3198813" y="1438275"/>
            <a:ext cx="396875" cy="403225"/>
            <a:chOff x="3315" y="1362"/>
            <a:chExt cx="438" cy="453"/>
          </a:xfrm>
        </p:grpSpPr>
        <p:sp>
          <p:nvSpPr>
            <p:cNvPr id="12329" name="Oval 134"/>
            <p:cNvSpPr>
              <a:spLocks noChangeArrowheads="1"/>
            </p:cNvSpPr>
            <p:nvPr/>
          </p:nvSpPr>
          <p:spPr bwMode="auto">
            <a:xfrm>
              <a:off x="3315" y="1587"/>
              <a:ext cx="143" cy="1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fr-FR"/>
            </a:p>
          </p:txBody>
        </p:sp>
        <p:sp>
          <p:nvSpPr>
            <p:cNvPr id="12330" name="Text Box 135"/>
            <p:cNvSpPr txBox="1">
              <a:spLocks noChangeArrowheads="1"/>
            </p:cNvSpPr>
            <p:nvPr/>
          </p:nvSpPr>
          <p:spPr bwMode="auto">
            <a:xfrm>
              <a:off x="3315" y="1362"/>
              <a:ext cx="438" cy="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fr-FR" sz="1200" b="0">
                  <a:solidFill>
                    <a:srgbClr val="FF0000"/>
                  </a:solidFill>
                  <a:latin typeface="Times New Roman" pitchFamily="18" charset="0"/>
                </a:rPr>
                <a:t>+</a:t>
              </a:r>
              <a:endParaRPr lang="fr-FR"/>
            </a:p>
          </p:txBody>
        </p:sp>
      </p:grpSp>
      <p:grpSp>
        <p:nvGrpSpPr>
          <p:cNvPr id="12298" name="Group 136"/>
          <p:cNvGrpSpPr>
            <a:grpSpLocks/>
          </p:cNvGrpSpPr>
          <p:nvPr/>
        </p:nvGrpSpPr>
        <p:grpSpPr bwMode="auto">
          <a:xfrm>
            <a:off x="6048375" y="3309938"/>
            <a:ext cx="395288" cy="404812"/>
            <a:chOff x="3315" y="1362"/>
            <a:chExt cx="438" cy="453"/>
          </a:xfrm>
        </p:grpSpPr>
        <p:sp>
          <p:nvSpPr>
            <p:cNvPr id="12327" name="Oval 137"/>
            <p:cNvSpPr>
              <a:spLocks noChangeArrowheads="1"/>
            </p:cNvSpPr>
            <p:nvPr/>
          </p:nvSpPr>
          <p:spPr bwMode="auto">
            <a:xfrm>
              <a:off x="3315" y="1587"/>
              <a:ext cx="143" cy="1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fr-FR"/>
            </a:p>
          </p:txBody>
        </p:sp>
        <p:sp>
          <p:nvSpPr>
            <p:cNvPr id="12328" name="Text Box 138"/>
            <p:cNvSpPr txBox="1">
              <a:spLocks noChangeArrowheads="1"/>
            </p:cNvSpPr>
            <p:nvPr/>
          </p:nvSpPr>
          <p:spPr bwMode="auto">
            <a:xfrm>
              <a:off x="3315" y="1362"/>
              <a:ext cx="438" cy="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fr-FR" sz="1200" b="0">
                  <a:solidFill>
                    <a:srgbClr val="FF0000"/>
                  </a:solidFill>
                  <a:latin typeface="Times New Roman" pitchFamily="18" charset="0"/>
                </a:rPr>
                <a:t>+</a:t>
              </a:r>
              <a:endParaRPr lang="fr-FR"/>
            </a:p>
          </p:txBody>
        </p:sp>
      </p:grpSp>
      <p:grpSp>
        <p:nvGrpSpPr>
          <p:cNvPr id="12299" name="Group 139"/>
          <p:cNvGrpSpPr>
            <a:grpSpLocks/>
          </p:cNvGrpSpPr>
          <p:nvPr/>
        </p:nvGrpSpPr>
        <p:grpSpPr bwMode="auto">
          <a:xfrm>
            <a:off x="6048375" y="1438275"/>
            <a:ext cx="395288" cy="403225"/>
            <a:chOff x="3315" y="1362"/>
            <a:chExt cx="438" cy="453"/>
          </a:xfrm>
        </p:grpSpPr>
        <p:sp>
          <p:nvSpPr>
            <p:cNvPr id="12325" name="Oval 140"/>
            <p:cNvSpPr>
              <a:spLocks noChangeArrowheads="1"/>
            </p:cNvSpPr>
            <p:nvPr/>
          </p:nvSpPr>
          <p:spPr bwMode="auto">
            <a:xfrm>
              <a:off x="3315" y="1587"/>
              <a:ext cx="143" cy="1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fr-FR"/>
            </a:p>
          </p:txBody>
        </p:sp>
        <p:sp>
          <p:nvSpPr>
            <p:cNvPr id="12326" name="Text Box 141"/>
            <p:cNvSpPr txBox="1">
              <a:spLocks noChangeArrowheads="1"/>
            </p:cNvSpPr>
            <p:nvPr/>
          </p:nvSpPr>
          <p:spPr bwMode="auto">
            <a:xfrm>
              <a:off x="3315" y="1362"/>
              <a:ext cx="438" cy="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fr-FR" sz="1200" b="0">
                  <a:solidFill>
                    <a:srgbClr val="FF0000"/>
                  </a:solidFill>
                  <a:latin typeface="Times New Roman" pitchFamily="18" charset="0"/>
                </a:rPr>
                <a:t>+</a:t>
              </a:r>
              <a:endParaRPr lang="fr-FR"/>
            </a:p>
          </p:txBody>
        </p:sp>
      </p:grpSp>
      <p:grpSp>
        <p:nvGrpSpPr>
          <p:cNvPr id="12300" name="Group 142"/>
          <p:cNvGrpSpPr>
            <a:grpSpLocks/>
          </p:cNvGrpSpPr>
          <p:nvPr/>
        </p:nvGrpSpPr>
        <p:grpSpPr bwMode="auto">
          <a:xfrm>
            <a:off x="3144838" y="3351213"/>
            <a:ext cx="396875" cy="403225"/>
            <a:chOff x="3315" y="1362"/>
            <a:chExt cx="438" cy="453"/>
          </a:xfrm>
        </p:grpSpPr>
        <p:sp>
          <p:nvSpPr>
            <p:cNvPr id="12323" name="Oval 143"/>
            <p:cNvSpPr>
              <a:spLocks noChangeArrowheads="1"/>
            </p:cNvSpPr>
            <p:nvPr/>
          </p:nvSpPr>
          <p:spPr bwMode="auto">
            <a:xfrm>
              <a:off x="3315" y="1587"/>
              <a:ext cx="143" cy="1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fr-FR"/>
            </a:p>
          </p:txBody>
        </p:sp>
        <p:sp>
          <p:nvSpPr>
            <p:cNvPr id="12324" name="Text Box 144"/>
            <p:cNvSpPr txBox="1">
              <a:spLocks noChangeArrowheads="1"/>
            </p:cNvSpPr>
            <p:nvPr/>
          </p:nvSpPr>
          <p:spPr bwMode="auto">
            <a:xfrm>
              <a:off x="3315" y="1362"/>
              <a:ext cx="438" cy="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fr-FR" sz="1200" b="0">
                  <a:solidFill>
                    <a:srgbClr val="FF0000"/>
                  </a:solidFill>
                  <a:latin typeface="Times New Roman" pitchFamily="18" charset="0"/>
                </a:rPr>
                <a:t>+</a:t>
              </a:r>
              <a:endParaRPr lang="fr-FR"/>
            </a:p>
          </p:txBody>
        </p:sp>
      </p:grpSp>
      <p:grpSp>
        <p:nvGrpSpPr>
          <p:cNvPr id="12301" name="Group 145"/>
          <p:cNvGrpSpPr>
            <a:grpSpLocks/>
          </p:cNvGrpSpPr>
          <p:nvPr/>
        </p:nvGrpSpPr>
        <p:grpSpPr bwMode="auto">
          <a:xfrm>
            <a:off x="2762250" y="1031875"/>
            <a:ext cx="396875" cy="403225"/>
            <a:chOff x="3315" y="1362"/>
            <a:chExt cx="438" cy="453"/>
          </a:xfrm>
        </p:grpSpPr>
        <p:sp>
          <p:nvSpPr>
            <p:cNvPr id="12321" name="Oval 146"/>
            <p:cNvSpPr>
              <a:spLocks noChangeArrowheads="1"/>
            </p:cNvSpPr>
            <p:nvPr/>
          </p:nvSpPr>
          <p:spPr bwMode="auto">
            <a:xfrm>
              <a:off x="3315" y="1587"/>
              <a:ext cx="143" cy="1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fr-FR"/>
            </a:p>
          </p:txBody>
        </p:sp>
        <p:sp>
          <p:nvSpPr>
            <p:cNvPr id="12322" name="Text Box 147"/>
            <p:cNvSpPr txBox="1">
              <a:spLocks noChangeArrowheads="1"/>
            </p:cNvSpPr>
            <p:nvPr/>
          </p:nvSpPr>
          <p:spPr bwMode="auto">
            <a:xfrm>
              <a:off x="3315" y="1362"/>
              <a:ext cx="438" cy="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fr-FR" sz="1200" b="0">
                  <a:solidFill>
                    <a:srgbClr val="0070C0"/>
                  </a:solidFill>
                  <a:latin typeface="Times New Roman" pitchFamily="18" charset="0"/>
                </a:rPr>
                <a:t>-</a:t>
              </a:r>
              <a:endParaRPr lang="fr-FR"/>
            </a:p>
          </p:txBody>
        </p:sp>
      </p:grpSp>
      <p:grpSp>
        <p:nvGrpSpPr>
          <p:cNvPr id="12302" name="Group 148"/>
          <p:cNvGrpSpPr>
            <a:grpSpLocks/>
          </p:cNvGrpSpPr>
          <p:nvPr/>
        </p:nvGrpSpPr>
        <p:grpSpPr bwMode="auto">
          <a:xfrm>
            <a:off x="5705475" y="982663"/>
            <a:ext cx="396875" cy="403225"/>
            <a:chOff x="3315" y="1362"/>
            <a:chExt cx="438" cy="453"/>
          </a:xfrm>
        </p:grpSpPr>
        <p:sp>
          <p:nvSpPr>
            <p:cNvPr id="12319" name="Oval 149"/>
            <p:cNvSpPr>
              <a:spLocks noChangeArrowheads="1"/>
            </p:cNvSpPr>
            <p:nvPr/>
          </p:nvSpPr>
          <p:spPr bwMode="auto">
            <a:xfrm>
              <a:off x="3315" y="1587"/>
              <a:ext cx="143" cy="1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fr-FR"/>
            </a:p>
          </p:txBody>
        </p:sp>
        <p:sp>
          <p:nvSpPr>
            <p:cNvPr id="12320" name="Text Box 150"/>
            <p:cNvSpPr txBox="1">
              <a:spLocks noChangeArrowheads="1"/>
            </p:cNvSpPr>
            <p:nvPr/>
          </p:nvSpPr>
          <p:spPr bwMode="auto">
            <a:xfrm>
              <a:off x="3315" y="1362"/>
              <a:ext cx="438" cy="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fr-FR" sz="1200" b="0">
                  <a:solidFill>
                    <a:srgbClr val="0070C0"/>
                  </a:solidFill>
                  <a:latin typeface="Times New Roman" pitchFamily="18" charset="0"/>
                </a:rPr>
                <a:t>-</a:t>
              </a:r>
              <a:endParaRPr lang="fr-FR"/>
            </a:p>
          </p:txBody>
        </p:sp>
      </p:grpSp>
      <p:grpSp>
        <p:nvGrpSpPr>
          <p:cNvPr id="12303" name="Group 151"/>
          <p:cNvGrpSpPr>
            <a:grpSpLocks/>
          </p:cNvGrpSpPr>
          <p:nvPr/>
        </p:nvGrpSpPr>
        <p:grpSpPr bwMode="auto">
          <a:xfrm>
            <a:off x="2735263" y="2879725"/>
            <a:ext cx="395287" cy="403225"/>
            <a:chOff x="3315" y="1362"/>
            <a:chExt cx="438" cy="453"/>
          </a:xfrm>
        </p:grpSpPr>
        <p:sp>
          <p:nvSpPr>
            <p:cNvPr id="12317" name="Oval 152"/>
            <p:cNvSpPr>
              <a:spLocks noChangeArrowheads="1"/>
            </p:cNvSpPr>
            <p:nvPr/>
          </p:nvSpPr>
          <p:spPr bwMode="auto">
            <a:xfrm>
              <a:off x="3315" y="1587"/>
              <a:ext cx="143" cy="1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fr-FR"/>
            </a:p>
          </p:txBody>
        </p:sp>
        <p:sp>
          <p:nvSpPr>
            <p:cNvPr id="12318" name="Text Box 153"/>
            <p:cNvSpPr txBox="1">
              <a:spLocks noChangeArrowheads="1"/>
            </p:cNvSpPr>
            <p:nvPr/>
          </p:nvSpPr>
          <p:spPr bwMode="auto">
            <a:xfrm>
              <a:off x="3315" y="1362"/>
              <a:ext cx="438" cy="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fr-FR" sz="1200" b="0">
                  <a:solidFill>
                    <a:srgbClr val="0070C0"/>
                  </a:solidFill>
                  <a:latin typeface="Times New Roman" pitchFamily="18" charset="0"/>
                </a:rPr>
                <a:t>-</a:t>
              </a:r>
              <a:endParaRPr lang="fr-FR"/>
            </a:p>
          </p:txBody>
        </p:sp>
      </p:grpSp>
      <p:grpSp>
        <p:nvGrpSpPr>
          <p:cNvPr id="12304" name="Group 154"/>
          <p:cNvGrpSpPr>
            <a:grpSpLocks/>
          </p:cNvGrpSpPr>
          <p:nvPr/>
        </p:nvGrpSpPr>
        <p:grpSpPr bwMode="auto">
          <a:xfrm>
            <a:off x="5646738" y="2843213"/>
            <a:ext cx="396875" cy="404812"/>
            <a:chOff x="3315" y="1362"/>
            <a:chExt cx="438" cy="453"/>
          </a:xfrm>
        </p:grpSpPr>
        <p:sp>
          <p:nvSpPr>
            <p:cNvPr id="12315" name="Oval 155"/>
            <p:cNvSpPr>
              <a:spLocks noChangeArrowheads="1"/>
            </p:cNvSpPr>
            <p:nvPr/>
          </p:nvSpPr>
          <p:spPr bwMode="auto">
            <a:xfrm>
              <a:off x="3315" y="1587"/>
              <a:ext cx="143" cy="14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endParaRPr lang="fr-FR"/>
            </a:p>
          </p:txBody>
        </p:sp>
        <p:sp>
          <p:nvSpPr>
            <p:cNvPr id="12316" name="Text Box 156"/>
            <p:cNvSpPr txBox="1">
              <a:spLocks noChangeArrowheads="1"/>
            </p:cNvSpPr>
            <p:nvPr/>
          </p:nvSpPr>
          <p:spPr bwMode="auto">
            <a:xfrm>
              <a:off x="3315" y="1362"/>
              <a:ext cx="438" cy="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fr-FR" sz="1200" b="0">
                  <a:solidFill>
                    <a:srgbClr val="0070C0"/>
                  </a:solidFill>
                  <a:latin typeface="Times New Roman" pitchFamily="18" charset="0"/>
                </a:rPr>
                <a:t>-</a:t>
              </a:r>
              <a:endParaRPr lang="fr-FR"/>
            </a:p>
          </p:txBody>
        </p:sp>
      </p:grpSp>
      <p:sp>
        <p:nvSpPr>
          <p:cNvPr id="12305" name="Text Box 158"/>
          <p:cNvSpPr txBox="1">
            <a:spLocks noChangeArrowheads="1"/>
          </p:cNvSpPr>
          <p:nvPr/>
        </p:nvSpPr>
        <p:spPr bwMode="auto">
          <a:xfrm>
            <a:off x="3328988" y="1638300"/>
            <a:ext cx="10668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fr-FR" sz="1200" b="0">
                <a:solidFill>
                  <a:srgbClr val="FF0000"/>
                </a:solidFill>
                <a:latin typeface="Times New Roman" pitchFamily="18" charset="0"/>
              </a:rPr>
              <a:t>(x y z)</a:t>
            </a:r>
            <a:endParaRPr lang="fr-FR"/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1212804" y="271465"/>
            <a:ext cx="6697699" cy="492086"/>
          </a:xfrm>
          <a:prstGeom prst="rect">
            <a:avLst/>
          </a:prstGeom>
          <a:ln>
            <a:solidFill>
              <a:srgbClr val="FF00FF"/>
            </a:solidFill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800" dirty="0">
                <a:ln>
                  <a:solidFill>
                    <a:srgbClr val="FF0000"/>
                  </a:solidFill>
                </a:ln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DONNEES CRISTALLOGRAPHIQUES</a:t>
            </a:r>
          </a:p>
        </p:txBody>
      </p:sp>
      <p:cxnSp>
        <p:nvCxnSpPr>
          <p:cNvPr id="40" name="Connecteur droit 39"/>
          <p:cNvCxnSpPr/>
          <p:nvPr/>
        </p:nvCxnSpPr>
        <p:spPr bwMode="auto">
          <a:xfrm>
            <a:off x="6014590" y="5902266"/>
            <a:ext cx="219078" cy="1588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F0000">
                <a:alpha val="60000"/>
              </a:srgbClr>
            </a:glow>
          </a:effectLst>
        </p:spPr>
      </p:cxnSp>
      <p:grpSp>
        <p:nvGrpSpPr>
          <p:cNvPr id="12308" name="Groupe 38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12311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12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13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14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309" name="Text Box 157"/>
          <p:cNvSpPr txBox="1">
            <a:spLocks noChangeArrowheads="1"/>
          </p:cNvSpPr>
          <p:nvPr/>
        </p:nvSpPr>
        <p:spPr bwMode="auto">
          <a:xfrm>
            <a:off x="5186363" y="2844800"/>
            <a:ext cx="10287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fr-FR" sz="1200" b="0">
                <a:solidFill>
                  <a:srgbClr val="0070C0"/>
                </a:solidFill>
                <a:latin typeface="Times New Roman" pitchFamily="18" charset="0"/>
              </a:rPr>
              <a:t>(x y z)</a:t>
            </a:r>
            <a:endParaRPr lang="fr-FR"/>
          </a:p>
        </p:txBody>
      </p:sp>
      <p:cxnSp>
        <p:nvCxnSpPr>
          <p:cNvPr id="12310" name="AutoShape 159"/>
          <p:cNvCxnSpPr>
            <a:cxnSpLocks noChangeShapeType="1"/>
          </p:cNvCxnSpPr>
          <p:nvPr/>
        </p:nvCxnSpPr>
        <p:spPr bwMode="auto">
          <a:xfrm>
            <a:off x="5268913" y="2938463"/>
            <a:ext cx="398462" cy="0"/>
          </a:xfrm>
          <a:prstGeom prst="straightConnector1">
            <a:avLst/>
          </a:prstGeom>
          <a:noFill/>
          <a:ln w="9525">
            <a:solidFill>
              <a:srgbClr val="0070C0"/>
            </a:solidFill>
            <a:prstDash val="lgDash"/>
            <a:round/>
            <a:headEnd/>
            <a:tailEnd/>
          </a:ln>
        </p:spPr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9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9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02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030" name="Rectangle 4"/>
          <p:cNvSpPr>
            <a:spLocks noChangeArrowheads="1"/>
          </p:cNvSpPr>
          <p:nvPr/>
        </p:nvSpPr>
        <p:spPr bwMode="auto">
          <a:xfrm>
            <a:off x="0" y="371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03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0" y="342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033" name="Rectangle 7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034" name="Rectangle 8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035" name="Rectangle 9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036" name="Rectangle 10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graphicFrame>
        <p:nvGraphicFramePr>
          <p:cNvPr id="171019" name="Object 11"/>
          <p:cNvGraphicFramePr>
            <a:graphicFrameLocks noChangeAspect="1"/>
          </p:cNvGraphicFramePr>
          <p:nvPr/>
        </p:nvGraphicFramePr>
        <p:xfrm>
          <a:off x="1979613" y="5897563"/>
          <a:ext cx="4643437" cy="744537"/>
        </p:xfrm>
        <a:graphic>
          <a:graphicData uri="http://schemas.openxmlformats.org/presentationml/2006/ole">
            <p:oleObj spid="_x0000_s1026" name="Équation" r:id="rId3" imgW="2031840" imgH="304560" progId="Equation.3">
              <p:embed/>
            </p:oleObj>
          </a:graphicData>
        </a:graphic>
      </p:graphicFrame>
      <p:sp>
        <p:nvSpPr>
          <p:cNvPr id="1037" name="Rectangle 12"/>
          <p:cNvSpPr>
            <a:spLocks noChangeArrowheads="1"/>
          </p:cNvSpPr>
          <p:nvPr/>
        </p:nvSpPr>
        <p:spPr bwMode="auto">
          <a:xfrm>
            <a:off x="0" y="3305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03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039" name="Rectangle 29"/>
          <p:cNvSpPr>
            <a:spLocks noChangeArrowheads="1"/>
          </p:cNvSpPr>
          <p:nvPr/>
        </p:nvSpPr>
        <p:spPr bwMode="auto">
          <a:xfrm>
            <a:off x="0" y="247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auto">
          <a:xfrm>
            <a:off x="1504908" y="288882"/>
            <a:ext cx="6205565" cy="638138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8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RESOLUTION DE LA STRUCTURE </a:t>
            </a:r>
          </a:p>
        </p:txBody>
      </p:sp>
      <p:sp>
        <p:nvSpPr>
          <p:cNvPr id="1056" name="Text Box 32"/>
          <p:cNvSpPr txBox="1">
            <a:spLocks noChangeArrowheads="1"/>
          </p:cNvSpPr>
          <p:nvPr/>
        </p:nvSpPr>
        <p:spPr bwMode="auto">
          <a:xfrm>
            <a:off x="3779838" y="1205349"/>
            <a:ext cx="3889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6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Facteur de structure ?</a:t>
            </a:r>
          </a:p>
        </p:txBody>
      </p:sp>
      <p:sp>
        <p:nvSpPr>
          <p:cNvPr id="1057" name="Text Box 33"/>
          <p:cNvSpPr txBox="1">
            <a:spLocks noChangeArrowheads="1"/>
          </p:cNvSpPr>
          <p:nvPr/>
        </p:nvSpPr>
        <p:spPr bwMode="auto">
          <a:xfrm>
            <a:off x="252413" y="1196975"/>
            <a:ext cx="36718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400" u="sng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Situation du problème </a:t>
            </a:r>
          </a:p>
        </p:txBody>
      </p:sp>
      <p:sp>
        <p:nvSpPr>
          <p:cNvPr id="171045" name="Text Box 37"/>
          <p:cNvSpPr txBox="1">
            <a:spLocks noChangeArrowheads="1"/>
          </p:cNvSpPr>
          <p:nvPr/>
        </p:nvSpPr>
        <p:spPr bwMode="auto">
          <a:xfrm>
            <a:off x="4462461" y="2015896"/>
            <a:ext cx="3906891" cy="646331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3600" i="1" dirty="0" err="1">
                <a:ln>
                  <a:solidFill>
                    <a:srgbClr val="FF00FF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3600" i="1" baseline="-25000" dirty="0" err="1">
                <a:ln>
                  <a:solidFill>
                    <a:srgbClr val="FF00FF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hkl</a:t>
            </a:r>
            <a:r>
              <a:rPr lang="fr-FR" sz="3600" i="1" baseline="-25000" dirty="0">
                <a:ln>
                  <a:solidFill>
                    <a:srgbClr val="FF00FF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600" i="1" dirty="0">
                <a:ln>
                  <a:solidFill>
                    <a:srgbClr val="FF00FF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≈</a:t>
            </a:r>
            <a:r>
              <a:rPr lang="fr-FR" sz="3600" i="1" dirty="0">
                <a:ln>
                  <a:solidFill>
                    <a:srgbClr val="FF00FF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f</a:t>
            </a:r>
            <a:r>
              <a:rPr lang="fr-FR" sz="3600" i="1" baseline="-25000" dirty="0">
                <a:ln>
                  <a:solidFill>
                    <a:srgbClr val="FF00FF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fr-FR" sz="3600" i="1" dirty="0">
                <a:ln>
                  <a:solidFill>
                    <a:srgbClr val="FF00FF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+f</a:t>
            </a:r>
            <a:r>
              <a:rPr lang="fr-FR" sz="3600" i="1" baseline="-25000" dirty="0">
                <a:ln>
                  <a:solidFill>
                    <a:srgbClr val="FF00FF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fr-FR" sz="3600" i="1" dirty="0">
                <a:ln>
                  <a:solidFill>
                    <a:srgbClr val="FF00FF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+f</a:t>
            </a:r>
            <a:r>
              <a:rPr lang="fr-FR" sz="3600" i="1" baseline="-25000" dirty="0">
                <a:ln>
                  <a:solidFill>
                    <a:srgbClr val="FF00FF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fr-FR" sz="3600" i="1" dirty="0">
                <a:ln>
                  <a:solidFill>
                    <a:srgbClr val="FF00FF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+f</a:t>
            </a:r>
            <a:r>
              <a:rPr lang="fr-FR" sz="3600" i="1" baseline="-25000" dirty="0">
                <a:ln>
                  <a:solidFill>
                    <a:srgbClr val="FF00FF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grpSp>
        <p:nvGrpSpPr>
          <p:cNvPr id="1046" name="Groupe 39"/>
          <p:cNvGrpSpPr>
            <a:grpSpLocks/>
          </p:cNvGrpSpPr>
          <p:nvPr/>
        </p:nvGrpSpPr>
        <p:grpSpPr bwMode="auto">
          <a:xfrm>
            <a:off x="-101600" y="1785938"/>
            <a:ext cx="4491038" cy="3443287"/>
            <a:chOff x="-28638" y="1785915"/>
            <a:chExt cx="4491101" cy="3443310"/>
          </a:xfrm>
        </p:grpSpPr>
        <p:sp>
          <p:nvSpPr>
            <p:cNvPr id="2" name="Text Box 35"/>
            <p:cNvSpPr txBox="1">
              <a:spLocks noChangeArrowheads="1"/>
            </p:cNvSpPr>
            <p:nvPr/>
          </p:nvSpPr>
          <p:spPr bwMode="auto">
            <a:xfrm>
              <a:off x="2159000" y="2960688"/>
              <a:ext cx="64770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fr-FR" i="1" dirty="0">
                  <a:ln>
                    <a:solidFill>
                      <a:srgbClr val="FF0000"/>
                    </a:solidFill>
                  </a:ln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fr-FR" sz="2400" i="1" baseline="-25000" dirty="0">
                  <a:ln>
                    <a:solidFill>
                      <a:srgbClr val="FF0000"/>
                    </a:solidFill>
                  </a:ln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grpSp>
          <p:nvGrpSpPr>
            <p:cNvPr id="1064" name="Groupe 38"/>
            <p:cNvGrpSpPr>
              <a:grpSpLocks/>
            </p:cNvGrpSpPr>
            <p:nvPr/>
          </p:nvGrpSpPr>
          <p:grpSpPr bwMode="auto">
            <a:xfrm>
              <a:off x="-28638" y="1785915"/>
              <a:ext cx="4491101" cy="3443310"/>
              <a:chOff x="-28638" y="1785915"/>
              <a:chExt cx="4491101" cy="3443310"/>
            </a:xfrm>
          </p:grpSpPr>
          <p:sp>
            <p:nvSpPr>
              <p:cNvPr id="1065" name="Line 13"/>
              <p:cNvSpPr>
                <a:spLocks noChangeShapeType="1"/>
              </p:cNvSpPr>
              <p:nvPr/>
            </p:nvSpPr>
            <p:spPr bwMode="auto">
              <a:xfrm flipV="1">
                <a:off x="468313" y="4868863"/>
                <a:ext cx="3959225" cy="1905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lgDash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1066" name="Line 14"/>
              <p:cNvSpPr>
                <a:spLocks noChangeShapeType="1"/>
              </p:cNvSpPr>
              <p:nvPr/>
            </p:nvSpPr>
            <p:spPr bwMode="auto">
              <a:xfrm flipV="1">
                <a:off x="468313" y="2217738"/>
                <a:ext cx="0" cy="2670175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lgDash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3" name="Line 15"/>
              <p:cNvSpPr>
                <a:spLocks noChangeShapeType="1"/>
              </p:cNvSpPr>
              <p:nvPr/>
            </p:nvSpPr>
            <p:spPr bwMode="auto">
              <a:xfrm flipV="1">
                <a:off x="468257" y="2994010"/>
                <a:ext cx="2505110" cy="1893901"/>
              </a:xfrm>
              <a:prstGeom prst="line">
                <a:avLst/>
              </a:prstGeom>
              <a:noFill/>
              <a:ln w="38100">
                <a:solidFill>
                  <a:schemeClr val="accent6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algn="ctr">
                  <a:spcBef>
                    <a:spcPct val="50000"/>
                  </a:spcBef>
                  <a:defRPr/>
                </a:pPr>
                <a:endParaRPr lang="fr-FR"/>
              </a:p>
            </p:txBody>
          </p:sp>
          <p:sp>
            <p:nvSpPr>
              <p:cNvPr id="1040" name="Line 16"/>
              <p:cNvSpPr>
                <a:spLocks noChangeShapeType="1"/>
              </p:cNvSpPr>
              <p:nvPr/>
            </p:nvSpPr>
            <p:spPr bwMode="auto">
              <a:xfrm flipV="1">
                <a:off x="515883" y="4565646"/>
                <a:ext cx="1617685" cy="290515"/>
              </a:xfrm>
              <a:prstGeom prst="line">
                <a:avLst/>
              </a:prstGeom>
              <a:noFill/>
              <a:ln w="3175">
                <a:solidFill>
                  <a:schemeClr val="accent6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algn="ctr">
                  <a:spcBef>
                    <a:spcPct val="50000"/>
                  </a:spcBef>
                  <a:defRPr/>
                </a:pPr>
                <a:endParaRPr lang="fr-FR"/>
              </a:p>
            </p:txBody>
          </p:sp>
          <p:sp>
            <p:nvSpPr>
              <p:cNvPr id="1041" name="Line 17"/>
              <p:cNvSpPr>
                <a:spLocks noChangeShapeType="1"/>
              </p:cNvSpPr>
              <p:nvPr/>
            </p:nvSpPr>
            <p:spPr bwMode="auto">
              <a:xfrm flipV="1">
                <a:off x="2084355" y="3819516"/>
                <a:ext cx="727085" cy="777880"/>
              </a:xfrm>
              <a:prstGeom prst="line">
                <a:avLst/>
              </a:prstGeom>
              <a:noFill/>
              <a:ln w="3175">
                <a:solidFill>
                  <a:schemeClr val="accent6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algn="ctr">
                  <a:spcBef>
                    <a:spcPct val="50000"/>
                  </a:spcBef>
                  <a:defRPr/>
                </a:pPr>
                <a:endParaRPr lang="fr-FR"/>
              </a:p>
            </p:txBody>
          </p:sp>
          <p:sp>
            <p:nvSpPr>
              <p:cNvPr id="1042" name="Line 18"/>
              <p:cNvSpPr>
                <a:spLocks noChangeShapeType="1"/>
              </p:cNvSpPr>
              <p:nvPr/>
            </p:nvSpPr>
            <p:spPr bwMode="auto">
              <a:xfrm flipH="1" flipV="1">
                <a:off x="1598573" y="2800334"/>
                <a:ext cx="1131903" cy="1019182"/>
              </a:xfrm>
              <a:prstGeom prst="line">
                <a:avLst/>
              </a:prstGeom>
              <a:noFill/>
              <a:ln w="3175">
                <a:solidFill>
                  <a:schemeClr val="accent6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algn="ctr">
                  <a:spcBef>
                    <a:spcPct val="50000"/>
                  </a:spcBef>
                  <a:defRPr/>
                </a:pPr>
                <a:endParaRPr lang="fr-FR"/>
              </a:p>
            </p:txBody>
          </p:sp>
          <p:sp>
            <p:nvSpPr>
              <p:cNvPr id="1043" name="Line 19"/>
              <p:cNvSpPr>
                <a:spLocks noChangeShapeType="1"/>
              </p:cNvSpPr>
              <p:nvPr/>
            </p:nvSpPr>
            <p:spPr bwMode="auto">
              <a:xfrm>
                <a:off x="1633498" y="2816209"/>
                <a:ext cx="1292243" cy="193676"/>
              </a:xfrm>
              <a:prstGeom prst="line">
                <a:avLst/>
              </a:prstGeom>
              <a:noFill/>
              <a:ln w="9525">
                <a:solidFill>
                  <a:schemeClr val="accent6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pPr algn="ctr">
                  <a:spcBef>
                    <a:spcPct val="50000"/>
                  </a:spcBef>
                  <a:defRPr/>
                </a:pPr>
                <a:endParaRPr lang="fr-FR"/>
              </a:p>
            </p:txBody>
          </p:sp>
          <p:sp>
            <p:nvSpPr>
              <p:cNvPr id="1044" name="Text Box 20"/>
              <p:cNvSpPr txBox="1">
                <a:spLocks noChangeArrowheads="1"/>
              </p:cNvSpPr>
              <p:nvPr/>
            </p:nvSpPr>
            <p:spPr bwMode="auto">
              <a:xfrm>
                <a:off x="1693863" y="4437063"/>
                <a:ext cx="1438275" cy="38893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r">
                  <a:spcBef>
                    <a:spcPct val="50000"/>
                  </a:spcBef>
                  <a:defRPr/>
                </a:pPr>
                <a:r>
                  <a:rPr lang="fr-FR" b="0" dirty="0">
                    <a:ln>
                      <a:solidFill>
                        <a:schemeClr val="tx1"/>
                      </a:solidFill>
                    </a:ln>
                    <a:solidFill>
                      <a:srgbClr val="FF0000"/>
                    </a:solidFill>
                    <a:latin typeface="Times New Roman" pitchFamily="18" charset="0"/>
                  </a:rPr>
                  <a:t>atome 1  </a:t>
                </a:r>
                <a:endParaRPr lang="fr-FR" b="0" i="1" dirty="0">
                  <a:ln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45" name="Text Box 21"/>
              <p:cNvSpPr txBox="1">
                <a:spLocks noChangeArrowheads="1"/>
              </p:cNvSpPr>
              <p:nvPr/>
            </p:nvSpPr>
            <p:spPr bwMode="auto">
              <a:xfrm>
                <a:off x="2125663" y="3644900"/>
                <a:ext cx="1614487" cy="3397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r">
                  <a:spcBef>
                    <a:spcPct val="50000"/>
                  </a:spcBef>
                  <a:defRPr/>
                </a:pPr>
                <a:r>
                  <a:rPr lang="fr-FR" b="0" dirty="0">
                    <a:ln>
                      <a:solidFill>
                        <a:schemeClr val="tx1"/>
                      </a:solidFill>
                    </a:ln>
                    <a:solidFill>
                      <a:srgbClr val="FF0000"/>
                    </a:solidFill>
                    <a:latin typeface="Times New Roman" pitchFamily="18" charset="0"/>
                  </a:rPr>
                  <a:t>atome 2</a:t>
                </a:r>
              </a:p>
            </p:txBody>
          </p:sp>
          <p:sp>
            <p:nvSpPr>
              <p:cNvPr id="4" name="Text Box 22"/>
              <p:cNvSpPr txBox="1">
                <a:spLocks noChangeArrowheads="1"/>
              </p:cNvSpPr>
              <p:nvPr/>
            </p:nvSpPr>
            <p:spPr bwMode="auto">
              <a:xfrm>
                <a:off x="2459038" y="2779713"/>
                <a:ext cx="1536700" cy="3873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r">
                  <a:spcBef>
                    <a:spcPct val="50000"/>
                  </a:spcBef>
                  <a:defRPr/>
                </a:pPr>
                <a:r>
                  <a:rPr lang="fr-FR" b="0" dirty="0">
                    <a:ln>
                      <a:solidFill>
                        <a:schemeClr val="tx1"/>
                      </a:solidFill>
                    </a:ln>
                    <a:solidFill>
                      <a:srgbClr val="FF0000"/>
                    </a:solidFill>
                    <a:latin typeface="Times New Roman" pitchFamily="18" charset="0"/>
                  </a:rPr>
                  <a:t>atome4</a:t>
                </a:r>
              </a:p>
            </p:txBody>
          </p:sp>
          <p:sp>
            <p:nvSpPr>
              <p:cNvPr id="1047" name="Text Box 23"/>
              <p:cNvSpPr txBox="1">
                <a:spLocks noChangeArrowheads="1"/>
              </p:cNvSpPr>
              <p:nvPr/>
            </p:nvSpPr>
            <p:spPr bwMode="auto">
              <a:xfrm>
                <a:off x="592086" y="2636838"/>
                <a:ext cx="1101778" cy="44291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fr-FR" b="0" dirty="0">
                    <a:ln>
                      <a:solidFill>
                        <a:schemeClr val="tx1"/>
                      </a:solidFill>
                    </a:ln>
                    <a:solidFill>
                      <a:srgbClr val="FF0000"/>
                    </a:solidFill>
                    <a:latin typeface="Times New Roman" pitchFamily="18" charset="0"/>
                  </a:rPr>
                  <a:t>atome 3</a:t>
                </a:r>
              </a:p>
            </p:txBody>
          </p:sp>
          <p:sp>
            <p:nvSpPr>
              <p:cNvPr id="1048" name="Text Box 24"/>
              <p:cNvSpPr txBox="1">
                <a:spLocks noChangeArrowheads="1"/>
              </p:cNvSpPr>
              <p:nvPr/>
            </p:nvSpPr>
            <p:spPr bwMode="auto">
              <a:xfrm>
                <a:off x="3492500" y="4889500"/>
                <a:ext cx="969963" cy="3397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r">
                  <a:spcBef>
                    <a:spcPct val="50000"/>
                  </a:spcBef>
                  <a:defRPr/>
                </a:pPr>
                <a:r>
                  <a:rPr lang="fr-FR" sz="2400" dirty="0">
                    <a:ln>
                      <a:solidFill>
                        <a:srgbClr val="FF0000"/>
                      </a:solidFill>
                    </a:ln>
                    <a:solidFill>
                      <a:schemeClr val="tx1"/>
                    </a:solidFill>
                    <a:latin typeface="Times New Roman" pitchFamily="18" charset="0"/>
                  </a:rPr>
                  <a:t>Réel</a:t>
                </a:r>
              </a:p>
            </p:txBody>
          </p:sp>
          <p:sp>
            <p:nvSpPr>
              <p:cNvPr id="1049" name="Text Box 25"/>
              <p:cNvSpPr txBox="1">
                <a:spLocks noChangeArrowheads="1"/>
              </p:cNvSpPr>
              <p:nvPr/>
            </p:nvSpPr>
            <p:spPr bwMode="auto">
              <a:xfrm>
                <a:off x="-28638" y="1785915"/>
                <a:ext cx="1873216" cy="37939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r">
                  <a:spcBef>
                    <a:spcPct val="50000"/>
                  </a:spcBef>
                  <a:defRPr/>
                </a:pPr>
                <a:r>
                  <a:rPr lang="fr-FR" sz="2400" dirty="0">
                    <a:ln>
                      <a:solidFill>
                        <a:srgbClr val="FF0000"/>
                      </a:solidFill>
                    </a:ln>
                    <a:solidFill>
                      <a:schemeClr val="tx1"/>
                    </a:solidFill>
                    <a:latin typeface="Times New Roman" pitchFamily="18" charset="0"/>
                  </a:rPr>
                  <a:t>Imaginaire</a:t>
                </a:r>
              </a:p>
            </p:txBody>
          </p:sp>
          <p:sp>
            <p:nvSpPr>
              <p:cNvPr id="1078" name="Freeform 26"/>
              <p:cNvSpPr>
                <a:spLocks/>
              </p:cNvSpPr>
              <p:nvPr/>
            </p:nvSpPr>
            <p:spPr bwMode="auto">
              <a:xfrm>
                <a:off x="1116013" y="4437063"/>
                <a:ext cx="166687" cy="431800"/>
              </a:xfrm>
              <a:custGeom>
                <a:avLst/>
                <a:gdLst>
                  <a:gd name="T0" fmla="*/ 0 w 105"/>
                  <a:gd name="T1" fmla="*/ 0 h 272"/>
                  <a:gd name="T2" fmla="*/ 2147483647 w 105"/>
                  <a:gd name="T3" fmla="*/ 2147483647 h 272"/>
                  <a:gd name="T4" fmla="*/ 2147483647 w 105"/>
                  <a:gd name="T5" fmla="*/ 2147483647 h 272"/>
                  <a:gd name="T6" fmla="*/ 0 60000 65536"/>
                  <a:gd name="T7" fmla="*/ 0 60000 65536"/>
                  <a:gd name="T8" fmla="*/ 0 60000 65536"/>
                  <a:gd name="T9" fmla="*/ 0 w 105"/>
                  <a:gd name="T10" fmla="*/ 0 h 272"/>
                  <a:gd name="T11" fmla="*/ 105 w 105"/>
                  <a:gd name="T12" fmla="*/ 272 h 27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5" h="272">
                    <a:moveTo>
                      <a:pt x="0" y="0"/>
                    </a:moveTo>
                    <a:cubicBezTo>
                      <a:pt x="37" y="22"/>
                      <a:pt x="75" y="45"/>
                      <a:pt x="90" y="90"/>
                    </a:cubicBezTo>
                    <a:cubicBezTo>
                      <a:pt x="105" y="135"/>
                      <a:pt x="90" y="242"/>
                      <a:pt x="90" y="27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50000"/>
                  </a:spcBef>
                </a:pPr>
                <a:endParaRPr lang="fr-FR"/>
              </a:p>
            </p:txBody>
          </p:sp>
          <p:sp>
            <p:nvSpPr>
              <p:cNvPr id="1051" name="Text Box 27"/>
              <p:cNvSpPr txBox="1">
                <a:spLocks noChangeArrowheads="1"/>
              </p:cNvSpPr>
              <p:nvPr/>
            </p:nvSpPr>
            <p:spPr bwMode="auto">
              <a:xfrm>
                <a:off x="1217613" y="4159260"/>
                <a:ext cx="793750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l-GR" sz="2800" b="0" dirty="0">
                    <a:ln>
                      <a:solidFill>
                        <a:schemeClr val="tx1"/>
                      </a:solidFill>
                    </a:ln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φ</a:t>
                </a:r>
                <a:r>
                  <a:rPr lang="fr-FR" sz="1800" b="0" dirty="0" err="1">
                    <a:ln>
                      <a:solidFill>
                        <a:schemeClr val="tx1"/>
                      </a:solidFill>
                    </a:ln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hkl</a:t>
                </a:r>
                <a:endParaRPr lang="el-GR" sz="1800" b="0" dirty="0">
                  <a:ln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" name="Text Box 30"/>
              <p:cNvSpPr txBox="1">
                <a:spLocks noChangeArrowheads="1"/>
              </p:cNvSpPr>
              <p:nvPr/>
            </p:nvSpPr>
            <p:spPr bwMode="auto">
              <a:xfrm>
                <a:off x="1187450" y="3392487"/>
                <a:ext cx="938213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fr-FR" sz="2800" b="0" dirty="0" err="1">
                    <a:ln>
                      <a:solidFill>
                        <a:srgbClr val="FF0000"/>
                      </a:solidFill>
                    </a:ln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fr-FR" sz="2800" b="0" baseline="-25000" dirty="0" err="1">
                    <a:ln>
                      <a:solidFill>
                        <a:srgbClr val="FF0000"/>
                      </a:solidFill>
                    </a:ln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hkl</a:t>
                </a:r>
                <a:endParaRPr lang="en-US" sz="2800" b="0" dirty="0">
                  <a:ln>
                    <a:solidFill>
                      <a:srgbClr val="FF0000"/>
                    </a:solidFill>
                  </a:ln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 Box 34"/>
              <p:cNvSpPr txBox="1">
                <a:spLocks noChangeArrowheads="1"/>
              </p:cNvSpPr>
              <p:nvPr/>
            </p:nvSpPr>
            <p:spPr bwMode="auto">
              <a:xfrm>
                <a:off x="2411413" y="4076700"/>
                <a:ext cx="720725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fr-FR" sz="2400" i="1" dirty="0">
                    <a:ln>
                      <a:solidFill>
                        <a:srgbClr val="FF0000"/>
                      </a:solidFill>
                    </a:ln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fr-FR" sz="2400" i="1" baseline="-25000" dirty="0">
                    <a:ln>
                      <a:solidFill>
                        <a:srgbClr val="FF0000"/>
                      </a:solidFill>
                    </a:ln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</a:p>
            </p:txBody>
          </p:sp>
          <p:sp>
            <p:nvSpPr>
              <p:cNvPr id="7" name="Text Box 36"/>
              <p:cNvSpPr txBox="1">
                <a:spLocks noChangeArrowheads="1"/>
              </p:cNvSpPr>
              <p:nvPr/>
            </p:nvSpPr>
            <p:spPr bwMode="auto">
              <a:xfrm>
                <a:off x="2159000" y="2457450"/>
                <a:ext cx="649288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fr-FR" sz="2400" i="1" dirty="0">
                    <a:ln>
                      <a:solidFill>
                        <a:srgbClr val="FF0000"/>
                      </a:solidFill>
                    </a:ln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fr-FR" sz="2400" i="1" baseline="-25000" dirty="0">
                    <a:ln>
                      <a:solidFill>
                        <a:srgbClr val="FF0000"/>
                      </a:solidFill>
                    </a:ln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</a:p>
            </p:txBody>
          </p:sp>
          <p:sp>
            <p:nvSpPr>
              <p:cNvPr id="8" name="Text Box 38"/>
              <p:cNvSpPr txBox="1">
                <a:spLocks noChangeArrowheads="1"/>
              </p:cNvSpPr>
              <p:nvPr/>
            </p:nvSpPr>
            <p:spPr bwMode="auto">
              <a:xfrm>
                <a:off x="1403350" y="4592638"/>
                <a:ext cx="722313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fr-FR" sz="2400" i="1" dirty="0">
                    <a:ln>
                      <a:solidFill>
                        <a:srgbClr val="FF0000"/>
                      </a:solidFill>
                    </a:ln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fr-FR" sz="2400" i="1" baseline="-25000" dirty="0">
                    <a:ln>
                      <a:solidFill>
                        <a:srgbClr val="FF0000"/>
                      </a:solidFill>
                    </a:ln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</a:p>
            </p:txBody>
          </p:sp>
        </p:grpSp>
      </p:grpSp>
      <p:sp>
        <p:nvSpPr>
          <p:cNvPr id="43" name="ZoneTexte 42"/>
          <p:cNvSpPr txBox="1">
            <a:spLocks noChangeArrowheads="1"/>
          </p:cNvSpPr>
          <p:nvPr/>
        </p:nvSpPr>
        <p:spPr bwMode="auto">
          <a:xfrm>
            <a:off x="4462463" y="2963863"/>
            <a:ext cx="30670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32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hkl</a:t>
            </a:r>
            <a:r>
              <a:rPr lang="fr-FR" sz="32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= A + i B</a:t>
            </a:r>
          </a:p>
        </p:txBody>
      </p:sp>
      <p:sp>
        <p:nvSpPr>
          <p:cNvPr id="44" name="Text Box 51"/>
          <p:cNvSpPr txBox="1">
            <a:spLocks noChangeArrowheads="1"/>
          </p:cNvSpPr>
          <p:nvPr/>
        </p:nvSpPr>
        <p:spPr bwMode="auto">
          <a:xfrm>
            <a:off x="4618085" y="3694428"/>
            <a:ext cx="25828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400" b="0" i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= </a:t>
            </a:r>
            <a:r>
              <a:rPr lang="en-US" sz="2400" b="0" i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sz="2400" b="0" i="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b="0" i="1" baseline="-250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hkl</a:t>
            </a:r>
            <a:r>
              <a:rPr lang="en-US" sz="2400" b="0" i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| </a:t>
            </a:r>
            <a:r>
              <a:rPr lang="en-US" sz="2400" b="0" i="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l-GR" sz="2400" b="0" i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φ</a:t>
            </a:r>
          </a:p>
        </p:txBody>
      </p:sp>
      <p:sp>
        <p:nvSpPr>
          <p:cNvPr id="45" name="Text Box 52"/>
          <p:cNvSpPr txBox="1">
            <a:spLocks noChangeArrowheads="1"/>
          </p:cNvSpPr>
          <p:nvPr/>
        </p:nvSpPr>
        <p:spPr bwMode="auto">
          <a:xfrm>
            <a:off x="4535487" y="4245290"/>
            <a:ext cx="29940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400" b="0" i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 = </a:t>
            </a:r>
            <a:r>
              <a:rPr lang="en-US" sz="2400" b="0" i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sz="2400" b="0" i="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b="0" i="1" baseline="-250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hkl</a:t>
            </a:r>
            <a:r>
              <a:rPr lang="en-US" sz="2400" b="0" i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| sin</a:t>
            </a:r>
            <a:r>
              <a:rPr lang="el-GR" sz="2400" b="0" i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φ</a:t>
            </a:r>
          </a:p>
        </p:txBody>
      </p:sp>
      <p:sp>
        <p:nvSpPr>
          <p:cNvPr id="46" name="Text Box 53"/>
          <p:cNvSpPr txBox="1">
            <a:spLocks noChangeArrowheads="1"/>
          </p:cNvSpPr>
          <p:nvPr/>
        </p:nvSpPr>
        <p:spPr bwMode="auto">
          <a:xfrm>
            <a:off x="7200936" y="4012979"/>
            <a:ext cx="189867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tg </a:t>
            </a:r>
            <a:r>
              <a:rPr lang="el-GR" sz="2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fr-FR" sz="2400" baseline="-25000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hkl</a:t>
            </a:r>
            <a:r>
              <a:rPr lang="fr-FR" sz="2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= B</a:t>
            </a:r>
            <a:r>
              <a:rPr lang="en-US" sz="24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/A</a:t>
            </a:r>
          </a:p>
        </p:txBody>
      </p:sp>
      <p:sp>
        <p:nvSpPr>
          <p:cNvPr id="47" name="AutoShape 54"/>
          <p:cNvSpPr>
            <a:spLocks noChangeArrowheads="1"/>
          </p:cNvSpPr>
          <p:nvPr/>
        </p:nvSpPr>
        <p:spPr bwMode="auto">
          <a:xfrm>
            <a:off x="6572340" y="4122518"/>
            <a:ext cx="693747" cy="36513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/>
          </a:p>
        </p:txBody>
      </p:sp>
      <p:cxnSp>
        <p:nvCxnSpPr>
          <p:cNvPr id="1054" name="Connecteur droit 48"/>
          <p:cNvCxnSpPr>
            <a:cxnSpLocks noChangeShapeType="1"/>
          </p:cNvCxnSpPr>
          <p:nvPr/>
        </p:nvCxnSpPr>
        <p:spPr bwMode="auto">
          <a:xfrm rot="5400000">
            <a:off x="1966912" y="3919538"/>
            <a:ext cx="1858963" cy="7938"/>
          </a:xfrm>
          <a:prstGeom prst="line">
            <a:avLst/>
          </a:prstGeom>
          <a:noFill/>
          <a:ln w="12700" algn="ctr">
            <a:solidFill>
              <a:srgbClr val="FFFF00"/>
            </a:solidFill>
            <a:prstDash val="sysDot"/>
            <a:round/>
            <a:headEnd/>
            <a:tailEnd/>
          </a:ln>
        </p:spPr>
      </p:cxnSp>
      <p:sp>
        <p:nvSpPr>
          <p:cNvPr id="50" name="Rectangle 49"/>
          <p:cNvSpPr/>
          <p:nvPr/>
        </p:nvSpPr>
        <p:spPr>
          <a:xfrm>
            <a:off x="1760499" y="4962546"/>
            <a:ext cx="341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b="0" i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fr-FR" dirty="0"/>
          </a:p>
        </p:txBody>
      </p:sp>
      <p:sp>
        <p:nvSpPr>
          <p:cNvPr id="51" name="Rectangle 50"/>
          <p:cNvSpPr/>
          <p:nvPr/>
        </p:nvSpPr>
        <p:spPr>
          <a:xfrm>
            <a:off x="2965428" y="4049721"/>
            <a:ext cx="341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b="0" i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endParaRPr lang="fr-FR" dirty="0"/>
          </a:p>
        </p:txBody>
      </p:sp>
      <p:cxnSp>
        <p:nvCxnSpPr>
          <p:cNvPr id="9" name="Connecteur droit 52"/>
          <p:cNvCxnSpPr>
            <a:cxnSpLocks noChangeShapeType="1"/>
          </p:cNvCxnSpPr>
          <p:nvPr/>
        </p:nvCxnSpPr>
        <p:spPr bwMode="auto">
          <a:xfrm rot="5400000" flipH="1" flipV="1">
            <a:off x="1626394" y="3621882"/>
            <a:ext cx="34925" cy="2497137"/>
          </a:xfrm>
          <a:prstGeom prst="line">
            <a:avLst/>
          </a:prstGeom>
          <a:noFill/>
          <a:ln w="12700" algn="ctr">
            <a:solidFill>
              <a:srgbClr val="FFFF00"/>
            </a:solidFill>
            <a:prstDash val="sysDot"/>
            <a:round/>
            <a:headEnd/>
            <a:tailEnd/>
          </a:ln>
        </p:spPr>
      </p:cxnSp>
      <p:grpSp>
        <p:nvGrpSpPr>
          <p:cNvPr id="1058" name="Groupe 51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1059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0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1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2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1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1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7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263466" y="3794130"/>
            <a:ext cx="869009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fr-FR" sz="22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La connaissance des phases est un problème crucial de la détermination des structures cristallines</a:t>
            </a: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1477963" y="5600736"/>
            <a:ext cx="6873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FF00"/>
              </a:buClr>
              <a:buSzPct val="135000"/>
              <a:buFont typeface="Wingdings" pitchFamily="2" charset="2"/>
              <a:buChar char="Ø"/>
              <a:defRPr/>
            </a:pPr>
            <a:r>
              <a:rPr lang="fr-FR" sz="2400" b="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La Méthode de Patterson dite de l’atome lourd</a:t>
            </a:r>
          </a:p>
        </p:txBody>
      </p:sp>
      <p:sp>
        <p:nvSpPr>
          <p:cNvPr id="138245" name="Text Box 5"/>
          <p:cNvSpPr txBox="1">
            <a:spLocks noChangeArrowheads="1"/>
          </p:cNvSpPr>
          <p:nvPr/>
        </p:nvSpPr>
        <p:spPr bwMode="auto">
          <a:xfrm>
            <a:off x="1477963" y="6094449"/>
            <a:ext cx="6262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FF00"/>
              </a:buClr>
              <a:buSzPct val="145000"/>
              <a:buFont typeface="Wingdings" pitchFamily="2" charset="2"/>
              <a:buChar char="Ø"/>
              <a:defRPr/>
            </a:pPr>
            <a:r>
              <a:rPr lang="fr-FR" sz="2400" b="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Les Méthodes Directes</a:t>
            </a:r>
          </a:p>
        </p:txBody>
      </p:sp>
      <p:sp>
        <p:nvSpPr>
          <p:cNvPr id="138246" name="Text Box 6"/>
          <p:cNvSpPr txBox="1">
            <a:spLocks noChangeArrowheads="1"/>
          </p:cNvSpPr>
          <p:nvPr/>
        </p:nvSpPr>
        <p:spPr bwMode="auto">
          <a:xfrm>
            <a:off x="373005" y="4802213"/>
            <a:ext cx="51498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600" u="sng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Les méthodes de résolution : </a:t>
            </a:r>
          </a:p>
        </p:txBody>
      </p:sp>
      <p:sp>
        <p:nvSpPr>
          <p:cNvPr id="138247" name="Rectangle 7"/>
          <p:cNvSpPr>
            <a:spLocks noChangeArrowheads="1"/>
          </p:cNvSpPr>
          <p:nvPr/>
        </p:nvSpPr>
        <p:spPr bwMode="auto">
          <a:xfrm>
            <a:off x="446031" y="2504137"/>
            <a:ext cx="4137365" cy="4590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63" tIns="44438" rIns="90463" bIns="44438">
            <a:spAutoFit/>
          </a:bodyPr>
          <a:lstStyle/>
          <a:p>
            <a:pPr defTabSz="762000" eaLnBrk="0" hangingPunct="0">
              <a:buSzPct val="100000"/>
              <a:buFont typeface="Wingdings" pitchFamily="2" charset="2"/>
              <a:buNone/>
              <a:defRPr/>
            </a:pP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</a:rPr>
              <a:t> Structure </a:t>
            </a:r>
            <a:r>
              <a:rPr lang="fr-FR" sz="2400" dirty="0" err="1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</a:rPr>
              <a:t>Centrosymetrique</a:t>
            </a: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</a:rPr>
              <a:t>  </a:t>
            </a:r>
          </a:p>
        </p:txBody>
      </p:sp>
      <p:sp>
        <p:nvSpPr>
          <p:cNvPr id="138248" name="Rectangle 8"/>
          <p:cNvSpPr>
            <a:spLocks noChangeArrowheads="1"/>
          </p:cNvSpPr>
          <p:nvPr/>
        </p:nvSpPr>
        <p:spPr bwMode="auto">
          <a:xfrm>
            <a:off x="446031" y="3015319"/>
            <a:ext cx="4685592" cy="4590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63" tIns="44438" rIns="90463" bIns="44438">
            <a:spAutoFit/>
          </a:bodyPr>
          <a:lstStyle/>
          <a:p>
            <a:pPr defTabSz="762000" eaLnBrk="0" hangingPunct="0">
              <a:buSzPct val="100000"/>
              <a:buFont typeface="Wingdings" pitchFamily="2" charset="2"/>
              <a:buNone/>
              <a:defRPr/>
            </a:pP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</a:rPr>
              <a:t> Structure Non  </a:t>
            </a:r>
            <a:r>
              <a:rPr lang="fr-FR" sz="2400" dirty="0" err="1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</a:rPr>
              <a:t>Centrosymetrique</a:t>
            </a:r>
            <a:endParaRPr lang="fr-FR" sz="24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228600">
                  <a:schemeClr val="bg2">
                    <a:lumMod val="75000"/>
                    <a:alpha val="40000"/>
                  </a:schemeClr>
                </a:glow>
              </a:effectLst>
              <a:latin typeface="Times New Roman" pitchFamily="18" charset="0"/>
            </a:endParaRPr>
          </a:p>
        </p:txBody>
      </p:sp>
      <p:sp>
        <p:nvSpPr>
          <p:cNvPr id="138249" name="Rectangle 9"/>
          <p:cNvSpPr>
            <a:spLocks noChangeArrowheads="1"/>
          </p:cNvSpPr>
          <p:nvPr/>
        </p:nvSpPr>
        <p:spPr bwMode="auto">
          <a:xfrm>
            <a:off x="5265747" y="2467624"/>
            <a:ext cx="23542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fr-FR" sz="28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</a:t>
            </a:r>
            <a:r>
              <a:rPr lang="en-GB" sz="28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= 0</a:t>
            </a:r>
            <a:r>
              <a:rPr lang="en-GB" sz="28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</a:t>
            </a:r>
            <a:r>
              <a:rPr lang="en-GB" sz="2800" dirty="0" err="1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ou</a:t>
            </a:r>
            <a:r>
              <a:rPr lang="en-GB" sz="28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</a:t>
            </a:r>
            <a:endParaRPr lang="fr-FR" sz="28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228600">
                  <a:schemeClr val="bg2">
                    <a:lumMod val="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138250" name="Rectangle 10"/>
          <p:cNvSpPr>
            <a:spLocks noChangeArrowheads="1"/>
          </p:cNvSpPr>
          <p:nvPr/>
        </p:nvSpPr>
        <p:spPr bwMode="auto">
          <a:xfrm>
            <a:off x="5229234" y="3015319"/>
            <a:ext cx="2489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fr-FR" sz="28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</a:t>
            </a:r>
            <a:r>
              <a:rPr lang="en-GB" sz="28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</a:t>
            </a:r>
            <a:r>
              <a:rPr lang="en-GB" sz="28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[ 0 ,</a:t>
            </a:r>
            <a:r>
              <a:rPr lang="en-GB" sz="28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2 </a:t>
            </a:r>
            <a:r>
              <a:rPr lang="en-GB" sz="28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]</a:t>
            </a:r>
            <a:endParaRPr lang="fr-FR" sz="28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glow rad="228600">
                  <a:schemeClr val="bg2">
                    <a:lumMod val="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11" name="Rectangle 31"/>
          <p:cNvSpPr>
            <a:spLocks noChangeArrowheads="1"/>
          </p:cNvSpPr>
          <p:nvPr/>
        </p:nvSpPr>
        <p:spPr bwMode="auto">
          <a:xfrm>
            <a:off x="1504908" y="288882"/>
            <a:ext cx="6205565" cy="638138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8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RESOLUTION DE LA STRUCTURE </a:t>
            </a:r>
          </a:p>
        </p:txBody>
      </p:sp>
      <p:sp>
        <p:nvSpPr>
          <p:cNvPr id="14" name="Text Box 47"/>
          <p:cNvSpPr txBox="1">
            <a:spLocks noChangeArrowheads="1"/>
          </p:cNvSpPr>
          <p:nvPr/>
        </p:nvSpPr>
        <p:spPr bwMode="auto">
          <a:xfrm>
            <a:off x="3294045" y="1457298"/>
            <a:ext cx="499747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l-GR" sz="3200" dirty="0"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fr-FR" sz="3200" i="1" baseline="-25000" dirty="0" err="1"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hkl</a:t>
            </a:r>
            <a:r>
              <a:rPr lang="fr-FR" sz="3200" i="1" baseline="-25000" dirty="0"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200" baseline="-25000" dirty="0"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200" dirty="0"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= 2</a:t>
            </a:r>
            <a:r>
              <a:rPr lang="el-GR" sz="3200" dirty="0"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fr-FR" sz="3200" dirty="0"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fr-FR" sz="3200" i="1" dirty="0" err="1"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hx</a:t>
            </a:r>
            <a:r>
              <a:rPr lang="fr-FR" sz="3200" i="1" dirty="0"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fr-FR" sz="3200" i="1" dirty="0" err="1"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ky</a:t>
            </a:r>
            <a:r>
              <a:rPr lang="fr-FR" sz="3200" i="1" dirty="0"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fr-FR" sz="3200" i="1" dirty="0" err="1"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lz</a:t>
            </a:r>
            <a:r>
              <a:rPr lang="fr-FR" sz="3200" dirty="0"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el-GR" sz="3200" dirty="0">
              <a:solidFill>
                <a:srgbClr val="00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1066752" y="1238220"/>
            <a:ext cx="2227293" cy="830997"/>
          </a:xfrm>
          <a:prstGeom prst="rect">
            <a:avLst/>
          </a:prstGeom>
          <a:solidFill>
            <a:srgbClr val="0066FF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bg2">
                      <a:lumMod val="75000"/>
                      <a:alpha val="40000"/>
                    </a:schemeClr>
                  </a:glow>
                </a:effectLst>
                <a:latin typeface="Times New Roman" pitchFamily="18" charset="0"/>
              </a:rPr>
              <a:t>Problème de Phase</a:t>
            </a:r>
          </a:p>
        </p:txBody>
      </p:sp>
      <p:grpSp>
        <p:nvGrpSpPr>
          <p:cNvPr id="13327" name="Groupe 15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13328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9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30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31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diff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0279" y="507961"/>
            <a:ext cx="7103482" cy="4991108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567660" y="5875371"/>
            <a:ext cx="61785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Diffractomètre automatique CAD4 Nonius.</a:t>
            </a:r>
          </a:p>
        </p:txBody>
      </p:sp>
      <p:grpSp>
        <p:nvGrpSpPr>
          <p:cNvPr id="14340" name="Groupe 3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14341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2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3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4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755650" y="1557338"/>
            <a:ext cx="774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b="0">
              <a:solidFill>
                <a:schemeClr val="tx1"/>
              </a:solidFill>
            </a:endParaRP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0" y="1592263"/>
            <a:ext cx="4824413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Fichier Bismuth.HKL</a:t>
            </a:r>
          </a:p>
          <a:p>
            <a:pPr algn="ctr">
              <a:spcBef>
                <a:spcPct val="50000"/>
              </a:spcBef>
              <a:defRPr/>
            </a:pPr>
            <a:r>
              <a:rPr lang="fr-FR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Réflexions (</a:t>
            </a:r>
            <a:r>
              <a:rPr lang="fr-FR" i="1" dirty="0" err="1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hkl</a:t>
            </a:r>
            <a:r>
              <a:rPr lang="fr-FR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) + Intensité</a:t>
            </a:r>
          </a:p>
          <a:p>
            <a:pPr algn="ctr">
              <a:spcBef>
                <a:spcPct val="50000"/>
              </a:spcBef>
              <a:defRPr/>
            </a:pPr>
            <a:endParaRPr lang="fr-FR" sz="18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107950" y="4605338"/>
            <a:ext cx="485933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      Fichier Bismuth.INS</a:t>
            </a:r>
          </a:p>
          <a:p>
            <a:pPr algn="ctr">
              <a:spcBef>
                <a:spcPct val="50000"/>
              </a:spcBef>
              <a:defRPr/>
            </a:pPr>
            <a:r>
              <a:rPr lang="fr-FR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Données Cristallographiques</a:t>
            </a:r>
          </a:p>
        </p:txBody>
      </p:sp>
      <p:sp>
        <p:nvSpPr>
          <p:cNvPr id="22534" name="AutoShape 8"/>
          <p:cNvSpPr>
            <a:spLocks noChangeArrowheads="1"/>
          </p:cNvSpPr>
          <p:nvPr/>
        </p:nvSpPr>
        <p:spPr bwMode="auto">
          <a:xfrm>
            <a:off x="2653267" y="2565400"/>
            <a:ext cx="323850" cy="1028700"/>
          </a:xfrm>
          <a:prstGeom prst="curvedRightArrow">
            <a:avLst>
              <a:gd name="adj1" fmla="val 63529"/>
              <a:gd name="adj2" fmla="val 127059"/>
              <a:gd name="adj3" fmla="val 33333"/>
            </a:avLst>
          </a:prstGeom>
          <a:ln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/>
          </a:p>
        </p:txBody>
      </p:sp>
      <p:sp>
        <p:nvSpPr>
          <p:cNvPr id="22535" name="AutoShape 10"/>
          <p:cNvSpPr>
            <a:spLocks noChangeArrowheads="1"/>
          </p:cNvSpPr>
          <p:nvPr/>
        </p:nvSpPr>
        <p:spPr bwMode="auto">
          <a:xfrm rot="11195845" flipH="1">
            <a:off x="2653267" y="3644900"/>
            <a:ext cx="307975" cy="939800"/>
          </a:xfrm>
          <a:prstGeom prst="curvedRightArrow">
            <a:avLst>
              <a:gd name="adj1" fmla="val 61257"/>
              <a:gd name="adj2" fmla="val 122288"/>
              <a:gd name="adj3" fmla="val 33333"/>
            </a:avLst>
          </a:prstGeom>
          <a:ln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/>
          </a:p>
        </p:txBody>
      </p:sp>
      <p:sp>
        <p:nvSpPr>
          <p:cNvPr id="22536" name="Text Box 12"/>
          <p:cNvSpPr txBox="1">
            <a:spLocks noChangeArrowheads="1"/>
          </p:cNvSpPr>
          <p:nvPr/>
        </p:nvSpPr>
        <p:spPr bwMode="auto">
          <a:xfrm>
            <a:off x="5256213" y="4652963"/>
            <a:ext cx="3887787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Fichier SHELXS.LST</a:t>
            </a:r>
          </a:p>
          <a:p>
            <a:pPr algn="ctr">
              <a:spcBef>
                <a:spcPct val="50000"/>
              </a:spcBef>
              <a:defRPr/>
            </a:pPr>
            <a:r>
              <a:rPr lang="fr-FR" sz="1800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(Compilation complète des résultats de la résolution structurale)</a:t>
            </a:r>
            <a:r>
              <a:rPr lang="fr-FR" sz="2400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537" name="Text Box 13"/>
          <p:cNvSpPr txBox="1">
            <a:spLocks noChangeArrowheads="1"/>
          </p:cNvSpPr>
          <p:nvPr/>
        </p:nvSpPr>
        <p:spPr bwMode="auto">
          <a:xfrm>
            <a:off x="3202585" y="3209922"/>
            <a:ext cx="1716111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36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fr-FR" sz="28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HELXS</a:t>
            </a:r>
            <a:endParaRPr lang="fr-FR" sz="36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9" name="Text Box 16"/>
          <p:cNvSpPr txBox="1">
            <a:spLocks noChangeArrowheads="1"/>
          </p:cNvSpPr>
          <p:nvPr/>
        </p:nvSpPr>
        <p:spPr bwMode="auto">
          <a:xfrm>
            <a:off x="5046669" y="1566837"/>
            <a:ext cx="3492500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Fichier Bismuth.RES</a:t>
            </a:r>
          </a:p>
          <a:p>
            <a:pPr algn="ctr">
              <a:defRPr/>
            </a:pPr>
            <a:r>
              <a:rPr lang="fr-FR" sz="1800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(Une structure initiale) </a:t>
            </a:r>
          </a:p>
          <a:p>
            <a:pPr algn="ctr">
              <a:defRPr/>
            </a:pPr>
            <a:r>
              <a:rPr lang="fr-FR" sz="1800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(les résultats de la meilleure solution proposée par le logiciel)</a:t>
            </a:r>
          </a:p>
        </p:txBody>
      </p:sp>
      <p:sp>
        <p:nvSpPr>
          <p:cNvPr id="22540" name="AutoShape 24"/>
          <p:cNvSpPr>
            <a:spLocks noChangeArrowheads="1"/>
          </p:cNvSpPr>
          <p:nvPr/>
        </p:nvSpPr>
        <p:spPr bwMode="auto">
          <a:xfrm flipV="1">
            <a:off x="5105002" y="3739202"/>
            <a:ext cx="1730375" cy="504825"/>
          </a:xfrm>
          <a:custGeom>
            <a:avLst/>
            <a:gdLst>
              <a:gd name="T0" fmla="*/ 99017189 w 21600"/>
              <a:gd name="T1" fmla="*/ 0 h 21600"/>
              <a:gd name="T2" fmla="*/ 59407778 w 21600"/>
              <a:gd name="T3" fmla="*/ 3004807 h 21600"/>
              <a:gd name="T4" fmla="*/ 0 w 21600"/>
              <a:gd name="T5" fmla="*/ 11058401 h 21600"/>
              <a:gd name="T6" fmla="*/ 52823303 w 21600"/>
              <a:gd name="T7" fmla="*/ 11798530 h 21600"/>
              <a:gd name="T8" fmla="*/ 105646605 w 21600"/>
              <a:gd name="T9" fmla="*/ 7871157 h 21600"/>
              <a:gd name="T10" fmla="*/ 138620251 w 21600"/>
              <a:gd name="T11" fmla="*/ 300480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8888 h 21600"/>
              <a:gd name="T20" fmla="*/ 16462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5501"/>
                </a:lnTo>
                <a:lnTo>
                  <a:pt x="14395" y="5501"/>
                </a:lnTo>
                <a:lnTo>
                  <a:pt x="14395" y="18888"/>
                </a:lnTo>
                <a:lnTo>
                  <a:pt x="0" y="18888"/>
                </a:lnTo>
                <a:lnTo>
                  <a:pt x="0" y="21600"/>
                </a:lnTo>
                <a:lnTo>
                  <a:pt x="16462" y="21600"/>
                </a:lnTo>
                <a:lnTo>
                  <a:pt x="16462" y="5501"/>
                </a:lnTo>
                <a:lnTo>
                  <a:pt x="21600" y="5501"/>
                </a:lnTo>
                <a:close/>
              </a:path>
            </a:pathLst>
          </a:custGeom>
          <a:ln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/>
          </a:p>
        </p:txBody>
      </p:sp>
      <p:sp>
        <p:nvSpPr>
          <p:cNvPr id="22541" name="AutoShape 25"/>
          <p:cNvSpPr>
            <a:spLocks noChangeArrowheads="1"/>
          </p:cNvSpPr>
          <p:nvPr/>
        </p:nvSpPr>
        <p:spPr bwMode="auto">
          <a:xfrm>
            <a:off x="5105002" y="2875602"/>
            <a:ext cx="1730375" cy="504825"/>
          </a:xfrm>
          <a:custGeom>
            <a:avLst/>
            <a:gdLst>
              <a:gd name="T0" fmla="*/ 99017189 w 21600"/>
              <a:gd name="T1" fmla="*/ 0 h 21600"/>
              <a:gd name="T2" fmla="*/ 59407778 w 21600"/>
              <a:gd name="T3" fmla="*/ 3004807 h 21600"/>
              <a:gd name="T4" fmla="*/ 0 w 21600"/>
              <a:gd name="T5" fmla="*/ 11058401 h 21600"/>
              <a:gd name="T6" fmla="*/ 52823303 w 21600"/>
              <a:gd name="T7" fmla="*/ 11798530 h 21600"/>
              <a:gd name="T8" fmla="*/ 105646605 w 21600"/>
              <a:gd name="T9" fmla="*/ 7871157 h 21600"/>
              <a:gd name="T10" fmla="*/ 138620251 w 21600"/>
              <a:gd name="T11" fmla="*/ 300480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8888 h 21600"/>
              <a:gd name="T20" fmla="*/ 16462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5501"/>
                </a:lnTo>
                <a:lnTo>
                  <a:pt x="14395" y="5501"/>
                </a:lnTo>
                <a:lnTo>
                  <a:pt x="14395" y="18888"/>
                </a:lnTo>
                <a:lnTo>
                  <a:pt x="0" y="18888"/>
                </a:lnTo>
                <a:lnTo>
                  <a:pt x="0" y="21600"/>
                </a:lnTo>
                <a:lnTo>
                  <a:pt x="16462" y="21600"/>
                </a:lnTo>
                <a:lnTo>
                  <a:pt x="16462" y="5501"/>
                </a:lnTo>
                <a:lnTo>
                  <a:pt x="21600" y="5501"/>
                </a:lnTo>
                <a:close/>
              </a:path>
            </a:pathLst>
          </a:custGeom>
          <a:ln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/>
          </a:p>
        </p:txBody>
      </p:sp>
      <p:sp>
        <p:nvSpPr>
          <p:cNvPr id="14" name="Rectangle 31"/>
          <p:cNvSpPr>
            <a:spLocks noChangeArrowheads="1"/>
          </p:cNvSpPr>
          <p:nvPr/>
        </p:nvSpPr>
        <p:spPr bwMode="auto">
          <a:xfrm>
            <a:off x="190440" y="288882"/>
            <a:ext cx="8763120" cy="620722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RESOLUTION DE LA STRUCTURE DU COMPOSÉ C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BiO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15383" name="Groupe 15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15384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5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6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7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127" descr="Marbre vert"/>
          <p:cNvSpPr txBox="1">
            <a:spLocks noChangeArrowheads="1"/>
          </p:cNvSpPr>
          <p:nvPr/>
        </p:nvSpPr>
        <p:spPr bwMode="auto">
          <a:xfrm>
            <a:off x="1042988" y="6237288"/>
            <a:ext cx="669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Structure initiale: Pics de densité électronique</a:t>
            </a:r>
            <a:endParaRPr lang="en-US" sz="24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6" name="Text Box 128" descr="Marbre vert"/>
          <p:cNvSpPr txBox="1">
            <a:spLocks noChangeArrowheads="1"/>
          </p:cNvSpPr>
          <p:nvPr/>
        </p:nvSpPr>
        <p:spPr bwMode="auto">
          <a:xfrm>
            <a:off x="736600" y="1128681"/>
            <a:ext cx="7669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Evaluation des phases par le programme SHELXS</a:t>
            </a:r>
          </a:p>
        </p:txBody>
      </p:sp>
      <p:pic>
        <p:nvPicPr>
          <p:cNvPr id="23557" name="Image 1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238" y="1785915"/>
            <a:ext cx="7885112" cy="4268787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Rectangle 31"/>
          <p:cNvSpPr>
            <a:spLocks noChangeArrowheads="1"/>
          </p:cNvSpPr>
          <p:nvPr/>
        </p:nvSpPr>
        <p:spPr bwMode="auto">
          <a:xfrm>
            <a:off x="190440" y="288882"/>
            <a:ext cx="8763120" cy="620722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RESOLUTION DE LA STRUCTURE DU COMPOSÉ C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BiO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16392" name="Groupe 9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16395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6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7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8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6" name="Connecteur droit avec flèche 15"/>
          <p:cNvCxnSpPr/>
          <p:nvPr/>
        </p:nvCxnSpPr>
        <p:spPr bwMode="auto">
          <a:xfrm rot="10800000">
            <a:off x="4864100" y="4378325"/>
            <a:ext cx="1241425" cy="80327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Text Box 225" descr="Marbre vert"/>
          <p:cNvSpPr txBox="1">
            <a:spLocks noChangeArrowheads="1"/>
          </p:cNvSpPr>
          <p:nvPr/>
        </p:nvSpPr>
        <p:spPr bwMode="auto">
          <a:xfrm>
            <a:off x="6069033" y="5000592"/>
            <a:ext cx="7302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Bi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01" name="Text Box 225" descr="Marbre vert"/>
          <p:cNvSpPr txBox="1">
            <a:spLocks noChangeArrowheads="1"/>
          </p:cNvSpPr>
          <p:nvPr/>
        </p:nvSpPr>
        <p:spPr bwMode="auto">
          <a:xfrm>
            <a:off x="736600" y="1092168"/>
            <a:ext cx="7669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Evaluation des phases par le programme SHELXS</a:t>
            </a:r>
          </a:p>
        </p:txBody>
      </p:sp>
      <p:pic>
        <p:nvPicPr>
          <p:cNvPr id="128" name="Image 1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570" y="1679610"/>
            <a:ext cx="7885112" cy="4268787"/>
          </a:xfrm>
          <a:prstGeom prst="roundRect">
            <a:avLst>
              <a:gd name="adj" fmla="val 16667"/>
            </a:avLst>
          </a:prstGeom>
          <a:ln>
            <a:solidFill>
              <a:srgbClr val="FF00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0" name="Rectangle 129"/>
          <p:cNvSpPr>
            <a:spLocks noChangeArrowheads="1"/>
          </p:cNvSpPr>
          <p:nvPr/>
        </p:nvSpPr>
        <p:spPr bwMode="auto">
          <a:xfrm>
            <a:off x="5073650" y="1717675"/>
            <a:ext cx="620713" cy="584200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31" name="Rectangle 130"/>
          <p:cNvSpPr>
            <a:spLocks noChangeArrowheads="1"/>
          </p:cNvSpPr>
          <p:nvPr/>
        </p:nvSpPr>
        <p:spPr bwMode="auto">
          <a:xfrm>
            <a:off x="5922963" y="1968500"/>
            <a:ext cx="620712" cy="584200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grpSp>
        <p:nvGrpSpPr>
          <p:cNvPr id="2" name="Groupe 139"/>
          <p:cNvGrpSpPr>
            <a:grpSpLocks/>
          </p:cNvGrpSpPr>
          <p:nvPr/>
        </p:nvGrpSpPr>
        <p:grpSpPr bwMode="auto">
          <a:xfrm>
            <a:off x="4827588" y="4195763"/>
            <a:ext cx="1095375" cy="620712"/>
            <a:chOff x="4754565" y="4195773"/>
            <a:chExt cx="1095391" cy="620720"/>
          </a:xfrm>
        </p:grpSpPr>
        <p:cxnSp>
          <p:nvCxnSpPr>
            <p:cNvPr id="137" name="Connecteur droit avec flèche 136"/>
            <p:cNvCxnSpPr/>
            <p:nvPr/>
          </p:nvCxnSpPr>
          <p:spPr bwMode="auto">
            <a:xfrm rot="10800000">
              <a:off x="4791078" y="4195773"/>
              <a:ext cx="1058878" cy="584208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9" name="Connecteur droit avec flèche 138"/>
            <p:cNvCxnSpPr/>
            <p:nvPr/>
          </p:nvCxnSpPr>
          <p:spPr bwMode="auto">
            <a:xfrm rot="10800000" flipV="1">
              <a:off x="4754565" y="4779981"/>
              <a:ext cx="1095391" cy="36512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1" name="Text Box 225" descr="Marbre vert"/>
          <p:cNvSpPr txBox="1">
            <a:spLocks noChangeArrowheads="1"/>
          </p:cNvSpPr>
          <p:nvPr/>
        </p:nvSpPr>
        <p:spPr bwMode="auto">
          <a:xfrm>
            <a:off x="6361137" y="4477915"/>
            <a:ext cx="7302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Bi 1</a:t>
            </a:r>
          </a:p>
        </p:txBody>
      </p:sp>
      <p:sp>
        <p:nvSpPr>
          <p:cNvPr id="142" name="Text Box 225" descr="Marbre vert"/>
          <p:cNvSpPr txBox="1">
            <a:spLocks noChangeArrowheads="1"/>
          </p:cNvSpPr>
          <p:nvPr/>
        </p:nvSpPr>
        <p:spPr bwMode="auto">
          <a:xfrm>
            <a:off x="6317997" y="5275397"/>
            <a:ext cx="7302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Q27</a:t>
            </a:r>
          </a:p>
        </p:txBody>
      </p:sp>
      <p:cxnSp>
        <p:nvCxnSpPr>
          <p:cNvPr id="148" name="Connecteur droit 147"/>
          <p:cNvCxnSpPr/>
          <p:nvPr/>
        </p:nvCxnSpPr>
        <p:spPr bwMode="auto">
          <a:xfrm rot="5400000">
            <a:off x="6698457" y="5112544"/>
            <a:ext cx="584200" cy="1587"/>
          </a:xfrm>
          <a:prstGeom prst="line">
            <a:avLst/>
          </a:prstGeom>
          <a:ln>
            <a:headEnd type="stealth" w="med" len="med"/>
            <a:tailEnd type="stealth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9" name="Text Box 225" descr="Marbre vert"/>
          <p:cNvSpPr txBox="1">
            <a:spLocks noChangeArrowheads="1"/>
          </p:cNvSpPr>
          <p:nvPr/>
        </p:nvSpPr>
        <p:spPr bwMode="auto">
          <a:xfrm>
            <a:off x="5959494" y="4868773"/>
            <a:ext cx="876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2.21 Ǻ</a:t>
            </a:r>
          </a:p>
        </p:txBody>
      </p:sp>
      <p:sp>
        <p:nvSpPr>
          <p:cNvPr id="174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91350" y="5227638"/>
            <a:ext cx="547688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" name="Text Box 225" descr="Marbre vert"/>
          <p:cNvSpPr txBox="1">
            <a:spLocks noChangeArrowheads="1"/>
          </p:cNvSpPr>
          <p:nvPr/>
        </p:nvSpPr>
        <p:spPr bwMode="auto">
          <a:xfrm>
            <a:off x="7417545" y="5296144"/>
            <a:ext cx="13169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Carbone</a:t>
            </a:r>
          </a:p>
        </p:txBody>
      </p:sp>
      <p:cxnSp>
        <p:nvCxnSpPr>
          <p:cNvPr id="154" name="Connecteur droit 153"/>
          <p:cNvCxnSpPr/>
          <p:nvPr/>
        </p:nvCxnSpPr>
        <p:spPr bwMode="auto">
          <a:xfrm rot="16200000" flipH="1">
            <a:off x="4024312" y="5254626"/>
            <a:ext cx="474663" cy="36512"/>
          </a:xfrm>
          <a:prstGeom prst="line">
            <a:avLst/>
          </a:prstGeom>
          <a:ln>
            <a:headEnd type="stealth" w="med" len="med"/>
            <a:tailEnd type="stealth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5" name="Text Box 225" descr="Marbre vert"/>
          <p:cNvSpPr txBox="1">
            <a:spLocks noChangeArrowheads="1"/>
          </p:cNvSpPr>
          <p:nvPr/>
        </p:nvSpPr>
        <p:spPr bwMode="auto">
          <a:xfrm>
            <a:off x="2235168" y="4630315"/>
            <a:ext cx="7302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Q32</a:t>
            </a:r>
          </a:p>
        </p:txBody>
      </p:sp>
      <p:sp>
        <p:nvSpPr>
          <p:cNvPr id="156" name="Text Box 225" descr="Marbre vert"/>
          <p:cNvSpPr txBox="1">
            <a:spLocks noChangeArrowheads="1"/>
          </p:cNvSpPr>
          <p:nvPr/>
        </p:nvSpPr>
        <p:spPr bwMode="auto">
          <a:xfrm>
            <a:off x="2381220" y="5437215"/>
            <a:ext cx="7302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Q31</a:t>
            </a:r>
          </a:p>
        </p:txBody>
      </p:sp>
      <p:sp>
        <p:nvSpPr>
          <p:cNvPr id="157" name="Text Box 225" descr="Marbre vert"/>
          <p:cNvSpPr txBox="1">
            <a:spLocks noChangeArrowheads="1"/>
          </p:cNvSpPr>
          <p:nvPr/>
        </p:nvSpPr>
        <p:spPr bwMode="auto">
          <a:xfrm>
            <a:off x="1833525" y="5100003"/>
            <a:ext cx="876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1.39Ǻ</a:t>
            </a:r>
          </a:p>
        </p:txBody>
      </p:sp>
      <p:pic>
        <p:nvPicPr>
          <p:cNvPr id="158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22388" y="5380038"/>
            <a:ext cx="912812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22388" y="4633913"/>
            <a:ext cx="912812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" name="Text Box 225" descr="Marbre vert"/>
          <p:cNvSpPr txBox="1">
            <a:spLocks noChangeArrowheads="1"/>
          </p:cNvSpPr>
          <p:nvPr/>
        </p:nvSpPr>
        <p:spPr bwMode="auto">
          <a:xfrm>
            <a:off x="0" y="4670442"/>
            <a:ext cx="13169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Carbone</a:t>
            </a:r>
          </a:p>
        </p:txBody>
      </p:sp>
      <p:sp>
        <p:nvSpPr>
          <p:cNvPr id="161" name="Text Box 225" descr="Marbre vert"/>
          <p:cNvSpPr txBox="1">
            <a:spLocks noChangeArrowheads="1"/>
          </p:cNvSpPr>
          <p:nvPr/>
        </p:nvSpPr>
        <p:spPr bwMode="auto">
          <a:xfrm>
            <a:off x="0" y="5416468"/>
            <a:ext cx="13169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Carbone</a:t>
            </a:r>
          </a:p>
        </p:txBody>
      </p:sp>
      <p:sp>
        <p:nvSpPr>
          <p:cNvPr id="163" name="Text Box 225" descr="Marbre vert"/>
          <p:cNvSpPr txBox="1">
            <a:spLocks noChangeArrowheads="1"/>
          </p:cNvSpPr>
          <p:nvPr/>
        </p:nvSpPr>
        <p:spPr bwMode="auto">
          <a:xfrm>
            <a:off x="4707267" y="1803077"/>
            <a:ext cx="21177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Pics parasites</a:t>
            </a:r>
          </a:p>
        </p:txBody>
      </p:sp>
      <p:sp>
        <p:nvSpPr>
          <p:cNvPr id="29" name="Text Box 127" descr="Marbre vert"/>
          <p:cNvSpPr txBox="1">
            <a:spLocks noChangeArrowheads="1"/>
          </p:cNvSpPr>
          <p:nvPr/>
        </p:nvSpPr>
        <p:spPr bwMode="auto">
          <a:xfrm>
            <a:off x="1042988" y="6237288"/>
            <a:ext cx="669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Structure initiale: Pics de densité électronique</a:t>
            </a:r>
            <a:endParaRPr lang="en-US" sz="24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190440" y="288882"/>
            <a:ext cx="8763120" cy="620722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RESOLUTION DE LA STRUCTURE DU COMPOSÉ C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BiO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17435" name="Groupe 30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17436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7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8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9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8 0.03727 L 0.23507 0.089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5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022E-16 L -0.15104 -0.00093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  <p:bldP spid="1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20" name="Text Box 124" descr="Marbre vert"/>
          <p:cNvSpPr txBox="1">
            <a:spLocks noChangeArrowheads="1"/>
          </p:cNvSpPr>
          <p:nvPr/>
        </p:nvSpPr>
        <p:spPr bwMode="auto">
          <a:xfrm>
            <a:off x="736600" y="1019142"/>
            <a:ext cx="7669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Evaluation des phases par le programme SHELXS</a:t>
            </a:r>
          </a:p>
        </p:txBody>
      </p:sp>
      <p:sp>
        <p:nvSpPr>
          <p:cNvPr id="25721" name="Text Box 125" descr="Marbre vert"/>
          <p:cNvSpPr txBox="1">
            <a:spLocks noChangeArrowheads="1"/>
          </p:cNvSpPr>
          <p:nvPr/>
        </p:nvSpPr>
        <p:spPr bwMode="auto">
          <a:xfrm>
            <a:off x="1281113" y="6075405"/>
            <a:ext cx="669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Structure initiale : Identification des atomes</a:t>
            </a:r>
            <a:endParaRPr lang="en-US" sz="2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glow rad="228600">
                  <a:srgbClr val="FFFF00">
                    <a:alpha val="4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550988"/>
            <a:ext cx="7800975" cy="45069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cxnSp>
        <p:nvCxnSpPr>
          <p:cNvPr id="125" name="Connecteur droit avec flèche 124"/>
          <p:cNvCxnSpPr/>
          <p:nvPr/>
        </p:nvCxnSpPr>
        <p:spPr bwMode="auto">
          <a:xfrm>
            <a:off x="2052638" y="1968500"/>
            <a:ext cx="438150" cy="328613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7" name="Connecteur droit avec flèche 126"/>
          <p:cNvCxnSpPr/>
          <p:nvPr/>
        </p:nvCxnSpPr>
        <p:spPr bwMode="auto">
          <a:xfrm rot="10800000" flipV="1">
            <a:off x="6835775" y="1968500"/>
            <a:ext cx="438150" cy="29210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8" name="Text Box 225" descr="Marbre vert"/>
          <p:cNvSpPr txBox="1">
            <a:spLocks noChangeArrowheads="1"/>
          </p:cNvSpPr>
          <p:nvPr/>
        </p:nvSpPr>
        <p:spPr bwMode="auto">
          <a:xfrm>
            <a:off x="1103265" y="1676376"/>
            <a:ext cx="876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1.36 Ǻ</a:t>
            </a:r>
          </a:p>
        </p:txBody>
      </p:sp>
      <p:sp>
        <p:nvSpPr>
          <p:cNvPr id="129" name="Text Box 225" descr="Marbre vert"/>
          <p:cNvSpPr txBox="1">
            <a:spLocks noChangeArrowheads="1"/>
          </p:cNvSpPr>
          <p:nvPr/>
        </p:nvSpPr>
        <p:spPr bwMode="auto">
          <a:xfrm>
            <a:off x="7310475" y="1676376"/>
            <a:ext cx="876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1.38 Ǻ</a:t>
            </a:r>
          </a:p>
        </p:txBody>
      </p:sp>
      <p:cxnSp>
        <p:nvCxnSpPr>
          <p:cNvPr id="130" name="Connecteur droit avec flèche 129"/>
          <p:cNvCxnSpPr/>
          <p:nvPr/>
        </p:nvCxnSpPr>
        <p:spPr bwMode="auto">
          <a:xfrm>
            <a:off x="3038475" y="2552700"/>
            <a:ext cx="438150" cy="328613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1" name="Connecteur droit avec flèche 130"/>
          <p:cNvCxnSpPr/>
          <p:nvPr/>
        </p:nvCxnSpPr>
        <p:spPr bwMode="auto">
          <a:xfrm rot="10800000" flipV="1">
            <a:off x="5849938" y="2589213"/>
            <a:ext cx="438150" cy="29210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2" name="Text Box 225" descr="Marbre vert"/>
          <p:cNvSpPr txBox="1">
            <a:spLocks noChangeArrowheads="1"/>
          </p:cNvSpPr>
          <p:nvPr/>
        </p:nvSpPr>
        <p:spPr bwMode="auto">
          <a:xfrm>
            <a:off x="2709837" y="2114532"/>
            <a:ext cx="876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1.24 Ǻ</a:t>
            </a:r>
          </a:p>
        </p:txBody>
      </p:sp>
      <p:sp>
        <p:nvSpPr>
          <p:cNvPr id="133" name="Text Box 225" descr="Marbre vert"/>
          <p:cNvSpPr txBox="1">
            <a:spLocks noChangeArrowheads="1"/>
          </p:cNvSpPr>
          <p:nvPr/>
        </p:nvSpPr>
        <p:spPr bwMode="auto">
          <a:xfrm>
            <a:off x="5740416" y="2187558"/>
            <a:ext cx="876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1.23Ǻ</a:t>
            </a:r>
          </a:p>
        </p:txBody>
      </p:sp>
      <p:cxnSp>
        <p:nvCxnSpPr>
          <p:cNvPr id="135" name="Connecteur droit avec flèche 134"/>
          <p:cNvCxnSpPr/>
          <p:nvPr/>
        </p:nvCxnSpPr>
        <p:spPr bwMode="auto">
          <a:xfrm rot="5400000" flipH="1" flipV="1">
            <a:off x="3440112" y="3940176"/>
            <a:ext cx="766763" cy="328612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6" name="Text Box 225" descr="Marbre vert"/>
          <p:cNvSpPr txBox="1">
            <a:spLocks noChangeArrowheads="1"/>
          </p:cNvSpPr>
          <p:nvPr/>
        </p:nvSpPr>
        <p:spPr bwMode="auto">
          <a:xfrm>
            <a:off x="2709837" y="4268799"/>
            <a:ext cx="876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2.30 Ǻ</a:t>
            </a:r>
          </a:p>
        </p:txBody>
      </p:sp>
      <p:sp>
        <p:nvSpPr>
          <p:cNvPr id="137" name="Text Box 225" descr="Marbre vert"/>
          <p:cNvSpPr txBox="1">
            <a:spLocks noChangeArrowheads="1"/>
          </p:cNvSpPr>
          <p:nvPr/>
        </p:nvSpPr>
        <p:spPr bwMode="auto">
          <a:xfrm>
            <a:off x="5906392" y="4305312"/>
            <a:ext cx="876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2.31 Ǻ</a:t>
            </a:r>
          </a:p>
        </p:txBody>
      </p:sp>
      <p:cxnSp>
        <p:nvCxnSpPr>
          <p:cNvPr id="139" name="Connecteur droit avec flèche 138"/>
          <p:cNvCxnSpPr/>
          <p:nvPr/>
        </p:nvCxnSpPr>
        <p:spPr bwMode="auto">
          <a:xfrm rot="16200000" flipV="1">
            <a:off x="5265738" y="3794125"/>
            <a:ext cx="730250" cy="43815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5" name="Rectangle 144"/>
          <p:cNvSpPr>
            <a:spLocks noChangeArrowheads="1"/>
          </p:cNvSpPr>
          <p:nvPr/>
        </p:nvSpPr>
        <p:spPr bwMode="auto">
          <a:xfrm>
            <a:off x="2709863" y="1858963"/>
            <a:ext cx="292100" cy="18256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46" name="Rectangle 145"/>
          <p:cNvSpPr>
            <a:spLocks noChangeArrowheads="1"/>
          </p:cNvSpPr>
          <p:nvPr/>
        </p:nvSpPr>
        <p:spPr bwMode="auto">
          <a:xfrm>
            <a:off x="3659188" y="2552700"/>
            <a:ext cx="292100" cy="182563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47" name="Rectangle 146"/>
          <p:cNvSpPr>
            <a:spLocks noChangeArrowheads="1"/>
          </p:cNvSpPr>
          <p:nvPr/>
        </p:nvSpPr>
        <p:spPr bwMode="auto">
          <a:xfrm>
            <a:off x="5338763" y="2479675"/>
            <a:ext cx="292100" cy="182563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48" name="Rectangle 147"/>
          <p:cNvSpPr>
            <a:spLocks noChangeArrowheads="1"/>
          </p:cNvSpPr>
          <p:nvPr/>
        </p:nvSpPr>
        <p:spPr bwMode="auto">
          <a:xfrm>
            <a:off x="6397625" y="1858963"/>
            <a:ext cx="292100" cy="18256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49" name="Rectangle 148"/>
          <p:cNvSpPr>
            <a:spLocks noChangeArrowheads="1"/>
          </p:cNvSpPr>
          <p:nvPr/>
        </p:nvSpPr>
        <p:spPr bwMode="auto">
          <a:xfrm>
            <a:off x="3257550" y="3794125"/>
            <a:ext cx="292100" cy="182563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50" name="Rectangle 149"/>
          <p:cNvSpPr>
            <a:spLocks noChangeArrowheads="1"/>
          </p:cNvSpPr>
          <p:nvPr/>
        </p:nvSpPr>
        <p:spPr bwMode="auto">
          <a:xfrm>
            <a:off x="5667375" y="3684588"/>
            <a:ext cx="292100" cy="18256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8455" name="Ellipse 150"/>
          <p:cNvSpPr>
            <a:spLocks noChangeArrowheads="1"/>
          </p:cNvSpPr>
          <p:nvPr/>
        </p:nvSpPr>
        <p:spPr bwMode="auto">
          <a:xfrm>
            <a:off x="1139825" y="4414838"/>
            <a:ext cx="182563" cy="146050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60" name="Ellipse 159"/>
          <p:cNvSpPr/>
          <p:nvPr/>
        </p:nvSpPr>
        <p:spPr bwMode="auto">
          <a:xfrm>
            <a:off x="6569152" y="1982548"/>
            <a:ext cx="182565" cy="182565"/>
          </a:xfrm>
          <a:prstGeom prst="ellips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fr-FR">
              <a:solidFill>
                <a:srgbClr val="FFFF00"/>
              </a:solidFill>
            </a:endParaRPr>
          </a:p>
        </p:txBody>
      </p:sp>
      <p:sp>
        <p:nvSpPr>
          <p:cNvPr id="161" name="Ellipse 160"/>
          <p:cNvSpPr/>
          <p:nvPr/>
        </p:nvSpPr>
        <p:spPr bwMode="auto">
          <a:xfrm>
            <a:off x="5532720" y="2608960"/>
            <a:ext cx="182565" cy="182565"/>
          </a:xfrm>
          <a:prstGeom prst="ellips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fr-FR">
              <a:solidFill>
                <a:srgbClr val="FFFF00"/>
              </a:solidFill>
            </a:endParaRPr>
          </a:p>
        </p:txBody>
      </p:sp>
      <p:sp>
        <p:nvSpPr>
          <p:cNvPr id="162" name="Ellipse 161"/>
          <p:cNvSpPr/>
          <p:nvPr/>
        </p:nvSpPr>
        <p:spPr bwMode="auto">
          <a:xfrm>
            <a:off x="3586149" y="2712808"/>
            <a:ext cx="182565" cy="182565"/>
          </a:xfrm>
          <a:prstGeom prst="ellips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fr-FR">
              <a:solidFill>
                <a:srgbClr val="FFFF00"/>
              </a:solidFill>
            </a:endParaRPr>
          </a:p>
        </p:txBody>
      </p:sp>
      <p:sp>
        <p:nvSpPr>
          <p:cNvPr id="163" name="Ellipse 162"/>
          <p:cNvSpPr/>
          <p:nvPr/>
        </p:nvSpPr>
        <p:spPr bwMode="auto">
          <a:xfrm>
            <a:off x="2636811" y="2004993"/>
            <a:ext cx="182565" cy="182565"/>
          </a:xfrm>
          <a:prstGeom prst="ellips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fr-FR">
              <a:solidFill>
                <a:srgbClr val="FFFF00"/>
              </a:solidFill>
            </a:endParaRPr>
          </a:p>
        </p:txBody>
      </p:sp>
      <p:sp>
        <p:nvSpPr>
          <p:cNvPr id="164" name="Ellipse 163"/>
          <p:cNvSpPr/>
          <p:nvPr/>
        </p:nvSpPr>
        <p:spPr bwMode="auto">
          <a:xfrm>
            <a:off x="5653322" y="3502026"/>
            <a:ext cx="182565" cy="182565"/>
          </a:xfrm>
          <a:prstGeom prst="ellips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fr-FR">
              <a:solidFill>
                <a:srgbClr val="FFFF00"/>
              </a:solidFill>
            </a:endParaRPr>
          </a:p>
        </p:txBody>
      </p:sp>
      <p:sp>
        <p:nvSpPr>
          <p:cNvPr id="165" name="Ellipse 164"/>
          <p:cNvSpPr/>
          <p:nvPr/>
        </p:nvSpPr>
        <p:spPr bwMode="auto">
          <a:xfrm>
            <a:off x="3381139" y="3589120"/>
            <a:ext cx="182565" cy="182565"/>
          </a:xfrm>
          <a:prstGeom prst="ellipse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fr-FR">
              <a:solidFill>
                <a:srgbClr val="FFFF00"/>
              </a:solidFill>
            </a:endParaRPr>
          </a:p>
        </p:txBody>
      </p:sp>
      <p:sp>
        <p:nvSpPr>
          <p:cNvPr id="166" name="Text Box 225" descr="Marbre vert"/>
          <p:cNvSpPr txBox="1">
            <a:spLocks noChangeArrowheads="1"/>
          </p:cNvSpPr>
          <p:nvPr/>
        </p:nvSpPr>
        <p:spPr bwMode="auto">
          <a:xfrm>
            <a:off x="3111480" y="3757617"/>
            <a:ext cx="7302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O1</a:t>
            </a:r>
          </a:p>
        </p:txBody>
      </p:sp>
      <p:sp>
        <p:nvSpPr>
          <p:cNvPr id="168" name="Text Box 225" descr="Marbre vert"/>
          <p:cNvSpPr txBox="1">
            <a:spLocks noChangeArrowheads="1"/>
          </p:cNvSpPr>
          <p:nvPr/>
        </p:nvSpPr>
        <p:spPr bwMode="auto">
          <a:xfrm>
            <a:off x="3367071" y="2844792"/>
            <a:ext cx="7302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O2</a:t>
            </a:r>
          </a:p>
        </p:txBody>
      </p:sp>
      <p:sp>
        <p:nvSpPr>
          <p:cNvPr id="169" name="Text Box 225" descr="Marbre vert"/>
          <p:cNvSpPr txBox="1">
            <a:spLocks noChangeArrowheads="1"/>
          </p:cNvSpPr>
          <p:nvPr/>
        </p:nvSpPr>
        <p:spPr bwMode="auto">
          <a:xfrm>
            <a:off x="2381220" y="1676376"/>
            <a:ext cx="7302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O3</a:t>
            </a:r>
          </a:p>
        </p:txBody>
      </p:sp>
      <p:sp>
        <p:nvSpPr>
          <p:cNvPr id="170" name="Text Box 225" descr="Marbre vert"/>
          <p:cNvSpPr txBox="1">
            <a:spLocks noChangeArrowheads="1"/>
          </p:cNvSpPr>
          <p:nvPr/>
        </p:nvSpPr>
        <p:spPr bwMode="auto">
          <a:xfrm>
            <a:off x="5557851" y="3611565"/>
            <a:ext cx="7302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O4</a:t>
            </a:r>
          </a:p>
        </p:txBody>
      </p:sp>
      <p:sp>
        <p:nvSpPr>
          <p:cNvPr id="171" name="Text Box 225" descr="Marbre vert"/>
          <p:cNvSpPr txBox="1">
            <a:spLocks noChangeArrowheads="1"/>
          </p:cNvSpPr>
          <p:nvPr/>
        </p:nvSpPr>
        <p:spPr bwMode="auto">
          <a:xfrm>
            <a:off x="5083182" y="2297097"/>
            <a:ext cx="7302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O5</a:t>
            </a:r>
          </a:p>
        </p:txBody>
      </p:sp>
      <p:sp>
        <p:nvSpPr>
          <p:cNvPr id="172" name="Text Box 225" descr="Marbre vert"/>
          <p:cNvSpPr txBox="1">
            <a:spLocks noChangeArrowheads="1"/>
          </p:cNvSpPr>
          <p:nvPr/>
        </p:nvSpPr>
        <p:spPr bwMode="auto">
          <a:xfrm>
            <a:off x="6178572" y="1676376"/>
            <a:ext cx="7302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O6</a:t>
            </a:r>
          </a:p>
        </p:txBody>
      </p:sp>
      <p:sp>
        <p:nvSpPr>
          <p:cNvPr id="39" name="Rectangle 31"/>
          <p:cNvSpPr>
            <a:spLocks noChangeArrowheads="1"/>
          </p:cNvSpPr>
          <p:nvPr/>
        </p:nvSpPr>
        <p:spPr bwMode="auto">
          <a:xfrm>
            <a:off x="190440" y="288882"/>
            <a:ext cx="8763120" cy="620722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RESOLUTION DE LA STRUCTURE DU COMPOSÉ C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BiO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18483" name="Groupe 39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18484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85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86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87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1249317" y="5984910"/>
            <a:ext cx="62214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3200" dirty="0">
                <a:ln>
                  <a:solidFill>
                    <a:sysClr val="windowText" lastClr="000000"/>
                  </a:solidFill>
                </a:ln>
                <a:solidFill>
                  <a:srgbClr val="00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Structure de la molécule sans H</a:t>
            </a:r>
            <a:endParaRPr lang="fr-FR" sz="3600" dirty="0">
              <a:ln>
                <a:solidFill>
                  <a:sysClr val="windowText" lastClr="000000"/>
                </a:solidFill>
              </a:ln>
              <a:solidFill>
                <a:srgbClr val="00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88" y="1173163"/>
            <a:ext cx="7704137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1"/>
          <p:cNvSpPr>
            <a:spLocks noChangeArrowheads="1"/>
          </p:cNvSpPr>
          <p:nvPr/>
        </p:nvSpPr>
        <p:spPr bwMode="auto">
          <a:xfrm>
            <a:off x="190440" y="288882"/>
            <a:ext cx="8763120" cy="620722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RESOLUTION DE LA STRUCTURE DU COMPOSÉ C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BiO</a:t>
            </a:r>
            <a:r>
              <a:rPr lang="fr-FR" sz="2400" b="0" baseline="-250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fr-FR" sz="24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463" name="ZoneTexte 8"/>
          <p:cNvSpPr txBox="1">
            <a:spLocks noChangeArrowheads="1"/>
          </p:cNvSpPr>
          <p:nvPr/>
        </p:nvSpPr>
        <p:spPr bwMode="auto">
          <a:xfrm>
            <a:off x="6288088" y="5108575"/>
            <a:ext cx="2044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sz="2800" i="1">
                <a:solidFill>
                  <a:schemeClr val="tx1"/>
                </a:solidFill>
              </a:rPr>
              <a:t>R = 23%</a:t>
            </a:r>
          </a:p>
        </p:txBody>
      </p:sp>
      <p:grpSp>
        <p:nvGrpSpPr>
          <p:cNvPr id="19464" name="Groupe 9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19465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6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7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8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0" y="371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0" y="342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20487" name="Rectangle 8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20488" name="Rectangle 9"/>
          <p:cNvSpPr>
            <a:spLocks noChangeArrowheads="1"/>
          </p:cNvSpPr>
          <p:nvPr/>
        </p:nvSpPr>
        <p:spPr bwMode="auto">
          <a:xfrm>
            <a:off x="0" y="3614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20489" name="Rectangle 10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20490" name="Rectangle 11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20491" name="Rectangle 12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20492" name="Rectangle 13"/>
          <p:cNvSpPr>
            <a:spLocks noChangeArrowheads="1"/>
          </p:cNvSpPr>
          <p:nvPr/>
        </p:nvSpPr>
        <p:spPr bwMode="auto">
          <a:xfrm>
            <a:off x="0" y="3305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20493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20494" name="Rectangle 15"/>
          <p:cNvSpPr>
            <a:spLocks noChangeArrowheads="1"/>
          </p:cNvSpPr>
          <p:nvPr/>
        </p:nvSpPr>
        <p:spPr bwMode="auto">
          <a:xfrm>
            <a:off x="0" y="247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1541421" y="198439"/>
            <a:ext cx="5986487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8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AFFINEMENT DE LA STRUCTURE </a:t>
            </a:r>
          </a:p>
        </p:txBody>
      </p:sp>
      <p:sp>
        <p:nvSpPr>
          <p:cNvPr id="167953" name="Rectangle 17"/>
          <p:cNvSpPr>
            <a:spLocks noChangeArrowheads="1"/>
          </p:cNvSpPr>
          <p:nvPr/>
        </p:nvSpPr>
        <p:spPr bwMode="auto">
          <a:xfrm>
            <a:off x="1370013" y="2132021"/>
            <a:ext cx="6623050" cy="1938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fr-FR" sz="2400" i="1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hkl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)=  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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fr-FR" sz="2400" i="1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fj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</a:t>
            </a:r>
            <a:r>
              <a:rPr lang="fr-FR" sz="2400" i="1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exp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[-2 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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i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(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h </a:t>
            </a:r>
            <a:r>
              <a:rPr lang="fr-FR" sz="2400" i="1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xj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+ 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k </a:t>
            </a:r>
            <a:r>
              <a:rPr lang="fr-FR" sz="2400" i="1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yj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+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l </a:t>
            </a:r>
            <a:r>
              <a:rPr lang="fr-FR" sz="2400" i="1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zj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)] </a:t>
            </a:r>
          </a:p>
          <a:p>
            <a:pPr>
              <a:defRPr/>
            </a:pPr>
            <a:endParaRPr lang="fr-FR" sz="240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>
              <a:defRPr/>
            </a:pP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             </a:t>
            </a:r>
            <a:r>
              <a:rPr lang="fr-FR" sz="2400" i="1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exp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[-2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</a:t>
            </a:r>
            <a:r>
              <a:rPr lang="fr-FR" sz="2400" baseline="30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(  </a:t>
            </a:r>
            <a:r>
              <a:rPr lang="fr-FR" sz="2400" baseline="-25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h</a:t>
            </a:r>
            <a:r>
              <a:rPr lang="fr-FR" sz="2400" i="1" baseline="30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2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+ 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</a:t>
            </a:r>
            <a:r>
              <a:rPr lang="fr-FR" sz="2400" baseline="-25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k</a:t>
            </a:r>
            <a:r>
              <a:rPr lang="fr-FR" sz="2400" i="1" baseline="30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2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+ 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</a:t>
            </a:r>
            <a:r>
              <a:rPr lang="fr-FR" sz="2400" baseline="-25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33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l</a:t>
            </a:r>
            <a:r>
              <a:rPr lang="fr-FR" sz="2400" i="1" baseline="30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2</a:t>
            </a:r>
          </a:p>
          <a:p>
            <a:pPr>
              <a:defRPr/>
            </a:pP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endParaRPr lang="fr-FR" sz="2400" i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>
              <a:defRPr/>
            </a:pP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               + 2 </a:t>
            </a:r>
            <a:r>
              <a:rPr lang="fr-FR" sz="2400" baseline="-25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h k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+ 2 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</a:t>
            </a:r>
            <a:r>
              <a:rPr lang="fr-FR" sz="2400" baseline="-25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h l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+ 2 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</a:t>
            </a:r>
            <a:r>
              <a:rPr lang="fr-FR" sz="2400" baseline="-25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i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k l 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)]</a:t>
            </a:r>
          </a:p>
        </p:txBody>
      </p:sp>
      <p:sp>
        <p:nvSpPr>
          <p:cNvPr id="167954" name="Text Box 18"/>
          <p:cNvSpPr txBox="1">
            <a:spLocks noChangeArrowheads="1"/>
          </p:cNvSpPr>
          <p:nvPr/>
        </p:nvSpPr>
        <p:spPr bwMode="auto">
          <a:xfrm>
            <a:off x="701622" y="1196975"/>
            <a:ext cx="78136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La formule du facteur de structure se présente comme une équation de 9N inconnues  </a:t>
            </a:r>
          </a:p>
        </p:txBody>
      </p:sp>
      <p:sp>
        <p:nvSpPr>
          <p:cNvPr id="167963" name="Text Box 27"/>
          <p:cNvSpPr txBox="1">
            <a:spLocks noChangeArrowheads="1"/>
          </p:cNvSpPr>
          <p:nvPr/>
        </p:nvSpPr>
        <p:spPr bwMode="auto">
          <a:xfrm>
            <a:off x="1619250" y="4257675"/>
            <a:ext cx="61579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Méthode des moindres carrés s’impose pour obtenir la solution la plus probable  </a:t>
            </a:r>
            <a:endParaRPr lang="en-US" sz="2400" b="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glow rad="228600">
                  <a:srgbClr val="FFFF00">
                    <a:alpha val="4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501" name="Groupe 21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20506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7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8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9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02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sp>
        <p:nvSpPr>
          <p:cNvPr id="2050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/>
          </a:p>
        </p:txBody>
      </p:sp>
      <p:pic>
        <p:nvPicPr>
          <p:cNvPr id="20504" name="Picture 3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70125" y="5335588"/>
            <a:ext cx="46386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5" name="Rectangle 32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fr-F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313627" y="982629"/>
            <a:ext cx="8515404" cy="4885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2568" tIns="11283" rIns="22568" bIns="11283">
            <a:spAutoFit/>
          </a:bodyPr>
          <a:lstStyle/>
          <a:p>
            <a:pPr algn="ctr" defTabSz="1030288">
              <a:defRPr/>
            </a:pPr>
            <a:endParaRPr lang="ar-DZ" sz="2800" dirty="0">
              <a:solidFill>
                <a:schemeClr val="bg1"/>
              </a:solidFill>
              <a:cs typeface="+mn-cs"/>
            </a:endParaRPr>
          </a:p>
          <a:p>
            <a:pPr algn="ctr">
              <a:lnSpc>
                <a:spcPct val="200000"/>
              </a:lnSpc>
              <a:spcBef>
                <a:spcPct val="50000"/>
              </a:spcBef>
              <a:defRPr/>
            </a:pPr>
            <a:r>
              <a:rPr lang="fr-FR" sz="2800" dirty="0">
                <a:ln>
                  <a:solidFill>
                    <a:srgbClr val="7030A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RESOLUTION ET AFFINEMENT DE LA STRUCTURE DU COMPOSE </a:t>
            </a:r>
          </a:p>
          <a:p>
            <a:pPr algn="ctr">
              <a:lnSpc>
                <a:spcPct val="200000"/>
              </a:lnSpc>
              <a:spcBef>
                <a:spcPct val="50000"/>
              </a:spcBef>
              <a:defRPr/>
            </a:pPr>
            <a:r>
              <a:rPr lang="fr-FR" sz="2800" dirty="0">
                <a:ln>
                  <a:solidFill>
                    <a:srgbClr val="7030A0"/>
                  </a:solidFill>
                </a:ln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BIS-(SALICYLATE) DE TRIPHENYLBISMUTH </a:t>
            </a:r>
          </a:p>
          <a:p>
            <a:pPr algn="ctr">
              <a:spcBef>
                <a:spcPct val="50000"/>
              </a:spcBef>
              <a:defRPr/>
            </a:pPr>
            <a:r>
              <a:rPr lang="fr-FR" sz="3200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r>
              <a:rPr lang="fr-FR" sz="4400" baseline="-25000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32 </a:t>
            </a:r>
            <a:r>
              <a:rPr lang="fr-FR" sz="3200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fr-FR" sz="4400" baseline="-25000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fr-FR" sz="3200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Bi O</a:t>
            </a:r>
            <a:r>
              <a:rPr lang="fr-FR" sz="4400" baseline="-25000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fr-FR" sz="3200" dirty="0">
              <a:ln w="28575"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1030288">
              <a:defRPr/>
            </a:pPr>
            <a:endParaRPr lang="ar-SA" sz="2600" b="0" dirty="0">
              <a:latin typeface="Times New Roman" pitchFamily="18" charset="0"/>
              <a:cs typeface="+mn-cs"/>
            </a:endParaRPr>
          </a:p>
        </p:txBody>
      </p:sp>
      <p:grpSp>
        <p:nvGrpSpPr>
          <p:cNvPr id="4099" name="Groupe 2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4100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1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2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3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39" name="Text Box 27"/>
          <p:cNvSpPr txBox="1">
            <a:spLocks noChangeArrowheads="1"/>
          </p:cNvSpPr>
          <p:nvPr/>
        </p:nvSpPr>
        <p:spPr bwMode="auto">
          <a:xfrm>
            <a:off x="792163" y="1968518"/>
            <a:ext cx="774065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Font typeface="Wingdings" pitchFamily="2" charset="2"/>
              <a:buChar char="Ø"/>
              <a:defRPr/>
            </a:pPr>
            <a:r>
              <a:rPr lang="fr-FR" sz="32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</a:rPr>
              <a:t>Facteur d’échelle K</a:t>
            </a:r>
          </a:p>
          <a:p>
            <a:pPr>
              <a:spcBef>
                <a:spcPct val="50000"/>
              </a:spcBef>
              <a:buClr>
                <a:schemeClr val="folHlink"/>
              </a:buClr>
              <a:buFont typeface="Wingdings" pitchFamily="2" charset="2"/>
              <a:buChar char="Ø"/>
              <a:defRPr/>
            </a:pPr>
            <a:r>
              <a:rPr lang="fr-FR" sz="32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</a:rPr>
              <a:t>Positions atomiques  x, y, z</a:t>
            </a:r>
          </a:p>
          <a:p>
            <a:pPr>
              <a:spcBef>
                <a:spcPct val="50000"/>
              </a:spcBef>
              <a:buClr>
                <a:schemeClr val="folHlink"/>
              </a:buClr>
              <a:buFont typeface="Wingdings" pitchFamily="2" charset="2"/>
              <a:buChar char="Ø"/>
              <a:defRPr/>
            </a:pPr>
            <a:r>
              <a:rPr lang="fr-FR" sz="32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</a:rPr>
              <a:t> Facteurs de température anisotrope </a:t>
            </a:r>
            <a:r>
              <a:rPr lang="fr-FR" sz="3200" i="1" dirty="0" err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sym typeface="Symbol" pitchFamily="18" charset="2"/>
              </a:rPr>
              <a:t>U</a:t>
            </a:r>
            <a:r>
              <a:rPr lang="fr-FR" sz="3200" i="1" baseline="-25000" dirty="0" err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sym typeface="Symbol" pitchFamily="18" charset="2"/>
              </a:rPr>
              <a:t>ij</a:t>
            </a:r>
            <a:endParaRPr lang="fr-FR" sz="3200" i="1" baseline="-250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Times New Roman" pitchFamily="18" charset="0"/>
              <a:sym typeface="Symbol" pitchFamily="18" charset="2"/>
            </a:endParaRPr>
          </a:p>
          <a:p>
            <a:pPr>
              <a:spcBef>
                <a:spcPct val="50000"/>
              </a:spcBef>
              <a:buClr>
                <a:schemeClr val="folHlink"/>
              </a:buClr>
              <a:buFont typeface="Wingdings" pitchFamily="2" charset="2"/>
              <a:buChar char="Ø"/>
              <a:defRPr/>
            </a:pPr>
            <a:r>
              <a:rPr lang="fr-FR" sz="32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sym typeface="Symbol" pitchFamily="18" charset="2"/>
              </a:rPr>
              <a:t>Introduction des hydrogènes</a:t>
            </a:r>
            <a:endParaRPr lang="fr-FR" sz="3200" i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1541421" y="198439"/>
            <a:ext cx="5986487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8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AFFINEMENT DE LA STRUCTURE </a:t>
            </a:r>
          </a:p>
        </p:txBody>
      </p:sp>
      <p:grpSp>
        <p:nvGrpSpPr>
          <p:cNvPr id="21510" name="Groupe 5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21511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2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3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4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5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5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5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5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5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5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5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5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39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97"/>
          <p:cNvSpPr txBox="1">
            <a:spLocks noChangeArrowheads="1"/>
          </p:cNvSpPr>
          <p:nvPr/>
        </p:nvSpPr>
        <p:spPr bwMode="auto">
          <a:xfrm>
            <a:off x="299979" y="982629"/>
            <a:ext cx="6575484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800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FrankRuehl" pitchFamily="34" charset="-79"/>
                <a:cs typeface="FrankRuehl" pitchFamily="34" charset="-79"/>
              </a:rPr>
              <a:t>Évolution de l’affinement</a:t>
            </a:r>
          </a:p>
        </p:txBody>
      </p:sp>
      <p:graphicFrame>
        <p:nvGraphicFramePr>
          <p:cNvPr id="102678" name="Group 278"/>
          <p:cNvGraphicFramePr>
            <a:graphicFrameLocks noGrp="1"/>
          </p:cNvGraphicFramePr>
          <p:nvPr>
            <p:ph/>
          </p:nvPr>
        </p:nvGraphicFramePr>
        <p:xfrm>
          <a:off x="1763713" y="1566837"/>
          <a:ext cx="5868987" cy="505777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270375"/>
                <a:gridCol w="1598612"/>
              </a:tblGrid>
              <a:tr h="360363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Nombre de réflexions utilisées dans l’affinement : 12722</a:t>
                      </a: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1334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Facteur d’échelle K</a:t>
                      </a:r>
                      <a:endParaRPr kumimoji="0" lang="fr-FR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R=0.23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6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R=0.17</a:t>
                      </a: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11207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fr-F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Positions atomiques  x,  y,  z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et facteur de température isotrope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fr-FR" sz="2000" b="1" u="none" strike="noStrike" cap="none" normalizeH="0" baseline="-2500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kumimoji="0" lang="fr-F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156</a:t>
                      </a: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R=0.17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6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6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R=0.12</a:t>
                      </a: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8651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Facteur de température anisotrope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fr-FR" sz="2000" b="1" u="none" strike="noStrike" cap="none" normalizeH="0" baseline="-2500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kumimoji="0" lang="fr-F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 351 </a:t>
                      </a: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R=0.12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600" b="1" u="none" strike="noStrike" cap="none" normalizeH="0" baseline="0" dirty="0" smtClean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R=0.07</a:t>
                      </a: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11207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Introduction des atomes d’hydrogènes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fr-FR" sz="2000" b="1" u="none" strike="noStrike" cap="none" normalizeH="0" baseline="-2500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kumimoji="0" lang="fr-FR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= 451</a:t>
                      </a: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R=0.07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R=0.06</a:t>
                      </a: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352425"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fr-FR" sz="2400" b="1" i="1" u="none" strike="noStrike" cap="none" normalizeH="0" baseline="-2500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final</a:t>
                      </a:r>
                      <a:r>
                        <a:rPr kumimoji="0" lang="fr-FR" sz="24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fr-FR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  6 %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532" name="Line 227"/>
          <p:cNvSpPr>
            <a:spLocks noChangeShapeType="1"/>
          </p:cNvSpPr>
          <p:nvPr/>
        </p:nvSpPr>
        <p:spPr bwMode="auto">
          <a:xfrm>
            <a:off x="6767513" y="2333625"/>
            <a:ext cx="0" cy="3587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22533" name="Line 228"/>
          <p:cNvSpPr>
            <a:spLocks noChangeShapeType="1"/>
          </p:cNvSpPr>
          <p:nvPr/>
        </p:nvSpPr>
        <p:spPr bwMode="auto">
          <a:xfrm>
            <a:off x="6805613" y="3429000"/>
            <a:ext cx="0" cy="3587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22534" name="Line 230"/>
          <p:cNvSpPr>
            <a:spLocks noChangeShapeType="1"/>
          </p:cNvSpPr>
          <p:nvPr/>
        </p:nvSpPr>
        <p:spPr bwMode="auto">
          <a:xfrm>
            <a:off x="6805613" y="5407025"/>
            <a:ext cx="0" cy="3587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22535" name="Line 260"/>
          <p:cNvSpPr>
            <a:spLocks noChangeShapeType="1"/>
          </p:cNvSpPr>
          <p:nvPr/>
        </p:nvSpPr>
        <p:spPr bwMode="auto">
          <a:xfrm>
            <a:off x="6805613" y="4451350"/>
            <a:ext cx="0" cy="3222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fr-FR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1541421" y="198439"/>
            <a:ext cx="5986487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8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AFFINEMENT DE LA STRUCTURE </a:t>
            </a:r>
          </a:p>
        </p:txBody>
      </p:sp>
      <p:grpSp>
        <p:nvGrpSpPr>
          <p:cNvPr id="22539" name="Groupe 11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22540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1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2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43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6" name="Text Box 1537"/>
          <p:cNvSpPr txBox="1">
            <a:spLocks noChangeArrowheads="1"/>
          </p:cNvSpPr>
          <p:nvPr/>
        </p:nvSpPr>
        <p:spPr bwMode="auto">
          <a:xfrm>
            <a:off x="263466" y="654012"/>
            <a:ext cx="86535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Les paramètres positionnels des atomes non hydrogènes de la molécule</a:t>
            </a:r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1541421" y="106317"/>
            <a:ext cx="5986487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8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AFFINEMENT DE LA STRUCTURE 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555625" y="1055688"/>
          <a:ext cx="8032860" cy="5700253"/>
        </p:xfrm>
        <a:graphic>
          <a:graphicData uri="http://schemas.openxmlformats.org/drawingml/2006/table">
            <a:tbl>
              <a:tblPr/>
              <a:tblGrid>
                <a:gridCol w="4010689"/>
                <a:gridCol w="4022171"/>
              </a:tblGrid>
              <a:tr h="2138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fr-FR" sz="5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fr-FR" sz="5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Bi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0.74212(3)    0.21080(2)    0.21233(2)    0.05428(12)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  C14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0.2900(10)    0.1774(8)    0.3410(6)    0.084(3)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>
                          <a:latin typeface="Times New Roman"/>
                          <a:ea typeface="Calibri"/>
                          <a:cs typeface="Arial"/>
                        </a:rPr>
                        <a:t>O1</a:t>
                      </a: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   0.9485(5)      0.2150(4)      0.1574(4)      0.0630(17) </a:t>
                      </a:r>
                      <a:endParaRPr lang="fr-FR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C15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0.7027(8)      0.3472(6)    0.1408(6)    0.061(3)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>
                          <a:latin typeface="Times New Roman"/>
                          <a:ea typeface="Calibri"/>
                          <a:cs typeface="Arial"/>
                        </a:rPr>
                        <a:t>O2</a:t>
                      </a: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   0.9194(6)      0.3226(5)      0.2321(4)      0.079(2)</a:t>
                      </a:r>
                      <a:endParaRPr lang="fr-FR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C16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0.6823(10)    0.4286(8)    0.1673(7)    0.082(3)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>
                          <a:latin typeface="Times New Roman"/>
                          <a:ea typeface="Calibri"/>
                          <a:cs typeface="Arial"/>
                        </a:rPr>
                        <a:t>O3</a:t>
                      </a: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   1.1039(10)    0.4006(7)      0.2484(7)      0.131(3) </a:t>
                      </a:r>
                      <a:endParaRPr lang="fr-FR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C17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0.6573(12)    0.5076(8)    0.1150(8)    0.098(4)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>
                          <a:latin typeface="Times New Roman"/>
                          <a:ea typeface="Calibri"/>
                          <a:cs typeface="Arial"/>
                        </a:rPr>
                        <a:t>O4</a:t>
                      </a: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   0.5369(5)      0.1867(4)      0.2657(4)      0.0624(16) </a:t>
                      </a:r>
                      <a:endParaRPr lang="fr-FR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C18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0.6536(11)    0.5044(8)    0.0416(7)    0.090(4)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>
                          <a:latin typeface="Times New Roman"/>
                          <a:ea typeface="Calibri"/>
                          <a:cs typeface="Arial"/>
                        </a:rPr>
                        <a:t>O5</a:t>
                      </a: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   0.5671(6)      0.3017(5)      0.3203(4)      0.078(2) </a:t>
                      </a:r>
                      <a:endParaRPr lang="fr-FR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C19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0.6777(10)    0.4227(9)    0.0143(6)    0.079(3)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>
                          <a:latin typeface="Times New Roman"/>
                          <a:ea typeface="Calibri"/>
                          <a:cs typeface="Arial"/>
                        </a:rPr>
                        <a:t>O6</a:t>
                      </a: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   0.3877(8)      0.3762(6)      0.4038(5)      0.113(3) </a:t>
                      </a:r>
                      <a:endParaRPr lang="fr-FR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C20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0.7030(8)      0.3425(7)    0.0624(5)    0.065(3)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>
                          <a:latin typeface="Times New Roman"/>
                          <a:ea typeface="Calibri"/>
                          <a:cs typeface="Arial"/>
                        </a:rPr>
                        <a:t>C1</a:t>
                      </a: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   0.9900(10)     0.2743(8)      0.1894(6)     0.066(3) </a:t>
                      </a:r>
                      <a:endParaRPr lang="fr-FR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C21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0.7307(8)      0.1074(6)    0.1378(5)    0.052(2)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C2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   1.1259(9)       0.2833(8)      0.1658(6)     0.075(3)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C22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0.6174(9)      0.0879(7)    0.1291(6)    0.072(3)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C3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   1.1759(11)     0.3497(9)      0.1961(7)     0.084(3)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C23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0.6084(11)    0.0298(8)    0.0803(7)    0.085(3)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>
                          <a:latin typeface="Times New Roman"/>
                          <a:ea typeface="Calibri"/>
                          <a:cs typeface="Arial"/>
                        </a:rPr>
                        <a:t>C4</a:t>
                      </a: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   1.3015(14)     0.3617(12)    0.1751(10)   0.129(7) </a:t>
                      </a:r>
                      <a:endParaRPr lang="fr-FR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 </a:t>
                      </a: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C24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    0.7132(14)    -0.0097(9)   0.0404(7)    0.100(4)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C5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   1.3726(14)     0.3086(14)    0.1293(12)   0.141(9)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C25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0.8226(11)     0.0098(9)   0.0492(7)    0.100(4)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C6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   1.3235(12)     0.2456(11)    0.1002(9)     0.116(5)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C26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0.8313(9)      0.0689(7)    0.0984(6)    0.074(3)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C7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   1.2019(10)     0.2285(9)      0.1181(7)     0.101(4)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C27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0.7882(8)      0.1421(7)    0.3240(6)    0.061(3)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C8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   0.4970(9)       0.2465(8)      0.3107(5)     0.063(3)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C28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0.7845(9)      0.1894(7)    0.3815(6)    0.073(3)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C9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   0.3664(9)       0.2439(7)      0.3493(5)     0.063(3)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 </a:t>
                      </a: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C29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    0.8114(11)    0.1395(11)  0.4513(7)    0.096(4)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C10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   0.3195(10)   0.3085(10)    0.3952(7)     0.087(3)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 </a:t>
                      </a: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C30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    0.8446(12)    0.0472(11)  0.4594(7)    0.102(4)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C11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   0.1965(14)   0.3086(13)    0.4331(9)    0.133(6)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C31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0.8504(11)    0.0037(9)    0.3992(8)    0.095(4)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>
                          <a:latin typeface="Times New Roman"/>
                          <a:ea typeface="Calibri"/>
                          <a:cs typeface="Arial"/>
                        </a:rPr>
                        <a:t>C12</a:t>
                      </a: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   0.1252(15)   0.2459(15)    0.4239(10)  0.143(7) </a:t>
                      </a:r>
                      <a:endParaRPr lang="fr-FR" sz="12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200" b="1" i="1" dirty="0" smtClean="0">
                          <a:latin typeface="Times New Roman"/>
                          <a:ea typeface="Calibri"/>
                          <a:cs typeface="Arial"/>
                        </a:rPr>
                        <a:t>    C32</a:t>
                      </a:r>
                      <a:r>
                        <a:rPr lang="fr-FR" sz="1200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0.8245(9)      0.0496(8)    0.3303(7)    0.077(3)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67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C13</a:t>
                      </a: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   0.1678(12)   0.1790(11)    0.3780(9)    0.119(5) </a:t>
                      </a:r>
                      <a:endParaRPr lang="fr-FR" sz="1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28382" marR="28382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604" name="Text Box 1"/>
          <p:cNvSpPr txBox="1">
            <a:spLocks noChangeArrowheads="1"/>
          </p:cNvSpPr>
          <p:nvPr/>
        </p:nvSpPr>
        <p:spPr bwMode="auto">
          <a:xfrm>
            <a:off x="2968625" y="41275"/>
            <a:ext cx="3254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369873" y="1013451"/>
            <a:ext cx="4749821" cy="25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spcAft>
                <a:spcPts val="1000"/>
              </a:spcAft>
              <a:defRPr/>
            </a:pPr>
            <a:r>
              <a:rPr lang="en-US" sz="1200" i="1" dirty="0" err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Atome</a:t>
            </a:r>
            <a:r>
              <a:rPr lang="en-US" sz="11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rial" pitchFamily="34" charset="0"/>
              </a:rPr>
              <a:t>       </a:t>
            </a:r>
            <a:r>
              <a:rPr lang="en-US" sz="12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X</a:t>
            </a:r>
            <a:r>
              <a:rPr lang="en-US" sz="11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rial" pitchFamily="34" charset="0"/>
              </a:rPr>
              <a:t>                          </a:t>
            </a:r>
            <a:r>
              <a:rPr lang="en-US" sz="12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Y</a:t>
            </a:r>
            <a:r>
              <a:rPr lang="en-US" sz="11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rial" pitchFamily="34" charset="0"/>
              </a:rPr>
              <a:t>                      </a:t>
            </a:r>
            <a:r>
              <a:rPr lang="en-US" sz="12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Z</a:t>
            </a:r>
            <a:r>
              <a:rPr lang="en-US" sz="11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rial" pitchFamily="34" charset="0"/>
              </a:rPr>
              <a:t>     </a:t>
            </a:r>
            <a:r>
              <a:rPr lang="en-US" sz="11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               </a:t>
            </a:r>
            <a:r>
              <a:rPr lang="en-US" sz="1100" i="1" dirty="0" err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U</a:t>
            </a:r>
            <a:r>
              <a:rPr lang="en-US" sz="1100" i="1" baseline="-25000" dirty="0" err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iso</a:t>
            </a:r>
            <a:r>
              <a:rPr lang="en-US" sz="1100" i="1" baseline="-25000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sz="11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rial" pitchFamily="34" charset="0"/>
              </a:rPr>
              <a:t> </a:t>
            </a:r>
            <a:endParaRPr lang="en-US" sz="1100" i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algn="ctr">
              <a:spcBef>
                <a:spcPct val="50000"/>
              </a:spcBef>
              <a:defRPr/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4641895" y="1019142"/>
            <a:ext cx="4749821" cy="25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spcAft>
                <a:spcPts val="1000"/>
              </a:spcAft>
              <a:defRPr/>
            </a:pPr>
            <a:r>
              <a:rPr lang="en-US" sz="1200" i="1" dirty="0" err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Atome</a:t>
            </a:r>
            <a:r>
              <a:rPr lang="en-US" sz="11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rial" pitchFamily="34" charset="0"/>
              </a:rPr>
              <a:t>          </a:t>
            </a:r>
            <a:r>
              <a:rPr lang="en-US" sz="12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X</a:t>
            </a:r>
            <a:r>
              <a:rPr lang="en-US" sz="11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rial" pitchFamily="34" charset="0"/>
              </a:rPr>
              <a:t>                       </a:t>
            </a:r>
            <a:r>
              <a:rPr lang="en-US" sz="12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Y</a:t>
            </a:r>
            <a:r>
              <a:rPr lang="en-US" sz="11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rial" pitchFamily="34" charset="0"/>
              </a:rPr>
              <a:t>                     </a:t>
            </a:r>
            <a:r>
              <a:rPr lang="en-US" sz="12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Z</a:t>
            </a:r>
            <a:r>
              <a:rPr lang="en-US" sz="11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rial" pitchFamily="34" charset="0"/>
              </a:rPr>
              <a:t>     </a:t>
            </a:r>
            <a:r>
              <a:rPr lang="en-US" sz="11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            </a:t>
            </a:r>
            <a:r>
              <a:rPr lang="en-US" sz="1100" i="1" dirty="0" err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U</a:t>
            </a:r>
            <a:r>
              <a:rPr lang="en-US" sz="1100" i="1" baseline="-25000" dirty="0" err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ea typeface="Arial" pitchFamily="34" charset="0"/>
                <a:cs typeface="Arial" pitchFamily="34" charset="0"/>
              </a:rPr>
              <a:t>iso</a:t>
            </a:r>
            <a:r>
              <a:rPr lang="en-US" sz="1100" i="1" baseline="-25000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rial" pitchFamily="34" charset="0"/>
              </a:rPr>
              <a:t> </a:t>
            </a:r>
            <a:r>
              <a:rPr lang="en-US" sz="1100" i="1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rial" pitchFamily="34" charset="0"/>
              </a:rPr>
              <a:t> </a:t>
            </a:r>
            <a:endParaRPr lang="en-US" sz="1100" i="1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Arial" pitchFamily="34" charset="0"/>
              <a:ea typeface="Arial" pitchFamily="34" charset="0"/>
              <a:cs typeface="Arial" pitchFamily="34" charset="0"/>
            </a:endParaRPr>
          </a:p>
          <a:p>
            <a:pPr algn="ctr">
              <a:spcBef>
                <a:spcPct val="50000"/>
              </a:spcBef>
              <a:defRPr/>
            </a:pPr>
            <a:endParaRPr lang="fr-FR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607" name="Groupe 10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23608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609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610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611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2636811" y="69804"/>
            <a:ext cx="3870378" cy="219078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8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AFFINEMENT DE LA STRUCTURE </a:t>
            </a:r>
          </a:p>
        </p:txBody>
      </p:sp>
      <p:sp>
        <p:nvSpPr>
          <p:cNvPr id="19" name="Rectangle 18"/>
          <p:cNvSpPr/>
          <p:nvPr/>
        </p:nvSpPr>
        <p:spPr>
          <a:xfrm rot="3559994">
            <a:off x="4043596" y="3106944"/>
            <a:ext cx="6084344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dirty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Paramètres d’agitation thermique anisotrope de la molécule</a:t>
            </a:r>
          </a:p>
        </p:txBody>
      </p:sp>
      <p:graphicFrame>
        <p:nvGraphicFramePr>
          <p:cNvPr id="21" name="Tableau 20"/>
          <p:cNvGraphicFramePr>
            <a:graphicFrameLocks noGrp="1"/>
          </p:cNvGraphicFramePr>
          <p:nvPr/>
        </p:nvGraphicFramePr>
        <p:xfrm>
          <a:off x="263525" y="398463"/>
          <a:ext cx="5769054" cy="6326886"/>
        </p:xfrm>
        <a:graphic>
          <a:graphicData uri="http://schemas.openxmlformats.org/drawingml/2006/table">
            <a:tbl>
              <a:tblPr/>
              <a:tblGrid>
                <a:gridCol w="5769054"/>
              </a:tblGrid>
              <a:tr h="97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000" b="1" i="1" dirty="0" err="1" smtClean="0">
                          <a:latin typeface="Times New Roman"/>
                          <a:ea typeface="Calibri"/>
                          <a:cs typeface="Arial"/>
                        </a:rPr>
                        <a:t>Atome</a:t>
                      </a:r>
                      <a:r>
                        <a:rPr lang="en-US" sz="1000" b="1" i="1" dirty="0" smtClean="0">
                          <a:latin typeface="Calibri"/>
                          <a:ea typeface="Calibri"/>
                          <a:cs typeface="Arial"/>
                        </a:rPr>
                        <a:t>           </a:t>
                      </a:r>
                      <a:r>
                        <a:rPr lang="en-US" sz="1000" b="1" i="1" dirty="0" smtClean="0">
                          <a:latin typeface="Times New Roman"/>
                          <a:ea typeface="Calibri"/>
                          <a:cs typeface="Arial"/>
                        </a:rPr>
                        <a:t>U</a:t>
                      </a:r>
                      <a:r>
                        <a:rPr lang="en-US" sz="1000" b="1" i="1" baseline="-25000" dirty="0" smtClean="0">
                          <a:latin typeface="Times New Roman"/>
                          <a:ea typeface="Calibri"/>
                          <a:cs typeface="Arial"/>
                        </a:rPr>
                        <a:t>11 </a:t>
                      </a:r>
                      <a:r>
                        <a:rPr lang="en-US" sz="1000" b="1" i="1" dirty="0" smtClean="0">
                          <a:latin typeface="Calibri"/>
                          <a:ea typeface="Calibri"/>
                          <a:cs typeface="Arial"/>
                        </a:rPr>
                        <a:t>                 </a:t>
                      </a:r>
                      <a:r>
                        <a:rPr lang="en-US" sz="1000" b="1" i="1" dirty="0">
                          <a:latin typeface="Times New Roman"/>
                          <a:ea typeface="Calibri"/>
                          <a:cs typeface="Arial"/>
                        </a:rPr>
                        <a:t>U</a:t>
                      </a:r>
                      <a:r>
                        <a:rPr lang="en-US" sz="1000" b="1" i="1" baseline="-25000" dirty="0">
                          <a:latin typeface="Times New Roman"/>
                          <a:ea typeface="Calibri"/>
                          <a:cs typeface="Arial"/>
                        </a:rPr>
                        <a:t>22 </a:t>
                      </a:r>
                      <a:r>
                        <a:rPr lang="en-US" sz="1000" b="1" i="1" dirty="0">
                          <a:latin typeface="Times New Roman"/>
                          <a:ea typeface="Calibri"/>
                          <a:cs typeface="Arial"/>
                        </a:rPr>
                        <a:t>           </a:t>
                      </a:r>
                      <a:r>
                        <a:rPr lang="en-US" sz="1000" b="1" i="1" dirty="0" smtClean="0">
                          <a:latin typeface="Times New Roman"/>
                          <a:ea typeface="Calibri"/>
                          <a:cs typeface="Arial"/>
                        </a:rPr>
                        <a:t>    </a:t>
                      </a:r>
                      <a:r>
                        <a:rPr lang="en-US" sz="1000" b="1" i="1" dirty="0">
                          <a:latin typeface="Times New Roman"/>
                          <a:ea typeface="Calibri"/>
                          <a:cs typeface="Arial"/>
                        </a:rPr>
                        <a:t>U</a:t>
                      </a:r>
                      <a:r>
                        <a:rPr lang="en-US" sz="1000" b="1" i="1" baseline="-25000" dirty="0">
                          <a:latin typeface="Times New Roman"/>
                          <a:ea typeface="Calibri"/>
                          <a:cs typeface="Arial"/>
                        </a:rPr>
                        <a:t>33</a:t>
                      </a:r>
                      <a:r>
                        <a:rPr lang="en-US" sz="1000" b="1" i="1" dirty="0">
                          <a:latin typeface="Times New Roman"/>
                          <a:ea typeface="Calibri"/>
                          <a:cs typeface="Arial"/>
                        </a:rPr>
                        <a:t>            </a:t>
                      </a:r>
                      <a:r>
                        <a:rPr lang="en-US" sz="1000" b="1" i="1" dirty="0" smtClean="0">
                          <a:latin typeface="Times New Roman"/>
                          <a:ea typeface="Calibri"/>
                          <a:cs typeface="Arial"/>
                        </a:rPr>
                        <a:t>      </a:t>
                      </a:r>
                      <a:r>
                        <a:rPr lang="en-US" sz="1000" b="1" i="1" dirty="0">
                          <a:latin typeface="Times New Roman"/>
                          <a:ea typeface="Calibri"/>
                          <a:cs typeface="Arial"/>
                        </a:rPr>
                        <a:t>U</a:t>
                      </a:r>
                      <a:r>
                        <a:rPr lang="en-US" sz="1000" b="1" i="1" baseline="-25000" dirty="0">
                          <a:latin typeface="Times New Roman"/>
                          <a:ea typeface="Calibri"/>
                          <a:cs typeface="Arial"/>
                        </a:rPr>
                        <a:t>23</a:t>
                      </a:r>
                      <a:r>
                        <a:rPr lang="en-US" sz="1000" b="1" i="1" dirty="0">
                          <a:latin typeface="Times New Roman"/>
                          <a:ea typeface="Calibri"/>
                          <a:cs typeface="Arial"/>
                        </a:rPr>
                        <a:t>                    </a:t>
                      </a:r>
                      <a:r>
                        <a:rPr lang="en-US" sz="1000" b="1" i="1" dirty="0" smtClean="0">
                          <a:latin typeface="Times New Roman"/>
                          <a:ea typeface="Calibri"/>
                          <a:cs typeface="Arial"/>
                        </a:rPr>
                        <a:t> </a:t>
                      </a:r>
                      <a:r>
                        <a:rPr lang="en-US" sz="1000" b="1" i="1" dirty="0">
                          <a:latin typeface="Times New Roman"/>
                          <a:ea typeface="Calibri"/>
                          <a:cs typeface="Arial"/>
                        </a:rPr>
                        <a:t>U</a:t>
                      </a:r>
                      <a:r>
                        <a:rPr lang="en-US" sz="1000" b="1" i="1" baseline="-25000" dirty="0">
                          <a:latin typeface="Times New Roman"/>
                          <a:ea typeface="Calibri"/>
                          <a:cs typeface="Arial"/>
                        </a:rPr>
                        <a:t>13</a:t>
                      </a:r>
                      <a:r>
                        <a:rPr lang="en-US" sz="1000" b="1" i="1" dirty="0">
                          <a:latin typeface="Times New Roman"/>
                          <a:ea typeface="Calibri"/>
                          <a:cs typeface="Arial"/>
                        </a:rPr>
                        <a:t>                  U</a:t>
                      </a:r>
                      <a:r>
                        <a:rPr lang="en-US" sz="1000" b="1" i="1" baseline="-25000" dirty="0">
                          <a:latin typeface="Times New Roman"/>
                          <a:ea typeface="Calibri"/>
                          <a:cs typeface="Arial"/>
                        </a:rPr>
                        <a:t>12</a:t>
                      </a:r>
                      <a:endParaRPr lang="fr-FR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Bi</a:t>
                      </a:r>
                      <a:r>
                        <a:rPr lang="fr-FR" sz="900" b="1" i="1" baseline="0" dirty="0" smtClean="0">
                          <a:latin typeface="Courier New"/>
                          <a:ea typeface="Times New Roman"/>
                          <a:cs typeface="Arial"/>
                        </a:rPr>
                        <a:t>  </a:t>
                      </a:r>
                      <a:r>
                        <a:rPr lang="fr-FR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   </a:t>
                      </a:r>
                      <a:r>
                        <a:rPr lang="fr-FR" sz="900" b="1" i="1" dirty="0">
                          <a:latin typeface="Courier New"/>
                          <a:ea typeface="Times New Roman"/>
                          <a:cs typeface="Arial"/>
                        </a:rPr>
                        <a:t>0.048(2)  0.063(3)  0.048(2)  -0.004(1) </a:t>
                      </a:r>
                      <a:r>
                        <a:rPr lang="fr-FR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 -</a:t>
                      </a:r>
                      <a:r>
                        <a:rPr lang="fr-FR" sz="900" b="1" i="1" dirty="0">
                          <a:latin typeface="Courier New"/>
                          <a:ea typeface="Times New Roman"/>
                          <a:cs typeface="Arial"/>
                        </a:rPr>
                        <a:t>0.008(1)   -0.007(1)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900" b="1" i="1" dirty="0">
                          <a:latin typeface="Courier New"/>
                          <a:ea typeface="Times New Roman"/>
                          <a:cs typeface="Arial"/>
                        </a:rPr>
                        <a:t>O1     0.045(4)  0.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081(5)  0.058(4)  -0.009(3)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 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0.005(3)   -0.009(3)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O2     0.066(5)  0.088(6)  0.082(5)  -0.013(4)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 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0.015(4)   -0.012(4)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O3     0.139(9)  0.126(8)  0.150(9)  -0.003(7)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 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0.079(8)   -0.042(7)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O4     0.044(4)  0.063(4)  0.069(4)   0.000(3)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 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0.002(3)   -0.005(3)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O5     0.071(5)  0.094(6)  0.073(5)  -0.020(4)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0.014(4)   -0.019(4)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O6     0.112(7)  0.127(7)  0.112(7)  -0.057(6)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0.026(6)    0.016(6)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C1     0.069(7)  0.067(7)  0.056(7)   0.018(5)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0.022(6)   -0.015(6)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C2     0.061(7)  0.085(8)  0.072(7)   0.034(6)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0.039(6)   -0.025(6)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C3     0.080(9)  0.085(9)  0.081(9)   0.004(7)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0.023(7)   -0.008(7)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C4     0.084(11) 0.137(14) 0.154(16)  0.081(12)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0.077(11)  -0.061(10)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C5     0.053(10) 0.168(19) 0.160(18)  0.072(14)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0.029(10)  -0.015(10)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C6     0.051(8)  0.142(14) 0.122(12)  0.033(10)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0.009(8)    0.013(8)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C7     0.052(7)  0.129(10) 0.083(9)   0.036(7)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0.002(6)    0.030(7)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C8     0.059(6)  0.081(8)  0.040(6)  -0.003(5)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0.001(5)    0.006(6)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C9     0.063(6)  0.084(7)  0.035(5)  -0.020(5)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0.003(4)    0.021(6)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C10    0.057(7)  0.120(11) 0.077(8)  -0.005(7)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0.018(6)    0.011(7)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C11    0.082(11) 0.190(18) 0.130(13) -0.059(12)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-0.015(10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)   0.030(11)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C12    0.077(11) 0.21(2)   0.122(14) -0.045(13)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0.015(10)   0.015(12)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C13    0.078(10) 0.131(13) 0.126(13)  0.025(10)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0.013(9)   -0.027(9)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C14    0.065(7)  0.090(8)  0.081(8)   0.009(6)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0.000(6)   -0.018(6)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C15    0.049(6)  0.057(6)  0.069(7)   0.011(5)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0.016(5)   -0.001(4)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C16    0.102(9)  0.084(9)  0.070(8)  -0.036(7)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0.019(6)   -0.006(7)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C17    0.154(12) 0.050(7)  0.085(9)  -0.001(6)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0.030(8)    0.012(7)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C18    0.117(10) 0.071(9)  0.077(9)   0.011(7)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0.038(7)    0.005(7)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C19    0.089(8)  0.095(9)  0.051(7)  -0.001(6)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0.026(6)    0.007(7)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C20    0.066(6)  0.077(7)  0.042(6)  -0.007(5)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0.005(5)    0.015(5)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C21    0.053(6)  0.062(6)  0.039(5)  -0.019(4)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0.002(4)    0.001(4)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C22    0.067(7)  0.081(8)  0.070(7)  -0.019(6)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0.013(5)   -0.004(6)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C23    0.080(8)  0.093(9)  0.097(9)  -0.033(7)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0.033(7)   -0.012(7)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C24    0.117(12) 0.104(10) 0.088(9)  -0.035(8)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0.025(9)   -0.011(9)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C25    0.073(8)  0.125(11) 0.106(10) -0.056(9)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0.003(7)    0.002(7)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C26    0.061(7)  0.084(8)  0.077(7)  -0.028(6)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0.005(6)   -0.008(6)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C27    0.048(6)  0.079(8)  0.056(6)  -0.006(5)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0.014(5)   -0.024(5)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C28    0.078(7)  0.068(7)  0.067(7)   0.002(6)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0.025(6)    0.006(5)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C29    0.086(9)  0.149(13) 0.056(8)  -0.033(8)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0.016(6)    0.006(8)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C30    0.099(10) 0.128(12) 0.061(8)   0.018(8)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0.021(7)    0.008(9)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C31    0.112(10) 0.081(9)  0.086(9)   0.002(7)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0.036(8)    0.017(7) 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8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C32    0.079(8)  0.076(8)  0.082(8)  -0.007(6)  </a:t>
                      </a:r>
                      <a:r>
                        <a:rPr lang="en-US" sz="900" b="1" i="1" dirty="0" smtClean="0">
                          <a:latin typeface="Courier New"/>
                          <a:ea typeface="Times New Roman"/>
                          <a:cs typeface="Arial"/>
                        </a:rPr>
                        <a:t>-</a:t>
                      </a:r>
                      <a:r>
                        <a:rPr lang="en-US" sz="900" b="1" i="1" dirty="0">
                          <a:latin typeface="Courier New"/>
                          <a:ea typeface="Times New Roman"/>
                          <a:cs typeface="Arial"/>
                        </a:rPr>
                        <a:t>0.038(6)    0.013(6)</a:t>
                      </a:r>
                      <a:endParaRPr lang="fr-FR" sz="10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5583" marR="355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626" name="Text Box 1"/>
          <p:cNvSpPr txBox="1">
            <a:spLocks noChangeArrowheads="1"/>
          </p:cNvSpPr>
          <p:nvPr/>
        </p:nvSpPr>
        <p:spPr bwMode="auto">
          <a:xfrm>
            <a:off x="-241300" y="-33338"/>
            <a:ext cx="5940425" cy="285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grpSp>
        <p:nvGrpSpPr>
          <p:cNvPr id="24627" name="Groupe 36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24628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29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30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31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47" name="Text Box 1001"/>
          <p:cNvSpPr txBox="1">
            <a:spLocks noChangeArrowheads="1"/>
          </p:cNvSpPr>
          <p:nvPr/>
        </p:nvSpPr>
        <p:spPr bwMode="auto">
          <a:xfrm>
            <a:off x="198315" y="760076"/>
            <a:ext cx="89456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Les paramètres positionnels  des atomes hydrogènes  de la molécule </a:t>
            </a:r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1541421" y="69804"/>
            <a:ext cx="5986487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8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AFFINEMENT DE LA STRUCTURE </a:t>
            </a:r>
          </a:p>
        </p:txBody>
      </p:sp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3035300" y="1293813"/>
          <a:ext cx="3081338" cy="5467350"/>
        </p:xfrm>
        <a:graphic>
          <a:graphicData uri="http://schemas.openxmlformats.org/drawingml/2006/table">
            <a:tbl>
              <a:tblPr/>
              <a:tblGrid>
                <a:gridCol w="770088"/>
                <a:gridCol w="770639"/>
                <a:gridCol w="770639"/>
                <a:gridCol w="770639"/>
              </a:tblGrid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i="1" dirty="0">
                          <a:latin typeface="Times New Roman"/>
                          <a:ea typeface="Calibri"/>
                          <a:cs typeface="Arial"/>
                        </a:rPr>
                        <a:t>Atome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i="1">
                          <a:latin typeface="Times New Roman"/>
                          <a:ea typeface="Calibri"/>
                          <a:cs typeface="Arial"/>
                        </a:rPr>
                        <a:t>X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i="1">
                          <a:latin typeface="Times New Roman"/>
                          <a:ea typeface="Calibri"/>
                          <a:cs typeface="Arial"/>
                        </a:rPr>
                        <a:t>Y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i="1">
                          <a:latin typeface="Times New Roman"/>
                          <a:ea typeface="Calibri"/>
                          <a:cs typeface="Arial"/>
                        </a:rPr>
                        <a:t>Z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H3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1.0323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0.3873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0.2558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H4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1.3352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0.4067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0.1930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H5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1.4567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0.3145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0.1170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1.3756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0.2120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0.0660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H7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1.1717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0.1826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0.0993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H10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0.4576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0.3711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0.3779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H11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0.1645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0.3523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0.4646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H12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0.0431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0.2470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0.4493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H13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0.1155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0.1363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0.3722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H14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0.3216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0.1325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0.3108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H16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0.6849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0.4314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0.2186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H17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0.6428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0.5645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0.1317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H18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0.6343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0.5584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0.0084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H19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0.6768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0.4218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-0.0376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H20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0.7199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0.2866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0.0443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H22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0.5471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0.1147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0.1566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H23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0.5324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0.0168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0.0741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H24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0.7081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-0.0500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0.0072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H25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0.8930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-0.0169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0.0218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H26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0.9073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0.0820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0.1042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H28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0.7646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0.2529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0.3752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H29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0.8066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0.1700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0.4930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H30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0.8628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0.0148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0.5060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H31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0.8726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-0.0594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0.4047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H32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0.8311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>
                          <a:latin typeface="Times New Roman"/>
                          <a:ea typeface="Calibri"/>
                          <a:cs typeface="Arial"/>
                        </a:rPr>
                        <a:t>0.0191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i="1" dirty="0">
                          <a:latin typeface="Times New Roman"/>
                          <a:ea typeface="Calibri"/>
                          <a:cs typeface="Arial"/>
                        </a:rPr>
                        <a:t>0.2885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8718" marR="387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5714" name="Groupe 8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25715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16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17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18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913"/>
          <p:cNvSpPr txBox="1">
            <a:spLocks noChangeArrowheads="1"/>
          </p:cNvSpPr>
          <p:nvPr/>
        </p:nvSpPr>
        <p:spPr bwMode="auto">
          <a:xfrm>
            <a:off x="446031" y="6022956"/>
            <a:ext cx="824713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Structure de la molécule C</a:t>
            </a:r>
            <a:r>
              <a:rPr lang="fr-FR" baseline="-250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fr-FR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r>
              <a:rPr lang="fr-FR" baseline="-250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fr-FR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BiO</a:t>
            </a:r>
            <a:r>
              <a:rPr lang="fr-FR" baseline="-250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fr-FR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avec les atomes d’hydrogène.</a:t>
            </a:r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1541421" y="131448"/>
            <a:ext cx="5986487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8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AFFINEMENT DE LA STRUCTURE </a:t>
            </a:r>
          </a:p>
        </p:txBody>
      </p:sp>
      <p:pic>
        <p:nvPicPr>
          <p:cNvPr id="7" name="Image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083" y="1055655"/>
            <a:ext cx="7813782" cy="4819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rgbClr val="FFFF00">
                <a:alpha val="40000"/>
              </a:srgbClr>
            </a:glow>
          </a:effectLst>
        </p:spPr>
      </p:pic>
      <p:grpSp>
        <p:nvGrpSpPr>
          <p:cNvPr id="26631" name="Groupe 8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26632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3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4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5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20"/>
          <p:cNvSpPr txBox="1">
            <a:spLocks noChangeArrowheads="1"/>
          </p:cNvSpPr>
          <p:nvPr/>
        </p:nvSpPr>
        <p:spPr bwMode="auto">
          <a:xfrm>
            <a:off x="827088" y="873090"/>
            <a:ext cx="7200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Les paramètres géométriques de la molécule</a:t>
            </a:r>
          </a:p>
        </p:txBody>
      </p:sp>
      <p:sp>
        <p:nvSpPr>
          <p:cNvPr id="35844" name="Text Box 362"/>
          <p:cNvSpPr txBox="1">
            <a:spLocks noChangeArrowheads="1"/>
          </p:cNvSpPr>
          <p:nvPr/>
        </p:nvSpPr>
        <p:spPr bwMode="auto">
          <a:xfrm>
            <a:off x="250825" y="1433789"/>
            <a:ext cx="38099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Distances interatomiques </a:t>
            </a:r>
          </a:p>
        </p:txBody>
      </p:sp>
      <p:sp>
        <p:nvSpPr>
          <p:cNvPr id="35845" name="Text Box 363"/>
          <p:cNvSpPr txBox="1">
            <a:spLocks noChangeArrowheads="1"/>
          </p:cNvSpPr>
          <p:nvPr/>
        </p:nvSpPr>
        <p:spPr bwMode="auto">
          <a:xfrm>
            <a:off x="5165779" y="1438372"/>
            <a:ext cx="30940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Angles de valences 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299979" y="2234470"/>
          <a:ext cx="3687813" cy="4416552"/>
        </p:xfrm>
        <a:graphic>
          <a:graphicData uri="http://schemas.openxmlformats.org/drawingml/2006/table">
            <a:tbl>
              <a:tblPr/>
              <a:tblGrid>
                <a:gridCol w="1229004"/>
                <a:gridCol w="1229004"/>
                <a:gridCol w="122980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Atome 1</a:t>
                      </a:r>
                      <a:endParaRPr lang="fr-FR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Atome 2</a:t>
                      </a:r>
                      <a:endParaRPr lang="fr-FR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Distance (Å)</a:t>
                      </a:r>
                      <a:endParaRPr lang="fr-FR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    2.3038(1)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O4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    2.3126(2)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C15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    2.2158(1)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C21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    2.2375(3)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C27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    2.2004(1)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    1.3016(1)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O2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    1.2466(2)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O3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C3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    1.3818(1)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O4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C8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    1.2897(1)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O5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C8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    1.2388(3)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O6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C10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    1.3573(3)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C2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    1.5010(1)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C2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C3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    1.4158(4)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C2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C7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    1.3864(1)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C3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C4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    1.3943(2)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C4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C5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    1.3270(1)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C5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C6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    1.3575(1)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Tableau 11"/>
          <p:cNvGraphicFramePr>
            <a:graphicFrameLocks noGrp="1"/>
          </p:cNvGraphicFramePr>
          <p:nvPr/>
        </p:nvGraphicFramePr>
        <p:xfrm>
          <a:off x="4827591" y="2260709"/>
          <a:ext cx="3768715" cy="4416552"/>
        </p:xfrm>
        <a:graphic>
          <a:graphicData uri="http://schemas.openxmlformats.org/drawingml/2006/table">
            <a:tbl>
              <a:tblPr/>
              <a:tblGrid>
                <a:gridCol w="933848"/>
                <a:gridCol w="934661"/>
                <a:gridCol w="934661"/>
                <a:gridCol w="96554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Atome 1</a:t>
                      </a:r>
                      <a:endParaRPr lang="fr-FR" sz="14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Atome 2</a:t>
                      </a:r>
                      <a:endParaRPr lang="fr-FR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Atome 3</a:t>
                      </a:r>
                      <a:endParaRPr lang="fr-FR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Angle (°)</a:t>
                      </a:r>
                      <a:endParaRPr lang="fr-FR" sz="14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O4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172.62(2)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C15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93.45(3)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C21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87.80(3)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C27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87.49(3)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O4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C15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91.90(3)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O4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C21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85.96(2)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O4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C27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91.12(2)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C15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C21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104.12(5)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C15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C27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144.36(4)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C21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C27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111.52(4)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105.39(2)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Bi1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O4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C8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107.84(2)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O1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O2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121.12(8)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O1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C2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114.48(2)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O2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C1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C2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124.26(5)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C2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C3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117.07(4)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C1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>
                          <a:latin typeface="Times New Roman"/>
                          <a:ea typeface="Calibri"/>
                          <a:cs typeface="Arial"/>
                        </a:rPr>
                        <a:t>C2</a:t>
                      </a:r>
                      <a:endParaRPr lang="fr-FR" sz="1400" b="1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C7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b="1" dirty="0">
                          <a:latin typeface="Times New Roman"/>
                          <a:ea typeface="Calibri"/>
                          <a:cs typeface="Arial"/>
                        </a:rPr>
                        <a:t>122.81(4)</a:t>
                      </a:r>
                      <a:endParaRPr lang="fr-FR" sz="14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1614447" y="142830"/>
            <a:ext cx="5986487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r-FR" sz="28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NALYSE</a:t>
            </a: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fr-FR" sz="28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TRUCTURALE</a:t>
            </a: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27658" name="Groupe 13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27659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0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1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62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94" name="Text Box 117"/>
          <p:cNvSpPr txBox="1">
            <a:spLocks noChangeArrowheads="1"/>
          </p:cNvSpPr>
          <p:nvPr/>
        </p:nvSpPr>
        <p:spPr bwMode="auto">
          <a:xfrm>
            <a:off x="263466" y="836577"/>
            <a:ext cx="86900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Différentes liaisons hydrogène possibles dans la molécule</a:t>
            </a:r>
          </a:p>
        </p:txBody>
      </p:sp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774648" y="1530324"/>
          <a:ext cx="7009764" cy="3981684"/>
        </p:xfrm>
        <a:graphic>
          <a:graphicData uri="http://schemas.openxmlformats.org/drawingml/2006/table">
            <a:tbl>
              <a:tblPr/>
              <a:tblGrid>
                <a:gridCol w="1635760"/>
                <a:gridCol w="1516697"/>
                <a:gridCol w="1618297"/>
                <a:gridCol w="2239010"/>
              </a:tblGrid>
              <a:tr h="2056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D – H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(Å)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D – A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(Å)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H – A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(Å)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D – H … A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(Å)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11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O3-H3, 0.820      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O3...O2 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2.558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H3...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O2      1.822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O3-H3 ...O2 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      148.48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11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O6-H6,</a:t>
                      </a:r>
                      <a:r>
                        <a:rPr lang="fr-FR" sz="1600" b="1" baseline="0" dirty="0" smtClean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0.820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O6...O5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   2.525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H6...O5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    1.798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O6-H6 ...O5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       146.89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11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C7-H7,</a:t>
                      </a:r>
                      <a:r>
                        <a:rPr lang="fr-FR" sz="1600" b="1" baseline="0" dirty="0" smtClean="0">
                          <a:latin typeface="Times New Roman"/>
                          <a:ea typeface="Calibri"/>
                          <a:cs typeface="Arial"/>
                        </a:rPr>
                        <a:t> 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0.929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C7...O1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  2.793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H7...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O1     2.533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C7-H7 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O1          96.37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11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C14-H14,</a:t>
                      </a:r>
                      <a:r>
                        <a:rPr lang="fr-FR" sz="1600" b="1" baseline="0" dirty="0" smtClean="0">
                          <a:latin typeface="Times New Roman"/>
                          <a:ea typeface="Calibri"/>
                          <a:cs typeface="Arial"/>
                        </a:rPr>
                        <a:t>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0.930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C14...O4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2.793 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H14...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O4   2.513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C14-H14 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O4       97.68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11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C16-H16, 0.931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C16...O5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3.039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H16...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O5   2.556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C16-H16 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O5     112.68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11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C22-H22, 0.930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C22...O4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3.002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H22...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O4   2.369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C22-H22 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O4     125.10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11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C26-H26, 0.929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C26...O1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3.078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H26...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O1   2.453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C26-H26 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O1     124.69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11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C28-H28, 0.930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C28...O2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3.109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H28...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O2    2.777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C28-H28 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O2     102.15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  <a:tr h="4112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C28-H28, 0.930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C28...O5 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 3.133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H28...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O5    2.636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>
                          <a:latin typeface="Times New Roman"/>
                          <a:ea typeface="Calibri"/>
                          <a:cs typeface="Arial"/>
                        </a:rPr>
                        <a:t>C28-H28 ...</a:t>
                      </a:r>
                      <a:r>
                        <a:rPr lang="fr-FR" sz="1600" b="1" dirty="0" smtClean="0">
                          <a:latin typeface="Times New Roman"/>
                          <a:ea typeface="Calibri"/>
                          <a:cs typeface="Arial"/>
                        </a:rPr>
                        <a:t>O5     114.18</a:t>
                      </a:r>
                      <a:endParaRPr lang="fr-FR" sz="1600" b="1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322343" y="5802345"/>
            <a:ext cx="43085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Low">
              <a:spcBef>
                <a:spcPct val="50000"/>
              </a:spcBef>
              <a:defRPr/>
            </a:pPr>
            <a:r>
              <a:rPr lang="fr-FR" sz="18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 : Accepteur, 	       D : Donneur</a:t>
            </a: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1614447" y="142830"/>
            <a:ext cx="5986487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r-FR" sz="28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NALYSE</a:t>
            </a: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fr-FR" sz="28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TRUCTURALE</a:t>
            </a: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28680" name="Groupe 10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28681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2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3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4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HD1_05_07_2010\Bureau_Labo_28_04_2010\Bismuth_2010\Bi_00001.jpg"/>
          <p:cNvPicPr>
            <a:picLocks noChangeAspect="1" noChangeArrowheads="1"/>
          </p:cNvPicPr>
          <p:nvPr/>
        </p:nvPicPr>
        <p:blipFill>
          <a:blip r:embed="rId2"/>
          <a:srcRect l="24935" r="19211" b="1749"/>
          <a:stretch>
            <a:fillRect/>
          </a:stretch>
        </p:blipFill>
        <p:spPr bwMode="auto">
          <a:xfrm>
            <a:off x="2527272" y="1453257"/>
            <a:ext cx="4381560" cy="5298426"/>
          </a:xfrm>
          <a:prstGeom prst="roundRect">
            <a:avLst>
              <a:gd name="adj" fmla="val 1385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09538" y="873125"/>
            <a:ext cx="89169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2400">
                <a:solidFill>
                  <a:srgbClr val="FF0000"/>
                </a:solidFill>
              </a:rPr>
              <a:t>Longueurs  des liaisons des atomes entourant le Bismuth</a:t>
            </a:r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1614447" y="142830"/>
            <a:ext cx="5986487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r-FR" sz="28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NALYSE</a:t>
            </a: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fr-FR" sz="28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TRUCTURALE</a:t>
            </a: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29703" name="Groupe 10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29704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5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6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7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11"/>
          <p:cNvGrpSpPr>
            <a:grpSpLocks/>
          </p:cNvGrpSpPr>
          <p:nvPr/>
        </p:nvGrpSpPr>
        <p:grpSpPr bwMode="auto">
          <a:xfrm>
            <a:off x="1212850" y="2620963"/>
            <a:ext cx="5389563" cy="1574800"/>
            <a:chOff x="1263320" y="2185480"/>
            <a:chExt cx="5389921" cy="1574215"/>
          </a:xfrm>
        </p:grpSpPr>
        <p:sp>
          <p:nvSpPr>
            <p:cNvPr id="30735" name="Rectangle 3"/>
            <p:cNvSpPr>
              <a:spLocks noChangeArrowheads="1"/>
            </p:cNvSpPr>
            <p:nvPr/>
          </p:nvSpPr>
          <p:spPr bwMode="auto">
            <a:xfrm>
              <a:off x="1285830" y="2185480"/>
              <a:ext cx="3557384" cy="6227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</a:pPr>
              <a:r>
                <a:rPr lang="fr-FR" sz="3200">
                  <a:solidFill>
                    <a:srgbClr val="000066"/>
                  </a:solidFill>
                  <a:latin typeface="Times New Roman" pitchFamily="18" charset="0"/>
                </a:rPr>
                <a:t>Bi</a:t>
              </a:r>
              <a:r>
                <a:rPr lang="fr-FR" sz="3200" baseline="-25000">
                  <a:solidFill>
                    <a:srgbClr val="000066"/>
                  </a:solidFill>
                  <a:latin typeface="Times New Roman" pitchFamily="18" charset="0"/>
                </a:rPr>
                <a:t>1</a:t>
              </a:r>
              <a:r>
                <a:rPr lang="fr-FR" sz="3200">
                  <a:solidFill>
                    <a:srgbClr val="000066"/>
                  </a:solidFill>
                  <a:latin typeface="Times New Roman" pitchFamily="18" charset="0"/>
                </a:rPr>
                <a:t> –  O</a:t>
              </a:r>
              <a:r>
                <a:rPr lang="fr-FR" sz="3200" baseline="-25000">
                  <a:solidFill>
                    <a:srgbClr val="000066"/>
                  </a:solidFill>
                  <a:latin typeface="Times New Roman" pitchFamily="18" charset="0"/>
                </a:rPr>
                <a:t>1</a:t>
              </a:r>
              <a:r>
                <a:rPr lang="fr-FR" sz="3200">
                  <a:solidFill>
                    <a:srgbClr val="000066"/>
                  </a:solidFill>
                  <a:latin typeface="Times New Roman" pitchFamily="18" charset="0"/>
                </a:rPr>
                <a:t> –  C</a:t>
              </a:r>
              <a:r>
                <a:rPr lang="fr-FR" sz="3200" baseline="-25000">
                  <a:solidFill>
                    <a:srgbClr val="000066"/>
                  </a:solidFill>
                  <a:latin typeface="Times New Roman" pitchFamily="18" charset="0"/>
                </a:rPr>
                <a:t>1</a:t>
              </a:r>
              <a:r>
                <a:rPr lang="fr-FR" sz="3200">
                  <a:solidFill>
                    <a:srgbClr val="000066"/>
                  </a:solidFill>
                  <a:latin typeface="Times New Roman" pitchFamily="18" charset="0"/>
                </a:rPr>
                <a:t> – O</a:t>
              </a:r>
              <a:r>
                <a:rPr lang="fr-FR" sz="3200" baseline="-25000">
                  <a:solidFill>
                    <a:srgbClr val="000066"/>
                  </a:solidFill>
                  <a:latin typeface="Times New Roman" pitchFamily="18" charset="0"/>
                </a:rPr>
                <a:t>2</a:t>
              </a:r>
              <a:endParaRPr lang="fr-FR" sz="3200" baseline="-25000">
                <a:solidFill>
                  <a:srgbClr val="000066"/>
                </a:solidFill>
                <a:latin typeface="Calibri" pitchFamily="34" charset="0"/>
              </a:endParaRPr>
            </a:p>
          </p:txBody>
        </p:sp>
        <p:sp>
          <p:nvSpPr>
            <p:cNvPr id="30736" name="TextBox 4"/>
            <p:cNvSpPr txBox="1">
              <a:spLocks noChangeArrowheads="1"/>
            </p:cNvSpPr>
            <p:nvPr/>
          </p:nvSpPr>
          <p:spPr bwMode="auto">
            <a:xfrm>
              <a:off x="5484825" y="2189540"/>
              <a:ext cx="1168416" cy="5847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3200">
                  <a:solidFill>
                    <a:srgbClr val="000066"/>
                  </a:solidFill>
                </a:rPr>
                <a:t>-</a:t>
              </a:r>
              <a:r>
                <a:rPr lang="fr-FR" sz="2800">
                  <a:solidFill>
                    <a:srgbClr val="000066"/>
                  </a:solidFill>
                </a:rPr>
                <a:t> 8,01  </a:t>
              </a:r>
            </a:p>
          </p:txBody>
        </p:sp>
        <p:sp>
          <p:nvSpPr>
            <p:cNvPr id="30737" name="Rectangle 6"/>
            <p:cNvSpPr>
              <a:spLocks noChangeArrowheads="1"/>
            </p:cNvSpPr>
            <p:nvPr/>
          </p:nvSpPr>
          <p:spPr bwMode="auto">
            <a:xfrm>
              <a:off x="1263320" y="3136896"/>
              <a:ext cx="3557384" cy="62279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</a:pPr>
              <a:r>
                <a:rPr lang="fr-FR" sz="3200">
                  <a:solidFill>
                    <a:srgbClr val="000066"/>
                  </a:solidFill>
                  <a:latin typeface="Times New Roman" pitchFamily="18" charset="0"/>
                </a:rPr>
                <a:t>Bi</a:t>
              </a:r>
              <a:r>
                <a:rPr lang="fr-FR" sz="3200" baseline="-25000">
                  <a:solidFill>
                    <a:srgbClr val="000066"/>
                  </a:solidFill>
                  <a:latin typeface="Times New Roman" pitchFamily="18" charset="0"/>
                </a:rPr>
                <a:t>1</a:t>
              </a:r>
              <a:r>
                <a:rPr lang="fr-FR" sz="3200">
                  <a:solidFill>
                    <a:srgbClr val="000066"/>
                  </a:solidFill>
                  <a:latin typeface="Times New Roman" pitchFamily="18" charset="0"/>
                </a:rPr>
                <a:t> –  O</a:t>
              </a:r>
              <a:r>
                <a:rPr lang="fr-FR" sz="3200" baseline="-25000">
                  <a:solidFill>
                    <a:srgbClr val="000066"/>
                  </a:solidFill>
                  <a:latin typeface="Times New Roman" pitchFamily="18" charset="0"/>
                </a:rPr>
                <a:t>4</a:t>
              </a:r>
              <a:r>
                <a:rPr lang="fr-FR" sz="3200">
                  <a:solidFill>
                    <a:srgbClr val="000066"/>
                  </a:solidFill>
                  <a:latin typeface="Times New Roman" pitchFamily="18" charset="0"/>
                </a:rPr>
                <a:t> –  C</a:t>
              </a:r>
              <a:r>
                <a:rPr lang="fr-FR" sz="3200" baseline="-25000">
                  <a:solidFill>
                    <a:srgbClr val="000066"/>
                  </a:solidFill>
                  <a:latin typeface="Times New Roman" pitchFamily="18" charset="0"/>
                </a:rPr>
                <a:t>8</a:t>
              </a:r>
              <a:r>
                <a:rPr lang="fr-FR" sz="3200">
                  <a:solidFill>
                    <a:srgbClr val="000066"/>
                  </a:solidFill>
                  <a:latin typeface="Times New Roman" pitchFamily="18" charset="0"/>
                </a:rPr>
                <a:t> – O</a:t>
              </a:r>
              <a:r>
                <a:rPr lang="fr-FR" sz="3200" baseline="-25000">
                  <a:solidFill>
                    <a:srgbClr val="000066"/>
                  </a:solidFill>
                  <a:latin typeface="Times New Roman" pitchFamily="18" charset="0"/>
                </a:rPr>
                <a:t>5</a:t>
              </a:r>
              <a:endParaRPr lang="fr-FR" sz="3200" baseline="-25000">
                <a:solidFill>
                  <a:srgbClr val="000066"/>
                </a:solidFill>
                <a:latin typeface="Calibri" pitchFamily="34" charset="0"/>
              </a:endParaRPr>
            </a:p>
          </p:txBody>
        </p:sp>
        <p:sp>
          <p:nvSpPr>
            <p:cNvPr id="30738" name="TextBox 7"/>
            <p:cNvSpPr txBox="1">
              <a:spLocks noChangeArrowheads="1"/>
            </p:cNvSpPr>
            <p:nvPr/>
          </p:nvSpPr>
          <p:spPr bwMode="auto">
            <a:xfrm>
              <a:off x="5484825" y="3140956"/>
              <a:ext cx="1168416" cy="5847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3200">
                  <a:solidFill>
                    <a:srgbClr val="000066"/>
                  </a:solidFill>
                </a:rPr>
                <a:t>-</a:t>
              </a:r>
              <a:r>
                <a:rPr lang="fr-FR" sz="2800">
                  <a:solidFill>
                    <a:srgbClr val="000066"/>
                  </a:solidFill>
                </a:rPr>
                <a:t> 1,83  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373005" y="5254650"/>
            <a:ext cx="8288451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24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Les deux groupements salicylates sont en position axiale plane </a:t>
            </a:r>
            <a:endParaRPr lang="fr-FR" sz="2400" dirty="0"/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1541421" y="381004"/>
            <a:ext cx="5986487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r-FR" sz="28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NALYSE</a:t>
            </a: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fr-FR" sz="28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TRUCTURALE</a:t>
            </a: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0727" name="TextBox 10"/>
          <p:cNvSpPr txBox="1">
            <a:spLocks noChangeArrowheads="1"/>
          </p:cNvSpPr>
          <p:nvPr/>
        </p:nvSpPr>
        <p:spPr bwMode="auto">
          <a:xfrm>
            <a:off x="1468438" y="1444625"/>
            <a:ext cx="5878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2800">
                <a:solidFill>
                  <a:srgbClr val="C0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Angles de torsion </a:t>
            </a:r>
          </a:p>
        </p:txBody>
      </p:sp>
      <p:sp>
        <p:nvSpPr>
          <p:cNvPr id="17" name="Striped Right Arrow 16"/>
          <p:cNvSpPr/>
          <p:nvPr/>
        </p:nvSpPr>
        <p:spPr bwMode="auto">
          <a:xfrm>
            <a:off x="6653213" y="2998788"/>
            <a:ext cx="803275" cy="795337"/>
          </a:xfrm>
          <a:prstGeom prst="stripedRightArrow">
            <a:avLst/>
          </a:prstGeom>
          <a:solidFill>
            <a:srgbClr val="FF00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fr-FR"/>
          </a:p>
        </p:txBody>
      </p:sp>
      <p:sp>
        <p:nvSpPr>
          <p:cNvPr id="30729" name="TextBox 17"/>
          <p:cNvSpPr txBox="1">
            <a:spLocks noChangeArrowheads="1"/>
          </p:cNvSpPr>
          <p:nvPr/>
        </p:nvSpPr>
        <p:spPr bwMode="auto">
          <a:xfrm>
            <a:off x="7529513" y="3073400"/>
            <a:ext cx="912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3600">
                <a:solidFill>
                  <a:srgbClr val="C00000"/>
                </a:solidFill>
              </a:rPr>
              <a:t>≈ 0</a:t>
            </a:r>
          </a:p>
        </p:txBody>
      </p:sp>
      <p:grpSp>
        <p:nvGrpSpPr>
          <p:cNvPr id="30730" name="Groupe 10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30731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32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33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34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0708" y="398421"/>
            <a:ext cx="8161209" cy="646331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rgbClr val="FF0000">
                <a:alpha val="40000"/>
              </a:srgbClr>
            </a:glow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Below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3600" dirty="0">
                <a:latin typeface="Times New Roman" pitchFamily="18" charset="0"/>
                <a:cs typeface="Times New Roman" pitchFamily="18" charset="0"/>
              </a:rPr>
              <a:t>COMPOSES ORGANOBISMUTHS (V)</a:t>
            </a:r>
            <a:endParaRPr lang="fr-FR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-28638" y="1591312"/>
            <a:ext cx="584208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Domaine d’utilisation </a:t>
            </a: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1833563" y="2552700"/>
            <a:ext cx="52212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Char char="Ø"/>
            </a:pPr>
            <a:r>
              <a:rPr lang="fr-FR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Synthèse organique </a:t>
            </a:r>
            <a:endParaRPr lang="fr-FR" sz="3200"/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2528888" y="5035550"/>
            <a:ext cx="2262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Char char="Ø"/>
            </a:pPr>
            <a:r>
              <a:rPr lang="fr-FR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Médecine</a:t>
            </a:r>
            <a:r>
              <a:rPr lang="fr-FR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2527300" y="4159250"/>
            <a:ext cx="19240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Char char="Ø"/>
            </a:pPr>
            <a:r>
              <a:rPr lang="fr-FR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Biologie</a:t>
            </a:r>
            <a:endParaRPr lang="fr-FR" sz="3200"/>
          </a:p>
        </p:txBody>
      </p:sp>
      <p:sp>
        <p:nvSpPr>
          <p:cNvPr id="5127" name="Rectangle 8"/>
          <p:cNvSpPr>
            <a:spLocks noChangeArrowheads="1"/>
          </p:cNvSpPr>
          <p:nvPr/>
        </p:nvSpPr>
        <p:spPr bwMode="auto">
          <a:xfrm>
            <a:off x="2490788" y="3319463"/>
            <a:ext cx="20145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Char char="Ø"/>
            </a:pPr>
            <a:r>
              <a:rPr lang="fr-FR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Catalyse</a:t>
            </a:r>
            <a:endParaRPr lang="fr-FR" sz="3600"/>
          </a:p>
        </p:txBody>
      </p:sp>
      <p:grpSp>
        <p:nvGrpSpPr>
          <p:cNvPr id="5128" name="Groupe 9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5129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0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1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2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441"/>
          <p:cNvSpPr>
            <a:spLocks noChangeArrowheads="1"/>
          </p:cNvSpPr>
          <p:nvPr/>
        </p:nvSpPr>
        <p:spPr bwMode="auto">
          <a:xfrm>
            <a:off x="374650" y="125413"/>
            <a:ext cx="85201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r-FR" sz="2800" b="0" u="sng"/>
              <a:t> </a:t>
            </a:r>
          </a:p>
        </p:txBody>
      </p:sp>
      <p:sp>
        <p:nvSpPr>
          <p:cNvPr id="34819" name="Text Box 2442"/>
          <p:cNvSpPr txBox="1">
            <a:spLocks noChangeArrowheads="1"/>
          </p:cNvSpPr>
          <p:nvPr/>
        </p:nvSpPr>
        <p:spPr bwMode="auto">
          <a:xfrm>
            <a:off x="1943100" y="1116643"/>
            <a:ext cx="5221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8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Les distances inter atomiques  (Å)</a:t>
            </a:r>
          </a:p>
        </p:txBody>
      </p:sp>
      <p:graphicFrame>
        <p:nvGraphicFramePr>
          <p:cNvPr id="85620" name="Group 2676"/>
          <p:cNvGraphicFramePr>
            <a:graphicFrameLocks noGrp="1"/>
          </p:cNvGraphicFramePr>
          <p:nvPr>
            <p:ph sz="quarter" idx="3"/>
          </p:nvPr>
        </p:nvGraphicFramePr>
        <p:xfrm>
          <a:off x="746083" y="1895453"/>
          <a:ext cx="7294652" cy="3541762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919923"/>
                <a:gridCol w="1823816"/>
                <a:gridCol w="2012673"/>
                <a:gridCol w="1538240"/>
              </a:tblGrid>
              <a:tr h="6207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Atomes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Résolution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Affinement</a:t>
                      </a:r>
                      <a:endParaRPr kumimoji="0" lang="fr-F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Standard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</a:tr>
              <a:tr h="584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Bi ― O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2.3211 (3)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2.3038 (1)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2.300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</a:tr>
              <a:tr h="6207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Bi ― C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kern="1200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2.2571 (3</a:t>
                      </a: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kern="1200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2.2158 (1</a:t>
                      </a: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2.210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</a:tr>
              <a:tr h="6207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fr-FR" sz="2400" u="none" strike="noStrike" cap="none" normalizeH="0" baseline="-3000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― O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kern="1200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1.3411 (4)</a:t>
                      </a:r>
                      <a:endParaRPr kumimoji="0" lang="fr-FR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kern="1200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1.3016 (1)</a:t>
                      </a:r>
                      <a:endParaRPr kumimoji="0" lang="fr-FR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1.340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</a:tr>
              <a:tr h="584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fr-FR" sz="2400" u="none" strike="noStrike" cap="none" normalizeH="0" baseline="-3000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― C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kern="1200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1.4953 (1)</a:t>
                      </a:r>
                      <a:endParaRPr kumimoji="0" lang="fr-FR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kern="1200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1,4863 (2)</a:t>
                      </a:r>
                      <a:endParaRPr kumimoji="0" lang="fr-FR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1.470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</a:tr>
              <a:tr h="5111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 = O </a:t>
                      </a: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kern="1200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1.2119 (2)</a:t>
                      </a:r>
                      <a:endParaRPr kumimoji="0" lang="fr-FR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kern="1200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1.2388(1)</a:t>
                      </a:r>
                      <a:endParaRPr kumimoji="0" lang="fr-FR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1.200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>
                          <a:glow rad="101600">
                            <a:srgbClr val="FFFF00">
                              <a:alpha val="6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1614447" y="198439"/>
            <a:ext cx="5986487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r-FR" sz="28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NALYSE</a:t>
            </a: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fr-FR" sz="28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TRUCTURALE</a:t>
            </a: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31752" name="Groupe 7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31753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4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5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6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24" name="Text Box 14"/>
          <p:cNvSpPr txBox="1">
            <a:spLocks noChangeArrowheads="1"/>
          </p:cNvSpPr>
          <p:nvPr/>
        </p:nvSpPr>
        <p:spPr bwMode="auto">
          <a:xfrm>
            <a:off x="1368425" y="6165850"/>
            <a:ext cx="66246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Empilement moléculaire dans la maille cristalline </a:t>
            </a:r>
          </a:p>
        </p:txBody>
      </p:sp>
      <p:pic>
        <p:nvPicPr>
          <p:cNvPr id="15" name="Image 1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8195" y="890587"/>
            <a:ext cx="4946689" cy="5240375"/>
          </a:xfrm>
          <a:prstGeom prst="rect">
            <a:avLst/>
          </a:prstGeom>
          <a:noFill/>
          <a:ln w="38100" cmpd="dbl">
            <a:solidFill>
              <a:srgbClr val="3366FF"/>
            </a:solidFill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grpSp>
        <p:nvGrpSpPr>
          <p:cNvPr id="32772" name="Groupe 6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32776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7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8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9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1614447" y="142830"/>
            <a:ext cx="5986487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r-FR" sz="28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NALYSE</a:t>
            </a: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fr-FR" sz="28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TRUCTURALE</a:t>
            </a:r>
            <a:r>
              <a:rPr lang="fr-FR" sz="320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3074967" y="142830"/>
            <a:ext cx="2884527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8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CONCLUSION</a:t>
            </a: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364947" y="1249069"/>
            <a:ext cx="8434503" cy="466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fr-FR" sz="18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La diffraction des rayons X reste une technique puissante pour la détermination des structures cristallines </a:t>
            </a:r>
          </a:p>
          <a:p>
            <a:pPr algn="just" eaLnBrk="0" hangingPunct="0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fr-FR" sz="18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Le choix du modèle mathématique est indispensable pour reconstruire l’information sur la phase. </a:t>
            </a:r>
            <a:endParaRPr lang="fr-FR" sz="1800" b="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fr-FR" sz="18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La molécule étudiée appartient au groupe d’espace centrosymétrique P 1, Z = 2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fr-FR" sz="18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Les longueurs des liaisons ainsi que les angles de valence obtenues par l’analyse structurale sont en bon accord avec les valeurs standards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fr-FR" sz="18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La représentation tridimensionnelle de la molécule a met en évidence la position axiale des deux groupements salicylates et la position équatorial des trois phényles.</a:t>
            </a:r>
            <a:endParaRPr lang="fr-FR" sz="1800" b="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algn="just" eaLnBrk="0" hangingPunct="0">
              <a:lnSpc>
                <a:spcPct val="150000"/>
              </a:lnSpc>
              <a:buFont typeface="Wingdings" pitchFamily="2" charset="2"/>
              <a:buChar char="q"/>
              <a:defRPr/>
            </a:pPr>
            <a:r>
              <a:rPr lang="fr-FR" sz="18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La structure finale retenue a fait l’objet d’un dépôt légal à la banque de données </a:t>
            </a:r>
            <a:r>
              <a:rPr lang="fr-FR" sz="1800" i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Cambridge </a:t>
            </a:r>
            <a:r>
              <a:rPr lang="fr-FR" sz="1800" i="1" dirty="0" err="1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Crystallographic</a:t>
            </a:r>
            <a:r>
              <a:rPr lang="fr-FR" sz="1800" i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Data Center</a:t>
            </a:r>
            <a:r>
              <a:rPr lang="fr-FR" sz="18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 CCDC » sous le code : </a:t>
            </a:r>
            <a:r>
              <a:rPr lang="fr-FR" sz="18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CCDC 737905</a:t>
            </a:r>
            <a:r>
              <a:rPr lang="fr-FR" sz="1800" b="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fr-FR" sz="1800" b="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3798" name="Groupe 5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33800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1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2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3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1" name="Connecteur droit 10"/>
          <p:cNvCxnSpPr/>
          <p:nvPr/>
        </p:nvCxnSpPr>
        <p:spPr bwMode="auto">
          <a:xfrm>
            <a:off x="7219392" y="3063870"/>
            <a:ext cx="146052" cy="158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36492" y="2622564"/>
            <a:ext cx="8496360" cy="2814651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just">
              <a:defRPr/>
            </a:pPr>
            <a:r>
              <a:rPr lang="fr-FR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Analyse de la densité électronique de la molécule C</a:t>
            </a:r>
            <a:r>
              <a:rPr lang="fr-FR" baseline="-30000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32</a:t>
            </a:r>
            <a:r>
              <a:rPr lang="fr-FR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fr-FR" baseline="-30000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</a:t>
            </a:r>
            <a:r>
              <a:rPr lang="fr-FR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BiO</a:t>
            </a:r>
            <a:r>
              <a:rPr lang="fr-FR" baseline="-30000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</a:p>
          <a:p>
            <a:pPr algn="just">
              <a:defRPr/>
            </a:pPr>
            <a:endParaRPr lang="fr-FR" baseline="-30000" dirty="0" smtClean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fr-FR" dirty="0" smtClean="0">
                <a:ln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Confrontation des résultats de l’expérience de diffraction  des rayons X à ceux des calculs théoriques.</a:t>
            </a:r>
            <a:endParaRPr lang="fr-FR" dirty="0">
              <a:solidFill>
                <a:srgbClr val="FFC000"/>
              </a:solidFill>
            </a:endParaRPr>
          </a:p>
        </p:txBody>
      </p:sp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2344707" y="727038"/>
            <a:ext cx="4454586" cy="601625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4000" b="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PERSPECTIVES </a:t>
            </a:r>
            <a:endParaRPr lang="fr-FR" sz="2800" b="0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4822" name="Groupe 4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34823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4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5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6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29290" y="507960"/>
            <a:ext cx="9384493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6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rgbClr val="CC0066"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</a:rPr>
              <a:t>Merci De Votre Attention </a:t>
            </a:r>
          </a:p>
        </p:txBody>
      </p:sp>
      <p:grpSp>
        <p:nvGrpSpPr>
          <p:cNvPr id="35843" name="Groupe 6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35845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6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7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8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Imag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0688" y="1836738"/>
            <a:ext cx="5762625" cy="4038600"/>
          </a:xfrm>
          <a:prstGeom prst="rect">
            <a:avLst/>
          </a:prstGeom>
          <a:noFill/>
          <a:ln w="38100" cmpd="dbl">
            <a:solidFill>
              <a:srgbClr val="00B0F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3927" y="1798919"/>
            <a:ext cx="4783203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Formule générale : BiR</a:t>
            </a:r>
            <a:r>
              <a:rPr lang="fr-FR" sz="2400" baseline="-250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(O</a:t>
            </a:r>
            <a:r>
              <a:rPr lang="fr-FR" sz="2400" baseline="-250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CR’)</a:t>
            </a:r>
            <a:r>
              <a:rPr lang="fr-FR" sz="2400" baseline="-250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</p:txBody>
      </p:sp>
      <p:pic>
        <p:nvPicPr>
          <p:cNvPr id="44034" name="Image 60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96007" y="1493811"/>
            <a:ext cx="2738475" cy="31734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26953" y="3027357"/>
            <a:ext cx="5513463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avec R’ est un substituant contenant un groupement hydroxyle OH</a:t>
            </a:r>
            <a:endParaRPr lang="fr-FR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6953" y="4597416"/>
            <a:ext cx="8726607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fr-FR" sz="3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Géométrie trigonale – bipyramidale avec les ligands acétate occupant les positions axiales</a:t>
            </a:r>
            <a:endParaRPr lang="fr-FR" sz="2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90439" y="5656293"/>
            <a:ext cx="8799633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fr-FR" sz="3600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fr-FR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Possibilité d’étendre la structure le long de la direction axiale (direction des ligands)</a:t>
            </a:r>
            <a:endParaRPr lang="fr-FR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0708" y="398421"/>
            <a:ext cx="8161209" cy="646331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rgbClr val="FF0000">
                <a:alpha val="40000"/>
              </a:srgbClr>
            </a:glow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Below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3600" dirty="0">
                <a:latin typeface="Times New Roman" pitchFamily="18" charset="0"/>
                <a:cs typeface="Times New Roman" pitchFamily="18" charset="0"/>
              </a:rPr>
              <a:t>COMPOSES ORGANOBISMUTHS (V)</a:t>
            </a:r>
            <a:endParaRPr lang="fr-FR" sz="6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152" name="Groupe 10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6153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4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5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6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5" descr="Marbre vert"/>
          <p:cNvSpPr txBox="1">
            <a:spLocks noChangeArrowheads="1"/>
          </p:cNvSpPr>
          <p:nvPr/>
        </p:nvSpPr>
        <p:spPr bwMode="auto">
          <a:xfrm>
            <a:off x="215091" y="2260584"/>
            <a:ext cx="8712200" cy="3323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303" tIns="45653" rIns="91303" bIns="45653">
            <a:spAutoFit/>
          </a:bodyPr>
          <a:lstStyle/>
          <a:p>
            <a:pPr algn="ctr">
              <a:defRPr/>
            </a:pPr>
            <a:r>
              <a:rPr lang="fr-FR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Détermination  de la Structure</a:t>
            </a:r>
          </a:p>
          <a:p>
            <a:pPr algn="ctr">
              <a:defRPr/>
            </a:pPr>
            <a:endParaRPr lang="fr-FR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fr-FR" sz="2800" dirty="0">
              <a:solidFill>
                <a:schemeClr val="tx1"/>
              </a:solidFill>
              <a:cs typeface="+mn-cs"/>
            </a:endParaRPr>
          </a:p>
          <a:p>
            <a:pPr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fr-FR" sz="2800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Identifier :  sites asymétriques</a:t>
            </a:r>
            <a:r>
              <a:rPr lang="fr-FR" sz="2800" b="0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fr-FR" sz="2800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le type d’isomère. </a:t>
            </a:r>
          </a:p>
          <a:p>
            <a:pPr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fr-FR" sz="2800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Présenter une géométrie tridimensionnelle.</a:t>
            </a:r>
          </a:p>
          <a:p>
            <a:pPr>
              <a:lnSpc>
                <a:spcPct val="150000"/>
              </a:lnSpc>
              <a:buFontTx/>
              <a:buBlip>
                <a:blip r:embed="rId3"/>
              </a:buBlip>
              <a:defRPr/>
            </a:pPr>
            <a:r>
              <a:rPr lang="fr-FR" sz="2800" dirty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Obtenir une configuration absolue. </a:t>
            </a:r>
          </a:p>
        </p:txBody>
      </p:sp>
      <p:sp>
        <p:nvSpPr>
          <p:cNvPr id="10243" name="Text Box 6"/>
          <p:cNvSpPr txBox="1">
            <a:spLocks noChangeArrowheads="1"/>
          </p:cNvSpPr>
          <p:nvPr/>
        </p:nvSpPr>
        <p:spPr bwMode="auto">
          <a:xfrm>
            <a:off x="3074967" y="909603"/>
            <a:ext cx="2835265" cy="707886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4000" dirty="0"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effectLst>
                  <a:glow rad="101600">
                    <a:srgbClr val="FF0000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OBJECTIF</a:t>
            </a:r>
          </a:p>
        </p:txBody>
      </p:sp>
      <p:sp>
        <p:nvSpPr>
          <p:cNvPr id="10245" name="AutoShape 9"/>
          <p:cNvSpPr>
            <a:spLocks noChangeArrowheads="1"/>
          </p:cNvSpPr>
          <p:nvPr/>
        </p:nvSpPr>
        <p:spPr bwMode="auto">
          <a:xfrm>
            <a:off x="4284663" y="2908284"/>
            <a:ext cx="647700" cy="649287"/>
          </a:xfrm>
          <a:prstGeom prst="downArrow">
            <a:avLst>
              <a:gd name="adj1" fmla="val 50000"/>
              <a:gd name="adj2" fmla="val 25061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>
            <a:sp3d extrusionH="57150">
              <a:bevelT w="38100" h="38100"/>
            </a:sp3d>
          </a:bodyPr>
          <a:lstStyle/>
          <a:p>
            <a:pPr algn="ctr">
              <a:spcBef>
                <a:spcPct val="50000"/>
              </a:spcBef>
              <a:defRPr/>
            </a:pPr>
            <a:endParaRPr lang="fr-FR">
              <a:ln>
                <a:solidFill>
                  <a:srgbClr val="FF0000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grpSp>
        <p:nvGrpSpPr>
          <p:cNvPr id="7173" name="Groupe 7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7174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5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6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7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016090" y="37322"/>
            <a:ext cx="5075307" cy="669925"/>
          </a:xfrm>
        </p:spPr>
        <p:txBody>
          <a:bodyPr/>
          <a:lstStyle/>
          <a:p>
            <a:pPr eaLnBrk="1" hangingPunct="1">
              <a:defRPr/>
            </a:pPr>
            <a:r>
              <a:rPr lang="fr-FR" sz="40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Plan de Travail</a:t>
            </a:r>
          </a:p>
        </p:txBody>
      </p:sp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0" y="669925"/>
            <a:ext cx="89662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350" indent="-6350" algn="just">
              <a:spcAft>
                <a:spcPct val="50000"/>
              </a:spcAft>
              <a:buFontTx/>
              <a:buAutoNum type="arabicPeriod"/>
              <a:defRPr/>
            </a:pPr>
            <a:r>
              <a:rPr lang="fr-FR" sz="2800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Collecte et traitement des Données</a:t>
            </a:r>
          </a:p>
          <a:p>
            <a:pPr marL="547688" lvl="1" indent="347663" algn="just">
              <a:buFont typeface="Wingdings" pitchFamily="2" charset="2"/>
              <a:buChar char="ü"/>
              <a:defRPr/>
            </a:pP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Les valeurs des indices de Miller </a:t>
            </a:r>
          </a:p>
          <a:p>
            <a:pPr marL="547688" lvl="1" indent="347663" algn="just">
              <a:buFont typeface="Wingdings" pitchFamily="2" charset="2"/>
              <a:buChar char="ü"/>
              <a:defRPr/>
            </a:pP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Intensités (Facteurs de Structure) - erreurs associées </a:t>
            </a:r>
            <a:endParaRPr lang="fr-FR" dirty="0">
              <a:ln w="3175">
                <a:noFill/>
              </a:ln>
              <a:solidFill>
                <a:schemeClr val="tx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547688" lvl="1" indent="347663" algn="just">
              <a:buFont typeface="Wingdings" pitchFamily="2" charset="2"/>
              <a:buChar char="ü"/>
              <a:defRPr/>
            </a:pPr>
            <a:endParaRPr lang="fr-FR" dirty="0">
              <a:ln w="3175">
                <a:noFill/>
              </a:ln>
              <a:solidFill>
                <a:schemeClr val="tx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547688" lvl="1" indent="347663" algn="just">
              <a:buFont typeface="Wingdings" pitchFamily="2" charset="2"/>
              <a:buChar char="ü"/>
              <a:defRPr/>
            </a:pP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Les paramètres de la maille</a:t>
            </a:r>
          </a:p>
          <a:p>
            <a:pPr marL="547688" lvl="1" indent="347663" algn="just">
              <a:buFont typeface="Wingdings" pitchFamily="2" charset="2"/>
              <a:buChar char="ü"/>
              <a:defRPr/>
            </a:pP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Le groupe d’espace</a:t>
            </a:r>
          </a:p>
          <a:p>
            <a:pPr marL="547688" lvl="1" indent="347663" algn="just">
              <a:buFont typeface="Wingdings" pitchFamily="2" charset="2"/>
              <a:buChar char="ü"/>
              <a:defRPr/>
            </a:pP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La Symétrie</a:t>
            </a:r>
          </a:p>
          <a:p>
            <a:pPr marL="547688" lvl="1" indent="347663" algn="just">
              <a:buFont typeface="Wingdings" pitchFamily="2" charset="2"/>
              <a:buChar char="ü"/>
              <a:defRPr/>
            </a:pP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Le nombre d’atomes</a:t>
            </a:r>
          </a:p>
          <a:p>
            <a:pPr marL="6350" indent="-6350" algn="just">
              <a:spcBef>
                <a:spcPct val="50000"/>
              </a:spcBef>
              <a:buFontTx/>
              <a:buAutoNum type="arabicPeriod" startAt="2"/>
              <a:defRPr/>
            </a:pPr>
            <a:r>
              <a:rPr lang="fr-FR" sz="2400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Résolution Structurale par Les Méthodes Directes :</a:t>
            </a:r>
          </a:p>
          <a:p>
            <a:pPr marL="547688" indent="534988" algn="just">
              <a:spcBef>
                <a:spcPct val="50000"/>
              </a:spcBef>
              <a:buFontTx/>
              <a:buBlip>
                <a:blip r:embed="rId3"/>
              </a:buBlip>
              <a:defRPr/>
            </a:pP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Programme SHELXS du logiciel WINGX.</a:t>
            </a:r>
          </a:p>
          <a:p>
            <a:pPr marL="6350" indent="-6350" algn="just">
              <a:defRPr/>
            </a:pPr>
            <a:endParaRPr lang="fr-FR" dirty="0">
              <a:ln w="3175">
                <a:noFill/>
              </a:ln>
              <a:solidFill>
                <a:schemeClr val="tx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6350" indent="-6350" algn="just">
              <a:buFontTx/>
              <a:buAutoNum type="arabicPeriod" startAt="3"/>
              <a:defRPr/>
            </a:pPr>
            <a:r>
              <a:rPr lang="fr-FR" sz="2400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Affinement de la Structure par la Méthode des Moindres Carrés :</a:t>
            </a:r>
          </a:p>
          <a:p>
            <a:pPr marL="547688" indent="534988" algn="just">
              <a:buFontTx/>
              <a:buBlip>
                <a:blip r:embed="rId3"/>
              </a:buBlip>
              <a:defRPr/>
            </a:pP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Programme SHELXL du logiciel WINGX</a:t>
            </a:r>
          </a:p>
          <a:p>
            <a:pPr marL="6350" indent="-6350" algn="just">
              <a:defRPr/>
            </a:pPr>
            <a:endParaRPr lang="fr-FR" sz="1600" dirty="0">
              <a:ln w="3175">
                <a:noFill/>
              </a:ln>
              <a:solidFill>
                <a:schemeClr val="tx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6350" indent="-6350" algn="just">
              <a:defRPr/>
            </a:pP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fr-FR" sz="2800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Analyse Structurale :</a:t>
            </a:r>
          </a:p>
          <a:p>
            <a:pPr marL="547688" indent="534988" algn="just">
              <a:buFontTx/>
              <a:buBlip>
                <a:blip r:embed="rId3"/>
              </a:buBlip>
              <a:defRPr/>
            </a:pPr>
            <a:r>
              <a:rPr lang="fr-FR" dirty="0">
                <a:ln w="3175">
                  <a:noFill/>
                </a:ln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Géométrie : distances interatomiques, angles de valence et de torsion</a:t>
            </a:r>
          </a:p>
        </p:txBody>
      </p:sp>
      <p:sp>
        <p:nvSpPr>
          <p:cNvPr id="8196" name="AutoShape 17"/>
          <p:cNvSpPr>
            <a:spLocks/>
          </p:cNvSpPr>
          <p:nvPr/>
        </p:nvSpPr>
        <p:spPr bwMode="auto">
          <a:xfrm>
            <a:off x="6837363" y="1322388"/>
            <a:ext cx="215900" cy="792162"/>
          </a:xfrm>
          <a:prstGeom prst="rightBrace">
            <a:avLst>
              <a:gd name="adj1" fmla="val 30576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fr-FR">
              <a:solidFill>
                <a:schemeClr val="tx1"/>
              </a:solidFill>
            </a:endParaRPr>
          </a:p>
        </p:txBody>
      </p:sp>
      <p:sp>
        <p:nvSpPr>
          <p:cNvPr id="11269" name="Text Box 19"/>
          <p:cNvSpPr txBox="1">
            <a:spLocks noChangeArrowheads="1"/>
          </p:cNvSpPr>
          <p:nvPr/>
        </p:nvSpPr>
        <p:spPr bwMode="auto">
          <a:xfrm>
            <a:off x="7144917" y="1493811"/>
            <a:ext cx="1871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400" dirty="0"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Fichier . </a:t>
            </a:r>
            <a:r>
              <a:rPr lang="fr-FR" sz="2400" dirty="0" err="1"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hkl</a:t>
            </a:r>
            <a:endParaRPr lang="fr-FR" sz="2400" dirty="0">
              <a:solidFill>
                <a:schemeClr val="tx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8" name="AutoShape 20"/>
          <p:cNvSpPr>
            <a:spLocks/>
          </p:cNvSpPr>
          <p:nvPr/>
        </p:nvSpPr>
        <p:spPr bwMode="auto">
          <a:xfrm>
            <a:off x="4097338" y="2224088"/>
            <a:ext cx="360362" cy="1223962"/>
          </a:xfrm>
          <a:prstGeom prst="rightBrace">
            <a:avLst>
              <a:gd name="adj1" fmla="val 28304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fr-FR"/>
          </a:p>
        </p:txBody>
      </p:sp>
      <p:sp>
        <p:nvSpPr>
          <p:cNvPr id="11271" name="Text Box 21"/>
          <p:cNvSpPr txBox="1">
            <a:spLocks noChangeArrowheads="1"/>
          </p:cNvSpPr>
          <p:nvPr/>
        </p:nvSpPr>
        <p:spPr bwMode="auto">
          <a:xfrm>
            <a:off x="4559952" y="2606670"/>
            <a:ext cx="1871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2400" dirty="0"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Fichier . </a:t>
            </a:r>
            <a:r>
              <a:rPr lang="fr-FR" sz="2400" dirty="0" err="1">
                <a:solidFill>
                  <a:schemeClr val="tx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ins</a:t>
            </a:r>
            <a:endParaRPr lang="fr-FR" sz="2400" dirty="0">
              <a:solidFill>
                <a:schemeClr val="tx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200" name="Groupe 9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8201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2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3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04" name="Picture 45" descr="blueline"/>
            <p:cNvPicPr>
              <a:picLocks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80092" y="1951008"/>
            <a:ext cx="2417733" cy="910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Figure </a:t>
            </a:r>
          </a:p>
          <a:p>
            <a:pPr algn="ctr">
              <a:defRPr/>
            </a:pP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de diffraction</a:t>
            </a:r>
          </a:p>
        </p:txBody>
      </p:sp>
      <p:sp>
        <p:nvSpPr>
          <p:cNvPr id="145416" name="Rectangle 8"/>
          <p:cNvSpPr>
            <a:spLocks noChangeArrowheads="1"/>
          </p:cNvSpPr>
          <p:nvPr/>
        </p:nvSpPr>
        <p:spPr bwMode="auto">
          <a:xfrm>
            <a:off x="3121305" y="1766015"/>
            <a:ext cx="2374900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Directions </a:t>
            </a:r>
          </a:p>
          <a:p>
            <a:pPr algn="ctr">
              <a:defRPr/>
            </a:pP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de diffraction (</a:t>
            </a:r>
            <a:r>
              <a:rPr lang="fr-FR" sz="2800" dirty="0" err="1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hkl</a:t>
            </a: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45420" name="Rectangle 12"/>
          <p:cNvSpPr>
            <a:spLocks noChangeArrowheads="1"/>
          </p:cNvSpPr>
          <p:nvPr/>
        </p:nvSpPr>
        <p:spPr bwMode="auto">
          <a:xfrm>
            <a:off x="6625419" y="1712889"/>
            <a:ext cx="2254306" cy="135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Intensités</a:t>
            </a:r>
            <a:r>
              <a:rPr lang="fr-FR" sz="2800" i="1" u="sng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diffractées</a:t>
            </a:r>
          </a:p>
          <a:p>
            <a:pPr algn="ctr">
              <a:defRPr/>
            </a:pP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fr-FR" sz="2800" baseline="-250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HKL</a:t>
            </a: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|F</a:t>
            </a:r>
            <a:r>
              <a:rPr lang="en-US" sz="2800" baseline="-250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HKL</a:t>
            </a:r>
            <a:r>
              <a:rPr lang="en-US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sz="2800" baseline="300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45422" name="Rectangle 14"/>
          <p:cNvSpPr>
            <a:spLocks noChangeArrowheads="1"/>
          </p:cNvSpPr>
          <p:nvPr/>
        </p:nvSpPr>
        <p:spPr bwMode="auto">
          <a:xfrm>
            <a:off x="3537501" y="5128068"/>
            <a:ext cx="15271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Réseau cristallin</a:t>
            </a:r>
          </a:p>
        </p:txBody>
      </p:sp>
      <p:sp>
        <p:nvSpPr>
          <p:cNvPr id="145423" name="Rectangle 15"/>
          <p:cNvSpPr>
            <a:spLocks noChangeArrowheads="1"/>
          </p:cNvSpPr>
          <p:nvPr/>
        </p:nvSpPr>
        <p:spPr bwMode="auto">
          <a:xfrm>
            <a:off x="6825562" y="5197858"/>
            <a:ext cx="1873216" cy="919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Motif du </a:t>
            </a:r>
          </a:p>
          <a:p>
            <a:pPr algn="ctr">
              <a:defRPr/>
            </a:pP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cristal</a:t>
            </a:r>
          </a:p>
        </p:txBody>
      </p:sp>
      <p:sp>
        <p:nvSpPr>
          <p:cNvPr id="145428" name="Rectangle 20"/>
          <p:cNvSpPr>
            <a:spLocks noChangeArrowheads="1"/>
          </p:cNvSpPr>
          <p:nvPr/>
        </p:nvSpPr>
        <p:spPr bwMode="auto">
          <a:xfrm>
            <a:off x="242378" y="5200285"/>
            <a:ext cx="21161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lvl="4" algn="ctr">
              <a:defRPr/>
            </a:pP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Structure</a:t>
            </a:r>
          </a:p>
          <a:p>
            <a:pPr marL="0" lvl="4" algn="ctr">
              <a:defRPr/>
            </a:pPr>
            <a:r>
              <a:rPr lang="fr-FR" sz="2800" dirty="0">
                <a:solidFill>
                  <a:sysClr val="windowText" lastClr="000000"/>
                </a:solidFill>
                <a:effectLst>
                  <a:glow rad="228600">
                    <a:srgbClr val="FF00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cristalline</a:t>
            </a:r>
          </a:p>
        </p:txBody>
      </p:sp>
      <p:sp>
        <p:nvSpPr>
          <p:cNvPr id="145429" name="AutoShape 21"/>
          <p:cNvSpPr>
            <a:spLocks noChangeArrowheads="1"/>
          </p:cNvSpPr>
          <p:nvPr/>
        </p:nvSpPr>
        <p:spPr bwMode="auto">
          <a:xfrm>
            <a:off x="1126642" y="3016671"/>
            <a:ext cx="323850" cy="2052637"/>
          </a:xfrm>
          <a:prstGeom prst="upDownArrow">
            <a:avLst>
              <a:gd name="adj1" fmla="val 50000"/>
              <a:gd name="adj2" fmla="val 126765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fr-FR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45434" name="AutoShape 26"/>
          <p:cNvSpPr>
            <a:spLocks noChangeArrowheads="1"/>
          </p:cNvSpPr>
          <p:nvPr/>
        </p:nvSpPr>
        <p:spPr bwMode="auto">
          <a:xfrm>
            <a:off x="2572108" y="3141663"/>
            <a:ext cx="3455987" cy="2016125"/>
          </a:xfrm>
          <a:prstGeom prst="upDownArrowCallout">
            <a:avLst>
              <a:gd name="adj1" fmla="val 26760"/>
              <a:gd name="adj2" fmla="val 25657"/>
              <a:gd name="adj3" fmla="val 17245"/>
              <a:gd name="adj4" fmla="val 27009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fr-FR" sz="2800" i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n. </a:t>
            </a:r>
            <a:r>
              <a:rPr lang="fr-FR" sz="2800" i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= 2 </a:t>
            </a:r>
            <a:r>
              <a:rPr lang="fr-FR" sz="2800" i="1" dirty="0" err="1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d</a:t>
            </a:r>
            <a:r>
              <a:rPr lang="fr-FR" sz="2800" i="1" baseline="-25000" dirty="0" err="1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hkl</a:t>
            </a:r>
            <a:r>
              <a:rPr lang="fr-FR" sz="2800" i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sin </a:t>
            </a:r>
            <a:endParaRPr lang="fr-FR" sz="2800" i="1" dirty="0">
              <a:solidFill>
                <a:schemeClr val="bg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436" name="AutoShape 28"/>
          <p:cNvSpPr>
            <a:spLocks noChangeArrowheads="1"/>
          </p:cNvSpPr>
          <p:nvPr/>
        </p:nvSpPr>
        <p:spPr bwMode="auto">
          <a:xfrm>
            <a:off x="6754870" y="3140075"/>
            <a:ext cx="2016125" cy="2016125"/>
          </a:xfrm>
          <a:prstGeom prst="upDownArrowCallout">
            <a:avLst>
              <a:gd name="adj1" fmla="val 15611"/>
              <a:gd name="adj2" fmla="val 14968"/>
              <a:gd name="adj3" fmla="val 17245"/>
              <a:gd name="adj4" fmla="val 27009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fr-FR" sz="2800" dirty="0" err="1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2800" baseline="-25000" dirty="0" err="1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hkl</a:t>
            </a:r>
            <a:r>
              <a:rPr lang="fr-FR" sz="2800" dirty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fr-FR" sz="2800" dirty="0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Arial" charset="0"/>
              </a:rPr>
              <a:t>∑</a:t>
            </a:r>
            <a:r>
              <a:rPr lang="fr-FR" sz="2800" dirty="0" err="1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2800" baseline="-25000" dirty="0" err="1"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atome</a:t>
            </a:r>
            <a:endParaRPr lang="fr-FR" sz="2800" dirty="0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05" name="Text Box 30"/>
          <p:cNvSpPr txBox="1">
            <a:spLocks noChangeArrowheads="1"/>
          </p:cNvSpPr>
          <p:nvPr/>
        </p:nvSpPr>
        <p:spPr bwMode="auto">
          <a:xfrm>
            <a:off x="0" y="404813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fr-FR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DETERMINATION  de la structure </a:t>
            </a:r>
          </a:p>
          <a:p>
            <a:pPr algn="ctr">
              <a:spcBef>
                <a:spcPts val="0"/>
              </a:spcBef>
              <a:defRPr/>
            </a:pPr>
            <a:r>
              <a:rPr lang="fr-FR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PAR diffraction X</a:t>
            </a:r>
          </a:p>
        </p:txBody>
      </p:sp>
      <p:sp>
        <p:nvSpPr>
          <p:cNvPr id="39" name="Plus 38"/>
          <p:cNvSpPr/>
          <p:nvPr/>
        </p:nvSpPr>
        <p:spPr bwMode="auto">
          <a:xfrm>
            <a:off x="5792354" y="1950628"/>
            <a:ext cx="657234" cy="876312"/>
          </a:xfrm>
          <a:prstGeom prst="mathPlus">
            <a:avLst>
              <a:gd name="adj1" fmla="val 17036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fr-FR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0" name="Plus 39"/>
          <p:cNvSpPr/>
          <p:nvPr/>
        </p:nvSpPr>
        <p:spPr bwMode="auto">
          <a:xfrm>
            <a:off x="5777738" y="5200285"/>
            <a:ext cx="657234" cy="876312"/>
          </a:xfrm>
          <a:prstGeom prst="mathPlus">
            <a:avLst>
              <a:gd name="adj1" fmla="val 17036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fr-FR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1" name="Égal 40"/>
          <p:cNvSpPr/>
          <p:nvPr/>
        </p:nvSpPr>
        <p:spPr bwMode="auto">
          <a:xfrm>
            <a:off x="2433967" y="2151045"/>
            <a:ext cx="547695" cy="674846"/>
          </a:xfrm>
          <a:prstGeom prst="mathEqual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fr-FR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2" name="Égal 41"/>
          <p:cNvSpPr/>
          <p:nvPr/>
        </p:nvSpPr>
        <p:spPr bwMode="auto">
          <a:xfrm>
            <a:off x="2418542" y="5437215"/>
            <a:ext cx="547695" cy="674846"/>
          </a:xfrm>
          <a:prstGeom prst="mathEqual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fr-FR"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grpSp>
        <p:nvGrpSpPr>
          <p:cNvPr id="9242" name="Groupe 17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9243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4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5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6" name="Picture 45" descr="blueline"/>
            <p:cNvPicPr>
              <a:picLocks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45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205"/>
          <p:cNvSpPr txBox="1">
            <a:spLocks noChangeArrowheads="1"/>
          </p:cNvSpPr>
          <p:nvPr/>
        </p:nvSpPr>
        <p:spPr bwMode="auto">
          <a:xfrm>
            <a:off x="1906551" y="1238220"/>
            <a:ext cx="53276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rgbClr val="000066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Extrait du fichier des données Bismuth.hkl</a:t>
            </a:r>
          </a:p>
          <a:p>
            <a:pPr algn="ctr">
              <a:spcBef>
                <a:spcPct val="50000"/>
              </a:spcBef>
              <a:defRPr/>
            </a:pPr>
            <a:r>
              <a:rPr lang="fr-FR" sz="2400" dirty="0">
                <a:ln>
                  <a:solidFill>
                    <a:srgbClr val="000066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(Nombre de réflexions total: </a:t>
            </a:r>
            <a:r>
              <a:rPr lang="fr-FR" dirty="0">
                <a:ln>
                  <a:solidFill>
                    <a:srgbClr val="000066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13392 </a:t>
            </a:r>
            <a:r>
              <a:rPr lang="fr-FR" sz="2400" dirty="0">
                <a:ln>
                  <a:solidFill>
                    <a:srgbClr val="000066"/>
                  </a:solidFill>
                </a:ln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4340" name="Rectangle 206"/>
          <p:cNvSpPr>
            <a:spLocks noChangeArrowheads="1"/>
          </p:cNvSpPr>
          <p:nvPr/>
        </p:nvSpPr>
        <p:spPr bwMode="auto">
          <a:xfrm>
            <a:off x="468369" y="33291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tx1">
                <a:alpha val="40000"/>
              </a:schemeClr>
            </a:glow>
          </a:effectLst>
        </p:spPr>
        <p:txBody>
          <a:bodyPr anchor="ctr"/>
          <a:lstStyle/>
          <a:p>
            <a:pPr algn="ctr">
              <a:defRPr/>
            </a:pPr>
            <a:r>
              <a:rPr lang="fr-FR" sz="2800" dirty="0">
                <a:ln>
                  <a:solidFill>
                    <a:srgbClr val="FF0000"/>
                  </a:solidFill>
                </a:ln>
                <a:effectLst>
                  <a:glow rad="228600">
                    <a:schemeClr val="tx1"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DONNEES CRISTALLOGRAPHIQUES</a:t>
            </a:r>
          </a:p>
        </p:txBody>
      </p:sp>
      <p:sp>
        <p:nvSpPr>
          <p:cNvPr id="14341" name="Text Box 286"/>
          <p:cNvSpPr txBox="1">
            <a:spLocks noChangeArrowheads="1"/>
          </p:cNvSpPr>
          <p:nvPr/>
        </p:nvSpPr>
        <p:spPr bwMode="auto">
          <a:xfrm>
            <a:off x="6069033" y="3652846"/>
            <a:ext cx="2787630" cy="1200329"/>
          </a:xfrm>
          <a:prstGeom prst="rect">
            <a:avLst/>
          </a:prstGeom>
          <a:ln>
            <a:solidFill>
              <a:srgbClr val="FFFF00"/>
            </a:solidFill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FR" sz="1800" i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fr-FR" sz="1800" i="1" dirty="0" err="1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Hmin</a:t>
            </a:r>
            <a:r>
              <a:rPr lang="fr-FR" sz="1800" i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= -13  </a:t>
            </a:r>
            <a:r>
              <a:rPr lang="fr-FR" sz="1800" i="1" dirty="0" err="1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Hmax</a:t>
            </a:r>
            <a:r>
              <a:rPr lang="fr-FR" sz="1800" i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=14</a:t>
            </a:r>
          </a:p>
          <a:p>
            <a:pPr>
              <a:spcBef>
                <a:spcPct val="50000"/>
              </a:spcBef>
              <a:defRPr/>
            </a:pPr>
            <a:r>
              <a:rPr lang="fr-FR" sz="1800" i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fr-FR" sz="1800" i="1" dirty="0" err="1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Kmin</a:t>
            </a:r>
            <a:r>
              <a:rPr lang="fr-FR" sz="1800" i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= -18  </a:t>
            </a:r>
            <a:r>
              <a:rPr lang="fr-FR" sz="1800" i="1" dirty="0" err="1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Kmax</a:t>
            </a:r>
            <a:r>
              <a:rPr lang="fr-FR" sz="1800" i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=19</a:t>
            </a:r>
          </a:p>
          <a:p>
            <a:pPr>
              <a:spcBef>
                <a:spcPct val="50000"/>
              </a:spcBef>
              <a:defRPr/>
            </a:pPr>
            <a:r>
              <a:rPr lang="fr-FR" sz="1800" i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fr-FR" sz="1800" i="1" dirty="0" err="1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Lmin</a:t>
            </a:r>
            <a:r>
              <a:rPr lang="fr-FR" sz="1800" i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= 0      </a:t>
            </a:r>
            <a:r>
              <a:rPr lang="fr-FR" sz="1800" i="1" dirty="0" err="1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Lmax</a:t>
            </a:r>
            <a:r>
              <a:rPr lang="fr-FR" sz="1800" i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=23</a:t>
            </a:r>
          </a:p>
        </p:txBody>
      </p:sp>
      <p:sp>
        <p:nvSpPr>
          <p:cNvPr id="14342" name="Text Box 287"/>
          <p:cNvSpPr txBox="1">
            <a:spLocks noChangeArrowheads="1"/>
          </p:cNvSpPr>
          <p:nvPr/>
        </p:nvSpPr>
        <p:spPr bwMode="auto">
          <a:xfrm>
            <a:off x="6288111" y="5076853"/>
            <a:ext cx="2343150" cy="396875"/>
          </a:xfrm>
          <a:prstGeom prst="rect">
            <a:avLst/>
          </a:prstGeom>
          <a:ln>
            <a:noFill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fr-FR" dirty="0" err="1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Théta</a:t>
            </a:r>
            <a:r>
              <a:rPr lang="fr-FR" baseline="-25000" dirty="0" err="1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max</a:t>
            </a:r>
            <a:r>
              <a:rPr lang="fr-FR" dirty="0">
                <a:ln>
                  <a:solidFill>
                    <a:srgbClr val="FFC000"/>
                  </a:solidFill>
                </a:ln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= 55.78</a:t>
            </a:r>
            <a:endParaRPr lang="fr-FR" baseline="-25000" dirty="0">
              <a:ln>
                <a:solidFill>
                  <a:srgbClr val="FFC000"/>
                </a:solidFill>
              </a:ln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957211" y="2954331"/>
          <a:ext cx="4783204" cy="329184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775156"/>
                <a:gridCol w="881791"/>
                <a:gridCol w="881791"/>
                <a:gridCol w="1358573"/>
                <a:gridCol w="885893"/>
              </a:tblGrid>
              <a:tr h="489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fr-FR" sz="2000" dirty="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endParaRPr lang="fr-FR" sz="2000" dirty="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 err="1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fr-FR" sz="2400" baseline="-25000" dirty="0" err="1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hkl</a:t>
                      </a:r>
                      <a:endParaRPr lang="fr-FR" sz="2000" baseline="-25000" dirty="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σ(I)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4894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fr-FR" sz="2000" dirty="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03.00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5057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fr-FR" sz="2000" dirty="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02.19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0.38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5057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fr-FR" sz="2000" dirty="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fr-FR" sz="2000" dirty="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10.58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5383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fr-FR" sz="2000" dirty="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fr-FR" sz="2000" dirty="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1.22</a:t>
                      </a:r>
                      <a:endParaRPr lang="fr-FR" sz="2000" dirty="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0.92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5383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fr-FR" sz="200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fr-FR" sz="2000" dirty="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1.22</a:t>
                      </a:r>
                      <a:endParaRPr lang="fr-FR" sz="2000" dirty="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r-FR" sz="2400" dirty="0">
                          <a:effectLst>
                            <a:glow rad="228600">
                              <a:srgbClr val="92D05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1.09</a:t>
                      </a:r>
                      <a:endParaRPr lang="fr-FR" sz="2000" dirty="0">
                        <a:effectLst>
                          <a:glow rad="228600">
                            <a:srgbClr val="92D05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grpSp>
        <p:nvGrpSpPr>
          <p:cNvPr id="10247" name="Groupe 9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10248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9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0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1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5000">
              <a:srgbClr val="5E9EFF">
                <a:alpha val="95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1212804" y="271465"/>
            <a:ext cx="6697699" cy="492086"/>
          </a:xfrm>
          <a:prstGeom prst="rect">
            <a:avLst/>
          </a:prstGeom>
          <a:ln>
            <a:solidFill>
              <a:srgbClr val="FF00FF"/>
            </a:solidFill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2800" dirty="0">
                <a:ln>
                  <a:solidFill>
                    <a:srgbClr val="FF0000"/>
                  </a:solidFill>
                </a:ln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DONNEES CRISTALLOGRAPHIQUES</a:t>
            </a:r>
          </a:p>
        </p:txBody>
      </p:sp>
      <p:graphicFrame>
        <p:nvGraphicFramePr>
          <p:cNvPr id="33997" name="Group 205"/>
          <p:cNvGraphicFramePr>
            <a:graphicFrameLocks noGrp="1"/>
          </p:cNvGraphicFramePr>
          <p:nvPr/>
        </p:nvGraphicFramePr>
        <p:xfrm>
          <a:off x="847674" y="1201707"/>
          <a:ext cx="7492076" cy="5221365"/>
        </p:xfrm>
        <a:graphic>
          <a:graphicData uri="http://schemas.openxmlformats.org/drawingml/2006/table">
            <a:tbl>
              <a:tblPr rtl="1">
                <a:tableStyleId>{1E171933-4619-4E11-9A3F-F7608DF75F80}</a:tableStyleId>
              </a:tblPr>
              <a:tblGrid>
                <a:gridCol w="3746038"/>
                <a:gridCol w="3746038"/>
              </a:tblGrid>
              <a:tr h="549191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u="none" strike="noStrike" kern="1200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dk1"/>
                          </a:solidFill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</a:t>
                      </a:r>
                      <a:r>
                        <a:rPr kumimoji="0" lang="de-DE" sz="2000" u="none" strike="noStrike" kern="1200" cap="none" normalizeH="0" baseline="-250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dk1"/>
                          </a:solidFill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</a:t>
                      </a:r>
                      <a:r>
                        <a:rPr kumimoji="0" lang="de-DE" sz="2000" u="none" strike="noStrike" kern="1200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dk1"/>
                          </a:solidFill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</a:t>
                      </a:r>
                      <a:r>
                        <a:rPr kumimoji="0" lang="de-DE" sz="2000" u="none" strike="noStrike" kern="1200" cap="none" normalizeH="0" baseline="-250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dk1"/>
                          </a:solidFill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</a:t>
                      </a:r>
                      <a:r>
                        <a:rPr kumimoji="0" lang="de-DE" sz="2000" u="none" strike="noStrike" kern="1200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dk1"/>
                          </a:solidFill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BiO</a:t>
                      </a:r>
                      <a:r>
                        <a:rPr kumimoji="0" lang="de-DE" sz="2000" u="none" strike="noStrike" kern="1200" cap="none" normalizeH="0" baseline="-250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dk1"/>
                          </a:solidFill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u="none" strike="noStrike" kern="1200" cap="none" normalizeH="0" baseline="0" noProof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dk1"/>
                          </a:solidFill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Molécule </a:t>
                      </a: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9398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293</a:t>
                      </a:r>
                      <a:endParaRPr kumimoji="0" lang="de-DE" sz="20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Temperature </a:t>
                      </a:r>
                      <a:r>
                        <a:rPr kumimoji="0" lang="en-US" sz="200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(K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9398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11.2937 (3)</a:t>
                      </a:r>
                      <a:endParaRPr kumimoji="0" lang="de-DE" sz="2000" b="0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a  (Å )</a:t>
                      </a:r>
                      <a:endParaRPr kumimoji="0" lang="en-US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9398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14.6516 (3)</a:t>
                      </a:r>
                      <a:endParaRPr kumimoji="0" lang="de-DE" sz="2000" b="0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b (Å )</a:t>
                      </a:r>
                      <a:endParaRPr kumimoji="0" lang="de-DE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9398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17.8253 (4)</a:t>
                      </a:r>
                      <a:endParaRPr kumimoji="0" lang="de-DE" sz="2000" b="0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c (Å )</a:t>
                      </a:r>
                      <a:endParaRPr kumimoji="0" lang="de-DE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9398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Z</a:t>
                      </a:r>
                      <a:endParaRPr kumimoji="0" lang="de-DE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9398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78.2958</a:t>
                      </a:r>
                      <a:endParaRPr kumimoji="0" lang="en-US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  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en-US" sz="2000" u="none" strike="noStrike" cap="none" normalizeH="0" baseline="0" dirty="0" err="1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degré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9398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76.232</a:t>
                      </a:r>
                      <a:endParaRPr kumimoji="0" lang="en-US" sz="2000" b="0" i="0" u="none" strike="noStrike" cap="none" normalizeH="0" baseline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  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kumimoji="0" lang="en-US" sz="2000" u="none" strike="noStrike" cap="none" normalizeH="0" baseline="0" dirty="0" err="1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degré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1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  <a:sym typeface="Symbol" pitchFamily="18" charset="2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9398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kern="1200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dk1"/>
                          </a:solidFill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85.351</a:t>
                      </a: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   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2000" u="none" strike="noStrike" cap="none" normalizeH="0" baseline="0" dirty="0" err="1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degré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9398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kern="1200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dk1"/>
                          </a:solidFill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  1</a:t>
                      </a: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000" u="none" strike="noStrike" cap="none" normalizeH="0" baseline="0" dirty="0" err="1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Groupe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u="none" strike="noStrike" cap="none" normalizeH="0" baseline="0" dirty="0" err="1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d’espace</a:t>
                      </a:r>
                      <a:endParaRPr kumimoji="0" lang="en-US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9398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kern="1200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dk1"/>
                          </a:solidFill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0.7107</a:t>
                      </a: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000" u="none" strike="noStrike" cap="none" normalizeH="0" baseline="0" dirty="0" err="1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Longueur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u="none" strike="noStrike" cap="none" normalizeH="0" baseline="0" dirty="0" err="1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d’onde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(Å)</a:t>
                      </a:r>
                      <a:endParaRPr kumimoji="0" lang="en-US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9398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2803.59</a:t>
                      </a:r>
                      <a:endParaRPr kumimoji="0" lang="en-US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Volume (Å</a:t>
                      </a:r>
                      <a:r>
                        <a:rPr kumimoji="0" lang="en-US" sz="2000" u="none" strike="noStrike" cap="none" normalizeH="0" baseline="3000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)</a:t>
                      </a:r>
                      <a:endParaRPr kumimoji="0" lang="en-US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9398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0.42</a:t>
                      </a:r>
                      <a:endParaRPr kumimoji="0" lang="en-US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Masse </a:t>
                      </a:r>
                      <a:r>
                        <a:rPr kumimoji="0" lang="en-US" sz="2000" u="none" strike="noStrike" cap="none" normalizeH="0" baseline="0" dirty="0" err="1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volémique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(g.cm</a:t>
                      </a:r>
                      <a:r>
                        <a:rPr kumimoji="0" lang="en-US" sz="2000" u="none" strike="noStrike" cap="none" normalizeH="0" baseline="3000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-3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9398"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1.583</a:t>
                      </a:r>
                      <a:endParaRPr kumimoji="0" lang="en-US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254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Coefficient </a:t>
                      </a:r>
                      <a:r>
                        <a:rPr kumimoji="0" lang="en-US" sz="2000" u="none" strike="noStrike" cap="none" normalizeH="0" baseline="0" dirty="0" err="1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d'absorption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(mm</a:t>
                      </a:r>
                      <a:r>
                        <a:rPr kumimoji="0" lang="en-US" sz="2000" u="none" strike="noStrike" cap="none" normalizeH="0" baseline="3000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solidFill>
                              <a:schemeClr val="tx1"/>
                            </a:solidFill>
                          </a:ln>
                          <a:effectLst>
                            <a:glow rad="228600">
                              <a:srgbClr val="00B0F0">
                                <a:alpha val="40000"/>
                              </a:srgbClr>
                            </a:glo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2000" b="0" i="0" u="none" strike="noStrike" cap="none" normalizeH="0" baseline="0" dirty="0" smtClean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FFFFFF"/>
                        </a:solidFill>
                        <a:effectLst>
                          <a:glow rad="228600">
                            <a:srgbClr val="00B0F0">
                              <a:alpha val="40000"/>
                            </a:srgbClr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2568" marR="22568" marT="11283" marB="1128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8" name="Connecteur droit 7"/>
          <p:cNvCxnSpPr/>
          <p:nvPr/>
        </p:nvCxnSpPr>
        <p:spPr bwMode="auto">
          <a:xfrm>
            <a:off x="6487733" y="4680967"/>
            <a:ext cx="182565" cy="1588"/>
          </a:xfrm>
          <a:prstGeom prst="lin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rgbClr val="0070C0">
                <a:alpha val="40000"/>
              </a:srgbClr>
            </a:glow>
          </a:effectLst>
        </p:spPr>
      </p:cxnSp>
      <p:grpSp>
        <p:nvGrpSpPr>
          <p:cNvPr id="11269" name="Groupe 6"/>
          <p:cNvGrpSpPr>
            <a:grpSpLocks/>
          </p:cNvGrpSpPr>
          <p:nvPr/>
        </p:nvGrpSpPr>
        <p:grpSpPr bwMode="auto">
          <a:xfrm>
            <a:off x="0" y="11113"/>
            <a:ext cx="9144000" cy="6835775"/>
            <a:chOff x="0" y="10631"/>
            <a:chExt cx="9144000" cy="6836736"/>
          </a:xfrm>
        </p:grpSpPr>
        <p:pic>
          <p:nvPicPr>
            <p:cNvPr id="11270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6790449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1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V="1">
              <a:off x="0" y="19672"/>
              <a:ext cx="9144000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2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5700642" y="3400823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3" name="Picture 45" descr="blueline"/>
            <p:cNvPicPr>
              <a:picLocks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-3368926" y="3411456"/>
              <a:ext cx="6826103" cy="457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fr-FR" sz="20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fr-FR" sz="20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7304</TotalTime>
  <Words>2716</Words>
  <Application>Microsoft PowerPoint</Application>
  <PresentationFormat>Affichage à l'écran (4:3)</PresentationFormat>
  <Paragraphs>678</Paragraphs>
  <Slides>34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36" baseType="lpstr">
      <vt:lpstr>Modèle par défaut</vt:lpstr>
      <vt:lpstr>Équation</vt:lpstr>
      <vt:lpstr>Diapositive 1</vt:lpstr>
      <vt:lpstr>Diapositive 2</vt:lpstr>
      <vt:lpstr>Diapositive 3</vt:lpstr>
      <vt:lpstr>Diapositive 4</vt:lpstr>
      <vt:lpstr>Diapositive 5</vt:lpstr>
      <vt:lpstr>Plan de Travail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</vt:vector>
  </TitlesOfParts>
  <Company>UNIV_MOSTA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NAIMA</dc:creator>
  <cp:lastModifiedBy>SWEET</cp:lastModifiedBy>
  <cp:revision>359</cp:revision>
  <dcterms:created xsi:type="dcterms:W3CDTF">2005-06-22T12:37:02Z</dcterms:created>
  <dcterms:modified xsi:type="dcterms:W3CDTF">2010-07-16T21:14:30Z</dcterms:modified>
</cp:coreProperties>
</file>