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56" r:id="rId3"/>
    <p:sldId id="261" r:id="rId4"/>
    <p:sldId id="263" r:id="rId5"/>
    <p:sldId id="260" r:id="rId6"/>
    <p:sldId id="267" r:id="rId7"/>
    <p:sldId id="259" r:id="rId8"/>
    <p:sldId id="266" r:id="rId9"/>
    <p:sldId id="285" r:id="rId10"/>
    <p:sldId id="271" r:id="rId11"/>
    <p:sldId id="286" r:id="rId12"/>
    <p:sldId id="273" r:id="rId13"/>
    <p:sldId id="274" r:id="rId14"/>
    <p:sldId id="287" r:id="rId15"/>
    <p:sldId id="275" r:id="rId16"/>
    <p:sldId id="276" r:id="rId17"/>
    <p:sldId id="277" r:id="rId18"/>
    <p:sldId id="278" r:id="rId19"/>
    <p:sldId id="279" r:id="rId20"/>
    <p:sldId id="288" r:id="rId21"/>
    <p:sldId id="280" r:id="rId22"/>
    <p:sldId id="281" r:id="rId23"/>
    <p:sldId id="282" r:id="rId24"/>
    <p:sldId id="283" r:id="rId25"/>
    <p:sldId id="284" r:id="rId26"/>
    <p:sldId id="269" r:id="rId27"/>
    <p:sldId id="270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24" autoAdjust="0"/>
    <p:restoredTop sz="94667" autoAdjust="0"/>
  </p:normalViewPr>
  <p:slideViewPr>
    <p:cSldViewPr>
      <p:cViewPr varScale="1">
        <p:scale>
          <a:sx n="48" d="100"/>
          <a:sy n="48" d="100"/>
        </p:scale>
        <p:origin x="-5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13232-0BBC-4CE7-8602-FEE2BFCE7005}" type="datetimeFigureOut">
              <a:rPr lang="fr-FR" smtClean="0"/>
              <a:pPr/>
              <a:t>18/05/2011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82A14-5307-45B2-B53A-A418FEC074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27ABD-D05D-4114-A819-54BCEEE05825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27ABD-D05D-4114-A819-54BCEEE05825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27ABD-D05D-4114-A819-54BCEEE05825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6B02D-E11F-4DEF-B59B-E14F8C48999E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8FAE-0B5B-43CA-A9B4-123BA35DDE12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7405-E126-477F-A87B-F811DC454357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1A777-CFC1-4523-AEEB-3781CCD08E52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1F803-4156-4591-A52F-E4AE27CD228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BAA3-9F0F-409C-8C09-7FADBA0B3110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C7C93-9746-4D44-87C1-50E3FB570929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4F344-3E77-4011-A3BC-9A35C170880A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EA118-864B-44E7-9E5C-DFB517A1DF19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7351-1DDA-4786-B990-A122227C5B4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5069-7701-42C8-A172-C1D7AC3D19D2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F65DE-0096-4C41-9FB8-6E3CF70C151A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jpeg"/><Relationship Id="rId4" Type="http://schemas.openxmlformats.org/officeDocument/2006/relationships/image" Target="../media/image2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142844" y="142852"/>
          <a:ext cx="1214446" cy="1071570"/>
        </p:xfrm>
        <a:graphic>
          <a:graphicData uri="http://schemas.openxmlformats.org/presentationml/2006/ole">
            <p:oleObj spid="_x0000_s28673" name="Image bitmap" r:id="rId3" imgW="1333333" imgH="1343212" progId="PBrush">
              <p:embed/>
            </p:oleObj>
          </a:graphicData>
        </a:graphic>
      </p:graphicFrame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21429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Université Abdel Hamid Ibn </a:t>
            </a:r>
            <a:r>
              <a:rPr kumimoji="0" lang="fr-FR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Badis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Mostaganem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Faculté des Sciences et de la Technologie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Département de Génie Electrique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7572396" y="214290"/>
          <a:ext cx="1214439" cy="1071564"/>
        </p:xfrm>
        <a:graphic>
          <a:graphicData uri="http://schemas.openxmlformats.org/presentationml/2006/ole">
            <p:oleObj spid="_x0000_s28676" name="Image bitmap" r:id="rId4" imgW="1333333" imgH="1343212" progId="PBrush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142873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Présenté pour obtenir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DIPLOME DE MAGISTER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SPECIALITE : PHYSIQUE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OPTION : Nano-optique  dans les Nano-matériaux 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57158" y="3286124"/>
            <a:ext cx="83027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MODELISATION HYBRIDES POUR LA COMPRESSION  D’IMAGES 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Application à la 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couche mince 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amorphe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 matériau (V</a:t>
            </a:r>
            <a:r>
              <a:rPr kumimoji="0" lang="fr-F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fr-F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-TeO</a:t>
            </a:r>
            <a:r>
              <a:rPr kumimoji="0" lang="fr-F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Espace réservé du contenu 3" descr="C:\Users\ismael\Desktop\pfe\xxxxxx.gif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286256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572264" y="6000768"/>
            <a:ext cx="2396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LAMHAL  KHADRA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777C-5A72-4B91-9F08-DF7D45D0D015}" type="datetime1">
              <a:rPr lang="fr-FR" smtClean="0"/>
              <a:pPr/>
              <a:t>18/05/2011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00232" y="428604"/>
            <a:ext cx="6293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La modélisation par le modèle gaussien  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1120676"/>
            <a:ext cx="849950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mod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lisation par le model gaussien consiste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trouver la  moyenne et la variance qui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représentent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l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es estimateurs à vraisemblance maximum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Pour pouvoir travailler sur une seule ligne, la stationnarit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est une condition exig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et qui pourrait être assur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 en devisant le signal en plusieurs parties (sous-intervalle).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Les pr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cautions qui doivent êtres prises en consid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ration lors de cette division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sont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Augmenter le taux de compression sans perdre significativement de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information.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24D1-DCFC-4C68-85F1-A18239FB61CE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  <p:grpSp>
        <p:nvGrpSpPr>
          <p:cNvPr id="57345" name="Group 1"/>
          <p:cNvGrpSpPr>
            <a:grpSpLocks/>
          </p:cNvGrpSpPr>
          <p:nvPr/>
        </p:nvGrpSpPr>
        <p:grpSpPr bwMode="auto">
          <a:xfrm>
            <a:off x="1357290" y="3429000"/>
            <a:ext cx="3929090" cy="3143272"/>
            <a:chOff x="3217" y="5017"/>
            <a:chExt cx="5660" cy="3301"/>
          </a:xfrm>
        </p:grpSpPr>
        <p:grpSp>
          <p:nvGrpSpPr>
            <p:cNvPr id="57346" name="Group 2"/>
            <p:cNvGrpSpPr>
              <a:grpSpLocks/>
            </p:cNvGrpSpPr>
            <p:nvPr/>
          </p:nvGrpSpPr>
          <p:grpSpPr bwMode="auto">
            <a:xfrm>
              <a:off x="3217" y="5017"/>
              <a:ext cx="5660" cy="3274"/>
              <a:chOff x="3217" y="5017"/>
              <a:chExt cx="5660" cy="3274"/>
            </a:xfrm>
          </p:grpSpPr>
          <p:grpSp>
            <p:nvGrpSpPr>
              <p:cNvPr id="57347" name="Group 3"/>
              <p:cNvGrpSpPr>
                <a:grpSpLocks/>
              </p:cNvGrpSpPr>
              <p:nvPr/>
            </p:nvGrpSpPr>
            <p:grpSpPr bwMode="auto">
              <a:xfrm>
                <a:off x="3217" y="5169"/>
                <a:ext cx="5660" cy="2947"/>
                <a:chOff x="3217" y="13492"/>
                <a:chExt cx="5660" cy="2947"/>
              </a:xfrm>
            </p:grpSpPr>
            <p:pic>
              <p:nvPicPr>
                <p:cNvPr id="57348" name="Picture 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217" y="13492"/>
                  <a:ext cx="5660" cy="2947"/>
                </a:xfrm>
                <a:prstGeom prst="rect">
                  <a:avLst/>
                </a:prstGeom>
                <a:noFill/>
              </p:spPr>
            </p:pic>
            <p:sp>
              <p:nvSpPr>
                <p:cNvPr id="57349" name="Line 5"/>
                <p:cNvSpPr>
                  <a:spLocks noChangeShapeType="1"/>
                </p:cNvSpPr>
                <p:nvPr/>
              </p:nvSpPr>
              <p:spPr bwMode="auto">
                <a:xfrm>
                  <a:off x="5540" y="14533"/>
                  <a:ext cx="0" cy="16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7350" name="Line 6"/>
                <p:cNvSpPr>
                  <a:spLocks noChangeShapeType="1"/>
                </p:cNvSpPr>
                <p:nvPr/>
              </p:nvSpPr>
              <p:spPr bwMode="auto">
                <a:xfrm>
                  <a:off x="6603" y="14533"/>
                  <a:ext cx="0" cy="16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sp>
            <p:nvSpPr>
              <p:cNvPr id="57351" name="Text Box 7"/>
              <p:cNvSpPr txBox="1">
                <a:spLocks noChangeArrowheads="1"/>
              </p:cNvSpPr>
              <p:nvPr/>
            </p:nvSpPr>
            <p:spPr bwMode="auto">
              <a:xfrm>
                <a:off x="3757" y="5017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352" name="Text Box 8"/>
              <p:cNvSpPr txBox="1">
                <a:spLocks noChangeArrowheads="1"/>
              </p:cNvSpPr>
              <p:nvPr/>
            </p:nvSpPr>
            <p:spPr bwMode="auto">
              <a:xfrm>
                <a:off x="3448" y="7931"/>
                <a:ext cx="54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7353" name="Text Box 9"/>
            <p:cNvSpPr txBox="1">
              <a:spLocks noChangeArrowheads="1"/>
            </p:cNvSpPr>
            <p:nvPr/>
          </p:nvSpPr>
          <p:spPr bwMode="auto">
            <a:xfrm>
              <a:off x="5893" y="5258"/>
              <a:ext cx="270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----------------------------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54" name="Line 10"/>
            <p:cNvSpPr>
              <a:spLocks noChangeShapeType="1"/>
            </p:cNvSpPr>
            <p:nvPr/>
          </p:nvSpPr>
          <p:spPr bwMode="auto">
            <a:xfrm>
              <a:off x="8155" y="5489"/>
              <a:ext cx="0" cy="23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355" name="Line 11"/>
            <p:cNvSpPr>
              <a:spLocks noChangeShapeType="1"/>
            </p:cNvSpPr>
            <p:nvPr/>
          </p:nvSpPr>
          <p:spPr bwMode="auto">
            <a:xfrm>
              <a:off x="5523" y="6277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356" name="Text Box 12"/>
            <p:cNvSpPr txBox="1">
              <a:spLocks noChangeArrowheads="1"/>
            </p:cNvSpPr>
            <p:nvPr/>
          </p:nvSpPr>
          <p:spPr bwMode="auto">
            <a:xfrm>
              <a:off x="5866" y="7778"/>
              <a:ext cx="591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57" name="Text Box 13"/>
            <p:cNvSpPr txBox="1">
              <a:spLocks noChangeArrowheads="1"/>
            </p:cNvSpPr>
            <p:nvPr/>
          </p:nvSpPr>
          <p:spPr bwMode="auto">
            <a:xfrm>
              <a:off x="8104" y="6413"/>
              <a:ext cx="36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58" name="Text Box 14"/>
            <p:cNvSpPr txBox="1">
              <a:spLocks noChangeArrowheads="1"/>
            </p:cNvSpPr>
            <p:nvPr/>
          </p:nvSpPr>
          <p:spPr bwMode="auto">
            <a:xfrm>
              <a:off x="5696" y="5900"/>
              <a:ext cx="36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59" name="Line 15"/>
            <p:cNvSpPr>
              <a:spLocks noChangeShapeType="1"/>
            </p:cNvSpPr>
            <p:nvPr/>
          </p:nvSpPr>
          <p:spPr bwMode="auto">
            <a:xfrm>
              <a:off x="6063" y="5489"/>
              <a:ext cx="0" cy="23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573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7360" name="Object 16"/>
          <p:cNvGraphicFramePr>
            <a:graphicFrameLocks noChangeAspect="1"/>
          </p:cNvGraphicFramePr>
          <p:nvPr/>
        </p:nvGraphicFramePr>
        <p:xfrm>
          <a:off x="5572132" y="4000504"/>
          <a:ext cx="2714644" cy="938216"/>
        </p:xfrm>
        <a:graphic>
          <a:graphicData uri="http://schemas.openxmlformats.org/presentationml/2006/ole">
            <p:oleObj spid="_x0000_s57360" name="Équation" r:id="rId4" imgW="1536700" imgH="508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7351-1DDA-4786-B990-A122227C5B4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  <p:sp>
        <p:nvSpPr>
          <p:cNvPr id="7" name="Rectangle 6"/>
          <p:cNvSpPr/>
          <p:nvPr/>
        </p:nvSpPr>
        <p:spPr>
          <a:xfrm>
            <a:off x="2000232" y="428604"/>
            <a:ext cx="6315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La  compression par le modèle gaussien  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14282" y="1357298"/>
            <a:ext cx="829746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 peut estimer la perte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information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aide de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EQM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(erreur quadratique moyenne)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relative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chaque sous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intervalle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et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algorithme cherche le plus faible EQM.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Alors pour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terminer le minimum EQM il y a une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boucle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qui commence par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 sous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intervalle de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deux premi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res 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valeurs, puis trois premi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valeurs et ainsi de suite pour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toutes les valeurs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 signal et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calcule les param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tres de 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(moyenne et variance)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correspondant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intervalle de minimum EQM. </a:t>
            </a:r>
            <a:endParaRPr lang="fr-FR" baseline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 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 cette proc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dure pour toutes les lignes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 la matrice.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62" y="1142984"/>
            <a:ext cx="3643338" cy="51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C:\Users\ismael\AppData\Local\Microsoft\Windows\Temporary Internet Files\Content.Word\m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4214842" cy="347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29124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Après la reconstruction, on obtient une image de qualité  27.657 (PSNR) 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Espace réservé du contenu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4500562" cy="373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85720" y="5214950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( 60</a:t>
            </a:r>
            <a:r>
              <a:rPr lang="fr-FR" baseline="30000" dirty="0" smtClean="0">
                <a:latin typeface="Times New Roman" pitchFamily="18" charset="0"/>
                <a:cs typeface="Times New Roman" pitchFamily="18" charset="0"/>
              </a:rPr>
              <a:t>ième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)ligne reconstruite a la même allure que ligne originale mais avec des perturbations (32.638 ).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1604" y="500042"/>
            <a:ext cx="7566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gaussien(1)  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F4DC-9EA6-41A1-9E02-E6F21AB1D026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643174" y="1714488"/>
          <a:ext cx="4385010" cy="183864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28760"/>
                <a:gridCol w="1502770"/>
                <a:gridCol w="1453480"/>
              </a:tblGrid>
              <a:tr h="4596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Gaussien 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  <a:endParaRPr lang="fr-FR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96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EQM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32.638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1.166</a:t>
                      </a:r>
                      <a:endParaRPr lang="fr-FR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96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PSNR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27.657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47.461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96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taux</a:t>
                      </a:r>
                      <a:endParaRPr lang="fr-FR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 3.815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8.34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2844" y="4214818"/>
            <a:ext cx="861646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taux dans le cas de notre compression est plus faible que celui obtenus par le JPEG.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Malgr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cet inconv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nient, notre m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thode de compression est un autre alternatif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àce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dernier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car elle pr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sente un avantage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qui est la facilite de son implantation.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Par contre la compression utilisant le JPEG exige un algorithme plus compliqu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728" y="571480"/>
            <a:ext cx="7566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gaussien(2)  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4A45D-3232-4BE7-AE87-A670E2C23291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7351-1DDA-4786-B990-A122227C5B4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2143116"/>
            <a:ext cx="2000264" cy="357190"/>
          </a:xfrm>
          <a:prstGeom prst="rect">
            <a:avLst/>
          </a:prstGeom>
          <a:noFill/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500306"/>
            <a:ext cx="857256" cy="352426"/>
          </a:xfrm>
          <a:prstGeom prst="rect">
            <a:avLst/>
          </a:prstGeom>
          <a:noFill/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929066"/>
            <a:ext cx="612334" cy="361334"/>
          </a:xfrm>
          <a:prstGeom prst="rect">
            <a:avLst/>
          </a:prstGeom>
          <a:noFill/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42910" y="1000108"/>
            <a:ext cx="804393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Chaque ligne de la matrice représente un signal unidimensionnel constitué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d’un ensemble de pixels.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considère que chaque signal de l’image est un processus aléatoire,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SSL et ergodique. L’ensemble des pixels forme des variables aléatoires du processus.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désigne par plan d’observation un model linéaire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42910" y="2428868"/>
            <a:ext cx="34381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 rapport aux P données passées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500034" y="2786058"/>
            <a:ext cx="82135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Parmi tous ces modèles, le principe d’orthogonalité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donne le model linéaire le plus proche possible du modèle réel.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 modèle linéaire est appelé Autorégressif d’ordre P.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ce cas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2357422" y="3857628"/>
            <a:ext cx="380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est le meilleur représentant 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lineiare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357158" y="4357694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le plan d’observation. Le modèle réel x(n) peut être obtenu en ajoutant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bruit w(n)( représente l’erre de de prédiction )  de modélisation calculé par les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équations de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Yule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Walker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2714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857628"/>
            <a:ext cx="571504" cy="392909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4857752" y="2428868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constituant sa base.</a:t>
            </a:r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2000232" y="428604"/>
            <a:ext cx="5826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modélisation  par le modèle  AR 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0070C0"/>
                </a:solidFill>
              </a:rPr>
              <a:t> </a:t>
            </a:r>
            <a:endParaRPr lang="fr-FR" sz="2800" dirty="0">
              <a:solidFill>
                <a:srgbClr val="0070C0"/>
              </a:solidFill>
            </a:endParaRPr>
          </a:p>
        </p:txBody>
      </p:sp>
      <p:cxnSp>
        <p:nvCxnSpPr>
          <p:cNvPr id="40" name="Connecteur droit avec flèche 39"/>
          <p:cNvCxnSpPr/>
          <p:nvPr/>
        </p:nvCxnSpPr>
        <p:spPr>
          <a:xfrm flipV="1">
            <a:off x="2786050" y="5500702"/>
            <a:ext cx="1214446" cy="6429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/>
          <p:nvPr/>
        </p:nvCxnSpPr>
        <p:spPr>
          <a:xfrm>
            <a:off x="2786050" y="6143644"/>
            <a:ext cx="128588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/>
          <p:cNvCxnSpPr/>
          <p:nvPr/>
        </p:nvCxnSpPr>
        <p:spPr>
          <a:xfrm rot="5400000" flipH="1" flipV="1">
            <a:off x="3644100" y="5785660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rot="10800000">
            <a:off x="3857620" y="6000768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rot="5400000">
            <a:off x="3786182" y="6072206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4214810" y="5500702"/>
            <a:ext cx="5100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W(n)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5500702"/>
            <a:ext cx="363684" cy="250033"/>
          </a:xfrm>
          <a:prstGeom prst="rect">
            <a:avLst/>
          </a:prstGeom>
          <a:noFill/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6215082"/>
            <a:ext cx="370209" cy="218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00232" y="428604"/>
            <a:ext cx="5778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 compression par le modèle  AR 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0070C0"/>
                </a:solidFill>
              </a:rPr>
              <a:t>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2357430"/>
            <a:ext cx="3674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071678"/>
            <a:ext cx="240291" cy="293690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44384" y="1714488"/>
            <a:ext cx="88996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mod</a:t>
            </a:r>
            <a:r>
              <a:rPr lang="fr-FR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lisation par le  model autor</a:t>
            </a:r>
            <a:r>
              <a:rPr lang="fr-FR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gressif  consiste à extraire les coefficients h</a:t>
            </a:r>
            <a:r>
              <a:rPr lang="fr-FR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i=1</a:t>
            </a:r>
            <a:r>
              <a:rPr lang="fr-FR" baseline="-30000" dirty="0" smtClean="0">
                <a:ea typeface="Calibri" pitchFamily="34" charset="0"/>
                <a:cs typeface="Times New Roman" pitchFamily="18" charset="0"/>
              </a:rPr>
              <a:t> </a:t>
            </a:r>
            <a:r>
              <a:rPr lang="fr-FR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fr-FR" baseline="-30000" dirty="0" smtClean="0">
                <a:ea typeface="Calibri" pitchFamily="34" charset="0"/>
                <a:cs typeface="Times New Roman" pitchFamily="18" charset="0"/>
              </a:rPr>
              <a:t>…</a:t>
            </a:r>
            <a:r>
              <a:rPr lang="fr-FR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  </a:t>
            </a:r>
            <a:r>
              <a:rPr lang="fr-FR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et  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variance </a:t>
            </a:r>
            <a:r>
              <a:rPr lang="fr-F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lang="fr-FR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probl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 major rencontr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est comment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terminer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ordre 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!;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 on augmente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ordre P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taux de compression diminue et la qualit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reconstruite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augmente, et si on diminue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ordre P le taux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 compression augmente et la qualit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reconstruite diminue pour ce la on a pr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trois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cas pour P=1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2, 3  et on a comparé les 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sultats obtenus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45E29-C5F8-4ACA-8785-BAEF8AE14B61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728" y="571480"/>
            <a:ext cx="716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AR-1  (1)   </a:t>
            </a:r>
            <a:endParaRPr lang="fr-FR" sz="2800" dirty="0">
              <a:solidFill>
                <a:srgbClr val="0070C0"/>
              </a:solidFill>
            </a:endParaRPr>
          </a:p>
        </p:txBody>
      </p:sp>
      <p:pic>
        <p:nvPicPr>
          <p:cNvPr id="6" name="Imag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428736"/>
            <a:ext cx="365162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33575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142D-27D3-41A8-813A-49C86EA2A4D7}" type="datetime1">
              <a:rPr lang="fr-FR" smtClean="0"/>
              <a:pPr/>
              <a:t>18/05/2011</a:t>
            </a:fld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  <p:sp>
        <p:nvSpPr>
          <p:cNvPr id="10" name="Rectangle 9"/>
          <p:cNvSpPr/>
          <p:nvPr/>
        </p:nvSpPr>
        <p:spPr>
          <a:xfrm>
            <a:off x="4572000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Après la reconstruction, on obtient une image de qualité  25.68.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4857760"/>
            <a:ext cx="4143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ligne(7</a:t>
            </a:r>
            <a:r>
              <a:rPr lang="fr-FR" baseline="30000" dirty="0" smtClean="0">
                <a:latin typeface="Times New Roman" pitchFamily="18" charset="0"/>
                <a:cs typeface="Times New Roman" pitchFamily="18" charset="0"/>
              </a:rPr>
              <a:t>ième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)reconstruite a la même allure que ligne originale. mais avec des perturbations à cause du modèle; l’erre  entre la ligne original et la ligne reconstruite 175.56</a:t>
            </a:r>
            <a:endParaRPr lang="fr-FR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728" y="571480"/>
            <a:ext cx="716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AR-2  (2)   </a:t>
            </a:r>
            <a:endParaRPr lang="fr-FR" sz="2800" dirty="0">
              <a:solidFill>
                <a:srgbClr val="0070C0"/>
              </a:solidFill>
            </a:endParaRPr>
          </a:p>
        </p:txBody>
      </p:sp>
      <p:pic>
        <p:nvPicPr>
          <p:cNvPr id="6" name="Imag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428736"/>
            <a:ext cx="37147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34290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0998-4DF8-4DE1-B3C6-F152E2253D8A}" type="datetime1">
              <a:rPr lang="fr-FR" smtClean="0"/>
              <a:pPr/>
              <a:t>18/05/2011</a:t>
            </a:fld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  <p:sp>
        <p:nvSpPr>
          <p:cNvPr id="10" name="Rectangle 9"/>
          <p:cNvSpPr/>
          <p:nvPr/>
        </p:nvSpPr>
        <p:spPr>
          <a:xfrm>
            <a:off x="4429124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Après la reconstruction, on obtient une image de qualité 25.58 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158" y="4857760"/>
            <a:ext cx="4143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ligne(7</a:t>
            </a:r>
            <a:r>
              <a:rPr lang="fr-FR" baseline="30000" dirty="0" smtClean="0">
                <a:latin typeface="Times New Roman" pitchFamily="18" charset="0"/>
                <a:cs typeface="Times New Roman" pitchFamily="18" charset="0"/>
              </a:rPr>
              <a:t>ième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)reconstruite a la même allure que ligne originale mais avec des perturbations à cause du modèle; l’erre  entre la ligne original et la ligne reconstruite  169.06</a:t>
            </a:r>
            <a:endParaRPr lang="fr-FR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728" y="571480"/>
            <a:ext cx="716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AR-3  (3)   </a:t>
            </a:r>
            <a:endParaRPr lang="fr-FR" sz="2800" dirty="0">
              <a:solidFill>
                <a:srgbClr val="0070C0"/>
              </a:solidFill>
            </a:endParaRPr>
          </a:p>
        </p:txBody>
      </p:sp>
      <p:pic>
        <p:nvPicPr>
          <p:cNvPr id="6" name="Imag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00174"/>
            <a:ext cx="363201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3643338" cy="306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016A1-CA61-49AF-8B8B-07AAAD1D6815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  <p:sp>
        <p:nvSpPr>
          <p:cNvPr id="10" name="Rectangle 9"/>
          <p:cNvSpPr/>
          <p:nvPr/>
        </p:nvSpPr>
        <p:spPr>
          <a:xfrm>
            <a:off x="4429124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Après la reconstruction, on obtient une image de qualité 25.85</a:t>
            </a:r>
            <a:endParaRPr lang="fr-FR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4857760"/>
            <a:ext cx="41434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ligne(7</a:t>
            </a:r>
            <a:r>
              <a:rPr lang="fr-FR" baseline="30000" dirty="0" smtClean="0">
                <a:latin typeface="Times New Roman" pitchFamily="18" charset="0"/>
                <a:cs typeface="Times New Roman" pitchFamily="18" charset="0"/>
              </a:rPr>
              <a:t>ième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)reconstruite a la même allure que ligne originale mais avec des perturbations à cause du modèle; l’erre  entre la ligne original et la ligne reconstruite  169.06</a:t>
            </a:r>
            <a:endParaRPr lang="fr-FR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728" y="571480"/>
            <a:ext cx="6868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Les résultats  obtenus par le modèle AR  (4)   </a:t>
            </a:r>
            <a:endParaRPr lang="fr-FR" sz="2800" dirty="0">
              <a:solidFill>
                <a:srgbClr val="0070C0"/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714348" y="1714488"/>
          <a:ext cx="7929617" cy="18288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65699"/>
                <a:gridCol w="1775234"/>
                <a:gridCol w="1778832"/>
                <a:gridCol w="1804926"/>
                <a:gridCol w="1804926"/>
              </a:tblGrid>
              <a:tr h="52895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Image reconstruite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AR-1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latin typeface="Times New Roman" pitchFamily="18" charset="0"/>
                          <a:cs typeface="Times New Roman" pitchFamily="18" charset="0"/>
                        </a:rPr>
                        <a:t>Image reconstruite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latin typeface="Times New Roman" pitchFamily="18" charset="0"/>
                          <a:cs typeface="Times New Roman" pitchFamily="18" charset="0"/>
                        </a:rPr>
                        <a:t>AR-2</a:t>
                      </a:r>
                      <a:endParaRPr lang="fr-FR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Image reconstruite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AR-3 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600"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</a:p>
                  </a:txBody>
                  <a:tcPr marL="68580" marR="68580" marT="0" marB="0"/>
                </a:tc>
              </a:tr>
              <a:tr h="2711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MSE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175.56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169.06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169.06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1.166</a:t>
                      </a:r>
                    </a:p>
                  </a:txBody>
                  <a:tcPr marL="68580" marR="68580" marT="0" marB="0"/>
                </a:tc>
              </a:tr>
              <a:tr h="2584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PSNR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25.68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25.58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25.85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47.461</a:t>
                      </a:r>
                    </a:p>
                  </a:txBody>
                  <a:tcPr marL="68580" marR="68580" marT="0" marB="0"/>
                </a:tc>
              </a:tr>
              <a:tr h="2711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latin typeface="Times New Roman" pitchFamily="18" charset="0"/>
                          <a:cs typeface="Times New Roman" pitchFamily="18" charset="0"/>
                        </a:rPr>
                        <a:t>Taux</a:t>
                      </a:r>
                      <a:endParaRPr lang="fr-FR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7,625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4,575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3,267</a:t>
                      </a:r>
                      <a:endParaRPr lang="fr-F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600" dirty="0">
                          <a:latin typeface="Times New Roman" pitchFamily="18" charset="0"/>
                          <a:cs typeface="Times New Roman" pitchFamily="18" charset="0"/>
                        </a:rPr>
                        <a:t>8.34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4071942"/>
            <a:ext cx="812914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On remarque dans ce tableau que le PSNR augmente avec l’ordre du modèle AR.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Ceci correspond à moins de dégradation de l’image reconstruite d’près la diminution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 MSE mais on constate, par contre, une diminution du taux de compression.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On remarque que les modèles  AR-2 et AR-3 représentent l’image réelle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d’une manière similaire mais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AR-2 à un taux de compression relativement supérieur 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celui de l’AR-3.  Pour cela on a choisis le modèle AR-2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pour représenter l’image de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structure amorphe du matériau V</a:t>
            </a:r>
            <a:r>
              <a:rPr kumimoji="0" lang="fr-FR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fr-FR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/T</a:t>
            </a:r>
            <a:r>
              <a:rPr kumimoji="0" lang="fr-FR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fr-FR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343FA-DF0C-4799-8928-9A453FDF5AE3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428596" y="1285861"/>
            <a:ext cx="8058151" cy="47089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Le but de ce travail est d’obtenir un taux de compression aussi élevé que possible en  utilisant une méthode hybride. </a:t>
            </a:r>
          </a:p>
          <a:p>
            <a:pPr algn="just">
              <a:lnSpc>
                <a:spcPct val="15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Le traitement se fait ligne par ligne de la matrice d’image de la </a:t>
            </a:r>
            <a:r>
              <a:rPr lang="fr-FR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couche mince 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amorphe</a:t>
            </a:r>
            <a:r>
              <a:rPr lang="fr-FR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 matériau (V</a:t>
            </a:r>
            <a:r>
              <a:rPr lang="fr-FR" sz="2000" baseline="-30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fr-FR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fr-FR" sz="2000" baseline="-30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fr-FR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-TeO</a:t>
            </a:r>
            <a:r>
              <a:rPr lang="fr-FR" sz="2000" baseline="-30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fr-FR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  par un modèle autorégressif et Gaussien, en suite on applique une ondelette discrète pour améliorer le taux de compression. </a:t>
            </a:r>
          </a:p>
          <a:p>
            <a:pPr algn="just">
              <a:lnSpc>
                <a:spcPct val="15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Dans la seconde partie on applique l’algorithme de </a:t>
            </a:r>
            <a:r>
              <a:rPr lang="fr-FR" sz="2000" dirty="0" err="1">
                <a:latin typeface="Times New Roman" pitchFamily="18" charset="0"/>
                <a:cs typeface="Times New Roman" pitchFamily="18" charset="0"/>
              </a:rPr>
              <a:t>Kohenen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(carte-auto-organisatrice) pour avoir un taux élevé. </a:t>
            </a:r>
          </a:p>
          <a:p>
            <a:pPr algn="just">
              <a:lnSpc>
                <a:spcPct val="15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Dans les deux cas on doit comparer le taux de compression obtenu avec celui de JPEG.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b="1" smtClean="0"/>
              <a:pPr/>
              <a:t>2</a:t>
            </a:fld>
            <a:endParaRPr lang="fr-BE" b="1" dirty="0"/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868346"/>
          </a:xfrm>
        </p:spPr>
        <p:txBody>
          <a:bodyPr/>
          <a:lstStyle/>
          <a:p>
            <a:pPr algn="ctr"/>
            <a:r>
              <a:rPr lang="fr-FR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Introduction 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867EC-6709-44A7-8041-68A8BE0EFDE5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7351-1DDA-4786-B990-A122227C5B4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/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857232"/>
            <a:ext cx="91727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cartes de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Kohonen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(self-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organizing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maps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ou SOM) peuvent être définies comme un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algorithme de classification non supervisé issu du domaine des réseaux de neurones artificiels.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forme de la carte est un réseau neurone à une couche.</a:t>
            </a: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les neurones dans cette couche peuvent avoir 4, 6, 8 ou plus des voisins.</a:t>
            </a: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endParaRPr lang="fr-FR" dirty="0" smtClean="0"/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428868"/>
            <a:ext cx="2783528" cy="199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42886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643174" y="285728"/>
            <a:ext cx="3752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cartes de </a:t>
            </a:r>
            <a:r>
              <a:rPr lang="fr-FR" sz="2800" b="1" dirty="0" err="1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Kohonen</a:t>
            </a:r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285720" y="4857760"/>
            <a:ext cx="85844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Chaque neurone a une position qui se compose de deux orient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: horizontale et verticale.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 exemple dans une carte </a:t>
            </a:r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 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neurone à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voisins : deux voisins en direction horizontale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 deux voisins en direction verticale.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71604" y="500042"/>
            <a:ext cx="732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 compression par l’algorithme </a:t>
            </a:r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fr-FR" sz="2800" b="1" dirty="0" err="1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Kohonen</a:t>
            </a:r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65195" y="1285860"/>
            <a:ext cx="89788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166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compression consiste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remplacer chaque bloc de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par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index du bloc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166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 dictionnaire qui s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 rapproche le plus.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166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la reconstruction, on remplace chaque index par le bloc correspondant dans le dictionnaire.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1000100" y="2714620"/>
            <a:ext cx="6500858" cy="2643206"/>
            <a:chOff x="1507" y="2877"/>
            <a:chExt cx="8071" cy="2957"/>
          </a:xfrm>
        </p:grpSpPr>
        <p:sp>
          <p:nvSpPr>
            <p:cNvPr id="40964" name="Rectangle 4"/>
            <p:cNvSpPr>
              <a:spLocks noChangeArrowheads="1"/>
            </p:cNvSpPr>
            <p:nvPr/>
          </p:nvSpPr>
          <p:spPr bwMode="auto">
            <a:xfrm>
              <a:off x="2495" y="2877"/>
              <a:ext cx="1373" cy="97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normalizeH="0" baseline="0" dirty="0" smtClean="0">
                  <a:ln w="12700"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  <a:ea typeface="Arial" pitchFamily="34" charset="0"/>
                  <a:cs typeface="Arial" pitchFamily="34" charset="0"/>
                </a:rPr>
                <a:t>Codage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normalizeH="0" baseline="0" dirty="0" smtClean="0">
                  <a:ln w="12700"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  <a:ea typeface="Arial" pitchFamily="34" charset="0"/>
                  <a:cs typeface="Arial" pitchFamily="34" charset="0"/>
                </a:rPr>
                <a:t>C(.)</a:t>
              </a:r>
              <a:endParaRPr kumimoji="0" lang="fr-FR" sz="1600" b="1" i="0" u="none" strike="noStrike" normalizeH="0" baseline="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4856" y="2877"/>
              <a:ext cx="1373" cy="83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normalizeH="0" baseline="0" dirty="0" smtClean="0">
                  <a:ln w="12700"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  <a:ea typeface="Arial" pitchFamily="34" charset="0"/>
                  <a:cs typeface="Arial" pitchFamily="34" charset="0"/>
                </a:rPr>
                <a:t>Canal</a:t>
              </a:r>
              <a:endParaRPr kumimoji="0" lang="fr-FR" sz="1600" b="1" i="0" u="none" strike="noStrike" normalizeH="0" baseline="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7217" y="2877"/>
              <a:ext cx="1373" cy="97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normalizeH="0" baseline="0" dirty="0" smtClean="0">
                  <a:ln w="12700"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  <a:ea typeface="Arial" pitchFamily="34" charset="0"/>
                  <a:cs typeface="Arial" pitchFamily="34" charset="0"/>
                </a:rPr>
                <a:t>Décodage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normalizeH="0" baseline="0" dirty="0" smtClean="0">
                  <a:ln w="12700"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  <a:ea typeface="Arial" pitchFamily="34" charset="0"/>
                  <a:cs typeface="Arial" pitchFamily="34" charset="0"/>
                </a:rPr>
                <a:t>D(.)</a:t>
              </a:r>
              <a:endParaRPr kumimoji="0" lang="fr-FR" sz="1600" b="1" i="0" u="none" strike="noStrike" normalizeH="0" baseline="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0967" name="AutoShape 7"/>
            <p:cNvCxnSpPr>
              <a:cxnSpLocks noChangeShapeType="1"/>
            </p:cNvCxnSpPr>
            <p:nvPr/>
          </p:nvCxnSpPr>
          <p:spPr bwMode="auto">
            <a:xfrm>
              <a:off x="1507" y="3196"/>
              <a:ext cx="988" cy="0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68" name="AutoShape 8"/>
            <p:cNvCxnSpPr>
              <a:cxnSpLocks noChangeShapeType="1"/>
            </p:cNvCxnSpPr>
            <p:nvPr/>
          </p:nvCxnSpPr>
          <p:spPr bwMode="auto">
            <a:xfrm>
              <a:off x="3868" y="3196"/>
              <a:ext cx="988" cy="0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69" name="AutoShape 9"/>
            <p:cNvCxnSpPr>
              <a:cxnSpLocks noChangeShapeType="1"/>
            </p:cNvCxnSpPr>
            <p:nvPr/>
          </p:nvCxnSpPr>
          <p:spPr bwMode="auto">
            <a:xfrm>
              <a:off x="6229" y="3196"/>
              <a:ext cx="988" cy="0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70" name="AutoShape 10"/>
            <p:cNvCxnSpPr>
              <a:cxnSpLocks noChangeShapeType="1"/>
            </p:cNvCxnSpPr>
            <p:nvPr/>
          </p:nvCxnSpPr>
          <p:spPr bwMode="auto">
            <a:xfrm>
              <a:off x="8590" y="3196"/>
              <a:ext cx="988" cy="0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71" name="AutoShape 11"/>
            <p:cNvCxnSpPr>
              <a:cxnSpLocks noChangeShapeType="1"/>
            </p:cNvCxnSpPr>
            <p:nvPr/>
          </p:nvCxnSpPr>
          <p:spPr bwMode="auto">
            <a:xfrm>
              <a:off x="7769" y="5514"/>
              <a:ext cx="1005" cy="0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72" name="AutoShape 12"/>
            <p:cNvCxnSpPr>
              <a:cxnSpLocks noChangeShapeType="1"/>
            </p:cNvCxnSpPr>
            <p:nvPr/>
          </p:nvCxnSpPr>
          <p:spPr bwMode="auto">
            <a:xfrm>
              <a:off x="2746" y="5833"/>
              <a:ext cx="737" cy="1"/>
            </a:xfrm>
            <a:prstGeom prst="straightConnector1">
              <a:avLst/>
            </a:prstGeom>
            <a:ln w="28575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73" name="AutoShape 13"/>
            <p:cNvCxnSpPr>
              <a:cxnSpLocks noChangeShapeType="1"/>
            </p:cNvCxnSpPr>
            <p:nvPr/>
          </p:nvCxnSpPr>
          <p:spPr bwMode="auto">
            <a:xfrm>
              <a:off x="7769" y="3851"/>
              <a:ext cx="0" cy="1663"/>
            </a:xfrm>
            <a:prstGeom prst="straightConnector1">
              <a:avLst/>
            </a:prstGeom>
            <a:ln w="28575"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74" name="AutoShape 14"/>
            <p:cNvCxnSpPr>
              <a:cxnSpLocks noChangeShapeType="1"/>
            </p:cNvCxnSpPr>
            <p:nvPr/>
          </p:nvCxnSpPr>
          <p:spPr bwMode="auto">
            <a:xfrm>
              <a:off x="2746" y="3851"/>
              <a:ext cx="0" cy="1982"/>
            </a:xfrm>
            <a:prstGeom prst="straightConnector1">
              <a:avLst/>
            </a:prstGeom>
            <a:ln w="28575"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Tableau 19"/>
          <p:cNvGraphicFramePr>
            <a:graphicFrameLocks noGrp="1"/>
          </p:cNvGraphicFramePr>
          <p:nvPr/>
        </p:nvGraphicFramePr>
        <p:xfrm>
          <a:off x="2643174" y="4286256"/>
          <a:ext cx="1357322" cy="17322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22"/>
              </a:tblGrid>
              <a:tr h="3030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667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667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7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2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Dictionnaire </a:t>
                      </a:r>
                      <a:r>
                        <a:rPr lang="fr-FR" sz="1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Y</a:t>
                      </a:r>
                      <a:endParaRPr lang="fr-FR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030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030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3143240" y="2571744"/>
            <a:ext cx="6199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C(x)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57290" y="257174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15140" y="2571744"/>
            <a:ext cx="1494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D[C(x)]=Q(x)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Tableau 22"/>
          <p:cNvGraphicFramePr>
            <a:graphicFrameLocks noGrp="1"/>
          </p:cNvGraphicFramePr>
          <p:nvPr/>
        </p:nvGraphicFramePr>
        <p:xfrm>
          <a:off x="6858016" y="4429132"/>
          <a:ext cx="1357322" cy="16459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22"/>
              </a:tblGrid>
              <a:tr h="317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88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88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88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2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Dictionnaire </a:t>
                      </a:r>
                      <a:r>
                        <a:rPr lang="fr-FR" sz="1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Y</a:t>
                      </a:r>
                      <a:endParaRPr lang="fr-FR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88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88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4929190" y="2643182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C(x)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71934" y="5929330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Schéma générale d’un QV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D22D7-F4E4-44A0-9246-8C10182DEA75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00232" y="428604"/>
            <a:ext cx="5126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1-La  création de dictionnaire  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0070C0"/>
                </a:solidFill>
              </a:rPr>
              <a:t> 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1071546"/>
            <a:ext cx="77732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est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en blocks carr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qui constituent les vecteurs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entr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Apr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une op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ration de normalisation, les blocs sont utilis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pour la g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ration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Codebook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suivant les 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gles de 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algorithme.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71678"/>
            <a:ext cx="243420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57158" y="41433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Dictionnaire généré par l'algorithme de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Kohonen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43438" y="4143380"/>
            <a:ext cx="408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Dictionnaire obtenu par l'algorithme LBG.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E4F1-76BB-47D2-851D-F545F5DEF4AA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22</a:t>
            </a:fld>
            <a:endParaRPr lang="fr-BE"/>
          </a:p>
        </p:txBody>
      </p:sp>
      <p:sp>
        <p:nvSpPr>
          <p:cNvPr id="14" name="Rectangle 13"/>
          <p:cNvSpPr/>
          <p:nvPr/>
        </p:nvSpPr>
        <p:spPr>
          <a:xfrm>
            <a:off x="642910" y="5072074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carte de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Kohonen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est directement applicable pour créer des dictionnaires QV. La séquence d'entraînement contient les blocs des images d'apprentissage, et après l'entraînement les vecteurs de poids représentent les mots de code finals. 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57224" y="428604"/>
            <a:ext cx="70009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Taille des vecteurs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d’entrées égale à 4 pixels 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785786" y="1500174"/>
            <a:ext cx="7572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Une carte topologique carr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de 16x16neurones a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utilis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Chaque Image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compresser est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en blocks de taille 2x2 pixels.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 descr="C:\Users\SidAhmeD\Desktop\V2O5-TeO2-6234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00306"/>
            <a:ext cx="35719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786314" y="2500306"/>
            <a:ext cx="37861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qualité d’images reconstruite est très bonne, néanmoins, l’image différence montrent que les erreurs de codage sont situées principalement aux contours d’image (zones en gris clair)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4429124" y="4572008"/>
          <a:ext cx="4476768" cy="16459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92256"/>
                <a:gridCol w="1492256"/>
                <a:gridCol w="1492256"/>
              </a:tblGrid>
              <a:tr h="673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Kohonen-4</a:t>
                      </a:r>
                      <a:endParaRPr lang="fr-FR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  <a:endParaRPr lang="fr-FR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PSNR</a:t>
                      </a:r>
                      <a:endParaRPr lang="fr-FR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35,24 </a:t>
                      </a:r>
                      <a:endParaRPr lang="fr-FR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47.461</a:t>
                      </a:r>
                      <a:endParaRPr lang="fr-FR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EQM</a:t>
                      </a:r>
                      <a:endParaRPr lang="fr-FR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19,04</a:t>
                      </a:r>
                      <a:endParaRPr lang="fr-FR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1.166</a:t>
                      </a:r>
                    </a:p>
                  </a:txBody>
                  <a:tcPr marL="68580" marR="68580" marT="0" marB="0"/>
                </a:tc>
              </a:tr>
              <a:tr h="3276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TC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 pitchFamily="18" charset="0"/>
                          <a:cs typeface="Times New Roman" pitchFamily="18" charset="0"/>
                        </a:rPr>
                        <a:t>7.98</a:t>
                      </a:r>
                      <a:endParaRPr lang="fr-FR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 pitchFamily="18" charset="0"/>
                          <a:cs typeface="Times New Roman" pitchFamily="18" charset="0"/>
                        </a:rPr>
                        <a:t>8.34</a:t>
                      </a:r>
                      <a:endParaRPr lang="fr-FR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44CD6-A77B-472B-A28C-2248FF73EBBB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72" y="428604"/>
            <a:ext cx="72866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Taille des vecteurs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d’entrées égale à 16 pixels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000108"/>
            <a:ext cx="86565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compresser est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coup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en blocks de taille 4x4 pixels,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ceci permet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obtenir un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taux de compression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lev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Cette augmentation int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ressante du taux de compression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est suivie par une d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gradation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assez importante de la qualit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des images reconstruites.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 8" descr="C:\Users\SidAhmeD\Desktop\V2O5-TeO2-6234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428868"/>
            <a:ext cx="350046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429124" y="2428868"/>
            <a:ext cx="45005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montre l’image reconstruite où l’effet de blocs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apparaît clairement.</a:t>
            </a:r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PSNR obtenu est égal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à 30,01 dB ce qui correspond à une perte de </a:t>
            </a:r>
            <a:r>
              <a:rPr lang="fr-F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5,23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dB 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 rapport au premier test.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résultats obtenus sont présentés dans le tableau q suivent :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4429124" y="4572008"/>
          <a:ext cx="4510095" cy="18288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503365"/>
                <a:gridCol w="1503365"/>
                <a:gridCol w="1503365"/>
              </a:tblGrid>
              <a:tr h="596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>
                          <a:latin typeface="Times New Roman" pitchFamily="18" charset="0"/>
                          <a:cs typeface="Times New Roman" pitchFamily="18" charset="0"/>
                        </a:rPr>
                        <a:t>Kohonen</a:t>
                      </a: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-16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27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 PSNR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30,01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47.461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27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EQM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64,43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1.166</a:t>
                      </a:r>
                    </a:p>
                  </a:txBody>
                  <a:tcPr marL="68580" marR="68580" marT="0" marB="0"/>
                </a:tc>
              </a:tr>
              <a:tr h="2927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TC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8.28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8.34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43EC-6513-4859-9A76-7A8B7119CC13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428596" y="2743200"/>
          <a:ext cx="8215370" cy="18288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00399"/>
                <a:gridCol w="1511526"/>
                <a:gridCol w="1474355"/>
                <a:gridCol w="2055631"/>
                <a:gridCol w="1873459"/>
              </a:tblGrid>
              <a:tr h="329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Gaussienne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AR-2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Kohonen</a:t>
                      </a:r>
                      <a:r>
                        <a:rPr lang="fr-FR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63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PSNR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47.461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27.657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25.58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30,01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65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EQM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1.166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32.638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169.06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Times New Roman" pitchFamily="18" charset="0"/>
                          <a:cs typeface="Times New Roman" pitchFamily="18" charset="0"/>
                        </a:rPr>
                        <a:t>64,43</a:t>
                      </a:r>
                      <a:endParaRPr lang="fr-FR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033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TAUX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8.34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3.815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Times New Roman" pitchFamily="18" charset="0"/>
                          <a:cs typeface="Times New Roman" pitchFamily="18" charset="0"/>
                        </a:rPr>
                        <a:t>4,575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7.98</a:t>
                      </a:r>
                      <a:endParaRPr lang="fr-FR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71472" y="4714884"/>
            <a:ext cx="800105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On remarque que le taux  de compression obtenir avec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Kohonen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-4 est très proche est celui de JPEG mai l’image est dégradé.par et aussi  taux de compression obtenus avec le modèle gaussien et AR2 sont très inferieurs  à celui du JPEG  et en plus la qualité  de l’image est encore  plus dégradé donc le modèle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sofm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(2x2) est le plus adéquat pour mieux représenter notre image.</a:t>
            </a:r>
          </a:p>
        </p:txBody>
      </p:sp>
      <p:pic>
        <p:nvPicPr>
          <p:cNvPr id="7" name="Espace réservé du contenu 3" descr="C:\Users\ismael\Desktop\pfe\xxxxxx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071546"/>
            <a:ext cx="1500198" cy="164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Espace réservé du contenu 4" descr="C:\Users\ismael\AppData\Local\Microsoft\Windows\Temporary Internet Files\Content.Word\m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071546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857232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3" descr="C:\Users\ismael\Desktop\pfe\xxxxxx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1428760" cy="164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0A11-6A7F-4480-A221-F01E967126A5}" type="datetime1">
              <a:rPr lang="fr-FR" smtClean="0"/>
              <a:pPr/>
              <a:t>18/05/2011</a:t>
            </a:fld>
            <a:endParaRPr lang="fr-BE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25</a:t>
            </a:fld>
            <a:endParaRPr lang="fr-BE" dirty="0"/>
          </a:p>
        </p:txBody>
      </p:sp>
      <p:pic>
        <p:nvPicPr>
          <p:cNvPr id="14" name="Image 13" descr="C:\Users\SidAhmeD\Desktop\V2O5-TeO2-6234 (2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071546"/>
            <a:ext cx="2071702" cy="1643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928794" y="357166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8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Comparaison  G</a:t>
            </a:r>
            <a:r>
              <a:rPr lang="fr-FR" sz="28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28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lang="fr-FR" sz="28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28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rale</a:t>
            </a:r>
            <a:endParaRPr lang="fr-FR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26</a:t>
            </a:fld>
            <a:endParaRPr lang="fr-BE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9386" y="857232"/>
            <a:ext cx="912461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but de ce travail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tait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entamer une m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thode hybride pour la compression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qui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consiste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une part,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chercher 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 mod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 qui repr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sente notre image et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autre part,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liorer le taux de compression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aide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une ondelette de Haar.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la premi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 partie de notre  travail, on a commenc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par 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composer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image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 seul niveau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aide de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ondelette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discr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 de Haar, ensuite, mod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liser chaque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ligne de la matrice des coefficients ainsi obtenus par un mod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 gaussienne et AR.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notre cas, on a utilis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une m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thode de compression qui peut être suppos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comme un autre alternatif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celle du JPEG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cause de sa simplicit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dans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implantation.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Cependant le taux de compression reste tr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faible par rapport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celui du JPEG.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la deuxi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 partie on a appliqu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algorithme de Kohenen (carte-auto-organisatrice)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 on a obtenu un  taux  de compression nettement am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lior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 apport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celui obtenu par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les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deux mod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voqu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pr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demment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et bonne qualité de l’image reconstruite 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Et en fin le modèle sélectionné  pour le compression de notre image est le modèle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Kohonen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-4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500298" y="285728"/>
            <a:ext cx="34195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Conclusion G</a:t>
            </a: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rale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BBB20-0578-4921-BF79-12DB40E20B40}" type="datetime1">
              <a:rPr lang="fr-FR" smtClean="0"/>
              <a:pPr/>
              <a:t>18/05/2011</a:t>
            </a:fld>
            <a:endParaRPr lang="fr-B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MERCI   DE   VOTRE ATTENTION</a:t>
            </a:r>
            <a:endParaRPr lang="fr-FR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27</a:t>
            </a:fld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C3FE-68AE-4E74-BAF2-C57C7FDC2259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idAhmeD\Desktop\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97" y="0"/>
            <a:ext cx="9132903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643042" y="214290"/>
            <a:ext cx="3999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Le traitement d’image 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FCF50-6255-45FF-AE65-6F0554022C5F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100F9-2EB6-46CF-B614-27386A38C4ED}" type="slidenum">
              <a:rPr lang="fr-FR"/>
              <a:pPr/>
              <a:t>4</a:t>
            </a:fld>
            <a:endParaRPr lang="fr-FR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714348" y="2214554"/>
            <a:ext cx="79930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r-FR" dirty="0">
                <a:solidFill>
                  <a:srgbClr val="0000FF"/>
                </a:solidFill>
              </a:rPr>
              <a:t>Résoudre des problèmes de transmission et/ou de stockage</a:t>
            </a:r>
          </a:p>
          <a:p>
            <a:pPr marL="342900" indent="-342900">
              <a:spcBef>
                <a:spcPct val="20000"/>
              </a:spcBef>
            </a:pPr>
            <a:endParaRPr lang="fr-FR" dirty="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r-FR" dirty="0">
                <a:solidFill>
                  <a:srgbClr val="0000FF"/>
                </a:solidFill>
              </a:rPr>
              <a:t>Compression sans perte vs compression avec perte</a:t>
            </a:r>
          </a:p>
          <a:p>
            <a:pPr marL="342900" indent="-342900">
              <a:spcBef>
                <a:spcPct val="20000"/>
              </a:spcBef>
            </a:pPr>
            <a:endParaRPr lang="fr-FR" dirty="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r-FR" dirty="0">
                <a:solidFill>
                  <a:srgbClr val="0000FF"/>
                </a:solidFill>
              </a:rPr>
              <a:t>Intégrer de nouvelles fonctionnalités (transmission progressive, ROI, …)</a:t>
            </a:r>
          </a:p>
          <a:p>
            <a:pPr marL="342900" indent="-342900">
              <a:spcBef>
                <a:spcPct val="20000"/>
              </a:spcBef>
            </a:pPr>
            <a:endParaRPr lang="fr-FR" dirty="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r-FR" dirty="0">
                <a:solidFill>
                  <a:srgbClr val="0000FF"/>
                </a:solidFill>
              </a:rPr>
              <a:t>Compatibilité avec d’autres traitements (tatouage, …)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fr-FR" dirty="0" smtClean="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r-FR" dirty="0" smtClean="0">
                <a:solidFill>
                  <a:srgbClr val="0000FF"/>
                </a:solidFill>
              </a:rPr>
              <a:t>Compromis </a:t>
            </a:r>
            <a:r>
              <a:rPr lang="fr-FR" dirty="0">
                <a:solidFill>
                  <a:srgbClr val="0000FF"/>
                </a:solidFill>
              </a:rPr>
              <a:t>: taux de compression / qualité / complexité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fr-FR" dirty="0">
              <a:solidFill>
                <a:srgbClr val="0000FF"/>
              </a:solidFill>
            </a:endParaRP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2071670" y="500042"/>
            <a:ext cx="37881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compression d’image</a:t>
            </a:r>
            <a:endParaRPr lang="fr-FR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7A33F-2747-4D15-B3EB-9500A1279DD4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 dirty="0"/>
          </a:p>
        </p:txBody>
      </p:sp>
      <p:sp>
        <p:nvSpPr>
          <p:cNvPr id="5" name="Rectangle 4"/>
          <p:cNvSpPr/>
          <p:nvPr/>
        </p:nvSpPr>
        <p:spPr>
          <a:xfrm>
            <a:off x="2500298" y="214290"/>
            <a:ext cx="5219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Le critères de qualités utilisé </a:t>
            </a:r>
            <a:endParaRPr lang="fr-FR" sz="2800" b="1" dirty="0">
              <a:solidFill>
                <a:srgbClr val="0070C0"/>
              </a:solidFill>
            </a:endParaRP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2197100"/>
            <a:ext cx="50482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786190"/>
            <a:ext cx="76676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llipse 10"/>
          <p:cNvSpPr/>
          <p:nvPr/>
        </p:nvSpPr>
        <p:spPr>
          <a:xfrm>
            <a:off x="2838450" y="3208338"/>
            <a:ext cx="177800" cy="27305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2" name="Connecteur droit 11"/>
          <p:cNvCxnSpPr/>
          <p:nvPr/>
        </p:nvCxnSpPr>
        <p:spPr>
          <a:xfrm rot="16200000" flipH="1">
            <a:off x="4416425" y="1822450"/>
            <a:ext cx="0" cy="2851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6"/>
          <p:cNvSpPr txBox="1">
            <a:spLocks noChangeArrowheads="1"/>
          </p:cNvSpPr>
          <p:nvPr/>
        </p:nvSpPr>
        <p:spPr bwMode="auto">
          <a:xfrm>
            <a:off x="5715008" y="2928934"/>
            <a:ext cx="3571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b="1" dirty="0"/>
              <a:t>Ex : pour 1 image 512 x 512 x 8 bits</a:t>
            </a:r>
          </a:p>
          <a:p>
            <a:r>
              <a:rPr lang="fr-FR" sz="1400" b="1" dirty="0"/>
              <a:t>        </a:t>
            </a:r>
            <a:r>
              <a:rPr lang="fr-FR" sz="1400" b="1" dirty="0">
                <a:solidFill>
                  <a:srgbClr val="FF0000"/>
                </a:solidFill>
              </a:rPr>
              <a:t>b = 8</a:t>
            </a:r>
          </a:p>
        </p:txBody>
      </p:sp>
      <p:sp>
        <p:nvSpPr>
          <p:cNvPr id="14" name="ZoneTexte 11"/>
          <p:cNvSpPr txBox="1">
            <a:spLocks noChangeArrowheads="1"/>
          </p:cNvSpPr>
          <p:nvPr/>
        </p:nvSpPr>
        <p:spPr bwMode="auto">
          <a:xfrm>
            <a:off x="4143372" y="3571876"/>
            <a:ext cx="1052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: en dB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0" y="1500174"/>
            <a:ext cx="878840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3525" indent="-263525">
              <a:spcBef>
                <a:spcPct val="20000"/>
              </a:spcBef>
              <a:buSzPct val="150000"/>
            </a:pPr>
            <a:r>
              <a:rPr lang="fr-FR" sz="1600" b="1" dirty="0">
                <a:latin typeface="Times New Roman" pitchFamily="18" charset="0"/>
                <a:cs typeface="Times New Roman" pitchFamily="18" charset="0"/>
              </a:rPr>
              <a:t>Qualité de l’image reconstruite </a:t>
            </a:r>
            <a:endParaRPr lang="fr-FR" sz="1600" dirty="0">
              <a:latin typeface="Times New Roman" pitchFamily="18" charset="0"/>
              <a:cs typeface="Times New Roman" pitchFamily="18" charset="0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Critères quantitatifs : erreur quadratique moyenne </a:t>
            </a:r>
            <a:r>
              <a:rPr lang="fr-FR" sz="1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et</a:t>
            </a: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rapport signal/bruit</a:t>
            </a: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Char char=""/>
            </a:pP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Critères qualitatifs : </a:t>
            </a:r>
          </a:p>
          <a:p>
            <a:pPr marL="1085850" lvl="2" indent="-185738" algn="just">
              <a:spcBef>
                <a:spcPct val="20000"/>
              </a:spcBef>
              <a:buClr>
                <a:srgbClr val="FF0000"/>
              </a:buClr>
              <a:buSzPct val="90000"/>
              <a:buFontTx/>
              <a:buChar char="-"/>
            </a:pP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Simple confrontation visuelle </a:t>
            </a:r>
            <a:r>
              <a:rPr lang="fr-FR" sz="1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entre</a:t>
            </a: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l'image reconstruite </a:t>
            </a:r>
            <a:r>
              <a:rPr lang="fr-FR" sz="1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et</a:t>
            </a:r>
            <a:r>
              <a:rPr lang="fr-FR" sz="1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l'image </a:t>
            </a:r>
            <a:r>
              <a:rPr lang="fr-FR" sz="1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originale</a:t>
            </a:r>
          </a:p>
          <a:p>
            <a:pPr marL="1085850" lvl="2" indent="-185738" algn="just">
              <a:spcBef>
                <a:spcPct val="20000"/>
              </a:spcBef>
              <a:buClr>
                <a:srgbClr val="FF0000"/>
              </a:buClr>
              <a:buSzPct val="90000"/>
            </a:pPr>
            <a:r>
              <a:rPr lang="fr-FR" sz="1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1085850" lvl="2" indent="-185738" algn="just">
              <a:spcBef>
                <a:spcPct val="20000"/>
              </a:spcBef>
              <a:buClr>
                <a:srgbClr val="FF0000"/>
              </a:buClr>
              <a:buSzPct val="90000"/>
            </a:pP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500098" y="4929198"/>
            <a:ext cx="2857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185738" algn="just">
              <a:spcBef>
                <a:spcPct val="20000"/>
              </a:spcBef>
              <a:buClr>
                <a:srgbClr val="FF0000"/>
              </a:buClr>
              <a:buSzPct val="90000"/>
            </a:pPr>
            <a:r>
              <a:rPr lang="fr-FR" sz="1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le taux de compression : </a:t>
            </a:r>
            <a:endParaRPr lang="fr-FR" sz="16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5429264"/>
            <a:ext cx="5929354" cy="714380"/>
          </a:xfrm>
          <a:prstGeom prst="rect">
            <a:avLst/>
          </a:prstGeom>
          <a:noFill/>
        </p:spPr>
      </p:pic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DC0-9765-4E4E-A541-84E9603B42E7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35798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14480" y="571480"/>
            <a:ext cx="4714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Norme de compression JPEG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A678-C607-4CC1-AE39-3E4A8D5A2E97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sp>
        <p:nvSpPr>
          <p:cNvPr id="7" name="Rectangle 6"/>
          <p:cNvSpPr/>
          <p:nvPr/>
        </p:nvSpPr>
        <p:spPr>
          <a:xfrm>
            <a:off x="857224" y="5143512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norme JPEG (Joint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Photographic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Experts Group) est conçue par le groupe ISO (International Standards Organisation) et le groupe CEI (Commission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Electronic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International). 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642918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0070C0"/>
                </a:solidFill>
              </a:rPr>
              <a:t>Préparation de la couche mince du matériau (V</a:t>
            </a:r>
            <a:r>
              <a:rPr lang="fr-FR" sz="2400" b="1" baseline="-25000" dirty="0" smtClean="0">
                <a:solidFill>
                  <a:srgbClr val="0070C0"/>
                </a:solidFill>
              </a:rPr>
              <a:t>2</a:t>
            </a:r>
            <a:r>
              <a:rPr lang="fr-FR" sz="2400" b="1" dirty="0" smtClean="0">
                <a:solidFill>
                  <a:srgbClr val="0070C0"/>
                </a:solidFill>
              </a:rPr>
              <a:t>O</a:t>
            </a:r>
            <a:r>
              <a:rPr lang="fr-FR" sz="2400" b="1" baseline="-25000" dirty="0" smtClean="0">
                <a:solidFill>
                  <a:srgbClr val="0070C0"/>
                </a:solidFill>
              </a:rPr>
              <a:t>5</a:t>
            </a:r>
            <a:r>
              <a:rPr lang="fr-FR" sz="2400" b="1" dirty="0" smtClean="0">
                <a:solidFill>
                  <a:srgbClr val="0070C0"/>
                </a:solidFill>
              </a:rPr>
              <a:t>-TeO</a:t>
            </a:r>
            <a:r>
              <a:rPr lang="fr-FR" sz="2400" b="1" baseline="-25000" dirty="0" smtClean="0">
                <a:solidFill>
                  <a:srgbClr val="0070C0"/>
                </a:solidFill>
              </a:rPr>
              <a:t>2	 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57158" y="1285860"/>
            <a:ext cx="86126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couche mince mélangée de l’oxyde du vanadium V</a:t>
            </a:r>
            <a:r>
              <a:rPr kumimoji="0" lang="fr-FR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fr-FR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et de celui du tellure (TeO</a:t>
            </a:r>
            <a:r>
              <a:rPr kumimoji="0" lang="fr-FR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d’une  épaisseur  de l’ordre de 50 nm à été préparée par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Co-évaporation thermique sous un vide de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857364"/>
            <a:ext cx="500066" cy="398702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143504" y="1857364"/>
            <a:ext cx="7918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torr. 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Espace réservé du contenu 3" descr="C:\Users\ismael\Desktop\pfe\xxxxxx.gif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85992"/>
            <a:ext cx="23574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143240" y="250030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La couche à été déposée sur un substrat de (carbone- enrobé  à 90°c) et a été analysée par diffraction des électrons (JEO modèle JEM7) (même principe que la diffraction par des rayons X). </a:t>
            </a:r>
            <a:endParaRPr lang="fr-F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4348" y="4643446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Le substrat pour la mesure de l’épaisseur  de la couche a été masqué par un fil très fin proche de sa surface.  Apres évaporation  ce fil à été enlevé et une couche d’aluminium à été déposée sur le substrat.</a:t>
            </a:r>
            <a:endParaRPr lang="fr-F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7C9AA-19AD-4259-BEBC-8947260F8770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7158" y="1357298"/>
            <a:ext cx="8215370" cy="5143444"/>
            <a:chOff x="1568" y="6412"/>
            <a:chExt cx="9360" cy="4874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5601" y="9533"/>
              <a:ext cx="5232" cy="122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946" y="6954"/>
              <a:ext cx="7708" cy="150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143" y="9658"/>
              <a:ext cx="2160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Image reconstruite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" name="AutoShape 6"/>
            <p:cNvCxnSpPr>
              <a:cxnSpLocks noChangeShapeType="1"/>
            </p:cNvCxnSpPr>
            <p:nvPr/>
          </p:nvCxnSpPr>
          <p:spPr bwMode="auto">
            <a:xfrm>
              <a:off x="2828" y="7843"/>
              <a:ext cx="403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AutoShape 7"/>
            <p:cNvCxnSpPr>
              <a:cxnSpLocks noChangeShapeType="1"/>
            </p:cNvCxnSpPr>
            <p:nvPr/>
          </p:nvCxnSpPr>
          <p:spPr bwMode="auto">
            <a:xfrm>
              <a:off x="5213" y="7843"/>
              <a:ext cx="388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AutoShape 8"/>
            <p:cNvCxnSpPr>
              <a:cxnSpLocks noChangeShapeType="1"/>
            </p:cNvCxnSpPr>
            <p:nvPr/>
          </p:nvCxnSpPr>
          <p:spPr bwMode="auto">
            <a:xfrm>
              <a:off x="7913" y="7843"/>
              <a:ext cx="480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8393" y="9658"/>
              <a:ext cx="2160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Reconstruction des coefficients</a:t>
              </a:r>
              <a:endPara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" name="AutoShape 10"/>
            <p:cNvCxnSpPr>
              <a:cxnSpLocks noChangeShapeType="1"/>
            </p:cNvCxnSpPr>
            <p:nvPr/>
          </p:nvCxnSpPr>
          <p:spPr bwMode="auto">
            <a:xfrm flipH="1">
              <a:off x="5303" y="9958"/>
              <a:ext cx="450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AutoShape 11"/>
            <p:cNvCxnSpPr>
              <a:cxnSpLocks noChangeShapeType="1"/>
            </p:cNvCxnSpPr>
            <p:nvPr/>
          </p:nvCxnSpPr>
          <p:spPr bwMode="auto">
            <a:xfrm>
              <a:off x="10523" y="7843"/>
              <a:ext cx="405" cy="0"/>
            </a:xfrm>
            <a:prstGeom prst="straightConnector1">
              <a:avLst/>
            </a:prstGeom>
            <a:ln w="57150"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AutoShape 12"/>
            <p:cNvCxnSpPr>
              <a:cxnSpLocks noChangeShapeType="1"/>
            </p:cNvCxnSpPr>
            <p:nvPr/>
          </p:nvCxnSpPr>
          <p:spPr bwMode="auto">
            <a:xfrm flipH="1">
              <a:off x="10523" y="10033"/>
              <a:ext cx="405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753" y="9658"/>
              <a:ext cx="2160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IDWT</a:t>
              </a:r>
              <a:endPara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" name="AutoShape 14"/>
            <p:cNvCxnSpPr>
              <a:cxnSpLocks noChangeShapeType="1"/>
            </p:cNvCxnSpPr>
            <p:nvPr/>
          </p:nvCxnSpPr>
          <p:spPr bwMode="auto">
            <a:xfrm flipH="1">
              <a:off x="7913" y="10033"/>
              <a:ext cx="450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AutoShape 15"/>
            <p:cNvCxnSpPr>
              <a:cxnSpLocks noChangeShapeType="1"/>
            </p:cNvCxnSpPr>
            <p:nvPr/>
          </p:nvCxnSpPr>
          <p:spPr bwMode="auto">
            <a:xfrm>
              <a:off x="5318" y="7843"/>
              <a:ext cx="0" cy="1200"/>
            </a:xfrm>
            <a:prstGeom prst="straightConnector1">
              <a:avLst/>
            </a:prstGeom>
            <a:ln w="57150"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AutoShape 16"/>
            <p:cNvCxnSpPr>
              <a:cxnSpLocks noChangeShapeType="1"/>
            </p:cNvCxnSpPr>
            <p:nvPr/>
          </p:nvCxnSpPr>
          <p:spPr bwMode="auto">
            <a:xfrm>
              <a:off x="5318" y="9043"/>
              <a:ext cx="283" cy="0"/>
            </a:xfrm>
            <a:prstGeom prst="straightConnector1">
              <a:avLst/>
            </a:prstGeom>
            <a:ln w="57150">
              <a:headE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604" y="8605"/>
              <a:ext cx="2312" cy="52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Détaille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" name="AutoShape 18"/>
            <p:cNvCxnSpPr>
              <a:cxnSpLocks noChangeShapeType="1"/>
            </p:cNvCxnSpPr>
            <p:nvPr/>
          </p:nvCxnSpPr>
          <p:spPr bwMode="auto">
            <a:xfrm>
              <a:off x="10928" y="7843"/>
              <a:ext cx="0" cy="2190"/>
            </a:xfrm>
            <a:prstGeom prst="straightConnector1">
              <a:avLst/>
            </a:prstGeom>
            <a:ln w="57150"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8423" y="7172"/>
              <a:ext cx="2130" cy="110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-</a:t>
              </a:r>
              <a:r>
                <a:rPr kumimoji="0" lang="fr-FR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Modélisation et Compression par le modèle AR ou Gaussien.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fr-FR" sz="1100" b="1" dirty="0" smtClean="0">
                  <a:latin typeface="Times New Roman" pitchFamily="18" charset="0"/>
                  <a:cs typeface="Arial" pitchFamily="34" charset="0"/>
                </a:rPr>
                <a:t>-application de l’algorithme de </a:t>
              </a:r>
              <a:r>
                <a:rPr lang="fr-FR" sz="1100" b="1" dirty="0" err="1" smtClean="0">
                  <a:latin typeface="Times New Roman" pitchFamily="18" charset="0"/>
                  <a:cs typeface="Arial" pitchFamily="34" charset="0"/>
                </a:rPr>
                <a:t>kohonene</a:t>
              </a:r>
              <a:r>
                <a:rPr lang="fr-FR" sz="1100" b="1" dirty="0" smtClean="0"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5601" y="7457"/>
              <a:ext cx="2312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Coefficient de l’ondelette de </a:t>
              </a:r>
              <a:r>
                <a:rPr kumimoji="0" lang="fr-FR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Haar</a:t>
              </a:r>
              <a:endPara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3231" y="7367"/>
              <a:ext cx="1982" cy="81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Application d’ondelette de </a:t>
              </a:r>
              <a:r>
                <a:rPr kumimoji="0" lang="fr-FR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Haar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568" y="7457"/>
              <a:ext cx="1260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    </a:t>
              </a: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Image originale</a:t>
              </a: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5800" y="6412"/>
              <a:ext cx="2016" cy="54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Compression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7485" y="10755"/>
              <a:ext cx="2026" cy="531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Décompression</a:t>
              </a:r>
              <a:endParaRPr kumimoji="0" lang="fr-FR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714348" y="357166"/>
            <a:ext cx="6248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 smtClean="0">
                <a:solidFill>
                  <a:srgbClr val="0000FF"/>
                </a:solidFill>
              </a:rPr>
              <a:t>Notre de schéma de compression</a:t>
            </a:r>
            <a:endParaRPr lang="fr-FR" sz="2800" b="1" dirty="0">
              <a:solidFill>
                <a:srgbClr val="0000FF"/>
              </a:solidFill>
            </a:endParaRPr>
          </a:p>
        </p:txBody>
      </p:sp>
      <p:sp>
        <p:nvSpPr>
          <p:cNvPr id="30" name="Espace réservé du numéro de diapositive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 dirty="0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9C25-F609-4B00-B803-6426B2BF2219}" type="datetime1">
              <a:rPr lang="fr-FR" smtClean="0"/>
              <a:pPr/>
              <a:t>18/05/2011</a:t>
            </a:fld>
            <a:endParaRPr lang="fr-B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00232" y="428604"/>
            <a:ext cx="53749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La  application d’ondelette de </a:t>
            </a:r>
            <a:r>
              <a:rPr lang="fr-FR" sz="2800" b="1" dirty="0" err="1" smtClean="0">
                <a:solidFill>
                  <a:srgbClr val="0070C0"/>
                </a:solidFill>
              </a:rPr>
              <a:t>Haar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1071546"/>
            <a:ext cx="91476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 n'y a pas une ondelette qui soit meilleure qu’une autre. Tout dépend de l’application utilisée.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certains cas, l'ondelette la plus simple (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sera optimale. Pour d'autres applications,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 sera le pire des choix possibles. 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a choisis l’ondelette de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parce qu’elle donne, souvent, de meilleurs résultats dans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 compression d’image d’après les résultats obtenu en traitement d’image 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Imag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4572032" cy="388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5143504" y="3929066"/>
            <a:ext cx="37147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D’après la figure on élimine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détails verticaux et diagonaux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parce qu’ils ne contiennent pas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d’information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 on garde que les coefficients pour la modélisation.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8326-BD70-49F2-A5CC-AA346C11387F}" type="datetime1">
              <a:rPr lang="fr-FR" smtClean="0"/>
              <a:pPr/>
              <a:t>18/05/2011</a:t>
            </a:fld>
            <a:endParaRPr lang="fr-BE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2067</Words>
  <PresentationFormat>Affichage à l'écran (4:3)</PresentationFormat>
  <Paragraphs>355</Paragraphs>
  <Slides>27</Slides>
  <Notes>3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27</vt:i4>
      </vt:variant>
    </vt:vector>
  </HeadingPairs>
  <TitlesOfParts>
    <vt:vector size="30" baseType="lpstr">
      <vt:lpstr>Thème Office</vt:lpstr>
      <vt:lpstr>Image bitmap</vt:lpstr>
      <vt:lpstr>Équation</vt:lpstr>
      <vt:lpstr>Diapositive 1</vt:lpstr>
      <vt:lpstr>Introduction 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MERCI   DE   VOTRE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KhAdRA</dc:creator>
  <cp:lastModifiedBy>SidAhmeD</cp:lastModifiedBy>
  <cp:revision>87</cp:revision>
  <dcterms:created xsi:type="dcterms:W3CDTF">2011-05-14T18:22:21Z</dcterms:created>
  <dcterms:modified xsi:type="dcterms:W3CDTF">2011-05-18T09:49:18Z</dcterms:modified>
</cp:coreProperties>
</file>