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57" r:id="rId4"/>
    <p:sldId id="258" r:id="rId5"/>
    <p:sldId id="259" r:id="rId6"/>
    <p:sldId id="260" r:id="rId7"/>
    <p:sldId id="261" r:id="rId8"/>
    <p:sldId id="263" r:id="rId9"/>
    <p:sldId id="265" r:id="rId10"/>
    <p:sldId id="264" r:id="rId11"/>
    <p:sldId id="266" r:id="rId12"/>
    <p:sldId id="267" r:id="rId13"/>
    <p:sldId id="268" r:id="rId14"/>
    <p:sldId id="271" r:id="rId15"/>
    <p:sldId id="269" r:id="rId16"/>
    <p:sldId id="270" r:id="rId17"/>
  </p:sldIdLst>
  <p:sldSz cx="9144000" cy="6858000" type="screen4x3"/>
  <p:notesSz cx="6858000" cy="9144000"/>
  <p:defaultTextStyle>
    <a:defPPr>
      <a:defRPr lang="gsw-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09DD"/>
    <a:srgbClr val="FF00FF"/>
    <a:srgbClr val="721A59"/>
    <a:srgbClr val="A8B25E"/>
    <a:srgbClr val="1AF64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7" autoAdjust="0"/>
    <p:restoredTop sz="94660"/>
  </p:normalViewPr>
  <p:slideViewPr>
    <p:cSldViewPr>
      <p:cViewPr varScale="1">
        <p:scale>
          <a:sx n="61" d="100"/>
          <a:sy n="61" d="100"/>
        </p:scale>
        <p:origin x="-883"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Nabila\Downloads\conf&#233;rence%20201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gsw-FR"/>
  <c:chart>
    <c:autoTitleDeleted val="1"/>
    <c:plotArea>
      <c:layout/>
      <c:barChart>
        <c:barDir val="col"/>
        <c:grouping val="clustered"/>
        <c:ser>
          <c:idx val="0"/>
          <c:order val="0"/>
          <c:tx>
            <c:strRef>
              <c:f>Feuil1!$B$2</c:f>
              <c:strCache>
                <c:ptCount val="1"/>
                <c:pt idx="0">
                  <c:v>Djelfa</c:v>
                </c:pt>
              </c:strCache>
            </c:strRef>
          </c:tx>
          <c:cat>
            <c:strRef>
              <c:f>Feuil1!$A$3:$A$9</c:f>
              <c:strCache>
                <c:ptCount val="7"/>
                <c:pt idx="0">
                  <c:v>TL</c:v>
                </c:pt>
                <c:pt idx="1">
                  <c:v>C18:2 n-6 </c:v>
                </c:pt>
                <c:pt idx="2">
                  <c:v>Le C18:3n-3 </c:v>
                </c:pt>
                <c:pt idx="3">
                  <c:v>AGPI</c:v>
                </c:pt>
                <c:pt idx="4">
                  <c:v>n-3</c:v>
                </c:pt>
                <c:pt idx="5">
                  <c:v>LA/ALA </c:v>
                </c:pt>
                <c:pt idx="6">
                  <c:v>n-6/n-3 </c:v>
                </c:pt>
              </c:strCache>
            </c:strRef>
          </c:cat>
          <c:val>
            <c:numRef>
              <c:f>Feuil1!$B$3:$B$9</c:f>
              <c:numCache>
                <c:formatCode>General</c:formatCode>
                <c:ptCount val="7"/>
                <c:pt idx="0">
                  <c:v>11.78</c:v>
                </c:pt>
                <c:pt idx="1">
                  <c:v>4.88</c:v>
                </c:pt>
                <c:pt idx="2">
                  <c:v>1.58</c:v>
                </c:pt>
                <c:pt idx="3">
                  <c:v>12.99</c:v>
                </c:pt>
                <c:pt idx="4">
                  <c:v>3.11</c:v>
                </c:pt>
                <c:pt idx="5">
                  <c:v>3.08</c:v>
                </c:pt>
                <c:pt idx="6">
                  <c:v>2.2599999999999998</c:v>
                </c:pt>
              </c:numCache>
            </c:numRef>
          </c:val>
        </c:ser>
        <c:ser>
          <c:idx val="1"/>
          <c:order val="1"/>
          <c:tx>
            <c:strRef>
              <c:f>Feuil1!$C$2</c:f>
              <c:strCache>
                <c:ptCount val="1"/>
                <c:pt idx="0">
                  <c:v> Tiaret</c:v>
                </c:pt>
              </c:strCache>
            </c:strRef>
          </c:tx>
          <c:cat>
            <c:strRef>
              <c:f>Feuil1!$A$3:$A$9</c:f>
              <c:strCache>
                <c:ptCount val="7"/>
                <c:pt idx="0">
                  <c:v>TL</c:v>
                </c:pt>
                <c:pt idx="1">
                  <c:v>C18:2 n-6 </c:v>
                </c:pt>
                <c:pt idx="2">
                  <c:v>Le C18:3n-3 </c:v>
                </c:pt>
                <c:pt idx="3">
                  <c:v>AGPI</c:v>
                </c:pt>
                <c:pt idx="4">
                  <c:v>n-3</c:v>
                </c:pt>
                <c:pt idx="5">
                  <c:v>LA/ALA </c:v>
                </c:pt>
                <c:pt idx="6">
                  <c:v>n-6/n-3 </c:v>
                </c:pt>
              </c:strCache>
            </c:strRef>
          </c:cat>
          <c:val>
            <c:numRef>
              <c:f>Feuil1!$C$3:$C$9</c:f>
              <c:numCache>
                <c:formatCode>General</c:formatCode>
                <c:ptCount val="7"/>
                <c:pt idx="0">
                  <c:v>7.7</c:v>
                </c:pt>
                <c:pt idx="1">
                  <c:v>3.9499999999999997</c:v>
                </c:pt>
                <c:pt idx="2">
                  <c:v>1.0900000000000001</c:v>
                </c:pt>
                <c:pt idx="3">
                  <c:v>14.739999999999998</c:v>
                </c:pt>
                <c:pt idx="4">
                  <c:v>2.68</c:v>
                </c:pt>
                <c:pt idx="5">
                  <c:v>3.62</c:v>
                </c:pt>
                <c:pt idx="6">
                  <c:v>2.2000000000000002</c:v>
                </c:pt>
              </c:numCache>
            </c:numRef>
          </c:val>
        </c:ser>
        <c:dLbls>
          <c:showVal val="1"/>
        </c:dLbls>
        <c:overlap val="-25"/>
        <c:axId val="46404352"/>
        <c:axId val="46405888"/>
      </c:barChart>
      <c:catAx>
        <c:axId val="46404352"/>
        <c:scaling>
          <c:orientation val="minMax"/>
        </c:scaling>
        <c:axPos val="b"/>
        <c:majorTickMark val="none"/>
        <c:tickLblPos val="nextTo"/>
        <c:txPr>
          <a:bodyPr/>
          <a:lstStyle/>
          <a:p>
            <a:pPr>
              <a:defRPr sz="1400" b="1">
                <a:latin typeface="Times New Roman" pitchFamily="18" charset="0"/>
                <a:cs typeface="Times New Roman" pitchFamily="18" charset="0"/>
              </a:defRPr>
            </a:pPr>
            <a:endParaRPr lang="gsw-FR"/>
          </a:p>
        </c:txPr>
        <c:crossAx val="46405888"/>
        <c:crosses val="autoZero"/>
        <c:auto val="1"/>
        <c:lblAlgn val="ctr"/>
        <c:lblOffset val="100"/>
      </c:catAx>
      <c:valAx>
        <c:axId val="46405888"/>
        <c:scaling>
          <c:orientation val="minMax"/>
        </c:scaling>
        <c:delete val="1"/>
        <c:axPos val="l"/>
        <c:numFmt formatCode="General" sourceLinked="1"/>
        <c:tickLblPos val="none"/>
        <c:crossAx val="46404352"/>
        <c:crosses val="autoZero"/>
        <c:crossBetween val="between"/>
      </c:valAx>
      <c:spPr>
        <a:noFill/>
        <a:ln w="25400">
          <a:noFill/>
        </a:ln>
      </c:spPr>
    </c:plotArea>
    <c:legend>
      <c:legendPos val="t"/>
      <c:layout>
        <c:manualLayout>
          <c:xMode val="edge"/>
          <c:yMode val="edge"/>
          <c:x val="0.67549292969527985"/>
          <c:y val="1.8688181650663445E-2"/>
          <c:w val="0.24823538756271285"/>
          <c:h val="0.19179215380067272"/>
        </c:manualLayout>
      </c:layout>
      <c:txPr>
        <a:bodyPr/>
        <a:lstStyle/>
        <a:p>
          <a:pPr>
            <a:defRPr sz="1600">
              <a:latin typeface="Times New Roman" pitchFamily="18" charset="0"/>
              <a:cs typeface="Times New Roman" pitchFamily="18" charset="0"/>
            </a:defRPr>
          </a:pPr>
          <a:endParaRPr lang="gsw-FR"/>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gsw-FR"/>
  <c:chart>
    <c:plotArea>
      <c:layout/>
      <c:barChart>
        <c:barDir val="col"/>
        <c:grouping val="clustered"/>
        <c:ser>
          <c:idx val="0"/>
          <c:order val="0"/>
          <c:tx>
            <c:strRef>
              <c:f>Feuil1!$B$2</c:f>
              <c:strCache>
                <c:ptCount val="1"/>
                <c:pt idx="0">
                  <c:v>Côtes Tiaret</c:v>
                </c:pt>
              </c:strCache>
            </c:strRef>
          </c:tx>
          <c:cat>
            <c:strRef>
              <c:f>Feuil1!$A$3:$A$6</c:f>
              <c:strCache>
                <c:ptCount val="4"/>
                <c:pt idx="0">
                  <c:v>Hexanal   </c:v>
                </c:pt>
                <c:pt idx="1">
                  <c:v>2-methyl-3-furanthiol</c:v>
                </c:pt>
                <c:pt idx="2">
                  <c:v>Nonanol </c:v>
                </c:pt>
                <c:pt idx="3">
                  <c:v>Thiourea </c:v>
                </c:pt>
              </c:strCache>
            </c:strRef>
          </c:cat>
          <c:val>
            <c:numRef>
              <c:f>Feuil1!$B$3:$B$6</c:f>
              <c:numCache>
                <c:formatCode>General</c:formatCode>
                <c:ptCount val="4"/>
                <c:pt idx="0">
                  <c:v>4.57</c:v>
                </c:pt>
                <c:pt idx="1">
                  <c:v>7.45</c:v>
                </c:pt>
                <c:pt idx="2">
                  <c:v>1.02</c:v>
                </c:pt>
                <c:pt idx="3">
                  <c:v>19.68</c:v>
                </c:pt>
              </c:numCache>
            </c:numRef>
          </c:val>
        </c:ser>
        <c:ser>
          <c:idx val="1"/>
          <c:order val="1"/>
          <c:tx>
            <c:strRef>
              <c:f>Feuil1!$C$2</c:f>
              <c:strCache>
                <c:ptCount val="1"/>
                <c:pt idx="0">
                  <c:v>Côtes Djelfa</c:v>
                </c:pt>
              </c:strCache>
            </c:strRef>
          </c:tx>
          <c:cat>
            <c:strRef>
              <c:f>Feuil1!$A$3:$A$6</c:f>
              <c:strCache>
                <c:ptCount val="4"/>
                <c:pt idx="0">
                  <c:v>Hexanal   </c:v>
                </c:pt>
                <c:pt idx="1">
                  <c:v>2-methyl-3-furanthiol</c:v>
                </c:pt>
                <c:pt idx="2">
                  <c:v>Nonanol </c:v>
                </c:pt>
                <c:pt idx="3">
                  <c:v>Thiourea </c:v>
                </c:pt>
              </c:strCache>
            </c:strRef>
          </c:cat>
          <c:val>
            <c:numRef>
              <c:f>Feuil1!$C$3:$C$6</c:f>
              <c:numCache>
                <c:formatCode>General</c:formatCode>
                <c:ptCount val="4"/>
                <c:pt idx="0">
                  <c:v>8.92</c:v>
                </c:pt>
                <c:pt idx="1">
                  <c:v>8.8800000000000008</c:v>
                </c:pt>
                <c:pt idx="2">
                  <c:v>2.09</c:v>
                </c:pt>
                <c:pt idx="3">
                  <c:v>27.23</c:v>
                </c:pt>
              </c:numCache>
            </c:numRef>
          </c:val>
        </c:ser>
        <c:axId val="46421504"/>
        <c:axId val="46423040"/>
      </c:barChart>
      <c:catAx>
        <c:axId val="46421504"/>
        <c:scaling>
          <c:orientation val="minMax"/>
        </c:scaling>
        <c:axPos val="b"/>
        <c:tickLblPos val="nextTo"/>
        <c:txPr>
          <a:bodyPr/>
          <a:lstStyle/>
          <a:p>
            <a:pPr>
              <a:defRPr sz="1400"/>
            </a:pPr>
            <a:endParaRPr lang="gsw-FR"/>
          </a:p>
        </c:txPr>
        <c:crossAx val="46423040"/>
        <c:crosses val="autoZero"/>
        <c:auto val="1"/>
        <c:lblAlgn val="ctr"/>
        <c:lblOffset val="100"/>
      </c:catAx>
      <c:valAx>
        <c:axId val="46423040"/>
        <c:scaling>
          <c:orientation val="minMax"/>
        </c:scaling>
        <c:axPos val="l"/>
        <c:numFmt formatCode="General" sourceLinked="1"/>
        <c:tickLblPos val="nextTo"/>
        <c:crossAx val="46421504"/>
        <c:crosses val="autoZero"/>
        <c:crossBetween val="between"/>
      </c:valAx>
    </c:plotArea>
    <c:legend>
      <c:legendPos val="r"/>
      <c:layout/>
    </c:legend>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DACC12-C33F-41BC-A5E6-4BE6C1403188}" type="doc">
      <dgm:prSet loTypeId="urn:microsoft.com/office/officeart/2005/8/layout/vList2" loCatId="list" qsTypeId="urn:microsoft.com/office/officeart/2005/8/quickstyle/3d9" qsCatId="3D" csTypeId="urn:microsoft.com/office/officeart/2005/8/colors/accent5_1" csCatId="accent5" phldr="1"/>
      <dgm:spPr>
        <a:scene3d>
          <a:camera prst="isometricOffAxis2Left"/>
          <a:lightRig rig="soft" dir="t"/>
          <a:backdrop>
            <a:anchor x="0" y="0" z="-210000"/>
            <a:norm dx="0" dy="0" dz="914400"/>
            <a:up dx="0" dy="914400" dz="0"/>
          </a:backdrop>
        </a:scene3d>
      </dgm:spPr>
    </dgm:pt>
    <dgm:pt modelId="{92AC1D3B-5FFA-4D1A-83C0-E1D7414C67D3}">
      <dgm:prSet phldrT="[Texte]" custT="1">
        <dgm:style>
          <a:lnRef idx="1">
            <a:schemeClr val="accent1"/>
          </a:lnRef>
          <a:fillRef idx="2">
            <a:schemeClr val="accent1"/>
          </a:fillRef>
          <a:effectRef idx="1">
            <a:schemeClr val="accent1"/>
          </a:effectRef>
          <a:fontRef idx="minor">
            <a:schemeClr val="dk1"/>
          </a:fontRef>
        </dgm:style>
      </dgm:prSet>
      <dgm:spPr/>
      <dgm:t>
        <a:bodyPr/>
        <a:lstStyle/>
        <a:p>
          <a:r>
            <a:rPr lang="gsw-FR" sz="3600" b="1" i="1" dirty="0" smtClean="0">
              <a:latin typeface="Times New Roman" pitchFamily="18" charset="0"/>
              <a:cs typeface="Times New Roman" pitchFamily="18" charset="0"/>
            </a:rPr>
            <a:t>Méthodologie</a:t>
          </a:r>
          <a:endParaRPr lang="gsw-FR" sz="3600" b="1" i="1" dirty="0">
            <a:latin typeface="Times New Roman" pitchFamily="18" charset="0"/>
            <a:cs typeface="Times New Roman" pitchFamily="18" charset="0"/>
          </a:endParaRPr>
        </a:p>
      </dgm:t>
    </dgm:pt>
    <dgm:pt modelId="{93879A04-5A63-4BAB-8F2A-CA26BEA7ABDA}" type="parTrans" cxnId="{83D7C812-A627-4A6A-956A-AE5B9437BEFE}">
      <dgm:prSet/>
      <dgm:spPr/>
      <dgm:t>
        <a:bodyPr/>
        <a:lstStyle/>
        <a:p>
          <a:endParaRPr lang="gsw-FR"/>
        </a:p>
      </dgm:t>
    </dgm:pt>
    <dgm:pt modelId="{0A2A1B34-60D2-4683-9752-C8BE7DE18F46}" type="sibTrans" cxnId="{83D7C812-A627-4A6A-956A-AE5B9437BEFE}">
      <dgm:prSet/>
      <dgm:spPr/>
      <dgm:t>
        <a:bodyPr/>
        <a:lstStyle/>
        <a:p>
          <a:endParaRPr lang="gsw-FR"/>
        </a:p>
      </dgm:t>
    </dgm:pt>
    <dgm:pt modelId="{3F9762C8-71ED-4D49-9953-D1D3BDADC312}">
      <dgm:prSet phldrT="[Texte]" custT="1">
        <dgm:style>
          <a:lnRef idx="1">
            <a:schemeClr val="accent4"/>
          </a:lnRef>
          <a:fillRef idx="2">
            <a:schemeClr val="accent4"/>
          </a:fillRef>
          <a:effectRef idx="1">
            <a:schemeClr val="accent4"/>
          </a:effectRef>
          <a:fontRef idx="minor">
            <a:schemeClr val="dk1"/>
          </a:fontRef>
        </dgm:style>
      </dgm:prSet>
      <dgm:spPr/>
      <dgm:t>
        <a:bodyPr/>
        <a:lstStyle/>
        <a:p>
          <a:r>
            <a:rPr lang="gsw-FR" sz="3200" b="1" i="1" dirty="0" smtClean="0">
              <a:latin typeface="Times New Roman" pitchFamily="18" charset="0"/>
              <a:cs typeface="Times New Roman" pitchFamily="18" charset="0"/>
            </a:rPr>
            <a:t>3-Materiels</a:t>
          </a:r>
          <a:endParaRPr lang="gsw-FR" sz="3200" b="1" i="1" dirty="0">
            <a:latin typeface="Times New Roman" pitchFamily="18" charset="0"/>
            <a:cs typeface="Times New Roman" pitchFamily="18" charset="0"/>
          </a:endParaRPr>
        </a:p>
      </dgm:t>
    </dgm:pt>
    <dgm:pt modelId="{FCC0BAB7-082B-43EB-9665-E381A62E5878}" type="parTrans" cxnId="{D2A6BDC4-CD02-4B2F-902E-0537DEC8F326}">
      <dgm:prSet/>
      <dgm:spPr/>
      <dgm:t>
        <a:bodyPr/>
        <a:lstStyle/>
        <a:p>
          <a:endParaRPr lang="gsw-FR"/>
        </a:p>
      </dgm:t>
    </dgm:pt>
    <dgm:pt modelId="{0874ABC2-A330-4F0F-834B-923782A45FD0}" type="sibTrans" cxnId="{D2A6BDC4-CD02-4B2F-902E-0537DEC8F326}">
      <dgm:prSet/>
      <dgm:spPr/>
      <dgm:t>
        <a:bodyPr/>
        <a:lstStyle/>
        <a:p>
          <a:endParaRPr lang="gsw-FR"/>
        </a:p>
      </dgm:t>
    </dgm:pt>
    <dgm:pt modelId="{1384879D-4B41-4AC7-9551-C6A8AA1E82DC}" type="pres">
      <dgm:prSet presAssocID="{E0DACC12-C33F-41BC-A5E6-4BE6C1403188}" presName="linear" presStyleCnt="0">
        <dgm:presLayoutVars>
          <dgm:animLvl val="lvl"/>
          <dgm:resizeHandles val="exact"/>
        </dgm:presLayoutVars>
      </dgm:prSet>
      <dgm:spPr/>
    </dgm:pt>
    <dgm:pt modelId="{0B836461-203C-4361-BF11-BC55343745FF}" type="pres">
      <dgm:prSet presAssocID="{92AC1D3B-5FFA-4D1A-83C0-E1D7414C67D3}" presName="parentText" presStyleLbl="node1" presStyleIdx="0" presStyleCnt="2">
        <dgm:presLayoutVars>
          <dgm:chMax val="0"/>
          <dgm:bulletEnabled val="1"/>
        </dgm:presLayoutVars>
      </dgm:prSet>
      <dgm:spPr/>
      <dgm:t>
        <a:bodyPr/>
        <a:lstStyle/>
        <a:p>
          <a:endParaRPr lang="gsw-FR"/>
        </a:p>
      </dgm:t>
    </dgm:pt>
    <dgm:pt modelId="{5187F20A-E04C-4D3D-BC1F-BA76BD0B11AE}" type="pres">
      <dgm:prSet presAssocID="{0A2A1B34-60D2-4683-9752-C8BE7DE18F46}" presName="spacer" presStyleCnt="0"/>
      <dgm:spPr/>
    </dgm:pt>
    <dgm:pt modelId="{9A2BC28F-BC59-498C-9FE3-7872AAECD67E}" type="pres">
      <dgm:prSet presAssocID="{3F9762C8-71ED-4D49-9953-D1D3BDADC312}" presName="parentText" presStyleLbl="node1" presStyleIdx="1" presStyleCnt="2">
        <dgm:presLayoutVars>
          <dgm:chMax val="0"/>
          <dgm:bulletEnabled val="1"/>
        </dgm:presLayoutVars>
      </dgm:prSet>
      <dgm:spPr/>
      <dgm:t>
        <a:bodyPr/>
        <a:lstStyle/>
        <a:p>
          <a:endParaRPr lang="gsw-FR"/>
        </a:p>
      </dgm:t>
    </dgm:pt>
  </dgm:ptLst>
  <dgm:cxnLst>
    <dgm:cxn modelId="{83D7C812-A627-4A6A-956A-AE5B9437BEFE}" srcId="{E0DACC12-C33F-41BC-A5E6-4BE6C1403188}" destId="{92AC1D3B-5FFA-4D1A-83C0-E1D7414C67D3}" srcOrd="0" destOrd="0" parTransId="{93879A04-5A63-4BAB-8F2A-CA26BEA7ABDA}" sibTransId="{0A2A1B34-60D2-4683-9752-C8BE7DE18F46}"/>
    <dgm:cxn modelId="{B15D3808-2075-4940-A183-37D6716190C7}" type="presOf" srcId="{92AC1D3B-5FFA-4D1A-83C0-E1D7414C67D3}" destId="{0B836461-203C-4361-BF11-BC55343745FF}" srcOrd="0" destOrd="0" presId="urn:microsoft.com/office/officeart/2005/8/layout/vList2"/>
    <dgm:cxn modelId="{7D204306-D36E-4B49-8D8C-6ED2478AA47E}" type="presOf" srcId="{3F9762C8-71ED-4D49-9953-D1D3BDADC312}" destId="{9A2BC28F-BC59-498C-9FE3-7872AAECD67E}" srcOrd="0" destOrd="0" presId="urn:microsoft.com/office/officeart/2005/8/layout/vList2"/>
    <dgm:cxn modelId="{D2A6BDC4-CD02-4B2F-902E-0537DEC8F326}" srcId="{E0DACC12-C33F-41BC-A5E6-4BE6C1403188}" destId="{3F9762C8-71ED-4D49-9953-D1D3BDADC312}" srcOrd="1" destOrd="0" parTransId="{FCC0BAB7-082B-43EB-9665-E381A62E5878}" sibTransId="{0874ABC2-A330-4F0F-834B-923782A45FD0}"/>
    <dgm:cxn modelId="{C3510C9F-AD82-4863-B3B4-644173D5F65E}" type="presOf" srcId="{E0DACC12-C33F-41BC-A5E6-4BE6C1403188}" destId="{1384879D-4B41-4AC7-9551-C6A8AA1E82DC}" srcOrd="0" destOrd="0" presId="urn:microsoft.com/office/officeart/2005/8/layout/vList2"/>
    <dgm:cxn modelId="{D62BDC12-F224-446E-95D8-29D5F01EEC80}" type="presParOf" srcId="{1384879D-4B41-4AC7-9551-C6A8AA1E82DC}" destId="{0B836461-203C-4361-BF11-BC55343745FF}" srcOrd="0" destOrd="0" presId="urn:microsoft.com/office/officeart/2005/8/layout/vList2"/>
    <dgm:cxn modelId="{3166AB8F-7ADF-42C0-8CD7-BF0D176A4167}" type="presParOf" srcId="{1384879D-4B41-4AC7-9551-C6A8AA1E82DC}" destId="{5187F20A-E04C-4D3D-BC1F-BA76BD0B11AE}" srcOrd="1" destOrd="0" presId="urn:microsoft.com/office/officeart/2005/8/layout/vList2"/>
    <dgm:cxn modelId="{1219EBA1-01B2-4C7E-96F4-25F3EAB4C9A5}" type="presParOf" srcId="{1384879D-4B41-4AC7-9551-C6A8AA1E82DC}" destId="{9A2BC28F-BC59-498C-9FE3-7872AAECD67E}" srcOrd="2"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D0BD14-F709-4CEC-9B07-28A42C9D9A76}" type="doc">
      <dgm:prSet loTypeId="urn:microsoft.com/office/officeart/2005/8/layout/process2" loCatId="process" qsTypeId="urn:microsoft.com/office/officeart/2005/8/quickstyle/simple1" qsCatId="simple" csTypeId="urn:microsoft.com/office/officeart/2005/8/colors/accent1_1" csCatId="accent1" phldr="1"/>
      <dgm:spPr/>
      <dgm:t>
        <a:bodyPr/>
        <a:lstStyle/>
        <a:p>
          <a:endParaRPr lang="gsw-FR"/>
        </a:p>
      </dgm:t>
    </dgm:pt>
    <dgm:pt modelId="{C29BE539-7D9A-4B8A-A552-CDAC9AA3FD28}">
      <dgm:prSet phldrT="[Texte]" custT="1"/>
      <dgm:spPr/>
      <dgm:t>
        <a:bodyPr/>
        <a:lstStyle/>
        <a:p>
          <a:r>
            <a:rPr lang="gsw-FR" sz="2400" dirty="0" smtClean="0">
              <a:latin typeface="Times New Roman" pitchFamily="18" charset="0"/>
              <a:cs typeface="Times New Roman" pitchFamily="18" charset="0"/>
            </a:rPr>
            <a:t>20 agneaux R</a:t>
          </a:r>
          <a:r>
            <a:rPr lang="gsw-FR" sz="2400" dirty="0" smtClean="0">
              <a:latin typeface="Times New Roman"/>
              <a:cs typeface="Times New Roman"/>
            </a:rPr>
            <a:t>ê</a:t>
          </a:r>
          <a:r>
            <a:rPr lang="gsw-FR" sz="2400" dirty="0" smtClean="0">
              <a:latin typeface="Times New Roman" pitchFamily="18" charset="0"/>
              <a:cs typeface="Times New Roman" pitchFamily="18" charset="0"/>
            </a:rPr>
            <a:t>mbi</a:t>
          </a:r>
          <a:endParaRPr lang="gsw-FR" sz="2400" dirty="0">
            <a:latin typeface="Times New Roman" pitchFamily="18" charset="0"/>
            <a:cs typeface="Times New Roman" pitchFamily="18" charset="0"/>
          </a:endParaRPr>
        </a:p>
      </dgm:t>
    </dgm:pt>
    <dgm:pt modelId="{1AF0B90E-D0C8-4834-B9A2-7DDCDD6649FB}" type="parTrans" cxnId="{AE5E2403-D504-4E86-BD6C-C4E2CF78F892}">
      <dgm:prSet/>
      <dgm:spPr/>
      <dgm:t>
        <a:bodyPr/>
        <a:lstStyle/>
        <a:p>
          <a:endParaRPr lang="gsw-FR"/>
        </a:p>
      </dgm:t>
    </dgm:pt>
    <dgm:pt modelId="{894DCC9D-223C-4113-B185-86AFF3AF50D0}" type="sibTrans" cxnId="{AE5E2403-D504-4E86-BD6C-C4E2CF78F892}">
      <dgm:prSet>
        <dgm:style>
          <a:lnRef idx="2">
            <a:schemeClr val="dk1">
              <a:shade val="50000"/>
            </a:schemeClr>
          </a:lnRef>
          <a:fillRef idx="1">
            <a:schemeClr val="dk1"/>
          </a:fillRef>
          <a:effectRef idx="0">
            <a:schemeClr val="dk1"/>
          </a:effectRef>
          <a:fontRef idx="minor">
            <a:schemeClr val="lt1"/>
          </a:fontRef>
        </dgm:style>
      </dgm:prSet>
      <dgm:spPr/>
      <dgm:t>
        <a:bodyPr/>
        <a:lstStyle/>
        <a:p>
          <a:endParaRPr lang="gsw-FR">
            <a:solidFill>
              <a:schemeClr val="tx1"/>
            </a:solidFill>
          </a:endParaRPr>
        </a:p>
      </dgm:t>
    </dgm:pt>
    <dgm:pt modelId="{12D89C92-985C-4A25-A647-AF786ADAE617}">
      <dgm:prSet phldrT="[Texte]" custT="1"/>
      <dgm:spPr/>
      <dgm:t>
        <a:bodyPr/>
        <a:lstStyle/>
        <a:p>
          <a:r>
            <a:rPr lang="gsw-FR" sz="2400" i="0" dirty="0" smtClean="0">
              <a:latin typeface="Times New Roman" pitchFamily="18" charset="0"/>
              <a:cs typeface="Times New Roman" pitchFamily="18" charset="0"/>
            </a:rPr>
            <a:t>7 mois</a:t>
          </a:r>
          <a:endParaRPr lang="gsw-FR" sz="2400" i="0" dirty="0">
            <a:latin typeface="Times New Roman" pitchFamily="18" charset="0"/>
            <a:cs typeface="Times New Roman" pitchFamily="18" charset="0"/>
          </a:endParaRPr>
        </a:p>
      </dgm:t>
    </dgm:pt>
    <dgm:pt modelId="{0CDD653B-9F56-43D4-A300-42FC5C07C3BB}" type="parTrans" cxnId="{83B6A109-4F1D-4B06-8C9E-AA38043A351B}">
      <dgm:prSet/>
      <dgm:spPr/>
      <dgm:t>
        <a:bodyPr/>
        <a:lstStyle/>
        <a:p>
          <a:endParaRPr lang="gsw-FR"/>
        </a:p>
      </dgm:t>
    </dgm:pt>
    <dgm:pt modelId="{7D035F84-0F9F-488E-B41E-551E1C849662}" type="sibTrans" cxnId="{83B6A109-4F1D-4B06-8C9E-AA38043A351B}">
      <dgm:prSet>
        <dgm:style>
          <a:lnRef idx="2">
            <a:schemeClr val="dk1">
              <a:shade val="50000"/>
            </a:schemeClr>
          </a:lnRef>
          <a:fillRef idx="1">
            <a:schemeClr val="dk1"/>
          </a:fillRef>
          <a:effectRef idx="0">
            <a:schemeClr val="dk1"/>
          </a:effectRef>
          <a:fontRef idx="minor">
            <a:schemeClr val="lt1"/>
          </a:fontRef>
        </dgm:style>
      </dgm:prSet>
      <dgm:spPr/>
      <dgm:t>
        <a:bodyPr/>
        <a:lstStyle/>
        <a:p>
          <a:endParaRPr lang="gsw-FR"/>
        </a:p>
      </dgm:t>
    </dgm:pt>
    <dgm:pt modelId="{F1B8C9CB-B5D5-4045-903D-134A3D3607B4}">
      <dgm:prSet phldrT="[Texte]" custT="1"/>
      <dgm:spPr/>
      <dgm:t>
        <a:bodyPr/>
        <a:lstStyle/>
        <a:p>
          <a:r>
            <a:rPr lang="gsw-FR" sz="2400" i="1" dirty="0" smtClean="0">
              <a:latin typeface="Times New Roman" pitchFamily="18" charset="0"/>
              <a:cs typeface="Times New Roman" pitchFamily="18" charset="0"/>
            </a:rPr>
            <a:t>32.2 ± 2.38 kg</a:t>
          </a:r>
          <a:endParaRPr lang="gsw-FR" sz="2400" i="1" dirty="0">
            <a:latin typeface="Times New Roman" pitchFamily="18" charset="0"/>
            <a:cs typeface="Times New Roman" pitchFamily="18" charset="0"/>
          </a:endParaRPr>
        </a:p>
      </dgm:t>
    </dgm:pt>
    <dgm:pt modelId="{E737072E-CF27-4AE1-9143-F70BCD301CE7}" type="sibTrans" cxnId="{FED3D329-7C01-4973-B0E3-95047E411C60}">
      <dgm:prSet/>
      <dgm:spPr/>
      <dgm:t>
        <a:bodyPr/>
        <a:lstStyle/>
        <a:p>
          <a:endParaRPr lang="gsw-FR"/>
        </a:p>
      </dgm:t>
    </dgm:pt>
    <dgm:pt modelId="{B5BE1BFF-B836-4B19-9D5F-9914AA10598E}" type="parTrans" cxnId="{FED3D329-7C01-4973-B0E3-95047E411C60}">
      <dgm:prSet/>
      <dgm:spPr/>
      <dgm:t>
        <a:bodyPr/>
        <a:lstStyle/>
        <a:p>
          <a:endParaRPr lang="gsw-FR"/>
        </a:p>
      </dgm:t>
    </dgm:pt>
    <dgm:pt modelId="{2D839BD5-6BFC-4EA1-BCFB-687F93E2F9A5}" type="pres">
      <dgm:prSet presAssocID="{21D0BD14-F709-4CEC-9B07-28A42C9D9A76}" presName="linearFlow" presStyleCnt="0">
        <dgm:presLayoutVars>
          <dgm:resizeHandles val="exact"/>
        </dgm:presLayoutVars>
      </dgm:prSet>
      <dgm:spPr/>
      <dgm:t>
        <a:bodyPr/>
        <a:lstStyle/>
        <a:p>
          <a:endParaRPr lang="gsw-FR"/>
        </a:p>
      </dgm:t>
    </dgm:pt>
    <dgm:pt modelId="{61E0A8FA-4B2C-4424-A9A9-C674F481C7F0}" type="pres">
      <dgm:prSet presAssocID="{C29BE539-7D9A-4B8A-A552-CDAC9AA3FD28}" presName="node" presStyleLbl="node1" presStyleIdx="0" presStyleCnt="3" custScaleX="191071">
        <dgm:presLayoutVars>
          <dgm:bulletEnabled val="1"/>
        </dgm:presLayoutVars>
      </dgm:prSet>
      <dgm:spPr/>
      <dgm:t>
        <a:bodyPr/>
        <a:lstStyle/>
        <a:p>
          <a:endParaRPr lang="gsw-FR"/>
        </a:p>
      </dgm:t>
    </dgm:pt>
    <dgm:pt modelId="{DE2C9BB2-36BB-4424-89F5-86A0945A9A31}" type="pres">
      <dgm:prSet presAssocID="{894DCC9D-223C-4113-B185-86AFF3AF50D0}" presName="sibTrans" presStyleLbl="sibTrans2D1" presStyleIdx="0" presStyleCnt="2"/>
      <dgm:spPr/>
      <dgm:t>
        <a:bodyPr/>
        <a:lstStyle/>
        <a:p>
          <a:endParaRPr lang="gsw-FR"/>
        </a:p>
      </dgm:t>
    </dgm:pt>
    <dgm:pt modelId="{27C6C91C-56C1-441E-9A52-62E7897A7C75}" type="pres">
      <dgm:prSet presAssocID="{894DCC9D-223C-4113-B185-86AFF3AF50D0}" presName="connectorText" presStyleLbl="sibTrans2D1" presStyleIdx="0" presStyleCnt="2"/>
      <dgm:spPr/>
      <dgm:t>
        <a:bodyPr/>
        <a:lstStyle/>
        <a:p>
          <a:endParaRPr lang="gsw-FR"/>
        </a:p>
      </dgm:t>
    </dgm:pt>
    <dgm:pt modelId="{1F230C38-A7D5-4BEA-909C-77476666709F}" type="pres">
      <dgm:prSet presAssocID="{12D89C92-985C-4A25-A647-AF786ADAE617}" presName="node" presStyleLbl="node1" presStyleIdx="1" presStyleCnt="3" custScaleX="191071">
        <dgm:presLayoutVars>
          <dgm:bulletEnabled val="1"/>
        </dgm:presLayoutVars>
      </dgm:prSet>
      <dgm:spPr/>
      <dgm:t>
        <a:bodyPr/>
        <a:lstStyle/>
        <a:p>
          <a:endParaRPr lang="gsw-FR"/>
        </a:p>
      </dgm:t>
    </dgm:pt>
    <dgm:pt modelId="{3103D575-AAC0-4039-8824-724D3B266878}" type="pres">
      <dgm:prSet presAssocID="{7D035F84-0F9F-488E-B41E-551E1C849662}" presName="sibTrans" presStyleLbl="sibTrans2D1" presStyleIdx="1" presStyleCnt="2"/>
      <dgm:spPr/>
      <dgm:t>
        <a:bodyPr/>
        <a:lstStyle/>
        <a:p>
          <a:endParaRPr lang="gsw-FR"/>
        </a:p>
      </dgm:t>
    </dgm:pt>
    <dgm:pt modelId="{D2CF9A26-47E4-46C1-A8D4-BEA0C72AE89F}" type="pres">
      <dgm:prSet presAssocID="{7D035F84-0F9F-488E-B41E-551E1C849662}" presName="connectorText" presStyleLbl="sibTrans2D1" presStyleIdx="1" presStyleCnt="2"/>
      <dgm:spPr/>
      <dgm:t>
        <a:bodyPr/>
        <a:lstStyle/>
        <a:p>
          <a:endParaRPr lang="gsw-FR"/>
        </a:p>
      </dgm:t>
    </dgm:pt>
    <dgm:pt modelId="{01999503-8F53-4F33-B1F3-E0B15155205B}" type="pres">
      <dgm:prSet presAssocID="{F1B8C9CB-B5D5-4045-903D-134A3D3607B4}" presName="node" presStyleLbl="node1" presStyleIdx="2" presStyleCnt="3" custScaleX="195593" custLinFactNeighborX="2261" custLinFactNeighborY="26691">
        <dgm:presLayoutVars>
          <dgm:bulletEnabled val="1"/>
        </dgm:presLayoutVars>
      </dgm:prSet>
      <dgm:spPr/>
      <dgm:t>
        <a:bodyPr/>
        <a:lstStyle/>
        <a:p>
          <a:endParaRPr lang="gsw-FR"/>
        </a:p>
      </dgm:t>
    </dgm:pt>
  </dgm:ptLst>
  <dgm:cxnLst>
    <dgm:cxn modelId="{FED3D329-7C01-4973-B0E3-95047E411C60}" srcId="{21D0BD14-F709-4CEC-9B07-28A42C9D9A76}" destId="{F1B8C9CB-B5D5-4045-903D-134A3D3607B4}" srcOrd="2" destOrd="0" parTransId="{B5BE1BFF-B836-4B19-9D5F-9914AA10598E}" sibTransId="{E737072E-CF27-4AE1-9143-F70BCD301CE7}"/>
    <dgm:cxn modelId="{D795557A-9BFD-430E-9C50-8F15B012E52B}" type="presOf" srcId="{21D0BD14-F709-4CEC-9B07-28A42C9D9A76}" destId="{2D839BD5-6BFC-4EA1-BCFB-687F93E2F9A5}" srcOrd="0" destOrd="0" presId="urn:microsoft.com/office/officeart/2005/8/layout/process2"/>
    <dgm:cxn modelId="{A1342501-0C68-4D65-9DDC-9A9EFBB94A43}" type="presOf" srcId="{C29BE539-7D9A-4B8A-A552-CDAC9AA3FD28}" destId="{61E0A8FA-4B2C-4424-A9A9-C674F481C7F0}" srcOrd="0" destOrd="0" presId="urn:microsoft.com/office/officeart/2005/8/layout/process2"/>
    <dgm:cxn modelId="{83B6A109-4F1D-4B06-8C9E-AA38043A351B}" srcId="{21D0BD14-F709-4CEC-9B07-28A42C9D9A76}" destId="{12D89C92-985C-4A25-A647-AF786ADAE617}" srcOrd="1" destOrd="0" parTransId="{0CDD653B-9F56-43D4-A300-42FC5C07C3BB}" sibTransId="{7D035F84-0F9F-488E-B41E-551E1C849662}"/>
    <dgm:cxn modelId="{FD58E827-7EE8-467C-BD09-66E48761BA10}" type="presOf" srcId="{894DCC9D-223C-4113-B185-86AFF3AF50D0}" destId="{27C6C91C-56C1-441E-9A52-62E7897A7C75}" srcOrd="1" destOrd="0" presId="urn:microsoft.com/office/officeart/2005/8/layout/process2"/>
    <dgm:cxn modelId="{154C1DD6-786F-4F4B-A59E-5775DE5B8B0C}" type="presOf" srcId="{7D035F84-0F9F-488E-B41E-551E1C849662}" destId="{D2CF9A26-47E4-46C1-A8D4-BEA0C72AE89F}" srcOrd="1" destOrd="0" presId="urn:microsoft.com/office/officeart/2005/8/layout/process2"/>
    <dgm:cxn modelId="{DD2777D6-FD80-4534-AB63-0A4BDEB6C7F3}" type="presOf" srcId="{7D035F84-0F9F-488E-B41E-551E1C849662}" destId="{3103D575-AAC0-4039-8824-724D3B266878}" srcOrd="0" destOrd="0" presId="urn:microsoft.com/office/officeart/2005/8/layout/process2"/>
    <dgm:cxn modelId="{6D4D8B1F-1123-47D1-B535-77BD7E638905}" type="presOf" srcId="{894DCC9D-223C-4113-B185-86AFF3AF50D0}" destId="{DE2C9BB2-36BB-4424-89F5-86A0945A9A31}" srcOrd="0" destOrd="0" presId="urn:microsoft.com/office/officeart/2005/8/layout/process2"/>
    <dgm:cxn modelId="{A523B01E-120D-44AB-9D4E-5CE605E0E750}" type="presOf" srcId="{F1B8C9CB-B5D5-4045-903D-134A3D3607B4}" destId="{01999503-8F53-4F33-B1F3-E0B15155205B}" srcOrd="0" destOrd="0" presId="urn:microsoft.com/office/officeart/2005/8/layout/process2"/>
    <dgm:cxn modelId="{AE5E2403-D504-4E86-BD6C-C4E2CF78F892}" srcId="{21D0BD14-F709-4CEC-9B07-28A42C9D9A76}" destId="{C29BE539-7D9A-4B8A-A552-CDAC9AA3FD28}" srcOrd="0" destOrd="0" parTransId="{1AF0B90E-D0C8-4834-B9A2-7DDCDD6649FB}" sibTransId="{894DCC9D-223C-4113-B185-86AFF3AF50D0}"/>
    <dgm:cxn modelId="{670E7421-0AF8-4390-B16B-D6A116D7514A}" type="presOf" srcId="{12D89C92-985C-4A25-A647-AF786ADAE617}" destId="{1F230C38-A7D5-4BEA-909C-77476666709F}" srcOrd="0" destOrd="0" presId="urn:microsoft.com/office/officeart/2005/8/layout/process2"/>
    <dgm:cxn modelId="{4509B9B0-A9A4-4D39-8237-56D9BB92DA32}" type="presParOf" srcId="{2D839BD5-6BFC-4EA1-BCFB-687F93E2F9A5}" destId="{61E0A8FA-4B2C-4424-A9A9-C674F481C7F0}" srcOrd="0" destOrd="0" presId="urn:microsoft.com/office/officeart/2005/8/layout/process2"/>
    <dgm:cxn modelId="{FF72A0D5-1801-426A-A46E-9765720E916E}" type="presParOf" srcId="{2D839BD5-6BFC-4EA1-BCFB-687F93E2F9A5}" destId="{DE2C9BB2-36BB-4424-89F5-86A0945A9A31}" srcOrd="1" destOrd="0" presId="urn:microsoft.com/office/officeart/2005/8/layout/process2"/>
    <dgm:cxn modelId="{21BBC319-8428-41DD-8790-5808E710C53F}" type="presParOf" srcId="{DE2C9BB2-36BB-4424-89F5-86A0945A9A31}" destId="{27C6C91C-56C1-441E-9A52-62E7897A7C75}" srcOrd="0" destOrd="0" presId="urn:microsoft.com/office/officeart/2005/8/layout/process2"/>
    <dgm:cxn modelId="{3AD7A443-193C-4D57-8300-41C62C459743}" type="presParOf" srcId="{2D839BD5-6BFC-4EA1-BCFB-687F93E2F9A5}" destId="{1F230C38-A7D5-4BEA-909C-77476666709F}" srcOrd="2" destOrd="0" presId="urn:microsoft.com/office/officeart/2005/8/layout/process2"/>
    <dgm:cxn modelId="{4EF40AE8-3E9D-4219-B9A2-9388C0ADC9CB}" type="presParOf" srcId="{2D839BD5-6BFC-4EA1-BCFB-687F93E2F9A5}" destId="{3103D575-AAC0-4039-8824-724D3B266878}" srcOrd="3" destOrd="0" presId="urn:microsoft.com/office/officeart/2005/8/layout/process2"/>
    <dgm:cxn modelId="{BEC16F85-9C60-4C30-864C-EAF3ADB2707B}" type="presParOf" srcId="{3103D575-AAC0-4039-8824-724D3B266878}" destId="{D2CF9A26-47E4-46C1-A8D4-BEA0C72AE89F}" srcOrd="0" destOrd="0" presId="urn:microsoft.com/office/officeart/2005/8/layout/process2"/>
    <dgm:cxn modelId="{4A9F9DA3-BCE6-40A3-AC32-E647AAAE5F05}" type="presParOf" srcId="{2D839BD5-6BFC-4EA1-BCFB-687F93E2F9A5}" destId="{01999503-8F53-4F33-B1F3-E0B15155205B}" srcOrd="4"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1F461F-9D0E-48C3-92DB-62F5C295C829}" type="doc">
      <dgm:prSet loTypeId="urn:microsoft.com/office/officeart/2005/8/layout/vList2" loCatId="list" qsTypeId="urn:microsoft.com/office/officeart/2005/8/quickstyle/3d7" qsCatId="3D" csTypeId="urn:microsoft.com/office/officeart/2005/8/colors/accent0_2" csCatId="mainScheme" phldr="1"/>
      <dgm:spPr/>
      <dgm:t>
        <a:bodyPr/>
        <a:lstStyle/>
        <a:p>
          <a:endParaRPr lang="gsw-FR"/>
        </a:p>
      </dgm:t>
    </dgm:pt>
    <dgm:pt modelId="{FD34E48A-9BAF-47CF-B142-EFF2610C5420}">
      <dgm:prSet phldrT="[Texte]" custT="1"/>
      <dgm:spPr/>
      <dgm:t>
        <a:bodyPr/>
        <a:lstStyle/>
        <a:p>
          <a:pPr algn="ctr"/>
          <a:r>
            <a:rPr lang="gsw-FR" sz="2400" i="1" dirty="0" smtClean="0">
              <a:solidFill>
                <a:schemeClr val="accent4">
                  <a:lumMod val="75000"/>
                </a:schemeClr>
              </a:solidFill>
            </a:rPr>
            <a:t>a</a:t>
          </a:r>
          <a:r>
            <a:rPr lang="gsw-FR" sz="2800" i="1" dirty="0" smtClean="0">
              <a:solidFill>
                <a:schemeClr val="accent4">
                  <a:lumMod val="75000"/>
                </a:schemeClr>
              </a:solidFill>
            </a:rPr>
            <a:t>) </a:t>
          </a:r>
          <a:r>
            <a:rPr lang="gsw-FR" sz="2400" i="1" dirty="0" smtClean="0">
              <a:solidFill>
                <a:schemeClr val="accent4">
                  <a:lumMod val="75000"/>
                </a:schemeClr>
              </a:solidFill>
            </a:rPr>
            <a:t>Profil en acides gras</a:t>
          </a:r>
          <a:endParaRPr lang="gsw-FR" sz="2400" i="1" dirty="0">
            <a:solidFill>
              <a:schemeClr val="accent4">
                <a:lumMod val="75000"/>
              </a:schemeClr>
            </a:solidFill>
          </a:endParaRPr>
        </a:p>
      </dgm:t>
    </dgm:pt>
    <dgm:pt modelId="{D4B83636-944F-4515-A0D4-1AAB3CBA4575}" type="parTrans" cxnId="{5ED653F8-01BA-4623-8676-F12D855CD1AE}">
      <dgm:prSet/>
      <dgm:spPr/>
      <dgm:t>
        <a:bodyPr/>
        <a:lstStyle/>
        <a:p>
          <a:endParaRPr lang="gsw-FR"/>
        </a:p>
      </dgm:t>
    </dgm:pt>
    <dgm:pt modelId="{8FCC150A-83EF-47CD-8B0C-D3064B21C67E}" type="sibTrans" cxnId="{5ED653F8-01BA-4623-8676-F12D855CD1AE}">
      <dgm:prSet/>
      <dgm:spPr/>
      <dgm:t>
        <a:bodyPr/>
        <a:lstStyle/>
        <a:p>
          <a:endParaRPr lang="gsw-FR"/>
        </a:p>
      </dgm:t>
    </dgm:pt>
    <dgm:pt modelId="{16EE0AFE-ABE2-4484-9E74-9E957A09E86D}">
      <dgm:prSet phldrT="[Texte]"/>
      <dgm:spPr/>
      <dgm:t>
        <a:bodyPr/>
        <a:lstStyle/>
        <a:p>
          <a:endParaRPr lang="gsw-FR" dirty="0"/>
        </a:p>
      </dgm:t>
    </dgm:pt>
    <dgm:pt modelId="{5029ADA1-7FB4-4798-A366-BA452DC3D366}" type="sibTrans" cxnId="{F82C3FA1-B19D-42B6-AD42-7747E4E8E093}">
      <dgm:prSet/>
      <dgm:spPr/>
      <dgm:t>
        <a:bodyPr/>
        <a:lstStyle/>
        <a:p>
          <a:endParaRPr lang="gsw-FR"/>
        </a:p>
      </dgm:t>
    </dgm:pt>
    <dgm:pt modelId="{82B2F75E-4AA0-46F7-9BBA-C9F4D111FB82}" type="parTrans" cxnId="{F82C3FA1-B19D-42B6-AD42-7747E4E8E093}">
      <dgm:prSet/>
      <dgm:spPr/>
      <dgm:t>
        <a:bodyPr/>
        <a:lstStyle/>
        <a:p>
          <a:endParaRPr lang="gsw-FR"/>
        </a:p>
      </dgm:t>
    </dgm:pt>
    <dgm:pt modelId="{06742D2D-E221-4252-A54B-1BAE82B7A4CA}">
      <dgm:prSet phldrT="[Texte]" custT="1"/>
      <dgm:spPr/>
      <dgm:t>
        <a:bodyPr/>
        <a:lstStyle/>
        <a:p>
          <a:pPr algn="ctr"/>
          <a:r>
            <a:rPr lang="gsw-FR" sz="2800" dirty="0" smtClean="0"/>
            <a:t>b) </a:t>
          </a:r>
          <a:r>
            <a:rPr lang="gsw-FR" sz="2800" i="1" dirty="0" smtClean="0">
              <a:solidFill>
                <a:srgbClr val="C00000"/>
              </a:solidFill>
            </a:rPr>
            <a:t>Flaveur</a:t>
          </a:r>
          <a:endParaRPr lang="gsw-FR" sz="2800" i="1" dirty="0">
            <a:solidFill>
              <a:srgbClr val="C00000"/>
            </a:solidFill>
          </a:endParaRPr>
        </a:p>
      </dgm:t>
    </dgm:pt>
    <dgm:pt modelId="{0639D3E8-8FE6-4720-9B0C-0F52D24B6B58}" type="sibTrans" cxnId="{9F45B02A-C657-40F0-9B5A-EA2078B8A47F}">
      <dgm:prSet/>
      <dgm:spPr/>
      <dgm:t>
        <a:bodyPr/>
        <a:lstStyle/>
        <a:p>
          <a:endParaRPr lang="gsw-FR"/>
        </a:p>
      </dgm:t>
    </dgm:pt>
    <dgm:pt modelId="{2C036E97-D442-4376-8ACA-3FA80FA8281B}" type="parTrans" cxnId="{9F45B02A-C657-40F0-9B5A-EA2078B8A47F}">
      <dgm:prSet/>
      <dgm:spPr/>
      <dgm:t>
        <a:bodyPr/>
        <a:lstStyle/>
        <a:p>
          <a:endParaRPr lang="gsw-FR"/>
        </a:p>
      </dgm:t>
    </dgm:pt>
    <dgm:pt modelId="{27DA3718-304A-471D-A9E5-BAEC8CAB1E66}">
      <dgm:prSet phldrT="[Texte]"/>
      <dgm:spPr/>
      <dgm:t>
        <a:bodyPr/>
        <a:lstStyle/>
        <a:p>
          <a:endParaRPr lang="gsw-FR" dirty="0"/>
        </a:p>
      </dgm:t>
    </dgm:pt>
    <dgm:pt modelId="{9B221E84-E37F-4E83-A2B1-543F35FC819F}" type="sibTrans" cxnId="{0BA639BD-A932-4B60-808F-D27D63A581A8}">
      <dgm:prSet/>
      <dgm:spPr/>
      <dgm:t>
        <a:bodyPr/>
        <a:lstStyle/>
        <a:p>
          <a:endParaRPr lang="gsw-FR"/>
        </a:p>
      </dgm:t>
    </dgm:pt>
    <dgm:pt modelId="{76F97A39-DCD6-49C0-8DDC-A5995BF84704}" type="parTrans" cxnId="{0BA639BD-A932-4B60-808F-D27D63A581A8}">
      <dgm:prSet/>
      <dgm:spPr/>
      <dgm:t>
        <a:bodyPr/>
        <a:lstStyle/>
        <a:p>
          <a:endParaRPr lang="gsw-FR"/>
        </a:p>
      </dgm:t>
    </dgm:pt>
    <dgm:pt modelId="{02CAE49E-E17E-4F7A-9D57-3C0CB03D44B3}" type="pres">
      <dgm:prSet presAssocID="{BB1F461F-9D0E-48C3-92DB-62F5C295C829}" presName="linear" presStyleCnt="0">
        <dgm:presLayoutVars>
          <dgm:animLvl val="lvl"/>
          <dgm:resizeHandles val="exact"/>
        </dgm:presLayoutVars>
      </dgm:prSet>
      <dgm:spPr/>
      <dgm:t>
        <a:bodyPr/>
        <a:lstStyle/>
        <a:p>
          <a:endParaRPr lang="gsw-FR"/>
        </a:p>
      </dgm:t>
    </dgm:pt>
    <dgm:pt modelId="{78502285-50C4-4CC4-BA56-C0AC0E180967}" type="pres">
      <dgm:prSet presAssocID="{FD34E48A-9BAF-47CF-B142-EFF2610C5420}" presName="parentText" presStyleLbl="node1" presStyleIdx="0" presStyleCnt="2" custLinFactNeighborX="616" custLinFactNeighborY="6876">
        <dgm:presLayoutVars>
          <dgm:chMax val="0"/>
          <dgm:bulletEnabled val="1"/>
        </dgm:presLayoutVars>
      </dgm:prSet>
      <dgm:spPr/>
      <dgm:t>
        <a:bodyPr/>
        <a:lstStyle/>
        <a:p>
          <a:endParaRPr lang="gsw-FR"/>
        </a:p>
      </dgm:t>
    </dgm:pt>
    <dgm:pt modelId="{DD726F66-DE20-4F07-ADD6-E18F0253F58E}" type="pres">
      <dgm:prSet presAssocID="{FD34E48A-9BAF-47CF-B142-EFF2610C5420}" presName="childText" presStyleLbl="revTx" presStyleIdx="0" presStyleCnt="2">
        <dgm:presLayoutVars>
          <dgm:bulletEnabled val="1"/>
        </dgm:presLayoutVars>
      </dgm:prSet>
      <dgm:spPr/>
      <dgm:t>
        <a:bodyPr/>
        <a:lstStyle/>
        <a:p>
          <a:endParaRPr lang="gsw-FR"/>
        </a:p>
      </dgm:t>
    </dgm:pt>
    <dgm:pt modelId="{974F63F8-D81B-4566-99C9-1AF37B1336EF}" type="pres">
      <dgm:prSet presAssocID="{06742D2D-E221-4252-A54B-1BAE82B7A4CA}" presName="parentText" presStyleLbl="node1" presStyleIdx="1" presStyleCnt="2">
        <dgm:presLayoutVars>
          <dgm:chMax val="0"/>
          <dgm:bulletEnabled val="1"/>
        </dgm:presLayoutVars>
      </dgm:prSet>
      <dgm:spPr/>
      <dgm:t>
        <a:bodyPr/>
        <a:lstStyle/>
        <a:p>
          <a:endParaRPr lang="gsw-FR"/>
        </a:p>
      </dgm:t>
    </dgm:pt>
    <dgm:pt modelId="{EFDBE1F5-D22B-4E43-9866-0249CBECC547}" type="pres">
      <dgm:prSet presAssocID="{06742D2D-E221-4252-A54B-1BAE82B7A4CA}" presName="childText" presStyleLbl="revTx" presStyleIdx="1" presStyleCnt="2">
        <dgm:presLayoutVars>
          <dgm:bulletEnabled val="1"/>
        </dgm:presLayoutVars>
      </dgm:prSet>
      <dgm:spPr/>
      <dgm:t>
        <a:bodyPr/>
        <a:lstStyle/>
        <a:p>
          <a:endParaRPr lang="gsw-FR"/>
        </a:p>
      </dgm:t>
    </dgm:pt>
  </dgm:ptLst>
  <dgm:cxnLst>
    <dgm:cxn modelId="{500CA041-0FB0-4FE6-BBCB-65B46195B44F}" type="presOf" srcId="{BB1F461F-9D0E-48C3-92DB-62F5C295C829}" destId="{02CAE49E-E17E-4F7A-9D57-3C0CB03D44B3}" srcOrd="0" destOrd="0" presId="urn:microsoft.com/office/officeart/2005/8/layout/vList2"/>
    <dgm:cxn modelId="{6E138075-FFEC-4D1B-A587-D836AA5CB394}" type="presOf" srcId="{06742D2D-E221-4252-A54B-1BAE82B7A4CA}" destId="{974F63F8-D81B-4566-99C9-1AF37B1336EF}" srcOrd="0" destOrd="0" presId="urn:microsoft.com/office/officeart/2005/8/layout/vList2"/>
    <dgm:cxn modelId="{9F45B02A-C657-40F0-9B5A-EA2078B8A47F}" srcId="{BB1F461F-9D0E-48C3-92DB-62F5C295C829}" destId="{06742D2D-E221-4252-A54B-1BAE82B7A4CA}" srcOrd="1" destOrd="0" parTransId="{2C036E97-D442-4376-8ACA-3FA80FA8281B}" sibTransId="{0639D3E8-8FE6-4720-9B0C-0F52D24B6B58}"/>
    <dgm:cxn modelId="{0BA639BD-A932-4B60-808F-D27D63A581A8}" srcId="{06742D2D-E221-4252-A54B-1BAE82B7A4CA}" destId="{27DA3718-304A-471D-A9E5-BAEC8CAB1E66}" srcOrd="0" destOrd="0" parTransId="{76F97A39-DCD6-49C0-8DDC-A5995BF84704}" sibTransId="{9B221E84-E37F-4E83-A2B1-543F35FC819F}"/>
    <dgm:cxn modelId="{F82C3FA1-B19D-42B6-AD42-7747E4E8E093}" srcId="{FD34E48A-9BAF-47CF-B142-EFF2610C5420}" destId="{16EE0AFE-ABE2-4484-9E74-9E957A09E86D}" srcOrd="0" destOrd="0" parTransId="{82B2F75E-4AA0-46F7-9BBA-C9F4D111FB82}" sibTransId="{5029ADA1-7FB4-4798-A366-BA452DC3D366}"/>
    <dgm:cxn modelId="{947F9374-3057-47A2-B76C-1602420B47FE}" type="presOf" srcId="{FD34E48A-9BAF-47CF-B142-EFF2610C5420}" destId="{78502285-50C4-4CC4-BA56-C0AC0E180967}" srcOrd="0" destOrd="0" presId="urn:microsoft.com/office/officeart/2005/8/layout/vList2"/>
    <dgm:cxn modelId="{5ED653F8-01BA-4623-8676-F12D855CD1AE}" srcId="{BB1F461F-9D0E-48C3-92DB-62F5C295C829}" destId="{FD34E48A-9BAF-47CF-B142-EFF2610C5420}" srcOrd="0" destOrd="0" parTransId="{D4B83636-944F-4515-A0D4-1AAB3CBA4575}" sibTransId="{8FCC150A-83EF-47CD-8B0C-D3064B21C67E}"/>
    <dgm:cxn modelId="{BEB19E70-F53E-4069-80B7-831C916FF9BC}" type="presOf" srcId="{16EE0AFE-ABE2-4484-9E74-9E957A09E86D}" destId="{DD726F66-DE20-4F07-ADD6-E18F0253F58E}" srcOrd="0" destOrd="0" presId="urn:microsoft.com/office/officeart/2005/8/layout/vList2"/>
    <dgm:cxn modelId="{DF23997C-1185-4F5B-85F8-C51C4E2302A3}" type="presOf" srcId="{27DA3718-304A-471D-A9E5-BAEC8CAB1E66}" destId="{EFDBE1F5-D22B-4E43-9866-0249CBECC547}" srcOrd="0" destOrd="0" presId="urn:microsoft.com/office/officeart/2005/8/layout/vList2"/>
    <dgm:cxn modelId="{C411ADC7-5471-4462-84A9-F84607B7A8E3}" type="presParOf" srcId="{02CAE49E-E17E-4F7A-9D57-3C0CB03D44B3}" destId="{78502285-50C4-4CC4-BA56-C0AC0E180967}" srcOrd="0" destOrd="0" presId="urn:microsoft.com/office/officeart/2005/8/layout/vList2"/>
    <dgm:cxn modelId="{45644914-2103-4F89-8D9D-4EB17FF24C65}" type="presParOf" srcId="{02CAE49E-E17E-4F7A-9D57-3C0CB03D44B3}" destId="{DD726F66-DE20-4F07-ADD6-E18F0253F58E}" srcOrd="1" destOrd="0" presId="urn:microsoft.com/office/officeart/2005/8/layout/vList2"/>
    <dgm:cxn modelId="{7241A156-F9A5-48D8-9CDF-A84C4E83F63E}" type="presParOf" srcId="{02CAE49E-E17E-4F7A-9D57-3C0CB03D44B3}" destId="{974F63F8-D81B-4566-99C9-1AF37B1336EF}" srcOrd="2" destOrd="0" presId="urn:microsoft.com/office/officeart/2005/8/layout/vList2"/>
    <dgm:cxn modelId="{0B07EA5C-230A-47A4-8AF0-B89F4D67D1DD}" type="presParOf" srcId="{02CAE49E-E17E-4F7A-9D57-3C0CB03D44B3}" destId="{EFDBE1F5-D22B-4E43-9866-0249CBECC547}"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B836461-203C-4361-BF11-BC55343745FF}">
      <dsp:nvSpPr>
        <dsp:cNvPr id="0" name=""/>
        <dsp:cNvSpPr/>
      </dsp:nvSpPr>
      <dsp:spPr>
        <a:xfrm>
          <a:off x="0" y="1700244"/>
          <a:ext cx="5148064" cy="1216800"/>
        </a:xfrm>
        <a:prstGeom prst="roundRect">
          <a:avLst/>
        </a:prstGeom>
        <a:gradFill rotWithShape="1">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a:ln w="9525" cap="flat" cmpd="sng" algn="ctr">
          <a:solidFill>
            <a:schemeClr val="accent1"/>
          </a:solidFill>
          <a:prstDash val="solid"/>
        </a:ln>
        <a:effectLst>
          <a:outerShdw blurRad="50800" dist="38100" dir="5400000" rotWithShape="0">
            <a:srgbClr val="000000">
              <a:alpha val="35000"/>
            </a:srgbClr>
          </a:outerShdw>
        </a:effectLst>
        <a:scene3d>
          <a:camera prst="isometricOffAxis2Left"/>
          <a:lightRig rig="soft" dir="t"/>
          <a:backdrop>
            <a:anchor x="0" y="0" z="-210000"/>
            <a:norm dx="0" dy="0" dz="914400"/>
            <a:up dx="0" dy="914400" dz="0"/>
          </a:backdrop>
        </a:scene3d>
        <a:sp3d extrusionH="152250"/>
      </dsp:spPr>
      <dsp:style>
        <a:lnRef idx="1">
          <a:schemeClr val="accent1"/>
        </a:lnRef>
        <a:fillRef idx="2">
          <a:schemeClr val="accent1"/>
        </a:fillRef>
        <a:effectRef idx="1">
          <a:schemeClr val="accent1"/>
        </a:effectRef>
        <a:fontRef idx="minor">
          <a:schemeClr val="dk1"/>
        </a:fontRef>
      </dsp:style>
      <dsp:txBody>
        <a:bodyPr spcFirstLastPara="0" vert="horz" wrap="square" lIns="137160" tIns="137160" rIns="137160" bIns="137160" numCol="1" spcCol="1270" anchor="ctr" anchorCtr="0">
          <a:noAutofit/>
          <a:sp3d extrusionH="28000" prstMaterial="matte"/>
        </a:bodyPr>
        <a:lstStyle/>
        <a:p>
          <a:pPr lvl="0" algn="l" defTabSz="1600200">
            <a:lnSpc>
              <a:spcPct val="90000"/>
            </a:lnSpc>
            <a:spcBef>
              <a:spcPct val="0"/>
            </a:spcBef>
            <a:spcAft>
              <a:spcPct val="35000"/>
            </a:spcAft>
          </a:pPr>
          <a:r>
            <a:rPr lang="gsw-FR" sz="3600" b="1" i="1" kern="1200" dirty="0" smtClean="0">
              <a:latin typeface="Times New Roman" pitchFamily="18" charset="0"/>
              <a:cs typeface="Times New Roman" pitchFamily="18" charset="0"/>
            </a:rPr>
            <a:t>Méthodologie</a:t>
          </a:r>
          <a:endParaRPr lang="gsw-FR" sz="3600" b="1" i="1" kern="1200" dirty="0">
            <a:latin typeface="Times New Roman" pitchFamily="18" charset="0"/>
            <a:cs typeface="Times New Roman" pitchFamily="18" charset="0"/>
          </a:endParaRPr>
        </a:p>
      </dsp:txBody>
      <dsp:txXfrm>
        <a:off x="0" y="1700244"/>
        <a:ext cx="5148064" cy="1216800"/>
      </dsp:txXfrm>
    </dsp:sp>
    <dsp:sp modelId="{9A2BC28F-BC59-498C-9FE3-7872AAECD67E}">
      <dsp:nvSpPr>
        <dsp:cNvPr id="0" name=""/>
        <dsp:cNvSpPr/>
      </dsp:nvSpPr>
      <dsp:spPr>
        <a:xfrm>
          <a:off x="0" y="3104244"/>
          <a:ext cx="5148064" cy="1216800"/>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isometricOffAxis2Left"/>
          <a:lightRig rig="soft" dir="t"/>
          <a:backdrop>
            <a:anchor x="0" y="0" z="-210000"/>
            <a:norm dx="0" dy="0" dz="914400"/>
            <a:up dx="0" dy="914400" dz="0"/>
          </a:backdrop>
        </a:scene3d>
        <a:sp3d extrusionH="152250"/>
      </dsp:spPr>
      <dsp:style>
        <a:lnRef idx="1">
          <a:schemeClr val="accent4"/>
        </a:lnRef>
        <a:fillRef idx="2">
          <a:schemeClr val="accent4"/>
        </a:fillRef>
        <a:effectRef idx="1">
          <a:schemeClr val="accent4"/>
        </a:effectRef>
        <a:fontRef idx="minor">
          <a:schemeClr val="dk1"/>
        </a:fontRef>
      </dsp:style>
      <dsp:txBody>
        <a:bodyPr spcFirstLastPara="0" vert="horz" wrap="square" lIns="121920" tIns="121920" rIns="121920" bIns="121920" numCol="1" spcCol="1270" anchor="ctr" anchorCtr="0">
          <a:noAutofit/>
          <a:sp3d extrusionH="28000" prstMaterial="matte"/>
        </a:bodyPr>
        <a:lstStyle/>
        <a:p>
          <a:pPr lvl="0" algn="l" defTabSz="1422400">
            <a:lnSpc>
              <a:spcPct val="90000"/>
            </a:lnSpc>
            <a:spcBef>
              <a:spcPct val="0"/>
            </a:spcBef>
            <a:spcAft>
              <a:spcPct val="35000"/>
            </a:spcAft>
          </a:pPr>
          <a:r>
            <a:rPr lang="gsw-FR" sz="3200" b="1" i="1" kern="1200" dirty="0" smtClean="0">
              <a:latin typeface="Times New Roman" pitchFamily="18" charset="0"/>
              <a:cs typeface="Times New Roman" pitchFamily="18" charset="0"/>
            </a:rPr>
            <a:t>3-Materiels</a:t>
          </a:r>
          <a:endParaRPr lang="gsw-FR" sz="3200" b="1" i="1" kern="1200" dirty="0">
            <a:latin typeface="Times New Roman" pitchFamily="18" charset="0"/>
            <a:cs typeface="Times New Roman" pitchFamily="18" charset="0"/>
          </a:endParaRPr>
        </a:p>
      </dsp:txBody>
      <dsp:txXfrm>
        <a:off x="0" y="3104244"/>
        <a:ext cx="5148064" cy="12168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1E0A8FA-4B2C-4424-A9A9-C674F481C7F0}">
      <dsp:nvSpPr>
        <dsp:cNvPr id="0" name=""/>
        <dsp:cNvSpPr/>
      </dsp:nvSpPr>
      <dsp:spPr>
        <a:xfrm>
          <a:off x="2530621" y="810"/>
          <a:ext cx="3168356" cy="414552"/>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gsw-FR" sz="2400" kern="1200" dirty="0" smtClean="0">
              <a:latin typeface="Times New Roman" pitchFamily="18" charset="0"/>
              <a:cs typeface="Times New Roman" pitchFamily="18" charset="0"/>
            </a:rPr>
            <a:t>20 agneaux R</a:t>
          </a:r>
          <a:r>
            <a:rPr lang="gsw-FR" sz="2400" kern="1200" dirty="0" smtClean="0">
              <a:latin typeface="Times New Roman"/>
              <a:cs typeface="Times New Roman"/>
            </a:rPr>
            <a:t>ê</a:t>
          </a:r>
          <a:r>
            <a:rPr lang="gsw-FR" sz="2400" kern="1200" dirty="0" smtClean="0">
              <a:latin typeface="Times New Roman" pitchFamily="18" charset="0"/>
              <a:cs typeface="Times New Roman" pitchFamily="18" charset="0"/>
            </a:rPr>
            <a:t>mbi</a:t>
          </a:r>
          <a:endParaRPr lang="gsw-FR" sz="2400" kern="1200" dirty="0">
            <a:latin typeface="Times New Roman" pitchFamily="18" charset="0"/>
            <a:cs typeface="Times New Roman" pitchFamily="18" charset="0"/>
          </a:endParaRPr>
        </a:p>
      </dsp:txBody>
      <dsp:txXfrm>
        <a:off x="2530621" y="810"/>
        <a:ext cx="3168356" cy="414552"/>
      </dsp:txXfrm>
    </dsp:sp>
    <dsp:sp modelId="{DE2C9BB2-36BB-4424-89F5-86A0945A9A31}">
      <dsp:nvSpPr>
        <dsp:cNvPr id="0" name=""/>
        <dsp:cNvSpPr/>
      </dsp:nvSpPr>
      <dsp:spPr>
        <a:xfrm rot="5400000">
          <a:off x="4037071" y="425726"/>
          <a:ext cx="155457" cy="186548"/>
        </a:xfrm>
        <a:prstGeom prst="rightArrow">
          <a:avLst>
            <a:gd name="adj1" fmla="val 60000"/>
            <a:gd name="adj2" fmla="val 50000"/>
          </a:avLst>
        </a:prstGeom>
        <a:solidFill>
          <a:schemeClr val="dk1"/>
        </a:solidFill>
        <a:ln w="55000" cap="flat" cmpd="thickThin" algn="ctr">
          <a:solidFill>
            <a:schemeClr val="dk1">
              <a:shade val="50000"/>
            </a:schemeClr>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gsw-FR" sz="600" kern="1200">
            <a:solidFill>
              <a:schemeClr val="tx1"/>
            </a:solidFill>
          </a:endParaRPr>
        </a:p>
      </dsp:txBody>
      <dsp:txXfrm rot="5400000">
        <a:off x="4037071" y="425726"/>
        <a:ext cx="155457" cy="186548"/>
      </dsp:txXfrm>
    </dsp:sp>
    <dsp:sp modelId="{1F230C38-A7D5-4BEA-909C-77476666709F}">
      <dsp:nvSpPr>
        <dsp:cNvPr id="0" name=""/>
        <dsp:cNvSpPr/>
      </dsp:nvSpPr>
      <dsp:spPr>
        <a:xfrm>
          <a:off x="2530621" y="622638"/>
          <a:ext cx="3168356" cy="414552"/>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gsw-FR" sz="2400" i="0" kern="1200" dirty="0" smtClean="0">
              <a:latin typeface="Times New Roman" pitchFamily="18" charset="0"/>
              <a:cs typeface="Times New Roman" pitchFamily="18" charset="0"/>
            </a:rPr>
            <a:t>7 mois</a:t>
          </a:r>
          <a:endParaRPr lang="gsw-FR" sz="2400" i="0" kern="1200" dirty="0">
            <a:latin typeface="Times New Roman" pitchFamily="18" charset="0"/>
            <a:cs typeface="Times New Roman" pitchFamily="18" charset="0"/>
          </a:endParaRPr>
        </a:p>
      </dsp:txBody>
      <dsp:txXfrm>
        <a:off x="2530621" y="622638"/>
        <a:ext cx="3168356" cy="414552"/>
      </dsp:txXfrm>
    </dsp:sp>
    <dsp:sp modelId="{3103D575-AAC0-4039-8824-724D3B266878}">
      <dsp:nvSpPr>
        <dsp:cNvPr id="0" name=""/>
        <dsp:cNvSpPr/>
      </dsp:nvSpPr>
      <dsp:spPr>
        <a:xfrm rot="5193246">
          <a:off x="4055372" y="1047960"/>
          <a:ext cx="156347" cy="186548"/>
        </a:xfrm>
        <a:prstGeom prst="rightArrow">
          <a:avLst>
            <a:gd name="adj1" fmla="val 60000"/>
            <a:gd name="adj2" fmla="val 50000"/>
          </a:avLst>
        </a:prstGeom>
        <a:solidFill>
          <a:schemeClr val="dk1"/>
        </a:solidFill>
        <a:ln w="55000" cap="flat" cmpd="thickThin" algn="ctr">
          <a:solidFill>
            <a:schemeClr val="dk1">
              <a:shade val="50000"/>
            </a:schemeClr>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gsw-FR" sz="600" kern="1200"/>
        </a:p>
      </dsp:txBody>
      <dsp:txXfrm rot="5193246">
        <a:off x="4055372" y="1047960"/>
        <a:ext cx="156347" cy="186548"/>
      </dsp:txXfrm>
    </dsp:sp>
    <dsp:sp modelId="{01999503-8F53-4F33-B1F3-E0B15155205B}">
      <dsp:nvSpPr>
        <dsp:cNvPr id="0" name=""/>
        <dsp:cNvSpPr/>
      </dsp:nvSpPr>
      <dsp:spPr>
        <a:xfrm>
          <a:off x="2530621" y="1245277"/>
          <a:ext cx="3243340" cy="414552"/>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gsw-FR" sz="2400" i="1" kern="1200" dirty="0" smtClean="0">
              <a:latin typeface="Times New Roman" pitchFamily="18" charset="0"/>
              <a:cs typeface="Times New Roman" pitchFamily="18" charset="0"/>
            </a:rPr>
            <a:t>32.2 ± 2.38 kg</a:t>
          </a:r>
          <a:endParaRPr lang="gsw-FR" sz="2400" i="1" kern="1200" dirty="0">
            <a:latin typeface="Times New Roman" pitchFamily="18" charset="0"/>
            <a:cs typeface="Times New Roman" pitchFamily="18" charset="0"/>
          </a:endParaRPr>
        </a:p>
      </dsp:txBody>
      <dsp:txXfrm>
        <a:off x="2530621" y="1245277"/>
        <a:ext cx="3243340" cy="41455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8502285-50C4-4CC4-BA56-C0AC0E180967}">
      <dsp:nvSpPr>
        <dsp:cNvPr id="0" name=""/>
        <dsp:cNvSpPr/>
      </dsp:nvSpPr>
      <dsp:spPr>
        <a:xfrm>
          <a:off x="0" y="59866"/>
          <a:ext cx="3960440" cy="804960"/>
        </a:xfrm>
        <a:prstGeom prst="roundRect">
          <a:avLst/>
        </a:prstGeom>
        <a:solidFill>
          <a:schemeClr val="l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gsw-FR" sz="2400" i="1" kern="1200" dirty="0" smtClean="0">
              <a:solidFill>
                <a:schemeClr val="accent4">
                  <a:lumMod val="75000"/>
                </a:schemeClr>
              </a:solidFill>
            </a:rPr>
            <a:t>a</a:t>
          </a:r>
          <a:r>
            <a:rPr lang="gsw-FR" sz="2800" i="1" kern="1200" dirty="0" smtClean="0">
              <a:solidFill>
                <a:schemeClr val="accent4">
                  <a:lumMod val="75000"/>
                </a:schemeClr>
              </a:solidFill>
            </a:rPr>
            <a:t>) </a:t>
          </a:r>
          <a:r>
            <a:rPr lang="gsw-FR" sz="2400" i="1" kern="1200" dirty="0" smtClean="0">
              <a:solidFill>
                <a:schemeClr val="accent4">
                  <a:lumMod val="75000"/>
                </a:schemeClr>
              </a:solidFill>
            </a:rPr>
            <a:t>Profil en acides gras</a:t>
          </a:r>
          <a:endParaRPr lang="gsw-FR" sz="2400" i="1" kern="1200" dirty="0">
            <a:solidFill>
              <a:schemeClr val="accent4">
                <a:lumMod val="75000"/>
              </a:schemeClr>
            </a:solidFill>
          </a:endParaRPr>
        </a:p>
      </dsp:txBody>
      <dsp:txXfrm>
        <a:off x="0" y="59866"/>
        <a:ext cx="3960440" cy="804960"/>
      </dsp:txXfrm>
    </dsp:sp>
    <dsp:sp modelId="{DD726F66-DE20-4F07-ADD6-E18F0253F58E}">
      <dsp:nvSpPr>
        <dsp:cNvPr id="0" name=""/>
        <dsp:cNvSpPr/>
      </dsp:nvSpPr>
      <dsp:spPr>
        <a:xfrm>
          <a:off x="0" y="815863"/>
          <a:ext cx="3960440" cy="712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44" tIns="54610" rIns="305816" bIns="54610" numCol="1" spcCol="1270" anchor="t" anchorCtr="0">
          <a:noAutofit/>
        </a:bodyPr>
        <a:lstStyle/>
        <a:p>
          <a:pPr marL="285750" lvl="1" indent="-285750" algn="l" defTabSz="1511300">
            <a:lnSpc>
              <a:spcPct val="90000"/>
            </a:lnSpc>
            <a:spcBef>
              <a:spcPct val="0"/>
            </a:spcBef>
            <a:spcAft>
              <a:spcPct val="20000"/>
            </a:spcAft>
            <a:buChar char="••"/>
          </a:pPr>
          <a:endParaRPr lang="gsw-FR" sz="3400" kern="1200" dirty="0"/>
        </a:p>
      </dsp:txBody>
      <dsp:txXfrm>
        <a:off x="0" y="815863"/>
        <a:ext cx="3960440" cy="712080"/>
      </dsp:txXfrm>
    </dsp:sp>
    <dsp:sp modelId="{974F63F8-D81B-4566-99C9-1AF37B1336EF}">
      <dsp:nvSpPr>
        <dsp:cNvPr id="0" name=""/>
        <dsp:cNvSpPr/>
      </dsp:nvSpPr>
      <dsp:spPr>
        <a:xfrm>
          <a:off x="0" y="1527944"/>
          <a:ext cx="3960440" cy="804960"/>
        </a:xfrm>
        <a:prstGeom prst="roundRect">
          <a:avLst/>
        </a:prstGeom>
        <a:solidFill>
          <a:schemeClr val="l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gsw-FR" sz="2800" kern="1200" dirty="0" smtClean="0"/>
            <a:t>b) </a:t>
          </a:r>
          <a:r>
            <a:rPr lang="gsw-FR" sz="2800" i="1" kern="1200" dirty="0" smtClean="0">
              <a:solidFill>
                <a:srgbClr val="C00000"/>
              </a:solidFill>
            </a:rPr>
            <a:t>Flaveur</a:t>
          </a:r>
          <a:endParaRPr lang="gsw-FR" sz="2800" i="1" kern="1200" dirty="0">
            <a:solidFill>
              <a:srgbClr val="C00000"/>
            </a:solidFill>
          </a:endParaRPr>
        </a:p>
      </dsp:txBody>
      <dsp:txXfrm>
        <a:off x="0" y="1527944"/>
        <a:ext cx="3960440" cy="804960"/>
      </dsp:txXfrm>
    </dsp:sp>
    <dsp:sp modelId="{EFDBE1F5-D22B-4E43-9866-0249CBECC547}">
      <dsp:nvSpPr>
        <dsp:cNvPr id="0" name=""/>
        <dsp:cNvSpPr/>
      </dsp:nvSpPr>
      <dsp:spPr>
        <a:xfrm>
          <a:off x="0" y="2332904"/>
          <a:ext cx="3960440" cy="712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44" tIns="54610" rIns="305816" bIns="54610" numCol="1" spcCol="1270" anchor="t" anchorCtr="0">
          <a:noAutofit/>
        </a:bodyPr>
        <a:lstStyle/>
        <a:p>
          <a:pPr marL="285750" lvl="1" indent="-285750" algn="l" defTabSz="1511300">
            <a:lnSpc>
              <a:spcPct val="90000"/>
            </a:lnSpc>
            <a:spcBef>
              <a:spcPct val="0"/>
            </a:spcBef>
            <a:spcAft>
              <a:spcPct val="20000"/>
            </a:spcAft>
            <a:buChar char="••"/>
          </a:pPr>
          <a:endParaRPr lang="gsw-FR" sz="3400" kern="1200" dirty="0"/>
        </a:p>
      </dsp:txBody>
      <dsp:txXfrm>
        <a:off x="0" y="2332904"/>
        <a:ext cx="3960440" cy="7120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0" name="Triangle rect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r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17" name="Sous-titr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grpSp>
        <p:nvGrpSpPr>
          <p:cNvPr id="2" name="Groupe 1"/>
          <p:cNvGrpSpPr/>
          <p:nvPr/>
        </p:nvGrpSpPr>
        <p:grpSpPr>
          <a:xfrm>
            <a:off x="-3765" y="4953000"/>
            <a:ext cx="9147765" cy="1912088"/>
            <a:chOff x="-3765" y="4832896"/>
            <a:chExt cx="9147765" cy="2032192"/>
          </a:xfrm>
        </p:grpSpPr>
        <p:sp>
          <p:nvSpPr>
            <p:cNvPr id="7" name="Forme lib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e lib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e lib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cteur droi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ce réservé de la date 29"/>
          <p:cNvSpPr>
            <a:spLocks noGrp="1"/>
          </p:cNvSpPr>
          <p:nvPr>
            <p:ph type="dt" sz="half" idx="10"/>
          </p:nvPr>
        </p:nvSpPr>
        <p:spPr/>
        <p:txBody>
          <a:bodyPr/>
          <a:lstStyle>
            <a:lvl1pPr>
              <a:defRPr>
                <a:solidFill>
                  <a:srgbClr val="FFFFFF"/>
                </a:solidFill>
              </a:defRPr>
            </a:lvl1pPr>
            <a:extLst/>
          </a:lstStyle>
          <a:p>
            <a:fld id="{B1B957E5-9C6D-473E-A025-72A4D46DAA1B}" type="datetimeFigureOut">
              <a:rPr lang="gsw-FR" smtClean="0"/>
              <a:pPr/>
              <a:t>12/03/2016</a:t>
            </a:fld>
            <a:endParaRPr lang="gsw-FR"/>
          </a:p>
        </p:txBody>
      </p:sp>
      <p:sp>
        <p:nvSpPr>
          <p:cNvPr id="19" name="Espace réservé du pied de page 18"/>
          <p:cNvSpPr>
            <a:spLocks noGrp="1"/>
          </p:cNvSpPr>
          <p:nvPr>
            <p:ph type="ftr" sz="quarter" idx="11"/>
          </p:nvPr>
        </p:nvSpPr>
        <p:spPr/>
        <p:txBody>
          <a:bodyPr/>
          <a:lstStyle>
            <a:lvl1pPr>
              <a:defRPr>
                <a:solidFill>
                  <a:schemeClr val="accent1">
                    <a:tint val="20000"/>
                  </a:schemeClr>
                </a:solidFill>
              </a:defRPr>
            </a:lvl1pPr>
            <a:extLst/>
          </a:lstStyle>
          <a:p>
            <a:endParaRPr lang="gsw-FR"/>
          </a:p>
        </p:txBody>
      </p:sp>
      <p:sp>
        <p:nvSpPr>
          <p:cNvPr id="27" name="Espace réservé du numéro de diapositive 26"/>
          <p:cNvSpPr>
            <a:spLocks noGrp="1"/>
          </p:cNvSpPr>
          <p:nvPr>
            <p:ph type="sldNum" sz="quarter" idx="12"/>
          </p:nvPr>
        </p:nvSpPr>
        <p:spPr/>
        <p:txBody>
          <a:bodyPr/>
          <a:lstStyle>
            <a:lvl1pPr>
              <a:defRPr>
                <a:solidFill>
                  <a:srgbClr val="FFFFFF"/>
                </a:solidFill>
              </a:defRPr>
            </a:lvl1pPr>
            <a:extLst/>
          </a:lstStyle>
          <a:p>
            <a:fld id="{AEAFDBEB-020F-438B-9EE1-03B1231606CD}" type="slidenum">
              <a:rPr lang="gsw-FR" smtClean="0"/>
              <a:pPr/>
              <a:t>‹N°›</a:t>
            </a:fld>
            <a:endParaRPr lang="gsw-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B1B957E5-9C6D-473E-A025-72A4D46DAA1B}" type="datetimeFigureOut">
              <a:rPr lang="gsw-FR" smtClean="0"/>
              <a:pPr/>
              <a:t>12/03/2016</a:t>
            </a:fld>
            <a:endParaRPr lang="gsw-FR"/>
          </a:p>
        </p:txBody>
      </p:sp>
      <p:sp>
        <p:nvSpPr>
          <p:cNvPr id="5" name="Espace réservé du pied de page 4"/>
          <p:cNvSpPr>
            <a:spLocks noGrp="1"/>
          </p:cNvSpPr>
          <p:nvPr>
            <p:ph type="ftr" sz="quarter" idx="11"/>
          </p:nvPr>
        </p:nvSpPr>
        <p:spPr/>
        <p:txBody>
          <a:bodyPr/>
          <a:lstStyle>
            <a:extLst/>
          </a:lstStyle>
          <a:p>
            <a:endParaRPr lang="gsw-FR"/>
          </a:p>
        </p:txBody>
      </p:sp>
      <p:sp>
        <p:nvSpPr>
          <p:cNvPr id="6" name="Espace réservé du numéro de diapositive 5"/>
          <p:cNvSpPr>
            <a:spLocks noGrp="1"/>
          </p:cNvSpPr>
          <p:nvPr>
            <p:ph type="sldNum" sz="quarter" idx="12"/>
          </p:nvPr>
        </p:nvSpPr>
        <p:spPr/>
        <p:txBody>
          <a:bodyPr/>
          <a:lstStyle>
            <a:extLst/>
          </a:lstStyle>
          <a:p>
            <a:fld id="{AEAFDBEB-020F-438B-9EE1-03B1231606CD}" type="slidenum">
              <a:rPr lang="gsw-FR" smtClean="0"/>
              <a:pPr/>
              <a:t>‹N°›</a:t>
            </a:fld>
            <a:endParaRPr lang="gsw-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44013" y="274640"/>
            <a:ext cx="1777470" cy="5592761"/>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B1B957E5-9C6D-473E-A025-72A4D46DAA1B}" type="datetimeFigureOut">
              <a:rPr lang="gsw-FR" smtClean="0"/>
              <a:pPr/>
              <a:t>12/03/2016</a:t>
            </a:fld>
            <a:endParaRPr lang="gsw-FR"/>
          </a:p>
        </p:txBody>
      </p:sp>
      <p:sp>
        <p:nvSpPr>
          <p:cNvPr id="5" name="Espace réservé du pied de page 4"/>
          <p:cNvSpPr>
            <a:spLocks noGrp="1"/>
          </p:cNvSpPr>
          <p:nvPr>
            <p:ph type="ftr" sz="quarter" idx="11"/>
          </p:nvPr>
        </p:nvSpPr>
        <p:spPr/>
        <p:txBody>
          <a:bodyPr/>
          <a:lstStyle>
            <a:extLst/>
          </a:lstStyle>
          <a:p>
            <a:endParaRPr lang="gsw-FR"/>
          </a:p>
        </p:txBody>
      </p:sp>
      <p:sp>
        <p:nvSpPr>
          <p:cNvPr id="6" name="Espace réservé du numéro de diapositive 5"/>
          <p:cNvSpPr>
            <a:spLocks noGrp="1"/>
          </p:cNvSpPr>
          <p:nvPr>
            <p:ph type="sldNum" sz="quarter" idx="12"/>
          </p:nvPr>
        </p:nvSpPr>
        <p:spPr/>
        <p:txBody>
          <a:bodyPr/>
          <a:lstStyle>
            <a:extLst/>
          </a:lstStyle>
          <a:p>
            <a:fld id="{AEAFDBEB-020F-438B-9EE1-03B1231606CD}" type="slidenum">
              <a:rPr lang="gsw-FR" smtClean="0"/>
              <a:pPr/>
              <a:t>‹N°›</a:t>
            </a:fld>
            <a:endParaRPr lang="gsw-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B1B957E5-9C6D-473E-A025-72A4D46DAA1B}" type="datetimeFigureOut">
              <a:rPr lang="gsw-FR" smtClean="0"/>
              <a:pPr/>
              <a:t>12/03/2016</a:t>
            </a:fld>
            <a:endParaRPr lang="gsw-FR"/>
          </a:p>
        </p:txBody>
      </p:sp>
      <p:sp>
        <p:nvSpPr>
          <p:cNvPr id="5" name="Espace réservé du pied de page 4"/>
          <p:cNvSpPr>
            <a:spLocks noGrp="1"/>
          </p:cNvSpPr>
          <p:nvPr>
            <p:ph type="ftr" sz="quarter" idx="11"/>
          </p:nvPr>
        </p:nvSpPr>
        <p:spPr/>
        <p:txBody>
          <a:bodyPr/>
          <a:lstStyle>
            <a:extLst/>
          </a:lstStyle>
          <a:p>
            <a:endParaRPr lang="gsw-FR"/>
          </a:p>
        </p:txBody>
      </p:sp>
      <p:sp>
        <p:nvSpPr>
          <p:cNvPr id="6" name="Espace réservé du numéro de diapositive 5"/>
          <p:cNvSpPr>
            <a:spLocks noGrp="1"/>
          </p:cNvSpPr>
          <p:nvPr>
            <p:ph type="sldNum" sz="quarter" idx="12"/>
          </p:nvPr>
        </p:nvSpPr>
        <p:spPr/>
        <p:txBody>
          <a:bodyPr/>
          <a:lstStyle>
            <a:extLst/>
          </a:lstStyle>
          <a:p>
            <a:fld id="{AEAFDBEB-020F-438B-9EE1-03B1231606CD}" type="slidenum">
              <a:rPr lang="gsw-FR" smtClean="0"/>
              <a:pPr/>
              <a:t>‹N°›</a:t>
            </a:fld>
            <a:endParaRPr lang="gsw-FR"/>
          </a:p>
        </p:txBody>
      </p:sp>
      <p:sp>
        <p:nvSpPr>
          <p:cNvPr id="7" name="Titre 6"/>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B1B957E5-9C6D-473E-A025-72A4D46DAA1B}" type="datetimeFigureOut">
              <a:rPr lang="gsw-FR" smtClean="0"/>
              <a:pPr/>
              <a:t>12/03/2016</a:t>
            </a:fld>
            <a:endParaRPr lang="gsw-FR"/>
          </a:p>
        </p:txBody>
      </p:sp>
      <p:sp>
        <p:nvSpPr>
          <p:cNvPr id="5" name="Espace réservé du pied de page 4"/>
          <p:cNvSpPr>
            <a:spLocks noGrp="1"/>
          </p:cNvSpPr>
          <p:nvPr>
            <p:ph type="ftr" sz="quarter" idx="11"/>
          </p:nvPr>
        </p:nvSpPr>
        <p:spPr/>
        <p:txBody>
          <a:bodyPr/>
          <a:lstStyle>
            <a:extLst/>
          </a:lstStyle>
          <a:p>
            <a:endParaRPr lang="gsw-FR"/>
          </a:p>
        </p:txBody>
      </p:sp>
      <p:sp>
        <p:nvSpPr>
          <p:cNvPr id="6" name="Espace réservé du numéro de diapositive 5"/>
          <p:cNvSpPr>
            <a:spLocks noGrp="1"/>
          </p:cNvSpPr>
          <p:nvPr>
            <p:ph type="sldNum" sz="quarter" idx="12"/>
          </p:nvPr>
        </p:nvSpPr>
        <p:spPr/>
        <p:txBody>
          <a:bodyPr/>
          <a:lstStyle>
            <a:extLst/>
          </a:lstStyle>
          <a:p>
            <a:fld id="{AEAFDBEB-020F-438B-9EE1-03B1231606CD}" type="slidenum">
              <a:rPr lang="gsw-FR" smtClean="0"/>
              <a:pPr/>
              <a:t>‹N°›</a:t>
            </a:fld>
            <a:endParaRPr lang="gsw-F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2">
        <a:schemeClr val="bg1"/>
      </p:bgRef>
    </p:bg>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B1B957E5-9C6D-473E-A025-72A4D46DAA1B}" type="datetimeFigureOut">
              <a:rPr lang="gsw-FR" smtClean="0"/>
              <a:pPr/>
              <a:t>12/03/2016</a:t>
            </a:fld>
            <a:endParaRPr lang="gsw-FR"/>
          </a:p>
        </p:txBody>
      </p:sp>
      <p:sp>
        <p:nvSpPr>
          <p:cNvPr id="6" name="Espace réservé du pied de page 5"/>
          <p:cNvSpPr>
            <a:spLocks noGrp="1"/>
          </p:cNvSpPr>
          <p:nvPr>
            <p:ph type="ftr" sz="quarter" idx="11"/>
          </p:nvPr>
        </p:nvSpPr>
        <p:spPr/>
        <p:txBody>
          <a:bodyPr/>
          <a:lstStyle>
            <a:extLst/>
          </a:lstStyle>
          <a:p>
            <a:endParaRPr lang="gsw-FR"/>
          </a:p>
        </p:txBody>
      </p:sp>
      <p:sp>
        <p:nvSpPr>
          <p:cNvPr id="7" name="Espace réservé du numéro de diapositive 6"/>
          <p:cNvSpPr>
            <a:spLocks noGrp="1"/>
          </p:cNvSpPr>
          <p:nvPr>
            <p:ph type="sldNum" sz="quarter" idx="12"/>
          </p:nvPr>
        </p:nvSpPr>
        <p:spPr/>
        <p:txBody>
          <a:bodyPr/>
          <a:lstStyle>
            <a:extLst/>
          </a:lstStyle>
          <a:p>
            <a:fld id="{AEAFDBEB-020F-438B-9EE1-03B1231606CD}" type="slidenum">
              <a:rPr lang="gsw-FR" smtClean="0"/>
              <a:pPr/>
              <a:t>‹N°›</a:t>
            </a:fld>
            <a:endParaRPr lang="gsw-FR"/>
          </a:p>
        </p:txBody>
      </p:sp>
      <p:sp>
        <p:nvSpPr>
          <p:cNvPr id="8" name="Titre 7"/>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B1B957E5-9C6D-473E-A025-72A4D46DAA1B}" type="datetimeFigureOut">
              <a:rPr lang="gsw-FR" smtClean="0"/>
              <a:pPr/>
              <a:t>12/03/2016</a:t>
            </a:fld>
            <a:endParaRPr lang="gsw-FR"/>
          </a:p>
        </p:txBody>
      </p:sp>
      <p:sp>
        <p:nvSpPr>
          <p:cNvPr id="8" name="Espace réservé du pied de page 7"/>
          <p:cNvSpPr>
            <a:spLocks noGrp="1"/>
          </p:cNvSpPr>
          <p:nvPr>
            <p:ph type="ftr" sz="quarter" idx="11"/>
          </p:nvPr>
        </p:nvSpPr>
        <p:spPr/>
        <p:txBody>
          <a:bodyPr/>
          <a:lstStyle>
            <a:extLst/>
          </a:lstStyle>
          <a:p>
            <a:endParaRPr lang="gsw-FR"/>
          </a:p>
        </p:txBody>
      </p:sp>
      <p:sp>
        <p:nvSpPr>
          <p:cNvPr id="9" name="Espace réservé du numéro de diapositive 8"/>
          <p:cNvSpPr>
            <a:spLocks noGrp="1"/>
          </p:cNvSpPr>
          <p:nvPr>
            <p:ph type="sldNum" sz="quarter" idx="12"/>
          </p:nvPr>
        </p:nvSpPr>
        <p:spPr/>
        <p:txBody>
          <a:bodyPr/>
          <a:lstStyle>
            <a:extLst/>
          </a:lstStyle>
          <a:p>
            <a:fld id="{AEAFDBEB-020F-438B-9EE1-03B1231606CD}" type="slidenum">
              <a:rPr lang="gsw-FR" smtClean="0"/>
              <a:pPr/>
              <a:t>‹N°›</a:t>
            </a:fld>
            <a:endParaRPr lang="gsw-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bg>
      <p:bgRef idx="1002">
        <a:schemeClr val="bg1"/>
      </p:bgRef>
    </p:bg>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extLst/>
          </a:lstStyle>
          <a:p>
            <a:fld id="{B1B957E5-9C6D-473E-A025-72A4D46DAA1B}" type="datetimeFigureOut">
              <a:rPr lang="gsw-FR" smtClean="0"/>
              <a:pPr/>
              <a:t>12/03/2016</a:t>
            </a:fld>
            <a:endParaRPr lang="gsw-FR"/>
          </a:p>
        </p:txBody>
      </p:sp>
      <p:sp>
        <p:nvSpPr>
          <p:cNvPr id="4" name="Espace réservé du pied de page 3"/>
          <p:cNvSpPr>
            <a:spLocks noGrp="1"/>
          </p:cNvSpPr>
          <p:nvPr>
            <p:ph type="ftr" sz="quarter" idx="11"/>
          </p:nvPr>
        </p:nvSpPr>
        <p:spPr/>
        <p:txBody>
          <a:bodyPr/>
          <a:lstStyle>
            <a:extLst/>
          </a:lstStyle>
          <a:p>
            <a:endParaRPr lang="gsw-FR"/>
          </a:p>
        </p:txBody>
      </p:sp>
      <p:sp>
        <p:nvSpPr>
          <p:cNvPr id="5" name="Espace réservé du numéro de diapositive 4"/>
          <p:cNvSpPr>
            <a:spLocks noGrp="1"/>
          </p:cNvSpPr>
          <p:nvPr>
            <p:ph type="sldNum" sz="quarter" idx="12"/>
          </p:nvPr>
        </p:nvSpPr>
        <p:spPr/>
        <p:txBody>
          <a:bodyPr/>
          <a:lstStyle>
            <a:extLst/>
          </a:lstStyle>
          <a:p>
            <a:fld id="{AEAFDBEB-020F-438B-9EE1-03B1231606CD}" type="slidenum">
              <a:rPr lang="gsw-FR" smtClean="0"/>
              <a:pPr/>
              <a:t>‹N°›</a:t>
            </a:fld>
            <a:endParaRPr lang="gsw-FR"/>
          </a:p>
        </p:txBody>
      </p:sp>
      <p:sp>
        <p:nvSpPr>
          <p:cNvPr id="6" name="Titre 5"/>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B1B957E5-9C6D-473E-A025-72A4D46DAA1B}" type="datetimeFigureOut">
              <a:rPr lang="gsw-FR" smtClean="0"/>
              <a:pPr/>
              <a:t>12/03/2016</a:t>
            </a:fld>
            <a:endParaRPr lang="gsw-FR"/>
          </a:p>
        </p:txBody>
      </p:sp>
      <p:sp>
        <p:nvSpPr>
          <p:cNvPr id="3" name="Espace réservé du pied de page 2"/>
          <p:cNvSpPr>
            <a:spLocks noGrp="1"/>
          </p:cNvSpPr>
          <p:nvPr>
            <p:ph type="ftr" sz="quarter" idx="11"/>
          </p:nvPr>
        </p:nvSpPr>
        <p:spPr/>
        <p:txBody>
          <a:bodyPr/>
          <a:lstStyle>
            <a:extLst/>
          </a:lstStyle>
          <a:p>
            <a:endParaRPr lang="gsw-FR"/>
          </a:p>
        </p:txBody>
      </p:sp>
      <p:sp>
        <p:nvSpPr>
          <p:cNvPr id="4" name="Espace réservé du numéro de diapositive 3"/>
          <p:cNvSpPr>
            <a:spLocks noGrp="1"/>
          </p:cNvSpPr>
          <p:nvPr>
            <p:ph type="sldNum" sz="quarter" idx="12"/>
          </p:nvPr>
        </p:nvSpPr>
        <p:spPr/>
        <p:txBody>
          <a:bodyPr/>
          <a:lstStyle>
            <a:extLst/>
          </a:lstStyle>
          <a:p>
            <a:fld id="{AEAFDBEB-020F-438B-9EE1-03B1231606CD}" type="slidenum">
              <a:rPr lang="gsw-FR" smtClean="0"/>
              <a:pPr/>
              <a:t>‹N°›</a:t>
            </a:fld>
            <a:endParaRPr lang="gsw-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727032" y="6407944"/>
            <a:ext cx="1920240" cy="365760"/>
          </a:xfrm>
        </p:spPr>
        <p:txBody>
          <a:bodyPr/>
          <a:lstStyle>
            <a:extLst/>
          </a:lstStyle>
          <a:p>
            <a:fld id="{B1B957E5-9C6D-473E-A025-72A4D46DAA1B}" type="datetimeFigureOut">
              <a:rPr lang="gsw-FR" smtClean="0"/>
              <a:pPr/>
              <a:t>12/03/2016</a:t>
            </a:fld>
            <a:endParaRPr lang="gsw-FR"/>
          </a:p>
        </p:txBody>
      </p:sp>
      <p:sp>
        <p:nvSpPr>
          <p:cNvPr id="6" name="Espace réservé du pied de page 5"/>
          <p:cNvSpPr>
            <a:spLocks noGrp="1"/>
          </p:cNvSpPr>
          <p:nvPr>
            <p:ph type="ftr" sz="quarter" idx="11"/>
          </p:nvPr>
        </p:nvSpPr>
        <p:spPr/>
        <p:txBody>
          <a:bodyPr/>
          <a:lstStyle>
            <a:extLst/>
          </a:lstStyle>
          <a:p>
            <a:endParaRPr lang="gsw-FR"/>
          </a:p>
        </p:txBody>
      </p:sp>
      <p:sp>
        <p:nvSpPr>
          <p:cNvPr id="7" name="Espace réservé du numéro de diapositive 6"/>
          <p:cNvSpPr>
            <a:spLocks noGrp="1"/>
          </p:cNvSpPr>
          <p:nvPr>
            <p:ph type="sldNum" sz="quarter" idx="12"/>
          </p:nvPr>
        </p:nvSpPr>
        <p:spPr/>
        <p:txBody>
          <a:bodyPr/>
          <a:lstStyle>
            <a:extLst/>
          </a:lstStyle>
          <a:p>
            <a:fld id="{AEAFDBEB-020F-438B-9EE1-03B1231606CD}" type="slidenum">
              <a:rPr lang="gsw-FR" smtClean="0"/>
              <a:pPr/>
              <a:t>‹N°›</a:t>
            </a:fld>
            <a:endParaRPr lang="gsw-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3" name="Espace réservé pour une imag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fr-FR" smtClean="0"/>
              <a:t>Cliquez sur l'icône pour ajouter une image</a:t>
            </a:r>
            <a:endParaRPr kumimoji="0" lang="en-US" dirty="0"/>
          </a:p>
        </p:txBody>
      </p:sp>
      <p:sp>
        <p:nvSpPr>
          <p:cNvPr id="5" name="Espace réservé de la date 4"/>
          <p:cNvSpPr>
            <a:spLocks noGrp="1"/>
          </p:cNvSpPr>
          <p:nvPr>
            <p:ph type="dt" sz="half" idx="10"/>
          </p:nvPr>
        </p:nvSpPr>
        <p:spPr/>
        <p:txBody>
          <a:bodyPr/>
          <a:lstStyle>
            <a:lvl1pPr>
              <a:defRPr>
                <a:solidFill>
                  <a:schemeClr val="tx1"/>
                </a:solidFill>
              </a:defRPr>
            </a:lvl1pPr>
            <a:extLst/>
          </a:lstStyle>
          <a:p>
            <a:fld id="{B1B957E5-9C6D-473E-A025-72A4D46DAA1B}" type="datetimeFigureOut">
              <a:rPr lang="gsw-FR" smtClean="0"/>
              <a:pPr/>
              <a:t>12/03/2016</a:t>
            </a:fld>
            <a:endParaRPr lang="gsw-FR"/>
          </a:p>
        </p:txBody>
      </p:sp>
      <p:sp>
        <p:nvSpPr>
          <p:cNvPr id="6" name="Espace réservé du pied de page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gsw-FR"/>
          </a:p>
        </p:txBody>
      </p:sp>
      <p:sp>
        <p:nvSpPr>
          <p:cNvPr id="7" name="Espace réservé du numéro de diapositive 6"/>
          <p:cNvSpPr>
            <a:spLocks noGrp="1"/>
          </p:cNvSpPr>
          <p:nvPr>
            <p:ph type="sldNum" sz="quarter" idx="12"/>
          </p:nvPr>
        </p:nvSpPr>
        <p:spPr/>
        <p:txBody>
          <a:bodyPr/>
          <a:lstStyle>
            <a:lvl1pPr>
              <a:defRPr>
                <a:solidFill>
                  <a:schemeClr val="tx1"/>
                </a:solidFill>
              </a:defRPr>
            </a:lvl1pPr>
            <a:extLst/>
          </a:lstStyle>
          <a:p>
            <a:fld id="{AEAFDBEB-020F-438B-9EE1-03B1231606CD}" type="slidenum">
              <a:rPr lang="gsw-FR" smtClean="0"/>
              <a:pPr/>
              <a:t>‹N°›</a:t>
            </a:fld>
            <a:endParaRPr lang="gsw-FR"/>
          </a:p>
        </p:txBody>
      </p:sp>
      <p:sp>
        <p:nvSpPr>
          <p:cNvPr id="2" name="Titr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fr-FR" smtClean="0"/>
              <a:t>Cliquez pour modifier le style du titre</a:t>
            </a:r>
            <a:endParaRPr kumimoji="0" lang="en-US"/>
          </a:p>
        </p:txBody>
      </p:sp>
      <p:sp>
        <p:nvSpPr>
          <p:cNvPr id="8" name="Forme libre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e libre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le rect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cteur droit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e libre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e libre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le rect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cteur droi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ce réservé du titre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1B957E5-9C6D-473E-A025-72A4D46DAA1B}" type="datetimeFigureOut">
              <a:rPr lang="gsw-FR" smtClean="0"/>
              <a:pPr/>
              <a:t>12/03/2016</a:t>
            </a:fld>
            <a:endParaRPr lang="gsw-FR"/>
          </a:p>
        </p:txBody>
      </p:sp>
      <p:sp>
        <p:nvSpPr>
          <p:cNvPr id="22" name="Espace réservé du pied de page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gsw-FR"/>
          </a:p>
        </p:txBody>
      </p:sp>
      <p:sp>
        <p:nvSpPr>
          <p:cNvPr id="18" name="Espace réservé du numéro de diapositiv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EAFDBEB-020F-438B-9EE1-03B1231606CD}" type="slidenum">
              <a:rPr lang="gsw-FR" smtClean="0"/>
              <a:pPr/>
              <a:t>‹N°›</a:t>
            </a:fld>
            <a:endParaRPr lang="gsw-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diagramLayout" Target="../diagrams/layout3.xml"/><Relationship Id="rId7" Type="http://schemas.openxmlformats.org/officeDocument/2006/relationships/image" Target="../media/image19.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fr/imgres?hl=fr&amp;biw=1366&amp;bih=630&amp;tbm=isch&amp;tbnid=DU2uwGy6TFmCbM:&amp;imgrefurl=http://www.algerie-focus.com/blog/2013/09/revue-de-presse-aid-le-mouton-entre-35-000-et-65-000-da/&amp;docid=vdAP672hldSbTM&amp;imgurl=http://www.algerie-focus.com/wp-content/uploads/2013/09/mouton-aid-300x198.jpg&amp;w=300&amp;h=198&amp;ei=mHSkUvvoH46X0QX0iIHoDQ&amp;zoom=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eg"/><Relationship Id="rId7" Type="http://schemas.openxmlformats.org/officeDocument/2006/relationships/diagramColors" Target="../diagrams/colors1.xml"/><Relationship Id="rId2" Type="http://schemas.openxmlformats.org/officeDocument/2006/relationships/hyperlink" Target="http://www.google.fr/imgres?start=100&amp;hl=fr&amp;biw=1366&amp;bih=630&amp;tbm=isch&amp;tbnid=567LByvDwk_EJM:&amp;imgrefurl=http://www.algerie360.com/algerie/le-ministre-de-lagriculture-rassure%C2%ABle-mouton-de-laid-largement-disponible%C2%BB/&amp;docid=VQAtGDfsvePzFM&amp;imgurl=http://lh6.ggpht.com/-PEYTmPqRn0A/UGfq0v2I0uI/AAAAAAADR6c/pxyUEWCyLl0/s800/P120930-14.jpg&amp;w=350&amp;h=250&amp;ei=p3SkUuOnEq-z0QX9moHgCA&amp;zoom=1" TargetMode="Externa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Layout" Target="../diagrams/layout2.xml"/><Relationship Id="rId7" Type="http://schemas.openxmlformats.org/officeDocument/2006/relationships/hyperlink" Target="http://www.google.fr/imgres?hl=fr&amp;biw=1366&amp;bih=630&amp;tbm=isch&amp;tbnid=DeJtJSfJN8JxzM:&amp;imgrefurl=https://azititou.wordpress.com/2010/07/11/la-plus-belle-race-de-moutons-en-algerie/&amp;docid=A-Xc98Lblh2K1M&amp;imgurl=http://i33.servimg.com/u/f33/12/83/88/74/mouton10.jpg&amp;w=165&amp;h=126&amp;ei=mHSkUvvoH46X0QX0iIHoDQ&amp;zoom=1" TargetMode="Externa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1052736"/>
            <a:ext cx="7772400" cy="3033682"/>
          </a:xfrm>
          <a:scene3d>
            <a:camera prst="isometricOffAxis1Right"/>
            <a:lightRig rig="threePt" dir="t"/>
          </a:scene3d>
        </p:spPr>
        <p:txBody>
          <a:bodyPr>
            <a:normAutofit fontScale="90000"/>
          </a:bodyPr>
          <a:lstStyle/>
          <a:p>
            <a:r>
              <a:rPr lang="gsw-FR" sz="3600" dirty="0" smtClean="0">
                <a:solidFill>
                  <a:srgbClr val="2209DD"/>
                </a:solidFill>
              </a:rPr>
              <a:t>Flaveur et composition en acides gras des viandes d’agneaux issues des p</a:t>
            </a:r>
            <a:r>
              <a:rPr lang="gsw-FR" sz="3600" dirty="0" smtClean="0">
                <a:solidFill>
                  <a:srgbClr val="2209DD"/>
                </a:solidFill>
                <a:latin typeface="Times New Roman"/>
                <a:cs typeface="Times New Roman"/>
              </a:rPr>
              <a:t>â</a:t>
            </a:r>
            <a:r>
              <a:rPr lang="gsw-FR" sz="3600" dirty="0" smtClean="0">
                <a:solidFill>
                  <a:srgbClr val="2209DD"/>
                </a:solidFill>
              </a:rPr>
              <a:t>turages des hauts plateaux et des zones steppiques . </a:t>
            </a:r>
            <a:r>
              <a:rPr lang="gsw-FR" dirty="0" smtClean="0">
                <a:solidFill>
                  <a:srgbClr val="2209DD"/>
                </a:solidFill>
              </a:rPr>
              <a:t/>
            </a:r>
            <a:br>
              <a:rPr lang="gsw-FR" dirty="0" smtClean="0">
                <a:solidFill>
                  <a:srgbClr val="2209DD"/>
                </a:solidFill>
              </a:rPr>
            </a:br>
            <a:endParaRPr lang="gsw-FR" dirty="0">
              <a:solidFill>
                <a:srgbClr val="2209DD"/>
              </a:solidFill>
            </a:endParaRPr>
          </a:p>
        </p:txBody>
      </p:sp>
      <p:pic>
        <p:nvPicPr>
          <p:cNvPr id="4" name="Image 3" descr="C:\Users\pc.com\Desktop\Logo_ Mostaganem.jpg"/>
          <p:cNvPicPr/>
          <p:nvPr/>
        </p:nvPicPr>
        <p:blipFill>
          <a:blip r:embed="rId2" cstate="print"/>
          <a:srcRect/>
          <a:stretch>
            <a:fillRect/>
          </a:stretch>
        </p:blipFill>
        <p:spPr bwMode="auto">
          <a:xfrm>
            <a:off x="179512" y="188640"/>
            <a:ext cx="1656184" cy="1714512"/>
          </a:xfrm>
          <a:prstGeom prst="rect">
            <a:avLst/>
          </a:prstGeom>
          <a:ln>
            <a:noFill/>
          </a:ln>
          <a:effectLst>
            <a:softEdge rad="112500"/>
          </a:effectLst>
        </p:spPr>
      </p:pic>
      <p:sp>
        <p:nvSpPr>
          <p:cNvPr id="5" name="Légende sans bordure 1 4"/>
          <p:cNvSpPr/>
          <p:nvPr/>
        </p:nvSpPr>
        <p:spPr>
          <a:xfrm>
            <a:off x="2411760" y="3861048"/>
            <a:ext cx="6732240" cy="792088"/>
          </a:xfrm>
          <a:prstGeom prst="callout1">
            <a:avLst/>
          </a:prstGeom>
        </p:spPr>
        <p:style>
          <a:lnRef idx="1">
            <a:schemeClr val="accent1"/>
          </a:lnRef>
          <a:fillRef idx="2">
            <a:schemeClr val="accent1"/>
          </a:fillRef>
          <a:effectRef idx="1">
            <a:schemeClr val="accent1"/>
          </a:effectRef>
          <a:fontRef idx="minor">
            <a:schemeClr val="dk1"/>
          </a:fontRef>
        </p:style>
        <p:txBody>
          <a:bodyPr rtlCol="0" anchor="ctr"/>
          <a:lstStyle/>
          <a:p>
            <a:r>
              <a:rPr lang="nl-NL" sz="2000" b="1" i="1" dirty="0" err="1" smtClean="0">
                <a:latin typeface="Times New Roman" pitchFamily="18" charset="0"/>
                <a:cs typeface="Times New Roman" pitchFamily="18" charset="0"/>
              </a:rPr>
              <a:t>Nabila</a:t>
            </a:r>
            <a:r>
              <a:rPr lang="nl-NL" sz="2000" b="1" i="1" dirty="0" smtClean="0">
                <a:latin typeface="Times New Roman" pitchFamily="18" charset="0"/>
                <a:cs typeface="Times New Roman" pitchFamily="18" charset="0"/>
              </a:rPr>
              <a:t> </a:t>
            </a:r>
            <a:r>
              <a:rPr lang="nl-NL" sz="2000" b="1" i="1" dirty="0" err="1" smtClean="0">
                <a:latin typeface="Times New Roman" pitchFamily="18" charset="0"/>
                <a:cs typeface="Times New Roman" pitchFamily="18" charset="0"/>
              </a:rPr>
              <a:t>Berrighi</a:t>
            </a:r>
            <a:r>
              <a:rPr lang="nl-NL" sz="2000" b="1" i="1" dirty="0" smtClean="0">
                <a:latin typeface="Times New Roman" pitchFamily="18" charset="0"/>
                <a:cs typeface="Times New Roman" pitchFamily="18" charset="0"/>
              </a:rPr>
              <a:t> </a:t>
            </a:r>
            <a:r>
              <a:rPr lang="nl-NL" sz="2000" b="1" i="1" baseline="30000" dirty="0" smtClean="0">
                <a:latin typeface="Times New Roman" pitchFamily="18" charset="0"/>
                <a:cs typeface="Times New Roman" pitchFamily="18" charset="0"/>
              </a:rPr>
              <a:t>1</a:t>
            </a:r>
            <a:r>
              <a:rPr lang="nl-NL" sz="2000" baseline="30000" dirty="0" smtClean="0">
                <a:latin typeface="Times New Roman" pitchFamily="18" charset="0"/>
                <a:cs typeface="Times New Roman" pitchFamily="18" charset="0"/>
              </a:rPr>
              <a:t>, </a:t>
            </a:r>
            <a:r>
              <a:rPr lang="nl-NL" baseline="30000" dirty="0" smtClean="0">
                <a:latin typeface="Times New Roman" pitchFamily="18" charset="0"/>
                <a:cs typeface="Times New Roman" pitchFamily="18" charset="0"/>
              </a:rPr>
              <a:t>*</a:t>
            </a:r>
            <a:r>
              <a:rPr lang="nl-NL" dirty="0" smtClean="0">
                <a:latin typeface="Times New Roman" pitchFamily="18" charset="0"/>
                <a:cs typeface="Times New Roman" pitchFamily="18" charset="0"/>
              </a:rPr>
              <a:t> </a:t>
            </a:r>
            <a:r>
              <a:rPr lang="nl-NL" dirty="0" err="1" smtClean="0">
                <a:latin typeface="Times New Roman" pitchFamily="18" charset="0"/>
                <a:cs typeface="Times New Roman" pitchFamily="18" charset="0"/>
              </a:rPr>
              <a:t>Kaddour</a:t>
            </a:r>
            <a:r>
              <a:rPr lang="nl-NL" dirty="0" smtClean="0">
                <a:latin typeface="Times New Roman" pitchFamily="18" charset="0"/>
                <a:cs typeface="Times New Roman" pitchFamily="18" charset="0"/>
              </a:rPr>
              <a:t> Bouderoua</a:t>
            </a:r>
            <a:r>
              <a:rPr lang="nl-NL" baseline="30000" dirty="0" smtClean="0">
                <a:latin typeface="Times New Roman" pitchFamily="18" charset="0"/>
                <a:cs typeface="Times New Roman" pitchFamily="18" charset="0"/>
              </a:rPr>
              <a:t>1</a:t>
            </a:r>
            <a:r>
              <a:rPr lang="nl-NL" dirty="0" smtClean="0">
                <a:latin typeface="Times New Roman" pitchFamily="18" charset="0"/>
                <a:cs typeface="Times New Roman" pitchFamily="18" charset="0"/>
              </a:rPr>
              <a:t>, </a:t>
            </a:r>
            <a:r>
              <a:rPr lang="nl-NL" dirty="0" err="1" smtClean="0">
                <a:latin typeface="Times New Roman" pitchFamily="18" charset="0"/>
                <a:cs typeface="Times New Roman" pitchFamily="18" charset="0"/>
              </a:rPr>
              <a:t>Gema</a:t>
            </a:r>
            <a:r>
              <a:rPr lang="nl-NL" dirty="0" smtClean="0">
                <a:latin typeface="Times New Roman" pitchFamily="18" charset="0"/>
                <a:cs typeface="Times New Roman" pitchFamily="18" charset="0"/>
              </a:rPr>
              <a:t> </a:t>
            </a:r>
            <a:r>
              <a:rPr lang="nl-NL" dirty="0" err="1" smtClean="0">
                <a:latin typeface="Times New Roman" pitchFamily="18" charset="0"/>
                <a:cs typeface="Times New Roman" pitchFamily="18" charset="0"/>
              </a:rPr>
              <a:t>Nieto</a:t>
            </a:r>
            <a:r>
              <a:rPr lang="nl-NL" dirty="0" smtClean="0">
                <a:latin typeface="Times New Roman" pitchFamily="18" charset="0"/>
                <a:cs typeface="Times New Roman" pitchFamily="18" charset="0"/>
              </a:rPr>
              <a:t> </a:t>
            </a:r>
            <a:r>
              <a:rPr lang="nl-NL" baseline="30000" dirty="0" smtClean="0">
                <a:latin typeface="Times New Roman" pitchFamily="18" charset="0"/>
                <a:cs typeface="Times New Roman" pitchFamily="18" charset="0"/>
              </a:rPr>
              <a:t>2, </a:t>
            </a:r>
            <a:r>
              <a:rPr lang="nl-NL" dirty="0" smtClean="0">
                <a:latin typeface="Times New Roman" pitchFamily="18" charset="0"/>
                <a:cs typeface="Times New Roman" pitchFamily="18" charset="0"/>
              </a:rPr>
              <a:t>Gaspar Ros</a:t>
            </a:r>
            <a:r>
              <a:rPr lang="nl-NL" baseline="30000" dirty="0" smtClean="0">
                <a:latin typeface="Times New Roman" pitchFamily="18" charset="0"/>
                <a:cs typeface="Times New Roman" pitchFamily="18" charset="0"/>
              </a:rPr>
              <a:t>2</a:t>
            </a:r>
            <a:endParaRPr lang="gsw-FR"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Nabila\Desktop\nour\IMG_0351.JPG"/>
          <p:cNvPicPr>
            <a:picLocks noGrp="1" noChangeAspect="1" noChangeArrowheads="1"/>
          </p:cNvPicPr>
          <p:nvPr>
            <p:ph idx="1"/>
          </p:nvPr>
        </p:nvPicPr>
        <p:blipFill>
          <a:blip r:embed="rId2" cstate="print"/>
          <a:srcRect/>
          <a:stretch>
            <a:fillRect/>
          </a:stretch>
        </p:blipFill>
        <p:spPr bwMode="auto">
          <a:xfrm>
            <a:off x="-180528" y="0"/>
            <a:ext cx="3384376" cy="3284984"/>
          </a:xfrm>
          <a:prstGeom prst="ellipse">
            <a:avLst/>
          </a:prstGeom>
          <a:ln>
            <a:noFill/>
          </a:ln>
          <a:effectLst>
            <a:softEdge rad="112500"/>
          </a:effectLst>
        </p:spPr>
      </p:pic>
      <p:pic>
        <p:nvPicPr>
          <p:cNvPr id="5" name="Picture 3" descr="C:\Users\Nabila\Desktop\nour\IMG_0353.JPG"/>
          <p:cNvPicPr>
            <a:picLocks noChangeAspect="1" noChangeArrowheads="1"/>
          </p:cNvPicPr>
          <p:nvPr/>
        </p:nvPicPr>
        <p:blipFill>
          <a:blip r:embed="rId3" cstate="print"/>
          <a:srcRect/>
          <a:stretch>
            <a:fillRect/>
          </a:stretch>
        </p:blipFill>
        <p:spPr bwMode="auto">
          <a:xfrm>
            <a:off x="3275856" y="0"/>
            <a:ext cx="2808312" cy="299695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Picture 4" descr="C:\Users\Nabila\Desktop\nour\IMG_0355.JPG"/>
          <p:cNvPicPr>
            <a:picLocks noChangeAspect="1" noChangeArrowheads="1"/>
          </p:cNvPicPr>
          <p:nvPr/>
        </p:nvPicPr>
        <p:blipFill>
          <a:blip r:embed="rId4" cstate="print"/>
          <a:srcRect/>
          <a:stretch>
            <a:fillRect/>
          </a:stretch>
        </p:blipFill>
        <p:spPr bwMode="auto">
          <a:xfrm>
            <a:off x="6228184" y="0"/>
            <a:ext cx="2915816" cy="3140968"/>
          </a:xfrm>
          <a:prstGeom prst="rect">
            <a:avLst/>
          </a:prstGeom>
          <a:ln>
            <a:noFill/>
          </a:ln>
          <a:effectLst>
            <a:softEdge rad="112500"/>
          </a:effectLst>
        </p:spPr>
      </p:pic>
      <p:pic>
        <p:nvPicPr>
          <p:cNvPr id="7" name="Picture 2" descr="C:\Users\Nabila\Desktop\nour\IMG_0469.JPG"/>
          <p:cNvPicPr>
            <a:picLocks noChangeAspect="1" noChangeArrowheads="1"/>
          </p:cNvPicPr>
          <p:nvPr/>
        </p:nvPicPr>
        <p:blipFill>
          <a:blip r:embed="rId5" cstate="print"/>
          <a:srcRect/>
          <a:stretch>
            <a:fillRect/>
          </a:stretch>
        </p:blipFill>
        <p:spPr bwMode="auto">
          <a:xfrm>
            <a:off x="0" y="3329609"/>
            <a:ext cx="3635895" cy="35283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5" descr="C:\Users\Nabila\Desktop\nour\IMG_0474.JPG"/>
          <p:cNvPicPr>
            <a:picLocks noChangeAspect="1" noChangeArrowheads="1"/>
          </p:cNvPicPr>
          <p:nvPr/>
        </p:nvPicPr>
        <p:blipFill>
          <a:blip r:embed="rId6" cstate="print"/>
          <a:srcRect/>
          <a:stretch>
            <a:fillRect/>
          </a:stretch>
        </p:blipFill>
        <p:spPr bwMode="auto">
          <a:xfrm>
            <a:off x="3707904" y="3284984"/>
            <a:ext cx="2232248" cy="3573016"/>
          </a:xfrm>
          <a:prstGeom prst="rect">
            <a:avLst/>
          </a:prstGeom>
          <a:ln>
            <a:noFill/>
          </a:ln>
          <a:effectLst>
            <a:softEdge rad="112500"/>
          </a:effectLst>
        </p:spPr>
      </p:pic>
      <p:pic>
        <p:nvPicPr>
          <p:cNvPr id="9" name="Picture 4" descr="C:\Users\Nabila\Desktop\nour\IMG_0473.JPG"/>
          <p:cNvPicPr>
            <a:picLocks noChangeAspect="1" noChangeArrowheads="1"/>
          </p:cNvPicPr>
          <p:nvPr/>
        </p:nvPicPr>
        <p:blipFill>
          <a:blip r:embed="rId7" cstate="print"/>
          <a:srcRect/>
          <a:stretch>
            <a:fillRect/>
          </a:stretch>
        </p:blipFill>
        <p:spPr bwMode="auto">
          <a:xfrm>
            <a:off x="6012160" y="3284984"/>
            <a:ext cx="3131840" cy="3573016"/>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2.5"/>
                                          </p:val>
                                        </p:tav>
                                        <p:tav tm="100000">
                                          <p:val>
                                            <p:strVal val="#ppt_w"/>
                                          </p:val>
                                        </p:tav>
                                      </p:tavLst>
                                    </p:anim>
                                    <p:anim calcmode="lin" valueType="num">
                                      <p:cBhvr>
                                        <p:cTn id="8" dur="500" fill="hold"/>
                                        <p:tgtEl>
                                          <p:spTgt spid="4"/>
                                        </p:tgtEl>
                                        <p:attrNameLst>
                                          <p:attrName>ppt_h</p:attrName>
                                        </p:attrNameLst>
                                      </p:cBhvr>
                                      <p:tavLst>
                                        <p:tav tm="0">
                                          <p:val>
                                            <p:strVal val="#ppt_h*0.01"/>
                                          </p:val>
                                        </p:tav>
                                        <p:tav tm="100000">
                                          <p:val>
                                            <p:strVal val="#ppt_h"/>
                                          </p:val>
                                        </p:tav>
                                      </p:tavLst>
                                    </p:anim>
                                    <p:anim calcmode="lin" valueType="num">
                                      <p:cBhvr>
                                        <p:cTn id="9" dur="500" fill="hold"/>
                                        <p:tgtEl>
                                          <p:spTgt spid="4"/>
                                        </p:tgtEl>
                                        <p:attrNameLst>
                                          <p:attrName>ppt_x</p:attrName>
                                        </p:attrNameLst>
                                      </p:cBhvr>
                                      <p:tavLst>
                                        <p:tav tm="0">
                                          <p:val>
                                            <p:strVal val="#ppt_x"/>
                                          </p:val>
                                        </p:tav>
                                        <p:tav tm="100000">
                                          <p:val>
                                            <p:strVal val="#ppt_x"/>
                                          </p:val>
                                        </p:tav>
                                      </p:tavLst>
                                    </p:anim>
                                    <p:anim calcmode="lin" valueType="num">
                                      <p:cBhvr>
                                        <p:cTn id="10" dur="500" fill="hold"/>
                                        <p:tgtEl>
                                          <p:spTgt spid="4"/>
                                        </p:tgtEl>
                                        <p:attrNameLst>
                                          <p:attrName>ppt_y</p:attrName>
                                        </p:attrNameLst>
                                      </p:cBhvr>
                                      <p:tavLst>
                                        <p:tav tm="0">
                                          <p:val>
                                            <p:strVal val="#ppt_h+1"/>
                                          </p:val>
                                        </p:tav>
                                        <p:tav tm="100000">
                                          <p:val>
                                            <p:strVal val="#ppt_y"/>
                                          </p:val>
                                        </p:tav>
                                      </p:tavLst>
                                    </p:anim>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2.5"/>
                                          </p:val>
                                        </p:tav>
                                        <p:tav tm="100000">
                                          <p:val>
                                            <p:strVal val="#ppt_w"/>
                                          </p:val>
                                        </p:tav>
                                      </p:tavLst>
                                    </p:anim>
                                    <p:anim calcmode="lin" valueType="num">
                                      <p:cBhvr>
                                        <p:cTn id="17" dur="500" fill="hold"/>
                                        <p:tgtEl>
                                          <p:spTgt spid="5"/>
                                        </p:tgtEl>
                                        <p:attrNameLst>
                                          <p:attrName>ppt_h</p:attrName>
                                        </p:attrNameLst>
                                      </p:cBhvr>
                                      <p:tavLst>
                                        <p:tav tm="0">
                                          <p:val>
                                            <p:strVal val="#ppt_h*0.01"/>
                                          </p:val>
                                        </p:tav>
                                        <p:tav tm="100000">
                                          <p:val>
                                            <p:strVal val="#ppt_h"/>
                                          </p:val>
                                        </p:tav>
                                      </p:tavLst>
                                    </p:anim>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h+1"/>
                                          </p:val>
                                        </p:tav>
                                        <p:tav tm="100000">
                                          <p:val>
                                            <p:strVal val="#ppt_y"/>
                                          </p:val>
                                        </p:tav>
                                      </p:tavLst>
                                    </p:anim>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strVal val="#ppt_w*2.5"/>
                                          </p:val>
                                        </p:tav>
                                        <p:tav tm="100000">
                                          <p:val>
                                            <p:strVal val="#ppt_w"/>
                                          </p:val>
                                        </p:tav>
                                      </p:tavLst>
                                    </p:anim>
                                    <p:anim calcmode="lin" valueType="num">
                                      <p:cBhvr>
                                        <p:cTn id="26" dur="500" fill="hold"/>
                                        <p:tgtEl>
                                          <p:spTgt spid="5"/>
                                        </p:tgtEl>
                                        <p:attrNameLst>
                                          <p:attrName>ppt_h</p:attrName>
                                        </p:attrNameLst>
                                      </p:cBhvr>
                                      <p:tavLst>
                                        <p:tav tm="0">
                                          <p:val>
                                            <p:strVal val="#ppt_h*0.01"/>
                                          </p:val>
                                        </p:tav>
                                        <p:tav tm="100000">
                                          <p:val>
                                            <p:strVal val="#ppt_h"/>
                                          </p:val>
                                        </p:tav>
                                      </p:tavLst>
                                    </p:anim>
                                    <p:anim calcmode="lin" valueType="num">
                                      <p:cBhvr>
                                        <p:cTn id="27" dur="500" fill="hold"/>
                                        <p:tgtEl>
                                          <p:spTgt spid="5"/>
                                        </p:tgtEl>
                                        <p:attrNameLst>
                                          <p:attrName>ppt_x</p:attrName>
                                        </p:attrNameLst>
                                      </p:cBhvr>
                                      <p:tavLst>
                                        <p:tav tm="0">
                                          <p:val>
                                            <p:strVal val="#ppt_x"/>
                                          </p:val>
                                        </p:tav>
                                        <p:tav tm="100000">
                                          <p:val>
                                            <p:strVal val="#ppt_x"/>
                                          </p:val>
                                        </p:tav>
                                      </p:tavLst>
                                    </p:anim>
                                    <p:anim calcmode="lin" valueType="num">
                                      <p:cBhvr>
                                        <p:cTn id="28" dur="500" fill="hold"/>
                                        <p:tgtEl>
                                          <p:spTgt spid="5"/>
                                        </p:tgtEl>
                                        <p:attrNameLst>
                                          <p:attrName>ppt_y</p:attrName>
                                        </p:attrNameLst>
                                      </p:cBhvr>
                                      <p:tavLst>
                                        <p:tav tm="0">
                                          <p:val>
                                            <p:strVal val="#ppt_h+1"/>
                                          </p:val>
                                        </p:tav>
                                        <p:tav tm="100000">
                                          <p:val>
                                            <p:strVal val="#ppt_y"/>
                                          </p:val>
                                        </p:tav>
                                      </p:tavLst>
                                    </p:anim>
                                    <p:animEffect transition="in" filter="fade">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58" presetClass="entr" presetSubtype="0" accel="10000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strVal val="#ppt_w*2.5"/>
                                          </p:val>
                                        </p:tav>
                                        <p:tav tm="100000">
                                          <p:val>
                                            <p:strVal val="#ppt_w"/>
                                          </p:val>
                                        </p:tav>
                                      </p:tavLst>
                                    </p:anim>
                                    <p:anim calcmode="lin" valueType="num">
                                      <p:cBhvr>
                                        <p:cTn id="35" dur="500" fill="hold"/>
                                        <p:tgtEl>
                                          <p:spTgt spid="6"/>
                                        </p:tgtEl>
                                        <p:attrNameLst>
                                          <p:attrName>ppt_h</p:attrName>
                                        </p:attrNameLst>
                                      </p:cBhvr>
                                      <p:tavLst>
                                        <p:tav tm="0">
                                          <p:val>
                                            <p:strVal val="#ppt_h*0.01"/>
                                          </p:val>
                                        </p:tav>
                                        <p:tav tm="100000">
                                          <p:val>
                                            <p:strVal val="#ppt_h"/>
                                          </p:val>
                                        </p:tav>
                                      </p:tavLst>
                                    </p:anim>
                                    <p:anim calcmode="lin" valueType="num">
                                      <p:cBhvr>
                                        <p:cTn id="36" dur="500" fill="hold"/>
                                        <p:tgtEl>
                                          <p:spTgt spid="6"/>
                                        </p:tgtEl>
                                        <p:attrNameLst>
                                          <p:attrName>ppt_x</p:attrName>
                                        </p:attrNameLst>
                                      </p:cBhvr>
                                      <p:tavLst>
                                        <p:tav tm="0">
                                          <p:val>
                                            <p:strVal val="#ppt_x"/>
                                          </p:val>
                                        </p:tav>
                                        <p:tav tm="100000">
                                          <p:val>
                                            <p:strVal val="#ppt_x"/>
                                          </p:val>
                                        </p:tav>
                                      </p:tavLst>
                                    </p:anim>
                                    <p:anim calcmode="lin" valueType="num">
                                      <p:cBhvr>
                                        <p:cTn id="37" dur="500" fill="hold"/>
                                        <p:tgtEl>
                                          <p:spTgt spid="6"/>
                                        </p:tgtEl>
                                        <p:attrNameLst>
                                          <p:attrName>ppt_y</p:attrName>
                                        </p:attrNameLst>
                                      </p:cBhvr>
                                      <p:tavLst>
                                        <p:tav tm="0">
                                          <p:val>
                                            <p:strVal val="#ppt_h+1"/>
                                          </p:val>
                                        </p:tav>
                                        <p:tav tm="100000">
                                          <p:val>
                                            <p:strVal val="#ppt_y"/>
                                          </p:val>
                                        </p:tav>
                                      </p:tavLst>
                                    </p:anim>
                                    <p:animEffect transition="in" filter="fade">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58" presetClass="entr" presetSubtype="0" accel="10000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strVal val="#ppt_w*2.5"/>
                                          </p:val>
                                        </p:tav>
                                        <p:tav tm="100000">
                                          <p:val>
                                            <p:strVal val="#ppt_w"/>
                                          </p:val>
                                        </p:tav>
                                      </p:tavLst>
                                    </p:anim>
                                    <p:anim calcmode="lin" valueType="num">
                                      <p:cBhvr>
                                        <p:cTn id="44" dur="500" fill="hold"/>
                                        <p:tgtEl>
                                          <p:spTgt spid="9"/>
                                        </p:tgtEl>
                                        <p:attrNameLst>
                                          <p:attrName>ppt_h</p:attrName>
                                        </p:attrNameLst>
                                      </p:cBhvr>
                                      <p:tavLst>
                                        <p:tav tm="0">
                                          <p:val>
                                            <p:strVal val="#ppt_h*0.01"/>
                                          </p:val>
                                        </p:tav>
                                        <p:tav tm="100000">
                                          <p:val>
                                            <p:strVal val="#ppt_h"/>
                                          </p:val>
                                        </p:tav>
                                      </p:tavLst>
                                    </p:anim>
                                    <p:anim calcmode="lin" valueType="num">
                                      <p:cBhvr>
                                        <p:cTn id="45" dur="500" fill="hold"/>
                                        <p:tgtEl>
                                          <p:spTgt spid="9"/>
                                        </p:tgtEl>
                                        <p:attrNameLst>
                                          <p:attrName>ppt_x</p:attrName>
                                        </p:attrNameLst>
                                      </p:cBhvr>
                                      <p:tavLst>
                                        <p:tav tm="0">
                                          <p:val>
                                            <p:strVal val="#ppt_x"/>
                                          </p:val>
                                        </p:tav>
                                        <p:tav tm="100000">
                                          <p:val>
                                            <p:strVal val="#ppt_x"/>
                                          </p:val>
                                        </p:tav>
                                      </p:tavLst>
                                    </p:anim>
                                    <p:anim calcmode="lin" valueType="num">
                                      <p:cBhvr>
                                        <p:cTn id="46" dur="500" fill="hold"/>
                                        <p:tgtEl>
                                          <p:spTgt spid="9"/>
                                        </p:tgtEl>
                                        <p:attrNameLst>
                                          <p:attrName>ppt_y</p:attrName>
                                        </p:attrNameLst>
                                      </p:cBhvr>
                                      <p:tavLst>
                                        <p:tav tm="0">
                                          <p:val>
                                            <p:strVal val="#ppt_h+1"/>
                                          </p:val>
                                        </p:tav>
                                        <p:tav tm="100000">
                                          <p:val>
                                            <p:strVal val="#ppt_y"/>
                                          </p:val>
                                        </p:tav>
                                      </p:tavLst>
                                    </p:anim>
                                    <p:animEffect transition="in" filter="fade">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58" presetClass="entr" presetSubtype="0" accel="100000" fill="hold" nodeType="click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strVal val="#ppt_w*2.5"/>
                                          </p:val>
                                        </p:tav>
                                        <p:tav tm="100000">
                                          <p:val>
                                            <p:strVal val="#ppt_w"/>
                                          </p:val>
                                        </p:tav>
                                      </p:tavLst>
                                    </p:anim>
                                    <p:anim calcmode="lin" valueType="num">
                                      <p:cBhvr>
                                        <p:cTn id="53" dur="500" fill="hold"/>
                                        <p:tgtEl>
                                          <p:spTgt spid="8"/>
                                        </p:tgtEl>
                                        <p:attrNameLst>
                                          <p:attrName>ppt_h</p:attrName>
                                        </p:attrNameLst>
                                      </p:cBhvr>
                                      <p:tavLst>
                                        <p:tav tm="0">
                                          <p:val>
                                            <p:strVal val="#ppt_h*0.01"/>
                                          </p:val>
                                        </p:tav>
                                        <p:tav tm="100000">
                                          <p:val>
                                            <p:strVal val="#ppt_h"/>
                                          </p:val>
                                        </p:tav>
                                      </p:tavLst>
                                    </p:anim>
                                    <p:anim calcmode="lin" valueType="num">
                                      <p:cBhvr>
                                        <p:cTn id="54" dur="500" fill="hold"/>
                                        <p:tgtEl>
                                          <p:spTgt spid="8"/>
                                        </p:tgtEl>
                                        <p:attrNameLst>
                                          <p:attrName>ppt_x</p:attrName>
                                        </p:attrNameLst>
                                      </p:cBhvr>
                                      <p:tavLst>
                                        <p:tav tm="0">
                                          <p:val>
                                            <p:strVal val="#ppt_x"/>
                                          </p:val>
                                        </p:tav>
                                        <p:tav tm="100000">
                                          <p:val>
                                            <p:strVal val="#ppt_x"/>
                                          </p:val>
                                        </p:tav>
                                      </p:tavLst>
                                    </p:anim>
                                    <p:anim calcmode="lin" valueType="num">
                                      <p:cBhvr>
                                        <p:cTn id="55" dur="500" fill="hold"/>
                                        <p:tgtEl>
                                          <p:spTgt spid="8"/>
                                        </p:tgtEl>
                                        <p:attrNameLst>
                                          <p:attrName>ppt_y</p:attrName>
                                        </p:attrNameLst>
                                      </p:cBhvr>
                                      <p:tavLst>
                                        <p:tav tm="0">
                                          <p:val>
                                            <p:strVal val="#ppt_h+1"/>
                                          </p:val>
                                        </p:tav>
                                        <p:tav tm="100000">
                                          <p:val>
                                            <p:strVal val="#ppt_y"/>
                                          </p:val>
                                        </p:tav>
                                      </p:tavLst>
                                    </p:anim>
                                    <p:animEffect transition="in" filter="fade">
                                      <p:cBhvr>
                                        <p:cTn id="56" dur="500"/>
                                        <p:tgtEl>
                                          <p:spTgt spid="8"/>
                                        </p:tgtEl>
                                      </p:cBhvr>
                                    </p:animEffect>
                                  </p:childTnLst>
                                </p:cTn>
                              </p:par>
                            </p:childTnLst>
                          </p:cTn>
                        </p:par>
                      </p:childTnLst>
                    </p:cTn>
                  </p:par>
                  <p:par>
                    <p:cTn id="57" fill="hold">
                      <p:stCondLst>
                        <p:cond delay="indefinite"/>
                      </p:stCondLst>
                      <p:childTnLst>
                        <p:par>
                          <p:cTn id="58" fill="hold">
                            <p:stCondLst>
                              <p:cond delay="0"/>
                            </p:stCondLst>
                            <p:childTnLst>
                              <p:par>
                                <p:cTn id="59" presetID="58" presetClass="entr" presetSubtype="0" accel="100000" fill="hold" nodeType="click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strVal val="#ppt_w*2.5"/>
                                          </p:val>
                                        </p:tav>
                                        <p:tav tm="100000">
                                          <p:val>
                                            <p:strVal val="#ppt_w"/>
                                          </p:val>
                                        </p:tav>
                                      </p:tavLst>
                                    </p:anim>
                                    <p:anim calcmode="lin" valueType="num">
                                      <p:cBhvr>
                                        <p:cTn id="62" dur="500" fill="hold"/>
                                        <p:tgtEl>
                                          <p:spTgt spid="7"/>
                                        </p:tgtEl>
                                        <p:attrNameLst>
                                          <p:attrName>ppt_h</p:attrName>
                                        </p:attrNameLst>
                                      </p:cBhvr>
                                      <p:tavLst>
                                        <p:tav tm="0">
                                          <p:val>
                                            <p:strVal val="#ppt_h*0.01"/>
                                          </p:val>
                                        </p:tav>
                                        <p:tav tm="100000">
                                          <p:val>
                                            <p:strVal val="#ppt_h"/>
                                          </p:val>
                                        </p:tav>
                                      </p:tavLst>
                                    </p:anim>
                                    <p:anim calcmode="lin" valueType="num">
                                      <p:cBhvr>
                                        <p:cTn id="63" dur="500" fill="hold"/>
                                        <p:tgtEl>
                                          <p:spTgt spid="7"/>
                                        </p:tgtEl>
                                        <p:attrNameLst>
                                          <p:attrName>ppt_x</p:attrName>
                                        </p:attrNameLst>
                                      </p:cBhvr>
                                      <p:tavLst>
                                        <p:tav tm="0">
                                          <p:val>
                                            <p:strVal val="#ppt_x"/>
                                          </p:val>
                                        </p:tav>
                                        <p:tav tm="100000">
                                          <p:val>
                                            <p:strVal val="#ppt_x"/>
                                          </p:val>
                                        </p:tav>
                                      </p:tavLst>
                                    </p:anim>
                                    <p:anim calcmode="lin" valueType="num">
                                      <p:cBhvr>
                                        <p:cTn id="64" dur="500" fill="hold"/>
                                        <p:tgtEl>
                                          <p:spTgt spid="7"/>
                                        </p:tgtEl>
                                        <p:attrNameLst>
                                          <p:attrName>ppt_y</p:attrName>
                                        </p:attrNameLst>
                                      </p:cBhvr>
                                      <p:tavLst>
                                        <p:tav tm="0">
                                          <p:val>
                                            <p:strVal val="#ppt_h+1"/>
                                          </p:val>
                                        </p:tav>
                                        <p:tav tm="100000">
                                          <p:val>
                                            <p:strVal val="#ppt_y"/>
                                          </p:val>
                                        </p:tav>
                                      </p:tavLst>
                                    </p:anim>
                                    <p:animEffect transition="in" filter="fade">
                                      <p:cBhvr>
                                        <p:cTn id="6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11560" y="-315416"/>
            <a:ext cx="8229600" cy="1143000"/>
          </a:xfrm>
        </p:spPr>
        <p:txBody>
          <a:bodyPr>
            <a:prstTxWarp prst="textArchDown">
              <a:avLst/>
            </a:prstTxWarp>
            <a:normAutofit fontScale="90000"/>
          </a:bodyPr>
          <a:lstStyle/>
          <a:p>
            <a:pPr algn="ctr"/>
            <a:r>
              <a:rPr lang="gsw-FR" sz="4400" i="1" dirty="0" smtClean="0">
                <a:solidFill>
                  <a:srgbClr val="FF0000"/>
                </a:solidFill>
                <a:latin typeface="Lucida Calligraphy" pitchFamily="66" charset="0"/>
              </a:rPr>
              <a:t>Les techniques analytiques</a:t>
            </a:r>
            <a:br>
              <a:rPr lang="gsw-FR" sz="4400" i="1" dirty="0" smtClean="0">
                <a:solidFill>
                  <a:srgbClr val="FF0000"/>
                </a:solidFill>
                <a:latin typeface="Lucida Calligraphy" pitchFamily="66" charset="0"/>
              </a:rPr>
            </a:br>
            <a:endParaRPr lang="gsw-FR" i="1" dirty="0">
              <a:solidFill>
                <a:srgbClr val="FF0000"/>
              </a:solidFill>
            </a:endParaRPr>
          </a:p>
        </p:txBody>
      </p:sp>
      <p:graphicFrame>
        <p:nvGraphicFramePr>
          <p:cNvPr id="5" name="Diagramme 4"/>
          <p:cNvGraphicFramePr/>
          <p:nvPr/>
        </p:nvGraphicFramePr>
        <p:xfrm>
          <a:off x="2771800" y="1772816"/>
          <a:ext cx="3960440" cy="3055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C:\Users\Nabila\Desktop\nour\IMG_0384.JPG"/>
          <p:cNvPicPr>
            <a:picLocks noGrp="1" noChangeAspect="1" noChangeArrowheads="1"/>
          </p:cNvPicPr>
          <p:nvPr>
            <p:ph idx="1"/>
          </p:nvPr>
        </p:nvPicPr>
        <p:blipFill>
          <a:blip r:embed="rId7" cstate="print"/>
          <a:srcRect/>
          <a:stretch>
            <a:fillRect/>
          </a:stretch>
        </p:blipFill>
        <p:spPr bwMode="auto">
          <a:xfrm rot="5400000">
            <a:off x="-90264" y="926976"/>
            <a:ext cx="2664296" cy="2483768"/>
          </a:xfrm>
          <a:prstGeom prst="rect">
            <a:avLst/>
          </a:prstGeom>
          <a:ln>
            <a:noFill/>
          </a:ln>
          <a:effectLst>
            <a:softEdge rad="112500"/>
          </a:effectLst>
        </p:spPr>
      </p:pic>
      <p:pic>
        <p:nvPicPr>
          <p:cNvPr id="8" name="Picture 4" descr="C:\Users\Nabila\Desktop\nour\IMG_0398.JPG"/>
          <p:cNvPicPr>
            <a:picLocks noChangeAspect="1" noChangeArrowheads="1"/>
          </p:cNvPicPr>
          <p:nvPr/>
        </p:nvPicPr>
        <p:blipFill>
          <a:blip r:embed="rId8" cstate="print"/>
          <a:srcRect/>
          <a:stretch>
            <a:fillRect/>
          </a:stretch>
        </p:blipFill>
        <p:spPr bwMode="auto">
          <a:xfrm rot="5400000">
            <a:off x="6169868" y="3703340"/>
            <a:ext cx="3284984" cy="3024336"/>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grpId="0" nodeType="clickEffect">
                                  <p:stCondLst>
                                    <p:cond delay="0"/>
                                  </p:stCondLst>
                                  <p:childTnLst>
                                    <p:set>
                                      <p:cBhvr>
                                        <p:cTn id="6" dur="1000">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0"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800" decel="100000"/>
                                        <p:tgtEl>
                                          <p:spTgt spid="6"/>
                                        </p:tgtEl>
                                      </p:cBhvr>
                                    </p:animEffect>
                                    <p:anim calcmode="lin" valueType="num">
                                      <p:cBhvr>
                                        <p:cTn id="12" dur="800" decel="100000" fill="hold"/>
                                        <p:tgtEl>
                                          <p:spTgt spid="6"/>
                                        </p:tgtEl>
                                        <p:attrNameLst>
                                          <p:attrName>style.rotation</p:attrName>
                                        </p:attrNameLst>
                                      </p:cBhvr>
                                      <p:tavLst>
                                        <p:tav tm="0">
                                          <p:val>
                                            <p:fltVal val="-90"/>
                                          </p:val>
                                        </p:tav>
                                        <p:tav tm="100000">
                                          <p:val>
                                            <p:fltVal val="0"/>
                                          </p:val>
                                        </p:tav>
                                      </p:tavLst>
                                    </p:anim>
                                    <p:anim calcmode="lin" valueType="num">
                                      <p:cBhvr>
                                        <p:cTn id="13" dur="800" decel="100000" fill="hold"/>
                                        <p:tgtEl>
                                          <p:spTgt spid="6"/>
                                        </p:tgtEl>
                                        <p:attrNameLst>
                                          <p:attrName>ppt_x</p:attrName>
                                        </p:attrNameLst>
                                      </p:cBhvr>
                                      <p:tavLst>
                                        <p:tav tm="0">
                                          <p:val>
                                            <p:strVal val="#ppt_x+0.4"/>
                                          </p:val>
                                        </p:tav>
                                        <p:tav tm="100000">
                                          <p:val>
                                            <p:strVal val="#ppt_x-0.05"/>
                                          </p:val>
                                        </p:tav>
                                      </p:tavLst>
                                    </p:anim>
                                    <p:anim calcmode="lin" valueType="num">
                                      <p:cBhvr>
                                        <p:cTn id="14" dur="800" decel="100000" fill="hold"/>
                                        <p:tgtEl>
                                          <p:spTgt spid="6"/>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0"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800" decel="100000"/>
                                        <p:tgtEl>
                                          <p:spTgt spid="8"/>
                                        </p:tgtEl>
                                      </p:cBhvr>
                                    </p:animEffect>
                                    <p:anim calcmode="lin" valueType="num">
                                      <p:cBhvr>
                                        <p:cTn id="22" dur="800" decel="100000" fill="hold"/>
                                        <p:tgtEl>
                                          <p:spTgt spid="8"/>
                                        </p:tgtEl>
                                        <p:attrNameLst>
                                          <p:attrName>style.rotation</p:attrName>
                                        </p:attrNameLst>
                                      </p:cBhvr>
                                      <p:tavLst>
                                        <p:tav tm="0">
                                          <p:val>
                                            <p:fltVal val="-90"/>
                                          </p:val>
                                        </p:tav>
                                        <p:tav tm="100000">
                                          <p:val>
                                            <p:fltVal val="0"/>
                                          </p:val>
                                        </p:tav>
                                      </p:tavLst>
                                    </p:anim>
                                    <p:anim calcmode="lin" valueType="num">
                                      <p:cBhvr>
                                        <p:cTn id="23" dur="800" decel="100000" fill="hold"/>
                                        <p:tgtEl>
                                          <p:spTgt spid="8"/>
                                        </p:tgtEl>
                                        <p:attrNameLst>
                                          <p:attrName>ppt_x</p:attrName>
                                        </p:attrNameLst>
                                      </p:cBhvr>
                                      <p:tavLst>
                                        <p:tav tm="0">
                                          <p:val>
                                            <p:strVal val="#ppt_x+0.4"/>
                                          </p:val>
                                        </p:tav>
                                        <p:tav tm="100000">
                                          <p:val>
                                            <p:strVal val="#ppt_x-0.05"/>
                                          </p:val>
                                        </p:tav>
                                      </p:tavLst>
                                    </p:anim>
                                    <p:anim calcmode="lin" valueType="num">
                                      <p:cBhvr>
                                        <p:cTn id="24" dur="800" decel="100000" fill="hold"/>
                                        <p:tgtEl>
                                          <p:spTgt spid="8"/>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0"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800" decel="100000"/>
                                        <p:tgtEl>
                                          <p:spTgt spid="5"/>
                                        </p:tgtEl>
                                      </p:cBhvr>
                                    </p:animEffect>
                                    <p:anim calcmode="lin" valueType="num">
                                      <p:cBhvr>
                                        <p:cTn id="32" dur="800" decel="100000" fill="hold"/>
                                        <p:tgtEl>
                                          <p:spTgt spid="5"/>
                                        </p:tgtEl>
                                        <p:attrNameLst>
                                          <p:attrName>style.rotation</p:attrName>
                                        </p:attrNameLst>
                                      </p:cBhvr>
                                      <p:tavLst>
                                        <p:tav tm="0">
                                          <p:val>
                                            <p:fltVal val="-90"/>
                                          </p:val>
                                        </p:tav>
                                        <p:tav tm="100000">
                                          <p:val>
                                            <p:fltVal val="0"/>
                                          </p:val>
                                        </p:tav>
                                      </p:tavLst>
                                    </p:anim>
                                    <p:anim calcmode="lin" valueType="num">
                                      <p:cBhvr>
                                        <p:cTn id="33" dur="800" decel="100000" fill="hold"/>
                                        <p:tgtEl>
                                          <p:spTgt spid="5"/>
                                        </p:tgtEl>
                                        <p:attrNameLst>
                                          <p:attrName>ppt_x</p:attrName>
                                        </p:attrNameLst>
                                      </p:cBhvr>
                                      <p:tavLst>
                                        <p:tav tm="0">
                                          <p:val>
                                            <p:strVal val="#ppt_x+0.4"/>
                                          </p:val>
                                        </p:tav>
                                        <p:tav tm="100000">
                                          <p:val>
                                            <p:strVal val="#ppt_x-0.05"/>
                                          </p:val>
                                        </p:tav>
                                      </p:tavLst>
                                    </p:anim>
                                    <p:anim calcmode="lin" valueType="num">
                                      <p:cBhvr>
                                        <p:cTn id="34" dur="800" decel="100000" fill="hold"/>
                                        <p:tgtEl>
                                          <p:spTgt spid="5"/>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5"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457200" y="274638"/>
            <a:ext cx="8229600" cy="994122"/>
          </a:xfrm>
          <a:prstGeom prst="roundRect">
            <a:avLst/>
          </a:prstGeom>
          <a:scene3d>
            <a:camera prst="perspectiveAbove"/>
            <a:lightRig rig="threePt" dir="t"/>
          </a:scene3d>
        </p:spPr>
        <p:style>
          <a:lnRef idx="2">
            <a:schemeClr val="dk1"/>
          </a:lnRef>
          <a:fillRef idx="1">
            <a:schemeClr val="lt1"/>
          </a:fillRef>
          <a:effectRef idx="0">
            <a:schemeClr val="dk1"/>
          </a:effectRef>
          <a:fontRef idx="minor">
            <a:schemeClr val="dk1"/>
          </a:fontRef>
        </p:style>
        <p:txBody>
          <a:bodyPr rtlCol="0" anchor="ctr">
            <a:normAutofit/>
          </a:bodyPr>
          <a:lstStyle/>
          <a:p>
            <a:pPr algn="ctr"/>
            <a:r>
              <a:rPr lang="fr-FR" sz="2000" dirty="0" smtClean="0">
                <a:solidFill>
                  <a:srgbClr val="2209DD"/>
                </a:solidFill>
                <a:latin typeface="Times New Roman" pitchFamily="18" charset="0"/>
                <a:cs typeface="Times New Roman" pitchFamily="18" charset="0"/>
              </a:rPr>
              <a:t>Lipides totaux et acides gras composition des </a:t>
            </a:r>
            <a:r>
              <a:rPr lang="fr-FR" sz="2000" dirty="0" err="1" smtClean="0">
                <a:solidFill>
                  <a:srgbClr val="2209DD"/>
                </a:solidFill>
                <a:latin typeface="Times New Roman" pitchFamily="18" charset="0"/>
                <a:cs typeface="Times New Roman" pitchFamily="18" charset="0"/>
              </a:rPr>
              <a:t>Longissimus</a:t>
            </a:r>
            <a:r>
              <a:rPr lang="fr-FR" sz="2000" dirty="0" smtClean="0">
                <a:solidFill>
                  <a:srgbClr val="2209DD"/>
                </a:solidFill>
                <a:latin typeface="Times New Roman" pitchFamily="18" charset="0"/>
                <a:cs typeface="Times New Roman" pitchFamily="18" charset="0"/>
              </a:rPr>
              <a:t> </a:t>
            </a:r>
            <a:r>
              <a:rPr lang="fr-FR" sz="2000" dirty="0" err="1" smtClean="0">
                <a:solidFill>
                  <a:srgbClr val="2209DD"/>
                </a:solidFill>
                <a:latin typeface="Times New Roman" pitchFamily="18" charset="0"/>
                <a:cs typeface="Times New Roman" pitchFamily="18" charset="0"/>
              </a:rPr>
              <a:t>dorsi</a:t>
            </a:r>
            <a:r>
              <a:rPr lang="fr-FR" sz="2000" dirty="0" smtClean="0">
                <a:solidFill>
                  <a:srgbClr val="2209DD"/>
                </a:solidFill>
                <a:latin typeface="Times New Roman" pitchFamily="18" charset="0"/>
                <a:cs typeface="Times New Roman" pitchFamily="18" charset="0"/>
              </a:rPr>
              <a:t> (en % d’AG identifié)</a:t>
            </a:r>
            <a:endParaRPr lang="gsw-FR" sz="2000" b="1" i="1" dirty="0">
              <a:solidFill>
                <a:srgbClr val="2209DD"/>
              </a:solidFill>
              <a:latin typeface="Times New Roman" pitchFamily="18" charset="0"/>
              <a:cs typeface="Times New Roman" pitchFamily="18" charset="0"/>
            </a:endParaRPr>
          </a:p>
        </p:txBody>
      </p:sp>
      <p:graphicFrame>
        <p:nvGraphicFramePr>
          <p:cNvPr id="6" name="Espace réservé du contenu 5"/>
          <p:cNvGraphicFramePr>
            <a:graphicFrameLocks noGrp="1"/>
          </p:cNvGraphicFramePr>
          <p:nvPr>
            <p:ph idx="1"/>
          </p:nvPr>
        </p:nvGraphicFramePr>
        <p:xfrm>
          <a:off x="457200" y="1481138"/>
          <a:ext cx="8435280" cy="45259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800" decel="100000"/>
                                        <p:tgtEl>
                                          <p:spTgt spid="6"/>
                                        </p:tgtEl>
                                      </p:cBhvr>
                                    </p:animEffect>
                                    <p:anim calcmode="lin" valueType="num">
                                      <p:cBhvr>
                                        <p:cTn id="13" dur="800" decel="100000" fill="hold"/>
                                        <p:tgtEl>
                                          <p:spTgt spid="6"/>
                                        </p:tgtEl>
                                        <p:attrNameLst>
                                          <p:attrName>style.rotation</p:attrName>
                                        </p:attrNameLst>
                                      </p:cBhvr>
                                      <p:tavLst>
                                        <p:tav tm="0">
                                          <p:val>
                                            <p:fltVal val="-90"/>
                                          </p:val>
                                        </p:tav>
                                        <p:tav tm="100000">
                                          <p:val>
                                            <p:fltVal val="0"/>
                                          </p:val>
                                        </p:tav>
                                      </p:tavLst>
                                    </p:anim>
                                    <p:anim calcmode="lin" valueType="num">
                                      <p:cBhvr>
                                        <p:cTn id="14" dur="800" decel="100000" fill="hold"/>
                                        <p:tgtEl>
                                          <p:spTgt spid="6"/>
                                        </p:tgtEl>
                                        <p:attrNameLst>
                                          <p:attrName>ppt_x</p:attrName>
                                        </p:attrNameLst>
                                      </p:cBhvr>
                                      <p:tavLst>
                                        <p:tav tm="0">
                                          <p:val>
                                            <p:strVal val="#ppt_x+0.4"/>
                                          </p:val>
                                        </p:tav>
                                        <p:tav tm="100000">
                                          <p:val>
                                            <p:strVal val="#ppt_x-0.05"/>
                                          </p:val>
                                        </p:tav>
                                      </p:tavLst>
                                    </p:anim>
                                    <p:anim calcmode="lin" valueType="num">
                                      <p:cBhvr>
                                        <p:cTn id="15" dur="800" decel="100000" fill="hold"/>
                                        <p:tgtEl>
                                          <p:spTgt spid="6"/>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6"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nvPr>
        </p:nvSpPr>
        <p:spPr>
          <a:xfrm>
            <a:off x="914400" y="188640"/>
            <a:ext cx="8229600" cy="1143000"/>
          </a:xfrm>
          <a:ln w="34925">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a:normAutofit/>
          </a:bodyPr>
          <a:lstStyle/>
          <a:p>
            <a:r>
              <a:rPr lang="gsw-FR" sz="3600" b="1" dirty="0" smtClean="0">
                <a:solidFill>
                  <a:srgbClr val="0000FF"/>
                </a:solidFill>
                <a:latin typeface="Times New Roman" pitchFamily="18" charset="0"/>
                <a:cs typeface="Times New Roman" pitchFamily="18" charset="0"/>
              </a:rPr>
              <a:t>Resultats de la flaveur</a:t>
            </a:r>
            <a:endParaRPr lang="gsw-FR" sz="3600" b="1" dirty="0">
              <a:solidFill>
                <a:srgbClr val="0000FF"/>
              </a:solidFill>
              <a:latin typeface="Times New Roman" pitchFamily="18" charset="0"/>
              <a:cs typeface="Times New Roman" pitchFamily="18" charset="0"/>
            </a:endParaRPr>
          </a:p>
        </p:txBody>
      </p:sp>
      <p:graphicFrame>
        <p:nvGraphicFramePr>
          <p:cNvPr id="11" name="Tableau 10"/>
          <p:cNvGraphicFramePr>
            <a:graphicFrameLocks noGrp="1"/>
          </p:cNvGraphicFramePr>
          <p:nvPr/>
        </p:nvGraphicFramePr>
        <p:xfrm>
          <a:off x="251520" y="1397000"/>
          <a:ext cx="8568950" cy="4064000"/>
        </p:xfrm>
        <a:graphic>
          <a:graphicData uri="http://schemas.openxmlformats.org/drawingml/2006/table">
            <a:tbl>
              <a:tblPr/>
              <a:tblGrid>
                <a:gridCol w="2230534"/>
                <a:gridCol w="1584175"/>
                <a:gridCol w="1584175"/>
                <a:gridCol w="1585033"/>
                <a:gridCol w="1585033"/>
              </a:tblGrid>
              <a:tr h="812800">
                <a:tc>
                  <a:txBody>
                    <a:bodyPr/>
                    <a:lstStyle/>
                    <a:p>
                      <a:pPr algn="l">
                        <a:lnSpc>
                          <a:spcPct val="200000"/>
                        </a:lnSpc>
                        <a:spcAft>
                          <a:spcPts val="0"/>
                        </a:spcAft>
                        <a:tabLst>
                          <a:tab pos="3269615" algn="l"/>
                        </a:tabLst>
                      </a:pPr>
                      <a:r>
                        <a:rPr lang="fr-FR" sz="1800" b="1" i="1" dirty="0" err="1" smtClean="0">
                          <a:solidFill>
                            <a:srgbClr val="FF0000"/>
                          </a:solidFill>
                          <a:latin typeface="Times New Roman"/>
                          <a:ea typeface="Times New Roman"/>
                          <a:cs typeface="Times New Roman"/>
                        </a:rPr>
                        <a:t>Âromes</a:t>
                      </a:r>
                      <a:endParaRPr lang="gsw-FR" sz="1800" dirty="0">
                        <a:solidFill>
                          <a:srgbClr val="FF0000"/>
                        </a:solidFill>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b="1" i="1" dirty="0">
                          <a:latin typeface="Times New Roman"/>
                          <a:ea typeface="Times New Roman"/>
                          <a:cs typeface="Times New Roman"/>
                        </a:rPr>
                        <a:t>Odeur</a:t>
                      </a:r>
                      <a:endParaRPr lang="gsw-FR" sz="1800" dirty="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b="1" i="1" dirty="0">
                          <a:latin typeface="Times New Roman"/>
                          <a:ea typeface="Times New Roman"/>
                          <a:cs typeface="Times New Roman"/>
                        </a:rPr>
                        <a:t>Côtes </a:t>
                      </a:r>
                      <a:r>
                        <a:rPr lang="fr-FR" sz="1800" b="1" i="1" dirty="0" smtClean="0">
                          <a:latin typeface="Times New Roman"/>
                          <a:ea typeface="Times New Roman"/>
                          <a:cs typeface="Times New Roman"/>
                        </a:rPr>
                        <a:t>Tiaret</a:t>
                      </a:r>
                      <a:endParaRPr lang="gsw-FR" sz="1800" dirty="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b="1" i="1" dirty="0">
                          <a:latin typeface="Times New Roman"/>
                          <a:ea typeface="Times New Roman"/>
                          <a:cs typeface="Times New Roman"/>
                        </a:rPr>
                        <a:t>Côtes </a:t>
                      </a:r>
                      <a:r>
                        <a:rPr lang="fr-FR" sz="1800" b="1" i="1" dirty="0" smtClean="0">
                          <a:latin typeface="Times New Roman"/>
                          <a:ea typeface="Times New Roman"/>
                          <a:cs typeface="Times New Roman"/>
                        </a:rPr>
                        <a:t> Djelfa</a:t>
                      </a:r>
                      <a:endParaRPr lang="gsw-FR" sz="1800" dirty="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b="1" i="1" dirty="0">
                          <a:latin typeface="Times New Roman"/>
                          <a:ea typeface="Times New Roman"/>
                          <a:cs typeface="Times New Roman"/>
                        </a:rPr>
                        <a:t>Effet région</a:t>
                      </a:r>
                      <a:endParaRPr lang="gsw-FR" sz="1800" dirty="0">
                        <a:latin typeface="Calibri"/>
                        <a:ea typeface="Times New Roman"/>
                        <a:cs typeface="Times New Roman"/>
                      </a:endParaRPr>
                    </a:p>
                  </a:txBody>
                  <a:tcPr marL="50800" marR="50800" marT="0" marB="0">
                    <a:lnL>
                      <a:noFill/>
                    </a:lnL>
                    <a:lnR>
                      <a:noFill/>
                    </a:lnR>
                    <a:lnT>
                      <a:noFill/>
                    </a:lnT>
                    <a:lnB>
                      <a:noFill/>
                    </a:lnB>
                  </a:tcPr>
                </a:tc>
              </a:tr>
              <a:tr h="812800">
                <a:tc>
                  <a:txBody>
                    <a:bodyPr/>
                    <a:lstStyle/>
                    <a:p>
                      <a:pPr algn="just">
                        <a:lnSpc>
                          <a:spcPct val="200000"/>
                        </a:lnSpc>
                        <a:spcAft>
                          <a:spcPts val="0"/>
                        </a:spcAft>
                        <a:tabLst>
                          <a:tab pos="3269615" algn="l"/>
                        </a:tabLst>
                      </a:pPr>
                      <a:r>
                        <a:rPr lang="fr-FR" sz="1800" b="1" i="1" dirty="0" err="1">
                          <a:latin typeface="Times New Roman"/>
                          <a:ea typeface="Times New Roman"/>
                          <a:cs typeface="Times New Roman"/>
                        </a:rPr>
                        <a:t>Hexanal</a:t>
                      </a:r>
                      <a:endParaRPr lang="gsw-FR" sz="1800" b="1" i="1" dirty="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600" b="1" dirty="0">
                          <a:solidFill>
                            <a:srgbClr val="7030A0"/>
                          </a:solidFill>
                          <a:latin typeface="Times New Roman"/>
                          <a:ea typeface="Times New Roman"/>
                          <a:cs typeface="Times New Roman"/>
                        </a:rPr>
                        <a:t>de vert</a:t>
                      </a:r>
                      <a:endParaRPr lang="gsw-FR" sz="1600" b="1" dirty="0">
                        <a:solidFill>
                          <a:srgbClr val="7030A0"/>
                        </a:solidFill>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dirty="0">
                          <a:latin typeface="Times New Roman"/>
                          <a:ea typeface="Times New Roman"/>
                          <a:cs typeface="Times New Roman"/>
                        </a:rPr>
                        <a:t>04.57±1.48</a:t>
                      </a:r>
                      <a:endParaRPr lang="gsw-FR" sz="1800" dirty="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dirty="0">
                          <a:latin typeface="Times New Roman"/>
                          <a:ea typeface="Times New Roman"/>
                          <a:cs typeface="Times New Roman"/>
                        </a:rPr>
                        <a:t>08.92±1.48</a:t>
                      </a:r>
                      <a:endParaRPr lang="gsw-FR" sz="1800" dirty="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dirty="0">
                          <a:latin typeface="Times New Roman"/>
                          <a:ea typeface="Times New Roman"/>
                          <a:cs typeface="Times New Roman"/>
                        </a:rPr>
                        <a:t>p&lt;0.01</a:t>
                      </a:r>
                      <a:endParaRPr lang="gsw-FR" sz="1800" dirty="0">
                        <a:latin typeface="Calibri"/>
                        <a:ea typeface="Times New Roman"/>
                        <a:cs typeface="Times New Roman"/>
                      </a:endParaRPr>
                    </a:p>
                  </a:txBody>
                  <a:tcPr marL="50800" marR="50800" marT="0" marB="0">
                    <a:lnL>
                      <a:noFill/>
                    </a:lnL>
                    <a:lnR>
                      <a:noFill/>
                    </a:lnR>
                    <a:lnT>
                      <a:noFill/>
                    </a:lnT>
                    <a:lnB>
                      <a:noFill/>
                    </a:lnB>
                  </a:tcPr>
                </a:tc>
              </a:tr>
              <a:tr h="812800">
                <a:tc>
                  <a:txBody>
                    <a:bodyPr/>
                    <a:lstStyle/>
                    <a:p>
                      <a:pPr algn="just">
                        <a:lnSpc>
                          <a:spcPct val="200000"/>
                        </a:lnSpc>
                        <a:spcAft>
                          <a:spcPts val="0"/>
                        </a:spcAft>
                        <a:tabLst>
                          <a:tab pos="3269615" algn="l"/>
                        </a:tabLst>
                      </a:pPr>
                      <a:r>
                        <a:rPr lang="fr-FR" sz="1800" b="1" i="1" dirty="0">
                          <a:latin typeface="Times New Roman"/>
                          <a:ea typeface="Times New Roman"/>
                          <a:cs typeface="Times New Roman"/>
                        </a:rPr>
                        <a:t>2-</a:t>
                      </a:r>
                      <a:r>
                        <a:rPr lang="fr-FR" sz="1800" b="1" i="1" dirty="0" err="1">
                          <a:latin typeface="Times New Roman"/>
                          <a:ea typeface="Times New Roman"/>
                          <a:cs typeface="Times New Roman"/>
                        </a:rPr>
                        <a:t>methyl</a:t>
                      </a:r>
                      <a:r>
                        <a:rPr lang="fr-FR" sz="1800" b="1" i="1" dirty="0">
                          <a:latin typeface="Times New Roman"/>
                          <a:ea typeface="Times New Roman"/>
                          <a:cs typeface="Times New Roman"/>
                        </a:rPr>
                        <a:t>-3-</a:t>
                      </a:r>
                      <a:r>
                        <a:rPr lang="fr-FR" sz="1800" b="1" i="1" dirty="0" err="1">
                          <a:latin typeface="Times New Roman"/>
                          <a:ea typeface="Times New Roman"/>
                          <a:cs typeface="Times New Roman"/>
                        </a:rPr>
                        <a:t>furanthiol</a:t>
                      </a:r>
                      <a:endParaRPr lang="gsw-FR" sz="1800" b="1" i="1" dirty="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500" b="1" dirty="0">
                          <a:solidFill>
                            <a:schemeClr val="accent2">
                              <a:lumMod val="75000"/>
                            </a:schemeClr>
                          </a:solidFill>
                          <a:latin typeface="Times New Roman"/>
                          <a:ea typeface="Times New Roman"/>
                          <a:cs typeface="Times New Roman"/>
                        </a:rPr>
                        <a:t>Viande bouillante</a:t>
                      </a:r>
                      <a:endParaRPr lang="gsw-FR" sz="1500" b="1" dirty="0">
                        <a:solidFill>
                          <a:schemeClr val="accent2">
                            <a:lumMod val="75000"/>
                          </a:schemeClr>
                        </a:solidFill>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a:latin typeface="Times New Roman"/>
                          <a:ea typeface="Times New Roman"/>
                          <a:cs typeface="Times New Roman"/>
                        </a:rPr>
                        <a:t>07.45±1.89</a:t>
                      </a:r>
                      <a:endParaRPr lang="gsw-FR" sz="180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a:latin typeface="Times New Roman"/>
                          <a:ea typeface="Times New Roman"/>
                          <a:cs typeface="Times New Roman"/>
                        </a:rPr>
                        <a:t>08.88±2.80</a:t>
                      </a:r>
                      <a:endParaRPr lang="gsw-FR" sz="180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dirty="0">
                          <a:latin typeface="Times New Roman"/>
                          <a:ea typeface="Times New Roman"/>
                          <a:cs typeface="Times New Roman"/>
                        </a:rPr>
                        <a:t>p&lt;0.01</a:t>
                      </a:r>
                      <a:endParaRPr lang="gsw-FR" sz="1800" dirty="0">
                        <a:latin typeface="Calibri"/>
                        <a:ea typeface="Times New Roman"/>
                        <a:cs typeface="Times New Roman"/>
                      </a:endParaRPr>
                    </a:p>
                  </a:txBody>
                  <a:tcPr marL="50800" marR="50800" marT="0" marB="0">
                    <a:lnL>
                      <a:noFill/>
                    </a:lnL>
                    <a:lnR>
                      <a:noFill/>
                    </a:lnR>
                    <a:lnT>
                      <a:noFill/>
                    </a:lnT>
                    <a:lnB>
                      <a:noFill/>
                    </a:lnB>
                  </a:tcPr>
                </a:tc>
              </a:tr>
              <a:tr h="812800">
                <a:tc>
                  <a:txBody>
                    <a:bodyPr/>
                    <a:lstStyle/>
                    <a:p>
                      <a:pPr algn="just">
                        <a:lnSpc>
                          <a:spcPct val="200000"/>
                        </a:lnSpc>
                        <a:spcAft>
                          <a:spcPts val="0"/>
                        </a:spcAft>
                        <a:tabLst>
                          <a:tab pos="3269615" algn="l"/>
                        </a:tabLst>
                      </a:pPr>
                      <a:r>
                        <a:rPr lang="en-US" sz="1800" b="1" i="1" dirty="0" err="1">
                          <a:solidFill>
                            <a:srgbClr val="000000"/>
                          </a:solidFill>
                          <a:latin typeface="Times New Roman"/>
                          <a:ea typeface="Times New Roman"/>
                          <a:cs typeface="Times New Roman"/>
                        </a:rPr>
                        <a:t>Nonanol</a:t>
                      </a:r>
                      <a:endParaRPr lang="gsw-FR" sz="1800" b="1" i="1" dirty="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600" b="1" dirty="0">
                          <a:solidFill>
                            <a:srgbClr val="0070C0"/>
                          </a:solidFill>
                          <a:latin typeface="Times New Roman"/>
                          <a:ea typeface="Times New Roman"/>
                          <a:cs typeface="Times New Roman"/>
                        </a:rPr>
                        <a:t>Citrus</a:t>
                      </a:r>
                      <a:endParaRPr lang="gsw-FR" sz="1600" b="1" dirty="0">
                        <a:solidFill>
                          <a:srgbClr val="0070C0"/>
                        </a:solidFill>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en-US" sz="1800">
                          <a:solidFill>
                            <a:srgbClr val="000000"/>
                          </a:solidFill>
                          <a:latin typeface="Times New Roman"/>
                          <a:ea typeface="Times New Roman"/>
                          <a:cs typeface="Times New Roman"/>
                        </a:rPr>
                        <a:t>0</a:t>
                      </a:r>
                      <a:r>
                        <a:rPr lang="en-US" sz="1800">
                          <a:latin typeface="Times New Roman"/>
                          <a:ea typeface="Times New Roman"/>
                          <a:cs typeface="Times New Roman"/>
                        </a:rPr>
                        <a:t>1.02±0.59</a:t>
                      </a:r>
                      <a:endParaRPr lang="gsw-FR" sz="180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a:latin typeface="Times New Roman"/>
                          <a:ea typeface="Times New Roman"/>
                          <a:cs typeface="Times New Roman"/>
                        </a:rPr>
                        <a:t>02.09±0.59</a:t>
                      </a:r>
                      <a:endParaRPr lang="gsw-FR" sz="180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dirty="0">
                          <a:latin typeface="Times New Roman"/>
                          <a:ea typeface="Times New Roman"/>
                          <a:cs typeface="Times New Roman"/>
                        </a:rPr>
                        <a:t>p&lt;0.05</a:t>
                      </a:r>
                      <a:endParaRPr lang="gsw-FR" sz="1800" dirty="0">
                        <a:latin typeface="Calibri"/>
                        <a:ea typeface="Times New Roman"/>
                        <a:cs typeface="Times New Roman"/>
                      </a:endParaRPr>
                    </a:p>
                  </a:txBody>
                  <a:tcPr marL="50800" marR="50800" marT="0" marB="0">
                    <a:lnL>
                      <a:noFill/>
                    </a:lnL>
                    <a:lnR>
                      <a:noFill/>
                    </a:lnR>
                    <a:lnT>
                      <a:noFill/>
                    </a:lnT>
                    <a:lnB>
                      <a:noFill/>
                    </a:lnB>
                  </a:tcPr>
                </a:tc>
              </a:tr>
              <a:tr h="812800">
                <a:tc>
                  <a:txBody>
                    <a:bodyPr/>
                    <a:lstStyle/>
                    <a:p>
                      <a:pPr algn="just">
                        <a:lnSpc>
                          <a:spcPct val="200000"/>
                        </a:lnSpc>
                        <a:spcAft>
                          <a:spcPts val="0"/>
                        </a:spcAft>
                        <a:tabLst>
                          <a:tab pos="3269615" algn="l"/>
                        </a:tabLst>
                      </a:pPr>
                      <a:r>
                        <a:rPr lang="en-US" sz="1800" b="1" i="1" dirty="0" err="1">
                          <a:solidFill>
                            <a:srgbClr val="000000"/>
                          </a:solidFill>
                          <a:latin typeface="Times New Roman"/>
                          <a:ea typeface="Times New Roman"/>
                          <a:cs typeface="Times New Roman"/>
                        </a:rPr>
                        <a:t>Thiourea</a:t>
                      </a:r>
                      <a:r>
                        <a:rPr lang="en-US" sz="1800" b="1" i="1" dirty="0">
                          <a:solidFill>
                            <a:srgbClr val="000000"/>
                          </a:solidFill>
                          <a:latin typeface="Times New Roman"/>
                          <a:ea typeface="Times New Roman"/>
                          <a:cs typeface="Times New Roman"/>
                        </a:rPr>
                        <a:t> (</a:t>
                      </a:r>
                      <a:r>
                        <a:rPr lang="en-US" sz="1800" b="1" i="1" dirty="0" err="1">
                          <a:solidFill>
                            <a:srgbClr val="000000"/>
                          </a:solidFill>
                          <a:latin typeface="Times New Roman"/>
                          <a:ea typeface="Times New Roman"/>
                          <a:cs typeface="Times New Roman"/>
                        </a:rPr>
                        <a:t>thioamide</a:t>
                      </a:r>
                      <a:r>
                        <a:rPr lang="en-US" sz="1800" b="1" i="1" dirty="0">
                          <a:solidFill>
                            <a:srgbClr val="000000"/>
                          </a:solidFill>
                          <a:latin typeface="Times New Roman"/>
                          <a:ea typeface="Times New Roman"/>
                          <a:cs typeface="Times New Roman"/>
                        </a:rPr>
                        <a:t>)                                  </a:t>
                      </a:r>
                      <a:endParaRPr lang="gsw-FR" sz="1800" b="1" i="1" dirty="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en-US" sz="1600" b="1" dirty="0" err="1">
                          <a:solidFill>
                            <a:srgbClr val="FF00FF"/>
                          </a:solidFill>
                          <a:latin typeface="Times New Roman"/>
                          <a:ea typeface="Times New Roman"/>
                          <a:cs typeface="Times New Roman"/>
                        </a:rPr>
                        <a:t>Sulfireuse</a:t>
                      </a:r>
                      <a:endParaRPr lang="gsw-FR" sz="1600" b="1" dirty="0">
                        <a:solidFill>
                          <a:srgbClr val="FF00FF"/>
                        </a:solidFill>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en-US" sz="1800">
                          <a:latin typeface="Times New Roman"/>
                          <a:ea typeface="Times New Roman"/>
                          <a:cs typeface="Times New Roman"/>
                        </a:rPr>
                        <a:t>19.68±2.79</a:t>
                      </a:r>
                      <a:endParaRPr lang="gsw-FR" sz="180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en-US" sz="1800">
                          <a:latin typeface="Times New Roman"/>
                          <a:ea typeface="Times New Roman"/>
                          <a:cs typeface="Times New Roman"/>
                        </a:rPr>
                        <a:t>27.23±2.79</a:t>
                      </a:r>
                      <a:endParaRPr lang="gsw-FR" sz="1800">
                        <a:latin typeface="Calibri"/>
                        <a:ea typeface="Times New Roman"/>
                        <a:cs typeface="Times New Roman"/>
                      </a:endParaRPr>
                    </a:p>
                  </a:txBody>
                  <a:tcPr marL="50800" marR="50800" marT="0" marB="0">
                    <a:lnL>
                      <a:noFill/>
                    </a:lnL>
                    <a:lnR>
                      <a:noFill/>
                    </a:lnR>
                    <a:lnT>
                      <a:noFill/>
                    </a:lnT>
                    <a:lnB>
                      <a:noFill/>
                    </a:lnB>
                  </a:tcPr>
                </a:tc>
                <a:tc>
                  <a:txBody>
                    <a:bodyPr/>
                    <a:lstStyle/>
                    <a:p>
                      <a:pPr algn="ctr">
                        <a:lnSpc>
                          <a:spcPct val="200000"/>
                        </a:lnSpc>
                        <a:spcAft>
                          <a:spcPts val="0"/>
                        </a:spcAft>
                        <a:tabLst>
                          <a:tab pos="3269615" algn="l"/>
                        </a:tabLst>
                      </a:pPr>
                      <a:r>
                        <a:rPr lang="fr-FR" sz="1800" dirty="0">
                          <a:latin typeface="Times New Roman"/>
                          <a:ea typeface="Times New Roman"/>
                          <a:cs typeface="Times New Roman"/>
                        </a:rPr>
                        <a:t>p&lt;0.01</a:t>
                      </a:r>
                      <a:endParaRPr lang="gsw-FR" sz="1800" dirty="0">
                        <a:latin typeface="Calibri"/>
                        <a:ea typeface="Times New Roman"/>
                        <a:cs typeface="Times New Roman"/>
                      </a:endParaRPr>
                    </a:p>
                  </a:txBody>
                  <a:tcPr marL="50800" marR="50800" marT="0" marB="0">
                    <a:lnL>
                      <a:noFill/>
                    </a:lnL>
                    <a:lnR>
                      <a:noFill/>
                    </a:lnR>
                    <a:lnT>
                      <a:noFill/>
                    </a:lnT>
                    <a:lnB>
                      <a:noFill/>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0"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800" decel="100000"/>
                                        <p:tgtEl>
                                          <p:spTgt spid="11"/>
                                        </p:tgtEl>
                                      </p:cBhvr>
                                    </p:animEffect>
                                    <p:anim calcmode="lin" valueType="num">
                                      <p:cBhvr>
                                        <p:cTn id="14" dur="800" decel="100000" fill="hold"/>
                                        <p:tgtEl>
                                          <p:spTgt spid="11"/>
                                        </p:tgtEl>
                                        <p:attrNameLst>
                                          <p:attrName>style.rotation</p:attrName>
                                        </p:attrNameLst>
                                      </p:cBhvr>
                                      <p:tavLst>
                                        <p:tav tm="0">
                                          <p:val>
                                            <p:fltVal val="-90"/>
                                          </p:val>
                                        </p:tav>
                                        <p:tav tm="100000">
                                          <p:val>
                                            <p:fltVal val="0"/>
                                          </p:val>
                                        </p:tav>
                                      </p:tavLst>
                                    </p:anim>
                                    <p:anim calcmode="lin" valueType="num">
                                      <p:cBhvr>
                                        <p:cTn id="15" dur="800" decel="100000" fill="hold"/>
                                        <p:tgtEl>
                                          <p:spTgt spid="11"/>
                                        </p:tgtEl>
                                        <p:attrNameLst>
                                          <p:attrName>ppt_x</p:attrName>
                                        </p:attrNameLst>
                                      </p:cBhvr>
                                      <p:tavLst>
                                        <p:tav tm="0">
                                          <p:val>
                                            <p:strVal val="#ppt_x+0.4"/>
                                          </p:val>
                                        </p:tav>
                                        <p:tav tm="100000">
                                          <p:val>
                                            <p:strVal val="#ppt_x-0.05"/>
                                          </p:val>
                                        </p:tav>
                                      </p:tavLst>
                                    </p:anim>
                                    <p:anim calcmode="lin" valueType="num">
                                      <p:cBhvr>
                                        <p:cTn id="16" dur="800" decel="100000" fill="hold"/>
                                        <p:tgtEl>
                                          <p:spTgt spid="11"/>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6"/>
          <p:cNvGraphicFramePr>
            <a:graphicFrameLocks noGrp="1"/>
          </p:cNvGraphicFramePr>
          <p:nvPr>
            <p:ph idx="1"/>
          </p:nvPr>
        </p:nvGraphicFramePr>
        <p:xfrm>
          <a:off x="971600" y="0"/>
          <a:ext cx="7632848" cy="651115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2.5"/>
                                          </p:val>
                                        </p:tav>
                                        <p:tav tm="100000">
                                          <p:val>
                                            <p:strVal val="#ppt_w"/>
                                          </p:val>
                                        </p:tav>
                                      </p:tavLst>
                                    </p:anim>
                                    <p:anim calcmode="lin" valueType="num">
                                      <p:cBhvr>
                                        <p:cTn id="8" dur="500" fill="hold"/>
                                        <p:tgtEl>
                                          <p:spTgt spid="4"/>
                                        </p:tgtEl>
                                        <p:attrNameLst>
                                          <p:attrName>ppt_h</p:attrName>
                                        </p:attrNameLst>
                                      </p:cBhvr>
                                      <p:tavLst>
                                        <p:tav tm="0">
                                          <p:val>
                                            <p:strVal val="#ppt_h*0.01"/>
                                          </p:val>
                                        </p:tav>
                                        <p:tav tm="100000">
                                          <p:val>
                                            <p:strVal val="#ppt_h"/>
                                          </p:val>
                                        </p:tav>
                                      </p:tavLst>
                                    </p:anim>
                                    <p:anim calcmode="lin" valueType="num">
                                      <p:cBhvr>
                                        <p:cTn id="9" dur="500" fill="hold"/>
                                        <p:tgtEl>
                                          <p:spTgt spid="4"/>
                                        </p:tgtEl>
                                        <p:attrNameLst>
                                          <p:attrName>ppt_x</p:attrName>
                                        </p:attrNameLst>
                                      </p:cBhvr>
                                      <p:tavLst>
                                        <p:tav tm="0">
                                          <p:val>
                                            <p:strVal val="#ppt_x"/>
                                          </p:val>
                                        </p:tav>
                                        <p:tav tm="100000">
                                          <p:val>
                                            <p:strVal val="#ppt_x"/>
                                          </p:val>
                                        </p:tav>
                                      </p:tavLst>
                                    </p:anim>
                                    <p:anim calcmode="lin" valueType="num">
                                      <p:cBhvr>
                                        <p:cTn id="10" dur="500" fill="hold"/>
                                        <p:tgtEl>
                                          <p:spTgt spid="4"/>
                                        </p:tgtEl>
                                        <p:attrNameLst>
                                          <p:attrName>ppt_y</p:attrName>
                                        </p:attrNameLst>
                                      </p:cBhvr>
                                      <p:tavLst>
                                        <p:tav tm="0">
                                          <p:val>
                                            <p:strVal val="#ppt_h+1"/>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70000" lnSpcReduction="20000"/>
          </a:bodyPr>
          <a:lstStyle/>
          <a:p>
            <a:endParaRPr lang="gsw-FR" sz="3600" i="1" dirty="0" smtClean="0">
              <a:latin typeface="Times New Roman" pitchFamily="18" charset="0"/>
              <a:cs typeface="Times New Roman" pitchFamily="18" charset="0"/>
            </a:endParaRPr>
          </a:p>
          <a:p>
            <a:r>
              <a:rPr lang="gsw-FR" sz="3600" i="1" dirty="0" smtClean="0">
                <a:latin typeface="Times New Roman" pitchFamily="18" charset="0"/>
                <a:cs typeface="Times New Roman" pitchFamily="18" charset="0"/>
              </a:rPr>
              <a:t>The meat of of Rembi lambs grazing on two pasture types (high land, steppe) contains high n-3 fatty acid and PUFA proportions being beneﬁcial for human health. Fatty acids proﬁle from the Longissimus muscle is more affected by pasture type in Tiaret compared to Djelfa region. </a:t>
            </a:r>
          </a:p>
          <a:p>
            <a:pPr>
              <a:buNone/>
            </a:pPr>
            <a:endParaRPr lang="gsw-FR" sz="3600" i="1" dirty="0" smtClean="0">
              <a:latin typeface="Times New Roman" pitchFamily="18" charset="0"/>
              <a:cs typeface="Times New Roman" pitchFamily="18" charset="0"/>
            </a:endParaRPr>
          </a:p>
          <a:p>
            <a:r>
              <a:rPr lang="gsw-FR" sz="3600" i="1" dirty="0" smtClean="0">
                <a:latin typeface="Times New Roman" pitchFamily="18" charset="0"/>
                <a:cs typeface="Times New Roman" pitchFamily="18" charset="0"/>
              </a:rPr>
              <a:t>The results have established clear differences between steppe and high land. The </a:t>
            </a:r>
            <a:r>
              <a:rPr lang="en-US" sz="3600" i="1" dirty="0" smtClean="0">
                <a:latin typeface="Times New Roman" pitchFamily="18" charset="0"/>
                <a:cs typeface="Times New Roman" pitchFamily="18" charset="0"/>
              </a:rPr>
              <a:t>v</a:t>
            </a:r>
            <a:r>
              <a:rPr lang="gsw-FR" sz="3600" i="1" dirty="0" smtClean="0">
                <a:latin typeface="Times New Roman" pitchFamily="18" charset="0"/>
                <a:cs typeface="Times New Roman" pitchFamily="18" charset="0"/>
              </a:rPr>
              <a:t>olatile compounds generated from the Maillard reaction and lipid oxidation including : 2-methyl-3-furanthiol, methionol, 2,4,5-trimethylthiazole, nonanol,  p-cresol, hexanal are obviously the major sources of lamb flavour.</a:t>
            </a:r>
          </a:p>
          <a:p>
            <a:endParaRPr lang="gsw-FR" dirty="0"/>
          </a:p>
        </p:txBody>
      </p:sp>
      <p:sp>
        <p:nvSpPr>
          <p:cNvPr id="3" name="Titre 2"/>
          <p:cNvSpPr>
            <a:spLocks noGrp="1"/>
          </p:cNvSpPr>
          <p:nvPr>
            <p:ph type="title"/>
          </p:nvPr>
        </p:nvSpPr>
        <p:spPr>
          <a:scene3d>
            <a:camera prst="perspectiveAbove"/>
            <a:lightRig rig="threePt" dir="t"/>
          </a:scene3d>
        </p:spPr>
        <p:txBody>
          <a:bodyPr>
            <a:prstTxWarp prst="textCurveUp">
              <a:avLst/>
            </a:prstTxWarp>
          </a:bodyPr>
          <a:lstStyle/>
          <a:p>
            <a:pPr algn="r"/>
            <a:r>
              <a:rPr lang="fr-FR" sz="4000" i="1" dirty="0" smtClean="0">
                <a:solidFill>
                  <a:srgbClr val="721A59"/>
                </a:solidFill>
                <a:effectLst>
                  <a:outerShdw blurRad="38100" dist="38100" dir="2700000" algn="tl">
                    <a:srgbClr val="000000">
                      <a:alpha val="43137"/>
                    </a:srgbClr>
                  </a:outerShdw>
                </a:effectLst>
                <a:latin typeface="Times New Roman" pitchFamily="18" charset="0"/>
                <a:cs typeface="Times New Roman" pitchFamily="18" charset="0"/>
              </a:rPr>
              <a:t>Conclusion</a:t>
            </a:r>
            <a:endParaRPr lang="gsw-FR" dirty="0">
              <a:solidFill>
                <a:srgbClr val="721A5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 calcmode="lin" valueType="num">
                                      <p:cBhvr>
                                        <p:cTn id="17"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2">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p:cTn id="23"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4" dur="500" fill="hold"/>
                                        <p:tgtEl>
                                          <p:spTgt spid="2">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395536" y="980728"/>
            <a:ext cx="8229600" cy="2434282"/>
          </a:xfrm>
          <a:scene3d>
            <a:camera prst="isometricOffAxis1Right"/>
            <a:lightRig rig="threePt" dir="t"/>
          </a:scene3d>
        </p:spPr>
        <p:txBody>
          <a:bodyPr>
            <a:normAutofit/>
          </a:bodyPr>
          <a:lstStyle/>
          <a:p>
            <a:r>
              <a:rPr lang="gsw-FR" sz="4000" dirty="0" smtClean="0">
                <a:solidFill>
                  <a:srgbClr val="2209DD"/>
                </a:solidFill>
                <a:latin typeface="Lucida Calligraphy" pitchFamily="66" charset="0"/>
                <a:cs typeface="Times New Roman" pitchFamily="18" charset="0"/>
              </a:rPr>
              <a:t>Merci pour votre  aimable attention</a:t>
            </a:r>
            <a:r>
              <a:rPr lang="gsw-FR" sz="4000" dirty="0" smtClean="0">
                <a:solidFill>
                  <a:srgbClr val="FF0000"/>
                </a:solidFill>
                <a:latin typeface="Lucida Calligraphy" pitchFamily="66" charset="0"/>
                <a:cs typeface="Times New Roman" pitchFamily="18" charset="0"/>
              </a:rPr>
              <a:t/>
            </a:r>
            <a:br>
              <a:rPr lang="gsw-FR" sz="4000" dirty="0" smtClean="0">
                <a:solidFill>
                  <a:srgbClr val="FF0000"/>
                </a:solidFill>
                <a:latin typeface="Lucida Calligraphy" pitchFamily="66" charset="0"/>
                <a:cs typeface="Times New Roman" pitchFamily="18" charset="0"/>
              </a:rPr>
            </a:br>
            <a:endParaRPr lang="gsw-FR" dirty="0"/>
          </a:p>
        </p:txBody>
      </p:sp>
      <p:pic>
        <p:nvPicPr>
          <p:cNvPr id="4" name="Picture 2" descr="C:\Users\microtic's\Desktop\images (7).jpg"/>
          <p:cNvPicPr>
            <a:picLocks noGrp="1" noChangeAspect="1" noChangeArrowheads="1"/>
          </p:cNvPicPr>
          <p:nvPr>
            <p:ph idx="1"/>
          </p:nvPr>
        </p:nvPicPr>
        <p:blipFill>
          <a:blip r:embed="rId2" cstate="print"/>
          <a:srcRect/>
          <a:stretch>
            <a:fillRect/>
          </a:stretch>
        </p:blipFill>
        <p:spPr bwMode="auto">
          <a:xfrm>
            <a:off x="2195736" y="2564904"/>
            <a:ext cx="6048672" cy="32403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2.5"/>
                                          </p:val>
                                        </p:tav>
                                        <p:tav tm="100000">
                                          <p:val>
                                            <p:strVal val="#ppt_w"/>
                                          </p:val>
                                        </p:tav>
                                      </p:tavLst>
                                    </p:anim>
                                    <p:anim calcmode="lin" valueType="num">
                                      <p:cBhvr>
                                        <p:cTn id="8" dur="500" fill="hold"/>
                                        <p:tgtEl>
                                          <p:spTgt spid="3"/>
                                        </p:tgtEl>
                                        <p:attrNameLst>
                                          <p:attrName>ppt_h</p:attrName>
                                        </p:attrNameLst>
                                      </p:cBhvr>
                                      <p:tavLst>
                                        <p:tav tm="0">
                                          <p:val>
                                            <p:strVal val="#ppt_h*0.01"/>
                                          </p:val>
                                        </p:tav>
                                        <p:tav tm="100000">
                                          <p:val>
                                            <p:strVal val="#ppt_h"/>
                                          </p:val>
                                        </p:tav>
                                      </p:tavLst>
                                    </p:anim>
                                    <p:anim calcmode="lin" valueType="num">
                                      <p:cBhvr>
                                        <p:cTn id="9" dur="500" fill="hold"/>
                                        <p:tgtEl>
                                          <p:spTgt spid="3"/>
                                        </p:tgtEl>
                                        <p:attrNameLst>
                                          <p:attrName>ppt_x</p:attrName>
                                        </p:attrNameLst>
                                      </p:cBhvr>
                                      <p:tavLst>
                                        <p:tav tm="0">
                                          <p:val>
                                            <p:strVal val="#ppt_x"/>
                                          </p:val>
                                        </p:tav>
                                        <p:tav tm="100000">
                                          <p:val>
                                            <p:strVal val="#ppt_x"/>
                                          </p:val>
                                        </p:tav>
                                      </p:tavLst>
                                    </p:anim>
                                    <p:anim calcmode="lin" valueType="num">
                                      <p:cBhvr>
                                        <p:cTn id="10" dur="500" fill="hold"/>
                                        <p:tgtEl>
                                          <p:spTgt spid="3"/>
                                        </p:tgtEl>
                                        <p:attrNameLst>
                                          <p:attrName>ppt_y</p:attrName>
                                        </p:attrNameLst>
                                      </p:cBhvr>
                                      <p:tavLst>
                                        <p:tav tm="0">
                                          <p:val>
                                            <p:strVal val="#ppt_h+1"/>
                                          </p:val>
                                        </p:tav>
                                        <p:tav tm="100000">
                                          <p:val>
                                            <p:strVal val="#ppt_y"/>
                                          </p:val>
                                        </p:tav>
                                      </p:tavLst>
                                    </p:anim>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80">
                                          <p:stCondLst>
                                            <p:cond delay="0"/>
                                          </p:stCondLst>
                                        </p:cTn>
                                        <p:tgtEl>
                                          <p:spTgt spid="4"/>
                                        </p:tgtEl>
                                      </p:cBhvr>
                                    </p:animEffect>
                                    <p:anim calcmode="lin" valueType="num">
                                      <p:cBhvr>
                                        <p:cTn id="17"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2" dur="26">
                                          <p:stCondLst>
                                            <p:cond delay="650"/>
                                          </p:stCondLst>
                                        </p:cTn>
                                        <p:tgtEl>
                                          <p:spTgt spid="4"/>
                                        </p:tgtEl>
                                      </p:cBhvr>
                                      <p:to x="100000" y="60000"/>
                                    </p:animScale>
                                    <p:animScale>
                                      <p:cBhvr>
                                        <p:cTn id="23" dur="166" decel="50000">
                                          <p:stCondLst>
                                            <p:cond delay="676"/>
                                          </p:stCondLst>
                                        </p:cTn>
                                        <p:tgtEl>
                                          <p:spTgt spid="4"/>
                                        </p:tgtEl>
                                      </p:cBhvr>
                                      <p:to x="100000" y="100000"/>
                                    </p:animScale>
                                    <p:animScale>
                                      <p:cBhvr>
                                        <p:cTn id="24" dur="26">
                                          <p:stCondLst>
                                            <p:cond delay="1312"/>
                                          </p:stCondLst>
                                        </p:cTn>
                                        <p:tgtEl>
                                          <p:spTgt spid="4"/>
                                        </p:tgtEl>
                                      </p:cBhvr>
                                      <p:to x="100000" y="80000"/>
                                    </p:animScale>
                                    <p:animScale>
                                      <p:cBhvr>
                                        <p:cTn id="25" dur="166" decel="50000">
                                          <p:stCondLst>
                                            <p:cond delay="1338"/>
                                          </p:stCondLst>
                                        </p:cTn>
                                        <p:tgtEl>
                                          <p:spTgt spid="4"/>
                                        </p:tgtEl>
                                      </p:cBhvr>
                                      <p:to x="100000" y="100000"/>
                                    </p:animScale>
                                    <p:animScale>
                                      <p:cBhvr>
                                        <p:cTn id="26" dur="26">
                                          <p:stCondLst>
                                            <p:cond delay="1642"/>
                                          </p:stCondLst>
                                        </p:cTn>
                                        <p:tgtEl>
                                          <p:spTgt spid="4"/>
                                        </p:tgtEl>
                                      </p:cBhvr>
                                      <p:to x="100000" y="90000"/>
                                    </p:animScale>
                                    <p:animScale>
                                      <p:cBhvr>
                                        <p:cTn id="27" dur="166" decel="50000">
                                          <p:stCondLst>
                                            <p:cond delay="1668"/>
                                          </p:stCondLst>
                                        </p:cTn>
                                        <p:tgtEl>
                                          <p:spTgt spid="4"/>
                                        </p:tgtEl>
                                      </p:cBhvr>
                                      <p:to x="100000" y="100000"/>
                                    </p:animScale>
                                    <p:animScale>
                                      <p:cBhvr>
                                        <p:cTn id="28" dur="26">
                                          <p:stCondLst>
                                            <p:cond delay="1808"/>
                                          </p:stCondLst>
                                        </p:cTn>
                                        <p:tgtEl>
                                          <p:spTgt spid="4"/>
                                        </p:tgtEl>
                                      </p:cBhvr>
                                      <p:to x="100000" y="95000"/>
                                    </p:animScale>
                                    <p:animScale>
                                      <p:cBhvr>
                                        <p:cTn id="29"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pPr>
              <a:buFont typeface="Wingdings" pitchFamily="2" charset="2"/>
              <a:buChar char="q"/>
            </a:pPr>
            <a:r>
              <a:rPr lang="gsw-FR" dirty="0" smtClean="0"/>
              <a:t> </a:t>
            </a:r>
            <a:r>
              <a:rPr lang="gsw-FR" sz="2800" dirty="0" smtClean="0">
                <a:latin typeface="Times New Roman" pitchFamily="18" charset="0"/>
                <a:cs typeface="Times New Roman" pitchFamily="18" charset="0"/>
              </a:rPr>
              <a:t>Introduction</a:t>
            </a:r>
          </a:p>
          <a:p>
            <a:pPr>
              <a:buFont typeface="Wingdings" pitchFamily="2" charset="2"/>
              <a:buChar char="q"/>
            </a:pPr>
            <a:r>
              <a:rPr lang="gsw-FR" sz="2800" dirty="0" smtClean="0">
                <a:latin typeface="Times New Roman" pitchFamily="18" charset="0"/>
                <a:cs typeface="Times New Roman" pitchFamily="18" charset="0"/>
              </a:rPr>
              <a:t>Problématique</a:t>
            </a:r>
          </a:p>
          <a:p>
            <a:pPr>
              <a:buFont typeface="Wingdings" pitchFamily="2" charset="2"/>
              <a:buChar char="q"/>
            </a:pPr>
            <a:r>
              <a:rPr lang="gsw-FR" sz="2800" dirty="0" smtClean="0">
                <a:latin typeface="Times New Roman" pitchFamily="18" charset="0"/>
                <a:cs typeface="Times New Roman" pitchFamily="18" charset="0"/>
              </a:rPr>
              <a:t>Objectifs</a:t>
            </a:r>
          </a:p>
          <a:p>
            <a:pPr>
              <a:buFont typeface="Wingdings" pitchFamily="2" charset="2"/>
              <a:buChar char="q"/>
            </a:pPr>
            <a:r>
              <a:rPr lang="gsw-FR" sz="2800" dirty="0" smtClean="0">
                <a:latin typeface="Times New Roman" pitchFamily="18" charset="0"/>
                <a:cs typeface="Times New Roman" pitchFamily="18" charset="0"/>
              </a:rPr>
              <a:t>Méthodologie</a:t>
            </a:r>
          </a:p>
          <a:p>
            <a:pPr marL="681228" indent="-571500">
              <a:buFont typeface="+mj-lt"/>
              <a:buAutoNum type="romanLcPeriod"/>
            </a:pPr>
            <a:r>
              <a:rPr lang="gsw-FR" sz="2800" i="1" dirty="0" smtClean="0">
                <a:latin typeface="Times New Roman" pitchFamily="18" charset="0"/>
                <a:cs typeface="Times New Roman" pitchFamily="18" charset="0"/>
              </a:rPr>
              <a:t>Animals</a:t>
            </a:r>
          </a:p>
          <a:p>
            <a:pPr marL="681228" indent="-571500">
              <a:buFont typeface="+mj-lt"/>
              <a:buAutoNum type="romanLcPeriod"/>
            </a:pPr>
            <a:r>
              <a:rPr lang="gsw-FR" sz="2800" i="1" dirty="0" smtClean="0">
                <a:latin typeface="Times New Roman" pitchFamily="18" charset="0"/>
                <a:cs typeface="Times New Roman" pitchFamily="18" charset="0"/>
              </a:rPr>
              <a:t>Pâturage</a:t>
            </a:r>
          </a:p>
          <a:p>
            <a:pPr marL="681228" indent="-571500">
              <a:buFont typeface="+mj-lt"/>
              <a:buAutoNum type="romanLcPeriod"/>
            </a:pPr>
            <a:r>
              <a:rPr lang="gsw-FR" sz="2800" i="1" dirty="0" smtClean="0">
                <a:latin typeface="Times New Roman" pitchFamily="18" charset="0"/>
                <a:cs typeface="Times New Roman" pitchFamily="18" charset="0"/>
              </a:rPr>
              <a:t>Técniques analytiques</a:t>
            </a:r>
          </a:p>
          <a:p>
            <a:pPr marL="681228" indent="-571500">
              <a:buFont typeface="Wingdings" pitchFamily="2" charset="2"/>
              <a:buChar char="q"/>
            </a:pPr>
            <a:r>
              <a:rPr lang="gsw-FR" sz="2800" dirty="0" smtClean="0">
                <a:latin typeface="Times New Roman" pitchFamily="18" charset="0"/>
                <a:cs typeface="Times New Roman" pitchFamily="18" charset="0"/>
              </a:rPr>
              <a:t>Résultas</a:t>
            </a:r>
          </a:p>
          <a:p>
            <a:pPr marL="681228" indent="-571500">
              <a:buFont typeface="Wingdings" pitchFamily="2" charset="2"/>
              <a:buChar char="q"/>
            </a:pPr>
            <a:r>
              <a:rPr lang="gsw-FR" sz="2800" dirty="0" smtClean="0">
                <a:latin typeface="Times New Roman" pitchFamily="18" charset="0"/>
                <a:cs typeface="Times New Roman" pitchFamily="18" charset="0"/>
              </a:rPr>
              <a:t>Conclusion</a:t>
            </a:r>
          </a:p>
          <a:p>
            <a:pPr marL="624078" indent="-514350">
              <a:buFont typeface="+mj-lt"/>
              <a:buAutoNum type="alphaLcPeriod"/>
            </a:pPr>
            <a:endParaRPr lang="gsw-FR" dirty="0" smtClean="0"/>
          </a:p>
          <a:p>
            <a:pPr>
              <a:buFont typeface="Wingdings" pitchFamily="2" charset="2"/>
              <a:buChar char="q"/>
            </a:pPr>
            <a:endParaRPr lang="gsw-FR" dirty="0"/>
          </a:p>
        </p:txBody>
      </p:sp>
      <p:sp>
        <p:nvSpPr>
          <p:cNvPr id="4" name="Rectangle 3"/>
          <p:cNvSpPr/>
          <p:nvPr/>
        </p:nvSpPr>
        <p:spPr>
          <a:xfrm>
            <a:off x="467544" y="404664"/>
            <a:ext cx="3900428"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gsw-FR" sz="5400" b="1" i="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Lucida Calligraphy" pitchFamily="66" charset="0"/>
                <a:cs typeface="Times New Roman" pitchFamily="18" charset="0"/>
              </a:rPr>
              <a:t>Sommaire</a:t>
            </a:r>
            <a:endParaRPr lang="gsw-FR"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4690864" cy="778098"/>
          </a:xfrm>
          <a:scene3d>
            <a:camera prst="isometricOffAxis1Right"/>
            <a:lightRig rig="threePt" dir="t"/>
          </a:scene3d>
        </p:spPr>
        <p:txBody>
          <a:bodyPr/>
          <a:lstStyle/>
          <a:p>
            <a:r>
              <a:rPr lang="gsw-FR" i="1" dirty="0" smtClean="0">
                <a:latin typeface="Lucida Calligraphy" pitchFamily="66" charset="0"/>
              </a:rPr>
              <a:t>Introduction</a:t>
            </a:r>
            <a:endParaRPr lang="gsw-FR" i="1" dirty="0">
              <a:latin typeface="Lucida Calligraphy" pitchFamily="66" charset="0"/>
            </a:endParaRPr>
          </a:p>
        </p:txBody>
      </p:sp>
      <p:pic>
        <p:nvPicPr>
          <p:cNvPr id="6" name="Espace réservé du contenu 3" descr="https://encrypted-tbn2.gstatic.com/images?q=tbn:ANd9GcRpgPIG4h1kI2y3vBrW_PZCQlWw6bMun3MHP0auBqca-hOVjJdq">
            <a:hlinkClick r:id="rId2"/>
          </p:cNvPr>
          <p:cNvPicPr>
            <a:picLocks/>
          </p:cNvPicPr>
          <p:nvPr/>
        </p:nvPicPr>
        <p:blipFill>
          <a:blip r:embed="rId3" cstate="print"/>
          <a:srcRect/>
          <a:stretch>
            <a:fillRect/>
          </a:stretch>
        </p:blipFill>
        <p:spPr bwMode="auto">
          <a:xfrm>
            <a:off x="5652120" y="0"/>
            <a:ext cx="3491880" cy="1464608"/>
          </a:xfrm>
          <a:prstGeom prst="rect">
            <a:avLst/>
          </a:prstGeom>
          <a:ln>
            <a:noFill/>
          </a:ln>
          <a:effectLst>
            <a:softEdge rad="112500"/>
          </a:effectLst>
        </p:spPr>
      </p:pic>
      <p:sp>
        <p:nvSpPr>
          <p:cNvPr id="7" name="Espace réservé du contenu 6"/>
          <p:cNvSpPr>
            <a:spLocks noGrp="1"/>
          </p:cNvSpPr>
          <p:nvPr>
            <p:ph idx="1"/>
          </p:nvPr>
        </p:nvSpPr>
        <p:spPr/>
        <p:txBody>
          <a:bodyPr>
            <a:normAutofit/>
          </a:bodyPr>
          <a:lstStyle/>
          <a:p>
            <a:r>
              <a:rPr lang="en-US" dirty="0" smtClean="0">
                <a:latin typeface="Times New Roman" pitchFamily="18" charset="0"/>
                <a:cs typeface="Times New Roman" pitchFamily="18" charset="0"/>
              </a:rPr>
              <a:t>In Algeria, sheep farming is one of the most traditional agricultural activities and occupies a very important place in domain of animal production, and is the first red meat provider. According to the Agriculture Ministry, sheep workforce was estimated at 22 millions tips, in 2015 grazing in arid regions consisting steppe covers 12 million hectares. Thus, because of its importance, it plays a essential function in the rural economy and is actively involved in the production of red meats(</a:t>
            </a:r>
            <a:r>
              <a:rPr lang="en-US" dirty="0" err="1" smtClean="0">
                <a:latin typeface="Times New Roman" pitchFamily="18" charset="0"/>
                <a:cs typeface="Times New Roman" pitchFamily="18" charset="0"/>
              </a:rPr>
              <a:t>Harkat</a:t>
            </a:r>
            <a:r>
              <a:rPr lang="en-US" dirty="0" smtClean="0">
                <a:latin typeface="Times New Roman" pitchFamily="18" charset="0"/>
                <a:cs typeface="Times New Roman" pitchFamily="18" charset="0"/>
              </a:rPr>
              <a:t> and </a:t>
            </a:r>
            <a:r>
              <a:rPr lang="en-US" dirty="0" err="1" smtClean="0">
                <a:latin typeface="Times New Roman" pitchFamily="18" charset="0"/>
                <a:cs typeface="Times New Roman" pitchFamily="18" charset="0"/>
              </a:rPr>
              <a:t>Lafri</a:t>
            </a:r>
            <a:r>
              <a:rPr lang="en-US" dirty="0" smtClean="0">
                <a:latin typeface="Times New Roman" pitchFamily="18" charset="0"/>
                <a:cs typeface="Times New Roman" pitchFamily="18" charset="0"/>
              </a:rPr>
              <a:t>, 2007).</a:t>
            </a:r>
            <a:r>
              <a:rPr lang="en-US" b="1" dirty="0" smtClean="0">
                <a:latin typeface="Times New Roman" pitchFamily="18" charset="0"/>
                <a:cs typeface="Times New Roman" pitchFamily="18" charset="0"/>
              </a:rPr>
              <a:t> </a:t>
            </a:r>
            <a:endParaRPr lang="gsw-FR"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down)">
                                      <p:cBhvr>
                                        <p:cTn id="1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cene3d>
            <a:camera prst="perspectiveHeroicExtremeRightFacing"/>
            <a:lightRig rig="threePt" dir="t"/>
          </a:scene3d>
        </p:spPr>
        <p:txBody>
          <a:bodyPr/>
          <a:lstStyle/>
          <a:p>
            <a:r>
              <a:rPr lang="gsw-FR" i="1" dirty="0" smtClean="0">
                <a:solidFill>
                  <a:srgbClr val="0070C0"/>
                </a:solidFill>
                <a:latin typeface="Lucida Calligraphy" pitchFamily="66" charset="0"/>
              </a:rPr>
              <a:t>Problématique</a:t>
            </a:r>
            <a:endParaRPr lang="gsw-FR" i="1" dirty="0">
              <a:solidFill>
                <a:srgbClr val="0070C0"/>
              </a:solidFill>
              <a:latin typeface="Lucida Calligraphy" pitchFamily="66" charset="0"/>
            </a:endParaRPr>
          </a:p>
        </p:txBody>
      </p:sp>
      <p:sp>
        <p:nvSpPr>
          <p:cNvPr id="4" name="Espace réservé du contenu 2"/>
          <p:cNvSpPr>
            <a:spLocks noGrp="1"/>
          </p:cNvSpPr>
          <p:nvPr>
            <p:ph idx="1"/>
          </p:nvPr>
        </p:nvSpPr>
        <p:spPr/>
        <p:txBody>
          <a:bodyPr>
            <a:normAutofit/>
          </a:bodyPr>
          <a:lstStyle/>
          <a:p>
            <a:pPr>
              <a:buNone/>
            </a:pPr>
            <a:endParaRPr lang="fr-FR" sz="1000" dirty="0" smtClean="0"/>
          </a:p>
          <a:p>
            <a:pPr>
              <a:buNone/>
            </a:pPr>
            <a:r>
              <a:rPr lang="fr-FR" sz="2800" dirty="0" smtClean="0">
                <a:latin typeface="Times New Roman" pitchFamily="18" charset="0"/>
                <a:cs typeface="Times New Roman" pitchFamily="18" charset="0"/>
              </a:rPr>
              <a:t> </a:t>
            </a:r>
          </a:p>
          <a:p>
            <a:pPr>
              <a:buFont typeface="Courier New" pitchFamily="49" charset="0"/>
              <a:buChar char="o"/>
            </a:pPr>
            <a:r>
              <a:rPr lang="fr-FR" sz="2800" dirty="0" smtClean="0">
                <a:latin typeface="Times New Roman" pitchFamily="18" charset="0"/>
                <a:cs typeface="Times New Roman" pitchFamily="18" charset="0"/>
              </a:rPr>
              <a:t>Nutrition des animaux  soumis  à l’herbe des pâturages</a:t>
            </a:r>
          </a:p>
          <a:p>
            <a:pPr>
              <a:buNone/>
            </a:pPr>
            <a:endParaRPr lang="fr-FR" sz="2800" dirty="0" smtClean="0">
              <a:latin typeface="Times New Roman" pitchFamily="18" charset="0"/>
              <a:cs typeface="Times New Roman" pitchFamily="18" charset="0"/>
            </a:endParaRPr>
          </a:p>
          <a:p>
            <a:pPr>
              <a:buFont typeface="Courier New" pitchFamily="49" charset="0"/>
              <a:buChar char="o"/>
            </a:pPr>
            <a:r>
              <a:rPr lang="fr-FR" sz="2800" dirty="0" smtClean="0">
                <a:latin typeface="Times New Roman" pitchFamily="18" charset="0"/>
                <a:cs typeface="Times New Roman" pitchFamily="18" charset="0"/>
              </a:rPr>
              <a:t>Valoriser les pâturages Algériens à travers la labellisation de la viande d’agneau</a:t>
            </a:r>
          </a:p>
          <a:p>
            <a:pPr>
              <a:buNone/>
            </a:pPr>
            <a:endParaRPr lang="fr-FR" sz="2800" dirty="0" smtClean="0">
              <a:latin typeface="Times New Roman" pitchFamily="18" charset="0"/>
              <a:cs typeface="Times New Roman" pitchFamily="18" charset="0"/>
            </a:endParaRPr>
          </a:p>
          <a:p>
            <a:pPr>
              <a:buFont typeface="Courier New" pitchFamily="49" charset="0"/>
              <a:buChar char="o"/>
            </a:pPr>
            <a:r>
              <a:rPr lang="fr-FR" sz="2800" dirty="0" smtClean="0">
                <a:latin typeface="Times New Roman" pitchFamily="18" charset="0"/>
                <a:cs typeface="Times New Roman" pitchFamily="18" charset="0"/>
              </a:rPr>
              <a:t>Recherche de territoire approprié</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strips(downLeft)">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strips(downLeft)">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strips(downLeft)">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strips(downLeft)">
                                      <p:cBhvr>
                                        <p:cTn id="22" dur="500"/>
                                        <p:tgtEl>
                                          <p:spTgt spid="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5"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fltVal val="0"/>
                                          </p:val>
                                        </p:tav>
                                        <p:tav tm="100000">
                                          <p:val>
                                            <p:strVal val="#ppt_w"/>
                                          </p:val>
                                        </p:tav>
                                      </p:tavLst>
                                    </p:anim>
                                    <p:anim calcmode="lin" valueType="num">
                                      <p:cBhvr>
                                        <p:cTn id="28" dur="1000" fill="hold"/>
                                        <p:tgtEl>
                                          <p:spTgt spid="2"/>
                                        </p:tgtEl>
                                        <p:attrNameLst>
                                          <p:attrName>ppt_h</p:attrName>
                                        </p:attrNameLst>
                                      </p:cBhvr>
                                      <p:tavLst>
                                        <p:tav tm="0">
                                          <p:val>
                                            <p:fltVal val="0"/>
                                          </p:val>
                                        </p:tav>
                                        <p:tav tm="100000">
                                          <p:val>
                                            <p:strVal val="#ppt_h"/>
                                          </p:val>
                                        </p:tav>
                                      </p:tavLst>
                                    </p:anim>
                                    <p:anim calcmode="lin" valueType="num">
                                      <p:cBhvr>
                                        <p:cTn id="2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92500" lnSpcReduction="10000"/>
          </a:bodyPr>
          <a:lstStyle/>
          <a:p>
            <a:pPr>
              <a:buFont typeface="Wingdings" pitchFamily="2" charset="2"/>
              <a:buChar char="v"/>
            </a:pPr>
            <a:r>
              <a:rPr lang="fr-FR" sz="2600" dirty="0" smtClean="0">
                <a:ln w="50800"/>
                <a:latin typeface="Times New Roman" pitchFamily="18" charset="0"/>
                <a:cs typeface="Times New Roman" pitchFamily="18" charset="0"/>
              </a:rPr>
              <a:t>Caractériser le territoire  lors du suivi d’élevage</a:t>
            </a:r>
          </a:p>
          <a:p>
            <a:pPr>
              <a:buNone/>
            </a:pPr>
            <a:r>
              <a:rPr lang="fr-FR" sz="2600" dirty="0" smtClean="0">
                <a:ln w="50800"/>
                <a:latin typeface="Times New Roman" pitchFamily="18" charset="0"/>
                <a:cs typeface="Times New Roman" pitchFamily="18" charset="0"/>
              </a:rPr>
              <a:t> </a:t>
            </a:r>
          </a:p>
          <a:p>
            <a:pPr>
              <a:buFont typeface="Wingdings" pitchFamily="2" charset="2"/>
              <a:buChar char="v"/>
            </a:pPr>
            <a:r>
              <a:rPr lang="fr-FR" sz="2600" dirty="0" smtClean="0">
                <a:ln w="50800"/>
                <a:latin typeface="Times New Roman" pitchFamily="18" charset="0"/>
                <a:cs typeface="Times New Roman" pitchFamily="18" charset="0"/>
              </a:rPr>
              <a:t>Définir la croissance et la productivité  des agneaux selon la disponibilité alimentaire en plein Printemps.</a:t>
            </a:r>
          </a:p>
          <a:p>
            <a:pPr>
              <a:buFont typeface="Wingdings" pitchFamily="2" charset="2"/>
              <a:buChar char="v"/>
            </a:pPr>
            <a:endParaRPr lang="fr-FR" sz="2600" dirty="0" smtClean="0">
              <a:ln w="50800"/>
              <a:latin typeface="Times New Roman" pitchFamily="18" charset="0"/>
              <a:cs typeface="Times New Roman" pitchFamily="18" charset="0"/>
            </a:endParaRPr>
          </a:p>
          <a:p>
            <a:pPr>
              <a:buFont typeface="Wingdings" pitchFamily="2" charset="2"/>
              <a:buChar char="v"/>
            </a:pPr>
            <a:r>
              <a:rPr lang="fr-FR" sz="2600" dirty="0" smtClean="0">
                <a:ln w="50800"/>
                <a:latin typeface="Times New Roman" pitchFamily="18" charset="0"/>
                <a:cs typeface="Times New Roman" pitchFamily="18" charset="0"/>
              </a:rPr>
              <a:t>Mesure l’impact de l’herbe sur le profil en acide gras et la flaveur de la viande ovine.</a:t>
            </a:r>
          </a:p>
          <a:p>
            <a:pPr>
              <a:buFont typeface="Wingdings" pitchFamily="2" charset="2"/>
              <a:buChar char="v"/>
            </a:pPr>
            <a:endParaRPr lang="fr-FR" sz="2600" dirty="0" smtClean="0">
              <a:ln w="50800"/>
              <a:latin typeface="Times New Roman" pitchFamily="18" charset="0"/>
              <a:cs typeface="Times New Roman" pitchFamily="18" charset="0"/>
            </a:endParaRPr>
          </a:p>
          <a:p>
            <a:pPr>
              <a:buFont typeface="Wingdings" pitchFamily="2" charset="2"/>
              <a:buChar char="v"/>
            </a:pPr>
            <a:r>
              <a:rPr lang="fr-FR" sz="2600" dirty="0" smtClean="0">
                <a:latin typeface="Times New Roman" pitchFamily="18" charset="0"/>
                <a:cs typeface="Times New Roman" pitchFamily="18" charset="0"/>
              </a:rPr>
              <a:t>Appréciation des teneurs en</a:t>
            </a:r>
            <a:r>
              <a:rPr lang="fr-FR" sz="2600" b="1" dirty="0" smtClean="0">
                <a:solidFill>
                  <a:srgbClr val="FF0000"/>
                </a:solidFill>
                <a:latin typeface="Times New Roman" pitchFamily="18" charset="0"/>
                <a:cs typeface="Times New Roman" pitchFamily="18" charset="0"/>
              </a:rPr>
              <a:t> </a:t>
            </a:r>
            <a:r>
              <a:rPr lang="fr-FR" sz="2600" b="1" i="1" dirty="0" smtClean="0">
                <a:solidFill>
                  <a:srgbClr val="7030A0"/>
                </a:solidFill>
                <a:latin typeface="Times New Roman" pitchFamily="18" charset="0"/>
                <a:cs typeface="Times New Roman" pitchFamily="18" charset="0"/>
              </a:rPr>
              <a:t>ar</a:t>
            </a:r>
            <a:r>
              <a:rPr lang="fr-FR" sz="2600" b="1" i="1" dirty="0" smtClean="0">
                <a:solidFill>
                  <a:srgbClr val="7030A0"/>
                </a:solidFill>
                <a:latin typeface="Times New Roman"/>
                <a:cs typeface="Times New Roman"/>
              </a:rPr>
              <a:t>ô</a:t>
            </a:r>
            <a:r>
              <a:rPr lang="fr-FR" sz="2600" b="1" i="1" dirty="0" smtClean="0">
                <a:solidFill>
                  <a:srgbClr val="7030A0"/>
                </a:solidFill>
                <a:latin typeface="Times New Roman" pitchFamily="18" charset="0"/>
                <a:cs typeface="Times New Roman" pitchFamily="18" charset="0"/>
              </a:rPr>
              <a:t>mes</a:t>
            </a:r>
            <a:r>
              <a:rPr lang="fr-FR" sz="2600" b="1" dirty="0" smtClean="0">
                <a:solidFill>
                  <a:srgbClr val="FF0000"/>
                </a:solidFill>
                <a:latin typeface="Times New Roman" pitchFamily="18" charset="0"/>
                <a:cs typeface="Times New Roman" pitchFamily="18" charset="0"/>
              </a:rPr>
              <a:t> </a:t>
            </a:r>
            <a:r>
              <a:rPr lang="fr-FR" sz="2600" dirty="0" smtClean="0">
                <a:latin typeface="Times New Roman" pitchFamily="18" charset="0"/>
                <a:cs typeface="Times New Roman" pitchFamily="18" charset="0"/>
              </a:rPr>
              <a:t>des viandes ovines issus de steppe et des hauts-plateaux.  </a:t>
            </a:r>
          </a:p>
          <a:p>
            <a:pPr>
              <a:buNone/>
            </a:pPr>
            <a:r>
              <a:rPr lang="fr-FR" sz="2600" i="1" dirty="0" smtClean="0">
                <a:solidFill>
                  <a:srgbClr val="C00000"/>
                </a:solidFill>
                <a:latin typeface="Lucida Calligraphy" pitchFamily="66" charset="0"/>
                <a:cs typeface="Times New Roman" pitchFamily="18" charset="0"/>
              </a:rPr>
              <a:t>                              </a:t>
            </a:r>
            <a:r>
              <a:rPr lang="fr-FR" sz="1600" i="1" dirty="0" smtClean="0">
                <a:solidFill>
                  <a:srgbClr val="C00000"/>
                </a:solidFill>
                <a:latin typeface="Lucida Calligraphy" pitchFamily="66" charset="0"/>
                <a:cs typeface="Times New Roman" pitchFamily="18" charset="0"/>
              </a:rPr>
              <a:t> (</a:t>
            </a:r>
            <a:r>
              <a:rPr lang="fr-FR" sz="1600" i="1" dirty="0" err="1" smtClean="0">
                <a:solidFill>
                  <a:srgbClr val="C00000"/>
                </a:solidFill>
                <a:latin typeface="Lucida Calligraphy" pitchFamily="66" charset="0"/>
                <a:cs typeface="Times New Roman" pitchFamily="18" charset="0"/>
              </a:rPr>
              <a:t>Gema</a:t>
            </a:r>
            <a:r>
              <a:rPr lang="fr-FR" sz="1600" i="1" dirty="0" smtClean="0">
                <a:solidFill>
                  <a:srgbClr val="C00000"/>
                </a:solidFill>
                <a:latin typeface="Lucida Calligraphy" pitchFamily="66" charset="0"/>
                <a:cs typeface="Times New Roman" pitchFamily="18" charset="0"/>
              </a:rPr>
              <a:t> </a:t>
            </a:r>
            <a:r>
              <a:rPr lang="fr-FR" sz="1600" i="1" dirty="0" err="1" smtClean="0">
                <a:solidFill>
                  <a:srgbClr val="C00000"/>
                </a:solidFill>
                <a:latin typeface="Lucida Calligraphy" pitchFamily="66" charset="0"/>
                <a:cs typeface="Times New Roman" pitchFamily="18" charset="0"/>
              </a:rPr>
              <a:t>Nieto</a:t>
            </a:r>
            <a:r>
              <a:rPr lang="fr-FR" sz="1600" i="1" dirty="0" smtClean="0">
                <a:solidFill>
                  <a:srgbClr val="C00000"/>
                </a:solidFill>
                <a:latin typeface="Lucida Calligraphy" pitchFamily="66" charset="0"/>
                <a:cs typeface="Times New Roman" pitchFamily="18" charset="0"/>
              </a:rPr>
              <a:t> </a:t>
            </a:r>
            <a:r>
              <a:rPr lang="fr-FR" sz="1600" i="1" dirty="0" err="1" smtClean="0">
                <a:solidFill>
                  <a:srgbClr val="C00000"/>
                </a:solidFill>
                <a:latin typeface="Lucida Calligraphy" pitchFamily="66" charset="0"/>
                <a:cs typeface="Times New Roman" pitchFamily="18" charset="0"/>
              </a:rPr>
              <a:t>at</a:t>
            </a:r>
            <a:r>
              <a:rPr lang="fr-FR" sz="1600" i="1" dirty="0" smtClean="0">
                <a:solidFill>
                  <a:srgbClr val="C00000"/>
                </a:solidFill>
                <a:latin typeface="Lucida Calligraphy" pitchFamily="66" charset="0"/>
                <a:cs typeface="Times New Roman" pitchFamily="18" charset="0"/>
              </a:rPr>
              <a:t> the laboratoire of </a:t>
            </a:r>
            <a:r>
              <a:rPr lang="fr-FR" sz="1600" i="1" dirty="0" err="1" smtClean="0">
                <a:solidFill>
                  <a:srgbClr val="C00000"/>
                </a:solidFill>
                <a:latin typeface="Lucida Calligraphy" pitchFamily="66" charset="0"/>
                <a:cs typeface="Times New Roman" pitchFamily="18" charset="0"/>
              </a:rPr>
              <a:t>Reaserch</a:t>
            </a:r>
            <a:r>
              <a:rPr lang="fr-FR" sz="1600" i="1" dirty="0" smtClean="0">
                <a:solidFill>
                  <a:srgbClr val="C00000"/>
                </a:solidFill>
                <a:latin typeface="Lucida Calligraphy" pitchFamily="66" charset="0"/>
                <a:cs typeface="Times New Roman" pitchFamily="18" charset="0"/>
              </a:rPr>
              <a:t> Group of </a:t>
            </a:r>
            <a:r>
              <a:rPr lang="fr-FR" sz="1600" i="1" dirty="0" err="1" smtClean="0">
                <a:solidFill>
                  <a:srgbClr val="C00000"/>
                </a:solidFill>
                <a:latin typeface="Lucida Calligraphy" pitchFamily="66" charset="0"/>
                <a:cs typeface="Times New Roman" pitchFamily="18" charset="0"/>
              </a:rPr>
              <a:t>Human</a:t>
            </a:r>
            <a:r>
              <a:rPr lang="fr-FR" sz="1600" i="1" dirty="0" smtClean="0">
                <a:solidFill>
                  <a:srgbClr val="C00000"/>
                </a:solidFill>
                <a:latin typeface="Lucida Calligraphy" pitchFamily="66" charset="0"/>
                <a:cs typeface="Times New Roman" pitchFamily="18" charset="0"/>
              </a:rPr>
              <a:t> Nutrition and Food Science ( E098-02) of the </a:t>
            </a:r>
            <a:r>
              <a:rPr lang="fr-FR" sz="1600" i="1" dirty="0" err="1" smtClean="0">
                <a:solidFill>
                  <a:srgbClr val="C00000"/>
                </a:solidFill>
                <a:latin typeface="Lucida Calligraphy" pitchFamily="66" charset="0"/>
                <a:cs typeface="Times New Roman" pitchFamily="18" charset="0"/>
              </a:rPr>
              <a:t>Uiversity</a:t>
            </a:r>
            <a:r>
              <a:rPr lang="fr-FR" sz="1600" i="1" dirty="0" smtClean="0">
                <a:solidFill>
                  <a:srgbClr val="C00000"/>
                </a:solidFill>
                <a:latin typeface="Lucida Calligraphy" pitchFamily="66" charset="0"/>
                <a:cs typeface="Times New Roman" pitchFamily="18" charset="0"/>
              </a:rPr>
              <a:t> of Murcia in the area of </a:t>
            </a:r>
            <a:r>
              <a:rPr lang="fr-FR" sz="1600" i="1" dirty="0" err="1" smtClean="0">
                <a:solidFill>
                  <a:srgbClr val="C00000"/>
                </a:solidFill>
                <a:latin typeface="Lucida Calligraphy" pitchFamily="66" charset="0"/>
                <a:cs typeface="Times New Roman" pitchFamily="18" charset="0"/>
              </a:rPr>
              <a:t>Chemistry</a:t>
            </a:r>
            <a:r>
              <a:rPr lang="fr-FR" sz="1600" i="1" dirty="0" smtClean="0">
                <a:solidFill>
                  <a:srgbClr val="C00000"/>
                </a:solidFill>
                <a:latin typeface="Lucida Calligraphy" pitchFamily="66" charset="0"/>
                <a:cs typeface="Times New Roman" pitchFamily="18" charset="0"/>
              </a:rPr>
              <a:t> </a:t>
            </a:r>
            <a:r>
              <a:rPr lang="fr-FR" sz="1600" i="1" dirty="0" err="1" smtClean="0">
                <a:solidFill>
                  <a:srgbClr val="C00000"/>
                </a:solidFill>
                <a:latin typeface="Lucida Calligraphy" pitchFamily="66" charset="0"/>
                <a:cs typeface="Times New Roman" pitchFamily="18" charset="0"/>
              </a:rPr>
              <a:t>filds</a:t>
            </a:r>
            <a:r>
              <a:rPr lang="fr-FR" sz="1600" i="1" dirty="0" smtClean="0">
                <a:solidFill>
                  <a:srgbClr val="C00000"/>
                </a:solidFill>
                <a:latin typeface="Lucida Calligraphy" pitchFamily="66" charset="0"/>
                <a:cs typeface="Times New Roman" pitchFamily="18" charset="0"/>
              </a:rPr>
              <a:t> of </a:t>
            </a:r>
            <a:r>
              <a:rPr lang="fr-FR" sz="1600" i="1" dirty="0" err="1" smtClean="0">
                <a:solidFill>
                  <a:srgbClr val="C00000"/>
                </a:solidFill>
                <a:latin typeface="Lucida Calligraphy" pitchFamily="66" charset="0"/>
                <a:cs typeface="Times New Roman" pitchFamily="18" charset="0"/>
              </a:rPr>
              <a:t>meat</a:t>
            </a:r>
            <a:r>
              <a:rPr lang="fr-FR" sz="1600" i="1" dirty="0" smtClean="0">
                <a:solidFill>
                  <a:srgbClr val="C00000"/>
                </a:solidFill>
                <a:latin typeface="Lucida Calligraphy" pitchFamily="66" charset="0"/>
                <a:cs typeface="Times New Roman" pitchFamily="18" charset="0"/>
              </a:rPr>
              <a:t> and </a:t>
            </a:r>
            <a:r>
              <a:rPr lang="fr-FR" sz="1600" i="1" dirty="0" err="1" smtClean="0">
                <a:solidFill>
                  <a:srgbClr val="C00000"/>
                </a:solidFill>
                <a:latin typeface="Lucida Calligraphy" pitchFamily="66" charset="0"/>
                <a:cs typeface="Times New Roman" pitchFamily="18" charset="0"/>
              </a:rPr>
              <a:t>meat</a:t>
            </a:r>
            <a:r>
              <a:rPr lang="fr-FR" sz="1600" i="1" dirty="0" smtClean="0">
                <a:solidFill>
                  <a:srgbClr val="C00000"/>
                </a:solidFill>
                <a:latin typeface="Lucida Calligraphy" pitchFamily="66" charset="0"/>
                <a:cs typeface="Times New Roman" pitchFamily="18" charset="0"/>
              </a:rPr>
              <a:t> </a:t>
            </a:r>
            <a:r>
              <a:rPr lang="fr-FR" sz="1600" i="1" dirty="0" err="1" smtClean="0">
                <a:solidFill>
                  <a:srgbClr val="C00000"/>
                </a:solidFill>
                <a:latin typeface="Lucida Calligraphy" pitchFamily="66" charset="0"/>
                <a:cs typeface="Times New Roman" pitchFamily="18" charset="0"/>
              </a:rPr>
              <a:t>products</a:t>
            </a:r>
            <a:r>
              <a:rPr lang="fr-FR" sz="1600" i="1" dirty="0" smtClean="0">
                <a:solidFill>
                  <a:srgbClr val="C00000"/>
                </a:solidFill>
                <a:latin typeface="Lucida Calligraphy" pitchFamily="66" charset="0"/>
                <a:cs typeface="Times New Roman" pitchFamily="18" charset="0"/>
              </a:rPr>
              <a:t>)</a:t>
            </a:r>
          </a:p>
          <a:p>
            <a:pPr>
              <a:buFont typeface="Wingdings" pitchFamily="2" charset="2"/>
              <a:buChar char="v"/>
            </a:pPr>
            <a:endParaRPr lang="fr-FR" sz="2400" dirty="0" smtClean="0">
              <a:ln w="50800"/>
              <a:latin typeface="Times New Roman" pitchFamily="18" charset="0"/>
              <a:cs typeface="Times New Roman" pitchFamily="18" charset="0"/>
            </a:endParaRPr>
          </a:p>
          <a:p>
            <a:endParaRPr lang="gsw-FR" dirty="0"/>
          </a:p>
        </p:txBody>
      </p:sp>
      <p:sp>
        <p:nvSpPr>
          <p:cNvPr id="2" name="Titre 1"/>
          <p:cNvSpPr>
            <a:spLocks noGrp="1"/>
          </p:cNvSpPr>
          <p:nvPr>
            <p:ph type="title"/>
          </p:nvPr>
        </p:nvSpPr>
        <p:spPr>
          <a:scene3d>
            <a:camera prst="perspectiveRelaxedModerately"/>
            <a:lightRig rig="threePt" dir="t"/>
          </a:scene3d>
        </p:spPr>
        <p:txBody>
          <a:bodyPr/>
          <a:lstStyle/>
          <a:p>
            <a:pPr algn="ctr"/>
            <a:r>
              <a:rPr lang="gsw-FR" i="1" dirty="0" smtClean="0">
                <a:solidFill>
                  <a:schemeClr val="accent3">
                    <a:lumMod val="75000"/>
                  </a:schemeClr>
                </a:solidFill>
                <a:latin typeface="Lucida Calligraphy" pitchFamily="66" charset="0"/>
              </a:rPr>
              <a:t>Objectifs</a:t>
            </a:r>
            <a:endParaRPr lang="gsw-FR" i="1" dirty="0">
              <a:solidFill>
                <a:schemeClr val="accent3">
                  <a:lumMod val="75000"/>
                </a:schemeClr>
              </a:solidFill>
              <a:latin typeface="Lucida Calligraphy"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1000"/>
                                        <p:tgtEl>
                                          <p:spTgt spid="3">
                                            <p:txEl>
                                              <p:pRg st="4" end="4"/>
                                            </p:txEl>
                                          </p:spTgt>
                                        </p:tgtEl>
                                      </p:cBhvr>
                                    </p:animEffect>
                                    <p:anim calcmode="lin" valueType="num">
                                      <p:cBhvr>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p:cTn id="42"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https://encrypted-tbn3.gstatic.com/images?q=tbn:ANd9GcTV0m1OjZpMuZ1SgslH8y0LjKxUbnQ1dNuej9JWZ9deMuaDFv7A">
            <a:hlinkClick r:id="rId2"/>
          </p:cNvPr>
          <p:cNvPicPr>
            <a:picLocks noGrp="1"/>
          </p:cNvPicPr>
          <p:nvPr>
            <p:ph idx="1"/>
          </p:nvPr>
        </p:nvPicPr>
        <p:blipFill>
          <a:blip r:embed="rId3" cstate="print"/>
          <a:srcRect/>
          <a:stretch>
            <a:fillRect/>
          </a:stretch>
        </p:blipFill>
        <p:spPr bwMode="auto">
          <a:xfrm>
            <a:off x="5220072" y="260648"/>
            <a:ext cx="3923928" cy="62646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5" name="Diagramme 4"/>
          <p:cNvGraphicFramePr/>
          <p:nvPr/>
        </p:nvGraphicFramePr>
        <p:xfrm>
          <a:off x="0" y="476672"/>
          <a:ext cx="5148064" cy="60212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0" fill="hold"/>
                                        <p:tgtEl>
                                          <p:spTgt spid="5"/>
                                        </p:tgtEl>
                                        <p:attrNameLst>
                                          <p:attrName>ppt_x</p:attrName>
                                        </p:attrNameLst>
                                      </p:cBhvr>
                                      <p:tavLst>
                                        <p:tav tm="0">
                                          <p:val>
                                            <p:strVal val="#ppt_x"/>
                                          </p:val>
                                        </p:tav>
                                        <p:tav tm="100000">
                                          <p:val>
                                            <p:strVal val="#ppt_x"/>
                                          </p:val>
                                        </p:tav>
                                      </p:tavLst>
                                    </p:anim>
                                    <p:anim calcmode="lin" valueType="num">
                                      <p:cBhvr additive="base">
                                        <p:cTn id="8"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900" decel="100000" fill="hold"/>
                                        <p:tgtEl>
                                          <p:spTgt spid="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9" presetClass="entr" presetSubtype="0" accel="100000" fill="hold" grpId="1"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Espace réservé du contenu 4"/>
          <p:cNvGraphicFramePr>
            <a:graphicFrameLocks noGrp="1"/>
          </p:cNvGraphicFramePr>
          <p:nvPr>
            <p:ph idx="1"/>
          </p:nvPr>
        </p:nvGraphicFramePr>
        <p:xfrm>
          <a:off x="683568" y="260648"/>
          <a:ext cx="8229600" cy="16598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re 1"/>
          <p:cNvSpPr>
            <a:spLocks noGrp="1"/>
          </p:cNvSpPr>
          <p:nvPr>
            <p:ph type="title"/>
          </p:nvPr>
        </p:nvSpPr>
        <p:spPr>
          <a:xfrm>
            <a:off x="0" y="260648"/>
            <a:ext cx="2987824" cy="1143000"/>
          </a:xfrm>
          <a:effectLst>
            <a:outerShdw blurRad="50800" dist="38100" dir="16200000" rotWithShape="0">
              <a:prstClr val="black">
                <a:alpha val="40000"/>
              </a:prstClr>
            </a:outerShdw>
          </a:effectLst>
          <a:scene3d>
            <a:camera prst="isometricOffAxis1Right"/>
            <a:lightRig rig="soft" dir="t"/>
          </a:scene3d>
          <a:sp3d>
            <a:bevelT w="152400" h="50800" prst="softRound"/>
          </a:sp3d>
        </p:spPr>
        <p:txBody>
          <a:bodyPr>
            <a:normAutofit fontScale="90000"/>
            <a:scene3d>
              <a:camera prst="orthographicFront"/>
              <a:lightRig rig="soft" dir="t"/>
            </a:scene3d>
            <a:sp3d prstMaterial="softEdge">
              <a:bevelT w="25400" h="25400"/>
            </a:sp3d>
          </a:bodyPr>
          <a:lstStyle/>
          <a:p>
            <a:r>
              <a:rPr lang="gsw-FR" i="1" dirty="0" smtClean="0">
                <a:solidFill>
                  <a:schemeClr val="tx1"/>
                </a:solidFill>
                <a:latin typeface="Times New Roman" pitchFamily="18" charset="0"/>
                <a:cs typeface="Times New Roman" pitchFamily="18" charset="0"/>
              </a:rPr>
              <a:t>3.1 Animaux et alimentatin</a:t>
            </a:r>
            <a:endParaRPr lang="gsw-FR" i="1" dirty="0">
              <a:solidFill>
                <a:schemeClr val="tx1"/>
              </a:solidFill>
              <a:latin typeface="Times New Roman" pitchFamily="18" charset="0"/>
              <a:cs typeface="Times New Roman" pitchFamily="18" charset="0"/>
            </a:endParaRPr>
          </a:p>
        </p:txBody>
      </p:sp>
      <p:cxnSp>
        <p:nvCxnSpPr>
          <p:cNvPr id="10" name="Connecteur droit avec flèche 9"/>
          <p:cNvCxnSpPr/>
          <p:nvPr/>
        </p:nvCxnSpPr>
        <p:spPr>
          <a:xfrm>
            <a:off x="1547664" y="2924944"/>
            <a:ext cx="0" cy="50405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4" name="Connecteur droit 13"/>
          <p:cNvCxnSpPr/>
          <p:nvPr/>
        </p:nvCxnSpPr>
        <p:spPr>
          <a:xfrm flipH="1">
            <a:off x="1547664" y="2924944"/>
            <a:ext cx="5904656" cy="0"/>
          </a:xfrm>
          <a:prstGeom prst="line">
            <a:avLst/>
          </a:prstGeom>
        </p:spPr>
        <p:style>
          <a:lnRef idx="3">
            <a:schemeClr val="dk1"/>
          </a:lnRef>
          <a:fillRef idx="0">
            <a:schemeClr val="dk1"/>
          </a:fillRef>
          <a:effectRef idx="2">
            <a:schemeClr val="dk1"/>
          </a:effectRef>
          <a:fontRef idx="minor">
            <a:schemeClr val="tx1"/>
          </a:fontRef>
        </p:style>
      </p:cxnSp>
      <p:sp>
        <p:nvSpPr>
          <p:cNvPr id="26" name="Flèche vers le bas 25"/>
          <p:cNvSpPr/>
          <p:nvPr/>
        </p:nvSpPr>
        <p:spPr>
          <a:xfrm>
            <a:off x="4355976" y="2564904"/>
            <a:ext cx="432049" cy="360040"/>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gsw-FR"/>
          </a:p>
        </p:txBody>
      </p:sp>
      <p:sp>
        <p:nvSpPr>
          <p:cNvPr id="36" name="Ellipse 35"/>
          <p:cNvSpPr/>
          <p:nvPr/>
        </p:nvSpPr>
        <p:spPr>
          <a:xfrm>
            <a:off x="5796136" y="3501008"/>
            <a:ext cx="3168352" cy="576064"/>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gsw-FR" sz="2400" dirty="0" smtClean="0">
                <a:latin typeface="Times New Roman" pitchFamily="18" charset="0"/>
                <a:cs typeface="Times New Roman" pitchFamily="18" charset="0"/>
              </a:rPr>
              <a:t>Hauts plateaux </a:t>
            </a:r>
            <a:r>
              <a:rPr lang="gsw-FR" sz="2000" b="1" i="1" dirty="0" smtClean="0">
                <a:solidFill>
                  <a:srgbClr val="2209DD"/>
                </a:solidFill>
                <a:latin typeface="Times New Roman" pitchFamily="18" charset="0"/>
                <a:cs typeface="Times New Roman" pitchFamily="18" charset="0"/>
              </a:rPr>
              <a:t>(Djelfa) </a:t>
            </a:r>
            <a:r>
              <a:rPr lang="gsw-FR" sz="2000" dirty="0" smtClean="0">
                <a:latin typeface="Times New Roman" pitchFamily="18" charset="0"/>
                <a:cs typeface="Times New Roman" pitchFamily="18" charset="0"/>
              </a:rPr>
              <a:t>(n=10)</a:t>
            </a:r>
            <a:endParaRPr lang="gsw-FR" sz="2000" dirty="0">
              <a:latin typeface="Times New Roman" pitchFamily="18" charset="0"/>
              <a:cs typeface="Times New Roman" pitchFamily="18" charset="0"/>
            </a:endParaRPr>
          </a:p>
        </p:txBody>
      </p:sp>
      <p:sp>
        <p:nvSpPr>
          <p:cNvPr id="38" name="Rectangle à coins arrondis 37"/>
          <p:cNvSpPr/>
          <p:nvPr/>
        </p:nvSpPr>
        <p:spPr>
          <a:xfrm>
            <a:off x="323528" y="4365104"/>
            <a:ext cx="2808316" cy="414552"/>
          </a:xfrm>
          <a:prstGeom prst="roundRect">
            <a:avLst>
              <a:gd name="adj" fmla="val 10000"/>
            </a:avLst>
          </a:pr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r>
              <a:rPr lang="gsw-FR" dirty="0" smtClean="0">
                <a:latin typeface="Times New Roman" pitchFamily="18" charset="0"/>
                <a:cs typeface="Times New Roman" pitchFamily="18" charset="0"/>
              </a:rPr>
              <a:t>85% </a:t>
            </a:r>
            <a:r>
              <a:rPr lang="gsw-FR" sz="2000" b="1" i="1" dirty="0" smtClean="0">
                <a:latin typeface="Times New Roman" pitchFamily="18" charset="0"/>
                <a:cs typeface="Times New Roman" pitchFamily="18" charset="0"/>
              </a:rPr>
              <a:t>P</a:t>
            </a:r>
            <a:r>
              <a:rPr lang="gsw-FR" sz="2000" b="1" i="1" dirty="0" smtClean="0">
                <a:latin typeface="Times New Roman"/>
                <a:cs typeface="Times New Roman"/>
              </a:rPr>
              <a:t>âturage</a:t>
            </a:r>
            <a:r>
              <a:rPr lang="gsw-FR" dirty="0" smtClean="0">
                <a:latin typeface="Times New Roman"/>
                <a:cs typeface="Times New Roman"/>
              </a:rPr>
              <a:t> + 15% </a:t>
            </a:r>
            <a:r>
              <a:rPr lang="gsw-FR" sz="2000" b="1" i="1" dirty="0" smtClean="0">
                <a:latin typeface="Times New Roman" pitchFamily="18" charset="0"/>
                <a:cs typeface="Times New Roman" pitchFamily="18" charset="0"/>
              </a:rPr>
              <a:t>foin</a:t>
            </a:r>
            <a:endParaRPr lang="gsw-FR" sz="2000" b="1" i="1" dirty="0">
              <a:latin typeface="Times New Roman" pitchFamily="18" charset="0"/>
              <a:cs typeface="Times New Roman" pitchFamily="18" charset="0"/>
            </a:endParaRPr>
          </a:p>
        </p:txBody>
      </p:sp>
      <p:sp>
        <p:nvSpPr>
          <p:cNvPr id="39" name="Ellipse 38"/>
          <p:cNvSpPr/>
          <p:nvPr/>
        </p:nvSpPr>
        <p:spPr>
          <a:xfrm>
            <a:off x="0" y="3429000"/>
            <a:ext cx="3096344" cy="576064"/>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gsw-FR" sz="2400" dirty="0" smtClean="0">
                <a:latin typeface="Times New Roman" pitchFamily="18" charset="0"/>
                <a:cs typeface="Times New Roman" pitchFamily="18" charset="0"/>
              </a:rPr>
              <a:t>Steppe </a:t>
            </a:r>
            <a:r>
              <a:rPr lang="gsw-FR" sz="2000" b="1" i="1" dirty="0" smtClean="0">
                <a:solidFill>
                  <a:srgbClr val="2209DD"/>
                </a:solidFill>
                <a:latin typeface="Times New Roman" pitchFamily="18" charset="0"/>
                <a:cs typeface="Times New Roman" pitchFamily="18" charset="0"/>
              </a:rPr>
              <a:t>(Tiaret) </a:t>
            </a:r>
            <a:r>
              <a:rPr lang="gsw-FR" sz="2000" dirty="0" smtClean="0">
                <a:latin typeface="Times New Roman" pitchFamily="18" charset="0"/>
                <a:cs typeface="Times New Roman" pitchFamily="18" charset="0"/>
              </a:rPr>
              <a:t>(n=10)</a:t>
            </a:r>
            <a:endParaRPr lang="gsw-FR" sz="2000" dirty="0">
              <a:latin typeface="Times New Roman" pitchFamily="18" charset="0"/>
              <a:cs typeface="Times New Roman" pitchFamily="18" charset="0"/>
            </a:endParaRPr>
          </a:p>
        </p:txBody>
      </p:sp>
      <p:sp>
        <p:nvSpPr>
          <p:cNvPr id="40" name="Rectangle à coins arrondis 39"/>
          <p:cNvSpPr/>
          <p:nvPr/>
        </p:nvSpPr>
        <p:spPr>
          <a:xfrm>
            <a:off x="5724128" y="4437112"/>
            <a:ext cx="3419872" cy="414552"/>
          </a:xfrm>
          <a:prstGeom prst="roundRect">
            <a:avLst>
              <a:gd name="adj" fmla="val 10000"/>
            </a:avLst>
          </a:pr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r>
              <a:rPr lang="gsw-FR" dirty="0" smtClean="0">
                <a:latin typeface="Times New Roman" pitchFamily="18" charset="0"/>
                <a:cs typeface="Times New Roman" pitchFamily="18" charset="0"/>
              </a:rPr>
              <a:t>70% </a:t>
            </a:r>
            <a:r>
              <a:rPr lang="gsw-FR" sz="2000" b="1" i="1" dirty="0" smtClean="0">
                <a:latin typeface="Times New Roman" pitchFamily="18" charset="0"/>
                <a:cs typeface="Times New Roman" pitchFamily="18" charset="0"/>
              </a:rPr>
              <a:t>P</a:t>
            </a:r>
            <a:r>
              <a:rPr lang="gsw-FR" sz="2000" b="1" i="1" dirty="0" smtClean="0">
                <a:latin typeface="Times New Roman"/>
                <a:cs typeface="Times New Roman"/>
              </a:rPr>
              <a:t>âturage</a:t>
            </a:r>
            <a:r>
              <a:rPr lang="gsw-FR" dirty="0" smtClean="0">
                <a:latin typeface="Times New Roman"/>
                <a:cs typeface="Times New Roman"/>
              </a:rPr>
              <a:t> + 30% </a:t>
            </a:r>
            <a:r>
              <a:rPr lang="gsw-FR" sz="2000" b="1" i="1" dirty="0" smtClean="0">
                <a:latin typeface="Times New Roman" pitchFamily="18" charset="0"/>
                <a:cs typeface="Times New Roman" pitchFamily="18" charset="0"/>
              </a:rPr>
              <a:t>concentré</a:t>
            </a:r>
            <a:endParaRPr lang="gsw-FR" sz="2000" b="1" i="1" dirty="0">
              <a:latin typeface="Times New Roman" pitchFamily="18" charset="0"/>
              <a:cs typeface="Times New Roman" pitchFamily="18" charset="0"/>
            </a:endParaRPr>
          </a:p>
        </p:txBody>
      </p:sp>
      <p:cxnSp>
        <p:nvCxnSpPr>
          <p:cNvPr id="42" name="Connecteur droit avec flèche 41"/>
          <p:cNvCxnSpPr/>
          <p:nvPr/>
        </p:nvCxnSpPr>
        <p:spPr>
          <a:xfrm>
            <a:off x="7380312" y="4077072"/>
            <a:ext cx="8384" cy="36842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7" name="Connecteur droit avec flèche 46"/>
          <p:cNvCxnSpPr/>
          <p:nvPr/>
        </p:nvCxnSpPr>
        <p:spPr>
          <a:xfrm>
            <a:off x="1547664" y="4005064"/>
            <a:ext cx="8384" cy="36842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8" name="Rectangle à coins arrondis 47"/>
          <p:cNvSpPr/>
          <p:nvPr/>
        </p:nvSpPr>
        <p:spPr>
          <a:xfrm>
            <a:off x="3203848" y="2132856"/>
            <a:ext cx="3312368" cy="414552"/>
          </a:xfrm>
          <a:prstGeom prst="roundRect">
            <a:avLst>
              <a:gd name="adj" fmla="val 10000"/>
            </a:avLst>
          </a:pr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ctr"/>
            <a:r>
              <a:rPr lang="gsw-FR" i="1" dirty="0" smtClean="0"/>
              <a:t>Début Mars - fin Juin 2014</a:t>
            </a:r>
            <a:endParaRPr lang="gsw-FR" i="1" dirty="0"/>
          </a:p>
        </p:txBody>
      </p:sp>
      <p:cxnSp>
        <p:nvCxnSpPr>
          <p:cNvPr id="49" name="Connecteur droit avec flèche 48"/>
          <p:cNvCxnSpPr/>
          <p:nvPr/>
        </p:nvCxnSpPr>
        <p:spPr>
          <a:xfrm>
            <a:off x="7380312" y="2996952"/>
            <a:ext cx="0" cy="50405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nvGrpSpPr>
          <p:cNvPr id="51" name="Groupe 50"/>
          <p:cNvGrpSpPr/>
          <p:nvPr/>
        </p:nvGrpSpPr>
        <p:grpSpPr>
          <a:xfrm>
            <a:off x="4716016" y="1916832"/>
            <a:ext cx="186548" cy="216023"/>
            <a:chOff x="4021526" y="441271"/>
            <a:chExt cx="186548" cy="216023"/>
          </a:xfrm>
        </p:grpSpPr>
        <p:sp>
          <p:nvSpPr>
            <p:cNvPr id="52" name="Flèche droite 51"/>
            <p:cNvSpPr/>
            <p:nvPr/>
          </p:nvSpPr>
          <p:spPr>
            <a:xfrm rot="5400000">
              <a:off x="4037071" y="425726"/>
              <a:ext cx="155457" cy="186548"/>
            </a:xfrm>
            <a:prstGeom prst="rightArrow">
              <a:avLst>
                <a:gd name="adj1" fmla="val 60000"/>
                <a:gd name="adj2" fmla="val 50000"/>
              </a:avLst>
            </a:prstGeom>
          </p:spPr>
          <p:style>
            <a:lnRef idx="2">
              <a:schemeClr val="dk1">
                <a:shade val="50000"/>
              </a:schemeClr>
            </a:lnRef>
            <a:fillRef idx="1">
              <a:schemeClr val="dk1"/>
            </a:fillRef>
            <a:effectRef idx="0">
              <a:schemeClr val="dk1"/>
            </a:effectRef>
            <a:fontRef idx="minor">
              <a:schemeClr val="dk1">
                <a:hueOff val="0"/>
                <a:satOff val="0"/>
                <a:lumOff val="0"/>
                <a:alphaOff val="0"/>
              </a:schemeClr>
            </a:fontRef>
          </p:style>
        </p:sp>
        <p:sp>
          <p:nvSpPr>
            <p:cNvPr id="53" name="Flèche droite 4"/>
            <p:cNvSpPr/>
            <p:nvPr/>
          </p:nvSpPr>
          <p:spPr>
            <a:xfrm>
              <a:off x="4058836" y="441271"/>
              <a:ext cx="106706" cy="216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gsw-FR" sz="600" kern="1200">
                <a:solidFill>
                  <a:schemeClr val="tx1"/>
                </a:solidFill>
              </a:endParaRPr>
            </a:p>
          </p:txBody>
        </p:sp>
      </p:grpSp>
      <p:sp>
        <p:nvSpPr>
          <p:cNvPr id="54" name="Légende à une bordure 3 53"/>
          <p:cNvSpPr/>
          <p:nvPr/>
        </p:nvSpPr>
        <p:spPr>
          <a:xfrm>
            <a:off x="3851920" y="5733256"/>
            <a:ext cx="2952328" cy="576064"/>
          </a:xfrm>
          <a:prstGeom prst="accentCallout3">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gsw-FR" b="1" i="1" dirty="0" smtClean="0"/>
              <a:t>92 jours            abattage</a:t>
            </a:r>
            <a:endParaRPr lang="gsw-FR" b="1" i="1" dirty="0"/>
          </a:p>
        </p:txBody>
      </p:sp>
      <p:cxnSp>
        <p:nvCxnSpPr>
          <p:cNvPr id="55" name="Connecteur droit avec flèche 54"/>
          <p:cNvCxnSpPr/>
          <p:nvPr/>
        </p:nvCxnSpPr>
        <p:spPr>
          <a:xfrm>
            <a:off x="5004048" y="6021288"/>
            <a:ext cx="71169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pic>
        <p:nvPicPr>
          <p:cNvPr id="58" name="Image 57" descr="https://encrypted-tbn1.gstatic.com/images?q=tbn:ANd9GcTVnIFKxxmnDd29hnyADYDHPYkoxB2Uiey6Fo_GCKeKGqJCjVju">
            <a:hlinkClick r:id="rId7"/>
          </p:cNvPr>
          <p:cNvPicPr/>
          <p:nvPr/>
        </p:nvPicPr>
        <p:blipFill>
          <a:blip r:embed="rId8" cstate="print"/>
          <a:srcRect/>
          <a:stretch>
            <a:fillRect/>
          </a:stretch>
        </p:blipFill>
        <p:spPr bwMode="auto">
          <a:xfrm>
            <a:off x="6929422" y="0"/>
            <a:ext cx="2214578" cy="12144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8" presetClass="entr" presetSubtype="0" accel="100000" fill="hold" nodeType="clickEffect">
                                  <p:stCondLst>
                                    <p:cond delay="0"/>
                                  </p:stCondLst>
                                  <p:childTnLst>
                                    <p:set>
                                      <p:cBhvr>
                                        <p:cTn id="16" dur="1" fill="hold">
                                          <p:stCondLst>
                                            <p:cond delay="0"/>
                                          </p:stCondLst>
                                        </p:cTn>
                                        <p:tgtEl>
                                          <p:spTgt spid="58"/>
                                        </p:tgtEl>
                                        <p:attrNameLst>
                                          <p:attrName>style.visibility</p:attrName>
                                        </p:attrNameLst>
                                      </p:cBhvr>
                                      <p:to>
                                        <p:strVal val="visible"/>
                                      </p:to>
                                    </p:set>
                                    <p:anim calcmode="lin" valueType="num">
                                      <p:cBhvr>
                                        <p:cTn id="17" dur="500" fill="hold"/>
                                        <p:tgtEl>
                                          <p:spTgt spid="58"/>
                                        </p:tgtEl>
                                        <p:attrNameLst>
                                          <p:attrName>ppt_w</p:attrName>
                                        </p:attrNameLst>
                                      </p:cBhvr>
                                      <p:tavLst>
                                        <p:tav tm="0">
                                          <p:val>
                                            <p:strVal val="#ppt_w*2.5"/>
                                          </p:val>
                                        </p:tav>
                                        <p:tav tm="100000">
                                          <p:val>
                                            <p:strVal val="#ppt_w"/>
                                          </p:val>
                                        </p:tav>
                                      </p:tavLst>
                                    </p:anim>
                                    <p:anim calcmode="lin" valueType="num">
                                      <p:cBhvr>
                                        <p:cTn id="18" dur="500" fill="hold"/>
                                        <p:tgtEl>
                                          <p:spTgt spid="58"/>
                                        </p:tgtEl>
                                        <p:attrNameLst>
                                          <p:attrName>ppt_h</p:attrName>
                                        </p:attrNameLst>
                                      </p:cBhvr>
                                      <p:tavLst>
                                        <p:tav tm="0">
                                          <p:val>
                                            <p:strVal val="#ppt_h*0.01"/>
                                          </p:val>
                                        </p:tav>
                                        <p:tav tm="100000">
                                          <p:val>
                                            <p:strVal val="#ppt_h"/>
                                          </p:val>
                                        </p:tav>
                                      </p:tavLst>
                                    </p:anim>
                                    <p:anim calcmode="lin" valueType="num">
                                      <p:cBhvr>
                                        <p:cTn id="19" dur="500" fill="hold"/>
                                        <p:tgtEl>
                                          <p:spTgt spid="58"/>
                                        </p:tgtEl>
                                        <p:attrNameLst>
                                          <p:attrName>ppt_x</p:attrName>
                                        </p:attrNameLst>
                                      </p:cBhvr>
                                      <p:tavLst>
                                        <p:tav tm="0">
                                          <p:val>
                                            <p:strVal val="#ppt_x"/>
                                          </p:val>
                                        </p:tav>
                                        <p:tav tm="100000">
                                          <p:val>
                                            <p:strVal val="#ppt_x"/>
                                          </p:val>
                                        </p:tav>
                                      </p:tavLst>
                                    </p:anim>
                                    <p:anim calcmode="lin" valueType="num">
                                      <p:cBhvr>
                                        <p:cTn id="20" dur="500" fill="hold"/>
                                        <p:tgtEl>
                                          <p:spTgt spid="58"/>
                                        </p:tgtEl>
                                        <p:attrNameLst>
                                          <p:attrName>ppt_y</p:attrName>
                                        </p:attrNameLst>
                                      </p:cBhvr>
                                      <p:tavLst>
                                        <p:tav tm="0">
                                          <p:val>
                                            <p:strVal val="#ppt_h+1"/>
                                          </p:val>
                                        </p:tav>
                                        <p:tav tm="100000">
                                          <p:val>
                                            <p:strVal val="#ppt_y"/>
                                          </p:val>
                                        </p:tav>
                                      </p:tavLst>
                                    </p:anim>
                                    <p:animEffect transition="in" filter="fade">
                                      <p:cBhvr>
                                        <p:cTn id="21" dur="500"/>
                                        <p:tgtEl>
                                          <p:spTgt spid="58"/>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box(in)">
                                      <p:cBhvr>
                                        <p:cTn id="26" dur="500"/>
                                        <p:tgtEl>
                                          <p:spTgt spid="4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down)">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18" presetClass="entr" presetSubtype="12" fill="hold" grpId="0" nodeType="click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strips(downLeft)">
                                      <p:cBhvr>
                                        <p:cTn id="36" dur="500"/>
                                        <p:tgtEl>
                                          <p:spTgt spid="39"/>
                                        </p:tgtEl>
                                      </p:cBhvr>
                                    </p:animEffect>
                                  </p:childTnLst>
                                </p:cTn>
                              </p:par>
                            </p:childTnLst>
                          </p:cTn>
                        </p:par>
                      </p:childTnLst>
                    </p:cTn>
                  </p:par>
                  <p:par>
                    <p:cTn id="37" fill="hold">
                      <p:stCondLst>
                        <p:cond delay="indefinite"/>
                      </p:stCondLst>
                      <p:childTnLst>
                        <p:par>
                          <p:cTn id="38" fill="hold">
                            <p:stCondLst>
                              <p:cond delay="0"/>
                            </p:stCondLst>
                            <p:childTnLst>
                              <p:par>
                                <p:cTn id="39" presetID="18" presetClass="entr" presetSubtype="12" fill="hold" grpId="0" nodeType="click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strips(downLeft)">
                                      <p:cBhvr>
                                        <p:cTn id="41" dur="500"/>
                                        <p:tgtEl>
                                          <p:spTgt spid="36"/>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dissolve">
                                      <p:cBhvr>
                                        <p:cTn id="46" dur="500"/>
                                        <p:tgtEl>
                                          <p:spTgt spid="38"/>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dissolve">
                                      <p:cBhvr>
                                        <p:cTn id="51" dur="500"/>
                                        <p:tgtEl>
                                          <p:spTgt spid="40"/>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54"/>
                                        </p:tgtEl>
                                        <p:attrNameLst>
                                          <p:attrName>style.visibility</p:attrName>
                                        </p:attrNameLst>
                                      </p:cBhvr>
                                      <p:to>
                                        <p:strVal val="visible"/>
                                      </p:to>
                                    </p:set>
                                    <p:anim calcmode="lin" valueType="num">
                                      <p:cBhvr>
                                        <p:cTn id="56" dur="500" fill="hold"/>
                                        <p:tgtEl>
                                          <p:spTgt spid="54"/>
                                        </p:tgtEl>
                                        <p:attrNameLst>
                                          <p:attrName>ppt_w</p:attrName>
                                        </p:attrNameLst>
                                      </p:cBhvr>
                                      <p:tavLst>
                                        <p:tav tm="0">
                                          <p:val>
                                            <p:fltVal val="0"/>
                                          </p:val>
                                        </p:tav>
                                        <p:tav tm="100000">
                                          <p:val>
                                            <p:strVal val="#ppt_w"/>
                                          </p:val>
                                        </p:tav>
                                      </p:tavLst>
                                    </p:anim>
                                    <p:anim calcmode="lin" valueType="num">
                                      <p:cBhvr>
                                        <p:cTn id="57" dur="500" fill="hold"/>
                                        <p:tgtEl>
                                          <p:spTgt spid="54"/>
                                        </p:tgtEl>
                                        <p:attrNameLst>
                                          <p:attrName>ppt_h</p:attrName>
                                        </p:attrNameLst>
                                      </p:cBhvr>
                                      <p:tavLst>
                                        <p:tav tm="0">
                                          <p:val>
                                            <p:fltVal val="0"/>
                                          </p:val>
                                        </p:tav>
                                        <p:tav tm="100000">
                                          <p:val>
                                            <p:strVal val="#ppt_h"/>
                                          </p:val>
                                        </p:tav>
                                      </p:tavLst>
                                    </p:anim>
                                    <p:animEffect transition="in" filter="fade">
                                      <p:cBhvr>
                                        <p:cTn id="5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2" grpId="0"/>
      <p:bldP spid="26" grpId="0" animBg="1"/>
      <p:bldP spid="36" grpId="0" animBg="1"/>
      <p:bldP spid="38" grpId="0" animBg="1"/>
      <p:bldP spid="39" grpId="0" animBg="1"/>
      <p:bldP spid="40" grpId="0" animBg="1"/>
      <p:bldP spid="48" grpId="0" animBg="1"/>
      <p:bldP spid="5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85000" lnSpcReduction="20000"/>
          </a:bodyPr>
          <a:lstStyle/>
          <a:p>
            <a:pPr>
              <a:buFont typeface="Wingdings" pitchFamily="2" charset="2"/>
              <a:buChar char="Ø"/>
            </a:pPr>
            <a:r>
              <a:rPr lang="en-US" dirty="0" err="1" smtClean="0"/>
              <a:t>Armoise</a:t>
            </a:r>
            <a:r>
              <a:rPr lang="en-US" dirty="0" smtClean="0"/>
              <a:t> (</a:t>
            </a:r>
            <a:r>
              <a:rPr lang="en-US" i="1" dirty="0" smtClean="0"/>
              <a:t>Artemisia </a:t>
            </a:r>
            <a:r>
              <a:rPr lang="en-US" i="1" dirty="0" err="1" smtClean="0"/>
              <a:t>herba</a:t>
            </a:r>
            <a:r>
              <a:rPr lang="en-US" i="1" dirty="0" smtClean="0"/>
              <a:t>-alba </a:t>
            </a:r>
            <a:r>
              <a:rPr lang="en-US" i="1" dirty="0" err="1" smtClean="0"/>
              <a:t>Asso</a:t>
            </a:r>
            <a:r>
              <a:rPr lang="en-US" dirty="0" smtClean="0"/>
              <a:t>)</a:t>
            </a:r>
          </a:p>
          <a:p>
            <a:pPr>
              <a:buFont typeface="Wingdings" pitchFamily="2" charset="2"/>
              <a:buChar char="Ø"/>
            </a:pPr>
            <a:r>
              <a:rPr lang="en-US" dirty="0" smtClean="0"/>
              <a:t> Alfa (</a:t>
            </a:r>
            <a:r>
              <a:rPr lang="en-US" i="1" dirty="0" err="1" smtClean="0"/>
              <a:t>Stipa</a:t>
            </a:r>
            <a:r>
              <a:rPr lang="en-US" i="1" dirty="0" smtClean="0"/>
              <a:t> </a:t>
            </a:r>
            <a:r>
              <a:rPr lang="en-US" i="1" dirty="0" err="1" smtClean="0"/>
              <a:t>tenacissima</a:t>
            </a:r>
            <a:r>
              <a:rPr lang="en-US" dirty="0" smtClean="0"/>
              <a:t>)</a:t>
            </a:r>
          </a:p>
          <a:p>
            <a:pPr>
              <a:buFont typeface="Wingdings" pitchFamily="2" charset="2"/>
              <a:buChar char="Ø"/>
            </a:pPr>
            <a:r>
              <a:rPr lang="en-US" dirty="0" smtClean="0"/>
              <a:t>Sparta (</a:t>
            </a:r>
            <a:r>
              <a:rPr lang="en-US" i="1" dirty="0" err="1" smtClean="0"/>
              <a:t>Lygeum</a:t>
            </a:r>
            <a:r>
              <a:rPr lang="en-US" i="1" dirty="0" smtClean="0"/>
              <a:t> </a:t>
            </a:r>
            <a:r>
              <a:rPr lang="en-US" i="1" dirty="0" err="1" smtClean="0"/>
              <a:t>spartum</a:t>
            </a:r>
            <a:r>
              <a:rPr lang="en-US" dirty="0" smtClean="0"/>
              <a:t>) </a:t>
            </a:r>
          </a:p>
          <a:p>
            <a:pPr>
              <a:buFont typeface="Wingdings" pitchFamily="2" charset="2"/>
              <a:buChar char="Ø"/>
            </a:pPr>
            <a:r>
              <a:rPr lang="en-US" i="1" dirty="0" err="1" smtClean="0"/>
              <a:t>Quercion</a:t>
            </a:r>
            <a:r>
              <a:rPr lang="en-US" i="1" dirty="0" smtClean="0"/>
              <a:t> </a:t>
            </a:r>
            <a:r>
              <a:rPr lang="en-US" i="1" dirty="0" err="1" smtClean="0"/>
              <a:t>ilicis</a:t>
            </a:r>
            <a:endParaRPr lang="en-US" i="1" dirty="0" smtClean="0"/>
          </a:p>
          <a:p>
            <a:pPr>
              <a:buFont typeface="Wingdings" pitchFamily="2" charset="2"/>
              <a:buChar char="Ø"/>
            </a:pPr>
            <a:r>
              <a:rPr lang="gsw-FR" i="1" dirty="0" smtClean="0"/>
              <a:t>Lolium</a:t>
            </a:r>
            <a:r>
              <a:rPr lang="gsw-FR" dirty="0" smtClean="0"/>
              <a:t> </a:t>
            </a:r>
            <a:r>
              <a:rPr lang="gsw-FR" i="1" dirty="0" smtClean="0"/>
              <a:t>perenne L</a:t>
            </a:r>
          </a:p>
          <a:p>
            <a:pPr>
              <a:buFont typeface="Wingdings" pitchFamily="2" charset="2"/>
              <a:buChar char="Ø"/>
            </a:pPr>
            <a:r>
              <a:rPr lang="gsw-FR" i="1" dirty="0" smtClean="0"/>
              <a:t>Astragalussem pervirens</a:t>
            </a:r>
          </a:p>
          <a:p>
            <a:pPr>
              <a:buFont typeface="Wingdings" pitchFamily="2" charset="2"/>
              <a:buChar char="Ø"/>
            </a:pPr>
            <a:r>
              <a:rPr lang="gsw-FR" i="1" dirty="0" smtClean="0"/>
              <a:t>Artemisia campestris</a:t>
            </a:r>
          </a:p>
          <a:p>
            <a:pPr>
              <a:buFont typeface="Wingdings" pitchFamily="2" charset="2"/>
              <a:buChar char="Ø"/>
            </a:pPr>
            <a:r>
              <a:rPr lang="gsw-FR" i="1" dirty="0" smtClean="0"/>
              <a:t>Laserpitium latifolium</a:t>
            </a:r>
          </a:p>
          <a:p>
            <a:pPr>
              <a:buFont typeface="Wingdings" pitchFamily="2" charset="2"/>
              <a:buChar char="Ø"/>
            </a:pPr>
            <a:r>
              <a:rPr lang="gsw-FR" i="1" dirty="0" smtClean="0"/>
              <a:t>Pometia pinnata</a:t>
            </a:r>
          </a:p>
          <a:p>
            <a:pPr>
              <a:buFont typeface="Wingdings" pitchFamily="2" charset="2"/>
              <a:buChar char="Ø"/>
            </a:pPr>
            <a:r>
              <a:rPr lang="gsw-FR" i="1" dirty="0" smtClean="0"/>
              <a:t>Potamogeton alpinus</a:t>
            </a:r>
          </a:p>
          <a:p>
            <a:pPr>
              <a:buFont typeface="Wingdings" pitchFamily="2" charset="2"/>
              <a:buChar char="Ø"/>
            </a:pPr>
            <a:r>
              <a:rPr lang="gsw-FR" i="1" dirty="0" smtClean="0"/>
              <a:t> </a:t>
            </a:r>
            <a:r>
              <a:rPr lang="la-Latn" i="1" dirty="0" smtClean="0"/>
              <a:t>Eruca sativa</a:t>
            </a:r>
            <a:endParaRPr lang="gsw-FR" i="1" dirty="0" smtClean="0"/>
          </a:p>
          <a:p>
            <a:pPr>
              <a:buFont typeface="Wingdings" pitchFamily="2" charset="2"/>
              <a:buChar char="Ø"/>
            </a:pPr>
            <a:r>
              <a:rPr lang="gsw-FR" i="1" dirty="0" smtClean="0"/>
              <a:t> Bistorta officinalis</a:t>
            </a:r>
          </a:p>
          <a:p>
            <a:pPr>
              <a:buFont typeface="Wingdings" pitchFamily="2" charset="2"/>
              <a:buChar char="Ø"/>
            </a:pPr>
            <a:r>
              <a:rPr lang="gsw-FR" i="1" dirty="0" smtClean="0"/>
              <a:t>Arthrophytum scoparium</a:t>
            </a:r>
            <a:endParaRPr lang="gsw-FR" dirty="0"/>
          </a:p>
        </p:txBody>
      </p:sp>
      <p:sp>
        <p:nvSpPr>
          <p:cNvPr id="3" name="Titre 2"/>
          <p:cNvSpPr>
            <a:spLocks noGrp="1"/>
          </p:cNvSpPr>
          <p:nvPr>
            <p:ph type="title"/>
          </p:nvPr>
        </p:nvSpPr>
        <p:spPr>
          <a:scene3d>
            <a:camera prst="perspectiveAbove"/>
            <a:lightRig rig="threePt" dir="t"/>
          </a:scene3d>
        </p:spPr>
        <p:txBody>
          <a:bodyPr>
            <a:normAutofit fontScale="90000"/>
          </a:bodyPr>
          <a:lstStyle/>
          <a:p>
            <a:r>
              <a:rPr lang="gsw-FR" i="1" dirty="0" smtClean="0">
                <a:solidFill>
                  <a:srgbClr val="00B0F0"/>
                </a:solidFill>
                <a:latin typeface="Times New Roman" pitchFamily="18" charset="0"/>
                <a:cs typeface="Times New Roman" pitchFamily="18" charset="0"/>
              </a:rPr>
              <a:t>Quelques especes nourris par l’agneau</a:t>
            </a:r>
            <a:endParaRPr lang="gsw-FR" i="1" dirty="0">
              <a:solidFill>
                <a:srgbClr val="00B0F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800" decel="100000"/>
                                        <p:tgtEl>
                                          <p:spTgt spid="2">
                                            <p:txEl>
                                              <p:pRg st="0" end="0"/>
                                            </p:txEl>
                                          </p:spTgt>
                                        </p:tgtEl>
                                      </p:cBhvr>
                                    </p:animEffect>
                                    <p:anim calcmode="lin" valueType="num">
                                      <p:cBhvr>
                                        <p:cTn id="13" dur="800" decel="100000" fill="hold"/>
                                        <p:tgtEl>
                                          <p:spTgt spid="2">
                                            <p:txEl>
                                              <p:pRg st="0" end="0"/>
                                            </p:txEl>
                                          </p:spTgt>
                                        </p:tgtEl>
                                        <p:attrNameLst>
                                          <p:attrName>style.rotation</p:attrName>
                                        </p:attrNameLst>
                                      </p:cBhvr>
                                      <p:tavLst>
                                        <p:tav tm="0">
                                          <p:val>
                                            <p:fltVal val="-90"/>
                                          </p:val>
                                        </p:tav>
                                        <p:tav tm="100000">
                                          <p:val>
                                            <p:fltVal val="0"/>
                                          </p:val>
                                        </p:tav>
                                      </p:tavLst>
                                    </p:anim>
                                    <p:anim calcmode="lin" valueType="num">
                                      <p:cBhvr>
                                        <p:cTn id="14" dur="800" decel="100000" fill="hold"/>
                                        <p:tgtEl>
                                          <p:spTgt spid="2">
                                            <p:txEl>
                                              <p:pRg st="0" end="0"/>
                                            </p:txEl>
                                          </p:spTgt>
                                        </p:tgtEl>
                                        <p:attrNameLst>
                                          <p:attrName>ppt_x</p:attrName>
                                        </p:attrNameLst>
                                      </p:cBhvr>
                                      <p:tavLst>
                                        <p:tav tm="0">
                                          <p:val>
                                            <p:strVal val="#ppt_x+0.4"/>
                                          </p:val>
                                        </p:tav>
                                        <p:tav tm="100000">
                                          <p:val>
                                            <p:strVal val="#ppt_x-0.05"/>
                                          </p:val>
                                        </p:tav>
                                      </p:tavLst>
                                    </p:anim>
                                    <p:anim calcmode="lin" valueType="num">
                                      <p:cBhvr>
                                        <p:cTn id="15" dur="800" decel="100000" fill="hold"/>
                                        <p:tgtEl>
                                          <p:spTgt spid="2">
                                            <p:txEl>
                                              <p:pRg st="0" end="0"/>
                                            </p:txEl>
                                          </p:spTgt>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2">
                                            <p:txEl>
                                              <p:pRg st="0" end="0"/>
                                            </p:txEl>
                                          </p:spTgt>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2">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nodeType="click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 calcmode="lin" valueType="num">
                                      <p:cBhvr>
                                        <p:cTn id="22"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23" dur="500" fill="hold"/>
                                        <p:tgtEl>
                                          <p:spTgt spid="2">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1" presetClass="entr" presetSubtype="0" fill="hold" nodeType="clickEffect">
                                  <p:stCondLst>
                                    <p:cond delay="0"/>
                                  </p:stCondLst>
                                  <p:childTnLst>
                                    <p:set>
                                      <p:cBhvr>
                                        <p:cTn id="27" dur="1000">
                                          <p:stCondLst>
                                            <p:cond delay="0"/>
                                          </p:stCondLst>
                                        </p:cTn>
                                        <p:tgtEl>
                                          <p:spTgt spid="2">
                                            <p:txEl>
                                              <p:pRg st="2" end="2"/>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58" presetClass="entr" presetSubtype="0" accel="100000" fill="hold" nodeType="clickEffect">
                                  <p:stCondLst>
                                    <p:cond delay="0"/>
                                  </p:stCondLst>
                                  <p:childTnLst>
                                    <p:set>
                                      <p:cBhvr>
                                        <p:cTn id="31" dur="1" fill="hold">
                                          <p:stCondLst>
                                            <p:cond delay="0"/>
                                          </p:stCondLst>
                                        </p:cTn>
                                        <p:tgtEl>
                                          <p:spTgt spid="2">
                                            <p:txEl>
                                              <p:pRg st="3" end="3"/>
                                            </p:txEl>
                                          </p:spTgt>
                                        </p:tgtEl>
                                        <p:attrNameLst>
                                          <p:attrName>style.visibility</p:attrName>
                                        </p:attrNameLst>
                                      </p:cBhvr>
                                      <p:to>
                                        <p:strVal val="visible"/>
                                      </p:to>
                                    </p:set>
                                    <p:anim calcmode="lin" valueType="num">
                                      <p:cBhvr>
                                        <p:cTn id="32" dur="500" fill="hold"/>
                                        <p:tgtEl>
                                          <p:spTgt spid="2">
                                            <p:txEl>
                                              <p:pRg st="3" end="3"/>
                                            </p:txEl>
                                          </p:spTgt>
                                        </p:tgtEl>
                                        <p:attrNameLst>
                                          <p:attrName>ppt_w</p:attrName>
                                        </p:attrNameLst>
                                      </p:cBhvr>
                                      <p:tavLst>
                                        <p:tav tm="0">
                                          <p:val>
                                            <p:strVal val="#ppt_w*2.5"/>
                                          </p:val>
                                        </p:tav>
                                        <p:tav tm="100000">
                                          <p:val>
                                            <p:strVal val="#ppt_w"/>
                                          </p:val>
                                        </p:tav>
                                      </p:tavLst>
                                    </p:anim>
                                    <p:anim calcmode="lin" valueType="num">
                                      <p:cBhvr>
                                        <p:cTn id="33" dur="500" fill="hold"/>
                                        <p:tgtEl>
                                          <p:spTgt spid="2">
                                            <p:txEl>
                                              <p:pRg st="3" end="3"/>
                                            </p:txEl>
                                          </p:spTgt>
                                        </p:tgtEl>
                                        <p:attrNameLst>
                                          <p:attrName>ppt_h</p:attrName>
                                        </p:attrNameLst>
                                      </p:cBhvr>
                                      <p:tavLst>
                                        <p:tav tm="0">
                                          <p:val>
                                            <p:strVal val="#ppt_h*0.01"/>
                                          </p:val>
                                        </p:tav>
                                        <p:tav tm="100000">
                                          <p:val>
                                            <p:strVal val="#ppt_h"/>
                                          </p:val>
                                        </p:tav>
                                      </p:tavLst>
                                    </p:anim>
                                    <p:anim calcmode="lin" valueType="num">
                                      <p:cBhvr>
                                        <p:cTn id="34"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5" dur="500" fill="hold"/>
                                        <p:tgtEl>
                                          <p:spTgt spid="2">
                                            <p:txEl>
                                              <p:pRg st="3" end="3"/>
                                            </p:txEl>
                                          </p:spTgt>
                                        </p:tgtEl>
                                        <p:attrNameLst>
                                          <p:attrName>ppt_y</p:attrName>
                                        </p:attrNameLst>
                                      </p:cBhvr>
                                      <p:tavLst>
                                        <p:tav tm="0">
                                          <p:val>
                                            <p:strVal val="#ppt_h+1"/>
                                          </p:val>
                                        </p:tav>
                                        <p:tav tm="100000">
                                          <p:val>
                                            <p:strVal val="#ppt_y"/>
                                          </p:val>
                                        </p:tav>
                                      </p:tavLst>
                                    </p:anim>
                                    <p:animEffect transition="in" filter="fade">
                                      <p:cBhvr>
                                        <p:cTn id="36" dur="500"/>
                                        <p:tgtEl>
                                          <p:spTgt spid="2">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8" presetClass="entr" presetSubtype="0" accel="100000" fill="hold" nodeType="clickEffect">
                                  <p:stCondLst>
                                    <p:cond delay="0"/>
                                  </p:stCondLst>
                                  <p:childTnLst>
                                    <p:set>
                                      <p:cBhvr>
                                        <p:cTn id="40" dur="1" fill="hold">
                                          <p:stCondLst>
                                            <p:cond delay="0"/>
                                          </p:stCondLst>
                                        </p:cTn>
                                        <p:tgtEl>
                                          <p:spTgt spid="2">
                                            <p:txEl>
                                              <p:pRg st="4" end="4"/>
                                            </p:txEl>
                                          </p:spTgt>
                                        </p:tgtEl>
                                        <p:attrNameLst>
                                          <p:attrName>style.visibility</p:attrName>
                                        </p:attrNameLst>
                                      </p:cBhvr>
                                      <p:to>
                                        <p:strVal val="visible"/>
                                      </p:to>
                                    </p:set>
                                    <p:anim calcmode="lin" valueType="num">
                                      <p:cBhvr>
                                        <p:cTn id="41" dur="500" fill="hold"/>
                                        <p:tgtEl>
                                          <p:spTgt spid="2">
                                            <p:txEl>
                                              <p:pRg st="4" end="4"/>
                                            </p:txEl>
                                          </p:spTgt>
                                        </p:tgtEl>
                                        <p:attrNameLst>
                                          <p:attrName>ppt_w</p:attrName>
                                        </p:attrNameLst>
                                      </p:cBhvr>
                                      <p:tavLst>
                                        <p:tav tm="0">
                                          <p:val>
                                            <p:strVal val="#ppt_w*2.5"/>
                                          </p:val>
                                        </p:tav>
                                        <p:tav tm="100000">
                                          <p:val>
                                            <p:strVal val="#ppt_w"/>
                                          </p:val>
                                        </p:tav>
                                      </p:tavLst>
                                    </p:anim>
                                    <p:anim calcmode="lin" valueType="num">
                                      <p:cBhvr>
                                        <p:cTn id="42" dur="500" fill="hold"/>
                                        <p:tgtEl>
                                          <p:spTgt spid="2">
                                            <p:txEl>
                                              <p:pRg st="4" end="4"/>
                                            </p:txEl>
                                          </p:spTgt>
                                        </p:tgtEl>
                                        <p:attrNameLst>
                                          <p:attrName>ppt_h</p:attrName>
                                        </p:attrNameLst>
                                      </p:cBhvr>
                                      <p:tavLst>
                                        <p:tav tm="0">
                                          <p:val>
                                            <p:strVal val="#ppt_h*0.01"/>
                                          </p:val>
                                        </p:tav>
                                        <p:tav tm="100000">
                                          <p:val>
                                            <p:strVal val="#ppt_h"/>
                                          </p:val>
                                        </p:tav>
                                      </p:tavLst>
                                    </p:anim>
                                    <p:anim calcmode="lin" valueType="num">
                                      <p:cBhvr>
                                        <p:cTn id="4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4" end="4"/>
                                            </p:txEl>
                                          </p:spTgt>
                                        </p:tgtEl>
                                        <p:attrNameLst>
                                          <p:attrName>ppt_y</p:attrName>
                                        </p:attrNameLst>
                                      </p:cBhvr>
                                      <p:tavLst>
                                        <p:tav tm="0">
                                          <p:val>
                                            <p:strVal val="#ppt_h+1"/>
                                          </p:val>
                                        </p:tav>
                                        <p:tav tm="100000">
                                          <p:val>
                                            <p:strVal val="#ppt_y"/>
                                          </p:val>
                                        </p:tav>
                                      </p:tavLst>
                                    </p:anim>
                                    <p:animEffect transition="in" filter="fade">
                                      <p:cBhvr>
                                        <p:cTn id="45" dur="500"/>
                                        <p:tgtEl>
                                          <p:spTgt spid="2">
                                            <p:txEl>
                                              <p:pRg st="4" end="4"/>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8" presetClass="entr" presetSubtype="0" accel="100000" fill="hold" nodeType="clickEffect">
                                  <p:stCondLst>
                                    <p:cond delay="0"/>
                                  </p:stCondLst>
                                  <p:childTnLst>
                                    <p:set>
                                      <p:cBhvr>
                                        <p:cTn id="49" dur="1" fill="hold">
                                          <p:stCondLst>
                                            <p:cond delay="0"/>
                                          </p:stCondLst>
                                        </p:cTn>
                                        <p:tgtEl>
                                          <p:spTgt spid="2">
                                            <p:txEl>
                                              <p:pRg st="5" end="5"/>
                                            </p:txEl>
                                          </p:spTgt>
                                        </p:tgtEl>
                                        <p:attrNameLst>
                                          <p:attrName>style.visibility</p:attrName>
                                        </p:attrNameLst>
                                      </p:cBhvr>
                                      <p:to>
                                        <p:strVal val="visible"/>
                                      </p:to>
                                    </p:set>
                                    <p:anim calcmode="lin" valueType="num">
                                      <p:cBhvr>
                                        <p:cTn id="50" dur="500" fill="hold"/>
                                        <p:tgtEl>
                                          <p:spTgt spid="2">
                                            <p:txEl>
                                              <p:pRg st="5" end="5"/>
                                            </p:txEl>
                                          </p:spTgt>
                                        </p:tgtEl>
                                        <p:attrNameLst>
                                          <p:attrName>ppt_w</p:attrName>
                                        </p:attrNameLst>
                                      </p:cBhvr>
                                      <p:tavLst>
                                        <p:tav tm="0">
                                          <p:val>
                                            <p:strVal val="#ppt_w*2.5"/>
                                          </p:val>
                                        </p:tav>
                                        <p:tav tm="100000">
                                          <p:val>
                                            <p:strVal val="#ppt_w"/>
                                          </p:val>
                                        </p:tav>
                                      </p:tavLst>
                                    </p:anim>
                                    <p:anim calcmode="lin" valueType="num">
                                      <p:cBhvr>
                                        <p:cTn id="51" dur="500" fill="hold"/>
                                        <p:tgtEl>
                                          <p:spTgt spid="2">
                                            <p:txEl>
                                              <p:pRg st="5" end="5"/>
                                            </p:txEl>
                                          </p:spTgt>
                                        </p:tgtEl>
                                        <p:attrNameLst>
                                          <p:attrName>ppt_h</p:attrName>
                                        </p:attrNameLst>
                                      </p:cBhvr>
                                      <p:tavLst>
                                        <p:tav tm="0">
                                          <p:val>
                                            <p:strVal val="#ppt_h*0.01"/>
                                          </p:val>
                                        </p:tav>
                                        <p:tav tm="100000">
                                          <p:val>
                                            <p:strVal val="#ppt_h"/>
                                          </p:val>
                                        </p:tav>
                                      </p:tavLst>
                                    </p:anim>
                                    <p:anim calcmode="lin" valueType="num">
                                      <p:cBhvr>
                                        <p:cTn id="52"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53" dur="500" fill="hold"/>
                                        <p:tgtEl>
                                          <p:spTgt spid="2">
                                            <p:txEl>
                                              <p:pRg st="5" end="5"/>
                                            </p:txEl>
                                          </p:spTgt>
                                        </p:tgtEl>
                                        <p:attrNameLst>
                                          <p:attrName>ppt_y</p:attrName>
                                        </p:attrNameLst>
                                      </p:cBhvr>
                                      <p:tavLst>
                                        <p:tav tm="0">
                                          <p:val>
                                            <p:strVal val="#ppt_h+1"/>
                                          </p:val>
                                        </p:tav>
                                        <p:tav tm="100000">
                                          <p:val>
                                            <p:strVal val="#ppt_y"/>
                                          </p:val>
                                        </p:tav>
                                      </p:tavLst>
                                    </p:anim>
                                    <p:animEffect transition="in" filter="fade">
                                      <p:cBhvr>
                                        <p:cTn id="54" dur="500"/>
                                        <p:tgtEl>
                                          <p:spTgt spid="2">
                                            <p:txEl>
                                              <p:pRg st="5" end="5"/>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58" presetClass="entr" presetSubtype="0" accel="100000" fill="hold" nodeType="clickEffect">
                                  <p:stCondLst>
                                    <p:cond delay="0"/>
                                  </p:stCondLst>
                                  <p:childTnLst>
                                    <p:set>
                                      <p:cBhvr>
                                        <p:cTn id="58" dur="1" fill="hold">
                                          <p:stCondLst>
                                            <p:cond delay="0"/>
                                          </p:stCondLst>
                                        </p:cTn>
                                        <p:tgtEl>
                                          <p:spTgt spid="2">
                                            <p:txEl>
                                              <p:pRg st="6" end="6"/>
                                            </p:txEl>
                                          </p:spTgt>
                                        </p:tgtEl>
                                        <p:attrNameLst>
                                          <p:attrName>style.visibility</p:attrName>
                                        </p:attrNameLst>
                                      </p:cBhvr>
                                      <p:to>
                                        <p:strVal val="visible"/>
                                      </p:to>
                                    </p:set>
                                    <p:anim calcmode="lin" valueType="num">
                                      <p:cBhvr>
                                        <p:cTn id="59" dur="500" fill="hold"/>
                                        <p:tgtEl>
                                          <p:spTgt spid="2">
                                            <p:txEl>
                                              <p:pRg st="6" end="6"/>
                                            </p:txEl>
                                          </p:spTgt>
                                        </p:tgtEl>
                                        <p:attrNameLst>
                                          <p:attrName>ppt_w</p:attrName>
                                        </p:attrNameLst>
                                      </p:cBhvr>
                                      <p:tavLst>
                                        <p:tav tm="0">
                                          <p:val>
                                            <p:strVal val="#ppt_w*2.5"/>
                                          </p:val>
                                        </p:tav>
                                        <p:tav tm="100000">
                                          <p:val>
                                            <p:strVal val="#ppt_w"/>
                                          </p:val>
                                        </p:tav>
                                      </p:tavLst>
                                    </p:anim>
                                    <p:anim calcmode="lin" valueType="num">
                                      <p:cBhvr>
                                        <p:cTn id="60" dur="500" fill="hold"/>
                                        <p:tgtEl>
                                          <p:spTgt spid="2">
                                            <p:txEl>
                                              <p:pRg st="6" end="6"/>
                                            </p:txEl>
                                          </p:spTgt>
                                        </p:tgtEl>
                                        <p:attrNameLst>
                                          <p:attrName>ppt_h</p:attrName>
                                        </p:attrNameLst>
                                      </p:cBhvr>
                                      <p:tavLst>
                                        <p:tav tm="0">
                                          <p:val>
                                            <p:strVal val="#ppt_h*0.01"/>
                                          </p:val>
                                        </p:tav>
                                        <p:tav tm="100000">
                                          <p:val>
                                            <p:strVal val="#ppt_h"/>
                                          </p:val>
                                        </p:tav>
                                      </p:tavLst>
                                    </p:anim>
                                    <p:anim calcmode="lin" valueType="num">
                                      <p:cBhvr>
                                        <p:cTn id="61"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62" dur="500" fill="hold"/>
                                        <p:tgtEl>
                                          <p:spTgt spid="2">
                                            <p:txEl>
                                              <p:pRg st="6" end="6"/>
                                            </p:txEl>
                                          </p:spTgt>
                                        </p:tgtEl>
                                        <p:attrNameLst>
                                          <p:attrName>ppt_y</p:attrName>
                                        </p:attrNameLst>
                                      </p:cBhvr>
                                      <p:tavLst>
                                        <p:tav tm="0">
                                          <p:val>
                                            <p:strVal val="#ppt_h+1"/>
                                          </p:val>
                                        </p:tav>
                                        <p:tav tm="100000">
                                          <p:val>
                                            <p:strVal val="#ppt_y"/>
                                          </p:val>
                                        </p:tav>
                                      </p:tavLst>
                                    </p:anim>
                                    <p:animEffect transition="in" filter="fade">
                                      <p:cBhvr>
                                        <p:cTn id="63" dur="500"/>
                                        <p:tgtEl>
                                          <p:spTgt spid="2">
                                            <p:txEl>
                                              <p:pRg st="6" end="6"/>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58" presetClass="entr" presetSubtype="0" accel="100000" fill="hold" nodeType="clickEffect">
                                  <p:stCondLst>
                                    <p:cond delay="0"/>
                                  </p:stCondLst>
                                  <p:childTnLst>
                                    <p:set>
                                      <p:cBhvr>
                                        <p:cTn id="67" dur="1" fill="hold">
                                          <p:stCondLst>
                                            <p:cond delay="0"/>
                                          </p:stCondLst>
                                        </p:cTn>
                                        <p:tgtEl>
                                          <p:spTgt spid="2">
                                            <p:txEl>
                                              <p:pRg st="7" end="7"/>
                                            </p:txEl>
                                          </p:spTgt>
                                        </p:tgtEl>
                                        <p:attrNameLst>
                                          <p:attrName>style.visibility</p:attrName>
                                        </p:attrNameLst>
                                      </p:cBhvr>
                                      <p:to>
                                        <p:strVal val="visible"/>
                                      </p:to>
                                    </p:set>
                                    <p:anim calcmode="lin" valueType="num">
                                      <p:cBhvr>
                                        <p:cTn id="68" dur="500" fill="hold"/>
                                        <p:tgtEl>
                                          <p:spTgt spid="2">
                                            <p:txEl>
                                              <p:pRg st="7" end="7"/>
                                            </p:txEl>
                                          </p:spTgt>
                                        </p:tgtEl>
                                        <p:attrNameLst>
                                          <p:attrName>ppt_w</p:attrName>
                                        </p:attrNameLst>
                                      </p:cBhvr>
                                      <p:tavLst>
                                        <p:tav tm="0">
                                          <p:val>
                                            <p:strVal val="#ppt_w*2.5"/>
                                          </p:val>
                                        </p:tav>
                                        <p:tav tm="100000">
                                          <p:val>
                                            <p:strVal val="#ppt_w"/>
                                          </p:val>
                                        </p:tav>
                                      </p:tavLst>
                                    </p:anim>
                                    <p:anim calcmode="lin" valueType="num">
                                      <p:cBhvr>
                                        <p:cTn id="69" dur="500" fill="hold"/>
                                        <p:tgtEl>
                                          <p:spTgt spid="2">
                                            <p:txEl>
                                              <p:pRg st="7" end="7"/>
                                            </p:txEl>
                                          </p:spTgt>
                                        </p:tgtEl>
                                        <p:attrNameLst>
                                          <p:attrName>ppt_h</p:attrName>
                                        </p:attrNameLst>
                                      </p:cBhvr>
                                      <p:tavLst>
                                        <p:tav tm="0">
                                          <p:val>
                                            <p:strVal val="#ppt_h*0.01"/>
                                          </p:val>
                                        </p:tav>
                                        <p:tav tm="100000">
                                          <p:val>
                                            <p:strVal val="#ppt_h"/>
                                          </p:val>
                                        </p:tav>
                                      </p:tavLst>
                                    </p:anim>
                                    <p:anim calcmode="lin" valueType="num">
                                      <p:cBhvr>
                                        <p:cTn id="70"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71" dur="500" fill="hold"/>
                                        <p:tgtEl>
                                          <p:spTgt spid="2">
                                            <p:txEl>
                                              <p:pRg st="7" end="7"/>
                                            </p:txEl>
                                          </p:spTgt>
                                        </p:tgtEl>
                                        <p:attrNameLst>
                                          <p:attrName>ppt_y</p:attrName>
                                        </p:attrNameLst>
                                      </p:cBhvr>
                                      <p:tavLst>
                                        <p:tav tm="0">
                                          <p:val>
                                            <p:strVal val="#ppt_h+1"/>
                                          </p:val>
                                        </p:tav>
                                        <p:tav tm="100000">
                                          <p:val>
                                            <p:strVal val="#ppt_y"/>
                                          </p:val>
                                        </p:tav>
                                      </p:tavLst>
                                    </p:anim>
                                    <p:animEffect transition="in" filter="fade">
                                      <p:cBhvr>
                                        <p:cTn id="72" dur="500"/>
                                        <p:tgtEl>
                                          <p:spTgt spid="2">
                                            <p:txEl>
                                              <p:pRg st="7" end="7"/>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8" presetClass="entr" presetSubtype="0" accel="100000" fill="hold" nodeType="clickEffect">
                                  <p:stCondLst>
                                    <p:cond delay="0"/>
                                  </p:stCondLst>
                                  <p:childTnLst>
                                    <p:set>
                                      <p:cBhvr>
                                        <p:cTn id="76" dur="1" fill="hold">
                                          <p:stCondLst>
                                            <p:cond delay="0"/>
                                          </p:stCondLst>
                                        </p:cTn>
                                        <p:tgtEl>
                                          <p:spTgt spid="2">
                                            <p:txEl>
                                              <p:pRg st="8" end="8"/>
                                            </p:txEl>
                                          </p:spTgt>
                                        </p:tgtEl>
                                        <p:attrNameLst>
                                          <p:attrName>style.visibility</p:attrName>
                                        </p:attrNameLst>
                                      </p:cBhvr>
                                      <p:to>
                                        <p:strVal val="visible"/>
                                      </p:to>
                                    </p:set>
                                    <p:anim calcmode="lin" valueType="num">
                                      <p:cBhvr>
                                        <p:cTn id="77" dur="500" fill="hold"/>
                                        <p:tgtEl>
                                          <p:spTgt spid="2">
                                            <p:txEl>
                                              <p:pRg st="8" end="8"/>
                                            </p:txEl>
                                          </p:spTgt>
                                        </p:tgtEl>
                                        <p:attrNameLst>
                                          <p:attrName>ppt_w</p:attrName>
                                        </p:attrNameLst>
                                      </p:cBhvr>
                                      <p:tavLst>
                                        <p:tav tm="0">
                                          <p:val>
                                            <p:strVal val="#ppt_w*2.5"/>
                                          </p:val>
                                        </p:tav>
                                        <p:tav tm="100000">
                                          <p:val>
                                            <p:strVal val="#ppt_w"/>
                                          </p:val>
                                        </p:tav>
                                      </p:tavLst>
                                    </p:anim>
                                    <p:anim calcmode="lin" valueType="num">
                                      <p:cBhvr>
                                        <p:cTn id="78" dur="500" fill="hold"/>
                                        <p:tgtEl>
                                          <p:spTgt spid="2">
                                            <p:txEl>
                                              <p:pRg st="8" end="8"/>
                                            </p:txEl>
                                          </p:spTgt>
                                        </p:tgtEl>
                                        <p:attrNameLst>
                                          <p:attrName>ppt_h</p:attrName>
                                        </p:attrNameLst>
                                      </p:cBhvr>
                                      <p:tavLst>
                                        <p:tav tm="0">
                                          <p:val>
                                            <p:strVal val="#ppt_h*0.01"/>
                                          </p:val>
                                        </p:tav>
                                        <p:tav tm="100000">
                                          <p:val>
                                            <p:strVal val="#ppt_h"/>
                                          </p:val>
                                        </p:tav>
                                      </p:tavLst>
                                    </p:anim>
                                    <p:anim calcmode="lin" valueType="num">
                                      <p:cBhvr>
                                        <p:cTn id="7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80" dur="500" fill="hold"/>
                                        <p:tgtEl>
                                          <p:spTgt spid="2">
                                            <p:txEl>
                                              <p:pRg st="8" end="8"/>
                                            </p:txEl>
                                          </p:spTgt>
                                        </p:tgtEl>
                                        <p:attrNameLst>
                                          <p:attrName>ppt_y</p:attrName>
                                        </p:attrNameLst>
                                      </p:cBhvr>
                                      <p:tavLst>
                                        <p:tav tm="0">
                                          <p:val>
                                            <p:strVal val="#ppt_h+1"/>
                                          </p:val>
                                        </p:tav>
                                        <p:tav tm="100000">
                                          <p:val>
                                            <p:strVal val="#ppt_y"/>
                                          </p:val>
                                        </p:tav>
                                      </p:tavLst>
                                    </p:anim>
                                    <p:animEffect transition="in" filter="fade">
                                      <p:cBhvr>
                                        <p:cTn id="81" dur="500"/>
                                        <p:tgtEl>
                                          <p:spTgt spid="2">
                                            <p:txEl>
                                              <p:pRg st="8" end="8"/>
                                            </p:txEl>
                                          </p:spTgt>
                                        </p:tgtEl>
                                      </p:cBhvr>
                                    </p:animEffect>
                                  </p:childTnLst>
                                </p:cTn>
                              </p:par>
                            </p:childTnLst>
                          </p:cTn>
                        </p:par>
                      </p:childTnLst>
                    </p:cTn>
                  </p:par>
                  <p:par>
                    <p:cTn id="82" fill="hold">
                      <p:stCondLst>
                        <p:cond delay="indefinite"/>
                      </p:stCondLst>
                      <p:childTnLst>
                        <p:par>
                          <p:cTn id="83" fill="hold">
                            <p:stCondLst>
                              <p:cond delay="0"/>
                            </p:stCondLst>
                            <p:childTnLst>
                              <p:par>
                                <p:cTn id="84" presetID="58" presetClass="entr" presetSubtype="0" accel="100000" fill="hold" nodeType="clickEffect">
                                  <p:stCondLst>
                                    <p:cond delay="0"/>
                                  </p:stCondLst>
                                  <p:childTnLst>
                                    <p:set>
                                      <p:cBhvr>
                                        <p:cTn id="85" dur="1" fill="hold">
                                          <p:stCondLst>
                                            <p:cond delay="0"/>
                                          </p:stCondLst>
                                        </p:cTn>
                                        <p:tgtEl>
                                          <p:spTgt spid="2">
                                            <p:txEl>
                                              <p:pRg st="9" end="9"/>
                                            </p:txEl>
                                          </p:spTgt>
                                        </p:tgtEl>
                                        <p:attrNameLst>
                                          <p:attrName>style.visibility</p:attrName>
                                        </p:attrNameLst>
                                      </p:cBhvr>
                                      <p:to>
                                        <p:strVal val="visible"/>
                                      </p:to>
                                    </p:set>
                                    <p:anim calcmode="lin" valueType="num">
                                      <p:cBhvr>
                                        <p:cTn id="86" dur="500" fill="hold"/>
                                        <p:tgtEl>
                                          <p:spTgt spid="2">
                                            <p:txEl>
                                              <p:pRg st="9" end="9"/>
                                            </p:txEl>
                                          </p:spTgt>
                                        </p:tgtEl>
                                        <p:attrNameLst>
                                          <p:attrName>ppt_w</p:attrName>
                                        </p:attrNameLst>
                                      </p:cBhvr>
                                      <p:tavLst>
                                        <p:tav tm="0">
                                          <p:val>
                                            <p:strVal val="#ppt_w*2.5"/>
                                          </p:val>
                                        </p:tav>
                                        <p:tav tm="100000">
                                          <p:val>
                                            <p:strVal val="#ppt_w"/>
                                          </p:val>
                                        </p:tav>
                                      </p:tavLst>
                                    </p:anim>
                                    <p:anim calcmode="lin" valueType="num">
                                      <p:cBhvr>
                                        <p:cTn id="87" dur="500" fill="hold"/>
                                        <p:tgtEl>
                                          <p:spTgt spid="2">
                                            <p:txEl>
                                              <p:pRg st="9" end="9"/>
                                            </p:txEl>
                                          </p:spTgt>
                                        </p:tgtEl>
                                        <p:attrNameLst>
                                          <p:attrName>ppt_h</p:attrName>
                                        </p:attrNameLst>
                                      </p:cBhvr>
                                      <p:tavLst>
                                        <p:tav tm="0">
                                          <p:val>
                                            <p:strVal val="#ppt_h*0.01"/>
                                          </p:val>
                                        </p:tav>
                                        <p:tav tm="100000">
                                          <p:val>
                                            <p:strVal val="#ppt_h"/>
                                          </p:val>
                                        </p:tav>
                                      </p:tavLst>
                                    </p:anim>
                                    <p:anim calcmode="lin" valueType="num">
                                      <p:cBhvr>
                                        <p:cTn id="8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89" dur="500" fill="hold"/>
                                        <p:tgtEl>
                                          <p:spTgt spid="2">
                                            <p:txEl>
                                              <p:pRg st="9" end="9"/>
                                            </p:txEl>
                                          </p:spTgt>
                                        </p:tgtEl>
                                        <p:attrNameLst>
                                          <p:attrName>ppt_y</p:attrName>
                                        </p:attrNameLst>
                                      </p:cBhvr>
                                      <p:tavLst>
                                        <p:tav tm="0">
                                          <p:val>
                                            <p:strVal val="#ppt_h+1"/>
                                          </p:val>
                                        </p:tav>
                                        <p:tav tm="100000">
                                          <p:val>
                                            <p:strVal val="#ppt_y"/>
                                          </p:val>
                                        </p:tav>
                                      </p:tavLst>
                                    </p:anim>
                                    <p:animEffect transition="in" filter="fade">
                                      <p:cBhvr>
                                        <p:cTn id="90" dur="500"/>
                                        <p:tgtEl>
                                          <p:spTgt spid="2">
                                            <p:txEl>
                                              <p:pRg st="9" end="9"/>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58" presetClass="entr" presetSubtype="0" accel="100000" fill="hold" nodeType="clickEffect">
                                  <p:stCondLst>
                                    <p:cond delay="0"/>
                                  </p:stCondLst>
                                  <p:childTnLst>
                                    <p:set>
                                      <p:cBhvr>
                                        <p:cTn id="94" dur="1" fill="hold">
                                          <p:stCondLst>
                                            <p:cond delay="0"/>
                                          </p:stCondLst>
                                        </p:cTn>
                                        <p:tgtEl>
                                          <p:spTgt spid="2">
                                            <p:txEl>
                                              <p:pRg st="10" end="10"/>
                                            </p:txEl>
                                          </p:spTgt>
                                        </p:tgtEl>
                                        <p:attrNameLst>
                                          <p:attrName>style.visibility</p:attrName>
                                        </p:attrNameLst>
                                      </p:cBhvr>
                                      <p:to>
                                        <p:strVal val="visible"/>
                                      </p:to>
                                    </p:set>
                                    <p:anim calcmode="lin" valueType="num">
                                      <p:cBhvr>
                                        <p:cTn id="95" dur="500" fill="hold"/>
                                        <p:tgtEl>
                                          <p:spTgt spid="2">
                                            <p:txEl>
                                              <p:pRg st="10" end="10"/>
                                            </p:txEl>
                                          </p:spTgt>
                                        </p:tgtEl>
                                        <p:attrNameLst>
                                          <p:attrName>ppt_w</p:attrName>
                                        </p:attrNameLst>
                                      </p:cBhvr>
                                      <p:tavLst>
                                        <p:tav tm="0">
                                          <p:val>
                                            <p:strVal val="#ppt_w*2.5"/>
                                          </p:val>
                                        </p:tav>
                                        <p:tav tm="100000">
                                          <p:val>
                                            <p:strVal val="#ppt_w"/>
                                          </p:val>
                                        </p:tav>
                                      </p:tavLst>
                                    </p:anim>
                                    <p:anim calcmode="lin" valueType="num">
                                      <p:cBhvr>
                                        <p:cTn id="96" dur="500" fill="hold"/>
                                        <p:tgtEl>
                                          <p:spTgt spid="2">
                                            <p:txEl>
                                              <p:pRg st="10" end="10"/>
                                            </p:txEl>
                                          </p:spTgt>
                                        </p:tgtEl>
                                        <p:attrNameLst>
                                          <p:attrName>ppt_h</p:attrName>
                                        </p:attrNameLst>
                                      </p:cBhvr>
                                      <p:tavLst>
                                        <p:tav tm="0">
                                          <p:val>
                                            <p:strVal val="#ppt_h*0.01"/>
                                          </p:val>
                                        </p:tav>
                                        <p:tav tm="100000">
                                          <p:val>
                                            <p:strVal val="#ppt_h"/>
                                          </p:val>
                                        </p:tav>
                                      </p:tavLst>
                                    </p:anim>
                                    <p:anim calcmode="lin" valueType="num">
                                      <p:cBhvr>
                                        <p:cTn id="97"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98" dur="500" fill="hold"/>
                                        <p:tgtEl>
                                          <p:spTgt spid="2">
                                            <p:txEl>
                                              <p:pRg st="10" end="10"/>
                                            </p:txEl>
                                          </p:spTgt>
                                        </p:tgtEl>
                                        <p:attrNameLst>
                                          <p:attrName>ppt_y</p:attrName>
                                        </p:attrNameLst>
                                      </p:cBhvr>
                                      <p:tavLst>
                                        <p:tav tm="0">
                                          <p:val>
                                            <p:strVal val="#ppt_h+1"/>
                                          </p:val>
                                        </p:tav>
                                        <p:tav tm="100000">
                                          <p:val>
                                            <p:strVal val="#ppt_y"/>
                                          </p:val>
                                        </p:tav>
                                      </p:tavLst>
                                    </p:anim>
                                    <p:animEffect transition="in" filter="fade">
                                      <p:cBhvr>
                                        <p:cTn id="99" dur="500"/>
                                        <p:tgtEl>
                                          <p:spTgt spid="2">
                                            <p:txEl>
                                              <p:pRg st="10" end="10"/>
                                            </p:txEl>
                                          </p:spTgt>
                                        </p:tgtEl>
                                      </p:cBhvr>
                                    </p:animEffect>
                                  </p:childTnLst>
                                </p:cTn>
                              </p:par>
                            </p:childTnLst>
                          </p:cTn>
                        </p:par>
                      </p:childTnLst>
                    </p:cTn>
                  </p:par>
                  <p:par>
                    <p:cTn id="100" fill="hold">
                      <p:stCondLst>
                        <p:cond delay="indefinite"/>
                      </p:stCondLst>
                      <p:childTnLst>
                        <p:par>
                          <p:cTn id="101" fill="hold">
                            <p:stCondLst>
                              <p:cond delay="0"/>
                            </p:stCondLst>
                            <p:childTnLst>
                              <p:par>
                                <p:cTn id="102" presetID="58" presetClass="entr" presetSubtype="0" accel="100000" fill="hold" nodeType="clickEffect">
                                  <p:stCondLst>
                                    <p:cond delay="0"/>
                                  </p:stCondLst>
                                  <p:childTnLst>
                                    <p:set>
                                      <p:cBhvr>
                                        <p:cTn id="103" dur="1" fill="hold">
                                          <p:stCondLst>
                                            <p:cond delay="0"/>
                                          </p:stCondLst>
                                        </p:cTn>
                                        <p:tgtEl>
                                          <p:spTgt spid="2">
                                            <p:txEl>
                                              <p:pRg st="11" end="11"/>
                                            </p:txEl>
                                          </p:spTgt>
                                        </p:tgtEl>
                                        <p:attrNameLst>
                                          <p:attrName>style.visibility</p:attrName>
                                        </p:attrNameLst>
                                      </p:cBhvr>
                                      <p:to>
                                        <p:strVal val="visible"/>
                                      </p:to>
                                    </p:set>
                                    <p:anim calcmode="lin" valueType="num">
                                      <p:cBhvr>
                                        <p:cTn id="104" dur="500" fill="hold"/>
                                        <p:tgtEl>
                                          <p:spTgt spid="2">
                                            <p:txEl>
                                              <p:pRg st="11" end="11"/>
                                            </p:txEl>
                                          </p:spTgt>
                                        </p:tgtEl>
                                        <p:attrNameLst>
                                          <p:attrName>ppt_w</p:attrName>
                                        </p:attrNameLst>
                                      </p:cBhvr>
                                      <p:tavLst>
                                        <p:tav tm="0">
                                          <p:val>
                                            <p:strVal val="#ppt_w*2.5"/>
                                          </p:val>
                                        </p:tav>
                                        <p:tav tm="100000">
                                          <p:val>
                                            <p:strVal val="#ppt_w"/>
                                          </p:val>
                                        </p:tav>
                                      </p:tavLst>
                                    </p:anim>
                                    <p:anim calcmode="lin" valueType="num">
                                      <p:cBhvr>
                                        <p:cTn id="105" dur="500" fill="hold"/>
                                        <p:tgtEl>
                                          <p:spTgt spid="2">
                                            <p:txEl>
                                              <p:pRg st="11" end="11"/>
                                            </p:txEl>
                                          </p:spTgt>
                                        </p:tgtEl>
                                        <p:attrNameLst>
                                          <p:attrName>ppt_h</p:attrName>
                                        </p:attrNameLst>
                                      </p:cBhvr>
                                      <p:tavLst>
                                        <p:tav tm="0">
                                          <p:val>
                                            <p:strVal val="#ppt_h*0.01"/>
                                          </p:val>
                                        </p:tav>
                                        <p:tav tm="100000">
                                          <p:val>
                                            <p:strVal val="#ppt_h"/>
                                          </p:val>
                                        </p:tav>
                                      </p:tavLst>
                                    </p:anim>
                                    <p:anim calcmode="lin" valueType="num">
                                      <p:cBhvr>
                                        <p:cTn id="106"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107" dur="500" fill="hold"/>
                                        <p:tgtEl>
                                          <p:spTgt spid="2">
                                            <p:txEl>
                                              <p:pRg st="11" end="11"/>
                                            </p:txEl>
                                          </p:spTgt>
                                        </p:tgtEl>
                                        <p:attrNameLst>
                                          <p:attrName>ppt_y</p:attrName>
                                        </p:attrNameLst>
                                      </p:cBhvr>
                                      <p:tavLst>
                                        <p:tav tm="0">
                                          <p:val>
                                            <p:strVal val="#ppt_h+1"/>
                                          </p:val>
                                        </p:tav>
                                        <p:tav tm="100000">
                                          <p:val>
                                            <p:strVal val="#ppt_y"/>
                                          </p:val>
                                        </p:tav>
                                      </p:tavLst>
                                    </p:anim>
                                    <p:animEffect transition="in" filter="fade">
                                      <p:cBhvr>
                                        <p:cTn id="108" dur="500"/>
                                        <p:tgtEl>
                                          <p:spTgt spid="2">
                                            <p:txEl>
                                              <p:pRg st="11" end="11"/>
                                            </p:txEl>
                                          </p:spTgt>
                                        </p:tgtEl>
                                      </p:cBhvr>
                                    </p:animEffect>
                                  </p:childTnLst>
                                </p:cTn>
                              </p:par>
                            </p:childTnLst>
                          </p:cTn>
                        </p:par>
                      </p:childTnLst>
                    </p:cTn>
                  </p:par>
                  <p:par>
                    <p:cTn id="109" fill="hold">
                      <p:stCondLst>
                        <p:cond delay="indefinite"/>
                      </p:stCondLst>
                      <p:childTnLst>
                        <p:par>
                          <p:cTn id="110" fill="hold">
                            <p:stCondLst>
                              <p:cond delay="0"/>
                            </p:stCondLst>
                            <p:childTnLst>
                              <p:par>
                                <p:cTn id="111" presetID="58" presetClass="entr" presetSubtype="0" accel="100000" fill="hold" nodeType="clickEffect">
                                  <p:stCondLst>
                                    <p:cond delay="0"/>
                                  </p:stCondLst>
                                  <p:childTnLst>
                                    <p:set>
                                      <p:cBhvr>
                                        <p:cTn id="112" dur="1" fill="hold">
                                          <p:stCondLst>
                                            <p:cond delay="0"/>
                                          </p:stCondLst>
                                        </p:cTn>
                                        <p:tgtEl>
                                          <p:spTgt spid="2">
                                            <p:txEl>
                                              <p:pRg st="12" end="12"/>
                                            </p:txEl>
                                          </p:spTgt>
                                        </p:tgtEl>
                                        <p:attrNameLst>
                                          <p:attrName>style.visibility</p:attrName>
                                        </p:attrNameLst>
                                      </p:cBhvr>
                                      <p:to>
                                        <p:strVal val="visible"/>
                                      </p:to>
                                    </p:set>
                                    <p:anim calcmode="lin" valueType="num">
                                      <p:cBhvr>
                                        <p:cTn id="113" dur="500" fill="hold"/>
                                        <p:tgtEl>
                                          <p:spTgt spid="2">
                                            <p:txEl>
                                              <p:pRg st="12" end="12"/>
                                            </p:txEl>
                                          </p:spTgt>
                                        </p:tgtEl>
                                        <p:attrNameLst>
                                          <p:attrName>ppt_w</p:attrName>
                                        </p:attrNameLst>
                                      </p:cBhvr>
                                      <p:tavLst>
                                        <p:tav tm="0">
                                          <p:val>
                                            <p:strVal val="#ppt_w*2.5"/>
                                          </p:val>
                                        </p:tav>
                                        <p:tav tm="100000">
                                          <p:val>
                                            <p:strVal val="#ppt_w"/>
                                          </p:val>
                                        </p:tav>
                                      </p:tavLst>
                                    </p:anim>
                                    <p:anim calcmode="lin" valueType="num">
                                      <p:cBhvr>
                                        <p:cTn id="114" dur="500" fill="hold"/>
                                        <p:tgtEl>
                                          <p:spTgt spid="2">
                                            <p:txEl>
                                              <p:pRg st="12" end="12"/>
                                            </p:txEl>
                                          </p:spTgt>
                                        </p:tgtEl>
                                        <p:attrNameLst>
                                          <p:attrName>ppt_h</p:attrName>
                                        </p:attrNameLst>
                                      </p:cBhvr>
                                      <p:tavLst>
                                        <p:tav tm="0">
                                          <p:val>
                                            <p:strVal val="#ppt_h*0.01"/>
                                          </p:val>
                                        </p:tav>
                                        <p:tav tm="100000">
                                          <p:val>
                                            <p:strVal val="#ppt_h"/>
                                          </p:val>
                                        </p:tav>
                                      </p:tavLst>
                                    </p:anim>
                                    <p:anim calcmode="lin" valueType="num">
                                      <p:cBhvr>
                                        <p:cTn id="115"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116" dur="500" fill="hold"/>
                                        <p:tgtEl>
                                          <p:spTgt spid="2">
                                            <p:txEl>
                                              <p:pRg st="12" end="12"/>
                                            </p:txEl>
                                          </p:spTgt>
                                        </p:tgtEl>
                                        <p:attrNameLst>
                                          <p:attrName>ppt_y</p:attrName>
                                        </p:attrNameLst>
                                      </p:cBhvr>
                                      <p:tavLst>
                                        <p:tav tm="0">
                                          <p:val>
                                            <p:strVal val="#ppt_h+1"/>
                                          </p:val>
                                        </p:tav>
                                        <p:tav tm="100000">
                                          <p:val>
                                            <p:strVal val="#ppt_y"/>
                                          </p:val>
                                        </p:tav>
                                      </p:tavLst>
                                    </p:anim>
                                    <p:animEffect transition="in" filter="fade">
                                      <p:cBhvr>
                                        <p:cTn id="117"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Nabila\Desktop\fonds d'écrans\images\Photo-0070.jpg"/>
          <p:cNvPicPr>
            <a:picLocks noGrp="1" noChangeAspect="1" noChangeArrowheads="1"/>
          </p:cNvPicPr>
          <p:nvPr>
            <p:ph idx="1"/>
          </p:nvPr>
        </p:nvPicPr>
        <p:blipFill>
          <a:blip r:embed="rId2" cstate="print"/>
          <a:srcRect/>
          <a:stretch>
            <a:fillRect/>
          </a:stretch>
        </p:blipFill>
        <p:spPr bwMode="auto">
          <a:xfrm>
            <a:off x="0" y="0"/>
            <a:ext cx="2267744" cy="306896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Picture 4" descr="C:\Users\Nabila\Desktop\fonds d'écrans\images\Photo-0086.jpg"/>
          <p:cNvPicPr>
            <a:picLocks noChangeAspect="1" noChangeArrowheads="1"/>
          </p:cNvPicPr>
          <p:nvPr/>
        </p:nvPicPr>
        <p:blipFill>
          <a:blip r:embed="rId3" cstate="print"/>
          <a:srcRect/>
          <a:stretch>
            <a:fillRect/>
          </a:stretch>
        </p:blipFill>
        <p:spPr bwMode="auto">
          <a:xfrm>
            <a:off x="2123728" y="0"/>
            <a:ext cx="2232248" cy="2996952"/>
          </a:xfrm>
          <a:prstGeom prst="rect">
            <a:avLst/>
          </a:prstGeom>
          <a:ln>
            <a:noFill/>
          </a:ln>
          <a:effectLst>
            <a:softEdge rad="112500"/>
          </a:effectLst>
        </p:spPr>
      </p:pic>
      <p:pic>
        <p:nvPicPr>
          <p:cNvPr id="6" name="Picture 6" descr="C:\Users\Nabila\Desktop\fonds d'écrans\images\Photo-0082.jpg"/>
          <p:cNvPicPr>
            <a:picLocks noChangeAspect="1" noChangeArrowheads="1"/>
          </p:cNvPicPr>
          <p:nvPr/>
        </p:nvPicPr>
        <p:blipFill>
          <a:blip r:embed="rId4" cstate="print"/>
          <a:srcRect/>
          <a:stretch>
            <a:fillRect/>
          </a:stretch>
        </p:blipFill>
        <p:spPr bwMode="auto">
          <a:xfrm>
            <a:off x="4427984" y="0"/>
            <a:ext cx="2088232" cy="29969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11" descr="C:\Users\Nabila\Desktop\fonds d'écrans\images\F.jpg"/>
          <p:cNvPicPr>
            <a:picLocks noChangeAspect="1" noChangeArrowheads="1"/>
          </p:cNvPicPr>
          <p:nvPr/>
        </p:nvPicPr>
        <p:blipFill>
          <a:blip r:embed="rId5" cstate="print"/>
          <a:srcRect/>
          <a:stretch>
            <a:fillRect/>
          </a:stretch>
        </p:blipFill>
        <p:spPr bwMode="auto">
          <a:xfrm>
            <a:off x="0" y="3356992"/>
            <a:ext cx="2555776" cy="32403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6" descr="C:\Users\Nabila\Desktop\nour\IMG_0361.JPG"/>
          <p:cNvPicPr>
            <a:picLocks noChangeAspect="1" noChangeArrowheads="1"/>
          </p:cNvPicPr>
          <p:nvPr/>
        </p:nvPicPr>
        <p:blipFill>
          <a:blip r:embed="rId6" cstate="print"/>
          <a:srcRect/>
          <a:stretch>
            <a:fillRect/>
          </a:stretch>
        </p:blipFill>
        <p:spPr bwMode="auto">
          <a:xfrm>
            <a:off x="6516216" y="0"/>
            <a:ext cx="2627784" cy="3140968"/>
          </a:xfrm>
          <a:prstGeom prst="ellipse">
            <a:avLst/>
          </a:prstGeom>
          <a:ln>
            <a:noFill/>
          </a:ln>
          <a:effectLst>
            <a:softEdge rad="112500"/>
          </a:effectLst>
        </p:spPr>
      </p:pic>
      <p:pic>
        <p:nvPicPr>
          <p:cNvPr id="9" name="Picture 5" descr="C:\Users\Nabila\Desktop\nour\IMG_0360.JPG"/>
          <p:cNvPicPr>
            <a:picLocks noChangeAspect="1" noChangeArrowheads="1"/>
          </p:cNvPicPr>
          <p:nvPr/>
        </p:nvPicPr>
        <p:blipFill>
          <a:blip r:embed="rId7" cstate="print"/>
          <a:srcRect/>
          <a:stretch>
            <a:fillRect/>
          </a:stretch>
        </p:blipFill>
        <p:spPr bwMode="auto">
          <a:xfrm>
            <a:off x="2771800" y="3356992"/>
            <a:ext cx="3168352" cy="3240360"/>
          </a:xfrm>
          <a:prstGeom prst="rect">
            <a:avLst/>
          </a:prstGeom>
          <a:ln>
            <a:noFill/>
          </a:ln>
          <a:effectLst>
            <a:softEdge rad="112500"/>
          </a:effectLst>
        </p:spPr>
      </p:pic>
      <p:pic>
        <p:nvPicPr>
          <p:cNvPr id="10" name="Picture 2" descr="C:\Users\Nabila\Desktop\nour\IMG_0362.JPG"/>
          <p:cNvPicPr>
            <a:picLocks noChangeAspect="1" noChangeArrowheads="1"/>
          </p:cNvPicPr>
          <p:nvPr/>
        </p:nvPicPr>
        <p:blipFill>
          <a:blip r:embed="rId8" cstate="print"/>
          <a:srcRect/>
          <a:stretch>
            <a:fillRect/>
          </a:stretch>
        </p:blipFill>
        <p:spPr bwMode="auto">
          <a:xfrm>
            <a:off x="6263680" y="3212976"/>
            <a:ext cx="2700808" cy="3456384"/>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edge">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800" decel="100000"/>
                                        <p:tgtEl>
                                          <p:spTgt spid="8"/>
                                        </p:tgtEl>
                                      </p:cBhvr>
                                    </p:animEffect>
                                    <p:anim calcmode="lin" valueType="num">
                                      <p:cBhvr>
                                        <p:cTn id="20" dur="800" decel="100000" fill="hold"/>
                                        <p:tgtEl>
                                          <p:spTgt spid="8"/>
                                        </p:tgtEl>
                                        <p:attrNameLst>
                                          <p:attrName>style.rotation</p:attrName>
                                        </p:attrNameLst>
                                      </p:cBhvr>
                                      <p:tavLst>
                                        <p:tav tm="0">
                                          <p:val>
                                            <p:fltVal val="-90"/>
                                          </p:val>
                                        </p:tav>
                                        <p:tav tm="100000">
                                          <p:val>
                                            <p:fltVal val="0"/>
                                          </p:val>
                                        </p:tav>
                                      </p:tavLst>
                                    </p:anim>
                                    <p:anim calcmode="lin" valueType="num">
                                      <p:cBhvr>
                                        <p:cTn id="21" dur="800" decel="100000" fill="hold"/>
                                        <p:tgtEl>
                                          <p:spTgt spid="8"/>
                                        </p:tgtEl>
                                        <p:attrNameLst>
                                          <p:attrName>ppt_x</p:attrName>
                                        </p:attrNameLst>
                                      </p:cBhvr>
                                      <p:tavLst>
                                        <p:tav tm="0">
                                          <p:val>
                                            <p:strVal val="#ppt_x+0.4"/>
                                          </p:val>
                                        </p:tav>
                                        <p:tav tm="100000">
                                          <p:val>
                                            <p:strVal val="#ppt_x-0.05"/>
                                          </p:val>
                                        </p:tav>
                                      </p:tavLst>
                                    </p:anim>
                                    <p:anim calcmode="lin" valueType="num">
                                      <p:cBhvr>
                                        <p:cTn id="22" dur="800" decel="100000" fill="hold"/>
                                        <p:tgtEl>
                                          <p:spTgt spid="8"/>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0"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800" decel="100000"/>
                                        <p:tgtEl>
                                          <p:spTgt spid="10"/>
                                        </p:tgtEl>
                                      </p:cBhvr>
                                    </p:animEffect>
                                    <p:anim calcmode="lin" valueType="num">
                                      <p:cBhvr>
                                        <p:cTn id="30" dur="800" decel="100000" fill="hold"/>
                                        <p:tgtEl>
                                          <p:spTgt spid="10"/>
                                        </p:tgtEl>
                                        <p:attrNameLst>
                                          <p:attrName>style.rotation</p:attrName>
                                        </p:attrNameLst>
                                      </p:cBhvr>
                                      <p:tavLst>
                                        <p:tav tm="0">
                                          <p:val>
                                            <p:fltVal val="-90"/>
                                          </p:val>
                                        </p:tav>
                                        <p:tav tm="100000">
                                          <p:val>
                                            <p:fltVal val="0"/>
                                          </p:val>
                                        </p:tav>
                                      </p:tavLst>
                                    </p:anim>
                                    <p:anim calcmode="lin" valueType="num">
                                      <p:cBhvr>
                                        <p:cTn id="31" dur="800" decel="100000" fill="hold"/>
                                        <p:tgtEl>
                                          <p:spTgt spid="10"/>
                                        </p:tgtEl>
                                        <p:attrNameLst>
                                          <p:attrName>ppt_x</p:attrName>
                                        </p:attrNameLst>
                                      </p:cBhvr>
                                      <p:tavLst>
                                        <p:tav tm="0">
                                          <p:val>
                                            <p:strVal val="#ppt_x+0.4"/>
                                          </p:val>
                                        </p:tav>
                                        <p:tav tm="100000">
                                          <p:val>
                                            <p:strVal val="#ppt_x-0.05"/>
                                          </p:val>
                                        </p:tav>
                                      </p:tavLst>
                                    </p:anim>
                                    <p:anim calcmode="lin" valueType="num">
                                      <p:cBhvr>
                                        <p:cTn id="32" dur="800" decel="100000" fill="hold"/>
                                        <p:tgtEl>
                                          <p:spTgt spid="10"/>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0"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800" decel="100000"/>
                                        <p:tgtEl>
                                          <p:spTgt spid="9"/>
                                        </p:tgtEl>
                                      </p:cBhvr>
                                    </p:animEffect>
                                    <p:anim calcmode="lin" valueType="num">
                                      <p:cBhvr>
                                        <p:cTn id="40" dur="800" decel="100000" fill="hold"/>
                                        <p:tgtEl>
                                          <p:spTgt spid="9"/>
                                        </p:tgtEl>
                                        <p:attrNameLst>
                                          <p:attrName>style.rotation</p:attrName>
                                        </p:attrNameLst>
                                      </p:cBhvr>
                                      <p:tavLst>
                                        <p:tav tm="0">
                                          <p:val>
                                            <p:fltVal val="-90"/>
                                          </p:val>
                                        </p:tav>
                                        <p:tav tm="100000">
                                          <p:val>
                                            <p:fltVal val="0"/>
                                          </p:val>
                                        </p:tav>
                                      </p:tavLst>
                                    </p:anim>
                                    <p:anim calcmode="lin" valueType="num">
                                      <p:cBhvr>
                                        <p:cTn id="41" dur="800" decel="100000" fill="hold"/>
                                        <p:tgtEl>
                                          <p:spTgt spid="9"/>
                                        </p:tgtEl>
                                        <p:attrNameLst>
                                          <p:attrName>ppt_x</p:attrName>
                                        </p:attrNameLst>
                                      </p:cBhvr>
                                      <p:tavLst>
                                        <p:tav tm="0">
                                          <p:val>
                                            <p:strVal val="#ppt_x+0.4"/>
                                          </p:val>
                                        </p:tav>
                                        <p:tav tm="100000">
                                          <p:val>
                                            <p:strVal val="#ppt_x-0.05"/>
                                          </p:val>
                                        </p:tav>
                                      </p:tavLst>
                                    </p:anim>
                                    <p:anim calcmode="lin" valueType="num">
                                      <p:cBhvr>
                                        <p:cTn id="42" dur="800" decel="100000" fill="hold"/>
                                        <p:tgtEl>
                                          <p:spTgt spid="9"/>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0" presetClass="entr" presetSubtype="0"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800" decel="100000"/>
                                        <p:tgtEl>
                                          <p:spTgt spid="7"/>
                                        </p:tgtEl>
                                      </p:cBhvr>
                                    </p:animEffect>
                                    <p:anim calcmode="lin" valueType="num">
                                      <p:cBhvr>
                                        <p:cTn id="50" dur="800" decel="100000" fill="hold"/>
                                        <p:tgtEl>
                                          <p:spTgt spid="7"/>
                                        </p:tgtEl>
                                        <p:attrNameLst>
                                          <p:attrName>style.rotation</p:attrName>
                                        </p:attrNameLst>
                                      </p:cBhvr>
                                      <p:tavLst>
                                        <p:tav tm="0">
                                          <p:val>
                                            <p:fltVal val="-90"/>
                                          </p:val>
                                        </p:tav>
                                        <p:tav tm="100000">
                                          <p:val>
                                            <p:fltVal val="0"/>
                                          </p:val>
                                        </p:tav>
                                      </p:tavLst>
                                    </p:anim>
                                    <p:anim calcmode="lin" valueType="num">
                                      <p:cBhvr>
                                        <p:cTn id="51" dur="800" decel="100000" fill="hold"/>
                                        <p:tgtEl>
                                          <p:spTgt spid="7"/>
                                        </p:tgtEl>
                                        <p:attrNameLst>
                                          <p:attrName>ppt_x</p:attrName>
                                        </p:attrNameLst>
                                      </p:cBhvr>
                                      <p:tavLst>
                                        <p:tav tm="0">
                                          <p:val>
                                            <p:strVal val="#ppt_x+0.4"/>
                                          </p:val>
                                        </p:tav>
                                        <p:tav tm="100000">
                                          <p:val>
                                            <p:strVal val="#ppt_x-0.05"/>
                                          </p:val>
                                        </p:tav>
                                      </p:tavLst>
                                    </p:anim>
                                    <p:anim calcmode="lin" valueType="num">
                                      <p:cBhvr>
                                        <p:cTn id="52" dur="800" decel="100000" fill="hold"/>
                                        <p:tgtEl>
                                          <p:spTgt spid="7"/>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30" presetClass="entr" presetSubtype="0" fill="hold" nodeType="click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800" decel="100000"/>
                                        <p:tgtEl>
                                          <p:spTgt spid="6"/>
                                        </p:tgtEl>
                                      </p:cBhvr>
                                    </p:animEffect>
                                    <p:anim calcmode="lin" valueType="num">
                                      <p:cBhvr>
                                        <p:cTn id="60" dur="800" decel="100000" fill="hold"/>
                                        <p:tgtEl>
                                          <p:spTgt spid="6"/>
                                        </p:tgtEl>
                                        <p:attrNameLst>
                                          <p:attrName>style.rotation</p:attrName>
                                        </p:attrNameLst>
                                      </p:cBhvr>
                                      <p:tavLst>
                                        <p:tav tm="0">
                                          <p:val>
                                            <p:fltVal val="-90"/>
                                          </p:val>
                                        </p:tav>
                                        <p:tav tm="100000">
                                          <p:val>
                                            <p:fltVal val="0"/>
                                          </p:val>
                                        </p:tav>
                                      </p:tavLst>
                                    </p:anim>
                                    <p:anim calcmode="lin" valueType="num">
                                      <p:cBhvr>
                                        <p:cTn id="61" dur="800" decel="100000" fill="hold"/>
                                        <p:tgtEl>
                                          <p:spTgt spid="6"/>
                                        </p:tgtEl>
                                        <p:attrNameLst>
                                          <p:attrName>ppt_x</p:attrName>
                                        </p:attrNameLst>
                                      </p:cBhvr>
                                      <p:tavLst>
                                        <p:tav tm="0">
                                          <p:val>
                                            <p:strVal val="#ppt_x+0.4"/>
                                          </p:val>
                                        </p:tav>
                                        <p:tav tm="100000">
                                          <p:val>
                                            <p:strVal val="#ppt_x-0.05"/>
                                          </p:val>
                                        </p:tav>
                                      </p:tavLst>
                                    </p:anim>
                                    <p:anim calcmode="lin" valueType="num">
                                      <p:cBhvr>
                                        <p:cTn id="62" dur="800" decel="100000" fill="hold"/>
                                        <p:tgtEl>
                                          <p:spTgt spid="6"/>
                                        </p:tgtEl>
                                        <p:attrNameLst>
                                          <p:attrName>ppt_y</p:attrName>
                                        </p:attrNameLst>
                                      </p:cBhvr>
                                      <p:tavLst>
                                        <p:tav tm="0">
                                          <p:val>
                                            <p:strVal val="#ppt_y-0.4"/>
                                          </p:val>
                                        </p:tav>
                                        <p:tav tm="100000">
                                          <p:val>
                                            <p:strVal val="#ppt_y+0.1"/>
                                          </p:val>
                                        </p:tav>
                                      </p:tavLst>
                                    </p:anim>
                                    <p:anim calcmode="lin" valueType="num">
                                      <p:cBhvr>
                                        <p:cTn id="63"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64"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otonde">
  <a:themeElements>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Rotond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Rotond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223</TotalTime>
  <Words>512</Words>
  <Application>Microsoft Office PowerPoint</Application>
  <PresentationFormat>Affichage à l'écran (4:3)</PresentationFormat>
  <Paragraphs>93</Paragraphs>
  <Slides>16</Slides>
  <Notes>0</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Rotonde</vt:lpstr>
      <vt:lpstr>Flaveur et composition en acides gras des viandes d’agneaux issues des pâturages des hauts plateaux et des zones steppiques .  </vt:lpstr>
      <vt:lpstr>Diapositive 2</vt:lpstr>
      <vt:lpstr>Introduction</vt:lpstr>
      <vt:lpstr>Problématique</vt:lpstr>
      <vt:lpstr>Objectifs</vt:lpstr>
      <vt:lpstr>Diapositive 6</vt:lpstr>
      <vt:lpstr>3.1 Animaux et alimentatin</vt:lpstr>
      <vt:lpstr>Quelques especes nourris par l’agneau</vt:lpstr>
      <vt:lpstr>Diapositive 9</vt:lpstr>
      <vt:lpstr>Diapositive 10</vt:lpstr>
      <vt:lpstr>Les techniques analytiques </vt:lpstr>
      <vt:lpstr>Lipides totaux et acides gras composition des Longissimus dorsi (en % d’AG identifié)</vt:lpstr>
      <vt:lpstr>Resultats de la flaveur</vt:lpstr>
      <vt:lpstr>Diapositive 14</vt:lpstr>
      <vt:lpstr>Conclusion</vt:lpstr>
      <vt:lpstr>Merci pour votre  aimable attention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Nabila</dc:creator>
  <cp:lastModifiedBy>Nabila</cp:lastModifiedBy>
  <cp:revision>49</cp:revision>
  <dcterms:created xsi:type="dcterms:W3CDTF">2016-03-11T11:26:28Z</dcterms:created>
  <dcterms:modified xsi:type="dcterms:W3CDTF">2016-03-12T11:09:16Z</dcterms:modified>
</cp:coreProperties>
</file>