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5"/>
  </p:notesMasterIdLst>
  <p:sldIdLst>
    <p:sldId id="268" r:id="rId2"/>
    <p:sldId id="282" r:id="rId3"/>
    <p:sldId id="265" r:id="rId4"/>
    <p:sldId id="269" r:id="rId5"/>
    <p:sldId id="283" r:id="rId6"/>
    <p:sldId id="284" r:id="rId7"/>
    <p:sldId id="270" r:id="rId8"/>
    <p:sldId id="266" r:id="rId9"/>
    <p:sldId id="276" r:id="rId10"/>
    <p:sldId id="273" r:id="rId11"/>
    <p:sldId id="274" r:id="rId12"/>
    <p:sldId id="275" r:id="rId13"/>
    <p:sldId id="306" r:id="rId14"/>
    <p:sldId id="287" r:id="rId15"/>
    <p:sldId id="288" r:id="rId16"/>
    <p:sldId id="289" r:id="rId17"/>
    <p:sldId id="290" r:id="rId18"/>
    <p:sldId id="291" r:id="rId19"/>
    <p:sldId id="292" r:id="rId20"/>
    <p:sldId id="271" r:id="rId21"/>
    <p:sldId id="293" r:id="rId22"/>
    <p:sldId id="294" r:id="rId23"/>
    <p:sldId id="295" r:id="rId24"/>
    <p:sldId id="298" r:id="rId25"/>
    <p:sldId id="303" r:id="rId26"/>
    <p:sldId id="299" r:id="rId27"/>
    <p:sldId id="296" r:id="rId28"/>
    <p:sldId id="297" r:id="rId29"/>
    <p:sldId id="300" r:id="rId30"/>
    <p:sldId id="302" r:id="rId31"/>
    <p:sldId id="301" r:id="rId32"/>
    <p:sldId id="280" r:id="rId33"/>
    <p:sldId id="307" r:id="rId34"/>
  </p:sldIdLst>
  <p:sldSz cx="9144000" cy="6858000" type="screen4x3"/>
  <p:notesSz cx="6858000" cy="9144000"/>
  <p:defaultTextStyle>
    <a:defPPr>
      <a:defRPr lang="gsw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006600"/>
    <a:srgbClr val="181D3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76" autoAdjust="0"/>
    <p:restoredTop sz="94660"/>
  </p:normalViewPr>
  <p:slideViewPr>
    <p:cSldViewPr>
      <p:cViewPr>
        <p:scale>
          <a:sx n="60" d="100"/>
          <a:sy n="60" d="100"/>
        </p:scale>
        <p:origin x="-1378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gsw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5DFA88-297F-4D7B-A10F-EE314702BE26}" type="datetimeFigureOut">
              <a:rPr lang="gsw-FR" smtClean="0"/>
              <a:pPr/>
              <a:t>13/03/2018</a:t>
            </a:fld>
            <a:endParaRPr lang="gsw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gsw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gsw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gsw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217AD6-F6D3-4980-8AC3-DA07C5255435}" type="slidenum">
              <a:rPr lang="gsw-FR" smtClean="0"/>
              <a:pPr/>
              <a:t>‹N°›</a:t>
            </a:fld>
            <a:endParaRPr lang="gsw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Text Box 2"/>
          <p:cNvSpPr txBox="1">
            <a:spLocks noChangeArrowheads="1"/>
          </p:cNvSpPr>
          <p:nvPr/>
        </p:nvSpPr>
        <p:spPr bwMode="auto">
          <a:xfrm>
            <a:off x="1143368" y="685481"/>
            <a:ext cx="4571265" cy="342953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gsw-FR"/>
          </a:p>
        </p:txBody>
      </p:sp>
      <p:sp>
        <p:nvSpPr>
          <p:cNvPr id="227331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508"/>
            <a:ext cx="5485298" cy="4115014"/>
          </a:xfrm>
          <a:noFill/>
          <a:ln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Text Box 1"/>
          <p:cNvSpPr txBox="1">
            <a:spLocks noChangeArrowheads="1"/>
          </p:cNvSpPr>
          <p:nvPr/>
        </p:nvSpPr>
        <p:spPr bwMode="auto">
          <a:xfrm>
            <a:off x="1143368" y="685481"/>
            <a:ext cx="4571265" cy="342953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gsw-FR"/>
          </a:p>
        </p:txBody>
      </p:sp>
      <p:sp>
        <p:nvSpPr>
          <p:cNvPr id="7885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508"/>
            <a:ext cx="5485298" cy="4115014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Text Box 1"/>
          <p:cNvSpPr txBox="1">
            <a:spLocks noChangeArrowheads="1"/>
          </p:cNvSpPr>
          <p:nvPr/>
        </p:nvSpPr>
        <p:spPr bwMode="auto">
          <a:xfrm>
            <a:off x="1143368" y="685481"/>
            <a:ext cx="4571265" cy="342953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gsw-FR"/>
          </a:p>
        </p:txBody>
      </p:sp>
      <p:sp>
        <p:nvSpPr>
          <p:cNvPr id="8089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508"/>
            <a:ext cx="5485298" cy="4115014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Text Box 1"/>
          <p:cNvSpPr txBox="1">
            <a:spLocks noChangeArrowheads="1"/>
          </p:cNvSpPr>
          <p:nvPr/>
        </p:nvSpPr>
        <p:spPr bwMode="auto">
          <a:xfrm>
            <a:off x="1143368" y="685481"/>
            <a:ext cx="4571265" cy="342953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gsw-FR"/>
          </a:p>
        </p:txBody>
      </p:sp>
      <p:sp>
        <p:nvSpPr>
          <p:cNvPr id="8704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508"/>
            <a:ext cx="5485298" cy="4115014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Text Box 1"/>
          <p:cNvSpPr txBox="1">
            <a:spLocks noChangeArrowheads="1"/>
          </p:cNvSpPr>
          <p:nvPr/>
        </p:nvSpPr>
        <p:spPr bwMode="auto">
          <a:xfrm>
            <a:off x="1143368" y="685481"/>
            <a:ext cx="4571265" cy="342953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gsw-FR"/>
          </a:p>
        </p:txBody>
      </p:sp>
      <p:sp>
        <p:nvSpPr>
          <p:cNvPr id="8806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508"/>
            <a:ext cx="5485298" cy="4115014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82" name="Text Box 2"/>
          <p:cNvSpPr txBox="1">
            <a:spLocks noChangeArrowheads="1"/>
          </p:cNvSpPr>
          <p:nvPr/>
        </p:nvSpPr>
        <p:spPr bwMode="auto">
          <a:xfrm>
            <a:off x="3287871" y="516780"/>
            <a:ext cx="3446641" cy="258389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gsw-FR"/>
          </a:p>
        </p:txBody>
      </p:sp>
      <p:sp>
        <p:nvSpPr>
          <p:cNvPr id="378883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508"/>
            <a:ext cx="5485298" cy="4115014"/>
          </a:xfrm>
          <a:noFill/>
          <a:ln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Text Box 1"/>
          <p:cNvSpPr txBox="1">
            <a:spLocks noChangeArrowheads="1"/>
          </p:cNvSpPr>
          <p:nvPr/>
        </p:nvSpPr>
        <p:spPr bwMode="auto">
          <a:xfrm>
            <a:off x="1143368" y="685481"/>
            <a:ext cx="4571265" cy="342953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gsw-FR"/>
          </a:p>
        </p:txBody>
      </p:sp>
      <p:sp>
        <p:nvSpPr>
          <p:cNvPr id="9216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508"/>
            <a:ext cx="5485298" cy="4115014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Text Box 2"/>
          <p:cNvSpPr txBox="1">
            <a:spLocks noChangeArrowheads="1"/>
          </p:cNvSpPr>
          <p:nvPr/>
        </p:nvSpPr>
        <p:spPr bwMode="auto">
          <a:xfrm>
            <a:off x="1143368" y="685481"/>
            <a:ext cx="4571265" cy="342953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gsw-FR"/>
          </a:p>
        </p:txBody>
      </p:sp>
      <p:sp>
        <p:nvSpPr>
          <p:cNvPr id="229379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508"/>
            <a:ext cx="5485298" cy="4115014"/>
          </a:xfrm>
          <a:noFill/>
          <a:ln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ext Box 1"/>
          <p:cNvSpPr txBox="1">
            <a:spLocks noChangeArrowheads="1"/>
          </p:cNvSpPr>
          <p:nvPr/>
        </p:nvSpPr>
        <p:spPr bwMode="auto">
          <a:xfrm>
            <a:off x="1143368" y="685481"/>
            <a:ext cx="4571265" cy="342953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gsw-FR"/>
          </a:p>
        </p:txBody>
      </p:sp>
      <p:sp>
        <p:nvSpPr>
          <p:cNvPr id="6963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508"/>
            <a:ext cx="5485298" cy="4115014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ext Box 1"/>
          <p:cNvSpPr txBox="1">
            <a:spLocks noChangeArrowheads="1"/>
          </p:cNvSpPr>
          <p:nvPr/>
        </p:nvSpPr>
        <p:spPr bwMode="auto">
          <a:xfrm>
            <a:off x="1143368" y="685481"/>
            <a:ext cx="4571265" cy="342953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gsw-FR"/>
          </a:p>
        </p:txBody>
      </p:sp>
      <p:sp>
        <p:nvSpPr>
          <p:cNvPr id="7168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508"/>
            <a:ext cx="5485298" cy="4115014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Text Box 1"/>
          <p:cNvSpPr txBox="1">
            <a:spLocks noChangeArrowheads="1"/>
          </p:cNvSpPr>
          <p:nvPr/>
        </p:nvSpPr>
        <p:spPr bwMode="auto">
          <a:xfrm>
            <a:off x="1143368" y="685481"/>
            <a:ext cx="4571265" cy="342953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gsw-FR"/>
          </a:p>
        </p:txBody>
      </p:sp>
      <p:sp>
        <p:nvSpPr>
          <p:cNvPr id="7270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508"/>
            <a:ext cx="5485298" cy="4115014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ext Box 1"/>
          <p:cNvSpPr txBox="1">
            <a:spLocks noChangeArrowheads="1"/>
          </p:cNvSpPr>
          <p:nvPr/>
        </p:nvSpPr>
        <p:spPr bwMode="auto">
          <a:xfrm>
            <a:off x="1143368" y="685481"/>
            <a:ext cx="4571265" cy="342953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gsw-FR"/>
          </a:p>
        </p:txBody>
      </p:sp>
      <p:sp>
        <p:nvSpPr>
          <p:cNvPr id="7475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508"/>
            <a:ext cx="5485298" cy="4115014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4588" y="685800"/>
            <a:ext cx="4568825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507"/>
            <a:ext cx="5485298" cy="40253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4588" y="685800"/>
            <a:ext cx="4568825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507"/>
            <a:ext cx="5485298" cy="40253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Text Box 2"/>
          <p:cNvSpPr txBox="1">
            <a:spLocks noChangeArrowheads="1"/>
          </p:cNvSpPr>
          <p:nvPr/>
        </p:nvSpPr>
        <p:spPr bwMode="auto">
          <a:xfrm>
            <a:off x="1143368" y="685481"/>
            <a:ext cx="4571265" cy="342953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gsw-FR"/>
          </a:p>
        </p:txBody>
      </p:sp>
      <p:sp>
        <p:nvSpPr>
          <p:cNvPr id="137219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508"/>
            <a:ext cx="5485298" cy="4115014"/>
          </a:xfrm>
          <a:noFill/>
          <a:ln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27B9-7BA3-4909-B439-C6E691F18916}" type="datetimeFigureOut">
              <a:rPr lang="gsw-FR" smtClean="0"/>
              <a:pPr/>
              <a:t>13/03/2018</a:t>
            </a:fld>
            <a:endParaRPr lang="gsw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sw-FR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0DF5E-DF3A-411D-9BC9-CFF88A084C7D}" type="slidenum">
              <a:rPr lang="gsw-FR" smtClean="0"/>
              <a:pPr/>
              <a:t>‹N°›</a:t>
            </a:fld>
            <a:endParaRPr lang="gsw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27B9-7BA3-4909-B439-C6E691F18916}" type="datetimeFigureOut">
              <a:rPr lang="gsw-FR" smtClean="0"/>
              <a:pPr/>
              <a:t>13/03/2018</a:t>
            </a:fld>
            <a:endParaRPr lang="gsw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sw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0DF5E-DF3A-411D-9BC9-CFF88A084C7D}" type="slidenum">
              <a:rPr lang="gsw-FR" smtClean="0"/>
              <a:pPr/>
              <a:t>‹N°›</a:t>
            </a:fld>
            <a:endParaRPr lang="gsw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27B9-7BA3-4909-B439-C6E691F18916}" type="datetimeFigureOut">
              <a:rPr lang="gsw-FR" smtClean="0"/>
              <a:pPr/>
              <a:t>13/03/2018</a:t>
            </a:fld>
            <a:endParaRPr lang="gsw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sw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0DF5E-DF3A-411D-9BC9-CFF88A084C7D}" type="slidenum">
              <a:rPr lang="gsw-FR" smtClean="0"/>
              <a:pPr/>
              <a:t>‹N°›</a:t>
            </a:fld>
            <a:endParaRPr lang="gsw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28588"/>
            <a:ext cx="8226425" cy="14319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gsw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7013" cy="452278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gsw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7012" cy="452278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gsw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>
          <a:xfrm>
            <a:off x="457200" y="6245225"/>
            <a:ext cx="2130425" cy="473075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1"/>
          </p:nvPr>
        </p:nvSpPr>
        <p:spPr>
          <a:xfrm>
            <a:off x="3124200" y="6245225"/>
            <a:ext cx="2892425" cy="473075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idx="12"/>
          </p:nvPr>
        </p:nvSpPr>
        <p:spPr>
          <a:xfrm>
            <a:off x="6553200" y="6245225"/>
            <a:ext cx="2130425" cy="473075"/>
          </a:xfrm>
        </p:spPr>
        <p:txBody>
          <a:bodyPr/>
          <a:lstStyle>
            <a:lvl1pPr>
              <a:defRPr/>
            </a:lvl1pPr>
          </a:lstStyle>
          <a:p>
            <a:fld id="{09FDE945-037B-45BC-8DBE-FE82F33ED3AD}" type="slidenum">
              <a:rPr lang="en-GB"/>
              <a:pPr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re et texte sur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28588"/>
            <a:ext cx="8226425" cy="14319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gsw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6425" cy="21844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gsw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3937000"/>
            <a:ext cx="8226425" cy="218598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gsw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>
          <a:xfrm>
            <a:off x="457200" y="6245225"/>
            <a:ext cx="2130425" cy="473075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1"/>
          </p:nvPr>
        </p:nvSpPr>
        <p:spPr>
          <a:xfrm>
            <a:off x="3124200" y="6245225"/>
            <a:ext cx="2892425" cy="473075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idx="12"/>
          </p:nvPr>
        </p:nvSpPr>
        <p:spPr>
          <a:xfrm>
            <a:off x="6553200" y="6245225"/>
            <a:ext cx="2130425" cy="473075"/>
          </a:xfrm>
        </p:spPr>
        <p:txBody>
          <a:bodyPr/>
          <a:lstStyle>
            <a:lvl1pPr>
              <a:defRPr/>
            </a:lvl1pPr>
          </a:lstStyle>
          <a:p>
            <a:fld id="{4C1EC595-BEC3-43F0-BE8C-019479A61C79}" type="slidenum">
              <a:rPr lang="en-GB"/>
              <a:pPr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28588"/>
            <a:ext cx="8226425" cy="14319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gsw-FR"/>
          </a:p>
        </p:txBody>
      </p:sp>
      <p:sp>
        <p:nvSpPr>
          <p:cNvPr id="3" name="Espace réservé du tableau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6425" cy="4522788"/>
          </a:xfrm>
        </p:spPr>
        <p:txBody>
          <a:bodyPr/>
          <a:lstStyle/>
          <a:p>
            <a:endParaRPr lang="gsw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>
          <a:xfrm>
            <a:off x="457200" y="6245225"/>
            <a:ext cx="2130425" cy="473075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idx="11"/>
          </p:nvPr>
        </p:nvSpPr>
        <p:spPr>
          <a:xfrm>
            <a:off x="3124200" y="6245225"/>
            <a:ext cx="2892425" cy="473075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2"/>
          </p:nvPr>
        </p:nvSpPr>
        <p:spPr>
          <a:xfrm>
            <a:off x="6553200" y="6245225"/>
            <a:ext cx="2130425" cy="473075"/>
          </a:xfrm>
        </p:spPr>
        <p:txBody>
          <a:bodyPr/>
          <a:lstStyle>
            <a:lvl1pPr>
              <a:defRPr/>
            </a:lvl1pPr>
          </a:lstStyle>
          <a:p>
            <a:fld id="{2F01FFD0-648B-45DC-BB93-721AC20934A9}" type="slidenum">
              <a:rPr lang="en-GB"/>
              <a:pPr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re et 4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sz="quarter"/>
          </p:nvPr>
        </p:nvSpPr>
        <p:spPr>
          <a:xfrm>
            <a:off x="457200" y="128588"/>
            <a:ext cx="8226425" cy="14319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gsw-FR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7013" cy="21844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gsw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4646613" y="1600200"/>
            <a:ext cx="4037012" cy="21844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gsw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457200" y="3937000"/>
            <a:ext cx="4037013" cy="218598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gsw-FR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6613" y="3937000"/>
            <a:ext cx="4037012" cy="218598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gsw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idx="10"/>
          </p:nvPr>
        </p:nvSpPr>
        <p:spPr>
          <a:xfrm>
            <a:off x="457200" y="6245225"/>
            <a:ext cx="2130425" cy="473075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idx="11"/>
          </p:nvPr>
        </p:nvSpPr>
        <p:spPr>
          <a:xfrm>
            <a:off x="3124200" y="6245225"/>
            <a:ext cx="2892425" cy="473075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idx="12"/>
          </p:nvPr>
        </p:nvSpPr>
        <p:spPr>
          <a:xfrm>
            <a:off x="6553200" y="6245225"/>
            <a:ext cx="2130425" cy="473075"/>
          </a:xfrm>
        </p:spPr>
        <p:txBody>
          <a:bodyPr/>
          <a:lstStyle>
            <a:lvl1pPr>
              <a:defRPr/>
            </a:lvl1pPr>
          </a:lstStyle>
          <a:p>
            <a:fld id="{4F193218-4F8F-4E4D-911F-634DC54B0F40}" type="slidenum">
              <a:rPr lang="en-GB"/>
              <a:pPr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re. Texte et 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28588"/>
            <a:ext cx="8226425" cy="14319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gsw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7013" cy="452278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gsw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4646613" y="1600200"/>
            <a:ext cx="4037012" cy="21844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gsw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4646613" y="3937000"/>
            <a:ext cx="4037012" cy="218598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gsw-FR"/>
          </a:p>
        </p:txBody>
      </p:sp>
      <p:sp>
        <p:nvSpPr>
          <p:cNvPr id="6" name="Espace réservé de la date 5"/>
          <p:cNvSpPr>
            <a:spLocks noGrp="1"/>
          </p:cNvSpPr>
          <p:nvPr>
            <p:ph type="dt" idx="10"/>
          </p:nvPr>
        </p:nvSpPr>
        <p:spPr>
          <a:xfrm>
            <a:off x="457200" y="6245225"/>
            <a:ext cx="2130425" cy="473075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idx="11"/>
          </p:nvPr>
        </p:nvSpPr>
        <p:spPr>
          <a:xfrm>
            <a:off x="3124200" y="6245225"/>
            <a:ext cx="2892425" cy="473075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idx="12"/>
          </p:nvPr>
        </p:nvSpPr>
        <p:spPr>
          <a:xfrm>
            <a:off x="6553200" y="6245225"/>
            <a:ext cx="2130425" cy="473075"/>
          </a:xfrm>
        </p:spPr>
        <p:txBody>
          <a:bodyPr/>
          <a:lstStyle>
            <a:lvl1pPr>
              <a:defRPr/>
            </a:lvl1pPr>
          </a:lstStyle>
          <a:p>
            <a:fld id="{F96EFF0A-F7BC-42A3-AC3D-235D0E8F8B5E}" type="slidenum">
              <a:rPr lang="en-GB"/>
              <a:pPr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re et contenu sur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28588"/>
            <a:ext cx="8226425" cy="14319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gsw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6425" cy="21844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gsw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3937000"/>
            <a:ext cx="8226425" cy="218598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gsw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>
          <a:xfrm>
            <a:off x="457200" y="6245225"/>
            <a:ext cx="2130425" cy="473075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1"/>
          </p:nvPr>
        </p:nvSpPr>
        <p:spPr>
          <a:xfrm>
            <a:off x="3124200" y="6245225"/>
            <a:ext cx="2892425" cy="473075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idx="12"/>
          </p:nvPr>
        </p:nvSpPr>
        <p:spPr>
          <a:xfrm>
            <a:off x="6553200" y="6245225"/>
            <a:ext cx="2130425" cy="473075"/>
          </a:xfrm>
        </p:spPr>
        <p:txBody>
          <a:bodyPr/>
          <a:lstStyle>
            <a:lvl1pPr>
              <a:defRPr/>
            </a:lvl1pPr>
          </a:lstStyle>
          <a:p>
            <a:fld id="{5C4D29F7-22EF-4431-AC55-0B72F64D6EBF}" type="slidenum">
              <a:rPr lang="en-GB"/>
              <a:pPr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27B9-7BA3-4909-B439-C6E691F18916}" type="datetimeFigureOut">
              <a:rPr lang="gsw-FR" smtClean="0"/>
              <a:pPr/>
              <a:t>13/03/2018</a:t>
            </a:fld>
            <a:endParaRPr lang="gsw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sw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0DF5E-DF3A-411D-9BC9-CFF88A084C7D}" type="slidenum">
              <a:rPr lang="gsw-FR" smtClean="0"/>
              <a:pPr/>
              <a:t>‹N°›</a:t>
            </a:fld>
            <a:endParaRPr lang="gsw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27B9-7BA3-4909-B439-C6E691F18916}" type="datetimeFigureOut">
              <a:rPr lang="gsw-FR" smtClean="0"/>
              <a:pPr/>
              <a:t>13/03/2018</a:t>
            </a:fld>
            <a:endParaRPr lang="gsw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sw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0DF5E-DF3A-411D-9BC9-CFF88A084C7D}" type="slidenum">
              <a:rPr lang="gsw-FR" smtClean="0"/>
              <a:pPr/>
              <a:t>‹N°›</a:t>
            </a:fld>
            <a:endParaRPr lang="gsw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27B9-7BA3-4909-B439-C6E691F18916}" type="datetimeFigureOut">
              <a:rPr lang="gsw-FR" smtClean="0"/>
              <a:pPr/>
              <a:t>13/03/2018</a:t>
            </a:fld>
            <a:endParaRPr lang="gsw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sw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0DF5E-DF3A-411D-9BC9-CFF88A084C7D}" type="slidenum">
              <a:rPr lang="gsw-FR" smtClean="0"/>
              <a:pPr/>
              <a:t>‹N°›</a:t>
            </a:fld>
            <a:endParaRPr lang="gsw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27B9-7BA3-4909-B439-C6E691F18916}" type="datetimeFigureOut">
              <a:rPr lang="gsw-FR" smtClean="0"/>
              <a:pPr/>
              <a:t>13/03/2018</a:t>
            </a:fld>
            <a:endParaRPr lang="gsw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sw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0DF5E-DF3A-411D-9BC9-CFF88A084C7D}" type="slidenum">
              <a:rPr lang="gsw-FR" smtClean="0"/>
              <a:pPr/>
              <a:t>‹N°›</a:t>
            </a:fld>
            <a:endParaRPr lang="gsw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27B9-7BA3-4909-B439-C6E691F18916}" type="datetimeFigureOut">
              <a:rPr lang="gsw-FR" smtClean="0"/>
              <a:pPr/>
              <a:t>13/03/2018</a:t>
            </a:fld>
            <a:endParaRPr lang="gsw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sw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0DF5E-DF3A-411D-9BC9-CFF88A084C7D}" type="slidenum">
              <a:rPr lang="gsw-FR" smtClean="0"/>
              <a:pPr/>
              <a:t>‹N°›</a:t>
            </a:fld>
            <a:endParaRPr lang="gsw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27B9-7BA3-4909-B439-C6E691F18916}" type="datetimeFigureOut">
              <a:rPr lang="gsw-FR" smtClean="0"/>
              <a:pPr/>
              <a:t>13/03/2018</a:t>
            </a:fld>
            <a:endParaRPr lang="gsw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sw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0DF5E-DF3A-411D-9BC9-CFF88A084C7D}" type="slidenum">
              <a:rPr lang="gsw-FR" smtClean="0"/>
              <a:pPr/>
              <a:t>‹N°›</a:t>
            </a:fld>
            <a:endParaRPr lang="gsw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27B9-7BA3-4909-B439-C6E691F18916}" type="datetimeFigureOut">
              <a:rPr lang="gsw-FR" smtClean="0"/>
              <a:pPr/>
              <a:t>13/03/2018</a:t>
            </a:fld>
            <a:endParaRPr lang="gsw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sw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0DF5E-DF3A-411D-9BC9-CFF88A084C7D}" type="slidenum">
              <a:rPr lang="gsw-FR" smtClean="0"/>
              <a:pPr/>
              <a:t>‹N°›</a:t>
            </a:fld>
            <a:endParaRPr lang="gsw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gner et arrondir un rectangle à un seul coi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le rect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27B9-7BA3-4909-B439-C6E691F18916}" type="datetimeFigureOut">
              <a:rPr lang="gsw-FR" smtClean="0"/>
              <a:pPr/>
              <a:t>13/03/2018</a:t>
            </a:fld>
            <a:endParaRPr lang="gsw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sw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A80DF5E-DF3A-411D-9BC9-CFF88A084C7D}" type="slidenum">
              <a:rPr lang="gsw-FR" smtClean="0"/>
              <a:pPr/>
              <a:t>‹N°›</a:t>
            </a:fld>
            <a:endParaRPr lang="gsw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orme lib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e lib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1B827B9-7BA3-4909-B439-C6E691F18916}" type="datetimeFigureOut">
              <a:rPr lang="gsw-FR" smtClean="0"/>
              <a:pPr/>
              <a:t>13/03/2018</a:t>
            </a:fld>
            <a:endParaRPr lang="gsw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gsw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A80DF5E-DF3A-411D-9BC9-CFF88A084C7D}" type="slidenum">
              <a:rPr lang="gsw-FR" smtClean="0"/>
              <a:pPr/>
              <a:t>‹N°›</a:t>
            </a:fld>
            <a:endParaRPr lang="gsw-FR"/>
          </a:p>
        </p:txBody>
      </p:sp>
      <p:grpSp>
        <p:nvGrpSpPr>
          <p:cNvPr id="2" name="Grou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1115616" y="2276872"/>
            <a:ext cx="7705725" cy="1152525"/>
          </a:xfrm>
        </p:spPr>
        <p:txBody>
          <a:bodyPr>
            <a:normAutofit/>
          </a:bodyPr>
          <a:lstStyle/>
          <a:p>
            <a:pPr algn="ctr" eaLnBrk="1" hangingPunct="1"/>
            <a:r>
              <a:rPr lang="fr-FR" sz="4000" b="1" i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Accidents domestiques</a:t>
            </a:r>
          </a:p>
        </p:txBody>
      </p:sp>
      <p:pic>
        <p:nvPicPr>
          <p:cNvPr id="4" name="Picture 2" descr="C:\Users\Nabila\Desktop\Tous les fichiers fevrier 2018\14022337_773931716083419_1775372175988703654_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0352" y="0"/>
            <a:ext cx="1403648" cy="29249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4"/>
          <p:cNvSpPr/>
          <p:nvPr/>
        </p:nvSpPr>
        <p:spPr>
          <a:xfrm>
            <a:off x="2682032" y="1484784"/>
            <a:ext cx="35493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Communication</a:t>
            </a:r>
            <a:r>
              <a:rPr lang="fr-FR" sz="2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orale </a:t>
            </a:r>
          </a:p>
        </p:txBody>
      </p:sp>
      <p:sp>
        <p:nvSpPr>
          <p:cNvPr id="6" name="Rectangle 5"/>
          <p:cNvSpPr/>
          <p:nvPr/>
        </p:nvSpPr>
        <p:spPr>
          <a:xfrm>
            <a:off x="3923928" y="2132856"/>
            <a:ext cx="116570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Thème</a:t>
            </a:r>
            <a:endParaRPr lang="gsw-FR" sz="2600" dirty="0"/>
          </a:p>
        </p:txBody>
      </p:sp>
      <p:sp>
        <p:nvSpPr>
          <p:cNvPr id="7" name="Rectangle 6"/>
          <p:cNvSpPr/>
          <p:nvPr/>
        </p:nvSpPr>
        <p:spPr>
          <a:xfrm>
            <a:off x="1979712" y="332656"/>
            <a:ext cx="5148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fr-FR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République Algérienne Démocratique et Populaire</a:t>
            </a:r>
            <a:endParaRPr lang="fr-FR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55576" y="836712"/>
            <a:ext cx="71287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fr-FR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Ministère de L’Enseignement Supérieur et de la Recherche Scientifique</a:t>
            </a:r>
            <a:endParaRPr lang="fr-FR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796136" y="6021288"/>
            <a:ext cx="30855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8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Dr. </a:t>
            </a:r>
            <a:r>
              <a:rPr lang="nl-NL" sz="2800" b="1" i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Nabila</a:t>
            </a:r>
            <a:r>
              <a:rPr lang="nl-NL" sz="28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nl-NL" sz="2800" b="1" i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Berrighi</a:t>
            </a:r>
            <a:endParaRPr lang="gsw-FR" sz="2800" i="1" dirty="0">
              <a:solidFill>
                <a:srgbClr val="006600"/>
              </a:solidFill>
            </a:endParaRPr>
          </a:p>
        </p:txBody>
      </p:sp>
      <p:pic>
        <p:nvPicPr>
          <p:cNvPr id="39937" name="Picture 1" descr="C:\Users\Nabila\Desktop\schem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429000"/>
            <a:ext cx="5112568" cy="32893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Right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 descr="al5ic02tepa0111-sequence-02_Page_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5026" t="19604" r="7759" b="57872"/>
          <a:stretch>
            <a:fillRect/>
          </a:stretch>
        </p:blipFill>
        <p:spPr bwMode="auto">
          <a:xfrm>
            <a:off x="251520" y="1772816"/>
            <a:ext cx="4104456" cy="4608512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350529" y="980728"/>
            <a:ext cx="3340851" cy="4700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fr-FR" altLang="fr-FR" sz="2400" b="1" u="sng" dirty="0" smtClean="0">
                <a:latin typeface="+mj-lt"/>
                <a:ea typeface="Calibri" pitchFamily="34" charset="0"/>
                <a:cs typeface="Times New Roman" pitchFamily="18" charset="0"/>
              </a:rPr>
              <a:t>Salle à manger – Salon  :</a:t>
            </a:r>
            <a:r>
              <a:rPr lang="fr-FR" altLang="fr-FR" sz="2400" u="sng" dirty="0" smtClean="0"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endParaRPr lang="fr-FR" altLang="fr-FR" sz="2400" dirty="0">
              <a:latin typeface="+mj-lt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1" name="Picture 7" descr="al5ic02tepa0111-sequence-02_Page_2"/>
          <p:cNvPicPr>
            <a:picLocks noChangeAspect="1" noChangeArrowheads="1"/>
          </p:cNvPicPr>
          <p:nvPr/>
        </p:nvPicPr>
        <p:blipFill>
          <a:blip r:embed="rId2" cstate="print"/>
          <a:srcRect l="55026" t="19604" r="7759" b="57872"/>
          <a:stretch>
            <a:fillRect/>
          </a:stretch>
        </p:blipFill>
        <p:spPr bwMode="auto">
          <a:xfrm>
            <a:off x="4716016" y="1772816"/>
            <a:ext cx="3963144" cy="4608512"/>
          </a:xfrm>
          <a:prstGeom prst="rect">
            <a:avLst/>
          </a:prstGeom>
          <a:noFill/>
        </p:spPr>
      </p:pic>
      <p:sp>
        <p:nvSpPr>
          <p:cNvPr id="12" name="AutoShape 8"/>
          <p:cNvSpPr>
            <a:spLocks noChangeArrowheads="1"/>
          </p:cNvSpPr>
          <p:nvPr/>
        </p:nvSpPr>
        <p:spPr bwMode="auto">
          <a:xfrm rot="1941656">
            <a:off x="3420244" y="4725516"/>
            <a:ext cx="381000" cy="381000"/>
          </a:xfrm>
          <a:prstGeom prst="plus">
            <a:avLst>
              <a:gd name="adj" fmla="val 4291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gsw-FR"/>
          </a:p>
        </p:txBody>
      </p:sp>
      <p:sp>
        <p:nvSpPr>
          <p:cNvPr id="13" name="AutoShape 8"/>
          <p:cNvSpPr>
            <a:spLocks noChangeArrowheads="1"/>
          </p:cNvSpPr>
          <p:nvPr/>
        </p:nvSpPr>
        <p:spPr bwMode="auto">
          <a:xfrm rot="1941656">
            <a:off x="2916187" y="5229572"/>
            <a:ext cx="381000" cy="381000"/>
          </a:xfrm>
          <a:prstGeom prst="plus">
            <a:avLst>
              <a:gd name="adj" fmla="val 4291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gsw-FR"/>
          </a:p>
        </p:txBody>
      </p:sp>
      <p:sp>
        <p:nvSpPr>
          <p:cNvPr id="14" name="AutoShape 8"/>
          <p:cNvSpPr>
            <a:spLocks noChangeArrowheads="1"/>
          </p:cNvSpPr>
          <p:nvPr/>
        </p:nvSpPr>
        <p:spPr bwMode="auto">
          <a:xfrm rot="1941656">
            <a:off x="3348236" y="5805635"/>
            <a:ext cx="381000" cy="381000"/>
          </a:xfrm>
          <a:prstGeom prst="plus">
            <a:avLst>
              <a:gd name="adj" fmla="val 4291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gsw-FR"/>
          </a:p>
        </p:txBody>
      </p:sp>
      <p:sp>
        <p:nvSpPr>
          <p:cNvPr id="15" name="AutoShape 8"/>
          <p:cNvSpPr>
            <a:spLocks noChangeArrowheads="1"/>
          </p:cNvSpPr>
          <p:nvPr/>
        </p:nvSpPr>
        <p:spPr bwMode="auto">
          <a:xfrm rot="1941656">
            <a:off x="1187995" y="5229571"/>
            <a:ext cx="381000" cy="381000"/>
          </a:xfrm>
          <a:prstGeom prst="plus">
            <a:avLst>
              <a:gd name="adj" fmla="val 4291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gsw-FR"/>
          </a:p>
        </p:txBody>
      </p:sp>
      <p:sp>
        <p:nvSpPr>
          <p:cNvPr id="16" name="AutoShape 8"/>
          <p:cNvSpPr>
            <a:spLocks noChangeArrowheads="1"/>
          </p:cNvSpPr>
          <p:nvPr/>
        </p:nvSpPr>
        <p:spPr bwMode="auto">
          <a:xfrm rot="1941656">
            <a:off x="683938" y="5805635"/>
            <a:ext cx="381000" cy="381000"/>
          </a:xfrm>
          <a:prstGeom prst="plus">
            <a:avLst>
              <a:gd name="adj" fmla="val 4291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gsw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al5ic02tepa0111-sequence-02_Page_2"/>
          <p:cNvPicPr>
            <a:picLocks noChangeAspect="1" noChangeArrowheads="1"/>
          </p:cNvPicPr>
          <p:nvPr/>
        </p:nvPicPr>
        <p:blipFill>
          <a:blip r:embed="rId2" cstate="print"/>
          <a:srcRect l="15994" t="19707" r="46364" b="57838"/>
          <a:stretch>
            <a:fillRect/>
          </a:stretch>
        </p:blipFill>
        <p:spPr bwMode="auto">
          <a:xfrm>
            <a:off x="4716016" y="1484784"/>
            <a:ext cx="4153272" cy="4811644"/>
          </a:xfrm>
          <a:prstGeom prst="rect">
            <a:avLst/>
          </a:prstGeom>
          <a:noFill/>
        </p:spPr>
      </p:pic>
      <p:pic>
        <p:nvPicPr>
          <p:cNvPr id="5" name="Picture 7" descr="al5ic02tepa0111-sequence-02_Page_2"/>
          <p:cNvPicPr>
            <a:picLocks noChangeAspect="1" noChangeArrowheads="1"/>
          </p:cNvPicPr>
          <p:nvPr/>
        </p:nvPicPr>
        <p:blipFill>
          <a:blip r:embed="rId2" cstate="print"/>
          <a:srcRect l="15994" t="19707" r="46364" b="57838"/>
          <a:stretch>
            <a:fillRect/>
          </a:stretch>
        </p:blipFill>
        <p:spPr bwMode="auto">
          <a:xfrm>
            <a:off x="251520" y="1484784"/>
            <a:ext cx="4248472" cy="4864783"/>
          </a:xfrm>
          <a:prstGeom prst="rect">
            <a:avLst/>
          </a:prstGeom>
          <a:noFill/>
        </p:spPr>
      </p:pic>
      <p:sp>
        <p:nvSpPr>
          <p:cNvPr id="6" name="AutoShape 13"/>
          <p:cNvSpPr>
            <a:spLocks noChangeArrowheads="1"/>
          </p:cNvSpPr>
          <p:nvPr/>
        </p:nvSpPr>
        <p:spPr bwMode="auto">
          <a:xfrm rot="1941656">
            <a:off x="6660603" y="5013547"/>
            <a:ext cx="381000" cy="381000"/>
          </a:xfrm>
          <a:prstGeom prst="plus">
            <a:avLst>
              <a:gd name="adj" fmla="val 4291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gsw-FR"/>
          </a:p>
        </p:txBody>
      </p:sp>
      <p:sp>
        <p:nvSpPr>
          <p:cNvPr id="7" name="AutoShape 13"/>
          <p:cNvSpPr>
            <a:spLocks noChangeArrowheads="1"/>
          </p:cNvSpPr>
          <p:nvPr/>
        </p:nvSpPr>
        <p:spPr bwMode="auto">
          <a:xfrm rot="1941656">
            <a:off x="7092650" y="4293466"/>
            <a:ext cx="381000" cy="381000"/>
          </a:xfrm>
          <a:prstGeom prst="plus">
            <a:avLst>
              <a:gd name="adj" fmla="val 4291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gsw-FR"/>
          </a:p>
        </p:txBody>
      </p:sp>
      <p:sp>
        <p:nvSpPr>
          <p:cNvPr id="8" name="AutoShape 13"/>
          <p:cNvSpPr>
            <a:spLocks noChangeArrowheads="1"/>
          </p:cNvSpPr>
          <p:nvPr/>
        </p:nvSpPr>
        <p:spPr bwMode="auto">
          <a:xfrm rot="1941656">
            <a:off x="8388796" y="1917204"/>
            <a:ext cx="381000" cy="381000"/>
          </a:xfrm>
          <a:prstGeom prst="plus">
            <a:avLst>
              <a:gd name="adj" fmla="val 4291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gsw-FR"/>
          </a:p>
        </p:txBody>
      </p:sp>
      <p:sp>
        <p:nvSpPr>
          <p:cNvPr id="9" name="AutoShape 13"/>
          <p:cNvSpPr>
            <a:spLocks noChangeArrowheads="1"/>
          </p:cNvSpPr>
          <p:nvPr/>
        </p:nvSpPr>
        <p:spPr bwMode="auto">
          <a:xfrm rot="1941656">
            <a:off x="7452691" y="1845195"/>
            <a:ext cx="381000" cy="381000"/>
          </a:xfrm>
          <a:prstGeom prst="plus">
            <a:avLst>
              <a:gd name="adj" fmla="val 4291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gsw-FR"/>
          </a:p>
        </p:txBody>
      </p:sp>
      <p:sp>
        <p:nvSpPr>
          <p:cNvPr id="10" name="AutoShape 13"/>
          <p:cNvSpPr>
            <a:spLocks noChangeArrowheads="1"/>
          </p:cNvSpPr>
          <p:nvPr/>
        </p:nvSpPr>
        <p:spPr bwMode="auto">
          <a:xfrm rot="1941656">
            <a:off x="7956747" y="2997323"/>
            <a:ext cx="381000" cy="381000"/>
          </a:xfrm>
          <a:prstGeom prst="plus">
            <a:avLst>
              <a:gd name="adj" fmla="val 4291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gsw-FR"/>
          </a:p>
        </p:txBody>
      </p:sp>
      <p:sp>
        <p:nvSpPr>
          <p:cNvPr id="11" name="AutoShape 13"/>
          <p:cNvSpPr>
            <a:spLocks noChangeArrowheads="1"/>
          </p:cNvSpPr>
          <p:nvPr/>
        </p:nvSpPr>
        <p:spPr bwMode="auto">
          <a:xfrm rot="1941656">
            <a:off x="6300563" y="3501379"/>
            <a:ext cx="381000" cy="381000"/>
          </a:xfrm>
          <a:prstGeom prst="plus">
            <a:avLst>
              <a:gd name="adj" fmla="val 4291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gsw-FR"/>
          </a:p>
        </p:txBody>
      </p:sp>
      <p:sp>
        <p:nvSpPr>
          <p:cNvPr id="12" name="AutoShape 13"/>
          <p:cNvSpPr>
            <a:spLocks noChangeArrowheads="1"/>
          </p:cNvSpPr>
          <p:nvPr/>
        </p:nvSpPr>
        <p:spPr bwMode="auto">
          <a:xfrm rot="1941656">
            <a:off x="5508476" y="4293468"/>
            <a:ext cx="381000" cy="381000"/>
          </a:xfrm>
          <a:prstGeom prst="plus">
            <a:avLst>
              <a:gd name="adj" fmla="val 4291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gsw-FR"/>
          </a:p>
        </p:txBody>
      </p:sp>
      <p:sp>
        <p:nvSpPr>
          <p:cNvPr id="13" name="AutoShape 13"/>
          <p:cNvSpPr>
            <a:spLocks noChangeArrowheads="1"/>
          </p:cNvSpPr>
          <p:nvPr/>
        </p:nvSpPr>
        <p:spPr bwMode="auto">
          <a:xfrm rot="1941656">
            <a:off x="5868516" y="3573388"/>
            <a:ext cx="381000" cy="381000"/>
          </a:xfrm>
          <a:prstGeom prst="plus">
            <a:avLst>
              <a:gd name="adj" fmla="val 4291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gsw-FR"/>
          </a:p>
        </p:txBody>
      </p:sp>
      <p:sp>
        <p:nvSpPr>
          <p:cNvPr id="14" name="AutoShape 13"/>
          <p:cNvSpPr>
            <a:spLocks noChangeArrowheads="1"/>
          </p:cNvSpPr>
          <p:nvPr/>
        </p:nvSpPr>
        <p:spPr bwMode="auto">
          <a:xfrm rot="1941656">
            <a:off x="7668715" y="3789412"/>
            <a:ext cx="381000" cy="381000"/>
          </a:xfrm>
          <a:prstGeom prst="plus">
            <a:avLst>
              <a:gd name="adj" fmla="val 4291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gsw-FR"/>
          </a:p>
        </p:txBody>
      </p:sp>
      <p:sp>
        <p:nvSpPr>
          <p:cNvPr id="15" name="Rectangle 14"/>
          <p:cNvSpPr/>
          <p:nvPr/>
        </p:nvSpPr>
        <p:spPr>
          <a:xfrm>
            <a:off x="755576" y="764704"/>
            <a:ext cx="22365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fr-FR" altLang="fr-FR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Salle de bains :</a:t>
            </a:r>
            <a:r>
              <a:rPr lang="fr-FR" altLang="fr-FR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al5ic02tepa0111-sequence-02_Page_2"/>
          <p:cNvPicPr>
            <a:picLocks noChangeAspect="1" noChangeArrowheads="1"/>
          </p:cNvPicPr>
          <p:nvPr/>
        </p:nvPicPr>
        <p:blipFill>
          <a:blip r:embed="rId2" cstate="print"/>
          <a:srcRect l="55598" t="43387" r="4712" b="32574"/>
          <a:stretch>
            <a:fillRect/>
          </a:stretch>
        </p:blipFill>
        <p:spPr bwMode="auto">
          <a:xfrm>
            <a:off x="4860032" y="1556792"/>
            <a:ext cx="4283968" cy="4752528"/>
          </a:xfrm>
          <a:prstGeom prst="rect">
            <a:avLst/>
          </a:prstGeom>
          <a:noFill/>
        </p:spPr>
      </p:pic>
      <p:pic>
        <p:nvPicPr>
          <p:cNvPr id="5" name="Picture 6" descr="al5ic02tepa0111-sequence-02_Page_2"/>
          <p:cNvPicPr>
            <a:picLocks noChangeAspect="1" noChangeArrowheads="1"/>
          </p:cNvPicPr>
          <p:nvPr/>
        </p:nvPicPr>
        <p:blipFill>
          <a:blip r:embed="rId2" cstate="print"/>
          <a:srcRect l="55598" t="43387" r="4712" b="32574"/>
          <a:stretch>
            <a:fillRect/>
          </a:stretch>
        </p:blipFill>
        <p:spPr bwMode="auto">
          <a:xfrm>
            <a:off x="323528" y="1556792"/>
            <a:ext cx="4320480" cy="4824536"/>
          </a:xfrm>
          <a:prstGeom prst="rect">
            <a:avLst/>
          </a:prstGeom>
          <a:noFill/>
        </p:spPr>
      </p:pic>
      <p:sp>
        <p:nvSpPr>
          <p:cNvPr id="6" name="AutoShape 8"/>
          <p:cNvSpPr>
            <a:spLocks noChangeArrowheads="1"/>
          </p:cNvSpPr>
          <p:nvPr/>
        </p:nvSpPr>
        <p:spPr bwMode="auto">
          <a:xfrm rot="1941656">
            <a:off x="1260004" y="2781300"/>
            <a:ext cx="381000" cy="381000"/>
          </a:xfrm>
          <a:prstGeom prst="plus">
            <a:avLst>
              <a:gd name="adj" fmla="val 4291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gsw-FR"/>
          </a:p>
        </p:txBody>
      </p:sp>
      <p:sp>
        <p:nvSpPr>
          <p:cNvPr id="7" name="AutoShape 8"/>
          <p:cNvSpPr>
            <a:spLocks noChangeArrowheads="1"/>
          </p:cNvSpPr>
          <p:nvPr/>
        </p:nvSpPr>
        <p:spPr bwMode="auto">
          <a:xfrm rot="1941656">
            <a:off x="1764059" y="5229571"/>
            <a:ext cx="381000" cy="381000"/>
          </a:xfrm>
          <a:prstGeom prst="plus">
            <a:avLst>
              <a:gd name="adj" fmla="val 4291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gsw-FR"/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 rot="1941656">
            <a:off x="3132212" y="4293466"/>
            <a:ext cx="381000" cy="381000"/>
          </a:xfrm>
          <a:prstGeom prst="plus">
            <a:avLst>
              <a:gd name="adj" fmla="val 4291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gsw-FR"/>
          </a:p>
        </p:txBody>
      </p:sp>
      <p:sp>
        <p:nvSpPr>
          <p:cNvPr id="9" name="AutoShape 8"/>
          <p:cNvSpPr>
            <a:spLocks noChangeArrowheads="1"/>
          </p:cNvSpPr>
          <p:nvPr/>
        </p:nvSpPr>
        <p:spPr bwMode="auto">
          <a:xfrm rot="1941656">
            <a:off x="3204220" y="3213347"/>
            <a:ext cx="381000" cy="381000"/>
          </a:xfrm>
          <a:prstGeom prst="plus">
            <a:avLst>
              <a:gd name="adj" fmla="val 4291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gsw-FR"/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 rot="1941656">
            <a:off x="3204219" y="2277244"/>
            <a:ext cx="381000" cy="381000"/>
          </a:xfrm>
          <a:prstGeom prst="plus">
            <a:avLst>
              <a:gd name="adj" fmla="val 4291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gsw-FR"/>
          </a:p>
        </p:txBody>
      </p:sp>
      <p:sp>
        <p:nvSpPr>
          <p:cNvPr id="11" name="AutoShape 8"/>
          <p:cNvSpPr>
            <a:spLocks noChangeArrowheads="1"/>
          </p:cNvSpPr>
          <p:nvPr/>
        </p:nvSpPr>
        <p:spPr bwMode="auto">
          <a:xfrm rot="1941656">
            <a:off x="3060203" y="5013547"/>
            <a:ext cx="381000" cy="381000"/>
          </a:xfrm>
          <a:prstGeom prst="plus">
            <a:avLst>
              <a:gd name="adj" fmla="val 4291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gsw-FR"/>
          </a:p>
        </p:txBody>
      </p:sp>
      <p:sp>
        <p:nvSpPr>
          <p:cNvPr id="12" name="Rectangle 11"/>
          <p:cNvSpPr/>
          <p:nvPr/>
        </p:nvSpPr>
        <p:spPr>
          <a:xfrm>
            <a:off x="827584" y="908720"/>
            <a:ext cx="27398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altLang="fr-FR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Jardin – terrasse  :</a:t>
            </a:r>
            <a:r>
              <a:rPr lang="fr-FR" altLang="fr-FR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389120"/>
          </a:xfrm>
        </p:spPr>
        <p:txBody>
          <a:bodyPr>
            <a:normAutofit lnSpcReduction="10000"/>
          </a:bodyPr>
          <a:lstStyle/>
          <a:p>
            <a:r>
              <a:rPr lang="fr-FR" altLang="fr-FR" sz="2800" b="1" dirty="0" smtClean="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Les accidents scolaires :</a:t>
            </a:r>
          </a:p>
          <a:p>
            <a:pPr>
              <a:buNone/>
            </a:pPr>
            <a:endParaRPr lang="fr-FR" altLang="fr-FR" sz="2800" b="1" dirty="0" smtClean="0">
              <a:solidFill>
                <a:srgbClr val="222222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algn="just">
              <a:lnSpc>
                <a:spcPct val="200000"/>
              </a:lnSpc>
              <a:spcBef>
                <a:spcPts val="0"/>
              </a:spcBef>
              <a:buNone/>
            </a:pPr>
            <a:r>
              <a:rPr lang="fr-FR" altLang="fr-FR" sz="2800" dirty="0" smtClean="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les accidents survenant lors :</a:t>
            </a:r>
          </a:p>
          <a:p>
            <a:pPr marL="0" algn="just">
              <a:lnSpc>
                <a:spcPct val="20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fr-FR" altLang="fr-FR" sz="2800" dirty="0" smtClean="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du trajet.</a:t>
            </a:r>
          </a:p>
          <a:p>
            <a:pPr marL="0" algn="just">
              <a:lnSpc>
                <a:spcPct val="20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fr-FR" altLang="fr-FR" sz="2800" dirty="0" smtClean="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durant les heures  d’éducation physique </a:t>
            </a:r>
          </a:p>
          <a:p>
            <a:pPr marL="0" algn="just">
              <a:lnSpc>
                <a:spcPct val="20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fr-FR" altLang="fr-FR" sz="2800" dirty="0" smtClean="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dans les locaux scolaires </a:t>
            </a:r>
          </a:p>
          <a:p>
            <a:endParaRPr lang="gsw-FR" dirty="0"/>
          </a:p>
        </p:txBody>
      </p:sp>
      <p:pic>
        <p:nvPicPr>
          <p:cNvPr id="4" name="Picture 1031" descr="I:\Images\CLIPART\DIVERS\URGENCES\CSAFE008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1772816"/>
            <a:ext cx="1079376" cy="1896330"/>
          </a:xfrm>
          <a:prstGeom prst="rect">
            <a:avLst/>
          </a:prstGeom>
          <a:noFill/>
        </p:spPr>
      </p:pic>
      <p:pic>
        <p:nvPicPr>
          <p:cNvPr id="5" name="Picture 1030" descr="I:\Images\secourisme\prévention accidents\Enfants\gilet de sauvetage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4869160"/>
            <a:ext cx="2016224" cy="154577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EB181279-CF3C-477A-9246-31A6A01CCDBD}" type="slidenum">
              <a:rPr lang="en-GB"/>
              <a:pPr/>
              <a:t>14</a:t>
            </a:fld>
            <a:endParaRPr lang="en-GB"/>
          </a:p>
        </p:txBody>
      </p:sp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xfrm>
            <a:off x="1403648" y="692696"/>
            <a:ext cx="8229600" cy="1143000"/>
          </a:xfrm>
          <a:ln/>
        </p:spPr>
        <p:txBody>
          <a:bodyPr/>
          <a:lstStyle/>
          <a:p>
            <a:pPr marL="835025" indent="-835025" algn="ctr">
              <a:lnSpc>
                <a:spcPct val="100000"/>
              </a:lnSpc>
              <a:tabLst>
                <a:tab pos="835025" algn="l"/>
                <a:tab pos="1282700" algn="l"/>
                <a:tab pos="1731963" algn="l"/>
                <a:tab pos="2181225" algn="l"/>
                <a:tab pos="2630488" algn="l"/>
                <a:tab pos="3079750" algn="l"/>
                <a:tab pos="3529013" algn="l"/>
                <a:tab pos="3978275" algn="l"/>
                <a:tab pos="4427538" algn="l"/>
                <a:tab pos="4876800" algn="l"/>
                <a:tab pos="5326063" algn="l"/>
                <a:tab pos="5775325" algn="l"/>
                <a:tab pos="6224588" algn="l"/>
                <a:tab pos="6673850" algn="l"/>
                <a:tab pos="7123113" algn="l"/>
                <a:tab pos="7572375" algn="l"/>
                <a:tab pos="8021638" algn="l"/>
                <a:tab pos="8470900" algn="l"/>
                <a:tab pos="8920163" algn="l"/>
                <a:tab pos="9369425" algn="l"/>
                <a:tab pos="9818688" algn="l"/>
              </a:tabLst>
            </a:pPr>
            <a:r>
              <a:rPr lang="en-GB" sz="28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Épidémiologie</a:t>
            </a:r>
            <a:r>
              <a:rPr lang="en-GB" sz="4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sz="4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GB" sz="4000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23528" y="1988840"/>
            <a:ext cx="5616575" cy="3849688"/>
          </a:xfrm>
          <a:ln/>
        </p:spPr>
        <p:txBody>
          <a:bodyPr>
            <a:normAutofit/>
          </a:bodyPr>
          <a:lstStyle/>
          <a:p>
            <a:pPr marL="0" algn="just">
              <a:lnSpc>
                <a:spcPct val="150000"/>
              </a:lnSpc>
              <a:spcBef>
                <a:spcPts val="0"/>
              </a:spcBef>
              <a:buClr>
                <a:srgbClr val="D27B5C"/>
              </a:buCl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 b="1" dirty="0">
                <a:solidFill>
                  <a:srgbClr val="D27B5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Des </a:t>
            </a:r>
            <a:r>
              <a:rPr lang="en-GB" sz="2400" b="1" dirty="0" err="1">
                <a:solidFill>
                  <a:srgbClr val="D27B5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chiffres</a:t>
            </a:r>
            <a:r>
              <a:rPr lang="en-GB" sz="2400" b="1" dirty="0">
                <a:solidFill>
                  <a:srgbClr val="D27B5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 dirty="0" err="1">
                <a:solidFill>
                  <a:srgbClr val="D27B5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alarmants</a:t>
            </a: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 : </a:t>
            </a:r>
            <a:endParaRPr lang="en-GB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algn="just">
              <a:lnSpc>
                <a:spcPct val="150000"/>
              </a:lnSpc>
              <a:spcBef>
                <a:spcPts val="0"/>
              </a:spcBef>
              <a:buClr>
                <a:srgbClr val="D27B5C"/>
              </a:buCl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2400" dirty="0">
              <a:latin typeface="Times New Roman" pitchFamily="18" charset="0"/>
              <a:cs typeface="Times New Roman" pitchFamily="18" charset="0"/>
            </a:endParaRPr>
          </a:p>
          <a:p>
            <a:pPr marL="0" algn="just">
              <a:lnSpc>
                <a:spcPct val="150000"/>
              </a:lnSpc>
              <a:spcBef>
                <a:spcPts val="0"/>
              </a:spcBef>
              <a:buFont typeface="Arial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GB" sz="2400" dirty="0" err="1">
                <a:latin typeface="Times New Roman" pitchFamily="18" charset="0"/>
                <a:cs typeface="Times New Roman" pitchFamily="18" charset="0"/>
              </a:rPr>
              <a:t>chaque</a:t>
            </a: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latin typeface="Times New Roman" pitchFamily="18" charset="0"/>
                <a:cs typeface="Times New Roman" pitchFamily="18" charset="0"/>
              </a:rPr>
              <a:t>année</a:t>
            </a: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plus d’un million </a:t>
            </a:r>
            <a:r>
              <a:rPr lang="en-GB" sz="24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d’enfants</a:t>
            </a: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latin typeface="Times New Roman" pitchFamily="18" charset="0"/>
                <a:cs typeface="Times New Roman" pitchFamily="18" charset="0"/>
              </a:rPr>
              <a:t>sont</a:t>
            </a: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latin typeface="Times New Roman" pitchFamily="18" charset="0"/>
                <a:cs typeface="Times New Roman" pitchFamily="18" charset="0"/>
              </a:rPr>
              <a:t>victimes</a:t>
            </a: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 d’un accident </a:t>
            </a:r>
            <a:r>
              <a:rPr lang="en-GB" sz="2400" dirty="0" err="1">
                <a:latin typeface="Times New Roman" pitchFamily="18" charset="0"/>
                <a:cs typeface="Times New Roman" pitchFamily="18" charset="0"/>
              </a:rPr>
              <a:t>domestique</a:t>
            </a: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GB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2132856"/>
            <a:ext cx="2915816" cy="370914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E9CD61E7-7667-48A3-8CEA-124B536494C2}" type="slidenum">
              <a:rPr lang="en-GB"/>
              <a:pPr/>
              <a:t>15</a:t>
            </a:fld>
            <a:endParaRPr lang="en-GB"/>
          </a:p>
        </p:txBody>
      </p:sp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467544" y="620688"/>
            <a:ext cx="7715250" cy="581025"/>
          </a:xfrm>
          <a:ln/>
        </p:spPr>
        <p:txBody>
          <a:bodyPr/>
          <a:lstStyle/>
          <a:p>
            <a:pPr algn="ctr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2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Épidémiologie</a:t>
            </a:r>
            <a:endParaRPr lang="en-GB" sz="32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1412875"/>
            <a:ext cx="8424862" cy="5040313"/>
          </a:xfrm>
          <a:ln/>
        </p:spPr>
        <p:txBody>
          <a:bodyPr/>
          <a:lstStyle/>
          <a:p>
            <a:pPr>
              <a:lnSpc>
                <a:spcPct val="100000"/>
              </a:lnSpc>
              <a:spcBef>
                <a:spcPts val="1200"/>
              </a:spcBef>
              <a:buClr>
                <a:srgbClr val="C84300"/>
              </a:buClr>
              <a:buFont typeface="Arial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 b="1" dirty="0" err="1">
                <a:solidFill>
                  <a:srgbClr val="C84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Chaque</a:t>
            </a:r>
            <a:r>
              <a:rPr lang="en-GB" sz="2400" b="1" dirty="0">
                <a:solidFill>
                  <a:srgbClr val="C84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 dirty="0" err="1">
                <a:solidFill>
                  <a:srgbClr val="C84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année</a:t>
            </a:r>
            <a:r>
              <a:rPr lang="en-GB" sz="2400" b="1" dirty="0">
                <a:solidFill>
                  <a:srgbClr val="C84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:</a:t>
            </a:r>
          </a:p>
          <a:p>
            <a:pPr>
              <a:lnSpc>
                <a:spcPct val="100000"/>
              </a:lnSpc>
              <a:spcBef>
                <a:spcPts val="1200"/>
              </a:spcBef>
              <a:buClr>
                <a:srgbClr val="C84300"/>
              </a:buClr>
              <a:buFont typeface="Arial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2400" b="1" dirty="0">
              <a:solidFill>
                <a:srgbClr val="C84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C84300"/>
              </a:buCl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 b="1" dirty="0">
                <a:solidFill>
                  <a:srgbClr val="C84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1000</a:t>
            </a: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latin typeface="Times New Roman" pitchFamily="18" charset="0"/>
                <a:cs typeface="Times New Roman" pitchFamily="18" charset="0"/>
              </a:rPr>
              <a:t>enfants</a:t>
            </a: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latin typeface="Times New Roman" pitchFamily="18" charset="0"/>
                <a:cs typeface="Times New Roman" pitchFamily="18" charset="0"/>
              </a:rPr>
              <a:t>sont</a:t>
            </a: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latin typeface="Times New Roman" pitchFamily="18" charset="0"/>
                <a:cs typeface="Times New Roman" pitchFamily="18" charset="0"/>
              </a:rPr>
              <a:t>victimes</a:t>
            </a: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latin typeface="Times New Roman" pitchFamily="18" charset="0"/>
                <a:cs typeface="Times New Roman" pitchFamily="18" charset="0"/>
              </a:rPr>
              <a:t>d'</a:t>
            </a:r>
            <a:r>
              <a:rPr lang="en-GB" sz="2400" b="1" i="1" u="sng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électrification</a:t>
            </a: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, 1 enfant en </a:t>
            </a:r>
            <a:r>
              <a:rPr lang="en-GB" sz="2400" dirty="0" err="1">
                <a:latin typeface="Times New Roman" pitchFamily="18" charset="0"/>
                <a:cs typeface="Times New Roman" pitchFamily="18" charset="0"/>
              </a:rPr>
              <a:t>meurt</a:t>
            </a: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latin typeface="Times New Roman" pitchFamily="18" charset="0"/>
                <a:cs typeface="Times New Roman" pitchFamily="18" charset="0"/>
              </a:rPr>
              <a:t>chaque</a:t>
            </a: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latin typeface="Times New Roman" pitchFamily="18" charset="0"/>
                <a:cs typeface="Times New Roman" pitchFamily="18" charset="0"/>
              </a:rPr>
              <a:t>mois</a:t>
            </a: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00000"/>
              </a:lnSpc>
              <a:spcBef>
                <a:spcPts val="600"/>
              </a:spcBef>
              <a:buFont typeface="Arial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C84300"/>
              </a:buCl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 b="1" dirty="0">
                <a:solidFill>
                  <a:srgbClr val="C84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1000</a:t>
            </a:r>
            <a:r>
              <a:rPr lang="en-GB" sz="2400" dirty="0">
                <a:solidFill>
                  <a:srgbClr val="C84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latin typeface="Times New Roman" pitchFamily="18" charset="0"/>
                <a:cs typeface="Times New Roman" pitchFamily="18" charset="0"/>
              </a:rPr>
              <a:t>enfants</a:t>
            </a: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latin typeface="Times New Roman" pitchFamily="18" charset="0"/>
                <a:cs typeface="Times New Roman" pitchFamily="18" charset="0"/>
              </a:rPr>
              <a:t>sont</a:t>
            </a: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latin typeface="Times New Roman" pitchFamily="18" charset="0"/>
                <a:cs typeface="Times New Roman" pitchFamily="18" charset="0"/>
              </a:rPr>
              <a:t>hospitalisés</a:t>
            </a: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 à cause </a:t>
            </a:r>
            <a:r>
              <a:rPr lang="en-GB" sz="2400" dirty="0" err="1">
                <a:latin typeface="Times New Roman" pitchFamily="18" charset="0"/>
                <a:cs typeface="Times New Roman" pitchFamily="18" charset="0"/>
              </a:rPr>
              <a:t>d'une</a:t>
            </a: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 i="1" u="sng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brûlure</a:t>
            </a: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, 15 en </a:t>
            </a:r>
            <a:r>
              <a:rPr lang="en-GB" sz="2400" dirty="0" err="1">
                <a:latin typeface="Times New Roman" pitchFamily="18" charset="0"/>
                <a:cs typeface="Times New Roman" pitchFamily="18" charset="0"/>
              </a:rPr>
              <a:t>décèdent</a:t>
            </a: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00000"/>
              </a:lnSpc>
              <a:spcBef>
                <a:spcPts val="600"/>
              </a:spcBef>
              <a:buFont typeface="Arial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C84300"/>
              </a:buCl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 b="1" dirty="0">
                <a:solidFill>
                  <a:srgbClr val="C84300"/>
                </a:solidFill>
                <a:latin typeface="Times New Roman" pitchFamily="18" charset="0"/>
                <a:cs typeface="Times New Roman" pitchFamily="18" charset="0"/>
              </a:rPr>
              <a:t>250</a:t>
            </a: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latin typeface="Times New Roman" pitchFamily="18" charset="0"/>
                <a:cs typeface="Times New Roman" pitchFamily="18" charset="0"/>
              </a:rPr>
              <a:t>morts</a:t>
            </a: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 par </a:t>
            </a:r>
            <a:r>
              <a:rPr lang="en-GB" sz="2400" b="1" i="1" u="sng" dirty="0" err="1">
                <a:latin typeface="Times New Roman" pitchFamily="18" charset="0"/>
                <a:cs typeface="Times New Roman" pitchFamily="18" charset="0"/>
              </a:rPr>
              <a:t>défenestration</a:t>
            </a: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 pour les </a:t>
            </a:r>
            <a:r>
              <a:rPr lang="en-GB" sz="2400" dirty="0" err="1">
                <a:latin typeface="Times New Roman" pitchFamily="18" charset="0"/>
                <a:cs typeface="Times New Roman" pitchFamily="18" charset="0"/>
              </a:rPr>
              <a:t>enfants</a:t>
            </a: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 de 10 </a:t>
            </a:r>
            <a:r>
              <a:rPr lang="en-GB" sz="2400" dirty="0" err="1">
                <a:latin typeface="Times New Roman" pitchFamily="18" charset="0"/>
                <a:cs typeface="Times New Roman" pitchFamily="18" charset="0"/>
              </a:rPr>
              <a:t>mois</a:t>
            </a: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 à 7 </a:t>
            </a:r>
            <a:r>
              <a:rPr lang="en-GB" sz="2400" dirty="0" err="1">
                <a:latin typeface="Times New Roman" pitchFamily="18" charset="0"/>
                <a:cs typeface="Times New Roman" pitchFamily="18" charset="0"/>
              </a:rPr>
              <a:t>ans</a:t>
            </a: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 par an.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76121433-B5EA-4F7D-924A-AD0DF92AE624}" type="slidenum">
              <a:rPr lang="en-GB"/>
              <a:pPr/>
              <a:t>16</a:t>
            </a:fld>
            <a:endParaRPr lang="en-GB"/>
          </a:p>
        </p:txBody>
      </p:sp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899592" y="476672"/>
            <a:ext cx="7138988" cy="706437"/>
          </a:xfrm>
          <a:ln/>
        </p:spPr>
        <p:txBody>
          <a:bodyPr/>
          <a:lstStyle/>
          <a:p>
            <a:pPr algn="ctr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Épidémiologie</a:t>
            </a:r>
            <a:endParaRPr lang="en-GB" sz="2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1916113"/>
            <a:ext cx="8207375" cy="4094162"/>
          </a:xfrm>
          <a:ln/>
        </p:spPr>
        <p:txBody>
          <a:bodyPr>
            <a:normAutofit fontScale="92500" lnSpcReduction="20000"/>
          </a:bodyPr>
          <a:lstStyle/>
          <a:p>
            <a:pPr marL="0" algn="just">
              <a:lnSpc>
                <a:spcPct val="150000"/>
              </a:lnSpc>
              <a:spcBef>
                <a:spcPts val="0"/>
              </a:spcBef>
              <a:buClr>
                <a:srgbClr val="C84300"/>
              </a:buCl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b="1" dirty="0">
                <a:solidFill>
                  <a:srgbClr val="C84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100</a:t>
            </a: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err="1">
                <a:latin typeface="Times New Roman" pitchFamily="18" charset="0"/>
                <a:cs typeface="Times New Roman" pitchFamily="18" charset="0"/>
              </a:rPr>
              <a:t>enfants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err="1">
                <a:latin typeface="Times New Roman" pitchFamily="18" charset="0"/>
                <a:cs typeface="Times New Roman" pitchFamily="18" charset="0"/>
              </a:rPr>
              <a:t>meurent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err="1">
                <a:latin typeface="Times New Roman" pitchFamily="18" charset="0"/>
                <a:cs typeface="Times New Roman" pitchFamily="18" charset="0"/>
              </a:rPr>
              <a:t>dans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 un</a:t>
            </a: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incendie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err="1">
                <a:latin typeface="Times New Roman" pitchFamily="18" charset="0"/>
                <a:cs typeface="Times New Roman" pitchFamily="18" charset="0"/>
              </a:rPr>
              <a:t>d'habitation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 : 50 </a:t>
            </a:r>
            <a:r>
              <a:rPr lang="en-GB" dirty="0" err="1">
                <a:latin typeface="Times New Roman" pitchFamily="18" charset="0"/>
                <a:cs typeface="Times New Roman" pitchFamily="18" charset="0"/>
              </a:rPr>
              <a:t>ont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err="1">
                <a:latin typeface="Times New Roman" pitchFamily="18" charset="0"/>
                <a:cs typeface="Times New Roman" pitchFamily="18" charset="0"/>
              </a:rPr>
              <a:t>moins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 de 5 </a:t>
            </a:r>
            <a:r>
              <a:rPr lang="en-GB" dirty="0" err="1">
                <a:latin typeface="Times New Roman" pitchFamily="18" charset="0"/>
                <a:cs typeface="Times New Roman" pitchFamily="18" charset="0"/>
              </a:rPr>
              <a:t>ans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 et </a:t>
            </a:r>
            <a:r>
              <a:rPr lang="en-GB" dirty="0" err="1">
                <a:latin typeface="Times New Roman" pitchFamily="18" charset="0"/>
                <a:cs typeface="Times New Roman" pitchFamily="18" charset="0"/>
              </a:rPr>
              <a:t>sont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err="1">
                <a:latin typeface="Times New Roman" pitchFamily="18" charset="0"/>
                <a:cs typeface="Times New Roman" pitchFamily="18" charset="0"/>
              </a:rPr>
              <a:t>seuls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 chez </a:t>
            </a:r>
            <a:r>
              <a:rPr lang="en-GB" dirty="0" err="1">
                <a:latin typeface="Times New Roman" pitchFamily="18" charset="0"/>
                <a:cs typeface="Times New Roman" pitchFamily="18" charset="0"/>
              </a:rPr>
              <a:t>eux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  <a:p>
            <a:pPr marL="0" algn="just">
              <a:lnSpc>
                <a:spcPct val="150000"/>
              </a:lnSpc>
              <a:spcBef>
                <a:spcPts val="0"/>
              </a:spcBef>
              <a:buFont typeface="Arial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dirty="0">
              <a:latin typeface="Times New Roman" pitchFamily="18" charset="0"/>
              <a:cs typeface="Times New Roman" pitchFamily="18" charset="0"/>
            </a:endParaRPr>
          </a:p>
          <a:p>
            <a:pPr marL="0" algn="just">
              <a:lnSpc>
                <a:spcPct val="150000"/>
              </a:lnSpc>
              <a:spcBef>
                <a:spcPts val="0"/>
              </a:spcBef>
              <a:buClr>
                <a:srgbClr val="C84300"/>
              </a:buCl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b="1" dirty="0" err="1">
                <a:solidFill>
                  <a:srgbClr val="C84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Plusieurs</a:t>
            </a:r>
            <a:r>
              <a:rPr lang="en-GB" b="1" dirty="0">
                <a:solidFill>
                  <a:srgbClr val="C84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b="1" dirty="0" err="1">
                <a:solidFill>
                  <a:srgbClr val="C84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centaines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err="1">
                <a:latin typeface="Times New Roman" pitchFamily="18" charset="0"/>
                <a:cs typeface="Times New Roman" pitchFamily="18" charset="0"/>
              </a:rPr>
              <a:t>d'enfants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err="1">
                <a:latin typeface="Times New Roman" pitchFamily="18" charset="0"/>
                <a:cs typeface="Times New Roman" pitchFamily="18" charset="0"/>
              </a:rPr>
              <a:t>sont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err="1">
                <a:latin typeface="Times New Roman" pitchFamily="18" charset="0"/>
                <a:cs typeface="Times New Roman" pitchFamily="18" charset="0"/>
              </a:rPr>
              <a:t>victimes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d'intoxication</a:t>
            </a: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au </a:t>
            </a:r>
            <a:r>
              <a:rPr lang="en-GB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monoxyde</a:t>
            </a: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GB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carbone</a:t>
            </a: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algn="just">
              <a:lnSpc>
                <a:spcPct val="150000"/>
              </a:lnSpc>
              <a:spcBef>
                <a:spcPts val="0"/>
              </a:spcBef>
              <a:buFont typeface="Arial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algn="just">
              <a:lnSpc>
                <a:spcPct val="150000"/>
              </a:lnSpc>
              <a:spcBef>
                <a:spcPts val="0"/>
              </a:spcBef>
              <a:buClr>
                <a:srgbClr val="C84300"/>
              </a:buCl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b="1" dirty="0">
                <a:solidFill>
                  <a:srgbClr val="C84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50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err="1">
                <a:latin typeface="Times New Roman" pitchFamily="18" charset="0"/>
                <a:cs typeface="Times New Roman" pitchFamily="18" charset="0"/>
              </a:rPr>
              <a:t>enfants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err="1">
                <a:latin typeface="Times New Roman" pitchFamily="18" charset="0"/>
                <a:cs typeface="Times New Roman" pitchFamily="18" charset="0"/>
              </a:rPr>
              <a:t>meurent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noyés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 et la </a:t>
            </a:r>
            <a:r>
              <a:rPr lang="en-GB" dirty="0" err="1">
                <a:latin typeface="Times New Roman" pitchFamily="18" charset="0"/>
                <a:cs typeface="Times New Roman" pitchFamily="18" charset="0"/>
              </a:rPr>
              <a:t>baignoire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err="1">
                <a:latin typeface="Times New Roman" pitchFamily="18" charset="0"/>
                <a:cs typeface="Times New Roman" pitchFamily="18" charset="0"/>
              </a:rPr>
              <a:t>représente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 15% des </a:t>
            </a:r>
            <a:r>
              <a:rPr lang="en-GB" dirty="0" err="1">
                <a:latin typeface="Times New Roman" pitchFamily="18" charset="0"/>
                <a:cs typeface="Times New Roman" pitchFamily="18" charset="0"/>
              </a:rPr>
              <a:t>noyades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spcBef>
                <a:spcPts val="600"/>
              </a:spcBef>
              <a:buFont typeface="Arial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2000" b="1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80000"/>
              </a:lnSpc>
              <a:spcBef>
                <a:spcPts val="600"/>
              </a:spcBef>
              <a:buFont typeface="Arial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2000" b="1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DA49D390-8AF2-444F-9EDF-FA87D5BEE5D3}" type="slidenum">
              <a:rPr lang="en-GB"/>
              <a:pPr/>
              <a:t>17</a:t>
            </a:fld>
            <a:endParaRPr lang="en-GB"/>
          </a:p>
        </p:txBody>
      </p:sp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323528" y="620688"/>
            <a:ext cx="8002588" cy="706437"/>
          </a:xfrm>
          <a:ln/>
        </p:spPr>
        <p:txBody>
          <a:bodyPr/>
          <a:lstStyle/>
          <a:p>
            <a:pPr algn="ctr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2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Épidémiologie</a:t>
            </a:r>
            <a:endParaRPr lang="en-GB" sz="32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23528" y="1628800"/>
            <a:ext cx="8363272" cy="4525962"/>
          </a:xfrm>
          <a:ln/>
        </p:spPr>
        <p:txBody>
          <a:bodyPr>
            <a:normAutofit fontScale="25000" lnSpcReduction="20000"/>
          </a:bodyPr>
          <a:lstStyle/>
          <a:p>
            <a:pPr marL="0" indent="457200" algn="just">
              <a:lnSpc>
                <a:spcPct val="170000"/>
              </a:lnSpc>
              <a:spcBef>
                <a:spcPts val="0"/>
              </a:spcBef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9600" dirty="0">
                <a:latin typeface="Times New Roman" pitchFamily="18" charset="0"/>
                <a:cs typeface="Times New Roman" pitchFamily="18" charset="0"/>
              </a:rPr>
              <a:t>Les </a:t>
            </a:r>
            <a:r>
              <a:rPr lang="en-GB" sz="9600" b="1" dirty="0">
                <a:solidFill>
                  <a:srgbClr val="4A5AA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chutes</a:t>
            </a:r>
            <a:r>
              <a:rPr lang="en-GB" sz="9600" dirty="0">
                <a:latin typeface="Times New Roman" pitchFamily="18" charset="0"/>
                <a:cs typeface="Times New Roman" pitchFamily="18" charset="0"/>
              </a:rPr>
              <a:t> constituent les 3/4 des accidents </a:t>
            </a:r>
            <a:r>
              <a:rPr lang="en-GB" sz="9600" dirty="0" err="1">
                <a:latin typeface="Times New Roman" pitchFamily="18" charset="0"/>
                <a:cs typeface="Times New Roman" pitchFamily="18" charset="0"/>
              </a:rPr>
              <a:t>domestiques</a:t>
            </a:r>
            <a:r>
              <a:rPr lang="en-GB" sz="96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457200" algn="just">
              <a:lnSpc>
                <a:spcPct val="170000"/>
              </a:lnSpc>
              <a:spcBef>
                <a:spcPts val="0"/>
              </a:spcBef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9600" dirty="0" smtClean="0">
                <a:latin typeface="Times New Roman" pitchFamily="18" charset="0"/>
                <a:cs typeface="Times New Roman" pitchFamily="18" charset="0"/>
              </a:rPr>
              <a:t>Les </a:t>
            </a:r>
            <a:r>
              <a:rPr lang="en-GB" sz="9600" dirty="0">
                <a:latin typeface="Times New Roman" pitchFamily="18" charset="0"/>
                <a:cs typeface="Times New Roman" pitchFamily="18" charset="0"/>
              </a:rPr>
              <a:t>experts </a:t>
            </a:r>
            <a:r>
              <a:rPr lang="en-GB" sz="9600" dirty="0" err="1">
                <a:latin typeface="Times New Roman" pitchFamily="18" charset="0"/>
                <a:cs typeface="Times New Roman" pitchFamily="18" charset="0"/>
              </a:rPr>
              <a:t>constatent</a:t>
            </a:r>
            <a:r>
              <a:rPr lang="en-GB" sz="9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9600" dirty="0" err="1">
                <a:latin typeface="Times New Roman" pitchFamily="18" charset="0"/>
                <a:cs typeface="Times New Roman" pitchFamily="18" charset="0"/>
              </a:rPr>
              <a:t>une</a:t>
            </a:r>
            <a:r>
              <a:rPr lang="en-GB" sz="9600" dirty="0">
                <a:latin typeface="Times New Roman" pitchFamily="18" charset="0"/>
                <a:cs typeface="Times New Roman" pitchFamily="18" charset="0"/>
              </a:rPr>
              <a:t> concentration des accidents</a:t>
            </a:r>
            <a:r>
              <a:rPr lang="en-GB" sz="96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457200" algn="just">
              <a:lnSpc>
                <a:spcPct val="170000"/>
              </a:lnSpc>
              <a:spcBef>
                <a:spcPts val="0"/>
              </a:spcBef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9600" dirty="0">
              <a:latin typeface="Times New Roman" pitchFamily="18" charset="0"/>
              <a:cs typeface="Times New Roman" pitchFamily="18" charset="0"/>
            </a:endParaRPr>
          </a:p>
          <a:p>
            <a:pPr marL="0" indent="457200" algn="just">
              <a:lnSpc>
                <a:spcPct val="170000"/>
              </a:lnSpc>
              <a:spcBef>
                <a:spcPts val="0"/>
              </a:spcBef>
              <a:buFont typeface="Wingdings" pitchFamily="2" charset="2"/>
              <a:buChar char="Ø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9600" dirty="0">
                <a:latin typeface="Times New Roman" pitchFamily="18" charset="0"/>
                <a:cs typeface="Times New Roman" pitchFamily="18" charset="0"/>
              </a:rPr>
              <a:t>Pendant </a:t>
            </a:r>
            <a:r>
              <a:rPr lang="en-GB" sz="9600" dirty="0" err="1">
                <a:latin typeface="Times New Roman" pitchFamily="18" charset="0"/>
                <a:cs typeface="Times New Roman" pitchFamily="18" charset="0"/>
              </a:rPr>
              <a:t>l'heure</a:t>
            </a:r>
            <a:r>
              <a:rPr lang="en-GB" sz="9600" dirty="0">
                <a:latin typeface="Times New Roman" pitchFamily="18" charset="0"/>
                <a:cs typeface="Times New Roman" pitchFamily="18" charset="0"/>
              </a:rPr>
              <a:t> qui </a:t>
            </a:r>
            <a:r>
              <a:rPr lang="en-GB" sz="9600" dirty="0" err="1">
                <a:latin typeface="Times New Roman" pitchFamily="18" charset="0"/>
                <a:cs typeface="Times New Roman" pitchFamily="18" charset="0"/>
              </a:rPr>
              <a:t>précède</a:t>
            </a:r>
            <a:r>
              <a:rPr lang="en-GB" sz="9600" dirty="0">
                <a:latin typeface="Times New Roman" pitchFamily="18" charset="0"/>
                <a:cs typeface="Times New Roman" pitchFamily="18" charset="0"/>
              </a:rPr>
              <a:t> le </a:t>
            </a:r>
            <a:r>
              <a:rPr lang="en-GB" sz="9600" dirty="0" err="1">
                <a:latin typeface="Times New Roman" pitchFamily="18" charset="0"/>
                <a:cs typeface="Times New Roman" pitchFamily="18" charset="0"/>
              </a:rPr>
              <a:t>repas</a:t>
            </a:r>
            <a:endParaRPr lang="en-GB" sz="9600" dirty="0">
              <a:latin typeface="Times New Roman" pitchFamily="18" charset="0"/>
              <a:cs typeface="Times New Roman" pitchFamily="18" charset="0"/>
            </a:endParaRPr>
          </a:p>
          <a:p>
            <a:pPr marL="0" indent="457200" algn="just">
              <a:lnSpc>
                <a:spcPct val="170000"/>
              </a:lnSpc>
              <a:spcBef>
                <a:spcPts val="0"/>
              </a:spcBef>
              <a:buFont typeface="Wingdings" pitchFamily="2" charset="2"/>
              <a:buChar char="Ø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9600" dirty="0">
                <a:latin typeface="Times New Roman" pitchFamily="18" charset="0"/>
                <a:cs typeface="Times New Roman" pitchFamily="18" charset="0"/>
              </a:rPr>
              <a:t>En fin de </a:t>
            </a:r>
            <a:r>
              <a:rPr lang="en-GB" sz="9600" dirty="0" err="1">
                <a:latin typeface="Times New Roman" pitchFamily="18" charset="0"/>
                <a:cs typeface="Times New Roman" pitchFamily="18" charset="0"/>
              </a:rPr>
              <a:t>semaine</a:t>
            </a:r>
            <a:endParaRPr lang="en-GB" sz="9600" dirty="0">
              <a:latin typeface="Times New Roman" pitchFamily="18" charset="0"/>
              <a:cs typeface="Times New Roman" pitchFamily="18" charset="0"/>
            </a:endParaRPr>
          </a:p>
          <a:p>
            <a:pPr marL="0" indent="457200" algn="just">
              <a:lnSpc>
                <a:spcPct val="170000"/>
              </a:lnSpc>
              <a:spcBef>
                <a:spcPts val="0"/>
              </a:spcBef>
              <a:buFont typeface="Wingdings" pitchFamily="2" charset="2"/>
              <a:buChar char="Ø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9600" dirty="0">
                <a:latin typeface="Times New Roman" pitchFamily="18" charset="0"/>
                <a:cs typeface="Times New Roman" pitchFamily="18" charset="0"/>
              </a:rPr>
              <a:t>Au </a:t>
            </a:r>
            <a:r>
              <a:rPr lang="en-GB" sz="9600" dirty="0" err="1">
                <a:latin typeface="Times New Roman" pitchFamily="18" charset="0"/>
                <a:cs typeface="Times New Roman" pitchFamily="18" charset="0"/>
              </a:rPr>
              <a:t>cours</a:t>
            </a:r>
            <a:r>
              <a:rPr lang="en-GB" sz="9600" dirty="0">
                <a:latin typeface="Times New Roman" pitchFamily="18" charset="0"/>
                <a:cs typeface="Times New Roman" pitchFamily="18" charset="0"/>
              </a:rPr>
              <a:t> des </a:t>
            </a:r>
            <a:r>
              <a:rPr lang="en-GB" sz="9600" dirty="0" err="1">
                <a:latin typeface="Times New Roman" pitchFamily="18" charset="0"/>
                <a:cs typeface="Times New Roman" pitchFamily="18" charset="0"/>
              </a:rPr>
              <a:t>mois</a:t>
            </a:r>
            <a:r>
              <a:rPr lang="en-GB" sz="9600" dirty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GB" sz="9600" dirty="0" err="1">
                <a:latin typeface="Times New Roman" pitchFamily="18" charset="0"/>
                <a:cs typeface="Times New Roman" pitchFamily="18" charset="0"/>
              </a:rPr>
              <a:t>juin</a:t>
            </a:r>
            <a:r>
              <a:rPr lang="en-GB" sz="9600" dirty="0">
                <a:latin typeface="Times New Roman" pitchFamily="18" charset="0"/>
                <a:cs typeface="Times New Roman" pitchFamily="18" charset="0"/>
              </a:rPr>
              <a:t> et </a:t>
            </a:r>
            <a:r>
              <a:rPr lang="en-GB" sz="9600" dirty="0" err="1">
                <a:latin typeface="Times New Roman" pitchFamily="18" charset="0"/>
                <a:cs typeface="Times New Roman" pitchFamily="18" charset="0"/>
              </a:rPr>
              <a:t>septembre</a:t>
            </a:r>
            <a:r>
              <a:rPr lang="en-GB" sz="9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sz="9600" dirty="0">
                <a:latin typeface="Times New Roman" pitchFamily="18" charset="0"/>
                <a:cs typeface="Times New Roman" pitchFamily="18" charset="0"/>
              </a:rPr>
            </a:br>
            <a:endParaRPr lang="en-GB" sz="96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9600" b="1" dirty="0">
                <a:latin typeface="Times New Roman" pitchFamily="18" charset="0"/>
                <a:cs typeface="Times New Roman" pitchFamily="18" charset="0"/>
              </a:rPr>
              <a:t>9 </a:t>
            </a:r>
            <a:r>
              <a:rPr lang="en-GB" sz="9600" b="1" dirty="0" err="1">
                <a:latin typeface="Times New Roman" pitchFamily="18" charset="0"/>
                <a:cs typeface="Times New Roman" pitchFamily="18" charset="0"/>
              </a:rPr>
              <a:t>fois</a:t>
            </a:r>
            <a:r>
              <a:rPr lang="en-GB" sz="9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9600" b="1" dirty="0" err="1">
                <a:latin typeface="Times New Roman" pitchFamily="18" charset="0"/>
                <a:cs typeface="Times New Roman" pitchFamily="18" charset="0"/>
              </a:rPr>
              <a:t>sur</a:t>
            </a:r>
            <a:r>
              <a:rPr lang="en-GB" sz="9600" b="1" dirty="0">
                <a:latin typeface="Times New Roman" pitchFamily="18" charset="0"/>
                <a:cs typeface="Times New Roman" pitchFamily="18" charset="0"/>
              </a:rPr>
              <a:t> 10, </a:t>
            </a:r>
            <a:r>
              <a:rPr lang="en-GB" sz="9600" b="1" dirty="0" err="1">
                <a:latin typeface="Times New Roman" pitchFamily="18" charset="0"/>
                <a:cs typeface="Times New Roman" pitchFamily="18" charset="0"/>
              </a:rPr>
              <a:t>l'accident</a:t>
            </a:r>
            <a:r>
              <a:rPr lang="en-GB" sz="9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9600" b="1" dirty="0" err="1">
                <a:latin typeface="Times New Roman" pitchFamily="18" charset="0"/>
                <a:cs typeface="Times New Roman" pitchFamily="18" charset="0"/>
              </a:rPr>
              <a:t>aurait</a:t>
            </a:r>
            <a:r>
              <a:rPr lang="en-GB" sz="9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9600" b="1" dirty="0" err="1">
                <a:latin typeface="Times New Roman" pitchFamily="18" charset="0"/>
                <a:cs typeface="Times New Roman" pitchFamily="18" charset="0"/>
              </a:rPr>
              <a:t>pu</a:t>
            </a:r>
            <a:r>
              <a:rPr lang="en-GB" sz="9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9600" b="1" dirty="0" err="1">
                <a:latin typeface="Times New Roman" pitchFamily="18" charset="0"/>
                <a:cs typeface="Times New Roman" pitchFamily="18" charset="0"/>
              </a:rPr>
              <a:t>être</a:t>
            </a:r>
            <a:r>
              <a:rPr lang="en-GB" sz="9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9600" b="1" dirty="0" err="1">
                <a:latin typeface="Times New Roman" pitchFamily="18" charset="0"/>
                <a:cs typeface="Times New Roman" pitchFamily="18" charset="0"/>
              </a:rPr>
              <a:t>évité</a:t>
            </a:r>
            <a:r>
              <a:rPr lang="en-GB" sz="9600" b="1" dirty="0">
                <a:latin typeface="Times New Roman" pitchFamily="18" charset="0"/>
                <a:cs typeface="Times New Roman" pitchFamily="18" charset="0"/>
              </a:rPr>
              <a:t>…</a:t>
            </a:r>
            <a:br>
              <a:rPr lang="en-GB" sz="9600" b="1" dirty="0">
                <a:latin typeface="Times New Roman" pitchFamily="18" charset="0"/>
                <a:cs typeface="Times New Roman" pitchFamily="18" charset="0"/>
              </a:rPr>
            </a:br>
            <a:r>
              <a:rPr lang="en-GB" sz="9600" b="1" dirty="0"/>
              <a:t/>
            </a:r>
            <a:br>
              <a:rPr lang="en-GB" sz="9600" b="1" dirty="0"/>
            </a:br>
            <a:endParaRPr lang="en-GB" sz="96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721D333E-9337-4DED-BB76-736620CE7AA7}" type="slidenum">
              <a:rPr lang="en-GB"/>
              <a:pPr/>
              <a:t>18</a:t>
            </a:fld>
            <a:endParaRPr lang="en-GB"/>
          </a:p>
        </p:txBody>
      </p:sp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412776"/>
            <a:ext cx="7272808" cy="50403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1619672" y="620688"/>
            <a:ext cx="597708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fr-FR" sz="2400" b="1" dirty="0">
                <a:solidFill>
                  <a:srgbClr val="000000"/>
                </a:solidFill>
                <a:latin typeface="+mj-lt"/>
              </a:rPr>
              <a:t>Endroits plus dangereux que d’autres</a:t>
            </a:r>
            <a:r>
              <a:rPr lang="fr-FR" sz="2400" dirty="0">
                <a:solidFill>
                  <a:srgbClr val="000000"/>
                </a:solidFill>
                <a:latin typeface="+mj-lt"/>
              </a:rPr>
              <a:t> 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Espace réservé du numéro de diapositive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A65DC20D-BA0A-4522-94CF-17E305AA23B2}" type="slidenum">
              <a:rPr lang="en-GB"/>
              <a:pPr/>
              <a:t>19</a:t>
            </a:fld>
            <a:endParaRPr lang="en-GB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720725" y="1619250"/>
            <a:ext cx="7812088" cy="4041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l">
              <a:lnSpc>
                <a:spcPct val="95000"/>
              </a:lnSpc>
              <a:spcBef>
                <a:spcPts val="888"/>
              </a:spcBef>
              <a:spcAft>
                <a:spcPts val="888"/>
              </a:spcAft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endParaRPr lang="en-GB" sz="2000">
              <a:solidFill>
                <a:srgbClr val="000000"/>
              </a:solidFill>
              <a:cs typeface="Lucida Sans Unicode" pitchFamily="34" charset="0"/>
            </a:endParaRPr>
          </a:p>
          <a:p>
            <a:pPr algn="l">
              <a:lnSpc>
                <a:spcPct val="95000"/>
              </a:lnSpc>
              <a:spcBef>
                <a:spcPts val="888"/>
              </a:spcBef>
              <a:spcAft>
                <a:spcPts val="888"/>
              </a:spcAft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endParaRPr lang="en-GB" sz="2000">
              <a:solidFill>
                <a:srgbClr val="000000"/>
              </a:solidFill>
              <a:cs typeface="Lucida Sans Unicode" pitchFamily="34" charset="0"/>
            </a:endParaRP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128588"/>
            <a:ext cx="8147050" cy="996950"/>
          </a:xfrm>
        </p:spPr>
        <p:txBody>
          <a:bodyPr>
            <a:normAutofit/>
          </a:bodyPr>
          <a:lstStyle/>
          <a:p>
            <a:pPr algn="ctr"/>
            <a:r>
              <a:rPr lang="en-GB" sz="28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Risques</a:t>
            </a:r>
            <a:r>
              <a:rPr lang="en-GB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les plus </a:t>
            </a:r>
            <a:r>
              <a:rPr lang="en-GB" sz="28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fréquents</a:t>
            </a:r>
            <a:r>
              <a:rPr lang="en-GB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8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selon</a:t>
            </a:r>
            <a:r>
              <a:rPr lang="en-GB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8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leur</a:t>
            </a:r>
            <a:r>
              <a:rPr lang="en-GB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localisation</a:t>
            </a:r>
            <a:endParaRPr lang="fr-FR" sz="2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13375" name="Group 63"/>
          <p:cNvGraphicFramePr>
            <a:graphicFrameLocks noGrp="1"/>
          </p:cNvGraphicFramePr>
          <p:nvPr>
            <p:ph type="tbl" idx="1"/>
          </p:nvPr>
        </p:nvGraphicFramePr>
        <p:xfrm>
          <a:off x="250825" y="1916113"/>
          <a:ext cx="8496300" cy="3960813"/>
        </p:xfrm>
        <a:graphic>
          <a:graphicData uri="http://schemas.openxmlformats.org/drawingml/2006/table">
            <a:tbl>
              <a:tblPr/>
              <a:tblGrid>
                <a:gridCol w="2232025"/>
                <a:gridCol w="1566863"/>
                <a:gridCol w="1719262"/>
                <a:gridCol w="1411288"/>
                <a:gridCol w="1566862"/>
              </a:tblGrid>
              <a:tr h="1270000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itchFamily="34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15,4% 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itchFamily="34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dans</a:t>
                      </a: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la cuisine</a:t>
                      </a:r>
                      <a:endParaRPr kumimoji="0" lang="fr-FR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E8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itchFamily="34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14% 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itchFamily="34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dans le salon</a:t>
                      </a:r>
                      <a:endParaRPr kumimoji="0" lang="fr-FR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itchFamily="34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10,9% 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itchFamily="34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dans la chambre</a:t>
                      </a:r>
                      <a:endParaRPr kumimoji="0" lang="fr-FR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F6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itchFamily="34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8,7% dans les escaliers</a:t>
                      </a:r>
                      <a:endParaRPr kumimoji="0" lang="fr-FR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EF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itchFamily="34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4,8%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itchFamily="34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dans la salle de bain</a:t>
                      </a:r>
                      <a:endParaRPr kumimoji="0" lang="fr-FR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269081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itchFamily="34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intoxications au monoxyde de carbone, produits ménagers, chutes de chaises hautes, </a:t>
                      </a: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brûlures</a:t>
                      </a: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, coupures.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itchFamily="34" charset="0"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E8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itchFamily="34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feu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causé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par </a:t>
                      </a: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bougies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, </a:t>
                      </a:r>
                      <a:r>
                        <a:rPr kumimoji="0" lang="fr-F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halogènes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, </a:t>
                      </a: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cheminées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, et suffocations</a:t>
                      </a: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ts val="888"/>
                        </a:spcBef>
                        <a:spcAft>
                          <a:spcPts val="888"/>
                        </a:spcAft>
                        <a:buClr>
                          <a:srgbClr val="000000"/>
                        </a:buClr>
                        <a:buSzPct val="4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chutes de lits superposés,</a:t>
                      </a: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étouffement, suffocation, défenestration.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itchFamily="34" charset="0"/>
                        <a:buNone/>
                        <a:tabLst/>
                      </a:pP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F6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itchFamily="34" charset="0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chutes.</a:t>
                      </a:r>
                      <a:endParaRPr kumimoji="0" lang="fr-FR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EF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itchFamily="34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intoxications médicamen-   -teuses, noyades, chutes.</a:t>
                      </a: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66C22D8A-25C8-465C-A615-64CAB52AA690}" type="slidenum">
              <a:rPr lang="en-GB"/>
              <a:pPr/>
              <a:t>2</a:t>
            </a:fld>
            <a:endParaRPr lang="en-GB"/>
          </a:p>
        </p:txBody>
      </p:sp>
      <p:sp>
        <p:nvSpPr>
          <p:cNvPr id="47514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28588"/>
            <a:ext cx="7354888" cy="923925"/>
          </a:xfrm>
        </p:spPr>
        <p:txBody>
          <a:bodyPr/>
          <a:lstStyle/>
          <a:p>
            <a:pPr algn="ctr"/>
            <a:r>
              <a:rPr lang="fr-FR" sz="32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Plan</a:t>
            </a:r>
          </a:p>
        </p:txBody>
      </p:sp>
      <p:sp>
        <p:nvSpPr>
          <p:cNvPr id="475145" name="Rectangle 9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340768"/>
            <a:ext cx="4680768" cy="5284788"/>
          </a:xfrm>
        </p:spPr>
        <p:txBody>
          <a:bodyPr>
            <a:normAutofit lnSpcReduction="10000"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pitchFamily="34" charset="0"/>
              <a:buAutoNum type="arabicPeriod"/>
            </a:pPr>
            <a:r>
              <a:rPr lang="en-GB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Définitions</a:t>
            </a:r>
            <a:endParaRPr lang="en-GB" sz="2000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pitchFamily="34" charset="0"/>
              <a:buAutoNum type="arabicPeriod"/>
            </a:pPr>
            <a:endParaRPr lang="en-GB" sz="2000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pitchFamily="34" charset="0"/>
              <a:buAutoNum type="arabicPeriod"/>
            </a:pPr>
            <a:r>
              <a:rPr lang="en-GB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Epidémiologie</a:t>
            </a:r>
            <a:endParaRPr lang="en-GB" sz="2000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pitchFamily="34" charset="0"/>
              <a:buAutoNum type="arabicPeriod"/>
            </a:pPr>
            <a:endParaRPr lang="en-GB" sz="2000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pitchFamily="34" charset="0"/>
              <a:buAutoNum type="arabicPeriod"/>
            </a:pP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Les accidents les plus </a:t>
            </a:r>
            <a:r>
              <a:rPr lang="en-GB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fréquents</a:t>
            </a:r>
            <a:endParaRPr lang="en-GB" sz="2000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Les chutes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Les </a:t>
            </a:r>
            <a:r>
              <a:rPr lang="en-GB" sz="2000" dirty="0" err="1">
                <a:latin typeface="Times New Roman" pitchFamily="18" charset="0"/>
                <a:cs typeface="Times New Roman" pitchFamily="18" charset="0"/>
              </a:rPr>
              <a:t>noyades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Les intoxications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Les </a:t>
            </a:r>
            <a:r>
              <a:rPr lang="en-GB" sz="2000" dirty="0" err="1">
                <a:latin typeface="Times New Roman" pitchFamily="18" charset="0"/>
                <a:cs typeface="Times New Roman" pitchFamily="18" charset="0"/>
              </a:rPr>
              <a:t>brûlures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Les suffocations </a:t>
            </a:r>
            <a:r>
              <a:rPr lang="en-GB" sz="2000" dirty="0" err="1">
                <a:latin typeface="Times New Roman" pitchFamily="18" charset="0"/>
                <a:cs typeface="Times New Roman" pitchFamily="18" charset="0"/>
              </a:rPr>
              <a:t>mécaniques</a:t>
            </a: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 et </a:t>
            </a:r>
            <a:r>
              <a:rPr lang="en-GB" sz="2000" dirty="0" err="1">
                <a:latin typeface="Times New Roman" pitchFamily="18" charset="0"/>
                <a:cs typeface="Times New Roman" pitchFamily="18" charset="0"/>
              </a:rPr>
              <a:t>asphyxies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</a:pPr>
            <a:endParaRPr lang="en-GB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pitchFamily="34" charset="0"/>
              <a:buAutoNum type="arabicPeriod"/>
            </a:pP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Les causes : un </a:t>
            </a:r>
            <a:r>
              <a:rPr lang="en-GB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concours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GB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circonstances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?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pitchFamily="34" charset="0"/>
              <a:buAutoNum type="arabicPeriod"/>
            </a:pPr>
            <a:endParaRPr lang="en-GB" sz="2000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  <a:buFont typeface="Arial" pitchFamily="34" charset="0"/>
              <a:buAutoNum type="arabicPeriod" startAt="6"/>
            </a:pPr>
            <a:r>
              <a:rPr lang="en-GB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Les </a:t>
            </a:r>
            <a:r>
              <a:rPr lang="en-GB" sz="2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facteurs</a:t>
            </a:r>
            <a:r>
              <a:rPr lang="en-GB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favorisants</a:t>
            </a:r>
            <a:endParaRPr lang="en-GB" sz="20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990600" lvl="1" indent="-533400">
              <a:lnSpc>
                <a:spcPct val="80000"/>
              </a:lnSpc>
              <a:buFont typeface="Arial" pitchFamily="34" charset="0"/>
              <a:buChar char="•"/>
            </a:pPr>
            <a:r>
              <a:rPr lang="en-GB" sz="2000" dirty="0" err="1" smtClean="0">
                <a:latin typeface="Times New Roman" pitchFamily="18" charset="0"/>
                <a:cs typeface="Times New Roman" pitchFamily="18" charset="0"/>
              </a:rPr>
              <a:t>Caractéristiques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GB" sz="2000" dirty="0" err="1" smtClean="0">
                <a:latin typeface="Times New Roman" pitchFamily="18" charset="0"/>
                <a:cs typeface="Times New Roman" pitchFamily="18" charset="0"/>
              </a:rPr>
              <a:t>l’enfant</a:t>
            </a:r>
            <a:endParaRPr lang="en-GB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990600" lvl="1" indent="-533400">
              <a:lnSpc>
                <a:spcPct val="80000"/>
              </a:lnSpc>
              <a:buFont typeface="Arial" pitchFamily="34" charset="0"/>
              <a:buChar char="•"/>
            </a:pPr>
            <a:r>
              <a:rPr lang="en-GB" sz="2000" dirty="0" err="1" smtClean="0">
                <a:latin typeface="Times New Roman" pitchFamily="18" charset="0"/>
                <a:cs typeface="Times New Roman" pitchFamily="18" charset="0"/>
              </a:rPr>
              <a:t>L’entourage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dirty="0" err="1" smtClean="0">
                <a:latin typeface="Times New Roman" pitchFamily="18" charset="0"/>
                <a:cs typeface="Times New Roman" pitchFamily="18" charset="0"/>
              </a:rPr>
              <a:t>humain</a:t>
            </a:r>
            <a:endParaRPr lang="en-GB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990600" lvl="1" indent="-533400">
              <a:lnSpc>
                <a:spcPct val="80000"/>
              </a:lnSpc>
              <a:buFont typeface="Arial" pitchFamily="34" charset="0"/>
              <a:buChar char="•"/>
            </a:pPr>
            <a:r>
              <a:rPr lang="en-GB" sz="2000" dirty="0" err="1" smtClean="0">
                <a:latin typeface="Times New Roman" pitchFamily="18" charset="0"/>
                <a:cs typeface="Times New Roman" pitchFamily="18" charset="0"/>
              </a:rPr>
              <a:t>L’environnement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dirty="0" err="1" smtClean="0">
                <a:latin typeface="Times New Roman" pitchFamily="18" charset="0"/>
                <a:cs typeface="Times New Roman" pitchFamily="18" charset="0"/>
              </a:rPr>
              <a:t>matériel</a:t>
            </a:r>
            <a:endParaRPr lang="en-GB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pitchFamily="34" charset="0"/>
              <a:buAutoNum type="arabicPeriod"/>
            </a:pPr>
            <a:endParaRPr lang="en-GB" sz="20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Times New Roman" pitchFamily="18" charset="0"/>
              <a:buChar char="•"/>
            </a:pPr>
            <a:endParaRPr lang="fr-FR" sz="1200" dirty="0">
              <a:latin typeface="Times New Roman" pitchFamily="18" charset="0"/>
            </a:endParaRPr>
          </a:p>
        </p:txBody>
      </p:sp>
      <p:sp>
        <p:nvSpPr>
          <p:cNvPr id="47514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860032" y="1052736"/>
            <a:ext cx="3964881" cy="5256213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spcBef>
                <a:spcPct val="20000"/>
              </a:spcBef>
              <a:buNone/>
            </a:pPr>
            <a:endParaRPr lang="en-GB" sz="2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09600" indent="-609600">
              <a:lnSpc>
                <a:spcPct val="80000"/>
              </a:lnSpc>
              <a:buFont typeface="Arial" pitchFamily="34" charset="0"/>
              <a:buAutoNum type="arabicPeriod" startAt="6"/>
            </a:pPr>
            <a:r>
              <a:rPr lang="en-GB" sz="2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Évaluer</a:t>
            </a:r>
            <a:r>
              <a:rPr lang="en-GB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les </a:t>
            </a:r>
            <a:r>
              <a:rPr lang="en-GB" sz="2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risques</a:t>
            </a:r>
            <a:endParaRPr lang="en-GB" sz="1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09600" indent="-609600">
              <a:spcBef>
                <a:spcPct val="0"/>
              </a:spcBef>
              <a:buFont typeface="Arial" pitchFamily="34" charset="0"/>
              <a:buAutoNum type="arabicPeriod" startAt="6"/>
            </a:pPr>
            <a:endParaRPr lang="en-GB" sz="2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09600" indent="-609600">
              <a:spcBef>
                <a:spcPct val="0"/>
              </a:spcBef>
              <a:buFont typeface="Arial" pitchFamily="34" charset="0"/>
              <a:buAutoNum type="arabicPeriod" startAt="6"/>
            </a:pP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La </a:t>
            </a:r>
            <a:r>
              <a:rPr lang="en-GB" sz="20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prévention</a:t>
            </a: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:</a:t>
            </a:r>
            <a:r>
              <a:rPr lang="en-GB" sz="1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marL="990600" lvl="1" indent="-533400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</a:pPr>
            <a:endParaRPr lang="en-GB" sz="1400" dirty="0"/>
          </a:p>
          <a:p>
            <a:pPr marL="609600" indent="-609600">
              <a:lnSpc>
                <a:spcPct val="80000"/>
              </a:lnSpc>
              <a:spcBef>
                <a:spcPct val="20000"/>
              </a:spcBef>
              <a:buFont typeface="Arial" pitchFamily="34" charset="0"/>
              <a:buAutoNum type="arabicPeriod" startAt="6"/>
            </a:pPr>
            <a:r>
              <a:rPr lang="en-GB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Conclusion</a:t>
            </a:r>
            <a:endParaRPr lang="en-GB" sz="2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09600" indent="-609600">
              <a:lnSpc>
                <a:spcPct val="80000"/>
              </a:lnSpc>
              <a:spcBef>
                <a:spcPct val="20000"/>
              </a:spcBef>
              <a:buFont typeface="Arial" pitchFamily="34" charset="0"/>
              <a:buAutoNum type="arabicPeriod" startAt="6"/>
            </a:pPr>
            <a:endParaRPr lang="en-GB" sz="2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09600" indent="-609600">
              <a:lnSpc>
                <a:spcPct val="80000"/>
              </a:lnSpc>
              <a:spcBef>
                <a:spcPct val="20000"/>
              </a:spcBef>
              <a:buFont typeface="Times New Roman" pitchFamily="18" charset="0"/>
              <a:buNone/>
            </a:pPr>
            <a:endParaRPr lang="en-GB" sz="2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09600" indent="-609600">
              <a:lnSpc>
                <a:spcPct val="80000"/>
              </a:lnSpc>
              <a:spcBef>
                <a:spcPct val="20000"/>
              </a:spcBef>
              <a:buFont typeface="Times New Roman" pitchFamily="18" charset="0"/>
              <a:buChar char="•"/>
            </a:pPr>
            <a:endParaRPr lang="fr-FR" sz="1200" dirty="0">
              <a:latin typeface="Times New Roman" pitchFamily="18" charset="0"/>
            </a:endParaRPr>
          </a:p>
        </p:txBody>
      </p:sp>
      <p:sp>
        <p:nvSpPr>
          <p:cNvPr id="475146" name="Line 10"/>
          <p:cNvSpPr>
            <a:spLocks noChangeShapeType="1"/>
          </p:cNvSpPr>
          <p:nvPr/>
        </p:nvSpPr>
        <p:spPr bwMode="auto">
          <a:xfrm>
            <a:off x="4716016" y="1196752"/>
            <a:ext cx="0" cy="504031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gsw-FR"/>
          </a:p>
        </p:txBody>
      </p:sp>
      <p:pic>
        <p:nvPicPr>
          <p:cNvPr id="39937" name="Picture 1" descr="C:\Users\Nabila\Desktop\image_5338_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3284984"/>
            <a:ext cx="4464496" cy="31958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HeroicExtremeLeftFacing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fr-FR" altLang="fr-FR" sz="28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La «Maison» TUE plus que la « Route » ! ! !</a:t>
            </a:r>
            <a:r>
              <a:rPr lang="en-US" altLang="fr-FR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fr-FR" altLang="fr-FR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fr-FR" altLang="fr-FR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gsw-FR" sz="2800" dirty="0"/>
          </a:p>
        </p:txBody>
      </p:sp>
      <p:sp>
        <p:nvSpPr>
          <p:cNvPr id="5" name="Rectangle 4"/>
          <p:cNvSpPr/>
          <p:nvPr/>
        </p:nvSpPr>
        <p:spPr>
          <a:xfrm>
            <a:off x="467544" y="1225689"/>
            <a:ext cx="813690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fr-FR" altLang="fr-FR" sz="2400" dirty="0" smtClean="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La 3</a:t>
            </a:r>
            <a:r>
              <a:rPr lang="fr-FR" altLang="fr-FR" sz="2400" baseline="30000" dirty="0" smtClean="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ème</a:t>
            </a:r>
            <a:r>
              <a:rPr lang="fr-FR" altLang="fr-FR" sz="2400" dirty="0" smtClean="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cause de mortalité </a:t>
            </a:r>
            <a:r>
              <a:rPr lang="gsw-FR" sz="2400" dirty="0" smtClean="0">
                <a:latin typeface="Times New Roman" pitchFamily="18" charset="0"/>
                <a:cs typeface="Times New Roman" pitchFamily="18" charset="0"/>
              </a:rPr>
              <a:t>états unies d'Amérique</a:t>
            </a:r>
            <a:r>
              <a:rPr lang="fr-FR" altLang="fr-FR" sz="2400" dirty="0" smtClean="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après les cancers et les maladies cardiovasculaires.</a:t>
            </a:r>
          </a:p>
          <a:p>
            <a:pPr algn="just">
              <a:lnSpc>
                <a:spcPct val="150000"/>
              </a:lnSpc>
            </a:pPr>
            <a:endParaRPr lang="fr-FR" altLang="fr-FR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fr-FR" altLang="fr-FR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Chutes, brûlures, électrisations, asphyxies, intoxications, etc. </a:t>
            </a:r>
          </a:p>
          <a:p>
            <a:pPr algn="just">
              <a:lnSpc>
                <a:spcPct val="150000"/>
              </a:lnSpc>
            </a:pPr>
            <a:endParaRPr lang="fr-FR" altLang="fr-FR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fr-FR" altLang="fr-FR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Ta maison</a:t>
            </a:r>
            <a:r>
              <a:rPr lang="fr-FR" altLang="fr-FR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ton jardin, ta terrasse ou ta piscine sont de véritables </a:t>
            </a:r>
            <a:r>
              <a:rPr lang="fr-FR" altLang="fr-FR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champs de mines</a:t>
            </a:r>
            <a:r>
              <a:rPr lang="fr-FR" altLang="fr-FR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</a:p>
          <a:p>
            <a:pPr algn="just">
              <a:lnSpc>
                <a:spcPct val="150000"/>
              </a:lnSpc>
            </a:pPr>
            <a:r>
              <a:rPr lang="fr-FR" altLang="fr-FR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endParaRPr lang="fr-FR" altLang="fr-FR" sz="24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fr-FR" altLang="fr-FR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</a:t>
            </a:r>
            <a:r>
              <a:rPr lang="fr-FR" altLang="fr-FR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78 %</a:t>
            </a:r>
            <a:r>
              <a:rPr lang="fr-FR" altLang="fr-FR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de ces accidents se déroulent </a:t>
            </a:r>
            <a:r>
              <a:rPr lang="fr-FR" altLang="fr-FR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dans la maison</a:t>
            </a:r>
            <a:r>
              <a:rPr lang="fr-FR" altLang="fr-FR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de préférence dans </a:t>
            </a:r>
            <a:r>
              <a:rPr lang="fr-FR" altLang="fr-FR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la cuisine</a:t>
            </a:r>
            <a:r>
              <a:rPr lang="fr-FR" altLang="fr-FR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fr-FR" altLang="fr-FR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(27 %)</a:t>
            </a:r>
            <a:r>
              <a:rPr lang="fr-FR" altLang="fr-FR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fr-FR" altLang="fr-FR" sz="2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8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806B4BBC-9546-4A9E-A47D-2AC524E39293}" type="slidenum">
              <a:rPr lang="en-GB"/>
              <a:pPr/>
              <a:t>21</a:t>
            </a:fld>
            <a:endParaRPr lang="en-GB"/>
          </a:p>
        </p:txBody>
      </p:sp>
      <p:sp>
        <p:nvSpPr>
          <p:cNvPr id="136194" name="Text Box 2"/>
          <p:cNvSpPr txBox="1">
            <a:spLocks noChangeArrowheads="1"/>
          </p:cNvSpPr>
          <p:nvPr/>
        </p:nvSpPr>
        <p:spPr bwMode="auto">
          <a:xfrm>
            <a:off x="0" y="2636912"/>
            <a:ext cx="5580112" cy="28083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  <a:scene3d>
            <a:camera prst="perspectiveContrastingRightFacing"/>
            <a:lightRig rig="threePt" dir="t"/>
          </a:scene3d>
        </p:spPr>
        <p:txBody>
          <a:bodyPr lIns="90000" tIns="46800" rIns="90000" bIns="46800"/>
          <a:lstStyle/>
          <a:p>
            <a:pPr marL="339725" indent="-339725" algn="l">
              <a:lnSpc>
                <a:spcPct val="100000"/>
              </a:lnSpc>
              <a:spcBef>
                <a:spcPts val="500"/>
              </a:spcBef>
              <a:buClr>
                <a:srgbClr val="339966"/>
              </a:buClr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en-GB" sz="20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Pour les </a:t>
            </a:r>
            <a:r>
              <a:rPr lang="en-GB" sz="2000" b="1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enfants</a:t>
            </a:r>
            <a:r>
              <a:rPr lang="en-GB" sz="20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GB" sz="2000" b="1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moins</a:t>
            </a:r>
            <a:r>
              <a:rPr lang="en-GB" sz="20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de 1 an</a:t>
            </a:r>
            <a:r>
              <a:rPr lang="en-GB" sz="20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:</a:t>
            </a:r>
            <a:r>
              <a:rPr lang="en-GB" sz="2000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39725" indent="-339725" algn="l">
              <a:lnSpc>
                <a:spcPct val="100000"/>
              </a:lnSpc>
              <a:spcBef>
                <a:spcPts val="500"/>
              </a:spcBef>
              <a:buClr>
                <a:srgbClr val="D73A09"/>
              </a:buClr>
              <a:buFont typeface="Arial" pitchFamily="3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en-GB" sz="2000" b="1" dirty="0">
                <a:solidFill>
                  <a:srgbClr val="D73A09"/>
                </a:solidFill>
                <a:latin typeface="Times New Roman" pitchFamily="18" charset="0"/>
                <a:cs typeface="Times New Roman" pitchFamily="18" charset="0"/>
              </a:rPr>
              <a:t>1/3 </a:t>
            </a:r>
            <a:r>
              <a:rPr lang="en-GB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GB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la </a:t>
            </a:r>
            <a:r>
              <a:rPr lang="en-GB" sz="20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chambre</a:t>
            </a:r>
            <a:endParaRPr lang="en-GB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39725" indent="-339725" algn="l">
              <a:lnSpc>
                <a:spcPct val="100000"/>
              </a:lnSpc>
              <a:spcBef>
                <a:spcPts val="500"/>
              </a:spcBef>
              <a:buClr>
                <a:srgbClr val="D73A09"/>
              </a:buClr>
              <a:buFont typeface="Arial" pitchFamily="3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en-GB" sz="2000" b="1" dirty="0">
                <a:solidFill>
                  <a:srgbClr val="D73A09"/>
                </a:solidFill>
                <a:latin typeface="Times New Roman" pitchFamily="18" charset="0"/>
                <a:cs typeface="Times New Roman" pitchFamily="18" charset="0"/>
              </a:rPr>
              <a:t>23%</a:t>
            </a:r>
            <a:r>
              <a:rPr lang="en-GB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GB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la cuisine </a:t>
            </a:r>
          </a:p>
          <a:p>
            <a:pPr marL="339725" indent="-339725" algn="l">
              <a:lnSpc>
                <a:spcPct val="100000"/>
              </a:lnSpc>
              <a:spcBef>
                <a:spcPts val="500"/>
              </a:spcBef>
              <a:buClr>
                <a:srgbClr val="D73A09"/>
              </a:buClr>
              <a:buFont typeface="Arial" pitchFamily="3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en-GB" sz="2000" b="1" dirty="0">
                <a:solidFill>
                  <a:srgbClr val="D73A09"/>
                </a:solidFill>
                <a:latin typeface="Times New Roman" pitchFamily="18" charset="0"/>
                <a:cs typeface="Times New Roman" pitchFamily="18" charset="0"/>
              </a:rPr>
              <a:t>18%</a:t>
            </a:r>
            <a:r>
              <a:rPr lang="en-GB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= le salon</a:t>
            </a:r>
          </a:p>
          <a:p>
            <a:pPr marL="339725" indent="-339725" algn="l">
              <a:lnSpc>
                <a:spcPct val="100000"/>
              </a:lnSpc>
              <a:spcBef>
                <a:spcPts val="500"/>
              </a:spcBef>
              <a:buClr>
                <a:srgbClr val="D73A09"/>
              </a:buClr>
              <a:buFont typeface="Arial" pitchFamily="3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en-GB" sz="2000" b="1" dirty="0">
                <a:solidFill>
                  <a:srgbClr val="D73A09"/>
                </a:solidFill>
                <a:latin typeface="Times New Roman" pitchFamily="18" charset="0"/>
                <a:cs typeface="Times New Roman" pitchFamily="18" charset="0"/>
              </a:rPr>
              <a:t>15%</a:t>
            </a:r>
            <a:r>
              <a:rPr lang="en-GB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= la </a:t>
            </a:r>
            <a:r>
              <a:rPr lang="en-GB" sz="20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salle</a:t>
            </a:r>
            <a:r>
              <a:rPr lang="en-GB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GB" sz="20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bain</a:t>
            </a:r>
            <a:endParaRPr lang="en-GB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39725" indent="-339725" algn="l">
              <a:lnSpc>
                <a:spcPct val="100000"/>
              </a:lnSpc>
              <a:spcBef>
                <a:spcPts val="500"/>
              </a:spcBef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endParaRPr lang="en-GB" sz="2000" b="1" dirty="0">
              <a:solidFill>
                <a:srgbClr val="000000"/>
              </a:solidFill>
            </a:endParaRPr>
          </a:p>
          <a:p>
            <a:pPr marL="339725" indent="-339725" algn="l">
              <a:lnSpc>
                <a:spcPct val="100000"/>
              </a:lnSpc>
              <a:spcBef>
                <a:spcPts val="500"/>
              </a:spcBef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endParaRPr lang="en-GB" sz="2000" b="1" dirty="0">
              <a:solidFill>
                <a:srgbClr val="000000"/>
              </a:solidFill>
            </a:endParaRPr>
          </a:p>
        </p:txBody>
      </p:sp>
      <p:sp>
        <p:nvSpPr>
          <p:cNvPr id="136195" name="Text Box 3"/>
          <p:cNvSpPr txBox="1">
            <a:spLocks noChangeArrowheads="1"/>
          </p:cNvSpPr>
          <p:nvPr/>
        </p:nvSpPr>
        <p:spPr bwMode="auto">
          <a:xfrm>
            <a:off x="4611688" y="476672"/>
            <a:ext cx="4532312" cy="2478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  <a:scene3d>
            <a:camera prst="perspectiveHeroicExtremeRightFacing"/>
            <a:lightRig rig="threePt" dir="t"/>
          </a:scene3d>
        </p:spPr>
        <p:txBody>
          <a:bodyPr lIns="90000" tIns="46800" rIns="90000" bIns="46800"/>
          <a:lstStyle/>
          <a:p>
            <a:pPr marL="339725" indent="-339725" algn="ctr">
              <a:lnSpc>
                <a:spcPct val="100000"/>
              </a:lnSpc>
              <a:spcBef>
                <a:spcPts val="500"/>
              </a:spcBef>
              <a:buClr>
                <a:srgbClr val="4A5AAA"/>
              </a:buClr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en-GB" sz="2000" b="1" dirty="0">
                <a:solidFill>
                  <a:srgbClr val="181D3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Pour les </a:t>
            </a:r>
            <a:r>
              <a:rPr lang="en-GB" sz="2000" b="1" dirty="0" err="1">
                <a:solidFill>
                  <a:srgbClr val="181D3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enfants</a:t>
            </a:r>
            <a:r>
              <a:rPr lang="en-GB" sz="2000" b="1" dirty="0">
                <a:solidFill>
                  <a:srgbClr val="181D3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de 1 an à 4 </a:t>
            </a:r>
            <a:r>
              <a:rPr lang="en-GB" sz="2000" b="1" dirty="0" err="1">
                <a:solidFill>
                  <a:srgbClr val="181D3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ans</a:t>
            </a:r>
            <a:r>
              <a:rPr lang="en-GB" sz="2000" b="1" dirty="0">
                <a:solidFill>
                  <a:srgbClr val="181D3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:</a:t>
            </a:r>
          </a:p>
          <a:p>
            <a:pPr marL="339725" indent="-339725" algn="l">
              <a:lnSpc>
                <a:spcPct val="100000"/>
              </a:lnSpc>
              <a:spcBef>
                <a:spcPts val="450"/>
              </a:spcBef>
              <a:buFont typeface="Arial" pitchFamily="3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en-GB" sz="2000" b="1" dirty="0">
                <a:solidFill>
                  <a:srgbClr val="D73A09"/>
                </a:solidFill>
                <a:latin typeface="Times New Roman" pitchFamily="18" charset="0"/>
                <a:cs typeface="Times New Roman" pitchFamily="18" charset="0"/>
              </a:rPr>
              <a:t>20%</a:t>
            </a:r>
            <a:r>
              <a:rPr lang="en-GB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GB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cuisine</a:t>
            </a:r>
            <a:r>
              <a:rPr lang="en-GB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et </a:t>
            </a:r>
            <a:r>
              <a:rPr lang="en-GB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séjour</a:t>
            </a:r>
            <a:endParaRPr lang="en-GB" sz="2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39725" indent="-339725" algn="l">
              <a:lnSpc>
                <a:spcPct val="100000"/>
              </a:lnSpc>
              <a:spcBef>
                <a:spcPts val="450"/>
              </a:spcBef>
              <a:buClr>
                <a:srgbClr val="D73A09"/>
              </a:buClr>
              <a:buFont typeface="Arial" pitchFamily="3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en-GB" sz="2000" b="1" dirty="0">
                <a:solidFill>
                  <a:srgbClr val="D73A09"/>
                </a:solidFill>
                <a:latin typeface="Times New Roman" pitchFamily="18" charset="0"/>
                <a:cs typeface="Times New Roman" pitchFamily="18" charset="0"/>
              </a:rPr>
              <a:t>10%</a:t>
            </a:r>
            <a:r>
              <a:rPr lang="en-GB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:</a:t>
            </a:r>
            <a:r>
              <a:rPr lang="en-GB" sz="20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cour</a:t>
            </a:r>
            <a:r>
              <a:rPr lang="en-GB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39725" indent="-339725" algn="l">
              <a:lnSpc>
                <a:spcPct val="100000"/>
              </a:lnSpc>
              <a:spcBef>
                <a:spcPts val="450"/>
              </a:spcBef>
              <a:buClr>
                <a:srgbClr val="D73A09"/>
              </a:buClr>
              <a:buFont typeface="Arial" pitchFamily="3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en-GB" sz="2000" b="1" dirty="0">
                <a:solidFill>
                  <a:srgbClr val="D73A09"/>
                </a:solidFill>
                <a:latin typeface="Times New Roman" pitchFamily="18" charset="0"/>
                <a:cs typeface="Times New Roman" pitchFamily="18" charset="0"/>
              </a:rPr>
              <a:t>9%</a:t>
            </a:r>
            <a:r>
              <a:rPr lang="en-GB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:</a:t>
            </a:r>
            <a:r>
              <a:rPr lang="en-GB" sz="20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salle</a:t>
            </a:r>
            <a:r>
              <a:rPr lang="en-GB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GB" sz="20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bain</a:t>
            </a:r>
            <a:endParaRPr lang="en-GB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39725" indent="-339725" algn="l">
              <a:lnSpc>
                <a:spcPct val="100000"/>
              </a:lnSpc>
              <a:spcBef>
                <a:spcPts val="450"/>
              </a:spcBef>
              <a:buClr>
                <a:srgbClr val="D73A09"/>
              </a:buClr>
              <a:buFont typeface="Arial" pitchFamily="3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en-GB" sz="2000" b="1" dirty="0">
                <a:solidFill>
                  <a:srgbClr val="D73A09"/>
                </a:solidFill>
                <a:latin typeface="Times New Roman" pitchFamily="18" charset="0"/>
                <a:cs typeface="Times New Roman" pitchFamily="18" charset="0"/>
              </a:rPr>
              <a:t>8%</a:t>
            </a:r>
            <a:r>
              <a:rPr lang="en-GB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en-GB" sz="20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escalier</a:t>
            </a:r>
            <a:r>
              <a:rPr lang="en-GB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39725" indent="-339725" algn="l">
              <a:lnSpc>
                <a:spcPct val="100000"/>
              </a:lnSpc>
              <a:spcBef>
                <a:spcPts val="450"/>
              </a:spcBef>
              <a:buClr>
                <a:srgbClr val="D73A09"/>
              </a:buClr>
              <a:buFont typeface="Arial" pitchFamily="3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en-GB" sz="2000" b="1" dirty="0">
                <a:solidFill>
                  <a:srgbClr val="D73A09"/>
                </a:solidFill>
                <a:latin typeface="Times New Roman" pitchFamily="18" charset="0"/>
                <a:cs typeface="Times New Roman" pitchFamily="18" charset="0"/>
              </a:rPr>
              <a:t>5%</a:t>
            </a:r>
            <a:r>
              <a:rPr lang="en-GB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:</a:t>
            </a:r>
            <a:r>
              <a:rPr lang="en-GB" sz="20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chambre</a:t>
            </a:r>
            <a:endParaRPr lang="en-GB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39725" indent="-339725" algn="l">
              <a:lnSpc>
                <a:spcPct val="100000"/>
              </a:lnSpc>
              <a:spcBef>
                <a:spcPts val="450"/>
              </a:spcBef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endParaRPr lang="en-GB" sz="2000" b="1" dirty="0">
              <a:solidFill>
                <a:srgbClr val="000000"/>
              </a:solidFill>
            </a:endParaRPr>
          </a:p>
        </p:txBody>
      </p:sp>
      <p:sp>
        <p:nvSpPr>
          <p:cNvPr id="136196" name="Text Box 4"/>
          <p:cNvSpPr txBox="1">
            <a:spLocks noChangeArrowheads="1"/>
          </p:cNvSpPr>
          <p:nvPr/>
        </p:nvSpPr>
        <p:spPr bwMode="auto">
          <a:xfrm>
            <a:off x="3635896" y="4653136"/>
            <a:ext cx="6659562" cy="3097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  <a:scene3d>
            <a:camera prst="perspectiveRight"/>
            <a:lightRig rig="threePt" dir="t"/>
          </a:scene3d>
        </p:spPr>
        <p:txBody>
          <a:bodyPr lIns="90000" tIns="46800" rIns="90000" bIns="46800"/>
          <a:lstStyle/>
          <a:p>
            <a:pPr marL="339725" indent="-339725" algn="l">
              <a:lnSpc>
                <a:spcPct val="100000"/>
              </a:lnSpc>
              <a:spcBef>
                <a:spcPts val="500"/>
              </a:spcBef>
              <a:buClr>
                <a:srgbClr val="D27B5C"/>
              </a:buClr>
              <a:buFont typeface="Arial" pitchFamily="3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en-GB" sz="2000" b="1" dirty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Pour les </a:t>
            </a:r>
            <a:r>
              <a:rPr lang="en-GB" sz="2000" b="1" dirty="0" err="1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enfants</a:t>
            </a:r>
            <a:r>
              <a:rPr lang="en-GB" sz="2000" b="1" dirty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de 5 à 9 </a:t>
            </a:r>
            <a:r>
              <a:rPr lang="en-GB" sz="2000" b="1" dirty="0" err="1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ans</a:t>
            </a:r>
            <a:r>
              <a:rPr lang="en-GB" sz="2000" b="1" dirty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:</a:t>
            </a:r>
          </a:p>
          <a:p>
            <a:pPr marL="339725" indent="-339725" algn="l">
              <a:lnSpc>
                <a:spcPct val="100000"/>
              </a:lnSpc>
              <a:spcBef>
                <a:spcPts val="500"/>
              </a:spcBef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en-GB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GB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Les accidents </a:t>
            </a:r>
            <a:r>
              <a:rPr lang="en-GB" sz="2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ont</a:t>
            </a:r>
            <a:r>
              <a:rPr lang="en-GB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essentiellement</a:t>
            </a:r>
            <a:r>
              <a:rPr lang="en-GB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lieu </a:t>
            </a:r>
          </a:p>
          <a:p>
            <a:pPr marL="339725" indent="-339725" algn="l">
              <a:lnSpc>
                <a:spcPct val="100000"/>
              </a:lnSpc>
              <a:spcBef>
                <a:spcPts val="500"/>
              </a:spcBef>
              <a:buFont typeface="Arial" pitchFamily="3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en-GB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pour </a:t>
            </a:r>
            <a:r>
              <a:rPr lang="en-GB" sz="2000" b="1" dirty="0">
                <a:solidFill>
                  <a:srgbClr val="D73A09"/>
                </a:solidFill>
                <a:latin typeface="Times New Roman" pitchFamily="18" charset="0"/>
                <a:cs typeface="Times New Roman" pitchFamily="18" charset="0"/>
              </a:rPr>
              <a:t>50%,</a:t>
            </a:r>
            <a:r>
              <a:rPr lang="en-GB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à </a:t>
            </a:r>
            <a:r>
              <a:rPr lang="en-GB" sz="20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l’extérieur</a:t>
            </a:r>
            <a:r>
              <a:rPr lang="en-GB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de la </a:t>
            </a:r>
            <a:r>
              <a:rPr lang="en-GB" sz="20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maison</a:t>
            </a:r>
            <a:r>
              <a:rPr lang="en-GB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lors</a:t>
            </a:r>
            <a:r>
              <a:rPr lang="en-GB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des</a:t>
            </a:r>
          </a:p>
          <a:p>
            <a:pPr marL="339725" indent="-339725" algn="l">
              <a:lnSpc>
                <a:spcPct val="100000"/>
              </a:lnSpc>
              <a:spcBef>
                <a:spcPts val="500"/>
              </a:spcBef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en-GB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activités</a:t>
            </a:r>
            <a:r>
              <a:rPr lang="en-GB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scolaires</a:t>
            </a:r>
            <a:r>
              <a:rPr lang="en-GB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</a:t>
            </a:r>
            <a:r>
              <a:rPr lang="en-GB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GB" sz="2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loisirs</a:t>
            </a:r>
            <a:r>
              <a:rPr lang="en-GB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marL="339725" indent="-339725" algn="l">
              <a:lnSpc>
                <a:spcPct val="100000"/>
              </a:lnSpc>
              <a:spcBef>
                <a:spcPts val="500"/>
              </a:spcBef>
              <a:buFont typeface="Arial" pitchFamily="3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en-GB" sz="2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contre</a:t>
            </a:r>
            <a:r>
              <a:rPr lang="en-GB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b="1" dirty="0" smtClean="0">
                <a:solidFill>
                  <a:srgbClr val="D73A09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r>
              <a:rPr lang="en-GB" sz="2000" b="1" dirty="0">
                <a:solidFill>
                  <a:srgbClr val="D73A09"/>
                </a:solidFill>
                <a:latin typeface="Times New Roman" pitchFamily="18" charset="0"/>
                <a:cs typeface="Times New Roman" pitchFamily="18" charset="0"/>
              </a:rPr>
              <a:t>%</a:t>
            </a:r>
            <a:r>
              <a:rPr lang="en-GB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dans</a:t>
            </a:r>
            <a:r>
              <a:rPr lang="en-GB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la </a:t>
            </a:r>
            <a:r>
              <a:rPr lang="en-GB" sz="20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maison</a:t>
            </a:r>
            <a:r>
              <a:rPr lang="en-GB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39725" indent="-339725" algn="l">
              <a:lnSpc>
                <a:spcPct val="100000"/>
              </a:lnSpc>
              <a:spcBef>
                <a:spcPts val="500"/>
              </a:spcBef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endParaRPr lang="en-GB" sz="2000" b="1" dirty="0">
              <a:solidFill>
                <a:srgbClr val="000000"/>
              </a:solidFill>
            </a:endParaRPr>
          </a:p>
          <a:p>
            <a:pPr marL="339725" indent="-339725" algn="l">
              <a:lnSpc>
                <a:spcPct val="100000"/>
              </a:lnSpc>
              <a:spcBef>
                <a:spcPts val="500"/>
              </a:spcBef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endParaRPr lang="en-GB" sz="20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0" fill="hold"/>
                                        <p:tgtEl>
                                          <p:spTgt spid="136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0" fill="hold"/>
                                        <p:tgtEl>
                                          <p:spTgt spid="136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0" fill="hold"/>
                                        <p:tgtEl>
                                          <p:spTgt spid="136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0" fill="hold"/>
                                        <p:tgtEl>
                                          <p:spTgt spid="136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0" fill="hold"/>
                                        <p:tgtEl>
                                          <p:spTgt spid="136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0" fill="hold"/>
                                        <p:tgtEl>
                                          <p:spTgt spid="136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22152533-F566-43B2-B7DF-6ACA578B2F0C}" type="slidenum">
              <a:rPr lang="en-GB"/>
              <a:pPr/>
              <a:t>22</a:t>
            </a:fld>
            <a:endParaRPr lang="en-GB"/>
          </a:p>
        </p:txBody>
      </p:sp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9" y="904352"/>
            <a:ext cx="7992888" cy="511693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E9A949C4-B716-4BCB-BDE3-9441DC6671A6}" type="slidenum">
              <a:rPr lang="en-GB"/>
              <a:pPr/>
              <a:t>23</a:t>
            </a:fld>
            <a:endParaRPr lang="en-GB"/>
          </a:p>
        </p:txBody>
      </p:sp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908720"/>
            <a:ext cx="7992888" cy="496855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888" y="5610225"/>
            <a:ext cx="2374900" cy="1082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5742D41B-8A91-41E8-945D-64E3AA5D9ABB}" type="slidenum">
              <a:rPr lang="en-GB"/>
              <a:pPr/>
              <a:t>24</a:t>
            </a:fld>
            <a:endParaRPr lang="en-GB"/>
          </a:p>
        </p:txBody>
      </p:sp>
      <p:graphicFrame>
        <p:nvGraphicFramePr>
          <p:cNvPr id="23569" name="Diagram 17"/>
          <p:cNvGraphicFramePr>
            <a:graphicFrameLocks/>
          </p:cNvGraphicFramePr>
          <p:nvPr/>
        </p:nvGraphicFramePr>
        <p:xfrm>
          <a:off x="467544" y="1111250"/>
          <a:ext cx="7992887" cy="5746750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  <p:sp>
        <p:nvSpPr>
          <p:cNvPr id="23578" name="Text Box 26"/>
          <p:cNvSpPr txBox="1">
            <a:spLocks noChangeArrowheads="1"/>
          </p:cNvSpPr>
          <p:nvPr/>
        </p:nvSpPr>
        <p:spPr bwMode="auto">
          <a:xfrm>
            <a:off x="3924300" y="2420938"/>
            <a:ext cx="1296988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Matériel</a:t>
            </a:r>
          </a:p>
        </p:txBody>
      </p:sp>
      <p:sp>
        <p:nvSpPr>
          <p:cNvPr id="23579" name="Text Box 27"/>
          <p:cNvSpPr txBox="1">
            <a:spLocks noChangeArrowheads="1"/>
          </p:cNvSpPr>
          <p:nvPr/>
        </p:nvSpPr>
        <p:spPr bwMode="auto">
          <a:xfrm>
            <a:off x="3203575" y="2997200"/>
            <a:ext cx="1150938" cy="33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Humain</a:t>
            </a:r>
          </a:p>
        </p:txBody>
      </p:sp>
      <p:sp>
        <p:nvSpPr>
          <p:cNvPr id="23580" name="Text Box 28"/>
          <p:cNvSpPr txBox="1">
            <a:spLocks noChangeArrowheads="1"/>
          </p:cNvSpPr>
          <p:nvPr/>
        </p:nvSpPr>
        <p:spPr bwMode="auto">
          <a:xfrm>
            <a:off x="4140200" y="4292600"/>
            <a:ext cx="1008063" cy="33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/>
          </a:p>
        </p:txBody>
      </p:sp>
      <p:sp>
        <p:nvSpPr>
          <p:cNvPr id="23581" name="Text Box 29"/>
          <p:cNvSpPr txBox="1">
            <a:spLocks noChangeArrowheads="1"/>
          </p:cNvSpPr>
          <p:nvPr/>
        </p:nvSpPr>
        <p:spPr bwMode="auto">
          <a:xfrm>
            <a:off x="3924300" y="3644900"/>
            <a:ext cx="1944688" cy="33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b="1">
                <a:effectLst>
                  <a:outerShdw blurRad="38100" dist="38100" dir="2700000" algn="tl">
                    <a:srgbClr val="C0C0C0"/>
                  </a:outerShdw>
                </a:effectLst>
              </a:rPr>
              <a:t>Circonstances</a:t>
            </a: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1547664" y="836712"/>
            <a:ext cx="6332865" cy="86395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l">
              <a:lnSpc>
                <a:spcPct val="100000"/>
              </a:lnSpc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Les causes : un </a:t>
            </a:r>
            <a:r>
              <a:rPr lang="en-GB" sz="26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concours</a:t>
            </a:r>
            <a:r>
              <a:rPr lang="en-GB" sz="2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GB" sz="26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circonstances</a:t>
            </a:r>
            <a:r>
              <a:rPr lang="en-GB" sz="2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?</a:t>
            </a:r>
          </a:p>
          <a:p>
            <a:pPr algn="l" eaLnBrk="0" hangingPunct="0">
              <a:lnSpc>
                <a:spcPct val="100000"/>
              </a:lnSpc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400" b="1" dirty="0">
              <a:solidFill>
                <a:srgbClr val="0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176EC54F-BE1E-4581-B9AB-A6D470844D3A}" type="slidenum">
              <a:rPr lang="en-GB"/>
              <a:pPr/>
              <a:t>25</a:t>
            </a:fld>
            <a:endParaRPr lang="en-GB"/>
          </a:p>
        </p:txBody>
      </p:sp>
      <p:sp>
        <p:nvSpPr>
          <p:cNvPr id="48538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539552" y="1628800"/>
            <a:ext cx="8280400" cy="2620962"/>
          </a:xfrm>
        </p:spPr>
        <p:txBody>
          <a:bodyPr>
            <a:normAutofit fontScale="47500" lnSpcReduction="20000"/>
          </a:bodyPr>
          <a:lstStyle/>
          <a:p>
            <a:pPr marL="0" indent="-342900" algn="just">
              <a:lnSpc>
                <a:spcPct val="150000"/>
              </a:lnSpc>
              <a:spcBef>
                <a:spcPts val="0"/>
              </a:spcBef>
              <a:buFont typeface="Times New Roman" pitchFamily="18" charset="0"/>
              <a:buNone/>
            </a:pPr>
            <a:r>
              <a:rPr lang="fr-FR" sz="4500" dirty="0" smtClean="0">
                <a:latin typeface="+mj-lt"/>
              </a:rPr>
              <a:t>              Le </a:t>
            </a:r>
            <a:r>
              <a:rPr lang="fr-FR" sz="4500" dirty="0">
                <a:latin typeface="+mj-lt"/>
              </a:rPr>
              <a:t>risque va par conséquent varier selon son âge, le sexe, sa personnalité et ses expériences.</a:t>
            </a:r>
          </a:p>
          <a:p>
            <a:pPr marL="0" indent="-342900" algn="just">
              <a:lnSpc>
                <a:spcPct val="150000"/>
              </a:lnSpc>
              <a:spcBef>
                <a:spcPts val="0"/>
              </a:spcBef>
              <a:buFont typeface="Arial" pitchFamily="34" charset="0"/>
              <a:buNone/>
            </a:pPr>
            <a:endParaRPr lang="fr-FR" sz="4500" dirty="0">
              <a:latin typeface="+mj-lt"/>
            </a:endParaRPr>
          </a:p>
          <a:p>
            <a:pPr marL="0" indent="-342900" algn="just">
              <a:lnSpc>
                <a:spcPct val="1500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fr-FR" sz="4500" dirty="0">
                <a:latin typeface="+mj-lt"/>
              </a:rPr>
              <a:t>	</a:t>
            </a:r>
            <a:r>
              <a:rPr lang="fr-FR" sz="4500" b="1" dirty="0">
                <a:solidFill>
                  <a:srgbClr val="006699"/>
                </a:solidFill>
                <a:latin typeface="+mj-lt"/>
              </a:rPr>
              <a:t>L’entourage familial</a:t>
            </a:r>
            <a:r>
              <a:rPr lang="fr-FR" sz="4500" b="1" dirty="0">
                <a:latin typeface="+mj-lt"/>
              </a:rPr>
              <a:t> </a:t>
            </a:r>
            <a:r>
              <a:rPr lang="fr-FR" sz="4500" dirty="0">
                <a:latin typeface="+mj-lt"/>
              </a:rPr>
              <a:t>et</a:t>
            </a:r>
            <a:r>
              <a:rPr lang="fr-FR" sz="4500" dirty="0">
                <a:solidFill>
                  <a:srgbClr val="006699"/>
                </a:solidFill>
                <a:latin typeface="+mj-lt"/>
              </a:rPr>
              <a:t> </a:t>
            </a:r>
            <a:r>
              <a:rPr lang="fr-FR" sz="4500" b="1" dirty="0">
                <a:solidFill>
                  <a:srgbClr val="006699"/>
                </a:solidFill>
                <a:latin typeface="+mj-lt"/>
              </a:rPr>
              <a:t>l’environnement</a:t>
            </a:r>
            <a:r>
              <a:rPr lang="fr-FR" sz="4500" dirty="0">
                <a:solidFill>
                  <a:srgbClr val="006699"/>
                </a:solidFill>
                <a:latin typeface="+mj-lt"/>
              </a:rPr>
              <a:t> matériel</a:t>
            </a:r>
            <a:r>
              <a:rPr lang="fr-FR" sz="4500" dirty="0">
                <a:latin typeface="+mj-lt"/>
              </a:rPr>
              <a:t> sont également des paramètres à considérer, comme intervenant dans la survenue d’accidents domestiques</a:t>
            </a:r>
          </a:p>
          <a:p>
            <a:pPr marL="342900" indent="-342900">
              <a:lnSpc>
                <a:spcPct val="100000"/>
              </a:lnSpc>
              <a:spcBef>
                <a:spcPct val="20000"/>
              </a:spcBef>
              <a:buFont typeface="Times New Roman" pitchFamily="18" charset="0"/>
              <a:buChar char="•"/>
            </a:pPr>
            <a:endParaRPr lang="fr-FR" sz="2000" b="1" dirty="0"/>
          </a:p>
          <a:p>
            <a:pPr marL="342900" indent="-342900">
              <a:lnSpc>
                <a:spcPct val="100000"/>
              </a:lnSpc>
              <a:spcBef>
                <a:spcPct val="20000"/>
              </a:spcBef>
              <a:buFont typeface="Times New Roman" pitchFamily="18" charset="0"/>
              <a:buChar char="•"/>
            </a:pPr>
            <a:endParaRPr lang="fr-FR" sz="2000" b="1" dirty="0"/>
          </a:p>
          <a:p>
            <a:pPr marL="342900" indent="-342900">
              <a:lnSpc>
                <a:spcPct val="100000"/>
              </a:lnSpc>
              <a:spcBef>
                <a:spcPct val="20000"/>
              </a:spcBef>
              <a:buFont typeface="Times New Roman" pitchFamily="18" charset="0"/>
              <a:buChar char="•"/>
            </a:pPr>
            <a:endParaRPr lang="fr-FR" dirty="0">
              <a:latin typeface="Times New Roman" pitchFamily="18" charset="0"/>
            </a:endParaRPr>
          </a:p>
        </p:txBody>
      </p:sp>
      <p:pic>
        <p:nvPicPr>
          <p:cNvPr id="485383" name="Picture 7" descr="bebe-ordinateur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508104" y="4221088"/>
            <a:ext cx="2744589" cy="2184400"/>
          </a:xfrm>
          <a:ln/>
        </p:spPr>
      </p:pic>
      <p:sp>
        <p:nvSpPr>
          <p:cNvPr id="5" name="Rectangle 4"/>
          <p:cNvSpPr/>
          <p:nvPr/>
        </p:nvSpPr>
        <p:spPr>
          <a:xfrm>
            <a:off x="1619672" y="764704"/>
            <a:ext cx="62646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gsw-FR" sz="2800" b="1" kern="10" spc="720" dirty="0" smtClean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les facteurs favorisants</a:t>
            </a:r>
            <a:endParaRPr lang="gsw-FR" sz="2800" b="1" kern="10" spc="720" dirty="0">
              <a:ln w="9525">
                <a:noFill/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Espace réservé du numéro de diapositive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8818586C-9EF5-4C30-BF5F-9A2C006B1854}" type="slidenum">
              <a:rPr lang="en-GB"/>
              <a:pPr/>
              <a:t>26</a:t>
            </a:fld>
            <a:endParaRPr lang="en-GB"/>
          </a:p>
        </p:txBody>
      </p:sp>
      <p:sp>
        <p:nvSpPr>
          <p:cNvPr id="24577" name="Line 1"/>
          <p:cNvSpPr>
            <a:spLocks noChangeShapeType="1"/>
          </p:cNvSpPr>
          <p:nvPr/>
        </p:nvSpPr>
        <p:spPr bwMode="auto">
          <a:xfrm flipH="1">
            <a:off x="536575" y="1628775"/>
            <a:ext cx="366713" cy="358775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gsw-FR"/>
          </a:p>
        </p:txBody>
      </p:sp>
      <p:sp>
        <p:nvSpPr>
          <p:cNvPr id="24579" name="Line 3"/>
          <p:cNvSpPr>
            <a:spLocks noChangeShapeType="1"/>
          </p:cNvSpPr>
          <p:nvPr/>
        </p:nvSpPr>
        <p:spPr bwMode="auto">
          <a:xfrm flipH="1">
            <a:off x="2771800" y="1628774"/>
            <a:ext cx="360338" cy="504081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gsw-FR"/>
          </a:p>
        </p:txBody>
      </p:sp>
      <p:sp>
        <p:nvSpPr>
          <p:cNvPr id="24580" name="Oval 4"/>
          <p:cNvSpPr>
            <a:spLocks noChangeArrowheads="1"/>
          </p:cNvSpPr>
          <p:nvPr/>
        </p:nvSpPr>
        <p:spPr bwMode="auto">
          <a:xfrm>
            <a:off x="179388" y="2060575"/>
            <a:ext cx="1008062" cy="792163"/>
          </a:xfrm>
          <a:prstGeom prst="ellipse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dirty="0" err="1" smtClean="0">
                <a:solidFill>
                  <a:srgbClr val="000000"/>
                </a:solidFill>
              </a:rPr>
              <a:t>Sexe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24582" name="Oval 6"/>
          <p:cNvSpPr>
            <a:spLocks noChangeArrowheads="1"/>
          </p:cNvSpPr>
          <p:nvPr/>
        </p:nvSpPr>
        <p:spPr bwMode="auto">
          <a:xfrm>
            <a:off x="1763688" y="2132856"/>
            <a:ext cx="1657350" cy="863798"/>
          </a:xfrm>
          <a:prstGeom prst="ellipse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dirty="0" err="1" smtClean="0">
                <a:solidFill>
                  <a:srgbClr val="000000"/>
                </a:solidFill>
              </a:rPr>
              <a:t>Personnalité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3419475" y="3429000"/>
            <a:ext cx="576263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>
              <a:lnSpc>
                <a:spcPct val="100000"/>
              </a:lnSpc>
              <a:spcBef>
                <a:spcPts val="1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ET</a:t>
            </a:r>
          </a:p>
        </p:txBody>
      </p:sp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4427538" y="3500438"/>
            <a:ext cx="4248150" cy="938212"/>
          </a:xfrm>
          <a:prstGeom prst="rect">
            <a:avLst/>
          </a:prstGeom>
          <a:solidFill>
            <a:srgbClr val="BDE4BA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Causes </a:t>
            </a:r>
            <a:r>
              <a:rPr lang="en-GB" sz="2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environnementales</a:t>
            </a:r>
            <a:endParaRPr lang="en-GB" sz="24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4585" name="Line 9"/>
          <p:cNvSpPr>
            <a:spLocks noChangeShapeType="1"/>
          </p:cNvSpPr>
          <p:nvPr/>
        </p:nvSpPr>
        <p:spPr bwMode="auto">
          <a:xfrm flipH="1">
            <a:off x="4211960" y="4437063"/>
            <a:ext cx="939478" cy="43209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gsw-FR"/>
          </a:p>
        </p:txBody>
      </p:sp>
      <p:sp>
        <p:nvSpPr>
          <p:cNvPr id="24586" name="Line 10"/>
          <p:cNvSpPr>
            <a:spLocks noChangeShapeType="1"/>
          </p:cNvSpPr>
          <p:nvPr/>
        </p:nvSpPr>
        <p:spPr bwMode="auto">
          <a:xfrm>
            <a:off x="5724525" y="4437063"/>
            <a:ext cx="287338" cy="504825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gsw-FR"/>
          </a:p>
        </p:txBody>
      </p:sp>
      <p:sp>
        <p:nvSpPr>
          <p:cNvPr id="24587" name="Oval 11"/>
          <p:cNvSpPr>
            <a:spLocks noChangeArrowheads="1"/>
          </p:cNvSpPr>
          <p:nvPr/>
        </p:nvSpPr>
        <p:spPr bwMode="auto">
          <a:xfrm>
            <a:off x="3275856" y="4725144"/>
            <a:ext cx="2088232" cy="1008956"/>
          </a:xfrm>
          <a:prstGeom prst="ellipse">
            <a:avLst/>
          </a:prstGeom>
          <a:solidFill>
            <a:srgbClr val="BDE4BA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dirty="0" err="1" smtClean="0">
                <a:solidFill>
                  <a:srgbClr val="000000"/>
                </a:solidFill>
              </a:rPr>
              <a:t>Facteurs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endParaRPr lang="en-GB" dirty="0">
              <a:solidFill>
                <a:srgbClr val="000000"/>
              </a:solidFill>
            </a:endParaRPr>
          </a:p>
          <a:p>
            <a:pPr algn="ctr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dirty="0">
                <a:solidFill>
                  <a:srgbClr val="000000"/>
                </a:solidFill>
              </a:rPr>
              <a:t>socio-</a:t>
            </a:r>
            <a:r>
              <a:rPr lang="en-GB" dirty="0" err="1">
                <a:solidFill>
                  <a:srgbClr val="000000"/>
                </a:solidFill>
              </a:rPr>
              <a:t>économiques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24588" name="Oval 12"/>
          <p:cNvSpPr>
            <a:spLocks noChangeArrowheads="1"/>
          </p:cNvSpPr>
          <p:nvPr/>
        </p:nvSpPr>
        <p:spPr bwMode="auto">
          <a:xfrm>
            <a:off x="5364163" y="4868863"/>
            <a:ext cx="1728787" cy="1008062"/>
          </a:xfrm>
          <a:prstGeom prst="ellipse">
            <a:avLst/>
          </a:prstGeom>
          <a:solidFill>
            <a:srgbClr val="BDE4BA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dirty="0" err="1">
                <a:solidFill>
                  <a:srgbClr val="000000"/>
                </a:solidFill>
              </a:rPr>
              <a:t>facteurs</a:t>
            </a:r>
            <a:endParaRPr lang="en-GB" dirty="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dirty="0" err="1">
                <a:solidFill>
                  <a:srgbClr val="000000"/>
                </a:solidFill>
              </a:rPr>
              <a:t>relationnels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24589" name="Line 13"/>
          <p:cNvSpPr>
            <a:spLocks noChangeShapeType="1"/>
          </p:cNvSpPr>
          <p:nvPr/>
        </p:nvSpPr>
        <p:spPr bwMode="auto">
          <a:xfrm>
            <a:off x="7524750" y="4437063"/>
            <a:ext cx="215900" cy="504825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gsw-FR"/>
          </a:p>
        </p:txBody>
      </p:sp>
      <p:sp>
        <p:nvSpPr>
          <p:cNvPr id="24590" name="Oval 14"/>
          <p:cNvSpPr>
            <a:spLocks noChangeArrowheads="1"/>
          </p:cNvSpPr>
          <p:nvPr/>
        </p:nvSpPr>
        <p:spPr bwMode="auto">
          <a:xfrm>
            <a:off x="7019925" y="5013325"/>
            <a:ext cx="1763713" cy="936625"/>
          </a:xfrm>
          <a:prstGeom prst="ellipse">
            <a:avLst/>
          </a:prstGeom>
          <a:solidFill>
            <a:srgbClr val="BDE4BA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dirty="0" err="1">
                <a:solidFill>
                  <a:srgbClr val="000000"/>
                </a:solidFill>
              </a:rPr>
              <a:t>Facteurs</a:t>
            </a:r>
            <a:endParaRPr lang="en-GB" dirty="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dirty="0" err="1">
                <a:solidFill>
                  <a:srgbClr val="000000"/>
                </a:solidFill>
              </a:rPr>
              <a:t>éducatifs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24591" name="Rectangle 15"/>
          <p:cNvSpPr>
            <a:spLocks noChangeArrowheads="1"/>
          </p:cNvSpPr>
          <p:nvPr/>
        </p:nvSpPr>
        <p:spPr bwMode="auto">
          <a:xfrm>
            <a:off x="684213" y="692150"/>
            <a:ext cx="4175125" cy="938213"/>
          </a:xfrm>
          <a:prstGeom prst="rect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Causes </a:t>
            </a:r>
            <a:r>
              <a:rPr lang="en-GB" sz="2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individuelles</a:t>
            </a:r>
            <a:endParaRPr lang="en-GB" sz="24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24592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332656"/>
            <a:ext cx="3096343" cy="2736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4593" name="Rectangle 17"/>
          <p:cNvSpPr>
            <a:spLocks noChangeArrowheads="1"/>
          </p:cNvSpPr>
          <p:nvPr/>
        </p:nvSpPr>
        <p:spPr bwMode="auto">
          <a:xfrm>
            <a:off x="468313" y="6215063"/>
            <a:ext cx="8675687" cy="642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>
              <a:lnSpc>
                <a:spcPct val="100000"/>
              </a:lnSpc>
              <a:buClr>
                <a:srgbClr val="C84300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>
                <a:solidFill>
                  <a:srgbClr val="C84300"/>
                </a:solidFill>
              </a:rPr>
              <a:t>Distinction artificielle : l’accident = réalité complexe et causes multiples.</a:t>
            </a:r>
            <a:r>
              <a:rPr lang="en-GB" b="1">
                <a:solidFill>
                  <a:srgbClr val="000000"/>
                </a:solidFill>
              </a:rPr>
              <a:t/>
            </a:r>
            <a:br>
              <a:rPr lang="en-GB" b="1">
                <a:solidFill>
                  <a:srgbClr val="000000"/>
                </a:solidFill>
              </a:rPr>
            </a:br>
            <a:endParaRPr lang="en-GB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4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0" fill="hold"/>
                                        <p:tgtEl>
                                          <p:spTgt spid="245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0" fill="hold"/>
                                        <p:tgtEl>
                                          <p:spTgt spid="245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7" grpId="0" animBg="1"/>
      <p:bldP spid="24579" grpId="0" animBg="1"/>
      <p:bldP spid="24580" grpId="0" animBg="1"/>
      <p:bldP spid="24582" grpId="0" animBg="1"/>
      <p:bldP spid="24583" grpId="0"/>
      <p:bldP spid="24584" grpId="0" animBg="1"/>
      <p:bldP spid="24585" grpId="0" animBg="1"/>
      <p:bldP spid="24586" grpId="0" animBg="1"/>
      <p:bldP spid="24587" grpId="0" animBg="1"/>
      <p:bldP spid="24588" grpId="0" animBg="1"/>
      <p:bldP spid="24589" grpId="0" animBg="1"/>
      <p:bldP spid="24590" grpId="0" animBg="1"/>
      <p:bldP spid="24591" grpId="0" animBg="1"/>
      <p:bldP spid="2459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7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86039994-00A9-4AFE-AEE3-D2EF3CAA59A2}" type="slidenum">
              <a:rPr lang="en-GB"/>
              <a:pPr/>
              <a:t>27</a:t>
            </a:fld>
            <a:endParaRPr lang="en-GB" dirty="0"/>
          </a:p>
        </p:txBody>
      </p:sp>
      <p:sp>
        <p:nvSpPr>
          <p:cNvPr id="398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333375"/>
            <a:ext cx="7643812" cy="779463"/>
          </a:xfrm>
        </p:spPr>
        <p:txBody>
          <a:bodyPr>
            <a:normAutofit/>
          </a:bodyPr>
          <a:lstStyle/>
          <a:p>
            <a:pPr algn="ctr"/>
            <a:r>
              <a:rPr lang="fr-FR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Les intoxications</a:t>
            </a:r>
          </a:p>
        </p:txBody>
      </p:sp>
      <p:sp>
        <p:nvSpPr>
          <p:cNvPr id="398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536" y="1412776"/>
            <a:ext cx="5122863" cy="4522788"/>
          </a:xfrm>
        </p:spPr>
        <p:txBody>
          <a:bodyPr>
            <a:normAutofit lnSpcReduction="10000"/>
          </a:bodyPr>
          <a:lstStyle/>
          <a:p>
            <a:pPr marL="0" indent="457200" algn="just">
              <a:lnSpc>
                <a:spcPct val="160000"/>
              </a:lnSpc>
              <a:spcBef>
                <a:spcPts val="0"/>
              </a:spcBef>
              <a:buFont typeface="Times New Roman" pitchFamily="18" charset="0"/>
              <a:buChar char="•"/>
            </a:pPr>
            <a:r>
              <a:rPr lang="fr-FR" sz="2400" b="1" dirty="0">
                <a:latin typeface="Times New Roman" pitchFamily="18" charset="0"/>
                <a:cs typeface="Times New Roman" pitchFamily="18" charset="0"/>
              </a:rPr>
              <a:t>Par médicaments</a:t>
            </a: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fr-FR" sz="2400" b="1" dirty="0">
                <a:latin typeface="Times New Roman" pitchFamily="18" charset="0"/>
                <a:cs typeface="Times New Roman" pitchFamily="18" charset="0"/>
              </a:rPr>
              <a:t>50% </a:t>
            </a:r>
            <a:endParaRPr lang="fr-FR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7200" algn="just">
              <a:lnSpc>
                <a:spcPct val="160000"/>
              </a:lnSpc>
              <a:spcBef>
                <a:spcPts val="0"/>
              </a:spcBef>
              <a:buNone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fr-FR" sz="2400" u="sng" dirty="0" smtClean="0">
                <a:latin typeface="Times New Roman" pitchFamily="18" charset="0"/>
                <a:cs typeface="Times New Roman" pitchFamily="18" charset="0"/>
              </a:rPr>
              <a:t>antidépresseurs</a:t>
            </a: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…)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  <a:p>
            <a:pPr marL="0" indent="457200" algn="just">
              <a:lnSpc>
                <a:spcPct val="160000"/>
              </a:lnSpc>
              <a:spcBef>
                <a:spcPts val="0"/>
              </a:spcBef>
              <a:buFont typeface="Times New Roman" pitchFamily="18" charset="0"/>
              <a:buNone/>
            </a:pPr>
            <a:endParaRPr lang="fr-FR" sz="2400" dirty="0">
              <a:latin typeface="Times New Roman" pitchFamily="18" charset="0"/>
              <a:cs typeface="Times New Roman" pitchFamily="18" charset="0"/>
            </a:endParaRPr>
          </a:p>
          <a:p>
            <a:pPr marL="0" indent="457200" algn="just">
              <a:lnSpc>
                <a:spcPct val="160000"/>
              </a:lnSpc>
              <a:spcBef>
                <a:spcPts val="0"/>
              </a:spcBef>
              <a:buFont typeface="Times New Roman" pitchFamily="18" charset="0"/>
              <a:buChar char="•"/>
            </a:pPr>
            <a:r>
              <a:rPr lang="fr-FR" sz="2400" b="1" dirty="0">
                <a:latin typeface="Times New Roman" pitchFamily="18" charset="0"/>
                <a:cs typeface="Times New Roman" pitchFamily="18" charset="0"/>
              </a:rPr>
              <a:t>Par produits ménagers</a:t>
            </a:r>
            <a:r>
              <a:rPr lang="fr-FR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=25</a:t>
            </a:r>
            <a:r>
              <a:rPr lang="fr-FR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%</a:t>
            </a:r>
          </a:p>
          <a:p>
            <a:pPr marL="0" lvl="1" indent="457200" algn="just">
              <a:lnSpc>
                <a:spcPct val="160000"/>
              </a:lnSpc>
              <a:spcBef>
                <a:spcPts val="0"/>
              </a:spcBef>
              <a:buFont typeface="Times New Roman" pitchFamily="18" charset="0"/>
              <a:buChar char="–"/>
            </a:pPr>
            <a:r>
              <a:rPr lang="fr-FR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Substances irritantes pour l’intestin : </a:t>
            </a:r>
            <a:r>
              <a:rPr lang="fr-FR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eau de Javel</a:t>
            </a:r>
            <a:r>
              <a:rPr lang="fr-FR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liquide vaisselle…</a:t>
            </a:r>
          </a:p>
          <a:p>
            <a:pPr marL="0" lvl="1" indent="457200" algn="just">
              <a:lnSpc>
                <a:spcPct val="160000"/>
              </a:lnSpc>
              <a:spcBef>
                <a:spcPts val="0"/>
              </a:spcBef>
              <a:buFont typeface="Times New Roman" pitchFamily="18" charset="0"/>
              <a:buChar char="–"/>
            </a:pPr>
            <a:r>
              <a:rPr lang="fr-FR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Corps caustiques : acides, bases ou oxydants.</a:t>
            </a:r>
          </a:p>
          <a:p>
            <a:pPr marL="342900" indent="-342900">
              <a:lnSpc>
                <a:spcPct val="100000"/>
              </a:lnSpc>
              <a:spcBef>
                <a:spcPct val="20000"/>
              </a:spcBef>
              <a:buFont typeface="Times New Roman" pitchFamily="18" charset="0"/>
              <a:buNone/>
            </a:pPr>
            <a:endParaRPr lang="fr-FR" sz="2000" dirty="0"/>
          </a:p>
          <a:p>
            <a:pPr marL="342900" indent="-342900">
              <a:lnSpc>
                <a:spcPct val="100000"/>
              </a:lnSpc>
              <a:spcBef>
                <a:spcPct val="20000"/>
              </a:spcBef>
              <a:buFont typeface="Times New Roman" pitchFamily="18" charset="0"/>
              <a:buChar char="•"/>
            </a:pPr>
            <a:endParaRPr lang="fr-FR" sz="2800" b="1" dirty="0">
              <a:solidFill>
                <a:schemeClr val="tx1"/>
              </a:solidFill>
            </a:endParaRPr>
          </a:p>
          <a:p>
            <a:pPr marL="342900" indent="-342900">
              <a:lnSpc>
                <a:spcPct val="100000"/>
              </a:lnSpc>
              <a:spcBef>
                <a:spcPct val="20000"/>
              </a:spcBef>
              <a:buFont typeface="Times New Roman" pitchFamily="18" charset="0"/>
              <a:buNone/>
            </a:pPr>
            <a:endParaRPr lang="fr-FR" sz="2400" dirty="0"/>
          </a:p>
          <a:p>
            <a:pPr marL="342900" indent="-342900">
              <a:lnSpc>
                <a:spcPct val="100000"/>
              </a:lnSpc>
              <a:spcBef>
                <a:spcPct val="20000"/>
              </a:spcBef>
              <a:buFont typeface="Times New Roman" pitchFamily="18" charset="0"/>
              <a:buChar char="•"/>
            </a:pPr>
            <a:endParaRPr lang="fr-FR" sz="2800" dirty="0"/>
          </a:p>
        </p:txBody>
      </p:sp>
      <p:pic>
        <p:nvPicPr>
          <p:cNvPr id="398340" name="Picture 4" descr="ima7526.gif (25095 octets)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56176" y="1916112"/>
            <a:ext cx="2448272" cy="3601120"/>
          </a:xfr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4D12AB06-44DB-4DB6-8F2F-B00C9F6290ED}" type="slidenum">
              <a:rPr lang="en-GB"/>
              <a:pPr/>
              <a:t>28</a:t>
            </a:fld>
            <a:endParaRPr lang="en-GB" dirty="0"/>
          </a:p>
        </p:txBody>
      </p:sp>
      <p:sp>
        <p:nvSpPr>
          <p:cNvPr id="37785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556792"/>
            <a:ext cx="8229600" cy="1098699"/>
          </a:xfrm>
          <a:ln/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  <a:buClr>
                <a:srgbClr val="C98194"/>
              </a:buClr>
              <a:buFont typeface="Comic Sans MS" pitchFamily="6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4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Brûlures</a:t>
            </a:r>
            <a:r>
              <a:rPr lang="en-GB" b="1" dirty="0">
                <a:solidFill>
                  <a:srgbClr val="FF0000"/>
                </a:solidFill>
              </a:rPr>
              <a:t/>
            </a:r>
            <a:br>
              <a:rPr lang="en-GB" b="1" dirty="0">
                <a:solidFill>
                  <a:srgbClr val="FF0000"/>
                </a:solidFill>
              </a:rPr>
            </a:b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77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2276872"/>
            <a:ext cx="8280400" cy="3960812"/>
          </a:xfrm>
          <a:ln/>
        </p:spPr>
        <p:txBody>
          <a:bodyPr>
            <a:normAutofit fontScale="25000" lnSpcReduction="20000"/>
          </a:bodyPr>
          <a:lstStyle/>
          <a:p>
            <a:pPr marL="0" indent="274320" algn="just">
              <a:lnSpc>
                <a:spcPct val="170000"/>
              </a:lnSpc>
              <a:spcBef>
                <a:spcPts val="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9600" b="1" dirty="0">
                <a:latin typeface="Times New Roman" pitchFamily="18" charset="0"/>
                <a:cs typeface="Times New Roman" pitchFamily="18" charset="0"/>
              </a:rPr>
              <a:t>Liquides </a:t>
            </a:r>
            <a:r>
              <a:rPr lang="en-GB" sz="9600" b="1" dirty="0" err="1">
                <a:latin typeface="Times New Roman" pitchFamily="18" charset="0"/>
                <a:cs typeface="Times New Roman" pitchFamily="18" charset="0"/>
              </a:rPr>
              <a:t>chauds</a:t>
            </a:r>
            <a:r>
              <a:rPr lang="en-GB" sz="9600" dirty="0">
                <a:latin typeface="Times New Roman" pitchFamily="18" charset="0"/>
                <a:cs typeface="Times New Roman" pitchFamily="18" charset="0"/>
              </a:rPr>
              <a:t> : eau </a:t>
            </a:r>
            <a:r>
              <a:rPr lang="en-GB" sz="9600" dirty="0" err="1">
                <a:latin typeface="Times New Roman" pitchFamily="18" charset="0"/>
                <a:cs typeface="Times New Roman" pitchFamily="18" charset="0"/>
              </a:rPr>
              <a:t>bouillante</a:t>
            </a:r>
            <a:r>
              <a:rPr lang="en-GB" sz="9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9600" dirty="0" err="1" smtClean="0">
                <a:latin typeface="Times New Roman" pitchFamily="18" charset="0"/>
                <a:cs typeface="Times New Roman" pitchFamily="18" charset="0"/>
              </a:rPr>
              <a:t>lait</a:t>
            </a:r>
            <a:r>
              <a:rPr lang="en-GB" sz="9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9600" dirty="0" err="1">
                <a:latin typeface="Times New Roman" pitchFamily="18" charset="0"/>
                <a:cs typeface="Times New Roman" pitchFamily="18" charset="0"/>
              </a:rPr>
              <a:t>chauffé</a:t>
            </a:r>
            <a:r>
              <a:rPr lang="en-GB" sz="9600" dirty="0">
                <a:latin typeface="Times New Roman" pitchFamily="18" charset="0"/>
                <a:cs typeface="Times New Roman" pitchFamily="18" charset="0"/>
              </a:rPr>
              <a:t> au micro </a:t>
            </a:r>
            <a:r>
              <a:rPr lang="en-GB" sz="9600" dirty="0" err="1">
                <a:latin typeface="Times New Roman" pitchFamily="18" charset="0"/>
                <a:cs typeface="Times New Roman" pitchFamily="18" charset="0"/>
              </a:rPr>
              <a:t>onde</a:t>
            </a:r>
            <a:r>
              <a:rPr lang="en-GB" sz="9600" dirty="0" smtClean="0">
                <a:latin typeface="Times New Roman" pitchFamily="18" charset="0"/>
                <a:cs typeface="Times New Roman" pitchFamily="18" charset="0"/>
              </a:rPr>
              <a:t>…</a:t>
            </a:r>
            <a:endParaRPr lang="en-GB" sz="9600" dirty="0">
              <a:latin typeface="Times New Roman" pitchFamily="18" charset="0"/>
              <a:cs typeface="Times New Roman" pitchFamily="18" charset="0"/>
            </a:endParaRPr>
          </a:p>
          <a:p>
            <a:pPr marL="0" indent="274320" algn="just">
              <a:lnSpc>
                <a:spcPct val="170000"/>
              </a:lnSpc>
              <a:spcBef>
                <a:spcPts val="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9600" b="1" dirty="0">
                <a:latin typeface="Times New Roman" pitchFamily="18" charset="0"/>
                <a:cs typeface="Times New Roman" pitchFamily="18" charset="0"/>
              </a:rPr>
              <a:t>Solides </a:t>
            </a:r>
            <a:r>
              <a:rPr lang="en-GB" sz="9600" b="1" dirty="0" err="1">
                <a:latin typeface="Times New Roman" pitchFamily="18" charset="0"/>
                <a:cs typeface="Times New Roman" pitchFamily="18" charset="0"/>
              </a:rPr>
              <a:t>chauds</a:t>
            </a:r>
            <a:r>
              <a:rPr lang="en-GB" sz="9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96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GB" sz="9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9600" dirty="0" err="1">
                <a:latin typeface="Times New Roman" pitchFamily="18" charset="0"/>
                <a:cs typeface="Times New Roman" pitchFamily="18" charset="0"/>
              </a:rPr>
              <a:t>radiateurs</a:t>
            </a:r>
            <a:r>
              <a:rPr lang="en-GB" sz="9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9600" dirty="0" err="1">
                <a:latin typeface="Times New Roman" pitchFamily="18" charset="0"/>
                <a:cs typeface="Times New Roman" pitchFamily="18" charset="0"/>
              </a:rPr>
              <a:t>trop</a:t>
            </a:r>
            <a:r>
              <a:rPr lang="en-GB" sz="9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9600" dirty="0" err="1">
                <a:latin typeface="Times New Roman" pitchFamily="18" charset="0"/>
                <a:cs typeface="Times New Roman" pitchFamily="18" charset="0"/>
              </a:rPr>
              <a:t>chauds</a:t>
            </a:r>
            <a:r>
              <a:rPr lang="en-GB" sz="9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9600" dirty="0" err="1">
                <a:latin typeface="Times New Roman" pitchFamily="18" charset="0"/>
                <a:cs typeface="Times New Roman" pitchFamily="18" charset="0"/>
              </a:rPr>
              <a:t>portes</a:t>
            </a:r>
            <a:r>
              <a:rPr lang="en-GB" sz="9600" dirty="0">
                <a:latin typeface="Times New Roman" pitchFamily="18" charset="0"/>
                <a:cs typeface="Times New Roman" pitchFamily="18" charset="0"/>
              </a:rPr>
              <a:t> de fours, plaques </a:t>
            </a:r>
            <a:r>
              <a:rPr lang="en-GB" sz="9600" dirty="0" err="1">
                <a:latin typeface="Times New Roman" pitchFamily="18" charset="0"/>
                <a:cs typeface="Times New Roman" pitchFamily="18" charset="0"/>
              </a:rPr>
              <a:t>électriques</a:t>
            </a:r>
            <a:r>
              <a:rPr lang="en-GB" sz="9600" dirty="0">
                <a:latin typeface="Times New Roman" pitchFamily="18" charset="0"/>
                <a:cs typeface="Times New Roman" pitchFamily="18" charset="0"/>
              </a:rPr>
              <a:t>, barbecues</a:t>
            </a:r>
            <a:r>
              <a:rPr lang="en-GB" sz="9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9600" b="1" dirty="0" smtClean="0">
                <a:latin typeface="Times New Roman" pitchFamily="18" charset="0"/>
                <a:cs typeface="Times New Roman" pitchFamily="18" charset="0"/>
              </a:rPr>
              <a:t>…</a:t>
            </a:r>
            <a:endParaRPr lang="en-GB" sz="9600" b="1" dirty="0">
              <a:latin typeface="Times New Roman" pitchFamily="18" charset="0"/>
              <a:cs typeface="Times New Roman" pitchFamily="18" charset="0"/>
            </a:endParaRPr>
          </a:p>
          <a:p>
            <a:pPr marL="0" indent="274320" algn="just">
              <a:lnSpc>
                <a:spcPct val="170000"/>
              </a:lnSpc>
              <a:spcBef>
                <a:spcPts val="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9600" b="1" dirty="0" err="1">
                <a:latin typeface="Times New Roman" pitchFamily="18" charset="0"/>
                <a:cs typeface="Times New Roman" pitchFamily="18" charset="0"/>
              </a:rPr>
              <a:t>Électricité</a:t>
            </a:r>
            <a:r>
              <a:rPr lang="en-GB" sz="9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9600" dirty="0" smtClean="0">
                <a:latin typeface="Times New Roman" pitchFamily="18" charset="0"/>
                <a:cs typeface="Times New Roman" pitchFamily="18" charset="0"/>
              </a:rPr>
              <a:t>: (</a:t>
            </a:r>
            <a:r>
              <a:rPr lang="en-GB" sz="9600" dirty="0">
                <a:latin typeface="Times New Roman" pitchFamily="18" charset="0"/>
                <a:cs typeface="Times New Roman" pitchFamily="18" charset="0"/>
              </a:rPr>
              <a:t>prises de courant non protégées, installations </a:t>
            </a:r>
            <a:r>
              <a:rPr lang="en-GB" sz="9600" dirty="0" err="1">
                <a:latin typeface="Times New Roman" pitchFamily="18" charset="0"/>
                <a:cs typeface="Times New Roman" pitchFamily="18" charset="0"/>
              </a:rPr>
              <a:t>vétustes</a:t>
            </a:r>
            <a:r>
              <a:rPr lang="en-GB" sz="9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9600" dirty="0" err="1">
                <a:latin typeface="Times New Roman" pitchFamily="18" charset="0"/>
                <a:cs typeface="Times New Roman" pitchFamily="18" charset="0"/>
              </a:rPr>
              <a:t>défectueuses</a:t>
            </a:r>
            <a:r>
              <a:rPr lang="en-GB" sz="9600" dirty="0" smtClean="0">
                <a:latin typeface="Times New Roman" pitchFamily="18" charset="0"/>
                <a:cs typeface="Times New Roman" pitchFamily="18" charset="0"/>
              </a:rPr>
              <a:t>…)</a:t>
            </a:r>
            <a:endParaRPr lang="en-GB" sz="9600" dirty="0">
              <a:latin typeface="Times New Roman" pitchFamily="18" charset="0"/>
              <a:cs typeface="Times New Roman" pitchFamily="18" charset="0"/>
            </a:endParaRPr>
          </a:p>
          <a:p>
            <a:pPr marL="0" indent="274320" algn="just">
              <a:lnSpc>
                <a:spcPct val="170000"/>
              </a:lnSpc>
              <a:spcBef>
                <a:spcPts val="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9600" b="1" dirty="0" err="1">
                <a:latin typeface="Times New Roman" pitchFamily="18" charset="0"/>
                <a:cs typeface="Times New Roman" pitchFamily="18" charset="0"/>
              </a:rPr>
              <a:t>Flammes</a:t>
            </a:r>
            <a:r>
              <a:rPr lang="en-GB" sz="9600" b="1" dirty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en-GB" sz="9600" dirty="0" err="1">
                <a:latin typeface="Times New Roman" pitchFamily="18" charset="0"/>
                <a:cs typeface="Times New Roman" pitchFamily="18" charset="0"/>
              </a:rPr>
              <a:t>Bougies</a:t>
            </a:r>
            <a:r>
              <a:rPr lang="en-GB" sz="9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9600" dirty="0" err="1">
                <a:latin typeface="Times New Roman" pitchFamily="18" charset="0"/>
                <a:cs typeface="Times New Roman" pitchFamily="18" charset="0"/>
              </a:rPr>
              <a:t>briquets</a:t>
            </a:r>
            <a:r>
              <a:rPr lang="en-GB" sz="96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9600" dirty="0" err="1">
                <a:latin typeface="Times New Roman" pitchFamily="18" charset="0"/>
                <a:cs typeface="Times New Roman" pitchFamily="18" charset="0"/>
              </a:rPr>
              <a:t>allumettes</a:t>
            </a:r>
            <a:r>
              <a:rPr lang="en-GB" sz="9600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GB" sz="9600" dirty="0">
              <a:solidFill>
                <a:srgbClr val="E64A1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700"/>
              </a:spcBef>
              <a:buClr>
                <a:srgbClr val="E64A12"/>
              </a:buClr>
              <a:buFont typeface="Comic Sans MS" pitchFamily="66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2400" dirty="0">
              <a:solidFill>
                <a:srgbClr val="E64A12"/>
              </a:solidFill>
              <a:latin typeface="+mj-lt"/>
            </a:endParaRPr>
          </a:p>
          <a:p>
            <a:pPr>
              <a:lnSpc>
                <a:spcPct val="90000"/>
              </a:lnSpc>
              <a:spcBef>
                <a:spcPts val="225"/>
              </a:spcBef>
              <a:buFont typeface="Comic Sans MS" pitchFamily="66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 b="1" dirty="0">
                <a:latin typeface="+mj-lt"/>
              </a:rPr>
              <a:t>	</a:t>
            </a:r>
          </a:p>
        </p:txBody>
      </p:sp>
      <p:pic>
        <p:nvPicPr>
          <p:cNvPr id="37786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1"/>
            <a:ext cx="2291234" cy="21328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EF2CD9DC-B83C-4186-8EED-0DC860B106CB}" type="slidenum">
              <a:rPr lang="en-GB"/>
              <a:pPr/>
              <a:t>29</a:t>
            </a:fld>
            <a:endParaRPr lang="en-GB"/>
          </a:p>
        </p:txBody>
      </p:sp>
      <p:sp>
        <p:nvSpPr>
          <p:cNvPr id="448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36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Évaluer</a:t>
            </a:r>
            <a:r>
              <a:rPr lang="en-GB" sz="3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les </a:t>
            </a:r>
            <a:r>
              <a:rPr lang="en-GB" sz="36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risques</a:t>
            </a:r>
            <a:endParaRPr lang="fr-FR" sz="3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44851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627784" y="3079750"/>
            <a:ext cx="4320704" cy="3144838"/>
          </a:xfrm>
          <a:solidFill>
            <a:srgbClr val="BEFEE6"/>
          </a:solidFill>
          <a:ln/>
        </p:spPr>
      </p:pic>
      <p:sp>
        <p:nvSpPr>
          <p:cNvPr id="448518" name="AutoShape 6"/>
          <p:cNvSpPr>
            <a:spLocks noChangeArrowheads="1"/>
          </p:cNvSpPr>
          <p:nvPr/>
        </p:nvSpPr>
        <p:spPr bwMode="auto">
          <a:xfrm>
            <a:off x="5003800" y="2349500"/>
            <a:ext cx="3672656" cy="1871663"/>
          </a:xfrm>
          <a:prstGeom prst="wedgeEllipseCallout">
            <a:avLst>
              <a:gd name="adj1" fmla="val -50755"/>
              <a:gd name="adj2" fmla="val 38806"/>
            </a:avLst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000" tIns="46800" rIns="90000" bIns="46800"/>
          <a:lstStyle/>
          <a:p>
            <a:pPr algn="ctr">
              <a:lnSpc>
                <a:spcPct val="100000"/>
              </a:lnSpc>
              <a:buFont typeface="Book Antiqua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 i="1" dirty="0" err="1">
                <a:solidFill>
                  <a:srgbClr val="000000"/>
                </a:solidFill>
                <a:latin typeface="Book Antiqua" pitchFamily="18" charset="0"/>
              </a:rPr>
              <a:t>Tu</a:t>
            </a:r>
            <a:r>
              <a:rPr lang="en-GB" sz="2400" i="1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GB" sz="2400" i="1" dirty="0" err="1">
                <a:solidFill>
                  <a:srgbClr val="000000"/>
                </a:solidFill>
                <a:latin typeface="Book Antiqua" pitchFamily="18" charset="0"/>
              </a:rPr>
              <a:t>vois</a:t>
            </a:r>
            <a:r>
              <a:rPr lang="en-GB" sz="2400" i="1" dirty="0">
                <a:solidFill>
                  <a:srgbClr val="000000"/>
                </a:solidFill>
                <a:latin typeface="Book Antiqua" pitchFamily="18" charset="0"/>
              </a:rPr>
              <a:t> ! Il ne </a:t>
            </a:r>
            <a:r>
              <a:rPr lang="en-GB" sz="2400" i="1" dirty="0" err="1">
                <a:solidFill>
                  <a:srgbClr val="000000"/>
                </a:solidFill>
                <a:latin typeface="Book Antiqua" pitchFamily="18" charset="0"/>
              </a:rPr>
              <a:t>faut</a:t>
            </a:r>
            <a:r>
              <a:rPr lang="en-GB" sz="2400" i="1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GB" sz="2400" i="1" dirty="0" err="1">
                <a:solidFill>
                  <a:srgbClr val="000000"/>
                </a:solidFill>
                <a:latin typeface="Book Antiqua" pitchFamily="18" charset="0"/>
              </a:rPr>
              <a:t>jamais</a:t>
            </a:r>
            <a:r>
              <a:rPr lang="en-GB" sz="2400" i="1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GB" sz="2400" i="1" dirty="0" err="1">
                <a:solidFill>
                  <a:srgbClr val="000000"/>
                </a:solidFill>
                <a:latin typeface="Book Antiqua" pitchFamily="18" charset="0"/>
              </a:rPr>
              <a:t>toucher</a:t>
            </a:r>
            <a:r>
              <a:rPr lang="en-GB" sz="2400" i="1" dirty="0">
                <a:solidFill>
                  <a:srgbClr val="000000"/>
                </a:solidFill>
                <a:latin typeface="Book Antiqua" pitchFamily="18" charset="0"/>
              </a:rPr>
              <a:t> la petite </a:t>
            </a:r>
            <a:r>
              <a:rPr lang="en-GB" sz="2400" i="1" dirty="0" err="1">
                <a:solidFill>
                  <a:srgbClr val="000000"/>
                </a:solidFill>
                <a:latin typeface="Book Antiqua" pitchFamily="18" charset="0"/>
              </a:rPr>
              <a:t>flamme</a:t>
            </a:r>
            <a:r>
              <a:rPr lang="en-GB" sz="2400" i="1" dirty="0">
                <a:solidFill>
                  <a:srgbClr val="000000"/>
                </a:solidFill>
                <a:latin typeface="Book Antiqua" pitchFamily="18" charset="0"/>
              </a:rPr>
              <a:t> à </a:t>
            </a:r>
            <a:r>
              <a:rPr lang="en-GB" sz="2400" i="1" dirty="0" err="1">
                <a:solidFill>
                  <a:srgbClr val="000000"/>
                </a:solidFill>
                <a:latin typeface="Book Antiqua" pitchFamily="18" charset="0"/>
              </a:rPr>
              <a:t>l’intérieur</a:t>
            </a:r>
            <a:endParaRPr lang="en-GB" sz="2400" i="1" dirty="0">
              <a:solidFill>
                <a:srgbClr val="000000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85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gsw-FR" sz="4000" b="1" i="1" dirty="0" smtClean="0">
                <a:latin typeface="Times New Roman" pitchFamily="18" charset="0"/>
                <a:cs typeface="Times New Roman" pitchFamily="18" charset="0"/>
              </a:rPr>
              <a:t>objectifs</a:t>
            </a:r>
            <a:endParaRPr lang="gsw-FR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119736"/>
          </a:xfrm>
        </p:spPr>
        <p:txBody>
          <a:bodyPr/>
          <a:lstStyle/>
          <a:p>
            <a:pPr marL="633600" indent="633600" algn="just">
              <a:lnSpc>
                <a:spcPct val="200000"/>
              </a:lnSpc>
              <a:spcBef>
                <a:spcPts val="0"/>
              </a:spcBef>
            </a:pPr>
            <a:r>
              <a:rPr lang="fr-FR" altLang="fr-FR" sz="2800" dirty="0" smtClean="0">
                <a:latin typeface="Times New Roman" pitchFamily="18" charset="0"/>
                <a:cs typeface="Arial" pitchFamily="34" charset="0"/>
              </a:rPr>
              <a:t>A la fin de cette partie, vous serez capable de connaître les principaux risques dans une maison et ses abords.</a:t>
            </a:r>
          </a:p>
          <a:p>
            <a:endParaRPr lang="gsw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3E975989-67EC-4863-9B23-44701F60AF7A}" type="slidenum">
              <a:rPr lang="en-GB"/>
              <a:pPr/>
              <a:t>30</a:t>
            </a:fld>
            <a:endParaRPr lang="en-GB"/>
          </a:p>
        </p:txBody>
      </p:sp>
      <p:sp>
        <p:nvSpPr>
          <p:cNvPr id="419842" name="Rectangle 2"/>
          <p:cNvSpPr>
            <a:spLocks noGrp="1" noChangeArrowheads="1"/>
          </p:cNvSpPr>
          <p:nvPr>
            <p:ph type="title"/>
          </p:nvPr>
        </p:nvSpPr>
        <p:spPr>
          <a:xfrm>
            <a:off x="899592" y="1268760"/>
            <a:ext cx="8064500" cy="792163"/>
          </a:xfrm>
        </p:spPr>
        <p:txBody>
          <a:bodyPr>
            <a:noAutofit/>
          </a:bodyPr>
          <a:lstStyle/>
          <a:p>
            <a:r>
              <a:rPr lang="fr-FR" sz="2800" i="1" dirty="0"/>
              <a:t> </a:t>
            </a:r>
            <a:r>
              <a:rPr lang="fr-FR" sz="2800" i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Comment peut-on stimuler et protéger l'enfant tout en respectant au mieux son développement propre ?</a:t>
            </a:r>
            <a:br>
              <a:rPr lang="fr-FR" sz="2800" i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fr-FR" sz="2800" i="1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98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2492375"/>
            <a:ext cx="4025900" cy="3630613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spcBef>
                <a:spcPct val="20000"/>
              </a:spcBef>
              <a:buFont typeface="Times New Roman" pitchFamily="18" charset="0"/>
              <a:buNone/>
            </a:pPr>
            <a:r>
              <a:rPr lang="fr-FR" dirty="0"/>
              <a:t>	</a:t>
            </a:r>
            <a:r>
              <a:rPr lang="fr-FR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Comprendre </a:t>
            </a:r>
            <a:r>
              <a:rPr lang="fr-FR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l’enfant</a:t>
            </a:r>
          </a:p>
          <a:p>
            <a:pPr marL="342900" indent="-342900">
              <a:lnSpc>
                <a:spcPct val="100000"/>
              </a:lnSpc>
              <a:spcBef>
                <a:spcPct val="20000"/>
              </a:spcBef>
              <a:buFont typeface="Times New Roman" pitchFamily="18" charset="0"/>
              <a:buNone/>
            </a:pPr>
            <a:r>
              <a:rPr lang="fr-FR" sz="2400" dirty="0" smtClean="0"/>
              <a:t> </a:t>
            </a:r>
            <a:endParaRPr lang="fr-FR" sz="2400" dirty="0"/>
          </a:p>
          <a:p>
            <a:pPr marL="342900" indent="-342900">
              <a:lnSpc>
                <a:spcPct val="100000"/>
              </a:lnSpc>
              <a:spcBef>
                <a:spcPct val="20000"/>
              </a:spcBef>
              <a:buFont typeface="Times New Roman" pitchFamily="18" charset="0"/>
              <a:buChar char="•"/>
            </a:pPr>
            <a:r>
              <a:rPr lang="fr-FR" sz="2400" dirty="0">
                <a:latin typeface="+mj-lt"/>
              </a:rPr>
              <a:t>en l'observant, </a:t>
            </a:r>
          </a:p>
          <a:p>
            <a:pPr marL="342900" indent="-342900">
              <a:lnSpc>
                <a:spcPct val="100000"/>
              </a:lnSpc>
              <a:spcBef>
                <a:spcPct val="20000"/>
              </a:spcBef>
              <a:buFont typeface="Times New Roman" pitchFamily="18" charset="0"/>
              <a:buChar char="•"/>
            </a:pPr>
            <a:r>
              <a:rPr lang="fr-FR" sz="2400" dirty="0">
                <a:latin typeface="+mj-lt"/>
              </a:rPr>
              <a:t>en l'écoutant,</a:t>
            </a:r>
          </a:p>
          <a:p>
            <a:pPr marL="342900" indent="-342900">
              <a:lnSpc>
                <a:spcPct val="100000"/>
              </a:lnSpc>
              <a:spcBef>
                <a:spcPct val="20000"/>
              </a:spcBef>
              <a:buFont typeface="Times New Roman" pitchFamily="18" charset="0"/>
              <a:buChar char="•"/>
            </a:pPr>
            <a:r>
              <a:rPr lang="fr-FR" sz="2400" dirty="0">
                <a:latin typeface="+mj-lt"/>
              </a:rPr>
              <a:t>en communiquant.</a:t>
            </a:r>
          </a:p>
        </p:txBody>
      </p:sp>
      <p:pic>
        <p:nvPicPr>
          <p:cNvPr id="419844" name="Picture 4" descr="écouter l'enfant pour le comprendr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795962" y="2060848"/>
            <a:ext cx="2664469" cy="3960440"/>
          </a:xfrm>
          <a:ln/>
        </p:spPr>
      </p:pic>
      <p:sp>
        <p:nvSpPr>
          <p:cNvPr id="419845" name="AutoShape 5"/>
          <p:cNvSpPr>
            <a:spLocks noChangeArrowheads="1"/>
          </p:cNvSpPr>
          <p:nvPr/>
        </p:nvSpPr>
        <p:spPr bwMode="auto">
          <a:xfrm>
            <a:off x="3924300" y="3860800"/>
            <a:ext cx="1584325" cy="431800"/>
          </a:xfrm>
          <a:prstGeom prst="rightArrow">
            <a:avLst>
              <a:gd name="adj1" fmla="val 50000"/>
              <a:gd name="adj2" fmla="val 91728"/>
            </a:avLst>
          </a:prstGeom>
          <a:gradFill rotWithShape="1">
            <a:gsLst>
              <a:gs pos="0">
                <a:schemeClr val="bg2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gsw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CDE95B31-9319-457E-8B98-5D06E1C5E0E2}" type="slidenum">
              <a:rPr lang="en-GB"/>
              <a:pPr/>
              <a:t>31</a:t>
            </a:fld>
            <a:endParaRPr lang="en-GB"/>
          </a:p>
        </p:txBody>
      </p:sp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 algn="ctr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3200" b="1" dirty="0" smtClean="0"/>
              <a:t>Prévention des risques</a:t>
            </a:r>
            <a:r>
              <a:rPr lang="fr-FR" sz="3200" dirty="0" smtClean="0"/>
              <a:t> </a:t>
            </a:r>
            <a:endParaRPr lang="en-GB" sz="32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1628775"/>
            <a:ext cx="7920038" cy="4525963"/>
          </a:xfrm>
          <a:ln/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  <a:buFont typeface="Arial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b="1" dirty="0"/>
          </a:p>
          <a:p>
            <a:pPr>
              <a:lnSpc>
                <a:spcPct val="100000"/>
              </a:lnSpc>
              <a:spcBef>
                <a:spcPts val="600"/>
              </a:spcBef>
              <a:buFont typeface="Arial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Pour </a:t>
            </a:r>
            <a:r>
              <a:rPr lang="en-GB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prévenir</a:t>
            </a:r>
            <a:r>
              <a:rPr lang="en-GB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l'accident</a:t>
            </a:r>
            <a:r>
              <a:rPr lang="en-GB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:</a:t>
            </a:r>
          </a:p>
          <a:p>
            <a:pPr>
              <a:lnSpc>
                <a:spcPct val="100000"/>
              </a:lnSpc>
              <a:spcBef>
                <a:spcPts val="600"/>
              </a:spcBef>
              <a:buFont typeface="Arial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algn="just">
              <a:lnSpc>
                <a:spcPct val="150000"/>
              </a:lnSpc>
              <a:spcBef>
                <a:spcPts val="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Evaluer la </a:t>
            </a:r>
            <a:r>
              <a:rPr lang="en-GB" dirty="0">
                <a:solidFill>
                  <a:srgbClr val="9C003F"/>
                </a:solidFill>
                <a:latin typeface="Times New Roman" pitchFamily="18" charset="0"/>
                <a:cs typeface="Times New Roman" pitchFamily="18" charset="0"/>
              </a:rPr>
              <a:t>nature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 et la </a:t>
            </a:r>
            <a:r>
              <a:rPr lang="en-GB" dirty="0" err="1">
                <a:solidFill>
                  <a:srgbClr val="9C003F"/>
                </a:solidFill>
                <a:latin typeface="Times New Roman" pitchFamily="18" charset="0"/>
                <a:cs typeface="Times New Roman" pitchFamily="18" charset="0"/>
              </a:rPr>
              <a:t>gravité</a:t>
            </a:r>
            <a:r>
              <a:rPr lang="en-GB" dirty="0">
                <a:solidFill>
                  <a:srgbClr val="9C003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des </a:t>
            </a:r>
            <a:r>
              <a:rPr lang="en-GB" dirty="0" err="1">
                <a:latin typeface="Times New Roman" pitchFamily="18" charset="0"/>
                <a:cs typeface="Times New Roman" pitchFamily="18" charset="0"/>
              </a:rPr>
              <a:t>risques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err="1">
                <a:latin typeface="Times New Roman" pitchFamily="18" charset="0"/>
                <a:cs typeface="Times New Roman" pitchFamily="18" charset="0"/>
              </a:rPr>
              <a:t>encourus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 par les </a:t>
            </a:r>
            <a:r>
              <a:rPr lang="en-GB" dirty="0" err="1">
                <a:latin typeface="Times New Roman" pitchFamily="18" charset="0"/>
                <a:cs typeface="Times New Roman" pitchFamily="18" charset="0"/>
              </a:rPr>
              <a:t>enfants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err="1">
                <a:latin typeface="Times New Roman" pitchFamily="18" charset="0"/>
                <a:cs typeface="Times New Roman" pitchFamily="18" charset="0"/>
              </a:rPr>
              <a:t>dans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 la </a:t>
            </a:r>
            <a:r>
              <a:rPr lang="en-GB" dirty="0" err="1">
                <a:latin typeface="Times New Roman" pitchFamily="18" charset="0"/>
                <a:cs typeface="Times New Roman" pitchFamily="18" charset="0"/>
              </a:rPr>
              <a:t>maison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 : </a:t>
            </a:r>
            <a:r>
              <a:rPr lang="en-GB" dirty="0" err="1">
                <a:latin typeface="Times New Roman" pitchFamily="18" charset="0"/>
                <a:cs typeface="Times New Roman" pitchFamily="18" charset="0"/>
              </a:rPr>
              <a:t>lieux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dirty="0" err="1">
                <a:latin typeface="Times New Roman" pitchFamily="18" charset="0"/>
                <a:cs typeface="Times New Roman" pitchFamily="18" charset="0"/>
              </a:rPr>
              <a:t>objets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dirty="0" err="1">
                <a:latin typeface="Times New Roman" pitchFamily="18" charset="0"/>
                <a:cs typeface="Times New Roman" pitchFamily="18" charset="0"/>
              </a:rPr>
              <a:t>mobilier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 et </a:t>
            </a:r>
            <a:r>
              <a:rPr lang="en-GB" dirty="0" err="1">
                <a:latin typeface="Times New Roman" pitchFamily="18" charset="0"/>
                <a:cs typeface="Times New Roman" pitchFamily="18" charset="0"/>
              </a:rPr>
              <a:t>accessoires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GB" b="1" i="1" dirty="0">
                <a:solidFill>
                  <a:srgbClr val="9C003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dangers </a:t>
            </a:r>
            <a:r>
              <a:rPr lang="en-GB" b="1" i="1" dirty="0" err="1">
                <a:solidFill>
                  <a:srgbClr val="9C003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potentiels</a:t>
            </a:r>
            <a:r>
              <a:rPr lang="en-GB" b="1" i="1" dirty="0">
                <a:solidFill>
                  <a:srgbClr val="9C003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 descr="C:\Users\Nabila\Desktop\Jongetje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2033464"/>
            <a:ext cx="2664296" cy="4824536"/>
          </a:xfrm>
          <a:prstGeom prst="rect">
            <a:avLst/>
          </a:prstGeom>
          <a:noFill/>
        </p:spPr>
      </p:pic>
      <p:sp>
        <p:nvSpPr>
          <p:cNvPr id="6" name="Bulle ronde 5"/>
          <p:cNvSpPr/>
          <p:nvPr/>
        </p:nvSpPr>
        <p:spPr>
          <a:xfrm rot="20576389">
            <a:off x="-137195" y="387556"/>
            <a:ext cx="7112015" cy="3834011"/>
          </a:xfrm>
          <a:prstGeom prst="wedgeEllipse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fr-FR" sz="2400" b="1" i="1" dirty="0" smtClean="0"/>
              <a:t>En conclusion, quel que soit l'âge de vos enfants, toutes les pièces de la maison constituent un risque ! Pensez à vos enfants; apprenez à évitez les accidents</a:t>
            </a:r>
            <a:endParaRPr lang="gsw-FR" sz="2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27584" y="3068960"/>
            <a:ext cx="7632848" cy="1520879"/>
          </a:xfrm>
          <a:prstGeom prst="rect">
            <a:avLst/>
          </a:prstGeom>
        </p:spPr>
        <p:txBody>
          <a:bodyPr wrap="none">
            <a:prstTxWarp prst="textWave2">
              <a:avLst/>
            </a:prstTxWarp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Merci pour votre aimable attention</a:t>
            </a:r>
            <a:endParaRPr lang="gsw-FR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9552" y="1340768"/>
            <a:ext cx="86044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00000"/>
              </a:lnSpc>
              <a:spcBef>
                <a:spcPct val="20000"/>
              </a:spcBef>
            </a:pPr>
            <a:r>
              <a:rPr lang="fr-FR" sz="3200" dirty="0" smtClean="0">
                <a:latin typeface="Times New Roman" pitchFamily="18" charset="0"/>
                <a:cs typeface="Times New Roman" pitchFamily="18" charset="0"/>
              </a:rPr>
              <a:t>À me contacter sur:  </a:t>
            </a:r>
            <a:r>
              <a:rPr lang="fr-FR" sz="3200" b="1" i="1" dirty="0" smtClean="0">
                <a:latin typeface="Times New Roman" pitchFamily="18" charset="0"/>
                <a:cs typeface="Times New Roman" pitchFamily="18" charset="0"/>
              </a:rPr>
              <a:t>nabilaberrighi@gmail.com</a:t>
            </a:r>
            <a:endParaRPr lang="fr-FR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2466" name="Picture 2" descr="C:\Users\Nabila\Desktop\image_5338_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4005064"/>
            <a:ext cx="3888432" cy="2691755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Above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395536" y="692696"/>
            <a:ext cx="8424936" cy="495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US" altLang="fr-FR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lang="en-US" altLang="fr-FR" sz="24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Chaque</a:t>
            </a:r>
            <a:r>
              <a:rPr lang="en-US" altLang="fr-FR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fr-FR" sz="24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année</a:t>
            </a:r>
            <a:r>
              <a:rPr lang="en-US" altLang="fr-FR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fr-FR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aux </a:t>
            </a:r>
            <a:r>
              <a:rPr lang="gsw-FR" sz="2400" dirty="0" smtClean="0">
                <a:latin typeface="Times New Roman" pitchFamily="18" charset="0"/>
                <a:cs typeface="Times New Roman" pitchFamily="18" charset="0"/>
              </a:rPr>
              <a:t>états unis  d’Amérique</a:t>
            </a:r>
            <a:r>
              <a:rPr lang="en-US" altLang="fr-FR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en-US" altLang="fr-FR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on </a:t>
            </a:r>
            <a:r>
              <a:rPr lang="en-US" altLang="fr-FR" sz="24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compte</a:t>
            </a:r>
            <a:r>
              <a:rPr lang="en-US" altLang="fr-FR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fr-FR" altLang="fr-FR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plus de </a:t>
            </a:r>
            <a:r>
              <a:rPr lang="fr-FR" altLang="fr-FR" sz="2400" b="1" u="sng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11 millions d’accidents domestiques </a:t>
            </a:r>
            <a:r>
              <a:rPr lang="fr-FR" altLang="fr-FR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</a:p>
          <a:p>
            <a:pPr algn="just">
              <a:lnSpc>
                <a:spcPct val="107000"/>
              </a:lnSpc>
            </a:pPr>
            <a:endParaRPr lang="fr-FR" altLang="fr-FR" sz="2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>
              <a:lnSpc>
                <a:spcPct val="107000"/>
              </a:lnSpc>
              <a:buFontTx/>
              <a:buChar char="•"/>
            </a:pPr>
            <a:r>
              <a:rPr lang="fr-FR" altLang="fr-FR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4,5 millions de blessés ayant recours aux urgences,</a:t>
            </a:r>
          </a:p>
          <a:p>
            <a:pPr algn="just">
              <a:lnSpc>
                <a:spcPct val="107000"/>
              </a:lnSpc>
              <a:buFontTx/>
              <a:buChar char="•"/>
            </a:pPr>
            <a:endParaRPr lang="fr-FR" altLang="fr-FR" sz="2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>
              <a:lnSpc>
                <a:spcPct val="107000"/>
              </a:lnSpc>
              <a:buFontTx/>
              <a:buChar char="•"/>
            </a:pPr>
            <a:r>
              <a:rPr lang="en-US" altLang="fr-FR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5 millions de </a:t>
            </a:r>
            <a:r>
              <a:rPr lang="en-US" altLang="fr-FR" sz="24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personnes</a:t>
            </a:r>
            <a:r>
              <a:rPr lang="en-US" altLang="fr-FR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fr-FR" sz="24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sont</a:t>
            </a:r>
            <a:r>
              <a:rPr lang="en-US" altLang="fr-FR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fr-FR" sz="24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victimes</a:t>
            </a:r>
            <a:r>
              <a:rPr lang="en-US" altLang="fr-FR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fr-FR" sz="24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d'accidents</a:t>
            </a:r>
            <a:r>
              <a:rPr lang="en-US" altLang="fr-FR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fr-FR" sz="24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domestiques</a:t>
            </a:r>
            <a:r>
              <a:rPr lang="en-US" altLang="fr-FR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</a:p>
          <a:p>
            <a:pPr algn="just">
              <a:lnSpc>
                <a:spcPct val="107000"/>
              </a:lnSpc>
              <a:buFontTx/>
              <a:buChar char="•"/>
            </a:pPr>
            <a:endParaRPr lang="en-US" altLang="fr-FR" sz="2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>
              <a:lnSpc>
                <a:spcPct val="107000"/>
              </a:lnSpc>
              <a:buFontTx/>
              <a:buChar char="•"/>
            </a:pPr>
            <a:r>
              <a:rPr lang="en-US" altLang="fr-FR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500 000 </a:t>
            </a:r>
            <a:r>
              <a:rPr lang="en-US" altLang="fr-FR" sz="24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sont</a:t>
            </a:r>
            <a:r>
              <a:rPr lang="en-US" altLang="fr-FR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fr-FR" sz="24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hospitalisées</a:t>
            </a:r>
            <a:r>
              <a:rPr lang="en-US" altLang="fr-FR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</a:p>
          <a:p>
            <a:pPr algn="just">
              <a:lnSpc>
                <a:spcPct val="107000"/>
              </a:lnSpc>
              <a:buFontTx/>
              <a:buChar char="•"/>
            </a:pPr>
            <a:endParaRPr lang="fr-FR" altLang="fr-FR" sz="2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>
              <a:lnSpc>
                <a:spcPct val="107000"/>
              </a:lnSpc>
              <a:buFontTx/>
              <a:buChar char="•"/>
            </a:pPr>
            <a:r>
              <a:rPr lang="en-US" altLang="fr-FR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18 000 à 20 000 </a:t>
            </a:r>
            <a:r>
              <a:rPr lang="en-US" altLang="fr-FR" sz="24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décès</a:t>
            </a:r>
            <a:r>
              <a:rPr lang="en-US" altLang="fr-FR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fr-FR" altLang="fr-FR" sz="2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CAFA6F31-D759-4C83-98E1-DDAC41A68FDA}" type="slidenum">
              <a:rPr lang="en-GB"/>
              <a:pPr/>
              <a:t>5</a:t>
            </a:fld>
            <a:endParaRPr lang="en-GB"/>
          </a:p>
        </p:txBody>
      </p:sp>
      <p:pic>
        <p:nvPicPr>
          <p:cNvPr id="2263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2708920"/>
            <a:ext cx="2522563" cy="352839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26307" name="Rectangle 3"/>
          <p:cNvSpPr>
            <a:spLocks noGrp="1" noChangeArrowheads="1"/>
          </p:cNvSpPr>
          <p:nvPr>
            <p:ph type="title"/>
          </p:nvPr>
        </p:nvSpPr>
        <p:spPr>
          <a:xfrm>
            <a:off x="467544" y="548680"/>
            <a:ext cx="8229600" cy="1143000"/>
          </a:xfrm>
          <a:ln/>
        </p:spPr>
        <p:txBody>
          <a:bodyPr/>
          <a:lstStyle/>
          <a:p>
            <a:pPr marL="835025" indent="-835025" algn="ctr">
              <a:lnSpc>
                <a:spcPct val="100000"/>
              </a:lnSpc>
              <a:tabLst>
                <a:tab pos="835025" algn="l"/>
                <a:tab pos="1282700" algn="l"/>
                <a:tab pos="1731963" algn="l"/>
                <a:tab pos="2181225" algn="l"/>
                <a:tab pos="2630488" algn="l"/>
                <a:tab pos="3079750" algn="l"/>
                <a:tab pos="3529013" algn="l"/>
                <a:tab pos="3978275" algn="l"/>
                <a:tab pos="4427538" algn="l"/>
                <a:tab pos="4876800" algn="l"/>
                <a:tab pos="5326063" algn="l"/>
                <a:tab pos="5775325" algn="l"/>
                <a:tab pos="6224588" algn="l"/>
                <a:tab pos="6673850" algn="l"/>
                <a:tab pos="7123113" algn="l"/>
                <a:tab pos="7572375" algn="l"/>
                <a:tab pos="8021638" algn="l"/>
                <a:tab pos="8470900" algn="l"/>
                <a:tab pos="8920163" algn="l"/>
                <a:tab pos="9369425" algn="l"/>
                <a:tab pos="9818688" algn="l"/>
              </a:tabLst>
            </a:pPr>
            <a:r>
              <a:rPr lang="en-GB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Définition</a:t>
            </a:r>
            <a:r>
              <a:rPr lang="en-GB" sz="32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sz="32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GB" sz="32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630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95536" y="1412776"/>
            <a:ext cx="6264696" cy="4578350"/>
          </a:xfrm>
          <a:ln/>
        </p:spPr>
        <p:txBody>
          <a:bodyPr>
            <a:normAutofit fontScale="25000" lnSpcReduction="20000"/>
          </a:bodyPr>
          <a:lstStyle/>
          <a:p>
            <a:pPr marL="0" algn="just">
              <a:lnSpc>
                <a:spcPct val="150000"/>
              </a:lnSpc>
              <a:spcBef>
                <a:spcPts val="0"/>
              </a:spcBef>
              <a:buClr>
                <a:srgbClr val="4A5AAA"/>
              </a:buClr>
              <a:buFont typeface="Arial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9600" b="1" dirty="0">
                <a:solidFill>
                  <a:srgbClr val="4A5AA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Qu'est-ce </a:t>
            </a:r>
            <a:r>
              <a:rPr lang="en-GB" sz="9600" b="1" dirty="0" err="1">
                <a:solidFill>
                  <a:srgbClr val="4A5AA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qu'un</a:t>
            </a:r>
            <a:r>
              <a:rPr lang="en-GB" sz="9600" b="1" dirty="0">
                <a:solidFill>
                  <a:srgbClr val="4A5AA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accident </a:t>
            </a:r>
            <a:r>
              <a:rPr lang="en-GB" sz="9600" b="1" dirty="0" smtClean="0">
                <a:solidFill>
                  <a:srgbClr val="4A5AA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0" algn="just">
              <a:lnSpc>
                <a:spcPct val="150000"/>
              </a:lnSpc>
              <a:spcBef>
                <a:spcPts val="0"/>
              </a:spcBef>
              <a:buClr>
                <a:srgbClr val="4A5AAA"/>
              </a:buClr>
              <a:buFont typeface="Arial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9600" b="1" dirty="0">
              <a:solidFill>
                <a:srgbClr val="4A5AAA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algn="just">
              <a:lnSpc>
                <a:spcPct val="150000"/>
              </a:lnSpc>
              <a:spcBef>
                <a:spcPts val="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9600" dirty="0">
                <a:latin typeface="Times New Roman" pitchFamily="18" charset="0"/>
                <a:cs typeface="Times New Roman" pitchFamily="18" charset="0"/>
              </a:rPr>
              <a:t>Un </a:t>
            </a:r>
            <a:r>
              <a:rPr lang="en-GB" sz="9600" dirty="0" err="1">
                <a:latin typeface="Times New Roman" pitchFamily="18" charset="0"/>
                <a:cs typeface="Times New Roman" pitchFamily="18" charset="0"/>
              </a:rPr>
              <a:t>événement</a:t>
            </a:r>
            <a:r>
              <a:rPr lang="en-GB" sz="9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9600" dirty="0" err="1">
                <a:latin typeface="Times New Roman" pitchFamily="18" charset="0"/>
                <a:cs typeface="Times New Roman" pitchFamily="18" charset="0"/>
              </a:rPr>
              <a:t>fortuit</a:t>
            </a:r>
            <a:r>
              <a:rPr lang="en-GB" sz="9600" dirty="0">
                <a:latin typeface="Times New Roman" pitchFamily="18" charset="0"/>
                <a:cs typeface="Times New Roman" pitchFamily="18" charset="0"/>
              </a:rPr>
              <a:t> et </a:t>
            </a:r>
            <a:r>
              <a:rPr lang="en-GB" sz="9600" dirty="0" err="1">
                <a:latin typeface="Times New Roman" pitchFamily="18" charset="0"/>
                <a:cs typeface="Times New Roman" pitchFamily="18" charset="0"/>
              </a:rPr>
              <a:t>imprévu</a:t>
            </a:r>
            <a:r>
              <a:rPr lang="en-GB" sz="9600" dirty="0">
                <a:latin typeface="Times New Roman" pitchFamily="18" charset="0"/>
                <a:cs typeface="Times New Roman" pitchFamily="18" charset="0"/>
              </a:rPr>
              <a:t> avec </a:t>
            </a:r>
            <a:r>
              <a:rPr lang="en-GB" sz="9600" dirty="0" err="1">
                <a:latin typeface="Times New Roman" pitchFamily="18" charset="0"/>
                <a:cs typeface="Times New Roman" pitchFamily="18" charset="0"/>
              </a:rPr>
              <a:t>une</a:t>
            </a:r>
            <a:r>
              <a:rPr lang="en-GB" sz="9600" dirty="0">
                <a:latin typeface="Times New Roman" pitchFamily="18" charset="0"/>
                <a:cs typeface="Times New Roman" pitchFamily="18" charset="0"/>
              </a:rPr>
              <a:t> connotation </a:t>
            </a:r>
            <a:r>
              <a:rPr lang="en-GB" sz="9600" dirty="0" err="1">
                <a:latin typeface="Times New Roman" pitchFamily="18" charset="0"/>
                <a:cs typeface="Times New Roman" pitchFamily="18" charset="0"/>
              </a:rPr>
              <a:t>négative</a:t>
            </a:r>
            <a:r>
              <a:rPr lang="en-GB" sz="9600" dirty="0">
                <a:latin typeface="Times New Roman" pitchFamily="18" charset="0"/>
                <a:cs typeface="Times New Roman" pitchFamily="18" charset="0"/>
              </a:rPr>
              <a:t> de "</a:t>
            </a:r>
            <a:r>
              <a:rPr lang="en-GB" sz="9600" dirty="0" err="1">
                <a:latin typeface="Times New Roman" pitchFamily="18" charset="0"/>
                <a:cs typeface="Times New Roman" pitchFamily="18" charset="0"/>
              </a:rPr>
              <a:t>malheureux</a:t>
            </a:r>
            <a:r>
              <a:rPr lang="en-GB" sz="9600" dirty="0">
                <a:latin typeface="Times New Roman" pitchFamily="18" charset="0"/>
                <a:cs typeface="Times New Roman" pitchFamily="18" charset="0"/>
              </a:rPr>
              <a:t>" et "</a:t>
            </a:r>
            <a:r>
              <a:rPr lang="en-GB" sz="9600" dirty="0" err="1">
                <a:latin typeface="Times New Roman" pitchFamily="18" charset="0"/>
                <a:cs typeface="Times New Roman" pitchFamily="18" charset="0"/>
              </a:rPr>
              <a:t>dommageable</a:t>
            </a:r>
            <a:r>
              <a:rPr lang="en-GB" sz="9600" dirty="0" smtClean="0">
                <a:latin typeface="Times New Roman" pitchFamily="18" charset="0"/>
                <a:cs typeface="Times New Roman" pitchFamily="18" charset="0"/>
              </a:rPr>
              <a:t>".</a:t>
            </a:r>
          </a:p>
          <a:p>
            <a:pPr marL="0" algn="just">
              <a:lnSpc>
                <a:spcPct val="150000"/>
              </a:lnSpc>
              <a:spcBef>
                <a:spcPts val="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9600" b="1" dirty="0">
              <a:latin typeface="Times New Roman" pitchFamily="18" charset="0"/>
              <a:cs typeface="Times New Roman" pitchFamily="18" charset="0"/>
            </a:endParaRPr>
          </a:p>
          <a:p>
            <a:pPr marL="0" algn="just">
              <a:lnSpc>
                <a:spcPct val="150000"/>
              </a:lnSpc>
              <a:spcBef>
                <a:spcPts val="0"/>
              </a:spcBef>
              <a:buFont typeface="Arial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9600" b="1" dirty="0" err="1">
                <a:latin typeface="Times New Roman" pitchFamily="18" charset="0"/>
                <a:cs typeface="Times New Roman" pitchFamily="18" charset="0"/>
              </a:rPr>
              <a:t>L’accident</a:t>
            </a:r>
            <a:r>
              <a:rPr lang="en-GB" sz="9600" b="1" dirty="0">
                <a:latin typeface="Times New Roman" pitchFamily="18" charset="0"/>
                <a:cs typeface="Times New Roman" pitchFamily="18" charset="0"/>
              </a:rPr>
              <a:t> = nuances </a:t>
            </a:r>
            <a:r>
              <a:rPr lang="en-GB" sz="9600" b="1" dirty="0" err="1">
                <a:latin typeface="Times New Roman" pitchFamily="18" charset="0"/>
                <a:cs typeface="Times New Roman" pitchFamily="18" charset="0"/>
              </a:rPr>
              <a:t>importantes</a:t>
            </a:r>
            <a:r>
              <a:rPr lang="en-GB" sz="9600" b="1" dirty="0">
                <a:latin typeface="Times New Roman" pitchFamily="18" charset="0"/>
                <a:cs typeface="Times New Roman" pitchFamily="18" charset="0"/>
              </a:rPr>
              <a:t> :</a:t>
            </a:r>
          </a:p>
          <a:p>
            <a:pPr marL="0" algn="just">
              <a:lnSpc>
                <a:spcPct val="150000"/>
              </a:lnSpc>
              <a:spcBef>
                <a:spcPts val="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9600" dirty="0" err="1">
                <a:latin typeface="Times New Roman" pitchFamily="18" charset="0"/>
                <a:cs typeface="Times New Roman" pitchFamily="18" charset="0"/>
              </a:rPr>
              <a:t>mortels</a:t>
            </a:r>
            <a:r>
              <a:rPr lang="en-GB" sz="9600" dirty="0">
                <a:latin typeface="Times New Roman" pitchFamily="18" charset="0"/>
                <a:cs typeface="Times New Roman" pitchFamily="18" charset="0"/>
              </a:rPr>
              <a:t> - graves </a:t>
            </a:r>
          </a:p>
          <a:p>
            <a:pPr marL="0" algn="just">
              <a:lnSpc>
                <a:spcPct val="150000"/>
              </a:lnSpc>
              <a:spcBef>
                <a:spcPts val="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9600" dirty="0" err="1">
                <a:latin typeface="Times New Roman" pitchFamily="18" charset="0"/>
                <a:cs typeface="Times New Roman" pitchFamily="18" charset="0"/>
              </a:rPr>
              <a:t>mineurs</a:t>
            </a:r>
            <a:r>
              <a:rPr lang="en-GB" sz="96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GB" sz="9600" dirty="0" smtClean="0">
                <a:latin typeface="Times New Roman" pitchFamily="18" charset="0"/>
                <a:cs typeface="Times New Roman" pitchFamily="18" charset="0"/>
              </a:rPr>
              <a:t>incidents</a:t>
            </a:r>
            <a:endParaRPr lang="en-GB" sz="9600" dirty="0">
              <a:latin typeface="Times New Roman" pitchFamily="18" charset="0"/>
              <a:cs typeface="Times New Roman" pitchFamily="18" charset="0"/>
            </a:endParaRPr>
          </a:p>
          <a:p>
            <a:pPr marL="0" algn="just">
              <a:lnSpc>
                <a:spcPct val="150000"/>
              </a:lnSpc>
              <a:spcBef>
                <a:spcPts val="0"/>
              </a:spcBef>
              <a:buFont typeface="Arial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9600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algn="just">
              <a:lnSpc>
                <a:spcPct val="150000"/>
              </a:lnSpc>
              <a:spcBef>
                <a:spcPts val="0"/>
              </a:spcBef>
              <a:buFont typeface="Arial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96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GB" sz="96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rend </a:t>
            </a:r>
            <a:r>
              <a:rPr lang="en-GB" sz="9600" b="1" i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l'analyse</a:t>
            </a:r>
            <a:r>
              <a:rPr lang="en-GB" sz="96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9600" b="1" i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complexe</a:t>
            </a:r>
            <a:endParaRPr lang="en-GB" sz="96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spcBef>
                <a:spcPts val="600"/>
              </a:spcBef>
              <a:buFont typeface="Arial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2800" b="1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6309" name="AutoShape 5"/>
          <p:cNvSpPr>
            <a:spLocks noChangeArrowheads="1"/>
          </p:cNvSpPr>
          <p:nvPr/>
        </p:nvSpPr>
        <p:spPr bwMode="auto">
          <a:xfrm>
            <a:off x="251520" y="4797152"/>
            <a:ext cx="360040" cy="1728713"/>
          </a:xfrm>
          <a:prstGeom prst="curvedRightArrow">
            <a:avLst>
              <a:gd name="adj1" fmla="val 42177"/>
              <a:gd name="adj2" fmla="val 86363"/>
              <a:gd name="adj3" fmla="val 33333"/>
            </a:avLst>
          </a:prstGeom>
          <a:solidFill>
            <a:srgbClr val="4A5AAA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gsw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C1715CE9-94F9-4549-ABE2-BE2C283D96B3}" type="slidenum">
              <a:rPr lang="en-GB"/>
              <a:pPr/>
              <a:t>6</a:t>
            </a:fld>
            <a:endParaRPr lang="en-GB" dirty="0"/>
          </a:p>
        </p:txBody>
      </p:sp>
      <p:sp>
        <p:nvSpPr>
          <p:cNvPr id="2283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1143000"/>
          </a:xfrm>
          <a:ln/>
        </p:spPr>
        <p:txBody>
          <a:bodyPr/>
          <a:lstStyle/>
          <a:p>
            <a:pPr algn="ctr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Définition</a:t>
            </a:r>
            <a:endParaRPr lang="en-GB" sz="2800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3451225"/>
          </a:xfrm>
          <a:ln/>
        </p:spPr>
        <p:txBody>
          <a:bodyPr/>
          <a:lstStyle/>
          <a:p>
            <a:pPr>
              <a:lnSpc>
                <a:spcPct val="90000"/>
              </a:lnSpc>
              <a:spcBef>
                <a:spcPts val="7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b="1" dirty="0">
                <a:latin typeface="Times New Roman" pitchFamily="18" charset="0"/>
                <a:cs typeface="Times New Roman" pitchFamily="18" charset="0"/>
              </a:rPr>
              <a:t>Pour </a:t>
            </a:r>
            <a:r>
              <a:rPr lang="en-GB" b="1" dirty="0" err="1">
                <a:latin typeface="Times New Roman" pitchFamily="18" charset="0"/>
                <a:cs typeface="Times New Roman" pitchFamily="18" charset="0"/>
              </a:rPr>
              <a:t>l'</a:t>
            </a:r>
            <a:r>
              <a:rPr lang="en-GB" b="1" i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OMS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dirty="0" err="1">
                <a:latin typeface="Times New Roman" pitchFamily="18" charset="0"/>
                <a:cs typeface="Times New Roman" pitchFamily="18" charset="0"/>
              </a:rPr>
              <a:t>l'accident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 se </a:t>
            </a:r>
            <a:r>
              <a:rPr lang="en-GB" dirty="0" err="1">
                <a:latin typeface="Times New Roman" pitchFamily="18" charset="0"/>
                <a:cs typeface="Times New Roman" pitchFamily="18" charset="0"/>
              </a:rPr>
              <a:t>définit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 par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lnSpc>
                <a:spcPct val="90000"/>
              </a:lnSpc>
              <a:spcBef>
                <a:spcPts val="7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dirty="0">
              <a:latin typeface="Times New Roman" pitchFamily="18" charset="0"/>
              <a:cs typeface="Times New Roman" pitchFamily="18" charset="0"/>
            </a:endParaRPr>
          </a:p>
          <a:p>
            <a:pPr marL="0" indent="633600">
              <a:lnSpc>
                <a:spcPct val="150000"/>
              </a:lnSpc>
              <a:spcBef>
                <a:spcPts val="0"/>
              </a:spcBef>
              <a:buClr>
                <a:srgbClr val="7DADC5"/>
              </a:buClr>
              <a:buFont typeface="Arial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	"Un </a:t>
            </a:r>
            <a:r>
              <a:rPr lang="en-GB" i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événement</a:t>
            </a:r>
            <a:r>
              <a:rPr lang="en-GB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i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indépendant</a:t>
            </a:r>
            <a:r>
              <a:rPr lang="en-GB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de la </a:t>
            </a:r>
            <a:r>
              <a:rPr lang="en-GB" i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volonté</a:t>
            </a:r>
            <a:r>
              <a:rPr lang="en-GB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i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humaine</a:t>
            </a:r>
            <a:r>
              <a:rPr lang="en-GB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i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provoqué</a:t>
            </a:r>
            <a:r>
              <a:rPr lang="en-GB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par </a:t>
            </a:r>
            <a:r>
              <a:rPr lang="en-GB" i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une</a:t>
            </a:r>
            <a:r>
              <a:rPr lang="en-GB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force </a:t>
            </a:r>
            <a:r>
              <a:rPr lang="en-GB" i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extérieure</a:t>
            </a:r>
            <a:r>
              <a:rPr lang="en-GB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i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agissant</a:t>
            </a:r>
            <a:r>
              <a:rPr lang="en-GB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b="1" i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rapidement</a:t>
            </a:r>
            <a:r>
              <a:rPr lang="en-GB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et qui se </a:t>
            </a:r>
            <a:r>
              <a:rPr lang="en-GB" i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manifeste</a:t>
            </a:r>
            <a:r>
              <a:rPr lang="en-GB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par un </a:t>
            </a:r>
            <a:r>
              <a:rPr lang="en-GB" i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dommage</a:t>
            </a:r>
            <a:r>
              <a:rPr lang="en-GB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i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corporel</a:t>
            </a:r>
            <a:r>
              <a:rPr lang="en-GB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i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ou</a:t>
            </a:r>
            <a:r>
              <a:rPr lang="en-GB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mental ".</a:t>
            </a:r>
          </a:p>
          <a:p>
            <a:pPr>
              <a:lnSpc>
                <a:spcPct val="90000"/>
              </a:lnSpc>
              <a:spcBef>
                <a:spcPts val="1000"/>
              </a:spcBef>
              <a:buFont typeface="Arial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4000" b="1" i="1" dirty="0"/>
          </a:p>
          <a:p>
            <a:pPr>
              <a:lnSpc>
                <a:spcPct val="90000"/>
              </a:lnSpc>
              <a:spcBef>
                <a:spcPts val="1000"/>
              </a:spcBef>
              <a:buFont typeface="Arial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4000" b="1" i="1" dirty="0"/>
          </a:p>
        </p:txBody>
      </p:sp>
      <p:pic>
        <p:nvPicPr>
          <p:cNvPr id="22835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4725144"/>
            <a:ext cx="1728192" cy="1539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143000"/>
          </a:xfrm>
        </p:spPr>
        <p:txBody>
          <a:bodyPr>
            <a:normAutofit/>
          </a:bodyPr>
          <a:lstStyle/>
          <a:p>
            <a:pPr algn="ctr">
              <a:lnSpc>
                <a:spcPct val="107000"/>
              </a:lnSpc>
            </a:pPr>
            <a:r>
              <a:rPr lang="fr-FR" altLang="fr-FR" sz="28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Deux populations particulièrement touchées : </a:t>
            </a:r>
            <a:endParaRPr lang="fr-FR" altLang="fr-FR" sz="2800" b="1" dirty="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539552" y="1628800"/>
            <a:ext cx="82296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indent="274320" algn="just"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fr-FR" altLang="fr-FR" sz="2400" i="1" u="sng" dirty="0" smtClean="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Les </a:t>
            </a:r>
            <a:r>
              <a:rPr lang="fr-FR" altLang="fr-FR" sz="2400" b="1" i="1" u="sng" dirty="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enfants </a:t>
            </a:r>
            <a:r>
              <a:rPr lang="fr-FR" altLang="fr-FR" sz="2400" dirty="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1</a:t>
            </a:r>
            <a:r>
              <a:rPr lang="fr-FR" altLang="fr-FR" sz="2400" baseline="30000" dirty="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ère</a:t>
            </a:r>
            <a:r>
              <a:rPr lang="fr-FR" altLang="fr-FR" sz="2400" dirty="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cause de décès chez les enfants de 1 à 14 </a:t>
            </a:r>
            <a:r>
              <a:rPr lang="fr-FR" altLang="fr-FR" sz="2400" dirty="0" smtClean="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ans</a:t>
            </a:r>
            <a:r>
              <a:rPr lang="fr-FR" altLang="fr-FR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fr-FR" altLang="fr-FR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il s’agit d’</a:t>
            </a:r>
            <a:r>
              <a:rPr lang="fr-FR" altLang="fr-FR" sz="2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une</a:t>
            </a:r>
            <a:r>
              <a:rPr lang="fr-FR" altLang="fr-FR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fr-FR" altLang="fr-FR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chute</a:t>
            </a:r>
            <a:r>
              <a:rPr lang="fr-FR" altLang="fr-FR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L’enfant est </a:t>
            </a:r>
            <a:r>
              <a:rPr lang="fr-FR" altLang="fr-FR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victime d’</a:t>
            </a:r>
            <a:r>
              <a:rPr lang="fr-FR" altLang="fr-FR" sz="2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un</a:t>
            </a:r>
            <a:r>
              <a:rPr lang="fr-FR" altLang="fr-FR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fr-FR" altLang="fr-FR" sz="2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choc assez violent</a:t>
            </a:r>
            <a:r>
              <a:rPr lang="fr-FR" altLang="fr-FR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…</a:t>
            </a:r>
          </a:p>
          <a:p>
            <a:pPr marL="0" indent="274320" algn="just">
              <a:lnSpc>
                <a:spcPct val="150000"/>
              </a:lnSpc>
              <a:spcBef>
                <a:spcPts val="0"/>
              </a:spcBef>
              <a:buNone/>
            </a:pPr>
            <a:endParaRPr lang="fr-FR" altLang="fr-FR" sz="2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indent="274320" algn="just">
              <a:lnSpc>
                <a:spcPct val="150000"/>
              </a:lnSpc>
              <a:spcBef>
                <a:spcPts val="0"/>
              </a:spcBef>
            </a:pPr>
            <a:r>
              <a:rPr lang="fr-FR" altLang="fr-FR" sz="2400" i="1" u="sng" dirty="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Les </a:t>
            </a:r>
            <a:r>
              <a:rPr lang="fr-FR" altLang="fr-FR" sz="2400" b="1" i="1" u="sng" dirty="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personnes âgées</a:t>
            </a:r>
            <a:r>
              <a:rPr lang="fr-FR" altLang="fr-FR" sz="2400" i="1" u="sng" dirty="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fr-FR" altLang="fr-FR" sz="2400" u="sng" dirty="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lang="fr-FR" altLang="fr-FR" sz="2400" dirty="0" smtClean="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concernent </a:t>
            </a:r>
            <a:r>
              <a:rPr lang="fr-FR" altLang="fr-FR" sz="2400" dirty="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les 75 ans et plus. Les seniors représentent </a:t>
            </a:r>
            <a:r>
              <a:rPr lang="fr-FR" altLang="fr-FR" sz="2400" b="1" i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80 %</a:t>
            </a:r>
            <a:r>
              <a:rPr lang="fr-FR" altLang="fr-FR" sz="2400" i="1" dirty="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fr-FR" altLang="fr-FR" sz="2400" dirty="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des décès par chute et </a:t>
            </a:r>
            <a:r>
              <a:rPr lang="fr-FR" altLang="fr-FR" sz="2400" b="1" i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64 %</a:t>
            </a:r>
            <a:r>
              <a:rPr lang="fr-FR" altLang="fr-FR" sz="2400" dirty="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des décès par suffocation.</a:t>
            </a:r>
            <a:endParaRPr lang="fr-FR" altLang="fr-FR" sz="24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8788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FR" altLang="fr-FR" sz="2800" b="1" u="sng" dirty="0" smtClean="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Accidents de la vie courante </a:t>
            </a:r>
          </a:p>
          <a:p>
            <a:pPr algn="just">
              <a:lnSpc>
                <a:spcPct val="107000"/>
              </a:lnSpc>
              <a:buNone/>
            </a:pPr>
            <a:r>
              <a:rPr lang="fr-FR" altLang="fr-FR" sz="2800" dirty="0" smtClean="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endParaRPr lang="fr-FR" altLang="fr-FR" sz="28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>
              <a:lnSpc>
                <a:spcPct val="107000"/>
              </a:lnSpc>
              <a:buNone/>
            </a:pPr>
            <a:r>
              <a:rPr lang="fr-FR" altLang="fr-FR" sz="2800" dirty="0" smtClean="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Les accidents de la vie courante concernent ainsi :</a:t>
            </a:r>
          </a:p>
          <a:p>
            <a:pPr algn="just">
              <a:lnSpc>
                <a:spcPct val="107000"/>
              </a:lnSpc>
            </a:pPr>
            <a:endParaRPr lang="fr-FR" altLang="fr-FR" sz="28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fr-FR" altLang="fr-FR" sz="2800" b="1" dirty="0" smtClean="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Les accidents domestiques :</a:t>
            </a:r>
            <a:r>
              <a:rPr lang="fr-FR" altLang="fr-FR" sz="2800" dirty="0" smtClean="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survenant à la maison ou dans ses abords immédiats  (jardin, cour, garage et autres dépendances).</a:t>
            </a:r>
          </a:p>
          <a:p>
            <a:pPr algn="just">
              <a:lnSpc>
                <a:spcPct val="107000"/>
              </a:lnSpc>
            </a:pPr>
            <a:endParaRPr lang="fr-FR" altLang="fr-FR" sz="2800" dirty="0" smtClean="0">
              <a:solidFill>
                <a:srgbClr val="222222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buNone/>
            </a:pPr>
            <a:endParaRPr lang="gsw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fr-FR" sz="2800" b="1" i="1" dirty="0" smtClean="0">
                <a:solidFill>
                  <a:srgbClr val="FF0000"/>
                </a:solidFill>
              </a:rPr>
              <a:t>Chasse aux risques</a:t>
            </a:r>
            <a:br>
              <a:rPr lang="fr-FR" sz="2800" b="1" i="1" dirty="0" smtClean="0">
                <a:solidFill>
                  <a:srgbClr val="FF0000"/>
                </a:solidFill>
              </a:rPr>
            </a:br>
            <a:endParaRPr lang="gsw-FR" sz="2800" i="1" dirty="0">
              <a:solidFill>
                <a:srgbClr val="FF0000"/>
              </a:solidFill>
            </a:endParaRPr>
          </a:p>
        </p:txBody>
      </p:sp>
      <p:pic>
        <p:nvPicPr>
          <p:cNvPr id="4" name="Picture 1029" descr="al5ic02tepa0111-sequence-02_Page_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998" t="25264" r="12614" b="20245"/>
          <a:stretch>
            <a:fillRect/>
          </a:stretch>
        </p:blipFill>
        <p:spPr bwMode="auto">
          <a:xfrm>
            <a:off x="179512" y="1916832"/>
            <a:ext cx="4248472" cy="4536504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467544" y="1268760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dirty="0" smtClean="0">
                <a:solidFill>
                  <a:srgbClr val="984807"/>
                </a:solidFill>
                <a:latin typeface="+mj-lt"/>
              </a:rPr>
              <a:t>Cuisine</a:t>
            </a:r>
            <a:endParaRPr lang="gsw-FR" sz="2400" dirty="0">
              <a:latin typeface="+mj-lt"/>
            </a:endParaRPr>
          </a:p>
        </p:txBody>
      </p:sp>
      <p:pic>
        <p:nvPicPr>
          <p:cNvPr id="6" name="Picture 1029" descr="al5ic02tepa0111-sequence-02_Page_1"/>
          <p:cNvPicPr>
            <a:picLocks noChangeAspect="1" noChangeArrowheads="1"/>
          </p:cNvPicPr>
          <p:nvPr/>
        </p:nvPicPr>
        <p:blipFill>
          <a:blip r:embed="rId2" cstate="print"/>
          <a:srcRect l="5998" t="25264" r="12614" b="20245"/>
          <a:stretch>
            <a:fillRect/>
          </a:stretch>
        </p:blipFill>
        <p:spPr bwMode="auto">
          <a:xfrm>
            <a:off x="4716016" y="1935163"/>
            <a:ext cx="4248472" cy="4446165"/>
          </a:xfrm>
          <a:prstGeom prst="rect">
            <a:avLst/>
          </a:prstGeom>
          <a:noFill/>
        </p:spPr>
      </p:pic>
      <p:sp>
        <p:nvSpPr>
          <p:cNvPr id="7" name="AutoShape 8"/>
          <p:cNvSpPr>
            <a:spLocks noChangeArrowheads="1"/>
          </p:cNvSpPr>
          <p:nvPr/>
        </p:nvSpPr>
        <p:spPr bwMode="auto">
          <a:xfrm rot="1941656">
            <a:off x="6228556" y="3285354"/>
            <a:ext cx="381000" cy="381000"/>
          </a:xfrm>
          <a:prstGeom prst="plus">
            <a:avLst>
              <a:gd name="adj" fmla="val 4291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gsw-FR"/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 rot="1941656">
            <a:off x="6804620" y="4797522"/>
            <a:ext cx="381000" cy="381000"/>
          </a:xfrm>
          <a:prstGeom prst="plus">
            <a:avLst>
              <a:gd name="adj" fmla="val 4291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gsw-FR"/>
          </a:p>
        </p:txBody>
      </p:sp>
      <p:sp>
        <p:nvSpPr>
          <p:cNvPr id="9" name="AutoShape 8"/>
          <p:cNvSpPr>
            <a:spLocks noChangeArrowheads="1"/>
          </p:cNvSpPr>
          <p:nvPr/>
        </p:nvSpPr>
        <p:spPr bwMode="auto">
          <a:xfrm rot="1941656">
            <a:off x="8460804" y="4149451"/>
            <a:ext cx="381000" cy="381000"/>
          </a:xfrm>
          <a:prstGeom prst="plus">
            <a:avLst>
              <a:gd name="adj" fmla="val 4291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gsw-FR"/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 rot="1941656">
            <a:off x="8100764" y="3501379"/>
            <a:ext cx="381000" cy="381000"/>
          </a:xfrm>
          <a:prstGeom prst="plus">
            <a:avLst>
              <a:gd name="adj" fmla="val 4291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gsw-FR"/>
          </a:p>
        </p:txBody>
      </p:sp>
      <p:sp>
        <p:nvSpPr>
          <p:cNvPr id="11" name="AutoShape 8"/>
          <p:cNvSpPr>
            <a:spLocks noChangeArrowheads="1"/>
          </p:cNvSpPr>
          <p:nvPr/>
        </p:nvSpPr>
        <p:spPr bwMode="auto">
          <a:xfrm rot="1941656">
            <a:off x="6948636" y="3933428"/>
            <a:ext cx="381000" cy="381000"/>
          </a:xfrm>
          <a:prstGeom prst="plus">
            <a:avLst>
              <a:gd name="adj" fmla="val 4291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gsw-FR"/>
          </a:p>
        </p:txBody>
      </p:sp>
      <p:sp>
        <p:nvSpPr>
          <p:cNvPr id="12" name="AutoShape 8"/>
          <p:cNvSpPr>
            <a:spLocks noChangeArrowheads="1"/>
          </p:cNvSpPr>
          <p:nvPr/>
        </p:nvSpPr>
        <p:spPr bwMode="auto">
          <a:xfrm rot="1941656">
            <a:off x="6156547" y="3933428"/>
            <a:ext cx="381000" cy="381000"/>
          </a:xfrm>
          <a:prstGeom prst="plus">
            <a:avLst>
              <a:gd name="adj" fmla="val 4291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gsw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Débit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914</TotalTime>
  <Words>785</Words>
  <Application>Microsoft Office PowerPoint</Application>
  <PresentationFormat>Affichage à l'écran (4:3)</PresentationFormat>
  <Paragraphs>215</Paragraphs>
  <Slides>33</Slides>
  <Notes>15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33</vt:i4>
      </vt:variant>
    </vt:vector>
  </HeadingPairs>
  <TitlesOfParts>
    <vt:vector size="34" baseType="lpstr">
      <vt:lpstr>Débit</vt:lpstr>
      <vt:lpstr>Accidents domestiques</vt:lpstr>
      <vt:lpstr>Plan</vt:lpstr>
      <vt:lpstr>objectifs</vt:lpstr>
      <vt:lpstr>Diapositive 4</vt:lpstr>
      <vt:lpstr>Définition </vt:lpstr>
      <vt:lpstr>Définition</vt:lpstr>
      <vt:lpstr>Deux populations particulièrement touchées : </vt:lpstr>
      <vt:lpstr>Diapositive 8</vt:lpstr>
      <vt:lpstr>Chasse aux risques </vt:lpstr>
      <vt:lpstr>Diapositive 10</vt:lpstr>
      <vt:lpstr>Diapositive 11</vt:lpstr>
      <vt:lpstr>Diapositive 12</vt:lpstr>
      <vt:lpstr>Diapositive 13</vt:lpstr>
      <vt:lpstr>Épidémiologie </vt:lpstr>
      <vt:lpstr>Épidémiologie</vt:lpstr>
      <vt:lpstr>Épidémiologie</vt:lpstr>
      <vt:lpstr>Épidémiologie</vt:lpstr>
      <vt:lpstr>Diapositive 18</vt:lpstr>
      <vt:lpstr>Risques les plus fréquents selon leur localisation</vt:lpstr>
      <vt:lpstr>La «Maison» TUE plus que la « Route » ! ! !  </vt:lpstr>
      <vt:lpstr>Diapositive 21</vt:lpstr>
      <vt:lpstr>Diapositive 22</vt:lpstr>
      <vt:lpstr>Diapositive 23</vt:lpstr>
      <vt:lpstr>Diapositive 24</vt:lpstr>
      <vt:lpstr>Diapositive 25</vt:lpstr>
      <vt:lpstr>Diapositive 26</vt:lpstr>
      <vt:lpstr>Les intoxications</vt:lpstr>
      <vt:lpstr>Brûlures </vt:lpstr>
      <vt:lpstr>Évaluer les risques</vt:lpstr>
      <vt:lpstr> Comment peut-on stimuler et protéger l'enfant tout en respectant au mieux son développement propre ? </vt:lpstr>
      <vt:lpstr>Prévention des risques </vt:lpstr>
      <vt:lpstr>Diapositive 32</vt:lpstr>
      <vt:lpstr>Diapositive 33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http://telum.umc.edu.dz </dc:title>
  <dc:creator>Nabila</dc:creator>
  <cp:lastModifiedBy>Nabila</cp:lastModifiedBy>
  <cp:revision>36</cp:revision>
  <dcterms:created xsi:type="dcterms:W3CDTF">2018-03-03T18:12:08Z</dcterms:created>
  <dcterms:modified xsi:type="dcterms:W3CDTF">2018-03-13T11:49:07Z</dcterms:modified>
</cp:coreProperties>
</file>