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8" r:id="rId1"/>
  </p:sldMasterIdLst>
  <p:notesMasterIdLst>
    <p:notesMasterId r:id="rId62"/>
  </p:notesMasterIdLst>
  <p:sldIdLst>
    <p:sldId id="308" r:id="rId2"/>
    <p:sldId id="331" r:id="rId3"/>
    <p:sldId id="387" r:id="rId4"/>
    <p:sldId id="388" r:id="rId5"/>
    <p:sldId id="389" r:id="rId6"/>
    <p:sldId id="327" r:id="rId7"/>
    <p:sldId id="296" r:id="rId8"/>
    <p:sldId id="298" r:id="rId9"/>
    <p:sldId id="299" r:id="rId10"/>
    <p:sldId id="301" r:id="rId11"/>
    <p:sldId id="302" r:id="rId12"/>
    <p:sldId id="348" r:id="rId13"/>
    <p:sldId id="349" r:id="rId14"/>
    <p:sldId id="350" r:id="rId15"/>
    <p:sldId id="351" r:id="rId16"/>
    <p:sldId id="353" r:id="rId17"/>
    <p:sldId id="303" r:id="rId18"/>
    <p:sldId id="256" r:id="rId19"/>
    <p:sldId id="264" r:id="rId20"/>
    <p:sldId id="268" r:id="rId21"/>
    <p:sldId id="354" r:id="rId22"/>
    <p:sldId id="355" r:id="rId23"/>
    <p:sldId id="269" r:id="rId24"/>
    <p:sldId id="278" r:id="rId25"/>
    <p:sldId id="356" r:id="rId26"/>
    <p:sldId id="357" r:id="rId27"/>
    <p:sldId id="358" r:id="rId28"/>
    <p:sldId id="359" r:id="rId29"/>
    <p:sldId id="281" r:id="rId30"/>
    <p:sldId id="361" r:id="rId31"/>
    <p:sldId id="282" r:id="rId32"/>
    <p:sldId id="283" r:id="rId33"/>
    <p:sldId id="391" r:id="rId34"/>
    <p:sldId id="343" r:id="rId35"/>
    <p:sldId id="344" r:id="rId36"/>
    <p:sldId id="304" r:id="rId37"/>
    <p:sldId id="322" r:id="rId38"/>
    <p:sldId id="368" r:id="rId39"/>
    <p:sldId id="369" r:id="rId40"/>
    <p:sldId id="370" r:id="rId41"/>
    <p:sldId id="371" r:id="rId42"/>
    <p:sldId id="372" r:id="rId43"/>
    <p:sldId id="373" r:id="rId44"/>
    <p:sldId id="374" r:id="rId45"/>
    <p:sldId id="375" r:id="rId46"/>
    <p:sldId id="390" r:id="rId47"/>
    <p:sldId id="377" r:id="rId48"/>
    <p:sldId id="379" r:id="rId49"/>
    <p:sldId id="380" r:id="rId50"/>
    <p:sldId id="381" r:id="rId51"/>
    <p:sldId id="364" r:id="rId52"/>
    <p:sldId id="324" r:id="rId53"/>
    <p:sldId id="325" r:id="rId54"/>
    <p:sldId id="306" r:id="rId55"/>
    <p:sldId id="383" r:id="rId56"/>
    <p:sldId id="382" r:id="rId57"/>
    <p:sldId id="384" r:id="rId58"/>
    <p:sldId id="385" r:id="rId59"/>
    <p:sldId id="386" r:id="rId60"/>
    <p:sldId id="347" r:id="rId61"/>
  </p:sldIdLst>
  <p:sldSz cx="9144000" cy="6858000" type="screen4x3"/>
  <p:notesSz cx="6858000" cy="9144000"/>
  <p:defaultTextStyle>
    <a:lvl1pPr marL="0" algn="l" rtl="0" latinLnBrk="0">
      <a:defRPr lang="fr-FR" sz="1800" kern="1200">
        <a:solidFill>
          <a:schemeClr val="tx1"/>
        </a:solidFill>
        <a:latin typeface="+mn-lt"/>
        <a:ea typeface="+mn-ea"/>
        <a:cs typeface="+mn-cs"/>
      </a:defRPr>
    </a:lvl1pPr>
    <a:lvl2pPr marL="457200" algn="l" rtl="0" latinLnBrk="0">
      <a:defRPr lang="fr-FR" sz="1800" kern="1200">
        <a:solidFill>
          <a:schemeClr val="tx1"/>
        </a:solidFill>
        <a:latin typeface="+mn-lt"/>
        <a:ea typeface="+mn-ea"/>
        <a:cs typeface="+mn-cs"/>
      </a:defRPr>
    </a:lvl2pPr>
    <a:lvl3pPr marL="914400" algn="l" rtl="0" latinLnBrk="0">
      <a:defRPr lang="fr-FR" sz="1800" kern="1200">
        <a:solidFill>
          <a:schemeClr val="tx1"/>
        </a:solidFill>
        <a:latin typeface="+mn-lt"/>
        <a:ea typeface="+mn-ea"/>
        <a:cs typeface="+mn-cs"/>
      </a:defRPr>
    </a:lvl3pPr>
    <a:lvl4pPr marL="1371600" algn="l" rtl="0" latinLnBrk="0">
      <a:defRPr lang="fr-FR" sz="1800" kern="1200">
        <a:solidFill>
          <a:schemeClr val="tx1"/>
        </a:solidFill>
        <a:latin typeface="+mn-lt"/>
        <a:ea typeface="+mn-ea"/>
        <a:cs typeface="+mn-cs"/>
      </a:defRPr>
    </a:lvl4pPr>
    <a:lvl5pPr marL="1828800" algn="l" rtl="0" latinLnBrk="0">
      <a:defRPr lang="fr-FR" sz="1800" kern="1200">
        <a:solidFill>
          <a:schemeClr val="tx1"/>
        </a:solidFill>
        <a:latin typeface="+mn-lt"/>
        <a:ea typeface="+mn-ea"/>
        <a:cs typeface="+mn-cs"/>
      </a:defRPr>
    </a:lvl5pPr>
    <a:lvl6pPr marL="2286000" algn="l" rtl="0" latinLnBrk="0">
      <a:defRPr lang="fr-FR" sz="1800" kern="1200">
        <a:solidFill>
          <a:schemeClr val="tx1"/>
        </a:solidFill>
        <a:latin typeface="+mn-lt"/>
        <a:ea typeface="+mn-ea"/>
        <a:cs typeface="+mn-cs"/>
      </a:defRPr>
    </a:lvl6pPr>
    <a:lvl7pPr marL="2743200" algn="l" rtl="0" latinLnBrk="0">
      <a:defRPr lang="fr-FR" sz="1800" kern="1200">
        <a:solidFill>
          <a:schemeClr val="tx1"/>
        </a:solidFill>
        <a:latin typeface="+mn-lt"/>
        <a:ea typeface="+mn-ea"/>
        <a:cs typeface="+mn-cs"/>
      </a:defRPr>
    </a:lvl7pPr>
    <a:lvl8pPr marL="3200400" algn="l" rtl="0" latinLnBrk="0">
      <a:defRPr lang="fr-FR" sz="1800" kern="1200">
        <a:solidFill>
          <a:schemeClr val="tx1"/>
        </a:solidFill>
        <a:latin typeface="+mn-lt"/>
        <a:ea typeface="+mn-ea"/>
        <a:cs typeface="+mn-cs"/>
      </a:defRPr>
    </a:lvl8pPr>
    <a:lvl9pPr marL="3657600" algn="l" rtl="0" latinLnBrk="0">
      <a:defRPr lang="fr-F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336699"/>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88204" autoAdjust="0"/>
  </p:normalViewPr>
  <p:slideViewPr>
    <p:cSldViewPr>
      <p:cViewPr>
        <p:scale>
          <a:sx n="66" d="100"/>
          <a:sy n="66" d="100"/>
        </p:scale>
        <p:origin x="-157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2E91CA-AAD9-46C8-8AD0-CDBCFF12BFCC}" type="doc">
      <dgm:prSet loTypeId="urn:microsoft.com/office/officeart/2005/8/layout/radial4" loCatId="relationship" qsTypeId="urn:microsoft.com/office/officeart/2005/8/quickstyle/simple4" qsCatId="simple" csTypeId="urn:microsoft.com/office/officeart/2005/8/colors/colorful1" csCatId="colorful" phldr="1"/>
      <dgm:spPr/>
      <dgm:t>
        <a:bodyPr/>
        <a:lstStyle/>
        <a:p>
          <a:endParaRPr lang="fr-FR"/>
        </a:p>
      </dgm:t>
    </dgm:pt>
    <dgm:pt modelId="{49A99E04-1461-4585-BAD4-576390B6AD60}">
      <dgm:prSet phldrT="[Texte]"/>
      <dgm:spPr/>
      <dgm:t>
        <a:bodyPr/>
        <a:lstStyle/>
        <a:p>
          <a:r>
            <a:rPr lang="fr-FR" b="1" dirty="0" smtClean="0"/>
            <a:t>Secteurs du PDAU </a:t>
          </a:r>
          <a:endParaRPr lang="fr-FR" dirty="0"/>
        </a:p>
      </dgm:t>
    </dgm:pt>
    <dgm:pt modelId="{A667D7E0-5ADA-4F76-B9EA-2CA14025B561}" type="parTrans" cxnId="{DAC8DA2B-EF52-4B3A-A29C-4001E394B980}">
      <dgm:prSet/>
      <dgm:spPr/>
      <dgm:t>
        <a:bodyPr/>
        <a:lstStyle/>
        <a:p>
          <a:endParaRPr lang="fr-FR"/>
        </a:p>
      </dgm:t>
    </dgm:pt>
    <dgm:pt modelId="{530BE333-898E-4206-8F59-D62C0B3E42B6}" type="sibTrans" cxnId="{DAC8DA2B-EF52-4B3A-A29C-4001E394B980}">
      <dgm:prSet/>
      <dgm:spPr/>
      <dgm:t>
        <a:bodyPr/>
        <a:lstStyle/>
        <a:p>
          <a:endParaRPr lang="fr-FR"/>
        </a:p>
      </dgm:t>
    </dgm:pt>
    <dgm:pt modelId="{D3BB52D5-5474-4028-B9E8-02E3C1AF142D}">
      <dgm:prSet phldrT="[Texte]"/>
      <dgm:spPr/>
      <dgm:t>
        <a:bodyPr/>
        <a:lstStyle/>
        <a:p>
          <a:r>
            <a:rPr lang="fr-FR" dirty="0" smtClean="0"/>
            <a:t>(AU) Secteurs a urbaniser</a:t>
          </a:r>
          <a:endParaRPr lang="fr-FR" dirty="0"/>
        </a:p>
      </dgm:t>
    </dgm:pt>
    <dgm:pt modelId="{EDF79AF5-3D91-4232-B9CB-48A7412D6930}" type="parTrans" cxnId="{200AC1CF-06F1-46E4-ACD9-2821B46F9465}">
      <dgm:prSet/>
      <dgm:spPr/>
      <dgm:t>
        <a:bodyPr/>
        <a:lstStyle/>
        <a:p>
          <a:endParaRPr lang="fr-FR"/>
        </a:p>
      </dgm:t>
    </dgm:pt>
    <dgm:pt modelId="{6AB4EA5C-AC2B-4360-A57E-6C913947CCC3}" type="sibTrans" cxnId="{200AC1CF-06F1-46E4-ACD9-2821B46F9465}">
      <dgm:prSet/>
      <dgm:spPr/>
      <dgm:t>
        <a:bodyPr/>
        <a:lstStyle/>
        <a:p>
          <a:endParaRPr lang="fr-FR"/>
        </a:p>
      </dgm:t>
    </dgm:pt>
    <dgm:pt modelId="{2B6B84B1-4CF9-4710-BB32-24FCF2E2DE6B}">
      <dgm:prSet phldrT="[Texte]"/>
      <dgm:spPr/>
      <dgm:t>
        <a:bodyPr/>
        <a:lstStyle/>
        <a:p>
          <a:r>
            <a:rPr lang="fr-FR" dirty="0" smtClean="0"/>
            <a:t>(U) Secteurs urbanises</a:t>
          </a:r>
          <a:endParaRPr lang="fr-FR" dirty="0"/>
        </a:p>
      </dgm:t>
    </dgm:pt>
    <dgm:pt modelId="{9F9848E4-15A4-4B0F-86C2-1574C08AEADC}" type="parTrans" cxnId="{C08C3F6F-AD86-4BB5-ACCC-8AEA5662E28D}">
      <dgm:prSet/>
      <dgm:spPr/>
      <dgm:t>
        <a:bodyPr/>
        <a:lstStyle/>
        <a:p>
          <a:endParaRPr lang="fr-FR"/>
        </a:p>
      </dgm:t>
    </dgm:pt>
    <dgm:pt modelId="{562FF8D6-ACC5-4EDA-BD85-BAD4CE3732D9}" type="sibTrans" cxnId="{C08C3F6F-AD86-4BB5-ACCC-8AEA5662E28D}">
      <dgm:prSet/>
      <dgm:spPr/>
      <dgm:t>
        <a:bodyPr/>
        <a:lstStyle/>
        <a:p>
          <a:endParaRPr lang="fr-FR"/>
        </a:p>
      </dgm:t>
    </dgm:pt>
    <dgm:pt modelId="{71DE5803-2FCE-4F5C-AFE8-B2CFD02E599D}">
      <dgm:prSet phldrT="[Texte]"/>
      <dgm:spPr/>
      <dgm:t>
        <a:bodyPr/>
        <a:lstStyle/>
        <a:p>
          <a:r>
            <a:rPr lang="fr-FR" dirty="0" smtClean="0">
              <a:solidFill>
                <a:prstClr val="black"/>
              </a:solidFill>
            </a:rPr>
            <a:t>(NU) Secteurs non urbanisables</a:t>
          </a:r>
          <a:endParaRPr lang="fr-FR" dirty="0"/>
        </a:p>
      </dgm:t>
    </dgm:pt>
    <dgm:pt modelId="{4BDC83F7-F510-432E-9ED4-E7F4CE7553A9}" type="parTrans" cxnId="{6ACF5DF5-FE1E-4DE1-BAB8-BE13239EEB3D}">
      <dgm:prSet/>
      <dgm:spPr/>
      <dgm:t>
        <a:bodyPr/>
        <a:lstStyle/>
        <a:p>
          <a:endParaRPr lang="fr-FR"/>
        </a:p>
      </dgm:t>
    </dgm:pt>
    <dgm:pt modelId="{3766FB70-D371-4597-8BAE-2AD18319F297}" type="sibTrans" cxnId="{6ACF5DF5-FE1E-4DE1-BAB8-BE13239EEB3D}">
      <dgm:prSet/>
      <dgm:spPr/>
      <dgm:t>
        <a:bodyPr/>
        <a:lstStyle/>
        <a:p>
          <a:endParaRPr lang="fr-FR"/>
        </a:p>
      </dgm:t>
    </dgm:pt>
    <dgm:pt modelId="{292055BE-2344-4056-B43C-00FB2A8A7CC8}">
      <dgm:prSet phldrT="[Texte]"/>
      <dgm:spPr/>
      <dgm:t>
        <a:bodyPr/>
        <a:lstStyle/>
        <a:p>
          <a:r>
            <a:rPr lang="fr-FR" dirty="0" smtClean="0">
              <a:solidFill>
                <a:prstClr val="black"/>
              </a:solidFill>
            </a:rPr>
            <a:t>(UF) Secteurs d’urbanisation future</a:t>
          </a:r>
          <a:endParaRPr lang="fr-FR" dirty="0"/>
        </a:p>
      </dgm:t>
    </dgm:pt>
    <dgm:pt modelId="{C3FD6FA1-FDE2-4206-A49A-64D6EC687AD7}" type="parTrans" cxnId="{5DDEA265-3D9C-4B61-B731-D464F59C36B6}">
      <dgm:prSet/>
      <dgm:spPr/>
      <dgm:t>
        <a:bodyPr/>
        <a:lstStyle/>
        <a:p>
          <a:endParaRPr lang="fr-FR"/>
        </a:p>
      </dgm:t>
    </dgm:pt>
    <dgm:pt modelId="{0A2F05E3-296A-4029-9020-0638D1A1C7C6}" type="sibTrans" cxnId="{5DDEA265-3D9C-4B61-B731-D464F59C36B6}">
      <dgm:prSet/>
      <dgm:spPr/>
      <dgm:t>
        <a:bodyPr/>
        <a:lstStyle/>
        <a:p>
          <a:endParaRPr lang="fr-FR"/>
        </a:p>
      </dgm:t>
    </dgm:pt>
    <dgm:pt modelId="{F8176B4B-D52E-4639-BA9E-9DA3910AF62D}" type="pres">
      <dgm:prSet presAssocID="{CD2E91CA-AAD9-46C8-8AD0-CDBCFF12BFCC}" presName="cycle" presStyleCnt="0">
        <dgm:presLayoutVars>
          <dgm:chMax val="1"/>
          <dgm:dir/>
          <dgm:animLvl val="ctr"/>
          <dgm:resizeHandles val="exact"/>
        </dgm:presLayoutVars>
      </dgm:prSet>
      <dgm:spPr/>
      <dgm:t>
        <a:bodyPr/>
        <a:lstStyle/>
        <a:p>
          <a:endParaRPr lang="fr-FR"/>
        </a:p>
      </dgm:t>
    </dgm:pt>
    <dgm:pt modelId="{3DA9485C-94F5-45B0-9A15-3688B59C2A93}" type="pres">
      <dgm:prSet presAssocID="{49A99E04-1461-4585-BAD4-576390B6AD60}" presName="centerShape" presStyleLbl="node0" presStyleIdx="0" presStyleCnt="1"/>
      <dgm:spPr/>
      <dgm:t>
        <a:bodyPr/>
        <a:lstStyle/>
        <a:p>
          <a:endParaRPr lang="fr-FR"/>
        </a:p>
      </dgm:t>
    </dgm:pt>
    <dgm:pt modelId="{A7379AAE-BD6B-4ACE-A6D4-167E12FD85AF}" type="pres">
      <dgm:prSet presAssocID="{EDF79AF5-3D91-4232-B9CB-48A7412D6930}" presName="parTrans" presStyleLbl="bgSibTrans2D1" presStyleIdx="0" presStyleCnt="4" custLinFactNeighborX="3691" custLinFactNeighborY="16214"/>
      <dgm:spPr/>
      <dgm:t>
        <a:bodyPr/>
        <a:lstStyle/>
        <a:p>
          <a:endParaRPr lang="fr-FR"/>
        </a:p>
      </dgm:t>
    </dgm:pt>
    <dgm:pt modelId="{764C09A3-73F0-40C3-AC69-B45C30565575}" type="pres">
      <dgm:prSet presAssocID="{D3BB52D5-5474-4028-B9E8-02E3C1AF142D}" presName="node" presStyleLbl="node1" presStyleIdx="0" presStyleCnt="4">
        <dgm:presLayoutVars>
          <dgm:bulletEnabled val="1"/>
        </dgm:presLayoutVars>
      </dgm:prSet>
      <dgm:spPr/>
      <dgm:t>
        <a:bodyPr/>
        <a:lstStyle/>
        <a:p>
          <a:endParaRPr lang="fr-FR"/>
        </a:p>
      </dgm:t>
    </dgm:pt>
    <dgm:pt modelId="{FA970193-C9F6-4588-815C-3AC01F5B6ECC}" type="pres">
      <dgm:prSet presAssocID="{9F9848E4-15A4-4B0F-86C2-1574C08AEADC}" presName="parTrans" presStyleLbl="bgSibTrans2D1" presStyleIdx="1" presStyleCnt="4"/>
      <dgm:spPr/>
      <dgm:t>
        <a:bodyPr/>
        <a:lstStyle/>
        <a:p>
          <a:endParaRPr lang="fr-FR"/>
        </a:p>
      </dgm:t>
    </dgm:pt>
    <dgm:pt modelId="{061ADFB7-F0B7-4E02-948D-D8EB840F65E9}" type="pres">
      <dgm:prSet presAssocID="{2B6B84B1-4CF9-4710-BB32-24FCF2E2DE6B}" presName="node" presStyleLbl="node1" presStyleIdx="1" presStyleCnt="4">
        <dgm:presLayoutVars>
          <dgm:bulletEnabled val="1"/>
        </dgm:presLayoutVars>
      </dgm:prSet>
      <dgm:spPr/>
      <dgm:t>
        <a:bodyPr/>
        <a:lstStyle/>
        <a:p>
          <a:endParaRPr lang="fr-FR"/>
        </a:p>
      </dgm:t>
    </dgm:pt>
    <dgm:pt modelId="{CB8094F8-C7A9-4F8A-9960-2565A2256E0A}" type="pres">
      <dgm:prSet presAssocID="{4BDC83F7-F510-432E-9ED4-E7F4CE7553A9}" presName="parTrans" presStyleLbl="bgSibTrans2D1" presStyleIdx="2" presStyleCnt="4"/>
      <dgm:spPr/>
      <dgm:t>
        <a:bodyPr/>
        <a:lstStyle/>
        <a:p>
          <a:endParaRPr lang="fr-FR"/>
        </a:p>
      </dgm:t>
    </dgm:pt>
    <dgm:pt modelId="{6ABD0C51-6BC0-4D28-9B54-81EF10B39F1F}" type="pres">
      <dgm:prSet presAssocID="{71DE5803-2FCE-4F5C-AFE8-B2CFD02E599D}" presName="node" presStyleLbl="node1" presStyleIdx="2" presStyleCnt="4">
        <dgm:presLayoutVars>
          <dgm:bulletEnabled val="1"/>
        </dgm:presLayoutVars>
      </dgm:prSet>
      <dgm:spPr/>
      <dgm:t>
        <a:bodyPr/>
        <a:lstStyle/>
        <a:p>
          <a:endParaRPr lang="fr-FR"/>
        </a:p>
      </dgm:t>
    </dgm:pt>
    <dgm:pt modelId="{39F9C060-D560-4330-A144-91D8ED49032D}" type="pres">
      <dgm:prSet presAssocID="{C3FD6FA1-FDE2-4206-A49A-64D6EC687AD7}" presName="parTrans" presStyleLbl="bgSibTrans2D1" presStyleIdx="3" presStyleCnt="4" custLinFactNeighborX="-5344" custLinFactNeighborY="16214"/>
      <dgm:spPr/>
      <dgm:t>
        <a:bodyPr/>
        <a:lstStyle/>
        <a:p>
          <a:endParaRPr lang="fr-FR"/>
        </a:p>
      </dgm:t>
    </dgm:pt>
    <dgm:pt modelId="{3A66306B-76AB-4D9A-A9AE-C51A21C32578}" type="pres">
      <dgm:prSet presAssocID="{292055BE-2344-4056-B43C-00FB2A8A7CC8}" presName="node" presStyleLbl="node1" presStyleIdx="3" presStyleCnt="4">
        <dgm:presLayoutVars>
          <dgm:bulletEnabled val="1"/>
        </dgm:presLayoutVars>
      </dgm:prSet>
      <dgm:spPr/>
      <dgm:t>
        <a:bodyPr/>
        <a:lstStyle/>
        <a:p>
          <a:endParaRPr lang="fr-FR"/>
        </a:p>
      </dgm:t>
    </dgm:pt>
  </dgm:ptLst>
  <dgm:cxnLst>
    <dgm:cxn modelId="{9CAD2B24-85A9-4B47-B639-82BDF4807B34}" type="presOf" srcId="{EDF79AF5-3D91-4232-B9CB-48A7412D6930}" destId="{A7379AAE-BD6B-4ACE-A6D4-167E12FD85AF}" srcOrd="0" destOrd="0" presId="urn:microsoft.com/office/officeart/2005/8/layout/radial4"/>
    <dgm:cxn modelId="{C08C3F6F-AD86-4BB5-ACCC-8AEA5662E28D}" srcId="{49A99E04-1461-4585-BAD4-576390B6AD60}" destId="{2B6B84B1-4CF9-4710-BB32-24FCF2E2DE6B}" srcOrd="1" destOrd="0" parTransId="{9F9848E4-15A4-4B0F-86C2-1574C08AEADC}" sibTransId="{562FF8D6-ACC5-4EDA-BD85-BAD4CE3732D9}"/>
    <dgm:cxn modelId="{6ACF5DF5-FE1E-4DE1-BAB8-BE13239EEB3D}" srcId="{49A99E04-1461-4585-BAD4-576390B6AD60}" destId="{71DE5803-2FCE-4F5C-AFE8-B2CFD02E599D}" srcOrd="2" destOrd="0" parTransId="{4BDC83F7-F510-432E-9ED4-E7F4CE7553A9}" sibTransId="{3766FB70-D371-4597-8BAE-2AD18319F297}"/>
    <dgm:cxn modelId="{4EF64382-4644-494E-B11F-39A02BECD2E8}" type="presOf" srcId="{CD2E91CA-AAD9-46C8-8AD0-CDBCFF12BFCC}" destId="{F8176B4B-D52E-4639-BA9E-9DA3910AF62D}" srcOrd="0" destOrd="0" presId="urn:microsoft.com/office/officeart/2005/8/layout/radial4"/>
    <dgm:cxn modelId="{61D0FB4B-6451-4E09-B61C-D98F00AFA4E8}" type="presOf" srcId="{2B6B84B1-4CF9-4710-BB32-24FCF2E2DE6B}" destId="{061ADFB7-F0B7-4E02-948D-D8EB840F65E9}" srcOrd="0" destOrd="0" presId="urn:microsoft.com/office/officeart/2005/8/layout/radial4"/>
    <dgm:cxn modelId="{DE555469-05AE-4959-A3FB-8D64B124EE9E}" type="presOf" srcId="{71DE5803-2FCE-4F5C-AFE8-B2CFD02E599D}" destId="{6ABD0C51-6BC0-4D28-9B54-81EF10B39F1F}" srcOrd="0" destOrd="0" presId="urn:microsoft.com/office/officeart/2005/8/layout/radial4"/>
    <dgm:cxn modelId="{120FAA78-4CCC-449C-9584-213CEF7D8493}" type="presOf" srcId="{292055BE-2344-4056-B43C-00FB2A8A7CC8}" destId="{3A66306B-76AB-4D9A-A9AE-C51A21C32578}" srcOrd="0" destOrd="0" presId="urn:microsoft.com/office/officeart/2005/8/layout/radial4"/>
    <dgm:cxn modelId="{A303A285-1E36-4CC5-9E64-C2946363A93C}" type="presOf" srcId="{C3FD6FA1-FDE2-4206-A49A-64D6EC687AD7}" destId="{39F9C060-D560-4330-A144-91D8ED49032D}" srcOrd="0" destOrd="0" presId="urn:microsoft.com/office/officeart/2005/8/layout/radial4"/>
    <dgm:cxn modelId="{DAC8DA2B-EF52-4B3A-A29C-4001E394B980}" srcId="{CD2E91CA-AAD9-46C8-8AD0-CDBCFF12BFCC}" destId="{49A99E04-1461-4585-BAD4-576390B6AD60}" srcOrd="0" destOrd="0" parTransId="{A667D7E0-5ADA-4F76-B9EA-2CA14025B561}" sibTransId="{530BE333-898E-4206-8F59-D62C0B3E42B6}"/>
    <dgm:cxn modelId="{5DDEA265-3D9C-4B61-B731-D464F59C36B6}" srcId="{49A99E04-1461-4585-BAD4-576390B6AD60}" destId="{292055BE-2344-4056-B43C-00FB2A8A7CC8}" srcOrd="3" destOrd="0" parTransId="{C3FD6FA1-FDE2-4206-A49A-64D6EC687AD7}" sibTransId="{0A2F05E3-296A-4029-9020-0638D1A1C7C6}"/>
    <dgm:cxn modelId="{200AC1CF-06F1-46E4-ACD9-2821B46F9465}" srcId="{49A99E04-1461-4585-BAD4-576390B6AD60}" destId="{D3BB52D5-5474-4028-B9E8-02E3C1AF142D}" srcOrd="0" destOrd="0" parTransId="{EDF79AF5-3D91-4232-B9CB-48A7412D6930}" sibTransId="{6AB4EA5C-AC2B-4360-A57E-6C913947CCC3}"/>
    <dgm:cxn modelId="{C3EE83AD-8F01-424F-8F95-B1B8DAE4D48B}" type="presOf" srcId="{9F9848E4-15A4-4B0F-86C2-1574C08AEADC}" destId="{FA970193-C9F6-4588-815C-3AC01F5B6ECC}" srcOrd="0" destOrd="0" presId="urn:microsoft.com/office/officeart/2005/8/layout/radial4"/>
    <dgm:cxn modelId="{1D954844-D7C8-4F5E-96C5-12A1B988B848}" type="presOf" srcId="{D3BB52D5-5474-4028-B9E8-02E3C1AF142D}" destId="{764C09A3-73F0-40C3-AC69-B45C30565575}" srcOrd="0" destOrd="0" presId="urn:microsoft.com/office/officeart/2005/8/layout/radial4"/>
    <dgm:cxn modelId="{3554F0A9-F8B7-4C5C-81B2-0096F1FB5B82}" type="presOf" srcId="{49A99E04-1461-4585-BAD4-576390B6AD60}" destId="{3DA9485C-94F5-45B0-9A15-3688B59C2A93}" srcOrd="0" destOrd="0" presId="urn:microsoft.com/office/officeart/2005/8/layout/radial4"/>
    <dgm:cxn modelId="{B4DDE12A-6BAA-430B-9ADE-8B5E008EEC6F}" type="presOf" srcId="{4BDC83F7-F510-432E-9ED4-E7F4CE7553A9}" destId="{CB8094F8-C7A9-4F8A-9960-2565A2256E0A}" srcOrd="0" destOrd="0" presId="urn:microsoft.com/office/officeart/2005/8/layout/radial4"/>
    <dgm:cxn modelId="{532E1F40-A507-47E3-95C6-624216E16DE4}" type="presParOf" srcId="{F8176B4B-D52E-4639-BA9E-9DA3910AF62D}" destId="{3DA9485C-94F5-45B0-9A15-3688B59C2A93}" srcOrd="0" destOrd="0" presId="urn:microsoft.com/office/officeart/2005/8/layout/radial4"/>
    <dgm:cxn modelId="{43312BF1-3954-4093-AAB3-547BC63FFEE6}" type="presParOf" srcId="{F8176B4B-D52E-4639-BA9E-9DA3910AF62D}" destId="{A7379AAE-BD6B-4ACE-A6D4-167E12FD85AF}" srcOrd="1" destOrd="0" presId="urn:microsoft.com/office/officeart/2005/8/layout/radial4"/>
    <dgm:cxn modelId="{E346E922-56CC-46BD-8129-19EA0DEFAEE6}" type="presParOf" srcId="{F8176B4B-D52E-4639-BA9E-9DA3910AF62D}" destId="{764C09A3-73F0-40C3-AC69-B45C30565575}" srcOrd="2" destOrd="0" presId="urn:microsoft.com/office/officeart/2005/8/layout/radial4"/>
    <dgm:cxn modelId="{0A5DE95D-6A79-4EE6-A5E3-84D87B9B326F}" type="presParOf" srcId="{F8176B4B-D52E-4639-BA9E-9DA3910AF62D}" destId="{FA970193-C9F6-4588-815C-3AC01F5B6ECC}" srcOrd="3" destOrd="0" presId="urn:microsoft.com/office/officeart/2005/8/layout/radial4"/>
    <dgm:cxn modelId="{70756F7C-FEE1-4BC6-BEEB-95D760252206}" type="presParOf" srcId="{F8176B4B-D52E-4639-BA9E-9DA3910AF62D}" destId="{061ADFB7-F0B7-4E02-948D-D8EB840F65E9}" srcOrd="4" destOrd="0" presId="urn:microsoft.com/office/officeart/2005/8/layout/radial4"/>
    <dgm:cxn modelId="{80BE6FB4-CDE9-46BE-8680-6CD44F41D0AB}" type="presParOf" srcId="{F8176B4B-D52E-4639-BA9E-9DA3910AF62D}" destId="{CB8094F8-C7A9-4F8A-9960-2565A2256E0A}" srcOrd="5" destOrd="0" presId="urn:microsoft.com/office/officeart/2005/8/layout/radial4"/>
    <dgm:cxn modelId="{442F94BA-F4A4-4AA2-BA51-68FC30406B7A}" type="presParOf" srcId="{F8176B4B-D52E-4639-BA9E-9DA3910AF62D}" destId="{6ABD0C51-6BC0-4D28-9B54-81EF10B39F1F}" srcOrd="6" destOrd="0" presId="urn:microsoft.com/office/officeart/2005/8/layout/radial4"/>
    <dgm:cxn modelId="{C95CDD18-2DBE-4937-90BD-059C1C9D1EBA}" type="presParOf" srcId="{F8176B4B-D52E-4639-BA9E-9DA3910AF62D}" destId="{39F9C060-D560-4330-A144-91D8ED49032D}" srcOrd="7" destOrd="0" presId="urn:microsoft.com/office/officeart/2005/8/layout/radial4"/>
    <dgm:cxn modelId="{34902AB2-42B0-41B1-9D9A-446B74A99DFD}" type="presParOf" srcId="{F8176B4B-D52E-4639-BA9E-9DA3910AF62D}" destId="{3A66306B-76AB-4D9A-A9AE-C51A21C32578}"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A9485C-94F5-45B0-9A15-3688B59C2A93}">
      <dsp:nvSpPr>
        <dsp:cNvPr id="0" name=""/>
        <dsp:cNvSpPr/>
      </dsp:nvSpPr>
      <dsp:spPr>
        <a:xfrm>
          <a:off x="2415789" y="2546220"/>
          <a:ext cx="1787022" cy="178702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fr-FR" sz="2300" b="1" kern="1200" dirty="0" smtClean="0"/>
            <a:t>Secteurs du PDAU </a:t>
          </a:r>
          <a:endParaRPr lang="fr-FR" sz="2300" kern="1200" dirty="0"/>
        </a:p>
      </dsp:txBody>
      <dsp:txXfrm>
        <a:off x="2415789" y="2546220"/>
        <a:ext cx="1787022" cy="1787022"/>
      </dsp:txXfrm>
    </dsp:sp>
    <dsp:sp modelId="{A7379AAE-BD6B-4ACE-A6D4-167E12FD85AF}">
      <dsp:nvSpPr>
        <dsp:cNvPr id="0" name=""/>
        <dsp:cNvSpPr/>
      </dsp:nvSpPr>
      <dsp:spPr>
        <a:xfrm rot="11700000">
          <a:off x="880983" y="2810776"/>
          <a:ext cx="1561705" cy="509301"/>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64C09A3-73F0-40C3-AC69-B45C30565575}">
      <dsp:nvSpPr>
        <dsp:cNvPr id="0" name=""/>
        <dsp:cNvSpPr/>
      </dsp:nvSpPr>
      <dsp:spPr>
        <a:xfrm>
          <a:off x="1111" y="2101681"/>
          <a:ext cx="1697671" cy="135813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fr-FR" sz="1900" kern="1200" dirty="0" smtClean="0"/>
            <a:t>(AU) Secteurs a urbaniser</a:t>
          </a:r>
          <a:endParaRPr lang="fr-FR" sz="1900" kern="1200" dirty="0"/>
        </a:p>
      </dsp:txBody>
      <dsp:txXfrm>
        <a:off x="1111" y="2101681"/>
        <a:ext cx="1697671" cy="1358137"/>
      </dsp:txXfrm>
    </dsp:sp>
    <dsp:sp modelId="{FA970193-C9F6-4588-815C-3AC01F5B6ECC}">
      <dsp:nvSpPr>
        <dsp:cNvPr id="0" name=""/>
        <dsp:cNvSpPr/>
      </dsp:nvSpPr>
      <dsp:spPr>
        <a:xfrm rot="14700000">
          <a:off x="1782418" y="1585214"/>
          <a:ext cx="1561705" cy="509301"/>
        </a:xfrm>
        <a:prstGeom prst="lef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61ADFB7-F0B7-4E02-948D-D8EB840F65E9}">
      <dsp:nvSpPr>
        <dsp:cNvPr id="0" name=""/>
        <dsp:cNvSpPr/>
      </dsp:nvSpPr>
      <dsp:spPr>
        <a:xfrm>
          <a:off x="1384432" y="453103"/>
          <a:ext cx="1697671" cy="1358137"/>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fr-FR" sz="1900" kern="1200" dirty="0" smtClean="0"/>
            <a:t>(U) Secteurs urbanises</a:t>
          </a:r>
          <a:endParaRPr lang="fr-FR" sz="1900" kern="1200" dirty="0"/>
        </a:p>
      </dsp:txBody>
      <dsp:txXfrm>
        <a:off x="1384432" y="453103"/>
        <a:ext cx="1697671" cy="1358137"/>
      </dsp:txXfrm>
    </dsp:sp>
    <dsp:sp modelId="{CB8094F8-C7A9-4F8A-9960-2565A2256E0A}">
      <dsp:nvSpPr>
        <dsp:cNvPr id="0" name=""/>
        <dsp:cNvSpPr/>
      </dsp:nvSpPr>
      <dsp:spPr>
        <a:xfrm rot="17700000">
          <a:off x="3274477" y="1585214"/>
          <a:ext cx="1561705" cy="509301"/>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ABD0C51-6BC0-4D28-9B54-81EF10B39F1F}">
      <dsp:nvSpPr>
        <dsp:cNvPr id="0" name=""/>
        <dsp:cNvSpPr/>
      </dsp:nvSpPr>
      <dsp:spPr>
        <a:xfrm>
          <a:off x="3536497" y="453103"/>
          <a:ext cx="1697671" cy="135813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fr-FR" sz="1900" kern="1200" dirty="0" smtClean="0">
              <a:solidFill>
                <a:prstClr val="black"/>
              </a:solidFill>
            </a:rPr>
            <a:t>(NU) Secteurs non urbanisables</a:t>
          </a:r>
          <a:endParaRPr lang="fr-FR" sz="1900" kern="1200" dirty="0"/>
        </a:p>
      </dsp:txBody>
      <dsp:txXfrm>
        <a:off x="3536497" y="453103"/>
        <a:ext cx="1697671" cy="1358137"/>
      </dsp:txXfrm>
    </dsp:sp>
    <dsp:sp modelId="{39F9C060-D560-4330-A144-91D8ED49032D}">
      <dsp:nvSpPr>
        <dsp:cNvPr id="0" name=""/>
        <dsp:cNvSpPr/>
      </dsp:nvSpPr>
      <dsp:spPr>
        <a:xfrm rot="20700000">
          <a:off x="4150097" y="2810776"/>
          <a:ext cx="1561705" cy="509301"/>
        </a:xfrm>
        <a:prstGeom prst="lef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A66306B-76AB-4D9A-A9AE-C51A21C32578}">
      <dsp:nvSpPr>
        <dsp:cNvPr id="0" name=""/>
        <dsp:cNvSpPr/>
      </dsp:nvSpPr>
      <dsp:spPr>
        <a:xfrm>
          <a:off x="4919818" y="2101681"/>
          <a:ext cx="1697671" cy="1358137"/>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fr-FR" sz="1900" kern="1200" dirty="0" smtClean="0">
              <a:solidFill>
                <a:prstClr val="black"/>
              </a:solidFill>
            </a:rPr>
            <a:t>(UF) Secteurs d’urbanisation future</a:t>
          </a:r>
          <a:endParaRPr lang="fr-FR" sz="1900" kern="1200" dirty="0"/>
        </a:p>
      </dsp:txBody>
      <dsp:txXfrm>
        <a:off x="4919818" y="2101681"/>
        <a:ext cx="1697671" cy="135813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fr-FR" sz="1200"/>
            </a:lvl1pPr>
            <a:extLst/>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fr-FR" sz="1200"/>
            </a:lvl1pPr>
            <a:extLst/>
          </a:lstStyle>
          <a:p>
            <a:fld id="{C238408C-6839-46EE-8131-EDA75C487F2E}" type="datetimeFigureOut">
              <a:rPr/>
              <a:pPr/>
              <a:t>30/06/2006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fr-FR"/>
              <a:t>Cliquez pour modifier les styles du texte du masque</a:t>
            </a:r>
          </a:p>
          <a:p>
            <a:pPr lvl="1"/>
            <a:r>
              <a:rPr lang="fr-FR"/>
              <a:t>Niveau 2</a:t>
            </a:r>
          </a:p>
          <a:p>
            <a:pPr lvl="2"/>
            <a:r>
              <a:rPr lang="fr-FR"/>
              <a:t>Niveau 3</a:t>
            </a:r>
          </a:p>
          <a:p>
            <a:pPr lvl="3"/>
            <a:r>
              <a:rPr lang="fr-FR"/>
              <a:t>Niveau 4</a:t>
            </a:r>
          </a:p>
          <a:p>
            <a:pPr lvl="4"/>
            <a:r>
              <a:rPr lang="fr-FR"/>
              <a:t>Niveau 5</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fr-FR" sz="1200"/>
            </a:lvl1pPr>
            <a:extLst/>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fr-FR" sz="1200"/>
            </a:lvl1pPr>
            <a:extLst/>
          </a:lstStyle>
          <a:p>
            <a:fld id="{87D77045-401A-4D5E-BFE3-54C21A8A6634}" type="slidenum">
              <a:rPr/>
              <a:pPr/>
              <a:t>‹N°›</a:t>
            </a:fld>
            <a:endParaRPr lang="fr-FR"/>
          </a:p>
        </p:txBody>
      </p:sp>
    </p:spTree>
  </p:cSld>
  <p:clrMap bg1="lt1" tx1="dk1" bg2="lt2" tx2="dk2" accent1="accent1" accent2="accent2" accent3="accent3" accent4="accent4" accent5="accent5" accent6="accent6" hlink="hlink" folHlink="folHlink"/>
  <p:notesStyle>
    <a:lvl1pPr marL="0" algn="l" rtl="0" latinLnBrk="0">
      <a:defRPr lang="fr-FR" sz="1200" kern="1200">
        <a:solidFill>
          <a:schemeClr val="tx1"/>
        </a:solidFill>
        <a:latin typeface="+mn-lt"/>
        <a:ea typeface="+mn-ea"/>
        <a:cs typeface="+mn-cs"/>
      </a:defRPr>
    </a:lvl1pPr>
    <a:lvl2pPr marL="457200" algn="l" rtl="0" latinLnBrk="0">
      <a:defRPr lang="fr-FR" sz="1200" kern="1200">
        <a:solidFill>
          <a:schemeClr val="tx1"/>
        </a:solidFill>
        <a:latin typeface="+mn-lt"/>
        <a:ea typeface="+mn-ea"/>
        <a:cs typeface="+mn-cs"/>
      </a:defRPr>
    </a:lvl2pPr>
    <a:lvl3pPr marL="914400" algn="l" rtl="0" latinLnBrk="0">
      <a:defRPr lang="fr-FR" sz="1200" kern="1200">
        <a:solidFill>
          <a:schemeClr val="tx1"/>
        </a:solidFill>
        <a:latin typeface="+mn-lt"/>
        <a:ea typeface="+mn-ea"/>
        <a:cs typeface="+mn-cs"/>
      </a:defRPr>
    </a:lvl3pPr>
    <a:lvl4pPr marL="1371600" algn="l" rtl="0" latinLnBrk="0">
      <a:defRPr lang="fr-FR" sz="1200" kern="1200">
        <a:solidFill>
          <a:schemeClr val="tx1"/>
        </a:solidFill>
        <a:latin typeface="+mn-lt"/>
        <a:ea typeface="+mn-ea"/>
        <a:cs typeface="+mn-cs"/>
      </a:defRPr>
    </a:lvl4pPr>
    <a:lvl5pPr marL="1828800" algn="l" rtl="0" latinLnBrk="0">
      <a:defRPr lang="fr-FR" sz="1200" kern="1200">
        <a:solidFill>
          <a:schemeClr val="tx1"/>
        </a:solidFill>
        <a:latin typeface="+mn-lt"/>
        <a:ea typeface="+mn-ea"/>
        <a:cs typeface="+mn-cs"/>
      </a:defRPr>
    </a:lvl5pPr>
    <a:lvl6pPr marL="2286000" algn="l" rtl="0" latinLnBrk="0">
      <a:defRPr lang="fr-FR" sz="1200" kern="1200">
        <a:solidFill>
          <a:schemeClr val="tx1"/>
        </a:solidFill>
        <a:latin typeface="+mn-lt"/>
        <a:ea typeface="+mn-ea"/>
        <a:cs typeface="+mn-cs"/>
      </a:defRPr>
    </a:lvl6pPr>
    <a:lvl7pPr marL="2743200" algn="l" rtl="0" latinLnBrk="0">
      <a:defRPr lang="fr-FR" sz="1200" kern="1200">
        <a:solidFill>
          <a:schemeClr val="tx1"/>
        </a:solidFill>
        <a:latin typeface="+mn-lt"/>
        <a:ea typeface="+mn-ea"/>
        <a:cs typeface="+mn-cs"/>
      </a:defRPr>
    </a:lvl7pPr>
    <a:lvl8pPr marL="3200400" algn="l" rtl="0" latinLnBrk="0">
      <a:defRPr lang="fr-FR" sz="1200" kern="1200">
        <a:solidFill>
          <a:schemeClr val="tx1"/>
        </a:solidFill>
        <a:latin typeface="+mn-lt"/>
        <a:ea typeface="+mn-ea"/>
        <a:cs typeface="+mn-cs"/>
      </a:defRPr>
    </a:lvl8pPr>
    <a:lvl9pPr marL="3657600" algn="l" rtl="0" latinLnBrk="0">
      <a:defRPr lang="fr-F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baseline="0" dirty="0" smtClean="0">
                <a:solidFill>
                  <a:schemeClr val="tx1"/>
                </a:solidFill>
                <a:latin typeface="+mn-lt"/>
                <a:ea typeface="+mn-ea"/>
                <a:cs typeface="+mn-cs"/>
              </a:rPr>
              <a:t>Le patrimoine a une relation forte avec la planification urbaine car cette dernière intègre et protège se patrimoine à l’aide d’instrument d’urbanisme qui intègrent plusieurs dimensions culturels, économiques et sociaux.</a:t>
            </a:r>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11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u="none" kern="1200" dirty="0" smtClean="0">
                <a:solidFill>
                  <a:schemeClr val="tx1"/>
                </a:solidFill>
                <a:latin typeface="+mn-lt"/>
                <a:ea typeface="+mn-ea"/>
                <a:cs typeface="+mn-cs"/>
              </a:rPr>
              <a:t>Voie piétonne à remettre en état et façades  dégradées à réhabiliter avec un traitement approprié</a:t>
            </a:r>
          </a:p>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56</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u="none" kern="1200" dirty="0" smtClean="0">
                <a:solidFill>
                  <a:schemeClr val="tx1"/>
                </a:solidFill>
                <a:latin typeface="+mn-lt"/>
                <a:ea typeface="+mn-ea"/>
                <a:cs typeface="+mn-cs"/>
              </a:rPr>
              <a:t>PLACETTE MAQAM ECHAHID (la casbah)</a:t>
            </a:r>
          </a:p>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59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87D77045-401A-4D5E-BFE3-54C21A8A6634}" type="slidenum">
              <a:rPr lang="fr-FR" smtClean="0"/>
              <a:pPr/>
              <a:t>18</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20</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35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39</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41</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42</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baseline="0" dirty="0" smtClean="0">
                <a:solidFill>
                  <a:schemeClr val="tx1"/>
                </a:solidFill>
                <a:latin typeface="+mn-lt"/>
                <a:ea typeface="+mn-ea"/>
                <a:cs typeface="+mn-cs"/>
              </a:rPr>
              <a:t>Dans ce sens des statistiques ont été faite pour avoir une idée sur les actes d’urbanisme délivrés par l’assemblée populaire communale de la commune de Mazouna:</a:t>
            </a:r>
            <a:endParaRPr lang="fr-FR" dirty="0"/>
          </a:p>
        </p:txBody>
      </p:sp>
      <p:sp>
        <p:nvSpPr>
          <p:cNvPr id="4" name="Espace réservé du numéro de diapositive 3"/>
          <p:cNvSpPr>
            <a:spLocks noGrp="1"/>
          </p:cNvSpPr>
          <p:nvPr>
            <p:ph type="sldNum" sz="quarter" idx="10"/>
          </p:nvPr>
        </p:nvSpPr>
        <p:spPr/>
        <p:txBody>
          <a:bodyPr/>
          <a:lstStyle/>
          <a:p>
            <a:fld id="{87D77045-401A-4D5E-BFE3-54C21A8A6634}" type="slidenum">
              <a:rPr lang="fr-FR" smtClean="0"/>
              <a:pPr/>
              <a:t>48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u="none" kern="1200" dirty="0" smtClean="0">
                <a:solidFill>
                  <a:schemeClr val="tx1"/>
                </a:solidFill>
                <a:latin typeface="+mn-lt"/>
                <a:ea typeface="+mn-ea"/>
                <a:cs typeface="+mn-cs"/>
              </a:rPr>
              <a:t>Habitation en bon état modification illicite sans permis de construire </a:t>
            </a:r>
          </a:p>
          <a:p>
            <a:endParaRPr lang="fr-FR" u="sng" dirty="0"/>
          </a:p>
        </p:txBody>
      </p:sp>
      <p:sp>
        <p:nvSpPr>
          <p:cNvPr id="4" name="Espace réservé du numéro de diapositive 3"/>
          <p:cNvSpPr>
            <a:spLocks noGrp="1"/>
          </p:cNvSpPr>
          <p:nvPr>
            <p:ph type="sldNum" sz="quarter" idx="10"/>
          </p:nvPr>
        </p:nvSpPr>
        <p:spPr/>
        <p:txBody>
          <a:bodyPr/>
          <a:lstStyle/>
          <a:p>
            <a:fld id="{D08C8DEB-2E0E-45C4-B629-421227EF750A}" type="slidenum">
              <a:rPr lang="fr-FR" smtClean="0"/>
              <a:pPr/>
              <a:t>54</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25282"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fr-FR" smtClean="0"/>
              <a:t>Cliquez pour modifier le style des sous-titres du masque</a:t>
            </a:r>
            <a:endParaRPr lang="fr-FR"/>
          </a:p>
        </p:txBody>
      </p:sp>
      <p:sp>
        <p:nvSpPr>
          <p:cNvPr id="225283" name="Rectangle 3"/>
          <p:cNvSpPr>
            <a:spLocks noGrp="1" noChangeArrowheads="1"/>
          </p:cNvSpPr>
          <p:nvPr>
            <p:ph type="dt" sz="half" idx="2"/>
          </p:nvPr>
        </p:nvSpPr>
        <p:spPr>
          <a:xfrm>
            <a:off x="685800" y="6248400"/>
            <a:ext cx="1905000" cy="457200"/>
          </a:xfrm>
        </p:spPr>
        <p:txBody>
          <a:bodyPr/>
          <a:lstStyle>
            <a:lvl1pPr>
              <a:defRPr/>
            </a:lvl1pPr>
          </a:lstStyle>
          <a:p>
            <a:fld id="{743653DA-8BF4-4869-96FE-9BCF43372D46}" type="datetimeFigureOut">
              <a:rPr lang="fr-FR" smtClean="0"/>
              <a:pPr/>
              <a:t>01/01/2008</a:t>
            </a:fld>
            <a:endParaRPr kumimoji="0" lang="fr-FR"/>
          </a:p>
        </p:txBody>
      </p:sp>
      <p:sp>
        <p:nvSpPr>
          <p:cNvPr id="225284" name="Rectangle 4"/>
          <p:cNvSpPr>
            <a:spLocks noGrp="1" noChangeArrowheads="1"/>
          </p:cNvSpPr>
          <p:nvPr>
            <p:ph type="ftr" sz="quarter" idx="3"/>
          </p:nvPr>
        </p:nvSpPr>
        <p:spPr>
          <a:xfrm>
            <a:off x="3124200" y="6248400"/>
            <a:ext cx="2895600" cy="457200"/>
          </a:xfrm>
        </p:spPr>
        <p:txBody>
          <a:bodyPr/>
          <a:lstStyle>
            <a:lvl1pPr>
              <a:defRPr/>
            </a:lvl1pPr>
          </a:lstStyle>
          <a:p>
            <a:endParaRPr kumimoji="0" lang="fr-FR"/>
          </a:p>
        </p:txBody>
      </p:sp>
      <p:sp>
        <p:nvSpPr>
          <p:cNvPr id="225285" name="Rectangle 5"/>
          <p:cNvSpPr>
            <a:spLocks noGrp="1" noChangeArrowheads="1"/>
          </p:cNvSpPr>
          <p:nvPr>
            <p:ph type="sldNum" sz="quarter" idx="4"/>
          </p:nvPr>
        </p:nvSpPr>
        <p:spPr>
          <a:xfrm>
            <a:off x="6553200" y="6248400"/>
            <a:ext cx="1905000" cy="457200"/>
          </a:xfrm>
        </p:spPr>
        <p:txBody>
          <a:bodyPr/>
          <a:lstStyle>
            <a:lvl1pPr>
              <a:defRPr/>
            </a:lvl1pPr>
          </a:lstStyle>
          <a:p>
            <a:fld id="{72AC53DF-4216-466D-99A7-94400E6C2A25}" type="slidenum">
              <a:rPr lang="fr-FR" smtClean="0"/>
              <a:pPr/>
              <a:t>‹N°›</a:t>
            </a:fld>
            <a:endParaRPr kumimoji="0" lang="fr-FR"/>
          </a:p>
        </p:txBody>
      </p:sp>
      <p:grpSp>
        <p:nvGrpSpPr>
          <p:cNvPr id="2" name="Group 6"/>
          <p:cNvGrpSpPr>
            <a:grpSpLocks/>
          </p:cNvGrpSpPr>
          <p:nvPr/>
        </p:nvGrpSpPr>
        <p:grpSpPr bwMode="auto">
          <a:xfrm>
            <a:off x="0" y="914400"/>
            <a:ext cx="8686800" cy="2514600"/>
            <a:chOff x="0" y="576"/>
            <a:chExt cx="5472" cy="1584"/>
          </a:xfrm>
        </p:grpSpPr>
        <p:sp>
          <p:nvSpPr>
            <p:cNvPr id="225287" name="Oval 7"/>
            <p:cNvSpPr>
              <a:spLocks noChangeArrowheads="1"/>
            </p:cNvSpPr>
            <p:nvPr/>
          </p:nvSpPr>
          <p:spPr bwMode="auto">
            <a:xfrm>
              <a:off x="144" y="576"/>
              <a:ext cx="1584" cy="1584"/>
            </a:xfrm>
            <a:prstGeom prst="ellipse">
              <a:avLst/>
            </a:prstGeom>
            <a:noFill/>
            <a:ln w="12700">
              <a:solidFill>
                <a:schemeClr val="accent1"/>
              </a:solidFill>
              <a:round/>
              <a:headEnd/>
              <a:tailEnd/>
            </a:ln>
            <a:effectLst/>
          </p:spPr>
          <p:txBody>
            <a:bodyPr wrap="none" anchor="ctr"/>
            <a:lstStyle/>
            <a:p>
              <a:endParaRPr lang="fr-FR"/>
            </a:p>
          </p:txBody>
        </p:sp>
        <p:sp>
          <p:nvSpPr>
            <p:cNvPr id="225288" name="Rectangle 8"/>
            <p:cNvSpPr>
              <a:spLocks noChangeArrowheads="1"/>
            </p:cNvSpPr>
            <p:nvPr/>
          </p:nvSpPr>
          <p:spPr bwMode="hidden">
            <a:xfrm>
              <a:off x="0" y="1056"/>
              <a:ext cx="2976" cy="720"/>
            </a:xfrm>
            <a:prstGeom prst="rect">
              <a:avLst/>
            </a:prstGeom>
            <a:solidFill>
              <a:schemeClr val="accent2"/>
            </a:solidFill>
            <a:ln w="9525">
              <a:noFill/>
              <a:miter lim="800000"/>
              <a:headEnd/>
              <a:tailEnd/>
            </a:ln>
            <a:effectLst/>
          </p:spPr>
          <p:txBody>
            <a:bodyPr wrap="none" anchor="ctr"/>
            <a:lstStyle/>
            <a:p>
              <a:endParaRPr lang="fr-FR" sz="2400">
                <a:latin typeface="Times New Roman" pitchFamily="18" charset="0"/>
              </a:endParaRPr>
            </a:p>
          </p:txBody>
        </p:sp>
        <p:sp>
          <p:nvSpPr>
            <p:cNvPr id="225289"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fr-FR" sz="2400">
                <a:latin typeface="Times New Roman" pitchFamily="18" charset="0"/>
              </a:endParaRPr>
            </a:p>
          </p:txBody>
        </p:sp>
        <p:sp>
          <p:nvSpPr>
            <p:cNvPr id="225290" name="Freeform 10"/>
            <p:cNvSpPr>
              <a:spLocks noChangeArrowheads="1"/>
            </p:cNvSpPr>
            <p:nvPr/>
          </p:nvSpPr>
          <p:spPr bwMode="auto">
            <a:xfrm>
              <a:off x="384" y="960"/>
              <a:ext cx="144" cy="913"/>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endParaRPr lang="fr-FR"/>
            </a:p>
          </p:txBody>
        </p:sp>
        <p:sp>
          <p:nvSpPr>
            <p:cNvPr id="225291" name="Freeform 11"/>
            <p:cNvSpPr>
              <a:spLocks noChangeArrowheads="1"/>
            </p:cNvSpPr>
            <p:nvPr/>
          </p:nvSpPr>
          <p:spPr bwMode="auto">
            <a:xfrm>
              <a:off x="4944" y="762"/>
              <a:ext cx="165" cy="864"/>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endParaRPr lang="fr-FR"/>
            </a:p>
          </p:txBody>
        </p:sp>
      </p:grpSp>
      <p:sp>
        <p:nvSpPr>
          <p:cNvPr id="225292" name="Rectangle 12"/>
          <p:cNvSpPr>
            <a:spLocks noGrp="1" noChangeArrowheads="1"/>
          </p:cNvSpPr>
          <p:nvPr>
            <p:ph type="ctrTitle"/>
          </p:nvPr>
        </p:nvSpPr>
        <p:spPr>
          <a:xfrm>
            <a:off x="838200" y="1443038"/>
            <a:ext cx="7086600" cy="1600200"/>
          </a:xfrm>
        </p:spPr>
        <p:txBody>
          <a:bodyPr anchor="ctr"/>
          <a:lstStyle>
            <a:lvl1pPr>
              <a:defRPr/>
            </a:lvl1pPr>
          </a:lstStyle>
          <a:p>
            <a:r>
              <a:rPr lang="fr-FR" smtClean="0"/>
              <a:t>Cliquez pour modifier le style du titre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8D3816DF-213E-421B-92D3-C068DBB023D6}" type="datetimeFigureOut">
              <a:rPr kumimoji="0" lang="fr-FR" smtClean="0">
                <a:solidFill>
                  <a:schemeClr val="tx2"/>
                </a:solidFill>
              </a:rPr>
              <a:pPr/>
              <a:t>01/01/2008</a:t>
            </a:fld>
            <a:endParaRPr kumimoji="0" lang="fr-FR" sz="1100">
              <a:solidFill>
                <a:schemeClr val="tx2"/>
              </a:solidFill>
            </a:endParaRPr>
          </a:p>
        </p:txBody>
      </p:sp>
      <p:sp>
        <p:nvSpPr>
          <p:cNvPr id="5" name="Espace réservé du pied de page 4"/>
          <p:cNvSpPr>
            <a:spLocks noGrp="1"/>
          </p:cNvSpPr>
          <p:nvPr>
            <p:ph type="ftr" sz="quarter" idx="11"/>
          </p:nvPr>
        </p:nvSpPr>
        <p:spPr/>
        <p:txBody>
          <a:bodyPr/>
          <a:lstStyle>
            <a:lvl1pPr>
              <a:defRPr/>
            </a:lvl1pPr>
          </a:lstStyle>
          <a:p>
            <a:pPr algn="r"/>
            <a:endParaRPr kumimoji="0" lang="fr-FR" sz="1100">
              <a:solidFill>
                <a:schemeClr val="tx2"/>
              </a:solidFill>
            </a:endParaRPr>
          </a:p>
        </p:txBody>
      </p:sp>
      <p:sp>
        <p:nvSpPr>
          <p:cNvPr id="6" name="Espace réservé du numéro de diapositive 5"/>
          <p:cNvSpPr>
            <a:spLocks noGrp="1"/>
          </p:cNvSpPr>
          <p:nvPr>
            <p:ph type="sldNum" sz="quarter" idx="12"/>
          </p:nvPr>
        </p:nvSpPr>
        <p:spPr/>
        <p:txBody>
          <a:bodyPr/>
          <a:lstStyle>
            <a:lvl1pPr>
              <a:defRPr/>
            </a:lvl1pPr>
          </a:lstStyle>
          <a:p>
            <a:pPr algn="l"/>
            <a:fld id="{72AC53DF-4216-466D-99A7-94400E6C2A25}" type="slidenum">
              <a:rPr kumimoji="0" lang="fr-FR" sz="1200" smtClean="0">
                <a:solidFill>
                  <a:schemeClr val="tx2"/>
                </a:solidFill>
              </a:rPr>
              <a:pPr algn="l"/>
              <a:t>‹N°›</a:t>
            </a:fld>
            <a:endParaRPr kumimoji="0" lang="fr-FR"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91313" y="96838"/>
            <a:ext cx="1919287" cy="59991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931863" y="96838"/>
            <a:ext cx="5607050" cy="59991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8D3816DF-213E-421B-92D3-C068DBB023D6}" type="datetimeFigureOut">
              <a:rPr kumimoji="0" lang="fr-FR" smtClean="0">
                <a:solidFill>
                  <a:schemeClr val="tx2"/>
                </a:solidFill>
              </a:rPr>
              <a:pPr/>
              <a:t>01/01/2008</a:t>
            </a:fld>
            <a:endParaRPr kumimoji="0" lang="fr-FR" sz="1100">
              <a:solidFill>
                <a:schemeClr val="tx2"/>
              </a:solidFill>
            </a:endParaRPr>
          </a:p>
        </p:txBody>
      </p:sp>
      <p:sp>
        <p:nvSpPr>
          <p:cNvPr id="5" name="Espace réservé du pied de page 4"/>
          <p:cNvSpPr>
            <a:spLocks noGrp="1"/>
          </p:cNvSpPr>
          <p:nvPr>
            <p:ph type="ftr" sz="quarter" idx="11"/>
          </p:nvPr>
        </p:nvSpPr>
        <p:spPr/>
        <p:txBody>
          <a:bodyPr/>
          <a:lstStyle>
            <a:lvl1pPr>
              <a:defRPr/>
            </a:lvl1pPr>
          </a:lstStyle>
          <a:p>
            <a:pPr algn="r"/>
            <a:endParaRPr kumimoji="0" lang="fr-FR" sz="1100">
              <a:solidFill>
                <a:schemeClr val="tx2"/>
              </a:solidFill>
            </a:endParaRPr>
          </a:p>
        </p:txBody>
      </p:sp>
      <p:sp>
        <p:nvSpPr>
          <p:cNvPr id="6" name="Espace réservé du numéro de diapositive 5"/>
          <p:cNvSpPr>
            <a:spLocks noGrp="1"/>
          </p:cNvSpPr>
          <p:nvPr>
            <p:ph type="sldNum" sz="quarter" idx="12"/>
          </p:nvPr>
        </p:nvSpPr>
        <p:spPr/>
        <p:txBody>
          <a:bodyPr/>
          <a:lstStyle>
            <a:lvl1pPr>
              <a:defRPr/>
            </a:lvl1pPr>
          </a:lstStyle>
          <a:p>
            <a:pPr algn="l"/>
            <a:fld id="{72AC53DF-4216-466D-99A7-94400E6C2A25}" type="slidenum">
              <a:rPr kumimoji="0" lang="fr-FR" sz="1200" smtClean="0">
                <a:solidFill>
                  <a:schemeClr val="tx2"/>
                </a:solidFill>
              </a:rPr>
              <a:pPr algn="l"/>
              <a:t>‹N°›</a:t>
            </a:fld>
            <a:endParaRPr kumimoji="0" lang="fr-FR" sz="1200">
              <a:solidFill>
                <a:schemeClr val="tx2"/>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931863" y="96838"/>
            <a:ext cx="7678737" cy="599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Espace réservé de la date 2"/>
          <p:cNvSpPr>
            <a:spLocks noGrp="1"/>
          </p:cNvSpPr>
          <p:nvPr>
            <p:ph type="dt" sz="half" idx="10"/>
          </p:nvPr>
        </p:nvSpPr>
        <p:spPr>
          <a:xfrm>
            <a:off x="946150" y="6248400"/>
            <a:ext cx="1905000" cy="457200"/>
          </a:xfrm>
        </p:spPr>
        <p:txBody>
          <a:bodyPr/>
          <a:lstStyle>
            <a:lvl1pPr>
              <a:defRPr/>
            </a:lvl1pPr>
          </a:lstStyle>
          <a:p>
            <a:fld id="{8D3816DF-213E-421B-92D3-C068DBB023D6}" type="datetimeFigureOut">
              <a:rPr kumimoji="0" lang="fr-FR" smtClean="0">
                <a:solidFill>
                  <a:schemeClr val="tx2"/>
                </a:solidFill>
              </a:rPr>
              <a:pPr/>
              <a:t>01/01/2008</a:t>
            </a:fld>
            <a:endParaRPr kumimoji="0" lang="fr-FR" sz="1100">
              <a:solidFill>
                <a:schemeClr val="tx2"/>
              </a:solidFill>
            </a:endParaRPr>
          </a:p>
        </p:txBody>
      </p:sp>
      <p:sp>
        <p:nvSpPr>
          <p:cNvPr id="4" name="Espace réservé du pied de page 3"/>
          <p:cNvSpPr>
            <a:spLocks noGrp="1"/>
          </p:cNvSpPr>
          <p:nvPr>
            <p:ph type="ftr" sz="quarter" idx="11"/>
          </p:nvPr>
        </p:nvSpPr>
        <p:spPr>
          <a:xfrm>
            <a:off x="3352800" y="6248400"/>
            <a:ext cx="2895600" cy="457200"/>
          </a:xfrm>
        </p:spPr>
        <p:txBody>
          <a:bodyPr/>
          <a:lstStyle>
            <a:lvl1pPr>
              <a:defRPr/>
            </a:lvl1pPr>
          </a:lstStyle>
          <a:p>
            <a:pPr algn="r"/>
            <a:endParaRPr kumimoji="0" lang="fr-FR" sz="1100">
              <a:solidFill>
                <a:schemeClr val="tx2"/>
              </a:solidFill>
            </a:endParaRPr>
          </a:p>
        </p:txBody>
      </p:sp>
      <p:sp>
        <p:nvSpPr>
          <p:cNvPr id="5" name="Espace réservé du numéro de diapositive 4"/>
          <p:cNvSpPr>
            <a:spLocks noGrp="1"/>
          </p:cNvSpPr>
          <p:nvPr>
            <p:ph type="sldNum" sz="quarter" idx="12"/>
          </p:nvPr>
        </p:nvSpPr>
        <p:spPr>
          <a:xfrm>
            <a:off x="6705600" y="6248400"/>
            <a:ext cx="1905000" cy="457200"/>
          </a:xfrm>
        </p:spPr>
        <p:txBody>
          <a:bodyPr/>
          <a:lstStyle>
            <a:lvl1pPr>
              <a:defRPr/>
            </a:lvl1pPr>
          </a:lstStyle>
          <a:p>
            <a:pPr algn="l"/>
            <a:fld id="{72AC53DF-4216-466D-99A7-94400E6C2A25}" type="slidenum">
              <a:rPr kumimoji="0" lang="fr-FR" sz="1200" smtClean="0">
                <a:solidFill>
                  <a:schemeClr val="tx2"/>
                </a:solidFill>
              </a:rPr>
              <a:pPr algn="l"/>
              <a:t>‹N°›</a:t>
            </a:fld>
            <a:endParaRPr kumimoji="0" lang="fr-FR"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7129108-AC8D-4212-9283-60D9E99BF07A}" type="datetimeFigureOut">
              <a:rPr lang="fr-FR" smtClean="0"/>
              <a:pPr/>
              <a:t>01/01/2008</a:t>
            </a:fld>
            <a:endParaRPr kumimoji="0" lang="fr-FR"/>
          </a:p>
        </p:txBody>
      </p:sp>
      <p:sp>
        <p:nvSpPr>
          <p:cNvPr id="5" name="Espace réservé du pied de page 4"/>
          <p:cNvSpPr>
            <a:spLocks noGrp="1"/>
          </p:cNvSpPr>
          <p:nvPr>
            <p:ph type="ftr" sz="quarter" idx="11"/>
          </p:nvPr>
        </p:nvSpPr>
        <p:spPr/>
        <p:txBody>
          <a:bodyPr/>
          <a:lstStyle>
            <a:lvl1pPr>
              <a:defRPr/>
            </a:lvl1pPr>
          </a:lstStyle>
          <a:p>
            <a:endParaRPr kumimoji="0" lang="fr-FR"/>
          </a:p>
        </p:txBody>
      </p:sp>
      <p:sp>
        <p:nvSpPr>
          <p:cNvPr id="6" name="Espace réservé du numéro de diapositive 5"/>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8D3816DF-213E-421B-92D3-C068DBB023D6}" type="datetimeFigureOut">
              <a:rPr kumimoji="0" lang="fr-FR" smtClean="0">
                <a:solidFill>
                  <a:schemeClr val="tx2"/>
                </a:solidFill>
              </a:rPr>
              <a:pPr/>
              <a:t>01/01/2008</a:t>
            </a:fld>
            <a:endParaRPr kumimoji="0" lang="fr-FR" sz="1100">
              <a:solidFill>
                <a:schemeClr val="tx2"/>
              </a:solidFill>
            </a:endParaRPr>
          </a:p>
        </p:txBody>
      </p:sp>
      <p:sp>
        <p:nvSpPr>
          <p:cNvPr id="5" name="Espace réservé du pied de page 4"/>
          <p:cNvSpPr>
            <a:spLocks noGrp="1"/>
          </p:cNvSpPr>
          <p:nvPr>
            <p:ph type="ftr" sz="quarter" idx="11"/>
          </p:nvPr>
        </p:nvSpPr>
        <p:spPr/>
        <p:txBody>
          <a:bodyPr/>
          <a:lstStyle>
            <a:lvl1pPr>
              <a:defRPr/>
            </a:lvl1pPr>
          </a:lstStyle>
          <a:p>
            <a:pPr algn="r"/>
            <a:endParaRPr kumimoji="0" lang="fr-FR" sz="1100">
              <a:solidFill>
                <a:schemeClr val="tx2"/>
              </a:solidFill>
            </a:endParaRPr>
          </a:p>
        </p:txBody>
      </p:sp>
      <p:sp>
        <p:nvSpPr>
          <p:cNvPr id="6" name="Espace réservé du numéro de diapositive 5"/>
          <p:cNvSpPr>
            <a:spLocks noGrp="1"/>
          </p:cNvSpPr>
          <p:nvPr>
            <p:ph type="sldNum" sz="quarter" idx="12"/>
          </p:nvPr>
        </p:nvSpPr>
        <p:spPr/>
        <p:txBody>
          <a:bodyPr/>
          <a:lstStyle>
            <a:lvl1pPr>
              <a:defRPr/>
            </a:lvl1pPr>
          </a:lstStyle>
          <a:p>
            <a:pPr algn="l"/>
            <a:fld id="{72AC53DF-4216-466D-99A7-94400E6C2A25}" type="slidenum">
              <a:rPr kumimoji="0" lang="fr-FR" sz="1200" smtClean="0">
                <a:solidFill>
                  <a:schemeClr val="tx2"/>
                </a:solidFill>
              </a:rPr>
              <a:pPr algn="l"/>
              <a:t>‹N°›</a:t>
            </a:fld>
            <a:endParaRPr kumimoji="0" lang="fr-FR" sz="1200">
              <a:solidFill>
                <a:schemeClr val="tx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fld id="{3B5F1E3E-4B2F-4895-B65E-28B2E64F39F6}" type="datetimeFigureOut">
              <a:rPr lang="fr-FR" smtClean="0"/>
              <a:pPr/>
              <a:t>01/01/2008</a:t>
            </a:fld>
            <a:endParaRPr kumimoji="0" lang="fr-FR"/>
          </a:p>
        </p:txBody>
      </p:sp>
      <p:sp>
        <p:nvSpPr>
          <p:cNvPr id="6" name="Espace réservé du pied de page 5"/>
          <p:cNvSpPr>
            <a:spLocks noGrp="1"/>
          </p:cNvSpPr>
          <p:nvPr>
            <p:ph type="ftr" sz="quarter" idx="11"/>
          </p:nvPr>
        </p:nvSpPr>
        <p:spPr/>
        <p:txBody>
          <a:bodyPr/>
          <a:lstStyle>
            <a:lvl1pPr>
              <a:defRPr/>
            </a:lvl1pPr>
          </a:lstStyle>
          <a:p>
            <a:endParaRPr kumimoji="0" lang="fr-FR"/>
          </a:p>
        </p:txBody>
      </p:sp>
      <p:sp>
        <p:nvSpPr>
          <p:cNvPr id="7" name="Espace réservé du numéro de diapositive 6"/>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fld id="{63085435-8225-4333-BFFA-0096413F0D76}" type="datetimeFigureOut">
              <a:rPr lang="fr-FR" smtClean="0"/>
              <a:pPr/>
              <a:t>01/01/2008</a:t>
            </a:fld>
            <a:endParaRPr kumimoji="0" lang="fr-FR"/>
          </a:p>
        </p:txBody>
      </p:sp>
      <p:sp>
        <p:nvSpPr>
          <p:cNvPr id="8" name="Espace réservé du pied de page 7"/>
          <p:cNvSpPr>
            <a:spLocks noGrp="1"/>
          </p:cNvSpPr>
          <p:nvPr>
            <p:ph type="ftr" sz="quarter" idx="11"/>
          </p:nvPr>
        </p:nvSpPr>
        <p:spPr/>
        <p:txBody>
          <a:bodyPr/>
          <a:lstStyle>
            <a:lvl1pPr>
              <a:defRPr/>
            </a:lvl1pPr>
          </a:lstStyle>
          <a:p>
            <a:endParaRPr kumimoji="0" lang="fr-FR"/>
          </a:p>
        </p:txBody>
      </p:sp>
      <p:sp>
        <p:nvSpPr>
          <p:cNvPr id="9" name="Espace réservé du numéro de diapositive 8"/>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fld id="{0783C494-2A87-468C-A21B-CB14FB9ABB00}" type="datetimeFigureOut">
              <a:rPr lang="fr-FR" smtClean="0"/>
              <a:pPr/>
              <a:t>01/01/2008</a:t>
            </a:fld>
            <a:endParaRPr kumimoji="0" lang="fr-FR"/>
          </a:p>
        </p:txBody>
      </p:sp>
      <p:sp>
        <p:nvSpPr>
          <p:cNvPr id="4" name="Espace réservé du pied de page 3"/>
          <p:cNvSpPr>
            <a:spLocks noGrp="1"/>
          </p:cNvSpPr>
          <p:nvPr>
            <p:ph type="ftr" sz="quarter" idx="11"/>
          </p:nvPr>
        </p:nvSpPr>
        <p:spPr/>
        <p:txBody>
          <a:bodyPr/>
          <a:lstStyle>
            <a:lvl1pPr>
              <a:defRPr/>
            </a:lvl1pPr>
          </a:lstStyle>
          <a:p>
            <a:endParaRPr kumimoji="0" lang="fr-FR"/>
          </a:p>
        </p:txBody>
      </p:sp>
      <p:sp>
        <p:nvSpPr>
          <p:cNvPr id="5" name="Espace réservé du numéro de diapositive 4"/>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fld id="{9A180FA0-5B31-4864-A2BB-719EA5A679C6}" type="datetimeFigureOut">
              <a:rPr lang="fr-FR" smtClean="0"/>
              <a:pPr/>
              <a:t>01/01/2008</a:t>
            </a:fld>
            <a:endParaRPr kumimoji="0" lang="fr-FR"/>
          </a:p>
        </p:txBody>
      </p:sp>
      <p:sp>
        <p:nvSpPr>
          <p:cNvPr id="3" name="Espace réservé du pied de page 2"/>
          <p:cNvSpPr>
            <a:spLocks noGrp="1"/>
          </p:cNvSpPr>
          <p:nvPr>
            <p:ph type="ftr" sz="quarter" idx="11"/>
          </p:nvPr>
        </p:nvSpPr>
        <p:spPr/>
        <p:txBody>
          <a:bodyPr/>
          <a:lstStyle>
            <a:lvl1pPr>
              <a:defRPr/>
            </a:lvl1pPr>
          </a:lstStyle>
          <a:p>
            <a:endParaRPr kumimoji="0" lang="fr-FR"/>
          </a:p>
        </p:txBody>
      </p:sp>
      <p:sp>
        <p:nvSpPr>
          <p:cNvPr id="4" name="Espace réservé du numéro de diapositive 3"/>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fld id="{4BECC0C8-36B8-442A-833D-B6AACE86BB77}" type="datetimeFigureOut">
              <a:rPr lang="fr-FR" smtClean="0"/>
              <a:pPr/>
              <a:t>01/01/2008</a:t>
            </a:fld>
            <a:endParaRPr kumimoji="0" lang="fr-FR"/>
          </a:p>
        </p:txBody>
      </p:sp>
      <p:sp>
        <p:nvSpPr>
          <p:cNvPr id="6" name="Espace réservé du pied de page 5"/>
          <p:cNvSpPr>
            <a:spLocks noGrp="1"/>
          </p:cNvSpPr>
          <p:nvPr>
            <p:ph type="ftr" sz="quarter" idx="11"/>
          </p:nvPr>
        </p:nvSpPr>
        <p:spPr/>
        <p:txBody>
          <a:bodyPr/>
          <a:lstStyle>
            <a:lvl1pPr>
              <a:defRPr/>
            </a:lvl1pPr>
          </a:lstStyle>
          <a:p>
            <a:endParaRPr kumimoji="0" lang="fr-FR"/>
          </a:p>
        </p:txBody>
      </p:sp>
      <p:sp>
        <p:nvSpPr>
          <p:cNvPr id="7" name="Espace réservé du numéro de diapositive 6"/>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fld id="{51E20EC5-AC53-4169-941E-EDF10CD23748}" type="datetimeFigureOut">
              <a:rPr lang="fr-FR" smtClean="0"/>
              <a:pPr/>
              <a:t>01/01/2008</a:t>
            </a:fld>
            <a:endParaRPr kumimoji="0" lang="fr-FR"/>
          </a:p>
        </p:txBody>
      </p:sp>
      <p:sp>
        <p:nvSpPr>
          <p:cNvPr id="6" name="Espace réservé du pied de page 5"/>
          <p:cNvSpPr>
            <a:spLocks noGrp="1"/>
          </p:cNvSpPr>
          <p:nvPr>
            <p:ph type="ftr" sz="quarter" idx="11"/>
          </p:nvPr>
        </p:nvSpPr>
        <p:spPr/>
        <p:txBody>
          <a:bodyPr/>
          <a:lstStyle>
            <a:lvl1pPr>
              <a:defRPr/>
            </a:lvl1pPr>
          </a:lstStyle>
          <a:p>
            <a:endParaRPr kumimoji="0" lang="fr-FR"/>
          </a:p>
        </p:txBody>
      </p:sp>
      <p:sp>
        <p:nvSpPr>
          <p:cNvPr id="7" name="Espace réservé du numéro de diapositive 6"/>
          <p:cNvSpPr>
            <a:spLocks noGrp="1"/>
          </p:cNvSpPr>
          <p:nvPr>
            <p:ph type="sldNum" sz="quarter" idx="12"/>
          </p:nvPr>
        </p:nvSpPr>
        <p:spPr/>
        <p:txBody>
          <a:bodyPr/>
          <a:lstStyle>
            <a:lvl1pPr>
              <a:defRPr/>
            </a:lvl1pPr>
          </a:lstStyle>
          <a:p>
            <a:fld id="{1AD93096-5B34-4342-9326-69289CEAE4C2}" type="slidenum">
              <a:rPr lang="fr-FR" smtClean="0"/>
              <a:pPr/>
              <a:t>‹N°›</a:t>
            </a:fld>
            <a:endParaRPr kumimoji="0"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1000">
              <a:schemeClr val="bg1">
                <a:lumMod val="85000"/>
              </a:schemeClr>
            </a:gs>
            <a:gs pos="40000">
              <a:schemeClr val="bg1">
                <a:tint val="45000"/>
                <a:shade val="99000"/>
                <a:satMod val="350000"/>
              </a:schemeClr>
            </a:gs>
            <a:gs pos="100000">
              <a:schemeClr val="bg1">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24258" name="Rectangle 2"/>
          <p:cNvSpPr>
            <a:spLocks noChangeArrowheads="1"/>
          </p:cNvSpPr>
          <p:nvPr/>
        </p:nvSpPr>
        <p:spPr bwMode="auto">
          <a:xfrm>
            <a:off x="0" y="1377950"/>
            <a:ext cx="2133600" cy="101600"/>
          </a:xfrm>
          <a:prstGeom prst="rect">
            <a:avLst/>
          </a:prstGeom>
          <a:solidFill>
            <a:schemeClr val="accent2"/>
          </a:solidFill>
          <a:ln w="9525">
            <a:noFill/>
            <a:miter lim="800000"/>
            <a:headEnd/>
            <a:tailEnd/>
          </a:ln>
          <a:effectLst/>
        </p:spPr>
        <p:txBody>
          <a:bodyPr wrap="none" anchor="ctr"/>
          <a:lstStyle/>
          <a:p>
            <a:endParaRPr lang="fr-FR" sz="2400">
              <a:latin typeface="Times New Roman" pitchFamily="18" charset="0"/>
            </a:endParaRPr>
          </a:p>
        </p:txBody>
      </p:sp>
      <p:sp>
        <p:nvSpPr>
          <p:cNvPr id="224259"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fr-FR" sz="2400">
              <a:latin typeface="Times New Roman" pitchFamily="18" charset="0"/>
            </a:endParaRPr>
          </a:p>
        </p:txBody>
      </p:sp>
      <p:sp>
        <p:nvSpPr>
          <p:cNvPr id="224260" name="Rectangle 4"/>
          <p:cNvSpPr>
            <a:spLocks noGrp="1" noChangeArrowheads="1"/>
          </p:cNvSpPr>
          <p:nvPr>
            <p:ph type="title"/>
          </p:nvPr>
        </p:nvSpPr>
        <p:spPr bwMode="auto">
          <a:xfrm>
            <a:off x="931863" y="96838"/>
            <a:ext cx="7158037" cy="14128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fr-FR" smtClean="0"/>
              <a:t>Cliquez pour modifier le style du titre</a:t>
            </a:r>
          </a:p>
        </p:txBody>
      </p:sp>
      <p:sp>
        <p:nvSpPr>
          <p:cNvPr id="224261" name="Rectangle 5"/>
          <p:cNvSpPr>
            <a:spLocks noGrp="1" noChangeArrowheads="1"/>
          </p:cNvSpPr>
          <p:nvPr>
            <p:ph type="body" idx="1"/>
          </p:nvPr>
        </p:nvSpPr>
        <p:spPr bwMode="auto">
          <a:xfrm>
            <a:off x="949325" y="1981200"/>
            <a:ext cx="7661275"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224262"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fld id="{8D3816DF-213E-421B-92D3-C068DBB023D6}" type="datetimeFigureOut">
              <a:rPr kumimoji="0" lang="fr-FR" smtClean="0">
                <a:solidFill>
                  <a:schemeClr val="tx2"/>
                </a:solidFill>
              </a:rPr>
              <a:pPr/>
              <a:t>01/01/2008</a:t>
            </a:fld>
            <a:endParaRPr kumimoji="0" lang="fr-FR" sz="1100">
              <a:solidFill>
                <a:schemeClr val="tx2"/>
              </a:solidFill>
            </a:endParaRPr>
          </a:p>
        </p:txBody>
      </p:sp>
      <p:sp>
        <p:nvSpPr>
          <p:cNvPr id="224263"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r"/>
            <a:endParaRPr kumimoji="0" lang="fr-FR" sz="1100">
              <a:solidFill>
                <a:schemeClr val="tx2"/>
              </a:solidFill>
            </a:endParaRPr>
          </a:p>
        </p:txBody>
      </p:sp>
      <p:sp>
        <p:nvSpPr>
          <p:cNvPr id="224264"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lgn="l"/>
            <a:fld id="{72AC53DF-4216-466D-99A7-94400E6C2A25}" type="slidenum">
              <a:rPr kumimoji="0" lang="fr-FR" sz="1200" smtClean="0">
                <a:solidFill>
                  <a:schemeClr val="tx2"/>
                </a:solidFill>
              </a:rPr>
              <a:pPr algn="l"/>
              <a:t>‹N°›</a:t>
            </a:fld>
            <a:endParaRPr kumimoji="0" lang="fr-FR" sz="1200">
              <a:solidFill>
                <a:schemeClr val="tx2"/>
              </a:solidFill>
            </a:endParaRPr>
          </a:p>
        </p:txBody>
      </p:sp>
      <p:sp>
        <p:nvSpPr>
          <p:cNvPr id="224265" name="Freeform 9"/>
          <p:cNvSpPr>
            <a:spLocks noChangeArrowheads="1"/>
          </p:cNvSpPr>
          <p:nvPr/>
        </p:nvSpPr>
        <p:spPr bwMode="auto">
          <a:xfrm>
            <a:off x="838200" y="561975"/>
            <a:ext cx="152400" cy="1066800"/>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endParaRPr lang="fr-FR"/>
          </a:p>
        </p:txBody>
      </p:sp>
      <p:sp>
        <p:nvSpPr>
          <p:cNvPr id="224266" name="Freeform 10"/>
          <p:cNvSpPr>
            <a:spLocks noChangeArrowheads="1"/>
          </p:cNvSpPr>
          <p:nvPr/>
        </p:nvSpPr>
        <p:spPr bwMode="auto">
          <a:xfrm>
            <a:off x="8262938" y="269875"/>
            <a:ext cx="152400" cy="1073150"/>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endParaRPr lang="fr-F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cs typeface="Arial" charset="0"/>
        </a:defRPr>
      </a:lvl2pPr>
      <a:lvl3pPr algn="l" rtl="0" eaLnBrk="1" fontAlgn="base" hangingPunct="1">
        <a:spcBef>
          <a:spcPct val="0"/>
        </a:spcBef>
        <a:spcAft>
          <a:spcPct val="0"/>
        </a:spcAft>
        <a:defRPr sz="4000">
          <a:solidFill>
            <a:schemeClr val="tx2"/>
          </a:solidFill>
          <a:latin typeface="Arial" charset="0"/>
          <a:cs typeface="Arial" charset="0"/>
        </a:defRPr>
      </a:lvl3pPr>
      <a:lvl4pPr algn="l" rtl="0" eaLnBrk="1" fontAlgn="base" hangingPunct="1">
        <a:spcBef>
          <a:spcPct val="0"/>
        </a:spcBef>
        <a:spcAft>
          <a:spcPct val="0"/>
        </a:spcAft>
        <a:defRPr sz="4000">
          <a:solidFill>
            <a:schemeClr val="tx2"/>
          </a:solidFill>
          <a:latin typeface="Arial" charset="0"/>
          <a:cs typeface="Arial" charset="0"/>
        </a:defRPr>
      </a:lvl4pPr>
      <a:lvl5pPr algn="l" rtl="0" eaLnBrk="1" fontAlgn="base" hangingPunct="1">
        <a:spcBef>
          <a:spcPct val="0"/>
        </a:spcBef>
        <a:spcAft>
          <a:spcPct val="0"/>
        </a:spcAft>
        <a:defRPr sz="4000">
          <a:solidFill>
            <a:schemeClr val="tx2"/>
          </a:solidFill>
          <a:latin typeface="Arial" charset="0"/>
          <a:cs typeface="Arial" charset="0"/>
        </a:defRPr>
      </a:lvl5pPr>
      <a:lvl6pPr marL="457200" algn="l" rtl="0" eaLnBrk="1" fontAlgn="base" hangingPunct="1">
        <a:spcBef>
          <a:spcPct val="0"/>
        </a:spcBef>
        <a:spcAft>
          <a:spcPct val="0"/>
        </a:spcAft>
        <a:defRPr sz="4000">
          <a:solidFill>
            <a:schemeClr val="tx2"/>
          </a:solidFill>
          <a:latin typeface="Arial" charset="0"/>
          <a:cs typeface="Arial" charset="0"/>
        </a:defRPr>
      </a:lvl6pPr>
      <a:lvl7pPr marL="914400" algn="l" rtl="0" eaLnBrk="1" fontAlgn="base" hangingPunct="1">
        <a:spcBef>
          <a:spcPct val="0"/>
        </a:spcBef>
        <a:spcAft>
          <a:spcPct val="0"/>
        </a:spcAft>
        <a:defRPr sz="4000">
          <a:solidFill>
            <a:schemeClr val="tx2"/>
          </a:solidFill>
          <a:latin typeface="Arial" charset="0"/>
          <a:cs typeface="Arial" charset="0"/>
        </a:defRPr>
      </a:lvl7pPr>
      <a:lvl8pPr marL="1371600" algn="l" rtl="0" eaLnBrk="1" fontAlgn="base" hangingPunct="1">
        <a:spcBef>
          <a:spcPct val="0"/>
        </a:spcBef>
        <a:spcAft>
          <a:spcPct val="0"/>
        </a:spcAft>
        <a:defRPr sz="4000">
          <a:solidFill>
            <a:schemeClr val="tx2"/>
          </a:solidFill>
          <a:latin typeface="Arial" charset="0"/>
          <a:cs typeface="Arial" charset="0"/>
        </a:defRPr>
      </a:lvl8pPr>
      <a:lvl9pPr marL="1828800" algn="l" rtl="0" eaLnBrk="1" fontAlgn="base" hangingPunct="1">
        <a:spcBef>
          <a:spcPct val="0"/>
        </a:spcBef>
        <a:spcAft>
          <a:spcPct val="0"/>
        </a:spcAft>
        <a:defRPr sz="4000">
          <a:solidFill>
            <a:schemeClr val="tx2"/>
          </a:solidFill>
          <a:latin typeface="Arial" charset="0"/>
          <a:cs typeface="Arial" charset="0"/>
        </a:defRPr>
      </a:lvl9pPr>
    </p:titleStyle>
    <p:bodyStyle>
      <a:lvl1pPr marL="447675" indent="-447675" algn="l" rtl="0" eaLnBrk="1" fontAlgn="base" hangingPunct="1">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1" fontAlgn="base" hangingPunct="1">
        <a:spcBef>
          <a:spcPct val="20000"/>
        </a:spcBef>
        <a:spcAft>
          <a:spcPct val="0"/>
        </a:spcAft>
        <a:buClr>
          <a:schemeClr val="hlink"/>
        </a:buClr>
        <a:buSzPct val="65000"/>
        <a:buFont typeface="Wingdings" pitchFamily="2" charset="2"/>
        <a:buChar char="¡"/>
        <a:defRPr sz="2800">
          <a:solidFill>
            <a:schemeClr val="tx1"/>
          </a:solidFill>
          <a:latin typeface="+mn-lt"/>
          <a:cs typeface="+mn-cs"/>
        </a:defRPr>
      </a:lvl2pPr>
      <a:lvl3pPr marL="1293813" indent="-403225" algn="l" rtl="0" eaLnBrk="1" fontAlgn="base" hangingPunct="1">
        <a:spcBef>
          <a:spcPct val="20000"/>
        </a:spcBef>
        <a:spcAft>
          <a:spcPct val="0"/>
        </a:spcAft>
        <a:buClr>
          <a:schemeClr val="accent1"/>
        </a:buClr>
        <a:buSzPct val="70000"/>
        <a:buFont typeface="Wingdings" pitchFamily="2" charset="2"/>
        <a:buChar char="n"/>
        <a:defRPr sz="2400">
          <a:solidFill>
            <a:schemeClr val="tx1"/>
          </a:solidFill>
          <a:latin typeface="+mn-lt"/>
          <a:cs typeface="+mn-cs"/>
        </a:defRPr>
      </a:lvl3pPr>
      <a:lvl4pPr marL="1681163" indent="-385763" algn="l" rtl="0" eaLnBrk="1" fontAlgn="base" hangingPunct="1">
        <a:spcBef>
          <a:spcPct val="20000"/>
        </a:spcBef>
        <a:spcAft>
          <a:spcPct val="0"/>
        </a:spcAft>
        <a:buClr>
          <a:schemeClr val="hlink"/>
        </a:buClr>
        <a:buSzPct val="75000"/>
        <a:buFont typeface="Wingdings" pitchFamily="2" charset="2"/>
        <a:buChar char="¡"/>
        <a:defRPr sz="2000">
          <a:solidFill>
            <a:schemeClr val="tx1"/>
          </a:solidFill>
          <a:latin typeface="+mn-lt"/>
          <a:cs typeface="+mn-cs"/>
        </a:defRPr>
      </a:lvl4pPr>
      <a:lvl5pPr marL="20701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cs typeface="+mn-cs"/>
        </a:defRPr>
      </a:lvl5pPr>
      <a:lvl6pPr marL="25273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cs typeface="+mn-cs"/>
        </a:defRPr>
      </a:lvl6pPr>
      <a:lvl7pPr marL="29845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cs typeface="+mn-cs"/>
        </a:defRPr>
      </a:lvl7pPr>
      <a:lvl8pPr marL="34417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cs typeface="+mn-cs"/>
        </a:defRPr>
      </a:lvl8pPr>
      <a:lvl9pPr marL="38989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hyperlink" Target="https://fr.wikipedia.org/wiki/A%C3%AFn_Merane" TargetMode="External"/><Relationship Id="rId7" Type="http://schemas.openxmlformats.org/officeDocument/2006/relationships/image" Target="../media/image8.png"/><Relationship Id="rId2" Type="http://schemas.openxmlformats.org/officeDocument/2006/relationships/hyperlink" Target="https://fr.wikipedia.org/wiki/Sidi_M'hamed_Ben_Ali" TargetMode="External"/><Relationship Id="rId1" Type="http://schemas.openxmlformats.org/officeDocument/2006/relationships/slideLayout" Target="../slideLayouts/slideLayout3.xml"/><Relationship Id="rId6" Type="http://schemas.openxmlformats.org/officeDocument/2006/relationships/hyperlink" Target="https://fr.wikipedia.org/wiki/Sobha" TargetMode="External"/><Relationship Id="rId5" Type="http://schemas.openxmlformats.org/officeDocument/2006/relationships/hyperlink" Target="https://fr.wikipedia.org/wiki/Ouarizane" TargetMode="External"/><Relationship Id="rId10" Type="http://schemas.openxmlformats.org/officeDocument/2006/relationships/image" Target="../media/image3.png"/><Relationship Id="rId4" Type="http://schemas.openxmlformats.org/officeDocument/2006/relationships/hyperlink" Target="https://fr.wikipedia.org/wiki/El_Guettar_(Relizane)" TargetMode="External"/><Relationship Id="rId9" Type="http://schemas.openxmlformats.org/officeDocument/2006/relationships/image" Target="../media/image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emf"/><Relationship Id="rId4" Type="http://schemas.openxmlformats.org/officeDocument/2006/relationships/image" Target="../media/image15.jpeg"/><Relationship Id="rId9"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6.jpeg"/></Relationships>
</file>

<file path=ppt/slides/_rels/slide5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5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5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171145"/>
            <a:ext cx="9144000" cy="2004936"/>
          </a:xfrm>
          <a:prstGeom prst="rect">
            <a:avLst/>
          </a:prstGeom>
          <a:noFill/>
        </p:spPr>
        <p:txBody>
          <a:bodyPr wrap="square" lIns="65306" tIns="32653" rIns="65306" bIns="32653" rtlCol="0">
            <a:spAutoFit/>
          </a:bodyPr>
          <a:lstStyle/>
          <a:p>
            <a:pPr algn="ctr"/>
            <a:endParaRPr lang="fr-FR" dirty="0" smtClean="0">
              <a:latin typeface="Times New Roman" pitchFamily="18" charset="0"/>
              <a:cs typeface="Times New Roman" pitchFamily="18" charset="0"/>
            </a:endParaRPr>
          </a:p>
          <a:p>
            <a:pPr algn="ctr"/>
            <a:r>
              <a:rPr lang="fr-FR" dirty="0" smtClean="0">
                <a:latin typeface="Times New Roman" pitchFamily="18" charset="0"/>
                <a:cs typeface="Times New Roman" pitchFamily="18" charset="0"/>
              </a:rPr>
              <a:t> République Algérienne Démocratique et Populaire </a:t>
            </a:r>
          </a:p>
          <a:p>
            <a:pPr algn="ctr"/>
            <a:r>
              <a:rPr lang="fr-FR" dirty="0" smtClean="0">
                <a:latin typeface="Times New Roman" pitchFamily="18" charset="0"/>
                <a:cs typeface="Times New Roman" pitchFamily="18" charset="0"/>
              </a:rPr>
              <a:t>Ministère de l’Enseignement Supérieur et de la Recherche Scientifique</a:t>
            </a:r>
          </a:p>
          <a:p>
            <a:pPr algn="ctr"/>
            <a:r>
              <a:rPr lang="fr-FR" dirty="0" smtClean="0">
                <a:latin typeface="Times New Roman" pitchFamily="18" charset="0"/>
                <a:cs typeface="Times New Roman" pitchFamily="18" charset="0"/>
              </a:rPr>
              <a:t> </a:t>
            </a:r>
          </a:p>
          <a:p>
            <a:pPr algn="ctr"/>
            <a:r>
              <a:rPr lang="fr-FR" dirty="0" smtClean="0">
                <a:latin typeface="Times New Roman" pitchFamily="18" charset="0"/>
                <a:cs typeface="Times New Roman" pitchFamily="18" charset="0"/>
              </a:rPr>
              <a:t>UNIVERSITE ABDELHAMID IBN BADIS MOSTAGANEM </a:t>
            </a:r>
          </a:p>
          <a:p>
            <a:pPr algn="ctr"/>
            <a:r>
              <a:rPr lang="fr-FR" dirty="0" smtClean="0">
                <a:latin typeface="Times New Roman" pitchFamily="18" charset="0"/>
                <a:cs typeface="Times New Roman" pitchFamily="18" charset="0"/>
              </a:rPr>
              <a:t>FACULTE DES SCIENCES ET DE LA TECHNOLOGIE </a:t>
            </a:r>
          </a:p>
          <a:p>
            <a:pPr algn="ctr"/>
            <a:r>
              <a:rPr lang="fr-FR" dirty="0" smtClean="0">
                <a:latin typeface="Times New Roman" pitchFamily="18" charset="0"/>
                <a:cs typeface="Times New Roman" pitchFamily="18" charset="0"/>
              </a:rPr>
              <a:t>DEPARTEMENT DE GENIE CIVIL &amp; ARCHITECTURE </a:t>
            </a:r>
            <a:endParaRPr lang="fr-FR" u="sng" dirty="0">
              <a:latin typeface="Times New Roman" pitchFamily="18" charset="0"/>
              <a:cs typeface="Times New Roman" pitchFamily="18" charset="0"/>
            </a:endParaRPr>
          </a:p>
        </p:txBody>
      </p:sp>
      <p:sp>
        <p:nvSpPr>
          <p:cNvPr id="11" name="ZoneTexte 10"/>
          <p:cNvSpPr txBox="1"/>
          <p:nvPr/>
        </p:nvSpPr>
        <p:spPr>
          <a:xfrm>
            <a:off x="285721" y="2909262"/>
            <a:ext cx="8501121" cy="1815882"/>
          </a:xfrm>
          <a:prstGeom prst="rect">
            <a:avLst/>
          </a:prstGeom>
          <a:solidFill>
            <a:sysClr val="window" lastClr="FFFFFF"/>
          </a:solidFill>
          <a:ln w="9525" cap="flat" cmpd="sng" algn="ctr">
            <a:solidFill>
              <a:srgbClr val="4F81BD"/>
            </a:solidFill>
            <a:prstDash val="solid"/>
          </a:ln>
          <a:effectLst>
            <a:glow rad="228600">
              <a:srgbClr val="4F81BD">
                <a:satMod val="175000"/>
                <a:alpha val="40000"/>
              </a:srgbClr>
            </a:glow>
          </a:effectLst>
        </p:spPr>
        <p:txBody>
          <a:bodyPr wrap="square" rtlCol="0">
            <a:spAutoFit/>
          </a:bodyPr>
          <a:lstStyle/>
          <a:p>
            <a:pPr algn="ctr"/>
            <a:r>
              <a:rPr lang="fr-FR" sz="2800" b="1" dirty="0" smtClean="0">
                <a:latin typeface="Times New Roman" pitchFamily="18" charset="0"/>
                <a:cs typeface="Times New Roman" pitchFamily="18" charset="0"/>
              </a:rPr>
              <a:t>Thème: </a:t>
            </a:r>
          </a:p>
          <a:p>
            <a:pPr algn="ctr"/>
            <a:r>
              <a:rPr lang="fr-FR" sz="2800" b="1" dirty="0" smtClean="0">
                <a:latin typeface="Times New Roman" pitchFamily="18" charset="0"/>
                <a:cs typeface="Times New Roman" pitchFamily="18" charset="0"/>
              </a:rPr>
              <a:t>Impacte des actes d’urbanisme sur un tissu urbain traditionnel </a:t>
            </a:r>
          </a:p>
          <a:p>
            <a:pPr algn="ctr"/>
            <a:r>
              <a:rPr lang="fr-FR" sz="2800" b="1" dirty="0" smtClean="0">
                <a:latin typeface="Times New Roman" pitchFamily="18" charset="0"/>
                <a:cs typeface="Times New Roman" pitchFamily="18" charset="0"/>
              </a:rPr>
              <a:t>« Cas d’étude site historique de la ville de Mazouna </a:t>
            </a:r>
            <a:endParaRPr kumimoji="0" lang="fr-FR" sz="2800" b="1" i="0" u="sng" strike="noStrike" kern="0" cap="none" spc="300" normalizeH="0" baseline="0" noProof="0" dirty="0">
              <a:ln w="11430" cmpd="sng">
                <a:solidFill>
                  <a:srgbClr val="4F81BD">
                    <a:tint val="10000"/>
                  </a:srgbClr>
                </a:solidFill>
                <a:prstDash val="solid"/>
                <a:miter lim="800000"/>
              </a:ln>
              <a:gradFill>
                <a:gsLst>
                  <a:gs pos="10000">
                    <a:srgbClr val="4F81BD">
                      <a:tint val="83000"/>
                      <a:shade val="100000"/>
                      <a:satMod val="200000"/>
                    </a:srgbClr>
                  </a:gs>
                  <a:gs pos="75000">
                    <a:srgbClr val="4F81BD">
                      <a:tint val="100000"/>
                      <a:shade val="50000"/>
                      <a:satMod val="150000"/>
                    </a:srgbClr>
                  </a:gs>
                </a:gsLst>
                <a:lin ang="5400000"/>
              </a:gradFill>
              <a:effectLst>
                <a:glow rad="45500">
                  <a:srgbClr val="4F81BD">
                    <a:satMod val="220000"/>
                    <a:alpha val="35000"/>
                  </a:srgbClr>
                </a:glow>
              </a:effectLst>
              <a:uLnTx/>
              <a:uFillTx/>
              <a:latin typeface="Times New Roman" pitchFamily="18" charset="0"/>
              <a:cs typeface="Times New Roman" pitchFamily="18" charset="0"/>
            </a:endParaRPr>
          </a:p>
        </p:txBody>
      </p:sp>
      <p:pic>
        <p:nvPicPr>
          <p:cNvPr id="9" name="Image 8" descr="C:\Users\YACINE\Desktop\BUREAU GLOBAL\3 LOGOS\logo1.pn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7586142" y="1088445"/>
            <a:ext cx="946298" cy="1116419"/>
          </a:xfrm>
          <a:prstGeom prst="rect">
            <a:avLst/>
          </a:prstGeom>
          <a:noFill/>
          <a:ln>
            <a:noFill/>
          </a:ln>
        </p:spPr>
      </p:pic>
      <p:pic>
        <p:nvPicPr>
          <p:cNvPr id="10" name="Image 9" descr="C:\Users\YACINE\Desktop\BUREAU GLOBAL\3 LOGOS\UMAB.jpg"/>
          <p:cNvPicPr/>
          <p:nvPr/>
        </p:nvPicPr>
        <p:blipFill rotWithShape="1">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l="25481" r="23314" b="34842"/>
          <a:stretch/>
        </p:blipFill>
        <p:spPr bwMode="auto">
          <a:xfrm>
            <a:off x="370632" y="1056548"/>
            <a:ext cx="889000" cy="1148316"/>
          </a:xfrm>
          <a:prstGeom prst="rect">
            <a:avLst/>
          </a:prstGeom>
          <a:noFill/>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027" name="Rectangle 3"/>
          <p:cNvSpPr>
            <a:spLocks noChangeArrowheads="1"/>
          </p:cNvSpPr>
          <p:nvPr/>
        </p:nvSpPr>
        <p:spPr bwMode="auto">
          <a:xfrm>
            <a:off x="-324544" y="4779729"/>
            <a:ext cx="3744416"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a:t>
            </a:r>
            <a:r>
              <a:rPr kumimoji="0" lang="fr-FR" sz="14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sente par : </a:t>
            </a: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Mme HAKMI REKIA SIHAM </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Sous l</a:t>
            </a:r>
            <a:r>
              <a:rPr kumimoji="0" lang="fr-FR" sz="1400" b="1" i="0" u="sng"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encadrement de: </a:t>
            </a: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Mr Ahmed Khoudja Mohamed</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5292080" y="4939134"/>
            <a:ext cx="3816424"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Devant le jury compos</a:t>
            </a:r>
            <a:r>
              <a:rPr kumimoji="0" lang="fr-FR" sz="14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a:t>
            </a:r>
            <a:r>
              <a:rPr kumimoji="0" lang="fr-FR" sz="1400" b="1" i="0"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-Monsieur BANSALLA Kada : Pr</a:t>
            </a:r>
            <a:r>
              <a:rPr kumimoji="0" lang="fr-FR" sz="1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sident</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sz="1400" dirty="0" smtClean="0">
                <a:latin typeface="Times New Roman" pitchFamily="18" charset="0"/>
                <a:ea typeface="Calibri" pitchFamily="34" charset="0"/>
                <a:cs typeface="Times New Roman" pitchFamily="18" charset="0"/>
              </a:rPr>
              <a:t> -</a:t>
            </a:r>
            <a:r>
              <a:rPr kumimoji="0" lang="fr-FR"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Madame BENHAMOU Nadia : Examinatrice</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635617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Ann</a:t>
            </a:r>
            <a:r>
              <a:rPr kumimoji="0" lang="fr-FR" sz="1400" b="1"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Universitaire 2020/2021</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1619672" y="2001034"/>
            <a:ext cx="576064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L</a:t>
            </a:r>
            <a:r>
              <a:rPr kumimoji="0" lang="fr-FR"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obtention Du Diplôme de MASTER 2</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OPTION : </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ARCHITECTURE URBAINE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67544" y="1273978"/>
            <a:ext cx="7920880" cy="5755422"/>
          </a:xfrm>
          <a:prstGeom prst="rect">
            <a:avLst/>
          </a:prstGeom>
        </p:spPr>
        <p:txBody>
          <a:bodyPr wrap="square">
            <a:spAutoFit/>
          </a:bodyPr>
          <a:lstStyle/>
          <a:p>
            <a:endParaRP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 Le patrimoine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ainsi </a:t>
            </a:r>
            <a:r>
              <a:rPr sz="1600" dirty="0" err="1" smtClean="0">
                <a:latin typeface="Times New Roman" pitchFamily="18" charset="0"/>
                <a:cs typeface="Times New Roman" pitchFamily="18" charset="0"/>
              </a:rPr>
              <a:t>considéré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progressivement</a:t>
            </a:r>
            <a:r>
              <a:rPr sz="1600" dirty="0" smtClean="0">
                <a:latin typeface="Times New Roman" pitchFamily="18" charset="0"/>
                <a:cs typeface="Times New Roman" pitchFamily="18" charset="0"/>
              </a:rPr>
              <a:t>, comme:</a:t>
            </a:r>
          </a:p>
          <a:p>
            <a:endParaRPr lang="fr-FR" sz="1600" dirty="0" smtClean="0">
              <a:latin typeface="Times New Roman" pitchFamily="18" charset="0"/>
              <a:cs typeface="Times New Roman" pitchFamily="18" charset="0"/>
            </a:endParaRPr>
          </a:p>
          <a:p>
            <a:pPr>
              <a:buFontTx/>
              <a:buChar char="-"/>
            </a:pPr>
            <a:r>
              <a:rPr sz="1600" dirty="0" err="1" smtClean="0">
                <a:latin typeface="Times New Roman" pitchFamily="18" charset="0"/>
                <a:cs typeface="Times New Roman" pitchFamily="18" charset="0"/>
              </a:rPr>
              <a:t>mémoire</a:t>
            </a:r>
            <a:r>
              <a:rPr sz="1600" dirty="0" smtClean="0">
                <a:latin typeface="Times New Roman" pitchFamily="18" charset="0"/>
                <a:cs typeface="Times New Roman" pitchFamily="18" charset="0"/>
              </a:rPr>
              <a:t>, histoire, monument qui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témoin</a:t>
            </a:r>
            <a:r>
              <a:rPr sz="1600" dirty="0" smtClean="0">
                <a:latin typeface="Times New Roman" pitchFamily="18" charset="0"/>
                <a:cs typeface="Times New Roman" pitchFamily="18" charset="0"/>
              </a:rPr>
              <a:t> de la grandeur du </a:t>
            </a:r>
            <a:r>
              <a:rPr sz="1600" dirty="0" err="1" smtClean="0">
                <a:latin typeface="Times New Roman" pitchFamily="18" charset="0"/>
                <a:cs typeface="Times New Roman" pitchFamily="18" charset="0"/>
              </a:rPr>
              <a:t>peuple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auquel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appartient</a:t>
            </a:r>
            <a:r>
              <a:rPr sz="1600" dirty="0" smtClean="0">
                <a:latin typeface="Times New Roman" pitchFamily="18" charset="0"/>
                <a:cs typeface="Times New Roman" pitchFamily="18" charset="0"/>
              </a:rPr>
              <a:t>.</a:t>
            </a:r>
          </a:p>
          <a:p>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constitue</a:t>
            </a:r>
            <a:r>
              <a:rPr sz="1600" dirty="0" smtClean="0">
                <a:latin typeface="Times New Roman" pitchFamily="18" charset="0"/>
                <a:cs typeface="Times New Roman" pitchFamily="18" charset="0"/>
              </a:rPr>
              <a:t> un lien </a:t>
            </a:r>
            <a:r>
              <a:rPr sz="1600" dirty="0" err="1" smtClean="0">
                <a:latin typeface="Times New Roman" pitchFamily="18" charset="0"/>
                <a:cs typeface="Times New Roman" pitchFamily="18" charset="0"/>
              </a:rPr>
              <a:t>privilégié</a:t>
            </a:r>
            <a:r>
              <a:rPr sz="1600" dirty="0" smtClean="0">
                <a:latin typeface="Times New Roman" pitchFamily="18" charset="0"/>
                <a:cs typeface="Times New Roman" pitchFamily="18" charset="0"/>
              </a:rPr>
              <a:t> entre passé, </a:t>
            </a:r>
            <a:r>
              <a:rPr sz="1600" dirty="0" err="1" smtClean="0">
                <a:latin typeface="Times New Roman" pitchFamily="18" charset="0"/>
                <a:cs typeface="Times New Roman" pitchFamily="18" charset="0"/>
              </a:rPr>
              <a:t>présent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avenir</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donc</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facteur</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stabilisation</a:t>
            </a:r>
            <a:endParaRPr sz="1600" dirty="0" smtClean="0">
              <a:latin typeface="Times New Roman" pitchFamily="18" charset="0"/>
              <a:cs typeface="Times New Roman" pitchFamily="18" charset="0"/>
            </a:endParaRPr>
          </a:p>
          <a:p>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En effet, certaines tendances orientent le devenir des objectifs patrimoniaux dans le monde et permettent de freiner la machine économique impulsée au détriment des villes historiques et de leurs patrimoines. Donc la perte d’équilibre entre ces deux dimensions peut donc avoir des conséquences sur le patrimoine urbain à côté aussi de l’urbanisation, la spéculation foncière, les dégradations, les destructions, l’effet démographique et la perte de l’identité. </a:t>
            </a:r>
          </a:p>
          <a:p>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-Pour faire face à ces problèmes afin de le dynamiser et le mettre en valeur une démarche d’approche et d’intervention globale est nécessaire à coté d’une politique urbaine efficace qui impliquera tous les acteurs et usera d’outils juridiques, urbanistiques qui vont garantir le succès des différents opérations d’intervention chose que nous allons voir dans le chapitre suivant.</a:t>
            </a:r>
          </a:p>
          <a:p>
            <a:r>
              <a:rPr lang="fr-FR" sz="1600" dirty="0" smtClean="0">
                <a:latin typeface="Times New Roman" pitchFamily="18" charset="0"/>
                <a:cs typeface="Times New Roman" pitchFamily="18" charset="0"/>
              </a:rPr>
              <a:t>Le patrimoine a une relation forte avec la planification urbaine car cette dernière intègre et protège se patrimoine à l’aide d’instrument d’urbanisme qui intègrent plusieurs dimensions culturels, économiques.</a:t>
            </a:r>
          </a:p>
          <a:p>
            <a:endParaRPr lang="fr-F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 </a:t>
            </a:r>
            <a:endParaRPr lang="fr-FR" sz="1600" dirty="0">
              <a:latin typeface="Times New Roman" pitchFamily="18" charset="0"/>
              <a:cs typeface="Times New Roman" pitchFamily="18" charset="0"/>
            </a:endParaRPr>
          </a:p>
        </p:txBody>
      </p:sp>
      <p:sp>
        <p:nvSpPr>
          <p:cNvPr id="6" name="Rectangle 5"/>
          <p:cNvSpPr/>
          <p:nvPr/>
        </p:nvSpPr>
        <p:spPr>
          <a:xfrm>
            <a:off x="971600" y="899428"/>
            <a:ext cx="1582484" cy="369332"/>
          </a:xfrm>
          <a:prstGeom prst="rect">
            <a:avLst/>
          </a:prstGeom>
        </p:spPr>
        <p:txBody>
          <a:bodyPr wrap="none">
            <a:spAutoFit/>
          </a:bodyPr>
          <a:lstStyle/>
          <a:p>
            <a:r>
              <a:rPr lang="fr-FR" b="1" u="sng" dirty="0" smtClean="0"/>
              <a:t>Conclusion :</a:t>
            </a:r>
          </a:p>
        </p:txBody>
      </p:sp>
      <p:pic>
        <p:nvPicPr>
          <p:cNvPr id="7"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8"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8"/>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lipse 13"/>
          <p:cNvSpPr/>
          <p:nvPr/>
        </p:nvSpPr>
        <p:spPr bwMode="auto">
          <a:xfrm>
            <a:off x="642910" y="2071678"/>
            <a:ext cx="7286676" cy="314327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3" name="Titre 2"/>
          <p:cNvSpPr txBox="1">
            <a:spLocks/>
          </p:cNvSpPr>
          <p:nvPr/>
        </p:nvSpPr>
        <p:spPr bwMode="auto">
          <a:xfrm>
            <a:off x="0" y="2728922"/>
            <a:ext cx="8538742" cy="15573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a:r>
              <a:rPr sz="4000" b="1" i="1" dirty="0" smtClean="0">
                <a:solidFill>
                  <a:schemeClr val="tx2"/>
                </a:solidFill>
                <a:latin typeface="+mj-lt"/>
                <a:ea typeface="+mj-ea"/>
                <a:cs typeface="+mj-cs"/>
              </a:rPr>
              <a:t>Chapitre II </a:t>
            </a:r>
          </a:p>
          <a:p>
            <a:pPr algn="ctr"/>
            <a:r>
              <a:rPr sz="4000" b="1" i="1" dirty="0" err="1" smtClean="0">
                <a:solidFill>
                  <a:schemeClr val="tx2"/>
                </a:solidFill>
                <a:latin typeface="+mj-lt"/>
                <a:ea typeface="+mj-ea"/>
                <a:cs typeface="+mj-cs"/>
              </a:rPr>
              <a:t>Généralités</a:t>
            </a:r>
            <a:r>
              <a:rPr sz="4000" b="1" i="1" dirty="0" smtClean="0">
                <a:solidFill>
                  <a:schemeClr val="tx2"/>
                </a:solidFill>
                <a:latin typeface="+mj-lt"/>
                <a:ea typeface="+mj-ea"/>
                <a:cs typeface="+mj-cs"/>
              </a:rPr>
              <a:t> sur l’urbanisme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0" dur="1000" fill="hold"/>
                                        <p:tgtEl>
                                          <p:spTgt spid="1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88220" y="3201363"/>
            <a:ext cx="2667748" cy="1323439"/>
          </a:xfrm>
          <a:prstGeom prst="rect">
            <a:avLst/>
          </a:prstGeom>
        </p:spPr>
        <p:txBody>
          <a:bodyPr wrap="square">
            <a:spAutoFit/>
          </a:bodyPr>
          <a:lstStyle/>
          <a:p>
            <a:r>
              <a:rPr sz="1600" dirty="0" smtClean="0">
                <a:latin typeface="Times New Roman" pitchFamily="18" charset="0"/>
                <a:cs typeface="Times New Roman" pitchFamily="18" charset="0"/>
              </a:rPr>
              <a:t>-</a:t>
            </a:r>
            <a:r>
              <a:rPr sz="1600" dirty="0" err="1" smtClean="0">
                <a:latin typeface="Times New Roman" pitchFamily="18" charset="0"/>
                <a:cs typeface="Times New Roman" pitchFamily="18" charset="0"/>
              </a:rPr>
              <a:t>peut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certains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cas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concerner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communes </a:t>
            </a:r>
            <a:r>
              <a:rPr sz="1600" dirty="0" err="1" smtClean="0">
                <a:latin typeface="Times New Roman" pitchFamily="18" charset="0"/>
                <a:cs typeface="Times New Roman" pitchFamily="18" charset="0"/>
              </a:rPr>
              <a:t>afin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d'obtenir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cohérence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l'ensemble</a:t>
            </a:r>
            <a:r>
              <a:rPr sz="1600" dirty="0" smtClean="0">
                <a:latin typeface="Times New Roman" pitchFamily="18" charset="0"/>
                <a:cs typeface="Times New Roman" pitchFamily="18" charset="0"/>
              </a:rPr>
              <a:t> d'un </a:t>
            </a:r>
            <a:r>
              <a:rPr sz="1600" dirty="0" err="1" smtClean="0">
                <a:latin typeface="Times New Roman" pitchFamily="18" charset="0"/>
                <a:cs typeface="Times New Roman" pitchFamily="18" charset="0"/>
              </a:rPr>
              <a:t>territoire</a:t>
            </a:r>
            <a:r>
              <a:rP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p:txBody>
      </p:sp>
      <p:grpSp>
        <p:nvGrpSpPr>
          <p:cNvPr id="10" name="Groupe 9"/>
          <p:cNvGrpSpPr/>
          <p:nvPr/>
        </p:nvGrpSpPr>
        <p:grpSpPr>
          <a:xfrm>
            <a:off x="3599384" y="1644482"/>
            <a:ext cx="2016224" cy="864096"/>
            <a:chOff x="3635896" y="3140968"/>
            <a:chExt cx="2016224" cy="864096"/>
          </a:xfrm>
        </p:grpSpPr>
        <p:sp>
          <p:nvSpPr>
            <p:cNvPr id="9" name="Ellipse 8"/>
            <p:cNvSpPr/>
            <p:nvPr/>
          </p:nvSpPr>
          <p:spPr bwMode="auto">
            <a:xfrm>
              <a:off x="3635896" y="3140968"/>
              <a:ext cx="2016224" cy="86409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8" name="Rectangle 7"/>
            <p:cNvSpPr/>
            <p:nvPr/>
          </p:nvSpPr>
          <p:spPr>
            <a:xfrm>
              <a:off x="3831775" y="3356992"/>
              <a:ext cx="1712841" cy="400110"/>
            </a:xfrm>
            <a:prstGeom prst="rect">
              <a:avLst/>
            </a:prstGeom>
          </p:spPr>
          <p:txBody>
            <a:bodyPr wrap="none">
              <a:spAutoFit/>
            </a:bodyPr>
            <a:lstStyle/>
            <a:p>
              <a:r>
                <a:rPr lang="fr-FR" sz="2000" b="1" dirty="0" smtClean="0">
                  <a:latin typeface="Times New Roman" pitchFamily="18" charset="0"/>
                  <a:cs typeface="Times New Roman" pitchFamily="18" charset="0"/>
                </a:rPr>
                <a:t> L’urbanisme </a:t>
              </a:r>
              <a:endParaRPr lang="fr-FR" sz="2000" dirty="0"/>
            </a:p>
          </p:txBody>
        </p:sp>
      </p:grpSp>
      <p:sp>
        <p:nvSpPr>
          <p:cNvPr id="11" name="Rectangle 10"/>
          <p:cNvSpPr/>
          <p:nvPr/>
        </p:nvSpPr>
        <p:spPr>
          <a:xfrm>
            <a:off x="431032" y="1412776"/>
            <a:ext cx="2736304" cy="1569660"/>
          </a:xfrm>
          <a:prstGeom prst="rect">
            <a:avLst/>
          </a:prstGeom>
        </p:spPr>
        <p:txBody>
          <a:bodyPr wrap="square">
            <a:spAutoFit/>
          </a:bodyPr>
          <a:lstStyle/>
          <a:p>
            <a:r>
              <a:rPr lang="fr-FR" sz="1600" dirty="0" smtClean="0">
                <a:latin typeface="Times New Roman" pitchFamily="18" charset="0"/>
                <a:cs typeface="Times New Roman" pitchFamily="18" charset="0"/>
              </a:rPr>
              <a:t>-champ disciplinaire et un champ professionnel, et peut être défini comme étant: -l'étude du phénomène urbain (ou l’étude des systèmes urbains) </a:t>
            </a:r>
          </a:p>
        </p:txBody>
      </p:sp>
      <p:sp>
        <p:nvSpPr>
          <p:cNvPr id="12" name="Rectangle 11"/>
          <p:cNvSpPr/>
          <p:nvPr/>
        </p:nvSpPr>
        <p:spPr>
          <a:xfrm>
            <a:off x="6209928" y="1473171"/>
            <a:ext cx="2790056" cy="1323439"/>
          </a:xfrm>
          <a:prstGeom prst="rect">
            <a:avLst/>
          </a:prstGeom>
        </p:spPr>
        <p:txBody>
          <a:bodyPr wrap="square">
            <a:spAutoFit/>
          </a:bodyPr>
          <a:lstStyle/>
          <a:p>
            <a:r>
              <a:rPr lang="fr-FR" sz="1600" dirty="0" smtClean="0">
                <a:latin typeface="Times New Roman" pitchFamily="18" charset="0"/>
                <a:cs typeface="Times New Roman" pitchFamily="18" charset="0"/>
              </a:rPr>
              <a:t>-l'ensemble des sciences, des techniques et des arts relatifs à l'organisation et à l'aménagement des espaces urbains. </a:t>
            </a:r>
          </a:p>
        </p:txBody>
      </p:sp>
      <p:sp>
        <p:nvSpPr>
          <p:cNvPr id="13" name="Flèche gauche 12"/>
          <p:cNvSpPr/>
          <p:nvPr/>
        </p:nvSpPr>
        <p:spPr bwMode="auto">
          <a:xfrm>
            <a:off x="3059832" y="2004522"/>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6" name="Flèche gauche 15"/>
          <p:cNvSpPr/>
          <p:nvPr/>
        </p:nvSpPr>
        <p:spPr bwMode="auto">
          <a:xfrm rot="10800000">
            <a:off x="5759624" y="1932514"/>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grpSp>
        <p:nvGrpSpPr>
          <p:cNvPr id="18" name="Groupe 17"/>
          <p:cNvGrpSpPr/>
          <p:nvPr/>
        </p:nvGrpSpPr>
        <p:grpSpPr>
          <a:xfrm>
            <a:off x="3383360" y="3516690"/>
            <a:ext cx="2520280" cy="1074095"/>
            <a:chOff x="3635896" y="3140968"/>
            <a:chExt cx="2205245" cy="896115"/>
          </a:xfrm>
        </p:grpSpPr>
        <p:sp>
          <p:nvSpPr>
            <p:cNvPr id="19" name="Ellipse 18"/>
            <p:cNvSpPr/>
            <p:nvPr/>
          </p:nvSpPr>
          <p:spPr bwMode="auto">
            <a:xfrm>
              <a:off x="3635896" y="3140968"/>
              <a:ext cx="2016224" cy="86409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20" name="Rectangle 19"/>
            <p:cNvSpPr/>
            <p:nvPr/>
          </p:nvSpPr>
          <p:spPr>
            <a:xfrm>
              <a:off x="3912276" y="3266751"/>
              <a:ext cx="1928865" cy="770332"/>
            </a:xfrm>
            <a:prstGeom prst="rect">
              <a:avLst/>
            </a:prstGeom>
          </p:spPr>
          <p:txBody>
            <a:bodyPr wrap="square">
              <a:spAutoFit/>
            </a:bodyPr>
            <a:lstStyle/>
            <a:p>
              <a:r>
                <a:rPr lang="fr-FR" b="1" dirty="0" smtClean="0">
                  <a:latin typeface="Times New Roman" pitchFamily="18" charset="0"/>
                  <a:cs typeface="Times New Roman" pitchFamily="18" charset="0"/>
                </a:rPr>
                <a:t> L’urbanisme réglementaire</a:t>
              </a:r>
            </a:p>
            <a:p>
              <a:endParaRPr lang="fr-FR" dirty="0">
                <a:latin typeface="Times New Roman" pitchFamily="18" charset="0"/>
                <a:cs typeface="Times New Roman" pitchFamily="18" charset="0"/>
              </a:endParaRPr>
            </a:p>
          </p:txBody>
        </p:sp>
      </p:grpSp>
      <p:sp>
        <p:nvSpPr>
          <p:cNvPr id="21" name="Rectangle 20"/>
          <p:cNvSpPr/>
          <p:nvPr/>
        </p:nvSpPr>
        <p:spPr>
          <a:xfrm>
            <a:off x="395536" y="3300666"/>
            <a:ext cx="2555776" cy="1323439"/>
          </a:xfrm>
          <a:prstGeom prst="rect">
            <a:avLst/>
          </a:prstGeom>
        </p:spPr>
        <p:txBody>
          <a:bodyPr wrap="square">
            <a:spAutoFit/>
          </a:bodyPr>
          <a:lstStyle/>
          <a:p>
            <a:r>
              <a:rPr lang="fr-FR" sz="1600" dirty="0" smtClean="0">
                <a:latin typeface="Times New Roman" pitchFamily="18" charset="0"/>
                <a:cs typeface="Times New Roman" pitchFamily="18" charset="0"/>
              </a:rPr>
              <a:t>-Consiste à élaborer un document de planification, dans le respect de la législation imposé par le droit de l'urbanisme, </a:t>
            </a:r>
            <a:endParaRPr lang="fr-FR" sz="1600" dirty="0">
              <a:latin typeface="Times New Roman" pitchFamily="18" charset="0"/>
              <a:cs typeface="Times New Roman" pitchFamily="18" charset="0"/>
            </a:endParaRPr>
          </a:p>
        </p:txBody>
      </p:sp>
      <p:sp>
        <p:nvSpPr>
          <p:cNvPr id="22" name="Flèche gauche 21"/>
          <p:cNvSpPr/>
          <p:nvPr/>
        </p:nvSpPr>
        <p:spPr bwMode="auto">
          <a:xfrm rot="10800000">
            <a:off x="5759624" y="3948738"/>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3" name="Flèche gauche 22"/>
          <p:cNvSpPr/>
          <p:nvPr/>
        </p:nvSpPr>
        <p:spPr bwMode="auto">
          <a:xfrm>
            <a:off x="2879304" y="3876730"/>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grpSp>
        <p:nvGrpSpPr>
          <p:cNvPr id="24" name="Groupe 23"/>
          <p:cNvGrpSpPr/>
          <p:nvPr/>
        </p:nvGrpSpPr>
        <p:grpSpPr>
          <a:xfrm>
            <a:off x="3311352" y="4984360"/>
            <a:ext cx="2520280" cy="1166428"/>
            <a:chOff x="3635896" y="3140968"/>
            <a:chExt cx="2205245" cy="973148"/>
          </a:xfrm>
        </p:grpSpPr>
        <p:sp>
          <p:nvSpPr>
            <p:cNvPr id="25" name="Ellipse 24"/>
            <p:cNvSpPr/>
            <p:nvPr/>
          </p:nvSpPr>
          <p:spPr bwMode="auto">
            <a:xfrm>
              <a:off x="3635896" y="3140968"/>
              <a:ext cx="2016224" cy="86409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26" name="Rectangle 25"/>
            <p:cNvSpPr/>
            <p:nvPr/>
          </p:nvSpPr>
          <p:spPr>
            <a:xfrm>
              <a:off x="3912276" y="3266751"/>
              <a:ext cx="1928865" cy="847365"/>
            </a:xfrm>
            <a:prstGeom prst="rect">
              <a:avLst/>
            </a:prstGeom>
          </p:spPr>
          <p:txBody>
            <a:bodyPr wrap="square">
              <a:spAutoFit/>
            </a:bodyPr>
            <a:lstStyle/>
            <a:p>
              <a:r>
                <a:rPr lang="fr-FR" sz="2000" b="1" dirty="0" smtClean="0">
                  <a:latin typeface="Times New Roman" pitchFamily="18" charset="0"/>
                  <a:cs typeface="Times New Roman" pitchFamily="18" charset="0"/>
                </a:rPr>
                <a:t>L'urbanisme opérationnel </a:t>
              </a:r>
            </a:p>
            <a:p>
              <a:endParaRPr lang="fr-FR" sz="2000" dirty="0">
                <a:latin typeface="Times New Roman" pitchFamily="18" charset="0"/>
                <a:cs typeface="Times New Roman" pitchFamily="18" charset="0"/>
              </a:endParaRPr>
            </a:p>
          </p:txBody>
        </p:sp>
      </p:grpSp>
      <p:sp>
        <p:nvSpPr>
          <p:cNvPr id="27" name="Rectangle 26"/>
          <p:cNvSpPr/>
          <p:nvPr/>
        </p:nvSpPr>
        <p:spPr>
          <a:xfrm>
            <a:off x="360040" y="5073570"/>
            <a:ext cx="2411760" cy="1077218"/>
          </a:xfrm>
          <a:prstGeom prst="rect">
            <a:avLst/>
          </a:prstGeom>
        </p:spPr>
        <p:txBody>
          <a:bodyPr wrap="square">
            <a:spAutoFit/>
          </a:bodyPr>
          <a:lstStyle/>
          <a:p>
            <a:r>
              <a:rPr lang="fr-FR" sz="1600" dirty="0" smtClean="0">
                <a:latin typeface="Times New Roman" pitchFamily="18" charset="0"/>
                <a:cs typeface="Times New Roman" pitchFamily="18" charset="0"/>
              </a:rPr>
              <a:t>-consiste à mettre en place les actions et procédures nécessaires à la réalisation d’un projet urbain</a:t>
            </a:r>
            <a:endParaRPr lang="fr-FR" sz="1600" dirty="0">
              <a:latin typeface="Times New Roman" pitchFamily="18" charset="0"/>
              <a:cs typeface="Times New Roman" pitchFamily="18" charset="0"/>
            </a:endParaRPr>
          </a:p>
        </p:txBody>
      </p:sp>
      <p:sp>
        <p:nvSpPr>
          <p:cNvPr id="28" name="Rectangle 27"/>
          <p:cNvSpPr/>
          <p:nvPr/>
        </p:nvSpPr>
        <p:spPr>
          <a:xfrm>
            <a:off x="6228184" y="4869160"/>
            <a:ext cx="2952328" cy="1569660"/>
          </a:xfrm>
          <a:prstGeom prst="rect">
            <a:avLst/>
          </a:prstGeom>
        </p:spPr>
        <p:txBody>
          <a:bodyPr wrap="square">
            <a:spAutoFit/>
          </a:bodyPr>
          <a:lstStyle/>
          <a:p>
            <a:r>
              <a:rPr lang="fr-FR" sz="1600" dirty="0" smtClean="0">
                <a:latin typeface="Times New Roman" pitchFamily="18" charset="0"/>
                <a:cs typeface="Times New Roman" pitchFamily="18" charset="0"/>
              </a:rPr>
              <a:t>-Il regroupe ainsi « l’ensemble des actions conduites ayant pour objet la fourniture de terrains à bâtir, la construction de bâtiments ou le traitement de quartiers et d'immeubles existants</a:t>
            </a:r>
            <a:endParaRPr lang="fr-FR" sz="1600" dirty="0">
              <a:latin typeface="Times New Roman" pitchFamily="18" charset="0"/>
              <a:cs typeface="Times New Roman" pitchFamily="18" charset="0"/>
            </a:endParaRPr>
          </a:p>
        </p:txBody>
      </p:sp>
      <p:sp>
        <p:nvSpPr>
          <p:cNvPr id="29" name="Flèche gauche 28"/>
          <p:cNvSpPr/>
          <p:nvPr/>
        </p:nvSpPr>
        <p:spPr bwMode="auto">
          <a:xfrm rot="10800000">
            <a:off x="5724129" y="5358699"/>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30" name="Flèche gauche 29"/>
          <p:cNvSpPr/>
          <p:nvPr/>
        </p:nvSpPr>
        <p:spPr bwMode="auto">
          <a:xfrm>
            <a:off x="2771800" y="5358700"/>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31" name="Rectangle 30"/>
          <p:cNvSpPr/>
          <p:nvPr/>
        </p:nvSpPr>
        <p:spPr>
          <a:xfrm>
            <a:off x="971600" y="764704"/>
            <a:ext cx="7060715" cy="584775"/>
          </a:xfrm>
          <a:prstGeom prst="rect">
            <a:avLst/>
          </a:prstGeom>
        </p:spPr>
        <p:txBody>
          <a:bodyPr wrap="none">
            <a:spAutoFit/>
          </a:bodyPr>
          <a:lstStyle/>
          <a:p>
            <a:pPr algn="ctr"/>
            <a:r>
              <a:rPr lang="fr-FR" sz="3200" b="1" dirty="0" smtClean="0">
                <a:solidFill>
                  <a:schemeClr val="tx2"/>
                </a:solidFill>
                <a:latin typeface="Times New Roman" pitchFamily="18" charset="0"/>
                <a:cs typeface="Times New Roman" pitchFamily="18" charset="0"/>
              </a:rPr>
              <a:t>GÉNÉRALITÉS SUR L’URBANISME</a:t>
            </a:r>
          </a:p>
        </p:txBody>
      </p:sp>
      <p:pic>
        <p:nvPicPr>
          <p:cNvPr id="32"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33"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32"/>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33"/>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amond(in)">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to="" calcmode="lin" valueType="num">
                                      <p:cBhvr>
                                        <p:cTn id="23" dur="1" fill="hold"/>
                                        <p:tgtEl>
                                          <p:spTgt spid="11"/>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lide(fromBottom)">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slide(fromBottom)">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randombar(horizontal)">
                                      <p:cBhvr>
                                        <p:cTn id="44" dur="500"/>
                                        <p:tgtEl>
                                          <p:spTgt spid="23"/>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slide(fromBottom)">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5" presetClass="entr" presetSubtype="1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checkerboard(across)">
                                      <p:cBhvr>
                                        <p:cTn id="54" dur="500"/>
                                        <p:tgtEl>
                                          <p:spTgt spid="22"/>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slide(fromBottom)">
                                      <p:cBhvr>
                                        <p:cTn id="59" dur="500"/>
                                        <p:tgtEl>
                                          <p:spTgt spid="5"/>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randombar(horizontal)">
                                      <p:cBhvr>
                                        <p:cTn id="64" dur="500"/>
                                        <p:tgtEl>
                                          <p:spTgt spid="24"/>
                                        </p:tgtEl>
                                      </p:cBhvr>
                                    </p:animEffect>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30"/>
                                        </p:tgtEl>
                                        <p:attrNameLst>
                                          <p:attrName>style.visibility</p:attrName>
                                        </p:attrNameLst>
                                      </p:cBhvr>
                                      <p:to>
                                        <p:strVal val="visible"/>
                                      </p:to>
                                    </p:set>
                                    <p:anim to="" calcmode="lin" valueType="num">
                                      <p:cBhvr>
                                        <p:cTn id="69" dur="1" fill="hold"/>
                                        <p:tgtEl>
                                          <p:spTgt spid="30"/>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12" presetClass="entr" presetSubtype="4" fill="hold" grpId="0" nodeType="click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slide(fromBottom)">
                                      <p:cBhvr>
                                        <p:cTn id="74" dur="500"/>
                                        <p:tgtEl>
                                          <p:spTgt spid="27"/>
                                        </p:tgtEl>
                                      </p:cBhvr>
                                    </p:animEffect>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 to="" calcmode="lin" valueType="num">
                                      <p:cBhvr>
                                        <p:cTn id="79" dur="1" fill="hold"/>
                                        <p:tgtEl>
                                          <p:spTgt spid="29"/>
                                        </p:tgtEl>
                                        <p:attrNameLst>
                                          <p:attrName/>
                                        </p:attrNameLst>
                                      </p:cBhvr>
                                    </p:anim>
                                  </p:childTnLst>
                                </p:cTn>
                              </p:par>
                            </p:childTnLst>
                          </p:cTn>
                        </p:par>
                      </p:childTnLst>
                    </p:cTn>
                  </p:par>
                  <p:par>
                    <p:cTn id="80" fill="hold">
                      <p:stCondLst>
                        <p:cond delay="indefinite"/>
                      </p:stCondLst>
                      <p:childTnLst>
                        <p:par>
                          <p:cTn id="81" fill="hold">
                            <p:stCondLst>
                              <p:cond delay="0"/>
                            </p:stCondLst>
                            <p:childTnLst>
                              <p:par>
                                <p:cTn id="82" presetID="12" presetClass="entr" presetSubtype="4" fill="hold" grpId="0"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slide(fromBottom)">
                                      <p:cBhvr>
                                        <p:cTn id="8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3" grpId="0" animBg="1"/>
      <p:bldP spid="16" grpId="0" animBg="1"/>
      <p:bldP spid="21" grpId="0"/>
      <p:bldP spid="22" grpId="0" animBg="1"/>
      <p:bldP spid="23" grpId="0" animBg="1"/>
      <p:bldP spid="27" grpId="0"/>
      <p:bldP spid="28" grpId="0"/>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1408708"/>
            <a:ext cx="2592288" cy="2308324"/>
          </a:xfrm>
          <a:prstGeom prst="rect">
            <a:avLst/>
          </a:prstGeom>
        </p:spPr>
        <p:txBody>
          <a:bodyPr wrap="square">
            <a:spAutoFit/>
          </a:bodyPr>
          <a:lstStyle/>
          <a:p>
            <a:endParaRPr sz="1600" u="sng"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-un </a:t>
            </a:r>
            <a:r>
              <a:rPr sz="1600" dirty="0" err="1" smtClean="0">
                <a:latin typeface="Times New Roman" pitchFamily="18" charset="0"/>
                <a:cs typeface="Times New Roman" pitchFamily="18" charset="0"/>
              </a:rPr>
              <a:t>mouvement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historique</a:t>
            </a:r>
            <a:r>
              <a:rPr sz="1600" dirty="0" smtClean="0">
                <a:latin typeface="Times New Roman" pitchFamily="18" charset="0"/>
                <a:cs typeface="Times New Roman" pitchFamily="18" charset="0"/>
              </a:rPr>
              <a:t> de transformation des </a:t>
            </a:r>
            <a:r>
              <a:rPr sz="1600" dirty="0" err="1" smtClean="0">
                <a:latin typeface="Times New Roman" pitchFamily="18" charset="0"/>
                <a:cs typeface="Times New Roman" pitchFamily="18" charset="0"/>
              </a:rPr>
              <a:t>formes</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société</a:t>
            </a:r>
            <a:r>
              <a:rPr sz="1600" dirty="0" smtClean="0">
                <a:latin typeface="Times New Roman" pitchFamily="18" charset="0"/>
                <a:cs typeface="Times New Roman" pitchFamily="18" charset="0"/>
              </a:rPr>
              <a:t> que </a:t>
            </a:r>
            <a:r>
              <a:rPr sz="1600" dirty="0" err="1" smtClean="0">
                <a:latin typeface="Times New Roman" pitchFamily="18" charset="0"/>
                <a:cs typeface="Times New Roman" pitchFamily="18" charset="0"/>
              </a:rPr>
              <a:t>l'on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peut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définir</a:t>
            </a:r>
            <a:r>
              <a:rPr sz="1600" dirty="0" smtClean="0">
                <a:latin typeface="Times New Roman" pitchFamily="18" charset="0"/>
                <a:cs typeface="Times New Roman" pitchFamily="18" charset="0"/>
              </a:rPr>
              <a:t> comme </a:t>
            </a:r>
            <a:r>
              <a:rPr sz="1600" dirty="0" err="1" smtClean="0">
                <a:latin typeface="Times New Roman" pitchFamily="18" charset="0"/>
                <a:cs typeface="Times New Roman" pitchFamily="18" charset="0"/>
              </a:rPr>
              <a:t>l'augmentation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ceux</a:t>
            </a:r>
            <a:r>
              <a:rPr sz="1600" dirty="0" smtClean="0">
                <a:latin typeface="Times New Roman" pitchFamily="18" charset="0"/>
                <a:cs typeface="Times New Roman" pitchFamily="18" charset="0"/>
              </a:rPr>
              <a:t> qui </a:t>
            </a:r>
            <a:r>
              <a:rPr sz="1600" dirty="0" err="1" smtClean="0">
                <a:latin typeface="Times New Roman" pitchFamily="18" charset="0"/>
                <a:cs typeface="Times New Roman" pitchFamily="18" charset="0"/>
              </a:rPr>
              <a:t>habitent</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par rapport à </a:t>
            </a:r>
            <a:r>
              <a:rPr sz="1600" dirty="0" err="1" smtClean="0">
                <a:latin typeface="Times New Roman" pitchFamily="18" charset="0"/>
                <a:cs typeface="Times New Roman" pitchFamily="18" charset="0"/>
              </a:rPr>
              <a:t>l'ensemble</a:t>
            </a:r>
            <a:r>
              <a:rPr sz="1600" dirty="0" smtClean="0">
                <a:latin typeface="Times New Roman" pitchFamily="18" charset="0"/>
                <a:cs typeface="Times New Roman" pitchFamily="18" charset="0"/>
              </a:rPr>
              <a:t> de la population. </a:t>
            </a:r>
          </a:p>
          <a:p>
            <a:endParaRPr lang="fr-FR" sz="1600" dirty="0" smtClean="0">
              <a:latin typeface="Times New Roman" pitchFamily="18" charset="0"/>
              <a:cs typeface="Times New Roman" pitchFamily="18" charset="0"/>
            </a:endParaRPr>
          </a:p>
        </p:txBody>
      </p:sp>
      <p:sp>
        <p:nvSpPr>
          <p:cNvPr id="6" name="Rectangle 5"/>
          <p:cNvSpPr/>
          <p:nvPr/>
        </p:nvSpPr>
        <p:spPr>
          <a:xfrm>
            <a:off x="107504" y="4277414"/>
            <a:ext cx="2448272" cy="1815882"/>
          </a:xfrm>
          <a:prstGeom prst="rect">
            <a:avLst/>
          </a:prstGeom>
        </p:spPr>
        <p:txBody>
          <a:bodyPr wrap="square">
            <a:spAutoFit/>
          </a:bodyPr>
          <a:lstStyle/>
          <a:p>
            <a:r>
              <a:rPr sz="1600" b="1" dirty="0" smtClean="0">
                <a:latin typeface="Times New Roman" pitchFamily="18" charset="0"/>
                <a:cs typeface="Times New Roman" pitchFamily="18" charset="0"/>
              </a:rPr>
              <a:t>      </a:t>
            </a:r>
            <a:endParaRPr sz="1600" b="1" u="sng"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a:t>
            </a:r>
            <a:r>
              <a:rPr sz="1600" dirty="0" err="1" smtClean="0">
                <a:latin typeface="Times New Roman" pitchFamily="18" charset="0"/>
                <a:cs typeface="Times New Roman" pitchFamily="18" charset="0"/>
              </a:rPr>
              <a:t>désigne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principalement</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politiques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d’aménagement</a:t>
            </a:r>
            <a:r>
              <a:rPr sz="1600" dirty="0" smtClean="0">
                <a:latin typeface="Times New Roman" pitchFamily="18" charset="0"/>
                <a:cs typeface="Times New Roman" pitchFamily="18" charset="0"/>
              </a:rPr>
              <a:t> au </a:t>
            </a:r>
            <a:r>
              <a:rPr sz="1600" dirty="0" err="1" smtClean="0">
                <a:latin typeface="Times New Roman" pitchFamily="18" charset="0"/>
                <a:cs typeface="Times New Roman" pitchFamily="18" charset="0"/>
              </a:rPr>
              <a:t>niveau</a:t>
            </a:r>
            <a:r>
              <a:rPr sz="1600" dirty="0" smtClean="0">
                <a:latin typeface="Times New Roman" pitchFamily="18" charset="0"/>
                <a:cs typeface="Times New Roman" pitchFamily="18" charset="0"/>
              </a:rPr>
              <a:t> territorial et </a:t>
            </a:r>
            <a:r>
              <a:rPr sz="1600" dirty="0" err="1" smtClean="0">
                <a:latin typeface="Times New Roman" pitchFamily="18" charset="0"/>
                <a:cs typeface="Times New Roman" pitchFamily="18" charset="0"/>
              </a:rPr>
              <a:t>urbain</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sous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entend</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l’existence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politique</a:t>
            </a:r>
            <a:r>
              <a:rPr sz="1600" dirty="0" smtClean="0">
                <a:latin typeface="Times New Roman" pitchFamily="18" charset="0"/>
                <a:cs typeface="Times New Roman" pitchFamily="18" charset="0"/>
              </a:rPr>
              <a:t> (plans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p:txBody>
      </p:sp>
      <p:grpSp>
        <p:nvGrpSpPr>
          <p:cNvPr id="9" name="Groupe 8"/>
          <p:cNvGrpSpPr/>
          <p:nvPr/>
        </p:nvGrpSpPr>
        <p:grpSpPr>
          <a:xfrm>
            <a:off x="3375695" y="1817219"/>
            <a:ext cx="2348433" cy="1035717"/>
            <a:chOff x="3635896" y="3140968"/>
            <a:chExt cx="2054879" cy="864096"/>
          </a:xfrm>
        </p:grpSpPr>
        <p:sp>
          <p:nvSpPr>
            <p:cNvPr id="10" name="Ellipse 9"/>
            <p:cNvSpPr/>
            <p:nvPr/>
          </p:nvSpPr>
          <p:spPr bwMode="auto">
            <a:xfrm>
              <a:off x="3635896" y="3140968"/>
              <a:ext cx="2016224" cy="86409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11" name="Rectangle 10"/>
            <p:cNvSpPr/>
            <p:nvPr/>
          </p:nvSpPr>
          <p:spPr>
            <a:xfrm>
              <a:off x="3761910" y="3347841"/>
              <a:ext cx="1928865" cy="333811"/>
            </a:xfrm>
            <a:prstGeom prst="rect">
              <a:avLst/>
            </a:prstGeom>
          </p:spPr>
          <p:txBody>
            <a:bodyPr wrap="square">
              <a:spAutoFit/>
            </a:bodyPr>
            <a:lstStyle/>
            <a:p>
              <a:r>
                <a:rPr lang="fr-FR" sz="2000" b="1" dirty="0" smtClean="0"/>
                <a:t> L’urbanisation </a:t>
              </a:r>
              <a:endParaRPr lang="fr-FR" sz="2000" dirty="0">
                <a:latin typeface="Times New Roman" pitchFamily="18" charset="0"/>
                <a:cs typeface="Times New Roman" pitchFamily="18" charset="0"/>
              </a:endParaRPr>
            </a:p>
          </p:txBody>
        </p:sp>
      </p:grpSp>
      <p:sp>
        <p:nvSpPr>
          <p:cNvPr id="12" name="Rectangle 11"/>
          <p:cNvSpPr/>
          <p:nvPr/>
        </p:nvSpPr>
        <p:spPr>
          <a:xfrm>
            <a:off x="6318448" y="1556792"/>
            <a:ext cx="2646040" cy="1815882"/>
          </a:xfrm>
          <a:prstGeom prst="rect">
            <a:avLst/>
          </a:prstGeom>
        </p:spPr>
        <p:txBody>
          <a:bodyPr wrap="square">
            <a:spAutoFit/>
          </a:bodyPr>
          <a:lstStyle/>
          <a:p>
            <a:r>
              <a:rPr lang="fr-FR" sz="1600" dirty="0" smtClean="0">
                <a:latin typeface="Times New Roman" pitchFamily="18" charset="0"/>
                <a:cs typeface="Times New Roman" pitchFamily="18" charset="0"/>
              </a:rPr>
              <a:t>-Est faite de préférence autour de villes existantes, généralement dans des territoires jugés attractifs ou pour des raisons culturelles et historiques (capitales) ou religieuses</a:t>
            </a:r>
            <a:endParaRPr lang="fr-FR" sz="1600" dirty="0">
              <a:latin typeface="Times New Roman" pitchFamily="18" charset="0"/>
              <a:cs typeface="Times New Roman" pitchFamily="18" charset="0"/>
            </a:endParaRPr>
          </a:p>
        </p:txBody>
      </p:sp>
      <p:sp>
        <p:nvSpPr>
          <p:cNvPr id="13" name="Flèche gauche 12"/>
          <p:cNvSpPr/>
          <p:nvPr/>
        </p:nvSpPr>
        <p:spPr bwMode="auto">
          <a:xfrm>
            <a:off x="2843808" y="2204864"/>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4" name="Flèche gauche 13"/>
          <p:cNvSpPr/>
          <p:nvPr/>
        </p:nvSpPr>
        <p:spPr bwMode="auto">
          <a:xfrm rot="10800000">
            <a:off x="5796136" y="2204864"/>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grpSp>
        <p:nvGrpSpPr>
          <p:cNvPr id="15" name="Groupe 14"/>
          <p:cNvGrpSpPr/>
          <p:nvPr/>
        </p:nvGrpSpPr>
        <p:grpSpPr>
          <a:xfrm>
            <a:off x="3437869" y="4653136"/>
            <a:ext cx="2286259" cy="1035717"/>
            <a:chOff x="3635896" y="3140968"/>
            <a:chExt cx="2056649" cy="864096"/>
          </a:xfrm>
        </p:grpSpPr>
        <p:sp>
          <p:nvSpPr>
            <p:cNvPr id="16" name="Ellipse 15"/>
            <p:cNvSpPr/>
            <p:nvPr/>
          </p:nvSpPr>
          <p:spPr bwMode="auto">
            <a:xfrm>
              <a:off x="3635896" y="3140968"/>
              <a:ext cx="2016224" cy="86409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17" name="Rectangle 16"/>
            <p:cNvSpPr/>
            <p:nvPr/>
          </p:nvSpPr>
          <p:spPr>
            <a:xfrm>
              <a:off x="3700672" y="3284151"/>
              <a:ext cx="1991873" cy="590587"/>
            </a:xfrm>
            <a:prstGeom prst="rect">
              <a:avLst/>
            </a:prstGeom>
          </p:spPr>
          <p:txBody>
            <a:bodyPr wrap="square">
              <a:spAutoFit/>
            </a:bodyPr>
            <a:lstStyle/>
            <a:p>
              <a:pPr algn="ctr"/>
              <a:r>
                <a:rPr lang="fr-FR" sz="2000" b="1" dirty="0" smtClean="0">
                  <a:latin typeface="Times New Roman" pitchFamily="18" charset="0"/>
                  <a:cs typeface="Times New Roman" pitchFamily="18" charset="0"/>
                </a:rPr>
                <a:t>Planification urbaine </a:t>
              </a:r>
              <a:endParaRPr lang="fr-FR" sz="2000" dirty="0">
                <a:latin typeface="Times New Roman" pitchFamily="18" charset="0"/>
                <a:cs typeface="Times New Roman" pitchFamily="18" charset="0"/>
              </a:endParaRPr>
            </a:p>
          </p:txBody>
        </p:sp>
      </p:grpSp>
      <p:sp>
        <p:nvSpPr>
          <p:cNvPr id="18" name="Rectangle 17"/>
          <p:cNvSpPr/>
          <p:nvPr/>
        </p:nvSpPr>
        <p:spPr>
          <a:xfrm>
            <a:off x="6300192" y="4365104"/>
            <a:ext cx="2843808" cy="1569660"/>
          </a:xfrm>
          <a:prstGeom prst="rect">
            <a:avLst/>
          </a:prstGeom>
        </p:spPr>
        <p:txBody>
          <a:bodyPr wrap="square">
            <a:spAutoFit/>
          </a:bodyPr>
          <a:lstStyle/>
          <a:p>
            <a:r>
              <a:rPr lang="fr-FR" sz="1600" dirty="0" smtClean="0">
                <a:latin typeface="Times New Roman" pitchFamily="18" charset="0"/>
                <a:cs typeface="Times New Roman" pitchFamily="18" charset="0"/>
              </a:rPr>
              <a:t>–un  terme qui convient pour caractériser l’urbanisme réglementaire,, fondé sur le respect de règles de droit et d’instruments réglementaires et de programmation,</a:t>
            </a:r>
            <a:endParaRPr lang="fr-FR" sz="1600" dirty="0">
              <a:latin typeface="Times New Roman" pitchFamily="18" charset="0"/>
              <a:cs typeface="Times New Roman" pitchFamily="18" charset="0"/>
            </a:endParaRPr>
          </a:p>
        </p:txBody>
      </p:sp>
      <p:sp>
        <p:nvSpPr>
          <p:cNvPr id="19" name="Flèche gauche 18"/>
          <p:cNvSpPr/>
          <p:nvPr/>
        </p:nvSpPr>
        <p:spPr bwMode="auto">
          <a:xfrm rot="10800000">
            <a:off x="5796136" y="5013175"/>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0" name="Flèche gauche 19"/>
          <p:cNvSpPr/>
          <p:nvPr/>
        </p:nvSpPr>
        <p:spPr bwMode="auto">
          <a:xfrm>
            <a:off x="2843808" y="5013176"/>
            <a:ext cx="432048" cy="216024"/>
          </a:xfrm>
          <a:prstGeom prst="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pic>
        <p:nvPicPr>
          <p:cNvPr id="21"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2"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1"/>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2"/>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to="" calcmode="lin" valueType="num">
                                      <p:cBhvr>
                                        <p:cTn id="18" dur="1" fill="hold"/>
                                        <p:tgtEl>
                                          <p:spTgt spid="13"/>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to="" calcmode="lin" valueType="num">
                                      <p:cBhvr>
                                        <p:cTn id="40" dur="1" fill="hold"/>
                                        <p:tgtEl>
                                          <p:spTgt spid="15"/>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to="" calcmode="lin" valueType="num">
                                      <p:cBhvr>
                                        <p:cTn id="45" dur="1" fill="hold"/>
                                        <p:tgtEl>
                                          <p:spTgt spid="20"/>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500" fill="hold"/>
                                        <p:tgtEl>
                                          <p:spTgt spid="6"/>
                                        </p:tgtEl>
                                        <p:attrNameLst>
                                          <p:attrName>ppt_x</p:attrName>
                                        </p:attrNameLst>
                                      </p:cBhvr>
                                      <p:tavLst>
                                        <p:tav tm="0">
                                          <p:val>
                                            <p:strVal val="#ppt_x"/>
                                          </p:val>
                                        </p:tav>
                                        <p:tav tm="100000">
                                          <p:val>
                                            <p:strVal val="#ppt_x"/>
                                          </p:val>
                                        </p:tav>
                                      </p:tavLst>
                                    </p:anim>
                                    <p:anim calcmode="lin" valueType="num">
                                      <p:cBhvr additive="base">
                                        <p:cTn id="5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4"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 to="" calcmode="lin" valueType="num">
                                      <p:cBhvr>
                                        <p:cTn id="56" dur="1" fill="hold"/>
                                        <p:tgtEl>
                                          <p:spTgt spid="19"/>
                                        </p:tgtEl>
                                        <p:attrNameLst>
                                          <p:attrName/>
                                        </p:attrNameLst>
                                      </p:cBhvr>
                                    </p:anim>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slide(fromBottom)">
                                      <p:cBhvr>
                                        <p:cTn id="6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P spid="13" grpId="0" animBg="1"/>
      <p:bldP spid="14" grpId="0" animBg="1"/>
      <p:bldP spid="18" grpId="0"/>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909843"/>
            <a:ext cx="8534752" cy="2031325"/>
          </a:xfrm>
          <a:prstGeom prst="rect">
            <a:avLst/>
          </a:prstGeom>
        </p:spPr>
        <p:txBody>
          <a:bodyPr wrap="square">
            <a:spAutoFit/>
          </a:bodyPr>
          <a:lstStyle/>
          <a:p>
            <a:pPr algn="just"/>
            <a:r>
              <a:rPr dirty="0" smtClean="0">
                <a:latin typeface="Times New Roman" pitchFamily="18" charset="0"/>
                <a:cs typeface="Times New Roman" pitchFamily="18" charset="0"/>
              </a:rPr>
              <a:t>-Le but de la </a:t>
            </a:r>
            <a:r>
              <a:rPr dirty="0" err="1" smtClean="0">
                <a:latin typeface="Times New Roman" pitchFamily="18" charset="0"/>
                <a:cs typeface="Times New Roman" pitchFamily="18" charset="0"/>
              </a:rPr>
              <a:t>planification</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urbaine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est</a:t>
            </a:r>
            <a:r>
              <a:rPr dirty="0" smtClean="0">
                <a:latin typeface="Times New Roman" pitchFamily="18" charset="0"/>
                <a:cs typeface="Times New Roman" pitchFamily="18" charset="0"/>
              </a:rPr>
              <a:t> de </a:t>
            </a:r>
            <a:r>
              <a:rPr dirty="0" err="1" smtClean="0">
                <a:latin typeface="Times New Roman" pitchFamily="18" charset="0"/>
                <a:cs typeface="Times New Roman" pitchFamily="18" charset="0"/>
              </a:rPr>
              <a:t>coordonner</a:t>
            </a:r>
            <a:r>
              <a:rPr dirty="0" smtClean="0">
                <a:latin typeface="Times New Roman" pitchFamily="18" charset="0"/>
                <a:cs typeface="Times New Roman" pitchFamily="18" charset="0"/>
              </a:rPr>
              <a:t> le </a:t>
            </a:r>
            <a:r>
              <a:rPr dirty="0" err="1" smtClean="0">
                <a:latin typeface="Times New Roman" pitchFamily="18" charset="0"/>
                <a:cs typeface="Times New Roman" pitchFamily="18" charset="0"/>
              </a:rPr>
              <a:t>développement</a:t>
            </a:r>
            <a:r>
              <a:rPr dirty="0" smtClean="0">
                <a:latin typeface="Times New Roman" pitchFamily="18" charset="0"/>
                <a:cs typeface="Times New Roman" pitchFamily="18" charset="0"/>
              </a:rPr>
              <a:t> et la </a:t>
            </a:r>
            <a:r>
              <a:rPr dirty="0" err="1" smtClean="0">
                <a:latin typeface="Times New Roman" pitchFamily="18" charset="0"/>
                <a:cs typeface="Times New Roman" pitchFamily="18" charset="0"/>
              </a:rPr>
              <a:t>création</a:t>
            </a:r>
            <a:r>
              <a:rPr dirty="0" smtClean="0">
                <a:latin typeface="Times New Roman" pitchFamily="18" charset="0"/>
                <a:cs typeface="Times New Roman" pitchFamily="18" charset="0"/>
              </a:rPr>
              <a:t> des </a:t>
            </a:r>
            <a:r>
              <a:rPr dirty="0" err="1" smtClean="0">
                <a:latin typeface="Times New Roman" pitchFamily="18" charset="0"/>
                <a:cs typeface="Times New Roman" pitchFamily="18" charset="0"/>
              </a:rPr>
              <a:t>villes</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dans</a:t>
            </a:r>
            <a:r>
              <a:rPr dirty="0" smtClean="0">
                <a:latin typeface="Times New Roman" pitchFamily="18" charset="0"/>
                <a:cs typeface="Times New Roman" pitchFamily="18" charset="0"/>
              </a:rPr>
              <a:t> le respect du cadre de vie des habitants </a:t>
            </a:r>
            <a:r>
              <a:rPr dirty="0" err="1" smtClean="0">
                <a:latin typeface="Times New Roman" pitchFamily="18" charset="0"/>
                <a:cs typeface="Times New Roman" pitchFamily="18" charset="0"/>
              </a:rPr>
              <a:t>actuels</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ou</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futurs</a:t>
            </a:r>
            <a:r>
              <a:rPr dirty="0" smtClean="0">
                <a:latin typeface="Times New Roman" pitchFamily="18" charset="0"/>
                <a:cs typeface="Times New Roman" pitchFamily="18" charset="0"/>
              </a:rPr>
              <a:t> ,et de </a:t>
            </a:r>
            <a:r>
              <a:rPr dirty="0" err="1" smtClean="0">
                <a:latin typeface="Times New Roman" pitchFamily="18" charset="0"/>
                <a:cs typeface="Times New Roman" pitchFamily="18" charset="0"/>
              </a:rPr>
              <a:t>l’équilibre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nécessaire</a:t>
            </a:r>
            <a:r>
              <a:rPr dirty="0" smtClean="0">
                <a:latin typeface="Times New Roman" pitchFamily="18" charset="0"/>
                <a:cs typeface="Times New Roman" pitchFamily="18" charset="0"/>
              </a:rPr>
              <a:t> entre des populations, des </a:t>
            </a:r>
            <a:r>
              <a:rPr dirty="0" err="1" smtClean="0">
                <a:latin typeface="Times New Roman" pitchFamily="18" charset="0"/>
                <a:cs typeface="Times New Roman" pitchFamily="18" charset="0"/>
              </a:rPr>
              <a:t>activités</a:t>
            </a:r>
            <a:r>
              <a:rPr dirty="0" smtClean="0">
                <a:latin typeface="Times New Roman" pitchFamily="18" charset="0"/>
                <a:cs typeface="Times New Roman" pitchFamily="18" charset="0"/>
              </a:rPr>
              <a:t> et des </a:t>
            </a:r>
            <a:r>
              <a:rPr dirty="0" err="1" smtClean="0">
                <a:latin typeface="Times New Roman" pitchFamily="18" charset="0"/>
                <a:cs typeface="Times New Roman" pitchFamily="18" charset="0"/>
              </a:rPr>
              <a:t>équipement</a:t>
            </a:r>
            <a:r>
              <a:rPr dirty="0" smtClean="0">
                <a:latin typeface="Times New Roman" pitchFamily="18" charset="0"/>
                <a:cs typeface="Times New Roman" pitchFamily="18" charset="0"/>
              </a:rPr>
              <a:t> .</a:t>
            </a:r>
          </a:p>
          <a:p>
            <a:pPr algn="just"/>
            <a:endParaRPr dirty="0" smtClean="0">
              <a:latin typeface="Times New Roman" pitchFamily="18" charset="0"/>
              <a:cs typeface="Times New Roman" pitchFamily="18" charset="0"/>
            </a:endParaRPr>
          </a:p>
          <a:p>
            <a:pPr algn="just"/>
            <a:r>
              <a:rPr lang="fr-FR" dirty="0" smtClean="0">
                <a:latin typeface="Times New Roman" pitchFamily="18" charset="0"/>
                <a:cs typeface="Times New Roman" pitchFamily="18" charset="0"/>
              </a:rPr>
              <a:t>-</a:t>
            </a:r>
            <a:r>
              <a:rPr dirty="0" smtClean="0">
                <a:latin typeface="Times New Roman" pitchFamily="18" charset="0"/>
                <a:cs typeface="Times New Roman" pitchFamily="18" charset="0"/>
              </a:rPr>
              <a:t>Elle met en place des </a:t>
            </a:r>
            <a:r>
              <a:rPr dirty="0" err="1" smtClean="0">
                <a:latin typeface="Times New Roman" pitchFamily="18" charset="0"/>
                <a:cs typeface="Times New Roman" pitchFamily="18" charset="0"/>
              </a:rPr>
              <a:t>mécanismes</a:t>
            </a:r>
            <a:r>
              <a:rPr dirty="0" smtClean="0">
                <a:latin typeface="Times New Roman" pitchFamily="18" charset="0"/>
                <a:cs typeface="Times New Roman" pitchFamily="18" charset="0"/>
              </a:rPr>
              <a:t> pour le </a:t>
            </a:r>
            <a:r>
              <a:rPr dirty="0" err="1" smtClean="0">
                <a:latin typeface="Times New Roman" pitchFamily="18" charset="0"/>
                <a:cs typeface="Times New Roman" pitchFamily="18" charset="0"/>
              </a:rPr>
              <a:t>contrôle</a:t>
            </a:r>
            <a:r>
              <a:rPr dirty="0" smtClean="0">
                <a:latin typeface="Times New Roman" pitchFamily="18" charset="0"/>
                <a:cs typeface="Times New Roman" pitchFamily="18" charset="0"/>
              </a:rPr>
              <a:t> des </a:t>
            </a:r>
            <a:r>
              <a:rPr dirty="0" err="1" smtClean="0">
                <a:latin typeface="Times New Roman" pitchFamily="18" charset="0"/>
                <a:cs typeface="Times New Roman" pitchFamily="18" charset="0"/>
              </a:rPr>
              <a:t>différents</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comportements</a:t>
            </a:r>
            <a:r>
              <a:rPr dirty="0" smtClean="0">
                <a:latin typeface="Times New Roman" pitchFamily="18" charset="0"/>
                <a:cs typeface="Times New Roman" pitchFamily="18" charset="0"/>
              </a:rPr>
              <a:t> et </a:t>
            </a:r>
            <a:r>
              <a:rPr dirty="0" err="1" smtClean="0">
                <a:latin typeface="Times New Roman" pitchFamily="18" charset="0"/>
                <a:cs typeface="Times New Roman" pitchFamily="18" charset="0"/>
              </a:rPr>
              <a:t>mouvements</a:t>
            </a:r>
            <a:r>
              <a:rPr dirty="0" smtClean="0">
                <a:latin typeface="Times New Roman" pitchFamily="18" charset="0"/>
                <a:cs typeface="Times New Roman" pitchFamily="18" charset="0"/>
              </a:rPr>
              <a:t> qui influent </a:t>
            </a:r>
            <a:r>
              <a:rPr dirty="0" err="1" smtClean="0">
                <a:latin typeface="Times New Roman" pitchFamily="18" charset="0"/>
                <a:cs typeface="Times New Roman" pitchFamily="18" charset="0"/>
              </a:rPr>
              <a:t>sur</a:t>
            </a:r>
            <a:r>
              <a:rPr dirty="0" smtClean="0">
                <a:latin typeface="Times New Roman" pitchFamily="18" charset="0"/>
                <a:cs typeface="Times New Roman" pitchFamily="18" charset="0"/>
              </a:rPr>
              <a:t> la composition et le </a:t>
            </a:r>
            <a:r>
              <a:rPr dirty="0" err="1" smtClean="0">
                <a:latin typeface="Times New Roman" pitchFamily="18" charset="0"/>
                <a:cs typeface="Times New Roman" pitchFamily="18" charset="0"/>
              </a:rPr>
              <a:t>développement</a:t>
            </a:r>
            <a:r>
              <a:rPr dirty="0" smtClean="0">
                <a:latin typeface="Times New Roman" pitchFamily="18" charset="0"/>
                <a:cs typeface="Times New Roman" pitchFamily="18" charset="0"/>
              </a:rPr>
              <a:t> de la </a:t>
            </a:r>
            <a:r>
              <a:rPr dirty="0" err="1" smtClean="0">
                <a:latin typeface="Times New Roman" pitchFamily="18" charset="0"/>
                <a:cs typeface="Times New Roman" pitchFamily="18" charset="0"/>
              </a:rPr>
              <a:t>ville</a:t>
            </a:r>
            <a:r>
              <a:rPr dirty="0" smtClean="0">
                <a:latin typeface="Times New Roman" pitchFamily="18" charset="0"/>
                <a:cs typeface="Times New Roman" pitchFamily="18" charset="0"/>
              </a:rPr>
              <a:t>.</a:t>
            </a:r>
          </a:p>
          <a:p>
            <a:pPr algn="just"/>
            <a:endParaRPr dirty="0" smtClean="0">
              <a:latin typeface="Times New Roman" pitchFamily="18" charset="0"/>
              <a:cs typeface="Times New Roman" pitchFamily="18" charset="0"/>
            </a:endParaRPr>
          </a:p>
        </p:txBody>
      </p:sp>
      <p:sp>
        <p:nvSpPr>
          <p:cNvPr id="5" name="Rectangle 4"/>
          <p:cNvSpPr/>
          <p:nvPr/>
        </p:nvSpPr>
        <p:spPr>
          <a:xfrm>
            <a:off x="179512" y="4941168"/>
            <a:ext cx="8174712" cy="1200329"/>
          </a:xfrm>
          <a:prstGeom prst="rect">
            <a:avLst/>
          </a:prstGeom>
        </p:spPr>
        <p:txBody>
          <a:bodyPr wrap="square">
            <a:spAutoFit/>
          </a:bodyPr>
          <a:lstStyle/>
          <a:p>
            <a:pPr algn="just"/>
            <a:r>
              <a:rPr dirty="0" smtClean="0">
                <a:latin typeface="Times New Roman" pitchFamily="18" charset="0"/>
                <a:cs typeface="Times New Roman" pitchFamily="18" charset="0"/>
              </a:rPr>
              <a:t>-</a:t>
            </a:r>
            <a:r>
              <a:rPr dirty="0" err="1" smtClean="0">
                <a:latin typeface="Times New Roman" pitchFamily="18" charset="0"/>
                <a:cs typeface="Times New Roman" pitchFamily="18" charset="0"/>
              </a:rPr>
              <a:t>Est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nécessite</a:t>
            </a:r>
            <a:r>
              <a:rPr dirty="0" smtClean="0">
                <a:latin typeface="Times New Roman" pitchFamily="18" charset="0"/>
                <a:cs typeface="Times New Roman" pitchFamily="18" charset="0"/>
              </a:rPr>
              <a:t> pour affecter les </a:t>
            </a:r>
            <a:r>
              <a:rPr dirty="0" err="1" smtClean="0">
                <a:latin typeface="Times New Roman" pitchFamily="18" charset="0"/>
                <a:cs typeface="Times New Roman" pitchFamily="18" charset="0"/>
              </a:rPr>
              <a:t>territoires</a:t>
            </a:r>
            <a:r>
              <a:rPr dirty="0" smtClean="0">
                <a:latin typeface="Times New Roman" pitchFamily="18" charset="0"/>
                <a:cs typeface="Times New Roman" pitchFamily="18" charset="0"/>
              </a:rPr>
              <a:t> a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utilisation</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meilleure</a:t>
            </a:r>
            <a:r>
              <a:rPr dirty="0" smtClean="0">
                <a:latin typeface="Times New Roman" pitchFamily="18" charset="0"/>
                <a:cs typeface="Times New Roman" pitchFamily="18" charset="0"/>
              </a:rPr>
              <a:t> et </a:t>
            </a:r>
            <a:r>
              <a:rPr dirty="0" err="1" smtClean="0">
                <a:latin typeface="Times New Roman" pitchFamily="18" charset="0"/>
                <a:cs typeface="Times New Roman" pitchFamily="18" charset="0"/>
              </a:rPr>
              <a:t>rationnelle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cette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nécessite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s’accentue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dans</a:t>
            </a:r>
            <a:r>
              <a:rPr dirty="0" smtClean="0">
                <a:latin typeface="Times New Roman" pitchFamily="18" charset="0"/>
                <a:cs typeface="Times New Roman" pitchFamily="18" charset="0"/>
              </a:rPr>
              <a:t> la </a:t>
            </a:r>
            <a:r>
              <a:rPr dirty="0" err="1" smtClean="0">
                <a:latin typeface="Times New Roman" pitchFamily="18" charset="0"/>
                <a:cs typeface="Times New Roman" pitchFamily="18" charset="0"/>
              </a:rPr>
              <a:t>mesure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où</a:t>
            </a:r>
            <a:r>
              <a:rPr dirty="0" smtClean="0">
                <a:latin typeface="Times New Roman" pitchFamily="18" charset="0"/>
                <a:cs typeface="Times New Roman" pitchFamily="18" charset="0"/>
              </a:rPr>
              <a:t> la </a:t>
            </a:r>
            <a:r>
              <a:rPr dirty="0" err="1" smtClean="0">
                <a:latin typeface="Times New Roman" pitchFamily="18" charset="0"/>
                <a:cs typeface="Times New Roman" pitchFamily="18" charset="0"/>
              </a:rPr>
              <a:t>planification</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permet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d’éviter</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urbanisation</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couteuse</a:t>
            </a:r>
            <a:r>
              <a:rPr dirty="0" smtClean="0">
                <a:latin typeface="Times New Roman" pitchFamily="18" charset="0"/>
                <a:cs typeface="Times New Roman" pitchFamily="18" charset="0"/>
              </a:rPr>
              <a:t> en </a:t>
            </a:r>
            <a:r>
              <a:rPr dirty="0" err="1" smtClean="0">
                <a:latin typeface="Times New Roman" pitchFamily="18" charset="0"/>
                <a:cs typeface="Times New Roman" pitchFamily="18" charset="0"/>
              </a:rPr>
              <a:t>espace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dégradation</a:t>
            </a:r>
            <a:r>
              <a:rPr dirty="0" smtClean="0">
                <a:latin typeface="Times New Roman" pitchFamily="18" charset="0"/>
                <a:cs typeface="Times New Roman" pitchFamily="18" charset="0"/>
              </a:rPr>
              <a:t> des sites et </a:t>
            </a:r>
            <a:r>
              <a:rPr dirty="0" err="1" smtClean="0">
                <a:latin typeface="Times New Roman" pitchFamily="18" charset="0"/>
                <a:cs typeface="Times New Roman" pitchFamily="18" charset="0"/>
              </a:rPr>
              <a:t>paysages</a:t>
            </a:r>
            <a:r>
              <a:rPr dirty="0" smtClean="0">
                <a:latin typeface="Times New Roman" pitchFamily="18" charset="0"/>
                <a:cs typeface="Times New Roman" pitchFamily="18" charset="0"/>
              </a:rPr>
              <a:t> et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déstabilisation</a:t>
            </a:r>
            <a:r>
              <a:rPr dirty="0" smtClean="0">
                <a:latin typeface="Times New Roman" pitchFamily="18" charset="0"/>
                <a:cs typeface="Times New Roman" pitchFamily="18" charset="0"/>
              </a:rPr>
              <a:t> du </a:t>
            </a:r>
            <a:r>
              <a:rPr dirty="0" err="1" smtClean="0">
                <a:latin typeface="Times New Roman" pitchFamily="18" charset="0"/>
                <a:cs typeface="Times New Roman" pitchFamily="18" charset="0"/>
              </a:rPr>
              <a:t>foncier</a:t>
            </a:r>
            <a:r>
              <a:rP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
        <p:nvSpPr>
          <p:cNvPr id="6" name="Rectangle 5"/>
          <p:cNvSpPr/>
          <p:nvPr/>
        </p:nvSpPr>
        <p:spPr>
          <a:xfrm>
            <a:off x="928662" y="928670"/>
            <a:ext cx="1877437" cy="369332"/>
          </a:xfrm>
          <a:prstGeom prst="rect">
            <a:avLst/>
          </a:prstGeom>
        </p:spPr>
        <p:txBody>
          <a:bodyPr wrap="none">
            <a:spAutoFit/>
          </a:bodyPr>
          <a:lstStyle/>
          <a:p>
            <a:r>
              <a:rPr b="1" u="sng" smtClean="0"/>
              <a:t>CONCLUSION :</a:t>
            </a:r>
            <a:endParaRPr lang="fr-FR" u="sng" dirty="0"/>
          </a:p>
        </p:txBody>
      </p:sp>
      <p:sp>
        <p:nvSpPr>
          <p:cNvPr id="9" name="Rectangle 8"/>
          <p:cNvSpPr/>
          <p:nvPr/>
        </p:nvSpPr>
        <p:spPr>
          <a:xfrm>
            <a:off x="216024" y="1652607"/>
            <a:ext cx="8676456" cy="1200329"/>
          </a:xfrm>
          <a:prstGeom prst="rect">
            <a:avLst/>
          </a:prstGeom>
        </p:spPr>
        <p:txBody>
          <a:bodyPr wrap="square">
            <a:spAutoFit/>
          </a:bodyPr>
          <a:lstStyle/>
          <a:p>
            <a:pPr algn="just"/>
            <a:r>
              <a:rPr lang="fr-FR" dirty="0" smtClean="0">
                <a:latin typeface="Times New Roman" pitchFamily="18" charset="0"/>
                <a:cs typeface="Times New Roman" pitchFamily="18" charset="0"/>
              </a:rPr>
              <a:t>-La planification urbaine est une «</a:t>
            </a:r>
            <a:r>
              <a:rPr lang="fr-FR" i="1" dirty="0" smtClean="0">
                <a:latin typeface="Times New Roman" pitchFamily="18" charset="0"/>
                <a:cs typeface="Times New Roman" pitchFamily="18" charset="0"/>
              </a:rPr>
              <a:t>partie </a:t>
            </a:r>
            <a:r>
              <a:rPr lang="fr-FR" i="1" dirty="0" smtClean="0">
                <a:latin typeface="Times New Roman" pitchFamily="18" charset="0"/>
                <a:cs typeface="Times New Roman" pitchFamily="18" charset="0"/>
              </a:rPr>
              <a:t> </a:t>
            </a:r>
            <a:r>
              <a:rPr lang="fr-FR" i="1" dirty="0" smtClean="0">
                <a:latin typeface="Times New Roman" pitchFamily="18" charset="0"/>
                <a:cs typeface="Times New Roman" pitchFamily="18" charset="0"/>
              </a:rPr>
              <a:t>pratique de l’urbanisme dont l’objectif est de prévoir l’évolution de l’urbanisme dans le temps, à partir d’un diagnostic de la situation actuelle, les tendances constatées et le projet de ville souhaité. Concrètement, elle se traduit par la fonction de plans d’urbanisme (instruments D’urbanisme »</a:t>
            </a:r>
            <a:endParaRPr lang="fr-FR" dirty="0">
              <a:latin typeface="Times New Roman" pitchFamily="18" charset="0"/>
              <a:cs typeface="Times New Roman" pitchFamily="18" charset="0"/>
            </a:endParaRPr>
          </a:p>
        </p:txBody>
      </p:sp>
      <p:pic>
        <p:nvPicPr>
          <p:cNvPr id="7"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8"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8"/>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bwMode="auto">
          <a:xfrm>
            <a:off x="642910" y="2071678"/>
            <a:ext cx="7286676" cy="314327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5" name="Titre 2"/>
          <p:cNvSpPr txBox="1">
            <a:spLocks/>
          </p:cNvSpPr>
          <p:nvPr/>
        </p:nvSpPr>
        <p:spPr bwMode="auto">
          <a:xfrm>
            <a:off x="0" y="3014674"/>
            <a:ext cx="8538742" cy="15573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a:r>
              <a:rPr sz="4000" b="1" i="1" u="sng" smtClean="0">
                <a:solidFill>
                  <a:schemeClr val="bg1">
                    <a:lumMod val="50000"/>
                  </a:schemeClr>
                </a:solidFill>
              </a:rPr>
              <a:t>APPROCHE LEGISLATIF EN ALGERIE</a:t>
            </a:r>
            <a:endParaRPr sz="4000" b="1" i="1" u="sng" dirty="0" smtClean="0">
              <a:solidFill>
                <a:schemeClr val="bg1">
                  <a:lumMod val="50000"/>
                </a:schemeClr>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179512" y="260648"/>
          <a:ext cx="8786842" cy="6448519"/>
        </p:xfrm>
        <a:graphic>
          <a:graphicData uri="http://schemas.openxmlformats.org/drawingml/2006/table">
            <a:tbl>
              <a:tblPr firstRow="1" bandRow="1">
                <a:tableStyleId>{616DA210-FB5B-4158-B5E0-FEB733F419BA}</a:tableStyleId>
              </a:tblPr>
              <a:tblGrid>
                <a:gridCol w="4393421"/>
                <a:gridCol w="4393421"/>
              </a:tblGrid>
              <a:tr h="578680">
                <a:tc gridSpan="2">
                  <a:txBody>
                    <a:bodyPr/>
                    <a:lstStyle/>
                    <a:p>
                      <a:pPr algn="ctr"/>
                      <a:r>
                        <a:rPr lang="fr-FR" b="1" u="none" dirty="0" smtClean="0"/>
                        <a:t>Politiques urbaines avant et après l’indépendance</a:t>
                      </a:r>
                      <a:endParaRPr lang="fr-FR" b="1" i="1" u="none" dirty="0" smtClean="0"/>
                    </a:p>
                  </a:txBody>
                  <a:tcPr>
                    <a:solidFill>
                      <a:schemeClr val="tx2">
                        <a:lumMod val="40000"/>
                        <a:lumOff val="60000"/>
                      </a:schemeClr>
                    </a:solidFill>
                  </a:tcPr>
                </a:tc>
                <a:tc hMerge="1">
                  <a:txBody>
                    <a:bodyPr/>
                    <a:lstStyle/>
                    <a:p>
                      <a:endParaRPr lang="fr-FR" dirty="0"/>
                    </a:p>
                  </a:txBody>
                  <a:tcPr/>
                </a:tc>
              </a:tr>
              <a:tr h="6167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kern="1200" baseline="0" dirty="0" smtClean="0">
                          <a:latin typeface="Times New Roman" pitchFamily="18" charset="0"/>
                          <a:cs typeface="Times New Roman" pitchFamily="18" charset="0"/>
                        </a:rPr>
                        <a:t>Avant l’indépendance 	</a:t>
                      </a:r>
                      <a:endParaRPr lang="fr-FR" dirty="0">
                        <a:latin typeface="Times New Roman" pitchFamily="18" charset="0"/>
                        <a:cs typeface="Times New Roman" pitchFamily="18" charset="0"/>
                      </a:endParaRPr>
                    </a:p>
                  </a:txBody>
                  <a:tcPr>
                    <a:solidFill>
                      <a:schemeClr val="tx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kern="1200" baseline="0" dirty="0" smtClean="0">
                          <a:latin typeface="Times New Roman" pitchFamily="18" charset="0"/>
                          <a:cs typeface="Times New Roman" pitchFamily="18" charset="0"/>
                        </a:rPr>
                        <a:t>Après l’indépendance 	</a:t>
                      </a:r>
                    </a:p>
                    <a:p>
                      <a:endParaRPr lang="fr-FR" dirty="0">
                        <a:latin typeface="Times New Roman" pitchFamily="18" charset="0"/>
                        <a:cs typeface="Times New Roman" pitchFamily="18" charset="0"/>
                      </a:endParaRPr>
                    </a:p>
                  </a:txBody>
                  <a:tcPr>
                    <a:solidFill>
                      <a:schemeClr val="tx2">
                        <a:lumMod val="40000"/>
                        <a:lumOff val="60000"/>
                      </a:schemeClr>
                    </a:solidFill>
                  </a:tcPr>
                </a:tc>
              </a:tr>
              <a:tr h="16666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-La période 1830-1919 s’est caractérisée par la création de lotissement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600" kern="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-la période </a:t>
                      </a:r>
                      <a:r>
                        <a:rPr lang="fr-FR" sz="1600" kern="1200" baseline="0" dirty="0" smtClean="0">
                          <a:solidFill>
                            <a:schemeClr val="tx1"/>
                          </a:solidFill>
                          <a:latin typeface="Times New Roman" pitchFamily="18" charset="0"/>
                          <a:ea typeface="+mn-ea"/>
                          <a:cs typeface="Times New Roman" pitchFamily="18" charset="0"/>
                        </a:rPr>
                        <a:t>1919-1948  la politique urbaine n’apparait qu’après la promulgation de la loi dite CORNUDET</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chemeClr val="tx1"/>
                          </a:solidFill>
                          <a:latin typeface="Times New Roman" pitchFamily="18" charset="0"/>
                          <a:ea typeface="+mn-ea"/>
                          <a:cs typeface="Times New Roman" pitchFamily="18" charset="0"/>
                        </a:rPr>
                        <a:t>il a été imposé aux communes de plus de 10.000 habitants l’obligation d’élaborer un « Plan d’aménagement, d’extension et d’embellissement » </a:t>
                      </a:r>
                      <a:r>
                        <a:rPr lang="fr-FR" sz="1600" kern="1200" baseline="0" dirty="0" smtClean="0">
                          <a:latin typeface="Times New Roman" pitchFamily="18" charset="0"/>
                          <a:cs typeface="Times New Roman" pitchFamily="18" charset="0"/>
                        </a:rPr>
                        <a:t>	</a:t>
                      </a:r>
                    </a:p>
                    <a:p>
                      <a:endParaRPr lang="fr-FR" sz="1600" dirty="0">
                        <a:latin typeface="Times New Roman" pitchFamily="18" charset="0"/>
                        <a:cs typeface="Times New Roman" pitchFamily="18" charset="0"/>
                      </a:endParaRPr>
                    </a:p>
                  </a:txBody>
                  <a:tcPr>
                    <a:solidFill>
                      <a:schemeClr val="tx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Le même principe a été suivie dans la politique urbaine en Algérie jusqu’en 1974 date de promulgation de plusieurs instruments de planification notamment les lotissements. 	</a:t>
                      </a:r>
                    </a:p>
                    <a:p>
                      <a:endParaRPr lang="fr-FR" sz="1600" dirty="0">
                        <a:latin typeface="Times New Roman" pitchFamily="18" charset="0"/>
                        <a:cs typeface="Times New Roman" pitchFamily="18" charset="0"/>
                      </a:endParaRPr>
                    </a:p>
                  </a:txBody>
                  <a:tcPr>
                    <a:solidFill>
                      <a:schemeClr val="tx2">
                        <a:lumMod val="40000"/>
                        <a:lumOff val="60000"/>
                      </a:schemeClr>
                    </a:solidFill>
                  </a:tcPr>
                </a:tc>
              </a:tr>
              <a:tr h="24560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La période 1948-1962 est marquée par la création de plusieurs plans, outils et instruments de planification notamment : -la grille des équipements -le plan d’urbanisme directeur(PUD) -le plan de modernisation et d’équipement (PME) 	</a:t>
                      </a:r>
                    </a:p>
                    <a:p>
                      <a:endParaRPr lang="fr-FR" sz="1600" dirty="0">
                        <a:latin typeface="Times New Roman" pitchFamily="18" charset="0"/>
                        <a:cs typeface="Times New Roman" pitchFamily="18" charset="0"/>
                      </a:endParaRPr>
                    </a:p>
                  </a:txBody>
                  <a:tcPr>
                    <a:solidFill>
                      <a:schemeClr val="tx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Les mêmes instruments sont créés en Algérie durant les périodes qui suivent notamment : </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-la grille des équipements qui est exploité jusqu'à nos jours.</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 - le plan d’urbanisme directeur(PUD) a été créé en en 1974 comme instrument de planification.</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baseline="0" dirty="0" smtClean="0">
                          <a:latin typeface="Times New Roman" pitchFamily="18" charset="0"/>
                          <a:cs typeface="Times New Roman" pitchFamily="18" charset="0"/>
                        </a:rPr>
                        <a:t> -le plan de modernisation et d’urbanisme(PMU). 	</a:t>
                      </a:r>
                    </a:p>
                    <a:p>
                      <a:endParaRPr lang="fr-FR" sz="1600" dirty="0">
                        <a:latin typeface="Times New Roman" pitchFamily="18" charset="0"/>
                        <a:cs typeface="Times New Roman" pitchFamily="18" charset="0"/>
                      </a:endParaRPr>
                    </a:p>
                  </a:txBody>
                  <a:tcPr>
                    <a:solidFill>
                      <a:schemeClr val="tx2">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0" y="836712"/>
            <a:ext cx="9144000" cy="6186309"/>
          </a:xfrm>
          <a:prstGeom prst="rect">
            <a:avLst/>
          </a:prstGeom>
        </p:spPr>
        <p:txBody>
          <a:bodyPr wrap="square">
            <a:spAutoFit/>
          </a:bodyPr>
          <a:lstStyle/>
          <a:p>
            <a:pPr algn="just">
              <a:lnSpc>
                <a:spcPct val="150000"/>
              </a:lnSpc>
            </a:pPr>
            <a:r>
              <a:rPr sz="2000" b="1" dirty="0" smtClean="0">
                <a:latin typeface="Times New Roman" pitchFamily="18" charset="0"/>
                <a:cs typeface="Times New Roman" pitchFamily="18" charset="0"/>
              </a:rPr>
              <a:t>             </a:t>
            </a:r>
          </a:p>
          <a:p>
            <a:pPr algn="just">
              <a:lnSpc>
                <a:spcPct val="150000"/>
              </a:lnSpc>
            </a:pPr>
            <a:r>
              <a:rPr sz="2000" b="1" dirty="0" smtClean="0">
                <a:latin typeface="Times New Roman" pitchFamily="18" charset="0"/>
                <a:cs typeface="Times New Roman" pitchFamily="18" charset="0"/>
              </a:rPr>
              <a:t>-</a:t>
            </a:r>
            <a:r>
              <a:rPr sz="1600" b="1" dirty="0" smtClean="0">
                <a:latin typeface="Times New Roman" pitchFamily="18" charset="0"/>
                <a:cs typeface="Times New Roman" pitchFamily="18" charset="0"/>
              </a:rPr>
              <a:t>E</a:t>
            </a:r>
            <a:r>
              <a:rPr sz="1600" dirty="0" smtClean="0">
                <a:latin typeface="Times New Roman" pitchFamily="18" charset="0"/>
                <a:cs typeface="Times New Roman" pitchFamily="18" charset="0"/>
              </a:rPr>
              <a:t>lle a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rendue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nécessaire</a:t>
            </a:r>
            <a:r>
              <a:rPr sz="1600" dirty="0" smtClean="0">
                <a:latin typeface="Times New Roman" pitchFamily="18" charset="0"/>
                <a:cs typeface="Times New Roman" pitchFamily="18" charset="0"/>
              </a:rPr>
              <a:t> par un ensemble de </a:t>
            </a:r>
            <a:r>
              <a:rPr sz="1600" dirty="0" err="1" smtClean="0">
                <a:latin typeface="Times New Roman" pitchFamily="18" charset="0"/>
                <a:cs typeface="Times New Roman" pitchFamily="18" charset="0"/>
              </a:rPr>
              <a:t>facteurs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liés</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l'harmonisation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règles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d'administration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l'utilisation</a:t>
            </a:r>
            <a:r>
              <a:rPr sz="1600" dirty="0" smtClean="0">
                <a:latin typeface="Times New Roman" pitchFamily="18" charset="0"/>
                <a:cs typeface="Times New Roman" pitchFamily="18" charset="0"/>
              </a:rPr>
              <a:t> des sols et de la </a:t>
            </a:r>
            <a:r>
              <a:rPr sz="1600" dirty="0" err="1" smtClean="0">
                <a:latin typeface="Times New Roman" pitchFamily="18" charset="0"/>
                <a:cs typeface="Times New Roman" pitchFamily="18" charset="0"/>
              </a:rPr>
              <a:t>mise</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adéquation</a:t>
            </a:r>
            <a:r>
              <a:rPr sz="1600" dirty="0" smtClean="0">
                <a:latin typeface="Times New Roman" pitchFamily="18" charset="0"/>
                <a:cs typeface="Times New Roman" pitchFamily="18" charset="0"/>
              </a:rPr>
              <a:t> des dispositions </a:t>
            </a:r>
            <a:r>
              <a:rPr sz="1600" dirty="0" err="1" smtClean="0">
                <a:latin typeface="Times New Roman" pitchFamily="18" charset="0"/>
                <a:cs typeface="Times New Roman" pitchFamily="18" charset="0"/>
              </a:rPr>
              <a:t>législatives</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matière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avec les </a:t>
            </a:r>
            <a:r>
              <a:rPr sz="1600" dirty="0" err="1" smtClean="0">
                <a:latin typeface="Times New Roman" pitchFamily="18" charset="0"/>
                <a:cs typeface="Times New Roman" pitchFamily="18" charset="0"/>
              </a:rPr>
              <a:t>nouvelles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données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constitutionnelles</a:t>
            </a:r>
            <a:r>
              <a:rPr sz="1600" dirty="0" smtClean="0">
                <a:latin typeface="Times New Roman" pitchFamily="18" charset="0"/>
                <a:cs typeface="Times New Roman" pitchFamily="18" charset="0"/>
              </a:rPr>
              <a:t>. </a:t>
            </a:r>
          </a:p>
          <a:p>
            <a:pPr algn="just">
              <a:lnSpc>
                <a:spcPct val="150000"/>
              </a:lnSpc>
            </a:pPr>
            <a:endParaRPr sz="1600" dirty="0" smtClean="0">
              <a:latin typeface="Times New Roman" pitchFamily="18" charset="0"/>
              <a:cs typeface="Times New Roman" pitchFamily="18" charset="0"/>
            </a:endParaRPr>
          </a:p>
          <a:p>
            <a:pPr algn="just">
              <a:lnSpc>
                <a:spcPct val="150000"/>
              </a:lnSpc>
            </a:pPr>
            <a:r>
              <a:rPr lang="fr-FR" sz="1600" dirty="0" smtClean="0">
                <a:latin typeface="Times New Roman" pitchFamily="18" charset="0"/>
                <a:cs typeface="Times New Roman" pitchFamily="18" charset="0"/>
              </a:rPr>
              <a:t>-</a:t>
            </a:r>
            <a:r>
              <a:rPr sz="1600" dirty="0" smtClean="0">
                <a:latin typeface="Times New Roman" pitchFamily="18" charset="0"/>
                <a:cs typeface="Times New Roman" pitchFamily="18" charset="0"/>
              </a:rPr>
              <a:t>Elle a </a:t>
            </a:r>
            <a:r>
              <a:rPr sz="1600" dirty="0" err="1" smtClean="0">
                <a:latin typeface="Times New Roman" pitchFamily="18" charset="0"/>
                <a:cs typeface="Times New Roman" pitchFamily="18" charset="0"/>
              </a:rPr>
              <a:t>imposé</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mise</a:t>
            </a:r>
            <a:r>
              <a:rPr sz="1600" dirty="0" smtClean="0">
                <a:latin typeface="Times New Roman" pitchFamily="18" charset="0"/>
                <a:cs typeface="Times New Roman" pitchFamily="18" charset="0"/>
              </a:rPr>
              <a:t> en place de </a:t>
            </a:r>
            <a:r>
              <a:rPr sz="1600" dirty="0" err="1" smtClean="0">
                <a:latin typeface="Times New Roman" pitchFamily="18" charset="0"/>
                <a:cs typeface="Times New Roman" pitchFamily="18" charset="0"/>
              </a:rPr>
              <a:t>deux</a:t>
            </a:r>
            <a:r>
              <a:rPr sz="1600" dirty="0" smtClean="0">
                <a:latin typeface="Times New Roman" pitchFamily="18" charset="0"/>
                <a:cs typeface="Times New Roman" pitchFamily="18" charset="0"/>
              </a:rPr>
              <a:t> instruments </a:t>
            </a:r>
            <a:r>
              <a:rPr sz="1600" dirty="0" err="1" smtClean="0">
                <a:latin typeface="Times New Roman" pitchFamily="18" charset="0"/>
                <a:cs typeface="Times New Roman" pitchFamily="18" charset="0"/>
              </a:rPr>
              <a:t>d'aménagement</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différenciés</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complémentaires</a:t>
            </a:r>
            <a:r>
              <a:rPr sz="1600" dirty="0" smtClean="0">
                <a:latin typeface="Times New Roman" pitchFamily="18" charset="0"/>
                <a:cs typeface="Times New Roman" pitchFamily="18" charset="0"/>
              </a:rPr>
              <a:t> : le Plan </a:t>
            </a:r>
            <a:r>
              <a:rPr sz="1600" dirty="0" err="1" smtClean="0">
                <a:latin typeface="Times New Roman" pitchFamily="18" charset="0"/>
                <a:cs typeface="Times New Roman" pitchFamily="18" charset="0"/>
              </a:rPr>
              <a:t>Directeur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d'Aménagement</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et le Plan </a:t>
            </a:r>
            <a:r>
              <a:rPr sz="1600" dirty="0" err="1" smtClean="0">
                <a:latin typeface="Times New Roman" pitchFamily="18" charset="0"/>
                <a:cs typeface="Times New Roman" pitchFamily="18" charset="0"/>
              </a:rPr>
              <a:t>d'Occupation</a:t>
            </a:r>
            <a:r>
              <a:rPr sz="1600" dirty="0" smtClean="0">
                <a:latin typeface="Times New Roman" pitchFamily="18" charset="0"/>
                <a:cs typeface="Times New Roman" pitchFamily="18" charset="0"/>
              </a:rPr>
              <a:t> des Sols.</a:t>
            </a:r>
          </a:p>
          <a:p>
            <a:pPr algn="just">
              <a:lnSpc>
                <a:spcPct val="150000"/>
              </a:lnSpc>
            </a:pPr>
            <a:endParaRPr sz="1600" dirty="0" smtClean="0">
              <a:latin typeface="Times New Roman" pitchFamily="18" charset="0"/>
              <a:cs typeface="Times New Roman" pitchFamily="18" charset="0"/>
            </a:endParaRPr>
          </a:p>
          <a:p>
            <a:pPr algn="just">
              <a:lnSpc>
                <a:spcPct val="150000"/>
              </a:lnSpc>
            </a:pP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Ces</a:t>
            </a:r>
            <a:r>
              <a:rPr sz="1600" dirty="0" smtClean="0">
                <a:latin typeface="Times New Roman" pitchFamily="18" charset="0"/>
                <a:cs typeface="Times New Roman" pitchFamily="18" charset="0"/>
              </a:rPr>
              <a:t> instruments </a:t>
            </a:r>
            <a:r>
              <a:rPr sz="1600" dirty="0" err="1" smtClean="0">
                <a:latin typeface="Times New Roman" pitchFamily="18" charset="0"/>
                <a:cs typeface="Times New Roman" pitchFamily="18" charset="0"/>
              </a:rPr>
              <a:t>permettent</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outre</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réorganisation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l’espace</a:t>
            </a:r>
            <a:r>
              <a:rPr sz="1600" dirty="0" smtClean="0">
                <a:latin typeface="Times New Roman" pitchFamily="18" charset="0"/>
                <a:cs typeface="Times New Roman" pitchFamily="18" charset="0"/>
              </a:rPr>
              <a:t> et la </a:t>
            </a:r>
            <a:r>
              <a:rPr sz="1600" dirty="0" err="1" smtClean="0">
                <a:latin typeface="Times New Roman" pitchFamily="18" charset="0"/>
                <a:cs typeface="Times New Roman" pitchFamily="18" charset="0"/>
              </a:rPr>
              <a:t>maitrise</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développement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anarchique</a:t>
            </a:r>
            <a:r>
              <a:rPr sz="1600" dirty="0" smtClean="0">
                <a:latin typeface="Times New Roman" pitchFamily="18" charset="0"/>
                <a:cs typeface="Times New Roman" pitchFamily="18" charset="0"/>
              </a:rPr>
              <a:t> et la </a:t>
            </a:r>
            <a:r>
              <a:rPr sz="1600" dirty="0" err="1" smtClean="0">
                <a:latin typeface="Times New Roman" pitchFamily="18" charset="0"/>
                <a:cs typeface="Times New Roman" pitchFamily="18" charset="0"/>
              </a:rPr>
              <a:t>consommation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chaotique</a:t>
            </a:r>
            <a:r>
              <a:rPr sz="1600" dirty="0" smtClean="0">
                <a:latin typeface="Times New Roman" pitchFamily="18" charset="0"/>
                <a:cs typeface="Times New Roman" pitchFamily="18" charset="0"/>
              </a:rPr>
              <a:t> des terrains par le </a:t>
            </a:r>
            <a:r>
              <a:rPr sz="1600" dirty="0" err="1" smtClean="0">
                <a:latin typeface="Times New Roman" pitchFamily="18" charset="0"/>
                <a:cs typeface="Times New Roman" pitchFamily="18" charset="0"/>
              </a:rPr>
              <a:t>biais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gestion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mieux</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adaptée</a:t>
            </a:r>
            <a:r>
              <a:rPr sz="1600" dirty="0" smtClean="0">
                <a:latin typeface="Times New Roman" pitchFamily="18" charset="0"/>
                <a:cs typeface="Times New Roman" pitchFamily="18" charset="0"/>
              </a:rPr>
              <a:t> et affectation </a:t>
            </a:r>
            <a:r>
              <a:rPr sz="1600" dirty="0" err="1" smtClean="0">
                <a:latin typeface="Times New Roman" pitchFamily="18" charset="0"/>
                <a:cs typeface="Times New Roman" pitchFamily="18" charset="0"/>
              </a:rPr>
              <a:t>rationnelle</a:t>
            </a:r>
            <a:r>
              <a:rPr sz="1600" dirty="0" smtClean="0">
                <a:latin typeface="Times New Roman" pitchFamily="18" charset="0"/>
                <a:cs typeface="Times New Roman" pitchFamily="18" charset="0"/>
              </a:rPr>
              <a:t> du patrimoine </a:t>
            </a:r>
            <a:r>
              <a:rPr sz="1600" dirty="0" err="1" smtClean="0">
                <a:latin typeface="Times New Roman" pitchFamily="18" charset="0"/>
                <a:cs typeface="Times New Roman" pitchFamily="18" charset="0"/>
              </a:rPr>
              <a:t>foncier</a:t>
            </a:r>
            <a:r>
              <a:rPr sz="1600" dirty="0" smtClean="0">
                <a:latin typeface="Times New Roman" pitchFamily="18" charset="0"/>
                <a:cs typeface="Times New Roman" pitchFamily="18" charset="0"/>
              </a:rPr>
              <a:t>. </a:t>
            </a:r>
          </a:p>
          <a:p>
            <a:pPr algn="just">
              <a:lnSpc>
                <a:spcPct val="150000"/>
              </a:lnSpc>
            </a:pPr>
            <a:r>
              <a:rPr lang="fr-FR" sz="1600" dirty="0" smtClean="0">
                <a:latin typeface="Times New Roman" pitchFamily="18" charset="0"/>
                <a:cs typeface="Times New Roman" pitchFamily="18" charset="0"/>
              </a:rPr>
              <a:t>Ces deux instruments se situent en aval de la planification spatiale .Ils sont précédés par les instruments d’aménagement des territoires : schéma national d’aménagement du territoire concernant le territoire national (SNAT), les schémas régionaux d’aménagement (SRAT) concernant les territoires régionaux et enfin les plans d’aménagement de wilaya pour le territoire de wilaya (PAW). </a:t>
            </a:r>
          </a:p>
          <a:p>
            <a:pPr algn="just">
              <a:lnSpc>
                <a:spcPct val="150000"/>
              </a:lnSpc>
            </a:pPr>
            <a:endParaRPr sz="1600" dirty="0" smtClean="0">
              <a:latin typeface="Times New Roman" pitchFamily="18" charset="0"/>
              <a:cs typeface="Times New Roman" pitchFamily="18" charset="0"/>
            </a:endParaRPr>
          </a:p>
        </p:txBody>
      </p:sp>
      <p:sp>
        <p:nvSpPr>
          <p:cNvPr id="3" name="Rectangle 2"/>
          <p:cNvSpPr/>
          <p:nvPr/>
        </p:nvSpPr>
        <p:spPr>
          <a:xfrm>
            <a:off x="899592" y="764704"/>
            <a:ext cx="7560840" cy="400110"/>
          </a:xfrm>
          <a:prstGeom prst="rect">
            <a:avLst/>
          </a:prstGeom>
        </p:spPr>
        <p:txBody>
          <a:bodyPr wrap="square">
            <a:spAutoFit/>
          </a:bodyPr>
          <a:lstStyle/>
          <a:p>
            <a:r>
              <a:rPr lang="fr-FR" sz="2000" b="1" u="sng" dirty="0" smtClean="0">
                <a:solidFill>
                  <a:srgbClr val="00B0F0"/>
                </a:solidFill>
                <a:latin typeface="Times New Roman" pitchFamily="18" charset="0"/>
                <a:cs typeface="Times New Roman" pitchFamily="18" charset="0"/>
              </a:rPr>
              <a:t>La loi 90-29 de 1990 relative à l’aménagement et l’urbanisme </a:t>
            </a:r>
            <a:endParaRPr lang="fr-FR" sz="2000" u="sng" dirty="0">
              <a:solidFill>
                <a:srgbClr val="00B0F0"/>
              </a:solidFill>
            </a:endParaRPr>
          </a:p>
        </p:txBody>
      </p:sp>
      <p:pic>
        <p:nvPicPr>
          <p:cNvPr id="4"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5"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4"/>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5"/>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2"/>
          <p:cNvSpPr txBox="1">
            <a:spLocks/>
          </p:cNvSpPr>
          <p:nvPr/>
        </p:nvSpPr>
        <p:spPr bwMode="auto">
          <a:xfrm>
            <a:off x="928662" y="692696"/>
            <a:ext cx="7572428"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200" b="1" i="0" u="none" strike="noStrike" kern="0" cap="all" spc="0" normalizeH="0" baseline="0" noProof="0" dirty="0" smtClean="0">
                <a:ln>
                  <a:noFill/>
                </a:ln>
                <a:solidFill>
                  <a:schemeClr val="accent2">
                    <a:lumMod val="50000"/>
                  </a:schemeClr>
                </a:solidFill>
                <a:effectLst/>
                <a:uLnTx/>
                <a:uFillTx/>
                <a:latin typeface="+mj-lt"/>
                <a:ea typeface="+mj-ea"/>
                <a:cs typeface="+mj-cs"/>
              </a:rPr>
              <a:t>Les instruments d’urbanisme</a:t>
            </a:r>
            <a:endParaRPr kumimoji="0" lang="fr-FR" sz="3200" b="1" i="0" u="none" strike="noStrike" kern="0" cap="all" spc="0" normalizeH="0" baseline="0" noProof="0" dirty="0">
              <a:ln>
                <a:noFill/>
              </a:ln>
              <a:solidFill>
                <a:schemeClr val="accent2">
                  <a:lumMod val="50000"/>
                </a:schemeClr>
              </a:solidFill>
              <a:effectLst/>
              <a:uLnTx/>
              <a:uFillTx/>
              <a:latin typeface="+mj-lt"/>
              <a:ea typeface="+mj-ea"/>
              <a:cs typeface="+mj-cs"/>
            </a:endParaRPr>
          </a:p>
        </p:txBody>
      </p:sp>
      <p:sp>
        <p:nvSpPr>
          <p:cNvPr id="8" name="Rectangle 7"/>
          <p:cNvSpPr/>
          <p:nvPr/>
        </p:nvSpPr>
        <p:spPr>
          <a:xfrm>
            <a:off x="2843808" y="1571308"/>
            <a:ext cx="6300192" cy="1569660"/>
          </a:xfrm>
          <a:prstGeom prst="rect">
            <a:avLst/>
          </a:prstGeom>
        </p:spPr>
        <p:txBody>
          <a:bodyPr wrap="square">
            <a:spAutoFit/>
          </a:bodyPr>
          <a:lstStyle/>
          <a:p>
            <a:r>
              <a:rPr lang="fr-FR" sz="1600" dirty="0" smtClean="0">
                <a:latin typeface="Cambria" pitchFamily="18" charset="0"/>
              </a:rPr>
              <a:t>-EST à l’échelle du territoire national. </a:t>
            </a:r>
          </a:p>
          <a:p>
            <a:r>
              <a:rPr lang="fr-FR" sz="1600" dirty="0" smtClean="0">
                <a:latin typeface="Cambria" pitchFamily="18" charset="0"/>
              </a:rPr>
              <a:t>-Il est initié par l’Etat central. </a:t>
            </a:r>
          </a:p>
          <a:p>
            <a:r>
              <a:rPr lang="fr-FR" sz="1600" dirty="0" smtClean="0">
                <a:latin typeface="Cambria" pitchFamily="18" charset="0"/>
              </a:rPr>
              <a:t>-Il règle la distribution des activités et du peuplement à travers le territoire national.</a:t>
            </a:r>
          </a:p>
          <a:p>
            <a:r>
              <a:rPr lang="fr-FR" sz="1600" dirty="0" smtClean="0">
                <a:latin typeface="Cambria" pitchFamily="18" charset="0"/>
              </a:rPr>
              <a:t>-C’est le SNAT qui localise les grandes infrastructures intellectuelles, économiques, de transports et de communications.</a:t>
            </a:r>
            <a:endParaRPr lang="fr-FR" sz="1600" dirty="0">
              <a:latin typeface="Cambria" pitchFamily="18" charset="0"/>
            </a:endParaRPr>
          </a:p>
        </p:txBody>
      </p:sp>
      <p:sp>
        <p:nvSpPr>
          <p:cNvPr id="6" name="Ellipse 5"/>
          <p:cNvSpPr/>
          <p:nvPr/>
        </p:nvSpPr>
        <p:spPr bwMode="auto">
          <a:xfrm>
            <a:off x="251520" y="1844824"/>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sz="2400" b="1" u="sng" dirty="0" smtClean="0">
              <a:solidFill>
                <a:srgbClr val="003366"/>
              </a:solidFill>
              <a:latin typeface="Times New Roman" pitchFamily="18" charset="0"/>
              <a:cs typeface="Times New Roman" pitchFamily="18" charset="0"/>
            </a:endParaRPr>
          </a:p>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SNAT</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Flèche droite 6"/>
          <p:cNvSpPr/>
          <p:nvPr/>
        </p:nvSpPr>
        <p:spPr bwMode="auto">
          <a:xfrm>
            <a:off x="2123728" y="2276872"/>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0" name="Ellipse 9"/>
          <p:cNvSpPr/>
          <p:nvPr/>
        </p:nvSpPr>
        <p:spPr bwMode="auto">
          <a:xfrm>
            <a:off x="251520" y="3501008"/>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sz="2400" b="1" u="sng" dirty="0" smtClean="0">
              <a:solidFill>
                <a:srgbClr val="003366"/>
              </a:solidFill>
              <a:latin typeface="Times New Roman" pitchFamily="18" charset="0"/>
              <a:cs typeface="Times New Roman" pitchFamily="18" charset="0"/>
            </a:endParaRPr>
          </a:p>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SRAT</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 name="Flèche droite 12"/>
          <p:cNvSpPr/>
          <p:nvPr/>
        </p:nvSpPr>
        <p:spPr bwMode="auto">
          <a:xfrm>
            <a:off x="2123728" y="3861048"/>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a:xfrm>
            <a:off x="2843808" y="3068960"/>
            <a:ext cx="5725870" cy="1815882"/>
          </a:xfrm>
          <a:prstGeom prst="rect">
            <a:avLst/>
          </a:prstGeom>
        </p:spPr>
        <p:txBody>
          <a:bodyPr wrap="square">
            <a:spAutoFit/>
          </a:bodyPr>
          <a:lstStyle/>
          <a:p>
            <a:endParaRPr sz="1600" b="1" u="sng" dirty="0" smtClean="0">
              <a:solidFill>
                <a:srgbClr val="003366"/>
              </a:solidFill>
              <a:latin typeface="Cambria" pitchFamily="18" charset="0"/>
            </a:endParaRPr>
          </a:p>
          <a:p>
            <a:r>
              <a:rPr lang="fr-FR" sz="1600" dirty="0" smtClean="0">
                <a:latin typeface="Cambria" pitchFamily="18" charset="0"/>
              </a:rPr>
              <a:t>-EST  à l’échelle inter-wilaya,  c’est-à-dire des régions-au nombre de </a:t>
            </a:r>
            <a:r>
              <a:rPr lang="fr-FR" sz="1600" dirty="0" smtClean="0">
                <a:latin typeface="Cambria" pitchFamily="18" charset="0"/>
              </a:rPr>
              <a:t>9.</a:t>
            </a:r>
            <a:endParaRPr lang="fr-FR" sz="1600" dirty="0" smtClean="0">
              <a:latin typeface="Cambria" pitchFamily="18" charset="0"/>
            </a:endParaRPr>
          </a:p>
          <a:p>
            <a:r>
              <a:rPr lang="fr-FR" sz="1600" dirty="0" smtClean="0">
                <a:latin typeface="Cambria" pitchFamily="18" charset="0"/>
              </a:rPr>
              <a:t>-Ils sont initié par l’Etat central. </a:t>
            </a:r>
          </a:p>
          <a:p>
            <a:r>
              <a:rPr lang="fr-FR" sz="1600" dirty="0" smtClean="0">
                <a:latin typeface="Cambria" pitchFamily="18" charset="0"/>
              </a:rPr>
              <a:t>-Ils distribuent les activités et le peuplement à travers la région, localisent les infrastructures et les équipement et règlent l’armature urbaine régionale</a:t>
            </a:r>
            <a:endParaRPr lang="fr-FR" sz="1600" dirty="0">
              <a:latin typeface="Cambria" pitchFamily="18" charset="0"/>
            </a:endParaRPr>
          </a:p>
        </p:txBody>
      </p:sp>
      <p:sp>
        <p:nvSpPr>
          <p:cNvPr id="15" name="Ellipse 14"/>
          <p:cNvSpPr/>
          <p:nvPr/>
        </p:nvSpPr>
        <p:spPr bwMode="auto">
          <a:xfrm>
            <a:off x="251520" y="5373216"/>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sz="2400" b="1" u="sng" dirty="0" smtClean="0">
              <a:solidFill>
                <a:srgbClr val="003366"/>
              </a:solidFill>
              <a:latin typeface="Times New Roman" pitchFamily="18" charset="0"/>
              <a:cs typeface="Times New Roman" pitchFamily="18" charset="0"/>
            </a:endParaRPr>
          </a:p>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PAW</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 name="Flèche droite 15"/>
          <p:cNvSpPr/>
          <p:nvPr/>
        </p:nvSpPr>
        <p:spPr bwMode="auto">
          <a:xfrm>
            <a:off x="2123728" y="5733256"/>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7" name="Rectangle 16"/>
          <p:cNvSpPr/>
          <p:nvPr/>
        </p:nvSpPr>
        <p:spPr>
          <a:xfrm>
            <a:off x="2843808" y="5229200"/>
            <a:ext cx="6300192" cy="1077218"/>
          </a:xfrm>
          <a:prstGeom prst="rect">
            <a:avLst/>
          </a:prstGeom>
        </p:spPr>
        <p:txBody>
          <a:bodyPr wrap="square">
            <a:spAutoFit/>
          </a:bodyPr>
          <a:lstStyle/>
          <a:p>
            <a:endParaRPr lang="fr-FR" sz="1600" b="1" u="sng" dirty="0" smtClean="0">
              <a:solidFill>
                <a:srgbClr val="003366"/>
              </a:solidFill>
              <a:latin typeface="Cambria" pitchFamily="18" charset="0"/>
            </a:endParaRPr>
          </a:p>
          <a:p>
            <a:r>
              <a:rPr lang="fr-FR" sz="1600" dirty="0" smtClean="0">
                <a:latin typeface="Cambria" pitchFamily="18" charset="0"/>
              </a:rPr>
              <a:t>-Est à l’échelle de la wilaya dans le respect du SNAT et SRAT ,.</a:t>
            </a:r>
          </a:p>
          <a:p>
            <a:r>
              <a:rPr lang="fr-FR" sz="1600" dirty="0" smtClean="0">
                <a:latin typeface="Cambria" pitchFamily="18" charset="0"/>
              </a:rPr>
              <a:t>-Il </a:t>
            </a:r>
            <a:r>
              <a:rPr lang="fr-FR" sz="1600" dirty="0" smtClean="0">
                <a:latin typeface="Cambria" pitchFamily="18" charset="0"/>
              </a:rPr>
              <a:t>fixent les vocation des communes et distribuent les activités et le peuplement a travers le territoire en localisant les infrastructures </a:t>
            </a:r>
            <a:endParaRPr lang="fr-FR" sz="1600" dirty="0">
              <a:latin typeface="Cambria" pitchFamily="18" charset="0"/>
            </a:endParaRPr>
          </a:p>
        </p:txBody>
      </p:sp>
      <p:pic>
        <p:nvPicPr>
          <p:cNvPr id="12"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8" name="Picture 12"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2"/>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8"/>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lide(fromBottom)">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to="" calcmode="lin" valueType="num">
                                      <p:cBhvr>
                                        <p:cTn id="34" dur="1" fill="hold"/>
                                        <p:tgtEl>
                                          <p:spTgt spid="13"/>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slide(fromBottom)">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 to="" calcmode="lin" valueType="num">
                                      <p:cBhvr>
                                        <p:cTn id="44" dur="1" fill="hold"/>
                                        <p:tgtEl>
                                          <p:spTgt spid="15"/>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to="" calcmode="lin" valueType="num">
                                      <p:cBhvr>
                                        <p:cTn id="49" dur="1" fill="hold"/>
                                        <p:tgtEl>
                                          <p:spTgt spid="16"/>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slide(fromBottom)">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P spid="10" grpId="0" animBg="1"/>
      <p:bldP spid="13" grpId="0" animBg="1"/>
      <p:bldP spid="14" grpId="0"/>
      <p:bldP spid="15" grpId="0" animBg="1"/>
      <p:bldP spid="16" grpId="0" animBg="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404664"/>
            <a:ext cx="8143932" cy="800219"/>
          </a:xfrm>
          <a:prstGeom prst="rect">
            <a:avLst/>
          </a:prstGeom>
        </p:spPr>
        <p:txBody>
          <a:bodyPr wrap="square">
            <a:spAutoFit/>
          </a:bodyPr>
          <a:lstStyle/>
          <a:p>
            <a:r>
              <a:rPr lang="fr-FR" sz="2300" b="1" dirty="0" smtClean="0">
                <a:solidFill>
                  <a:srgbClr val="003366"/>
                </a:solidFill>
                <a:latin typeface="Cambria" pitchFamily="18" charset="0"/>
              </a:rPr>
              <a:t>  </a:t>
            </a:r>
            <a:r>
              <a:rPr lang="fr-FR" sz="2300" b="1" dirty="0" smtClean="0">
                <a:solidFill>
                  <a:srgbClr val="003366"/>
                </a:solidFill>
                <a:latin typeface="Cambria" pitchFamily="18" charset="0"/>
                <a:ea typeface="Calibri" pitchFamily="34" charset="0"/>
                <a:cs typeface="Arial" pitchFamily="34" charset="0"/>
              </a:rPr>
              <a:t>LE PLAN DIRECTEUR D’AMÉNAGEMENT ET D’URBANISME </a:t>
            </a:r>
          </a:p>
          <a:p>
            <a:pPr algn="ctr"/>
            <a:r>
              <a:rPr lang="fr-FR" sz="2300" b="1" dirty="0" smtClean="0">
                <a:solidFill>
                  <a:srgbClr val="003366"/>
                </a:solidFill>
                <a:latin typeface="Cambria" pitchFamily="18" charset="0"/>
                <a:ea typeface="Calibri" pitchFamily="34" charset="0"/>
                <a:cs typeface="Arial" pitchFamily="34" charset="0"/>
              </a:rPr>
              <a:t>(P.D.AU)</a:t>
            </a:r>
            <a:endParaRPr lang="fr-FR" sz="2300" b="1" u="sng" dirty="0">
              <a:solidFill>
                <a:srgbClr val="003366"/>
              </a:solidFill>
              <a:latin typeface="Cambria" pitchFamily="18" charset="0"/>
            </a:endParaRPr>
          </a:p>
        </p:txBody>
      </p:sp>
      <p:sp>
        <p:nvSpPr>
          <p:cNvPr id="3" name="Rectangle 2"/>
          <p:cNvSpPr/>
          <p:nvPr/>
        </p:nvSpPr>
        <p:spPr>
          <a:xfrm>
            <a:off x="2592288" y="1268760"/>
            <a:ext cx="6551712" cy="1569660"/>
          </a:xfrm>
          <a:prstGeom prst="rect">
            <a:avLst/>
          </a:prstGeom>
        </p:spPr>
        <p:txBody>
          <a:bodyPr wrap="square">
            <a:spAutoFit/>
          </a:bodyPr>
          <a:lstStyle/>
          <a:p>
            <a:pPr>
              <a:buFontTx/>
              <a:buChar char="-"/>
            </a:pPr>
            <a:r>
              <a:rPr lang="fr-FR" sz="1600" dirty="0" smtClean="0">
                <a:latin typeface="Times New Roman" pitchFamily="18" charset="0"/>
                <a:cs typeface="Times New Roman" pitchFamily="18" charset="0"/>
              </a:rPr>
              <a:t>un instrument de planification spatiale et de gestion urbaine. </a:t>
            </a:r>
          </a:p>
          <a:p>
            <a:pPr>
              <a:buFontTx/>
              <a:buChar char="-"/>
            </a:pPr>
            <a:r>
              <a:rPr lang="fr-FR" sz="1600" dirty="0" smtClean="0">
                <a:latin typeface="Times New Roman" pitchFamily="18" charset="0"/>
                <a:cs typeface="Times New Roman" pitchFamily="18" charset="0"/>
              </a:rPr>
              <a:t>concerne l'échelle de la ville ou de l'agglomération, autrement dit l'échelle de la commune ou d'un groupement de communes ayant de fortes solidarités socioéconomiques, morphologiques ou infrastructurelles, il est alors dit intercommunal </a:t>
            </a:r>
          </a:p>
          <a:p>
            <a:r>
              <a:rPr lang="fr-FR" sz="1600" dirty="0" smtClean="0">
                <a:latin typeface="Times New Roman" pitchFamily="18" charset="0"/>
                <a:cs typeface="Times New Roman" pitchFamily="18" charset="0"/>
              </a:rPr>
              <a:t>-initié par l’autorité locale (APC) ,Il est opposable aux tiers</a:t>
            </a:r>
          </a:p>
        </p:txBody>
      </p:sp>
      <p:sp>
        <p:nvSpPr>
          <p:cNvPr id="9" name="Rectangle 8"/>
          <p:cNvSpPr/>
          <p:nvPr/>
        </p:nvSpPr>
        <p:spPr>
          <a:xfrm>
            <a:off x="6876256" y="3501008"/>
            <a:ext cx="2051720" cy="2246769"/>
          </a:xfrm>
          <a:prstGeom prst="rect">
            <a:avLst/>
          </a:prstGeom>
        </p:spPr>
        <p:txBody>
          <a:bodyPr wrap="square">
            <a:spAutoFit/>
          </a:bodyPr>
          <a:lstStyle/>
          <a:p>
            <a:pPr algn="just"/>
            <a:r>
              <a:rPr lang="fr-FR"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réalisation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l'intérêt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général</a:t>
            </a:r>
            <a:r>
              <a:rPr sz="1600" dirty="0" smtClean="0">
                <a:latin typeface="Times New Roman" pitchFamily="18" charset="0"/>
                <a:cs typeface="Times New Roman" pitchFamily="18" charset="0"/>
              </a:rPr>
              <a:t> : Par la </a:t>
            </a:r>
            <a:r>
              <a:rPr sz="1600" dirty="0" err="1" smtClean="0">
                <a:latin typeface="Times New Roman" pitchFamily="18" charset="0"/>
                <a:cs typeface="Times New Roman" pitchFamily="18" charset="0"/>
              </a:rPr>
              <a:t>programmation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équipements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collectifs</a:t>
            </a:r>
            <a:r>
              <a:rPr sz="1600" dirty="0" smtClean="0">
                <a:latin typeface="Times New Roman" pitchFamily="18" charset="0"/>
                <a:cs typeface="Times New Roman" pitchFamily="18" charset="0"/>
              </a:rPr>
              <a:t> et des infrastructures et </a:t>
            </a:r>
            <a:r>
              <a:rPr sz="1600" dirty="0" err="1" smtClean="0">
                <a:latin typeface="Times New Roman" pitchFamily="18" charset="0"/>
                <a:cs typeface="Times New Roman" pitchFamily="18" charset="0"/>
              </a:rPr>
              <a:t>l'identification</a:t>
            </a:r>
            <a:r>
              <a:rPr sz="1600" dirty="0" smtClean="0">
                <a:latin typeface="Times New Roman" pitchFamily="18" charset="0"/>
                <a:cs typeface="Times New Roman" pitchFamily="18" charset="0"/>
              </a:rPr>
              <a:t> des terrains </a:t>
            </a:r>
            <a:r>
              <a:rPr sz="1600" dirty="0" err="1" smtClean="0">
                <a:latin typeface="Times New Roman" pitchFamily="18" charset="0"/>
                <a:cs typeface="Times New Roman" pitchFamily="18" charset="0"/>
              </a:rPr>
              <a:t>nécessaires</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leur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localisation</a:t>
            </a:r>
            <a:r>
              <a:rPr sz="1600" dirty="0" smtClean="0">
                <a:latin typeface="Times New Roman" pitchFamily="18" charset="0"/>
                <a:cs typeface="Times New Roman" pitchFamily="18" charset="0"/>
              </a:rPr>
              <a:t>. </a:t>
            </a:r>
            <a:endParaRPr lang="fr-FR" sz="1600" dirty="0">
              <a:latin typeface="Times New Roman" pitchFamily="18" charset="0"/>
              <a:cs typeface="Times New Roman" pitchFamily="18" charset="0"/>
            </a:endParaRPr>
          </a:p>
        </p:txBody>
      </p:sp>
      <p:sp>
        <p:nvSpPr>
          <p:cNvPr id="10" name="Ellipse 9"/>
          <p:cNvSpPr/>
          <p:nvPr/>
        </p:nvSpPr>
        <p:spPr bwMode="auto">
          <a:xfrm>
            <a:off x="35496" y="1412776"/>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PDAU</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Flèche droite 10"/>
          <p:cNvSpPr/>
          <p:nvPr/>
        </p:nvSpPr>
        <p:spPr bwMode="auto">
          <a:xfrm>
            <a:off x="1907704" y="1772816"/>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2" name="Flèche vers le bas 11"/>
          <p:cNvSpPr/>
          <p:nvPr/>
        </p:nvSpPr>
        <p:spPr bwMode="auto">
          <a:xfrm>
            <a:off x="755576" y="2564904"/>
            <a:ext cx="288032" cy="792088"/>
          </a:xfrm>
          <a:prstGeom prst="down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a:xfrm>
            <a:off x="35496" y="3356992"/>
            <a:ext cx="3888432" cy="3293209"/>
          </a:xfrm>
          <a:prstGeom prst="rect">
            <a:avLst/>
          </a:prstGeom>
        </p:spPr>
        <p:txBody>
          <a:bodyPr wrap="square">
            <a:spAutoFit/>
          </a:bodyPr>
          <a:lstStyle/>
          <a:p>
            <a:pPr algn="just"/>
            <a:r>
              <a:rPr lang="fr-FR"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 </a:t>
            </a:r>
            <a:r>
              <a:rPr lang="fr-FR" sz="1600" dirty="0" smtClean="0">
                <a:latin typeface="Times New Roman" pitchFamily="18" charset="0"/>
                <a:cs typeface="Times New Roman" pitchFamily="18" charset="0"/>
              </a:rPr>
              <a:t>La rationalisation de l'utilisation des espaces urbains et périurbains : Pour les premiers, il s'agit d'occuper le sol - par l'affectation d'activités, les formes et la densité d'occupation - en adéquation avec sa valeur réelle dans la ville ou 1'agglomération. Le centre doit se distinguer des secteurs périphériques par la densité élevée de son occupation et la nature de ses activités. Pour les seconds, il s'agit de préserver les terres et les activités agricoles et de prévoir une urbanisation progressive</a:t>
            </a:r>
            <a:endParaRPr lang="fr-FR" sz="1600" dirty="0"/>
          </a:p>
        </p:txBody>
      </p:sp>
      <p:sp>
        <p:nvSpPr>
          <p:cNvPr id="15" name="Rectangle 14"/>
          <p:cNvSpPr/>
          <p:nvPr/>
        </p:nvSpPr>
        <p:spPr>
          <a:xfrm>
            <a:off x="1103743" y="3068960"/>
            <a:ext cx="3540265" cy="369332"/>
          </a:xfrm>
          <a:prstGeom prst="rect">
            <a:avLst/>
          </a:prstGeom>
        </p:spPr>
        <p:txBody>
          <a:bodyPr wrap="none">
            <a:spAutoFit/>
          </a:bodyPr>
          <a:lstStyle/>
          <a:p>
            <a:r>
              <a:rPr lang="fr-FR" b="1" u="sng" dirty="0" smtClean="0">
                <a:solidFill>
                  <a:srgbClr val="00B0F0"/>
                </a:solidFill>
                <a:latin typeface="Times New Roman" pitchFamily="18" charset="0"/>
                <a:cs typeface="Times New Roman" pitchFamily="18" charset="0"/>
              </a:rPr>
              <a:t>LES PRINCIPAUX OBJECTIFS:</a:t>
            </a:r>
          </a:p>
        </p:txBody>
      </p:sp>
      <p:sp>
        <p:nvSpPr>
          <p:cNvPr id="16" name="Rectangle 15"/>
          <p:cNvSpPr/>
          <p:nvPr/>
        </p:nvSpPr>
        <p:spPr>
          <a:xfrm>
            <a:off x="3995936" y="3429000"/>
            <a:ext cx="2664296" cy="2739211"/>
          </a:xfrm>
          <a:prstGeom prst="rect">
            <a:avLst/>
          </a:prstGeom>
        </p:spPr>
        <p:txBody>
          <a:bodyPr wrap="square">
            <a:spAutoFit/>
          </a:bodyPr>
          <a:lstStyle/>
          <a:p>
            <a:pPr algn="just"/>
            <a:r>
              <a:rPr lang="fr-FR"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latin typeface="Times New Roman" pitchFamily="18" charset="0"/>
                <a:cs typeface="Times New Roman" pitchFamily="18" charset="0"/>
              </a:rPr>
              <a:t>La mise en place d'une urbanisation protectrice et préventive : Protectrice des périmètres sensibles, des sites (naturels ou culturels) et des paysages, et préventive des risques naturels pour les établissements humains (inondations, glissements de terrain...). </a:t>
            </a:r>
          </a:p>
        </p:txBody>
      </p:sp>
      <p:pic>
        <p:nvPicPr>
          <p:cNvPr id="18"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9"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8"/>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9"/>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to="" calcmode="lin" valueType="num">
                                      <p:cBhvr>
                                        <p:cTn id="13" dur="1" fill="hold"/>
                                        <p:tgtEl>
                                          <p:spTgt spid="10"/>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slide(fromBottom)">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to="" calcmode="lin" valueType="num">
                                      <p:cBhvr>
                                        <p:cTn id="35" dur="1" fill="hold"/>
                                        <p:tgtEl>
                                          <p:spTgt spid="15"/>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slide(fromBottom)">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lide(fromBottom)">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slide(fromBottom)">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animBg="1"/>
      <p:bldP spid="11" grpId="0" animBg="1"/>
      <p:bldP spid="12" grpId="0" animBg="1"/>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406" y="710967"/>
            <a:ext cx="8643998" cy="646331"/>
          </a:xfrm>
          <a:prstGeom prst="rect">
            <a:avLst/>
          </a:prstGeom>
        </p:spPr>
        <p:txBody>
          <a:bodyPr wrap="square">
            <a:spAutoFit/>
          </a:bodyPr>
          <a:lstStyle/>
          <a:p>
            <a:pPr algn="ctr"/>
            <a:r>
              <a:rPr lang="fr-FR" sz="3600" b="1" dirty="0" smtClean="0">
                <a:solidFill>
                  <a:schemeClr val="tx2"/>
                </a:solidFill>
                <a:latin typeface="Cambria" pitchFamily="18" charset="0"/>
              </a:rPr>
              <a:t>INTRODUCTION</a:t>
            </a:r>
          </a:p>
        </p:txBody>
      </p:sp>
      <p:sp>
        <p:nvSpPr>
          <p:cNvPr id="6" name="Rectangle 5"/>
          <p:cNvSpPr/>
          <p:nvPr/>
        </p:nvSpPr>
        <p:spPr>
          <a:xfrm>
            <a:off x="0" y="1500174"/>
            <a:ext cx="8999984" cy="4524315"/>
          </a:xfrm>
          <a:prstGeom prst="rect">
            <a:avLst/>
          </a:prstGeom>
        </p:spPr>
        <p:txBody>
          <a:bodyPr wrap="square">
            <a:spAutoFit/>
          </a:bodyPr>
          <a:lstStyle/>
          <a:p>
            <a:pPr algn="just"/>
            <a:r>
              <a:rPr lang="fr-FR" sz="1600" dirty="0" smtClean="0"/>
              <a:t>Le patrimoine constitue aujourd’hui :</a:t>
            </a:r>
          </a:p>
          <a:p>
            <a:pPr algn="just"/>
            <a:endParaRPr lang="fr-FR" sz="1600" dirty="0" smtClean="0"/>
          </a:p>
          <a:p>
            <a:pPr algn="just">
              <a:buFont typeface="Wingdings" pitchFamily="2" charset="2"/>
              <a:buChar char="v"/>
            </a:pPr>
            <a:r>
              <a:rPr lang="fr-FR" sz="1600" dirty="0" smtClean="0"/>
              <a:t>le porteur de l’identité des pays et des nations. il est le reflet de leur évolution historique, artistique, économique et sociale. </a:t>
            </a:r>
          </a:p>
          <a:p>
            <a:pPr algn="just"/>
            <a:endParaRPr lang="fr-FR" sz="1600" dirty="0" smtClean="0"/>
          </a:p>
          <a:p>
            <a:pPr algn="just">
              <a:buFont typeface="Wingdings" pitchFamily="2" charset="2"/>
              <a:buChar char="v"/>
            </a:pPr>
            <a:r>
              <a:rPr lang="fr-FR" sz="1600" dirty="0" smtClean="0"/>
              <a:t>La notion de patrimoine ne cesse de s’étendre, au patrimoine bâti et immobilier, elle se décline aujourd’hui en patrimoine urbain, paysagère, naturel et archéologique.</a:t>
            </a:r>
          </a:p>
          <a:p>
            <a:pPr algn="just"/>
            <a:endParaRPr lang="fr-FR" sz="1600" dirty="0" smtClean="0"/>
          </a:p>
          <a:p>
            <a:pPr algn="just">
              <a:buFont typeface="Wingdings" pitchFamily="2" charset="2"/>
              <a:buChar char="v"/>
            </a:pPr>
            <a:r>
              <a:rPr lang="fr-FR" sz="1600" dirty="0" smtClean="0"/>
              <a:t> il fait partie des différents thèmes d’actualité qui font couler beaucoup d’encre tels que l’environnement, l’écologie, le développement durable. En effet, cette notion est au cœur des préoccupations de l’homme contemporain. </a:t>
            </a:r>
          </a:p>
          <a:p>
            <a:pPr algn="just">
              <a:buFont typeface="Wingdings" pitchFamily="2" charset="2"/>
              <a:buChar char="v"/>
            </a:pPr>
            <a:endParaRPr sz="1600" dirty="0" smtClean="0"/>
          </a:p>
          <a:p>
            <a:pPr algn="just">
              <a:buFont typeface="Wingdings" pitchFamily="2" charset="2"/>
              <a:buChar char="v"/>
            </a:pPr>
            <a:r>
              <a:rPr sz="1600" dirty="0" err="1" smtClean="0"/>
              <a:t>L’Algérie</a:t>
            </a:r>
            <a:r>
              <a:rPr sz="1600" dirty="0" smtClean="0"/>
              <a:t> a </a:t>
            </a:r>
            <a:r>
              <a:rPr sz="1600" dirty="0" err="1" smtClean="0"/>
              <a:t>placé</a:t>
            </a:r>
            <a:r>
              <a:rPr sz="1600" dirty="0" smtClean="0"/>
              <a:t> le patrimoine au centre de </a:t>
            </a:r>
            <a:r>
              <a:rPr sz="1600" dirty="0" err="1" smtClean="0"/>
              <a:t>ses</a:t>
            </a:r>
            <a:r>
              <a:rPr sz="1600" dirty="0" smtClean="0"/>
              <a:t> </a:t>
            </a:r>
            <a:r>
              <a:rPr sz="1600" dirty="0" err="1" smtClean="0"/>
              <a:t>préoccupations</a:t>
            </a:r>
            <a:r>
              <a:rPr sz="1600" dirty="0" smtClean="0"/>
              <a:t>, et </a:t>
            </a:r>
            <a:r>
              <a:rPr sz="1600" dirty="0" err="1" smtClean="0"/>
              <a:t>lui</a:t>
            </a:r>
            <a:r>
              <a:rPr sz="1600" dirty="0" smtClean="0"/>
              <a:t> </a:t>
            </a:r>
            <a:r>
              <a:rPr sz="1600" dirty="0" err="1" smtClean="0"/>
              <a:t>accorde</a:t>
            </a:r>
            <a:r>
              <a:rPr sz="1600" dirty="0" smtClean="0"/>
              <a:t> </a:t>
            </a:r>
            <a:r>
              <a:rPr sz="1600" dirty="0" err="1" smtClean="0"/>
              <a:t>une</a:t>
            </a:r>
            <a:r>
              <a:rPr sz="1600" dirty="0" smtClean="0"/>
              <a:t> place </a:t>
            </a:r>
            <a:r>
              <a:rPr sz="1600" dirty="0" err="1" smtClean="0"/>
              <a:t>prépondérante</a:t>
            </a:r>
            <a:r>
              <a:rPr sz="1600" dirty="0" smtClean="0"/>
              <a:t> </a:t>
            </a:r>
            <a:r>
              <a:rPr sz="1600" dirty="0" err="1" smtClean="0"/>
              <a:t>dans</a:t>
            </a:r>
            <a:r>
              <a:rPr sz="1600" dirty="0" smtClean="0"/>
              <a:t> </a:t>
            </a:r>
            <a:r>
              <a:rPr sz="1600" dirty="0" err="1" smtClean="0"/>
              <a:t>sa</a:t>
            </a:r>
            <a:r>
              <a:rPr sz="1600" dirty="0" smtClean="0"/>
              <a:t> </a:t>
            </a:r>
            <a:r>
              <a:rPr sz="1600" dirty="0" err="1" smtClean="0"/>
              <a:t>politique</a:t>
            </a:r>
            <a:r>
              <a:rPr sz="1600" dirty="0" smtClean="0"/>
              <a:t> </a:t>
            </a:r>
            <a:r>
              <a:rPr sz="1600" dirty="0" err="1" smtClean="0"/>
              <a:t>nationale</a:t>
            </a:r>
            <a:r>
              <a:rPr sz="1600" dirty="0" smtClean="0"/>
              <a:t> en </a:t>
            </a:r>
            <a:r>
              <a:rPr sz="1600" dirty="0" err="1" smtClean="0"/>
              <a:t>lui</a:t>
            </a:r>
            <a:r>
              <a:rPr sz="1600" dirty="0" smtClean="0"/>
              <a:t> </a:t>
            </a:r>
            <a:r>
              <a:rPr sz="1600" dirty="0" err="1" smtClean="0"/>
              <a:t>consacrant</a:t>
            </a:r>
            <a:r>
              <a:rPr sz="1600" dirty="0" smtClean="0"/>
              <a:t> un arsenal </a:t>
            </a:r>
            <a:r>
              <a:rPr sz="1600" dirty="0" err="1" smtClean="0"/>
              <a:t>juridique</a:t>
            </a:r>
            <a:r>
              <a:rPr sz="1600" dirty="0" smtClean="0"/>
              <a:t> et un budget </a:t>
            </a:r>
            <a:r>
              <a:rPr sz="1600" dirty="0" err="1" smtClean="0"/>
              <a:t>conséquents</a:t>
            </a:r>
            <a:r>
              <a:rPr sz="1600" dirty="0" smtClean="0"/>
              <a:t>.</a:t>
            </a:r>
          </a:p>
          <a:p>
            <a:pPr algn="just"/>
            <a:endParaRPr sz="1600" dirty="0" smtClean="0"/>
          </a:p>
          <a:p>
            <a:pPr algn="just">
              <a:buFont typeface="Wingdings" pitchFamily="2" charset="2"/>
              <a:buChar char="v"/>
            </a:pPr>
            <a:r>
              <a:rPr sz="1600" dirty="0" smtClean="0"/>
              <a:t>la </a:t>
            </a:r>
            <a:r>
              <a:rPr sz="1600" dirty="0" err="1" smtClean="0"/>
              <a:t>politique</a:t>
            </a:r>
            <a:r>
              <a:rPr sz="1600" dirty="0" smtClean="0"/>
              <a:t> </a:t>
            </a:r>
            <a:r>
              <a:rPr sz="1600" dirty="0" err="1" smtClean="0"/>
              <a:t>algérienne</a:t>
            </a:r>
            <a:r>
              <a:rPr sz="1600" dirty="0" smtClean="0"/>
              <a:t> en </a:t>
            </a:r>
            <a:r>
              <a:rPr sz="1600" dirty="0" err="1" smtClean="0"/>
              <a:t>matière</a:t>
            </a:r>
            <a:r>
              <a:rPr sz="1600" dirty="0" smtClean="0"/>
              <a:t> de patrimoine a </a:t>
            </a:r>
            <a:r>
              <a:rPr sz="1600" dirty="0" err="1" smtClean="0"/>
              <a:t>édifié</a:t>
            </a:r>
            <a:r>
              <a:rPr sz="1600" dirty="0" smtClean="0"/>
              <a:t> un cadre </a:t>
            </a:r>
            <a:r>
              <a:rPr sz="1600" dirty="0" err="1" smtClean="0"/>
              <a:t>purement</a:t>
            </a:r>
            <a:r>
              <a:rPr sz="1600" dirty="0" smtClean="0"/>
              <a:t> </a:t>
            </a:r>
            <a:r>
              <a:rPr sz="1600" dirty="0" err="1" smtClean="0"/>
              <a:t>législatif</a:t>
            </a:r>
            <a:r>
              <a:rPr sz="1600" dirty="0" smtClean="0"/>
              <a:t> </a:t>
            </a:r>
            <a:r>
              <a:rPr sz="1600" dirty="0" err="1" smtClean="0"/>
              <a:t>permettant</a:t>
            </a:r>
            <a:r>
              <a:rPr sz="1600" dirty="0" smtClean="0"/>
              <a:t> </a:t>
            </a:r>
            <a:r>
              <a:rPr sz="1600" dirty="0" err="1" smtClean="0"/>
              <a:t>l’exécution</a:t>
            </a:r>
            <a:r>
              <a:rPr sz="1600" dirty="0" smtClean="0"/>
              <a:t> des </a:t>
            </a:r>
            <a:r>
              <a:rPr sz="1600" dirty="0" err="1" smtClean="0"/>
              <a:t>programmes</a:t>
            </a:r>
            <a:r>
              <a:rPr sz="1600" dirty="0" smtClean="0"/>
              <a:t> </a:t>
            </a:r>
            <a:r>
              <a:rPr sz="1600" dirty="0" err="1" smtClean="0"/>
              <a:t>élaborés</a:t>
            </a:r>
            <a:r>
              <a:rPr sz="1600" dirty="0" smtClean="0"/>
              <a:t> par </a:t>
            </a:r>
            <a:r>
              <a:rPr sz="1600" dirty="0" err="1" smtClean="0"/>
              <a:t>l’état</a:t>
            </a:r>
            <a:r>
              <a:rPr sz="1600" dirty="0" smtClean="0"/>
              <a:t>.</a:t>
            </a:r>
          </a:p>
        </p:txBody>
      </p:sp>
      <p:pic>
        <p:nvPicPr>
          <p:cNvPr id="4"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7"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4"/>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7"/>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496" y="1442100"/>
            <a:ext cx="8424936" cy="1338828"/>
          </a:xfrm>
          <a:prstGeom prst="rect">
            <a:avLst/>
          </a:prstGeom>
        </p:spPr>
        <p:txBody>
          <a:bodyPr wrap="square">
            <a:spAutoFit/>
          </a:bodyPr>
          <a:lstStyle/>
          <a:p>
            <a:pPr>
              <a:lnSpc>
                <a:spcPct val="150000"/>
              </a:lnSpc>
            </a:pPr>
            <a:r>
              <a:rPr lang="fr-FR" dirty="0" smtClean="0">
                <a:latin typeface="Times New Roman" pitchFamily="18" charset="0"/>
                <a:ea typeface="Calibri"/>
                <a:cs typeface="Times New Roman" pitchFamily="18" charset="0"/>
              </a:rPr>
              <a:t>    </a:t>
            </a:r>
            <a:r>
              <a:rPr lang="fr-FR" dirty="0" smtClean="0">
                <a:effectLst>
                  <a:outerShdw blurRad="38100" dist="38100" dir="2700000" algn="tl">
                    <a:srgbClr val="000000">
                      <a:alpha val="43137"/>
                    </a:srgbClr>
                  </a:outerShdw>
                </a:effectLst>
                <a:latin typeface="Times New Roman" pitchFamily="18" charset="0"/>
                <a:ea typeface="Calibri"/>
                <a:cs typeface="Times New Roman" pitchFamily="18" charset="0"/>
              </a:rPr>
              <a:t>L’échelle </a:t>
            </a:r>
            <a:r>
              <a:rPr lang="fr-FR" dirty="0" smtClean="0">
                <a:latin typeface="Times New Roman" pitchFamily="18" charset="0"/>
                <a:ea typeface="Calibri"/>
                <a:cs typeface="Times New Roman" pitchFamily="18" charset="0"/>
              </a:rPr>
              <a:t>d’établissement de ces documents est généralement le 1/20 000</a:t>
            </a:r>
            <a:r>
              <a:rPr lang="fr-FR" baseline="30000" dirty="0" smtClean="0">
                <a:latin typeface="Times New Roman" pitchFamily="18" charset="0"/>
                <a:ea typeface="Calibri"/>
                <a:cs typeface="Times New Roman" pitchFamily="18" charset="0"/>
              </a:rPr>
              <a:t>e</a:t>
            </a:r>
            <a:r>
              <a:rPr lang="fr-FR" dirty="0" smtClean="0">
                <a:latin typeface="Times New Roman" pitchFamily="18" charset="0"/>
                <a:ea typeface="Calibri"/>
                <a:cs typeface="Times New Roman" pitchFamily="18" charset="0"/>
              </a:rPr>
              <a:t>, mais elle dépend en fait de l’étendue du territoire de l’aire d’étude ; elle peut être le 1/50 000</a:t>
            </a:r>
            <a:r>
              <a:rPr lang="fr-FR" baseline="30000" dirty="0" smtClean="0">
                <a:latin typeface="Times New Roman" pitchFamily="18" charset="0"/>
                <a:ea typeface="Calibri"/>
                <a:cs typeface="Times New Roman" pitchFamily="18" charset="0"/>
              </a:rPr>
              <a:t>e</a:t>
            </a:r>
            <a:r>
              <a:rPr lang="fr-FR" dirty="0" smtClean="0">
                <a:latin typeface="Times New Roman" pitchFamily="18" charset="0"/>
                <a:ea typeface="Calibri"/>
                <a:cs typeface="Times New Roman" pitchFamily="18" charset="0"/>
              </a:rPr>
              <a:t> pour les grandes aires d’études intercommunales.</a:t>
            </a:r>
          </a:p>
        </p:txBody>
      </p:sp>
      <p:sp>
        <p:nvSpPr>
          <p:cNvPr id="6" name="Rectangle 5"/>
          <p:cNvSpPr/>
          <p:nvPr/>
        </p:nvSpPr>
        <p:spPr>
          <a:xfrm>
            <a:off x="1071538" y="928671"/>
            <a:ext cx="4286280" cy="400110"/>
          </a:xfrm>
          <a:prstGeom prst="rect">
            <a:avLst/>
          </a:prstGeom>
        </p:spPr>
        <p:txBody>
          <a:bodyPr wrap="square">
            <a:spAutoFit/>
          </a:bodyPr>
          <a:lstStyle/>
          <a:p>
            <a:r>
              <a:rPr sz="2000" b="1" u="sng" smtClean="0">
                <a:solidFill>
                  <a:srgbClr val="00B0F0"/>
                </a:solidFill>
                <a:latin typeface="Cambria" pitchFamily="18" charset="0"/>
                <a:ea typeface="Calibri"/>
              </a:rPr>
              <a:t>L’échelle d’établissement du PDAU</a:t>
            </a:r>
            <a:endParaRPr lang="fr-FR" sz="2000" b="1" u="sng" dirty="0">
              <a:solidFill>
                <a:srgbClr val="00B0F0"/>
              </a:solidFill>
            </a:endParaRPr>
          </a:p>
        </p:txBody>
      </p:sp>
      <p:sp>
        <p:nvSpPr>
          <p:cNvPr id="7" name="Rectangle 6"/>
          <p:cNvSpPr/>
          <p:nvPr/>
        </p:nvSpPr>
        <p:spPr>
          <a:xfrm>
            <a:off x="1301378" y="2671700"/>
            <a:ext cx="3985002" cy="400110"/>
          </a:xfrm>
          <a:prstGeom prst="rect">
            <a:avLst/>
          </a:prstGeom>
        </p:spPr>
        <p:txBody>
          <a:bodyPr wrap="none">
            <a:spAutoFit/>
          </a:bodyPr>
          <a:lstStyle/>
          <a:p>
            <a:pPr lvl="0"/>
            <a:r>
              <a:rPr lang="fr-FR" sz="2000" b="1" u="sng" dirty="0" smtClean="0">
                <a:solidFill>
                  <a:srgbClr val="00B0F0"/>
                </a:solidFill>
                <a:latin typeface="Cambria" pitchFamily="18" charset="0"/>
              </a:rPr>
              <a:t>L</a:t>
            </a:r>
            <a:r>
              <a:rPr sz="2000" b="1" u="sng" smtClean="0">
                <a:solidFill>
                  <a:srgbClr val="00B0F0"/>
                </a:solidFill>
                <a:latin typeface="Cambria" pitchFamily="18" charset="0"/>
              </a:rPr>
              <a:t>es différents Secteurs du PDAU </a:t>
            </a:r>
            <a:endParaRPr sz="2000" u="sng" dirty="0">
              <a:solidFill>
                <a:srgbClr val="00B0F0"/>
              </a:solidFill>
              <a:latin typeface="Cambria" pitchFamily="18" charset="0"/>
            </a:endParaRPr>
          </a:p>
        </p:txBody>
      </p:sp>
      <p:graphicFrame>
        <p:nvGraphicFramePr>
          <p:cNvPr id="8" name="Diagramme 7"/>
          <p:cNvGraphicFramePr/>
          <p:nvPr/>
        </p:nvGraphicFramePr>
        <p:xfrm>
          <a:off x="1239546" y="2643182"/>
          <a:ext cx="6618602"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2" descr="bord"/>
          <p:cNvPicPr>
            <a:picLocks noChangeAspect="1" noChangeArrowheads="1"/>
          </p:cNvPicPr>
          <p:nvPr/>
        </p:nvPicPr>
        <p:blipFill>
          <a:blip r:embed="rId8"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5" name="Picture 13" descr="bord"/>
          <p:cNvPicPr>
            <a:picLocks noChangeAspect="1" noChangeArrowheads="1"/>
          </p:cNvPicPr>
          <p:nvPr/>
        </p:nvPicPr>
        <p:blipFill>
          <a:blip r:embed="rId9"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4"/>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928662" y="385684"/>
            <a:ext cx="3571900" cy="400110"/>
          </a:xfrm>
          <a:prstGeom prst="rect">
            <a:avLst/>
          </a:prstGeom>
          <a:noFill/>
        </p:spPr>
        <p:txBody>
          <a:bodyPr wrap="square" rtlCol="0">
            <a:spAutoFit/>
          </a:bodyPr>
          <a:lstStyle/>
          <a:p>
            <a:r>
              <a:rPr lang="fr-FR" sz="2000" b="1" u="sng" dirty="0" smtClean="0">
                <a:solidFill>
                  <a:srgbClr val="00B0F0"/>
                </a:solidFill>
                <a:latin typeface="Cambria" pitchFamily="18" charset="0"/>
              </a:rPr>
              <a:t>LE CONTENU DU P.D.A.U :</a:t>
            </a:r>
          </a:p>
        </p:txBody>
      </p:sp>
      <p:sp>
        <p:nvSpPr>
          <p:cNvPr id="8" name="Rectangle à coins arrondis 7"/>
          <p:cNvSpPr/>
          <p:nvPr/>
        </p:nvSpPr>
        <p:spPr>
          <a:xfrm>
            <a:off x="1346572" y="996906"/>
            <a:ext cx="4522592" cy="78902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9" name="Rectangle 1"/>
          <p:cNvSpPr>
            <a:spLocks noChangeArrowheads="1"/>
          </p:cNvSpPr>
          <p:nvPr/>
        </p:nvSpPr>
        <p:spPr bwMode="auto">
          <a:xfrm>
            <a:off x="1071538" y="1026367"/>
            <a:ext cx="508337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fr-FR" sz="2400" i="0" u="none" strike="noStrike" cap="none" normalizeH="0" baseline="0" dirty="0" smtClean="0">
                <a:ln>
                  <a:noFill/>
                </a:ln>
                <a:solidFill>
                  <a:schemeClr val="tx1"/>
                </a:solidFill>
                <a:effectLst/>
                <a:latin typeface="Comic Sans MS" pitchFamily="66" charset="0"/>
                <a:ea typeface="Calibri" pitchFamily="34" charset="0"/>
                <a:cs typeface="Arial" pitchFamily="34" charset="0"/>
              </a:rPr>
              <a:t>Le</a:t>
            </a:r>
            <a:r>
              <a:rPr kumimoji="0" lang="fr-FR" sz="2400" i="0" u="none" strike="noStrike" cap="none" normalizeH="0" dirty="0" smtClean="0">
                <a:ln>
                  <a:noFill/>
                </a:ln>
                <a:solidFill>
                  <a:schemeClr val="tx1"/>
                </a:solidFill>
                <a:effectLst/>
                <a:latin typeface="Comic Sans MS" pitchFamily="66" charset="0"/>
                <a:ea typeface="Calibri" pitchFamily="34" charset="0"/>
                <a:cs typeface="Arial" pitchFamily="34" charset="0"/>
              </a:rPr>
              <a:t> dossier réglementaire du P.D.A.U</a:t>
            </a:r>
            <a:endParaRPr kumimoji="0" lang="fr-FR" sz="2400" i="0" u="none" strike="noStrike" cap="none" normalizeH="0" baseline="0" dirty="0" smtClean="0">
              <a:ln>
                <a:noFill/>
              </a:ln>
              <a:solidFill>
                <a:schemeClr val="tx1"/>
              </a:solidFill>
              <a:effectLst/>
              <a:latin typeface="Comic Sans MS" pitchFamily="66" charset="0"/>
              <a:ea typeface="Calibri" pitchFamily="34" charset="0"/>
              <a:cs typeface="Arial" pitchFamily="34" charset="0"/>
            </a:endParaRPr>
          </a:p>
        </p:txBody>
      </p:sp>
      <p:sp>
        <p:nvSpPr>
          <p:cNvPr id="15" name="Rectangle à coins arrondis 14"/>
          <p:cNvSpPr/>
          <p:nvPr/>
        </p:nvSpPr>
        <p:spPr>
          <a:xfrm>
            <a:off x="6197271" y="5390863"/>
            <a:ext cx="2160943" cy="789020"/>
          </a:xfrm>
          <a:prstGeom prst="roundRect">
            <a:avLst>
              <a:gd name="adj" fmla="val 50000"/>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92024" tIns="17145" rIns="17145" bIns="17145" numCol="1" spcCol="1270" anchor="ctr" anchorCtr="0">
            <a:noAutofit/>
          </a:bodyPr>
          <a:lstStyle/>
          <a:p>
            <a:pPr marL="228600" lvl="1" indent="-228600" defTabSz="1200150">
              <a:lnSpc>
                <a:spcPct val="90000"/>
              </a:lnSpc>
              <a:spcBef>
                <a:spcPct val="0"/>
              </a:spcBef>
              <a:spcAft>
                <a:spcPct val="15000"/>
              </a:spcAft>
              <a:buChar char="••"/>
            </a:pPr>
            <a:endParaRPr lang="fr-FR" sz="2700" dirty="0">
              <a:solidFill>
                <a:schemeClr val="dk1">
                  <a:hueOff val="0"/>
                  <a:satOff val="0"/>
                  <a:lumOff val="0"/>
                  <a:alphaOff val="0"/>
                </a:schemeClr>
              </a:solidFill>
            </a:endParaRPr>
          </a:p>
        </p:txBody>
      </p:sp>
      <p:sp>
        <p:nvSpPr>
          <p:cNvPr id="19" name="Arrondir un rectangle avec un coin du même côté 18"/>
          <p:cNvSpPr/>
          <p:nvPr/>
        </p:nvSpPr>
        <p:spPr>
          <a:xfrm rot="5400000">
            <a:off x="2571735" y="3214686"/>
            <a:ext cx="1214446" cy="5072098"/>
          </a:xfrm>
          <a:prstGeom prst="round2SameRect">
            <a:avLst/>
          </a:prstGeom>
          <a:solidFill>
            <a:sysClr val="window" lastClr="FFFFFF">
              <a:alpha val="90000"/>
              <a:hueOff val="0"/>
              <a:satOff val="0"/>
              <a:lumOff val="0"/>
              <a:alphaOff val="0"/>
            </a:sysClr>
          </a:solidFill>
          <a:ln w="25400" cap="flat" cmpd="sng" algn="ctr">
            <a:solidFill>
              <a:srgbClr val="8064A2">
                <a:hueOff val="0"/>
                <a:satOff val="0"/>
                <a:lumOff val="0"/>
                <a:alphaOff val="0"/>
              </a:srgbClr>
            </a:solidFill>
            <a:prstDash val="solid"/>
          </a:ln>
          <a:effectLst/>
        </p:spPr>
      </p:sp>
      <p:sp>
        <p:nvSpPr>
          <p:cNvPr id="20" name="Rectangle à coins arrondis 19"/>
          <p:cNvSpPr/>
          <p:nvPr/>
        </p:nvSpPr>
        <p:spPr>
          <a:xfrm>
            <a:off x="6072198" y="5286388"/>
            <a:ext cx="2160943" cy="789020"/>
          </a:xfrm>
          <a:prstGeom prst="roundRect">
            <a:avLst>
              <a:gd name="adj" fmla="val 50000"/>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000" b="0" i="0" u="none" strike="noStrike" kern="0" cap="none" spc="0" normalizeH="0" baseline="0" noProof="0" dirty="0" smtClean="0">
                <a:ln>
                  <a:noFill/>
                </a:ln>
                <a:solidFill>
                  <a:sysClr val="window" lastClr="FFFFFF"/>
                </a:solidFill>
                <a:effectLst/>
                <a:uLnTx/>
                <a:uFillTx/>
                <a:latin typeface="Comic Sans MS" pitchFamily="66" charset="0"/>
                <a:ea typeface="Calibri" pitchFamily="34" charset="0"/>
                <a:cs typeface="Arial" pitchFamily="34" charset="0"/>
              </a:rPr>
              <a:t>Les documents graphiques  </a:t>
            </a:r>
          </a:p>
        </p:txBody>
      </p:sp>
      <p:sp>
        <p:nvSpPr>
          <p:cNvPr id="21" name="Rectangle 20"/>
          <p:cNvSpPr/>
          <p:nvPr/>
        </p:nvSpPr>
        <p:spPr>
          <a:xfrm>
            <a:off x="642910" y="5157629"/>
            <a:ext cx="5214974"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latin typeface="Cambria" pitchFamily="18" charset="0"/>
              </a:rPr>
              <a:t>le plan d’état des lieux, le plan d’amenagement retenu, l’identification des secteurs POS, le plan des servitudes (voirie, assainissement, équipements d’intérêt général, </a:t>
            </a:r>
            <a:endParaRPr kumimoji="0" lang="fr-FR" sz="1800" b="0" i="0" u="none" strike="noStrike" kern="0" cap="none" spc="0" normalizeH="0" baseline="0" noProof="0" dirty="0">
              <a:ln>
                <a:noFill/>
              </a:ln>
              <a:solidFill>
                <a:sysClr val="windowText" lastClr="000000"/>
              </a:solidFill>
              <a:effectLst/>
              <a:uLnTx/>
              <a:uFillTx/>
              <a:latin typeface="Cambria" pitchFamily="18" charset="0"/>
            </a:endParaRPr>
          </a:p>
        </p:txBody>
      </p:sp>
      <p:sp>
        <p:nvSpPr>
          <p:cNvPr id="30" name="Rectangle à coins arrondis 29"/>
          <p:cNvSpPr/>
          <p:nvPr/>
        </p:nvSpPr>
        <p:spPr>
          <a:xfrm>
            <a:off x="6197271" y="3714752"/>
            <a:ext cx="2160943" cy="789020"/>
          </a:xfrm>
          <a:prstGeom prst="roundRect">
            <a:avLst>
              <a:gd name="adj" fmla="val 50000"/>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dirty="0" smtClean="0">
                <a:ln>
                  <a:noFill/>
                </a:ln>
                <a:solidFill>
                  <a:sysClr val="window" lastClr="FFFFFF"/>
                </a:solidFill>
                <a:effectLst/>
                <a:uLnTx/>
                <a:uFillTx/>
                <a:latin typeface="Comic Sans MS" pitchFamily="66" charset="0"/>
                <a:ea typeface="Calibri" pitchFamily="34" charset="0"/>
                <a:cs typeface="Arial" pitchFamily="34" charset="0"/>
              </a:rPr>
              <a:t>Le règlement</a:t>
            </a:r>
            <a:endParaRPr kumimoji="0" lang="fr-FR" sz="2400" b="0" i="0" u="none" strike="noStrike" kern="0" cap="none" spc="0" normalizeH="0" baseline="0" noProof="0" dirty="0">
              <a:ln>
                <a:noFill/>
              </a:ln>
              <a:solidFill>
                <a:sysClr val="window" lastClr="FFFFFF"/>
              </a:solidFill>
              <a:effectLst/>
              <a:uLnTx/>
              <a:uFillTx/>
              <a:latin typeface="Comic Sans MS" pitchFamily="66" charset="0"/>
              <a:ea typeface="Calibri" pitchFamily="34" charset="0"/>
              <a:cs typeface="Arial" pitchFamily="34" charset="0"/>
            </a:endParaRPr>
          </a:p>
        </p:txBody>
      </p:sp>
      <p:sp>
        <p:nvSpPr>
          <p:cNvPr id="32" name="Rectangle à coins arrondis 31"/>
          <p:cNvSpPr/>
          <p:nvPr/>
        </p:nvSpPr>
        <p:spPr>
          <a:xfrm>
            <a:off x="6143636" y="2071678"/>
            <a:ext cx="2286016" cy="785818"/>
          </a:xfrm>
          <a:prstGeom prst="roundRect">
            <a:avLst>
              <a:gd name="adj" fmla="val 50000"/>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0" i="0" u="none" strike="noStrike" kern="0" cap="none" spc="0" normalizeH="0" baseline="0" noProof="0" dirty="0" smtClean="0">
                <a:ln>
                  <a:noFill/>
                </a:ln>
                <a:solidFill>
                  <a:sysClr val="window" lastClr="FFFFFF"/>
                </a:solidFill>
                <a:effectLst/>
                <a:uLnTx/>
                <a:uFillTx/>
                <a:latin typeface="Comic Sans MS" pitchFamily="66" charset="0"/>
                <a:ea typeface="Calibri" pitchFamily="34" charset="0"/>
                <a:cs typeface="Arial" pitchFamily="34" charset="0"/>
              </a:rPr>
              <a:t>Le rapport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0" i="0" u="none" strike="noStrike" kern="0" cap="none" spc="0" normalizeH="0" baseline="0" noProof="0" dirty="0" smtClean="0">
                <a:ln>
                  <a:noFill/>
                </a:ln>
                <a:solidFill>
                  <a:sysClr val="window" lastClr="FFFFFF"/>
                </a:solidFill>
                <a:effectLst/>
                <a:uLnTx/>
                <a:uFillTx/>
                <a:latin typeface="Comic Sans MS" pitchFamily="66" charset="0"/>
                <a:ea typeface="Calibri" pitchFamily="34" charset="0"/>
                <a:cs typeface="Arial" pitchFamily="34" charset="0"/>
              </a:rPr>
              <a:t>d’orientation</a:t>
            </a:r>
          </a:p>
        </p:txBody>
      </p:sp>
      <p:sp>
        <p:nvSpPr>
          <p:cNvPr id="33" name="Arrondir un rectangle avec un coin du même côté 32"/>
          <p:cNvSpPr/>
          <p:nvPr/>
        </p:nvSpPr>
        <p:spPr>
          <a:xfrm rot="5400000">
            <a:off x="2643173" y="1571612"/>
            <a:ext cx="1071570" cy="5072098"/>
          </a:xfrm>
          <a:prstGeom prst="round2SameRect">
            <a:avLst/>
          </a:prstGeom>
          <a:solidFill>
            <a:sysClr val="window" lastClr="FFFFFF">
              <a:alpha val="90000"/>
              <a:hueOff val="0"/>
              <a:satOff val="0"/>
              <a:lumOff val="0"/>
              <a:alphaOff val="0"/>
            </a:sysClr>
          </a:solidFill>
          <a:ln w="25400" cap="flat" cmpd="sng" algn="ctr">
            <a:solidFill>
              <a:srgbClr val="9BBB59">
                <a:hueOff val="0"/>
                <a:satOff val="0"/>
                <a:lumOff val="0"/>
                <a:alphaOff val="0"/>
              </a:srgbClr>
            </a:solidFill>
            <a:prstDash val="solid"/>
          </a:ln>
          <a:effectLst/>
        </p:spPr>
      </p:sp>
      <p:sp>
        <p:nvSpPr>
          <p:cNvPr id="35" name="Rectangle 34"/>
          <p:cNvSpPr/>
          <p:nvPr/>
        </p:nvSpPr>
        <p:spPr>
          <a:xfrm>
            <a:off x="642910" y="3571876"/>
            <a:ext cx="5143536" cy="9233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latin typeface="Cambria" pitchFamily="18" charset="0"/>
              </a:rPr>
              <a:t>*précise la délimitation de la zone d’effet du PDAU. *fixe les droits d’usage des sols, et définit les règlements génériques par secteur.</a:t>
            </a:r>
            <a:endParaRPr kumimoji="0" lang="fr-FR" sz="1800" b="0" i="0" u="none" strike="noStrike" kern="0" cap="none" spc="0" normalizeH="0" baseline="0" noProof="0" dirty="0">
              <a:ln>
                <a:noFill/>
              </a:ln>
              <a:solidFill>
                <a:sysClr val="windowText" lastClr="000000"/>
              </a:solidFill>
              <a:effectLst/>
              <a:uLnTx/>
              <a:uFillTx/>
              <a:latin typeface="Cambria" pitchFamily="18" charset="0"/>
            </a:endParaRPr>
          </a:p>
        </p:txBody>
      </p:sp>
      <p:sp>
        <p:nvSpPr>
          <p:cNvPr id="40" name="Arrondir un rectangle avec un coin du même côté 39"/>
          <p:cNvSpPr/>
          <p:nvPr/>
        </p:nvSpPr>
        <p:spPr>
          <a:xfrm rot="5400000">
            <a:off x="2607454" y="35695"/>
            <a:ext cx="1143008" cy="5072098"/>
          </a:xfrm>
          <a:prstGeom prst="round2SameRect">
            <a:avLst/>
          </a:prstGeom>
          <a:solidFill>
            <a:sysClr val="window" lastClr="FFFFFF">
              <a:alpha val="90000"/>
              <a:hueOff val="0"/>
              <a:satOff val="0"/>
              <a:lumOff val="0"/>
              <a:alphaOff val="0"/>
            </a:sysClr>
          </a:solidFill>
          <a:ln w="25400" cap="flat" cmpd="sng" algn="ctr">
            <a:solidFill>
              <a:srgbClr val="C0504D">
                <a:hueOff val="0"/>
                <a:satOff val="0"/>
                <a:lumOff val="0"/>
                <a:alphaOff val="0"/>
              </a:srgbClr>
            </a:solidFill>
            <a:prstDash val="solid"/>
          </a:ln>
          <a:effectLst/>
        </p:spPr>
      </p:sp>
      <p:sp>
        <p:nvSpPr>
          <p:cNvPr id="34" name="Rectangle 33"/>
          <p:cNvSpPr/>
          <p:nvPr/>
        </p:nvSpPr>
        <p:spPr>
          <a:xfrm>
            <a:off x="642910" y="2000240"/>
            <a:ext cx="5357818"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latin typeface="Cambria" pitchFamily="18" charset="0"/>
              </a:rPr>
              <a:t>*Expose les grandes lignes du diagnostic du territoire</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latin typeface="Cambria" pitchFamily="18" charset="0"/>
              </a:rPr>
              <a:t>*Anticipe sur les perspectives de développement, identifie les secteurs particuliers.</a:t>
            </a:r>
          </a:p>
        </p:txBody>
      </p:sp>
      <p:pic>
        <p:nvPicPr>
          <p:cNvPr id="16" name="Picture 12"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17"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6"/>
                                        </p:tgtEl>
                                        <p:attrNameLst>
                                          <p:attrName>ppt_x</p:attrName>
                                          <p:attrName>ppt_y</p:attrName>
                                        </p:attrNameLst>
                                      </p:cBhvr>
                                      <p:rCtr x="1" y="-225"/>
                                    </p:animMotion>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4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80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2000"/>
                                        <p:tgtEl>
                                          <p:spTgt spid="32"/>
                                        </p:tgtEl>
                                      </p:cBhvr>
                                    </p:animEffect>
                                  </p:childTnLst>
                                </p:cTn>
                              </p:par>
                            </p:childTnLst>
                          </p:cTn>
                        </p:par>
                        <p:par>
                          <p:cTn id="21" fill="hold">
                            <p:stCondLst>
                              <p:cond delay="1000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2000"/>
                                        <p:tgtEl>
                                          <p:spTgt spid="30"/>
                                        </p:tgtEl>
                                      </p:cBhvr>
                                    </p:animEffect>
                                  </p:childTnLst>
                                </p:cTn>
                              </p:par>
                            </p:childTnLst>
                          </p:cTn>
                        </p:par>
                        <p:par>
                          <p:cTn id="25" fill="hold">
                            <p:stCondLst>
                              <p:cond delay="120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0" grpId="0" animBg="1"/>
      <p:bldP spid="30" grpId="0" animBg="1"/>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06" y="71414"/>
            <a:ext cx="6143668" cy="400110"/>
          </a:xfrm>
          <a:prstGeom prst="rect">
            <a:avLst/>
          </a:prstGeom>
        </p:spPr>
        <p:txBody>
          <a:bodyPr wrap="square">
            <a:spAutoFit/>
          </a:bodyPr>
          <a:lstStyle/>
          <a:p>
            <a:r>
              <a:rPr lang="fr-FR" sz="2000" b="1" u="sng" dirty="0" smtClean="0">
                <a:solidFill>
                  <a:srgbClr val="00B0F0"/>
                </a:solidFill>
                <a:latin typeface="Cambria" pitchFamily="18" charset="0"/>
              </a:rPr>
              <a:t>Procédure réglementaire d’élaboration du PDAU</a:t>
            </a:r>
            <a:endParaRPr lang="fr-FR" sz="2000" u="sng" dirty="0">
              <a:solidFill>
                <a:srgbClr val="00B0F0"/>
              </a:solidFill>
              <a:latin typeface="Cambria" pitchFamily="18" charset="0"/>
            </a:endParaRPr>
          </a:p>
        </p:txBody>
      </p:sp>
      <p:sp>
        <p:nvSpPr>
          <p:cNvPr id="3" name="ZoneTexte 2"/>
          <p:cNvSpPr txBox="1"/>
          <p:nvPr/>
        </p:nvSpPr>
        <p:spPr>
          <a:xfrm>
            <a:off x="428596" y="1357299"/>
            <a:ext cx="2071702" cy="408623"/>
          </a:xfrm>
          <a:prstGeom prst="round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t>La mise en place </a:t>
            </a:r>
            <a:endParaRPr lang="fr-FR" dirty="0"/>
          </a:p>
        </p:txBody>
      </p:sp>
      <p:sp>
        <p:nvSpPr>
          <p:cNvPr id="4" name="ZoneTexte 3"/>
          <p:cNvSpPr txBox="1"/>
          <p:nvPr/>
        </p:nvSpPr>
        <p:spPr>
          <a:xfrm>
            <a:off x="3428992" y="734361"/>
            <a:ext cx="1928826" cy="408623"/>
          </a:xfrm>
          <a:prstGeom prst="round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fr-FR" dirty="0" smtClean="0"/>
              <a:t>La concertation</a:t>
            </a:r>
            <a:endParaRPr lang="fr-FR" dirty="0"/>
          </a:p>
        </p:txBody>
      </p:sp>
      <p:sp>
        <p:nvSpPr>
          <p:cNvPr id="5" name="ZoneTexte 4"/>
          <p:cNvSpPr txBox="1"/>
          <p:nvPr/>
        </p:nvSpPr>
        <p:spPr>
          <a:xfrm>
            <a:off x="6643702" y="1214422"/>
            <a:ext cx="2214578" cy="715089"/>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fr-FR" dirty="0" smtClean="0"/>
              <a:t>L’ approbation et la mise en application</a:t>
            </a:r>
            <a:endParaRPr lang="fr-FR" dirty="0"/>
          </a:p>
        </p:txBody>
      </p:sp>
      <p:sp>
        <p:nvSpPr>
          <p:cNvPr id="8" name="Rectangle à coins arrondis 7"/>
          <p:cNvSpPr/>
          <p:nvPr/>
        </p:nvSpPr>
        <p:spPr>
          <a:xfrm>
            <a:off x="3214678" y="1230384"/>
            <a:ext cx="2500330" cy="1055608"/>
          </a:xfrm>
          <a:prstGeom prst="roundRect">
            <a:avLst/>
          </a:prstGeom>
          <a:ln>
            <a:solidFill>
              <a:schemeClr val="accent6"/>
            </a:solidFill>
          </a:ln>
        </p:spPr>
        <p:txBody>
          <a:bodyPr wrap="square">
            <a:spAutoFit/>
          </a:bodyPr>
          <a:lstStyle/>
          <a:p>
            <a:r>
              <a:rPr lang="fr-FR" sz="1400" b="1" dirty="0" smtClean="0"/>
              <a:t>L’information obligatoire des </a:t>
            </a:r>
            <a:r>
              <a:rPr lang="fr-FR" sz="1400" b="1" dirty="0" smtClean="0">
                <a:solidFill>
                  <a:srgbClr val="FF0000"/>
                </a:solidFill>
              </a:rPr>
              <a:t>acteurs  publics </a:t>
            </a:r>
            <a:r>
              <a:rPr lang="fr-FR" sz="1400" b="1" dirty="0" smtClean="0"/>
              <a:t>qui vont intervenir dans l’élaboration </a:t>
            </a:r>
            <a:endParaRPr lang="fr-FR" sz="1400" b="1" dirty="0"/>
          </a:p>
        </p:txBody>
      </p:sp>
      <p:sp>
        <p:nvSpPr>
          <p:cNvPr id="10" name="Rectangle à coins arrondis 9"/>
          <p:cNvSpPr/>
          <p:nvPr/>
        </p:nvSpPr>
        <p:spPr>
          <a:xfrm>
            <a:off x="3071802" y="2714620"/>
            <a:ext cx="2786082" cy="1293971"/>
          </a:xfrm>
          <a:prstGeom prst="roundRect">
            <a:avLst/>
          </a:prstGeom>
          <a:ln>
            <a:solidFill>
              <a:schemeClr val="accent6"/>
            </a:solidFill>
          </a:ln>
        </p:spPr>
        <p:txBody>
          <a:bodyPr wrap="square">
            <a:spAutoFit/>
          </a:bodyPr>
          <a:lstStyle/>
          <a:p>
            <a:r>
              <a:rPr lang="fr-FR" sz="1400" b="1" dirty="0" smtClean="0"/>
              <a:t>Le bureau d’étude entame l’élaboration du PDAU en prenant soin de prendre en charge les recommandation des service publics consulté</a:t>
            </a:r>
            <a:endParaRPr lang="fr-FR" sz="1400" b="1" dirty="0"/>
          </a:p>
        </p:txBody>
      </p:sp>
      <p:sp>
        <p:nvSpPr>
          <p:cNvPr id="11" name="Rectangle à coins arrondis 10"/>
          <p:cNvSpPr/>
          <p:nvPr/>
        </p:nvSpPr>
        <p:spPr>
          <a:xfrm>
            <a:off x="3286116" y="4357694"/>
            <a:ext cx="2214578" cy="817245"/>
          </a:xfrm>
          <a:prstGeom prst="roundRect">
            <a:avLst/>
          </a:prstGeom>
          <a:ln>
            <a:solidFill>
              <a:schemeClr val="accent6"/>
            </a:solidFill>
          </a:ln>
        </p:spPr>
        <p:txBody>
          <a:bodyPr wrap="square">
            <a:spAutoFit/>
          </a:bodyPr>
          <a:lstStyle/>
          <a:p>
            <a:r>
              <a:rPr lang="fr-FR" sz="1400" b="1" dirty="0" smtClean="0"/>
              <a:t>60 jours pour émettre des objections de la par des acteurs</a:t>
            </a:r>
            <a:endParaRPr lang="fr-FR" sz="1400" b="1" dirty="0"/>
          </a:p>
        </p:txBody>
      </p:sp>
      <p:sp>
        <p:nvSpPr>
          <p:cNvPr id="12" name="Rectangle à coins arrondis 11"/>
          <p:cNvSpPr/>
          <p:nvPr/>
        </p:nvSpPr>
        <p:spPr>
          <a:xfrm>
            <a:off x="3214678" y="5572140"/>
            <a:ext cx="2643206" cy="1055608"/>
          </a:xfrm>
          <a:prstGeom prst="roundRect">
            <a:avLst/>
          </a:prstGeom>
          <a:ln>
            <a:solidFill>
              <a:schemeClr val="accent6"/>
            </a:solidFill>
          </a:ln>
        </p:spPr>
        <p:txBody>
          <a:bodyPr wrap="square">
            <a:spAutoFit/>
          </a:bodyPr>
          <a:lstStyle/>
          <a:p>
            <a:r>
              <a:rPr lang="fr-FR" sz="1400" b="1" dirty="0" smtClean="0"/>
              <a:t>Enquête publique dure 45 jour qui notifie des avis et objection émis par les citoyens</a:t>
            </a:r>
            <a:endParaRPr lang="fr-FR" sz="1400" b="1" dirty="0"/>
          </a:p>
        </p:txBody>
      </p:sp>
      <p:sp>
        <p:nvSpPr>
          <p:cNvPr id="15" name="Rectangle à coins arrondis 14"/>
          <p:cNvSpPr/>
          <p:nvPr/>
        </p:nvSpPr>
        <p:spPr>
          <a:xfrm>
            <a:off x="6286512" y="2492928"/>
            <a:ext cx="2714644" cy="1770698"/>
          </a:xfrm>
          <a:prstGeom prst="roundRect">
            <a:avLst/>
          </a:prstGeom>
          <a:ln>
            <a:solidFill>
              <a:schemeClr val="accent2">
                <a:lumMod val="75000"/>
              </a:schemeClr>
            </a:solidFill>
          </a:ln>
        </p:spPr>
        <p:txBody>
          <a:bodyPr wrap="square">
            <a:spAutoFit/>
          </a:bodyPr>
          <a:lstStyle/>
          <a:p>
            <a:r>
              <a:rPr lang="fr-FR" sz="1400" b="1" dirty="0" smtClean="0"/>
              <a:t>Pour avoir force de loi le PDAU doit être approuvé et  signé selon le cas par:</a:t>
            </a:r>
          </a:p>
          <a:p>
            <a:r>
              <a:rPr lang="fr-FR" sz="1400" b="1" dirty="0" smtClean="0"/>
              <a:t>-Le Wali</a:t>
            </a:r>
          </a:p>
          <a:p>
            <a:r>
              <a:rPr lang="fr-FR" sz="1400" b="1" dirty="0" smtClean="0"/>
              <a:t>-Le Ministère en charge de l’urbanisme et des collectivités locales</a:t>
            </a:r>
            <a:endParaRPr lang="fr-FR" sz="1400" b="1" dirty="0"/>
          </a:p>
        </p:txBody>
      </p:sp>
      <p:sp>
        <p:nvSpPr>
          <p:cNvPr id="16" name="Rectangle à coins arrondis 15"/>
          <p:cNvSpPr/>
          <p:nvPr/>
        </p:nvSpPr>
        <p:spPr>
          <a:xfrm>
            <a:off x="6429388" y="4929198"/>
            <a:ext cx="2500298" cy="578882"/>
          </a:xfrm>
          <a:prstGeom prst="roundRect">
            <a:avLst/>
          </a:prstGeom>
          <a:ln>
            <a:solidFill>
              <a:schemeClr val="accent2">
                <a:lumMod val="75000"/>
              </a:schemeClr>
            </a:solidFill>
          </a:ln>
        </p:spPr>
        <p:txBody>
          <a:bodyPr wrap="square">
            <a:spAutoFit/>
          </a:bodyPr>
          <a:lstStyle/>
          <a:p>
            <a:r>
              <a:rPr lang="fr-FR" sz="1400" b="1" dirty="0" smtClean="0"/>
              <a:t>PDAU un instrument d’urbanisme  régimentaire</a:t>
            </a:r>
            <a:endParaRPr lang="fr-FR" sz="1400" b="1" dirty="0"/>
          </a:p>
        </p:txBody>
      </p:sp>
      <p:grpSp>
        <p:nvGrpSpPr>
          <p:cNvPr id="9" name="Groupe 18"/>
          <p:cNvGrpSpPr/>
          <p:nvPr/>
        </p:nvGrpSpPr>
        <p:grpSpPr>
          <a:xfrm>
            <a:off x="285720" y="1992153"/>
            <a:ext cx="2428892" cy="4222929"/>
            <a:chOff x="428596" y="1643050"/>
            <a:chExt cx="2428892" cy="4222929"/>
          </a:xfrm>
        </p:grpSpPr>
        <p:sp>
          <p:nvSpPr>
            <p:cNvPr id="6" name="Rectangle à coins arrondis 5"/>
            <p:cNvSpPr/>
            <p:nvPr/>
          </p:nvSpPr>
          <p:spPr>
            <a:xfrm>
              <a:off x="428596" y="3000372"/>
              <a:ext cx="2428892" cy="1055608"/>
            </a:xfrm>
            <a:prstGeom prst="roundRect">
              <a:avLst/>
            </a:prstGeom>
            <a:ln>
              <a:solidFill>
                <a:srgbClr val="FFC000"/>
              </a:solidFill>
            </a:ln>
          </p:spPr>
          <p:txBody>
            <a:bodyPr wrap="square">
              <a:spAutoFit/>
            </a:bodyPr>
            <a:lstStyle/>
            <a:p>
              <a:r>
                <a:rPr lang="fr-FR" sz="1400" b="1" dirty="0" smtClean="0"/>
                <a:t>Liste des équipements</a:t>
              </a:r>
            </a:p>
            <a:p>
              <a:r>
                <a:rPr lang="fr-FR" sz="1400" b="1" dirty="0" smtClean="0"/>
                <a:t>d’intérêt public</a:t>
              </a:r>
            </a:p>
            <a:p>
              <a:r>
                <a:rPr lang="fr-FR" sz="1400" b="1" dirty="0" smtClean="0"/>
                <a:t>Les schémas d’aménagement existant</a:t>
              </a:r>
              <a:endParaRPr lang="fr-FR" sz="1400" b="1" dirty="0"/>
            </a:p>
          </p:txBody>
        </p:sp>
        <p:sp>
          <p:nvSpPr>
            <p:cNvPr id="7" name="Rectangle à coins arrondis 6"/>
            <p:cNvSpPr/>
            <p:nvPr/>
          </p:nvSpPr>
          <p:spPr>
            <a:xfrm>
              <a:off x="500034" y="4572008"/>
              <a:ext cx="2143140" cy="1293971"/>
            </a:xfrm>
            <a:prstGeom prst="roundRect">
              <a:avLst/>
            </a:prstGeom>
            <a:ln>
              <a:solidFill>
                <a:srgbClr val="FFC000"/>
              </a:solidFill>
            </a:ln>
          </p:spPr>
          <p:txBody>
            <a:bodyPr wrap="square">
              <a:spAutoFit/>
            </a:bodyPr>
            <a:lstStyle/>
            <a:p>
              <a:r>
                <a:rPr lang="fr-FR" sz="1400" b="1" dirty="0" smtClean="0"/>
                <a:t>Après délibération l’APC informe l’administration(le wali) de sa démarche d'élaborer un PDAU</a:t>
              </a:r>
              <a:endParaRPr lang="fr-FR" sz="1400" b="1" dirty="0"/>
            </a:p>
          </p:txBody>
        </p:sp>
        <p:sp>
          <p:nvSpPr>
            <p:cNvPr id="14" name="Rectangle à coins arrondis 13"/>
            <p:cNvSpPr/>
            <p:nvPr/>
          </p:nvSpPr>
          <p:spPr>
            <a:xfrm>
              <a:off x="642910" y="1643050"/>
              <a:ext cx="1857388" cy="817245"/>
            </a:xfrm>
            <a:prstGeom prst="roundRect">
              <a:avLst/>
            </a:prstGeom>
            <a:ln>
              <a:solidFill>
                <a:srgbClr val="FFC000"/>
              </a:solidFill>
            </a:ln>
          </p:spPr>
          <p:txBody>
            <a:bodyPr wrap="square">
              <a:spAutoFit/>
            </a:bodyPr>
            <a:lstStyle/>
            <a:p>
              <a:r>
                <a:rPr lang="fr-FR" sz="1400" b="1" dirty="0" smtClean="0"/>
                <a:t>Prescrit par</a:t>
              </a:r>
            </a:p>
            <a:p>
              <a:r>
                <a:rPr lang="fr-FR" sz="1400" b="1" dirty="0" smtClean="0"/>
                <a:t>délibération</a:t>
              </a:r>
            </a:p>
            <a:p>
              <a:r>
                <a:rPr lang="fr-FR" sz="1400" b="1" dirty="0" smtClean="0"/>
                <a:t>de(s) APC(s)</a:t>
              </a:r>
              <a:endParaRPr lang="fr-FR" sz="1400" b="1" dirty="0"/>
            </a:p>
          </p:txBody>
        </p:sp>
        <p:sp>
          <p:nvSpPr>
            <p:cNvPr id="17" name="Flèche vers le bas 16"/>
            <p:cNvSpPr/>
            <p:nvPr/>
          </p:nvSpPr>
          <p:spPr>
            <a:xfrm>
              <a:off x="1214414" y="2500306"/>
              <a:ext cx="288000" cy="5040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Flèche vers le bas 17"/>
            <p:cNvSpPr/>
            <p:nvPr/>
          </p:nvSpPr>
          <p:spPr>
            <a:xfrm>
              <a:off x="1214414" y="4071942"/>
              <a:ext cx="288000" cy="5040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0" name="Flèche vers le bas 19"/>
          <p:cNvSpPr/>
          <p:nvPr/>
        </p:nvSpPr>
        <p:spPr>
          <a:xfrm>
            <a:off x="7358082" y="4286256"/>
            <a:ext cx="285752" cy="638374"/>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Flèche vers le bas 20"/>
          <p:cNvSpPr/>
          <p:nvPr/>
        </p:nvSpPr>
        <p:spPr>
          <a:xfrm>
            <a:off x="4212562" y="4033694"/>
            <a:ext cx="288000" cy="3240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Flèche vers le bas 22"/>
          <p:cNvSpPr/>
          <p:nvPr/>
        </p:nvSpPr>
        <p:spPr>
          <a:xfrm>
            <a:off x="4214810" y="5176140"/>
            <a:ext cx="288000" cy="3960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Flèche vers le bas 23"/>
          <p:cNvSpPr/>
          <p:nvPr/>
        </p:nvSpPr>
        <p:spPr>
          <a:xfrm>
            <a:off x="4212562" y="2282620"/>
            <a:ext cx="288000" cy="4320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Parenthèse ouvrante 30"/>
          <p:cNvSpPr/>
          <p:nvPr/>
        </p:nvSpPr>
        <p:spPr>
          <a:xfrm>
            <a:off x="2857488" y="1000108"/>
            <a:ext cx="285752" cy="5572164"/>
          </a:xfrm>
          <a:prstGeom prst="leftBracket">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fr-FR" dirty="0"/>
          </a:p>
        </p:txBody>
      </p:sp>
      <p:sp>
        <p:nvSpPr>
          <p:cNvPr id="35" name="Parenthèse ouvrante 34"/>
          <p:cNvSpPr/>
          <p:nvPr/>
        </p:nvSpPr>
        <p:spPr bwMode="auto">
          <a:xfrm>
            <a:off x="6215074" y="1571612"/>
            <a:ext cx="214314" cy="4286280"/>
          </a:xfrm>
          <a:prstGeom prst="leftBracket">
            <a:avLst/>
          </a:prstGeom>
          <a:noFill/>
          <a:ln w="38100"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36" name="Parenthèse ouvrante 35"/>
          <p:cNvSpPr/>
          <p:nvPr/>
        </p:nvSpPr>
        <p:spPr bwMode="auto">
          <a:xfrm>
            <a:off x="142844" y="1428736"/>
            <a:ext cx="214314" cy="4786346"/>
          </a:xfrm>
          <a:prstGeom prst="leftBracket">
            <a:avLst/>
          </a:prstGeom>
          <a:noFill/>
          <a:ln w="38100"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41" name="Flèche courbée vers le bas 40"/>
          <p:cNvSpPr/>
          <p:nvPr/>
        </p:nvSpPr>
        <p:spPr bwMode="auto">
          <a:xfrm rot="20697839">
            <a:off x="1835592" y="532712"/>
            <a:ext cx="1428760" cy="571504"/>
          </a:xfrm>
          <a:prstGeom prst="curvedDownArrow">
            <a:avLst/>
          </a:prstGeom>
          <a:solidFill>
            <a:srgbClr val="7030A0"/>
          </a:solidFill>
          <a:ln w="9525" cap="flat" cmpd="sng" algn="ctr">
            <a:solidFill>
              <a:srgbClr val="7030A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43" name="Flèche courbée vers le bas 42"/>
          <p:cNvSpPr/>
          <p:nvPr/>
        </p:nvSpPr>
        <p:spPr bwMode="auto">
          <a:xfrm rot="1285749">
            <a:off x="5412833" y="615986"/>
            <a:ext cx="1428760" cy="571504"/>
          </a:xfrm>
          <a:prstGeom prst="curvedDownArrow">
            <a:avLst/>
          </a:prstGeom>
          <a:solidFill>
            <a:srgbClr val="7030A0"/>
          </a:solidFill>
          <a:ln w="9525" cap="flat" cmpd="sng" algn="ctr">
            <a:solidFill>
              <a:srgbClr val="7030A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483768" y="1412776"/>
            <a:ext cx="6660232" cy="2308324"/>
          </a:xfrm>
          <a:prstGeom prst="rect">
            <a:avLst/>
          </a:prstGeom>
          <a:noFill/>
        </p:spPr>
        <p:txBody>
          <a:bodyPr wrap="square" rtlCol="0">
            <a:spAutoFit/>
          </a:bodyPr>
          <a:lstStyle/>
          <a:p>
            <a:r>
              <a:rPr lang="fr-FR" b="1" dirty="0" smtClean="0">
                <a:solidFill>
                  <a:srgbClr val="00B0F0"/>
                </a:solidFill>
                <a:latin typeface="Times New Roman" pitchFamily="18" charset="0"/>
                <a:cs typeface="Times New Roman" pitchFamily="18" charset="0"/>
              </a:rPr>
              <a:t>-</a:t>
            </a:r>
            <a:r>
              <a:rPr lang="fr-FR" sz="1600" dirty="0" smtClean="0">
                <a:latin typeface="Times New Roman" pitchFamily="18" charset="0"/>
                <a:ea typeface="Calibri"/>
                <a:cs typeface="Times New Roman" pitchFamily="18" charset="0"/>
              </a:rPr>
              <a:t>un instrument de planification et de gestion urbaines de détail, dans le respect des dispositions du PDAU. </a:t>
            </a:r>
          </a:p>
          <a:p>
            <a:pPr>
              <a:buFont typeface="Wingdings" pitchFamily="2" charset="2"/>
              <a:buChar char="§"/>
            </a:pPr>
            <a:r>
              <a:rPr lang="fr-FR" sz="1600" dirty="0" smtClean="0">
                <a:latin typeface="Times New Roman" pitchFamily="18" charset="0"/>
                <a:ea typeface="Calibri"/>
                <a:cs typeface="Times New Roman" pitchFamily="18" charset="0"/>
              </a:rPr>
              <a:t>Il  fixe de façon précise les droits d’usage des sols et de la construction.</a:t>
            </a:r>
          </a:p>
          <a:p>
            <a:pPr>
              <a:buFont typeface="Wingdings" pitchFamily="2" charset="2"/>
              <a:buChar char="§"/>
            </a:pPr>
            <a:r>
              <a:rPr lang="fr-FR" sz="1600" dirty="0" smtClean="0">
                <a:latin typeface="Times New Roman" pitchFamily="18" charset="0"/>
                <a:cs typeface="Times New Roman" pitchFamily="18" charset="0"/>
              </a:rPr>
              <a:t>C’est un instrument de planification à moyen terme, dans la mesure où il prévoit des urbanisations futures (5-10 ans). </a:t>
            </a:r>
          </a:p>
          <a:p>
            <a:pPr>
              <a:buFont typeface="Wingdings" pitchFamily="2" charset="2"/>
              <a:buChar char="§"/>
            </a:pPr>
            <a:r>
              <a:rPr lang="fr-FR" sz="1600" dirty="0" smtClean="0">
                <a:latin typeface="Times New Roman" pitchFamily="18" charset="0"/>
                <a:ea typeface="Calibri"/>
                <a:cs typeface="Times New Roman" pitchFamily="18" charset="0"/>
              </a:rPr>
              <a:t>C’est le dernier niveau de la démarche de planification urbaine, il permet l’articulation entre l’échelle de l’urbanisme directeur et l’échelle des actes d’urbanisme.</a:t>
            </a:r>
          </a:p>
          <a:p>
            <a:pPr>
              <a:buFont typeface="Wingdings" pitchFamily="2" charset="2"/>
              <a:buChar char="§"/>
            </a:pPr>
            <a:endParaRPr lang="fr-FR" sz="1400" dirty="0">
              <a:latin typeface="Times New Roman" pitchFamily="18" charset="0"/>
              <a:cs typeface="Times New Roman" pitchFamily="18" charset="0"/>
            </a:endParaRPr>
          </a:p>
        </p:txBody>
      </p:sp>
      <p:sp>
        <p:nvSpPr>
          <p:cNvPr id="5" name="Text Box 38"/>
          <p:cNvSpPr txBox="1">
            <a:spLocks noChangeArrowheads="1"/>
          </p:cNvSpPr>
          <p:nvPr/>
        </p:nvSpPr>
        <p:spPr bwMode="auto">
          <a:xfrm>
            <a:off x="1142976" y="863726"/>
            <a:ext cx="5786478" cy="800219"/>
          </a:xfrm>
          <a:prstGeom prst="rect">
            <a:avLst/>
          </a:prstGeom>
          <a:noFill/>
          <a:ln w="9525">
            <a:noFill/>
            <a:miter lim="800000"/>
            <a:headEnd/>
            <a:tailEnd/>
          </a:ln>
          <a:effectLst/>
        </p:spPr>
        <p:txBody>
          <a:bodyPr wrap="square">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r-FR" sz="2300" b="1" dirty="0" smtClean="0">
                <a:solidFill>
                  <a:srgbClr val="003366"/>
                </a:solidFill>
                <a:latin typeface="Cambria" pitchFamily="18" charset="0"/>
              </a:rPr>
              <a:t> </a:t>
            </a:r>
            <a:r>
              <a:rPr lang="fr-FR" sz="2300" b="1" dirty="0" smtClean="0">
                <a:solidFill>
                  <a:srgbClr val="003366"/>
                </a:solidFill>
                <a:latin typeface="Cambria" pitchFamily="18" charset="0"/>
                <a:ea typeface="Calibri" pitchFamily="34" charset="0"/>
                <a:cs typeface="Arial" pitchFamily="34" charset="0"/>
              </a:rPr>
              <a:t>LE PLAN D’OCCUPATION DES SOLS (P.O.S)</a:t>
            </a:r>
          </a:p>
          <a:p>
            <a:pPr algn="ctr"/>
            <a:endParaRPr lang="fr-FR" sz="2300" b="1" dirty="0">
              <a:solidFill>
                <a:srgbClr val="003366"/>
              </a:solidFill>
              <a:latin typeface="Cambria" pitchFamily="18" charset="0"/>
            </a:endParaRPr>
          </a:p>
        </p:txBody>
      </p:sp>
      <p:sp>
        <p:nvSpPr>
          <p:cNvPr id="8" name="Ellipse 7"/>
          <p:cNvSpPr/>
          <p:nvPr/>
        </p:nvSpPr>
        <p:spPr bwMode="auto">
          <a:xfrm>
            <a:off x="35496" y="1700808"/>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POS</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Flèche droite 8"/>
          <p:cNvSpPr/>
          <p:nvPr/>
        </p:nvSpPr>
        <p:spPr bwMode="auto">
          <a:xfrm>
            <a:off x="1907704" y="2132856"/>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0" name="Flèche vers le bas 9"/>
          <p:cNvSpPr/>
          <p:nvPr/>
        </p:nvSpPr>
        <p:spPr bwMode="auto">
          <a:xfrm>
            <a:off x="755576" y="2915652"/>
            <a:ext cx="288032" cy="792088"/>
          </a:xfrm>
          <a:prstGeom prst="down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a:xfrm>
            <a:off x="1103743" y="3356992"/>
            <a:ext cx="3540265" cy="369332"/>
          </a:xfrm>
          <a:prstGeom prst="rect">
            <a:avLst/>
          </a:prstGeom>
        </p:spPr>
        <p:txBody>
          <a:bodyPr wrap="none">
            <a:spAutoFit/>
          </a:bodyPr>
          <a:lstStyle/>
          <a:p>
            <a:r>
              <a:rPr lang="fr-FR" b="1" u="sng" dirty="0" smtClean="0">
                <a:solidFill>
                  <a:srgbClr val="00B0F0"/>
                </a:solidFill>
                <a:latin typeface="Times New Roman" pitchFamily="18" charset="0"/>
                <a:cs typeface="Times New Roman" pitchFamily="18" charset="0"/>
              </a:rPr>
              <a:t>LES PRINCIPAUX OBJECTIFS:</a:t>
            </a:r>
          </a:p>
        </p:txBody>
      </p:sp>
      <p:sp>
        <p:nvSpPr>
          <p:cNvPr id="12" name="Rectangle 11"/>
          <p:cNvSpPr/>
          <p:nvPr/>
        </p:nvSpPr>
        <p:spPr>
          <a:xfrm>
            <a:off x="-36512" y="3717032"/>
            <a:ext cx="2592288" cy="2677656"/>
          </a:xfrm>
          <a:prstGeom prst="rect">
            <a:avLst/>
          </a:prstGeom>
        </p:spPr>
        <p:txBody>
          <a:bodyPr wrap="square">
            <a:spAutoFit/>
          </a:bodyPr>
          <a:lstStyle/>
          <a:p>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latin typeface="Cambria" pitchFamily="18" charset="0"/>
              </a:rPr>
              <a:t>La définition Des servitudes, en délimitant les espaces publics, les espaces verts, les traces et caractéristiques des voies de circulation, et ainsi les zones non constructibles liées aux servitudes des réseaux (haute tension, rail, etc.).</a:t>
            </a:r>
          </a:p>
        </p:txBody>
      </p:sp>
      <p:sp>
        <p:nvSpPr>
          <p:cNvPr id="13" name="Rectangle 12"/>
          <p:cNvSpPr/>
          <p:nvPr/>
        </p:nvSpPr>
        <p:spPr>
          <a:xfrm>
            <a:off x="2483768" y="3717032"/>
            <a:ext cx="3096344" cy="2923877"/>
          </a:xfrm>
          <a:prstGeom prst="rect">
            <a:avLst/>
          </a:prstGeom>
        </p:spPr>
        <p:txBody>
          <a:bodyPr wrap="square">
            <a:spAutoFit/>
          </a:bodyPr>
          <a:lstStyle/>
          <a:p>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latin typeface="Cambria" pitchFamily="18" charset="0"/>
              </a:rPr>
              <a:t>La définition Des zones sensibles (patrimoine, foret, terre agricole).</a:t>
            </a:r>
          </a:p>
          <a:p>
            <a:pPr>
              <a:buFont typeface="Wingdings" pitchFamily="2" charset="2"/>
              <a:buChar char="§"/>
            </a:pPr>
            <a:r>
              <a:rPr lang="fr-FR" sz="1600" dirty="0" smtClean="0">
                <a:latin typeface="Cambria" pitchFamily="18" charset="0"/>
              </a:rPr>
              <a:t>Fixation des droits d’usage des sols et des constructions</a:t>
            </a:r>
          </a:p>
          <a:p>
            <a:pPr>
              <a:buFont typeface="Wingdings" pitchFamily="2" charset="2"/>
              <a:buChar char="§"/>
            </a:pPr>
            <a:r>
              <a:rPr lang="fr-FR" sz="1600" dirty="0" smtClean="0">
                <a:latin typeface="Cambria" pitchFamily="18" charset="0"/>
              </a:rPr>
              <a:t>Prévoit les quartiers, les monuments et sites a protéger, a rénover et a restaurer, définit les servitudes…</a:t>
            </a:r>
          </a:p>
          <a:p>
            <a:pPr>
              <a:buFont typeface="Wingdings" pitchFamily="2" charset="2"/>
              <a:buChar char="§"/>
            </a:pPr>
            <a:r>
              <a:rPr lang="fr-FR" sz="1600" dirty="0" smtClean="0">
                <a:latin typeface="Cambria" pitchFamily="18" charset="0"/>
              </a:rPr>
              <a:t>Localise les terrains agricoles a préserver &amp; a protéger.</a:t>
            </a:r>
          </a:p>
        </p:txBody>
      </p:sp>
      <p:sp>
        <p:nvSpPr>
          <p:cNvPr id="14" name="Rectangle 13"/>
          <p:cNvSpPr/>
          <p:nvPr/>
        </p:nvSpPr>
        <p:spPr>
          <a:xfrm>
            <a:off x="5724128" y="3717032"/>
            <a:ext cx="3491880" cy="2677656"/>
          </a:xfrm>
          <a:prstGeom prst="rect">
            <a:avLst/>
          </a:prstGeom>
        </p:spPr>
        <p:txBody>
          <a:bodyPr wrap="square">
            <a:spAutoFit/>
          </a:bodyPr>
          <a:lstStyle/>
          <a:p>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latin typeface="Cambria" pitchFamily="18" charset="0"/>
              </a:rPr>
              <a:t>Les contraintes d’occupation des sols(se qui est autorisé, interdit,  et les caractéristiques de l’urbanisation et de la construction):</a:t>
            </a:r>
          </a:p>
          <a:p>
            <a:pPr>
              <a:buFontTx/>
              <a:buChar char="-"/>
            </a:pPr>
            <a:r>
              <a:rPr lang="fr-FR" sz="1600" dirty="0" smtClean="0">
                <a:latin typeface="Cambria" pitchFamily="18" charset="0"/>
              </a:rPr>
              <a:t>Les activités</a:t>
            </a:r>
          </a:p>
          <a:p>
            <a:pPr>
              <a:buFontTx/>
              <a:buChar char="-"/>
            </a:pPr>
            <a:r>
              <a:rPr lang="fr-FR" sz="1600" dirty="0" smtClean="0">
                <a:latin typeface="Cambria" pitchFamily="18" charset="0"/>
              </a:rPr>
              <a:t>Les conditions de construction des parcelles. </a:t>
            </a:r>
          </a:p>
          <a:p>
            <a:pPr>
              <a:buFontTx/>
              <a:buChar char="-"/>
            </a:pPr>
            <a:r>
              <a:rPr lang="fr-FR" sz="1600" dirty="0" smtClean="0">
                <a:latin typeface="Cambria" pitchFamily="18" charset="0"/>
              </a:rPr>
              <a:t>La forme urbaine</a:t>
            </a:r>
          </a:p>
          <a:p>
            <a:pPr>
              <a:buFontTx/>
              <a:buChar char="-"/>
            </a:pPr>
            <a:r>
              <a:rPr lang="fr-FR" sz="1600" dirty="0" smtClean="0">
                <a:latin typeface="Cambria" pitchFamily="18" charset="0"/>
              </a:rPr>
              <a:t>Les droit de construire appliqué(C.O.S, C.E.S)</a:t>
            </a:r>
          </a:p>
        </p:txBody>
      </p:sp>
      <p:pic>
        <p:nvPicPr>
          <p:cNvPr id="15"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6"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6"/>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to="" calcmode="lin" valueType="num">
                                      <p:cBhvr>
                                        <p:cTn id="13" dur="1" fill="hold"/>
                                        <p:tgtEl>
                                          <p:spTgt spid="8"/>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to="" calcmode="lin" valueType="num">
                                      <p:cBhvr>
                                        <p:cTn id="18" dur="1" fill="hold"/>
                                        <p:tgtEl>
                                          <p:spTgt spid="9"/>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to="" calcmode="lin" valueType="num">
                                      <p:cBhvr>
                                        <p:cTn id="29" dur="1" fill="hold"/>
                                        <p:tgtEl>
                                          <p:spTgt spid="10"/>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slide(fromBottom)">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slide(fromBottom)">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slide(fromBottom)">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286512" y="332656"/>
            <a:ext cx="1875191" cy="642942"/>
          </a:xfrm>
          <a:prstGeom prst="roundRect">
            <a:avLst>
              <a:gd name="adj" fmla="val 33904"/>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000" b="1" dirty="0" smtClean="0">
                <a:solidFill>
                  <a:schemeClr val="bg1"/>
                </a:solidFill>
                <a:latin typeface="Cambria" pitchFamily="18" charset="0"/>
                <a:ea typeface="Calibri" pitchFamily="34" charset="0"/>
                <a:cs typeface="Arial" pitchFamily="34" charset="0"/>
              </a:rPr>
              <a:t>Le règlement</a:t>
            </a:r>
            <a:endParaRPr lang="fr-FR" sz="2000" b="1" dirty="0">
              <a:solidFill>
                <a:schemeClr val="bg1"/>
              </a:solidFill>
              <a:latin typeface="Cambria" pitchFamily="18" charset="0"/>
              <a:ea typeface="Calibri" pitchFamily="34" charset="0"/>
              <a:cs typeface="Arial" pitchFamily="34" charset="0"/>
            </a:endParaRPr>
          </a:p>
        </p:txBody>
      </p:sp>
      <p:sp>
        <p:nvSpPr>
          <p:cNvPr id="11" name="Rectangle 10"/>
          <p:cNvSpPr/>
          <p:nvPr/>
        </p:nvSpPr>
        <p:spPr>
          <a:xfrm>
            <a:off x="2772816" y="4414312"/>
            <a:ext cx="6407696" cy="2062103"/>
          </a:xfrm>
          <a:prstGeom prst="rect">
            <a:avLst/>
          </a:prstGeom>
        </p:spPr>
        <p:txBody>
          <a:bodyPr wrap="square">
            <a:spAutoFit/>
          </a:bodyPr>
          <a:lstStyle/>
          <a:p>
            <a:pPr algn="just"/>
            <a:r>
              <a:rPr lang="fr-FR" sz="1600" dirty="0" smtClean="0">
                <a:latin typeface="Cambria" pitchFamily="18" charset="0"/>
              </a:rPr>
              <a:t>Une servitude en matière d’urbanisme est une limitation du droit de construire, ou d’utiliser une propriété afin que l’intérêt général et l’utilité publique soient sauvegardées.</a:t>
            </a:r>
          </a:p>
          <a:p>
            <a:pPr algn="just"/>
            <a:r>
              <a:rPr lang="fr-FR" sz="1600" dirty="0" smtClean="0">
                <a:latin typeface="Cambria" pitchFamily="18" charset="0"/>
              </a:rPr>
              <a:t>le P.O.S les répertorier. Elles ont pour objectifs:</a:t>
            </a:r>
          </a:p>
          <a:p>
            <a:pPr algn="just"/>
            <a:r>
              <a:rPr lang="fr-FR" sz="1600" dirty="0" smtClean="0">
                <a:latin typeface="Cambria" pitchFamily="18" charset="0"/>
              </a:rPr>
              <a:t> -les exigences de sécurité</a:t>
            </a:r>
          </a:p>
          <a:p>
            <a:pPr algn="just"/>
            <a:r>
              <a:rPr lang="fr-FR" sz="1600" dirty="0" smtClean="0">
                <a:latin typeface="Cambria" pitchFamily="18" charset="0"/>
              </a:rPr>
              <a:t> -les besoin d’hygiène et de confort</a:t>
            </a:r>
          </a:p>
          <a:p>
            <a:pPr algn="just"/>
            <a:r>
              <a:rPr lang="fr-FR" sz="1600" dirty="0" smtClean="0">
                <a:latin typeface="Cambria" pitchFamily="18" charset="0"/>
              </a:rPr>
              <a:t> -la sauvegarde ,l a protection et  le respect de sites et de ressources d’aménager</a:t>
            </a:r>
          </a:p>
        </p:txBody>
      </p:sp>
      <p:sp>
        <p:nvSpPr>
          <p:cNvPr id="10" name="Rectangle à coins arrondis 9"/>
          <p:cNvSpPr/>
          <p:nvPr/>
        </p:nvSpPr>
        <p:spPr>
          <a:xfrm>
            <a:off x="0" y="1461984"/>
            <a:ext cx="2267744" cy="1008112"/>
          </a:xfrm>
          <a:prstGeom prst="roundRect">
            <a:avLst>
              <a:gd name="adj" fmla="val 50000"/>
            </a:avLst>
          </a:prstGeom>
          <a:ln/>
        </p:spPr>
        <p:style>
          <a:lnRef idx="1">
            <a:schemeClr val="accent2"/>
          </a:lnRef>
          <a:fillRef idx="3">
            <a:schemeClr val="accent2"/>
          </a:fillRef>
          <a:effectRef idx="2">
            <a:schemeClr val="accent2"/>
          </a:effectRef>
          <a:fontRef idx="minor">
            <a:schemeClr val="lt1"/>
          </a:fontRef>
        </p:style>
        <p:txBody>
          <a:bodyPr rtlCol="0" anchor="ctr"/>
          <a:lstStyle/>
          <a:p>
            <a:r>
              <a:rPr lang="fr-FR" b="1" dirty="0" smtClean="0">
                <a:latin typeface="Cambria" pitchFamily="18" charset="0"/>
              </a:rPr>
              <a:t> 1-Le rapport de présentation:</a:t>
            </a:r>
          </a:p>
        </p:txBody>
      </p:sp>
      <p:sp>
        <p:nvSpPr>
          <p:cNvPr id="12" name="Rectangle 11"/>
          <p:cNvSpPr/>
          <p:nvPr/>
        </p:nvSpPr>
        <p:spPr>
          <a:xfrm>
            <a:off x="2915816" y="1423075"/>
            <a:ext cx="4860032" cy="830997"/>
          </a:xfrm>
          <a:prstGeom prst="rect">
            <a:avLst/>
          </a:prstGeom>
        </p:spPr>
        <p:txBody>
          <a:bodyPr wrap="square">
            <a:spAutoFit/>
          </a:bodyPr>
          <a:lstStyle/>
          <a:p>
            <a:pPr algn="just"/>
            <a:r>
              <a:rPr lang="fr-FR" sz="1600" dirty="0" smtClean="0">
                <a:latin typeface="Cambria" pitchFamily="18" charset="0"/>
              </a:rPr>
              <a:t>-Il reprend les principales orientations du PDAU. Il montre la compatibilité du P.O.S avec les orientation des schémas d’aménagement et du PDAU.</a:t>
            </a:r>
          </a:p>
        </p:txBody>
      </p:sp>
      <p:sp>
        <p:nvSpPr>
          <p:cNvPr id="13" name="Rectangle à coins arrondis 12"/>
          <p:cNvSpPr/>
          <p:nvPr/>
        </p:nvSpPr>
        <p:spPr>
          <a:xfrm>
            <a:off x="35496" y="3046160"/>
            <a:ext cx="2160240" cy="1008112"/>
          </a:xfrm>
          <a:prstGeom prst="roundRect">
            <a:avLst>
              <a:gd name="adj" fmla="val 50000"/>
            </a:avLst>
          </a:prstGeom>
          <a:ln/>
        </p:spPr>
        <p:style>
          <a:lnRef idx="1">
            <a:schemeClr val="accent2"/>
          </a:lnRef>
          <a:fillRef idx="3">
            <a:schemeClr val="accent2"/>
          </a:fillRef>
          <a:effectRef idx="2">
            <a:schemeClr val="accent2"/>
          </a:effectRef>
          <a:fontRef idx="minor">
            <a:schemeClr val="lt1"/>
          </a:fontRef>
        </p:style>
        <p:txBody>
          <a:bodyPr rtlCol="0" anchor="ctr"/>
          <a:lstStyle/>
          <a:p>
            <a:r>
              <a:rPr lang="fr-FR" b="1" dirty="0" smtClean="0">
                <a:latin typeface="Cambria" pitchFamily="18" charset="0"/>
              </a:rPr>
              <a:t> </a:t>
            </a:r>
          </a:p>
          <a:p>
            <a:r>
              <a:rPr lang="fr-FR" b="1" dirty="0" smtClean="0">
                <a:latin typeface="Cambria" pitchFamily="18" charset="0"/>
              </a:rPr>
              <a:t>2- Le règlement du P.O.S:</a:t>
            </a:r>
          </a:p>
          <a:p>
            <a:endParaRPr lang="fr-FR" b="1" dirty="0" smtClean="0">
              <a:latin typeface="Cambria" pitchFamily="18" charset="0"/>
            </a:endParaRPr>
          </a:p>
        </p:txBody>
      </p:sp>
      <p:sp>
        <p:nvSpPr>
          <p:cNvPr id="14" name="Rectangle 13"/>
          <p:cNvSpPr/>
          <p:nvPr/>
        </p:nvSpPr>
        <p:spPr>
          <a:xfrm>
            <a:off x="2915816" y="2628628"/>
            <a:ext cx="6246440" cy="1569660"/>
          </a:xfrm>
          <a:prstGeom prst="rect">
            <a:avLst/>
          </a:prstGeom>
        </p:spPr>
        <p:txBody>
          <a:bodyPr wrap="square">
            <a:spAutoFit/>
          </a:bodyPr>
          <a:lstStyle/>
          <a:p>
            <a:pPr algn="just"/>
            <a:r>
              <a:rPr lang="fr-FR" sz="1600" dirty="0" smtClean="0">
                <a:latin typeface="Cambria" pitchFamily="18" charset="0"/>
              </a:rPr>
              <a:t>-il fixe les aspects liés à l’occupation des sols, généralement à travers une quinzaine d’articles.</a:t>
            </a:r>
          </a:p>
          <a:p>
            <a:pPr algn="just"/>
            <a:r>
              <a:rPr lang="fr-FR" sz="1600" dirty="0" smtClean="0">
                <a:latin typeface="Cambria" pitchFamily="18" charset="0"/>
              </a:rPr>
              <a:t>-Les deux premiers déterminent les types d’occupation suivent les articles relatifs aux conditions d’occupation; ensuite, les articles consacrés à la forme d’occupation; et enfin, les articles concernant la densité d’occupation.</a:t>
            </a:r>
          </a:p>
        </p:txBody>
      </p:sp>
      <p:sp>
        <p:nvSpPr>
          <p:cNvPr id="15" name="Rectangle à coins arrondis 14"/>
          <p:cNvSpPr/>
          <p:nvPr/>
        </p:nvSpPr>
        <p:spPr>
          <a:xfrm>
            <a:off x="35496" y="4846360"/>
            <a:ext cx="2088232" cy="1008112"/>
          </a:xfrm>
          <a:prstGeom prst="roundRect">
            <a:avLst>
              <a:gd name="adj" fmla="val 50000"/>
            </a:avLst>
          </a:prstGeom>
          <a:ln/>
        </p:spPr>
        <p:style>
          <a:lnRef idx="1">
            <a:schemeClr val="accent2"/>
          </a:lnRef>
          <a:fillRef idx="3">
            <a:schemeClr val="accent2"/>
          </a:fillRef>
          <a:effectRef idx="2">
            <a:schemeClr val="accent2"/>
          </a:effectRef>
          <a:fontRef idx="minor">
            <a:schemeClr val="lt1"/>
          </a:fontRef>
        </p:style>
        <p:txBody>
          <a:bodyPr rtlCol="0" anchor="ctr"/>
          <a:lstStyle/>
          <a:p>
            <a:r>
              <a:rPr lang="fr-FR" b="1" dirty="0" smtClean="0">
                <a:latin typeface="Cambria" pitchFamily="18" charset="0"/>
              </a:rPr>
              <a:t> </a:t>
            </a:r>
          </a:p>
          <a:p>
            <a:r>
              <a:rPr lang="fr-FR" b="1" dirty="0" smtClean="0">
                <a:latin typeface="Cambria" pitchFamily="18" charset="0"/>
              </a:rPr>
              <a:t>      3-Les        </a:t>
            </a:r>
          </a:p>
          <a:p>
            <a:r>
              <a:rPr lang="fr-FR" b="1" dirty="0" smtClean="0">
                <a:latin typeface="Cambria" pitchFamily="18" charset="0"/>
              </a:rPr>
              <a:t>   servitudes   </a:t>
            </a:r>
          </a:p>
          <a:p>
            <a:r>
              <a:rPr lang="fr-FR" b="1" dirty="0" smtClean="0">
                <a:latin typeface="Cambria" pitchFamily="18" charset="0"/>
              </a:rPr>
              <a:t>      légales:</a:t>
            </a:r>
          </a:p>
          <a:p>
            <a:endParaRPr lang="fr-FR" b="1" dirty="0" smtClean="0">
              <a:latin typeface="Cambria" pitchFamily="18" charset="0"/>
            </a:endParaRPr>
          </a:p>
        </p:txBody>
      </p:sp>
      <p:sp>
        <p:nvSpPr>
          <p:cNvPr id="16" name="Flèche droite 15"/>
          <p:cNvSpPr/>
          <p:nvPr/>
        </p:nvSpPr>
        <p:spPr bwMode="auto">
          <a:xfrm>
            <a:off x="2339752" y="1822024"/>
            <a:ext cx="504056"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7" name="Flèche droite 16"/>
          <p:cNvSpPr/>
          <p:nvPr/>
        </p:nvSpPr>
        <p:spPr bwMode="auto">
          <a:xfrm>
            <a:off x="2339752" y="3334192"/>
            <a:ext cx="504056"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8" name="Flèche droite 17"/>
          <p:cNvSpPr/>
          <p:nvPr/>
        </p:nvSpPr>
        <p:spPr bwMode="auto">
          <a:xfrm>
            <a:off x="2195736" y="5206400"/>
            <a:ext cx="504056"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pic>
        <p:nvPicPr>
          <p:cNvPr id="19"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77264"/>
            <a:ext cx="9144000" cy="255792"/>
          </a:xfrm>
          <a:prstGeom prst="rect">
            <a:avLst/>
          </a:prstGeom>
          <a:solidFill>
            <a:schemeClr val="bg2">
              <a:lumMod val="75000"/>
            </a:schemeClr>
          </a:solidFill>
        </p:spPr>
      </p:pic>
      <p:pic>
        <p:nvPicPr>
          <p:cNvPr id="20"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7719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9"/>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lide(fromBottom)">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linds(horizontal)">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slide(fromBottom)">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blinds(horizontal)">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slide(fromBottom)">
                                      <p:cBhvr>
                                        <p:cTn id="5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animBg="1"/>
      <p:bldP spid="12" grpId="0"/>
      <p:bldP spid="13" grpId="0" animBg="1"/>
      <p:bldP spid="14" grpId="0"/>
      <p:bldP spid="15" grpId="0" animBg="1"/>
      <p:bldP spid="16" grpId="0" animBg="1"/>
      <p:bldP spid="17"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
          <p:cNvGrpSpPr/>
          <p:nvPr/>
        </p:nvGrpSpPr>
        <p:grpSpPr>
          <a:xfrm>
            <a:off x="-142908" y="2285992"/>
            <a:ext cx="4714876" cy="5051941"/>
            <a:chOff x="-252442" y="1214422"/>
            <a:chExt cx="6161232" cy="5051941"/>
          </a:xfrm>
        </p:grpSpPr>
        <p:sp>
          <p:nvSpPr>
            <p:cNvPr id="4" name="Rectangle à coins arrondis 3"/>
            <p:cNvSpPr/>
            <p:nvPr/>
          </p:nvSpPr>
          <p:spPr>
            <a:xfrm>
              <a:off x="-252442" y="1214422"/>
              <a:ext cx="6161232" cy="5051941"/>
            </a:xfrm>
            <a:prstGeom prst="roundRect">
              <a:avLst/>
            </a:prstGeom>
            <a:ln>
              <a:noFill/>
            </a:ln>
          </p:spPr>
          <p:txBody>
            <a:bodyPr wrap="square">
              <a:spAutoFit/>
            </a:bodyPr>
            <a:lstStyle/>
            <a:p>
              <a:pPr marL="342900" indent="-342900"/>
              <a:r>
                <a:rPr lang="fr-FR" sz="1600" b="1" dirty="0" smtClean="0">
                  <a:latin typeface="Cambria" pitchFamily="18" charset="0"/>
                </a:rPr>
                <a:t> 2-Délimitation du périmètre du P.O.S:</a:t>
              </a:r>
            </a:p>
            <a:p>
              <a:pPr>
                <a:buFont typeface="Wingdings" pitchFamily="2" charset="2"/>
                <a:buChar char="§"/>
              </a:pPr>
              <a:r>
                <a:rPr lang="fr-FR" sz="1400" dirty="0" smtClean="0">
                  <a:latin typeface="Cambria" pitchFamily="18" charset="0"/>
                </a:rPr>
                <a:t>Présentation du projet P.O.S.</a:t>
              </a:r>
            </a:p>
            <a:p>
              <a:pPr>
                <a:buFont typeface="Wingdings" pitchFamily="2" charset="2"/>
                <a:buChar char="§"/>
              </a:pPr>
              <a:r>
                <a:rPr lang="fr-FR" sz="1400" dirty="0" smtClean="0">
                  <a:latin typeface="Cambria" pitchFamily="18" charset="0"/>
                </a:rPr>
                <a:t>Plan1/5000</a:t>
              </a:r>
              <a:r>
                <a:rPr lang="fr-FR" sz="1400" baseline="30000" dirty="0" smtClean="0">
                  <a:latin typeface="Cambria" pitchFamily="18" charset="0"/>
                </a:rPr>
                <a:t>e</a:t>
              </a:r>
              <a:r>
                <a:rPr lang="fr-FR" sz="1400" dirty="0" smtClean="0">
                  <a:latin typeface="Cambria" pitchFamily="18" charset="0"/>
                </a:rPr>
                <a:t> ou 1/10000</a:t>
              </a:r>
              <a:r>
                <a:rPr lang="fr-FR" sz="1400" baseline="30000" dirty="0" smtClean="0">
                  <a:latin typeface="Cambria" pitchFamily="18" charset="0"/>
                </a:rPr>
                <a:t>e</a:t>
              </a:r>
              <a:r>
                <a:rPr lang="fr-FR" sz="1400" dirty="0" smtClean="0">
                  <a:latin typeface="Cambria" pitchFamily="18" charset="0"/>
                </a:rPr>
                <a:t> du PDAU avec délimitation du territoire couvert par le POS.</a:t>
              </a:r>
            </a:p>
            <a:p>
              <a:pPr>
                <a:buFont typeface="Wingdings" pitchFamily="2" charset="2"/>
                <a:buChar char="§"/>
              </a:pPr>
              <a:r>
                <a:rPr lang="fr-FR" sz="1400" dirty="0" smtClean="0">
                  <a:latin typeface="Cambria" pitchFamily="18" charset="0"/>
                </a:rPr>
                <a:t>Délibération d’approbation de la délimitation du périmètre du périmètre du POS.</a:t>
              </a:r>
            </a:p>
            <a:p>
              <a:r>
                <a:rPr lang="fr-FR" sz="1400" dirty="0" smtClean="0">
                  <a:latin typeface="Cambria" pitchFamily="18" charset="0"/>
                </a:rPr>
                <a:t> </a:t>
              </a:r>
              <a:r>
                <a:rPr lang="fr-FR" sz="1400" b="1" dirty="0" smtClean="0">
                  <a:latin typeface="Cambria" pitchFamily="18" charset="0"/>
                </a:rPr>
                <a:t>3-Réalisation du P.O.S</a:t>
              </a:r>
              <a:r>
                <a:rPr lang="fr-FR" sz="1400" dirty="0" smtClean="0">
                  <a:latin typeface="Cambria" pitchFamily="18" charset="0"/>
                </a:rPr>
                <a:t>:</a:t>
              </a:r>
            </a:p>
            <a:p>
              <a:r>
                <a:rPr lang="fr-FR" sz="1400" dirty="0" smtClean="0">
                  <a:latin typeface="Cambria" pitchFamily="18" charset="0"/>
                </a:rPr>
                <a:t>Le P/APC initier l’élaboration du P.O.S et se charge du suivi des études.il doit faire connaitre par écrit la décision portant prescription du POS(les lieux de consultation du POS, les commissaire enquêteurs, la date de démarrage et de clôture de l’enquête, les modalités de déroulement de l’enquête, ouvrir un registre spécial, un exemplaire du projet POS).</a:t>
              </a:r>
            </a:p>
            <a:p>
              <a:r>
                <a:rPr lang="fr-FR" sz="1400" b="1" dirty="0" smtClean="0">
                  <a:latin typeface="Cambria" pitchFamily="18" charset="0"/>
                </a:rPr>
                <a:t>4-Transmission du dossier au wali:</a:t>
              </a:r>
            </a:p>
            <a:p>
              <a:r>
                <a:rPr lang="fr-FR" sz="1400" dirty="0" smtClean="0">
                  <a:latin typeface="Cambria" pitchFamily="18" charset="0"/>
                </a:rPr>
                <a:t>Le dossier est déposé au niveau de la direction de l’urbanisme et de la construction pour examen et avis éventuel, pour être transmis au wali ,qui doit faire connaitre sont avis dans un délai de 30jour. </a:t>
              </a:r>
            </a:p>
            <a:p>
              <a:endParaRPr lang="fr-FR" sz="1400" dirty="0" smtClean="0">
                <a:latin typeface="Cambria" pitchFamily="18" charset="0"/>
              </a:endParaRPr>
            </a:p>
          </p:txBody>
        </p:sp>
        <p:sp>
          <p:nvSpPr>
            <p:cNvPr id="6" name="Rectangle à coins arrondis 5"/>
            <p:cNvSpPr/>
            <p:nvPr/>
          </p:nvSpPr>
          <p:spPr>
            <a:xfrm>
              <a:off x="-65737" y="1214422"/>
              <a:ext cx="3827458" cy="374571"/>
            </a:xfrm>
            <a:prstGeom prst="roundRect">
              <a:avLst/>
            </a:prstGeom>
            <a:ln>
              <a:noFill/>
            </a:ln>
          </p:spPr>
          <p:txBody>
            <a:bodyPr wrap="square">
              <a:spAutoFit/>
            </a:bodyPr>
            <a:lstStyle/>
            <a:p>
              <a:pPr algn="ctr"/>
              <a:r>
                <a:rPr lang="fr-FR" sz="1600" b="1" dirty="0" smtClean="0">
                  <a:latin typeface="Cambria" pitchFamily="18" charset="0"/>
                </a:rPr>
                <a:t>   1-La prescription du P.O.S:</a:t>
              </a:r>
            </a:p>
          </p:txBody>
        </p:sp>
      </p:grpSp>
      <p:sp>
        <p:nvSpPr>
          <p:cNvPr id="9" name="Rectangle à coins arrondis 8"/>
          <p:cNvSpPr/>
          <p:nvPr/>
        </p:nvSpPr>
        <p:spPr>
          <a:xfrm>
            <a:off x="2229366" y="464132"/>
            <a:ext cx="4214842" cy="500066"/>
          </a:xfrm>
          <a:prstGeom prst="roundRect">
            <a:avLst/>
          </a:prstGeom>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dirty="0">
              <a:solidFill>
                <a:schemeClr val="tx1"/>
              </a:solidFill>
            </a:endParaRPr>
          </a:p>
        </p:txBody>
      </p:sp>
      <p:sp>
        <p:nvSpPr>
          <p:cNvPr id="10" name="Rectangle 9"/>
          <p:cNvSpPr/>
          <p:nvPr/>
        </p:nvSpPr>
        <p:spPr>
          <a:xfrm>
            <a:off x="2372242" y="519063"/>
            <a:ext cx="3621119" cy="461665"/>
          </a:xfrm>
          <a:prstGeom prst="rect">
            <a:avLst/>
          </a:prstGeom>
          <a:noFill/>
        </p:spPr>
        <p:txBody>
          <a:bodyPr wrap="none">
            <a:spAutoFit/>
          </a:bodyPr>
          <a:lstStyle/>
          <a:p>
            <a:pPr algn="ctr"/>
            <a:r>
              <a:rPr lang="fr-FR" sz="2400" b="1" dirty="0" smtClean="0">
                <a:solidFill>
                  <a:srgbClr val="00B0F0"/>
                </a:solidFill>
                <a:latin typeface="Cambria" pitchFamily="18" charset="0"/>
              </a:rPr>
              <a:t>établissement d’un P.OS</a:t>
            </a:r>
            <a:endParaRPr lang="fr-FR" sz="2400" dirty="0">
              <a:solidFill>
                <a:srgbClr val="00B0F0"/>
              </a:solidFill>
            </a:endParaRPr>
          </a:p>
        </p:txBody>
      </p:sp>
      <p:cxnSp>
        <p:nvCxnSpPr>
          <p:cNvPr id="12" name="Connecteur droit avec flèche 11"/>
          <p:cNvCxnSpPr>
            <a:stCxn id="10" idx="2"/>
            <a:endCxn id="26" idx="0"/>
          </p:cNvCxnSpPr>
          <p:nvPr/>
        </p:nvCxnSpPr>
        <p:spPr bwMode="auto">
          <a:xfrm flipH="1">
            <a:off x="1928794" y="980728"/>
            <a:ext cx="2254008" cy="825203"/>
          </a:xfrm>
          <a:prstGeom prst="straightConnector1">
            <a:avLst/>
          </a:prstGeom>
          <a:solidFill>
            <a:schemeClr val="accent1"/>
          </a:solidFill>
          <a:ln w="38100" cap="flat" cmpd="sng" algn="ctr">
            <a:solidFill>
              <a:schemeClr val="accent6">
                <a:lumMod val="75000"/>
              </a:schemeClr>
            </a:solidFill>
            <a:prstDash val="solid"/>
            <a:round/>
            <a:headEnd type="none" w="med" len="med"/>
            <a:tailEnd type="arrow"/>
          </a:ln>
          <a:effectLst/>
        </p:spPr>
      </p:cxnSp>
      <p:cxnSp>
        <p:nvCxnSpPr>
          <p:cNvPr id="14" name="Connecteur droit avec flèche 13"/>
          <p:cNvCxnSpPr>
            <a:stCxn id="10" idx="2"/>
          </p:cNvCxnSpPr>
          <p:nvPr/>
        </p:nvCxnSpPr>
        <p:spPr bwMode="auto">
          <a:xfrm>
            <a:off x="4182802" y="980728"/>
            <a:ext cx="2621446" cy="792088"/>
          </a:xfrm>
          <a:prstGeom prst="straightConnector1">
            <a:avLst/>
          </a:prstGeom>
          <a:solidFill>
            <a:schemeClr val="accent1"/>
          </a:solidFill>
          <a:ln w="38100" cap="flat" cmpd="sng" algn="ctr">
            <a:solidFill>
              <a:schemeClr val="accent6">
                <a:lumMod val="75000"/>
              </a:schemeClr>
            </a:solidFill>
            <a:prstDash val="solid"/>
            <a:round/>
            <a:headEnd type="none" w="med" len="med"/>
            <a:tailEnd type="arrow"/>
          </a:ln>
          <a:effectLst/>
        </p:spPr>
      </p:cxnSp>
      <p:sp>
        <p:nvSpPr>
          <p:cNvPr id="26" name="ZoneTexte 25"/>
          <p:cNvSpPr txBox="1"/>
          <p:nvPr/>
        </p:nvSpPr>
        <p:spPr>
          <a:xfrm>
            <a:off x="357158" y="1805931"/>
            <a:ext cx="3143272" cy="408623"/>
          </a:xfrm>
          <a:prstGeom prst="round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dirty="0" smtClean="0">
                <a:latin typeface="Cambria" pitchFamily="18" charset="0"/>
              </a:rPr>
              <a:t>La phase de l’élaboration </a:t>
            </a:r>
            <a:endParaRPr lang="fr-FR" dirty="0">
              <a:latin typeface="Cambria" pitchFamily="18" charset="0"/>
            </a:endParaRPr>
          </a:p>
        </p:txBody>
      </p:sp>
      <p:sp>
        <p:nvSpPr>
          <p:cNvPr id="35" name="ZoneTexte 34"/>
          <p:cNvSpPr txBox="1"/>
          <p:nvPr/>
        </p:nvSpPr>
        <p:spPr>
          <a:xfrm>
            <a:off x="5000660" y="1805931"/>
            <a:ext cx="3929058" cy="408623"/>
          </a:xfrm>
          <a:prstGeom prst="round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dirty="0" smtClean="0">
                <a:latin typeface="Cambria" pitchFamily="18" charset="0"/>
              </a:rPr>
              <a:t>La phase d’adoption et d’approbation  </a:t>
            </a:r>
            <a:endParaRPr lang="fr-FR" dirty="0">
              <a:latin typeface="Cambria" pitchFamily="18" charset="0"/>
            </a:endParaRPr>
          </a:p>
        </p:txBody>
      </p:sp>
      <p:sp>
        <p:nvSpPr>
          <p:cNvPr id="42" name="Rectangle à coins arrondis 41"/>
          <p:cNvSpPr/>
          <p:nvPr/>
        </p:nvSpPr>
        <p:spPr>
          <a:xfrm>
            <a:off x="142844" y="2357430"/>
            <a:ext cx="4143404" cy="4429132"/>
          </a:xfrm>
          <a:prstGeom prst="roundRect">
            <a:avLst>
              <a:gd name="adj" fmla="val 6884"/>
            </a:avLst>
          </a:prstGeom>
          <a:noFill/>
          <a:ln w="28575">
            <a:solidFill>
              <a:schemeClr val="tx2"/>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2400" dirty="0" smtClean="0">
              <a:solidFill>
                <a:schemeClr val="bg1"/>
              </a:solidFill>
              <a:latin typeface="Comic Sans MS" pitchFamily="66" charset="0"/>
              <a:ea typeface="Calibri" pitchFamily="34" charset="0"/>
              <a:cs typeface="Arial" pitchFamily="34" charset="0"/>
            </a:endParaRPr>
          </a:p>
        </p:txBody>
      </p:sp>
      <p:sp>
        <p:nvSpPr>
          <p:cNvPr id="53" name="Rectangle à coins arrondis 52"/>
          <p:cNvSpPr/>
          <p:nvPr/>
        </p:nvSpPr>
        <p:spPr>
          <a:xfrm>
            <a:off x="4857752" y="2357430"/>
            <a:ext cx="4143404" cy="4429132"/>
          </a:xfrm>
          <a:prstGeom prst="roundRect">
            <a:avLst>
              <a:gd name="adj" fmla="val 6884"/>
            </a:avLst>
          </a:prstGeom>
          <a:noFill/>
          <a:ln w="28575">
            <a:solidFill>
              <a:schemeClr val="tx2"/>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2400" dirty="0" smtClean="0">
              <a:solidFill>
                <a:schemeClr val="bg1"/>
              </a:solidFill>
              <a:latin typeface="Comic Sans MS" pitchFamily="66" charset="0"/>
              <a:ea typeface="Calibri" pitchFamily="34" charset="0"/>
              <a:cs typeface="Arial" pitchFamily="34" charset="0"/>
            </a:endParaRPr>
          </a:p>
        </p:txBody>
      </p:sp>
      <p:sp>
        <p:nvSpPr>
          <p:cNvPr id="54" name="Rectangle à coins arrondis 53"/>
          <p:cNvSpPr/>
          <p:nvPr/>
        </p:nvSpPr>
        <p:spPr>
          <a:xfrm>
            <a:off x="4786314" y="2214554"/>
            <a:ext cx="4357686" cy="3984069"/>
          </a:xfrm>
          <a:prstGeom prst="roundRect">
            <a:avLst/>
          </a:prstGeom>
          <a:ln>
            <a:noFill/>
          </a:ln>
        </p:spPr>
        <p:txBody>
          <a:bodyPr wrap="square">
            <a:spAutoFit/>
          </a:bodyPr>
          <a:lstStyle/>
          <a:p>
            <a:r>
              <a:rPr lang="fr-FR" sz="1600" dirty="0" smtClean="0">
                <a:latin typeface="Cambria" pitchFamily="18" charset="0"/>
              </a:rPr>
              <a:t>  </a:t>
            </a:r>
            <a:r>
              <a:rPr lang="fr-FR" sz="1600" b="1" dirty="0" smtClean="0">
                <a:latin typeface="Cambria" pitchFamily="18" charset="0"/>
              </a:rPr>
              <a:t> 1-Enquête-publique:</a:t>
            </a:r>
          </a:p>
          <a:p>
            <a:r>
              <a:rPr lang="fr-FR" sz="1400" dirty="0" smtClean="0">
                <a:latin typeface="Cambria" pitchFamily="18" charset="0"/>
              </a:rPr>
              <a:t>Le</a:t>
            </a:r>
            <a:r>
              <a:rPr lang="fr-FR" sz="1400" b="1" dirty="0" smtClean="0">
                <a:latin typeface="Cambria" pitchFamily="18" charset="0"/>
              </a:rPr>
              <a:t> </a:t>
            </a:r>
            <a:r>
              <a:rPr lang="fr-FR" sz="1400" dirty="0" smtClean="0">
                <a:latin typeface="Cambria" pitchFamily="18" charset="0"/>
              </a:rPr>
              <a:t>POS est soumis à une enquête 60 jours. Le P/APC prend un arrêté régissant le déroulement de l’  enquête qui doit comprendre:-les conclusion du commissaires enquêteur</a:t>
            </a:r>
          </a:p>
          <a:p>
            <a:r>
              <a:rPr lang="fr-FR" sz="1400" dirty="0" smtClean="0">
                <a:latin typeface="Cambria" pitchFamily="18" charset="0"/>
              </a:rPr>
              <a:t>-le projet du pos </a:t>
            </a:r>
          </a:p>
          <a:p>
            <a:r>
              <a:rPr lang="fr-FR" sz="1400" dirty="0" smtClean="0">
                <a:latin typeface="Cambria" pitchFamily="18" charset="0"/>
              </a:rPr>
              <a:t>-une copie des actes pris par les commune </a:t>
            </a:r>
          </a:p>
          <a:p>
            <a:r>
              <a:rPr lang="fr-FR" sz="1400" dirty="0" smtClean="0">
                <a:latin typeface="Cambria" pitchFamily="18" charset="0"/>
              </a:rPr>
              <a:t>  </a:t>
            </a:r>
            <a:r>
              <a:rPr lang="fr-FR" sz="1600" b="1" dirty="0" smtClean="0">
                <a:latin typeface="Cambria" pitchFamily="18" charset="0"/>
              </a:rPr>
              <a:t>2-Notification:</a:t>
            </a:r>
            <a:endParaRPr lang="fr-FR" sz="1400" b="1" dirty="0" smtClean="0">
              <a:latin typeface="Cambria" pitchFamily="18" charset="0"/>
            </a:endParaRPr>
          </a:p>
          <a:p>
            <a:r>
              <a:rPr lang="fr-FR" sz="1400" dirty="0" smtClean="0">
                <a:latin typeface="Cambria" pitchFamily="18" charset="0"/>
              </a:rPr>
              <a:t>     Le pos approuvé est notifié au wali , le p/APC prend un arrêté mettant le pos à disposition des administrés :</a:t>
            </a:r>
          </a:p>
          <a:p>
            <a:r>
              <a:rPr lang="fr-FR" sz="1400" dirty="0" smtClean="0">
                <a:latin typeface="Cambria" pitchFamily="18" charset="0"/>
              </a:rPr>
              <a:t>-La date d’effet de la mise à disposition</a:t>
            </a:r>
          </a:p>
          <a:p>
            <a:r>
              <a:rPr lang="fr-FR" sz="1400" dirty="0" smtClean="0">
                <a:latin typeface="Cambria" pitchFamily="18" charset="0"/>
              </a:rPr>
              <a:t>-Les lieux ou les documents peuvent </a:t>
            </a:r>
            <a:r>
              <a:rPr lang="fr-FR" sz="1400" dirty="0" err="1" smtClean="0">
                <a:latin typeface="Cambria" pitchFamily="18" charset="0"/>
              </a:rPr>
              <a:t>etre</a:t>
            </a:r>
            <a:r>
              <a:rPr lang="fr-FR" sz="1400" dirty="0" smtClean="0">
                <a:latin typeface="Cambria" pitchFamily="18" charset="0"/>
              </a:rPr>
              <a:t> consultés</a:t>
            </a:r>
          </a:p>
          <a:p>
            <a:r>
              <a:rPr lang="fr-FR" sz="1400" dirty="0" smtClean="0">
                <a:latin typeface="Cambria" pitchFamily="18" charset="0"/>
              </a:rPr>
              <a:t>-la liste des documents écrits et graphique composant le dossier.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885750"/>
            <a:ext cx="7429552" cy="400110"/>
          </a:xfrm>
          <a:prstGeom prst="rect">
            <a:avLst/>
          </a:prstGeom>
        </p:spPr>
        <p:txBody>
          <a:bodyPr wrap="square">
            <a:spAutoFit/>
          </a:bodyPr>
          <a:lstStyle/>
          <a:p>
            <a:r>
              <a:rPr sz="2000" b="1" smtClean="0">
                <a:solidFill>
                  <a:srgbClr val="00B0F0"/>
                </a:solidFill>
                <a:latin typeface="Times New Roman" pitchFamily="18" charset="0"/>
                <a:cs typeface="Times New Roman" pitchFamily="18" charset="0"/>
              </a:rPr>
              <a:t>Instruments et législations de sauvegarde du patrimoine : </a:t>
            </a:r>
            <a:endParaRPr lang="fr-FR" sz="2000" dirty="0">
              <a:solidFill>
                <a:srgbClr val="00B0F0"/>
              </a:solidFill>
              <a:latin typeface="Times New Roman" pitchFamily="18" charset="0"/>
              <a:cs typeface="Times New Roman" pitchFamily="18" charset="0"/>
            </a:endParaRPr>
          </a:p>
        </p:txBody>
      </p:sp>
      <p:sp>
        <p:nvSpPr>
          <p:cNvPr id="5" name="Rectangle 4"/>
          <p:cNvSpPr/>
          <p:nvPr/>
        </p:nvSpPr>
        <p:spPr>
          <a:xfrm>
            <a:off x="2555776" y="1552724"/>
            <a:ext cx="6588224" cy="2308324"/>
          </a:xfrm>
          <a:prstGeom prst="rect">
            <a:avLst/>
          </a:prstGeom>
        </p:spPr>
        <p:txBody>
          <a:bodyPr wrap="square">
            <a:spAutoFit/>
          </a:bodyPr>
          <a:lstStyle/>
          <a:p>
            <a:r>
              <a:rPr sz="1600" dirty="0" smtClean="0">
                <a:latin typeface="Times New Roman" pitchFamily="18" charset="0"/>
                <a:cs typeface="Times New Roman" pitchFamily="18" charset="0"/>
              </a:rPr>
              <a:t>Plan Permanent de </a:t>
            </a:r>
            <a:r>
              <a:rPr sz="1600" dirty="0" err="1" smtClean="0">
                <a:latin typeface="Times New Roman" pitchFamily="18" charset="0"/>
                <a:cs typeface="Times New Roman" pitchFamily="18" charset="0"/>
              </a:rPr>
              <a:t>Mise</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Valeur</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Secteurs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Sauvegardés</a:t>
            </a:r>
            <a:r>
              <a:rPr sz="1600" dirty="0" smtClean="0">
                <a:latin typeface="Times New Roman" pitchFamily="18" charset="0"/>
                <a:cs typeface="Times New Roman" pitchFamily="18" charset="0"/>
              </a:rPr>
              <a:t> :</a:t>
            </a:r>
          </a:p>
          <a:p>
            <a:r>
              <a:rPr lang="fr-FR" sz="1600" dirty="0" smtClean="0">
                <a:latin typeface="Times New Roman" pitchFamily="18" charset="0"/>
                <a:cs typeface="Times New Roman" pitchFamily="18" charset="0"/>
              </a:rPr>
              <a:t>-</a:t>
            </a:r>
            <a:r>
              <a:rPr sz="1600" dirty="0" smtClean="0">
                <a:latin typeface="Times New Roman" pitchFamily="18" charset="0"/>
                <a:cs typeface="Times New Roman" pitchFamily="18" charset="0"/>
              </a:rPr>
              <a:t>un </a:t>
            </a:r>
            <a:r>
              <a:rPr sz="1600" dirty="0" err="1" smtClean="0">
                <a:latin typeface="Times New Roman" pitchFamily="18" charset="0"/>
                <a:cs typeface="Times New Roman" pitchFamily="18" charset="0"/>
              </a:rPr>
              <a:t>outil</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gestion</a:t>
            </a:r>
            <a:r>
              <a:rPr sz="1600" dirty="0" smtClean="0">
                <a:latin typeface="Times New Roman" pitchFamily="18" charset="0"/>
                <a:cs typeface="Times New Roman" pitchFamily="18" charset="0"/>
              </a:rPr>
              <a:t> et de protection du patrimoine </a:t>
            </a:r>
            <a:r>
              <a:rPr sz="1600" dirty="0" err="1" smtClean="0">
                <a:latin typeface="Times New Roman" pitchFamily="18" charset="0"/>
                <a:cs typeface="Times New Roman" pitchFamily="18" charset="0"/>
              </a:rPr>
              <a:t>culturel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bâti</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urbain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le but de la </a:t>
            </a:r>
            <a:r>
              <a:rPr sz="1600" dirty="0" err="1" smtClean="0">
                <a:latin typeface="Times New Roman" pitchFamily="18" charset="0"/>
                <a:cs typeface="Times New Roman" pitchFamily="18" charset="0"/>
              </a:rPr>
              <a:t>préservation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valeurs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historiques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culturelles</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architecturales</a:t>
            </a:r>
            <a:r>
              <a:rPr sz="1600" dirty="0" smtClean="0">
                <a:latin typeface="Times New Roman" pitchFamily="18" charset="0"/>
                <a:cs typeface="Times New Roman" pitchFamily="18" charset="0"/>
              </a:rPr>
              <a:t>. </a:t>
            </a:r>
          </a:p>
          <a:p>
            <a:r>
              <a:rPr lang="fr-FR" sz="1600" dirty="0" smtClean="0">
                <a:latin typeface="Times New Roman" pitchFamily="18" charset="0"/>
                <a:cs typeface="Times New Roman" pitchFamily="18" charset="0"/>
              </a:rPr>
              <a:t>-</a:t>
            </a:r>
            <a:r>
              <a:rPr sz="1600" dirty="0" smtClean="0">
                <a:latin typeface="Times New Roman" pitchFamily="18" charset="0"/>
                <a:cs typeface="Times New Roman" pitchFamily="18" charset="0"/>
              </a:rPr>
              <a:t>Il </a:t>
            </a:r>
            <a:r>
              <a:rPr sz="1600" dirty="0" err="1" smtClean="0">
                <a:latin typeface="Times New Roman" pitchFamily="18" charset="0"/>
                <a:cs typeface="Times New Roman" pitchFamily="18" charset="0"/>
              </a:rPr>
              <a:t>tient</a:t>
            </a:r>
            <a:r>
              <a:rPr sz="1600" dirty="0" smtClean="0">
                <a:latin typeface="Times New Roman" pitchFamily="18" charset="0"/>
                <a:cs typeface="Times New Roman" pitchFamily="18" charset="0"/>
              </a:rPr>
              <a:t> lieu de POS pour un </a:t>
            </a:r>
            <a:r>
              <a:rPr sz="1600" dirty="0" err="1" smtClean="0">
                <a:latin typeface="Times New Roman" pitchFamily="18" charset="0"/>
                <a:cs typeface="Times New Roman" pitchFamily="18" charset="0"/>
              </a:rPr>
              <a:t>secteur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sauvegardé</a:t>
            </a:r>
            <a:r>
              <a:rPr sz="1600" dirty="0" smtClean="0">
                <a:latin typeface="Times New Roman" pitchFamily="18" charset="0"/>
                <a:cs typeface="Times New Roman" pitchFamily="18" charset="0"/>
              </a:rPr>
              <a:t> tout en </a:t>
            </a:r>
            <a:r>
              <a:rPr sz="1600" dirty="0" err="1" smtClean="0">
                <a:latin typeface="Times New Roman" pitchFamily="18" charset="0"/>
                <a:cs typeface="Times New Roman" pitchFamily="18" charset="0"/>
              </a:rPr>
              <a:t>sachant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qu’il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beaucoup plus important que ce dernier. </a:t>
            </a:r>
            <a:r>
              <a:rPr sz="1600" dirty="0" err="1" smtClean="0">
                <a:latin typeface="Times New Roman" pitchFamily="18" charset="0"/>
                <a:cs typeface="Times New Roman" pitchFamily="18" charset="0"/>
              </a:rPr>
              <a:t>C’est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donc</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l’outil</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gestion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secteurs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sauvegardés</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Le PPSMVSS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institué</a:t>
            </a:r>
            <a:r>
              <a:rPr sz="1600" dirty="0" smtClean="0">
                <a:latin typeface="Times New Roman" pitchFamily="18" charset="0"/>
                <a:cs typeface="Times New Roman" pitchFamily="18" charset="0"/>
              </a:rPr>
              <a:t> par le </a:t>
            </a:r>
            <a:r>
              <a:rPr sz="1600" dirty="0" err="1" smtClean="0">
                <a:latin typeface="Times New Roman" pitchFamily="18" charset="0"/>
                <a:cs typeface="Times New Roman" pitchFamily="18" charset="0"/>
              </a:rPr>
              <a:t>décret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exécutif</a:t>
            </a:r>
            <a:r>
              <a:rPr sz="1600" dirty="0" smtClean="0">
                <a:latin typeface="Times New Roman" pitchFamily="18" charset="0"/>
                <a:cs typeface="Times New Roman" pitchFamily="18" charset="0"/>
              </a:rPr>
              <a:t> n° 03-324 du 05/10/2003, en application de </a:t>
            </a:r>
            <a:r>
              <a:rPr sz="1600" dirty="0" err="1" smtClean="0">
                <a:latin typeface="Times New Roman" pitchFamily="18" charset="0"/>
                <a:cs typeface="Times New Roman" pitchFamily="18" charset="0"/>
              </a:rPr>
              <a:t>l’article</a:t>
            </a:r>
            <a:r>
              <a:rPr sz="1600" dirty="0" smtClean="0">
                <a:latin typeface="Times New Roman" pitchFamily="18" charset="0"/>
                <a:cs typeface="Times New Roman" pitchFamily="18" charset="0"/>
              </a:rPr>
              <a:t> 45 de la </a:t>
            </a:r>
            <a:r>
              <a:rPr sz="1600" dirty="0" err="1" smtClean="0">
                <a:latin typeface="Times New Roman" pitchFamily="18" charset="0"/>
                <a:cs typeface="Times New Roman" pitchFamily="18" charset="0"/>
              </a:rPr>
              <a:t>loi</a:t>
            </a:r>
            <a:r>
              <a:rPr sz="1600" dirty="0" smtClean="0">
                <a:latin typeface="Times New Roman" pitchFamily="18" charset="0"/>
                <a:cs typeface="Times New Roman" pitchFamily="18" charset="0"/>
              </a:rPr>
              <a:t> n°98-04 du 15/06/1998 relative à la protection du patrimoine </a:t>
            </a:r>
            <a:r>
              <a:rPr sz="1600" dirty="0" err="1" smtClean="0">
                <a:latin typeface="Times New Roman" pitchFamily="18" charset="0"/>
                <a:cs typeface="Times New Roman" pitchFamily="18" charset="0"/>
              </a:rPr>
              <a:t>culturel</a:t>
            </a:r>
            <a:r>
              <a:rPr sz="1600" dirty="0" smtClean="0">
                <a:latin typeface="Times New Roman" pitchFamily="18" charset="0"/>
                <a:cs typeface="Times New Roman" pitchFamily="18" charset="0"/>
              </a:rPr>
              <a:t> </a:t>
            </a:r>
            <a:endParaRPr lang="fr-FR" sz="1600" dirty="0">
              <a:latin typeface="Times New Roman" pitchFamily="18" charset="0"/>
              <a:cs typeface="Times New Roman" pitchFamily="18" charset="0"/>
            </a:endParaRPr>
          </a:p>
        </p:txBody>
      </p:sp>
      <p:sp>
        <p:nvSpPr>
          <p:cNvPr id="8" name="Ellipse 7"/>
          <p:cNvSpPr/>
          <p:nvPr/>
        </p:nvSpPr>
        <p:spPr bwMode="auto">
          <a:xfrm>
            <a:off x="35496" y="1772816"/>
            <a:ext cx="1800200" cy="1080120"/>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r>
              <a:rPr lang="fr-FR" sz="2400" b="1" u="sng" dirty="0" smtClean="0">
                <a:solidFill>
                  <a:srgbClr val="003366"/>
                </a:solidFill>
                <a:latin typeface="Times New Roman" pitchFamily="18" charset="0"/>
                <a:cs typeface="Times New Roman" pitchFamily="18" charset="0"/>
              </a:rPr>
              <a:t>PPSMVSS</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Flèche droite 8"/>
          <p:cNvSpPr/>
          <p:nvPr/>
        </p:nvSpPr>
        <p:spPr bwMode="auto">
          <a:xfrm>
            <a:off x="1907704" y="2132856"/>
            <a:ext cx="648072" cy="288032"/>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0" name="Flèche vers le bas 9"/>
          <p:cNvSpPr/>
          <p:nvPr/>
        </p:nvSpPr>
        <p:spPr bwMode="auto">
          <a:xfrm>
            <a:off x="755576" y="2915652"/>
            <a:ext cx="288032" cy="792088"/>
          </a:xfrm>
          <a:prstGeom prst="down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a:xfrm>
            <a:off x="-36512" y="3861048"/>
            <a:ext cx="3540265" cy="369332"/>
          </a:xfrm>
          <a:prstGeom prst="rect">
            <a:avLst/>
          </a:prstGeom>
        </p:spPr>
        <p:txBody>
          <a:bodyPr wrap="none">
            <a:spAutoFit/>
          </a:bodyPr>
          <a:lstStyle/>
          <a:p>
            <a:r>
              <a:rPr lang="fr-FR" b="1" u="sng" dirty="0" smtClean="0">
                <a:solidFill>
                  <a:srgbClr val="00B0F0"/>
                </a:solidFill>
                <a:latin typeface="Times New Roman" pitchFamily="18" charset="0"/>
                <a:cs typeface="Times New Roman" pitchFamily="18" charset="0"/>
              </a:rPr>
              <a:t>LES PRINCIPAUX OBJECTIFS:</a:t>
            </a:r>
          </a:p>
        </p:txBody>
      </p:sp>
      <p:sp>
        <p:nvSpPr>
          <p:cNvPr id="12" name="Rectangle 11"/>
          <p:cNvSpPr/>
          <p:nvPr/>
        </p:nvSpPr>
        <p:spPr>
          <a:xfrm>
            <a:off x="35496" y="4365104"/>
            <a:ext cx="3096344" cy="2185214"/>
          </a:xfrm>
          <a:prstGeom prst="rect">
            <a:avLst/>
          </a:prstGeom>
        </p:spPr>
        <p:txBody>
          <a:bodyPr wrap="square">
            <a:spAutoFit/>
          </a:bodyPr>
          <a:lstStyle/>
          <a:p>
            <a:pPr algn="just"/>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t>Fixer les règles générales et les servitudes d’utilisation des sols qui doivent comporter l’indication des immeubles qui ne doivent pas faire l’objet de démolition ou de modification ou dont la démolition ou la modification seraient imposées. </a:t>
            </a:r>
          </a:p>
        </p:txBody>
      </p:sp>
      <p:sp>
        <p:nvSpPr>
          <p:cNvPr id="13" name="Rectangle 12"/>
          <p:cNvSpPr/>
          <p:nvPr/>
        </p:nvSpPr>
        <p:spPr>
          <a:xfrm>
            <a:off x="6156176" y="4365104"/>
            <a:ext cx="2736304" cy="2185214"/>
          </a:xfrm>
          <a:prstGeom prst="rect">
            <a:avLst/>
          </a:prstGeom>
        </p:spPr>
        <p:txBody>
          <a:bodyPr wrap="square">
            <a:spAutoFit/>
          </a:bodyPr>
          <a:lstStyle/>
          <a:p>
            <a:pPr algn="just"/>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a:t>
            </a:r>
            <a:r>
              <a:rPr lang="fr-FR" sz="1600" dirty="0" smtClean="0"/>
              <a:t>Édicter les mesures particulières de protection, notamment celles relatives aux biens culturels immobiliers classés ou en instance de classement, situés dans le secteur sauvegardé. </a:t>
            </a:r>
          </a:p>
        </p:txBody>
      </p:sp>
      <p:sp>
        <p:nvSpPr>
          <p:cNvPr id="14" name="Rectangle 13"/>
          <p:cNvSpPr/>
          <p:nvPr/>
        </p:nvSpPr>
        <p:spPr>
          <a:xfrm>
            <a:off x="3491880" y="4365104"/>
            <a:ext cx="2304256" cy="1938992"/>
          </a:xfrm>
          <a:prstGeom prst="rect">
            <a:avLst/>
          </a:prstGeom>
        </p:spPr>
        <p:txBody>
          <a:bodyPr wrap="square">
            <a:spAutoFit/>
          </a:bodyPr>
          <a:lstStyle/>
          <a:p>
            <a:pPr algn="just"/>
            <a:r>
              <a:rPr lang="fr-FR"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a:t>
            </a:r>
            <a:r>
              <a:rPr lang="fr-FR"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fr-FR" sz="1600" dirty="0" smtClean="0"/>
              <a:t>Fixer les conditions architecturales selon lesquelles sont assurées la conservation des immeubles et du cadre urbain. </a:t>
            </a:r>
          </a:p>
        </p:txBody>
      </p:sp>
      <p:pic>
        <p:nvPicPr>
          <p:cNvPr id="15"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6"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6"/>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amond(in)">
                                      <p:cBhvr>
                                        <p:cTn id="13" dur="2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lide(fromBottom)">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slide(fromBottom)">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slide(fromBottom)">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slide(fromBottom)">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0" grpId="0" animBg="1"/>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27584" y="1556792"/>
            <a:ext cx="7272808" cy="646331"/>
          </a:xfrm>
          <a:prstGeom prst="rect">
            <a:avLst/>
          </a:prstGeom>
        </p:spPr>
        <p:txBody>
          <a:bodyPr wrap="square">
            <a:spAutoFit/>
          </a:bodyPr>
          <a:lstStyle/>
          <a:p>
            <a:r>
              <a:rPr dirty="0" err="1" smtClean="0">
                <a:latin typeface="Times New Roman" pitchFamily="18" charset="0"/>
                <a:cs typeface="Times New Roman" pitchFamily="18" charset="0"/>
              </a:rPr>
              <a:t>Conformément</a:t>
            </a:r>
            <a:r>
              <a:rPr dirty="0" smtClean="0">
                <a:latin typeface="Times New Roman" pitchFamily="18" charset="0"/>
                <a:cs typeface="Times New Roman" pitchFamily="18" charset="0"/>
              </a:rPr>
              <a:t> au </a:t>
            </a:r>
            <a:r>
              <a:rPr dirty="0" err="1" smtClean="0">
                <a:latin typeface="Times New Roman" pitchFamily="18" charset="0"/>
                <a:cs typeface="Times New Roman" pitchFamily="18" charset="0"/>
              </a:rPr>
              <a:t>décret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exécutif</a:t>
            </a:r>
            <a:r>
              <a:rPr dirty="0" smtClean="0">
                <a:latin typeface="Times New Roman" pitchFamily="18" charset="0"/>
                <a:cs typeface="Times New Roman" pitchFamily="18" charset="0"/>
              </a:rPr>
              <a:t> n° 03-324 </a:t>
            </a:r>
            <a:r>
              <a:rPr dirty="0" err="1" smtClean="0">
                <a:latin typeface="Times New Roman" pitchFamily="18" charset="0"/>
                <a:cs typeface="Times New Roman" pitchFamily="18" charset="0"/>
              </a:rPr>
              <a:t>portant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modalités</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d’établissement</a:t>
            </a:r>
            <a:r>
              <a:rPr dirty="0" smtClean="0">
                <a:latin typeface="Times New Roman" pitchFamily="18" charset="0"/>
                <a:cs typeface="Times New Roman" pitchFamily="18" charset="0"/>
              </a:rPr>
              <a:t> du PPSMVSS, le PPSMVSS </a:t>
            </a:r>
            <a:r>
              <a:rPr dirty="0" err="1" smtClean="0">
                <a:latin typeface="Times New Roman" pitchFamily="18" charset="0"/>
                <a:cs typeface="Times New Roman" pitchFamily="18" charset="0"/>
              </a:rPr>
              <a:t>est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élaboré</a:t>
            </a:r>
            <a:r>
              <a:rPr dirty="0" smtClean="0">
                <a:latin typeface="Times New Roman" pitchFamily="18" charset="0"/>
                <a:cs typeface="Times New Roman" pitchFamily="18" charset="0"/>
              </a:rPr>
              <a:t> en </a:t>
            </a:r>
            <a:r>
              <a:rPr dirty="0" err="1" smtClean="0">
                <a:latin typeface="Times New Roman" pitchFamily="18" charset="0"/>
                <a:cs typeface="Times New Roman" pitchFamily="18" charset="0"/>
              </a:rPr>
              <a:t>trois</a:t>
            </a:r>
            <a:r>
              <a:rPr dirty="0" smtClean="0">
                <a:latin typeface="Times New Roman" pitchFamily="18" charset="0"/>
                <a:cs typeface="Times New Roman" pitchFamily="18" charset="0"/>
              </a:rPr>
              <a:t> phases: </a:t>
            </a:r>
            <a:endParaRPr lang="fr-FR" dirty="0">
              <a:latin typeface="Times New Roman" pitchFamily="18" charset="0"/>
              <a:cs typeface="Times New Roman" pitchFamily="18" charset="0"/>
            </a:endParaRPr>
          </a:p>
        </p:txBody>
      </p:sp>
      <p:sp>
        <p:nvSpPr>
          <p:cNvPr id="13" name="ZoneTexte 12"/>
          <p:cNvSpPr txBox="1"/>
          <p:nvPr/>
        </p:nvSpPr>
        <p:spPr>
          <a:xfrm>
            <a:off x="3714744" y="2444695"/>
            <a:ext cx="4169624" cy="1200329"/>
          </a:xfrm>
          <a:prstGeom prst="rect">
            <a:avLst/>
          </a:prstGeom>
          <a:ln w="12700"/>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dirty="0" smtClean="0">
              <a:solidFill>
                <a:schemeClr val="tx1"/>
              </a:solidFill>
              <a:cs typeface="Times New Roman" pitchFamily="18" charset="0"/>
            </a:endParaRPr>
          </a:p>
          <a:p>
            <a:r>
              <a:rPr dirty="0" smtClean="0">
                <a:solidFill>
                  <a:schemeClr val="tx1"/>
                </a:solidFill>
                <a:cs typeface="Times New Roman" pitchFamily="18" charset="0"/>
              </a:rPr>
              <a:t>diagnostic et en </a:t>
            </a:r>
            <a:r>
              <a:rPr dirty="0" err="1" smtClean="0">
                <a:solidFill>
                  <a:schemeClr val="tx1"/>
                </a:solidFill>
                <a:cs typeface="Times New Roman" pitchFamily="18" charset="0"/>
              </a:rPr>
              <a:t>cas</a:t>
            </a:r>
            <a:r>
              <a:rPr dirty="0" smtClean="0">
                <a:solidFill>
                  <a:schemeClr val="tx1"/>
                </a:solidFill>
                <a:cs typeface="Times New Roman" pitchFamily="18" charset="0"/>
              </a:rPr>
              <a:t> de </a:t>
            </a:r>
            <a:r>
              <a:rPr dirty="0" err="1" smtClean="0">
                <a:solidFill>
                  <a:schemeClr val="tx1"/>
                </a:solidFill>
                <a:cs typeface="Times New Roman" pitchFamily="18" charset="0"/>
              </a:rPr>
              <a:t>besoin</a:t>
            </a:r>
            <a:r>
              <a:rPr dirty="0" smtClean="0">
                <a:solidFill>
                  <a:schemeClr val="tx1"/>
                </a:solidFill>
                <a:cs typeface="Times New Roman" pitchFamily="18" charset="0"/>
              </a:rPr>
              <a:t> </a:t>
            </a:r>
            <a:r>
              <a:rPr dirty="0" err="1" smtClean="0">
                <a:solidFill>
                  <a:schemeClr val="tx1"/>
                </a:solidFill>
                <a:cs typeface="Times New Roman" pitchFamily="18" charset="0"/>
              </a:rPr>
              <a:t>projet</a:t>
            </a:r>
            <a:r>
              <a:rPr dirty="0" smtClean="0">
                <a:solidFill>
                  <a:schemeClr val="tx1"/>
                </a:solidFill>
                <a:cs typeface="Times New Roman" pitchFamily="18" charset="0"/>
              </a:rPr>
              <a:t> des </a:t>
            </a:r>
            <a:r>
              <a:rPr dirty="0" err="1" smtClean="0">
                <a:solidFill>
                  <a:schemeClr val="tx1"/>
                </a:solidFill>
                <a:cs typeface="Times New Roman" pitchFamily="18" charset="0"/>
              </a:rPr>
              <a:t>mesures</a:t>
            </a:r>
            <a:r>
              <a:rPr dirty="0" smtClean="0">
                <a:solidFill>
                  <a:schemeClr val="tx1"/>
                </a:solidFill>
                <a:cs typeface="Times New Roman" pitchFamily="18" charset="0"/>
              </a:rPr>
              <a:t> </a:t>
            </a:r>
            <a:r>
              <a:rPr dirty="0" err="1" smtClean="0">
                <a:solidFill>
                  <a:schemeClr val="tx1"/>
                </a:solidFill>
                <a:cs typeface="Times New Roman" pitchFamily="18" charset="0"/>
              </a:rPr>
              <a:t>d'urgence</a:t>
            </a:r>
            <a:r>
              <a:rPr dirty="0" smtClean="0">
                <a:solidFill>
                  <a:schemeClr val="tx1"/>
                </a:solidFill>
                <a:cs typeface="Times New Roman" pitchFamily="18" charset="0"/>
              </a:rPr>
              <a:t> </a:t>
            </a:r>
          </a:p>
          <a:p>
            <a:r>
              <a:rPr dirty="0" smtClean="0">
                <a:solidFill>
                  <a:schemeClr val="tx1"/>
                </a:solidFill>
                <a:cs typeface="Times New Roman" pitchFamily="18" charset="0"/>
              </a:rPr>
              <a:t> </a:t>
            </a:r>
            <a:endParaRPr lang="fr-FR" dirty="0">
              <a:solidFill>
                <a:schemeClr val="tx1"/>
              </a:solidFill>
              <a:cs typeface="Times New Roman" pitchFamily="18" charset="0"/>
            </a:endParaRPr>
          </a:p>
        </p:txBody>
      </p:sp>
      <p:sp>
        <p:nvSpPr>
          <p:cNvPr id="15" name="ZoneTexte 14"/>
          <p:cNvSpPr txBox="1"/>
          <p:nvPr/>
        </p:nvSpPr>
        <p:spPr>
          <a:xfrm>
            <a:off x="3714744" y="3956863"/>
            <a:ext cx="4214842"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dirty="0" smtClean="0">
              <a:solidFill>
                <a:schemeClr val="tx1"/>
              </a:solidFill>
            </a:endParaRPr>
          </a:p>
          <a:p>
            <a:r>
              <a:rPr dirty="0" err="1" smtClean="0">
                <a:solidFill>
                  <a:schemeClr val="tx1"/>
                </a:solidFill>
              </a:rPr>
              <a:t>analyse</a:t>
            </a:r>
            <a:r>
              <a:rPr dirty="0" smtClean="0">
                <a:solidFill>
                  <a:schemeClr val="tx1"/>
                </a:solidFill>
              </a:rPr>
              <a:t> </a:t>
            </a:r>
            <a:r>
              <a:rPr dirty="0" err="1" smtClean="0">
                <a:solidFill>
                  <a:schemeClr val="tx1"/>
                </a:solidFill>
              </a:rPr>
              <a:t>historique</a:t>
            </a:r>
            <a:r>
              <a:rPr dirty="0" smtClean="0">
                <a:solidFill>
                  <a:schemeClr val="tx1"/>
                </a:solidFill>
              </a:rPr>
              <a:t> et </a:t>
            </a:r>
            <a:r>
              <a:rPr dirty="0" err="1" smtClean="0">
                <a:solidFill>
                  <a:schemeClr val="tx1"/>
                </a:solidFill>
              </a:rPr>
              <a:t>typologique</a:t>
            </a:r>
            <a:r>
              <a:rPr dirty="0" smtClean="0">
                <a:solidFill>
                  <a:schemeClr val="tx1"/>
                </a:solidFill>
              </a:rPr>
              <a:t> et </a:t>
            </a:r>
            <a:r>
              <a:rPr dirty="0" err="1" smtClean="0">
                <a:solidFill>
                  <a:schemeClr val="tx1"/>
                </a:solidFill>
              </a:rPr>
              <a:t>avant</a:t>
            </a:r>
            <a:r>
              <a:rPr dirty="0" smtClean="0">
                <a:solidFill>
                  <a:schemeClr val="tx1"/>
                </a:solidFill>
              </a:rPr>
              <a:t> </a:t>
            </a:r>
            <a:r>
              <a:rPr dirty="0" err="1" smtClean="0">
                <a:solidFill>
                  <a:schemeClr val="tx1"/>
                </a:solidFill>
              </a:rPr>
              <a:t>projet</a:t>
            </a:r>
            <a:r>
              <a:rPr dirty="0" smtClean="0">
                <a:solidFill>
                  <a:schemeClr val="tx1"/>
                </a:solidFill>
              </a:rPr>
              <a:t> du PPSMVSS </a:t>
            </a:r>
          </a:p>
          <a:p>
            <a:endParaRPr lang="fr-FR" dirty="0">
              <a:solidFill>
                <a:schemeClr val="tx1"/>
              </a:solidFill>
            </a:endParaRPr>
          </a:p>
        </p:txBody>
      </p:sp>
      <p:sp>
        <p:nvSpPr>
          <p:cNvPr id="16" name="ZoneTexte 15"/>
          <p:cNvSpPr txBox="1"/>
          <p:nvPr/>
        </p:nvSpPr>
        <p:spPr>
          <a:xfrm>
            <a:off x="3707904" y="5589240"/>
            <a:ext cx="4248472" cy="92333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dirty="0" smtClean="0">
              <a:solidFill>
                <a:schemeClr val="tx1"/>
              </a:solidFill>
            </a:endParaRPr>
          </a:p>
          <a:p>
            <a:r>
              <a:rPr dirty="0" err="1" smtClean="0">
                <a:solidFill>
                  <a:schemeClr val="tx1"/>
                </a:solidFill>
              </a:rPr>
              <a:t>rédaction</a:t>
            </a:r>
            <a:r>
              <a:rPr dirty="0" smtClean="0">
                <a:solidFill>
                  <a:schemeClr val="tx1"/>
                </a:solidFill>
              </a:rPr>
              <a:t> finale du PPSMVSS</a:t>
            </a:r>
          </a:p>
          <a:p>
            <a:endParaRPr lang="fr-FR" dirty="0">
              <a:solidFill>
                <a:schemeClr val="tx1"/>
              </a:solidFill>
            </a:endParaRPr>
          </a:p>
        </p:txBody>
      </p:sp>
      <p:sp>
        <p:nvSpPr>
          <p:cNvPr id="14" name="Rectangle 13"/>
          <p:cNvSpPr/>
          <p:nvPr/>
        </p:nvSpPr>
        <p:spPr>
          <a:xfrm>
            <a:off x="971600" y="940658"/>
            <a:ext cx="2653290" cy="400110"/>
          </a:xfrm>
          <a:prstGeom prst="rect">
            <a:avLst/>
          </a:prstGeom>
        </p:spPr>
        <p:txBody>
          <a:bodyPr wrap="none">
            <a:spAutoFit/>
          </a:bodyPr>
          <a:lstStyle/>
          <a:p>
            <a:r>
              <a:rPr sz="2000" b="1" u="sng" dirty="0" smtClean="0">
                <a:solidFill>
                  <a:srgbClr val="00B0F0"/>
                </a:solidFill>
              </a:rPr>
              <a:t>Phases  de d'étude :</a:t>
            </a:r>
          </a:p>
        </p:txBody>
      </p:sp>
      <p:sp>
        <p:nvSpPr>
          <p:cNvPr id="17" name="Ellipse 16"/>
          <p:cNvSpPr/>
          <p:nvPr/>
        </p:nvSpPr>
        <p:spPr bwMode="auto">
          <a:xfrm>
            <a:off x="971600" y="2420888"/>
            <a:ext cx="1728192" cy="1152128"/>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cs typeface="Arial" charset="0"/>
              </a:rPr>
              <a:t>Phase 01 </a:t>
            </a:r>
          </a:p>
        </p:txBody>
      </p:sp>
      <p:sp>
        <p:nvSpPr>
          <p:cNvPr id="18" name="Ellipse 17"/>
          <p:cNvSpPr/>
          <p:nvPr/>
        </p:nvSpPr>
        <p:spPr bwMode="auto">
          <a:xfrm>
            <a:off x="971600" y="3861048"/>
            <a:ext cx="1728192" cy="1152128"/>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cs typeface="Arial" charset="0"/>
              </a:rPr>
              <a:t>Phase 02 </a:t>
            </a:r>
          </a:p>
        </p:txBody>
      </p:sp>
      <p:sp>
        <p:nvSpPr>
          <p:cNvPr id="19" name="Ellipse 18"/>
          <p:cNvSpPr/>
          <p:nvPr/>
        </p:nvSpPr>
        <p:spPr bwMode="auto">
          <a:xfrm>
            <a:off x="971600" y="5373216"/>
            <a:ext cx="1728192" cy="1152128"/>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cs typeface="Arial" charset="0"/>
              </a:rPr>
              <a:t>Phase 03 </a:t>
            </a:r>
          </a:p>
        </p:txBody>
      </p:sp>
      <p:sp>
        <p:nvSpPr>
          <p:cNvPr id="20" name="Flèche droite 19"/>
          <p:cNvSpPr/>
          <p:nvPr/>
        </p:nvSpPr>
        <p:spPr bwMode="auto">
          <a:xfrm>
            <a:off x="2843808" y="2780928"/>
            <a:ext cx="576064" cy="432048"/>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1" name="Flèche droite 20"/>
          <p:cNvSpPr/>
          <p:nvPr/>
        </p:nvSpPr>
        <p:spPr bwMode="auto">
          <a:xfrm>
            <a:off x="2843808" y="4149080"/>
            <a:ext cx="576064" cy="432048"/>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2" name="Flèche droite 21"/>
          <p:cNvSpPr/>
          <p:nvPr/>
        </p:nvSpPr>
        <p:spPr bwMode="auto">
          <a:xfrm>
            <a:off x="2843808" y="5733256"/>
            <a:ext cx="576064" cy="432048"/>
          </a:xfrm>
          <a:prstGeom prst="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pic>
        <p:nvPicPr>
          <p:cNvPr id="23"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4"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3"/>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4"/>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lide(fromBottom)">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linds(horizontal)">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slide(fromBottom)">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linds(horizontal)">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slide(fromBottom)">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07904" y="764704"/>
            <a:ext cx="1584176"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sz="2400" b="1" u="sng" smtClean="0">
                <a:solidFill>
                  <a:srgbClr val="00B0F0"/>
                </a:solidFill>
                <a:latin typeface="Times New Roman" pitchFamily="18" charset="0"/>
                <a:cs typeface="Times New Roman" pitchFamily="18" charset="0"/>
              </a:rPr>
              <a:t>Contenu </a:t>
            </a:r>
          </a:p>
        </p:txBody>
      </p:sp>
      <p:sp>
        <p:nvSpPr>
          <p:cNvPr id="3" name="Rectangle 2"/>
          <p:cNvSpPr/>
          <p:nvPr/>
        </p:nvSpPr>
        <p:spPr>
          <a:xfrm>
            <a:off x="214314" y="2231777"/>
            <a:ext cx="2643174" cy="255454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sz="1600" b="1" u="sng" dirty="0" smtClean="0">
                <a:latin typeface="Times New Roman" pitchFamily="18" charset="0"/>
                <a:cs typeface="Times New Roman" pitchFamily="18" charset="0"/>
              </a:rPr>
              <a:t>1- Un rapport de </a:t>
            </a:r>
            <a:r>
              <a:rPr sz="1600" b="1" u="sng" dirty="0" err="1" smtClean="0">
                <a:latin typeface="Times New Roman" pitchFamily="18" charset="0"/>
                <a:cs typeface="Times New Roman" pitchFamily="18" charset="0"/>
              </a:rPr>
              <a:t>présentation</a:t>
            </a:r>
            <a:r>
              <a:rPr sz="1600" b="1" u="sng" dirty="0" smtClean="0">
                <a:latin typeface="Times New Roman" pitchFamily="18" charset="0"/>
                <a:cs typeface="Times New Roman" pitchFamily="18" charset="0"/>
              </a:rPr>
              <a:t> : </a:t>
            </a:r>
          </a:p>
          <a:p>
            <a:r>
              <a:rPr sz="1600" dirty="0" smtClean="0">
                <a:latin typeface="Times New Roman" pitchFamily="18" charset="0"/>
                <a:cs typeface="Times New Roman" pitchFamily="18" charset="0"/>
              </a:rPr>
              <a:t>met en </a:t>
            </a:r>
            <a:r>
              <a:rPr sz="1600" dirty="0" err="1" smtClean="0">
                <a:latin typeface="Times New Roman" pitchFamily="18" charset="0"/>
                <a:cs typeface="Times New Roman" pitchFamily="18" charset="0"/>
              </a:rPr>
              <a:t>évidence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l’état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actuel</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valeurs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architecturales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urbaines</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sociales</a:t>
            </a:r>
            <a:r>
              <a:rPr sz="1600" dirty="0" smtClean="0">
                <a:latin typeface="Times New Roman" pitchFamily="18" charset="0"/>
                <a:cs typeface="Times New Roman" pitchFamily="18" charset="0"/>
              </a:rPr>
              <a:t> pour les </a:t>
            </a:r>
            <a:r>
              <a:rPr sz="1600" dirty="0" err="1" smtClean="0">
                <a:latin typeface="Times New Roman" pitchFamily="18" charset="0"/>
                <a:cs typeface="Times New Roman" pitchFamily="18" charset="0"/>
              </a:rPr>
              <a:t>quelles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établi</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secteur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sauvegardé</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énonce</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mesures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arrêtées</a:t>
            </a:r>
            <a:r>
              <a:rPr sz="1600" dirty="0" smtClean="0">
                <a:latin typeface="Times New Roman" pitchFamily="18" charset="0"/>
                <a:cs typeface="Times New Roman" pitchFamily="18" charset="0"/>
              </a:rPr>
              <a:t> pour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conservation et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mise</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valeur</a:t>
            </a:r>
            <a:r>
              <a:rPr sz="1600" dirty="0" smtClean="0">
                <a:latin typeface="Times New Roman" pitchFamily="18" charset="0"/>
                <a:cs typeface="Times New Roman" pitchFamily="18" charset="0"/>
              </a:rPr>
              <a:t>. </a:t>
            </a:r>
          </a:p>
        </p:txBody>
      </p:sp>
      <p:sp>
        <p:nvSpPr>
          <p:cNvPr id="4" name="Rectangle 3"/>
          <p:cNvSpPr/>
          <p:nvPr/>
        </p:nvSpPr>
        <p:spPr>
          <a:xfrm>
            <a:off x="3286132" y="2071678"/>
            <a:ext cx="2643190"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sz="1600" b="1" u="sng" dirty="0" smtClean="0">
                <a:latin typeface="Times New Roman" pitchFamily="18" charset="0"/>
                <a:cs typeface="Times New Roman" pitchFamily="18" charset="0"/>
              </a:rPr>
              <a:t>2- Un </a:t>
            </a:r>
            <a:r>
              <a:rPr sz="1600" b="1" u="sng" dirty="0" err="1" smtClean="0">
                <a:latin typeface="Times New Roman" pitchFamily="18" charset="0"/>
                <a:cs typeface="Times New Roman" pitchFamily="18" charset="0"/>
              </a:rPr>
              <a:t>règlement</a:t>
            </a:r>
            <a:r>
              <a:rPr sz="1600" b="1" u="sng" dirty="0" smtClean="0">
                <a:latin typeface="Times New Roman" pitchFamily="18" charset="0"/>
                <a:cs typeface="Times New Roman" pitchFamily="18" charset="0"/>
              </a:rPr>
              <a:t> : </a:t>
            </a:r>
          </a:p>
          <a:p>
            <a:pPr algn="just"/>
            <a:r>
              <a:rPr sz="1600" dirty="0" smtClean="0">
                <a:latin typeface="Times New Roman" pitchFamily="18" charset="0"/>
                <a:cs typeface="Times New Roman" pitchFamily="18" charset="0"/>
              </a:rPr>
              <a:t>fixe les </a:t>
            </a:r>
            <a:r>
              <a:rPr sz="1600" dirty="0" err="1" smtClean="0">
                <a:latin typeface="Times New Roman" pitchFamily="18" charset="0"/>
                <a:cs typeface="Times New Roman" pitchFamily="18" charset="0"/>
              </a:rPr>
              <a:t>règles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générales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d’utilisation</a:t>
            </a:r>
            <a:r>
              <a:rPr sz="1600" dirty="0" smtClean="0">
                <a:latin typeface="Times New Roman" pitchFamily="18" charset="0"/>
                <a:cs typeface="Times New Roman" pitchFamily="18" charset="0"/>
              </a:rPr>
              <a:t> des sols et les servitudes, ainsi que les </a:t>
            </a:r>
            <a:r>
              <a:rPr sz="1600" dirty="0" err="1" smtClean="0">
                <a:latin typeface="Times New Roman" pitchFamily="18" charset="0"/>
                <a:cs typeface="Times New Roman" pitchFamily="18" charset="0"/>
              </a:rPr>
              <a:t>opérations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envisagées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le cadre de la </a:t>
            </a:r>
            <a:r>
              <a:rPr sz="1600" dirty="0" err="1" smtClean="0">
                <a:latin typeface="Times New Roman" pitchFamily="18" charset="0"/>
                <a:cs typeface="Times New Roman" pitchFamily="18" charset="0"/>
              </a:rPr>
              <a:t>mise</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valeur</a:t>
            </a:r>
            <a:endParaRPr sz="1600" dirty="0" smtClean="0">
              <a:latin typeface="Times New Roman" pitchFamily="18" charset="0"/>
              <a:cs typeface="Times New Roman" pitchFamily="18" charset="0"/>
            </a:endParaRPr>
          </a:p>
        </p:txBody>
      </p:sp>
      <p:sp>
        <p:nvSpPr>
          <p:cNvPr id="5" name="Rectangle 4"/>
          <p:cNvSpPr/>
          <p:nvPr/>
        </p:nvSpPr>
        <p:spPr>
          <a:xfrm>
            <a:off x="6500794" y="2047957"/>
            <a:ext cx="2214610" cy="255454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sz="1600" b="1" u="sng" dirty="0" smtClean="0">
                <a:latin typeface="Times New Roman" pitchFamily="18" charset="0"/>
                <a:cs typeface="Times New Roman" pitchFamily="18" charset="0"/>
              </a:rPr>
              <a:t>3- Des annexes: </a:t>
            </a:r>
          </a:p>
          <a:p>
            <a:pPr algn="just"/>
            <a:r>
              <a:rPr sz="1600" dirty="0" smtClean="0">
                <a:latin typeface="Times New Roman" pitchFamily="18" charset="0"/>
                <a:cs typeface="Times New Roman" pitchFamily="18" charset="0"/>
              </a:rPr>
              <a:t>qui </a:t>
            </a:r>
            <a:r>
              <a:rPr sz="1600" dirty="0" err="1" smtClean="0">
                <a:latin typeface="Times New Roman" pitchFamily="18" charset="0"/>
                <a:cs typeface="Times New Roman" pitchFamily="18" charset="0"/>
              </a:rPr>
              <a:t>comprennent</a:t>
            </a:r>
            <a:r>
              <a:rPr sz="1600" dirty="0" smtClean="0">
                <a:latin typeface="Times New Roman" pitchFamily="18" charset="0"/>
                <a:cs typeface="Times New Roman" pitchFamily="18" charset="0"/>
              </a:rPr>
              <a:t> les documents </a:t>
            </a:r>
            <a:r>
              <a:rPr sz="1600" dirty="0" err="1" smtClean="0">
                <a:latin typeface="Times New Roman" pitchFamily="18" charset="0"/>
                <a:cs typeface="Times New Roman" pitchFamily="18" charset="0"/>
              </a:rPr>
              <a:t>graphiques</a:t>
            </a:r>
            <a:r>
              <a:rPr sz="1600" dirty="0" smtClean="0">
                <a:latin typeface="Times New Roman" pitchFamily="18" charset="0"/>
                <a:cs typeface="Times New Roman" pitchFamily="18" charset="0"/>
              </a:rPr>
              <a:t> qui font </a:t>
            </a:r>
            <a:r>
              <a:rPr sz="1600" dirty="0" err="1" smtClean="0">
                <a:latin typeface="Times New Roman" pitchFamily="18" charset="0"/>
                <a:cs typeface="Times New Roman" pitchFamily="18" charset="0"/>
              </a:rPr>
              <a:t>apparaitre</a:t>
            </a:r>
            <a:r>
              <a:rPr sz="1600" dirty="0" smtClean="0">
                <a:latin typeface="Times New Roman" pitchFamily="18" charset="0"/>
                <a:cs typeface="Times New Roman" pitchFamily="18" charset="0"/>
              </a:rPr>
              <a:t> les conditions </a:t>
            </a:r>
            <a:r>
              <a:rPr sz="1600" dirty="0" err="1" smtClean="0">
                <a:latin typeface="Times New Roman" pitchFamily="18" charset="0"/>
                <a:cs typeface="Times New Roman" pitchFamily="18" charset="0"/>
              </a:rPr>
              <a:t>fixées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règlement</a:t>
            </a:r>
            <a:r>
              <a:rPr sz="1600" dirty="0" smtClean="0">
                <a:latin typeface="Times New Roman" pitchFamily="18" charset="0"/>
                <a:cs typeface="Times New Roman" pitchFamily="18" charset="0"/>
              </a:rPr>
              <a:t> et font </a:t>
            </a:r>
            <a:r>
              <a:rPr sz="1600" dirty="0" err="1" smtClean="0">
                <a:latin typeface="Times New Roman" pitchFamily="18" charset="0"/>
                <a:cs typeface="Times New Roman" pitchFamily="18" charset="0"/>
              </a:rPr>
              <a:t>ressortir</a:t>
            </a:r>
            <a:r>
              <a:rPr sz="1600" dirty="0" smtClean="0">
                <a:latin typeface="Times New Roman" pitchFamily="18" charset="0"/>
                <a:cs typeface="Times New Roman" pitchFamily="18" charset="0"/>
              </a:rPr>
              <a:t> les zones </a:t>
            </a:r>
            <a:r>
              <a:rPr sz="1600" dirty="0" err="1" smtClean="0">
                <a:latin typeface="Times New Roman" pitchFamily="18" charset="0"/>
                <a:cs typeface="Times New Roman" pitchFamily="18" charset="0"/>
              </a:rPr>
              <a:t>homogènes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Elles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comprennent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également</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pièces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écrites</a:t>
            </a:r>
            <a:r>
              <a:rP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p:txBody>
      </p:sp>
      <p:sp>
        <p:nvSpPr>
          <p:cNvPr id="6" name="Rectangle 5"/>
          <p:cNvSpPr/>
          <p:nvPr/>
        </p:nvSpPr>
        <p:spPr>
          <a:xfrm>
            <a:off x="2286000" y="2690336"/>
            <a:ext cx="4572000" cy="369332"/>
          </a:xfrm>
          <a:prstGeom prst="rect">
            <a:avLst/>
          </a:prstGeom>
        </p:spPr>
        <p:txBody>
          <a:bodyPr>
            <a:spAutoFit/>
          </a:bodyPr>
          <a:lstStyle/>
          <a:p>
            <a:r>
              <a:rPr smtClean="0"/>
              <a:t>. </a:t>
            </a:r>
            <a:endParaRPr lang="fr-FR" dirty="0"/>
          </a:p>
        </p:txBody>
      </p:sp>
      <p:sp>
        <p:nvSpPr>
          <p:cNvPr id="7" name="Flèche courbée vers la droite 6"/>
          <p:cNvSpPr/>
          <p:nvPr/>
        </p:nvSpPr>
        <p:spPr bwMode="auto">
          <a:xfrm rot="3241089">
            <a:off x="1892890" y="630674"/>
            <a:ext cx="785818" cy="1547759"/>
          </a:xfrm>
          <a:prstGeom prst="curvedRigh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8" name="Flèche courbée vers la gauche 7"/>
          <p:cNvSpPr/>
          <p:nvPr/>
        </p:nvSpPr>
        <p:spPr bwMode="auto">
          <a:xfrm rot="18535562">
            <a:off x="6047759" y="615719"/>
            <a:ext cx="790657" cy="1416853"/>
          </a:xfrm>
          <a:prstGeom prst="curvedLeft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9" name="Flèche vers le bas 8"/>
          <p:cNvSpPr/>
          <p:nvPr/>
        </p:nvSpPr>
        <p:spPr bwMode="auto">
          <a:xfrm>
            <a:off x="4429124" y="1571612"/>
            <a:ext cx="428628" cy="428628"/>
          </a:xfrm>
          <a:prstGeom prst="downArrow">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pic>
        <p:nvPicPr>
          <p:cNvPr id="10" name="Picture 12"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140968"/>
            <a:ext cx="9110749" cy="285752"/>
          </a:xfrm>
          <a:prstGeom prst="rect">
            <a:avLst/>
          </a:prstGeom>
          <a:solidFill>
            <a:schemeClr val="bg2">
              <a:lumMod val="75000"/>
            </a:schemeClr>
          </a:solidFill>
        </p:spPr>
      </p:pic>
      <p:pic>
        <p:nvPicPr>
          <p:cNvPr id="11"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103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1"/>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slide(fromBottom)">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to="" calcmode="lin" valueType="num">
                                      <p:cBhvr>
                                        <p:cTn id="23" dur="1" fill="hold"/>
                                        <p:tgtEl>
                                          <p:spTgt spid="9"/>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Bottom)">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to="" calcmode="lin" valueType="num">
                                      <p:cBhvr>
                                        <p:cTn id="33" dur="1" fill="hold"/>
                                        <p:tgtEl>
                                          <p:spTgt spid="8"/>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slide(fromBottom)">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38284" y="2014969"/>
            <a:ext cx="3857652" cy="2062103"/>
          </a:xfrm>
          <a:prstGeom prst="rect">
            <a:avLst/>
          </a:prstGeom>
          <a:noFill/>
        </p:spPr>
        <p:txBody>
          <a:bodyPr wrap="square" rtlCol="0">
            <a:spAutoFit/>
          </a:bodyPr>
          <a:lstStyle/>
          <a:p>
            <a:pPr algn="just"/>
            <a:r>
              <a:rPr lang="fr-FR" sz="1600" dirty="0" smtClean="0">
                <a:latin typeface="Times New Roman" pitchFamily="18" charset="0"/>
                <a:cs typeface="Times New Roman" pitchFamily="18" charset="0"/>
              </a:rPr>
              <a:t>-un document d’information délivré à la demande de toute personne intéressée.</a:t>
            </a:r>
          </a:p>
          <a:p>
            <a:pPr algn="just"/>
            <a:r>
              <a:rPr lang="fr-FR" sz="1600" dirty="0" smtClean="0">
                <a:latin typeface="Times New Roman" pitchFamily="18" charset="0"/>
                <a:cs typeface="Times New Roman" pitchFamily="18" charset="0"/>
              </a:rPr>
              <a:t>-Il a pour objet de renseigner le pétitionnaire sur la constructibilité d’un terrain, Il indique aussi les dispositions d’urbanisme applicable au terrain, les limitations administratives ou droit de propriété et la desserte du terrain par les équipements publics existants ou prévus.</a:t>
            </a:r>
          </a:p>
        </p:txBody>
      </p:sp>
      <p:sp>
        <p:nvSpPr>
          <p:cNvPr id="10" name="Rectangle 9"/>
          <p:cNvSpPr/>
          <p:nvPr/>
        </p:nvSpPr>
        <p:spPr>
          <a:xfrm>
            <a:off x="287430" y="5229200"/>
            <a:ext cx="3420474" cy="1323439"/>
          </a:xfrm>
          <a:prstGeom prst="rect">
            <a:avLst/>
          </a:prstGeom>
        </p:spPr>
        <p:txBody>
          <a:bodyPr wrap="square">
            <a:spAutoFit/>
          </a:bodyPr>
          <a:lstStyle/>
          <a:p>
            <a:r>
              <a:rPr sz="1600" dirty="0" err="1" smtClean="0">
                <a:latin typeface="Times New Roman" pitchFamily="18" charset="0"/>
                <a:cs typeface="Times New Roman" pitchFamily="18" charset="0"/>
              </a:rPr>
              <a:t>C’est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toute</a:t>
            </a:r>
            <a:r>
              <a:rPr sz="1600" dirty="0" smtClean="0">
                <a:latin typeface="Times New Roman" pitchFamily="18" charset="0"/>
                <a:cs typeface="Times New Roman" pitchFamily="18" charset="0"/>
              </a:rPr>
              <a:t> </a:t>
            </a:r>
            <a:r>
              <a:rPr sz="1600" b="1" u="sng" dirty="0" err="1" smtClean="0">
                <a:latin typeface="Times New Roman" pitchFamily="18" charset="0"/>
                <a:cs typeface="Times New Roman" pitchFamily="18" charset="0"/>
              </a:rPr>
              <a:t>opération</a:t>
            </a:r>
            <a:r>
              <a:rPr sz="1600" b="1" u="sng" dirty="0" smtClean="0">
                <a:latin typeface="Times New Roman" pitchFamily="18" charset="0"/>
                <a:cs typeface="Times New Roman" pitchFamily="18" charset="0"/>
              </a:rPr>
              <a:t> de division </a:t>
            </a:r>
            <a:r>
              <a:rPr sz="1600" dirty="0" smtClean="0">
                <a:latin typeface="Times New Roman" pitchFamily="18" charset="0"/>
                <a:cs typeface="Times New Roman" pitchFamily="18" charset="0"/>
              </a:rPr>
              <a:t>en </a:t>
            </a:r>
            <a:r>
              <a:rPr sz="1600" dirty="0" err="1" smtClean="0">
                <a:latin typeface="Times New Roman" pitchFamily="18" charset="0"/>
                <a:cs typeface="Times New Roman" pitchFamily="18" charset="0"/>
              </a:rPr>
              <a:t>deux</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lots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a:t>
            </a:r>
            <a:r>
              <a:rPr sz="1600" b="1" u="sng" dirty="0" err="1" smtClean="0">
                <a:latin typeface="Times New Roman" pitchFamily="18" charset="0"/>
                <a:cs typeface="Times New Roman" pitchFamily="18" charset="0"/>
              </a:rPr>
              <a:t>propriétés</a:t>
            </a:r>
            <a:r>
              <a:rPr sz="1600" dirty="0" smtClean="0">
                <a:latin typeface="Times New Roman" pitchFamily="18" charset="0"/>
                <a:cs typeface="Times New Roman" pitchFamily="18" charset="0"/>
              </a:rPr>
              <a:t> </a:t>
            </a:r>
            <a:r>
              <a:rPr sz="1600" b="1" u="sng" dirty="0" err="1" smtClean="0">
                <a:latin typeface="Times New Roman" pitchFamily="18" charset="0"/>
                <a:cs typeface="Times New Roman" pitchFamily="18" charset="0"/>
              </a:rPr>
              <a:t>foncières</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vue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l’implantation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constructions.</a:t>
            </a:r>
            <a:endParaRPr lang="fr-FR" sz="1600" dirty="0">
              <a:latin typeface="Times New Roman" pitchFamily="18" charset="0"/>
              <a:cs typeface="Times New Roman" pitchFamily="18" charset="0"/>
            </a:endParaRPr>
          </a:p>
        </p:txBody>
      </p:sp>
      <p:sp>
        <p:nvSpPr>
          <p:cNvPr id="16" name="ZoneTexte 15"/>
          <p:cNvSpPr txBox="1"/>
          <p:nvPr/>
        </p:nvSpPr>
        <p:spPr>
          <a:xfrm>
            <a:off x="5292080" y="5301208"/>
            <a:ext cx="3528392" cy="1077218"/>
          </a:xfrm>
          <a:prstGeom prst="rect">
            <a:avLst/>
          </a:prstGeom>
          <a:noFill/>
        </p:spPr>
        <p:txBody>
          <a:bodyPr wrap="square" rtlCol="0">
            <a:spAutoFit/>
          </a:bodyPr>
          <a:lstStyle/>
          <a:p>
            <a:pPr algn="just"/>
            <a:r>
              <a:rPr lang="fr-FR" sz="1600" dirty="0" smtClean="0">
                <a:latin typeface="Cambria" pitchFamily="18" charset="0"/>
              </a:rPr>
              <a:t>C’est un document administratif qui indique les conditions de possibilité </a:t>
            </a:r>
            <a:r>
              <a:rPr lang="fr-FR" sz="1600" b="1" u="sng" dirty="0" smtClean="0">
                <a:latin typeface="Cambria" pitchFamily="18" charset="0"/>
              </a:rPr>
              <a:t>de division d’une propriété foncière</a:t>
            </a:r>
            <a:r>
              <a:rPr lang="fr-FR" sz="1600" dirty="0" smtClean="0">
                <a:latin typeface="Cambria" pitchFamily="18" charset="0"/>
              </a:rPr>
              <a:t> bâtie en deux ou plusieurs lots.</a:t>
            </a:r>
            <a:endParaRPr lang="fr-FR" sz="1600" dirty="0">
              <a:latin typeface="Cambria" pitchFamily="18" charset="0"/>
            </a:endParaRPr>
          </a:p>
        </p:txBody>
      </p:sp>
      <p:sp>
        <p:nvSpPr>
          <p:cNvPr id="17" name="Ellipse 16"/>
          <p:cNvSpPr/>
          <p:nvPr/>
        </p:nvSpPr>
        <p:spPr bwMode="auto">
          <a:xfrm>
            <a:off x="899592" y="836712"/>
            <a:ext cx="2160240"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pPr algn="ctr" fontAlgn="base">
              <a:spcBef>
                <a:spcPct val="0"/>
              </a:spcBef>
              <a:spcAft>
                <a:spcPct val="0"/>
              </a:spcAft>
            </a:pPr>
            <a:r>
              <a:rPr lang="fr-FR" b="1" dirty="0" smtClean="0">
                <a:solidFill>
                  <a:srgbClr val="00B0F0"/>
                </a:solidFill>
                <a:latin typeface="Cambria" pitchFamily="18" charset="0"/>
              </a:rPr>
              <a:t>LE CERTIFICAT </a:t>
            </a:r>
          </a:p>
          <a:p>
            <a:pPr algn="ctr" fontAlgn="base">
              <a:spcBef>
                <a:spcPct val="0"/>
              </a:spcBef>
              <a:spcAft>
                <a:spcPct val="0"/>
              </a:spcAft>
            </a:pPr>
            <a:r>
              <a:rPr lang="fr-FR" b="1" dirty="0" smtClean="0">
                <a:solidFill>
                  <a:srgbClr val="00B0F0"/>
                </a:solidFill>
                <a:latin typeface="Cambria" pitchFamily="18" charset="0"/>
              </a:rPr>
              <a:t>D’URBANISME</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19" name="Ellipse 18"/>
          <p:cNvSpPr/>
          <p:nvPr/>
        </p:nvSpPr>
        <p:spPr bwMode="auto">
          <a:xfrm>
            <a:off x="827584" y="4077072"/>
            <a:ext cx="2016224"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pPr algn="ctr"/>
            <a:r>
              <a:rPr lang="fr-FR" b="1" dirty="0" smtClean="0">
                <a:solidFill>
                  <a:srgbClr val="00B0F0"/>
                </a:solidFill>
                <a:latin typeface="Cambria" pitchFamily="18" charset="0"/>
              </a:rPr>
              <a:t>LE PERMIS </a:t>
            </a:r>
          </a:p>
          <a:p>
            <a:pPr algn="ctr"/>
            <a:r>
              <a:rPr lang="fr-FR" b="1" dirty="0" smtClean="0">
                <a:solidFill>
                  <a:srgbClr val="00B0F0"/>
                </a:solidFill>
                <a:latin typeface="Cambria" pitchFamily="18" charset="0"/>
              </a:rPr>
              <a:t>DE LOTIR</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20" name="Ellipse 19"/>
          <p:cNvSpPr/>
          <p:nvPr/>
        </p:nvSpPr>
        <p:spPr bwMode="auto">
          <a:xfrm>
            <a:off x="5436096" y="4077072"/>
            <a:ext cx="2736304"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r>
              <a:rPr lang="fr-FR" b="1" dirty="0" smtClean="0">
                <a:solidFill>
                  <a:srgbClr val="00B0F0"/>
                </a:solidFill>
                <a:latin typeface="Cambria" pitchFamily="18" charset="0"/>
              </a:rPr>
              <a:t>LE CERTIFICAT </a:t>
            </a:r>
          </a:p>
          <a:p>
            <a:r>
              <a:rPr lang="fr-FR" b="1" dirty="0" smtClean="0">
                <a:solidFill>
                  <a:srgbClr val="00B0F0"/>
                </a:solidFill>
                <a:latin typeface="Cambria" pitchFamily="18" charset="0"/>
              </a:rPr>
              <a:t>DE MORCELLEMENT</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21" name="Ellipse 20"/>
          <p:cNvSpPr/>
          <p:nvPr/>
        </p:nvSpPr>
        <p:spPr bwMode="auto">
          <a:xfrm>
            <a:off x="5652120" y="836712"/>
            <a:ext cx="2160240"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pPr algn="ctr"/>
            <a:r>
              <a:rPr lang="fr-FR" b="1" dirty="0" smtClean="0">
                <a:solidFill>
                  <a:srgbClr val="00B0F0"/>
                </a:solidFill>
                <a:latin typeface="Cambria" pitchFamily="18" charset="0"/>
              </a:rPr>
              <a:t>LE PERMIS </a:t>
            </a:r>
          </a:p>
          <a:p>
            <a:pPr algn="ctr"/>
            <a:r>
              <a:rPr lang="fr-FR" b="1" dirty="0" smtClean="0">
                <a:solidFill>
                  <a:srgbClr val="00B0F0"/>
                </a:solidFill>
                <a:latin typeface="Cambria" pitchFamily="18" charset="0"/>
              </a:rPr>
              <a:t>DE CONSTRUIRE</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22" name="Rectangle 21"/>
          <p:cNvSpPr/>
          <p:nvPr/>
        </p:nvSpPr>
        <p:spPr>
          <a:xfrm>
            <a:off x="5076056" y="2117174"/>
            <a:ext cx="3923928" cy="1815882"/>
          </a:xfrm>
          <a:prstGeom prst="rect">
            <a:avLst/>
          </a:prstGeom>
        </p:spPr>
        <p:txBody>
          <a:bodyPr wrap="square">
            <a:spAutoFit/>
          </a:bodyPr>
          <a:lstStyle/>
          <a:p>
            <a:r>
              <a:rPr sz="1600" dirty="0" smtClean="0">
                <a:latin typeface="Times New Roman" pitchFamily="18" charset="0"/>
                <a:cs typeface="Times New Roman" pitchFamily="18" charset="0"/>
              </a:rPr>
              <a:t>-</a:t>
            </a:r>
            <a:r>
              <a:rPr sz="1600" dirty="0" err="1" smtClean="0">
                <a:latin typeface="Times New Roman" pitchFamily="18" charset="0"/>
                <a:cs typeface="Times New Roman" pitchFamily="18" charset="0"/>
              </a:rPr>
              <a:t>Acte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administratif</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individuel</a:t>
            </a:r>
            <a:r>
              <a:rPr sz="1600" dirty="0" smtClean="0">
                <a:latin typeface="Times New Roman" pitchFamily="18" charset="0"/>
                <a:cs typeface="Times New Roman" pitchFamily="18" charset="0"/>
              </a:rPr>
              <a:t> par le </a:t>
            </a:r>
            <a:r>
              <a:rPr sz="1600" dirty="0" err="1" smtClean="0">
                <a:latin typeface="Times New Roman" pitchFamily="18" charset="0"/>
                <a:cs typeface="Times New Roman" pitchFamily="18" charset="0"/>
              </a:rPr>
              <a:t>quel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autorité</a:t>
            </a:r>
            <a:r>
              <a:rPr sz="1600" dirty="0" smtClean="0">
                <a:latin typeface="Times New Roman" pitchFamily="18" charset="0"/>
                <a:cs typeface="Times New Roman" pitchFamily="18" charset="0"/>
              </a:rPr>
              <a:t> administrative </a:t>
            </a:r>
            <a:r>
              <a:rPr sz="1600" dirty="0" err="1" smtClean="0">
                <a:latin typeface="Times New Roman" pitchFamily="18" charset="0"/>
                <a:cs typeface="Times New Roman" pitchFamily="18" charset="0"/>
              </a:rPr>
              <a:t>autorise</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travaux</a:t>
            </a:r>
            <a:r>
              <a:rPr sz="1600" dirty="0" smtClean="0">
                <a:latin typeface="Times New Roman" pitchFamily="18" charset="0"/>
                <a:cs typeface="Times New Roman" pitchFamily="18" charset="0"/>
              </a:rPr>
              <a:t> de construction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de transformation.</a:t>
            </a:r>
          </a:p>
          <a:p>
            <a:r>
              <a:rPr lang="fr-FR" sz="1600" dirty="0" smtClean="0">
                <a:latin typeface="Times New Roman" pitchFamily="18" charset="0"/>
                <a:cs typeface="Times New Roman" pitchFamily="18" charset="0"/>
              </a:rPr>
              <a:t>-</a:t>
            </a:r>
            <a:r>
              <a:rPr sz="1600" dirty="0" smtClean="0">
                <a:latin typeface="Times New Roman" pitchFamily="18" charset="0"/>
                <a:cs typeface="Times New Roman" pitchFamily="18" charset="0"/>
              </a:rPr>
              <a:t>Le </a:t>
            </a:r>
            <a:r>
              <a:rPr sz="1600" dirty="0" err="1" smtClean="0">
                <a:latin typeface="Times New Roman" pitchFamily="18" charset="0"/>
                <a:cs typeface="Times New Roman" pitchFamily="18" charset="0"/>
              </a:rPr>
              <a:t>permis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construire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obligation </a:t>
            </a:r>
            <a:r>
              <a:rPr sz="1600" dirty="0" err="1" smtClean="0">
                <a:latin typeface="Times New Roman" pitchFamily="18" charset="0"/>
                <a:cs typeface="Times New Roman" pitchFamily="18" charset="0"/>
              </a:rPr>
              <a:t>préalable</a:t>
            </a:r>
            <a:r>
              <a:rPr sz="1600" dirty="0" smtClean="0">
                <a:latin typeface="Times New Roman" pitchFamily="18" charset="0"/>
                <a:cs typeface="Times New Roman" pitchFamily="18" charset="0"/>
              </a:rPr>
              <a:t> pour </a:t>
            </a:r>
            <a:r>
              <a:rPr sz="1600" dirty="0" err="1" smtClean="0">
                <a:latin typeface="Times New Roman" pitchFamily="18" charset="0"/>
                <a:cs typeface="Times New Roman" pitchFamily="18" charset="0"/>
              </a:rPr>
              <a:t>toute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réalisation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travaux</a:t>
            </a:r>
            <a:r>
              <a:rPr sz="1600" dirty="0" smtClean="0">
                <a:latin typeface="Times New Roman" pitchFamily="18" charset="0"/>
                <a:cs typeface="Times New Roman" pitchFamily="18" charset="0"/>
              </a:rPr>
              <a:t> de construction. Il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valable</a:t>
            </a:r>
            <a:r>
              <a:rPr sz="1600" dirty="0" smtClean="0">
                <a:latin typeface="Times New Roman" pitchFamily="18" charset="0"/>
                <a:cs typeface="Times New Roman" pitchFamily="18" charset="0"/>
              </a:rPr>
              <a:t> 3ans à </a:t>
            </a:r>
            <a:r>
              <a:rPr sz="1600" dirty="0" err="1" smtClean="0">
                <a:latin typeface="Times New Roman" pitchFamily="18" charset="0"/>
                <a:cs typeface="Times New Roman" pitchFamily="18" charset="0"/>
              </a:rPr>
              <a:t>compter</a:t>
            </a:r>
            <a:r>
              <a:rPr sz="1600" dirty="0" smtClean="0">
                <a:latin typeface="Times New Roman" pitchFamily="18" charset="0"/>
                <a:cs typeface="Times New Roman" pitchFamily="18" charset="0"/>
              </a:rPr>
              <a:t> de la date de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notification. </a:t>
            </a:r>
            <a:endParaRPr lang="fr-FR" sz="1600" dirty="0">
              <a:latin typeface="Times New Roman" pitchFamily="18" charset="0"/>
              <a:cs typeface="Times New Roman" pitchFamily="18" charset="0"/>
            </a:endParaRPr>
          </a:p>
        </p:txBody>
      </p:sp>
      <p:sp>
        <p:nvSpPr>
          <p:cNvPr id="23" name="Titre 2"/>
          <p:cNvSpPr txBox="1">
            <a:spLocks/>
          </p:cNvSpPr>
          <p:nvPr/>
        </p:nvSpPr>
        <p:spPr bwMode="auto">
          <a:xfrm>
            <a:off x="500034" y="-603448"/>
            <a:ext cx="7877204" cy="207170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000" b="1" i="0" u="none" strike="noStrike" kern="0" cap="none" spc="0" normalizeH="0" baseline="0" noProof="0" smtClean="0">
                <a:ln>
                  <a:noFill/>
                </a:ln>
                <a:solidFill>
                  <a:srgbClr val="003366"/>
                </a:solidFill>
                <a:effectLst/>
                <a:uLnTx/>
                <a:uFillTx/>
                <a:latin typeface="Cambria" pitchFamily="18" charset="0"/>
                <a:ea typeface="+mj-ea"/>
                <a:cs typeface="+mj-cs"/>
              </a:rPr>
              <a:t>LES ACTES D’URBANISME:</a:t>
            </a:r>
            <a:br>
              <a:rPr kumimoji="0" lang="fr-FR" sz="4000" b="1" i="0" u="none" strike="noStrike" kern="0" cap="none" spc="0" normalizeH="0" baseline="0" noProof="0" smtClean="0">
                <a:ln>
                  <a:noFill/>
                </a:ln>
                <a:solidFill>
                  <a:srgbClr val="003366"/>
                </a:solidFill>
                <a:effectLst/>
                <a:uLnTx/>
                <a:uFillTx/>
                <a:latin typeface="Cambria" pitchFamily="18" charset="0"/>
                <a:ea typeface="+mj-ea"/>
                <a:cs typeface="+mj-cs"/>
              </a:rPr>
            </a:br>
            <a:endParaRPr kumimoji="0" lang="fr-FR" sz="4000" b="0"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2"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3"/>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20" presetClass="entr" presetSubtype="0" fill="hold" grpId="1" nodeType="clickEffect">
                                  <p:stCondLst>
                                    <p:cond delay="0"/>
                                  </p:stCondLst>
                                  <p:iterate type="lt">
                                    <p:tmPct val="0"/>
                                  </p:iterate>
                                  <p:childTnLst>
                                    <p:set>
                                      <p:cBhvr>
                                        <p:cTn id="10" dur="1" fill="hold">
                                          <p:stCondLst>
                                            <p:cond delay="0"/>
                                          </p:stCondLst>
                                        </p:cTn>
                                        <p:tgtEl>
                                          <p:spTgt spid="23"/>
                                        </p:tgtEl>
                                        <p:attrNameLst>
                                          <p:attrName>style.visibility</p:attrName>
                                        </p:attrNameLst>
                                      </p:cBhvr>
                                      <p:to>
                                        <p:strVal val="visible"/>
                                      </p:to>
                                    </p:set>
                                    <p:animEffect transition="in" filter="wedge">
                                      <p:cBhvr>
                                        <p:cTn id="11" dur="2000"/>
                                        <p:tgtEl>
                                          <p:spTgt spid="23"/>
                                        </p:tgtEl>
                                      </p:cBhvr>
                                    </p:animEffect>
                                  </p:childTnLst>
                                </p:cTn>
                              </p:par>
                            </p:childTnLst>
                          </p:cTn>
                        </p:par>
                        <p:par>
                          <p:cTn id="12" fill="hold">
                            <p:stCondLst>
                              <p:cond delay="2000"/>
                            </p:stCondLst>
                            <p:childTnLst>
                              <p:par>
                                <p:cTn id="13" presetID="64" presetClass="path" presetSubtype="0" accel="50000" decel="50000" fill="hold" nodeType="afterEffect">
                                  <p:stCondLst>
                                    <p:cond delay="0"/>
                                  </p:stCondLst>
                                  <p:childTnLst>
                                    <p:animMotion origin="layout" path="M 0 1.48148E-6 L -0.00781 0.42268 " pathEditMode="relative" rAng="0" ptsTypes="AA">
                                      <p:cBhvr>
                                        <p:cTn id="14" dur="2000" fill="hold"/>
                                        <p:tgtEl>
                                          <p:spTgt spid="11"/>
                                        </p:tgtEl>
                                        <p:attrNameLst>
                                          <p:attrName>ppt_x</p:attrName>
                                          <p:attrName>ppt_y</p:attrName>
                                        </p:attrNameLst>
                                      </p:cBhvr>
                                      <p:rCtr x="-4" y="211"/>
                                    </p:animMotion>
                                  </p:childTnLst>
                                </p:cTn>
                              </p:par>
                              <p:par>
                                <p:cTn id="15" presetID="64" presetClass="path" presetSubtype="0" accel="50000" decel="50000" fill="hold" nodeType="withEffect">
                                  <p:stCondLst>
                                    <p:cond delay="0"/>
                                  </p:stCondLst>
                                  <p:childTnLst>
                                    <p:animMotion origin="layout" path="M -2.77778E-7 -1.85185E-6 L 0.00191 -0.4493 " pathEditMode="relative" rAng="0" ptsTypes="AA">
                                      <p:cBhvr>
                                        <p:cTn id="16" dur="2000" fill="hold"/>
                                        <p:tgtEl>
                                          <p:spTgt spid="12"/>
                                        </p:tgtEl>
                                        <p:attrNameLst>
                                          <p:attrName>ppt_x</p:attrName>
                                          <p:attrName>ppt_y</p:attrName>
                                        </p:attrNameLst>
                                      </p:cBhvr>
                                      <p:rCtr x="1" y="-225"/>
                                    </p:animMotion>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to="" calcmode="lin" valueType="num">
                                      <p:cBhvr>
                                        <p:cTn id="21" dur="1" fill="hold"/>
                                        <p:tgtEl>
                                          <p:spTgt spid="17"/>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slide(fromBottom)">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to="" calcmode="lin" valueType="num">
                                      <p:cBhvr>
                                        <p:cTn id="31" dur="1" fill="hold"/>
                                        <p:tgtEl>
                                          <p:spTgt spid="21"/>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 to="" calcmode="lin" valueType="num">
                                      <p:cBhvr>
                                        <p:cTn id="41" dur="1" fill="hold"/>
                                        <p:tgtEl>
                                          <p:spTgt spid="19"/>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slide(fromBottom)">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24"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 to="" calcmode="lin" valueType="num">
                                      <p:cBhvr>
                                        <p:cTn id="51" dur="1" fill="hold"/>
                                        <p:tgtEl>
                                          <p:spTgt spid="20"/>
                                        </p:tgtEl>
                                        <p:attrNameLst>
                                          <p:attrName/>
                                        </p:attrNameLst>
                                      </p:cBhvr>
                                    </p:anim>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slide(fromBottom)">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6" grpId="0"/>
      <p:bldP spid="17" grpId="0" animBg="1"/>
      <p:bldP spid="19" grpId="0" animBg="1"/>
      <p:bldP spid="20" grpId="0" animBg="1"/>
      <p:bldP spid="21" grpId="0" animBg="1"/>
      <p:bldP spid="22" grpId="0"/>
      <p:bldP spid="23" grpId="0"/>
      <p:bldP spid="2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142984"/>
            <a:ext cx="9144000" cy="5324535"/>
          </a:xfrm>
          <a:prstGeom prst="rect">
            <a:avLst/>
          </a:prstGeom>
        </p:spPr>
        <p:txBody>
          <a:bodyPr wrap="square">
            <a:spAutoFit/>
          </a:bodyPr>
          <a:lstStyle/>
          <a:p>
            <a:endParaRPr lang="fr-FR" sz="1600" dirty="0" smtClean="0"/>
          </a:p>
          <a:p>
            <a:endParaRPr lang="fr-FR" sz="1600" b="1" dirty="0" smtClean="0"/>
          </a:p>
          <a:p>
            <a:pPr>
              <a:buFont typeface="Wingdings" pitchFamily="2" charset="2"/>
              <a:buChar char="Ø"/>
            </a:pPr>
            <a:r>
              <a:rPr lang="fr-FR" sz="1600" dirty="0" smtClean="0"/>
              <a:t>L’Algérie dispose d’un potentiel patrimonial culturel et naturel riche et diversifié. </a:t>
            </a:r>
          </a:p>
          <a:p>
            <a:endParaRPr lang="fr-FR" sz="1600" dirty="0" smtClean="0"/>
          </a:p>
          <a:p>
            <a:pPr>
              <a:buFont typeface="Wingdings" pitchFamily="2" charset="2"/>
              <a:buChar char="Ø"/>
            </a:pPr>
            <a:r>
              <a:rPr lang="fr-FR" sz="1600" dirty="0" smtClean="0"/>
              <a:t>Cet héritage exceptionnel par sa portée historique et symbolique, témoignant du passage de nombreuses civilisations.</a:t>
            </a:r>
          </a:p>
          <a:p>
            <a:endParaRPr lang="fr-FR" sz="1600" dirty="0" smtClean="0"/>
          </a:p>
          <a:p>
            <a:pPr>
              <a:buFont typeface="Wingdings" pitchFamily="2" charset="2"/>
              <a:buChar char="Ø"/>
            </a:pPr>
            <a:r>
              <a:rPr lang="fr-FR" sz="1600" dirty="0" smtClean="0"/>
              <a:t> Il s’agit d’une variété inestimable en matière de patrimoine archéologique, architectural et urbanistique.</a:t>
            </a:r>
          </a:p>
          <a:p>
            <a:endParaRPr lang="fr-FR" sz="1600" dirty="0" smtClean="0"/>
          </a:p>
          <a:p>
            <a:pPr>
              <a:buFont typeface="Wingdings" pitchFamily="2" charset="2"/>
              <a:buChar char="Ø"/>
            </a:pPr>
            <a:r>
              <a:rPr lang="fr-FR" sz="1600" dirty="0" smtClean="0"/>
              <a:t> L’Algérie a hérité d’un patrimoine architectural et culturel arabo-islamique et colonial comportant une valeur historique importante.</a:t>
            </a:r>
          </a:p>
          <a:p>
            <a:endParaRPr lang="fr-FR" sz="1600" dirty="0" smtClean="0"/>
          </a:p>
          <a:p>
            <a:pPr>
              <a:buFont typeface="Wingdings" pitchFamily="2" charset="2"/>
              <a:buChar char="Ø"/>
            </a:pPr>
            <a:r>
              <a:rPr lang="fr-FR" sz="1600" dirty="0" smtClean="0"/>
              <a:t> Chaque œuvre patrimoniale témoigne d’un passé propre à une population, à un mode de vie, à des systèmes de comportement des traditions et des arts spécifiques Ceci se retrouve dans les centres historiques comme les Médinas. </a:t>
            </a:r>
          </a:p>
          <a:p>
            <a:endParaRPr lang="fr-FR" sz="1600" dirty="0" smtClean="0"/>
          </a:p>
          <a:p>
            <a:pPr>
              <a:buFont typeface="Wingdings" pitchFamily="2" charset="2"/>
              <a:buChar char="Ø"/>
            </a:pPr>
            <a:r>
              <a:rPr sz="1600" dirty="0" smtClean="0"/>
              <a:t>Le </a:t>
            </a:r>
            <a:r>
              <a:rPr sz="1600" dirty="0" err="1" smtClean="0"/>
              <a:t>vieux</a:t>
            </a:r>
            <a:r>
              <a:rPr sz="1600" dirty="0" smtClean="0"/>
              <a:t> </a:t>
            </a:r>
            <a:r>
              <a:rPr sz="1600" dirty="0" err="1" smtClean="0"/>
              <a:t>bâti</a:t>
            </a:r>
            <a:r>
              <a:rPr sz="1600" dirty="0" smtClean="0"/>
              <a:t> fait </a:t>
            </a:r>
            <a:r>
              <a:rPr sz="1600" dirty="0" err="1" smtClean="0"/>
              <a:t>partie</a:t>
            </a:r>
            <a:r>
              <a:rPr sz="1600" dirty="0" smtClean="0"/>
              <a:t> de </a:t>
            </a:r>
            <a:r>
              <a:rPr sz="1600" dirty="0" err="1" smtClean="0"/>
              <a:t>notre</a:t>
            </a:r>
            <a:r>
              <a:rPr sz="1600" dirty="0" smtClean="0"/>
              <a:t> passé, de </a:t>
            </a:r>
            <a:r>
              <a:rPr sz="1600" dirty="0" err="1" smtClean="0"/>
              <a:t>notre</a:t>
            </a:r>
            <a:r>
              <a:rPr sz="1600" dirty="0" smtClean="0"/>
              <a:t> </a:t>
            </a:r>
            <a:r>
              <a:rPr sz="1600" dirty="0" err="1" smtClean="0"/>
              <a:t>mémoire</a:t>
            </a:r>
            <a:r>
              <a:rPr sz="1600" dirty="0" smtClean="0"/>
              <a:t> et de </a:t>
            </a:r>
            <a:r>
              <a:rPr sz="1600" dirty="0" err="1" smtClean="0"/>
              <a:t>notre</a:t>
            </a:r>
            <a:r>
              <a:rPr sz="1600" dirty="0" smtClean="0"/>
              <a:t> </a:t>
            </a:r>
            <a:r>
              <a:rPr sz="1600" dirty="0" err="1" smtClean="0"/>
              <a:t>identité</a:t>
            </a:r>
            <a:r>
              <a:rPr sz="1600" dirty="0" smtClean="0"/>
              <a:t>. Il nous </a:t>
            </a:r>
            <a:r>
              <a:rPr sz="1600" dirty="0" err="1" smtClean="0"/>
              <a:t>permet</a:t>
            </a:r>
            <a:r>
              <a:rPr sz="1600" dirty="0" smtClean="0"/>
              <a:t> de </a:t>
            </a:r>
            <a:r>
              <a:rPr sz="1600" dirty="0" err="1" smtClean="0"/>
              <a:t>construire</a:t>
            </a:r>
            <a:r>
              <a:rPr sz="1600" dirty="0" smtClean="0"/>
              <a:t> </a:t>
            </a:r>
            <a:r>
              <a:rPr sz="1600" dirty="0" err="1" smtClean="0"/>
              <a:t>l’avenir</a:t>
            </a:r>
            <a:r>
              <a:rPr sz="1600" dirty="0" smtClean="0"/>
              <a:t> </a:t>
            </a:r>
            <a:r>
              <a:rPr sz="1600" dirty="0" err="1" smtClean="0"/>
              <a:t>basé</a:t>
            </a:r>
            <a:r>
              <a:rPr sz="1600" dirty="0" smtClean="0"/>
              <a:t> </a:t>
            </a:r>
            <a:r>
              <a:rPr sz="1600" dirty="0" err="1" smtClean="0"/>
              <a:t>sur</a:t>
            </a:r>
            <a:r>
              <a:rPr sz="1600" dirty="0" smtClean="0"/>
              <a:t> des </a:t>
            </a:r>
            <a:r>
              <a:rPr sz="1600" dirty="0" err="1" smtClean="0"/>
              <a:t>racines</a:t>
            </a:r>
            <a:r>
              <a:rPr sz="1600" dirty="0" smtClean="0"/>
              <a:t> </a:t>
            </a:r>
            <a:r>
              <a:rPr sz="1600" dirty="0" err="1" smtClean="0"/>
              <a:t>bien</a:t>
            </a:r>
            <a:r>
              <a:rPr sz="1600" dirty="0" smtClean="0"/>
              <a:t> </a:t>
            </a:r>
            <a:r>
              <a:rPr sz="1600" dirty="0" err="1" smtClean="0"/>
              <a:t>fondées</a:t>
            </a:r>
            <a:r>
              <a:rPr sz="1600" dirty="0" smtClean="0"/>
              <a:t>.</a:t>
            </a:r>
          </a:p>
          <a:p>
            <a:pPr>
              <a:buFont typeface="Wingdings" pitchFamily="2" charset="2"/>
              <a:buChar char="Ø"/>
            </a:pPr>
            <a:endParaRPr lang="fr-FR" sz="1600" dirty="0" smtClean="0"/>
          </a:p>
          <a:p>
            <a:endParaRPr lang="fr-FR" sz="1600" dirty="0" smtClean="0"/>
          </a:p>
        </p:txBody>
      </p:sp>
      <p:sp>
        <p:nvSpPr>
          <p:cNvPr id="6" name="Rectangle 5"/>
          <p:cNvSpPr/>
          <p:nvPr/>
        </p:nvSpPr>
        <p:spPr>
          <a:xfrm>
            <a:off x="1000100" y="928670"/>
            <a:ext cx="2198038" cy="369332"/>
          </a:xfrm>
          <a:prstGeom prst="rect">
            <a:avLst/>
          </a:prstGeom>
        </p:spPr>
        <p:txBody>
          <a:bodyPr wrap="none">
            <a:spAutoFit/>
          </a:bodyPr>
          <a:lstStyle/>
          <a:p>
            <a:r>
              <a:rPr u="sng" smtClean="0">
                <a:solidFill>
                  <a:srgbClr val="00B0F0"/>
                </a:solidFill>
              </a:rPr>
              <a:t>1- </a:t>
            </a:r>
            <a:r>
              <a:rPr b="1" u="sng" smtClean="0">
                <a:solidFill>
                  <a:srgbClr val="00B0F0"/>
                </a:solidFill>
              </a:rPr>
              <a:t>Problématique: </a:t>
            </a:r>
            <a:endParaRPr b="1" u="sng" dirty="0" smtClean="0">
              <a:solidFill>
                <a:srgbClr val="00B0F0"/>
              </a:solidFill>
            </a:endParaRPr>
          </a:p>
        </p:txBody>
      </p:sp>
      <p:pic>
        <p:nvPicPr>
          <p:cNvPr id="4"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7"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4"/>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7"/>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572000" y="1028626"/>
            <a:ext cx="3714776" cy="400110"/>
          </a:xfrm>
          <a:prstGeom prst="rect">
            <a:avLst/>
          </a:prstGeom>
        </p:spPr>
        <p:txBody>
          <a:bodyPr wrap="square">
            <a:spAutoFit/>
          </a:bodyPr>
          <a:lstStyle/>
          <a:p>
            <a:r>
              <a:rPr lang="fr-FR" sz="2000" b="1" dirty="0" smtClean="0">
                <a:solidFill>
                  <a:srgbClr val="00B0F0"/>
                </a:solidFill>
                <a:latin typeface="Cambria" pitchFamily="18" charset="0"/>
              </a:rPr>
              <a:t>         </a:t>
            </a:r>
          </a:p>
        </p:txBody>
      </p:sp>
      <p:sp>
        <p:nvSpPr>
          <p:cNvPr id="9" name="Rectangle 8"/>
          <p:cNvSpPr/>
          <p:nvPr/>
        </p:nvSpPr>
        <p:spPr>
          <a:xfrm>
            <a:off x="5289800" y="2428433"/>
            <a:ext cx="3314648" cy="2800767"/>
          </a:xfrm>
          <a:prstGeom prst="rect">
            <a:avLst/>
          </a:prstGeom>
        </p:spPr>
        <p:txBody>
          <a:bodyPr wrap="square">
            <a:spAutoFit/>
          </a:bodyPr>
          <a:lstStyle/>
          <a:p>
            <a:r>
              <a:rPr lang="fr-FR" sz="1600" dirty="0" smtClean="0">
                <a:latin typeface="Times New Roman" pitchFamily="18" charset="0"/>
                <a:cs typeface="Times New Roman" pitchFamily="18" charset="0"/>
              </a:rPr>
              <a:t>Aucune opération de démolition partielle ou totale d’un immeuble ne peut être entreprise sans l’obtention au préalable d’un permis de démolir, lorsque ledit immeuble est situe sur un site classe ou en voie de classement sur la liste du patrimoine historique, architectural , touristique, culturel ou naturel, ou encore, lorsque l’immeuble a démolir est solidaire de  constructions mitoyennes.</a:t>
            </a:r>
            <a:endParaRPr lang="fr-FR" sz="1600" dirty="0">
              <a:latin typeface="Times New Roman" pitchFamily="18" charset="0"/>
              <a:cs typeface="Times New Roman" pitchFamily="18" charset="0"/>
            </a:endParaRPr>
          </a:p>
        </p:txBody>
      </p:sp>
      <p:sp>
        <p:nvSpPr>
          <p:cNvPr id="12" name="ZoneTexte 11"/>
          <p:cNvSpPr txBox="1"/>
          <p:nvPr/>
        </p:nvSpPr>
        <p:spPr>
          <a:xfrm>
            <a:off x="107504" y="2132856"/>
            <a:ext cx="4320480" cy="4278094"/>
          </a:xfrm>
          <a:prstGeom prst="rect">
            <a:avLst/>
          </a:prstGeom>
          <a:noFill/>
        </p:spPr>
        <p:txBody>
          <a:bodyPr wrap="square" rtlCol="0">
            <a:spAutoFit/>
          </a:bodyPr>
          <a:lstStyle/>
          <a:p>
            <a:r>
              <a:rPr lang="fr-FR" sz="1600" dirty="0" smtClean="0">
                <a:latin typeface="Times New Roman" pitchFamily="18" charset="0"/>
                <a:cs typeface="Times New Roman" pitchFamily="18" charset="0"/>
              </a:rPr>
              <a:t>-à l’achèvement des travaux de construction, d’aménagement , de se faire délivrer un certificat de conformité des travaux effectués avec les dispositions des permis.</a:t>
            </a:r>
          </a:p>
          <a:p>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   -L a remise du certificat de conformité est de la compétence du président de l’APC territorialement compétent pour les permis délivrés par celui-ci et du wali territorialement compétent pour les autres cas.</a:t>
            </a:r>
          </a:p>
          <a:p>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  - Le certificat de vaut permis d’habiter, ou autorisation d’admission public et du personnel si la construction est destinée à des fonctions socio-éducatives aux services, à l’industrie ou au commerces.</a:t>
            </a:r>
          </a:p>
          <a:p>
            <a:endParaRPr lang="fr-FR" sz="1600" dirty="0">
              <a:latin typeface="Times New Roman" pitchFamily="18" charset="0"/>
              <a:cs typeface="Times New Roman" pitchFamily="18" charset="0"/>
            </a:endParaRPr>
          </a:p>
        </p:txBody>
      </p:sp>
      <p:sp>
        <p:nvSpPr>
          <p:cNvPr id="13" name="Ellipse 12"/>
          <p:cNvSpPr/>
          <p:nvPr/>
        </p:nvSpPr>
        <p:spPr bwMode="auto">
          <a:xfrm>
            <a:off x="899592" y="836712"/>
            <a:ext cx="2160240"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pPr algn="ctr"/>
            <a:endParaRPr lang="fr-FR" b="1" dirty="0" smtClean="0">
              <a:solidFill>
                <a:srgbClr val="00B0F0"/>
              </a:solidFill>
              <a:latin typeface="Cambria" pitchFamily="18" charset="0"/>
            </a:endParaRPr>
          </a:p>
          <a:p>
            <a:pPr algn="ctr"/>
            <a:r>
              <a:rPr lang="fr-FR" b="1" dirty="0" smtClean="0">
                <a:solidFill>
                  <a:srgbClr val="00B0F0"/>
                </a:solidFill>
                <a:latin typeface="Cambria" pitchFamily="18" charset="0"/>
              </a:rPr>
              <a:t>LE CERTIFICAT </a:t>
            </a:r>
          </a:p>
          <a:p>
            <a:pPr algn="ctr"/>
            <a:r>
              <a:rPr lang="fr-FR" b="1" dirty="0" smtClean="0">
                <a:solidFill>
                  <a:srgbClr val="00B0F0"/>
                </a:solidFill>
                <a:latin typeface="Cambria" pitchFamily="18" charset="0"/>
              </a:rPr>
              <a:t>DE CONFORMITÉ</a:t>
            </a:r>
          </a:p>
          <a:p>
            <a:pPr algn="ctr" fontAlgn="base">
              <a:spcBef>
                <a:spcPct val="0"/>
              </a:spcBef>
              <a:spcAft>
                <a:spcPct val="0"/>
              </a:spcAft>
            </a:pPr>
            <a:endParaRPr lang="fr-FR" b="1" dirty="0" smtClean="0">
              <a:solidFill>
                <a:srgbClr val="00B0F0"/>
              </a:solidFill>
              <a:latin typeface="Cambria" pitchFamily="18"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14" name="Ellipse 13"/>
          <p:cNvSpPr/>
          <p:nvPr/>
        </p:nvSpPr>
        <p:spPr bwMode="auto">
          <a:xfrm>
            <a:off x="5796136" y="836712"/>
            <a:ext cx="2160240" cy="1080120"/>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endParaRPr lang="fr-FR" b="1" dirty="0" smtClean="0">
              <a:solidFill>
                <a:srgbClr val="00B0F0"/>
              </a:solidFill>
              <a:latin typeface="Cambria" pitchFamily="18" charset="0"/>
            </a:endParaRPr>
          </a:p>
          <a:p>
            <a:pPr algn="ctr"/>
            <a:r>
              <a:rPr lang="fr-FR" b="1" dirty="0" smtClean="0">
                <a:solidFill>
                  <a:srgbClr val="00B0F0"/>
                </a:solidFill>
                <a:latin typeface="Cambria" pitchFamily="18" charset="0"/>
              </a:rPr>
              <a:t>LE PERMIS </a:t>
            </a:r>
          </a:p>
          <a:p>
            <a:pPr algn="ctr"/>
            <a:r>
              <a:rPr lang="fr-FR" b="1" dirty="0" smtClean="0">
                <a:solidFill>
                  <a:srgbClr val="00B0F0"/>
                </a:solidFill>
                <a:latin typeface="Cambria" pitchFamily="18" charset="0"/>
              </a:rPr>
              <a:t>DE DÉMOLIR</a:t>
            </a:r>
          </a:p>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pic>
        <p:nvPicPr>
          <p:cNvPr id="7"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0"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to="" calcmode="lin" valueType="num">
                                      <p:cBhvr>
                                        <p:cTn id="13" dur="1" fill="hold"/>
                                        <p:tgtEl>
                                          <p:spTgt spid="13"/>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lide(fromBottom)">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to="" calcmode="lin" valueType="num">
                                      <p:cBhvr>
                                        <p:cTn id="23" dur="1" fill="hold"/>
                                        <p:tgtEl>
                                          <p:spTgt spid="14"/>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slide(fromBottom)">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7158" y="1155223"/>
            <a:ext cx="8463314" cy="5586145"/>
          </a:xfrm>
          <a:prstGeom prst="rect">
            <a:avLst/>
          </a:prstGeom>
        </p:spPr>
        <p:txBody>
          <a:bodyPr wrap="square">
            <a:spAutoFit/>
          </a:bodyPr>
          <a:lstStyle/>
          <a:p>
            <a:pPr>
              <a:lnSpc>
                <a:spcPct val="150000"/>
              </a:lnSpc>
            </a:pPr>
            <a:r>
              <a:rPr sz="1700" dirty="0" smtClean="0">
                <a:latin typeface="Times New Roman" pitchFamily="18" charset="0"/>
                <a:cs typeface="Times New Roman" pitchFamily="18" charset="0"/>
              </a:rPr>
              <a:t>Les instruments </a:t>
            </a:r>
            <a:r>
              <a:rPr sz="1700" dirty="0" err="1" smtClean="0">
                <a:latin typeface="Times New Roman" pitchFamily="18" charset="0"/>
                <a:cs typeface="Times New Roman" pitchFamily="18" charset="0"/>
              </a:rPr>
              <a:t>d'urbanisme</a:t>
            </a:r>
            <a:r>
              <a:rPr sz="1700" dirty="0" smtClean="0">
                <a:latin typeface="Times New Roman" pitchFamily="18" charset="0"/>
                <a:cs typeface="Times New Roman" pitchFamily="18" charset="0"/>
              </a:rPr>
              <a:t> ne </a:t>
            </a:r>
            <a:r>
              <a:rPr sz="1700" dirty="0" err="1" smtClean="0">
                <a:latin typeface="Times New Roman" pitchFamily="18" charset="0"/>
                <a:cs typeface="Times New Roman" pitchFamily="18" charset="0"/>
              </a:rPr>
              <a:t>doivent</a:t>
            </a:r>
            <a:r>
              <a:rPr sz="1700" dirty="0" smtClean="0">
                <a:latin typeface="Times New Roman" pitchFamily="18" charset="0"/>
                <a:cs typeface="Times New Roman" pitchFamily="18" charset="0"/>
              </a:rPr>
              <a:t> pas </a:t>
            </a:r>
            <a:r>
              <a:rPr sz="1700" dirty="0" err="1" smtClean="0">
                <a:latin typeface="Times New Roman" pitchFamily="18" charset="0"/>
                <a:cs typeface="Times New Roman" pitchFamily="18" charset="0"/>
              </a:rPr>
              <a:t>devenir</a:t>
            </a:r>
            <a:r>
              <a:rPr sz="1700" dirty="0" smtClean="0">
                <a:latin typeface="Times New Roman" pitchFamily="18" charset="0"/>
                <a:cs typeface="Times New Roman" pitchFamily="18" charset="0"/>
              </a:rPr>
              <a:t> de simples </a:t>
            </a:r>
            <a:r>
              <a:rPr sz="1700" dirty="0" err="1" smtClean="0">
                <a:latin typeface="Times New Roman" pitchFamily="18" charset="0"/>
                <a:cs typeface="Times New Roman" pitchFamily="18" charset="0"/>
              </a:rPr>
              <a:t>répliques</a:t>
            </a:r>
            <a:r>
              <a:rPr sz="1700" dirty="0" smtClean="0">
                <a:latin typeface="Times New Roman" pitchFamily="18" charset="0"/>
                <a:cs typeface="Times New Roman" pitchFamily="18" charset="0"/>
              </a:rPr>
              <a:t> des </a:t>
            </a:r>
            <a:r>
              <a:rPr sz="1700" dirty="0" err="1" smtClean="0">
                <a:latin typeface="Times New Roman" pitchFamily="18" charset="0"/>
                <a:cs typeface="Times New Roman" pitchFamily="18" charset="0"/>
              </a:rPr>
              <a:t>vieux</a:t>
            </a:r>
            <a:r>
              <a:rPr sz="1700" dirty="0" smtClean="0">
                <a:latin typeface="Times New Roman" pitchFamily="18" charset="0"/>
                <a:cs typeface="Times New Roman" pitchFamily="18" charset="0"/>
              </a:rPr>
              <a:t> PUD. </a:t>
            </a:r>
          </a:p>
          <a:p>
            <a:pPr>
              <a:lnSpc>
                <a:spcPct val="150000"/>
              </a:lnSpc>
            </a:pPr>
            <a:r>
              <a:rPr sz="1700" dirty="0" err="1" smtClean="0">
                <a:latin typeface="Times New Roman" pitchFamily="18" charset="0"/>
                <a:cs typeface="Times New Roman" pitchFamily="18" charset="0"/>
              </a:rPr>
              <a:t>Ils</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doivent</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atténuer</a:t>
            </a:r>
            <a:r>
              <a:rPr sz="1700" dirty="0" smtClean="0">
                <a:latin typeface="Times New Roman" pitchFamily="18" charset="0"/>
                <a:cs typeface="Times New Roman" pitchFamily="18" charset="0"/>
              </a:rPr>
              <a:t> les </a:t>
            </a:r>
            <a:r>
              <a:rPr sz="1700" dirty="0" err="1" smtClean="0">
                <a:latin typeface="Times New Roman" pitchFamily="18" charset="0"/>
                <a:cs typeface="Times New Roman" pitchFamily="18" charset="0"/>
              </a:rPr>
              <a:t>effets</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négatifs</a:t>
            </a:r>
            <a:r>
              <a:rPr sz="1700" dirty="0" smtClean="0">
                <a:latin typeface="Times New Roman" pitchFamily="18" charset="0"/>
                <a:cs typeface="Times New Roman" pitchFamily="18" charset="0"/>
              </a:rPr>
              <a:t> de la </a:t>
            </a:r>
            <a:r>
              <a:rPr sz="1700" dirty="0" err="1" smtClean="0">
                <a:latin typeface="Times New Roman" pitchFamily="18" charset="0"/>
                <a:cs typeface="Times New Roman" pitchFamily="18" charset="0"/>
              </a:rPr>
              <a:t>réglementation</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urbaine</a:t>
            </a:r>
            <a:r>
              <a:rPr sz="1700" dirty="0" smtClean="0">
                <a:latin typeface="Times New Roman" pitchFamily="18" charset="0"/>
                <a:cs typeface="Times New Roman" pitchFamily="18" charset="0"/>
              </a:rPr>
              <a:t>, en </a:t>
            </a:r>
            <a:r>
              <a:rPr sz="1700" dirty="0" err="1" smtClean="0">
                <a:latin typeface="Times New Roman" pitchFamily="18" charset="0"/>
                <a:cs typeface="Times New Roman" pitchFamily="18" charset="0"/>
              </a:rPr>
              <a:t>devenant</a:t>
            </a:r>
            <a:r>
              <a:rPr sz="1700" dirty="0" smtClean="0">
                <a:latin typeface="Times New Roman" pitchFamily="18" charset="0"/>
                <a:cs typeface="Times New Roman" pitchFamily="18" charset="0"/>
              </a:rPr>
              <a:t> des instruments </a:t>
            </a:r>
            <a:r>
              <a:rPr sz="1700" dirty="0" err="1" smtClean="0">
                <a:latin typeface="Times New Roman" pitchFamily="18" charset="0"/>
                <a:cs typeface="Times New Roman" pitchFamily="18" charset="0"/>
              </a:rPr>
              <a:t>d'urbanisme</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réellement</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spécifiques</a:t>
            </a:r>
            <a:r>
              <a:rPr sz="1700" dirty="0" smtClean="0">
                <a:latin typeface="Times New Roman" pitchFamily="18" charset="0"/>
                <a:cs typeface="Times New Roman" pitchFamily="18" charset="0"/>
              </a:rPr>
              <a:t>:</a:t>
            </a:r>
          </a:p>
          <a:p>
            <a:pPr>
              <a:lnSpc>
                <a:spcPct val="150000"/>
              </a:lnSpc>
              <a:buFontTx/>
              <a:buChar char="-"/>
            </a:pPr>
            <a:r>
              <a:rPr sz="1700" dirty="0" err="1" smtClean="0">
                <a:latin typeface="Times New Roman" pitchFamily="18" charset="0"/>
                <a:cs typeface="Times New Roman" pitchFamily="18" charset="0"/>
              </a:rPr>
              <a:t>mettant</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l'accent</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sur</a:t>
            </a:r>
            <a:r>
              <a:rPr sz="1700" dirty="0" smtClean="0">
                <a:latin typeface="Times New Roman" pitchFamily="18" charset="0"/>
                <a:cs typeface="Times New Roman" pitchFamily="18" charset="0"/>
              </a:rPr>
              <a:t> les conditions locales, </a:t>
            </a:r>
            <a:r>
              <a:rPr sz="1700" dirty="0" err="1" smtClean="0">
                <a:latin typeface="Times New Roman" pitchFamily="18" charset="0"/>
                <a:cs typeface="Times New Roman" pitchFamily="18" charset="0"/>
              </a:rPr>
              <a:t>orientant</a:t>
            </a:r>
            <a:r>
              <a:rPr sz="1700" dirty="0" smtClean="0">
                <a:latin typeface="Times New Roman" pitchFamily="18" charset="0"/>
                <a:cs typeface="Times New Roman" pitchFamily="18" charset="0"/>
              </a:rPr>
              <a:t> de </a:t>
            </a:r>
            <a:r>
              <a:rPr sz="1700" dirty="0" err="1" smtClean="0">
                <a:latin typeface="Times New Roman" pitchFamily="18" charset="0"/>
                <a:cs typeface="Times New Roman" pitchFamily="18" charset="0"/>
              </a:rPr>
              <a:t>manière</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souple</a:t>
            </a:r>
            <a:r>
              <a:rPr sz="1700" dirty="0" smtClean="0">
                <a:latin typeface="Times New Roman" pitchFamily="18" charset="0"/>
                <a:cs typeface="Times New Roman" pitchFamily="18" charset="0"/>
              </a:rPr>
              <a:t> les actions </a:t>
            </a:r>
            <a:r>
              <a:rPr sz="1700" dirty="0" err="1" smtClean="0">
                <a:latin typeface="Times New Roman" pitchFamily="18" charset="0"/>
                <a:cs typeface="Times New Roman" pitchFamily="18" charset="0"/>
              </a:rPr>
              <a:t>d'urbanisme</a:t>
            </a:r>
            <a:r>
              <a:rPr sz="1700" dirty="0" smtClean="0">
                <a:latin typeface="Times New Roman" pitchFamily="18" charset="0"/>
                <a:cs typeface="Times New Roman" pitchFamily="18" charset="0"/>
              </a:rPr>
              <a:t> et </a:t>
            </a:r>
            <a:r>
              <a:rPr sz="1700" dirty="0" err="1" smtClean="0">
                <a:latin typeface="Times New Roman" pitchFamily="18" charset="0"/>
                <a:cs typeface="Times New Roman" pitchFamily="18" charset="0"/>
              </a:rPr>
              <a:t>incitant</a:t>
            </a:r>
            <a:r>
              <a:rPr sz="1700" dirty="0" smtClean="0">
                <a:latin typeface="Times New Roman" pitchFamily="18" charset="0"/>
                <a:cs typeface="Times New Roman" pitchFamily="18" charset="0"/>
              </a:rPr>
              <a:t> à </a:t>
            </a:r>
            <a:r>
              <a:rPr sz="1700" dirty="0" err="1" smtClean="0">
                <a:latin typeface="Times New Roman" pitchFamily="18" charset="0"/>
                <a:cs typeface="Times New Roman" pitchFamily="18" charset="0"/>
              </a:rPr>
              <a:t>produire</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une</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urbanisation</a:t>
            </a:r>
            <a:r>
              <a:rPr sz="1700" dirty="0" smtClean="0">
                <a:latin typeface="Times New Roman" pitchFamily="18" charset="0"/>
                <a:cs typeface="Times New Roman" pitchFamily="18" charset="0"/>
              </a:rPr>
              <a:t> de </a:t>
            </a:r>
            <a:r>
              <a:rPr sz="1700" dirty="0" err="1" smtClean="0">
                <a:latin typeface="Times New Roman" pitchFamily="18" charset="0"/>
                <a:cs typeface="Times New Roman" pitchFamily="18" charset="0"/>
              </a:rPr>
              <a:t>qualité</a:t>
            </a:r>
            <a:r>
              <a:rPr sz="1700" dirty="0" smtClean="0">
                <a:latin typeface="Times New Roman" pitchFamily="18" charset="0"/>
                <a:cs typeface="Times New Roman" pitchFamily="18" charset="0"/>
              </a:rPr>
              <a:t>. En </a:t>
            </a:r>
            <a:r>
              <a:rPr sz="1700" dirty="0" err="1" smtClean="0">
                <a:latin typeface="Times New Roman" pitchFamily="18" charset="0"/>
                <a:cs typeface="Times New Roman" pitchFamily="18" charset="0"/>
              </a:rPr>
              <a:t>matière</a:t>
            </a:r>
            <a:r>
              <a:rPr sz="1700" dirty="0" smtClean="0">
                <a:latin typeface="Times New Roman" pitchFamily="18" charset="0"/>
                <a:cs typeface="Times New Roman" pitchFamily="18" charset="0"/>
              </a:rPr>
              <a:t> de </a:t>
            </a:r>
            <a:r>
              <a:rPr sz="1700" dirty="0" err="1" smtClean="0">
                <a:latin typeface="Times New Roman" pitchFamily="18" charset="0"/>
                <a:cs typeface="Times New Roman" pitchFamily="18" charset="0"/>
              </a:rPr>
              <a:t>législation</a:t>
            </a:r>
            <a:r>
              <a:rPr sz="1700" dirty="0" smtClean="0">
                <a:latin typeface="Times New Roman" pitchFamily="18" charset="0"/>
                <a:cs typeface="Times New Roman" pitchFamily="18" charset="0"/>
              </a:rPr>
              <a:t>,</a:t>
            </a:r>
          </a:p>
          <a:p>
            <a:pPr>
              <a:lnSpc>
                <a:spcPct val="150000"/>
              </a:lnSpc>
              <a:buFontTx/>
              <a:buChar char="-"/>
            </a:pPr>
            <a:r>
              <a:rPr sz="1700" dirty="0" smtClean="0">
                <a:latin typeface="Times New Roman" pitchFamily="18" charset="0"/>
                <a:cs typeface="Times New Roman" pitchFamily="18" charset="0"/>
              </a:rPr>
              <a:t> le pays a </a:t>
            </a:r>
            <a:r>
              <a:rPr sz="1700" dirty="0" err="1" smtClean="0">
                <a:latin typeface="Times New Roman" pitchFamily="18" charset="0"/>
                <a:cs typeface="Times New Roman" pitchFamily="18" charset="0"/>
              </a:rPr>
              <a:t>fourni</a:t>
            </a:r>
            <a:r>
              <a:rPr sz="1700" dirty="0" smtClean="0">
                <a:latin typeface="Times New Roman" pitchFamily="18" charset="0"/>
                <a:cs typeface="Times New Roman" pitchFamily="18" charset="0"/>
              </a:rPr>
              <a:t> beaucoup </a:t>
            </a:r>
            <a:r>
              <a:rPr sz="1700" dirty="0" err="1" smtClean="0">
                <a:latin typeface="Times New Roman" pitchFamily="18" charset="0"/>
                <a:cs typeface="Times New Roman" pitchFamily="18" charset="0"/>
              </a:rPr>
              <a:t>d’efforts</a:t>
            </a:r>
            <a:r>
              <a:rPr sz="1700" dirty="0" smtClean="0">
                <a:latin typeface="Times New Roman" pitchFamily="18" charset="0"/>
                <a:cs typeface="Times New Roman" pitchFamily="18" charset="0"/>
              </a:rPr>
              <a:t> en </a:t>
            </a:r>
            <a:r>
              <a:rPr sz="1700" dirty="0" err="1" smtClean="0">
                <a:latin typeface="Times New Roman" pitchFamily="18" charset="0"/>
                <a:cs typeface="Times New Roman" pitchFamily="18" charset="0"/>
              </a:rPr>
              <a:t>promulguant</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plusieurs</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lois</a:t>
            </a:r>
            <a:r>
              <a:rPr sz="1700" dirty="0" smtClean="0">
                <a:latin typeface="Times New Roman" pitchFamily="18" charset="0"/>
                <a:cs typeface="Times New Roman" pitchFamily="18" charset="0"/>
              </a:rPr>
              <a:t> qui </a:t>
            </a:r>
            <a:r>
              <a:rPr sz="1700" dirty="0" err="1" smtClean="0">
                <a:latin typeface="Times New Roman" pitchFamily="18" charset="0"/>
                <a:cs typeface="Times New Roman" pitchFamily="18" charset="0"/>
              </a:rPr>
              <a:t>sont</a:t>
            </a:r>
            <a:r>
              <a:rPr sz="1700" dirty="0" smtClean="0">
                <a:latin typeface="Times New Roman" pitchFamily="18" charset="0"/>
                <a:cs typeface="Times New Roman" pitchFamily="18" charset="0"/>
              </a:rPr>
              <a:t> des </a:t>
            </a:r>
            <a:r>
              <a:rPr sz="1700" dirty="0" err="1" smtClean="0">
                <a:latin typeface="Times New Roman" pitchFamily="18" charset="0"/>
                <a:cs typeface="Times New Roman" pitchFamily="18" charset="0"/>
              </a:rPr>
              <a:t>preuves</a:t>
            </a:r>
            <a:r>
              <a:rPr sz="1700" dirty="0" smtClean="0">
                <a:latin typeface="Times New Roman" pitchFamily="18" charset="0"/>
                <a:cs typeface="Times New Roman" pitchFamily="18" charset="0"/>
              </a:rPr>
              <a:t> de la </a:t>
            </a:r>
            <a:r>
              <a:rPr sz="1700" dirty="0" err="1" smtClean="0">
                <a:latin typeface="Times New Roman" pitchFamily="18" charset="0"/>
                <a:cs typeface="Times New Roman" pitchFamily="18" charset="0"/>
              </a:rPr>
              <a:t>volonté</a:t>
            </a:r>
            <a:r>
              <a:rPr sz="1700" dirty="0" smtClean="0">
                <a:latin typeface="Times New Roman" pitchFamily="18" charset="0"/>
                <a:cs typeface="Times New Roman" pitchFamily="18" charset="0"/>
              </a:rPr>
              <a:t> de </a:t>
            </a:r>
            <a:r>
              <a:rPr sz="1700" dirty="0" err="1" smtClean="0">
                <a:latin typeface="Times New Roman" pitchFamily="18" charset="0"/>
                <a:cs typeface="Times New Roman" pitchFamily="18" charset="0"/>
              </a:rPr>
              <a:t>l’Algérie</a:t>
            </a:r>
            <a:r>
              <a:rPr sz="1700" dirty="0" smtClean="0">
                <a:latin typeface="Times New Roman" pitchFamily="18" charset="0"/>
                <a:cs typeface="Times New Roman" pitchFamily="18" charset="0"/>
              </a:rPr>
              <a:t> à </a:t>
            </a:r>
            <a:r>
              <a:rPr sz="1700" dirty="0" err="1" smtClean="0">
                <a:latin typeface="Times New Roman" pitchFamily="18" charset="0"/>
                <a:cs typeface="Times New Roman" pitchFamily="18" charset="0"/>
              </a:rPr>
              <a:t>sauvegarder</a:t>
            </a:r>
            <a:r>
              <a:rPr sz="1700" dirty="0" smtClean="0">
                <a:latin typeface="Times New Roman" pitchFamily="18" charset="0"/>
                <a:cs typeface="Times New Roman" pitchFamily="18" charset="0"/>
              </a:rPr>
              <a:t> son patrimoine </a:t>
            </a:r>
            <a:r>
              <a:rPr sz="1700" dirty="0" err="1" smtClean="0">
                <a:latin typeface="Times New Roman" pitchFamily="18" charset="0"/>
                <a:cs typeface="Times New Roman" pitchFamily="18" charset="0"/>
              </a:rPr>
              <a:t>telles</a:t>
            </a:r>
            <a:r>
              <a:rPr sz="1700" dirty="0" smtClean="0">
                <a:latin typeface="Times New Roman" pitchFamily="18" charset="0"/>
                <a:cs typeface="Times New Roman" pitchFamily="18" charset="0"/>
              </a:rPr>
              <a:t> que :</a:t>
            </a:r>
          </a:p>
          <a:p>
            <a:pPr>
              <a:lnSpc>
                <a:spcPct val="150000"/>
              </a:lnSpc>
              <a:buFontTx/>
              <a:buChar char="-"/>
            </a:pPr>
            <a:r>
              <a:rPr lang="fr-FR" sz="1700" dirty="0" smtClean="0">
                <a:latin typeface="Times New Roman" pitchFamily="18" charset="0"/>
                <a:cs typeface="Times New Roman" pitchFamily="18" charset="0"/>
              </a:rPr>
              <a:t>la loi 90-29 du 1er décembre 1990 relative a l’aménagement et l’urbanisme et ces décrets d’application, </a:t>
            </a:r>
          </a:p>
          <a:p>
            <a:pPr>
              <a:lnSpc>
                <a:spcPct val="150000"/>
              </a:lnSpc>
              <a:buFontTx/>
              <a:buChar char="-"/>
            </a:pPr>
            <a:r>
              <a:rPr sz="1700" dirty="0" smtClean="0">
                <a:latin typeface="Times New Roman" pitchFamily="18" charset="0"/>
                <a:cs typeface="Times New Roman" pitchFamily="18" charset="0"/>
              </a:rPr>
              <a:t>la </a:t>
            </a:r>
            <a:r>
              <a:rPr sz="1700" dirty="0" err="1" smtClean="0">
                <a:latin typeface="Times New Roman" pitchFamily="18" charset="0"/>
                <a:cs typeface="Times New Roman" pitchFamily="18" charset="0"/>
              </a:rPr>
              <a:t>loi</a:t>
            </a:r>
            <a:r>
              <a:rPr sz="1700" dirty="0" smtClean="0">
                <a:latin typeface="Times New Roman" pitchFamily="18" charset="0"/>
                <a:cs typeface="Times New Roman" pitchFamily="18" charset="0"/>
              </a:rPr>
              <a:t> n°98-04 du 15 </a:t>
            </a:r>
            <a:r>
              <a:rPr sz="1700" dirty="0" err="1" smtClean="0">
                <a:latin typeface="Times New Roman" pitchFamily="18" charset="0"/>
                <a:cs typeface="Times New Roman" pitchFamily="18" charset="0"/>
              </a:rPr>
              <a:t>Juin</a:t>
            </a:r>
            <a:r>
              <a:rPr sz="1700" dirty="0" smtClean="0">
                <a:latin typeface="Times New Roman" pitchFamily="18" charset="0"/>
                <a:cs typeface="Times New Roman" pitchFamily="18" charset="0"/>
              </a:rPr>
              <a:t> 1998 relative à la protection du patrimoine </a:t>
            </a:r>
            <a:r>
              <a:rPr sz="1700" dirty="0" err="1" smtClean="0">
                <a:latin typeface="Times New Roman" pitchFamily="18" charset="0"/>
                <a:cs typeface="Times New Roman" pitchFamily="18" charset="0"/>
              </a:rPr>
              <a:t>culturel</a:t>
            </a:r>
            <a:r>
              <a:rPr sz="1700" dirty="0" smtClean="0">
                <a:latin typeface="Times New Roman" pitchFamily="18" charset="0"/>
                <a:cs typeface="Times New Roman" pitchFamily="18" charset="0"/>
              </a:rPr>
              <a:t> et </a:t>
            </a:r>
            <a:r>
              <a:rPr sz="1700" dirty="0" err="1" smtClean="0">
                <a:latin typeface="Times New Roman" pitchFamily="18" charset="0"/>
                <a:cs typeface="Times New Roman" pitchFamily="18" charset="0"/>
              </a:rPr>
              <a:t>ces</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décrets</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d’application</a:t>
            </a:r>
            <a:r>
              <a:rPr sz="1700" dirty="0" smtClean="0">
                <a:latin typeface="Times New Roman" pitchFamily="18" charset="0"/>
                <a:cs typeface="Times New Roman" pitchFamily="18" charset="0"/>
              </a:rPr>
              <a:t>, </a:t>
            </a:r>
          </a:p>
          <a:p>
            <a:pPr>
              <a:lnSpc>
                <a:spcPct val="150000"/>
              </a:lnSpc>
              <a:buFontTx/>
              <a:buChar char="-"/>
            </a:pPr>
            <a:r>
              <a:rPr sz="1700" dirty="0" smtClean="0">
                <a:latin typeface="Times New Roman" pitchFamily="18" charset="0"/>
                <a:cs typeface="Times New Roman" pitchFamily="18" charset="0"/>
              </a:rPr>
              <a:t>la </a:t>
            </a:r>
            <a:r>
              <a:rPr sz="1700" dirty="0" err="1" smtClean="0">
                <a:latin typeface="Times New Roman" pitchFamily="18" charset="0"/>
                <a:cs typeface="Times New Roman" pitchFamily="18" charset="0"/>
              </a:rPr>
              <a:t>loi</a:t>
            </a:r>
            <a:r>
              <a:rPr sz="1700" dirty="0" smtClean="0">
                <a:latin typeface="Times New Roman" pitchFamily="18" charset="0"/>
                <a:cs typeface="Times New Roman" pitchFamily="18" charset="0"/>
              </a:rPr>
              <a:t> n°01-20 du 12/12/2001 relative à </a:t>
            </a:r>
            <a:r>
              <a:rPr sz="1700" dirty="0" err="1" smtClean="0">
                <a:latin typeface="Times New Roman" pitchFamily="18" charset="0"/>
                <a:cs typeface="Times New Roman" pitchFamily="18" charset="0"/>
              </a:rPr>
              <a:t>l’aménagement</a:t>
            </a:r>
            <a:r>
              <a:rPr sz="1700" dirty="0" smtClean="0">
                <a:latin typeface="Times New Roman" pitchFamily="18" charset="0"/>
                <a:cs typeface="Times New Roman" pitchFamily="18" charset="0"/>
              </a:rPr>
              <a:t> et au </a:t>
            </a:r>
            <a:r>
              <a:rPr sz="1700" dirty="0" err="1" smtClean="0">
                <a:latin typeface="Times New Roman" pitchFamily="18" charset="0"/>
                <a:cs typeface="Times New Roman" pitchFamily="18" charset="0"/>
              </a:rPr>
              <a:t>développement</a:t>
            </a:r>
            <a:r>
              <a:rPr sz="1700" dirty="0" smtClean="0">
                <a:latin typeface="Times New Roman" pitchFamily="18" charset="0"/>
                <a:cs typeface="Times New Roman" pitchFamily="18" charset="0"/>
              </a:rPr>
              <a:t> durable du </a:t>
            </a:r>
            <a:r>
              <a:rPr sz="1700" dirty="0" err="1" smtClean="0">
                <a:latin typeface="Times New Roman" pitchFamily="18" charset="0"/>
                <a:cs typeface="Times New Roman" pitchFamily="18" charset="0"/>
              </a:rPr>
              <a:t>territoire</a:t>
            </a:r>
            <a:r>
              <a:rPr sz="1700" dirty="0" smtClean="0">
                <a:latin typeface="Times New Roman" pitchFamily="18" charset="0"/>
                <a:cs typeface="Times New Roman" pitchFamily="18" charset="0"/>
              </a:rPr>
              <a:t>.</a:t>
            </a:r>
          </a:p>
          <a:p>
            <a:pPr>
              <a:lnSpc>
                <a:spcPct val="150000"/>
              </a:lnSpc>
              <a:buFontTx/>
              <a:buChar char="-"/>
            </a:pPr>
            <a:r>
              <a:rPr sz="1700" dirty="0" smtClean="0">
                <a:latin typeface="Times New Roman" pitchFamily="18" charset="0"/>
                <a:cs typeface="Times New Roman" pitchFamily="18" charset="0"/>
              </a:rPr>
              <a:t>la </a:t>
            </a:r>
            <a:r>
              <a:rPr sz="1700" dirty="0" err="1" smtClean="0">
                <a:latin typeface="Times New Roman" pitchFamily="18" charset="0"/>
                <a:cs typeface="Times New Roman" pitchFamily="18" charset="0"/>
              </a:rPr>
              <a:t>loi</a:t>
            </a:r>
            <a:r>
              <a:rPr sz="1700" dirty="0" smtClean="0">
                <a:latin typeface="Times New Roman" pitchFamily="18" charset="0"/>
                <a:cs typeface="Times New Roman" pitchFamily="18" charset="0"/>
              </a:rPr>
              <a:t> n°06-06 du 20 </a:t>
            </a:r>
            <a:r>
              <a:rPr sz="1700" dirty="0" err="1" smtClean="0">
                <a:latin typeface="Times New Roman" pitchFamily="18" charset="0"/>
                <a:cs typeface="Times New Roman" pitchFamily="18" charset="0"/>
              </a:rPr>
              <a:t>Février</a:t>
            </a:r>
            <a:r>
              <a:rPr sz="1700" dirty="0" smtClean="0">
                <a:latin typeface="Times New Roman" pitchFamily="18" charset="0"/>
                <a:cs typeface="Times New Roman" pitchFamily="18" charset="0"/>
              </a:rPr>
              <a:t> 2006 </a:t>
            </a:r>
            <a:r>
              <a:rPr sz="1700" dirty="0" err="1" smtClean="0">
                <a:latin typeface="Times New Roman" pitchFamily="18" charset="0"/>
                <a:cs typeface="Times New Roman" pitchFamily="18" charset="0"/>
              </a:rPr>
              <a:t>portant</a:t>
            </a:r>
            <a:r>
              <a:rPr sz="1700" dirty="0" smtClean="0">
                <a:latin typeface="Times New Roman" pitchFamily="18" charset="0"/>
                <a:cs typeface="Times New Roman" pitchFamily="18" charset="0"/>
              </a:rPr>
              <a:t> la </a:t>
            </a:r>
            <a:r>
              <a:rPr sz="1700" dirty="0" err="1" smtClean="0">
                <a:latin typeface="Times New Roman" pitchFamily="18" charset="0"/>
                <a:cs typeface="Times New Roman" pitchFamily="18" charset="0"/>
              </a:rPr>
              <a:t>loi</a:t>
            </a:r>
            <a:r>
              <a:rPr sz="1700" dirty="0" smtClean="0">
                <a:latin typeface="Times New Roman" pitchFamily="18" charset="0"/>
                <a:cs typeface="Times New Roman" pitchFamily="18" charset="0"/>
              </a:rPr>
              <a:t> </a:t>
            </a:r>
            <a:r>
              <a:rPr sz="1700" dirty="0" err="1" smtClean="0">
                <a:latin typeface="Times New Roman" pitchFamily="18" charset="0"/>
                <a:cs typeface="Times New Roman" pitchFamily="18" charset="0"/>
              </a:rPr>
              <a:t>d’orientation</a:t>
            </a:r>
            <a:r>
              <a:rPr sz="1700" dirty="0" smtClean="0">
                <a:latin typeface="Times New Roman" pitchFamily="18" charset="0"/>
                <a:cs typeface="Times New Roman" pitchFamily="18" charset="0"/>
              </a:rPr>
              <a:t> de la </a:t>
            </a:r>
            <a:r>
              <a:rPr sz="1700" dirty="0" err="1" smtClean="0">
                <a:latin typeface="Times New Roman" pitchFamily="18" charset="0"/>
                <a:cs typeface="Times New Roman" pitchFamily="18" charset="0"/>
              </a:rPr>
              <a:t>ville</a:t>
            </a:r>
            <a:r>
              <a:rPr sz="1700" dirty="0" smtClean="0">
                <a:latin typeface="Times New Roman" pitchFamily="18" charset="0"/>
                <a:cs typeface="Times New Roman" pitchFamily="18" charset="0"/>
              </a:rPr>
              <a:t>. </a:t>
            </a:r>
            <a:endParaRPr lang="fr-FR" sz="1700" dirty="0">
              <a:latin typeface="Times New Roman" pitchFamily="18" charset="0"/>
              <a:cs typeface="Times New Roman" pitchFamily="18" charset="0"/>
            </a:endParaRPr>
          </a:p>
        </p:txBody>
      </p:sp>
      <p:sp>
        <p:nvSpPr>
          <p:cNvPr id="11" name="Rectangle 10"/>
          <p:cNvSpPr/>
          <p:nvPr/>
        </p:nvSpPr>
        <p:spPr>
          <a:xfrm>
            <a:off x="928662" y="620688"/>
            <a:ext cx="1941557" cy="369332"/>
          </a:xfrm>
          <a:prstGeom prst="rect">
            <a:avLst/>
          </a:prstGeom>
        </p:spPr>
        <p:txBody>
          <a:bodyPr wrap="none">
            <a:spAutoFit/>
          </a:bodyPr>
          <a:lstStyle/>
          <a:p>
            <a:r>
              <a:rPr b="1" u="sng" smtClean="0">
                <a:solidFill>
                  <a:srgbClr val="00B0F0"/>
                </a:solidFill>
              </a:rPr>
              <a:t>CONCLUSION : </a:t>
            </a:r>
            <a:endParaRPr lang="fr-FR" u="sng" dirty="0">
              <a:solidFill>
                <a:srgbClr val="00B0F0"/>
              </a:solidFill>
            </a:endParaRPr>
          </a:p>
        </p:txBody>
      </p:sp>
      <p:pic>
        <p:nvPicPr>
          <p:cNvPr id="4"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5"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4"/>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5"/>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p:cNvSpPr/>
          <p:nvPr/>
        </p:nvSpPr>
        <p:spPr bwMode="auto">
          <a:xfrm>
            <a:off x="642910" y="2071678"/>
            <a:ext cx="7286676" cy="314327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8" name="Titre 2"/>
          <p:cNvSpPr txBox="1">
            <a:spLocks/>
          </p:cNvSpPr>
          <p:nvPr/>
        </p:nvSpPr>
        <p:spPr bwMode="auto">
          <a:xfrm>
            <a:off x="428628" y="2871798"/>
            <a:ext cx="7786710" cy="15573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a:r>
              <a:rPr sz="4000" b="1" i="1" smtClean="0">
                <a:solidFill>
                  <a:schemeClr val="bg1">
                    <a:lumMod val="65000"/>
                  </a:schemeClr>
                </a:solidFill>
              </a:rPr>
              <a:t>ETUDE DE CAS : </a:t>
            </a:r>
          </a:p>
          <a:p>
            <a:pPr algn="ctr"/>
            <a:r>
              <a:rPr sz="4000" b="1" i="1" smtClean="0">
                <a:solidFill>
                  <a:schemeClr val="bg1">
                    <a:lumMod val="65000"/>
                  </a:schemeClr>
                </a:solidFill>
              </a:rPr>
              <a:t>LA CASBAH DE MAZOUNA </a:t>
            </a:r>
            <a:endParaRPr sz="4000" b="1" i="1" u="sng" dirty="0" smtClean="0">
              <a:solidFill>
                <a:schemeClr val="bg1">
                  <a:lumMod val="65000"/>
                </a:schemeClr>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876" y="1484784"/>
            <a:ext cx="5786446" cy="5509200"/>
          </a:xfrm>
          <a:prstGeom prst="rect">
            <a:avLst/>
          </a:prstGeom>
        </p:spPr>
        <p:txBody>
          <a:bodyPr wrap="square">
            <a:spAutoFit/>
          </a:bodyPr>
          <a:lstStyle/>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de la Science et des savants" </a:t>
            </a:r>
            <a:r>
              <a:rPr sz="1600" dirty="0" err="1" smtClean="0">
                <a:latin typeface="Times New Roman" pitchFamily="18" charset="0"/>
                <a:cs typeface="Times New Roman" pitchFamily="18" charset="0"/>
              </a:rPr>
              <a:t>Ancienne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capitale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L'Ouest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Algérienne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occupait</a:t>
            </a:r>
            <a:r>
              <a:rPr sz="1600" dirty="0" smtClean="0">
                <a:latin typeface="Times New Roman" pitchFamily="18" charset="0"/>
                <a:cs typeface="Times New Roman" pitchFamily="18" charset="0"/>
              </a:rPr>
              <a:t> pendant </a:t>
            </a:r>
            <a:r>
              <a:rPr sz="1600" dirty="0" err="1" smtClean="0">
                <a:latin typeface="Times New Roman" pitchFamily="18" charset="0"/>
                <a:cs typeface="Times New Roman" pitchFamily="18" charset="0"/>
              </a:rPr>
              <a:t>cette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période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place </a:t>
            </a:r>
            <a:r>
              <a:rPr sz="1600" dirty="0" err="1" smtClean="0">
                <a:latin typeface="Times New Roman" pitchFamily="18" charset="0"/>
                <a:cs typeface="Times New Roman" pitchFamily="18" charset="0"/>
              </a:rPr>
              <a:t>importante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l'ORANIE</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MEDERSA qui </a:t>
            </a:r>
            <a:r>
              <a:rPr sz="1600" dirty="0" err="1" smtClean="0">
                <a:latin typeface="Times New Roman" pitchFamily="18" charset="0"/>
                <a:cs typeface="Times New Roman" pitchFamily="18" charset="0"/>
              </a:rPr>
              <a:t>assurait</a:t>
            </a:r>
            <a:r>
              <a:rPr sz="1600" dirty="0" smtClean="0">
                <a:latin typeface="Times New Roman" pitchFamily="18" charset="0"/>
                <a:cs typeface="Times New Roman" pitchFamily="18" charset="0"/>
              </a:rPr>
              <a:t> la formation de « TOLBAS » </a:t>
            </a:r>
            <a:r>
              <a:rPr sz="1600" dirty="0" err="1" smtClean="0">
                <a:latin typeface="Times New Roman" pitchFamily="18" charset="0"/>
                <a:cs typeface="Times New Roman" pitchFamily="18" charset="0"/>
              </a:rPr>
              <a:t>venus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tous</a:t>
            </a:r>
            <a:r>
              <a:rPr sz="1600" dirty="0" smtClean="0">
                <a:latin typeface="Times New Roman" pitchFamily="18" charset="0"/>
                <a:cs typeface="Times New Roman" pitchFamily="18" charset="0"/>
              </a:rPr>
              <a:t> les coins du pays et </a:t>
            </a:r>
            <a:r>
              <a:rPr sz="1600" dirty="0" err="1" smtClean="0">
                <a:latin typeface="Times New Roman" pitchFamily="18" charset="0"/>
                <a:cs typeface="Times New Roman" pitchFamily="18" charset="0"/>
              </a:rPr>
              <a:t>même</a:t>
            </a:r>
            <a:r>
              <a:rPr sz="1600" dirty="0" smtClean="0">
                <a:latin typeface="Times New Roman" pitchFamily="18" charset="0"/>
                <a:cs typeface="Times New Roman" pitchFamily="18" charset="0"/>
              </a:rPr>
              <a:t> au-</a:t>
            </a:r>
            <a:r>
              <a:rPr sz="1600" dirty="0" err="1" smtClean="0">
                <a:latin typeface="Times New Roman" pitchFamily="18" charset="0"/>
                <a:cs typeface="Times New Roman" pitchFamily="18" charset="0"/>
              </a:rPr>
              <a:t>delà</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frontières</a:t>
            </a:r>
            <a:r>
              <a:rPr sz="1600" dirty="0" smtClean="0">
                <a:latin typeface="Times New Roman" pitchFamily="18" charset="0"/>
                <a:cs typeface="Times New Roman" pitchFamily="18" charset="0"/>
              </a:rPr>
              <a:t>, (MAROC et </a:t>
            </a:r>
            <a:r>
              <a:rPr sz="1600" dirty="0" err="1" smtClean="0">
                <a:latin typeface="Times New Roman" pitchFamily="18" charset="0"/>
                <a:cs typeface="Times New Roman" pitchFamily="18" charset="0"/>
              </a:rPr>
              <a:t>Tunisie</a:t>
            </a:r>
            <a:r>
              <a:rPr sz="1600" dirty="0" smtClean="0">
                <a:latin typeface="Times New Roman" pitchFamily="18" charset="0"/>
                <a:cs typeface="Times New Roman" pitchFamily="18" charset="0"/>
              </a:rPr>
              <a:t>).</a:t>
            </a:r>
          </a:p>
          <a:p>
            <a:r>
              <a:rPr sz="1600" dirty="0" smtClean="0">
                <a:latin typeface="Times New Roman" pitchFamily="18" charset="0"/>
                <a:cs typeface="Times New Roman" pitchFamily="18" charset="0"/>
              </a:rPr>
              <a:t> Elle </a:t>
            </a:r>
            <a:r>
              <a:rPr sz="1600" dirty="0" err="1" smtClean="0">
                <a:latin typeface="Times New Roman" pitchFamily="18" charset="0"/>
                <a:cs typeface="Times New Roman" pitchFamily="18" charset="0"/>
              </a:rPr>
              <a:t>était</a:t>
            </a:r>
            <a:r>
              <a:rPr sz="1600" dirty="0" smtClean="0">
                <a:latin typeface="Times New Roman" pitchFamily="18" charset="0"/>
                <a:cs typeface="Times New Roman" pitchFamily="18" charset="0"/>
              </a:rPr>
              <a:t> Avec TELEMCEN et NEDROMA, un lieu de sciences </a:t>
            </a:r>
            <a:r>
              <a:rPr sz="1600" dirty="0" err="1" smtClean="0">
                <a:latin typeface="Times New Roman" pitchFamily="18" charset="0"/>
                <a:cs typeface="Times New Roman" pitchFamily="18" charset="0"/>
              </a:rPr>
              <a:t>islamiques</a:t>
            </a:r>
            <a:r>
              <a:rPr sz="1600" dirty="0" smtClean="0">
                <a:latin typeface="Times New Roman" pitchFamily="18" charset="0"/>
                <a:cs typeface="Times New Roman" pitchFamily="18" charset="0"/>
              </a:rPr>
              <a:t>. Elle </a:t>
            </a:r>
            <a:r>
              <a:rPr sz="1600" dirty="0" err="1" smtClean="0">
                <a:latin typeface="Times New Roman" pitchFamily="18" charset="0"/>
                <a:cs typeface="Times New Roman" pitchFamily="18" charset="0"/>
              </a:rPr>
              <a:t>l'était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aussi</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MAHAKMA, </a:t>
            </a:r>
            <a:r>
              <a:rPr sz="1600" dirty="0" err="1" smtClean="0">
                <a:latin typeface="Times New Roman" pitchFamily="18" charset="0"/>
                <a:cs typeface="Times New Roman" pitchFamily="18" charset="0"/>
              </a:rPr>
              <a:t>véritable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palais</a:t>
            </a:r>
            <a:r>
              <a:rPr sz="1600" dirty="0" smtClean="0">
                <a:latin typeface="Times New Roman" pitchFamily="18" charset="0"/>
                <a:cs typeface="Times New Roman" pitchFamily="18" charset="0"/>
              </a:rPr>
              <a:t> de justice qui à assure la formation de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générations</a:t>
            </a:r>
            <a:r>
              <a:rPr sz="1600" dirty="0" smtClean="0">
                <a:latin typeface="Times New Roman" pitchFamily="18" charset="0"/>
                <a:cs typeface="Times New Roman" pitchFamily="18" charset="0"/>
              </a:rPr>
              <a:t>.</a:t>
            </a:r>
          </a:p>
          <a:p>
            <a:r>
              <a:rPr sz="1600" dirty="0" err="1" smtClean="0">
                <a:latin typeface="Times New Roman" pitchFamily="18" charset="0"/>
                <a:cs typeface="Times New Roman" pitchFamily="18" charset="0"/>
              </a:rPr>
              <a:t>L'origine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cette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traditionnelle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reste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difficile</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définir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auteurs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décrit</a:t>
            </a:r>
            <a:r>
              <a:rPr sz="1600" dirty="0" smtClean="0">
                <a:latin typeface="Times New Roman" pitchFamily="18" charset="0"/>
                <a:cs typeface="Times New Roman" pitchFamily="18" charset="0"/>
              </a:rPr>
              <a:t> MAZOUNA de </a:t>
            </a:r>
            <a:r>
              <a:rPr sz="1600" dirty="0" err="1" smtClean="0">
                <a:latin typeface="Times New Roman" pitchFamily="18" charset="0"/>
                <a:cs typeface="Times New Roman" pitchFamily="18" charset="0"/>
              </a:rPr>
              <a:t>différentes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manières</a:t>
            </a:r>
            <a:r>
              <a:rPr sz="1600" dirty="0" smtClean="0">
                <a:latin typeface="Times New Roman" pitchFamily="18" charset="0"/>
                <a:cs typeface="Times New Roman" pitchFamily="18" charset="0"/>
              </a:rPr>
              <a:t>.</a:t>
            </a:r>
          </a:p>
          <a:p>
            <a:r>
              <a:rPr sz="1600" dirty="0" smtClean="0">
                <a:latin typeface="Times New Roman" pitchFamily="18" charset="0"/>
                <a:cs typeface="Times New Roman" pitchFamily="18" charset="0"/>
              </a:rPr>
              <a:t>Les </a:t>
            </a:r>
            <a:r>
              <a:rPr sz="1600" dirty="0" err="1" smtClean="0">
                <a:latin typeface="Times New Roman" pitchFamily="18" charset="0"/>
                <a:cs typeface="Times New Roman" pitchFamily="18" charset="0"/>
              </a:rPr>
              <a:t>anciens</a:t>
            </a:r>
            <a:r>
              <a:rPr sz="1600" dirty="0" smtClean="0">
                <a:latin typeface="Times New Roman" pitchFamily="18" charset="0"/>
                <a:cs typeface="Times New Roman" pitchFamily="18" charset="0"/>
              </a:rPr>
              <a:t> habitants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attribué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formation aux </a:t>
            </a:r>
            <a:r>
              <a:rPr sz="1600" dirty="0" err="1" smtClean="0">
                <a:latin typeface="Times New Roman" pitchFamily="18" charset="0"/>
                <a:cs typeface="Times New Roman" pitchFamily="18" charset="0"/>
              </a:rPr>
              <a:t>berbères</a:t>
            </a:r>
            <a:r>
              <a:rPr sz="1600" dirty="0" smtClean="0">
                <a:latin typeface="Times New Roman" pitchFamily="18" charset="0"/>
                <a:cs typeface="Times New Roman" pitchFamily="18" charset="0"/>
              </a:rPr>
              <a:t> MAATA </a:t>
            </a:r>
            <a:r>
              <a:rPr sz="1600" dirty="0" err="1" smtClean="0">
                <a:latin typeface="Times New Roman" pitchFamily="18" charset="0"/>
                <a:cs typeface="Times New Roman" pitchFamily="18" charset="0"/>
              </a:rPr>
              <a:t>avant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l'arrivée</a:t>
            </a:r>
            <a:r>
              <a:rPr sz="1600" dirty="0" smtClean="0">
                <a:latin typeface="Times New Roman" pitchFamily="18" charset="0"/>
                <a:cs typeface="Times New Roman" pitchFamily="18" charset="0"/>
              </a:rPr>
              <a:t> des ARABES,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autre</a:t>
            </a:r>
            <a:r>
              <a:rPr sz="1600" dirty="0" smtClean="0">
                <a:latin typeface="Times New Roman" pitchFamily="18" charset="0"/>
                <a:cs typeface="Times New Roman" pitchFamily="18" charset="0"/>
              </a:rPr>
              <a:t> version </a:t>
            </a:r>
            <a:r>
              <a:rPr sz="1600" dirty="0" err="1" smtClean="0">
                <a:latin typeface="Times New Roman" pitchFamily="18" charset="0"/>
                <a:cs typeface="Times New Roman" pitchFamily="18" charset="0"/>
              </a:rPr>
              <a:t>laisse</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mérite</a:t>
            </a:r>
            <a:r>
              <a:rPr sz="1600" dirty="0" smtClean="0">
                <a:latin typeface="Times New Roman" pitchFamily="18" charset="0"/>
                <a:cs typeface="Times New Roman" pitchFamily="18" charset="0"/>
              </a:rPr>
              <a:t> à un certain MAZOUNA </a:t>
            </a:r>
            <a:r>
              <a:rPr sz="1600" dirty="0" err="1" smtClean="0">
                <a:latin typeface="Times New Roman" pitchFamily="18" charset="0"/>
                <a:cs typeface="Times New Roman" pitchFamily="18" charset="0"/>
              </a:rPr>
              <a:t>l'ancêtre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cette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tribu</a:t>
            </a:r>
            <a:r>
              <a:rPr sz="1600" dirty="0" smtClean="0">
                <a:latin typeface="Times New Roman" pitchFamily="18" charset="0"/>
                <a:cs typeface="Times New Roman" pitchFamily="18" charset="0"/>
              </a:rPr>
              <a:t>. </a:t>
            </a:r>
          </a:p>
          <a:p>
            <a:r>
              <a:rPr sz="1600" dirty="0" err="1" smtClean="0">
                <a:latin typeface="Times New Roman" pitchFamily="18" charset="0"/>
                <a:cs typeface="Times New Roman" pitchFamily="18" charset="0"/>
              </a:rPr>
              <a:t>Certaines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historiens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pensent</a:t>
            </a:r>
            <a:r>
              <a:rPr sz="1600" dirty="0" smtClean="0">
                <a:latin typeface="Times New Roman" pitchFamily="18" charset="0"/>
                <a:cs typeface="Times New Roman" pitchFamily="18" charset="0"/>
              </a:rPr>
              <a:t> que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création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beaucoup plus </a:t>
            </a:r>
            <a:r>
              <a:rPr sz="1600" dirty="0" err="1" smtClean="0">
                <a:latin typeface="Times New Roman" pitchFamily="18" charset="0"/>
                <a:cs typeface="Times New Roman" pitchFamily="18" charset="0"/>
              </a:rPr>
              <a:t>récente</a:t>
            </a:r>
            <a:r>
              <a:rPr sz="1600" dirty="0" smtClean="0">
                <a:latin typeface="Times New Roman" pitchFamily="18" charset="0"/>
                <a:cs typeface="Times New Roman" pitchFamily="18" charset="0"/>
              </a:rPr>
              <a:t>, IBN KHALDOUN </a:t>
            </a:r>
            <a:r>
              <a:rPr sz="1600" dirty="0" err="1" smtClean="0">
                <a:latin typeface="Times New Roman" pitchFamily="18" charset="0"/>
                <a:cs typeface="Times New Roman" pitchFamily="18" charset="0"/>
              </a:rPr>
              <a:t>l'a</a:t>
            </a:r>
            <a:r>
              <a:rPr sz="1600" dirty="0" smtClean="0">
                <a:latin typeface="Times New Roman" pitchFamily="18" charset="0"/>
                <a:cs typeface="Times New Roman" pitchFamily="18" charset="0"/>
              </a:rPr>
              <a:t> fait </a:t>
            </a:r>
            <a:r>
              <a:rPr sz="1600" dirty="0" err="1" smtClean="0">
                <a:latin typeface="Times New Roman" pitchFamily="18" charset="0"/>
                <a:cs typeface="Times New Roman" pitchFamily="18" charset="0"/>
              </a:rPr>
              <a:t>construire</a:t>
            </a:r>
            <a:r>
              <a:rPr sz="1600" dirty="0" smtClean="0">
                <a:latin typeface="Times New Roman" pitchFamily="18" charset="0"/>
                <a:cs typeface="Times New Roman" pitchFamily="18" charset="0"/>
              </a:rPr>
              <a:t> par ABDERAHMANE chef des MAGHRAOUA au milieu du 12ème Siècle.</a:t>
            </a:r>
          </a:p>
          <a:p>
            <a:r>
              <a:rPr lang="fr-FR" sz="1600" dirty="0" smtClean="0">
                <a:latin typeface="Times New Roman" pitchFamily="18" charset="0"/>
                <a:cs typeface="Times New Roman" pitchFamily="18" charset="0"/>
              </a:rPr>
              <a:t>Les </a:t>
            </a:r>
            <a:r>
              <a:rPr lang="fr-FR" sz="1600" dirty="0" err="1" smtClean="0">
                <a:latin typeface="Times New Roman" pitchFamily="18" charset="0"/>
                <a:cs typeface="Times New Roman" pitchFamily="18" charset="0"/>
              </a:rPr>
              <a:t>Mazounis</a:t>
            </a:r>
            <a:r>
              <a:rPr lang="fr-FR" sz="1600" dirty="0" smtClean="0">
                <a:latin typeface="Times New Roman" pitchFamily="18" charset="0"/>
                <a:cs typeface="Times New Roman" pitchFamily="18" charset="0"/>
              </a:rPr>
              <a:t>, par contre, croient à deux légendes. La première est celle d’un trésor appelé </a:t>
            </a:r>
            <a:r>
              <a:rPr lang="fr-FR" sz="1600" dirty="0" err="1" smtClean="0">
                <a:latin typeface="Times New Roman" pitchFamily="18" charset="0"/>
                <a:cs typeface="Times New Roman" pitchFamily="18" charset="0"/>
              </a:rPr>
              <a:t>Mawzouna</a:t>
            </a:r>
            <a:r>
              <a:rPr lang="fr-FR" sz="1600" dirty="0" smtClean="0">
                <a:latin typeface="Times New Roman" pitchFamily="18" charset="0"/>
                <a:cs typeface="Times New Roman" pitchFamily="18" charset="0"/>
              </a:rPr>
              <a:t>, d’une reine qui vivait à Mazouna. La deuxième, la plus connue et répandue, est en relation avec une femme dénommée </a:t>
            </a:r>
            <a:r>
              <a:rPr lang="fr-FR" sz="1600" dirty="0" err="1" smtClean="0">
                <a:latin typeface="Times New Roman" pitchFamily="18" charset="0"/>
                <a:cs typeface="Times New Roman" pitchFamily="18" charset="0"/>
              </a:rPr>
              <a:t>Zouna</a:t>
            </a:r>
            <a:r>
              <a:rPr lang="fr-FR" sz="1600" dirty="0" smtClean="0">
                <a:latin typeface="Times New Roman" pitchFamily="18" charset="0"/>
                <a:cs typeface="Times New Roman" pitchFamily="18" charset="0"/>
              </a:rPr>
              <a:t> et sa source d’eau. Les femmes se rendaient alors à l’époque à Maas </a:t>
            </a:r>
            <a:r>
              <a:rPr lang="fr-FR" sz="1600" dirty="0" err="1" smtClean="0">
                <a:latin typeface="Times New Roman" pitchFamily="18" charset="0"/>
                <a:cs typeface="Times New Roman" pitchFamily="18" charset="0"/>
              </a:rPr>
              <a:t>Zouna</a:t>
            </a:r>
            <a:r>
              <a:rPr lang="fr-FR" sz="1600" dirty="0" smtClean="0">
                <a:latin typeface="Times New Roman" pitchFamily="18" charset="0"/>
                <a:cs typeface="Times New Roman" pitchFamily="18" charset="0"/>
              </a:rPr>
              <a:t>, ou l’eau de </a:t>
            </a:r>
            <a:r>
              <a:rPr lang="fr-FR" sz="1600" dirty="0" err="1" smtClean="0">
                <a:latin typeface="Times New Roman" pitchFamily="18" charset="0"/>
                <a:cs typeface="Times New Roman" pitchFamily="18" charset="0"/>
              </a:rPr>
              <a:t>Zouna</a:t>
            </a:r>
            <a:r>
              <a:rPr lang="fr-FR" sz="1600" dirty="0" smtClean="0">
                <a:latin typeface="Times New Roman" pitchFamily="18" charset="0"/>
                <a:cs typeface="Times New Roman" pitchFamily="18" charset="0"/>
              </a:rPr>
              <a:t>.</a:t>
            </a:r>
            <a:endParaRPr sz="1600" dirty="0" smtClean="0">
              <a:latin typeface="Times New Roman" pitchFamily="18" charset="0"/>
              <a:cs typeface="Times New Roman" pitchFamily="18" charset="0"/>
            </a:endParaRPr>
          </a:p>
          <a:p>
            <a:endParaRPr lang="fr-FR" sz="1600" dirty="0">
              <a:latin typeface="Times New Roman" pitchFamily="18" charset="0"/>
              <a:cs typeface="Times New Roman" pitchFamily="18" charset="0"/>
            </a:endParaRPr>
          </a:p>
        </p:txBody>
      </p:sp>
      <p:sp>
        <p:nvSpPr>
          <p:cNvPr id="4" name="Rectangle 3"/>
          <p:cNvSpPr/>
          <p:nvPr/>
        </p:nvSpPr>
        <p:spPr>
          <a:xfrm>
            <a:off x="1033085" y="427310"/>
            <a:ext cx="4906280" cy="400110"/>
          </a:xfrm>
          <a:prstGeom prst="rect">
            <a:avLst/>
          </a:prstGeom>
        </p:spPr>
        <p:txBody>
          <a:bodyPr wrap="none">
            <a:spAutoFit/>
          </a:bodyPr>
          <a:lstStyle/>
          <a:p>
            <a:r>
              <a:rPr lang="fr-FR" sz="2000" b="1" u="sng" dirty="0" smtClean="0">
                <a:solidFill>
                  <a:srgbClr val="00B0F0"/>
                </a:solidFill>
                <a:latin typeface="Times New Roman" pitchFamily="18" charset="0"/>
                <a:cs typeface="Times New Roman" pitchFamily="18" charset="0"/>
              </a:rPr>
              <a:t>MAZOUNA (CULTURE-TRADITION) : _</a:t>
            </a:r>
          </a:p>
        </p:txBody>
      </p:sp>
      <p:pic>
        <p:nvPicPr>
          <p:cNvPr id="5" name="Image 1"/>
          <p:cNvPicPr>
            <a:picLocks noChangeArrowheads="1"/>
          </p:cNvPicPr>
          <p:nvPr/>
        </p:nvPicPr>
        <p:blipFill>
          <a:blip r:embed="rId2" cstate="print"/>
          <a:srcRect l="-230" t="-514" r="-185" b="-784"/>
          <a:stretch>
            <a:fillRect/>
          </a:stretch>
        </p:blipFill>
        <p:spPr bwMode="auto">
          <a:xfrm>
            <a:off x="5929322" y="1500174"/>
            <a:ext cx="2762250" cy="2276475"/>
          </a:xfrm>
          <a:prstGeom prst="rect">
            <a:avLst/>
          </a:prstGeom>
          <a:noFill/>
          <a:ln w="9525">
            <a:noFill/>
            <a:miter lim="800000"/>
            <a:headEnd/>
            <a:tailEnd/>
          </a:ln>
        </p:spPr>
      </p:pic>
      <p:pic>
        <p:nvPicPr>
          <p:cNvPr id="6" name="Image 2"/>
          <p:cNvPicPr>
            <a:picLocks noChangeArrowheads="1"/>
          </p:cNvPicPr>
          <p:nvPr/>
        </p:nvPicPr>
        <p:blipFill>
          <a:blip r:embed="rId3" cstate="print"/>
          <a:srcRect t="-529" r="-130" b="-835"/>
          <a:stretch>
            <a:fillRect/>
          </a:stretch>
        </p:blipFill>
        <p:spPr bwMode="auto">
          <a:xfrm>
            <a:off x="6000760" y="4143380"/>
            <a:ext cx="2819400" cy="2257425"/>
          </a:xfrm>
          <a:prstGeom prst="rect">
            <a:avLst/>
          </a:prstGeom>
          <a:noFill/>
          <a:ln w="9525">
            <a:noFill/>
            <a:miter lim="800000"/>
            <a:headEnd/>
            <a:tailEnd/>
          </a:ln>
        </p:spPr>
      </p:pic>
      <p:sp>
        <p:nvSpPr>
          <p:cNvPr id="8" name="Rectangle 7"/>
          <p:cNvSpPr/>
          <p:nvPr/>
        </p:nvSpPr>
        <p:spPr>
          <a:xfrm>
            <a:off x="1907704" y="971436"/>
            <a:ext cx="2563522" cy="369332"/>
          </a:xfrm>
          <a:prstGeom prst="rect">
            <a:avLst/>
          </a:prstGeom>
        </p:spPr>
        <p:txBody>
          <a:bodyPr wrap="none">
            <a:spAutoFit/>
          </a:bodyPr>
          <a:lstStyle/>
          <a:p>
            <a:r>
              <a:rPr lang="fr-FR" b="1" dirty="0" smtClean="0">
                <a:latin typeface="Times New Roman" pitchFamily="18" charset="0"/>
                <a:cs typeface="Times New Roman" pitchFamily="18" charset="0"/>
              </a:rPr>
              <a:t>Capitale du beylik ouest</a:t>
            </a:r>
            <a:endParaRPr lang="fr-F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45061" y="928670"/>
            <a:ext cx="3198311" cy="369332"/>
          </a:xfrm>
          <a:prstGeom prst="rect">
            <a:avLst/>
          </a:prstGeom>
        </p:spPr>
        <p:txBody>
          <a:bodyPr wrap="none">
            <a:spAutoFit/>
          </a:bodyPr>
          <a:lstStyle/>
          <a:p>
            <a:r>
              <a:rPr b="1" i="1" u="sng" smtClean="0">
                <a:solidFill>
                  <a:srgbClr val="00B0F0"/>
                </a:solidFill>
              </a:rPr>
              <a:t>1-Approche géographique :</a:t>
            </a:r>
            <a:endParaRPr lang="fr-FR" u="sng" dirty="0">
              <a:solidFill>
                <a:srgbClr val="00B0F0"/>
              </a:solidFill>
            </a:endParaRPr>
          </a:p>
        </p:txBody>
      </p:sp>
      <p:sp>
        <p:nvSpPr>
          <p:cNvPr id="4" name="Rectangle 3"/>
          <p:cNvSpPr/>
          <p:nvPr/>
        </p:nvSpPr>
        <p:spPr>
          <a:xfrm>
            <a:off x="142844" y="1973577"/>
            <a:ext cx="5214974" cy="2616101"/>
          </a:xfrm>
          <a:prstGeom prst="rect">
            <a:avLst/>
          </a:prstGeom>
        </p:spPr>
        <p:txBody>
          <a:bodyPr wrap="square">
            <a:spAutoFit/>
          </a:bodyPr>
          <a:lstStyle/>
          <a:p>
            <a:r>
              <a:rPr sz="1600" dirty="0" smtClean="0">
                <a:latin typeface="Times New Roman" pitchFamily="18" charset="0"/>
                <a:cs typeface="Times New Roman" pitchFamily="18" charset="0"/>
              </a:rPr>
              <a:t>Mazouna </a:t>
            </a:r>
            <a:r>
              <a:rPr lang="ar-DZ" sz="1600" dirty="0" smtClean="0">
                <a:latin typeface="Times New Roman" pitchFamily="18" charset="0"/>
                <a:cs typeface="Times New Roman" pitchFamily="18" charset="0"/>
              </a:rPr>
              <a:t>مازونة </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un chef-lieu de commune et de </a:t>
            </a:r>
          </a:p>
          <a:p>
            <a:r>
              <a:rPr sz="1600" dirty="0" err="1" smtClean="0">
                <a:latin typeface="Times New Roman" pitchFamily="18" charset="0"/>
                <a:cs typeface="Times New Roman" pitchFamily="18" charset="0"/>
              </a:rPr>
              <a:t>Daïra</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wilaya</a:t>
            </a:r>
            <a:r>
              <a:rPr sz="1600" dirty="0" smtClean="0">
                <a:latin typeface="Times New Roman" pitchFamily="18" charset="0"/>
                <a:cs typeface="Times New Roman" pitchFamily="18" charset="0"/>
              </a:rPr>
              <a:t> de Relizane, à 5km</a:t>
            </a:r>
          </a:p>
          <a:p>
            <a:r>
              <a:rPr sz="1600" dirty="0" smtClean="0">
                <a:latin typeface="Times New Roman" pitchFamily="18" charset="0"/>
                <a:cs typeface="Times New Roman" pitchFamily="18" charset="0"/>
              </a:rPr>
              <a:t>au </a:t>
            </a:r>
            <a:r>
              <a:rPr sz="1600" dirty="0" err="1" smtClean="0">
                <a:latin typeface="Times New Roman" pitchFamily="18" charset="0"/>
                <a:cs typeface="Times New Roman" pitchFamily="18" charset="0"/>
              </a:rPr>
              <a:t>Sud-Est</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Sidi</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M'hamed</a:t>
            </a:r>
            <a:r>
              <a:rPr sz="1600" dirty="0" smtClean="0">
                <a:latin typeface="Times New Roman" pitchFamily="18" charset="0"/>
                <a:cs typeface="Times New Roman" pitchFamily="18" charset="0"/>
              </a:rPr>
              <a:t> Ben Ali.</a:t>
            </a:r>
          </a:p>
          <a:p>
            <a:r>
              <a:rPr sz="1600" dirty="0" smtClean="0">
                <a:latin typeface="Times New Roman" pitchFamily="18" charset="0"/>
                <a:cs typeface="Times New Roman" pitchFamily="18" charset="0"/>
              </a:rPr>
              <a:t>La commune se </a:t>
            </a:r>
            <a:r>
              <a:rPr sz="1600" dirty="0" err="1" smtClean="0">
                <a:latin typeface="Times New Roman" pitchFamily="18" charset="0"/>
                <a:cs typeface="Times New Roman" pitchFamily="18" charset="0"/>
              </a:rPr>
              <a:t>situe</a:t>
            </a:r>
            <a:r>
              <a:rPr sz="1600" dirty="0" smtClean="0">
                <a:latin typeface="Times New Roman" pitchFamily="18" charset="0"/>
                <a:cs typeface="Times New Roman" pitchFamily="18" charset="0"/>
              </a:rPr>
              <a:t> au </a:t>
            </a:r>
            <a:r>
              <a:rPr sz="1600" dirty="0" err="1" smtClean="0">
                <a:latin typeface="Times New Roman" pitchFamily="18" charset="0"/>
                <a:cs typeface="Times New Roman" pitchFamily="18" charset="0"/>
              </a:rPr>
              <a:t>nord</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wilaya</a:t>
            </a:r>
            <a:endParaRP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de Relizane, de </a:t>
            </a:r>
            <a:r>
              <a:rPr sz="1600" dirty="0" err="1" smtClean="0">
                <a:latin typeface="Times New Roman" pitchFamily="18" charset="0"/>
                <a:cs typeface="Times New Roman" pitchFamily="18" charset="0"/>
              </a:rPr>
              <a:t>distante</a:t>
            </a:r>
            <a:r>
              <a:rPr sz="1600" dirty="0" smtClean="0">
                <a:latin typeface="Times New Roman" pitchFamily="18" charset="0"/>
                <a:cs typeface="Times New Roman" pitchFamily="18" charset="0"/>
              </a:rPr>
              <a:t> de 52 km du chef</a:t>
            </a:r>
          </a:p>
          <a:p>
            <a:r>
              <a:rPr sz="1600" dirty="0" smtClean="0">
                <a:latin typeface="Times New Roman" pitchFamily="18" charset="0"/>
                <a:cs typeface="Times New Roman" pitchFamily="18" charset="0"/>
              </a:rPr>
              <a:t>lieu de </a:t>
            </a:r>
            <a:r>
              <a:rPr sz="1600" dirty="0" err="1" smtClean="0">
                <a:latin typeface="Times New Roman" pitchFamily="18" charset="0"/>
                <a:cs typeface="Times New Roman" pitchFamily="18" charset="0"/>
              </a:rPr>
              <a:t>Wilaya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délimitée</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 Au Nord par : </a:t>
            </a:r>
            <a:r>
              <a:rPr sz="1600" dirty="0" err="1" smtClean="0">
                <a:latin typeface="Times New Roman" pitchFamily="18" charset="0"/>
                <a:cs typeface="Times New Roman" pitchFamily="18" charset="0"/>
              </a:rPr>
              <a:t>Sidi</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M'hamed</a:t>
            </a:r>
            <a:r>
              <a:rPr sz="1600" dirty="0" smtClean="0">
                <a:latin typeface="Times New Roman" pitchFamily="18" charset="0"/>
                <a:cs typeface="Times New Roman" pitchFamily="18" charset="0"/>
              </a:rPr>
              <a:t> Ben Ali</a:t>
            </a:r>
          </a:p>
          <a:p>
            <a:r>
              <a:rPr sz="1600" dirty="0" smtClean="0">
                <a:latin typeface="Times New Roman" pitchFamily="18" charset="0"/>
                <a:cs typeface="Times New Roman" pitchFamily="18" charset="0"/>
              </a:rPr>
              <a:t>- Au </a:t>
            </a:r>
            <a:r>
              <a:rPr sz="1600" dirty="0" err="1" smtClean="0">
                <a:latin typeface="Times New Roman" pitchFamily="18" charset="0"/>
                <a:cs typeface="Times New Roman" pitchFamily="18" charset="0"/>
              </a:rPr>
              <a:t>Sud</a:t>
            </a:r>
            <a:r>
              <a:rPr sz="1600" dirty="0" smtClean="0">
                <a:latin typeface="Times New Roman" pitchFamily="18" charset="0"/>
                <a:cs typeface="Times New Roman" pitchFamily="18" charset="0"/>
              </a:rPr>
              <a:t> par : </a:t>
            </a:r>
            <a:r>
              <a:rPr sz="1600" dirty="0" err="1" smtClean="0">
                <a:latin typeface="Times New Roman" pitchFamily="18" charset="0"/>
                <a:cs typeface="Times New Roman" pitchFamily="18" charset="0"/>
              </a:rPr>
              <a:t>Ouarizane</a:t>
            </a:r>
            <a:endParaRP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 A </a:t>
            </a:r>
            <a:r>
              <a:rPr sz="1600" dirty="0" err="1" smtClean="0">
                <a:latin typeface="Times New Roman" pitchFamily="18" charset="0"/>
                <a:cs typeface="Times New Roman" pitchFamily="18" charset="0"/>
              </a:rPr>
              <a:t>l'est</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Ain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Merane</a:t>
            </a:r>
            <a:endParaRP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 A </a:t>
            </a:r>
            <a:r>
              <a:rPr sz="1600" dirty="0" err="1" smtClean="0">
                <a:latin typeface="Times New Roman" pitchFamily="18" charset="0"/>
                <a:cs typeface="Times New Roman" pitchFamily="18" charset="0"/>
              </a:rPr>
              <a:t>l'ouest</a:t>
            </a:r>
            <a:r>
              <a:rPr sz="1600" dirty="0" smtClean="0">
                <a:latin typeface="Times New Roman" pitchFamily="18" charset="0"/>
                <a:cs typeface="Times New Roman" pitchFamily="18" charset="0"/>
              </a:rPr>
              <a:t> par : El </a:t>
            </a:r>
            <a:r>
              <a:rPr sz="1600" dirty="0" err="1" smtClean="0">
                <a:latin typeface="Times New Roman" pitchFamily="18" charset="0"/>
                <a:cs typeface="Times New Roman" pitchFamily="18" charset="0"/>
              </a:rPr>
              <a:t>Guetar</a:t>
            </a:r>
            <a:endParaRPr lang="fr-FR" sz="1600" dirty="0">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4929191" y="187880"/>
          <a:ext cx="3929090" cy="3025096"/>
        </p:xfrm>
        <a:graphic>
          <a:graphicData uri="http://schemas.openxmlformats.org/drawingml/2006/table">
            <a:tbl>
              <a:tblPr>
                <a:tableStyleId>{5202B0CA-FC54-4496-8BCA-5EF66A818D29}</a:tableStyleId>
              </a:tblPr>
              <a:tblGrid>
                <a:gridCol w="1420973"/>
                <a:gridCol w="1658735"/>
                <a:gridCol w="849382"/>
              </a:tblGrid>
              <a:tr h="643241">
                <a:tc gridSpan="3">
                  <a:txBody>
                    <a:bodyPr/>
                    <a:lstStyle/>
                    <a:p>
                      <a:pPr algn="ctr">
                        <a:lnSpc>
                          <a:spcPct val="115000"/>
                        </a:lnSpc>
                        <a:spcAft>
                          <a:spcPts val="1000"/>
                        </a:spcAft>
                      </a:pPr>
                      <a:r>
                        <a:rPr lang="fr-FR" sz="1100" dirty="0"/>
                        <a:t>Communes limitrophes de Mazouna</a:t>
                      </a:r>
                      <a:endParaRPr lang="fr-FR" sz="1100" dirty="0">
                        <a:latin typeface="Calibri"/>
                        <a:ea typeface="Calibri"/>
                        <a:cs typeface="Arial"/>
                      </a:endParaRPr>
                    </a:p>
                  </a:txBody>
                  <a:tcPr marL="0" marR="0" marT="0" marB="0" anchor="ctr"/>
                </a:tc>
                <a:tc hMerge="1">
                  <a:txBody>
                    <a:bodyPr/>
                    <a:lstStyle/>
                    <a:p>
                      <a:endParaRPr lang="fr-FR"/>
                    </a:p>
                  </a:txBody>
                  <a:tcPr/>
                </a:tc>
                <a:tc hMerge="1">
                  <a:txBody>
                    <a:bodyPr/>
                    <a:lstStyle/>
                    <a:p>
                      <a:endParaRPr lang="fr-FR"/>
                    </a:p>
                  </a:txBody>
                  <a:tcPr/>
                </a:tc>
              </a:tr>
              <a:tr h="643241">
                <a:tc>
                  <a:txBody>
                    <a:bodyPr/>
                    <a:lstStyle/>
                    <a:p>
                      <a:pPr algn="ctr">
                        <a:lnSpc>
                          <a:spcPct val="115000"/>
                        </a:lnSpc>
                        <a:spcAft>
                          <a:spcPts val="1000"/>
                        </a:spcAft>
                      </a:pPr>
                      <a:r>
                        <a:rPr lang="fr-FR" sz="1100" u="sng" dirty="0">
                          <a:hlinkClick r:id="rId2" tooltip="Sidi M'hamed Ben Ali"/>
                        </a:rPr>
                        <a:t>Sidi M'</a:t>
                      </a:r>
                      <a:r>
                        <a:rPr lang="fr-FR" sz="1100" u="sng" dirty="0" err="1">
                          <a:hlinkClick r:id="rId2" tooltip="Sidi M'hamed Ben Ali"/>
                        </a:rPr>
                        <a:t>hamed</a:t>
                      </a:r>
                      <a:r>
                        <a:rPr lang="fr-FR" sz="1100" u="sng" dirty="0">
                          <a:hlinkClick r:id="rId2" tooltip="Sidi M'hamed Ben Ali"/>
                        </a:rPr>
                        <a:t> Ben Ali</a:t>
                      </a:r>
                      <a:endParaRPr lang="fr-FR" sz="1100" dirty="0">
                        <a:latin typeface="Calibri"/>
                        <a:ea typeface="Calibri"/>
                        <a:cs typeface="Arial"/>
                      </a:endParaRPr>
                    </a:p>
                  </a:txBody>
                  <a:tcPr marL="0" marR="0" marT="0" marB="0" anchor="ctr"/>
                </a:tc>
                <a:tc>
                  <a:txBody>
                    <a:bodyPr/>
                    <a:lstStyle/>
                    <a:p>
                      <a:pPr algn="ctr">
                        <a:lnSpc>
                          <a:spcPct val="115000"/>
                        </a:lnSpc>
                        <a:spcAft>
                          <a:spcPts val="1000"/>
                        </a:spcAft>
                      </a:pPr>
                      <a:r>
                        <a:rPr lang="fr-FR" sz="1100" u="sng">
                          <a:hlinkClick r:id="rId2" tooltip="Sidi M'hamed Ben Ali"/>
                        </a:rPr>
                        <a:t>Sidi M'hamed Ben Ali</a:t>
                      </a:r>
                      <a:endParaRPr lang="fr-FR" sz="1100">
                        <a:latin typeface="Calibri"/>
                        <a:ea typeface="Calibri"/>
                        <a:cs typeface="Arial"/>
                      </a:endParaRPr>
                    </a:p>
                  </a:txBody>
                  <a:tcPr marL="0" marR="0" marT="0" marB="0" anchor="ctr"/>
                </a:tc>
                <a:tc>
                  <a:txBody>
                    <a:bodyPr/>
                    <a:lstStyle/>
                    <a:p>
                      <a:pPr algn="ctr">
                        <a:lnSpc>
                          <a:spcPct val="115000"/>
                        </a:lnSpc>
                        <a:spcAft>
                          <a:spcPts val="1000"/>
                        </a:spcAft>
                      </a:pPr>
                      <a:r>
                        <a:rPr lang="fr-FR" sz="1100" u="sng" dirty="0" err="1">
                          <a:hlinkClick r:id="rId3" tooltip="Aïn Merane"/>
                        </a:rPr>
                        <a:t>Aïn</a:t>
                      </a:r>
                      <a:r>
                        <a:rPr lang="fr-FR" sz="1100" u="sng" dirty="0">
                          <a:hlinkClick r:id="rId3" tooltip="Aïn Merane"/>
                        </a:rPr>
                        <a:t> </a:t>
                      </a:r>
                      <a:r>
                        <a:rPr lang="fr-FR" sz="1100" u="sng" dirty="0" err="1">
                          <a:hlinkClick r:id="rId3" tooltip="Aïn Merane"/>
                        </a:rPr>
                        <a:t>Merane</a:t>
                      </a:r>
                      <a:endParaRPr lang="fr-FR" sz="1100" dirty="0">
                        <a:latin typeface="Calibri"/>
                        <a:ea typeface="Calibri"/>
                        <a:cs typeface="Arial"/>
                      </a:endParaRPr>
                    </a:p>
                  </a:txBody>
                  <a:tcPr marL="0" marR="0" marT="0" marB="0" anchor="ctr"/>
                </a:tc>
              </a:tr>
              <a:tr h="643241">
                <a:tc>
                  <a:txBody>
                    <a:bodyPr/>
                    <a:lstStyle/>
                    <a:p>
                      <a:pPr algn="ctr">
                        <a:lnSpc>
                          <a:spcPct val="115000"/>
                        </a:lnSpc>
                        <a:spcAft>
                          <a:spcPts val="1000"/>
                        </a:spcAft>
                      </a:pPr>
                      <a:r>
                        <a:rPr lang="fr-FR" sz="1100" u="sng">
                          <a:hlinkClick r:id="rId4" tooltip="El Guettar (Relizane)"/>
                        </a:rPr>
                        <a:t>El Guettar</a:t>
                      </a:r>
                      <a:endParaRPr lang="fr-FR" sz="1100">
                        <a:latin typeface="Calibri"/>
                        <a:ea typeface="Calibri"/>
                        <a:cs typeface="Arial"/>
                      </a:endParaRPr>
                    </a:p>
                  </a:txBody>
                  <a:tcPr marL="0" marR="0" marT="0" marB="0" anchor="ctr"/>
                </a:tc>
                <a:tc>
                  <a:txBody>
                    <a:bodyPr/>
                    <a:lstStyle/>
                    <a:p>
                      <a:pPr algn="ctr">
                        <a:lnSpc>
                          <a:spcPct val="115000"/>
                        </a:lnSpc>
                        <a:spcAft>
                          <a:spcPts val="1000"/>
                        </a:spcAft>
                      </a:pPr>
                      <a:endParaRPr lang="fr-FR" sz="1100">
                        <a:latin typeface="Calibri"/>
                        <a:ea typeface="Calibri"/>
                        <a:cs typeface="Arial"/>
                      </a:endParaRPr>
                    </a:p>
                  </a:txBody>
                  <a:tcPr marL="0" marR="0" marT="0" marB="0" anchor="ctr"/>
                </a:tc>
                <a:tc>
                  <a:txBody>
                    <a:bodyPr/>
                    <a:lstStyle/>
                    <a:p>
                      <a:pPr algn="ctr">
                        <a:lnSpc>
                          <a:spcPct val="115000"/>
                        </a:lnSpc>
                        <a:spcAft>
                          <a:spcPts val="1000"/>
                        </a:spcAft>
                      </a:pPr>
                      <a:r>
                        <a:rPr lang="fr-FR" sz="1100" u="sng">
                          <a:hlinkClick r:id="rId3" tooltip="Aïn Merane"/>
                        </a:rPr>
                        <a:t>Aïn Merane</a:t>
                      </a:r>
                      <a:endParaRPr lang="fr-FR" sz="1100">
                        <a:latin typeface="Calibri"/>
                        <a:ea typeface="Calibri"/>
                        <a:cs typeface="Arial"/>
                      </a:endParaRPr>
                    </a:p>
                  </a:txBody>
                  <a:tcPr marL="0" marR="0" marT="0" marB="0" anchor="ctr"/>
                </a:tc>
              </a:tr>
              <a:tr h="1095373">
                <a:tc>
                  <a:txBody>
                    <a:bodyPr/>
                    <a:lstStyle/>
                    <a:p>
                      <a:pPr algn="ctr">
                        <a:lnSpc>
                          <a:spcPct val="115000"/>
                        </a:lnSpc>
                        <a:spcAft>
                          <a:spcPts val="1000"/>
                        </a:spcAft>
                      </a:pPr>
                      <a:r>
                        <a:rPr lang="fr-FR" sz="1100" u="sng">
                          <a:hlinkClick r:id="rId4" tooltip="El Guettar (Relizane)"/>
                        </a:rPr>
                        <a:t>El Guettar</a:t>
                      </a:r>
                      <a:endParaRPr lang="fr-FR" sz="1100">
                        <a:latin typeface="Calibri"/>
                        <a:ea typeface="Calibri"/>
                        <a:cs typeface="Arial"/>
                      </a:endParaRPr>
                    </a:p>
                  </a:txBody>
                  <a:tcPr marL="0" marR="0" marT="0" marB="0" anchor="ctr"/>
                </a:tc>
                <a:tc>
                  <a:txBody>
                    <a:bodyPr/>
                    <a:lstStyle/>
                    <a:p>
                      <a:pPr algn="ctr">
                        <a:lnSpc>
                          <a:spcPct val="115000"/>
                        </a:lnSpc>
                        <a:spcAft>
                          <a:spcPts val="1000"/>
                        </a:spcAft>
                      </a:pPr>
                      <a:r>
                        <a:rPr lang="fr-FR" sz="1100" u="sng" dirty="0">
                          <a:hlinkClick r:id="rId5" tooltip="Ouarizane"/>
                        </a:rPr>
                        <a:t>Ouarizane</a:t>
                      </a:r>
                      <a:endParaRPr lang="fr-FR" sz="1100" dirty="0">
                        <a:latin typeface="Calibri"/>
                        <a:ea typeface="Calibri"/>
                        <a:cs typeface="Arial"/>
                      </a:endParaRPr>
                    </a:p>
                  </a:txBody>
                  <a:tcPr marL="0" marR="0" marT="0" marB="0" anchor="ctr"/>
                </a:tc>
                <a:tc>
                  <a:txBody>
                    <a:bodyPr/>
                    <a:lstStyle/>
                    <a:p>
                      <a:pPr algn="ctr">
                        <a:lnSpc>
                          <a:spcPct val="115000"/>
                        </a:lnSpc>
                        <a:spcAft>
                          <a:spcPts val="1000"/>
                        </a:spcAft>
                      </a:pPr>
                      <a:r>
                        <a:rPr lang="fr-FR" sz="1100" u="sng" dirty="0" err="1">
                          <a:hlinkClick r:id="rId6" tooltip="Sobha"/>
                        </a:rPr>
                        <a:t>Sobha</a:t>
                      </a:r>
                      <a:endParaRPr lang="fr-FR" sz="1100" dirty="0">
                        <a:latin typeface="Calibri"/>
                        <a:ea typeface="Calibri"/>
                        <a:cs typeface="Arial"/>
                      </a:endParaRPr>
                    </a:p>
                  </a:txBody>
                  <a:tcPr marL="0" marR="0" marT="0" marB="0" anchor="ctr"/>
                </a:tc>
              </a:tr>
            </a:tbl>
          </a:graphicData>
        </a:graphic>
      </p:graphicFrame>
      <p:pic>
        <p:nvPicPr>
          <p:cNvPr id="1027" name="Image 32" descr="Mazouna"/>
          <p:cNvPicPr>
            <a:picLocks noChangeAspect="1" noChangeArrowheads="1"/>
          </p:cNvPicPr>
          <p:nvPr/>
        </p:nvPicPr>
        <p:blipFill>
          <a:blip r:embed="rId7" cstate="print"/>
          <a:srcRect/>
          <a:stretch>
            <a:fillRect/>
          </a:stretch>
        </p:blipFill>
        <p:spPr bwMode="auto">
          <a:xfrm>
            <a:off x="6643702" y="1428736"/>
            <a:ext cx="762000" cy="762000"/>
          </a:xfrm>
          <a:prstGeom prst="rect">
            <a:avLst/>
          </a:prstGeom>
          <a:noFill/>
        </p:spPr>
      </p:pic>
      <p:sp>
        <p:nvSpPr>
          <p:cNvPr id="6" name="Rectangle 5"/>
          <p:cNvSpPr/>
          <p:nvPr/>
        </p:nvSpPr>
        <p:spPr>
          <a:xfrm>
            <a:off x="71406" y="4584030"/>
            <a:ext cx="4500594" cy="1077218"/>
          </a:xfrm>
          <a:prstGeom prst="rect">
            <a:avLst/>
          </a:prstGeom>
        </p:spPr>
        <p:txBody>
          <a:bodyPr wrap="square">
            <a:spAutoFit/>
          </a:bodyPr>
          <a:lstStyle/>
          <a:p>
            <a:r>
              <a:rPr sz="1600" smtClean="0">
                <a:latin typeface="Times New Roman" pitchFamily="18" charset="0"/>
                <a:cs typeface="Times New Roman" pitchFamily="18" charset="0"/>
              </a:rPr>
              <a:t>Mazouna se trouve à proximité des confins orano-algérois à 72 km au nord-est de son cheflieu</a:t>
            </a:r>
          </a:p>
          <a:p>
            <a:r>
              <a:rPr sz="1600" smtClean="0">
                <a:latin typeface="Times New Roman" pitchFamily="18" charset="0"/>
                <a:cs typeface="Times New Roman" pitchFamily="18" charset="0"/>
              </a:rPr>
              <a:t>Relizane, à 29 km au nord de Oued Rhiou, à 210 km de la capitale et à 145 km d'Oran.</a:t>
            </a:r>
            <a:endParaRPr lang="fr-FR" sz="1600" dirty="0">
              <a:latin typeface="Times New Roman" pitchFamily="18" charset="0"/>
              <a:cs typeface="Times New Roman" pitchFamily="18" charset="0"/>
            </a:endParaRPr>
          </a:p>
        </p:txBody>
      </p:sp>
      <p:pic>
        <p:nvPicPr>
          <p:cNvPr id="2" name="Image 14"/>
          <p:cNvPicPr>
            <a:picLocks noChangeAspect="1" noChangeArrowheads="1"/>
          </p:cNvPicPr>
          <p:nvPr/>
        </p:nvPicPr>
        <p:blipFill>
          <a:blip r:embed="rId8" cstate="print"/>
          <a:srcRect r="3587"/>
          <a:stretch>
            <a:fillRect/>
          </a:stretch>
        </p:blipFill>
        <p:spPr bwMode="auto">
          <a:xfrm>
            <a:off x="5034828" y="3463045"/>
            <a:ext cx="3857652" cy="3350331"/>
          </a:xfrm>
          <a:prstGeom prst="rect">
            <a:avLst/>
          </a:prstGeom>
          <a:noFill/>
          <a:ln w="9525">
            <a:noFill/>
            <a:miter lim="800000"/>
            <a:headEnd/>
            <a:tailEnd/>
          </a:ln>
        </p:spPr>
      </p:pic>
      <p:pic>
        <p:nvPicPr>
          <p:cNvPr id="10" name="Picture 12" descr="bord"/>
          <p:cNvPicPr>
            <a:picLocks noChangeAspect="1" noChangeArrowheads="1"/>
          </p:cNvPicPr>
          <p:nvPr/>
        </p:nvPicPr>
        <p:blipFill>
          <a:blip r:embed="rId9"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11" name="Picture 13" descr="bord"/>
          <p:cNvPicPr>
            <a:picLocks noChangeAspect="1" noChangeArrowheads="1"/>
          </p:cNvPicPr>
          <p:nvPr/>
        </p:nvPicPr>
        <p:blipFill>
          <a:blip r:embed="rId10"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1"/>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027"/>
                                        </p:tgtEl>
                                        <p:attrNameLst>
                                          <p:attrName>style.visibility</p:attrName>
                                        </p:attrNameLst>
                                      </p:cBhvr>
                                      <p:to>
                                        <p:strVal val="visible"/>
                                      </p:to>
                                    </p:set>
                                    <p:anim to="" calcmode="lin" valueType="num">
                                      <p:cBhvr>
                                        <p:cTn id="16" dur="1" fill="hold"/>
                                        <p:tgtEl>
                                          <p:spTgt spid="1027"/>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to="" calcmode="lin" valueType="num">
                                      <p:cBhvr>
                                        <p:cTn id="21"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857232"/>
            <a:ext cx="3379451" cy="461665"/>
          </a:xfrm>
          <a:prstGeom prst="rect">
            <a:avLst/>
          </a:prstGeom>
        </p:spPr>
        <p:txBody>
          <a:bodyPr wrap="none">
            <a:spAutoFit/>
          </a:bodyPr>
          <a:lstStyle/>
          <a:p>
            <a:r>
              <a:rPr sz="2400" b="1" i="1" u="sng" smtClean="0">
                <a:solidFill>
                  <a:srgbClr val="00B0F0"/>
                </a:solidFill>
              </a:rPr>
              <a:t>Approche historique :</a:t>
            </a:r>
            <a:endParaRPr lang="fr-FR" sz="2400" u="sng" dirty="0">
              <a:solidFill>
                <a:srgbClr val="00B0F0"/>
              </a:solidFill>
            </a:endParaRPr>
          </a:p>
        </p:txBody>
      </p:sp>
      <p:sp>
        <p:nvSpPr>
          <p:cNvPr id="3" name="Rectangle 2"/>
          <p:cNvSpPr/>
          <p:nvPr/>
        </p:nvSpPr>
        <p:spPr>
          <a:xfrm>
            <a:off x="1267686" y="1357298"/>
            <a:ext cx="1518364"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i="1" smtClean="0">
                <a:solidFill>
                  <a:srgbClr val="00B0F0"/>
                </a:solidFill>
              </a:rPr>
              <a:t>Moyen âge :</a:t>
            </a:r>
            <a:endParaRPr lang="fr-FR" dirty="0">
              <a:solidFill>
                <a:srgbClr val="00B0F0"/>
              </a:solidFill>
            </a:endParaRPr>
          </a:p>
        </p:txBody>
      </p:sp>
      <p:sp>
        <p:nvSpPr>
          <p:cNvPr id="4" name="Rectangle 3"/>
          <p:cNvSpPr/>
          <p:nvPr/>
        </p:nvSpPr>
        <p:spPr>
          <a:xfrm>
            <a:off x="71406" y="1852369"/>
            <a:ext cx="4572032" cy="280076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sz="1600" dirty="0" err="1" smtClean="0">
                <a:latin typeface="Times New Roman" pitchFamily="18" charset="0"/>
                <a:cs typeface="Times New Roman" pitchFamily="18" charset="0"/>
              </a:rPr>
              <a:t>Vieille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cité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berbère</a:t>
            </a:r>
            <a:r>
              <a:rPr sz="1600" dirty="0" smtClean="0">
                <a:latin typeface="Times New Roman" pitchFamily="18" charset="0"/>
                <a:cs typeface="Times New Roman" pitchFamily="18" charset="0"/>
              </a:rPr>
              <a:t>, Mazouna </a:t>
            </a:r>
            <a:r>
              <a:rPr sz="1600" dirty="0" err="1" smtClean="0">
                <a:latin typeface="Times New Roman" pitchFamily="18" charset="0"/>
                <a:cs typeface="Times New Roman" pitchFamily="18" charset="0"/>
              </a:rPr>
              <a:t>était</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capitale</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confédération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Maghraouas</a:t>
            </a:r>
            <a:r>
              <a:rPr sz="1600" dirty="0" smtClean="0">
                <a:latin typeface="Times New Roman" pitchFamily="18" charset="0"/>
                <a:cs typeface="Times New Roman" pitchFamily="18" charset="0"/>
              </a:rPr>
              <a:t>.</a:t>
            </a:r>
          </a:p>
          <a:p>
            <a:pPr algn="just"/>
            <a:r>
              <a:rPr sz="1600" dirty="0" smtClean="0">
                <a:latin typeface="Times New Roman" pitchFamily="18" charset="0"/>
                <a:cs typeface="Times New Roman" pitchFamily="18" charset="0"/>
              </a:rPr>
              <a:t> Elle </a:t>
            </a:r>
            <a:r>
              <a:rPr sz="1600" dirty="0" err="1" smtClean="0">
                <a:latin typeface="Times New Roman" pitchFamily="18" charset="0"/>
                <a:cs typeface="Times New Roman" pitchFamily="18" charset="0"/>
              </a:rPr>
              <a:t>s'est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affirmée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depuis</a:t>
            </a:r>
            <a:r>
              <a:rPr sz="1600" dirty="0" smtClean="0">
                <a:latin typeface="Times New Roman" pitchFamily="18" charset="0"/>
                <a:cs typeface="Times New Roman" pitchFamily="18" charset="0"/>
              </a:rPr>
              <a:t> le milieu du </a:t>
            </a:r>
            <a:r>
              <a:rPr sz="1600" dirty="0" err="1" smtClean="0">
                <a:latin typeface="Times New Roman" pitchFamily="18" charset="0"/>
                <a:cs typeface="Times New Roman" pitchFamily="18" charset="0"/>
              </a:rPr>
              <a:t>Moyen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Âge</a:t>
            </a:r>
            <a:r>
              <a:rPr sz="1600" dirty="0" smtClean="0">
                <a:latin typeface="Times New Roman" pitchFamily="18" charset="0"/>
                <a:cs typeface="Times New Roman" pitchFamily="18" charset="0"/>
              </a:rPr>
              <a:t> et a </a:t>
            </a:r>
            <a:r>
              <a:rPr sz="1600" dirty="0" err="1" smtClean="0">
                <a:latin typeface="Times New Roman" pitchFamily="18" charset="0"/>
                <a:cs typeface="Times New Roman" pitchFamily="18" charset="0"/>
              </a:rPr>
              <a:t>joué</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rôle</a:t>
            </a:r>
            <a:r>
              <a:rPr sz="1600" dirty="0" smtClean="0">
                <a:latin typeface="Times New Roman" pitchFamily="18" charset="0"/>
                <a:cs typeface="Times New Roman" pitchFamily="18" charset="0"/>
              </a:rPr>
              <a:t> important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son cadre </a:t>
            </a:r>
            <a:r>
              <a:rPr sz="1600" dirty="0" err="1" smtClean="0">
                <a:latin typeface="Times New Roman" pitchFamily="18" charset="0"/>
                <a:cs typeface="Times New Roman" pitchFamily="18" charset="0"/>
              </a:rPr>
              <a:t>régional</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tant</a:t>
            </a:r>
            <a:r>
              <a:rPr sz="1600" dirty="0" smtClean="0">
                <a:latin typeface="Times New Roman" pitchFamily="18" charset="0"/>
                <a:cs typeface="Times New Roman" pitchFamily="18" charset="0"/>
              </a:rPr>
              <a:t> que centre </a:t>
            </a:r>
            <a:r>
              <a:rPr sz="1600" dirty="0" err="1" smtClean="0">
                <a:latin typeface="Times New Roman" pitchFamily="18" charset="0"/>
                <a:cs typeface="Times New Roman" pitchFamily="18" charset="0"/>
              </a:rPr>
              <a:t>d'artisanat</a:t>
            </a:r>
            <a:r>
              <a:rPr sz="1600" dirty="0" smtClean="0">
                <a:latin typeface="Times New Roman" pitchFamily="18" charset="0"/>
                <a:cs typeface="Times New Roman" pitchFamily="18" charset="0"/>
              </a:rPr>
              <a:t> et foyer de culture. </a:t>
            </a:r>
          </a:p>
          <a:p>
            <a:pPr algn="just"/>
            <a:r>
              <a:rPr sz="1600" dirty="0" smtClean="0">
                <a:latin typeface="Times New Roman" pitchFamily="18" charset="0"/>
                <a:cs typeface="Times New Roman" pitchFamily="18" charset="0"/>
              </a:rPr>
              <a:t>. Le voyageur </a:t>
            </a:r>
            <a:r>
              <a:rPr sz="1600" dirty="0" err="1" smtClean="0">
                <a:latin typeface="Times New Roman" pitchFamily="18" charset="0"/>
                <a:cs typeface="Times New Roman" pitchFamily="18" charset="0"/>
              </a:rPr>
              <a:t>espagnol</a:t>
            </a:r>
            <a:r>
              <a:rPr sz="1600" dirty="0" smtClean="0">
                <a:latin typeface="Times New Roman" pitchFamily="18" charset="0"/>
                <a:cs typeface="Times New Roman" pitchFamily="18" charset="0"/>
              </a:rPr>
              <a:t> Luis del </a:t>
            </a:r>
            <a:r>
              <a:rPr sz="1600" dirty="0" err="1" smtClean="0">
                <a:latin typeface="Times New Roman" pitchFamily="18" charset="0"/>
                <a:cs typeface="Times New Roman" pitchFamily="18" charset="0"/>
              </a:rPr>
              <a:t>Mármol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Carvajal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dit</a:t>
            </a:r>
            <a:r>
              <a:rPr sz="1600" dirty="0" smtClean="0">
                <a:latin typeface="Times New Roman" pitchFamily="18" charset="0"/>
                <a:cs typeface="Times New Roman" pitchFamily="18" charset="0"/>
              </a:rPr>
              <a:t> que Mazouna </a:t>
            </a:r>
            <a:r>
              <a:rPr sz="1600" dirty="0" err="1" smtClean="0">
                <a:latin typeface="Times New Roman" pitchFamily="18" charset="0"/>
                <a:cs typeface="Times New Roman" pitchFamily="18" charset="0"/>
              </a:rPr>
              <a:t>fut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fondée</a:t>
            </a:r>
            <a:r>
              <a:rPr sz="1600" dirty="0" smtClean="0">
                <a:latin typeface="Times New Roman" pitchFamily="18" charset="0"/>
                <a:cs typeface="Times New Roman" pitchFamily="18" charset="0"/>
              </a:rPr>
              <a:t> à la </a:t>
            </a:r>
            <a:r>
              <a:rPr sz="1600" dirty="0" err="1" smtClean="0">
                <a:latin typeface="Times New Roman" pitchFamily="18" charset="0"/>
                <a:cs typeface="Times New Roman" pitchFamily="18" charset="0"/>
              </a:rPr>
              <a:t>période</a:t>
            </a:r>
            <a:r>
              <a:rPr sz="1600" dirty="0" smtClean="0">
                <a:latin typeface="Times New Roman" pitchFamily="18" charset="0"/>
                <a:cs typeface="Times New Roman" pitchFamily="18" charset="0"/>
              </a:rPr>
              <a:t> romaine, car </a:t>
            </a:r>
            <a:r>
              <a:rPr sz="1600" dirty="0" err="1" smtClean="0">
                <a:latin typeface="Times New Roman" pitchFamily="18" charset="0"/>
                <a:cs typeface="Times New Roman" pitchFamily="18" charset="0"/>
              </a:rPr>
              <a:t>il</a:t>
            </a:r>
            <a:r>
              <a:rPr sz="1600" dirty="0" smtClean="0">
                <a:latin typeface="Times New Roman" pitchFamily="18" charset="0"/>
                <a:cs typeface="Times New Roman" pitchFamily="18" charset="0"/>
              </a:rPr>
              <a:t> a </a:t>
            </a:r>
            <a:r>
              <a:rPr sz="1600" dirty="0" err="1" smtClean="0">
                <a:latin typeface="Times New Roman" pitchFamily="18" charset="0"/>
                <a:cs typeface="Times New Roman" pitchFamily="18" charset="0"/>
              </a:rPr>
              <a:t>trouvé</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pièces</a:t>
            </a:r>
            <a:r>
              <a:rPr sz="1600" dirty="0" smtClean="0">
                <a:latin typeface="Times New Roman" pitchFamily="18" charset="0"/>
                <a:cs typeface="Times New Roman" pitchFamily="18" charset="0"/>
              </a:rPr>
              <a:t> et des monuments </a:t>
            </a:r>
            <a:r>
              <a:rPr sz="1600" dirty="0" err="1" smtClean="0">
                <a:latin typeface="Times New Roman" pitchFamily="18" charset="0"/>
                <a:cs typeface="Times New Roman" pitchFamily="18" charset="0"/>
              </a:rPr>
              <a:t>romains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mais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Ibn</a:t>
            </a:r>
            <a:r>
              <a:rPr sz="1600" dirty="0" smtClean="0">
                <a:latin typeface="Times New Roman" pitchFamily="18" charset="0"/>
                <a:cs typeface="Times New Roman" pitchFamily="18" charset="0"/>
              </a:rPr>
              <a:t> Khaldoun suppose que la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fondée</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Mendil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Ibn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Abdelrahmane</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tribu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Maghraouas</a:t>
            </a:r>
            <a:r>
              <a:rPr sz="1600" dirty="0" smtClean="0">
                <a:latin typeface="Times New Roman" pitchFamily="18" charset="0"/>
                <a:cs typeface="Times New Roman" pitchFamily="18" charset="0"/>
              </a:rPr>
              <a:t> en 1170. </a:t>
            </a:r>
          </a:p>
        </p:txBody>
      </p:sp>
      <p:sp>
        <p:nvSpPr>
          <p:cNvPr id="5" name="Rectangle 4"/>
          <p:cNvSpPr/>
          <p:nvPr/>
        </p:nvSpPr>
        <p:spPr>
          <a:xfrm>
            <a:off x="5583166" y="1345156"/>
            <a:ext cx="2274982"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i="1" smtClean="0">
                <a:solidFill>
                  <a:srgbClr val="00B0F0"/>
                </a:solidFill>
              </a:rPr>
              <a:t>Période ottomane :</a:t>
            </a:r>
            <a:endParaRPr lang="fr-FR" dirty="0">
              <a:solidFill>
                <a:srgbClr val="00B0F0"/>
              </a:solidFill>
            </a:endParaRPr>
          </a:p>
        </p:txBody>
      </p:sp>
      <p:sp>
        <p:nvSpPr>
          <p:cNvPr id="6" name="Rectangle 5"/>
          <p:cNvSpPr/>
          <p:nvPr/>
        </p:nvSpPr>
        <p:spPr>
          <a:xfrm>
            <a:off x="5002338" y="1852369"/>
            <a:ext cx="3962150" cy="280076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Sous</a:t>
            </a:r>
            <a:r>
              <a:rPr sz="1600" dirty="0" smtClean="0">
                <a:latin typeface="Times New Roman" pitchFamily="18" charset="0"/>
                <a:cs typeface="Times New Roman" pitchFamily="18" charset="0"/>
              </a:rPr>
              <a:t> les Ottomans, Mazouna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un lieu </a:t>
            </a:r>
            <a:r>
              <a:rPr sz="1600" dirty="0" err="1" smtClean="0">
                <a:latin typeface="Times New Roman" pitchFamily="18" charset="0"/>
                <a:cs typeface="Times New Roman" pitchFamily="18" charset="0"/>
              </a:rPr>
              <a:t>religieux</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stratégique</a:t>
            </a:r>
            <a:r>
              <a:rPr sz="1600" dirty="0" smtClean="0">
                <a:latin typeface="Times New Roman" pitchFamily="18" charset="0"/>
                <a:cs typeface="Times New Roman" pitchFamily="18" charset="0"/>
              </a:rPr>
              <a:t> important.</a:t>
            </a:r>
          </a:p>
          <a:p>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Cinq</a:t>
            </a:r>
            <a:r>
              <a:rPr sz="1600" dirty="0" smtClean="0">
                <a:latin typeface="Times New Roman" pitchFamily="18" charset="0"/>
                <a:cs typeface="Times New Roman" pitchFamily="18" charset="0"/>
              </a:rPr>
              <a:t> cents </a:t>
            </a:r>
            <a:r>
              <a:rPr sz="1600" dirty="0" err="1" smtClean="0">
                <a:latin typeface="Times New Roman" pitchFamily="18" charset="0"/>
                <a:cs typeface="Times New Roman" pitchFamily="18" charset="0"/>
              </a:rPr>
              <a:t>Kouloughlis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gardent</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car </a:t>
            </a:r>
            <a:r>
              <a:rPr sz="1600" dirty="0" err="1" smtClean="0">
                <a:latin typeface="Times New Roman" pitchFamily="18" charset="0"/>
                <a:cs typeface="Times New Roman" pitchFamily="18" charset="0"/>
              </a:rPr>
              <a:t>celle-ci</a:t>
            </a:r>
            <a:r>
              <a:rPr sz="1600" dirty="0" smtClean="0">
                <a:latin typeface="Times New Roman" pitchFamily="18" charset="0"/>
                <a:cs typeface="Times New Roman" pitchFamily="18" charset="0"/>
              </a:rPr>
              <a:t> ne </a:t>
            </a:r>
            <a:r>
              <a:rPr sz="1600" dirty="0" err="1" smtClean="0">
                <a:latin typeface="Times New Roman" pitchFamily="18" charset="0"/>
                <a:cs typeface="Times New Roman" pitchFamily="18" charset="0"/>
              </a:rPr>
              <a:t>possède</a:t>
            </a:r>
            <a:r>
              <a:rPr sz="1600" dirty="0" smtClean="0">
                <a:latin typeface="Times New Roman" pitchFamily="18" charset="0"/>
                <a:cs typeface="Times New Roman" pitchFamily="18" charset="0"/>
              </a:rPr>
              <a:t> pas de fortifications.</a:t>
            </a:r>
          </a:p>
          <a:p>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cité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compte</a:t>
            </a:r>
            <a:r>
              <a:rPr sz="1600" dirty="0" smtClean="0">
                <a:latin typeface="Times New Roman" pitchFamily="18" charset="0"/>
                <a:cs typeface="Times New Roman" pitchFamily="18" charset="0"/>
              </a:rPr>
              <a:t> 2 500 à 3 000 habitants, </a:t>
            </a:r>
            <a:r>
              <a:rPr sz="1600" dirty="0" err="1" smtClean="0">
                <a:latin typeface="Times New Roman" pitchFamily="18" charset="0"/>
                <a:cs typeface="Times New Roman" pitchFamily="18" charset="0"/>
              </a:rPr>
              <a:t>elle</a:t>
            </a:r>
            <a:r>
              <a:rPr sz="1600" dirty="0" smtClean="0">
                <a:latin typeface="Times New Roman" pitchFamily="18" charset="0"/>
                <a:cs typeface="Times New Roman" pitchFamily="18" charset="0"/>
              </a:rPr>
              <a:t> se </a:t>
            </a:r>
            <a:r>
              <a:rPr sz="1600" dirty="0" err="1" smtClean="0">
                <a:latin typeface="Times New Roman" pitchFamily="18" charset="0"/>
                <a:cs typeface="Times New Roman" pitchFamily="18" charset="0"/>
              </a:rPr>
              <a:t>situe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parmi</a:t>
            </a:r>
            <a:r>
              <a:rPr sz="1600" dirty="0" smtClean="0">
                <a:latin typeface="Times New Roman" pitchFamily="18" charset="0"/>
                <a:cs typeface="Times New Roman" pitchFamily="18" charset="0"/>
              </a:rPr>
              <a:t> les petites </a:t>
            </a:r>
            <a:r>
              <a:rPr sz="1600" dirty="0" err="1" smtClean="0">
                <a:latin typeface="Times New Roman" pitchFamily="18" charset="0"/>
                <a:cs typeface="Times New Roman" pitchFamily="18" charset="0"/>
              </a:rPr>
              <a:t>villes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l'Algérie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précoloniale</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l'instar</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Kalaa</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Nedroma</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Sa population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composée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d'environs</a:t>
            </a:r>
            <a:r>
              <a:rPr sz="1600" dirty="0" smtClean="0">
                <a:latin typeface="Times New Roman" pitchFamily="18" charset="0"/>
                <a:cs typeface="Times New Roman" pitchFamily="18" charset="0"/>
              </a:rPr>
              <a:t> 75 % de </a:t>
            </a:r>
            <a:r>
              <a:rPr sz="1600" dirty="0" err="1" smtClean="0">
                <a:latin typeface="Times New Roman" pitchFamily="18" charset="0"/>
                <a:cs typeface="Times New Roman" pitchFamily="18" charset="0"/>
              </a:rPr>
              <a:t>hadars</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minorité</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koulouglis</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était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spécialisée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la fabrication des </a:t>
            </a:r>
            <a:r>
              <a:rPr sz="1600" dirty="0" err="1" smtClean="0">
                <a:latin typeface="Times New Roman" pitchFamily="18" charset="0"/>
                <a:cs typeface="Times New Roman" pitchFamily="18" charset="0"/>
              </a:rPr>
              <a:t>haiks</a:t>
            </a:r>
            <a:endParaRPr lang="fr-FR" sz="1600" dirty="0">
              <a:latin typeface="Times New Roman" pitchFamily="18" charset="0"/>
              <a:cs typeface="Times New Roman" pitchFamily="18" charset="0"/>
            </a:endParaRPr>
          </a:p>
        </p:txBody>
      </p:sp>
      <p:sp>
        <p:nvSpPr>
          <p:cNvPr id="9" name="Rectangle 8"/>
          <p:cNvSpPr/>
          <p:nvPr/>
        </p:nvSpPr>
        <p:spPr>
          <a:xfrm>
            <a:off x="3357554" y="4725144"/>
            <a:ext cx="2236510"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i="1" smtClean="0">
                <a:solidFill>
                  <a:srgbClr val="00B0F0"/>
                </a:solidFill>
              </a:rPr>
              <a:t>Période coloniale :</a:t>
            </a:r>
            <a:endParaRPr lang="fr-FR" dirty="0">
              <a:solidFill>
                <a:srgbClr val="00B0F0"/>
              </a:solidFill>
            </a:endParaRPr>
          </a:p>
        </p:txBody>
      </p:sp>
      <p:sp>
        <p:nvSpPr>
          <p:cNvPr id="10" name="Rectangle 9"/>
          <p:cNvSpPr/>
          <p:nvPr/>
        </p:nvSpPr>
        <p:spPr>
          <a:xfrm>
            <a:off x="611560" y="5273913"/>
            <a:ext cx="8136904" cy="132343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se </a:t>
            </a:r>
            <a:r>
              <a:rPr sz="1600" dirty="0" err="1" smtClean="0">
                <a:latin typeface="Times New Roman" pitchFamily="18" charset="0"/>
                <a:cs typeface="Times New Roman" pitchFamily="18" charset="0"/>
              </a:rPr>
              <a:t>démarque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tant</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résistance que par la violence de la </a:t>
            </a:r>
            <a:r>
              <a:rPr sz="1600" dirty="0" err="1" smtClean="0">
                <a:latin typeface="Times New Roman" pitchFamily="18" charset="0"/>
                <a:cs typeface="Times New Roman" pitchFamily="18" charset="0"/>
              </a:rPr>
              <a:t>répression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française</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cité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subit</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déclin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durant</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période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coloniale</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connaît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désorganisation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précoce</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conséquence</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développement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son </a:t>
            </a:r>
            <a:r>
              <a:rPr sz="1600" dirty="0" err="1" smtClean="0">
                <a:latin typeface="Times New Roman" pitchFamily="18" charset="0"/>
                <a:cs typeface="Times New Roman" pitchFamily="18" charset="0"/>
              </a:rPr>
              <a:t>terroir</a:t>
            </a:r>
            <a:r>
              <a:rPr sz="1600" dirty="0" smtClean="0">
                <a:latin typeface="Times New Roman" pitchFamily="18" charset="0"/>
                <a:cs typeface="Times New Roman" pitchFamily="18" charset="0"/>
              </a:rPr>
              <a:t> du centre de </a:t>
            </a:r>
            <a:r>
              <a:rPr sz="1600" dirty="0" err="1" smtClean="0">
                <a:latin typeface="Times New Roman" pitchFamily="18" charset="0"/>
                <a:cs typeface="Times New Roman" pitchFamily="18" charset="0"/>
              </a:rPr>
              <a:t>colonisation</a:t>
            </a:r>
            <a:r>
              <a:rPr sz="1600" dirty="0" smtClean="0">
                <a:latin typeface="Times New Roman" pitchFamily="18" charset="0"/>
                <a:cs typeface="Times New Roman" pitchFamily="18" charset="0"/>
              </a:rPr>
              <a:t> de Renault et de son </a:t>
            </a:r>
            <a:r>
              <a:rPr sz="1600" dirty="0" err="1" smtClean="0">
                <a:latin typeface="Times New Roman" pitchFamily="18" charset="0"/>
                <a:cs typeface="Times New Roman" pitchFamily="18" charset="0"/>
              </a:rPr>
              <a:t>éloignement</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l'axe</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grandes</a:t>
            </a:r>
            <a:r>
              <a:rPr sz="1600" dirty="0" smtClean="0">
                <a:latin typeface="Times New Roman" pitchFamily="18" charset="0"/>
                <a:cs typeface="Times New Roman" pitchFamily="18" charset="0"/>
              </a:rPr>
              <a:t> circulations de la </a:t>
            </a:r>
            <a:r>
              <a:rPr sz="1600" dirty="0" err="1" smtClean="0">
                <a:latin typeface="Times New Roman" pitchFamily="18" charset="0"/>
                <a:cs typeface="Times New Roman" pitchFamily="18" charset="0"/>
              </a:rPr>
              <a:t>plaine</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Sa population </a:t>
            </a:r>
            <a:r>
              <a:rPr sz="1600" dirty="0" err="1" smtClean="0">
                <a:latin typeface="Times New Roman" pitchFamily="18" charset="0"/>
                <a:cs typeface="Times New Roman" pitchFamily="18" charset="0"/>
              </a:rPr>
              <a:t>passe</a:t>
            </a:r>
            <a:r>
              <a:rPr sz="1600" dirty="0" smtClean="0">
                <a:latin typeface="Times New Roman" pitchFamily="18" charset="0"/>
                <a:cs typeface="Times New Roman" pitchFamily="18" charset="0"/>
              </a:rPr>
              <a:t> de 5 665 habitants en 1866 à 13 233 habitants en 1948.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lide(fromBottom)">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to="" calcmode="lin" valueType="num">
                                      <p:cBhvr>
                                        <p:cTn id="18" dur="1" fill="hold"/>
                                        <p:tgtEl>
                                          <p:spTgt spid="5"/>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to="" calcmode="lin" valueType="num">
                                      <p:cBhvr>
                                        <p:cTn id="28" dur="1" fill="hold"/>
                                        <p:tgtEl>
                                          <p:spTgt spid="9"/>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slide(fromBottom)">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9"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555776" y="188640"/>
            <a:ext cx="3345788" cy="400110"/>
          </a:xfrm>
          <a:prstGeom prst="rect">
            <a:avLst/>
          </a:prstGeom>
        </p:spPr>
        <p:txBody>
          <a:bodyPr wrap="none">
            <a:spAutoFit/>
          </a:bodyPr>
          <a:lstStyle/>
          <a:p>
            <a:r>
              <a:rPr sz="2000" b="1" u="sng" smtClean="0">
                <a:solidFill>
                  <a:srgbClr val="00B0F0"/>
                </a:solidFill>
              </a:rPr>
              <a:t>Fondement de la médina :</a:t>
            </a:r>
            <a:endParaRPr lang="fr-FR" sz="2000" u="sng" dirty="0">
              <a:solidFill>
                <a:srgbClr val="00B0F0"/>
              </a:solidFill>
            </a:endParaRPr>
          </a:p>
        </p:txBody>
      </p:sp>
      <p:sp>
        <p:nvSpPr>
          <p:cNvPr id="11" name="Rectangle 10"/>
          <p:cNvSpPr/>
          <p:nvPr/>
        </p:nvSpPr>
        <p:spPr>
          <a:xfrm>
            <a:off x="1150387" y="764704"/>
            <a:ext cx="1992853"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smtClean="0"/>
              <a:t>Période romaine</a:t>
            </a:r>
            <a:endParaRPr lang="fr-FR" dirty="0"/>
          </a:p>
        </p:txBody>
      </p:sp>
      <p:grpSp>
        <p:nvGrpSpPr>
          <p:cNvPr id="23" name="Groupe 22"/>
          <p:cNvGrpSpPr/>
          <p:nvPr/>
        </p:nvGrpSpPr>
        <p:grpSpPr>
          <a:xfrm>
            <a:off x="0" y="1205474"/>
            <a:ext cx="4214810" cy="2583566"/>
            <a:chOff x="0" y="1205474"/>
            <a:chExt cx="4214810" cy="2583566"/>
          </a:xfrm>
        </p:grpSpPr>
        <p:sp>
          <p:nvSpPr>
            <p:cNvPr id="13" name="Ellipse 12"/>
            <p:cNvSpPr/>
            <p:nvPr/>
          </p:nvSpPr>
          <p:spPr bwMode="auto">
            <a:xfrm>
              <a:off x="0" y="1205474"/>
              <a:ext cx="4214810" cy="2583566"/>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5" name="ZoneTexte 14"/>
            <p:cNvSpPr txBox="1"/>
            <p:nvPr/>
          </p:nvSpPr>
          <p:spPr>
            <a:xfrm>
              <a:off x="571472" y="1579887"/>
              <a:ext cx="3357586" cy="2062103"/>
            </a:xfrm>
            <a:prstGeom prst="rect">
              <a:avLst/>
            </a:prstGeom>
            <a:noFill/>
          </p:spPr>
          <p:txBody>
            <a:bodyPr wrap="square" rtlCol="0">
              <a:spAutoFit/>
            </a:bodyPr>
            <a:lstStyle/>
            <a:p>
              <a:r>
                <a:rPr sz="1600" dirty="0" smtClean="0">
                  <a:latin typeface="Times New Roman" pitchFamily="18" charset="0"/>
                  <a:cs typeface="Times New Roman" pitchFamily="18" charset="0"/>
                </a:rPr>
                <a:t>La domination romaine </a:t>
              </a:r>
              <a:r>
                <a:rPr sz="1600" dirty="0" err="1" smtClean="0">
                  <a:latin typeface="Times New Roman" pitchFamily="18" charset="0"/>
                  <a:cs typeface="Times New Roman" pitchFamily="18" charset="0"/>
                </a:rPr>
                <a:t>remonterait</a:t>
              </a:r>
              <a:r>
                <a:rPr sz="1600" dirty="0" smtClean="0">
                  <a:latin typeface="Times New Roman" pitchFamily="18" charset="0"/>
                  <a:cs typeface="Times New Roman" pitchFamily="18" charset="0"/>
                </a:rPr>
                <a:t> aux 4 et 5 </a:t>
              </a:r>
              <a:r>
                <a:rPr sz="1600" dirty="0" err="1" smtClean="0">
                  <a:latin typeface="Times New Roman" pitchFamily="18" charset="0"/>
                  <a:cs typeface="Times New Roman" pitchFamily="18" charset="0"/>
                </a:rPr>
                <a:t>siècles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l’archéologie</a:t>
              </a:r>
              <a:r>
                <a:rPr sz="1600" dirty="0" smtClean="0">
                  <a:latin typeface="Times New Roman" pitchFamily="18" charset="0"/>
                  <a:cs typeface="Times New Roman" pitchFamily="18" charset="0"/>
                </a:rPr>
                <a:t> a </a:t>
              </a:r>
              <a:r>
                <a:rPr sz="1600" dirty="0" err="1" smtClean="0">
                  <a:latin typeface="Times New Roman" pitchFamily="18" charset="0"/>
                  <a:cs typeface="Times New Roman" pitchFamily="18" charset="0"/>
                </a:rPr>
                <a:t>confirmé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récemment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ces</a:t>
              </a:r>
              <a:endParaRPr sz="1600" dirty="0" smtClean="0">
                <a:latin typeface="Times New Roman" pitchFamily="18" charset="0"/>
                <a:cs typeface="Times New Roman" pitchFamily="18" charset="0"/>
              </a:endParaRPr>
            </a:p>
            <a:p>
              <a:r>
                <a:rPr sz="1600" dirty="0" err="1" smtClean="0">
                  <a:latin typeface="Times New Roman" pitchFamily="18" charset="0"/>
                  <a:cs typeface="Times New Roman" pitchFamily="18" charset="0"/>
                </a:rPr>
                <a:t>hypothèses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nombreuse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ruines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trouvées</a:t>
              </a:r>
              <a:r>
                <a:rPr sz="1600" dirty="0" smtClean="0">
                  <a:latin typeface="Times New Roman" pitchFamily="18" charset="0"/>
                  <a:cs typeface="Times New Roman" pitchFamily="18" charset="0"/>
                </a:rPr>
                <a:t> au </a:t>
              </a:r>
              <a:r>
                <a:rPr sz="1600" dirty="0" err="1" smtClean="0">
                  <a:latin typeface="Times New Roman" pitchFamily="18" charset="0"/>
                  <a:cs typeface="Times New Roman" pitchFamily="18" charset="0"/>
                </a:rPr>
                <a:t>bord</a:t>
              </a:r>
              <a:r>
                <a:rPr sz="1600" dirty="0" smtClean="0">
                  <a:latin typeface="Times New Roman" pitchFamily="18" charset="0"/>
                  <a:cs typeface="Times New Roman" pitchFamily="18" charset="0"/>
                </a:rPr>
                <a:t> de la cite (trace de voies des barrages des</a:t>
              </a:r>
            </a:p>
            <a:p>
              <a:r>
                <a:rPr sz="1600" dirty="0" err="1" smtClean="0">
                  <a:latin typeface="Times New Roman" pitchFamily="18" charset="0"/>
                  <a:cs typeface="Times New Roman" pitchFamily="18" charset="0"/>
                </a:rPr>
                <a:t>restes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murs</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brique</a:t>
              </a:r>
              <a:r>
                <a:rPr sz="1600" dirty="0" smtClean="0">
                  <a:latin typeface="Times New Roman" pitchFamily="18" charset="0"/>
                  <a:cs typeface="Times New Roman" pitchFamily="18" charset="0"/>
                </a:rPr>
                <a:t> et en </a:t>
              </a:r>
              <a:r>
                <a:rPr sz="1600" dirty="0" err="1" smtClean="0">
                  <a:latin typeface="Times New Roman" pitchFamily="18" charset="0"/>
                  <a:cs typeface="Times New Roman" pitchFamily="18" charset="0"/>
                </a:rPr>
                <a:t>chaux</a:t>
              </a:r>
              <a:r>
                <a:rPr sz="1600" dirty="0" smtClean="0">
                  <a:latin typeface="Times New Roman" pitchFamily="18" charset="0"/>
                  <a:cs typeface="Times New Roman" pitchFamily="18" charset="0"/>
                </a:rPr>
                <a:t>)</a:t>
              </a:r>
            </a:p>
            <a:p>
              <a:endParaRPr lang="fr-FR" sz="1600" dirty="0"/>
            </a:p>
          </p:txBody>
        </p:sp>
      </p:grpSp>
      <p:sp>
        <p:nvSpPr>
          <p:cNvPr id="16" name="Rectangle 15"/>
          <p:cNvSpPr/>
          <p:nvPr/>
        </p:nvSpPr>
        <p:spPr>
          <a:xfrm>
            <a:off x="5630839" y="764704"/>
            <a:ext cx="1941557"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smtClean="0"/>
              <a:t>Période berbère</a:t>
            </a:r>
            <a:endParaRPr lang="fr-FR" dirty="0"/>
          </a:p>
        </p:txBody>
      </p:sp>
      <p:grpSp>
        <p:nvGrpSpPr>
          <p:cNvPr id="24" name="Groupe 23"/>
          <p:cNvGrpSpPr/>
          <p:nvPr/>
        </p:nvGrpSpPr>
        <p:grpSpPr>
          <a:xfrm>
            <a:off x="4572000" y="1205474"/>
            <a:ext cx="4320480" cy="2511558"/>
            <a:chOff x="4572000" y="1205474"/>
            <a:chExt cx="4320480" cy="2511558"/>
          </a:xfrm>
        </p:grpSpPr>
        <p:sp>
          <p:nvSpPr>
            <p:cNvPr id="17" name="Ellipse 16"/>
            <p:cNvSpPr/>
            <p:nvPr/>
          </p:nvSpPr>
          <p:spPr bwMode="auto">
            <a:xfrm>
              <a:off x="4572000" y="1205474"/>
              <a:ext cx="4320480" cy="2511558"/>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18" name="ZoneTexte 17"/>
            <p:cNvSpPr txBox="1"/>
            <p:nvPr/>
          </p:nvSpPr>
          <p:spPr>
            <a:xfrm>
              <a:off x="4929190" y="1556792"/>
              <a:ext cx="3857652" cy="1815882"/>
            </a:xfrm>
            <a:prstGeom prst="rect">
              <a:avLst/>
            </a:prstGeom>
            <a:noFill/>
          </p:spPr>
          <p:txBody>
            <a:bodyPr wrap="square" rtlCol="0">
              <a:spAutoFit/>
            </a:bodyPr>
            <a:lstStyle/>
            <a:p>
              <a:r>
                <a:rPr sz="1600" dirty="0" smtClean="0">
                  <a:latin typeface="Times New Roman" pitchFamily="18" charset="0"/>
                  <a:cs typeface="Times New Roman" pitchFamily="18" charset="0"/>
                </a:rPr>
                <a:t>Mazouna a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berbère</a:t>
              </a:r>
              <a:r>
                <a:rPr sz="1600" dirty="0" smtClean="0">
                  <a:latin typeface="Times New Roman" pitchFamily="18" charset="0"/>
                  <a:cs typeface="Times New Roman" pitchFamily="18" charset="0"/>
                </a:rPr>
                <a:t> car beaucoup de </a:t>
              </a:r>
              <a:r>
                <a:rPr sz="1600" dirty="0" err="1" smtClean="0">
                  <a:latin typeface="Times New Roman" pitchFamily="18" charset="0"/>
                  <a:cs typeface="Times New Roman" pitchFamily="18" charset="0"/>
                </a:rPr>
                <a:t>ses</a:t>
              </a:r>
              <a:r>
                <a:rPr sz="1600" dirty="0" smtClean="0">
                  <a:latin typeface="Times New Roman" pitchFamily="18" charset="0"/>
                  <a:cs typeface="Times New Roman" pitchFamily="18" charset="0"/>
                </a:rPr>
                <a:t> sources, et de </a:t>
              </a:r>
              <a:r>
                <a:rPr sz="1600" dirty="0" err="1" smtClean="0">
                  <a:latin typeface="Times New Roman" pitchFamily="18" charset="0"/>
                  <a:cs typeface="Times New Roman" pitchFamily="18" charset="0"/>
                </a:rPr>
                <a:t>ses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propres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quartiers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portes</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dénominations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ayant</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sens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la langue du pays. </a:t>
              </a:r>
            </a:p>
            <a:p>
              <a:r>
                <a:rPr sz="1600" dirty="0" smtClean="0">
                  <a:latin typeface="Times New Roman" pitchFamily="18" charset="0"/>
                  <a:cs typeface="Times New Roman" pitchFamily="18" charset="0"/>
                </a:rPr>
                <a:t>Ainsi </a:t>
              </a:r>
              <a:r>
                <a:rPr sz="1600" dirty="0" err="1" smtClean="0">
                  <a:latin typeface="Times New Roman" pitchFamily="18" charset="0"/>
                  <a:cs typeface="Times New Roman" pitchFamily="18" charset="0"/>
                </a:rPr>
                <a:t>trois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quartiers</a:t>
              </a:r>
              <a:r>
                <a:rPr sz="1600" dirty="0" smtClean="0">
                  <a:latin typeface="Times New Roman" pitchFamily="18" charset="0"/>
                  <a:cs typeface="Times New Roman" pitchFamily="18" charset="0"/>
                </a:rPr>
                <a:t> port des </a:t>
              </a:r>
              <a:r>
                <a:rPr sz="1600" dirty="0" err="1" smtClean="0">
                  <a:latin typeface="Times New Roman" pitchFamily="18" charset="0"/>
                  <a:cs typeface="Times New Roman" pitchFamily="18" charset="0"/>
                </a:rPr>
                <a:t>noms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berbères</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Tay</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sart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Adjidir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Boudheloul</a:t>
              </a:r>
              <a:r>
                <a:rPr sz="1600" dirty="0" smtClean="0">
                  <a:latin typeface="Times New Roman" pitchFamily="18" charset="0"/>
                  <a:cs typeface="Times New Roman" pitchFamily="18" charset="0"/>
                </a:rPr>
                <a:t> et la cascade </a:t>
              </a:r>
              <a:r>
                <a:rPr sz="1600" dirty="0" err="1" smtClean="0">
                  <a:latin typeface="Times New Roman" pitchFamily="18" charset="0"/>
                  <a:cs typeface="Times New Roman" pitchFamily="18" charset="0"/>
                </a:rPr>
                <a:t>connue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sous</a:t>
              </a:r>
              <a:r>
                <a:rPr sz="1600" dirty="0" smtClean="0">
                  <a:latin typeface="Times New Roman" pitchFamily="18" charset="0"/>
                  <a:cs typeface="Times New Roman" pitchFamily="18" charset="0"/>
                </a:rPr>
                <a:t> le nom de </a:t>
              </a:r>
              <a:r>
                <a:rPr sz="1600" dirty="0" err="1" smtClean="0">
                  <a:latin typeface="Times New Roman" pitchFamily="18" charset="0"/>
                  <a:cs typeface="Times New Roman" pitchFamily="18" charset="0"/>
                </a:rPr>
                <a:t>Tamda</a:t>
              </a:r>
              <a:endParaRPr sz="1600" dirty="0" smtClean="0">
                <a:latin typeface="Times New Roman" pitchFamily="18" charset="0"/>
                <a:cs typeface="Times New Roman" pitchFamily="18" charset="0"/>
              </a:endParaRPr>
            </a:p>
          </p:txBody>
        </p:sp>
      </p:grpSp>
      <p:sp>
        <p:nvSpPr>
          <p:cNvPr id="12" name="Rectangle 11"/>
          <p:cNvSpPr/>
          <p:nvPr/>
        </p:nvSpPr>
        <p:spPr>
          <a:xfrm>
            <a:off x="3214678" y="3635732"/>
            <a:ext cx="2146742"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b="1" smtClean="0"/>
              <a:t>Période de l’islam</a:t>
            </a:r>
            <a:endParaRPr lang="fr-FR" dirty="0"/>
          </a:p>
        </p:txBody>
      </p:sp>
      <p:grpSp>
        <p:nvGrpSpPr>
          <p:cNvPr id="14" name="Groupe 13"/>
          <p:cNvGrpSpPr/>
          <p:nvPr/>
        </p:nvGrpSpPr>
        <p:grpSpPr>
          <a:xfrm>
            <a:off x="1403648" y="4102152"/>
            <a:ext cx="5472608" cy="2783232"/>
            <a:chOff x="642910" y="3789040"/>
            <a:chExt cx="5225234" cy="2810888"/>
          </a:xfrm>
        </p:grpSpPr>
        <p:sp>
          <p:nvSpPr>
            <p:cNvPr id="21" name="Ellipse 20"/>
            <p:cNvSpPr/>
            <p:nvPr/>
          </p:nvSpPr>
          <p:spPr bwMode="auto">
            <a:xfrm>
              <a:off x="642910" y="3789040"/>
              <a:ext cx="5225234" cy="278323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2" name="ZoneTexte 21"/>
            <p:cNvSpPr txBox="1"/>
            <p:nvPr/>
          </p:nvSpPr>
          <p:spPr>
            <a:xfrm>
              <a:off x="1192935" y="4291604"/>
              <a:ext cx="4509714" cy="2308324"/>
            </a:xfrm>
            <a:prstGeom prst="rect">
              <a:avLst/>
            </a:prstGeom>
            <a:noFill/>
          </p:spPr>
          <p:txBody>
            <a:bodyPr wrap="square" rtlCol="0">
              <a:spAutoFit/>
            </a:bodyPr>
            <a:lstStyle/>
            <a:p>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cette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période</a:t>
              </a:r>
              <a:r>
                <a:rPr sz="1600" dirty="0" smtClean="0">
                  <a:latin typeface="Times New Roman" pitchFamily="18" charset="0"/>
                  <a:cs typeface="Times New Roman" pitchFamily="18" charset="0"/>
                </a:rPr>
                <a:t> Mazouna </a:t>
              </a:r>
              <a:r>
                <a:rPr sz="1600" dirty="0" err="1" smtClean="0">
                  <a:latin typeface="Times New Roman" pitchFamily="18" charset="0"/>
                  <a:cs typeface="Times New Roman" pitchFamily="18" charset="0"/>
                </a:rPr>
                <a:t>était</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réel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rayonnement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culturel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étant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réputée</a:t>
              </a:r>
              <a:r>
                <a:rPr sz="1600" dirty="0" smtClean="0">
                  <a:latin typeface="Times New Roman" pitchFamily="18" charset="0"/>
                  <a:cs typeface="Times New Roman" pitchFamily="18" charset="0"/>
                </a:rPr>
                <a:t> pour son </a:t>
              </a:r>
              <a:r>
                <a:rPr sz="1600" dirty="0" err="1" smtClean="0">
                  <a:latin typeface="Times New Roman" pitchFamily="18" charset="0"/>
                  <a:cs typeface="Times New Roman" pitchFamily="18" charset="0"/>
                </a:rPr>
                <a:t>école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juridique</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medersa</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c'est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quartier</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oued</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sayah</a:t>
              </a:r>
              <a:r>
                <a:rPr sz="1600" dirty="0" smtClean="0">
                  <a:latin typeface="Times New Roman" pitchFamily="18" charset="0"/>
                  <a:cs typeface="Times New Roman" pitchFamily="18" charset="0"/>
                </a:rPr>
                <a:t> que se </a:t>
              </a:r>
              <a:r>
                <a:rPr sz="1600" dirty="0" err="1" smtClean="0">
                  <a:latin typeface="Times New Roman" pitchFamily="18" charset="0"/>
                  <a:cs typeface="Times New Roman" pitchFamily="18" charset="0"/>
                </a:rPr>
                <a:t>dresse</a:t>
              </a:r>
              <a:r>
                <a:rPr sz="1600" dirty="0" smtClean="0">
                  <a:latin typeface="Times New Roman" pitchFamily="18" charset="0"/>
                  <a:cs typeface="Times New Roman" pitchFamily="18" charset="0"/>
                </a:rPr>
                <a:t> la </a:t>
              </a:r>
              <a:r>
                <a:rPr sz="1600" dirty="0" err="1" smtClean="0">
                  <a:latin typeface="Times New Roman" pitchFamily="18" charset="0"/>
                  <a:cs typeface="Times New Roman" pitchFamily="18" charset="0"/>
                </a:rPr>
                <a:t>fameuse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medersa</a:t>
              </a:r>
              <a:r>
                <a:rPr sz="1600" dirty="0" smtClean="0">
                  <a:latin typeface="Times New Roman" pitchFamily="18" charset="0"/>
                  <a:cs typeface="Times New Roman" pitchFamily="18" charset="0"/>
                </a:rPr>
                <a:t> qui </a:t>
              </a:r>
              <a:r>
                <a:rPr sz="1600" dirty="0" err="1" smtClean="0">
                  <a:latin typeface="Times New Roman" pitchFamily="18" charset="0"/>
                  <a:cs typeface="Times New Roman" pitchFamily="18" charset="0"/>
                </a:rPr>
                <a:t>fut</a:t>
              </a:r>
              <a:r>
                <a:rPr sz="1600" dirty="0" smtClean="0">
                  <a:latin typeface="Times New Roman" pitchFamily="18" charset="0"/>
                  <a:cs typeface="Times New Roman" pitchFamily="18" charset="0"/>
                </a:rPr>
                <a:t> le fond par le </a:t>
              </a:r>
              <a:r>
                <a:rPr sz="1600" dirty="0" err="1" smtClean="0">
                  <a:latin typeface="Times New Roman" pitchFamily="18" charset="0"/>
                  <a:cs typeface="Times New Roman" pitchFamily="18" charset="0"/>
                </a:rPr>
                <a:t>cheikh</a:t>
              </a:r>
              <a:r>
                <a:rPr sz="1600" dirty="0" smtClean="0">
                  <a:latin typeface="Times New Roman" pitchFamily="18" charset="0"/>
                  <a:cs typeface="Times New Roman" pitchFamily="18" charset="0"/>
                </a:rPr>
                <a:t> Mohamed </a:t>
              </a:r>
              <a:r>
                <a:rPr sz="1600" dirty="0" err="1" smtClean="0">
                  <a:latin typeface="Times New Roman" pitchFamily="18" charset="0"/>
                  <a:cs typeface="Times New Roman" pitchFamily="18" charset="0"/>
                </a:rPr>
                <a:t>ibn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cherf</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porte</a:t>
              </a:r>
              <a:r>
                <a:rPr sz="1600" dirty="0" smtClean="0">
                  <a:latin typeface="Times New Roman" pitchFamily="18" charset="0"/>
                  <a:cs typeface="Times New Roman" pitchFamily="18" charset="0"/>
                </a:rPr>
                <a:t> encore son </a:t>
              </a:r>
              <a:r>
                <a:rPr sz="1600" dirty="0" err="1" smtClean="0">
                  <a:latin typeface="Times New Roman" pitchFamily="18" charset="0"/>
                  <a:cs typeface="Times New Roman" pitchFamily="18" charset="0"/>
                </a:rPr>
                <a:t>nom,elle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joue</a:t>
              </a:r>
              <a:r>
                <a:rPr sz="1600" dirty="0" smtClean="0">
                  <a:latin typeface="Times New Roman" pitchFamily="18" charset="0"/>
                  <a:cs typeface="Times New Roman" pitchFamily="18" charset="0"/>
                </a:rPr>
                <a:t> un </a:t>
              </a:r>
              <a:r>
                <a:rPr sz="1600" dirty="0" err="1" smtClean="0">
                  <a:latin typeface="Times New Roman" pitchFamily="18" charset="0"/>
                  <a:cs typeface="Times New Roman" pitchFamily="18" charset="0"/>
                </a:rPr>
                <a:t>rôle</a:t>
              </a:r>
              <a:r>
                <a:rPr sz="1600" dirty="0" smtClean="0">
                  <a:latin typeface="Times New Roman" pitchFamily="18" charset="0"/>
                  <a:cs typeface="Times New Roman" pitchFamily="18" charset="0"/>
                </a:rPr>
                <a:t> capital en métier </a:t>
              </a:r>
              <a:r>
                <a:rPr sz="1600" dirty="0" err="1" smtClean="0">
                  <a:latin typeface="Times New Roman" pitchFamily="18" charset="0"/>
                  <a:cs typeface="Times New Roman" pitchFamily="18" charset="0"/>
                </a:rPr>
                <a:t>d'enseignement</a:t>
              </a:r>
              <a:r>
                <a:rPr sz="1600" dirty="0" smtClean="0">
                  <a:latin typeface="Times New Roman" pitchFamily="18" charset="0"/>
                  <a:cs typeface="Times New Roman" pitchFamily="18" charset="0"/>
                </a:rPr>
                <a:t> des sciences </a:t>
              </a:r>
              <a:r>
                <a:rPr sz="1600" dirty="0" err="1" smtClean="0">
                  <a:latin typeface="Times New Roman" pitchFamily="18" charset="0"/>
                  <a:cs typeface="Times New Roman" pitchFamily="18" charset="0"/>
                </a:rPr>
                <a:t>islamiques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notamment</a:t>
              </a:r>
              <a:r>
                <a:rPr sz="1600" dirty="0" smtClean="0">
                  <a:latin typeface="Times New Roman" pitchFamily="18" charset="0"/>
                  <a:cs typeface="Times New Roman" pitchFamily="18" charset="0"/>
                </a:rPr>
                <a:t> et de </a:t>
              </a:r>
              <a:r>
                <a:rPr sz="1600" dirty="0" err="1" smtClean="0">
                  <a:latin typeface="Times New Roman" pitchFamily="18" charset="0"/>
                  <a:cs typeface="Times New Roman" pitchFamily="18" charset="0"/>
                </a:rPr>
                <a:t>l'étude</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droit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musulman</a:t>
              </a:r>
              <a:endParaRPr sz="1600" dirty="0" smtClean="0">
                <a:latin typeface="Times New Roman" pitchFamily="18" charset="0"/>
                <a:cs typeface="Times New Roman" pitchFamily="18" charset="0"/>
              </a:endParaRPr>
            </a:p>
            <a:p>
              <a:endParaRPr lang="fr-FR" sz="1600" dirty="0"/>
            </a:p>
          </p:txBody>
        </p:sp>
      </p:grpSp>
      <p:pic>
        <p:nvPicPr>
          <p:cNvPr id="19"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0"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9"/>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to="" calcmode="lin" valueType="num">
                                      <p:cBhvr>
                                        <p:cTn id="13" dur="1" fill="hold"/>
                                        <p:tgtEl>
                                          <p:spTgt spid="11"/>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slide(fromBottom)">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to="" calcmode="lin" valueType="num">
                                      <p:cBhvr>
                                        <p:cTn id="23" dur="1" fill="hold"/>
                                        <p:tgtEl>
                                          <p:spTgt spid="16"/>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lide(fromBottom)">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to="" calcmode="lin" valueType="num">
                                      <p:cBhvr>
                                        <p:cTn id="33" dur="1" fill="hold"/>
                                        <p:tgtEl>
                                          <p:spTgt spid="12"/>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slide(fromBottom)">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1291" y="928670"/>
            <a:ext cx="3456395" cy="400110"/>
          </a:xfrm>
          <a:prstGeom prst="rect">
            <a:avLst/>
          </a:prstGeom>
        </p:spPr>
        <p:txBody>
          <a:bodyPr wrap="none">
            <a:spAutoFit/>
          </a:bodyPr>
          <a:lstStyle/>
          <a:p>
            <a:r>
              <a:rPr sz="2000" b="1" u="sng" smtClean="0">
                <a:solidFill>
                  <a:srgbClr val="00B0F0"/>
                </a:solidFill>
              </a:rPr>
              <a:t>Situation de l’aire d’étude :</a:t>
            </a:r>
            <a:endParaRPr lang="fr-FR" sz="2000" u="sng" dirty="0">
              <a:solidFill>
                <a:srgbClr val="00B0F0"/>
              </a:solidFill>
            </a:endParaRPr>
          </a:p>
        </p:txBody>
      </p:sp>
      <p:sp>
        <p:nvSpPr>
          <p:cNvPr id="3" name="Rectangle 2"/>
          <p:cNvSpPr/>
          <p:nvPr/>
        </p:nvSpPr>
        <p:spPr>
          <a:xfrm>
            <a:off x="1000100" y="1500174"/>
            <a:ext cx="7429552" cy="584775"/>
          </a:xfrm>
          <a:prstGeom prst="rect">
            <a:avLst/>
          </a:prstGeom>
        </p:spPr>
        <p:txBody>
          <a:bodyPr wrap="square">
            <a:spAutoFit/>
          </a:bodyPr>
          <a:lstStyle/>
          <a:p>
            <a:r>
              <a:rPr sz="1600" smtClean="0">
                <a:latin typeface="Times New Roman" pitchFamily="18" charset="0"/>
                <a:cs typeface="Times New Roman" pitchFamily="18" charset="0"/>
              </a:rPr>
              <a:t>La médina se situe au sud-est de la ville de Mazouna, elle est limité par l'Oued d’Ouarizane des deux bornes et au nord par la nouvelle extension de la ville</a:t>
            </a:r>
            <a:endParaRPr lang="fr-FR" sz="1600" dirty="0">
              <a:latin typeface="Times New Roman" pitchFamily="18" charset="0"/>
              <a:cs typeface="Times New Roman" pitchFamily="18" charset="0"/>
            </a:endParaRPr>
          </a:p>
        </p:txBody>
      </p:sp>
      <p:grpSp>
        <p:nvGrpSpPr>
          <p:cNvPr id="4" name="Groupe 3"/>
          <p:cNvGrpSpPr/>
          <p:nvPr/>
        </p:nvGrpSpPr>
        <p:grpSpPr>
          <a:xfrm>
            <a:off x="1285852" y="2214554"/>
            <a:ext cx="6429420" cy="4357694"/>
            <a:chOff x="0" y="0"/>
            <a:chExt cx="9272173" cy="6858000"/>
          </a:xfrm>
        </p:grpSpPr>
        <p:pic>
          <p:nvPicPr>
            <p:cNvPr id="5" name="Picture 2" descr="C:\Users\pc\Desktop\mmm.jpg"/>
            <p:cNvPicPr>
              <a:picLocks noChangeAspect="1" noChangeArrowheads="1"/>
            </p:cNvPicPr>
            <p:nvPr/>
          </p:nvPicPr>
          <p:blipFill>
            <a:blip r:embed="rId2" cstate="print"/>
            <a:srcRect/>
            <a:stretch>
              <a:fillRect/>
            </a:stretch>
          </p:blipFill>
          <p:spPr bwMode="auto">
            <a:xfrm>
              <a:off x="0" y="0"/>
              <a:ext cx="9272173" cy="6858000"/>
            </a:xfrm>
            <a:prstGeom prst="rect">
              <a:avLst/>
            </a:prstGeom>
            <a:noFill/>
          </p:spPr>
        </p:pic>
        <p:sp>
          <p:nvSpPr>
            <p:cNvPr id="6" name="Oval 3"/>
            <p:cNvSpPr>
              <a:spLocks noChangeArrowheads="1"/>
            </p:cNvSpPr>
            <p:nvPr/>
          </p:nvSpPr>
          <p:spPr bwMode="auto">
            <a:xfrm>
              <a:off x="1214414" y="1571612"/>
              <a:ext cx="3429024" cy="2643206"/>
            </a:xfrm>
            <a:prstGeom prst="ellipse">
              <a:avLst/>
            </a:prstGeom>
            <a:noFill/>
            <a:ln w="63500" cmpd="thickThin">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fr-FR"/>
            </a:p>
          </p:txBody>
        </p:sp>
        <p:sp>
          <p:nvSpPr>
            <p:cNvPr id="7" name="Oval 4"/>
            <p:cNvSpPr>
              <a:spLocks noChangeArrowheads="1"/>
            </p:cNvSpPr>
            <p:nvPr/>
          </p:nvSpPr>
          <p:spPr bwMode="auto">
            <a:xfrm>
              <a:off x="6215074" y="3071810"/>
              <a:ext cx="1785950" cy="1643074"/>
            </a:xfrm>
            <a:prstGeom prst="ellipse">
              <a:avLst/>
            </a:prstGeom>
            <a:noFill/>
            <a:ln w="63500" cmpd="thickThin">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fr-FR"/>
            </a:p>
          </p:txBody>
        </p:sp>
        <p:sp>
          <p:nvSpPr>
            <p:cNvPr id="8" name="Text Box 5"/>
            <p:cNvSpPr txBox="1">
              <a:spLocks noChangeArrowheads="1"/>
            </p:cNvSpPr>
            <p:nvPr/>
          </p:nvSpPr>
          <p:spPr bwMode="auto">
            <a:xfrm>
              <a:off x="2369555" y="786988"/>
              <a:ext cx="2340360" cy="1023576"/>
            </a:xfrm>
            <a:prstGeom prst="rec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600" b="1" i="0" u="sng" strike="noStrike" cap="none" normalizeH="0" baseline="0" dirty="0" smtClean="0">
                  <a:ln>
                    <a:noFill/>
                  </a:ln>
                  <a:solidFill>
                    <a:schemeClr val="tx1"/>
                  </a:solidFill>
                  <a:effectLst/>
                  <a:latin typeface="Times New Roman" pitchFamily="18" charset="0"/>
                  <a:ea typeface="Arial" pitchFamily="34" charset="0"/>
                  <a:cs typeface="Arial" pitchFamily="34" charset="0"/>
                </a:rPr>
                <a:t>Centre ville Mazouna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6"/>
            <p:cNvSpPr txBox="1">
              <a:spLocks noChangeArrowheads="1"/>
            </p:cNvSpPr>
            <p:nvPr/>
          </p:nvSpPr>
          <p:spPr bwMode="auto">
            <a:xfrm>
              <a:off x="7572394" y="2857496"/>
              <a:ext cx="1596753" cy="515310"/>
            </a:xfrm>
            <a:prstGeom prst="rec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600" b="1" i="0" u="sng" strike="noStrike" cap="none" normalizeH="0" baseline="0" dirty="0" smtClean="0">
                  <a:ln>
                    <a:noFill/>
                  </a:ln>
                  <a:solidFill>
                    <a:schemeClr val="tx1"/>
                  </a:solidFill>
                  <a:effectLst/>
                  <a:latin typeface="Times New Roman" pitchFamily="18" charset="0"/>
                  <a:ea typeface="Arial" pitchFamily="34" charset="0"/>
                  <a:cs typeface="Arial" pitchFamily="34" charset="0"/>
                </a:rPr>
                <a:t>La casbah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10"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11" name="Picture 13"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1"/>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0"/>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1000108"/>
            <a:ext cx="4668266" cy="400110"/>
          </a:xfrm>
          <a:prstGeom prst="rect">
            <a:avLst/>
          </a:prstGeom>
        </p:spPr>
        <p:txBody>
          <a:bodyPr wrap="none">
            <a:spAutoFit/>
          </a:bodyPr>
          <a:lstStyle/>
          <a:p>
            <a:r>
              <a:rPr sz="2000" b="1" u="sng" smtClean="0">
                <a:solidFill>
                  <a:srgbClr val="00B0F0"/>
                </a:solidFill>
              </a:rPr>
              <a:t>Configuration spatiale de la médina :</a:t>
            </a:r>
            <a:endParaRPr lang="fr-FR" sz="2000" u="sng" dirty="0">
              <a:solidFill>
                <a:srgbClr val="00B0F0"/>
              </a:solidFill>
            </a:endParaRPr>
          </a:p>
        </p:txBody>
      </p:sp>
      <p:sp>
        <p:nvSpPr>
          <p:cNvPr id="3" name="Rectangle 2"/>
          <p:cNvSpPr/>
          <p:nvPr/>
        </p:nvSpPr>
        <p:spPr>
          <a:xfrm>
            <a:off x="71406" y="1484784"/>
            <a:ext cx="9072594" cy="1200329"/>
          </a:xfrm>
          <a:prstGeom prst="rect">
            <a:avLst/>
          </a:prstGeom>
        </p:spPr>
        <p:txBody>
          <a:bodyPr wrap="square">
            <a:spAutoFit/>
          </a:bodyPr>
          <a:lstStyle/>
          <a:p>
            <a:r>
              <a:rPr dirty="0" smtClean="0">
                <a:latin typeface="Times New Roman" pitchFamily="18" charset="0"/>
                <a:cs typeface="Times New Roman" pitchFamily="18" charset="0"/>
              </a:rPr>
              <a:t>La </a:t>
            </a:r>
            <a:r>
              <a:rPr dirty="0" err="1" smtClean="0">
                <a:latin typeface="Times New Roman" pitchFamily="18" charset="0"/>
                <a:cs typeface="Times New Roman" pitchFamily="18" charset="0"/>
              </a:rPr>
              <a:t>Casbah</a:t>
            </a:r>
            <a:r>
              <a:rPr dirty="0" smtClean="0">
                <a:latin typeface="Times New Roman" pitchFamily="18" charset="0"/>
                <a:cs typeface="Times New Roman" pitchFamily="18" charset="0"/>
              </a:rPr>
              <a:t> de Mazouna </a:t>
            </a:r>
            <a:r>
              <a:rPr dirty="0" err="1" smtClean="0">
                <a:latin typeface="Times New Roman" pitchFamily="18" charset="0"/>
                <a:cs typeface="Times New Roman" pitchFamily="18" charset="0"/>
              </a:rPr>
              <a:t>est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parcourue</a:t>
            </a:r>
            <a:r>
              <a:rPr dirty="0" smtClean="0">
                <a:latin typeface="Times New Roman" pitchFamily="18" charset="0"/>
                <a:cs typeface="Times New Roman" pitchFamily="18" charset="0"/>
              </a:rPr>
              <a:t> par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série</a:t>
            </a:r>
            <a:r>
              <a:rPr dirty="0" smtClean="0">
                <a:latin typeface="Times New Roman" pitchFamily="18" charset="0"/>
                <a:cs typeface="Times New Roman" pitchFamily="18" charset="0"/>
              </a:rPr>
              <a:t> de </a:t>
            </a:r>
            <a:r>
              <a:rPr dirty="0" err="1" smtClean="0">
                <a:latin typeface="Times New Roman" pitchFamily="18" charset="0"/>
                <a:cs typeface="Times New Roman" pitchFamily="18" charset="0"/>
              </a:rPr>
              <a:t>ruelles</a:t>
            </a:r>
            <a:r>
              <a:rPr dirty="0" smtClean="0">
                <a:latin typeface="Times New Roman" pitchFamily="18" charset="0"/>
                <a:cs typeface="Times New Roman" pitchFamily="18" charset="0"/>
              </a:rPr>
              <a:t> et </a:t>
            </a:r>
            <a:r>
              <a:rPr dirty="0" err="1" smtClean="0">
                <a:latin typeface="Times New Roman" pitchFamily="18" charset="0"/>
                <a:cs typeface="Times New Roman" pitchFamily="18" charset="0"/>
              </a:rPr>
              <a:t>d’impasses</a:t>
            </a:r>
            <a:r>
              <a:rPr dirty="0" smtClean="0">
                <a:latin typeface="Times New Roman" pitchFamily="18" charset="0"/>
                <a:cs typeface="Times New Roman" pitchFamily="18" charset="0"/>
              </a:rPr>
              <a:t>, qui convergent </a:t>
            </a:r>
            <a:r>
              <a:rPr dirty="0" err="1" smtClean="0">
                <a:latin typeface="Times New Roman" pitchFamily="18" charset="0"/>
                <a:cs typeface="Times New Roman" pitchFamily="18" charset="0"/>
              </a:rPr>
              <a:t>vers</a:t>
            </a:r>
            <a:r>
              <a:rPr dirty="0" smtClean="0">
                <a:latin typeface="Times New Roman" pitchFamily="18" charset="0"/>
                <a:cs typeface="Times New Roman" pitchFamily="18" charset="0"/>
              </a:rPr>
              <a:t> la place </a:t>
            </a:r>
            <a:r>
              <a:rPr dirty="0" err="1" smtClean="0">
                <a:latin typeface="Times New Roman" pitchFamily="18" charset="0"/>
                <a:cs typeface="Times New Roman" pitchFamily="18" charset="0"/>
              </a:rPr>
              <a:t>centrale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où</a:t>
            </a:r>
            <a:r>
              <a:rPr dirty="0" smtClean="0">
                <a:latin typeface="Times New Roman" pitchFamily="18" charset="0"/>
                <a:cs typeface="Times New Roman" pitchFamily="18" charset="0"/>
              </a:rPr>
              <a:t> se </a:t>
            </a:r>
            <a:r>
              <a:rPr dirty="0" err="1" smtClean="0">
                <a:latin typeface="Times New Roman" pitchFamily="18" charset="0"/>
                <a:cs typeface="Times New Roman" pitchFamily="18" charset="0"/>
              </a:rPr>
              <a:t>trouve</a:t>
            </a:r>
            <a:r>
              <a:rPr dirty="0" smtClean="0">
                <a:latin typeface="Times New Roman" pitchFamily="18" charset="0"/>
                <a:cs typeface="Times New Roman" pitchFamily="18" charset="0"/>
              </a:rPr>
              <a:t> le </a:t>
            </a:r>
            <a:r>
              <a:rPr dirty="0" err="1" smtClean="0">
                <a:latin typeface="Times New Roman" pitchFamily="18" charset="0"/>
                <a:cs typeface="Times New Roman" pitchFamily="18" charset="0"/>
              </a:rPr>
              <a:t>marché</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ou</a:t>
            </a:r>
            <a:r>
              <a:rPr dirty="0" smtClean="0">
                <a:latin typeface="Times New Roman" pitchFamily="18" charset="0"/>
                <a:cs typeface="Times New Roman" pitchFamily="18" charset="0"/>
              </a:rPr>
              <a:t> la </a:t>
            </a:r>
            <a:r>
              <a:rPr dirty="0" err="1" smtClean="0">
                <a:latin typeface="Times New Roman" pitchFamily="18" charset="0"/>
                <a:cs typeface="Times New Roman" pitchFamily="18" charset="0"/>
              </a:rPr>
              <a:t>mosquée</a:t>
            </a:r>
            <a:r>
              <a:rPr dirty="0" smtClean="0">
                <a:latin typeface="Times New Roman" pitchFamily="18" charset="0"/>
                <a:cs typeface="Times New Roman" pitchFamily="18" charset="0"/>
              </a:rPr>
              <a:t>. </a:t>
            </a:r>
          </a:p>
          <a:p>
            <a:r>
              <a:rPr dirty="0" smtClean="0">
                <a:latin typeface="Times New Roman" pitchFamily="18" charset="0"/>
                <a:cs typeface="Times New Roman" pitchFamily="18" charset="0"/>
              </a:rPr>
              <a:t>Elle </a:t>
            </a:r>
            <a:r>
              <a:rPr dirty="0" err="1" smtClean="0">
                <a:latin typeface="Times New Roman" pitchFamily="18" charset="0"/>
                <a:cs typeface="Times New Roman" pitchFamily="18" charset="0"/>
              </a:rPr>
              <a:t>compte</a:t>
            </a:r>
            <a:r>
              <a:rPr dirty="0" smtClean="0">
                <a:latin typeface="Times New Roman" pitchFamily="18" charset="0"/>
                <a:cs typeface="Times New Roman" pitchFamily="18" charset="0"/>
              </a:rPr>
              <a:t> 5 </a:t>
            </a:r>
            <a:r>
              <a:rPr dirty="0" err="1" smtClean="0">
                <a:latin typeface="Times New Roman" pitchFamily="18" charset="0"/>
                <a:cs typeface="Times New Roman" pitchFamily="18" charset="0"/>
              </a:rPr>
              <a:t>quartier</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dont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chaque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quartier</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il</a:t>
            </a:r>
            <a:r>
              <a:rPr dirty="0" smtClean="0">
                <a:latin typeface="Times New Roman" pitchFamily="18" charset="0"/>
                <a:cs typeface="Times New Roman" pitchFamily="18" charset="0"/>
              </a:rPr>
              <a:t> y a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petite histoire :</a:t>
            </a:r>
          </a:p>
          <a:p>
            <a:r>
              <a:rP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grpSp>
        <p:nvGrpSpPr>
          <p:cNvPr id="4" name="Groupe 3"/>
          <p:cNvGrpSpPr/>
          <p:nvPr/>
        </p:nvGrpSpPr>
        <p:grpSpPr>
          <a:xfrm>
            <a:off x="35496" y="2780928"/>
            <a:ext cx="4896544" cy="4077072"/>
            <a:chOff x="71470" y="0"/>
            <a:chExt cx="9144000" cy="6858000"/>
          </a:xfrm>
        </p:grpSpPr>
        <p:grpSp>
          <p:nvGrpSpPr>
            <p:cNvPr id="5" name="Groupe 9"/>
            <p:cNvGrpSpPr/>
            <p:nvPr/>
          </p:nvGrpSpPr>
          <p:grpSpPr>
            <a:xfrm>
              <a:off x="71470" y="0"/>
              <a:ext cx="9144000" cy="6858000"/>
              <a:chOff x="0" y="0"/>
              <a:chExt cx="9144000" cy="6858000"/>
            </a:xfrm>
          </p:grpSpPr>
          <p:pic>
            <p:nvPicPr>
              <p:cNvPr id="12" name="Picture 2" descr="C:\Users\pc\Desktop\ETAT DU FAIT.dxf12-Model.jpg"/>
              <p:cNvPicPr>
                <a:picLocks noChangeAspect="1" noChangeArrowheads="1"/>
              </p:cNvPicPr>
              <p:nvPr/>
            </p:nvPicPr>
            <p:blipFill>
              <a:blip r:embed="rId2" cstate="print"/>
              <a:srcRect l="13333" r="16666"/>
              <a:stretch>
                <a:fillRect/>
              </a:stretch>
            </p:blipFill>
            <p:spPr bwMode="auto">
              <a:xfrm rot="16200000">
                <a:off x="1143000" y="-1143000"/>
                <a:ext cx="6858000" cy="9144000"/>
              </a:xfrm>
              <a:prstGeom prst="rect">
                <a:avLst/>
              </a:prstGeom>
              <a:noFill/>
            </p:spPr>
          </p:pic>
          <p:sp>
            <p:nvSpPr>
              <p:cNvPr id="13" name="Forme libre 12"/>
              <p:cNvSpPr/>
              <p:nvPr/>
            </p:nvSpPr>
            <p:spPr>
              <a:xfrm>
                <a:off x="2238233" y="272955"/>
                <a:ext cx="5227092" cy="3548418"/>
              </a:xfrm>
              <a:custGeom>
                <a:avLst/>
                <a:gdLst>
                  <a:gd name="connsiteX0" fmla="*/ 4981433 w 5227092"/>
                  <a:gd name="connsiteY0" fmla="*/ 2402006 h 3548418"/>
                  <a:gd name="connsiteX1" fmla="*/ 4776716 w 5227092"/>
                  <a:gd name="connsiteY1" fmla="*/ 2060812 h 3548418"/>
                  <a:gd name="connsiteX2" fmla="*/ 5227092 w 5227092"/>
                  <a:gd name="connsiteY2" fmla="*/ 1596788 h 3548418"/>
                  <a:gd name="connsiteX3" fmla="*/ 5172501 w 5227092"/>
                  <a:gd name="connsiteY3" fmla="*/ 1228299 h 3548418"/>
                  <a:gd name="connsiteX4" fmla="*/ 4012442 w 5227092"/>
                  <a:gd name="connsiteY4" fmla="*/ 873457 h 3548418"/>
                  <a:gd name="connsiteX5" fmla="*/ 4012442 w 5227092"/>
                  <a:gd name="connsiteY5" fmla="*/ 504967 h 3548418"/>
                  <a:gd name="connsiteX6" fmla="*/ 2374710 w 5227092"/>
                  <a:gd name="connsiteY6" fmla="*/ 464024 h 3548418"/>
                  <a:gd name="connsiteX7" fmla="*/ 2347415 w 5227092"/>
                  <a:gd name="connsiteY7" fmla="*/ 846161 h 3548418"/>
                  <a:gd name="connsiteX8" fmla="*/ 1651379 w 5227092"/>
                  <a:gd name="connsiteY8" fmla="*/ 736979 h 3548418"/>
                  <a:gd name="connsiteX9" fmla="*/ 1392071 w 5227092"/>
                  <a:gd name="connsiteY9" fmla="*/ 696036 h 3548418"/>
                  <a:gd name="connsiteX10" fmla="*/ 968991 w 5227092"/>
                  <a:gd name="connsiteY10" fmla="*/ 0 h 3548418"/>
                  <a:gd name="connsiteX11" fmla="*/ 286603 w 5227092"/>
                  <a:gd name="connsiteY11" fmla="*/ 68239 h 3548418"/>
                  <a:gd name="connsiteX12" fmla="*/ 0 w 5227092"/>
                  <a:gd name="connsiteY12" fmla="*/ 218364 h 3548418"/>
                  <a:gd name="connsiteX13" fmla="*/ 327546 w 5227092"/>
                  <a:gd name="connsiteY13" fmla="*/ 1146412 h 3548418"/>
                  <a:gd name="connsiteX14" fmla="*/ 1282889 w 5227092"/>
                  <a:gd name="connsiteY14" fmla="*/ 2347415 h 3548418"/>
                  <a:gd name="connsiteX15" fmla="*/ 1514901 w 5227092"/>
                  <a:gd name="connsiteY15" fmla="*/ 2306472 h 3548418"/>
                  <a:gd name="connsiteX16" fmla="*/ 1815152 w 5227092"/>
                  <a:gd name="connsiteY16" fmla="*/ 2238233 h 3548418"/>
                  <a:gd name="connsiteX17" fmla="*/ 2169994 w 5227092"/>
                  <a:gd name="connsiteY17" fmla="*/ 2729552 h 3548418"/>
                  <a:gd name="connsiteX18" fmla="*/ 2647666 w 5227092"/>
                  <a:gd name="connsiteY18" fmla="*/ 3220872 h 3548418"/>
                  <a:gd name="connsiteX19" fmla="*/ 2661313 w 5227092"/>
                  <a:gd name="connsiteY19" fmla="*/ 3330054 h 3548418"/>
                  <a:gd name="connsiteX20" fmla="*/ 2879677 w 5227092"/>
                  <a:gd name="connsiteY20" fmla="*/ 3548418 h 3548418"/>
                  <a:gd name="connsiteX21" fmla="*/ 3179928 w 5227092"/>
                  <a:gd name="connsiteY21" fmla="*/ 3357349 h 3548418"/>
                  <a:gd name="connsiteX22" fmla="*/ 3493827 w 5227092"/>
                  <a:gd name="connsiteY22" fmla="*/ 3302758 h 3548418"/>
                  <a:gd name="connsiteX23" fmla="*/ 4981433 w 5227092"/>
                  <a:gd name="connsiteY23" fmla="*/ 2402006 h 3548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27092" h="3548418">
                    <a:moveTo>
                      <a:pt x="4981433" y="2402006"/>
                    </a:moveTo>
                    <a:cubicBezTo>
                      <a:pt x="4769028" y="2090479"/>
                      <a:pt x="4776716" y="2222888"/>
                      <a:pt x="4776716" y="2060812"/>
                    </a:cubicBezTo>
                    <a:lnTo>
                      <a:pt x="5227092" y="1596788"/>
                    </a:lnTo>
                    <a:lnTo>
                      <a:pt x="5172501" y="1228299"/>
                    </a:lnTo>
                    <a:lnTo>
                      <a:pt x="4012442" y="873457"/>
                    </a:lnTo>
                    <a:lnTo>
                      <a:pt x="4012442" y="504967"/>
                    </a:lnTo>
                    <a:lnTo>
                      <a:pt x="2374710" y="464024"/>
                    </a:lnTo>
                    <a:lnTo>
                      <a:pt x="2347415" y="846161"/>
                    </a:lnTo>
                    <a:lnTo>
                      <a:pt x="1651379" y="736979"/>
                    </a:lnTo>
                    <a:lnTo>
                      <a:pt x="1392071" y="696036"/>
                    </a:lnTo>
                    <a:lnTo>
                      <a:pt x="968991" y="0"/>
                    </a:lnTo>
                    <a:lnTo>
                      <a:pt x="286603" y="68239"/>
                    </a:lnTo>
                    <a:lnTo>
                      <a:pt x="0" y="218364"/>
                    </a:lnTo>
                    <a:lnTo>
                      <a:pt x="327546" y="1146412"/>
                    </a:lnTo>
                    <a:lnTo>
                      <a:pt x="1282889" y="2347415"/>
                    </a:lnTo>
                    <a:lnTo>
                      <a:pt x="1514901" y="2306472"/>
                    </a:lnTo>
                    <a:lnTo>
                      <a:pt x="1815152" y="2238233"/>
                    </a:lnTo>
                    <a:lnTo>
                      <a:pt x="2169994" y="2729552"/>
                    </a:lnTo>
                    <a:lnTo>
                      <a:pt x="2647666" y="3220872"/>
                    </a:lnTo>
                    <a:lnTo>
                      <a:pt x="2661313" y="3330054"/>
                    </a:lnTo>
                    <a:lnTo>
                      <a:pt x="2879677" y="3548418"/>
                    </a:lnTo>
                    <a:lnTo>
                      <a:pt x="3179928" y="3357349"/>
                    </a:lnTo>
                    <a:lnTo>
                      <a:pt x="3493827" y="3302758"/>
                    </a:lnTo>
                    <a:lnTo>
                      <a:pt x="4981433" y="2402006"/>
                    </a:lnTo>
                    <a:close/>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13"/>
              <p:cNvSpPr/>
              <p:nvPr/>
            </p:nvSpPr>
            <p:spPr>
              <a:xfrm>
                <a:off x="464024" y="477672"/>
                <a:ext cx="3057098" cy="3657600"/>
              </a:xfrm>
              <a:custGeom>
                <a:avLst/>
                <a:gdLst>
                  <a:gd name="connsiteX0" fmla="*/ 1760561 w 3057098"/>
                  <a:gd name="connsiteY0" fmla="*/ 0 h 3657600"/>
                  <a:gd name="connsiteX1" fmla="*/ 1105469 w 3057098"/>
                  <a:gd name="connsiteY1" fmla="*/ 341194 h 3657600"/>
                  <a:gd name="connsiteX2" fmla="*/ 0 w 3057098"/>
                  <a:gd name="connsiteY2" fmla="*/ 1091821 h 3657600"/>
                  <a:gd name="connsiteX3" fmla="*/ 109182 w 3057098"/>
                  <a:gd name="connsiteY3" fmla="*/ 2265528 h 3657600"/>
                  <a:gd name="connsiteX4" fmla="*/ 27295 w 3057098"/>
                  <a:gd name="connsiteY4" fmla="*/ 2702256 h 3657600"/>
                  <a:gd name="connsiteX5" fmla="*/ 122830 w 3057098"/>
                  <a:gd name="connsiteY5" fmla="*/ 3138985 h 3657600"/>
                  <a:gd name="connsiteX6" fmla="*/ 436728 w 3057098"/>
                  <a:gd name="connsiteY6" fmla="*/ 3057098 h 3657600"/>
                  <a:gd name="connsiteX7" fmla="*/ 668740 w 3057098"/>
                  <a:gd name="connsiteY7" fmla="*/ 3657600 h 3657600"/>
                  <a:gd name="connsiteX8" fmla="*/ 1132764 w 3057098"/>
                  <a:gd name="connsiteY8" fmla="*/ 3534770 h 3657600"/>
                  <a:gd name="connsiteX9" fmla="*/ 1692322 w 3057098"/>
                  <a:gd name="connsiteY9" fmla="*/ 3084394 h 3657600"/>
                  <a:gd name="connsiteX10" fmla="*/ 1856095 w 3057098"/>
                  <a:gd name="connsiteY10" fmla="*/ 2811438 h 3657600"/>
                  <a:gd name="connsiteX11" fmla="*/ 2388358 w 3057098"/>
                  <a:gd name="connsiteY11" fmla="*/ 2647665 h 3657600"/>
                  <a:gd name="connsiteX12" fmla="*/ 3016155 w 3057098"/>
                  <a:gd name="connsiteY12" fmla="*/ 2442949 h 3657600"/>
                  <a:gd name="connsiteX13" fmla="*/ 3057098 w 3057098"/>
                  <a:gd name="connsiteY13" fmla="*/ 2129050 h 3657600"/>
                  <a:gd name="connsiteX14" fmla="*/ 2101755 w 3057098"/>
                  <a:gd name="connsiteY14" fmla="*/ 996286 h 3657600"/>
                  <a:gd name="connsiteX15" fmla="*/ 1760561 w 3057098"/>
                  <a:gd name="connsiteY15" fmla="*/ 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7098" h="3657600">
                    <a:moveTo>
                      <a:pt x="1760561" y="0"/>
                    </a:moveTo>
                    <a:lnTo>
                      <a:pt x="1105469" y="341194"/>
                    </a:lnTo>
                    <a:lnTo>
                      <a:pt x="0" y="1091821"/>
                    </a:lnTo>
                    <a:lnTo>
                      <a:pt x="109182" y="2265528"/>
                    </a:lnTo>
                    <a:lnTo>
                      <a:pt x="27295" y="2702256"/>
                    </a:lnTo>
                    <a:lnTo>
                      <a:pt x="122830" y="3138985"/>
                    </a:lnTo>
                    <a:lnTo>
                      <a:pt x="436728" y="3057098"/>
                    </a:lnTo>
                    <a:lnTo>
                      <a:pt x="668740" y="3657600"/>
                    </a:lnTo>
                    <a:lnTo>
                      <a:pt x="1132764" y="3534770"/>
                    </a:lnTo>
                    <a:lnTo>
                      <a:pt x="1692322" y="3084394"/>
                    </a:lnTo>
                    <a:lnTo>
                      <a:pt x="1856095" y="2811438"/>
                    </a:lnTo>
                    <a:lnTo>
                      <a:pt x="2388358" y="2647665"/>
                    </a:lnTo>
                    <a:lnTo>
                      <a:pt x="3016155" y="2442949"/>
                    </a:lnTo>
                    <a:lnTo>
                      <a:pt x="3057098" y="2129050"/>
                    </a:lnTo>
                    <a:lnTo>
                      <a:pt x="2101755" y="996286"/>
                    </a:lnTo>
                    <a:lnTo>
                      <a:pt x="1760561" y="0"/>
                    </a:lnTo>
                    <a:close/>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orme libre 14"/>
              <p:cNvSpPr/>
              <p:nvPr/>
            </p:nvSpPr>
            <p:spPr>
              <a:xfrm>
                <a:off x="1078173" y="2511188"/>
                <a:ext cx="4012442" cy="2415654"/>
              </a:xfrm>
              <a:custGeom>
                <a:avLst/>
                <a:gdLst>
                  <a:gd name="connsiteX0" fmla="*/ 40943 w 4012442"/>
                  <a:gd name="connsiteY0" fmla="*/ 1624084 h 2415654"/>
                  <a:gd name="connsiteX1" fmla="*/ 504967 w 4012442"/>
                  <a:gd name="connsiteY1" fmla="*/ 1514902 h 2415654"/>
                  <a:gd name="connsiteX2" fmla="*/ 1091821 w 4012442"/>
                  <a:gd name="connsiteY2" fmla="*/ 1023582 h 2415654"/>
                  <a:gd name="connsiteX3" fmla="*/ 1228299 w 4012442"/>
                  <a:gd name="connsiteY3" fmla="*/ 805218 h 2415654"/>
                  <a:gd name="connsiteX4" fmla="*/ 2415654 w 4012442"/>
                  <a:gd name="connsiteY4" fmla="*/ 423081 h 2415654"/>
                  <a:gd name="connsiteX5" fmla="*/ 2470245 w 4012442"/>
                  <a:gd name="connsiteY5" fmla="*/ 95534 h 2415654"/>
                  <a:gd name="connsiteX6" fmla="*/ 2947917 w 4012442"/>
                  <a:gd name="connsiteY6" fmla="*/ 0 h 2415654"/>
                  <a:gd name="connsiteX7" fmla="*/ 3794078 w 4012442"/>
                  <a:gd name="connsiteY7" fmla="*/ 982639 h 2415654"/>
                  <a:gd name="connsiteX8" fmla="*/ 3835021 w 4012442"/>
                  <a:gd name="connsiteY8" fmla="*/ 1078173 h 2415654"/>
                  <a:gd name="connsiteX9" fmla="*/ 4012442 w 4012442"/>
                  <a:gd name="connsiteY9" fmla="*/ 1296537 h 2415654"/>
                  <a:gd name="connsiteX10" fmla="*/ 3794078 w 4012442"/>
                  <a:gd name="connsiteY10" fmla="*/ 1596788 h 2415654"/>
                  <a:gd name="connsiteX11" fmla="*/ 3630305 w 4012442"/>
                  <a:gd name="connsiteY11" fmla="*/ 1760561 h 2415654"/>
                  <a:gd name="connsiteX12" fmla="*/ 3384645 w 4012442"/>
                  <a:gd name="connsiteY12" fmla="*/ 1719618 h 2415654"/>
                  <a:gd name="connsiteX13" fmla="*/ 2402006 w 4012442"/>
                  <a:gd name="connsiteY13" fmla="*/ 2183642 h 2415654"/>
                  <a:gd name="connsiteX14" fmla="*/ 1323833 w 4012442"/>
                  <a:gd name="connsiteY14" fmla="*/ 2251881 h 2415654"/>
                  <a:gd name="connsiteX15" fmla="*/ 750627 w 4012442"/>
                  <a:gd name="connsiteY15" fmla="*/ 2279176 h 2415654"/>
                  <a:gd name="connsiteX16" fmla="*/ 368490 w 4012442"/>
                  <a:gd name="connsiteY16" fmla="*/ 2333767 h 2415654"/>
                  <a:gd name="connsiteX17" fmla="*/ 150126 w 4012442"/>
                  <a:gd name="connsiteY17" fmla="*/ 2415654 h 2415654"/>
                  <a:gd name="connsiteX18" fmla="*/ 0 w 4012442"/>
                  <a:gd name="connsiteY18" fmla="*/ 1733266 h 2415654"/>
                  <a:gd name="connsiteX19" fmla="*/ 40943 w 4012442"/>
                  <a:gd name="connsiteY19" fmla="*/ 1624084 h 241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12442" h="2415654">
                    <a:moveTo>
                      <a:pt x="40943" y="1624084"/>
                    </a:moveTo>
                    <a:lnTo>
                      <a:pt x="504967" y="1514902"/>
                    </a:lnTo>
                    <a:cubicBezTo>
                      <a:pt x="700958" y="1351576"/>
                      <a:pt x="911421" y="1203982"/>
                      <a:pt x="1091821" y="1023582"/>
                    </a:cubicBezTo>
                    <a:lnTo>
                      <a:pt x="1228299" y="805218"/>
                    </a:lnTo>
                    <a:lnTo>
                      <a:pt x="2415654" y="423081"/>
                    </a:lnTo>
                    <a:lnTo>
                      <a:pt x="2470245" y="95534"/>
                    </a:lnTo>
                    <a:lnTo>
                      <a:pt x="2947917" y="0"/>
                    </a:lnTo>
                    <a:lnTo>
                      <a:pt x="3794078" y="982639"/>
                    </a:lnTo>
                    <a:lnTo>
                      <a:pt x="3835021" y="1078173"/>
                    </a:lnTo>
                    <a:lnTo>
                      <a:pt x="4012442" y="1296537"/>
                    </a:lnTo>
                    <a:lnTo>
                      <a:pt x="3794078" y="1596788"/>
                    </a:lnTo>
                    <a:lnTo>
                      <a:pt x="3630305" y="1760561"/>
                    </a:lnTo>
                    <a:lnTo>
                      <a:pt x="3384645" y="1719618"/>
                    </a:lnTo>
                    <a:lnTo>
                      <a:pt x="2402006" y="2183642"/>
                    </a:lnTo>
                    <a:lnTo>
                      <a:pt x="1323833" y="2251881"/>
                    </a:lnTo>
                    <a:lnTo>
                      <a:pt x="750627" y="2279176"/>
                    </a:lnTo>
                    <a:lnTo>
                      <a:pt x="368490" y="2333767"/>
                    </a:lnTo>
                    <a:lnTo>
                      <a:pt x="150126" y="2415654"/>
                    </a:lnTo>
                    <a:lnTo>
                      <a:pt x="0" y="1733266"/>
                    </a:lnTo>
                    <a:lnTo>
                      <a:pt x="40943" y="1624084"/>
                    </a:lnTo>
                    <a:close/>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orme libre 15"/>
              <p:cNvSpPr/>
              <p:nvPr/>
            </p:nvSpPr>
            <p:spPr>
              <a:xfrm>
                <a:off x="1241946" y="4135272"/>
                <a:ext cx="4148920" cy="2129050"/>
              </a:xfrm>
              <a:custGeom>
                <a:avLst/>
                <a:gdLst>
                  <a:gd name="connsiteX0" fmla="*/ 0 w 4148920"/>
                  <a:gd name="connsiteY0" fmla="*/ 791570 h 2129050"/>
                  <a:gd name="connsiteX1" fmla="*/ 136478 w 4148920"/>
                  <a:gd name="connsiteY1" fmla="*/ 1555844 h 2129050"/>
                  <a:gd name="connsiteX2" fmla="*/ 436729 w 4148920"/>
                  <a:gd name="connsiteY2" fmla="*/ 1705970 h 2129050"/>
                  <a:gd name="connsiteX3" fmla="*/ 545911 w 4148920"/>
                  <a:gd name="connsiteY3" fmla="*/ 2060812 h 2129050"/>
                  <a:gd name="connsiteX4" fmla="*/ 1665027 w 4148920"/>
                  <a:gd name="connsiteY4" fmla="*/ 1883391 h 2129050"/>
                  <a:gd name="connsiteX5" fmla="*/ 2019869 w 4148920"/>
                  <a:gd name="connsiteY5" fmla="*/ 1856095 h 2129050"/>
                  <a:gd name="connsiteX6" fmla="*/ 2442950 w 4148920"/>
                  <a:gd name="connsiteY6" fmla="*/ 2006221 h 2129050"/>
                  <a:gd name="connsiteX7" fmla="*/ 2770496 w 4148920"/>
                  <a:gd name="connsiteY7" fmla="*/ 2129050 h 2129050"/>
                  <a:gd name="connsiteX8" fmla="*/ 3098042 w 4148920"/>
                  <a:gd name="connsiteY8" fmla="*/ 2129050 h 2129050"/>
                  <a:gd name="connsiteX9" fmla="*/ 3384645 w 4148920"/>
                  <a:gd name="connsiteY9" fmla="*/ 2101755 h 2129050"/>
                  <a:gd name="connsiteX10" fmla="*/ 3657600 w 4148920"/>
                  <a:gd name="connsiteY10" fmla="*/ 1869743 h 2129050"/>
                  <a:gd name="connsiteX11" fmla="*/ 3998794 w 4148920"/>
                  <a:gd name="connsiteY11" fmla="*/ 1569492 h 2129050"/>
                  <a:gd name="connsiteX12" fmla="*/ 4148920 w 4148920"/>
                  <a:gd name="connsiteY12" fmla="*/ 1214650 h 2129050"/>
                  <a:gd name="connsiteX13" fmla="*/ 3903260 w 4148920"/>
                  <a:gd name="connsiteY13" fmla="*/ 968991 h 2129050"/>
                  <a:gd name="connsiteX14" fmla="*/ 3753135 w 4148920"/>
                  <a:gd name="connsiteY14" fmla="*/ 614149 h 2129050"/>
                  <a:gd name="connsiteX15" fmla="*/ 3630305 w 4148920"/>
                  <a:gd name="connsiteY15" fmla="*/ 0 h 2129050"/>
                  <a:gd name="connsiteX16" fmla="*/ 3411941 w 4148920"/>
                  <a:gd name="connsiteY16" fmla="*/ 136477 h 2129050"/>
                  <a:gd name="connsiteX17" fmla="*/ 3179929 w 4148920"/>
                  <a:gd name="connsiteY17" fmla="*/ 95534 h 2129050"/>
                  <a:gd name="connsiteX18" fmla="*/ 2224585 w 4148920"/>
                  <a:gd name="connsiteY18" fmla="*/ 586853 h 2129050"/>
                  <a:gd name="connsiteX19" fmla="*/ 600502 w 4148920"/>
                  <a:gd name="connsiteY19" fmla="*/ 641444 h 2129050"/>
                  <a:gd name="connsiteX20" fmla="*/ 218364 w 4148920"/>
                  <a:gd name="connsiteY20" fmla="*/ 709683 h 2129050"/>
                  <a:gd name="connsiteX21" fmla="*/ 0 w 4148920"/>
                  <a:gd name="connsiteY21" fmla="*/ 791570 h 212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148920" h="2129050">
                    <a:moveTo>
                      <a:pt x="0" y="791570"/>
                    </a:moveTo>
                    <a:lnTo>
                      <a:pt x="136478" y="1555844"/>
                    </a:lnTo>
                    <a:lnTo>
                      <a:pt x="436729" y="1705970"/>
                    </a:lnTo>
                    <a:lnTo>
                      <a:pt x="545911" y="2060812"/>
                    </a:lnTo>
                    <a:lnTo>
                      <a:pt x="1665027" y="1883391"/>
                    </a:lnTo>
                    <a:lnTo>
                      <a:pt x="2019869" y="1856095"/>
                    </a:lnTo>
                    <a:lnTo>
                      <a:pt x="2442950" y="2006221"/>
                    </a:lnTo>
                    <a:lnTo>
                      <a:pt x="2770496" y="2129050"/>
                    </a:lnTo>
                    <a:lnTo>
                      <a:pt x="3098042" y="2129050"/>
                    </a:lnTo>
                    <a:lnTo>
                      <a:pt x="3384645" y="2101755"/>
                    </a:lnTo>
                    <a:lnTo>
                      <a:pt x="3657600" y="1869743"/>
                    </a:lnTo>
                    <a:lnTo>
                      <a:pt x="3998794" y="1569492"/>
                    </a:lnTo>
                    <a:lnTo>
                      <a:pt x="4148920" y="1214650"/>
                    </a:lnTo>
                    <a:lnTo>
                      <a:pt x="3903260" y="968991"/>
                    </a:lnTo>
                    <a:lnTo>
                      <a:pt x="3753135" y="614149"/>
                    </a:lnTo>
                    <a:lnTo>
                      <a:pt x="3630305" y="0"/>
                    </a:lnTo>
                    <a:lnTo>
                      <a:pt x="3411941" y="136477"/>
                    </a:lnTo>
                    <a:lnTo>
                      <a:pt x="3179929" y="95534"/>
                    </a:lnTo>
                    <a:lnTo>
                      <a:pt x="2224585" y="586853"/>
                    </a:lnTo>
                    <a:lnTo>
                      <a:pt x="600502" y="641444"/>
                    </a:lnTo>
                    <a:lnTo>
                      <a:pt x="218364" y="709683"/>
                    </a:lnTo>
                    <a:lnTo>
                      <a:pt x="0" y="791570"/>
                    </a:lnTo>
                    <a:close/>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 name="ZoneTexte 5"/>
            <p:cNvSpPr txBox="1"/>
            <p:nvPr/>
          </p:nvSpPr>
          <p:spPr>
            <a:xfrm>
              <a:off x="609352" y="2043476"/>
              <a:ext cx="2630606" cy="621249"/>
            </a:xfrm>
            <a:prstGeom prst="rect">
              <a:avLst/>
            </a:prstGeom>
            <a:noFill/>
          </p:spPr>
          <p:txBody>
            <a:bodyPr wrap="square" rtlCol="0">
              <a:spAutoFit/>
            </a:bodyPr>
            <a:lstStyle/>
            <a:p>
              <a:r>
                <a:rPr lang="fr-FR" b="1" i="1" u="sng" dirty="0" smtClean="0"/>
                <a:t>Boumataa</a:t>
              </a:r>
              <a:endParaRPr lang="fr-FR" b="1" i="1" u="sng" dirty="0"/>
            </a:p>
          </p:txBody>
        </p:sp>
        <p:sp>
          <p:nvSpPr>
            <p:cNvPr id="7" name="ZoneTexte 6"/>
            <p:cNvSpPr txBox="1"/>
            <p:nvPr/>
          </p:nvSpPr>
          <p:spPr>
            <a:xfrm>
              <a:off x="4134998" y="1628333"/>
              <a:ext cx="2660001" cy="673021"/>
            </a:xfrm>
            <a:prstGeom prst="rect">
              <a:avLst/>
            </a:prstGeom>
            <a:noFill/>
          </p:spPr>
          <p:txBody>
            <a:bodyPr wrap="square" rtlCol="0">
              <a:spAutoFit/>
            </a:bodyPr>
            <a:lstStyle/>
            <a:p>
              <a:r>
                <a:rPr lang="fr-FR" sz="2000" b="1" i="1" u="sng" dirty="0" smtClean="0"/>
                <a:t>Taysaret</a:t>
              </a:r>
              <a:endParaRPr lang="fr-FR" sz="2000" b="1" i="1" u="sng" dirty="0"/>
            </a:p>
          </p:txBody>
        </p:sp>
        <p:sp>
          <p:nvSpPr>
            <p:cNvPr id="8" name="ZoneTexte 7"/>
            <p:cNvSpPr txBox="1"/>
            <p:nvPr/>
          </p:nvSpPr>
          <p:spPr>
            <a:xfrm>
              <a:off x="6000792" y="3714752"/>
              <a:ext cx="2059459" cy="553997"/>
            </a:xfrm>
            <a:prstGeom prst="rect">
              <a:avLst/>
            </a:prstGeom>
            <a:noFill/>
          </p:spPr>
          <p:txBody>
            <a:bodyPr wrap="square" rtlCol="0">
              <a:spAutoFit/>
            </a:bodyPr>
            <a:lstStyle/>
            <a:p>
              <a:r>
                <a:rPr lang="fr-FR" b="1" i="1" u="sng" dirty="0" smtClean="0"/>
                <a:t>Casbah</a:t>
              </a:r>
              <a:endParaRPr lang="fr-FR" b="1" i="1" u="sng" dirty="0"/>
            </a:p>
          </p:txBody>
        </p:sp>
        <p:sp>
          <p:nvSpPr>
            <p:cNvPr id="9" name="ZoneTexte 8"/>
            <p:cNvSpPr txBox="1"/>
            <p:nvPr/>
          </p:nvSpPr>
          <p:spPr>
            <a:xfrm>
              <a:off x="2428892" y="3291816"/>
              <a:ext cx="2059458" cy="553997"/>
            </a:xfrm>
            <a:prstGeom prst="rect">
              <a:avLst/>
            </a:prstGeom>
            <a:noFill/>
          </p:spPr>
          <p:txBody>
            <a:bodyPr wrap="square" rtlCol="0">
              <a:spAutoFit/>
            </a:bodyPr>
            <a:lstStyle/>
            <a:p>
              <a:r>
                <a:rPr lang="fr-FR" b="1" i="1" u="sng" dirty="0" smtClean="0"/>
                <a:t>Ouled Sayah</a:t>
              </a:r>
              <a:endParaRPr lang="fr-FR" b="1" i="1" u="sng" dirty="0"/>
            </a:p>
          </p:txBody>
        </p:sp>
        <p:sp>
          <p:nvSpPr>
            <p:cNvPr id="10" name="ZoneTexte 9"/>
            <p:cNvSpPr txBox="1"/>
            <p:nvPr/>
          </p:nvSpPr>
          <p:spPr>
            <a:xfrm>
              <a:off x="2643206" y="4800586"/>
              <a:ext cx="2059458" cy="553997"/>
            </a:xfrm>
            <a:prstGeom prst="rect">
              <a:avLst/>
            </a:prstGeom>
            <a:noFill/>
          </p:spPr>
          <p:txBody>
            <a:bodyPr wrap="square" rtlCol="0">
              <a:spAutoFit/>
            </a:bodyPr>
            <a:lstStyle/>
            <a:p>
              <a:r>
                <a:rPr lang="fr-FR" b="1" i="1" u="sng" dirty="0" smtClean="0"/>
                <a:t>Boudheloul</a:t>
              </a:r>
              <a:endParaRPr lang="fr-FR" b="1" i="1" u="sng" dirty="0"/>
            </a:p>
          </p:txBody>
        </p:sp>
        <p:sp>
          <p:nvSpPr>
            <p:cNvPr id="11" name="Forme libre 10"/>
            <p:cNvSpPr/>
            <p:nvPr/>
          </p:nvSpPr>
          <p:spPr>
            <a:xfrm>
              <a:off x="4940490" y="2674961"/>
              <a:ext cx="3632038" cy="2652049"/>
            </a:xfrm>
            <a:custGeom>
              <a:avLst/>
              <a:gdLst>
                <a:gd name="connsiteX0" fmla="*/ 2374710 w 3616656"/>
                <a:gd name="connsiteY0" fmla="*/ 0 h 2652049"/>
                <a:gd name="connsiteX1" fmla="*/ 2838734 w 3616656"/>
                <a:gd name="connsiteY1" fmla="*/ 586854 h 2652049"/>
                <a:gd name="connsiteX2" fmla="*/ 3234519 w 3616656"/>
                <a:gd name="connsiteY2" fmla="*/ 545911 h 2652049"/>
                <a:gd name="connsiteX3" fmla="*/ 3616656 w 3616656"/>
                <a:gd name="connsiteY3" fmla="*/ 1187355 h 2652049"/>
                <a:gd name="connsiteX4" fmla="*/ 1678674 w 3616656"/>
                <a:gd name="connsiteY4" fmla="*/ 2320120 h 2652049"/>
                <a:gd name="connsiteX5" fmla="*/ 627797 w 3616656"/>
                <a:gd name="connsiteY5" fmla="*/ 2402006 h 2652049"/>
                <a:gd name="connsiteX6" fmla="*/ 545910 w 3616656"/>
                <a:gd name="connsiteY6" fmla="*/ 2647666 h 2652049"/>
                <a:gd name="connsiteX7" fmla="*/ 272955 w 3616656"/>
                <a:gd name="connsiteY7" fmla="*/ 2456597 h 2652049"/>
                <a:gd name="connsiteX8" fmla="*/ 109182 w 3616656"/>
                <a:gd name="connsiteY8" fmla="*/ 2060812 h 2652049"/>
                <a:gd name="connsiteX9" fmla="*/ 0 w 3616656"/>
                <a:gd name="connsiteY9" fmla="*/ 1460311 h 2652049"/>
                <a:gd name="connsiteX10" fmla="*/ 218364 w 3616656"/>
                <a:gd name="connsiteY10" fmla="*/ 1146412 h 2652049"/>
                <a:gd name="connsiteX11" fmla="*/ 545910 w 3616656"/>
                <a:gd name="connsiteY11" fmla="*/ 968991 h 2652049"/>
                <a:gd name="connsiteX12" fmla="*/ 887104 w 3616656"/>
                <a:gd name="connsiteY12" fmla="*/ 914400 h 2652049"/>
                <a:gd name="connsiteX13" fmla="*/ 2374710 w 3616656"/>
                <a:gd name="connsiteY13" fmla="*/ 0 h 2652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16656" h="2652049">
                  <a:moveTo>
                    <a:pt x="2374710" y="0"/>
                  </a:moveTo>
                  <a:lnTo>
                    <a:pt x="2838734" y="586854"/>
                  </a:lnTo>
                  <a:lnTo>
                    <a:pt x="3234519" y="545911"/>
                  </a:lnTo>
                  <a:lnTo>
                    <a:pt x="3616656" y="1187355"/>
                  </a:lnTo>
                  <a:lnTo>
                    <a:pt x="1678674" y="2320120"/>
                  </a:lnTo>
                  <a:lnTo>
                    <a:pt x="627797" y="2402006"/>
                  </a:lnTo>
                  <a:cubicBezTo>
                    <a:pt x="558340" y="2652049"/>
                    <a:pt x="644545" y="2647666"/>
                    <a:pt x="545910" y="2647666"/>
                  </a:cubicBezTo>
                  <a:lnTo>
                    <a:pt x="272955" y="2456597"/>
                  </a:lnTo>
                  <a:lnTo>
                    <a:pt x="109182" y="2060812"/>
                  </a:lnTo>
                  <a:cubicBezTo>
                    <a:pt x="71970" y="1860796"/>
                    <a:pt x="0" y="1663760"/>
                    <a:pt x="0" y="1460311"/>
                  </a:cubicBezTo>
                  <a:lnTo>
                    <a:pt x="218364" y="1146412"/>
                  </a:lnTo>
                  <a:lnTo>
                    <a:pt x="545910" y="968991"/>
                  </a:lnTo>
                  <a:lnTo>
                    <a:pt x="887104" y="914400"/>
                  </a:lnTo>
                  <a:lnTo>
                    <a:pt x="2374710" y="0"/>
                  </a:lnTo>
                  <a:close/>
                </a:path>
              </a:pathLst>
            </a:cu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9" name="Rectangle 18"/>
          <p:cNvSpPr/>
          <p:nvPr/>
        </p:nvSpPr>
        <p:spPr>
          <a:xfrm>
            <a:off x="4968552" y="2492896"/>
            <a:ext cx="4211960" cy="4031873"/>
          </a:xfrm>
          <a:prstGeom prst="rect">
            <a:avLst/>
          </a:prstGeom>
        </p:spPr>
        <p:txBody>
          <a:bodyPr wrap="square">
            <a:spAutoFit/>
          </a:bodyPr>
          <a:lstStyle/>
          <a:p>
            <a:r>
              <a:rPr lang="fr-FR" sz="1600" b="1" u="sng" dirty="0" smtClean="0">
                <a:latin typeface="Times New Roman" pitchFamily="18" charset="0"/>
                <a:cs typeface="Times New Roman" pitchFamily="18" charset="0"/>
              </a:rPr>
              <a:t>1- Le Quartier Ouled </a:t>
            </a:r>
            <a:r>
              <a:rPr lang="fr-FR" sz="1600" b="1" u="sng" dirty="0" err="1" smtClean="0">
                <a:latin typeface="Times New Roman" pitchFamily="18" charset="0"/>
                <a:cs typeface="Times New Roman" pitchFamily="18" charset="0"/>
              </a:rPr>
              <a:t>sayah</a:t>
            </a:r>
            <a:r>
              <a:rPr lang="fr-FR" sz="1600" b="1" u="sng" dirty="0" smtClean="0">
                <a:latin typeface="Times New Roman" pitchFamily="18" charset="0"/>
                <a:cs typeface="Times New Roman" pitchFamily="18" charset="0"/>
              </a:rPr>
              <a:t> : </a:t>
            </a:r>
            <a:r>
              <a:rPr lang="fr-FR" sz="1600" dirty="0" smtClean="0">
                <a:latin typeface="Times New Roman" pitchFamily="18" charset="0"/>
                <a:cs typeface="Times New Roman" pitchFamily="18" charset="0"/>
              </a:rPr>
              <a:t>au nord « homme autre fois turbulents possesseurs de troupeaux ce quartier aurait été habite exclusivement par l’élément arabe pasteur. </a:t>
            </a:r>
          </a:p>
          <a:p>
            <a:r>
              <a:rPr lang="fr-FR" sz="1600" b="1" u="sng" dirty="0" smtClean="0">
                <a:latin typeface="Times New Roman" pitchFamily="18" charset="0"/>
                <a:cs typeface="Times New Roman" pitchFamily="18" charset="0"/>
              </a:rPr>
              <a:t>2-Le Quartier </a:t>
            </a:r>
            <a:r>
              <a:rPr lang="fr-FR" sz="1600" b="1" u="sng" dirty="0" err="1" smtClean="0">
                <a:latin typeface="Times New Roman" pitchFamily="18" charset="0"/>
                <a:cs typeface="Times New Roman" pitchFamily="18" charset="0"/>
              </a:rPr>
              <a:t>Boumataa</a:t>
            </a:r>
            <a:r>
              <a:rPr lang="fr-FR" sz="1600" b="1" u="sng" dirty="0" smtClean="0">
                <a:latin typeface="Times New Roman" pitchFamily="18" charset="0"/>
                <a:cs typeface="Times New Roman" pitchFamily="18" charset="0"/>
              </a:rPr>
              <a:t> : </a:t>
            </a:r>
            <a:r>
              <a:rPr lang="fr-FR" sz="1600" dirty="0" smtClean="0">
                <a:latin typeface="Times New Roman" pitchFamily="18" charset="0"/>
                <a:cs typeface="Times New Roman" pitchFamily="18" charset="0"/>
              </a:rPr>
              <a:t>a l’est habite jadis par les </a:t>
            </a:r>
            <a:r>
              <a:rPr lang="fr-FR" sz="1600" dirty="0" err="1" smtClean="0">
                <a:latin typeface="Times New Roman" pitchFamily="18" charset="0"/>
                <a:cs typeface="Times New Roman" pitchFamily="18" charset="0"/>
              </a:rPr>
              <a:t>koulouglis</a:t>
            </a:r>
            <a:r>
              <a:rPr lang="fr-FR" sz="1600" dirty="0" smtClean="0">
                <a:latin typeface="Times New Roman" pitchFamily="18" charset="0"/>
                <a:cs typeface="Times New Roman" pitchFamily="18" charset="0"/>
              </a:rPr>
              <a:t> issus des turc. </a:t>
            </a:r>
          </a:p>
          <a:p>
            <a:r>
              <a:rPr lang="fr-FR" sz="1600" b="1" u="sng" dirty="0" smtClean="0">
                <a:latin typeface="Times New Roman" pitchFamily="18" charset="0"/>
                <a:cs typeface="Times New Roman" pitchFamily="18" charset="0"/>
              </a:rPr>
              <a:t>3-La Casbah : </a:t>
            </a:r>
            <a:r>
              <a:rPr lang="fr-FR" sz="1600" dirty="0" smtClean="0">
                <a:latin typeface="Times New Roman" pitchFamily="18" charset="0"/>
                <a:cs typeface="Times New Roman" pitchFamily="18" charset="0"/>
              </a:rPr>
              <a:t>a l’ouest l’ancienne citadelle turcs y avaient le droit d’élire domicile le quartier renfermait le reste de la « nouba » et l’habitation du gay. </a:t>
            </a:r>
          </a:p>
          <a:p>
            <a:r>
              <a:rPr lang="fr-FR" sz="1600" b="1" u="sng" dirty="0" smtClean="0">
                <a:latin typeface="Times New Roman" pitchFamily="18" charset="0"/>
                <a:cs typeface="Times New Roman" pitchFamily="18" charset="0"/>
              </a:rPr>
              <a:t>4-Le Quartier </a:t>
            </a:r>
            <a:r>
              <a:rPr lang="fr-FR" sz="1600" b="1" u="sng" dirty="0" err="1" smtClean="0">
                <a:latin typeface="Times New Roman" pitchFamily="18" charset="0"/>
                <a:cs typeface="Times New Roman" pitchFamily="18" charset="0"/>
              </a:rPr>
              <a:t>Taysaret</a:t>
            </a:r>
            <a:r>
              <a:rPr lang="fr-FR" sz="1600" b="1" u="sng" dirty="0" smtClean="0">
                <a:latin typeface="Times New Roman" pitchFamily="18" charset="0"/>
                <a:cs typeface="Times New Roman" pitchFamily="18" charset="0"/>
              </a:rPr>
              <a:t> : </a:t>
            </a:r>
            <a:r>
              <a:rPr lang="fr-FR" sz="1600" dirty="0" smtClean="0">
                <a:latin typeface="Times New Roman" pitchFamily="18" charset="0"/>
                <a:cs typeface="Times New Roman" pitchFamily="18" charset="0"/>
              </a:rPr>
              <a:t>réserve aux descendants des mures industriels et commerçants. </a:t>
            </a:r>
          </a:p>
          <a:p>
            <a:r>
              <a:rPr lang="fr-FR" sz="1600" b="1" u="sng" dirty="0" smtClean="0">
                <a:latin typeface="Times New Roman" pitchFamily="18" charset="0"/>
                <a:cs typeface="Times New Roman" pitchFamily="18" charset="0"/>
              </a:rPr>
              <a:t>5-Le Quartier </a:t>
            </a:r>
            <a:r>
              <a:rPr lang="fr-FR" sz="1600" b="1" u="sng" dirty="0" err="1" smtClean="0">
                <a:latin typeface="Times New Roman" pitchFamily="18" charset="0"/>
                <a:cs typeface="Times New Roman" pitchFamily="18" charset="0"/>
              </a:rPr>
              <a:t>Boudheloul</a:t>
            </a:r>
            <a:r>
              <a:rPr lang="fr-FR" sz="1600" b="1" u="sng" dirty="0" smtClean="0">
                <a:latin typeface="Times New Roman" pitchFamily="18" charset="0"/>
                <a:cs typeface="Times New Roman" pitchFamily="18" charset="0"/>
              </a:rPr>
              <a:t> : </a:t>
            </a:r>
            <a:r>
              <a:rPr lang="fr-FR" sz="1600" dirty="0" smtClean="0">
                <a:latin typeface="Times New Roman" pitchFamily="18" charset="0"/>
                <a:cs typeface="Times New Roman" pitchFamily="18" charset="0"/>
              </a:rPr>
              <a:t>du nom d’un juif sur qui la tradition est muette mais habite par des maures et enfin </a:t>
            </a:r>
            <a:r>
              <a:rPr lang="fr-FR" sz="1600" dirty="0" err="1" smtClean="0">
                <a:latin typeface="Times New Roman" pitchFamily="18" charset="0"/>
                <a:cs typeface="Times New Roman" pitchFamily="18" charset="0"/>
              </a:rPr>
              <a:t>Yadjedir</a:t>
            </a:r>
            <a:r>
              <a:rPr lang="fr-FR" sz="1600" dirty="0" smtClean="0">
                <a:latin typeface="Times New Roman" pitchFamily="18" charset="0"/>
                <a:cs typeface="Times New Roman" pitchFamily="18" charset="0"/>
              </a:rPr>
              <a:t> (de berbère Agadir). </a:t>
            </a:r>
            <a:endParaRPr lang="fr-FR" sz="1600" dirty="0">
              <a:latin typeface="Times New Roman" pitchFamily="18" charset="0"/>
              <a:cs typeface="Times New Roman" pitchFamily="18" charset="0"/>
            </a:endParaRPr>
          </a:p>
        </p:txBody>
      </p:sp>
      <p:pic>
        <p:nvPicPr>
          <p:cNvPr id="18"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0" name="Picture 12"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8"/>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0"/>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to="" calcmode="lin" valueType="num">
                                      <p:cBhvr>
                                        <p:cTn id="13" dur="1" fill="hold"/>
                                        <p:tgtEl>
                                          <p:spTgt spid="4"/>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slide(fromBottom)">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496" y="76562"/>
            <a:ext cx="1620957" cy="400110"/>
          </a:xfrm>
          <a:prstGeom prst="rect">
            <a:avLst/>
          </a:prstGeom>
        </p:spPr>
        <p:txBody>
          <a:bodyPr wrap="none">
            <a:spAutoFit/>
          </a:bodyPr>
          <a:lstStyle/>
          <a:p>
            <a:r>
              <a:rPr sz="2000" b="1" u="sng" smtClean="0">
                <a:solidFill>
                  <a:srgbClr val="00B0F0"/>
                </a:solidFill>
                <a:latin typeface="Times New Roman" pitchFamily="18" charset="0"/>
                <a:cs typeface="Times New Roman" pitchFamily="18" charset="0"/>
              </a:rPr>
              <a:t>Etat de fait : </a:t>
            </a:r>
            <a:endParaRPr lang="fr-FR" sz="2000" u="sng" dirty="0">
              <a:solidFill>
                <a:srgbClr val="00B0F0"/>
              </a:solidFill>
              <a:latin typeface="Times New Roman" pitchFamily="18" charset="0"/>
              <a:cs typeface="Times New Roman" pitchFamily="18" charset="0"/>
            </a:endParaRPr>
          </a:p>
        </p:txBody>
      </p:sp>
      <p:pic>
        <p:nvPicPr>
          <p:cNvPr id="4098" name="Image 1" descr="C:\Users\pc\Desktop\image carte\ETAT DU FAIT.dxf12-Model-page-001.jpg"/>
          <p:cNvPicPr>
            <a:picLocks noChangeAspect="1" noChangeArrowheads="1"/>
          </p:cNvPicPr>
          <p:nvPr/>
        </p:nvPicPr>
        <p:blipFill>
          <a:blip r:embed="rId3" cstate="print"/>
          <a:srcRect l="7126" t="2163" r="6842" b="5046"/>
          <a:stretch>
            <a:fillRect/>
          </a:stretch>
        </p:blipFill>
        <p:spPr bwMode="auto">
          <a:xfrm>
            <a:off x="395536" y="1844824"/>
            <a:ext cx="8280920" cy="5013176"/>
          </a:xfrm>
          <a:prstGeom prst="rect">
            <a:avLst/>
          </a:prstGeom>
          <a:noFill/>
          <a:ln w="9525">
            <a:noFill/>
            <a:miter lim="800000"/>
            <a:headEnd/>
            <a:tailEnd/>
          </a:ln>
        </p:spPr>
      </p:pic>
      <p:pic>
        <p:nvPicPr>
          <p:cNvPr id="6" name="Picture 12"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7" name="Picture 13" descr="bord"/>
          <p:cNvPicPr>
            <a:picLocks noChangeAspect="1" noChangeArrowheads="1"/>
          </p:cNvPicPr>
          <p:nvPr/>
        </p:nvPicPr>
        <p:blipFill>
          <a:blip r:embed="rId5"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
        <p:nvSpPr>
          <p:cNvPr id="8" name="Rectangle 7"/>
          <p:cNvSpPr/>
          <p:nvPr/>
        </p:nvSpPr>
        <p:spPr>
          <a:xfrm>
            <a:off x="827584" y="623590"/>
            <a:ext cx="7560840" cy="1077218"/>
          </a:xfrm>
          <a:prstGeom prst="rect">
            <a:avLst/>
          </a:prstGeom>
        </p:spPr>
        <p:txBody>
          <a:bodyPr wrap="square">
            <a:spAutoFit/>
          </a:bodyPr>
          <a:lstStyle/>
          <a:p>
            <a:pPr>
              <a:defRPr/>
            </a:pPr>
            <a:r>
              <a:rPr lang="fr-FR" sz="1600" dirty="0" smtClean="0"/>
              <a:t>Le périmètre d’étude concerne une zone d’habitat avec quelques équipements</a:t>
            </a:r>
          </a:p>
          <a:p>
            <a:pPr>
              <a:defRPr/>
            </a:pPr>
            <a:r>
              <a:rPr lang="fr-FR" sz="1600" dirty="0" smtClean="0"/>
              <a:t>les ruelles étroites. -Les maisons typiques : avec patio et sans patio. Les éléments architecturaux dans la maison : les chapiteaux, les niches, les portes le garde corps (d’ébouze).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6"/>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58031"/>
            <a:ext cx="9144000" cy="2585323"/>
          </a:xfrm>
          <a:prstGeom prst="rect">
            <a:avLst/>
          </a:prstGeom>
        </p:spPr>
        <p:txBody>
          <a:bodyPr wrap="square">
            <a:spAutoFit/>
          </a:bodyPr>
          <a:lstStyle/>
          <a:p>
            <a:endParaRPr lang="fr-FR" dirty="0" smtClean="0"/>
          </a:p>
          <a:p>
            <a:pPr>
              <a:buFontTx/>
              <a:buChar char="-"/>
            </a:pPr>
            <a:r>
              <a:rPr lang="fr-FR" b="1" dirty="0" smtClean="0"/>
              <a:t>Quel est le dispositif instrumentale réglementaire qui régi les tissus urbain a valeur patrimoniale en Algérie ? </a:t>
            </a:r>
          </a:p>
          <a:p>
            <a:endParaRPr lang="fr-FR" b="1" dirty="0" smtClean="0"/>
          </a:p>
          <a:p>
            <a:pPr>
              <a:buFontTx/>
              <a:buChar char="-"/>
            </a:pPr>
            <a:r>
              <a:rPr lang="fr-FR" b="1" dirty="0" smtClean="0"/>
              <a:t>Quelles sont les outils et les instruments qu’on peut appliquer sur un tissu urbain traditionnel patrimonial ? </a:t>
            </a:r>
          </a:p>
          <a:p>
            <a:endParaRPr lang="fr-FR" b="1" dirty="0" smtClean="0"/>
          </a:p>
          <a:p>
            <a:r>
              <a:rPr lang="fr-FR" dirty="0" smtClean="0"/>
              <a:t>- </a:t>
            </a:r>
            <a:r>
              <a:rPr lang="fr-FR" b="1" dirty="0" smtClean="0"/>
              <a:t>En absence de dispositif spécifique, comment les instruments d’urbanisme tel que PDAU ET POS prennent en charge le tissu urbain a valeur patrimoniale ? </a:t>
            </a:r>
          </a:p>
        </p:txBody>
      </p:sp>
      <p:pic>
        <p:nvPicPr>
          <p:cNvPr id="5"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6"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
        <p:nvSpPr>
          <p:cNvPr id="7" name="Rectangle 6"/>
          <p:cNvSpPr/>
          <p:nvPr/>
        </p:nvSpPr>
        <p:spPr>
          <a:xfrm>
            <a:off x="107504" y="1696740"/>
            <a:ext cx="9217024" cy="2308324"/>
          </a:xfrm>
          <a:prstGeom prst="rect">
            <a:avLst/>
          </a:prstGeom>
        </p:spPr>
        <p:txBody>
          <a:bodyPr wrap="square">
            <a:spAutoFit/>
          </a:bodyPr>
          <a:lstStyle/>
          <a:p>
            <a:r>
              <a:rPr lang="fr-FR" dirty="0" smtClean="0"/>
              <a:t>Etudier la question du vieux bâti c’est aborder celle des villes précoloniales où s’est juxtaposé un tissu urbain colonial au tissu traditionnel comme dans le cas de la Médina de Mazouna. Elle est l’une des anciennes villes algériennes ancrées dans les profondeurs de l’histoire, dont le vieux tissu urbain, présente encore aujourd’hui des valeurs patrimoniales matérielles et immatérielles inestimables .</a:t>
            </a:r>
          </a:p>
          <a:p>
            <a:r>
              <a:rPr lang="fr-FR" dirty="0" smtClean="0"/>
              <a:t>Devant ce constat, la formulation de notre problématique se décline en plusieurs questionnements :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6"/>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928670"/>
            <a:ext cx="1720343" cy="400110"/>
          </a:xfrm>
          <a:prstGeom prst="rect">
            <a:avLst/>
          </a:prstGeom>
        </p:spPr>
        <p:txBody>
          <a:bodyPr wrap="none">
            <a:spAutoFit/>
          </a:bodyPr>
          <a:lstStyle/>
          <a:p>
            <a:r>
              <a:rPr sz="2000" b="1" u="sng" smtClean="0">
                <a:solidFill>
                  <a:srgbClr val="00B0F0"/>
                </a:solidFill>
              </a:rPr>
              <a:t>Etat de bâti :</a:t>
            </a:r>
            <a:endParaRPr lang="fr-FR" sz="2000" u="sng" dirty="0">
              <a:solidFill>
                <a:srgbClr val="00B0F0"/>
              </a:solidFill>
            </a:endParaRPr>
          </a:p>
        </p:txBody>
      </p:sp>
      <p:pic>
        <p:nvPicPr>
          <p:cNvPr id="5122" name="Image 2" descr="C:\Users\pc\Desktop\image carte\ETAT DU BATI.dxf589-Model-page-001.jpg"/>
          <p:cNvPicPr>
            <a:picLocks noChangeAspect="1" noChangeArrowheads="1"/>
          </p:cNvPicPr>
          <p:nvPr/>
        </p:nvPicPr>
        <p:blipFill>
          <a:blip r:embed="rId2" cstate="print"/>
          <a:srcRect l="1439" t="986"/>
          <a:stretch>
            <a:fillRect/>
          </a:stretch>
        </p:blipFill>
        <p:spPr bwMode="auto">
          <a:xfrm>
            <a:off x="2857488" y="1714488"/>
            <a:ext cx="6143668" cy="4857784"/>
          </a:xfrm>
          <a:prstGeom prst="rect">
            <a:avLst/>
          </a:prstGeom>
          <a:noFill/>
          <a:ln w="9525">
            <a:noFill/>
            <a:miter lim="800000"/>
            <a:headEnd/>
            <a:tailEnd/>
          </a:ln>
        </p:spPr>
      </p:pic>
      <p:sp>
        <p:nvSpPr>
          <p:cNvPr id="4" name="Rectangle 3"/>
          <p:cNvSpPr/>
          <p:nvPr/>
        </p:nvSpPr>
        <p:spPr>
          <a:xfrm>
            <a:off x="35496" y="1550397"/>
            <a:ext cx="2557502" cy="5262979"/>
          </a:xfrm>
          <a:prstGeom prst="rect">
            <a:avLst/>
          </a:prstGeom>
        </p:spPr>
        <p:txBody>
          <a:bodyPr wrap="square">
            <a:spAutoFit/>
          </a:bodyPr>
          <a:lstStyle/>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casbah</a:t>
            </a:r>
            <a:r>
              <a:rPr sz="1600" dirty="0" smtClean="0">
                <a:latin typeface="Times New Roman" pitchFamily="18" charset="0"/>
                <a:cs typeface="Times New Roman" pitchFamily="18" charset="0"/>
              </a:rPr>
              <a:t> de Mazouna </a:t>
            </a:r>
            <a:r>
              <a:rPr sz="1600" dirty="0" err="1" smtClean="0">
                <a:latin typeface="Times New Roman" pitchFamily="18" charset="0"/>
                <a:cs typeface="Times New Roman" pitchFamily="18" charset="0"/>
              </a:rPr>
              <a:t>représente</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racines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ancienne</a:t>
            </a:r>
            <a:r>
              <a:rPr sz="1600" dirty="0" smtClean="0">
                <a:latin typeface="Times New Roman" pitchFamily="18" charset="0"/>
                <a:cs typeface="Times New Roman" pitchFamily="18" charset="0"/>
              </a:rPr>
              <a:t>, ce bijou de </a:t>
            </a:r>
            <a:r>
              <a:rPr sz="1600" dirty="0" err="1" smtClean="0">
                <a:latin typeface="Times New Roman" pitchFamily="18" charset="0"/>
                <a:cs typeface="Times New Roman" pitchFamily="18" charset="0"/>
              </a:rPr>
              <a:t>l’architecture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islamique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menacé</a:t>
            </a:r>
            <a:r>
              <a:rPr sz="1600" dirty="0" smtClean="0">
                <a:latin typeface="Times New Roman" pitchFamily="18" charset="0"/>
                <a:cs typeface="Times New Roman" pitchFamily="18" charset="0"/>
              </a:rPr>
              <a:t> par le </a:t>
            </a:r>
            <a:r>
              <a:rPr sz="1600" dirty="0" err="1" smtClean="0">
                <a:latin typeface="Times New Roman" pitchFamily="18" charset="0"/>
                <a:cs typeface="Times New Roman" pitchFamily="18" charset="0"/>
              </a:rPr>
              <a:t>manque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d’entretien</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ce </a:t>
            </a:r>
            <a:r>
              <a:rPr sz="1600" dirty="0" err="1" smtClean="0">
                <a:latin typeface="Times New Roman" pitchFamily="18" charset="0"/>
                <a:cs typeface="Times New Roman" pitchFamily="18" charset="0"/>
              </a:rPr>
              <a:t>quartier</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maisons</a:t>
            </a:r>
            <a:r>
              <a:rPr sz="1600" dirty="0" smtClean="0">
                <a:latin typeface="Times New Roman" pitchFamily="18" charset="0"/>
                <a:cs typeface="Times New Roman" pitchFamily="18" charset="0"/>
              </a:rPr>
              <a:t> se </a:t>
            </a:r>
            <a:r>
              <a:rPr sz="1600" dirty="0" err="1" smtClean="0">
                <a:latin typeface="Times New Roman" pitchFamily="18" charset="0"/>
                <a:cs typeface="Times New Roman" pitchFamily="18" charset="0"/>
              </a:rPr>
              <a:t>sont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transmises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génération</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générations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mais</a:t>
            </a:r>
            <a:r>
              <a:rPr sz="1600" dirty="0" smtClean="0">
                <a:latin typeface="Times New Roman" pitchFamily="18" charset="0"/>
                <a:cs typeface="Times New Roman" pitchFamily="18" charset="0"/>
              </a:rPr>
              <a:t> le temps a </a:t>
            </a:r>
            <a:r>
              <a:rPr sz="1600" dirty="0" err="1" smtClean="0">
                <a:latin typeface="Times New Roman" pitchFamily="18" charset="0"/>
                <a:cs typeface="Times New Roman" pitchFamily="18" charset="0"/>
              </a:rPr>
              <a:t>endommagé</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bâtiments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nombreuse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maisons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réparés</a:t>
            </a:r>
            <a:r>
              <a:rPr sz="1600" dirty="0" smtClean="0">
                <a:latin typeface="Times New Roman" pitchFamily="18" charset="0"/>
                <a:cs typeface="Times New Roman" pitchFamily="18" charset="0"/>
              </a:rPr>
              <a:t> avec du </a:t>
            </a:r>
            <a:r>
              <a:rPr sz="1600" dirty="0" err="1" smtClean="0">
                <a:latin typeface="Times New Roman" pitchFamily="18" charset="0"/>
                <a:cs typeface="Times New Roman" pitchFamily="18" charset="0"/>
              </a:rPr>
              <a:t>béton</a:t>
            </a:r>
            <a:r>
              <a:rPr sz="1600" dirty="0" smtClean="0">
                <a:latin typeface="Times New Roman" pitchFamily="18" charset="0"/>
                <a:cs typeface="Times New Roman" pitchFamily="18" charset="0"/>
              </a:rPr>
              <a:t> et les </a:t>
            </a:r>
            <a:r>
              <a:rPr sz="1600" dirty="0" err="1" smtClean="0">
                <a:latin typeface="Times New Roman" pitchFamily="18" charset="0"/>
                <a:cs typeface="Times New Roman" pitchFamily="18" charset="0"/>
              </a:rPr>
              <a:t>portes</a:t>
            </a:r>
            <a:r>
              <a:rPr sz="1600" dirty="0" smtClean="0">
                <a:latin typeface="Times New Roman" pitchFamily="18" charset="0"/>
                <a:cs typeface="Times New Roman" pitchFamily="18" charset="0"/>
              </a:rPr>
              <a:t> en </a:t>
            </a:r>
            <a:r>
              <a:rPr sz="1600" dirty="0" err="1" smtClean="0">
                <a:latin typeface="Times New Roman" pitchFamily="18" charset="0"/>
                <a:cs typeface="Times New Roman" pitchFamily="18" charset="0"/>
              </a:rPr>
              <a:t>fer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remplacé</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traditionnelles</a:t>
            </a:r>
            <a:r>
              <a:rPr sz="1600" dirty="0" smtClean="0">
                <a:latin typeface="Times New Roman" pitchFamily="18" charset="0"/>
                <a:cs typeface="Times New Roman" pitchFamily="18" charset="0"/>
              </a:rPr>
              <a:t> en bois. </a:t>
            </a:r>
          </a:p>
          <a:p>
            <a:r>
              <a:rPr sz="1600" dirty="0" smtClean="0">
                <a:latin typeface="Times New Roman" pitchFamily="18" charset="0"/>
                <a:cs typeface="Times New Roman" pitchFamily="18" charset="0"/>
              </a:rPr>
              <a:t>Le </a:t>
            </a:r>
            <a:r>
              <a:rPr sz="1600" dirty="0" err="1" smtClean="0">
                <a:latin typeface="Times New Roman" pitchFamily="18" charset="0"/>
                <a:cs typeface="Times New Roman" pitchFamily="18" charset="0"/>
              </a:rPr>
              <a:t>vieillissement</a:t>
            </a:r>
            <a:r>
              <a:rPr sz="1600" dirty="0" smtClean="0">
                <a:latin typeface="Times New Roman" pitchFamily="18" charset="0"/>
                <a:cs typeface="Times New Roman" pitchFamily="18" charset="0"/>
              </a:rPr>
              <a:t> du patrimoine à Mazouna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réalité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indéniable</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tissu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urbain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dégradé</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manière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alarmante</a:t>
            </a:r>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642910" y="1643050"/>
          <a:ext cx="8286807" cy="1645920"/>
        </p:xfrm>
        <a:graphic>
          <a:graphicData uri="http://schemas.openxmlformats.org/drawingml/2006/table">
            <a:tbl>
              <a:tblPr>
                <a:tableStyleId>{284E427A-3D55-4303-BF80-6455036E1DE7}</a:tableStyleId>
              </a:tblPr>
              <a:tblGrid>
                <a:gridCol w="1321959"/>
                <a:gridCol w="903497"/>
                <a:gridCol w="1235570"/>
                <a:gridCol w="1460653"/>
                <a:gridCol w="1343357"/>
                <a:gridCol w="2021771"/>
              </a:tblGrid>
              <a:tr h="369197">
                <a:tc gridSpan="6">
                  <a:txBody>
                    <a:bodyPr/>
                    <a:lstStyle/>
                    <a:p>
                      <a:pPr algn="ctr">
                        <a:lnSpc>
                          <a:spcPct val="150000"/>
                        </a:lnSpc>
                        <a:spcAft>
                          <a:spcPts val="0"/>
                        </a:spcAft>
                      </a:pPr>
                      <a:r>
                        <a:rPr lang="fr-FR" sz="1800" dirty="0">
                          <a:latin typeface="Times New Roman" pitchFamily="18" charset="0"/>
                          <a:cs typeface="Times New Roman" pitchFamily="18" charset="0"/>
                        </a:rPr>
                        <a:t>Etat des constructions Vieux Mazouna</a:t>
                      </a:r>
                      <a:endParaRPr lang="fr-FR" sz="1600" dirty="0">
                        <a:solidFill>
                          <a:srgbClr val="000000"/>
                        </a:solidFill>
                        <a:latin typeface="Times New Roman" pitchFamily="18" charset="0"/>
                        <a:ea typeface="Calibri"/>
                        <a:cs typeface="Times New Roman" pitchFamily="18" charset="0"/>
                      </a:endParaRPr>
                    </a:p>
                  </a:txBody>
                  <a:tcPr marL="62972" marR="62972"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69197">
                <a:tc>
                  <a:txBody>
                    <a:bodyPr/>
                    <a:lstStyle/>
                    <a:p>
                      <a:pPr algn="ctr">
                        <a:lnSpc>
                          <a:spcPct val="150000"/>
                        </a:lnSpc>
                        <a:spcAft>
                          <a:spcPts val="0"/>
                        </a:spcAft>
                      </a:pPr>
                      <a:r>
                        <a:rPr lang="fr-FR" sz="1800">
                          <a:latin typeface="Times New Roman" pitchFamily="18" charset="0"/>
                          <a:cs typeface="Times New Roman" pitchFamily="18" charset="0"/>
                        </a:rPr>
                        <a:t>Désignation</a:t>
                      </a:r>
                      <a:r>
                        <a:rPr lang="fr-FR" sz="1600">
                          <a:latin typeface="Times New Roman" pitchFamily="18" charset="0"/>
                          <a:cs typeface="Times New Roman" pitchFamily="18" charset="0"/>
                        </a:rPr>
                        <a:t> </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a:latin typeface="Times New Roman" pitchFamily="18" charset="0"/>
                          <a:cs typeface="Times New Roman" pitchFamily="18" charset="0"/>
                        </a:rPr>
                        <a:t>bon</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a:latin typeface="Times New Roman" pitchFamily="18" charset="0"/>
                          <a:cs typeface="Times New Roman" pitchFamily="18" charset="0"/>
                        </a:rPr>
                        <a:t>moyen</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a:latin typeface="Times New Roman" pitchFamily="18" charset="0"/>
                          <a:cs typeface="Times New Roman" pitchFamily="18" charset="0"/>
                        </a:rPr>
                        <a:t>mauvais</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a:latin typeface="Times New Roman" pitchFamily="18" charset="0"/>
                          <a:cs typeface="Times New Roman" pitchFamily="18" charset="0"/>
                        </a:rPr>
                        <a:t>ruine</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dirty="0">
                          <a:latin typeface="Times New Roman" pitchFamily="18" charset="0"/>
                          <a:cs typeface="Times New Roman" pitchFamily="18" charset="0"/>
                        </a:rPr>
                        <a:t>Total/zone</a:t>
                      </a:r>
                      <a:endParaRPr lang="fr-FR" sz="1600" dirty="0">
                        <a:solidFill>
                          <a:srgbClr val="000000"/>
                        </a:solidFill>
                        <a:latin typeface="Times New Roman" pitchFamily="18" charset="0"/>
                        <a:ea typeface="Calibri"/>
                        <a:cs typeface="Times New Roman" pitchFamily="18" charset="0"/>
                      </a:endParaRPr>
                    </a:p>
                  </a:txBody>
                  <a:tcPr marL="62972" marR="62972" marT="0" marB="0"/>
                </a:tc>
              </a:tr>
              <a:tr h="392607">
                <a:tc>
                  <a:txBody>
                    <a:bodyPr/>
                    <a:lstStyle/>
                    <a:p>
                      <a:pPr algn="ctr">
                        <a:lnSpc>
                          <a:spcPct val="150000"/>
                        </a:lnSpc>
                        <a:spcAft>
                          <a:spcPts val="0"/>
                        </a:spcAft>
                      </a:pPr>
                      <a:r>
                        <a:rPr lang="fr-FR" sz="1800">
                          <a:latin typeface="Times New Roman" pitchFamily="18" charset="0"/>
                          <a:cs typeface="Times New Roman" pitchFamily="18" charset="0"/>
                        </a:rPr>
                        <a:t>Nombre</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35</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120</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87</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50</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292</a:t>
                      </a:r>
                      <a:endParaRPr lang="fr-FR" sz="1200">
                        <a:latin typeface="Times New Roman" pitchFamily="18" charset="0"/>
                        <a:ea typeface="Calibri"/>
                        <a:cs typeface="Times New Roman" pitchFamily="18" charset="0"/>
                      </a:endParaRPr>
                    </a:p>
                  </a:txBody>
                  <a:tcPr marL="62972" marR="62972" marT="0" marB="0"/>
                </a:tc>
              </a:tr>
              <a:tr h="369197">
                <a:tc>
                  <a:txBody>
                    <a:bodyPr/>
                    <a:lstStyle/>
                    <a:p>
                      <a:pPr algn="ctr">
                        <a:lnSpc>
                          <a:spcPct val="150000"/>
                        </a:lnSpc>
                        <a:spcAft>
                          <a:spcPts val="0"/>
                        </a:spcAft>
                      </a:pPr>
                      <a:r>
                        <a:rPr lang="fr-FR" sz="1800">
                          <a:latin typeface="Times New Roman" pitchFamily="18" charset="0"/>
                          <a:cs typeface="Times New Roman" pitchFamily="18" charset="0"/>
                        </a:rPr>
                        <a:t>%</a:t>
                      </a:r>
                      <a:endParaRPr lang="fr-FR" sz="1600">
                        <a:solidFill>
                          <a:srgbClr val="000000"/>
                        </a:solidFill>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11.98 %</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41.09 %</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29.79 %</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1000"/>
                        </a:spcAft>
                      </a:pPr>
                      <a:r>
                        <a:rPr lang="fr-FR" sz="1600">
                          <a:latin typeface="Times New Roman" pitchFamily="18" charset="0"/>
                          <a:cs typeface="Times New Roman" pitchFamily="18" charset="0"/>
                        </a:rPr>
                        <a:t>17.12 %</a:t>
                      </a:r>
                      <a:endParaRPr lang="fr-FR" sz="1200">
                        <a:latin typeface="Times New Roman" pitchFamily="18" charset="0"/>
                        <a:ea typeface="Calibri"/>
                        <a:cs typeface="Times New Roman" pitchFamily="18" charset="0"/>
                      </a:endParaRPr>
                    </a:p>
                  </a:txBody>
                  <a:tcPr marL="62972" marR="62972" marT="0" marB="0"/>
                </a:tc>
                <a:tc>
                  <a:txBody>
                    <a:bodyPr/>
                    <a:lstStyle/>
                    <a:p>
                      <a:pPr algn="ctr">
                        <a:lnSpc>
                          <a:spcPct val="150000"/>
                        </a:lnSpc>
                        <a:spcAft>
                          <a:spcPts val="0"/>
                        </a:spcAft>
                      </a:pPr>
                      <a:r>
                        <a:rPr lang="fr-FR" sz="1800" dirty="0">
                          <a:latin typeface="Times New Roman" pitchFamily="18" charset="0"/>
                          <a:cs typeface="Times New Roman" pitchFamily="18" charset="0"/>
                        </a:rPr>
                        <a:t>100%</a:t>
                      </a:r>
                      <a:endParaRPr lang="fr-FR" sz="1600" dirty="0">
                        <a:solidFill>
                          <a:srgbClr val="000000"/>
                        </a:solidFill>
                        <a:latin typeface="Times New Roman" pitchFamily="18" charset="0"/>
                        <a:ea typeface="Calibri"/>
                        <a:cs typeface="Times New Roman" pitchFamily="18" charset="0"/>
                      </a:endParaRPr>
                    </a:p>
                  </a:txBody>
                  <a:tcPr marL="62972" marR="62972" marT="0" marB="0"/>
                </a:tc>
              </a:tr>
            </a:tbl>
          </a:graphicData>
        </a:graphic>
      </p:graphicFrame>
      <p:sp>
        <p:nvSpPr>
          <p:cNvPr id="6145" name="Rectangle 1"/>
          <p:cNvSpPr>
            <a:spLocks noChangeArrowheads="1"/>
          </p:cNvSpPr>
          <p:nvPr/>
        </p:nvSpPr>
        <p:spPr bwMode="auto">
          <a:xfrm>
            <a:off x="2186825" y="3376198"/>
            <a:ext cx="431400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1"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Etat de Vétusté des bâtis qui compose la Médina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au 3"/>
          <p:cNvGraphicFramePr>
            <a:graphicFrameLocks noGrp="1"/>
          </p:cNvGraphicFramePr>
          <p:nvPr/>
        </p:nvGraphicFramePr>
        <p:xfrm>
          <a:off x="785786" y="4000504"/>
          <a:ext cx="8072492" cy="1097280"/>
        </p:xfrm>
        <a:graphic>
          <a:graphicData uri="http://schemas.openxmlformats.org/drawingml/2006/table">
            <a:tbl>
              <a:tblPr>
                <a:tableStyleId>{284E427A-3D55-4303-BF80-6455036E1DE7}</a:tableStyleId>
              </a:tblPr>
              <a:tblGrid>
                <a:gridCol w="1345123"/>
                <a:gridCol w="1345123"/>
                <a:gridCol w="1345123"/>
                <a:gridCol w="1345123"/>
                <a:gridCol w="1346000"/>
                <a:gridCol w="1346000"/>
              </a:tblGrid>
              <a:tr h="0">
                <a:tc>
                  <a:txBody>
                    <a:bodyPr/>
                    <a:lstStyle/>
                    <a:p>
                      <a:pPr algn="ctr">
                        <a:lnSpc>
                          <a:spcPct val="150000"/>
                        </a:lnSpc>
                        <a:spcAft>
                          <a:spcPts val="0"/>
                        </a:spcAft>
                      </a:pPr>
                      <a:r>
                        <a:rPr lang="fr-FR" sz="1600"/>
                        <a:t>Niveau </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600"/>
                        <a:t>RDC </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600"/>
                        <a:t>R+01</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600"/>
                        <a:t>R+02</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600"/>
                        <a:t>En ruine </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600"/>
                        <a:t>TOTAL</a:t>
                      </a:r>
                      <a:endParaRPr lang="fr-FR" sz="1400">
                        <a:solidFill>
                          <a:srgbClr val="000000"/>
                        </a:solidFill>
                        <a:latin typeface="Times New Roman" pitchFamily="18" charset="0"/>
                        <a:ea typeface="Calibri"/>
                        <a:cs typeface="Times New Roman" pitchFamily="18" charset="0"/>
                      </a:endParaRPr>
                    </a:p>
                  </a:txBody>
                  <a:tcPr marL="68580" marR="68580" marT="0" marB="0"/>
                </a:tc>
              </a:tr>
              <a:tr h="0">
                <a:tc>
                  <a:txBody>
                    <a:bodyPr/>
                    <a:lstStyle/>
                    <a:p>
                      <a:pPr algn="just">
                        <a:lnSpc>
                          <a:spcPct val="150000"/>
                        </a:lnSpc>
                        <a:spcAft>
                          <a:spcPts val="0"/>
                        </a:spcAft>
                      </a:pPr>
                      <a:r>
                        <a:rPr lang="fr-FR" sz="1600"/>
                        <a:t>Nombre </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120</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96</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35</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50</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301</a:t>
                      </a:r>
                      <a:endParaRPr lang="fr-FR" sz="1400">
                        <a:solidFill>
                          <a:srgbClr val="000000"/>
                        </a:solidFill>
                        <a:latin typeface="Times New Roman" pitchFamily="18" charset="0"/>
                        <a:ea typeface="Calibri"/>
                        <a:cs typeface="Times New Roman" pitchFamily="18" charset="0"/>
                      </a:endParaRPr>
                    </a:p>
                  </a:txBody>
                  <a:tcPr marL="68580" marR="68580" marT="0" marB="0"/>
                </a:tc>
              </a:tr>
              <a:tr h="0">
                <a:tc>
                  <a:txBody>
                    <a:bodyPr/>
                    <a:lstStyle/>
                    <a:p>
                      <a:pPr algn="ctr">
                        <a:lnSpc>
                          <a:spcPct val="150000"/>
                        </a:lnSpc>
                        <a:spcAft>
                          <a:spcPts val="0"/>
                        </a:spcAft>
                      </a:pPr>
                      <a:r>
                        <a:rPr lang="fr-FR" sz="1600"/>
                        <a:t>%</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39.86%</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31.89%</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11.62%</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a:t>16.61</a:t>
                      </a:r>
                      <a:endParaRPr lang="fr-FR" sz="1400">
                        <a:solidFill>
                          <a:srgbClr val="000000"/>
                        </a:solidFill>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fr-FR" sz="1600" dirty="0"/>
                        <a:t>100%</a:t>
                      </a:r>
                      <a:endParaRPr lang="fr-FR" sz="1400" dirty="0">
                        <a:solidFill>
                          <a:srgbClr val="000000"/>
                        </a:solidFill>
                        <a:latin typeface="Times New Roman" pitchFamily="18" charset="0"/>
                        <a:ea typeface="Calibri"/>
                        <a:cs typeface="Times New Roman" pitchFamily="18" charset="0"/>
                      </a:endParaRPr>
                    </a:p>
                  </a:txBody>
                  <a:tcPr marL="68580" marR="68580" marT="0" marB="0"/>
                </a:tc>
              </a:tr>
            </a:tbl>
          </a:graphicData>
        </a:graphic>
      </p:graphicFrame>
      <p:sp>
        <p:nvSpPr>
          <p:cNvPr id="6146" name="Rectangle 2"/>
          <p:cNvSpPr>
            <a:spLocks noChangeArrowheads="1"/>
          </p:cNvSpPr>
          <p:nvPr/>
        </p:nvSpPr>
        <p:spPr bwMode="auto">
          <a:xfrm>
            <a:off x="3571868" y="5214950"/>
            <a:ext cx="1669048"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1"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Etat des hauteurs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7" name="Picture 13"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6"/>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100" y="332656"/>
            <a:ext cx="3788217" cy="369332"/>
          </a:xfrm>
          <a:prstGeom prst="rect">
            <a:avLst/>
          </a:prstGeom>
        </p:spPr>
        <p:txBody>
          <a:bodyPr wrap="none">
            <a:spAutoFit/>
          </a:bodyPr>
          <a:lstStyle/>
          <a:p>
            <a:r>
              <a:rPr b="1" u="sng" smtClean="0">
                <a:solidFill>
                  <a:srgbClr val="00B0F0"/>
                </a:solidFill>
              </a:rPr>
              <a:t>Etat des fonctions de la médina :</a:t>
            </a:r>
            <a:endParaRPr lang="fr-FR" u="sng" dirty="0">
              <a:solidFill>
                <a:srgbClr val="00B0F0"/>
              </a:solidFill>
            </a:endParaRPr>
          </a:p>
        </p:txBody>
      </p:sp>
      <p:grpSp>
        <p:nvGrpSpPr>
          <p:cNvPr id="4" name="Groupe 3"/>
          <p:cNvGrpSpPr/>
          <p:nvPr/>
        </p:nvGrpSpPr>
        <p:grpSpPr>
          <a:xfrm>
            <a:off x="214282" y="904160"/>
            <a:ext cx="8786843" cy="5286388"/>
            <a:chOff x="-33" y="-24"/>
            <a:chExt cx="9286941" cy="6858024"/>
          </a:xfrm>
        </p:grpSpPr>
        <p:pic>
          <p:nvPicPr>
            <p:cNvPr id="5" name="Image 12" descr="C:\Users\AHMED\Desktop\analyse thematique-Model - Copie (2).jpg"/>
            <p:cNvPicPr>
              <a:picLocks noChangeAspect="1" noChangeArrowheads="1"/>
            </p:cNvPicPr>
            <p:nvPr/>
          </p:nvPicPr>
          <p:blipFill>
            <a:blip r:embed="rId3" cstate="print"/>
            <a:srcRect l="39322" r="1366"/>
            <a:stretch>
              <a:fillRect/>
            </a:stretch>
          </p:blipFill>
          <p:spPr bwMode="auto">
            <a:xfrm>
              <a:off x="1857356" y="0"/>
              <a:ext cx="5357850" cy="6858000"/>
            </a:xfrm>
            <a:prstGeom prst="rect">
              <a:avLst/>
            </a:prstGeom>
          </p:spPr>
        </p:pic>
        <p:pic>
          <p:nvPicPr>
            <p:cNvPr id="6" name="Picture 3" descr="20210329_114040"/>
            <p:cNvPicPr>
              <a:picLocks noChangeAspect="1" noChangeArrowheads="1"/>
            </p:cNvPicPr>
            <p:nvPr/>
          </p:nvPicPr>
          <p:blipFill>
            <a:blip r:embed="rId4" cstate="print"/>
            <a:srcRect/>
            <a:stretch>
              <a:fillRect/>
            </a:stretch>
          </p:blipFill>
          <p:spPr bwMode="auto">
            <a:xfrm>
              <a:off x="7215206" y="-24"/>
              <a:ext cx="1928826" cy="1440014"/>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l="33294" r="39735" b="31841"/>
            <a:stretch>
              <a:fillRect/>
            </a:stretch>
          </p:blipFill>
          <p:spPr bwMode="auto">
            <a:xfrm>
              <a:off x="-32" y="-1"/>
              <a:ext cx="1928826" cy="1428737"/>
            </a:xfrm>
            <a:prstGeom prst="rect">
              <a:avLst/>
            </a:prstGeom>
            <a:noFill/>
            <a:ln w="9525">
              <a:noFill/>
              <a:miter lim="800000"/>
              <a:headEnd/>
              <a:tailEnd/>
            </a:ln>
          </p:spPr>
        </p:pic>
        <p:pic>
          <p:nvPicPr>
            <p:cNvPr id="8" name="Picture 5" descr="20210329_105341"/>
            <p:cNvPicPr>
              <a:picLocks noChangeAspect="1" noChangeArrowheads="1"/>
            </p:cNvPicPr>
            <p:nvPr/>
          </p:nvPicPr>
          <p:blipFill>
            <a:blip r:embed="rId6" cstate="print"/>
            <a:srcRect/>
            <a:stretch>
              <a:fillRect/>
            </a:stretch>
          </p:blipFill>
          <p:spPr bwMode="auto">
            <a:xfrm>
              <a:off x="7181877" y="4643446"/>
              <a:ext cx="1962155" cy="1471616"/>
            </a:xfrm>
            <a:prstGeom prst="rect">
              <a:avLst/>
            </a:prstGeom>
            <a:noFill/>
            <a:ln w="9525">
              <a:noFill/>
              <a:miter lim="800000"/>
              <a:headEnd/>
              <a:tailEnd/>
            </a:ln>
          </p:spPr>
        </p:pic>
        <p:pic>
          <p:nvPicPr>
            <p:cNvPr id="9" name="Picture 6" descr="SAM_6619"/>
            <p:cNvPicPr>
              <a:picLocks noChangeAspect="1" noChangeArrowheads="1"/>
            </p:cNvPicPr>
            <p:nvPr/>
          </p:nvPicPr>
          <p:blipFill>
            <a:blip r:embed="rId7" cstate="print"/>
            <a:srcRect/>
            <a:stretch>
              <a:fillRect/>
            </a:stretch>
          </p:blipFill>
          <p:spPr bwMode="auto">
            <a:xfrm>
              <a:off x="-33" y="4572008"/>
              <a:ext cx="2058985" cy="1459016"/>
            </a:xfrm>
            <a:prstGeom prst="rect">
              <a:avLst/>
            </a:prstGeom>
            <a:noFill/>
            <a:ln w="9525">
              <a:noFill/>
              <a:miter lim="800000"/>
              <a:headEnd/>
              <a:tailEnd/>
            </a:ln>
          </p:spPr>
        </p:pic>
        <p:cxnSp>
          <p:nvCxnSpPr>
            <p:cNvPr id="10" name="Connecteur droit avec flèche 9"/>
            <p:cNvCxnSpPr/>
            <p:nvPr/>
          </p:nvCxnSpPr>
          <p:spPr>
            <a:xfrm rot="16200000" flipH="1">
              <a:off x="1571604" y="1142985"/>
              <a:ext cx="2000264" cy="12858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Connecteur droit avec flèche 10"/>
            <p:cNvCxnSpPr/>
            <p:nvPr/>
          </p:nvCxnSpPr>
          <p:spPr>
            <a:xfrm rot="10800000" flipV="1">
              <a:off x="3500430" y="1428736"/>
              <a:ext cx="3786214" cy="32861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Connecteur droit avec flèche 11"/>
            <p:cNvCxnSpPr/>
            <p:nvPr/>
          </p:nvCxnSpPr>
          <p:spPr>
            <a:xfrm flipV="1">
              <a:off x="1857356" y="4786322"/>
              <a:ext cx="928694" cy="7143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Connecteur droit avec flèche 12"/>
            <p:cNvCxnSpPr/>
            <p:nvPr/>
          </p:nvCxnSpPr>
          <p:spPr>
            <a:xfrm rot="10800000">
              <a:off x="4714876" y="3929066"/>
              <a:ext cx="2428892" cy="164307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ZoneTexte 13"/>
            <p:cNvSpPr txBox="1"/>
            <p:nvPr/>
          </p:nvSpPr>
          <p:spPr>
            <a:xfrm>
              <a:off x="428596" y="1428736"/>
              <a:ext cx="1500198" cy="369332"/>
            </a:xfrm>
            <a:prstGeom prst="rect">
              <a:avLst/>
            </a:prstGeom>
            <a:noFill/>
          </p:spPr>
          <p:txBody>
            <a:bodyPr wrap="square" rtlCol="0">
              <a:spAutoFit/>
            </a:bodyPr>
            <a:lstStyle/>
            <a:p>
              <a:r>
                <a:rPr lang="fr-FR" b="1" u="sng" dirty="0" smtClean="0"/>
                <a:t>Medersa</a:t>
              </a:r>
              <a:endParaRPr lang="fr-FR" b="1" u="sng" dirty="0"/>
            </a:p>
          </p:txBody>
        </p:sp>
        <p:sp>
          <p:nvSpPr>
            <p:cNvPr id="15" name="Rectangle 14"/>
            <p:cNvSpPr/>
            <p:nvPr/>
          </p:nvSpPr>
          <p:spPr>
            <a:xfrm>
              <a:off x="7072330" y="6143644"/>
              <a:ext cx="2214578" cy="646331"/>
            </a:xfrm>
            <a:prstGeom prst="rect">
              <a:avLst/>
            </a:prstGeom>
          </p:spPr>
          <p:txBody>
            <a:bodyPr wrap="square">
              <a:spAutoFit/>
            </a:bodyPr>
            <a:lstStyle/>
            <a:p>
              <a:pPr algn="ctr"/>
              <a:r>
                <a:rPr lang="fr-FR" b="1" u="sng" dirty="0" smtClean="0">
                  <a:latin typeface="Times New Roman" pitchFamily="18" charset="0"/>
                  <a:cs typeface="Times New Roman" pitchFamily="18" charset="0"/>
                </a:rPr>
                <a:t>Mosquée de</a:t>
              </a:r>
            </a:p>
            <a:p>
              <a:pPr algn="ctr"/>
              <a:r>
                <a:rPr lang="fr-FR" b="1" u="sng" dirty="0" smtClean="0">
                  <a:latin typeface="Times New Roman" pitchFamily="18" charset="0"/>
                  <a:cs typeface="Times New Roman" pitchFamily="18" charset="0"/>
                </a:rPr>
                <a:t>sidi </a:t>
              </a:r>
              <a:r>
                <a:rPr lang="fr-FR" b="1" u="sng" dirty="0" err="1" smtClean="0">
                  <a:latin typeface="Times New Roman" pitchFamily="18" charset="0"/>
                  <a:cs typeface="Times New Roman" pitchFamily="18" charset="0"/>
                </a:rPr>
                <a:t>Aissa</a:t>
              </a:r>
              <a:r>
                <a:rPr lang="fr-FR" b="1" u="sng" dirty="0" smtClean="0">
                  <a:latin typeface="Times New Roman" pitchFamily="18" charset="0"/>
                  <a:cs typeface="Times New Roman" pitchFamily="18" charset="0"/>
                </a:rPr>
                <a:t> ou </a:t>
              </a:r>
              <a:r>
                <a:rPr lang="fr-FR" b="1" u="sng" dirty="0" err="1" smtClean="0">
                  <a:latin typeface="Times New Roman" pitchFamily="18" charset="0"/>
                  <a:cs typeface="Times New Roman" pitchFamily="18" charset="0"/>
                </a:rPr>
                <a:t>Azouz</a:t>
              </a:r>
              <a:endParaRPr lang="fr-FR" b="1" u="sng" dirty="0">
                <a:latin typeface="Times New Roman" pitchFamily="18" charset="0"/>
                <a:cs typeface="Times New Roman" pitchFamily="18" charset="0"/>
              </a:endParaRPr>
            </a:p>
          </p:txBody>
        </p:sp>
        <p:sp>
          <p:nvSpPr>
            <p:cNvPr id="16" name="Rectangle 15"/>
            <p:cNvSpPr/>
            <p:nvPr/>
          </p:nvSpPr>
          <p:spPr>
            <a:xfrm>
              <a:off x="71438" y="6143644"/>
              <a:ext cx="2000232" cy="646331"/>
            </a:xfrm>
            <a:prstGeom prst="rect">
              <a:avLst/>
            </a:prstGeom>
          </p:spPr>
          <p:txBody>
            <a:bodyPr wrap="square">
              <a:spAutoFit/>
            </a:bodyPr>
            <a:lstStyle/>
            <a:p>
              <a:pPr algn="ctr"/>
              <a:r>
                <a:rPr lang="fr-FR" b="1" u="sng" dirty="0" smtClean="0">
                  <a:latin typeface="Times New Roman" pitchFamily="18" charset="0"/>
                  <a:cs typeface="Times New Roman" pitchFamily="18" charset="0"/>
                </a:rPr>
                <a:t>Mosquée</a:t>
              </a:r>
            </a:p>
            <a:p>
              <a:pPr algn="ctr"/>
              <a:r>
                <a:rPr lang="fr-FR" b="1" u="sng" dirty="0" smtClean="0">
                  <a:latin typeface="Times New Roman" pitchFamily="18" charset="0"/>
                  <a:cs typeface="Times New Roman" pitchFamily="18" charset="0"/>
                </a:rPr>
                <a:t>de sidi </a:t>
              </a:r>
              <a:r>
                <a:rPr lang="fr-FR" b="1" u="sng" dirty="0" err="1" smtClean="0">
                  <a:latin typeface="Times New Roman" pitchFamily="18" charset="0"/>
                  <a:cs typeface="Times New Roman" pitchFamily="18" charset="0"/>
                </a:rPr>
                <a:t>Abdelhaq</a:t>
              </a:r>
              <a:endParaRPr lang="fr-FR" b="1" u="sng" dirty="0">
                <a:latin typeface="Times New Roman" pitchFamily="18" charset="0"/>
                <a:cs typeface="Times New Roman" pitchFamily="18" charset="0"/>
              </a:endParaRPr>
            </a:p>
          </p:txBody>
        </p:sp>
        <p:sp>
          <p:nvSpPr>
            <p:cNvPr id="17" name="Rectangle 16"/>
            <p:cNvSpPr/>
            <p:nvPr/>
          </p:nvSpPr>
          <p:spPr>
            <a:xfrm>
              <a:off x="7572396" y="1428736"/>
              <a:ext cx="1364541" cy="369332"/>
            </a:xfrm>
            <a:prstGeom prst="rect">
              <a:avLst/>
            </a:prstGeom>
          </p:spPr>
          <p:txBody>
            <a:bodyPr wrap="none">
              <a:spAutoFit/>
            </a:bodyPr>
            <a:lstStyle/>
            <a:p>
              <a:r>
                <a:rPr lang="fr-FR" b="1" u="sng" dirty="0" smtClean="0">
                  <a:latin typeface="Times New Roman" pitchFamily="18" charset="0"/>
                  <a:cs typeface="Times New Roman" pitchFamily="18" charset="0"/>
                </a:rPr>
                <a:t>siège d APC</a:t>
              </a:r>
              <a:endParaRPr lang="fr-FR" b="1" u="sng" dirty="0">
                <a:latin typeface="Times New Roman" pitchFamily="18" charset="0"/>
                <a:cs typeface="Times New Roman" pitchFamily="18" charset="0"/>
              </a:endParaRPr>
            </a:p>
          </p:txBody>
        </p:sp>
      </p:grpSp>
      <p:pic>
        <p:nvPicPr>
          <p:cNvPr id="18" name="Picture 12" descr="bord"/>
          <p:cNvPicPr>
            <a:picLocks noChangeAspect="1" noChangeArrowheads="1"/>
          </p:cNvPicPr>
          <p:nvPr/>
        </p:nvPicPr>
        <p:blipFill>
          <a:blip r:embed="rId8"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19" name="Picture 13" descr="bord"/>
          <p:cNvPicPr>
            <a:picLocks noChangeAspect="1" noChangeArrowheads="1"/>
          </p:cNvPicPr>
          <p:nvPr/>
        </p:nvPicPr>
        <p:blipFill>
          <a:blip r:embed="rId9"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9"/>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8"/>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100" y="928670"/>
            <a:ext cx="3198311" cy="369332"/>
          </a:xfrm>
          <a:prstGeom prst="rect">
            <a:avLst/>
          </a:prstGeom>
        </p:spPr>
        <p:txBody>
          <a:bodyPr wrap="none">
            <a:spAutoFit/>
          </a:bodyPr>
          <a:lstStyle/>
          <a:p>
            <a:r>
              <a:rPr b="1" u="sng" smtClean="0">
                <a:solidFill>
                  <a:srgbClr val="00B0F0"/>
                </a:solidFill>
              </a:rPr>
              <a:t>Circulation dans la médina:</a:t>
            </a:r>
            <a:endParaRPr lang="fr-FR" dirty="0">
              <a:solidFill>
                <a:srgbClr val="00B0F0"/>
              </a:solidFill>
            </a:endParaRPr>
          </a:p>
        </p:txBody>
      </p:sp>
      <p:pic>
        <p:nvPicPr>
          <p:cNvPr id="3" name="Image 13" descr="C:\Users\AHMED\Desktop\analyse thematiquGERGERGERGRe-Model.jpg"/>
          <p:cNvPicPr>
            <a:picLocks noChangeAspect="1" noChangeArrowheads="1"/>
          </p:cNvPicPr>
          <p:nvPr/>
        </p:nvPicPr>
        <p:blipFill>
          <a:blip r:embed="rId2" cstate="print"/>
          <a:srcRect/>
          <a:stretch>
            <a:fillRect/>
          </a:stretch>
        </p:blipFill>
        <p:spPr bwMode="auto">
          <a:xfrm>
            <a:off x="571472" y="1500174"/>
            <a:ext cx="7929618" cy="5214950"/>
          </a:xfrm>
          <a:prstGeom prst="rect">
            <a:avLst/>
          </a:prstGeom>
          <a:noFill/>
          <a:ln w="9525">
            <a:noFill/>
            <a:miter lim="800000"/>
            <a:headEnd/>
            <a:tailEnd/>
          </a:ln>
        </p:spPr>
      </p:pic>
      <p:pic>
        <p:nvPicPr>
          <p:cNvPr id="4"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5" name="Picture 13"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4"/>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1000108"/>
            <a:ext cx="2967479" cy="369332"/>
          </a:xfrm>
          <a:prstGeom prst="rect">
            <a:avLst/>
          </a:prstGeom>
        </p:spPr>
        <p:txBody>
          <a:bodyPr wrap="none">
            <a:spAutoFit/>
          </a:bodyPr>
          <a:lstStyle/>
          <a:p>
            <a:r>
              <a:rPr b="1" u="sng" smtClean="0">
                <a:solidFill>
                  <a:srgbClr val="00B0F0"/>
                </a:solidFill>
              </a:rPr>
              <a:t>La carte d’aménagement:</a:t>
            </a:r>
            <a:endParaRPr lang="fr-FR" dirty="0">
              <a:solidFill>
                <a:srgbClr val="00B0F0"/>
              </a:solidFill>
            </a:endParaRPr>
          </a:p>
        </p:txBody>
      </p:sp>
      <p:pic>
        <p:nvPicPr>
          <p:cNvPr id="89090" name="Image 1" descr="C:\Users\pc\Downloads\44d1c3fbeb9a493d8195e96c86615e79-0001.jpg"/>
          <p:cNvPicPr>
            <a:picLocks noChangeAspect="1" noChangeArrowheads="1"/>
          </p:cNvPicPr>
          <p:nvPr/>
        </p:nvPicPr>
        <p:blipFill>
          <a:blip r:embed="rId2" cstate="print"/>
          <a:srcRect l="7031" t="13541" r="3125" b="12500"/>
          <a:stretch>
            <a:fillRect/>
          </a:stretch>
        </p:blipFill>
        <p:spPr bwMode="auto">
          <a:xfrm>
            <a:off x="785786" y="1495965"/>
            <a:ext cx="7286676" cy="5290621"/>
          </a:xfrm>
          <a:prstGeom prst="rect">
            <a:avLst/>
          </a:prstGeom>
          <a:noFill/>
          <a:ln w="9525">
            <a:noFill/>
            <a:miter lim="800000"/>
            <a:headEnd/>
            <a:tailEnd/>
          </a:ln>
        </p:spPr>
      </p:pic>
      <p:pic>
        <p:nvPicPr>
          <p:cNvPr id="4"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5" name="Picture 13"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4"/>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100" y="1000108"/>
            <a:ext cx="3288080" cy="369332"/>
          </a:xfrm>
          <a:prstGeom prst="rect">
            <a:avLst/>
          </a:prstGeom>
        </p:spPr>
        <p:txBody>
          <a:bodyPr wrap="none">
            <a:spAutoFit/>
          </a:bodyPr>
          <a:lstStyle/>
          <a:p>
            <a:r>
              <a:rPr b="1" u="sng" smtClean="0">
                <a:solidFill>
                  <a:srgbClr val="00B0F0"/>
                </a:solidFill>
              </a:rPr>
              <a:t>carte des zone homogenes :</a:t>
            </a:r>
            <a:endParaRPr lang="fr-FR" dirty="0">
              <a:solidFill>
                <a:srgbClr val="00B0F0"/>
              </a:solidFill>
            </a:endParaRPr>
          </a:p>
        </p:txBody>
      </p:sp>
      <p:grpSp>
        <p:nvGrpSpPr>
          <p:cNvPr id="3" name="Groupe 2"/>
          <p:cNvGrpSpPr/>
          <p:nvPr/>
        </p:nvGrpSpPr>
        <p:grpSpPr>
          <a:xfrm>
            <a:off x="571504" y="1571612"/>
            <a:ext cx="7786710" cy="5143512"/>
            <a:chOff x="0" y="0"/>
            <a:chExt cx="9144000" cy="6858000"/>
          </a:xfrm>
        </p:grpSpPr>
        <p:pic>
          <p:nvPicPr>
            <p:cNvPr id="4" name="Image 10" descr="C:\Users\pc\Desktop\la carte des zones homogenes1-Model.jpg"/>
            <p:cNvPicPr>
              <a:picLocks noChangeAspect="1" noChangeArrowheads="1"/>
            </p:cNvPicPr>
            <p:nvPr/>
          </p:nvPicPr>
          <p:blipFill>
            <a:blip r:embed="rId2" cstate="print"/>
            <a:srcRect b="12952"/>
            <a:stretch>
              <a:fillRect/>
            </a:stretch>
          </p:blipFill>
          <p:spPr bwMode="auto">
            <a:xfrm>
              <a:off x="0" y="0"/>
              <a:ext cx="9144000" cy="6858000"/>
            </a:xfrm>
            <a:prstGeom prst="rect">
              <a:avLst/>
            </a:prstGeom>
            <a:noFill/>
            <a:ln w="9525">
              <a:noFill/>
              <a:miter lim="800000"/>
              <a:headEnd/>
              <a:tailEnd/>
            </a:ln>
          </p:spPr>
        </p:pic>
        <p:sp>
          <p:nvSpPr>
            <p:cNvPr id="5" name="Ellipse 4"/>
            <p:cNvSpPr/>
            <p:nvPr/>
          </p:nvSpPr>
          <p:spPr>
            <a:xfrm>
              <a:off x="3357554" y="785794"/>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6" name="ZoneTexte 5"/>
            <p:cNvSpPr txBox="1"/>
            <p:nvPr/>
          </p:nvSpPr>
          <p:spPr>
            <a:xfrm>
              <a:off x="3357554" y="785794"/>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1</a:t>
              </a:r>
              <a:endParaRPr lang="fr-FR" b="1" dirty="0">
                <a:latin typeface="Times New Roman" pitchFamily="18" charset="0"/>
                <a:cs typeface="Times New Roman" pitchFamily="18" charset="0"/>
              </a:endParaRPr>
            </a:p>
          </p:txBody>
        </p:sp>
        <p:sp>
          <p:nvSpPr>
            <p:cNvPr id="7" name="Ellipse 6"/>
            <p:cNvSpPr/>
            <p:nvPr/>
          </p:nvSpPr>
          <p:spPr>
            <a:xfrm>
              <a:off x="2285984" y="1214422"/>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8" name="ZoneTexte 7"/>
            <p:cNvSpPr txBox="1"/>
            <p:nvPr/>
          </p:nvSpPr>
          <p:spPr>
            <a:xfrm>
              <a:off x="2285984" y="1214422"/>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2</a:t>
              </a:r>
              <a:endParaRPr lang="fr-FR" b="1" dirty="0">
                <a:latin typeface="Times New Roman" pitchFamily="18" charset="0"/>
                <a:cs typeface="Times New Roman" pitchFamily="18" charset="0"/>
              </a:endParaRPr>
            </a:p>
          </p:txBody>
        </p:sp>
        <p:sp>
          <p:nvSpPr>
            <p:cNvPr id="9" name="Ellipse 8"/>
            <p:cNvSpPr/>
            <p:nvPr/>
          </p:nvSpPr>
          <p:spPr>
            <a:xfrm>
              <a:off x="3428992" y="2357430"/>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0" name="Ellipse 9"/>
            <p:cNvSpPr/>
            <p:nvPr/>
          </p:nvSpPr>
          <p:spPr>
            <a:xfrm>
              <a:off x="3571868" y="3000372"/>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1" name="Ellipse 10"/>
            <p:cNvSpPr/>
            <p:nvPr/>
          </p:nvSpPr>
          <p:spPr>
            <a:xfrm>
              <a:off x="4286248" y="2571744"/>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2" name="Ellipse 11"/>
            <p:cNvSpPr/>
            <p:nvPr/>
          </p:nvSpPr>
          <p:spPr>
            <a:xfrm>
              <a:off x="3500430" y="3714752"/>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3" name="Ellipse 12"/>
            <p:cNvSpPr/>
            <p:nvPr/>
          </p:nvSpPr>
          <p:spPr>
            <a:xfrm>
              <a:off x="1714480" y="4071942"/>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4" name="Ellipse 13"/>
            <p:cNvSpPr/>
            <p:nvPr/>
          </p:nvSpPr>
          <p:spPr>
            <a:xfrm>
              <a:off x="4572000" y="4929198"/>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5" name="Ellipse 14"/>
            <p:cNvSpPr/>
            <p:nvPr/>
          </p:nvSpPr>
          <p:spPr>
            <a:xfrm>
              <a:off x="2857488" y="4071942"/>
              <a:ext cx="357190" cy="3571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6" name="ZoneTexte 15"/>
            <p:cNvSpPr txBox="1"/>
            <p:nvPr/>
          </p:nvSpPr>
          <p:spPr>
            <a:xfrm>
              <a:off x="3428992" y="2345288"/>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3</a:t>
              </a:r>
              <a:endParaRPr lang="fr-FR" b="1" dirty="0">
                <a:latin typeface="Times New Roman" pitchFamily="18" charset="0"/>
                <a:cs typeface="Times New Roman" pitchFamily="18" charset="0"/>
              </a:endParaRPr>
            </a:p>
          </p:txBody>
        </p:sp>
        <p:sp>
          <p:nvSpPr>
            <p:cNvPr id="17" name="ZoneTexte 16"/>
            <p:cNvSpPr txBox="1"/>
            <p:nvPr/>
          </p:nvSpPr>
          <p:spPr>
            <a:xfrm>
              <a:off x="3571868" y="2988230"/>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4</a:t>
              </a:r>
              <a:endParaRPr lang="fr-FR" b="1" dirty="0">
                <a:latin typeface="Times New Roman" pitchFamily="18" charset="0"/>
                <a:cs typeface="Times New Roman" pitchFamily="18" charset="0"/>
              </a:endParaRPr>
            </a:p>
          </p:txBody>
        </p:sp>
        <p:sp>
          <p:nvSpPr>
            <p:cNvPr id="18" name="ZoneTexte 17"/>
            <p:cNvSpPr txBox="1"/>
            <p:nvPr/>
          </p:nvSpPr>
          <p:spPr>
            <a:xfrm>
              <a:off x="4286248" y="2559602"/>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5</a:t>
              </a:r>
              <a:endParaRPr lang="fr-FR" b="1" dirty="0">
                <a:latin typeface="Times New Roman" pitchFamily="18" charset="0"/>
                <a:cs typeface="Times New Roman" pitchFamily="18" charset="0"/>
              </a:endParaRPr>
            </a:p>
          </p:txBody>
        </p:sp>
        <p:sp>
          <p:nvSpPr>
            <p:cNvPr id="19" name="ZoneTexte 18"/>
            <p:cNvSpPr txBox="1"/>
            <p:nvPr/>
          </p:nvSpPr>
          <p:spPr>
            <a:xfrm>
              <a:off x="2857488" y="4071942"/>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6</a:t>
              </a:r>
              <a:endParaRPr lang="fr-FR" b="1" dirty="0">
                <a:latin typeface="Times New Roman" pitchFamily="18" charset="0"/>
                <a:cs typeface="Times New Roman" pitchFamily="18" charset="0"/>
              </a:endParaRPr>
            </a:p>
          </p:txBody>
        </p:sp>
        <p:sp>
          <p:nvSpPr>
            <p:cNvPr id="20" name="ZoneTexte 19"/>
            <p:cNvSpPr txBox="1"/>
            <p:nvPr/>
          </p:nvSpPr>
          <p:spPr>
            <a:xfrm>
              <a:off x="1714480" y="4059800"/>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7</a:t>
              </a:r>
              <a:endParaRPr lang="fr-FR" b="1" dirty="0">
                <a:latin typeface="Times New Roman" pitchFamily="18" charset="0"/>
                <a:cs typeface="Times New Roman" pitchFamily="18" charset="0"/>
              </a:endParaRPr>
            </a:p>
          </p:txBody>
        </p:sp>
        <p:sp>
          <p:nvSpPr>
            <p:cNvPr id="21" name="ZoneTexte 20"/>
            <p:cNvSpPr txBox="1"/>
            <p:nvPr/>
          </p:nvSpPr>
          <p:spPr>
            <a:xfrm>
              <a:off x="4572000" y="4929198"/>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8</a:t>
              </a:r>
              <a:endParaRPr lang="fr-FR" b="1" dirty="0">
                <a:latin typeface="Times New Roman" pitchFamily="18" charset="0"/>
                <a:cs typeface="Times New Roman" pitchFamily="18" charset="0"/>
              </a:endParaRPr>
            </a:p>
          </p:txBody>
        </p:sp>
        <p:sp>
          <p:nvSpPr>
            <p:cNvPr id="22" name="ZoneTexte 21"/>
            <p:cNvSpPr txBox="1"/>
            <p:nvPr/>
          </p:nvSpPr>
          <p:spPr>
            <a:xfrm>
              <a:off x="3500430" y="3714752"/>
              <a:ext cx="357190" cy="369332"/>
            </a:xfrm>
            <a:prstGeom prst="rect">
              <a:avLst/>
            </a:prstGeom>
            <a:noFill/>
          </p:spPr>
          <p:txBody>
            <a:bodyPr wrap="square" rtlCol="0">
              <a:spAutoFit/>
            </a:bodyPr>
            <a:lstStyle/>
            <a:p>
              <a:pPr algn="ctr"/>
              <a:r>
                <a:rPr lang="fr-FR" b="1" dirty="0" smtClean="0">
                  <a:latin typeface="Times New Roman" pitchFamily="18" charset="0"/>
                  <a:cs typeface="Times New Roman" pitchFamily="18" charset="0"/>
                </a:rPr>
                <a:t>9</a:t>
              </a:r>
              <a:endParaRPr lang="fr-FR" b="1" dirty="0">
                <a:latin typeface="Times New Roman" pitchFamily="18" charset="0"/>
                <a:cs typeface="Times New Roman" pitchFamily="18" charset="0"/>
              </a:endParaRPr>
            </a:p>
          </p:txBody>
        </p:sp>
      </p:grpSp>
      <p:pic>
        <p:nvPicPr>
          <p:cNvPr id="24"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25" name="Picture 13"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4"/>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cstate="print"/>
          <a:srcRect l="12224" t="14463" r="34076" b="21678"/>
          <a:stretch>
            <a:fillRect/>
          </a:stretch>
        </p:blipFill>
        <p:spPr bwMode="auto">
          <a:xfrm>
            <a:off x="144016" y="620688"/>
            <a:ext cx="8820472"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107504" y="1480716"/>
            <a:ext cx="86764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fr-FR" dirty="0" smtClean="0">
                <a:latin typeface="Times New Roman" pitchFamily="18" charset="0"/>
                <a:ea typeface="Calibri" pitchFamily="34" charset="0"/>
                <a:cs typeface="Times New Roman" pitchFamily="18" charset="0"/>
              </a:rPr>
              <a:t>l</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orientations ont inscrit la casbah de Mazouna comme pole 01 avec les recommandations suivantes : </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*Pole 01 : </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Une revalorisation du tissu historique (CASBAH) par l’injection d’équipements liée à la vocation artisanale et culturelle du site devra être opérée pour permettre de sauvegarder ce patrimoine.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accentuer cette nouvelle prise en compte plusieurs axes convergeant vers cet ancien centre et viendront de ce fait lui réattribueront ses anciennes importances</a:t>
            </a:r>
            <a:r>
              <a:rPr kumimoji="0" lang="fr-FR"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3" name="Rectangle 2"/>
          <p:cNvSpPr/>
          <p:nvPr/>
        </p:nvSpPr>
        <p:spPr>
          <a:xfrm>
            <a:off x="928662" y="916528"/>
            <a:ext cx="7358114" cy="369332"/>
          </a:xfrm>
          <a:prstGeom prst="rect">
            <a:avLst/>
          </a:prstGeom>
        </p:spPr>
        <p:txBody>
          <a:bodyPr wrap="square">
            <a:spAutoFit/>
          </a:bodyPr>
          <a:lstStyle/>
          <a:p>
            <a:pPr lvl="0" fontAlgn="base">
              <a:spcBef>
                <a:spcPct val="0"/>
              </a:spcBef>
              <a:spcAft>
                <a:spcPct val="0"/>
              </a:spcAft>
            </a:pPr>
            <a:r>
              <a:rPr b="1" u="sng" smtClean="0">
                <a:solidFill>
                  <a:srgbClr val="00B0F0"/>
                </a:solidFill>
                <a:latin typeface="Times New Roman" pitchFamily="18" charset="0"/>
                <a:ea typeface="Calibri" pitchFamily="34" charset="0"/>
                <a:cs typeface="Times New Roman" pitchFamily="18" charset="0"/>
              </a:rPr>
              <a:t>Les  options du PDAU retenue pour l’agglomération de MAZOUNA :</a:t>
            </a:r>
            <a:endParaRPr sz="1050" dirty="0" smtClean="0">
              <a:solidFill>
                <a:srgbClr val="00B0F0"/>
              </a:solidFill>
              <a:latin typeface="Arial" pitchFamily="34" charset="0"/>
              <a:cs typeface="Arial" pitchFamily="34" charset="0"/>
            </a:endParaRPr>
          </a:p>
        </p:txBody>
      </p:sp>
      <p:sp>
        <p:nvSpPr>
          <p:cNvPr id="7" name="Rectangle 2"/>
          <p:cNvSpPr>
            <a:spLocks noChangeArrowheads="1"/>
          </p:cNvSpPr>
          <p:nvPr/>
        </p:nvSpPr>
        <p:spPr bwMode="auto">
          <a:xfrm>
            <a:off x="179512" y="3717032"/>
            <a:ext cx="498142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sng"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Les recommandations retenues par le POS :</a:t>
            </a:r>
            <a:endParaRPr kumimoji="0" lang="fr-FR" sz="3200" b="0" i="0" u="none" strike="noStrike" cap="none" normalizeH="0" baseline="0" dirty="0" smtClean="0">
              <a:ln>
                <a:noFill/>
              </a:ln>
              <a:solidFill>
                <a:srgbClr val="00B0F0"/>
              </a:solidFill>
              <a:effectLst/>
              <a:latin typeface="Arial" pitchFamily="34" charset="0"/>
              <a:cs typeface="Arial" pitchFamily="34" charset="0"/>
            </a:endParaRPr>
          </a:p>
        </p:txBody>
      </p:sp>
      <p:sp>
        <p:nvSpPr>
          <p:cNvPr id="8" name="Rectangle 1"/>
          <p:cNvSpPr>
            <a:spLocks noChangeArrowheads="1"/>
          </p:cNvSpPr>
          <p:nvPr/>
        </p:nvSpPr>
        <p:spPr bwMode="auto">
          <a:xfrm>
            <a:off x="179512" y="4084037"/>
            <a:ext cx="8429684"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 préservation du site  historique.</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-donner une belle image de la vie active algérienne avec la promotion du tourisme, de l’artisanat ainsi que de l’art de vivre traditionnel et moderne.</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Lors de l’élaboration de la deuxième phase de l’étude  du POS ils ont définit les d’actions suivants :</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-localiser les bâtisses en mauvais état et en état de ruine, et procéder a une opération de réhabilitions qui concernera en premier lieu les monuments historiques et les maisons ayant une grande valeur architecturale.</a:t>
            </a:r>
            <a:endPar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-réaménager les placettes et crées des nouvelles par la récupération des poches vides</a:t>
            </a:r>
            <a:r>
              <a:rPr kumimoji="0" lang="fr-FR"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lide(fromBottom)">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85718" y="836712"/>
          <a:ext cx="8572562" cy="1577340"/>
        </p:xfrm>
        <a:graphic>
          <a:graphicData uri="http://schemas.openxmlformats.org/drawingml/2006/table">
            <a:tbl>
              <a:tblPr>
                <a:tableStyleId>{284E427A-3D55-4303-BF80-6455036E1DE7}</a:tableStyleId>
              </a:tblPr>
              <a:tblGrid>
                <a:gridCol w="1428450"/>
                <a:gridCol w="1428450"/>
                <a:gridCol w="1428450"/>
                <a:gridCol w="1428450"/>
                <a:gridCol w="1429381"/>
                <a:gridCol w="1429381"/>
              </a:tblGrid>
              <a:tr h="0">
                <a:tc>
                  <a:txBody>
                    <a:bodyPr/>
                    <a:lstStyle/>
                    <a:p>
                      <a:pPr algn="ctr">
                        <a:lnSpc>
                          <a:spcPct val="115000"/>
                        </a:lnSpc>
                        <a:spcAft>
                          <a:spcPts val="1000"/>
                        </a:spcAft>
                      </a:pPr>
                      <a:r>
                        <a:rPr lang="fr-FR" sz="1800" dirty="0">
                          <a:latin typeface="Times New Roman" pitchFamily="18" charset="0"/>
                          <a:cs typeface="Times New Roman" pitchFamily="18" charset="0"/>
                        </a:rPr>
                        <a:t>Nombre de dossier déposés</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endParaRPr lang="fr-FR" sz="1800">
                        <a:latin typeface="Times New Roman" pitchFamily="18" charset="0"/>
                        <a:cs typeface="Times New Roman" pitchFamily="18" charset="0"/>
                      </a:endParaRPr>
                    </a:p>
                    <a:p>
                      <a:pPr algn="ctr">
                        <a:lnSpc>
                          <a:spcPct val="115000"/>
                        </a:lnSpc>
                        <a:spcAft>
                          <a:spcPts val="1000"/>
                        </a:spcAft>
                      </a:pPr>
                      <a:r>
                        <a:rPr lang="fr-FR" sz="1800">
                          <a:latin typeface="Times New Roman" pitchFamily="18" charset="0"/>
                          <a:cs typeface="Times New Roman" pitchFamily="18" charset="0"/>
                        </a:rPr>
                        <a:t>PC</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endParaRPr lang="fr-FR" sz="1800" dirty="0">
                        <a:latin typeface="Times New Roman" pitchFamily="18" charset="0"/>
                        <a:cs typeface="Times New Roman" pitchFamily="18" charset="0"/>
                      </a:endParaRPr>
                    </a:p>
                    <a:p>
                      <a:pPr algn="ctr">
                        <a:lnSpc>
                          <a:spcPct val="115000"/>
                        </a:lnSpc>
                        <a:spcAft>
                          <a:spcPts val="1000"/>
                        </a:spcAft>
                      </a:pPr>
                      <a:r>
                        <a:rPr lang="fr-FR" sz="1800" dirty="0">
                          <a:latin typeface="Times New Roman" pitchFamily="18" charset="0"/>
                          <a:cs typeface="Times New Roman" pitchFamily="18" charset="0"/>
                        </a:rPr>
                        <a:t>PD</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endParaRPr lang="fr-FR" sz="1800" dirty="0">
                        <a:latin typeface="Times New Roman" pitchFamily="18" charset="0"/>
                        <a:cs typeface="Times New Roman" pitchFamily="18" charset="0"/>
                      </a:endParaRPr>
                    </a:p>
                    <a:p>
                      <a:pPr algn="ctr">
                        <a:lnSpc>
                          <a:spcPct val="115000"/>
                        </a:lnSpc>
                        <a:spcAft>
                          <a:spcPts val="1000"/>
                        </a:spcAft>
                      </a:pPr>
                      <a:r>
                        <a:rPr lang="fr-FR" sz="1800" dirty="0">
                          <a:latin typeface="Times New Roman" pitchFamily="18" charset="0"/>
                          <a:cs typeface="Times New Roman" pitchFamily="18" charset="0"/>
                        </a:rPr>
                        <a:t>CU</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endParaRPr lang="fr-FR" sz="1800">
                        <a:latin typeface="Times New Roman" pitchFamily="18" charset="0"/>
                        <a:cs typeface="Times New Roman" pitchFamily="18" charset="0"/>
                      </a:endParaRPr>
                    </a:p>
                    <a:p>
                      <a:pPr algn="ctr">
                        <a:lnSpc>
                          <a:spcPct val="115000"/>
                        </a:lnSpc>
                        <a:spcAft>
                          <a:spcPts val="1000"/>
                        </a:spcAft>
                      </a:pPr>
                      <a:r>
                        <a:rPr lang="fr-FR" sz="1800">
                          <a:latin typeface="Times New Roman" pitchFamily="18" charset="0"/>
                          <a:cs typeface="Times New Roman" pitchFamily="18" charset="0"/>
                        </a:rPr>
                        <a:t>CM</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endParaRPr lang="fr-FR" sz="1800">
                        <a:latin typeface="Times New Roman" pitchFamily="18" charset="0"/>
                        <a:cs typeface="Times New Roman" pitchFamily="18" charset="0"/>
                      </a:endParaRPr>
                    </a:p>
                    <a:p>
                      <a:pPr algn="ctr">
                        <a:lnSpc>
                          <a:spcPct val="115000"/>
                        </a:lnSpc>
                        <a:spcAft>
                          <a:spcPts val="1000"/>
                        </a:spcAft>
                      </a:pPr>
                      <a:r>
                        <a:rPr lang="fr-FR" sz="1800">
                          <a:latin typeface="Times New Roman" pitchFamily="18" charset="0"/>
                          <a:cs typeface="Times New Roman" pitchFamily="18" charset="0"/>
                        </a:rPr>
                        <a:t>CC</a:t>
                      </a:r>
                      <a:endParaRPr lang="fr-FR" sz="1800">
                        <a:latin typeface="Times New Roman" pitchFamily="18" charset="0"/>
                        <a:ea typeface="Calibri"/>
                        <a:cs typeface="Times New Roman" pitchFamily="18" charset="0"/>
                      </a:endParaRPr>
                    </a:p>
                  </a:txBody>
                  <a:tcPr marL="68580" marR="68580" marT="0" marB="0"/>
                </a:tc>
              </a:tr>
              <a:tr h="0">
                <a:tc>
                  <a:txBody>
                    <a:bodyPr/>
                    <a:lstStyle/>
                    <a:p>
                      <a:pPr algn="ctr">
                        <a:lnSpc>
                          <a:spcPct val="115000"/>
                        </a:lnSpc>
                        <a:spcAft>
                          <a:spcPts val="1000"/>
                        </a:spcAft>
                      </a:pPr>
                      <a:r>
                        <a:rPr lang="fr-FR" sz="1800">
                          <a:latin typeface="Times New Roman" pitchFamily="18" charset="0"/>
                          <a:cs typeface="Times New Roman" pitchFamily="18" charset="0"/>
                        </a:rPr>
                        <a:t>06</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03</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02</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00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01</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00</a:t>
                      </a:r>
                      <a:endParaRPr lang="fr-FR" sz="1800">
                        <a:latin typeface="Times New Roman" pitchFamily="18" charset="0"/>
                        <a:ea typeface="Calibri"/>
                        <a:cs typeface="Times New Roman" pitchFamily="18" charset="0"/>
                      </a:endParaRPr>
                    </a:p>
                  </a:txBody>
                  <a:tcPr marL="68580" marR="68580" marT="0" marB="0"/>
                </a:tc>
              </a:tr>
              <a:tr h="0">
                <a:tc>
                  <a:txBody>
                    <a:bodyPr/>
                    <a:lstStyle/>
                    <a:p>
                      <a:pPr algn="ctr">
                        <a:lnSpc>
                          <a:spcPct val="115000"/>
                        </a:lnSpc>
                        <a:spcAft>
                          <a:spcPts val="1000"/>
                        </a:spcAft>
                      </a:pPr>
                      <a:r>
                        <a:rPr lang="fr-FR" sz="1800">
                          <a:latin typeface="Times New Roman" pitchFamily="18" charset="0"/>
                          <a:cs typeface="Times New Roman" pitchFamily="18" charset="0"/>
                        </a:rPr>
                        <a:t>Statut </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ajourné</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ajourné</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dirty="0">
                          <a:latin typeface="Times New Roman" pitchFamily="18" charset="0"/>
                          <a:cs typeface="Times New Roman" pitchFamily="18" charset="0"/>
                        </a:rPr>
                        <a:t>/</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1000"/>
                        </a:spcAft>
                      </a:pPr>
                      <a:r>
                        <a:rPr lang="fr-FR" sz="1800">
                          <a:latin typeface="Times New Roman" pitchFamily="18" charset="0"/>
                          <a:cs typeface="Times New Roman" pitchFamily="18" charset="0"/>
                        </a:rPr>
                        <a:t>ajourné</a:t>
                      </a:r>
                      <a:endParaRPr lang="fr-FR" sz="18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1000"/>
                        </a:spcAft>
                        <a:tabLst>
                          <a:tab pos="419100" algn="ctr"/>
                          <a:tab pos="790575" algn="l"/>
                        </a:tabLst>
                      </a:pPr>
                      <a:r>
                        <a:rPr lang="fr-FR" sz="1800" dirty="0">
                          <a:latin typeface="Times New Roman" pitchFamily="18" charset="0"/>
                          <a:cs typeface="Times New Roman" pitchFamily="18" charset="0"/>
                        </a:rPr>
                        <a:t>	/	</a:t>
                      </a:r>
                      <a:endParaRPr lang="fr-FR" sz="1800" dirty="0">
                        <a:latin typeface="Times New Roman" pitchFamily="18" charset="0"/>
                        <a:ea typeface="Calibri"/>
                        <a:cs typeface="Times New Roman" pitchFamily="18" charset="0"/>
                      </a:endParaRPr>
                    </a:p>
                  </a:txBody>
                  <a:tcPr marL="68580" marR="68580" marT="0" marB="0"/>
                </a:tc>
              </a:tr>
            </a:tbl>
          </a:graphicData>
        </a:graphic>
      </p:graphicFrame>
      <p:sp>
        <p:nvSpPr>
          <p:cNvPr id="3" name="Rectangle 2"/>
          <p:cNvSpPr/>
          <p:nvPr/>
        </p:nvSpPr>
        <p:spPr>
          <a:xfrm>
            <a:off x="1000100" y="323364"/>
            <a:ext cx="4057521" cy="369332"/>
          </a:xfrm>
          <a:prstGeom prst="rect">
            <a:avLst/>
          </a:prstGeom>
        </p:spPr>
        <p:txBody>
          <a:bodyPr wrap="none">
            <a:spAutoFit/>
          </a:bodyPr>
          <a:lstStyle/>
          <a:p>
            <a:r>
              <a:rPr b="1" u="sng" dirty="0" err="1" smtClean="0">
                <a:solidFill>
                  <a:srgbClr val="00B0F0"/>
                </a:solidFill>
              </a:rPr>
              <a:t>Statistique</a:t>
            </a:r>
            <a:r>
              <a:rPr b="1" u="sng" dirty="0" smtClean="0">
                <a:solidFill>
                  <a:srgbClr val="00B0F0"/>
                </a:solidFill>
              </a:rPr>
              <a:t> des </a:t>
            </a:r>
            <a:r>
              <a:rPr b="1" u="sng" dirty="0" err="1" smtClean="0">
                <a:solidFill>
                  <a:srgbClr val="00B0F0"/>
                </a:solidFill>
              </a:rPr>
              <a:t>actes</a:t>
            </a:r>
            <a:r>
              <a:rPr b="1" u="sng" dirty="0" smtClean="0">
                <a:solidFill>
                  <a:srgbClr val="00B0F0"/>
                </a:solidFill>
              </a:rPr>
              <a:t> </a:t>
            </a:r>
            <a:r>
              <a:rPr b="1" u="sng" dirty="0" err="1" smtClean="0">
                <a:solidFill>
                  <a:srgbClr val="00B0F0"/>
                </a:solidFill>
              </a:rPr>
              <a:t>d’urbanisme</a:t>
            </a:r>
            <a:r>
              <a:rPr b="1" u="sng" dirty="0" smtClean="0">
                <a:solidFill>
                  <a:srgbClr val="00B0F0"/>
                </a:solidFill>
              </a:rPr>
              <a:t> :</a:t>
            </a:r>
            <a:endParaRPr lang="fr-FR" u="sng" dirty="0">
              <a:solidFill>
                <a:srgbClr val="00B0F0"/>
              </a:solidFill>
            </a:endParaRPr>
          </a:p>
        </p:txBody>
      </p:sp>
      <p:sp>
        <p:nvSpPr>
          <p:cNvPr id="4" name="Rectangle 3"/>
          <p:cNvSpPr/>
          <p:nvPr/>
        </p:nvSpPr>
        <p:spPr>
          <a:xfrm>
            <a:off x="214282" y="2564904"/>
            <a:ext cx="8786874" cy="2554545"/>
          </a:xfrm>
          <a:prstGeom prst="rect">
            <a:avLst/>
          </a:prstGeom>
        </p:spPr>
        <p:txBody>
          <a:bodyPr wrap="square">
            <a:spAutoFit/>
          </a:bodyPr>
          <a:lstStyle/>
          <a:p>
            <a:r>
              <a:rPr sz="1600" dirty="0" err="1" smtClean="0">
                <a:latin typeface="Times New Roman" pitchFamily="18" charset="0"/>
                <a:cs typeface="Times New Roman" pitchFamily="18" charset="0"/>
              </a:rPr>
              <a:t>D’après</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statistiques</a:t>
            </a:r>
            <a:r>
              <a:rPr sz="1600" dirty="0" smtClean="0">
                <a:latin typeface="Times New Roman" pitchFamily="18" charset="0"/>
                <a:cs typeface="Times New Roman" pitchFamily="18" charset="0"/>
              </a:rPr>
              <a:t> fait au </a:t>
            </a:r>
            <a:r>
              <a:rPr sz="1600" dirty="0" err="1" smtClean="0">
                <a:latin typeface="Times New Roman" pitchFamily="18" charset="0"/>
                <a:cs typeface="Times New Roman" pitchFamily="18" charset="0"/>
              </a:rPr>
              <a:t>niveau</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l’assemblée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populaire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communale</a:t>
            </a:r>
            <a:r>
              <a:rPr sz="1600" dirty="0" smtClean="0">
                <a:latin typeface="Times New Roman" pitchFamily="18" charset="0"/>
                <a:cs typeface="Times New Roman" pitchFamily="18" charset="0"/>
              </a:rPr>
              <a:t> de la commune de Mazouna on a </a:t>
            </a:r>
            <a:r>
              <a:rPr sz="1600" dirty="0" err="1" smtClean="0">
                <a:latin typeface="Times New Roman" pitchFamily="18" charset="0"/>
                <a:cs typeface="Times New Roman" pitchFamily="18" charset="0"/>
              </a:rPr>
              <a:t>constaté</a:t>
            </a:r>
            <a:r>
              <a:rPr sz="1600" dirty="0" smtClean="0">
                <a:latin typeface="Times New Roman" pitchFamily="18" charset="0"/>
                <a:cs typeface="Times New Roman" pitchFamily="18" charset="0"/>
              </a:rPr>
              <a:t> que </a:t>
            </a:r>
            <a:r>
              <a:rPr sz="1600" dirty="0" err="1" smtClean="0">
                <a:latin typeface="Times New Roman" pitchFamily="18" charset="0"/>
                <a:cs typeface="Times New Roman" pitchFamily="18" charset="0"/>
              </a:rPr>
              <a:t>toutes</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actes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déposer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ajournés</a:t>
            </a:r>
            <a:r>
              <a:rPr sz="1600" dirty="0" smtClean="0">
                <a:latin typeface="Times New Roman" pitchFamily="18" charset="0"/>
                <a:cs typeface="Times New Roman" pitchFamily="18" charset="0"/>
              </a:rPr>
              <a:t> : on site les 03 </a:t>
            </a:r>
            <a:r>
              <a:rPr sz="1600" dirty="0" err="1" smtClean="0">
                <a:latin typeface="Times New Roman" pitchFamily="18" charset="0"/>
                <a:cs typeface="Times New Roman" pitchFamily="18" charset="0"/>
              </a:rPr>
              <a:t>permis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construire</a:t>
            </a:r>
            <a:r>
              <a:rPr sz="1600" dirty="0" smtClean="0">
                <a:latin typeface="Times New Roman" pitchFamily="18" charset="0"/>
                <a:cs typeface="Times New Roman" pitchFamily="18" charset="0"/>
              </a:rPr>
              <a:t>, les 02 </a:t>
            </a:r>
            <a:r>
              <a:rPr sz="1600" dirty="0" err="1" smtClean="0">
                <a:latin typeface="Times New Roman" pitchFamily="18" charset="0"/>
                <a:cs typeface="Times New Roman" pitchFamily="18" charset="0"/>
              </a:rPr>
              <a:t>permis</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démolir</a:t>
            </a:r>
            <a:r>
              <a:rPr sz="1600" dirty="0" smtClean="0">
                <a:latin typeface="Times New Roman" pitchFamily="18" charset="0"/>
                <a:cs typeface="Times New Roman" pitchFamily="18" charset="0"/>
              </a:rPr>
              <a:t> et un </a:t>
            </a:r>
            <a:r>
              <a:rPr sz="1600" dirty="0" err="1" smtClean="0">
                <a:latin typeface="Times New Roman" pitchFamily="18" charset="0"/>
                <a:cs typeface="Times New Roman" pitchFamily="18" charset="0"/>
              </a:rPr>
              <a:t>seul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certificat</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morcellement</a:t>
            </a:r>
            <a:r>
              <a:rPr sz="1600" dirty="0" smtClean="0">
                <a:latin typeface="Times New Roman" pitchFamily="18" charset="0"/>
                <a:cs typeface="Times New Roman" pitchFamily="18" charset="0"/>
              </a:rPr>
              <a:t>.</a:t>
            </a:r>
          </a:p>
          <a:p>
            <a:r>
              <a:rPr sz="1600" dirty="0" smtClean="0">
                <a:latin typeface="Times New Roman" pitchFamily="18" charset="0"/>
                <a:cs typeface="Times New Roman" pitchFamily="18" charset="0"/>
              </a:rPr>
              <a:t>Ce pendant, les </a:t>
            </a:r>
            <a:r>
              <a:rPr sz="1600" dirty="0" err="1" smtClean="0">
                <a:latin typeface="Times New Roman" pitchFamily="18" charset="0"/>
                <a:cs typeface="Times New Roman" pitchFamily="18" charset="0"/>
              </a:rPr>
              <a:t>membres</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guichet</a:t>
            </a:r>
            <a:r>
              <a:rPr sz="1600" dirty="0" smtClean="0">
                <a:latin typeface="Times New Roman" pitchFamily="18" charset="0"/>
                <a:cs typeface="Times New Roman" pitchFamily="18" charset="0"/>
              </a:rPr>
              <a:t> unique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délivré</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chaque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fois</a:t>
            </a:r>
            <a:r>
              <a:rPr sz="1600" dirty="0" smtClean="0">
                <a:latin typeface="Times New Roman" pitchFamily="18" charset="0"/>
                <a:cs typeface="Times New Roman" pitchFamily="18" charset="0"/>
              </a:rPr>
              <a:t> un avis </a:t>
            </a:r>
            <a:r>
              <a:rPr sz="1600" dirty="0" err="1" smtClean="0">
                <a:latin typeface="Times New Roman" pitchFamily="18" charset="0"/>
                <a:cs typeface="Times New Roman" pitchFamily="18" charset="0"/>
              </a:rPr>
              <a:t>d’ajournement</a:t>
            </a:r>
            <a:r>
              <a:rPr sz="1600" dirty="0" smtClean="0">
                <a:latin typeface="Times New Roman" pitchFamily="18" charset="0"/>
                <a:cs typeface="Times New Roman" pitchFamily="18" charset="0"/>
              </a:rPr>
              <a:t> pour </a:t>
            </a:r>
            <a:r>
              <a:rPr sz="1600" dirty="0" err="1" smtClean="0">
                <a:latin typeface="Times New Roman" pitchFamily="18" charset="0"/>
                <a:cs typeface="Times New Roman" pitchFamily="18" charset="0"/>
              </a:rPr>
              <a:t>toutes</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actes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déposés</a:t>
            </a:r>
            <a:r>
              <a:rPr sz="1600" dirty="0" smtClean="0">
                <a:latin typeface="Times New Roman" pitchFamily="18" charset="0"/>
                <a:cs typeface="Times New Roman" pitchFamily="18" charset="0"/>
              </a:rPr>
              <a:t> cause par le </a:t>
            </a:r>
            <a:r>
              <a:rPr sz="1600" dirty="0" err="1" smtClean="0">
                <a:latin typeface="Times New Roman" pitchFamily="18" charset="0"/>
                <a:cs typeface="Times New Roman" pitchFamily="18" charset="0"/>
              </a:rPr>
              <a:t>sursis</a:t>
            </a:r>
            <a:r>
              <a:rPr sz="1600" dirty="0" smtClean="0">
                <a:latin typeface="Times New Roman" pitchFamily="18" charset="0"/>
                <a:cs typeface="Times New Roman" pitchFamily="18" charset="0"/>
              </a:rPr>
              <a:t> a </a:t>
            </a:r>
            <a:r>
              <a:rPr sz="1600" dirty="0" err="1" smtClean="0">
                <a:latin typeface="Times New Roman" pitchFamily="18" charset="0"/>
                <a:cs typeface="Times New Roman" pitchFamily="18" charset="0"/>
              </a:rPr>
              <a:t>statuer</a:t>
            </a:r>
            <a:r>
              <a:rPr sz="1600" dirty="0" smtClean="0">
                <a:latin typeface="Times New Roman" pitchFamily="18" charset="0"/>
                <a:cs typeface="Times New Roman" pitchFamily="18" charset="0"/>
              </a:rPr>
              <a:t> du a </a:t>
            </a:r>
            <a:r>
              <a:rPr sz="1600" dirty="0" err="1" smtClean="0">
                <a:latin typeface="Times New Roman" pitchFamily="18" charset="0"/>
                <a:cs typeface="Times New Roman" pitchFamily="18" charset="0"/>
              </a:rPr>
              <a:t>l’étude</a:t>
            </a:r>
            <a:r>
              <a:rPr sz="1600" dirty="0" smtClean="0">
                <a:latin typeface="Times New Roman" pitchFamily="18" charset="0"/>
                <a:cs typeface="Times New Roman" pitchFamily="18" charset="0"/>
              </a:rPr>
              <a:t> du POS en </a:t>
            </a:r>
            <a:r>
              <a:rPr sz="1600" dirty="0" err="1" smtClean="0">
                <a:latin typeface="Times New Roman" pitchFamily="18" charset="0"/>
                <a:cs typeface="Times New Roman" pitchFamily="18" charset="0"/>
              </a:rPr>
              <a:t>cours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donc</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aucun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acte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n’a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délivré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depuis</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lancement</a:t>
            </a:r>
            <a:r>
              <a:rPr sz="1600" dirty="0" smtClean="0">
                <a:latin typeface="Times New Roman" pitchFamily="18" charset="0"/>
                <a:cs typeface="Times New Roman" pitchFamily="18" charset="0"/>
              </a:rPr>
              <a:t> du POS </a:t>
            </a:r>
            <a:r>
              <a:rPr sz="1600" dirty="0" err="1" smtClean="0">
                <a:latin typeface="Times New Roman" pitchFamily="18" charset="0"/>
                <a:cs typeface="Times New Roman" pitchFamily="18" charset="0"/>
              </a:rPr>
              <a:t>jusqu'à</a:t>
            </a:r>
            <a:r>
              <a:rPr sz="1600" dirty="0" smtClean="0">
                <a:latin typeface="Times New Roman" pitchFamily="18" charset="0"/>
                <a:cs typeface="Times New Roman" pitchFamily="18" charset="0"/>
              </a:rPr>
              <a:t> ce </a:t>
            </a:r>
            <a:r>
              <a:rPr sz="1600" dirty="0" err="1" smtClean="0">
                <a:latin typeface="Times New Roman" pitchFamily="18" charset="0"/>
                <a:cs typeface="Times New Roman" pitchFamily="18" charset="0"/>
              </a:rPr>
              <a:t>jours</a:t>
            </a:r>
            <a:r>
              <a:rPr sz="1600" dirty="0" smtClean="0">
                <a:latin typeface="Times New Roman" pitchFamily="18" charset="0"/>
                <a:cs typeface="Times New Roman" pitchFamily="18" charset="0"/>
              </a:rPr>
              <a:t>,</a:t>
            </a:r>
          </a:p>
          <a:p>
            <a:r>
              <a:rPr sz="1600" dirty="0" smtClean="0">
                <a:latin typeface="Times New Roman" pitchFamily="18" charset="0"/>
                <a:cs typeface="Times New Roman" pitchFamily="18" charset="0"/>
              </a:rPr>
              <a:t> par ce fait </a:t>
            </a:r>
            <a:r>
              <a:rPr sz="1600" dirty="0" err="1" smtClean="0">
                <a:latin typeface="Times New Roman" pitchFamily="18" charset="0"/>
                <a:cs typeface="Times New Roman" pitchFamily="18" charset="0"/>
              </a:rPr>
              <a:t>aucun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autre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acte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n’a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demandé</a:t>
            </a:r>
            <a:r>
              <a:rPr sz="1600" dirty="0" smtClean="0">
                <a:latin typeface="Times New Roman" pitchFamily="18" charset="0"/>
                <a:cs typeface="Times New Roman" pitchFamily="18" charset="0"/>
              </a:rPr>
              <a:t> par les occupants du site. </a:t>
            </a:r>
          </a:p>
          <a:p>
            <a:r>
              <a:rPr sz="1600" dirty="0" smtClean="0">
                <a:latin typeface="Times New Roman" pitchFamily="18" charset="0"/>
                <a:cs typeface="Times New Roman" pitchFamily="18" charset="0"/>
              </a:rPr>
              <a:t>Après </a:t>
            </a:r>
            <a:r>
              <a:rPr sz="1600" dirty="0" err="1" smtClean="0">
                <a:latin typeface="Times New Roman" pitchFamily="18" charset="0"/>
                <a:cs typeface="Times New Roman" pitchFamily="18" charset="0"/>
              </a:rPr>
              <a:t>sondage</a:t>
            </a:r>
            <a:r>
              <a:rPr sz="1600" dirty="0" smtClean="0">
                <a:latin typeface="Times New Roman" pitchFamily="18" charset="0"/>
                <a:cs typeface="Times New Roman" pitchFamily="18" charset="0"/>
              </a:rPr>
              <a:t> fait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place on a </a:t>
            </a:r>
            <a:r>
              <a:rPr sz="1600" dirty="0" err="1" smtClean="0">
                <a:latin typeface="Times New Roman" pitchFamily="18" charset="0"/>
                <a:cs typeface="Times New Roman" pitchFamily="18" charset="0"/>
              </a:rPr>
              <a:t>constaté</a:t>
            </a:r>
            <a:r>
              <a:rPr sz="1600" dirty="0" smtClean="0">
                <a:latin typeface="Times New Roman" pitchFamily="18" charset="0"/>
                <a:cs typeface="Times New Roman" pitchFamily="18" charset="0"/>
              </a:rPr>
              <a:t> par </a:t>
            </a:r>
            <a:r>
              <a:rPr sz="1600" dirty="0" err="1" smtClean="0">
                <a:latin typeface="Times New Roman" pitchFamily="18" charset="0"/>
                <a:cs typeface="Times New Roman" pitchFamily="18" charset="0"/>
              </a:rPr>
              <a:t>contre</a:t>
            </a:r>
            <a:r>
              <a:rPr sz="1600" dirty="0" smtClean="0">
                <a:latin typeface="Times New Roman" pitchFamily="18" charset="0"/>
                <a:cs typeface="Times New Roman" pitchFamily="18" charset="0"/>
              </a:rPr>
              <a:t> que </a:t>
            </a:r>
            <a:r>
              <a:rPr sz="1600" dirty="0" err="1" smtClean="0">
                <a:latin typeface="Times New Roman" pitchFamily="18" charset="0"/>
                <a:cs typeface="Times New Roman" pitchFamily="18" charset="0"/>
              </a:rPr>
              <a:t>plusieurs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demeures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rénovés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même</a:t>
            </a:r>
            <a:r>
              <a:rPr sz="1600" dirty="0" smtClean="0">
                <a:latin typeface="Times New Roman" pitchFamily="18" charset="0"/>
                <a:cs typeface="Times New Roman" pitchFamily="18" charset="0"/>
              </a:rPr>
              <a:t> fait </a:t>
            </a:r>
            <a:r>
              <a:rPr sz="1600" dirty="0" err="1" smtClean="0">
                <a:latin typeface="Times New Roman" pitchFamily="18" charset="0"/>
                <a:cs typeface="Times New Roman" pitchFamily="18" charset="0"/>
              </a:rPr>
              <a:t>l’objet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d’extension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façon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illicite</a:t>
            </a:r>
            <a:r>
              <a:rPr sz="1600" dirty="0" smtClean="0">
                <a:latin typeface="Times New Roman" pitchFamily="18" charset="0"/>
                <a:cs typeface="Times New Roman" pitchFamily="18" charset="0"/>
              </a:rPr>
              <a:t> on a </a:t>
            </a:r>
            <a:r>
              <a:rPr sz="1600" dirty="0" err="1" smtClean="0">
                <a:latin typeface="Times New Roman" pitchFamily="18" charset="0"/>
                <a:cs typeface="Times New Roman" pitchFamily="18" charset="0"/>
              </a:rPr>
              <a:t>essayé</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chercher</a:t>
            </a:r>
            <a:r>
              <a:rPr sz="1600" dirty="0" smtClean="0">
                <a:latin typeface="Times New Roman" pitchFamily="18" charset="0"/>
                <a:cs typeface="Times New Roman" pitchFamily="18" charset="0"/>
              </a:rPr>
              <a:t> les causes de </a:t>
            </a:r>
            <a:r>
              <a:rPr sz="1600" dirty="0" err="1" smtClean="0">
                <a:latin typeface="Times New Roman" pitchFamily="18" charset="0"/>
                <a:cs typeface="Times New Roman" pitchFamily="18" charset="0"/>
              </a:rPr>
              <a:t>ces</a:t>
            </a:r>
            <a:r>
              <a:rPr sz="1600" dirty="0" smtClean="0">
                <a:latin typeface="Times New Roman" pitchFamily="18" charset="0"/>
                <a:cs typeface="Times New Roman" pitchFamily="18" charset="0"/>
              </a:rPr>
              <a:t> interventions </a:t>
            </a:r>
            <a:r>
              <a:rPr sz="1600" dirty="0" err="1" smtClean="0">
                <a:latin typeface="Times New Roman" pitchFamily="18" charset="0"/>
                <a:cs typeface="Times New Roman" pitchFamily="18" charset="0"/>
              </a:rPr>
              <a:t>illicites</a:t>
            </a:r>
            <a:r>
              <a:rPr sz="1600" dirty="0" smtClean="0">
                <a:latin typeface="Times New Roman" pitchFamily="18" charset="0"/>
                <a:cs typeface="Times New Roman" pitchFamily="18" charset="0"/>
              </a:rPr>
              <a:t> et les </a:t>
            </a:r>
            <a:r>
              <a:rPr sz="1600" dirty="0" err="1" smtClean="0">
                <a:latin typeface="Times New Roman" pitchFamily="18" charset="0"/>
                <a:cs typeface="Times New Roman" pitchFamily="18" charset="0"/>
              </a:rPr>
              <a:t>réponses</a:t>
            </a:r>
            <a:r>
              <a:rPr sz="1600" dirty="0" smtClean="0">
                <a:latin typeface="Times New Roman" pitchFamily="18" charset="0"/>
                <a:cs typeface="Times New Roman" pitchFamily="18" charset="0"/>
              </a:rPr>
              <a:t> qui nous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donné</a:t>
            </a:r>
            <a:r>
              <a:rPr sz="1600" dirty="0" smtClean="0">
                <a:latin typeface="Times New Roman" pitchFamily="18" charset="0"/>
                <a:cs typeface="Times New Roman" pitchFamily="18" charset="0"/>
              </a:rPr>
              <a:t> portent </a:t>
            </a:r>
            <a:r>
              <a:rPr sz="1600" dirty="0" err="1" smtClean="0">
                <a:latin typeface="Times New Roman" pitchFamily="18" charset="0"/>
                <a:cs typeface="Times New Roman" pitchFamily="18" charset="0"/>
              </a:rPr>
              <a:t>principalement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deux</a:t>
            </a:r>
            <a:r>
              <a:rPr sz="1600" dirty="0" smtClean="0">
                <a:latin typeface="Times New Roman" pitchFamily="18" charset="0"/>
                <a:cs typeface="Times New Roman" pitchFamily="18" charset="0"/>
              </a:rPr>
              <a:t> raisons : </a:t>
            </a:r>
          </a:p>
        </p:txBody>
      </p:sp>
      <p:grpSp>
        <p:nvGrpSpPr>
          <p:cNvPr id="13" name="Groupe 12"/>
          <p:cNvGrpSpPr/>
          <p:nvPr/>
        </p:nvGrpSpPr>
        <p:grpSpPr>
          <a:xfrm>
            <a:off x="0" y="5157192"/>
            <a:ext cx="3203848" cy="1484784"/>
            <a:chOff x="0" y="5373216"/>
            <a:chExt cx="3203848" cy="1484784"/>
          </a:xfrm>
        </p:grpSpPr>
        <p:sp>
          <p:nvSpPr>
            <p:cNvPr id="9" name="Ellipse 8"/>
            <p:cNvSpPr/>
            <p:nvPr/>
          </p:nvSpPr>
          <p:spPr bwMode="auto">
            <a:xfrm>
              <a:off x="0" y="5373216"/>
              <a:ext cx="3203848" cy="1484784"/>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a:xfrm>
              <a:off x="251520" y="5733256"/>
              <a:ext cx="2952328" cy="830997"/>
            </a:xfrm>
            <a:prstGeom prst="rect">
              <a:avLst/>
            </a:prstGeom>
          </p:spPr>
          <p:txBody>
            <a:bodyPr wrap="square">
              <a:spAutoFit/>
            </a:bodyPr>
            <a:lstStyle/>
            <a:p>
              <a:r>
                <a:rPr lang="fr-FR" sz="1600" dirty="0" smtClean="0">
                  <a:latin typeface="Times New Roman" pitchFamily="18" charset="0"/>
                  <a:cs typeface="Times New Roman" pitchFamily="18" charset="0"/>
                </a:rPr>
                <a:t>1- le refus de l’administration d’émettre un avis favorable a leur demande. </a:t>
              </a:r>
            </a:p>
          </p:txBody>
        </p:sp>
      </p:grpSp>
      <p:grpSp>
        <p:nvGrpSpPr>
          <p:cNvPr id="14" name="Groupe 13"/>
          <p:cNvGrpSpPr/>
          <p:nvPr/>
        </p:nvGrpSpPr>
        <p:grpSpPr>
          <a:xfrm>
            <a:off x="3347864" y="5157192"/>
            <a:ext cx="5544616" cy="1556792"/>
            <a:chOff x="3347864" y="5301208"/>
            <a:chExt cx="5544616" cy="1556792"/>
          </a:xfrm>
        </p:grpSpPr>
        <p:sp>
          <p:nvSpPr>
            <p:cNvPr id="12" name="Ellipse 11"/>
            <p:cNvSpPr/>
            <p:nvPr/>
          </p:nvSpPr>
          <p:spPr bwMode="auto">
            <a:xfrm>
              <a:off x="3347864" y="5301208"/>
              <a:ext cx="5472608" cy="155679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8" name="Rectangle 7"/>
            <p:cNvSpPr/>
            <p:nvPr/>
          </p:nvSpPr>
          <p:spPr>
            <a:xfrm>
              <a:off x="3779912" y="5592142"/>
              <a:ext cx="5112568" cy="1077218"/>
            </a:xfrm>
            <a:prstGeom prst="rect">
              <a:avLst/>
            </a:prstGeom>
          </p:spPr>
          <p:txBody>
            <a:bodyPr wrap="square">
              <a:spAutoFit/>
            </a:bodyPr>
            <a:lstStyle/>
            <a:p>
              <a:r>
                <a:rPr lang="fr-FR" sz="1600" dirty="0" smtClean="0">
                  <a:latin typeface="Times New Roman" pitchFamily="18" charset="0"/>
                  <a:cs typeface="Times New Roman" pitchFamily="18" charset="0"/>
                </a:rPr>
                <a:t>2- la non possession d’acte de propriété des occupants actuels dans plusieurs cas vente avec acte sous imprévu a cause de: *décès des héritiers initiaux. *émigrations des habitants initiaux.</a:t>
              </a:r>
              <a:endParaRPr lang="fr-FR" sz="1600" dirty="0">
                <a:latin typeface="Times New Roman" pitchFamily="18" charset="0"/>
                <a:cs typeface="Times New Roman" pitchFamily="18" charset="0"/>
              </a:endParaRPr>
            </a:p>
          </p:txBody>
        </p:sp>
      </p:grpSp>
      <p:pic>
        <p:nvPicPr>
          <p:cNvPr id="10"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11" name="Picture 12"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10"/>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11"/>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lide(fromBottom)">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slide(fromBottom)">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928670"/>
            <a:ext cx="1582484" cy="369332"/>
          </a:xfrm>
          <a:prstGeom prst="rect">
            <a:avLst/>
          </a:prstGeom>
        </p:spPr>
        <p:txBody>
          <a:bodyPr wrap="none">
            <a:spAutoFit/>
          </a:bodyPr>
          <a:lstStyle/>
          <a:p>
            <a:r>
              <a:rPr b="1" u="sng" smtClean="0">
                <a:solidFill>
                  <a:srgbClr val="00B0F0"/>
                </a:solidFill>
              </a:rPr>
              <a:t>Conclusion :</a:t>
            </a:r>
            <a:endParaRPr lang="fr-FR" u="sng" dirty="0">
              <a:solidFill>
                <a:srgbClr val="00B0F0"/>
              </a:solidFill>
            </a:endParaRPr>
          </a:p>
        </p:txBody>
      </p:sp>
      <p:sp>
        <p:nvSpPr>
          <p:cNvPr id="3" name="Rectangle 2"/>
          <p:cNvSpPr/>
          <p:nvPr/>
        </p:nvSpPr>
        <p:spPr>
          <a:xfrm>
            <a:off x="500034" y="1928802"/>
            <a:ext cx="7858180" cy="2862322"/>
          </a:xfrm>
          <a:prstGeom prst="rect">
            <a:avLst/>
          </a:prstGeom>
        </p:spPr>
        <p:txBody>
          <a:bodyPr wrap="square">
            <a:spAutoFit/>
          </a:bodyPr>
          <a:lstStyle/>
          <a:p>
            <a:r>
              <a:rPr dirty="0" smtClean="0">
                <a:latin typeface="Times New Roman" pitchFamily="18" charset="0"/>
                <a:cs typeface="Times New Roman" pitchFamily="18" charset="0"/>
              </a:rPr>
              <a:t>Un instrument </a:t>
            </a:r>
            <a:r>
              <a:rPr dirty="0" err="1" smtClean="0">
                <a:latin typeface="Times New Roman" pitchFamily="18" charset="0"/>
                <a:cs typeface="Times New Roman" pitchFamily="18" charset="0"/>
              </a:rPr>
              <a:t>d’urbanisme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tel</a:t>
            </a:r>
            <a:r>
              <a:rPr dirty="0" smtClean="0">
                <a:latin typeface="Times New Roman" pitchFamily="18" charset="0"/>
                <a:cs typeface="Times New Roman" pitchFamily="18" charset="0"/>
              </a:rPr>
              <a:t> que le PDAU et le POS ne </a:t>
            </a:r>
            <a:r>
              <a:rPr dirty="0" err="1" smtClean="0">
                <a:latin typeface="Times New Roman" pitchFamily="18" charset="0"/>
                <a:cs typeface="Times New Roman" pitchFamily="18" charset="0"/>
              </a:rPr>
              <a:t>donne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aucune</a:t>
            </a:r>
            <a:r>
              <a:rPr dirty="0" smtClean="0">
                <a:latin typeface="Times New Roman" pitchFamily="18" charset="0"/>
                <a:cs typeface="Times New Roman" pitchFamily="18" charset="0"/>
              </a:rPr>
              <a:t> orientation </a:t>
            </a:r>
            <a:r>
              <a:rPr dirty="0" err="1" smtClean="0">
                <a:latin typeface="Times New Roman" pitchFamily="18" charset="0"/>
                <a:cs typeface="Times New Roman" pitchFamily="18" charset="0"/>
              </a:rPr>
              <a:t>nette</a:t>
            </a:r>
            <a:r>
              <a:rPr dirty="0" smtClean="0">
                <a:latin typeface="Times New Roman" pitchFamily="18" charset="0"/>
                <a:cs typeface="Times New Roman" pitchFamily="18" charset="0"/>
              </a:rPr>
              <a:t> et </a:t>
            </a:r>
            <a:r>
              <a:rPr dirty="0" err="1" smtClean="0">
                <a:latin typeface="Times New Roman" pitchFamily="18" charset="0"/>
                <a:cs typeface="Times New Roman" pitchFamily="18" charset="0"/>
              </a:rPr>
              <a:t>précise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quand</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il</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s’agit</a:t>
            </a:r>
            <a:r>
              <a:rPr dirty="0" smtClean="0">
                <a:latin typeface="Times New Roman" pitchFamily="18" charset="0"/>
                <a:cs typeface="Times New Roman" pitchFamily="18" charset="0"/>
              </a:rPr>
              <a:t> d’un site </a:t>
            </a:r>
            <a:r>
              <a:rPr dirty="0" err="1" smtClean="0">
                <a:latin typeface="Times New Roman" pitchFamily="18" charset="0"/>
                <a:cs typeface="Times New Roman" pitchFamily="18" charset="0"/>
              </a:rPr>
              <a:t>historique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une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étude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spécifique</a:t>
            </a:r>
            <a:r>
              <a:rPr dirty="0" smtClean="0">
                <a:latin typeface="Times New Roman" pitchFamily="18" charset="0"/>
                <a:cs typeface="Times New Roman" pitchFamily="18" charset="0"/>
              </a:rPr>
              <a:t> de </a:t>
            </a:r>
            <a:r>
              <a:rPr dirty="0" err="1" smtClean="0">
                <a:latin typeface="Times New Roman" pitchFamily="18" charset="0"/>
                <a:cs typeface="Times New Roman" pitchFamily="18" charset="0"/>
              </a:rPr>
              <a:t>sauvegarde</a:t>
            </a:r>
            <a:r>
              <a:rPr dirty="0" smtClean="0">
                <a:latin typeface="Times New Roman" pitchFamily="18" charset="0"/>
                <a:cs typeface="Times New Roman" pitchFamily="18" charset="0"/>
              </a:rPr>
              <a:t> du patrimoine </a:t>
            </a:r>
            <a:r>
              <a:rPr dirty="0" err="1" smtClean="0">
                <a:latin typeface="Times New Roman" pitchFamily="18" charset="0"/>
                <a:cs typeface="Times New Roman" pitchFamily="18" charset="0"/>
              </a:rPr>
              <a:t>s’annonce</a:t>
            </a:r>
            <a:r>
              <a:rPr dirty="0" smtClean="0">
                <a:latin typeface="Times New Roman" pitchFamily="18" charset="0"/>
                <a:cs typeface="Times New Roman" pitchFamily="18" charset="0"/>
              </a:rPr>
              <a:t> indispensable.</a:t>
            </a:r>
          </a:p>
          <a:p>
            <a:r>
              <a:rPr dirty="0" smtClean="0">
                <a:latin typeface="Times New Roman" pitchFamily="18" charset="0"/>
                <a:cs typeface="Times New Roman" pitchFamily="18" charset="0"/>
              </a:rPr>
              <a:t> - </a:t>
            </a:r>
            <a:r>
              <a:rPr dirty="0" err="1" smtClean="0">
                <a:latin typeface="Times New Roman" pitchFamily="18" charset="0"/>
                <a:cs typeface="Times New Roman" pitchFamily="18" charset="0"/>
              </a:rPr>
              <a:t>Cette</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étude</a:t>
            </a:r>
            <a:r>
              <a:rPr dirty="0" smtClean="0">
                <a:latin typeface="Times New Roman" pitchFamily="18" charset="0"/>
                <a:cs typeface="Times New Roman" pitchFamily="18" charset="0"/>
              </a:rPr>
              <a:t> déjà </a:t>
            </a:r>
            <a:r>
              <a:rPr dirty="0" err="1" smtClean="0">
                <a:latin typeface="Times New Roman" pitchFamily="18" charset="0"/>
                <a:cs typeface="Times New Roman" pitchFamily="18" charset="0"/>
              </a:rPr>
              <a:t>lancée</a:t>
            </a:r>
            <a:r>
              <a:rPr dirty="0" smtClean="0">
                <a:latin typeface="Times New Roman" pitchFamily="18" charset="0"/>
                <a:cs typeface="Times New Roman" pitchFamily="18" charset="0"/>
              </a:rPr>
              <a:t> en 2013 par la direction de la culture de la </a:t>
            </a:r>
            <a:r>
              <a:rPr dirty="0" err="1" smtClean="0">
                <a:latin typeface="Times New Roman" pitchFamily="18" charset="0"/>
                <a:cs typeface="Times New Roman" pitchFamily="18" charset="0"/>
              </a:rPr>
              <a:t>wilaya</a:t>
            </a:r>
            <a:r>
              <a:rPr dirty="0" smtClean="0">
                <a:latin typeface="Times New Roman" pitchFamily="18" charset="0"/>
                <a:cs typeface="Times New Roman" pitchFamily="18" charset="0"/>
              </a:rPr>
              <a:t> de Relizane </a:t>
            </a:r>
            <a:r>
              <a:rPr dirty="0" err="1" smtClean="0">
                <a:latin typeface="Times New Roman" pitchFamily="18" charset="0"/>
                <a:cs typeface="Times New Roman" pitchFamily="18" charset="0"/>
              </a:rPr>
              <a:t>intituler</a:t>
            </a:r>
            <a:r>
              <a:rPr dirty="0" smtClean="0">
                <a:latin typeface="Times New Roman" pitchFamily="18" charset="0"/>
                <a:cs typeface="Times New Roman" pitchFamily="18" charset="0"/>
              </a:rPr>
              <a:t> « de plan de </a:t>
            </a:r>
            <a:r>
              <a:rPr dirty="0" err="1" smtClean="0">
                <a:latin typeface="Times New Roman" pitchFamily="18" charset="0"/>
                <a:cs typeface="Times New Roman" pitchFamily="18" charset="0"/>
              </a:rPr>
              <a:t>sauvegarde</a:t>
            </a:r>
            <a:r>
              <a:rPr dirty="0" smtClean="0">
                <a:latin typeface="Times New Roman" pitchFamily="18" charset="0"/>
                <a:cs typeface="Times New Roman" pitchFamily="18" charset="0"/>
              </a:rPr>
              <a:t> et de </a:t>
            </a:r>
            <a:r>
              <a:rPr dirty="0" err="1" smtClean="0">
                <a:latin typeface="Times New Roman" pitchFamily="18" charset="0"/>
                <a:cs typeface="Times New Roman" pitchFamily="18" charset="0"/>
              </a:rPr>
              <a:t>mise</a:t>
            </a:r>
            <a:r>
              <a:rPr dirty="0" smtClean="0">
                <a:latin typeface="Times New Roman" pitchFamily="18" charset="0"/>
                <a:cs typeface="Times New Roman" pitchFamily="18" charset="0"/>
              </a:rPr>
              <a:t> en </a:t>
            </a:r>
            <a:r>
              <a:rPr dirty="0" err="1" smtClean="0">
                <a:latin typeface="Times New Roman" pitchFamily="18" charset="0"/>
                <a:cs typeface="Times New Roman" pitchFamily="18" charset="0"/>
              </a:rPr>
              <a:t>valeur</a:t>
            </a:r>
            <a:r>
              <a:rPr dirty="0" smtClean="0">
                <a:latin typeface="Times New Roman" pitchFamily="18" charset="0"/>
                <a:cs typeface="Times New Roman" pitchFamily="18" charset="0"/>
              </a:rPr>
              <a:t> de la </a:t>
            </a:r>
            <a:r>
              <a:rPr dirty="0" err="1" smtClean="0">
                <a:latin typeface="Times New Roman" pitchFamily="18" charset="0"/>
                <a:cs typeface="Times New Roman" pitchFamily="18" charset="0"/>
              </a:rPr>
              <a:t>casbah</a:t>
            </a:r>
            <a:r>
              <a:rPr dirty="0" smtClean="0">
                <a:latin typeface="Times New Roman" pitchFamily="18" charset="0"/>
                <a:cs typeface="Times New Roman" pitchFamily="18" charset="0"/>
              </a:rPr>
              <a:t> de Mazouna », </a:t>
            </a:r>
            <a:r>
              <a:rPr dirty="0" err="1" smtClean="0">
                <a:latin typeface="Times New Roman" pitchFamily="18" charset="0"/>
                <a:cs typeface="Times New Roman" pitchFamily="18" charset="0"/>
              </a:rPr>
              <a:t>émission</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d’avis</a:t>
            </a:r>
            <a:r>
              <a:rPr dirty="0" smtClean="0">
                <a:latin typeface="Times New Roman" pitchFamily="18" charset="0"/>
                <a:cs typeface="Times New Roman" pitchFamily="18" charset="0"/>
              </a:rPr>
              <a:t> favorable de </a:t>
            </a:r>
            <a:r>
              <a:rPr dirty="0" err="1" smtClean="0">
                <a:latin typeface="Times New Roman" pitchFamily="18" charset="0"/>
                <a:cs typeface="Times New Roman" pitchFamily="18" charset="0"/>
              </a:rPr>
              <a:t>classement</a:t>
            </a:r>
            <a:r>
              <a:rPr dirty="0" smtClean="0">
                <a:latin typeface="Times New Roman" pitchFamily="18" charset="0"/>
                <a:cs typeface="Times New Roman" pitchFamily="18" charset="0"/>
              </a:rPr>
              <a:t> comme </a:t>
            </a:r>
            <a:r>
              <a:rPr dirty="0" err="1" smtClean="0">
                <a:latin typeface="Times New Roman" pitchFamily="18" charset="0"/>
                <a:cs typeface="Times New Roman" pitchFamily="18" charset="0"/>
              </a:rPr>
              <a:t>secteur</a:t>
            </a:r>
            <a:r>
              <a:rPr dirty="0" smtClean="0">
                <a:latin typeface="Times New Roman" pitchFamily="18" charset="0"/>
                <a:cs typeface="Times New Roman" pitchFamily="18" charset="0"/>
              </a:rPr>
              <a:t> de </a:t>
            </a:r>
            <a:r>
              <a:rPr dirty="0" err="1" smtClean="0">
                <a:latin typeface="Times New Roman" pitchFamily="18" charset="0"/>
                <a:cs typeface="Times New Roman" pitchFamily="18" charset="0"/>
              </a:rPr>
              <a:t>sauvegarde</a:t>
            </a:r>
            <a:r>
              <a:rPr dirty="0" smtClean="0">
                <a:latin typeface="Times New Roman" pitchFamily="18" charset="0"/>
                <a:cs typeface="Times New Roman" pitchFamily="18" charset="0"/>
              </a:rPr>
              <a:t> par le </a:t>
            </a:r>
            <a:r>
              <a:rPr dirty="0" err="1" smtClean="0">
                <a:latin typeface="Times New Roman" pitchFamily="18" charset="0"/>
                <a:cs typeface="Times New Roman" pitchFamily="18" charset="0"/>
              </a:rPr>
              <a:t>ministère</a:t>
            </a:r>
            <a:r>
              <a:rPr dirty="0" smtClean="0">
                <a:latin typeface="Times New Roman" pitchFamily="18" charset="0"/>
                <a:cs typeface="Times New Roman" pitchFamily="18" charset="0"/>
              </a:rPr>
              <a:t> de la culture et des arts après </a:t>
            </a:r>
            <a:r>
              <a:rPr dirty="0" err="1" smtClean="0">
                <a:latin typeface="Times New Roman" pitchFamily="18" charset="0"/>
                <a:cs typeface="Times New Roman" pitchFamily="18" charset="0"/>
              </a:rPr>
              <a:t>levées</a:t>
            </a:r>
            <a:r>
              <a:rPr dirty="0" smtClean="0">
                <a:latin typeface="Times New Roman" pitchFamily="18" charset="0"/>
                <a:cs typeface="Times New Roman" pitchFamily="18" charset="0"/>
              </a:rPr>
              <a:t> des </a:t>
            </a:r>
            <a:r>
              <a:rPr dirty="0" err="1" smtClean="0">
                <a:latin typeface="Times New Roman" pitchFamily="18" charset="0"/>
                <a:cs typeface="Times New Roman" pitchFamily="18" charset="0"/>
              </a:rPr>
              <a:t>réserves</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concernant</a:t>
            </a:r>
            <a:r>
              <a:rPr dirty="0" smtClean="0">
                <a:latin typeface="Times New Roman" pitchFamily="18" charset="0"/>
                <a:cs typeface="Times New Roman" pitchFamily="18" charset="0"/>
              </a:rPr>
              <a:t> </a:t>
            </a:r>
            <a:r>
              <a:rPr dirty="0" err="1" smtClean="0">
                <a:latin typeface="Times New Roman" pitchFamily="18" charset="0"/>
                <a:cs typeface="Times New Roman" pitchFamily="18" charset="0"/>
              </a:rPr>
              <a:t>l’étude</a:t>
            </a:r>
            <a:r>
              <a:rPr dirty="0" smtClean="0">
                <a:latin typeface="Times New Roman" pitchFamily="18" charset="0"/>
                <a:cs typeface="Times New Roman" pitchFamily="18" charset="0"/>
              </a:rPr>
              <a:t> en date du 27/10/2019 en attendant la </a:t>
            </a:r>
            <a:r>
              <a:rPr dirty="0" err="1" smtClean="0">
                <a:latin typeface="Times New Roman" pitchFamily="18" charset="0"/>
                <a:cs typeface="Times New Roman" pitchFamily="18" charset="0"/>
              </a:rPr>
              <a:t>réunion</a:t>
            </a:r>
            <a:r>
              <a:rPr dirty="0" smtClean="0">
                <a:latin typeface="Times New Roman" pitchFamily="18" charset="0"/>
                <a:cs typeface="Times New Roman" pitchFamily="18" charset="0"/>
              </a:rPr>
              <a:t> finale et </a:t>
            </a:r>
            <a:r>
              <a:rPr dirty="0" err="1" smtClean="0">
                <a:latin typeface="Times New Roman" pitchFamily="18" charset="0"/>
                <a:cs typeface="Times New Roman" pitchFamily="18" charset="0"/>
              </a:rPr>
              <a:t>l’accord</a:t>
            </a:r>
            <a:r>
              <a:rPr dirty="0" smtClean="0">
                <a:latin typeface="Times New Roman" pitchFamily="18" charset="0"/>
                <a:cs typeface="Times New Roman" pitchFamily="18" charset="0"/>
              </a:rPr>
              <a:t> de la commission </a:t>
            </a:r>
            <a:r>
              <a:rPr dirty="0" err="1" smtClean="0">
                <a:latin typeface="Times New Roman" pitchFamily="18" charset="0"/>
                <a:cs typeface="Times New Roman" pitchFamily="18" charset="0"/>
              </a:rPr>
              <a:t>nationale</a:t>
            </a:r>
            <a:r>
              <a:rPr dirty="0" smtClean="0">
                <a:latin typeface="Times New Roman" pitchFamily="18" charset="0"/>
                <a:cs typeface="Times New Roman" pitchFamily="18" charset="0"/>
              </a:rPr>
              <a:t> du patrimoine </a:t>
            </a:r>
            <a:r>
              <a:rPr dirty="0" err="1" smtClean="0">
                <a:latin typeface="Times New Roman" pitchFamily="18" charset="0"/>
                <a:cs typeface="Times New Roman" pitchFamily="18" charset="0"/>
              </a:rPr>
              <a:t>culturel</a:t>
            </a:r>
            <a:r>
              <a:rPr dirty="0" smtClean="0">
                <a:latin typeface="Times New Roman" pitchFamily="18" charset="0"/>
                <a:cs typeface="Times New Roman" pitchFamily="18" charset="0"/>
              </a:rPr>
              <a:t> </a:t>
            </a:r>
            <a:r>
              <a:rPr b="1" dirty="0" smtClean="0">
                <a:latin typeface="Times New Roman" pitchFamily="18" charset="0"/>
                <a:cs typeface="Times New Roman" pitchFamily="18" charset="0"/>
              </a:rPr>
              <a:t>pour </a:t>
            </a:r>
            <a:r>
              <a:rPr b="1" dirty="0" err="1" smtClean="0">
                <a:latin typeface="Times New Roman" pitchFamily="18" charset="0"/>
                <a:cs typeface="Times New Roman" pitchFamily="18" charset="0"/>
              </a:rPr>
              <a:t>l’approbation</a:t>
            </a:r>
            <a:r>
              <a:rPr b="1" dirty="0" smtClean="0">
                <a:latin typeface="Times New Roman" pitchFamily="18" charset="0"/>
                <a:cs typeface="Times New Roman" pitchFamily="18" charset="0"/>
              </a:rPr>
              <a:t> et le </a:t>
            </a:r>
            <a:r>
              <a:rPr b="1" dirty="0" err="1" smtClean="0">
                <a:latin typeface="Times New Roman" pitchFamily="18" charset="0"/>
                <a:cs typeface="Times New Roman" pitchFamily="18" charset="0"/>
              </a:rPr>
              <a:t>classement</a:t>
            </a:r>
            <a:r>
              <a:rPr b="1" dirty="0" smtClean="0">
                <a:latin typeface="Times New Roman" pitchFamily="18" charset="0"/>
                <a:cs typeface="Times New Roman" pitchFamily="18" charset="0"/>
              </a:rPr>
              <a:t> de se site comme patrimoine </a:t>
            </a:r>
            <a:r>
              <a:rPr b="1" dirty="0" err="1" smtClean="0">
                <a:latin typeface="Times New Roman" pitchFamily="18" charset="0"/>
                <a:cs typeface="Times New Roman" pitchFamily="18" charset="0"/>
              </a:rPr>
              <a:t>historique</a:t>
            </a:r>
            <a:r>
              <a:rPr b="1" dirty="0" smtClean="0">
                <a:latin typeface="Times New Roman" pitchFamily="18" charset="0"/>
                <a:cs typeface="Times New Roman" pitchFamily="18" charset="0"/>
              </a:rPr>
              <a:t>.</a:t>
            </a:r>
            <a:endParaRPr lang="fr-FR" dirty="0">
              <a:latin typeface="Times New Roman" pitchFamily="18" charset="0"/>
              <a:cs typeface="Times New Roman" pitchFamily="18" charset="0"/>
            </a:endParaRPr>
          </a:p>
        </p:txBody>
      </p:sp>
      <p:pic>
        <p:nvPicPr>
          <p:cNvPr id="4"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5"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4"/>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5"/>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8032" y="1901150"/>
            <a:ext cx="8892480" cy="2800767"/>
          </a:xfrm>
          <a:prstGeom prst="rect">
            <a:avLst/>
          </a:prstGeom>
        </p:spPr>
        <p:txBody>
          <a:bodyPr wrap="square">
            <a:spAutoFit/>
          </a:bodyPr>
          <a:lstStyle/>
          <a:p>
            <a:r>
              <a:rPr lang="fr-FR" sz="1600" b="1" u="sng" dirty="0" smtClean="0"/>
              <a:t> </a:t>
            </a:r>
          </a:p>
          <a:p>
            <a:r>
              <a:rPr lang="fr-FR" sz="1600" b="1" dirty="0" smtClean="0"/>
              <a:t>1-il existe un dispositif patrimonial qui prend en charge les tissus urbains à valeur patrimoniale.</a:t>
            </a:r>
          </a:p>
          <a:p>
            <a:endParaRPr lang="fr-FR" sz="1600" b="1" dirty="0" smtClean="0"/>
          </a:p>
          <a:p>
            <a:endParaRPr lang="fr-FR" sz="1600" b="1" dirty="0" smtClean="0"/>
          </a:p>
          <a:p>
            <a:r>
              <a:rPr lang="fr-FR" sz="1600" b="1" dirty="0" smtClean="0"/>
              <a:t> 2-en absence du classement du patrimoine urbain on fait intervenir par des instruments d’urbanisme. </a:t>
            </a:r>
          </a:p>
          <a:p>
            <a:endParaRPr lang="fr-FR" sz="1600" b="1" dirty="0" smtClean="0"/>
          </a:p>
          <a:p>
            <a:endParaRPr lang="fr-FR" sz="1600" b="1" dirty="0" smtClean="0"/>
          </a:p>
          <a:p>
            <a:r>
              <a:rPr lang="fr-FR" sz="1600" b="1" dirty="0" smtClean="0"/>
              <a:t>3-les instruments d’urbanisme ne peuvent pas prendre en charge les tissus urbains à valeur patrimoniale. </a:t>
            </a:r>
            <a:endParaRPr lang="fr-FR" sz="1600" b="1" dirty="0"/>
          </a:p>
        </p:txBody>
      </p:sp>
      <p:sp>
        <p:nvSpPr>
          <p:cNvPr id="7" name="Rectangle 6"/>
          <p:cNvSpPr/>
          <p:nvPr/>
        </p:nvSpPr>
        <p:spPr>
          <a:xfrm>
            <a:off x="971600" y="908720"/>
            <a:ext cx="2436886" cy="400110"/>
          </a:xfrm>
          <a:prstGeom prst="rect">
            <a:avLst/>
          </a:prstGeom>
        </p:spPr>
        <p:txBody>
          <a:bodyPr wrap="none">
            <a:spAutoFit/>
          </a:bodyPr>
          <a:lstStyle/>
          <a:p>
            <a:r>
              <a:rPr lang="fr-FR" sz="2000" b="1" u="sng" dirty="0" smtClean="0">
                <a:solidFill>
                  <a:srgbClr val="00B0F0"/>
                </a:solidFill>
              </a:rPr>
              <a:t>2-Les hypothèses:</a:t>
            </a:r>
          </a:p>
        </p:txBody>
      </p:sp>
      <p:pic>
        <p:nvPicPr>
          <p:cNvPr id="8"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9"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8"/>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9"/>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0298" y="1928802"/>
            <a:ext cx="3374642" cy="523220"/>
          </a:xfrm>
          <a:prstGeom prst="rect">
            <a:avLst/>
          </a:prstGeom>
        </p:spPr>
        <p:txBody>
          <a:bodyPr wrap="none">
            <a:spAutoFit/>
          </a:bodyPr>
          <a:lstStyle/>
          <a:p>
            <a:r>
              <a:rPr sz="2800" b="1" u="sng" smtClean="0">
                <a:latin typeface="Times New Roman" pitchFamily="18" charset="0"/>
                <a:cs typeface="Times New Roman" pitchFamily="18" charset="0"/>
              </a:rPr>
              <a:t>Conclusion générale </a:t>
            </a:r>
            <a:endParaRPr lang="fr-FR" sz="2800" b="1" u="sng" dirty="0"/>
          </a:p>
        </p:txBody>
      </p:sp>
      <p:sp>
        <p:nvSpPr>
          <p:cNvPr id="3" name="Rectangle 2"/>
          <p:cNvSpPr/>
          <p:nvPr/>
        </p:nvSpPr>
        <p:spPr>
          <a:xfrm>
            <a:off x="285720" y="2786058"/>
            <a:ext cx="8429684" cy="4031873"/>
          </a:xfrm>
          <a:prstGeom prst="rect">
            <a:avLst/>
          </a:prstGeom>
        </p:spPr>
        <p:txBody>
          <a:bodyPr wrap="square">
            <a:spAutoFit/>
          </a:bodyPr>
          <a:lstStyle/>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sauvegarde</a:t>
            </a:r>
            <a:r>
              <a:rPr sz="1600" dirty="0" smtClean="0">
                <a:latin typeface="Times New Roman" pitchFamily="18" charset="0"/>
                <a:cs typeface="Times New Roman" pitchFamily="18" charset="0"/>
              </a:rPr>
              <a:t> de la </a:t>
            </a:r>
            <a:r>
              <a:rPr sz="1600" dirty="0" err="1" smtClean="0">
                <a:latin typeface="Times New Roman" pitchFamily="18" charset="0"/>
                <a:cs typeface="Times New Roman" pitchFamily="18" charset="0"/>
              </a:rPr>
              <a:t>Médina</a:t>
            </a:r>
            <a:r>
              <a:rPr sz="1600" dirty="0" smtClean="0">
                <a:latin typeface="Times New Roman" pitchFamily="18" charset="0"/>
                <a:cs typeface="Times New Roman" pitchFamily="18" charset="0"/>
              </a:rPr>
              <a:t> ne </a:t>
            </a:r>
            <a:r>
              <a:rPr sz="1600" dirty="0" err="1" smtClean="0">
                <a:latin typeface="Times New Roman" pitchFamily="18" charset="0"/>
                <a:cs typeface="Times New Roman" pitchFamily="18" charset="0"/>
              </a:rPr>
              <a:t>peut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être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conçue</a:t>
            </a:r>
            <a:r>
              <a:rPr sz="1600" dirty="0" smtClean="0">
                <a:latin typeface="Times New Roman" pitchFamily="18" charset="0"/>
                <a:cs typeface="Times New Roman" pitchFamily="18" charset="0"/>
              </a:rPr>
              <a:t> hors de la </a:t>
            </a:r>
            <a:r>
              <a:rPr sz="1600" dirty="0" err="1" smtClean="0">
                <a:latin typeface="Times New Roman" pitchFamily="18" charset="0"/>
                <a:cs typeface="Times New Roman" pitchFamily="18" charset="0"/>
              </a:rPr>
              <a:t>démarche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planification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l’espace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urbain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lequel</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s’inscrit</a:t>
            </a:r>
            <a:r>
              <a:rPr sz="1600" dirty="0" smtClean="0">
                <a:latin typeface="Times New Roman" pitchFamily="18" charset="0"/>
                <a:cs typeface="Times New Roman" pitchFamily="18" charset="0"/>
              </a:rPr>
              <a:t>. La relation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ancienne</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nouvelle </a:t>
            </a:r>
            <a:r>
              <a:rPr sz="1600" dirty="0" err="1" smtClean="0">
                <a:latin typeface="Times New Roman" pitchFamily="18" charset="0"/>
                <a:cs typeface="Times New Roman" pitchFamily="18" charset="0"/>
              </a:rPr>
              <a:t>mérite</a:t>
            </a:r>
            <a:r>
              <a:rPr sz="1600" dirty="0" smtClean="0">
                <a:latin typeface="Times New Roman" pitchFamily="18" charset="0"/>
                <a:cs typeface="Times New Roman" pitchFamily="18" charset="0"/>
              </a:rPr>
              <a:t> d’être </a:t>
            </a:r>
            <a:r>
              <a:rPr sz="1600" dirty="0" err="1" smtClean="0">
                <a:latin typeface="Times New Roman" pitchFamily="18" charset="0"/>
                <a:cs typeface="Times New Roman" pitchFamily="18" charset="0"/>
              </a:rPr>
              <a:t>évaluée</a:t>
            </a:r>
            <a:r>
              <a:rPr sz="1600" dirty="0" smtClean="0">
                <a:latin typeface="Times New Roman" pitchFamily="18" charset="0"/>
                <a:cs typeface="Times New Roman" pitchFamily="18" charset="0"/>
              </a:rPr>
              <a:t> pour explorer les </a:t>
            </a:r>
            <a:r>
              <a:rPr sz="1600" dirty="0" err="1" smtClean="0">
                <a:latin typeface="Times New Roman" pitchFamily="18" charset="0"/>
                <a:cs typeface="Times New Roman" pitchFamily="18" charset="0"/>
              </a:rPr>
              <a:t>possibilités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d’intégration</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La </a:t>
            </a:r>
            <a:r>
              <a:rPr sz="1600" dirty="0" err="1" smtClean="0">
                <a:latin typeface="Times New Roman" pitchFamily="18" charset="0"/>
                <a:cs typeface="Times New Roman" pitchFamily="18" charset="0"/>
              </a:rPr>
              <a:t>sauvegarde</a:t>
            </a:r>
            <a:r>
              <a:rPr sz="1600" dirty="0" smtClean="0">
                <a:latin typeface="Times New Roman" pitchFamily="18" charset="0"/>
                <a:cs typeface="Times New Roman" pitchFamily="18" charset="0"/>
              </a:rPr>
              <a:t> du patrimoine </a:t>
            </a:r>
            <a:r>
              <a:rPr sz="1600" dirty="0" err="1" smtClean="0">
                <a:latin typeface="Times New Roman" pitchFamily="18" charset="0"/>
                <a:cs typeface="Times New Roman" pitchFamily="18" charset="0"/>
              </a:rPr>
              <a:t>est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l’affaire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tous</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Etat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collectivités</a:t>
            </a:r>
            <a:r>
              <a:rPr sz="1600" dirty="0" smtClean="0">
                <a:latin typeface="Times New Roman" pitchFamily="18" charset="0"/>
                <a:cs typeface="Times New Roman" pitchFamily="18" charset="0"/>
              </a:rPr>
              <a:t> locales, associations et habitants. La </a:t>
            </a:r>
            <a:r>
              <a:rPr sz="1600" dirty="0" err="1" smtClean="0">
                <a:latin typeface="Times New Roman" pitchFamily="18" charset="0"/>
                <a:cs typeface="Times New Roman" pitchFamily="18" charset="0"/>
              </a:rPr>
              <a:t>sensibilisation</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ces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acteurs</a:t>
            </a:r>
            <a:r>
              <a:rPr sz="1600" dirty="0" smtClean="0">
                <a:latin typeface="Times New Roman" pitchFamily="18" charset="0"/>
                <a:cs typeface="Times New Roman" pitchFamily="18" charset="0"/>
              </a:rPr>
              <a:t> aux </a:t>
            </a:r>
            <a:r>
              <a:rPr sz="1600" dirty="0" err="1" smtClean="0">
                <a:latin typeface="Times New Roman" pitchFamily="18" charset="0"/>
                <a:cs typeface="Times New Roman" pitchFamily="18" charset="0"/>
              </a:rPr>
              <a:t>valeurs</a:t>
            </a:r>
            <a:r>
              <a:rPr sz="1600" dirty="0" smtClean="0">
                <a:latin typeface="Times New Roman" pitchFamily="18" charset="0"/>
                <a:cs typeface="Times New Roman" pitchFamily="18" charset="0"/>
              </a:rPr>
              <a:t> de la conservation et du patrimoine a </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grande</a:t>
            </a:r>
            <a:r>
              <a:rPr sz="1600" dirty="0" smtClean="0">
                <a:latin typeface="Times New Roman" pitchFamily="18" charset="0"/>
                <a:cs typeface="Times New Roman" pitchFamily="18" charset="0"/>
              </a:rPr>
              <a:t> influence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l’orientation</a:t>
            </a:r>
            <a:r>
              <a:rPr sz="1600" dirty="0" smtClean="0">
                <a:latin typeface="Times New Roman" pitchFamily="18" charset="0"/>
                <a:cs typeface="Times New Roman" pitchFamily="18" charset="0"/>
              </a:rPr>
              <a:t> des </a:t>
            </a:r>
            <a:r>
              <a:rPr sz="1600" dirty="0" err="1" smtClean="0">
                <a:latin typeface="Times New Roman" pitchFamily="18" charset="0"/>
                <a:cs typeface="Times New Roman" pitchFamily="18" charset="0"/>
              </a:rPr>
              <a:t>investissements</a:t>
            </a:r>
            <a:r>
              <a:rPr sz="1600" dirty="0" smtClean="0">
                <a:latin typeface="Times New Roman" pitchFamily="18" charset="0"/>
                <a:cs typeface="Times New Roman" pitchFamily="18" charset="0"/>
              </a:rPr>
              <a:t> et des options à </a:t>
            </a:r>
            <a:r>
              <a:rPr sz="1600" dirty="0" err="1" smtClean="0">
                <a:latin typeface="Times New Roman" pitchFamily="18" charset="0"/>
                <a:cs typeface="Times New Roman" pitchFamily="18" charset="0"/>
              </a:rPr>
              <a:t>prendre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dans</a:t>
            </a:r>
            <a:r>
              <a:rPr sz="1600" dirty="0" smtClean="0">
                <a:latin typeface="Times New Roman" pitchFamily="18" charset="0"/>
                <a:cs typeface="Times New Roman" pitchFamily="18" charset="0"/>
              </a:rPr>
              <a:t> le </a:t>
            </a:r>
            <a:r>
              <a:rPr sz="1600" dirty="0" err="1" smtClean="0">
                <a:latin typeface="Times New Roman" pitchFamily="18" charset="0"/>
                <a:cs typeface="Times New Roman" pitchFamily="18" charset="0"/>
              </a:rPr>
              <a:t>Domaine</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Par </a:t>
            </a:r>
            <a:r>
              <a:rPr sz="1600" dirty="0" err="1" smtClean="0">
                <a:latin typeface="Times New Roman" pitchFamily="18" charset="0"/>
                <a:cs typeface="Times New Roman" pitchFamily="18" charset="0"/>
              </a:rPr>
              <a:t>ailleurs</a:t>
            </a:r>
            <a:r>
              <a:rPr sz="1600" dirty="0" smtClean="0">
                <a:latin typeface="Times New Roman" pitchFamily="18" charset="0"/>
                <a:cs typeface="Times New Roman" pitchFamily="18" charset="0"/>
              </a:rPr>
              <a:t>,, on se </a:t>
            </a:r>
            <a:r>
              <a:rPr sz="1600" dirty="0" err="1" smtClean="0">
                <a:latin typeface="Times New Roman" pitchFamily="18" charset="0"/>
                <a:cs typeface="Times New Roman" pitchFamily="18" charset="0"/>
              </a:rPr>
              <a:t>permets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d’insister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sur</a:t>
            </a:r>
            <a:r>
              <a:rPr sz="1600" dirty="0" smtClean="0">
                <a:latin typeface="Times New Roman" pitchFamily="18" charset="0"/>
                <a:cs typeface="Times New Roman" pitchFamily="18" charset="0"/>
              </a:rPr>
              <a:t> le fait </a:t>
            </a:r>
            <a:r>
              <a:rPr sz="1600" dirty="0" err="1" smtClean="0">
                <a:latin typeface="Times New Roman" pitchFamily="18" charset="0"/>
                <a:cs typeface="Times New Roman" pitchFamily="18" charset="0"/>
              </a:rPr>
              <a:t>qu’on</a:t>
            </a:r>
            <a:r>
              <a:rPr sz="1600" dirty="0" smtClean="0">
                <a:latin typeface="Times New Roman" pitchFamily="18" charset="0"/>
                <a:cs typeface="Times New Roman" pitchFamily="18" charset="0"/>
              </a:rPr>
              <a:t> ne </a:t>
            </a:r>
            <a:r>
              <a:rPr sz="1600" dirty="0" err="1" smtClean="0">
                <a:latin typeface="Times New Roman" pitchFamily="18" charset="0"/>
                <a:cs typeface="Times New Roman" pitchFamily="18" charset="0"/>
              </a:rPr>
              <a:t>peut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parler</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stratégie</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sauvegarde</a:t>
            </a:r>
            <a:r>
              <a:rPr sz="1600" dirty="0" smtClean="0">
                <a:latin typeface="Times New Roman" pitchFamily="18" charset="0"/>
                <a:cs typeface="Times New Roman" pitchFamily="18" charset="0"/>
              </a:rPr>
              <a:t> durable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ville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historique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vivante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d’un patrimoine </a:t>
            </a:r>
            <a:r>
              <a:rPr sz="1600" dirty="0" err="1" smtClean="0">
                <a:latin typeface="Times New Roman" pitchFamily="18" charset="0"/>
                <a:cs typeface="Times New Roman" pitchFamily="18" charset="0"/>
              </a:rPr>
              <a:t>urbain</a:t>
            </a:r>
            <a:r>
              <a:rPr sz="1600" dirty="0" smtClean="0">
                <a:latin typeface="Times New Roman" pitchFamily="18" charset="0"/>
                <a:cs typeface="Times New Roman" pitchFamily="18" charset="0"/>
              </a:rPr>
              <a:t> que </a:t>
            </a:r>
            <a:r>
              <a:rPr sz="1600" dirty="0" err="1" smtClean="0">
                <a:latin typeface="Times New Roman" pitchFamily="18" charset="0"/>
                <a:cs typeface="Times New Roman" pitchFamily="18" charset="0"/>
              </a:rPr>
              <a:t>si</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trois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éléments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essentiels</a:t>
            </a:r>
            <a:r>
              <a:rPr sz="1600" dirty="0" smtClean="0">
                <a:latin typeface="Times New Roman" pitchFamily="18" charset="0"/>
                <a:cs typeface="Times New Roman" pitchFamily="18" charset="0"/>
              </a:rPr>
              <a:t> existent : la </a:t>
            </a:r>
            <a:r>
              <a:rPr sz="1600" dirty="0" err="1" smtClean="0">
                <a:latin typeface="Times New Roman" pitchFamily="18" charset="0"/>
                <a:cs typeface="Times New Roman" pitchFamily="18" charset="0"/>
              </a:rPr>
              <a:t>volonté</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décideur</a:t>
            </a:r>
            <a:r>
              <a:rPr sz="1600" dirty="0" smtClean="0">
                <a:latin typeface="Times New Roman" pitchFamily="18" charset="0"/>
                <a:cs typeface="Times New Roman" pitchFamily="18" charset="0"/>
              </a:rPr>
              <a:t> et du </a:t>
            </a:r>
            <a:r>
              <a:rPr sz="1600" dirty="0" err="1" smtClean="0">
                <a:latin typeface="Times New Roman" pitchFamily="18" charset="0"/>
                <a:cs typeface="Times New Roman" pitchFamily="18" charset="0"/>
              </a:rPr>
              <a:t>gestionnaire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l’engagement</a:t>
            </a:r>
            <a:r>
              <a:rPr sz="1600" dirty="0" smtClean="0">
                <a:latin typeface="Times New Roman" pitchFamily="18" charset="0"/>
                <a:cs typeface="Times New Roman" pitchFamily="18" charset="0"/>
              </a:rPr>
              <a:t> du </a:t>
            </a:r>
            <a:r>
              <a:rPr sz="1600" dirty="0" err="1" smtClean="0">
                <a:latin typeface="Times New Roman" pitchFamily="18" charset="0"/>
                <a:cs typeface="Times New Roman" pitchFamily="18" charset="0"/>
              </a:rPr>
              <a:t>citoyen</a:t>
            </a:r>
            <a:r>
              <a:rPr sz="1600" dirty="0" smtClean="0">
                <a:latin typeface="Times New Roman" pitchFamily="18" charset="0"/>
                <a:cs typeface="Times New Roman" pitchFamily="18" charset="0"/>
              </a:rPr>
              <a:t> et le savoir-faire du </a:t>
            </a:r>
            <a:r>
              <a:rPr sz="1600" dirty="0" err="1" smtClean="0">
                <a:latin typeface="Times New Roman" pitchFamily="18" charset="0"/>
                <a:cs typeface="Times New Roman" pitchFamily="18" charset="0"/>
              </a:rPr>
              <a:t>conservateur</a:t>
            </a:r>
            <a:r>
              <a:rPr sz="1600" dirty="0" smtClean="0">
                <a:latin typeface="Times New Roman" pitchFamily="18" charset="0"/>
                <a:cs typeface="Times New Roman" pitchFamily="18" charset="0"/>
              </a:rPr>
              <a:t> .</a:t>
            </a:r>
          </a:p>
          <a:p>
            <a:r>
              <a:rPr sz="1600" dirty="0" smtClean="0">
                <a:latin typeface="Times New Roman" pitchFamily="18" charset="0"/>
                <a:cs typeface="Times New Roman" pitchFamily="18" charset="0"/>
              </a:rPr>
              <a:t> -un instrument </a:t>
            </a:r>
            <a:r>
              <a:rPr sz="1600" dirty="0" err="1" smtClean="0">
                <a:latin typeface="Times New Roman" pitchFamily="18" charset="0"/>
                <a:cs typeface="Times New Roman" pitchFamily="18" charset="0"/>
              </a:rPr>
              <a:t>d’urbanisme</a:t>
            </a:r>
            <a:r>
              <a:rPr sz="1600" dirty="0" smtClean="0">
                <a:latin typeface="Times New Roman" pitchFamily="18" charset="0"/>
                <a:cs typeface="Times New Roman" pitchFamily="18" charset="0"/>
              </a:rPr>
              <a:t> ne </a:t>
            </a:r>
            <a:r>
              <a:rPr sz="1600" dirty="0" err="1" smtClean="0">
                <a:latin typeface="Times New Roman" pitchFamily="18" charset="0"/>
                <a:cs typeface="Times New Roman" pitchFamily="18" charset="0"/>
              </a:rPr>
              <a:t>peut</a:t>
            </a:r>
            <a:r>
              <a:rPr sz="1600" dirty="0" smtClean="0">
                <a:latin typeface="Times New Roman" pitchFamily="18" charset="0"/>
                <a:cs typeface="Times New Roman" pitchFamily="18" charset="0"/>
              </a:rPr>
              <a:t> </a:t>
            </a:r>
            <a:r>
              <a:rPr sz="1600" dirty="0" smtClean="0">
                <a:latin typeface="Times New Roman" pitchFamily="18" charset="0"/>
                <a:cs typeface="Times New Roman" pitchFamily="18" charset="0"/>
              </a:rPr>
              <a:t>pas </a:t>
            </a:r>
            <a:r>
              <a:rPr sz="1600" dirty="0" err="1" smtClean="0">
                <a:latin typeface="Times New Roman" pitchFamily="18" charset="0"/>
                <a:cs typeface="Times New Roman" pitchFamily="18" charset="0"/>
              </a:rPr>
              <a:t>jouer</a:t>
            </a:r>
            <a:r>
              <a:rPr sz="1600" dirty="0" smtClean="0">
                <a:latin typeface="Times New Roman" pitchFamily="18" charset="0"/>
                <a:cs typeface="Times New Roman" pitchFamily="18" charset="0"/>
              </a:rPr>
              <a:t> </a:t>
            </a:r>
            <a:r>
              <a:rPr sz="1600" dirty="0" smtClean="0">
                <a:latin typeface="Times New Roman" pitchFamily="18" charset="0"/>
                <a:cs typeface="Times New Roman" pitchFamily="18" charset="0"/>
              </a:rPr>
              <a:t>le </a:t>
            </a:r>
            <a:r>
              <a:rPr sz="1600" dirty="0" err="1" smtClean="0">
                <a:latin typeface="Times New Roman" pitchFamily="18" charset="0"/>
                <a:cs typeface="Times New Roman" pitchFamily="18" charset="0"/>
              </a:rPr>
              <a:t>rôle</a:t>
            </a:r>
            <a:r>
              <a:rPr sz="1600" dirty="0" smtClean="0">
                <a:latin typeface="Times New Roman" pitchFamily="18" charset="0"/>
                <a:cs typeface="Times New Roman" pitchFamily="18" charset="0"/>
              </a:rPr>
              <a:t> d’un instrument de </a:t>
            </a:r>
            <a:r>
              <a:rPr sz="1600" dirty="0" err="1" smtClean="0">
                <a:latin typeface="Times New Roman" pitchFamily="18" charset="0"/>
                <a:cs typeface="Times New Roman" pitchFamily="18" charset="0"/>
              </a:rPr>
              <a:t>sauvegarde</a:t>
            </a:r>
            <a:r>
              <a:rPr sz="1600" dirty="0" smtClean="0">
                <a:latin typeface="Times New Roman" pitchFamily="18" charset="0"/>
                <a:cs typeface="Times New Roman" pitchFamily="18" charset="0"/>
              </a:rPr>
              <a:t> et de </a:t>
            </a:r>
            <a:r>
              <a:rPr sz="1600" dirty="0" err="1" smtClean="0">
                <a:latin typeface="Times New Roman" pitchFamily="18" charset="0"/>
                <a:cs typeface="Times New Roman" pitchFamily="18" charset="0"/>
              </a:rPr>
              <a:t>préservation</a:t>
            </a:r>
            <a:r>
              <a:rPr sz="1600" dirty="0" smtClean="0">
                <a:latin typeface="Times New Roman" pitchFamily="18" charset="0"/>
                <a:cs typeface="Times New Roman" pitchFamily="18" charset="0"/>
              </a:rPr>
              <a:t> , un site </a:t>
            </a:r>
            <a:r>
              <a:rPr sz="1600" dirty="0" err="1" smtClean="0">
                <a:latin typeface="Times New Roman" pitchFamily="18" charset="0"/>
                <a:cs typeface="Times New Roman" pitchFamily="18" charset="0"/>
              </a:rPr>
              <a:t>historique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tel</a:t>
            </a:r>
            <a:r>
              <a:rPr sz="1600" dirty="0" smtClean="0">
                <a:latin typeface="Times New Roman" pitchFamily="18" charset="0"/>
                <a:cs typeface="Times New Roman" pitchFamily="18" charset="0"/>
              </a:rPr>
              <a:t> que la </a:t>
            </a:r>
            <a:r>
              <a:rPr sz="1600" dirty="0" err="1" smtClean="0">
                <a:latin typeface="Times New Roman" pitchFamily="18" charset="0"/>
                <a:cs typeface="Times New Roman" pitchFamily="18" charset="0"/>
              </a:rPr>
              <a:t>casbah</a:t>
            </a:r>
            <a:r>
              <a:rPr sz="1600" dirty="0" smtClean="0">
                <a:latin typeface="Times New Roman" pitchFamily="18" charset="0"/>
                <a:cs typeface="Times New Roman" pitchFamily="18" charset="0"/>
              </a:rPr>
              <a:t> de Mazouna </a:t>
            </a:r>
            <a:r>
              <a:rPr sz="1600" dirty="0" err="1" smtClean="0">
                <a:latin typeface="Times New Roman" pitchFamily="18" charset="0"/>
                <a:cs typeface="Times New Roman" pitchFamily="18" charset="0"/>
              </a:rPr>
              <a:t>nécessite</a:t>
            </a:r>
            <a:r>
              <a:rPr sz="1600" dirty="0" smtClean="0">
                <a:latin typeface="Times New Roman" pitchFamily="18" charset="0"/>
                <a:cs typeface="Times New Roman" pitchFamily="18" charset="0"/>
              </a:rPr>
              <a:t> un plan de </a:t>
            </a:r>
            <a:r>
              <a:rPr sz="1600" dirty="0" err="1" smtClean="0">
                <a:latin typeface="Times New Roman" pitchFamily="18" charset="0"/>
                <a:cs typeface="Times New Roman" pitchFamily="18" charset="0"/>
              </a:rPr>
              <a:t>sauvegarde</a:t>
            </a:r>
            <a:r>
              <a:rPr sz="1600" dirty="0" smtClean="0">
                <a:latin typeface="Times New Roman" pitchFamily="18" charset="0"/>
                <a:cs typeface="Times New Roman" pitchFamily="18" charset="0"/>
              </a:rPr>
              <a:t> et ce dernier a fait un retard pour le </a:t>
            </a:r>
            <a:r>
              <a:rPr sz="1600" dirty="0" err="1" smtClean="0">
                <a:latin typeface="Times New Roman" pitchFamily="18" charset="0"/>
                <a:cs typeface="Times New Roman" pitchFamily="18" charset="0"/>
              </a:rPr>
              <a:t>classement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donc</a:t>
            </a:r>
            <a:r>
              <a:rPr sz="1600" dirty="0" smtClean="0">
                <a:latin typeface="Times New Roman" pitchFamily="18" charset="0"/>
                <a:cs typeface="Times New Roman" pitchFamily="18" charset="0"/>
              </a:rPr>
              <a:t> des actions de </a:t>
            </a:r>
            <a:r>
              <a:rPr sz="1600" dirty="0" err="1" smtClean="0">
                <a:latin typeface="Times New Roman" pitchFamily="18" charset="0"/>
                <a:cs typeface="Times New Roman" pitchFamily="18" charset="0"/>
              </a:rPr>
              <a:t>rénovation</a:t>
            </a:r>
            <a:r>
              <a:rPr sz="1600" dirty="0" smtClean="0">
                <a:latin typeface="Times New Roman" pitchFamily="18" charset="0"/>
                <a:cs typeface="Times New Roman" pitchFamily="18" charset="0"/>
              </a:rPr>
              <a:t> et de </a:t>
            </a:r>
            <a:r>
              <a:rPr sz="1600" dirty="0" err="1" smtClean="0">
                <a:latin typeface="Times New Roman" pitchFamily="18" charset="0"/>
                <a:cs typeface="Times New Roman" pitchFamily="18" charset="0"/>
              </a:rPr>
              <a:t>réhabilitation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été</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apporté</a:t>
            </a:r>
            <a:r>
              <a:rPr sz="1600" dirty="0" smtClean="0">
                <a:latin typeface="Times New Roman" pitchFamily="18" charset="0"/>
                <a:cs typeface="Times New Roman" pitchFamily="18" charset="0"/>
              </a:rPr>
              <a:t> a ce site par les habitants </a:t>
            </a:r>
            <a:r>
              <a:rPr sz="1600" dirty="0" err="1" smtClean="0">
                <a:latin typeface="Times New Roman" pitchFamily="18" charset="0"/>
                <a:cs typeface="Times New Roman" pitchFamily="18" charset="0"/>
              </a:rPr>
              <a:t>actuels</a:t>
            </a:r>
            <a:r>
              <a:rPr sz="1600" dirty="0" smtClean="0">
                <a:latin typeface="Times New Roman" pitchFamily="18" charset="0"/>
                <a:cs typeface="Times New Roman" pitchFamily="18" charset="0"/>
              </a:rPr>
              <a:t> sans se </a:t>
            </a:r>
            <a:r>
              <a:rPr sz="1600" dirty="0" err="1" smtClean="0">
                <a:latin typeface="Times New Roman" pitchFamily="18" charset="0"/>
                <a:cs typeface="Times New Roman" pitchFamily="18" charset="0"/>
              </a:rPr>
              <a:t>préoccupé</a:t>
            </a:r>
            <a:r>
              <a:rPr sz="1600" dirty="0" smtClean="0">
                <a:latin typeface="Times New Roman" pitchFamily="18" charset="0"/>
                <a:cs typeface="Times New Roman" pitchFamily="18" charset="0"/>
              </a:rPr>
              <a:t> des orientations de </a:t>
            </a:r>
            <a:r>
              <a:rPr sz="1600" dirty="0" err="1" smtClean="0">
                <a:latin typeface="Times New Roman" pitchFamily="18" charset="0"/>
                <a:cs typeface="Times New Roman" pitchFamily="18" charset="0"/>
              </a:rPr>
              <a:t>cette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étude</a:t>
            </a:r>
            <a:r>
              <a:rPr sz="1600" dirty="0" smtClean="0">
                <a:latin typeface="Times New Roman" pitchFamily="18" charset="0"/>
                <a:cs typeface="Times New Roman" pitchFamily="18" charset="0"/>
              </a:rPr>
              <a:t> par rapport a la </a:t>
            </a:r>
            <a:r>
              <a:rPr sz="1600" dirty="0" err="1" smtClean="0">
                <a:latin typeface="Times New Roman" pitchFamily="18" charset="0"/>
                <a:cs typeface="Times New Roman" pitchFamily="18" charset="0"/>
              </a:rPr>
              <a:t>forme</a:t>
            </a:r>
            <a:r>
              <a:rPr sz="1600" dirty="0" smtClean="0">
                <a:latin typeface="Times New Roman" pitchFamily="18" charset="0"/>
                <a:cs typeface="Times New Roman" pitchFamily="18" charset="0"/>
              </a:rPr>
              <a:t> architectural, les </a:t>
            </a:r>
            <a:r>
              <a:rPr sz="1600" dirty="0" err="1" smtClean="0">
                <a:latin typeface="Times New Roman" pitchFamily="18" charset="0"/>
                <a:cs typeface="Times New Roman" pitchFamily="18" charset="0"/>
              </a:rPr>
              <a:t>matériaux</a:t>
            </a:r>
            <a:r>
              <a:rPr sz="1600" dirty="0" smtClean="0">
                <a:latin typeface="Times New Roman" pitchFamily="18" charset="0"/>
                <a:cs typeface="Times New Roman" pitchFamily="18" charset="0"/>
              </a:rPr>
              <a:t> de construction, la </a:t>
            </a:r>
            <a:r>
              <a:rPr sz="1600" dirty="0" err="1" smtClean="0">
                <a:latin typeface="Times New Roman" pitchFamily="18" charset="0"/>
                <a:cs typeface="Times New Roman" pitchFamily="18" charset="0"/>
              </a:rPr>
              <a:t>couleur</a:t>
            </a:r>
            <a:r>
              <a:rPr sz="1600" dirty="0" smtClean="0">
                <a:latin typeface="Times New Roman" pitchFamily="18" charset="0"/>
                <a:cs typeface="Times New Roman" pitchFamily="18" charset="0"/>
              </a:rPr>
              <a:t> , rapport </a:t>
            </a:r>
            <a:r>
              <a:rPr sz="1600" dirty="0" err="1" smtClean="0">
                <a:latin typeface="Times New Roman" pitchFamily="18" charset="0"/>
                <a:cs typeface="Times New Roman" pitchFamily="18" charset="0"/>
              </a:rPr>
              <a:t>intérieur</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extérieur</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d’autre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éléments</a:t>
            </a:r>
            <a:r>
              <a:rPr sz="1600" dirty="0" smtClean="0">
                <a:latin typeface="Times New Roman" pitchFamily="18" charset="0"/>
                <a:cs typeface="Times New Roman" pitchFamily="18" charset="0"/>
              </a:rPr>
              <a:t> qui peuvent </a:t>
            </a:r>
            <a:r>
              <a:rPr sz="1600" dirty="0" err="1" smtClean="0">
                <a:latin typeface="Times New Roman" pitchFamily="18" charset="0"/>
                <a:cs typeface="Times New Roman" pitchFamily="18" charset="0"/>
              </a:rPr>
              <a:t>rendre</a:t>
            </a:r>
            <a:r>
              <a:rPr sz="1600" dirty="0" smtClean="0">
                <a:latin typeface="Times New Roman" pitchFamily="18" charset="0"/>
                <a:cs typeface="Times New Roman" pitchFamily="18" charset="0"/>
              </a:rPr>
              <a:t> au site </a:t>
            </a:r>
            <a:r>
              <a:rPr sz="1600" dirty="0" err="1" smtClean="0">
                <a:latin typeface="Times New Roman" pitchFamily="18" charset="0"/>
                <a:cs typeface="Times New Roman" pitchFamily="18" charset="0"/>
              </a:rPr>
              <a:t>sa</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vrai</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valeur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historique</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patrimoniale</a:t>
            </a:r>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28596" y="2357430"/>
            <a:ext cx="7858180" cy="2743600"/>
          </a:xfrm>
          <a:prstGeom prst="rect">
            <a:avLst/>
          </a:prstGeom>
          <a:noFill/>
          <a:ln w="57150"/>
        </p:spPr>
        <p:style>
          <a:lnRef idx="2">
            <a:schemeClr val="accent1"/>
          </a:lnRef>
          <a:fillRef idx="1">
            <a:schemeClr val="lt1"/>
          </a:fillRef>
          <a:effectRef idx="0">
            <a:schemeClr val="accent1"/>
          </a:effectRef>
          <a:fontRef idx="minor">
            <a:schemeClr val="dk1"/>
          </a:fontRef>
        </p:style>
        <p:txBody>
          <a:bodyPr wrap="square" lIns="65306" tIns="32653" rIns="65306" bIns="32653" rtlCol="0">
            <a:spAutoFit/>
          </a:bodyPr>
          <a:lstStyle/>
          <a:p>
            <a:pPr algn="ctr"/>
            <a:r>
              <a:rPr sz="4300" b="1" smtClean="0">
                <a:latin typeface="Cambria" pitchFamily="18" charset="0"/>
              </a:rPr>
              <a:t>QUELQUES ILLUSTRATIONS</a:t>
            </a:r>
          </a:p>
          <a:p>
            <a:pPr lvl="0" algn="ctr"/>
            <a:r>
              <a:rPr sz="4400" b="1" u="sng" smtClean="0">
                <a:solidFill>
                  <a:schemeClr val="tx1"/>
                </a:solidFill>
                <a:latin typeface="Times New Roman" pitchFamily="18" charset="0"/>
                <a:ea typeface="Calibri" pitchFamily="34" charset="0"/>
                <a:cs typeface="Times New Roman" pitchFamily="18" charset="0"/>
              </a:rPr>
              <a:t>Présentation de la Casbah (vieux Mazouna) </a:t>
            </a:r>
            <a:endParaRPr sz="4300" b="1" smtClean="0">
              <a:latin typeface="Cambria" pitchFamily="18" charset="0"/>
            </a:endParaRPr>
          </a:p>
          <a:p>
            <a:pPr algn="ctr"/>
            <a:endParaRPr sz="4300" b="1" dirty="0">
              <a:latin typeface="Cambria" pitchFamily="18" charset="0"/>
            </a:endParaRPr>
          </a:p>
        </p:txBody>
      </p:sp>
      <p:pic>
        <p:nvPicPr>
          <p:cNvPr id="3" name="Picture 12"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pic>
        <p:nvPicPr>
          <p:cNvPr id="5"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5"/>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3"/>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Image 8" descr="Img0030"/>
          <p:cNvPicPr>
            <a:picLocks noChangeArrowheads="1"/>
          </p:cNvPicPr>
          <p:nvPr/>
        </p:nvPicPr>
        <p:blipFill>
          <a:blip r:embed="rId2" cstate="print"/>
          <a:srcRect/>
          <a:stretch>
            <a:fillRect/>
          </a:stretch>
        </p:blipFill>
        <p:spPr bwMode="auto">
          <a:xfrm>
            <a:off x="0" y="0"/>
            <a:ext cx="5711825" cy="4376738"/>
          </a:xfrm>
          <a:prstGeom prst="rect">
            <a:avLst/>
          </a:prstGeom>
          <a:noFill/>
        </p:spPr>
      </p:pic>
      <p:pic>
        <p:nvPicPr>
          <p:cNvPr id="18434" name="Image 7" descr="image1"/>
          <p:cNvPicPr>
            <a:picLocks noChangeAspect="1" noChangeArrowheads="1"/>
          </p:cNvPicPr>
          <p:nvPr/>
        </p:nvPicPr>
        <p:blipFill>
          <a:blip r:embed="rId3" cstate="print">
            <a:lum bright="8000" contrast="12000"/>
          </a:blip>
          <a:srcRect/>
          <a:stretch>
            <a:fillRect/>
          </a:stretch>
        </p:blipFill>
        <p:spPr bwMode="auto">
          <a:xfrm>
            <a:off x="3275044" y="2714620"/>
            <a:ext cx="5726112" cy="38846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blinds(horizontal)">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8434"/>
                                        </p:tgtEl>
                                        <p:attrNameLst>
                                          <p:attrName>style.visibility</p:attrName>
                                        </p:attrNameLst>
                                      </p:cBhvr>
                                      <p:to>
                                        <p:strVal val="visible"/>
                                      </p:to>
                                    </p:set>
                                    <p:anim to="" calcmode="lin" valueType="num">
                                      <p:cBhvr>
                                        <p:cTn id="12" dur="1" fill="hold"/>
                                        <p:tgtEl>
                                          <p:spTgt spid="1843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7409" name="Object 1"/>
          <p:cNvGraphicFramePr>
            <a:graphicFrameLocks noChangeAspect="1"/>
          </p:cNvGraphicFramePr>
          <p:nvPr/>
        </p:nvGraphicFramePr>
        <p:xfrm>
          <a:off x="214282" y="285728"/>
          <a:ext cx="6191250" cy="3409950"/>
        </p:xfrm>
        <a:graphic>
          <a:graphicData uri="http://schemas.openxmlformats.org/presentationml/2006/ole">
            <p:oleObj spid="_x0000_s17409" name="Image bitmap" r:id="rId3" imgW="7857143" imgH="3924848" progId="PBrush">
              <p:embed/>
            </p:oleObj>
          </a:graphicData>
        </a:graphic>
      </p:graphicFrame>
      <p:pic>
        <p:nvPicPr>
          <p:cNvPr id="17411" name="Image 4"/>
          <p:cNvPicPr>
            <a:picLocks noChangeAspect="1" noChangeArrowheads="1"/>
          </p:cNvPicPr>
          <p:nvPr/>
        </p:nvPicPr>
        <p:blipFill>
          <a:blip r:embed="rId4" cstate="print"/>
          <a:srcRect/>
          <a:stretch>
            <a:fillRect/>
          </a:stretch>
        </p:blipFill>
        <p:spPr bwMode="auto">
          <a:xfrm>
            <a:off x="3214678" y="3071810"/>
            <a:ext cx="5715000" cy="3543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diamond(in)">
                                      <p:cBhvr>
                                        <p:cTn id="7" dur="2000"/>
                                        <p:tgtEl>
                                          <p:spTgt spid="1740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blinds(horizontal)">
                                      <p:cBhvr>
                                        <p:cTn id="12"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descr="20210329_105943"/>
          <p:cNvPicPr>
            <a:picLocks noChangeAspect="1" noChangeArrowheads="1"/>
          </p:cNvPicPr>
          <p:nvPr/>
        </p:nvPicPr>
        <p:blipFill>
          <a:blip r:embed="rId3" cstate="print"/>
          <a:srcRect/>
          <a:stretch>
            <a:fillRect/>
          </a:stretch>
        </p:blipFill>
        <p:spPr bwMode="auto">
          <a:xfrm>
            <a:off x="157169" y="195265"/>
            <a:ext cx="5343525" cy="3590925"/>
          </a:xfrm>
          <a:prstGeom prst="rect">
            <a:avLst/>
          </a:prstGeom>
          <a:noFill/>
          <a:ln w="9525">
            <a:noFill/>
            <a:miter lim="800000"/>
            <a:headEnd/>
            <a:tailEnd/>
          </a:ln>
        </p:spPr>
      </p:pic>
      <p:pic>
        <p:nvPicPr>
          <p:cNvPr id="16386" name="Picture 2" descr="20210329_110037"/>
          <p:cNvPicPr>
            <a:picLocks noChangeAspect="1" noChangeArrowheads="1"/>
          </p:cNvPicPr>
          <p:nvPr/>
        </p:nvPicPr>
        <p:blipFill>
          <a:blip r:embed="rId4" cstate="print"/>
          <a:srcRect/>
          <a:stretch>
            <a:fillRect/>
          </a:stretch>
        </p:blipFill>
        <p:spPr bwMode="auto">
          <a:xfrm>
            <a:off x="3214678" y="3143248"/>
            <a:ext cx="5762625" cy="3609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385"/>
                                        </p:tgtEl>
                                        <p:attrNameLst>
                                          <p:attrName>style.visibility</p:attrName>
                                        </p:attrNameLst>
                                      </p:cBhvr>
                                      <p:to>
                                        <p:strVal val="visible"/>
                                      </p:to>
                                    </p:set>
                                    <p:anim to="" calcmode="lin" valueType="num">
                                      <p:cBhvr>
                                        <p:cTn id="7" dur="1" fill="hold"/>
                                        <p:tgtEl>
                                          <p:spTgt spid="1638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 to="" calcmode="lin" valueType="num">
                                      <p:cBhvr>
                                        <p:cTn id="12" dur="1" fill="hold"/>
                                        <p:tgtEl>
                                          <p:spTgt spid="1638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20210329_111251"/>
          <p:cNvPicPr>
            <a:picLocks noChangeAspect="1" noChangeArrowheads="1"/>
          </p:cNvPicPr>
          <p:nvPr/>
        </p:nvPicPr>
        <p:blipFill>
          <a:blip r:embed="rId2" cstate="print"/>
          <a:srcRect/>
          <a:stretch>
            <a:fillRect/>
          </a:stretch>
        </p:blipFill>
        <p:spPr bwMode="auto">
          <a:xfrm>
            <a:off x="95258" y="114303"/>
            <a:ext cx="5619750" cy="3743325"/>
          </a:xfrm>
          <a:prstGeom prst="rect">
            <a:avLst/>
          </a:prstGeom>
          <a:noFill/>
          <a:ln w="9525">
            <a:noFill/>
            <a:miter lim="800000"/>
            <a:headEnd/>
            <a:tailEnd/>
          </a:ln>
        </p:spPr>
      </p:pic>
      <p:pic>
        <p:nvPicPr>
          <p:cNvPr id="101379" name="Picture 3" descr="20210329_111225"/>
          <p:cNvPicPr>
            <a:picLocks noChangeAspect="1" noChangeArrowheads="1"/>
          </p:cNvPicPr>
          <p:nvPr/>
        </p:nvPicPr>
        <p:blipFill>
          <a:blip r:embed="rId3" cstate="print"/>
          <a:srcRect/>
          <a:stretch>
            <a:fillRect/>
          </a:stretch>
        </p:blipFill>
        <p:spPr bwMode="auto">
          <a:xfrm>
            <a:off x="3781456" y="2857496"/>
            <a:ext cx="5219700" cy="3924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slide(fromBottom)">
                                      <p:cBhvr>
                                        <p:cTn id="7" dur="500"/>
                                        <p:tgtEl>
                                          <p:spTgt spid="10137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1379"/>
                                        </p:tgtEl>
                                        <p:attrNameLst>
                                          <p:attrName>style.visibility</p:attrName>
                                        </p:attrNameLst>
                                      </p:cBhvr>
                                      <p:to>
                                        <p:strVal val="visible"/>
                                      </p:to>
                                    </p:set>
                                    <p:animEffect transition="in" filter="plus(in)">
                                      <p:cBhvr>
                                        <p:cTn id="12" dur="2000"/>
                                        <p:tgtEl>
                                          <p:spTgt spid="101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20210329_112551"/>
          <p:cNvPicPr>
            <a:picLocks noChangeAspect="1" noChangeArrowheads="1"/>
          </p:cNvPicPr>
          <p:nvPr/>
        </p:nvPicPr>
        <p:blipFill>
          <a:blip r:embed="rId3" cstate="print"/>
          <a:srcRect/>
          <a:stretch>
            <a:fillRect/>
          </a:stretch>
        </p:blipFill>
        <p:spPr bwMode="auto">
          <a:xfrm>
            <a:off x="0" y="0"/>
            <a:ext cx="5286375" cy="3657600"/>
          </a:xfrm>
          <a:prstGeom prst="rect">
            <a:avLst/>
          </a:prstGeom>
          <a:noFill/>
          <a:ln w="9525">
            <a:noFill/>
            <a:miter lim="800000"/>
            <a:headEnd/>
            <a:tailEnd/>
          </a:ln>
        </p:spPr>
      </p:pic>
      <p:pic>
        <p:nvPicPr>
          <p:cNvPr id="102403" name="Picture 3" descr="20210329_112628"/>
          <p:cNvPicPr>
            <a:picLocks noChangeAspect="1" noChangeArrowheads="1"/>
          </p:cNvPicPr>
          <p:nvPr/>
        </p:nvPicPr>
        <p:blipFill>
          <a:blip r:embed="rId4" cstate="print"/>
          <a:srcRect/>
          <a:stretch>
            <a:fillRect/>
          </a:stretch>
        </p:blipFill>
        <p:spPr bwMode="auto">
          <a:xfrm>
            <a:off x="3428992" y="3143273"/>
            <a:ext cx="5553075" cy="3571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402"/>
                                        </p:tgtEl>
                                        <p:attrNameLst>
                                          <p:attrName>style.visibility</p:attrName>
                                        </p:attrNameLst>
                                      </p:cBhvr>
                                      <p:to>
                                        <p:strVal val="visible"/>
                                      </p:to>
                                    </p:set>
                                    <p:anim to="" calcmode="lin" valueType="num">
                                      <p:cBhvr>
                                        <p:cTn id="7" dur="1" fill="hold"/>
                                        <p:tgtEl>
                                          <p:spTgt spid="10240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403"/>
                                        </p:tgtEl>
                                        <p:attrNameLst>
                                          <p:attrName>style.visibility</p:attrName>
                                        </p:attrNameLst>
                                      </p:cBhvr>
                                      <p:to>
                                        <p:strVal val="visible"/>
                                      </p:to>
                                    </p:set>
                                    <p:animEffect transition="in" filter="checkerboard(across)">
                                      <p:cBhvr>
                                        <p:cTn id="12" dur="500"/>
                                        <p:tgtEl>
                                          <p:spTgt spid="102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20210329_114502"/>
          <p:cNvPicPr>
            <a:picLocks noChangeAspect="1" noChangeArrowheads="1"/>
          </p:cNvPicPr>
          <p:nvPr/>
        </p:nvPicPr>
        <p:blipFill>
          <a:blip r:embed="rId2" cstate="print"/>
          <a:srcRect/>
          <a:stretch>
            <a:fillRect/>
          </a:stretch>
        </p:blipFill>
        <p:spPr bwMode="auto">
          <a:xfrm>
            <a:off x="142876" y="214290"/>
            <a:ext cx="4357686" cy="6392909"/>
          </a:xfrm>
          <a:prstGeom prst="rect">
            <a:avLst/>
          </a:prstGeom>
          <a:noFill/>
          <a:ln w="9525">
            <a:noFill/>
            <a:miter lim="800000"/>
            <a:headEnd/>
            <a:tailEnd/>
          </a:ln>
        </p:spPr>
      </p:pic>
      <p:pic>
        <p:nvPicPr>
          <p:cNvPr id="103427" name="Picture 3" descr="20210329_114519"/>
          <p:cNvPicPr>
            <a:picLocks noChangeAspect="1" noChangeArrowheads="1"/>
          </p:cNvPicPr>
          <p:nvPr/>
        </p:nvPicPr>
        <p:blipFill>
          <a:blip r:embed="rId3" cstate="print"/>
          <a:srcRect/>
          <a:stretch>
            <a:fillRect/>
          </a:stretch>
        </p:blipFill>
        <p:spPr bwMode="auto">
          <a:xfrm>
            <a:off x="4714909" y="214290"/>
            <a:ext cx="4214809" cy="635798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additive="base">
                                        <p:cTn id="7" dur="500" fill="hold"/>
                                        <p:tgtEl>
                                          <p:spTgt spid="103426"/>
                                        </p:tgtEl>
                                        <p:attrNameLst>
                                          <p:attrName>ppt_x</p:attrName>
                                        </p:attrNameLst>
                                      </p:cBhvr>
                                      <p:tavLst>
                                        <p:tav tm="0">
                                          <p:val>
                                            <p:strVal val="#ppt_x"/>
                                          </p:val>
                                        </p:tav>
                                        <p:tav tm="100000">
                                          <p:val>
                                            <p:strVal val="#ppt_x"/>
                                          </p:val>
                                        </p:tav>
                                      </p:tavLst>
                                    </p:anim>
                                    <p:anim calcmode="lin" valueType="num">
                                      <p:cBhvr additive="base">
                                        <p:cTn id="8" dur="500" fill="hold"/>
                                        <p:tgtEl>
                                          <p:spTgt spid="1034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3427"/>
                                        </p:tgtEl>
                                        <p:attrNameLst>
                                          <p:attrName>style.visibility</p:attrName>
                                        </p:attrNameLst>
                                      </p:cBhvr>
                                      <p:to>
                                        <p:strVal val="visible"/>
                                      </p:to>
                                    </p:set>
                                    <p:animEffect transition="in" filter="slide(fromBottom)">
                                      <p:cBhvr>
                                        <p:cTn id="13" dur="500"/>
                                        <p:tgtEl>
                                          <p:spTgt spid="103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20210329_114414"/>
          <p:cNvPicPr>
            <a:picLocks noChangeAspect="1" noChangeArrowheads="1"/>
          </p:cNvPicPr>
          <p:nvPr/>
        </p:nvPicPr>
        <p:blipFill>
          <a:blip r:embed="rId2" cstate="print"/>
          <a:srcRect/>
          <a:stretch>
            <a:fillRect/>
          </a:stretch>
        </p:blipFill>
        <p:spPr bwMode="auto">
          <a:xfrm>
            <a:off x="71444" y="61914"/>
            <a:ext cx="5429250" cy="3581400"/>
          </a:xfrm>
          <a:prstGeom prst="rect">
            <a:avLst/>
          </a:prstGeom>
          <a:noFill/>
          <a:ln w="9525">
            <a:noFill/>
            <a:miter lim="800000"/>
            <a:headEnd/>
            <a:tailEnd/>
          </a:ln>
        </p:spPr>
      </p:pic>
      <p:pic>
        <p:nvPicPr>
          <p:cNvPr id="104451" name="Picture 3" descr="20210329_113622"/>
          <p:cNvPicPr>
            <a:picLocks noChangeAspect="1" noChangeArrowheads="1"/>
          </p:cNvPicPr>
          <p:nvPr/>
        </p:nvPicPr>
        <p:blipFill>
          <a:blip r:embed="rId3" cstate="print"/>
          <a:srcRect/>
          <a:stretch>
            <a:fillRect/>
          </a:stretch>
        </p:blipFill>
        <p:spPr bwMode="auto">
          <a:xfrm>
            <a:off x="3395693" y="2657498"/>
            <a:ext cx="5534025" cy="4057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4450"/>
                                        </p:tgtEl>
                                        <p:attrNameLst>
                                          <p:attrName>style.visibility</p:attrName>
                                        </p:attrNameLst>
                                      </p:cBhvr>
                                      <p:to>
                                        <p:strVal val="visible"/>
                                      </p:to>
                                    </p:set>
                                    <p:animEffect transition="in" filter="slide(fromBottom)">
                                      <p:cBhvr>
                                        <p:cTn id="7" dur="500"/>
                                        <p:tgtEl>
                                          <p:spTgt spid="104450"/>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04451"/>
                                        </p:tgtEl>
                                        <p:attrNameLst>
                                          <p:attrName>style.visibility</p:attrName>
                                        </p:attrNameLst>
                                      </p:cBhvr>
                                      <p:to>
                                        <p:strVal val="visible"/>
                                      </p:to>
                                    </p:set>
                                    <p:anim to="" calcmode="lin" valueType="num">
                                      <p:cBhvr>
                                        <p:cTn id="12" dur="1" fill="hold"/>
                                        <p:tgtEl>
                                          <p:spTgt spid="10445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20210329_114037"/>
          <p:cNvPicPr>
            <a:picLocks noChangeAspect="1" noChangeArrowheads="1"/>
          </p:cNvPicPr>
          <p:nvPr/>
        </p:nvPicPr>
        <p:blipFill>
          <a:blip r:embed="rId3" cstate="print"/>
          <a:srcRect/>
          <a:stretch>
            <a:fillRect/>
          </a:stretch>
        </p:blipFill>
        <p:spPr bwMode="auto">
          <a:xfrm>
            <a:off x="119068" y="180979"/>
            <a:ext cx="5238750" cy="3819525"/>
          </a:xfrm>
          <a:prstGeom prst="rect">
            <a:avLst/>
          </a:prstGeom>
          <a:noFill/>
          <a:ln w="9525">
            <a:noFill/>
            <a:miter lim="800000"/>
            <a:headEnd/>
            <a:tailEnd/>
          </a:ln>
        </p:spPr>
      </p:pic>
      <p:pic>
        <p:nvPicPr>
          <p:cNvPr id="105475" name="Picture 3" descr="20210329_114012"/>
          <p:cNvPicPr>
            <a:picLocks noChangeAspect="1" noChangeArrowheads="1"/>
          </p:cNvPicPr>
          <p:nvPr/>
        </p:nvPicPr>
        <p:blipFill>
          <a:blip r:embed="rId4" cstate="print"/>
          <a:srcRect/>
          <a:stretch>
            <a:fillRect/>
          </a:stretch>
        </p:blipFill>
        <p:spPr bwMode="auto">
          <a:xfrm>
            <a:off x="3857620" y="2867048"/>
            <a:ext cx="5133975" cy="3848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additive="base">
                                        <p:cTn id="7" dur="500" fill="hold"/>
                                        <p:tgtEl>
                                          <p:spTgt spid="105474"/>
                                        </p:tgtEl>
                                        <p:attrNameLst>
                                          <p:attrName>ppt_x</p:attrName>
                                        </p:attrNameLst>
                                      </p:cBhvr>
                                      <p:tavLst>
                                        <p:tav tm="0">
                                          <p:val>
                                            <p:strVal val="#ppt_x"/>
                                          </p:val>
                                        </p:tav>
                                        <p:tav tm="100000">
                                          <p:val>
                                            <p:strVal val="#ppt_x"/>
                                          </p:val>
                                        </p:tav>
                                      </p:tavLst>
                                    </p:anim>
                                    <p:anim calcmode="lin" valueType="num">
                                      <p:cBhvr additive="base">
                                        <p:cTn id="8" dur="500" fill="hold"/>
                                        <p:tgtEl>
                                          <p:spTgt spid="1054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5475"/>
                                        </p:tgtEl>
                                        <p:attrNameLst>
                                          <p:attrName>style.visibility</p:attrName>
                                        </p:attrNameLst>
                                      </p:cBhvr>
                                      <p:to>
                                        <p:strVal val="visible"/>
                                      </p:to>
                                    </p:set>
                                    <p:animEffect transition="in" filter="slide(fromBottom)">
                                      <p:cBhvr>
                                        <p:cTn id="13" dur="5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bwMode="auto">
          <a:xfrm>
            <a:off x="642910" y="2071678"/>
            <a:ext cx="7286676" cy="3143272"/>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3" name="Titre 2"/>
          <p:cNvSpPr>
            <a:spLocks noGrp="1"/>
          </p:cNvSpPr>
          <p:nvPr>
            <p:ph type="ctrTitle"/>
          </p:nvPr>
        </p:nvSpPr>
        <p:spPr>
          <a:xfrm>
            <a:off x="0" y="2800360"/>
            <a:ext cx="8538742" cy="1557334"/>
          </a:xfrm>
        </p:spPr>
        <p:txBody>
          <a:bodyPr/>
          <a:lstStyle/>
          <a:p>
            <a:pPr algn="ctr"/>
            <a:r>
              <a:rPr lang="fr-FR" b="1" dirty="0" smtClean="0"/>
              <a:t>CHAPITRE 1:</a:t>
            </a:r>
            <a:br>
              <a:rPr lang="fr-FR" b="1" dirty="0" smtClean="0"/>
            </a:br>
            <a:r>
              <a:rPr lang="fr-FR" b="1" dirty="0" smtClean="0"/>
              <a:t> </a:t>
            </a:r>
            <a:r>
              <a:rPr lang="fr-FR" b="1" i="1" dirty="0" smtClean="0"/>
              <a:t>GENERALITE SUR LE PATRIMOINE</a:t>
            </a:r>
            <a:endParaRPr lang="fr-FR" b="1" dirty="0">
              <a:solidFill>
                <a:srgbClr val="0033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pPr algn="ctr"/>
            <a:r>
              <a:rPr lang="fr-FR" dirty="0" smtClean="0">
                <a:solidFill>
                  <a:srgbClr val="FF0000"/>
                </a:solidFill>
                <a:latin typeface="Comic Sans MS" pitchFamily="66" charset="0"/>
              </a:rPr>
              <a:t>MERCI POUR VOTRE ATTENTION</a:t>
            </a:r>
            <a:endParaRPr lang="fr-FR" dirty="0">
              <a:solidFill>
                <a:srgbClr val="FF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txBox="1">
            <a:spLocks noGrp="1"/>
          </p:cNvSpPr>
          <p:nvPr>
            <p:ph type="title"/>
          </p:nvPr>
        </p:nvSpPr>
        <p:spPr>
          <a:xfrm>
            <a:off x="1285852" y="350248"/>
            <a:ext cx="7786742" cy="523220"/>
          </a:xfrm>
          <a:prstGeom prst="rect">
            <a:avLst/>
          </a:prstGeom>
          <a:noFill/>
        </p:spPr>
        <p:txBody>
          <a:bodyPr wrap="square" rtlCol="0">
            <a:spAutoFit/>
          </a:bodyPr>
          <a:lstStyle/>
          <a:p>
            <a:r>
              <a:rPr lang="fr-FR" sz="2800" i="1" u="sng" dirty="0" smtClean="0"/>
              <a:t>GENERALITE SUR LE PATRIMOINE</a:t>
            </a:r>
            <a:endParaRPr lang="fr-FR" sz="2800" b="1" u="sng" dirty="0">
              <a:solidFill>
                <a:srgbClr val="003366"/>
              </a:solidFill>
              <a:latin typeface="Cambria" pitchFamily="18" charset="0"/>
            </a:endParaRPr>
          </a:p>
        </p:txBody>
      </p:sp>
      <p:sp>
        <p:nvSpPr>
          <p:cNvPr id="9" name="Rectangle 8"/>
          <p:cNvSpPr/>
          <p:nvPr/>
        </p:nvSpPr>
        <p:spPr>
          <a:xfrm>
            <a:off x="35496" y="4145012"/>
            <a:ext cx="2664296" cy="2308324"/>
          </a:xfrm>
          <a:prstGeom prst="rect">
            <a:avLst/>
          </a:prstGeom>
        </p:spPr>
        <p:txBody>
          <a:bodyPr wrap="square">
            <a:spAutoFit/>
          </a:bodyPr>
          <a:lstStyle/>
          <a:p>
            <a:pPr algn="just"/>
            <a:r>
              <a:rPr lang="fr-FR" sz="1600" b="1" u="sng" dirty="0" smtClean="0">
                <a:latin typeface="Times New Roman" pitchFamily="18" charset="0"/>
                <a:cs typeface="Times New Roman" pitchFamily="18" charset="0"/>
              </a:rPr>
              <a:t>F. Choay : </a:t>
            </a:r>
            <a:r>
              <a:rPr lang="fr-FR" sz="1600" dirty="0" smtClean="0">
                <a:latin typeface="Times New Roman" pitchFamily="18" charset="0"/>
                <a:cs typeface="Times New Roman" pitchFamily="18" charset="0"/>
              </a:rPr>
              <a:t>« l'expression qui désigne un fond destiné à la jouissance d'une communauté élargie aux dimensions planétaires et constitué par l'accumulation continue d'une diversité d'objets qui rassemble leur commune appartenance au passé » </a:t>
            </a:r>
            <a:endParaRPr lang="fr-FR" sz="1600" dirty="0">
              <a:latin typeface="Times New Roman" pitchFamily="18" charset="0"/>
              <a:cs typeface="Times New Roman" pitchFamily="18" charset="0"/>
            </a:endParaRPr>
          </a:p>
        </p:txBody>
      </p:sp>
      <p:sp>
        <p:nvSpPr>
          <p:cNvPr id="10" name="Ellipse 9"/>
          <p:cNvSpPr/>
          <p:nvPr/>
        </p:nvSpPr>
        <p:spPr bwMode="auto">
          <a:xfrm>
            <a:off x="3131840" y="2920876"/>
            <a:ext cx="2376264" cy="936104"/>
          </a:xfrm>
          <a:prstGeom prst="ellipse">
            <a:avLst/>
          </a:prstGeom>
          <a:solidFill>
            <a:schemeClr val="accent1"/>
          </a:solidFill>
          <a:ln w="9525" cap="flat" cmpd="sng" algn="ctr">
            <a:solidFill>
              <a:schemeClr val="accent2"/>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Arial" charset="0"/>
                <a:cs typeface="Arial" charset="0"/>
              </a:rPr>
              <a:t>Le patrimoine </a:t>
            </a:r>
          </a:p>
        </p:txBody>
      </p:sp>
      <p:sp>
        <p:nvSpPr>
          <p:cNvPr id="11" name="Rectangle 10"/>
          <p:cNvSpPr/>
          <p:nvPr/>
        </p:nvSpPr>
        <p:spPr>
          <a:xfrm>
            <a:off x="179512" y="2779762"/>
            <a:ext cx="2627784" cy="107721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fr-FR" sz="1600" dirty="0" smtClean="0">
                <a:latin typeface="Times New Roman" pitchFamily="18" charset="0"/>
                <a:cs typeface="Times New Roman" pitchFamily="18" charset="0"/>
              </a:rPr>
              <a:t>Ensemble des biens hérités du père et de la mère ; ensemble des biens de famille.</a:t>
            </a:r>
          </a:p>
        </p:txBody>
      </p:sp>
      <p:sp>
        <p:nvSpPr>
          <p:cNvPr id="12" name="Rectangle 11"/>
          <p:cNvSpPr/>
          <p:nvPr/>
        </p:nvSpPr>
        <p:spPr>
          <a:xfrm>
            <a:off x="6012160" y="2920876"/>
            <a:ext cx="2952328" cy="338554"/>
          </a:xfrm>
          <a:prstGeom prst="rect">
            <a:avLst/>
          </a:prstGeom>
        </p:spPr>
        <p:txBody>
          <a:bodyPr wrap="square">
            <a:spAutoFit/>
          </a:bodyPr>
          <a:lstStyle/>
          <a:p>
            <a:endParaRPr lang="fr-FR" sz="1600" dirty="0">
              <a:latin typeface="Times New Roman" pitchFamily="18" charset="0"/>
              <a:cs typeface="Times New Roman" pitchFamily="18" charset="0"/>
            </a:endParaRPr>
          </a:p>
        </p:txBody>
      </p:sp>
      <p:sp>
        <p:nvSpPr>
          <p:cNvPr id="13" name="Rectangle 12"/>
          <p:cNvSpPr/>
          <p:nvPr/>
        </p:nvSpPr>
        <p:spPr>
          <a:xfrm>
            <a:off x="6012160" y="4217020"/>
            <a:ext cx="3059832" cy="1815882"/>
          </a:xfrm>
          <a:prstGeom prst="rect">
            <a:avLst/>
          </a:prstGeom>
        </p:spPr>
        <p:txBody>
          <a:bodyPr wrap="square">
            <a:spAutoFit/>
          </a:bodyPr>
          <a:lstStyle/>
          <a:p>
            <a:r>
              <a:rPr lang="fr-FR" sz="1600" b="1" u="sng" dirty="0" smtClean="0">
                <a:latin typeface="Times New Roman" pitchFamily="18" charset="0"/>
                <a:cs typeface="Times New Roman" pitchFamily="18" charset="0"/>
              </a:rPr>
              <a:t>BOURDIN Alain:</a:t>
            </a:r>
          </a:p>
          <a:p>
            <a:r>
              <a:rPr lang="fr-FR" sz="1600" dirty="0" smtClean="0">
                <a:latin typeface="Times New Roman" pitchFamily="18" charset="0"/>
                <a:cs typeface="Times New Roman" pitchFamily="18" charset="0"/>
              </a:rPr>
              <a:t>« la transmission des biens d’une génération à une autre, valeur des choses au-delà de leur prix, garantie du présent par le passé  : la production de la sécurité et celle de la valeur »</a:t>
            </a:r>
          </a:p>
        </p:txBody>
      </p:sp>
      <p:sp>
        <p:nvSpPr>
          <p:cNvPr id="14" name="Rectangle 13"/>
          <p:cNvSpPr/>
          <p:nvPr/>
        </p:nvSpPr>
        <p:spPr>
          <a:xfrm>
            <a:off x="5796136" y="1237397"/>
            <a:ext cx="3024336" cy="132343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fr-FR" sz="1600" dirty="0" smtClean="0">
                <a:latin typeface="Times New Roman" pitchFamily="18" charset="0"/>
                <a:cs typeface="Times New Roman" pitchFamily="18" charset="0"/>
              </a:rPr>
              <a:t>un concept vaste qui réunit aussi bien l'environnement naturel que culturel. Il englobe les notions de paysage, d'ensembles historiques, de sites naturels et bâtis</a:t>
            </a:r>
            <a:endParaRPr lang="fr-FR" sz="1600" dirty="0">
              <a:latin typeface="Times New Roman" pitchFamily="18" charset="0"/>
              <a:cs typeface="Times New Roman" pitchFamily="18" charset="0"/>
            </a:endParaRPr>
          </a:p>
        </p:txBody>
      </p:sp>
      <p:sp>
        <p:nvSpPr>
          <p:cNvPr id="15" name="Rectangle 14"/>
          <p:cNvSpPr/>
          <p:nvPr/>
        </p:nvSpPr>
        <p:spPr>
          <a:xfrm>
            <a:off x="216024" y="1411610"/>
            <a:ext cx="2555776" cy="1077218"/>
          </a:xfrm>
          <a:prstGeom prst="rect">
            <a:avLst/>
          </a:prstGeom>
        </p:spPr>
        <p:txBody>
          <a:bodyPr wrap="square">
            <a:spAutoFit/>
          </a:bodyPr>
          <a:lstStyle/>
          <a:p>
            <a:r>
              <a:rPr lang="fr-FR" sz="1600" dirty="0" smtClean="0">
                <a:latin typeface="Times New Roman" pitchFamily="18" charset="0"/>
                <a:cs typeface="Times New Roman" pitchFamily="18" charset="0"/>
              </a:rPr>
              <a:t>C'est un point de référence dynamique et un instrument positif du développement et des échanges</a:t>
            </a:r>
            <a:endParaRPr lang="fr-FR" sz="1600" dirty="0">
              <a:latin typeface="Times New Roman" pitchFamily="18" charset="0"/>
              <a:cs typeface="Times New Roman" pitchFamily="18" charset="0"/>
            </a:endParaRPr>
          </a:p>
        </p:txBody>
      </p:sp>
      <p:sp>
        <p:nvSpPr>
          <p:cNvPr id="16" name="Rectangle 15"/>
          <p:cNvSpPr/>
          <p:nvPr/>
        </p:nvSpPr>
        <p:spPr>
          <a:xfrm>
            <a:off x="3203848" y="4433044"/>
            <a:ext cx="2430016" cy="830997"/>
          </a:xfrm>
          <a:prstGeom prst="rect">
            <a:avLst/>
          </a:prstGeom>
        </p:spPr>
        <p:txBody>
          <a:bodyPr wrap="square">
            <a:spAutoFit/>
          </a:bodyPr>
          <a:lstStyle/>
          <a:p>
            <a:r>
              <a:rPr lang="fr-FR" sz="1600" b="1" u="sng" dirty="0" smtClean="0">
                <a:latin typeface="Times New Roman" pitchFamily="18" charset="0"/>
                <a:cs typeface="Times New Roman" pitchFamily="18" charset="0"/>
              </a:rPr>
              <a:t>PAGAND Bernard </a:t>
            </a:r>
            <a:r>
              <a:rPr lang="fr-FR" sz="1600" u="sng" dirty="0" smtClean="0">
                <a:latin typeface="Times New Roman" pitchFamily="18" charset="0"/>
                <a:cs typeface="Times New Roman" pitchFamily="18" charset="0"/>
              </a:rPr>
              <a:t>:  </a:t>
            </a:r>
          </a:p>
          <a:p>
            <a:r>
              <a:rPr lang="fr-FR" sz="1600" dirty="0" smtClean="0">
                <a:latin typeface="Times New Roman" pitchFamily="18" charset="0"/>
                <a:cs typeface="Times New Roman" pitchFamily="18" charset="0"/>
              </a:rPr>
              <a:t>une solution de continuité entre le passé et l’avenir. </a:t>
            </a:r>
            <a:endParaRPr lang="fr-FR" sz="1600" dirty="0">
              <a:latin typeface="Times New Roman" pitchFamily="18" charset="0"/>
              <a:cs typeface="Times New Roman" pitchFamily="18" charset="0"/>
            </a:endParaRPr>
          </a:p>
        </p:txBody>
      </p:sp>
      <p:sp>
        <p:nvSpPr>
          <p:cNvPr id="18" name="Rectangle 17"/>
          <p:cNvSpPr/>
          <p:nvPr/>
        </p:nvSpPr>
        <p:spPr>
          <a:xfrm>
            <a:off x="6156176" y="2575352"/>
            <a:ext cx="2664296" cy="1569660"/>
          </a:xfrm>
          <a:prstGeom prst="rect">
            <a:avLst/>
          </a:prstGeom>
        </p:spPr>
        <p:txBody>
          <a:bodyPr wrap="square">
            <a:spAutoFit/>
          </a:bodyPr>
          <a:lstStyle/>
          <a:p>
            <a:r>
              <a:rPr lang="fr-FR" sz="1600" b="1" u="sng" dirty="0" smtClean="0">
                <a:latin typeface="Times New Roman" pitchFamily="18" charset="0"/>
                <a:cs typeface="Times New Roman" pitchFamily="18" charset="0"/>
              </a:rPr>
              <a:t>L’architecte Mario Botta:</a:t>
            </a:r>
          </a:p>
          <a:p>
            <a:r>
              <a:rPr lang="fr-FR" sz="1600" dirty="0" smtClean="0">
                <a:latin typeface="Times New Roman" pitchFamily="18" charset="0"/>
                <a:cs typeface="Times New Roman" pitchFamily="18" charset="0"/>
              </a:rPr>
              <a:t>l’exprimait en disant « l’ancien à besoin de nouveau pour se reconnaître et le nouveau à besoin de l’ancien pour dialoguer » </a:t>
            </a:r>
            <a:endParaRPr lang="fr-FR" sz="1600" dirty="0">
              <a:latin typeface="Times New Roman" pitchFamily="18" charset="0"/>
              <a:cs typeface="Times New Roman" pitchFamily="18" charset="0"/>
            </a:endParaRPr>
          </a:p>
        </p:txBody>
      </p:sp>
      <p:sp>
        <p:nvSpPr>
          <p:cNvPr id="19" name="Rectangle 18"/>
          <p:cNvSpPr/>
          <p:nvPr/>
        </p:nvSpPr>
        <p:spPr>
          <a:xfrm>
            <a:off x="3150096" y="1768748"/>
            <a:ext cx="2574032" cy="830997"/>
          </a:xfrm>
          <a:prstGeom prst="rect">
            <a:avLst/>
          </a:prstGeom>
        </p:spPr>
        <p:txBody>
          <a:bodyPr wrap="square">
            <a:spAutoFit/>
          </a:bodyPr>
          <a:lstStyle/>
          <a:p>
            <a:r>
              <a:rPr lang="fr-FR" sz="1600" dirty="0" smtClean="0">
                <a:latin typeface="Times New Roman" pitchFamily="18" charset="0"/>
                <a:cs typeface="Times New Roman" pitchFamily="18" charset="0"/>
              </a:rPr>
              <a:t>Bien, héritage commun d’une collectivité, d’un groupe humain. </a:t>
            </a:r>
          </a:p>
        </p:txBody>
      </p:sp>
      <p:pic>
        <p:nvPicPr>
          <p:cNvPr id="20"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1"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0"/>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1"/>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to="" calcmode="lin" valueType="num">
                                      <p:cBhvr>
                                        <p:cTn id="18" dur="1" fill="hold"/>
                                        <p:tgtEl>
                                          <p:spTgt spid="15"/>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0" fill="hold"/>
                                        <p:tgtEl>
                                          <p:spTgt spid="14"/>
                                        </p:tgtEl>
                                        <p:attrNameLst>
                                          <p:attrName>ppt_x</p:attrName>
                                        </p:attrNameLst>
                                      </p:cBhvr>
                                      <p:tavLst>
                                        <p:tav tm="0">
                                          <p:val>
                                            <p:strVal val="#ppt_x"/>
                                          </p:val>
                                        </p:tav>
                                        <p:tav tm="100000">
                                          <p:val>
                                            <p:strVal val="#ppt_x"/>
                                          </p:val>
                                        </p:tav>
                                      </p:tavLst>
                                    </p:anim>
                                    <p:anim calcmode="lin" valueType="num">
                                      <p:cBhvr additive="base">
                                        <p:cTn id="30" dur="5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to="" calcmode="lin" valueType="num">
                                      <p:cBhvr>
                                        <p:cTn id="35" dur="1" fill="hold"/>
                                        <p:tgtEl>
                                          <p:spTgt spid="11"/>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slide(fromBottom)">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slide(fromBottom)">
                                      <p:cBhvr>
                                        <p:cTn id="5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3" grpId="0"/>
      <p:bldP spid="14" grpId="0"/>
      <p:bldP spid="15" grpId="0"/>
      <p:bldP spid="16"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285984" y="785794"/>
            <a:ext cx="4440639" cy="400110"/>
          </a:xfrm>
          <a:prstGeom prst="rect">
            <a:avLst/>
          </a:prstGeom>
        </p:spPr>
        <p:txBody>
          <a:bodyPr wrap="none">
            <a:spAutoFit/>
          </a:bodyPr>
          <a:lstStyle/>
          <a:p>
            <a:r>
              <a:rPr sz="2000" b="1" u="sng" dirty="0" smtClean="0"/>
              <a:t>Les </a:t>
            </a:r>
            <a:r>
              <a:rPr sz="2000" b="1" u="sng" dirty="0" err="1" smtClean="0"/>
              <a:t>différents</a:t>
            </a:r>
            <a:r>
              <a:rPr sz="2000" b="1" u="sng" dirty="0" smtClean="0"/>
              <a:t> types de patrimoine</a:t>
            </a:r>
            <a:r>
              <a:rPr sz="2000" b="1" i="1" u="sng" dirty="0" smtClean="0"/>
              <a:t>:</a:t>
            </a:r>
            <a:endParaRPr lang="fr-FR" sz="2000" u="sng" dirty="0"/>
          </a:p>
        </p:txBody>
      </p:sp>
      <p:pic>
        <p:nvPicPr>
          <p:cNvPr id="22" name="Picture 1" descr="null"/>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244230" y="1628801"/>
            <a:ext cx="6208090" cy="4104456"/>
          </a:xfrm>
          <a:prstGeom prst="rect">
            <a:avLst/>
          </a:prstGeom>
          <a:ln>
            <a:noFill/>
          </a:ln>
          <a:effectLst>
            <a:softEdge rad="112500"/>
          </a:effectLst>
        </p:spPr>
      </p:pic>
      <p:pic>
        <p:nvPicPr>
          <p:cNvPr id="28" name="Picture 13"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9" name="Picture 12" descr="bord"/>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8"/>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9"/>
                                        </p:tgtEl>
                                        <p:attrNameLst>
                                          <p:attrName>ppt_x</p:attrName>
                                          <p:attrName>ppt_y</p:attrName>
                                        </p:attrNameLst>
                                      </p:cBhvr>
                                      <p:rCtr x="1" y="-2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79512" y="2478955"/>
            <a:ext cx="3456384"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buFontTx/>
              <a:buChar char="-"/>
            </a:pPr>
            <a:r>
              <a:rPr lang="fr-FR" sz="1600" dirty="0" smtClean="0">
                <a:latin typeface="Times New Roman" pitchFamily="18" charset="0"/>
                <a:cs typeface="Times New Roman" pitchFamily="18" charset="0"/>
              </a:rPr>
              <a:t>L'ensemble des constructions humaines qui ont une grande valeur parce qu'elles caractérisent une époque, une civilisation ou un événement .</a:t>
            </a:r>
          </a:p>
          <a:p>
            <a:endParaRPr lang="fr-FR" sz="1600" dirty="0" smtClean="0">
              <a:latin typeface="Times New Roman" pitchFamily="18" charset="0"/>
              <a:cs typeface="Times New Roman" pitchFamily="18" charset="0"/>
            </a:endParaRPr>
          </a:p>
          <a:p>
            <a:pPr>
              <a:buFontTx/>
              <a:buChar char="-"/>
            </a:pPr>
            <a:r>
              <a:rPr sz="1600" dirty="0" err="1" smtClean="0">
                <a:latin typeface="Times New Roman" pitchFamily="18" charset="0"/>
                <a:cs typeface="Times New Roman" pitchFamily="18" charset="0"/>
              </a:rPr>
              <a:t>englobe</a:t>
            </a:r>
            <a:r>
              <a:rPr sz="1600" dirty="0" smtClean="0">
                <a:latin typeface="Times New Roman" pitchFamily="18" charset="0"/>
                <a:cs typeface="Times New Roman" pitchFamily="18" charset="0"/>
              </a:rPr>
              <a:t> les monuments </a:t>
            </a:r>
            <a:r>
              <a:rPr sz="1600" dirty="0" err="1" smtClean="0">
                <a:latin typeface="Times New Roman" pitchFamily="18" charset="0"/>
                <a:cs typeface="Times New Roman" pitchFamily="18" charset="0"/>
              </a:rPr>
              <a:t>historiques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édifices</a:t>
            </a:r>
            <a:r>
              <a:rPr sz="1600" dirty="0" smtClean="0">
                <a:latin typeface="Times New Roman" pitchFamily="18" charset="0"/>
                <a:cs typeface="Times New Roman" pitchFamily="18" charset="0"/>
              </a:rPr>
              <a:t> classés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inscrits</a:t>
            </a:r>
            <a:r>
              <a:rPr sz="1600" dirty="0" smtClean="0">
                <a:latin typeface="Times New Roman" pitchFamily="18" charset="0"/>
                <a:cs typeface="Times New Roman" pitchFamily="18" charset="0"/>
              </a:rPr>
              <a:t> à </a:t>
            </a:r>
            <a:r>
              <a:rPr sz="1600" dirty="0" err="1" smtClean="0">
                <a:latin typeface="Times New Roman" pitchFamily="18" charset="0"/>
                <a:cs typeface="Times New Roman" pitchFamily="18" charset="0"/>
              </a:rPr>
              <a:t>l’inventaire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supplémentaire</a:t>
            </a:r>
            <a:r>
              <a:rPr sz="1600" dirty="0" smtClean="0">
                <a:latin typeface="Times New Roman" pitchFamily="18" charset="0"/>
                <a:cs typeface="Times New Roman" pitchFamily="18" charset="0"/>
              </a:rPr>
              <a:t> des monuments </a:t>
            </a:r>
            <a:r>
              <a:rPr sz="1600" dirty="0" err="1" smtClean="0">
                <a:latin typeface="Times New Roman" pitchFamily="18" charset="0"/>
                <a:cs typeface="Times New Roman" pitchFamily="18" charset="0"/>
              </a:rPr>
              <a:t>historiques</a:t>
            </a:r>
            <a:r>
              <a:rPr sz="1600" dirty="0" smtClean="0">
                <a:latin typeface="Times New Roman" pitchFamily="18" charset="0"/>
                <a:cs typeface="Times New Roman" pitchFamily="18" charset="0"/>
              </a:rPr>
              <a:t>. </a:t>
            </a:r>
          </a:p>
          <a:p>
            <a:endParaRPr lang="fr-FR" sz="1600" dirty="0">
              <a:latin typeface="Times New Roman" pitchFamily="18" charset="0"/>
              <a:cs typeface="Times New Roman" pitchFamily="18" charset="0"/>
            </a:endParaRPr>
          </a:p>
        </p:txBody>
      </p:sp>
      <p:grpSp>
        <p:nvGrpSpPr>
          <p:cNvPr id="13" name="Groupe 12"/>
          <p:cNvGrpSpPr/>
          <p:nvPr/>
        </p:nvGrpSpPr>
        <p:grpSpPr>
          <a:xfrm>
            <a:off x="251520" y="1561352"/>
            <a:ext cx="3168352" cy="643512"/>
            <a:chOff x="251520" y="1561352"/>
            <a:chExt cx="3168352" cy="643512"/>
          </a:xfrm>
        </p:grpSpPr>
        <p:sp>
          <p:nvSpPr>
            <p:cNvPr id="16" name="Rectangle 15"/>
            <p:cNvSpPr/>
            <p:nvPr/>
          </p:nvSpPr>
          <p:spPr bwMode="auto">
            <a:xfrm>
              <a:off x="251520" y="1561352"/>
              <a:ext cx="3134152" cy="64351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charset="0"/>
                <a:cs typeface="Arial" charset="0"/>
              </a:endParaRPr>
            </a:p>
          </p:txBody>
        </p:sp>
        <p:sp>
          <p:nvSpPr>
            <p:cNvPr id="15" name="Rectangle 14"/>
            <p:cNvSpPr/>
            <p:nvPr/>
          </p:nvSpPr>
          <p:spPr>
            <a:xfrm>
              <a:off x="285681" y="1691516"/>
              <a:ext cx="3134191" cy="369332"/>
            </a:xfrm>
            <a:prstGeom prst="rect">
              <a:avLst/>
            </a:prstGeom>
          </p:spPr>
          <p:txBody>
            <a:bodyPr wrap="none">
              <a:spAutoFit/>
            </a:bodyPr>
            <a:lstStyle/>
            <a:p>
              <a:r>
                <a:rPr dirty="0" smtClean="0"/>
                <a:t>l</a:t>
              </a:r>
              <a:r>
                <a:rPr b="1" dirty="0" smtClean="0"/>
                <a:t>e patrimoine architectural</a:t>
              </a:r>
              <a:endParaRPr lang="fr-FR" dirty="0"/>
            </a:p>
          </p:txBody>
        </p:sp>
      </p:grpSp>
      <p:grpSp>
        <p:nvGrpSpPr>
          <p:cNvPr id="18" name="Groupe 17"/>
          <p:cNvGrpSpPr/>
          <p:nvPr/>
        </p:nvGrpSpPr>
        <p:grpSpPr>
          <a:xfrm>
            <a:off x="5100566" y="1561352"/>
            <a:ext cx="3071834" cy="571504"/>
            <a:chOff x="1000100" y="642918"/>
            <a:chExt cx="3071834" cy="571504"/>
          </a:xfrm>
        </p:grpSpPr>
        <p:sp>
          <p:nvSpPr>
            <p:cNvPr id="19" name="Rectangle 18"/>
            <p:cNvSpPr/>
            <p:nvPr/>
          </p:nvSpPr>
          <p:spPr bwMode="auto">
            <a:xfrm>
              <a:off x="1000100" y="642918"/>
              <a:ext cx="3071834" cy="571504"/>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cs typeface="Arial" charset="0"/>
              </a:endParaRPr>
            </a:p>
          </p:txBody>
        </p:sp>
        <p:sp>
          <p:nvSpPr>
            <p:cNvPr id="21" name="Rectangle 20"/>
            <p:cNvSpPr/>
            <p:nvPr/>
          </p:nvSpPr>
          <p:spPr>
            <a:xfrm>
              <a:off x="1214414" y="714356"/>
              <a:ext cx="2467342" cy="369332"/>
            </a:xfrm>
            <a:prstGeom prst="rect">
              <a:avLst/>
            </a:prstGeom>
          </p:spPr>
          <p:txBody>
            <a:bodyPr wrap="none">
              <a:spAutoFit/>
            </a:bodyPr>
            <a:lstStyle/>
            <a:p>
              <a:r>
                <a:rPr b="1" smtClean="0"/>
                <a:t>Le patrimoine urbain</a:t>
              </a:r>
              <a:endParaRPr lang="fr-FR" dirty="0"/>
            </a:p>
          </p:txBody>
        </p:sp>
      </p:grpSp>
      <p:sp>
        <p:nvSpPr>
          <p:cNvPr id="23" name="Rectangle 22"/>
          <p:cNvSpPr/>
          <p:nvPr/>
        </p:nvSpPr>
        <p:spPr>
          <a:xfrm>
            <a:off x="4932040" y="2348880"/>
            <a:ext cx="3384376" cy="280076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sz="1600" dirty="0" smtClean="0">
                <a:latin typeface="Times New Roman" pitchFamily="18" charset="0"/>
                <a:cs typeface="Times New Roman" pitchFamily="18" charset="0"/>
              </a:rPr>
              <a:t>-</a:t>
            </a:r>
            <a:r>
              <a:rPr sz="1600" dirty="0" err="1" smtClean="0">
                <a:latin typeface="Times New Roman" pitchFamily="18" charset="0"/>
                <a:cs typeface="Times New Roman" pitchFamily="18" charset="0"/>
              </a:rPr>
              <a:t>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valeur</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significative</a:t>
            </a:r>
            <a:r>
              <a:rPr sz="1600" dirty="0" smtClean="0">
                <a:latin typeface="Times New Roman" pitchFamily="18" charset="0"/>
                <a:cs typeface="Times New Roman" pitchFamily="18" charset="0"/>
              </a:rPr>
              <a:t> et </a:t>
            </a:r>
            <a:r>
              <a:rPr sz="1600" dirty="0" err="1" smtClean="0">
                <a:latin typeface="Times New Roman" pitchFamily="18" charset="0"/>
                <a:cs typeface="Times New Roman" pitchFamily="18" charset="0"/>
              </a:rPr>
              <a:t>exemplative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d’une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organisation</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spatiale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transcendant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l’évolution</a:t>
            </a:r>
            <a:r>
              <a:rPr sz="1600" dirty="0" smtClean="0">
                <a:latin typeface="Times New Roman" pitchFamily="18" charset="0"/>
                <a:cs typeface="Times New Roman" pitchFamily="18" charset="0"/>
              </a:rPr>
              <a:t> des modes et des techniques.</a:t>
            </a:r>
          </a:p>
          <a:p>
            <a:endParaRPr sz="1600" dirty="0" smtClean="0">
              <a:latin typeface="Times New Roman" pitchFamily="18" charset="0"/>
              <a:cs typeface="Times New Roman" pitchFamily="18" charset="0"/>
            </a:endParaRPr>
          </a:p>
          <a:p>
            <a:r>
              <a:rPr sz="1600" dirty="0" smtClean="0">
                <a:latin typeface="Times New Roman" pitchFamily="18" charset="0"/>
                <a:cs typeface="Times New Roman" pitchFamily="18" charset="0"/>
              </a:rPr>
              <a:t>-La notion </a:t>
            </a:r>
            <a:r>
              <a:rPr sz="1600" dirty="0" err="1" smtClean="0">
                <a:latin typeface="Times New Roman" pitchFamily="18" charset="0"/>
                <a:cs typeface="Times New Roman" pitchFamily="18" charset="0"/>
              </a:rPr>
              <a:t>comprend</a:t>
            </a:r>
            <a:r>
              <a:rPr sz="1600" dirty="0" smtClean="0">
                <a:latin typeface="Times New Roman" pitchFamily="18" charset="0"/>
                <a:cs typeface="Times New Roman" pitchFamily="18" charset="0"/>
              </a:rPr>
              <a:t> « </a:t>
            </a:r>
            <a:r>
              <a:rPr sz="1600" dirty="0" err="1" smtClean="0">
                <a:latin typeface="Times New Roman" pitchFamily="18" charset="0"/>
                <a:cs typeface="Times New Roman" pitchFamily="18" charset="0"/>
              </a:rPr>
              <a:t>tous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tissus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prestigieux</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ou</a:t>
            </a:r>
            <a:r>
              <a:rPr sz="1600" dirty="0" smtClean="0">
                <a:latin typeface="Times New Roman" pitchFamily="18" charset="0"/>
                <a:cs typeface="Times New Roman" pitchFamily="18" charset="0"/>
              </a:rPr>
              <a:t> non, des </a:t>
            </a:r>
            <a:r>
              <a:rPr sz="1600" dirty="0" err="1" smtClean="0">
                <a:latin typeface="Times New Roman" pitchFamily="18" charset="0"/>
                <a:cs typeface="Times New Roman" pitchFamily="18" charset="0"/>
              </a:rPr>
              <a:t>villes</a:t>
            </a:r>
            <a:r>
              <a:rPr sz="1600" dirty="0" smtClean="0">
                <a:latin typeface="Times New Roman" pitchFamily="18" charset="0"/>
                <a:cs typeface="Times New Roman" pitchFamily="18" charset="0"/>
              </a:rPr>
              <a:t> et sites </a:t>
            </a:r>
            <a:r>
              <a:rPr sz="1600" dirty="0" err="1" smtClean="0">
                <a:latin typeface="Times New Roman" pitchFamily="18" charset="0"/>
                <a:cs typeface="Times New Roman" pitchFamily="18" charset="0"/>
              </a:rPr>
              <a:t>traditionnels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préindustriels</a:t>
            </a:r>
            <a:r>
              <a:rPr sz="1600" dirty="0" smtClean="0">
                <a:latin typeface="Times New Roman" pitchFamily="18" charset="0"/>
                <a:cs typeface="Times New Roman" pitchFamily="18" charset="0"/>
              </a:rPr>
              <a:t> et du </a:t>
            </a:r>
            <a:r>
              <a:rPr sz="1600" dirty="0" err="1" smtClean="0">
                <a:latin typeface="Times New Roman" pitchFamily="18" charset="0"/>
                <a:cs typeface="Times New Roman" pitchFamily="18" charset="0"/>
              </a:rPr>
              <a:t>XIXème</a:t>
            </a:r>
            <a:r>
              <a:rPr sz="1600" dirty="0" smtClean="0">
                <a:latin typeface="Times New Roman" pitchFamily="18" charset="0"/>
                <a:cs typeface="Times New Roman" pitchFamily="18" charset="0"/>
              </a:rPr>
              <a:t> siècle, et tend à </a:t>
            </a:r>
            <a:r>
              <a:rPr sz="1600" dirty="0" err="1" smtClean="0">
                <a:latin typeface="Times New Roman" pitchFamily="18" charset="0"/>
                <a:cs typeface="Times New Roman" pitchFamily="18" charset="0"/>
              </a:rPr>
              <a:t>englober</a:t>
            </a:r>
            <a:r>
              <a:rPr sz="1600" dirty="0" smtClean="0">
                <a:latin typeface="Times New Roman" pitchFamily="18" charset="0"/>
                <a:cs typeface="Times New Roman" pitchFamily="18" charset="0"/>
              </a:rPr>
              <a:t> de </a:t>
            </a:r>
            <a:r>
              <a:rPr sz="1600" dirty="0" err="1" smtClean="0">
                <a:latin typeface="Times New Roman" pitchFamily="18" charset="0"/>
                <a:cs typeface="Times New Roman" pitchFamily="18" charset="0"/>
              </a:rPr>
              <a:t>façon</a:t>
            </a:r>
            <a:r>
              <a:rPr sz="1600" dirty="0" smtClean="0">
                <a:latin typeface="Times New Roman" pitchFamily="18" charset="0"/>
                <a:cs typeface="Times New Roman" pitchFamily="18" charset="0"/>
              </a:rPr>
              <a:t> plus </a:t>
            </a:r>
            <a:r>
              <a:rPr sz="1600" dirty="0" err="1" smtClean="0">
                <a:latin typeface="Times New Roman" pitchFamily="18" charset="0"/>
                <a:cs typeface="Times New Roman" pitchFamily="18" charset="0"/>
              </a:rPr>
              <a:t>générale</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tous</a:t>
            </a:r>
            <a:r>
              <a:rPr sz="1600" dirty="0" smtClean="0">
                <a:latin typeface="Times New Roman" pitchFamily="18" charset="0"/>
                <a:cs typeface="Times New Roman" pitchFamily="18" charset="0"/>
              </a:rPr>
              <a:t> les </a:t>
            </a:r>
            <a:r>
              <a:rPr sz="1600" dirty="0" err="1" smtClean="0">
                <a:latin typeface="Times New Roman" pitchFamily="18" charset="0"/>
                <a:cs typeface="Times New Roman" pitchFamily="18" charset="0"/>
              </a:rPr>
              <a:t>tissus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urbains</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fortement</a:t>
            </a:r>
            <a:r>
              <a:rPr sz="1600" dirty="0" smtClean="0">
                <a:latin typeface="Times New Roman" pitchFamily="18" charset="0"/>
                <a:cs typeface="Times New Roman" pitchFamily="18" charset="0"/>
              </a:rPr>
              <a:t> </a:t>
            </a:r>
            <a:r>
              <a:rPr sz="1600" dirty="0" err="1" smtClean="0">
                <a:latin typeface="Times New Roman" pitchFamily="18" charset="0"/>
                <a:cs typeface="Times New Roman" pitchFamily="18" charset="0"/>
              </a:rPr>
              <a:t>structurés</a:t>
            </a:r>
            <a:r>
              <a:rPr sz="1600" dirty="0" smtClean="0">
                <a:latin typeface="Times New Roman" pitchFamily="18" charset="0"/>
                <a:cs typeface="Times New Roman" pitchFamily="18" charset="0"/>
              </a:rPr>
              <a:t>»</a:t>
            </a:r>
            <a:endParaRPr lang="fr-FR" sz="1600" dirty="0">
              <a:latin typeface="Times New Roman" pitchFamily="18" charset="0"/>
              <a:cs typeface="Times New Roman" pitchFamily="18" charset="0"/>
            </a:endParaRPr>
          </a:p>
        </p:txBody>
      </p:sp>
      <p:sp>
        <p:nvSpPr>
          <p:cNvPr id="26" name="Rectangle 25"/>
          <p:cNvSpPr/>
          <p:nvPr/>
        </p:nvSpPr>
        <p:spPr>
          <a:xfrm>
            <a:off x="2285984" y="785794"/>
            <a:ext cx="4440639" cy="400110"/>
          </a:xfrm>
          <a:prstGeom prst="rect">
            <a:avLst/>
          </a:prstGeom>
        </p:spPr>
        <p:txBody>
          <a:bodyPr wrap="none">
            <a:spAutoFit/>
          </a:bodyPr>
          <a:lstStyle/>
          <a:p>
            <a:r>
              <a:rPr sz="2000" b="1" u="sng" dirty="0" smtClean="0"/>
              <a:t>Les </a:t>
            </a:r>
            <a:r>
              <a:rPr sz="2000" b="1" u="sng" dirty="0" err="1" smtClean="0"/>
              <a:t>différents</a:t>
            </a:r>
            <a:r>
              <a:rPr sz="2000" b="1" u="sng" dirty="0" smtClean="0"/>
              <a:t> types de patrimoine</a:t>
            </a:r>
            <a:r>
              <a:rPr sz="2000" b="1" i="1" u="sng" dirty="0" smtClean="0"/>
              <a:t>:</a:t>
            </a:r>
            <a:endParaRPr lang="fr-FR" sz="2000" u="sng" dirty="0"/>
          </a:p>
        </p:txBody>
      </p:sp>
      <p:pic>
        <p:nvPicPr>
          <p:cNvPr id="27" name="Picture 13" descr="bord"/>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0" y="3643314"/>
            <a:ext cx="9144000" cy="255792"/>
          </a:xfrm>
          <a:prstGeom prst="rect">
            <a:avLst/>
          </a:prstGeom>
          <a:solidFill>
            <a:schemeClr val="bg2">
              <a:lumMod val="75000"/>
            </a:schemeClr>
          </a:solidFill>
        </p:spPr>
      </p:pic>
      <p:pic>
        <p:nvPicPr>
          <p:cNvPr id="28" name="Picture 12" descr="bord"/>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0" y="3143248"/>
            <a:ext cx="9110749" cy="285752"/>
          </a:xfrm>
          <a:prstGeom prst="rect">
            <a:avLst/>
          </a:prstGeom>
          <a:solidFill>
            <a:schemeClr val="bg2">
              <a:lumMod val="75000"/>
            </a:scheme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0 1.48148E-6 L -0.00781 0.42268 " pathEditMode="relative" rAng="0" ptsTypes="AA">
                                      <p:cBhvr>
                                        <p:cTn id="6" dur="2000" fill="hold"/>
                                        <p:tgtEl>
                                          <p:spTgt spid="27"/>
                                        </p:tgtEl>
                                        <p:attrNameLst>
                                          <p:attrName>ppt_x</p:attrName>
                                          <p:attrName>ppt_y</p:attrName>
                                        </p:attrNameLst>
                                      </p:cBhvr>
                                      <p:rCtr x="-4" y="211"/>
                                    </p:animMotion>
                                  </p:childTnLst>
                                </p:cTn>
                              </p:par>
                              <p:par>
                                <p:cTn id="7" presetID="64" presetClass="path" presetSubtype="0" accel="50000" decel="50000" fill="hold" nodeType="withEffect">
                                  <p:stCondLst>
                                    <p:cond delay="0"/>
                                  </p:stCondLst>
                                  <p:childTnLst>
                                    <p:animMotion origin="layout" path="M -2.77778E-7 -1.85185E-6 L 0.00191 -0.4493 " pathEditMode="relative" rAng="0" ptsTypes="AA">
                                      <p:cBhvr>
                                        <p:cTn id="8" dur="2000" fill="hold"/>
                                        <p:tgtEl>
                                          <p:spTgt spid="28"/>
                                        </p:tgtEl>
                                        <p:attrNameLst>
                                          <p:attrName>ppt_x</p:attrName>
                                          <p:attrName>ppt_y</p:attrName>
                                        </p:attrNameLst>
                                      </p:cBhvr>
                                      <p:rCtr x="1" y="-225"/>
                                    </p:animMotion>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heckerboard(across)">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slide(fromBottom)">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checkerboard(across)">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slide(fromBottom)">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3" grpId="0" animBg="1"/>
    </p:bldLst>
  </p:timing>
</p:sld>
</file>

<file path=ppt/theme/theme1.xml><?xml version="1.0" encoding="utf-8"?>
<a:theme xmlns:a="http://schemas.openxmlformats.org/drawingml/2006/main" name="Thème1">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x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Axe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e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e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e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e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e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e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e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6146</Words>
  <Application>Microsoft Office PowerPoint</Application>
  <PresentationFormat>Affichage à l'écran (4:3)</PresentationFormat>
  <Paragraphs>550</Paragraphs>
  <Slides>60</Slides>
  <Notes>11</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60</vt:i4>
      </vt:variant>
    </vt:vector>
  </HeadingPairs>
  <TitlesOfParts>
    <vt:vector size="62" baseType="lpstr">
      <vt:lpstr>Thème1</vt:lpstr>
      <vt:lpstr>Image bitmap</vt:lpstr>
      <vt:lpstr>Diapositive 1</vt:lpstr>
      <vt:lpstr>Diapositive 2</vt:lpstr>
      <vt:lpstr>Diapositive 3</vt:lpstr>
      <vt:lpstr>Diapositive 4</vt:lpstr>
      <vt:lpstr>Diapositive 5</vt:lpstr>
      <vt:lpstr>CHAPITRE 1:  GENERALITE SUR LE PATRIMOINE</vt:lpstr>
      <vt:lpstr>GENERALITE SUR LE PATRIMOINE</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Diapositive 57</vt:lpstr>
      <vt:lpstr>Diapositive 58</vt:lpstr>
      <vt:lpstr>Diapositive 59</vt:lpstr>
      <vt:lpstr>MERCI POUR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2010-01-16T18:19:42Z</dcterms:created>
  <dcterms:modified xsi:type="dcterms:W3CDTF">2008-01-01T00:01:43Z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1036</vt:i4>
  </property>
  <property fmtid="{D5CDD505-2E9C-101B-9397-08002B2CF9AE}" pid="3" name="_Version">
    <vt:lpwstr>12.0.4518</vt:lpwstr>
  </property>
</Properties>
</file>