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3"/>
  </p:notesMasterIdLst>
  <p:sldIdLst>
    <p:sldId id="303" r:id="rId2"/>
    <p:sldId id="304" r:id="rId3"/>
    <p:sldId id="256" r:id="rId4"/>
    <p:sldId id="257" r:id="rId5"/>
    <p:sldId id="259" r:id="rId6"/>
    <p:sldId id="260" r:id="rId7"/>
    <p:sldId id="298" r:id="rId8"/>
    <p:sldId id="261" r:id="rId9"/>
    <p:sldId id="262" r:id="rId10"/>
    <p:sldId id="274" r:id="rId11"/>
    <p:sldId id="263" r:id="rId12"/>
    <p:sldId id="264" r:id="rId13"/>
    <p:sldId id="265" r:id="rId14"/>
    <p:sldId id="266" r:id="rId15"/>
    <p:sldId id="268" r:id="rId16"/>
    <p:sldId id="301" r:id="rId17"/>
    <p:sldId id="302" r:id="rId18"/>
    <p:sldId id="271" r:id="rId19"/>
    <p:sldId id="273" r:id="rId20"/>
    <p:sldId id="275" r:id="rId21"/>
    <p:sldId id="276" r:id="rId22"/>
    <p:sldId id="277" r:id="rId23"/>
    <p:sldId id="278" r:id="rId24"/>
    <p:sldId id="280" r:id="rId25"/>
    <p:sldId id="306" r:id="rId26"/>
    <p:sldId id="283" r:id="rId27"/>
    <p:sldId id="311" r:id="rId28"/>
    <p:sldId id="285" r:id="rId29"/>
    <p:sldId id="312" r:id="rId30"/>
    <p:sldId id="286" r:id="rId31"/>
    <p:sldId id="313" r:id="rId32"/>
    <p:sldId id="287" r:id="rId33"/>
    <p:sldId id="309" r:id="rId34"/>
    <p:sldId id="314" r:id="rId35"/>
    <p:sldId id="288" r:id="rId36"/>
    <p:sldId id="308" r:id="rId37"/>
    <p:sldId id="315" r:id="rId38"/>
    <p:sldId id="289" r:id="rId39"/>
    <p:sldId id="316" r:id="rId40"/>
    <p:sldId id="290" r:id="rId41"/>
    <p:sldId id="317" r:id="rId42"/>
    <p:sldId id="291" r:id="rId43"/>
    <p:sldId id="318" r:id="rId44"/>
    <p:sldId id="307" r:id="rId45"/>
    <p:sldId id="293" r:id="rId46"/>
    <p:sldId id="294" r:id="rId47"/>
    <p:sldId id="305" r:id="rId48"/>
    <p:sldId id="296" r:id="rId49"/>
    <p:sldId id="297" r:id="rId50"/>
    <p:sldId id="300" r:id="rId51"/>
    <p:sldId id="310" r:id="rId5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47" autoAdjust="0"/>
  </p:normalViewPr>
  <p:slideViewPr>
    <p:cSldViewPr>
      <p:cViewPr>
        <p:scale>
          <a:sx n="36" d="100"/>
          <a:sy n="36" d="100"/>
        </p:scale>
        <p:origin x="-979"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2D2FA8-31A1-463A-8FC4-EA66459DF59E}" type="datetimeFigureOut">
              <a:rPr lang="fr-FR" smtClean="0"/>
              <a:pPr/>
              <a:t>10/06/2016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F452B0-A304-488F-8B37-5B89F443D95C}"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4F452B0-A304-488F-8B37-5B89F443D95C}"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4F452B0-A304-488F-8B37-5B89F443D95C}"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dirty="0" smtClean="0">
                <a:solidFill>
                  <a:schemeClr val="tx1"/>
                </a:solidFill>
                <a:latin typeface="+mn-lt"/>
                <a:ea typeface="+mn-ea"/>
                <a:cs typeface="+mn-cs"/>
              </a:rPr>
              <a:t>Les valeurs de la FTAM des échantillons de Mostaganem, des échantillons de Naama (1, 2, 3) sont supérieurs à la norme de </a:t>
            </a:r>
            <a:r>
              <a:rPr lang="fr-FR" sz="800" b="1" kern="1200" dirty="0" smtClean="0">
                <a:solidFill>
                  <a:schemeClr val="tx1"/>
                </a:solidFill>
                <a:latin typeface="+mn-lt"/>
                <a:ea typeface="+mn-ea"/>
                <a:cs typeface="+mn-cs"/>
              </a:rPr>
              <a:t>(JORA 1998), </a:t>
            </a:r>
            <a:r>
              <a:rPr lang="fr-FR" sz="800" kern="1200" dirty="0" smtClean="0">
                <a:solidFill>
                  <a:schemeClr val="tx1"/>
                </a:solidFill>
                <a:latin typeface="+mn-lt"/>
                <a:ea typeface="+mn-ea"/>
                <a:cs typeface="+mn-cs"/>
              </a:rPr>
              <a:t>qui est de 10</a:t>
            </a:r>
            <a:r>
              <a:rPr lang="fr-FR" sz="800" kern="1200" baseline="30000" dirty="0" smtClean="0">
                <a:solidFill>
                  <a:schemeClr val="tx1"/>
                </a:solidFill>
                <a:latin typeface="+mn-lt"/>
                <a:ea typeface="+mn-ea"/>
                <a:cs typeface="+mn-cs"/>
              </a:rPr>
              <a:t>5</a:t>
            </a:r>
            <a:r>
              <a:rPr lang="fr-FR" sz="800" kern="1200" dirty="0" smtClean="0">
                <a:solidFill>
                  <a:schemeClr val="tx1"/>
                </a:solidFill>
                <a:latin typeface="+mn-lt"/>
                <a:ea typeface="+mn-ea"/>
                <a:cs typeface="+mn-cs"/>
              </a:rPr>
              <a:t> UFC. Ce qui indique que ces laits sont inacceptables, contrairement aux  échantillons de Msila et le quatrième échantillon de Naama qui sont dans la norme de  </a:t>
            </a:r>
            <a:r>
              <a:rPr lang="fr-FR" sz="800" b="1" kern="1200" dirty="0" smtClean="0">
                <a:solidFill>
                  <a:schemeClr val="tx1"/>
                </a:solidFill>
                <a:latin typeface="+mn-lt"/>
                <a:ea typeface="+mn-ea"/>
                <a:cs typeface="+mn-cs"/>
              </a:rPr>
              <a:t>(JORA, 1998)</a:t>
            </a:r>
            <a:r>
              <a:rPr lang="fr-FR" sz="800" kern="1200" dirty="0" smtClean="0">
                <a:solidFill>
                  <a:schemeClr val="tx1"/>
                </a:solidFill>
                <a:latin typeface="+mn-lt"/>
                <a:ea typeface="+mn-ea"/>
                <a:cs typeface="+mn-cs"/>
              </a:rPr>
              <a:t>.</a:t>
            </a:r>
          </a:p>
          <a:p>
            <a:endParaRPr lang="fr-FR" dirty="0"/>
          </a:p>
        </p:txBody>
      </p:sp>
      <p:sp>
        <p:nvSpPr>
          <p:cNvPr id="4" name="Espace réservé du numéro de diapositive 3"/>
          <p:cNvSpPr>
            <a:spLocks noGrp="1"/>
          </p:cNvSpPr>
          <p:nvPr>
            <p:ph type="sldNum" sz="quarter" idx="10"/>
          </p:nvPr>
        </p:nvSpPr>
        <p:spPr/>
        <p:txBody>
          <a:bodyPr/>
          <a:lstStyle/>
          <a:p>
            <a:fld id="{24F452B0-A304-488F-8B37-5B89F443D95C}" type="slidenum">
              <a:rPr lang="fr-FR" smtClean="0"/>
              <a:pPr/>
              <a:t>26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52603602-0960-4671-8C0F-7D32A4FECA32}" type="datetime1">
              <a:rPr lang="fr-FR" smtClean="0"/>
              <a:pPr/>
              <a:t>10/06/2016</a:t>
            </a:fld>
            <a:endParaRPr lang="fr-BE"/>
          </a:p>
        </p:txBody>
      </p:sp>
      <p:sp>
        <p:nvSpPr>
          <p:cNvPr id="5" name="Espace réservé du pied de page 4"/>
          <p:cNvSpPr>
            <a:spLocks noGrp="1"/>
          </p:cNvSpPr>
          <p:nvPr>
            <p:ph type="ftr" sz="quarter" idx="11"/>
          </p:nvPr>
        </p:nvSpPr>
        <p:spPr/>
        <p:txBody>
          <a:bodyPr/>
          <a:lstStyle/>
          <a:p>
            <a:r>
              <a:rPr lang="fr-BE" smtClean="0"/>
              <a:t>01</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200A927-8043-4ABD-9B81-CA3FF94FF371}" type="datetime1">
              <a:rPr lang="fr-FR" smtClean="0"/>
              <a:pPr/>
              <a:t>10/06/2016</a:t>
            </a:fld>
            <a:endParaRPr lang="fr-BE"/>
          </a:p>
        </p:txBody>
      </p:sp>
      <p:sp>
        <p:nvSpPr>
          <p:cNvPr id="5" name="Espace réservé du pied de page 4"/>
          <p:cNvSpPr>
            <a:spLocks noGrp="1"/>
          </p:cNvSpPr>
          <p:nvPr>
            <p:ph type="ftr" sz="quarter" idx="11"/>
          </p:nvPr>
        </p:nvSpPr>
        <p:spPr/>
        <p:txBody>
          <a:bodyPr/>
          <a:lstStyle/>
          <a:p>
            <a:r>
              <a:rPr lang="fr-BE" smtClean="0"/>
              <a:t>01</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584F08E-635E-4A61-87FE-1D7CFB72179E}" type="datetime1">
              <a:rPr lang="fr-FR" smtClean="0"/>
              <a:pPr/>
              <a:t>10/06/2016</a:t>
            </a:fld>
            <a:endParaRPr lang="fr-BE"/>
          </a:p>
        </p:txBody>
      </p:sp>
      <p:sp>
        <p:nvSpPr>
          <p:cNvPr id="5" name="Espace réservé du pied de page 4"/>
          <p:cNvSpPr>
            <a:spLocks noGrp="1"/>
          </p:cNvSpPr>
          <p:nvPr>
            <p:ph type="ftr" sz="quarter" idx="11"/>
          </p:nvPr>
        </p:nvSpPr>
        <p:spPr/>
        <p:txBody>
          <a:bodyPr/>
          <a:lstStyle/>
          <a:p>
            <a:r>
              <a:rPr lang="fr-BE" smtClean="0"/>
              <a:t>01</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273D0-AE29-49BE-BA5C-C7749A7FBC2B}" type="datetime1">
              <a:rPr lang="fr-FR" smtClean="0"/>
              <a:pPr/>
              <a:t>10/06/2016</a:t>
            </a:fld>
            <a:endParaRPr lang="fr-BE"/>
          </a:p>
        </p:txBody>
      </p:sp>
      <p:sp>
        <p:nvSpPr>
          <p:cNvPr id="5" name="Espace réservé du pied de page 4"/>
          <p:cNvSpPr>
            <a:spLocks noGrp="1"/>
          </p:cNvSpPr>
          <p:nvPr>
            <p:ph type="ftr" sz="quarter" idx="11"/>
          </p:nvPr>
        </p:nvSpPr>
        <p:spPr/>
        <p:txBody>
          <a:bodyPr/>
          <a:lstStyle/>
          <a:p>
            <a:r>
              <a:rPr lang="fr-BE" smtClean="0"/>
              <a:t>01</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27320E2-5788-4AF5-8DF4-6DE2C586B8B8}" type="datetime1">
              <a:rPr lang="fr-FR" smtClean="0"/>
              <a:pPr/>
              <a:t>10/06/2016</a:t>
            </a:fld>
            <a:endParaRPr lang="fr-BE"/>
          </a:p>
        </p:txBody>
      </p:sp>
      <p:sp>
        <p:nvSpPr>
          <p:cNvPr id="5" name="Espace réservé du pied de page 4"/>
          <p:cNvSpPr>
            <a:spLocks noGrp="1"/>
          </p:cNvSpPr>
          <p:nvPr>
            <p:ph type="ftr" sz="quarter" idx="11"/>
          </p:nvPr>
        </p:nvSpPr>
        <p:spPr/>
        <p:txBody>
          <a:bodyPr/>
          <a:lstStyle/>
          <a:p>
            <a:r>
              <a:rPr lang="fr-BE" smtClean="0"/>
              <a:t>01</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61C8850-D235-4766-AFB4-340D29955E1A}" type="datetime1">
              <a:rPr lang="fr-FR" smtClean="0"/>
              <a:pPr/>
              <a:t>10/06/2016</a:t>
            </a:fld>
            <a:endParaRPr lang="fr-BE"/>
          </a:p>
        </p:txBody>
      </p:sp>
      <p:sp>
        <p:nvSpPr>
          <p:cNvPr id="6" name="Espace réservé du pied de page 5"/>
          <p:cNvSpPr>
            <a:spLocks noGrp="1"/>
          </p:cNvSpPr>
          <p:nvPr>
            <p:ph type="ftr" sz="quarter" idx="11"/>
          </p:nvPr>
        </p:nvSpPr>
        <p:spPr/>
        <p:txBody>
          <a:bodyPr/>
          <a:lstStyle/>
          <a:p>
            <a:r>
              <a:rPr lang="fr-BE" smtClean="0"/>
              <a:t>01</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283A13B-D495-42E8-AFD4-3E81BC351A10}" type="datetime1">
              <a:rPr lang="fr-FR" smtClean="0"/>
              <a:pPr/>
              <a:t>10/06/2016</a:t>
            </a:fld>
            <a:endParaRPr lang="fr-BE"/>
          </a:p>
        </p:txBody>
      </p:sp>
      <p:sp>
        <p:nvSpPr>
          <p:cNvPr id="8" name="Espace réservé du pied de page 7"/>
          <p:cNvSpPr>
            <a:spLocks noGrp="1"/>
          </p:cNvSpPr>
          <p:nvPr>
            <p:ph type="ftr" sz="quarter" idx="11"/>
          </p:nvPr>
        </p:nvSpPr>
        <p:spPr/>
        <p:txBody>
          <a:bodyPr/>
          <a:lstStyle/>
          <a:p>
            <a:r>
              <a:rPr lang="fr-BE" smtClean="0"/>
              <a:t>01</a:t>
            </a:r>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55712F3A-A8FB-4216-954A-ABDE7DFF107F}" type="datetime1">
              <a:rPr lang="fr-FR" smtClean="0"/>
              <a:pPr/>
              <a:t>10/06/2016</a:t>
            </a:fld>
            <a:endParaRPr lang="fr-BE"/>
          </a:p>
        </p:txBody>
      </p:sp>
      <p:sp>
        <p:nvSpPr>
          <p:cNvPr id="4" name="Espace réservé du pied de page 3"/>
          <p:cNvSpPr>
            <a:spLocks noGrp="1"/>
          </p:cNvSpPr>
          <p:nvPr>
            <p:ph type="ftr" sz="quarter" idx="11"/>
          </p:nvPr>
        </p:nvSpPr>
        <p:spPr/>
        <p:txBody>
          <a:bodyPr/>
          <a:lstStyle/>
          <a:p>
            <a:r>
              <a:rPr lang="fr-BE" smtClean="0"/>
              <a:t>01</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CF85113-D0E0-44AE-8654-B0FAC7320205}" type="datetime1">
              <a:rPr lang="fr-FR" smtClean="0"/>
              <a:pPr/>
              <a:t>10/06/2016</a:t>
            </a:fld>
            <a:endParaRPr lang="fr-BE"/>
          </a:p>
        </p:txBody>
      </p:sp>
      <p:sp>
        <p:nvSpPr>
          <p:cNvPr id="3" name="Espace réservé du pied de page 2"/>
          <p:cNvSpPr>
            <a:spLocks noGrp="1"/>
          </p:cNvSpPr>
          <p:nvPr>
            <p:ph type="ftr" sz="quarter" idx="11"/>
          </p:nvPr>
        </p:nvSpPr>
        <p:spPr/>
        <p:txBody>
          <a:bodyPr/>
          <a:lstStyle/>
          <a:p>
            <a:r>
              <a:rPr lang="fr-BE" smtClean="0"/>
              <a:t>01</a:t>
            </a:r>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0F86E33-F185-4B08-82B6-4D22D55DA598}" type="datetime1">
              <a:rPr lang="fr-FR" smtClean="0"/>
              <a:pPr/>
              <a:t>10/06/2016</a:t>
            </a:fld>
            <a:endParaRPr lang="fr-BE"/>
          </a:p>
        </p:txBody>
      </p:sp>
      <p:sp>
        <p:nvSpPr>
          <p:cNvPr id="6" name="Espace réservé du pied de page 5"/>
          <p:cNvSpPr>
            <a:spLocks noGrp="1"/>
          </p:cNvSpPr>
          <p:nvPr>
            <p:ph type="ftr" sz="quarter" idx="11"/>
          </p:nvPr>
        </p:nvSpPr>
        <p:spPr/>
        <p:txBody>
          <a:bodyPr/>
          <a:lstStyle/>
          <a:p>
            <a:r>
              <a:rPr lang="fr-BE" smtClean="0"/>
              <a:t>01</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453582A-D47C-4D3F-A9EE-44F561FEEDF3}" type="datetime1">
              <a:rPr lang="fr-FR" smtClean="0"/>
              <a:pPr/>
              <a:t>10/06/2016</a:t>
            </a:fld>
            <a:endParaRPr lang="fr-BE"/>
          </a:p>
        </p:txBody>
      </p:sp>
      <p:sp>
        <p:nvSpPr>
          <p:cNvPr id="6" name="Espace réservé du pied de page 5"/>
          <p:cNvSpPr>
            <a:spLocks noGrp="1"/>
          </p:cNvSpPr>
          <p:nvPr>
            <p:ph type="ftr" sz="quarter" idx="11"/>
          </p:nvPr>
        </p:nvSpPr>
        <p:spPr/>
        <p:txBody>
          <a:bodyPr/>
          <a:lstStyle/>
          <a:p>
            <a:r>
              <a:rPr lang="fr-BE" smtClean="0"/>
              <a:t>01</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69BCE1-255D-4CF3-A298-D7F8E935BCBA}" type="datetime1">
              <a:rPr lang="fr-FR" smtClean="0"/>
              <a:pPr/>
              <a:t>10/06/2016</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BE" smtClean="0"/>
              <a:t>01</a:t>
            </a:r>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142852"/>
            <a:ext cx="8715436" cy="1428760"/>
          </a:xfrm>
        </p:spPr>
        <p:txBody>
          <a:bodyPr>
            <a:noAutofit/>
          </a:bodyPr>
          <a:lstStyle/>
          <a:p>
            <a:r>
              <a:rPr lang="fr-FR" sz="1800" b="1" dirty="0"/>
              <a:t/>
            </a:r>
            <a:br>
              <a:rPr lang="fr-FR" sz="1800" b="1" dirty="0"/>
            </a:br>
            <a:r>
              <a:rPr lang="fr-FR" sz="1800" b="1" dirty="0" smtClean="0"/>
              <a:t>République </a:t>
            </a:r>
            <a:r>
              <a:rPr lang="fr-FR" sz="1800" b="1" dirty="0"/>
              <a:t>Algérienne Démocratique et </a:t>
            </a:r>
            <a:r>
              <a:rPr lang="fr-FR" sz="1800" b="1" dirty="0" smtClean="0"/>
              <a:t>Populaire</a:t>
            </a:r>
            <a:r>
              <a:rPr lang="fr-FR" sz="1800" b="1" dirty="0"/>
              <a:t/>
            </a:r>
            <a:br>
              <a:rPr lang="fr-FR" sz="1800" b="1" dirty="0"/>
            </a:br>
            <a:r>
              <a:rPr lang="fr-FR" sz="1800" b="1" dirty="0" smtClean="0"/>
              <a:t>Université </a:t>
            </a:r>
            <a:r>
              <a:rPr lang="fr-FR" sz="1800" b="1" dirty="0"/>
              <a:t>Abdelhamid Ibn </a:t>
            </a:r>
            <a:r>
              <a:rPr lang="fr-FR" sz="1800" b="1" dirty="0" err="1"/>
              <a:t>Badis</a:t>
            </a:r>
            <a:r>
              <a:rPr lang="fr-FR" sz="1800" b="1" dirty="0"/>
              <a:t>-Mostaganem</a:t>
            </a:r>
            <a:r>
              <a:rPr lang="fr-FR" sz="1800" dirty="0"/>
              <a:t/>
            </a:r>
            <a:br>
              <a:rPr lang="fr-FR" sz="1800" dirty="0"/>
            </a:br>
            <a:r>
              <a:rPr lang="fr-FR" sz="1800" b="1" dirty="0"/>
              <a:t>Faculté des Sciences de </a:t>
            </a:r>
            <a:r>
              <a:rPr lang="fr-FR" sz="1800" b="1" dirty="0" smtClean="0"/>
              <a:t>la Nature </a:t>
            </a:r>
            <a:r>
              <a:rPr lang="fr-FR" sz="1800" b="1" dirty="0"/>
              <a:t>et de la Vie</a:t>
            </a:r>
            <a:r>
              <a:rPr lang="fr-FR" sz="1800" dirty="0"/>
              <a:t/>
            </a:r>
            <a:br>
              <a:rPr lang="fr-FR" sz="1800" dirty="0"/>
            </a:br>
            <a:r>
              <a:rPr lang="fr-FR" sz="1800" b="1" cap="small" dirty="0"/>
              <a:t>Département de BIOLOGIE</a:t>
            </a:r>
            <a:r>
              <a:rPr lang="fr-FR" sz="1800" dirty="0"/>
              <a:t/>
            </a:r>
            <a:br>
              <a:rPr lang="fr-FR" sz="1800" dirty="0"/>
            </a:br>
            <a:endParaRPr lang="fr-FR" sz="1800" dirty="0"/>
          </a:p>
        </p:txBody>
      </p:sp>
      <p:sp>
        <p:nvSpPr>
          <p:cNvPr id="3" name="Espace réservé du contenu 2"/>
          <p:cNvSpPr>
            <a:spLocks noGrp="1"/>
          </p:cNvSpPr>
          <p:nvPr>
            <p:ph idx="1"/>
          </p:nvPr>
        </p:nvSpPr>
        <p:spPr>
          <a:xfrm>
            <a:off x="214282" y="1643050"/>
            <a:ext cx="8715436" cy="4929222"/>
          </a:xfrm>
        </p:spPr>
        <p:txBody>
          <a:bodyPr>
            <a:normAutofit/>
          </a:bodyPr>
          <a:lstStyle/>
          <a:p>
            <a:pPr algn="ctr">
              <a:buNone/>
            </a:pPr>
            <a:r>
              <a:rPr lang="fr-FR" sz="1600" dirty="0"/>
              <a:t>Mémoire de </a:t>
            </a:r>
            <a:r>
              <a:rPr lang="fr-FR" sz="1600" dirty="0" smtClean="0"/>
              <a:t>fin d’études</a:t>
            </a:r>
          </a:p>
          <a:p>
            <a:pPr algn="ctr">
              <a:buNone/>
            </a:pPr>
            <a:r>
              <a:rPr lang="fr-FR" sz="1600" dirty="0" smtClean="0"/>
              <a:t> Master en (Biologie</a:t>
            </a:r>
            <a:r>
              <a:rPr lang="fr-FR" sz="1600" dirty="0"/>
              <a:t>)</a:t>
            </a:r>
          </a:p>
          <a:p>
            <a:pPr algn="ctr">
              <a:buNone/>
            </a:pPr>
            <a:r>
              <a:rPr lang="fr-FR" sz="1600" dirty="0"/>
              <a:t>Spécialité: Microbiologie fondamentale et </a:t>
            </a:r>
            <a:r>
              <a:rPr lang="fr-FR" sz="1600" dirty="0" smtClean="0"/>
              <a:t>appliqué</a:t>
            </a:r>
          </a:p>
          <a:p>
            <a:pPr algn="ctr">
              <a:buNone/>
            </a:pPr>
            <a:endParaRPr lang="fr-FR" sz="2000" b="1" dirty="0" smtClean="0"/>
          </a:p>
          <a:p>
            <a:pPr algn="ctr">
              <a:buNone/>
            </a:pPr>
            <a:endParaRPr lang="fr-FR" sz="2000" dirty="0"/>
          </a:p>
          <a:p>
            <a:pPr>
              <a:buNone/>
            </a:pPr>
            <a:r>
              <a:rPr lang="fr-FR" sz="3600" dirty="0" smtClean="0"/>
              <a:t> </a:t>
            </a:r>
            <a:endParaRPr lang="fr-FR" sz="1800" dirty="0" smtClean="0"/>
          </a:p>
          <a:p>
            <a:pPr>
              <a:buNone/>
            </a:pPr>
            <a:r>
              <a:rPr lang="fr-FR" sz="1800" b="1" dirty="0" smtClean="0"/>
              <a:t>Présenté par:</a:t>
            </a:r>
            <a:endParaRPr lang="fr-FR" sz="1800" b="1" dirty="0"/>
          </a:p>
          <a:p>
            <a:r>
              <a:rPr lang="fr-FR" sz="1600" dirty="0"/>
              <a:t>Benhoucine </a:t>
            </a:r>
            <a:r>
              <a:rPr lang="fr-FR" sz="1600" dirty="0" err="1"/>
              <a:t>Fatima.Zohra</a:t>
            </a:r>
            <a:r>
              <a:rPr lang="fr-FR" sz="1600" dirty="0"/>
              <a:t> et Selma </a:t>
            </a:r>
            <a:r>
              <a:rPr lang="fr-FR" sz="1600" dirty="0" err="1" smtClean="0"/>
              <a:t>Soumia</a:t>
            </a:r>
            <a:endParaRPr lang="fr-FR" sz="1600" dirty="0" smtClean="0"/>
          </a:p>
          <a:p>
            <a:pPr>
              <a:buNone/>
            </a:pPr>
            <a:r>
              <a:rPr lang="fr-FR" sz="1800" b="1" dirty="0" smtClean="0"/>
              <a:t>Devant le jury:</a:t>
            </a:r>
          </a:p>
          <a:p>
            <a:r>
              <a:rPr lang="fr-FR" sz="1800" dirty="0" smtClean="0"/>
              <a:t>Président : Dr. </a:t>
            </a:r>
            <a:r>
              <a:rPr lang="fr-FR" sz="1800" dirty="0" err="1" smtClean="0"/>
              <a:t>Nemiche</a:t>
            </a:r>
            <a:r>
              <a:rPr lang="fr-FR" sz="1800" dirty="0" smtClean="0"/>
              <a:t>     </a:t>
            </a:r>
          </a:p>
          <a:p>
            <a:r>
              <a:rPr lang="fr-FR" sz="1800" dirty="0" smtClean="0"/>
              <a:t>Encadreur : Pr </a:t>
            </a:r>
            <a:r>
              <a:rPr lang="fr-FR" sz="1800" dirty="0" err="1" smtClean="0"/>
              <a:t>Bekada</a:t>
            </a:r>
            <a:endParaRPr lang="fr-FR" sz="1800" dirty="0" smtClean="0"/>
          </a:p>
          <a:p>
            <a:r>
              <a:rPr lang="fr-FR" sz="1800" dirty="0" err="1" smtClean="0"/>
              <a:t>Coencadreur</a:t>
            </a:r>
            <a:r>
              <a:rPr lang="fr-FR" sz="1800" dirty="0" smtClean="0"/>
              <a:t> : Mlle </a:t>
            </a:r>
            <a:r>
              <a:rPr lang="fr-FR" sz="1800" dirty="0" err="1" smtClean="0"/>
              <a:t>Benkrizi.N</a:t>
            </a:r>
            <a:endParaRPr lang="fr-FR" sz="1800" dirty="0" smtClean="0"/>
          </a:p>
          <a:p>
            <a:r>
              <a:rPr lang="fr-FR" sz="1800" dirty="0" err="1" smtClean="0"/>
              <a:t>Examiateur</a:t>
            </a:r>
            <a:r>
              <a:rPr lang="fr-FR" sz="1800" dirty="0" smtClean="0"/>
              <a:t>: Dr </a:t>
            </a:r>
            <a:r>
              <a:rPr lang="fr-FR" sz="1800" dirty="0" err="1" smtClean="0"/>
              <a:t>Benbouziane.B</a:t>
            </a:r>
            <a:r>
              <a:rPr lang="fr-FR" sz="1800" dirty="0" smtClean="0"/>
              <a:t>  </a:t>
            </a:r>
          </a:p>
          <a:p>
            <a:pPr algn="ctr">
              <a:buNone/>
            </a:pPr>
            <a:r>
              <a:rPr lang="fr-FR" sz="1800" dirty="0" smtClean="0"/>
              <a:t>Année universitaire: 2015/2016 </a:t>
            </a:r>
          </a:p>
          <a:p>
            <a:endParaRPr lang="fr-FR" sz="1800" dirty="0" smtClean="0"/>
          </a:p>
          <a:p>
            <a:pPr>
              <a:buNone/>
            </a:pPr>
            <a:endParaRPr lang="fr-FR" dirty="0" smtClean="0"/>
          </a:p>
          <a:p>
            <a:pPr>
              <a:buNone/>
            </a:pPr>
            <a:endParaRPr lang="fr-FR" dirty="0"/>
          </a:p>
        </p:txBody>
      </p:sp>
      <p:pic>
        <p:nvPicPr>
          <p:cNvPr id="4" name="Image 3"/>
          <p:cNvPicPr/>
          <p:nvPr/>
        </p:nvPicPr>
        <p:blipFill>
          <a:blip r:embed="rId3" cstate="print"/>
          <a:srcRect/>
          <a:stretch>
            <a:fillRect/>
          </a:stretch>
        </p:blipFill>
        <p:spPr bwMode="auto">
          <a:xfrm>
            <a:off x="357158" y="428604"/>
            <a:ext cx="813435" cy="736600"/>
          </a:xfrm>
          <a:prstGeom prst="rect">
            <a:avLst/>
          </a:prstGeom>
          <a:noFill/>
          <a:ln w="38100" cmpd="dbl">
            <a:solidFill>
              <a:srgbClr val="000000"/>
            </a:solidFill>
            <a:miter lim="800000"/>
            <a:headEnd/>
            <a:tailEnd/>
          </a:ln>
        </p:spPr>
      </p:pic>
      <p:pic>
        <p:nvPicPr>
          <p:cNvPr id="5" name="Image 4"/>
          <p:cNvPicPr/>
          <p:nvPr/>
        </p:nvPicPr>
        <p:blipFill>
          <a:blip r:embed="rId3" cstate="print"/>
          <a:srcRect/>
          <a:stretch>
            <a:fillRect/>
          </a:stretch>
        </p:blipFill>
        <p:spPr bwMode="auto">
          <a:xfrm>
            <a:off x="7929586" y="428604"/>
            <a:ext cx="813435" cy="736600"/>
          </a:xfrm>
          <a:prstGeom prst="rect">
            <a:avLst/>
          </a:prstGeom>
          <a:noFill/>
          <a:ln w="38100" cmpd="dbl">
            <a:solidFill>
              <a:srgbClr val="000000"/>
            </a:solidFill>
            <a:miter lim="800000"/>
            <a:headEnd/>
            <a:tailEnd/>
          </a:ln>
        </p:spPr>
      </p:pic>
      <p:sp>
        <p:nvSpPr>
          <p:cNvPr id="6" name="Rectangle à coins arrondis 5"/>
          <p:cNvSpPr/>
          <p:nvPr/>
        </p:nvSpPr>
        <p:spPr>
          <a:xfrm>
            <a:off x="1000100" y="2786058"/>
            <a:ext cx="7558134" cy="105727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buNone/>
            </a:pPr>
            <a:r>
              <a:rPr lang="fr-FR" b="1" dirty="0" smtClean="0"/>
              <a:t>Qualité microbiologique et physico-chimique du lait cru de chèvre</a:t>
            </a:r>
            <a:endParaRPr lang="fr-FR" dirty="0" smtClean="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1</a:t>
            </a:fld>
            <a:endParaRPr lang="fr-BE"/>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CF4668DC-857F-487D-BFFA-8C0CA5037977}" type="slidenum">
              <a:rPr lang="fr-BE" smtClean="0"/>
              <a:pPr/>
              <a:t>10</a:t>
            </a:fld>
            <a:endParaRPr lang="fr-BE"/>
          </a:p>
        </p:txBody>
      </p:sp>
      <p:pic>
        <p:nvPicPr>
          <p:cNvPr id="6" name="Picture 2"/>
          <p:cNvPicPr>
            <a:picLocks noGrp="1" noChangeAspect="1" noChangeArrowheads="1"/>
          </p:cNvPicPr>
          <p:nvPr>
            <p:ph idx="1"/>
          </p:nvPr>
        </p:nvPicPr>
        <p:blipFill>
          <a:blip r:embed="rId2" cstate="print"/>
          <a:srcRect/>
          <a:stretch>
            <a:fillRect/>
          </a:stretch>
        </p:blipFill>
        <p:spPr bwMode="auto">
          <a:xfrm>
            <a:off x="899592" y="2348880"/>
            <a:ext cx="7299960" cy="4152900"/>
          </a:xfrm>
          <a:prstGeom prst="rect">
            <a:avLst/>
          </a:prstGeom>
          <a:noFill/>
          <a:ln w="9525">
            <a:noFill/>
            <a:miter lim="800000"/>
            <a:headEnd/>
            <a:tailEnd/>
          </a:ln>
        </p:spPr>
      </p:pic>
      <p:sp>
        <p:nvSpPr>
          <p:cNvPr id="7" name="Rectangle à coins arrondis 6"/>
          <p:cNvSpPr/>
          <p:nvPr/>
        </p:nvSpPr>
        <p:spPr>
          <a:xfrm>
            <a:off x="1115616" y="332656"/>
            <a:ext cx="6786610" cy="17281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3200" dirty="0" smtClean="0"/>
              <a:t>Analyse microbiologique </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3500430" y="2857496"/>
            <a:ext cx="2500330" cy="142876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FTAM</a:t>
            </a:r>
            <a:endParaRPr lang="fr-FR" dirty="0"/>
          </a:p>
        </p:txBody>
      </p:sp>
      <p:sp>
        <p:nvSpPr>
          <p:cNvPr id="5" name="Ellipse 4"/>
          <p:cNvSpPr/>
          <p:nvPr/>
        </p:nvSpPr>
        <p:spPr>
          <a:xfrm>
            <a:off x="500034" y="1714488"/>
            <a:ext cx="2357454" cy="1428760"/>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1-Faire des dilution </a:t>
            </a:r>
          </a:p>
        </p:txBody>
      </p:sp>
      <p:sp>
        <p:nvSpPr>
          <p:cNvPr id="7" name="Ellipse 6"/>
          <p:cNvSpPr/>
          <p:nvPr/>
        </p:nvSpPr>
        <p:spPr>
          <a:xfrm>
            <a:off x="357158" y="3571876"/>
            <a:ext cx="2500330" cy="135732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2-Porter 1 ml de chaque dilution dans une boite de pétri </a:t>
            </a:r>
            <a:endParaRPr lang="fr-FR" dirty="0"/>
          </a:p>
        </p:txBody>
      </p:sp>
      <p:sp>
        <p:nvSpPr>
          <p:cNvPr id="8" name="Ellipse 7"/>
          <p:cNvSpPr/>
          <p:nvPr/>
        </p:nvSpPr>
        <p:spPr>
          <a:xfrm>
            <a:off x="1285852" y="5214950"/>
            <a:ext cx="2428892" cy="1428760"/>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3-Ajouter 20 ml de gélose PCA fondue</a:t>
            </a:r>
            <a:endParaRPr lang="fr-FR" dirty="0"/>
          </a:p>
        </p:txBody>
      </p:sp>
      <p:sp>
        <p:nvSpPr>
          <p:cNvPr id="9" name="Ellipse 8"/>
          <p:cNvSpPr/>
          <p:nvPr/>
        </p:nvSpPr>
        <p:spPr>
          <a:xfrm>
            <a:off x="6572264" y="3429000"/>
            <a:ext cx="2143140" cy="135732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5- Laisser solidifier </a:t>
            </a:r>
          </a:p>
          <a:p>
            <a:pPr algn="ctr"/>
            <a:endParaRPr lang="fr-FR" dirty="0"/>
          </a:p>
        </p:txBody>
      </p:sp>
      <p:sp>
        <p:nvSpPr>
          <p:cNvPr id="10" name="Ellipse 9"/>
          <p:cNvSpPr/>
          <p:nvPr/>
        </p:nvSpPr>
        <p:spPr>
          <a:xfrm>
            <a:off x="4714876" y="5429264"/>
            <a:ext cx="2571768" cy="1214446"/>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4-Faire des mouvement circulaire (forme de 8) </a:t>
            </a:r>
            <a:endParaRPr lang="fr-FR" dirty="0"/>
          </a:p>
        </p:txBody>
      </p:sp>
      <p:sp>
        <p:nvSpPr>
          <p:cNvPr id="12" name="Ellipse 11"/>
          <p:cNvSpPr/>
          <p:nvPr/>
        </p:nvSpPr>
        <p:spPr>
          <a:xfrm>
            <a:off x="6715108" y="1785926"/>
            <a:ext cx="2428892" cy="135732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6- Incuber à 30 °C pendant 72 h</a:t>
            </a:r>
            <a:endParaRPr lang="fr-FR" dirty="0"/>
          </a:p>
        </p:txBody>
      </p:sp>
      <p:sp>
        <p:nvSpPr>
          <p:cNvPr id="13" name="Ellipse 12"/>
          <p:cNvSpPr/>
          <p:nvPr/>
        </p:nvSpPr>
        <p:spPr>
          <a:xfrm>
            <a:off x="3643306" y="785794"/>
            <a:ext cx="2571768" cy="135732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7- Faire le dénombrement</a:t>
            </a:r>
            <a:endParaRPr lang="fr-FR" dirty="0"/>
          </a:p>
        </p:txBody>
      </p:sp>
      <p:cxnSp>
        <p:nvCxnSpPr>
          <p:cNvPr id="14" name="Connecteur en arc 13"/>
          <p:cNvCxnSpPr/>
          <p:nvPr/>
        </p:nvCxnSpPr>
        <p:spPr>
          <a:xfrm rot="10800000">
            <a:off x="2786050" y="2571744"/>
            <a:ext cx="642942" cy="464348"/>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5" name="Connecteur en arc 14"/>
          <p:cNvCxnSpPr/>
          <p:nvPr/>
        </p:nvCxnSpPr>
        <p:spPr>
          <a:xfrm rot="5400000" flipH="1" flipV="1">
            <a:off x="4393405" y="2464587"/>
            <a:ext cx="571504" cy="214314"/>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6" name="Connecteur en arc 15"/>
          <p:cNvCxnSpPr/>
          <p:nvPr/>
        </p:nvCxnSpPr>
        <p:spPr>
          <a:xfrm flipV="1">
            <a:off x="6000760" y="2571744"/>
            <a:ext cx="714380" cy="571505"/>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7" name="Connecteur en arc 16"/>
          <p:cNvCxnSpPr>
            <a:endCxn id="7" idx="7"/>
          </p:cNvCxnSpPr>
          <p:nvPr/>
        </p:nvCxnSpPr>
        <p:spPr>
          <a:xfrm rot="10800000" flipV="1">
            <a:off x="2491324" y="3750471"/>
            <a:ext cx="1009107" cy="20179"/>
          </a:xfrm>
          <a:prstGeom prst="curvedConnector4">
            <a:avLst>
              <a:gd name="adj1" fmla="val 31857"/>
              <a:gd name="adj2" fmla="val -103286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8" name="Connecteur en arc 17"/>
          <p:cNvCxnSpPr/>
          <p:nvPr/>
        </p:nvCxnSpPr>
        <p:spPr>
          <a:xfrm rot="5400000">
            <a:off x="2946786" y="4411272"/>
            <a:ext cx="964412" cy="71438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Connecteur en arc 18"/>
          <p:cNvCxnSpPr/>
          <p:nvPr/>
        </p:nvCxnSpPr>
        <p:spPr>
          <a:xfrm rot="16200000" flipH="1">
            <a:off x="4643067" y="4429503"/>
            <a:ext cx="1091750" cy="805256"/>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0" name="Connecteur en arc 19"/>
          <p:cNvCxnSpPr>
            <a:endCxn id="9" idx="3"/>
          </p:cNvCxnSpPr>
          <p:nvPr/>
        </p:nvCxnSpPr>
        <p:spPr>
          <a:xfrm>
            <a:off x="5572132" y="4286256"/>
            <a:ext cx="1313988" cy="301291"/>
          </a:xfrm>
          <a:prstGeom prst="curvedConnector4">
            <a:avLst>
              <a:gd name="adj1" fmla="val 38057"/>
              <a:gd name="adj2" fmla="val 175873"/>
            </a:avLst>
          </a:prstGeom>
          <a:ln>
            <a:tailEnd type="arrow"/>
          </a:ln>
        </p:spPr>
        <p:style>
          <a:lnRef idx="3">
            <a:schemeClr val="accent4"/>
          </a:lnRef>
          <a:fillRef idx="0">
            <a:schemeClr val="accent4"/>
          </a:fillRef>
          <a:effectRef idx="2">
            <a:schemeClr val="accent4"/>
          </a:effectRef>
          <a:fontRef idx="minor">
            <a:schemeClr val="tx1"/>
          </a:fontRef>
        </p:style>
      </p:cxnSp>
      <p:sp>
        <p:nvSpPr>
          <p:cNvPr id="21" name="Espace réservé du numéro de diapositive 20"/>
          <p:cNvSpPr>
            <a:spLocks noGrp="1"/>
          </p:cNvSpPr>
          <p:nvPr>
            <p:ph type="sldNum" sz="quarter" idx="12"/>
          </p:nvPr>
        </p:nvSpPr>
        <p:spPr/>
        <p:txBody>
          <a:bodyPr/>
          <a:lstStyle/>
          <a:p>
            <a:fld id="{CF4668DC-857F-487D-BFFA-8C0CA5037977}" type="slidenum">
              <a:rPr lang="fr-BE" smtClean="0"/>
              <a:pPr/>
              <a:t>11</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ppt_x"/>
                                          </p:val>
                                        </p:tav>
                                        <p:tav tm="100000">
                                          <p:val>
                                            <p:strVal val="#ppt_x"/>
                                          </p:val>
                                        </p:tav>
                                      </p:tavLst>
                                    </p:anim>
                                    <p:anim calcmode="lin" valueType="num">
                                      <p:cBhvr additive="base">
                                        <p:cTn id="6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ppt_x"/>
                                          </p:val>
                                        </p:tav>
                                        <p:tav tm="100000">
                                          <p:val>
                                            <p:strVal val="#ppt_x"/>
                                          </p:val>
                                        </p:tav>
                                      </p:tavLst>
                                    </p:anim>
                                    <p:anim calcmode="lin" valueType="num">
                                      <p:cBhvr additive="base">
                                        <p:cTn id="7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additive="base">
                                        <p:cTn id="79" dur="500" fill="hold"/>
                                        <p:tgtEl>
                                          <p:spTgt spid="12"/>
                                        </p:tgtEl>
                                        <p:attrNameLst>
                                          <p:attrName>ppt_x</p:attrName>
                                        </p:attrNameLst>
                                      </p:cBhvr>
                                      <p:tavLst>
                                        <p:tav tm="0">
                                          <p:val>
                                            <p:strVal val="#ppt_x"/>
                                          </p:val>
                                        </p:tav>
                                        <p:tav tm="100000">
                                          <p:val>
                                            <p:strVal val="#ppt_x"/>
                                          </p:val>
                                        </p:tav>
                                      </p:tavLst>
                                    </p:anim>
                                    <p:anim calcmode="lin" valueType="num">
                                      <p:cBhvr additive="base">
                                        <p:cTn id="8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5"/>
                                        </p:tgtEl>
                                        <p:attrNameLst>
                                          <p:attrName>style.visibility</p:attrName>
                                        </p:attrNameLst>
                                      </p:cBhvr>
                                      <p:to>
                                        <p:strVal val="visible"/>
                                      </p:to>
                                    </p:set>
                                    <p:anim calcmode="lin" valueType="num">
                                      <p:cBhvr additive="base">
                                        <p:cTn id="85" dur="500" fill="hold"/>
                                        <p:tgtEl>
                                          <p:spTgt spid="15"/>
                                        </p:tgtEl>
                                        <p:attrNameLst>
                                          <p:attrName>ppt_x</p:attrName>
                                        </p:attrNameLst>
                                      </p:cBhvr>
                                      <p:tavLst>
                                        <p:tav tm="0">
                                          <p:val>
                                            <p:strVal val="#ppt_x"/>
                                          </p:val>
                                        </p:tav>
                                        <p:tav tm="100000">
                                          <p:val>
                                            <p:strVal val="#ppt_x"/>
                                          </p:val>
                                        </p:tav>
                                      </p:tavLst>
                                    </p:anim>
                                    <p:anim calcmode="lin" valueType="num">
                                      <p:cBhvr additive="base">
                                        <p:cTn id="8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ppt_x"/>
                                          </p:val>
                                        </p:tav>
                                        <p:tav tm="100000">
                                          <p:val>
                                            <p:strVal val="#ppt_x"/>
                                          </p:val>
                                        </p:tav>
                                      </p:tavLst>
                                    </p:anim>
                                    <p:anim calcmode="lin" valueType="num">
                                      <p:cBhvr additive="base">
                                        <p:cTn id="9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3143240" y="2571744"/>
            <a:ext cx="2643206" cy="178595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Coliformes totaux </a:t>
            </a:r>
            <a:endParaRPr lang="fr-FR" dirty="0"/>
          </a:p>
        </p:txBody>
      </p:sp>
      <p:sp>
        <p:nvSpPr>
          <p:cNvPr id="5" name="Ellipse 4"/>
          <p:cNvSpPr/>
          <p:nvPr/>
        </p:nvSpPr>
        <p:spPr>
          <a:xfrm>
            <a:off x="285720" y="1571612"/>
            <a:ext cx="2214578" cy="1643074"/>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2-Introduire 1 ml de chaque dilution dans une boite de pétri</a:t>
            </a:r>
            <a:endParaRPr lang="fr-FR" dirty="0"/>
          </a:p>
        </p:txBody>
      </p:sp>
      <p:sp>
        <p:nvSpPr>
          <p:cNvPr id="7" name="Ellipse 6"/>
          <p:cNvSpPr/>
          <p:nvPr/>
        </p:nvSpPr>
        <p:spPr>
          <a:xfrm>
            <a:off x="3286116" y="571480"/>
            <a:ext cx="2214578" cy="1500198"/>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1-Faire de dilutions</a:t>
            </a:r>
            <a:endParaRPr lang="fr-FR" dirty="0"/>
          </a:p>
        </p:txBody>
      </p:sp>
      <p:sp>
        <p:nvSpPr>
          <p:cNvPr id="8" name="Ellipse 7"/>
          <p:cNvSpPr/>
          <p:nvPr/>
        </p:nvSpPr>
        <p:spPr>
          <a:xfrm>
            <a:off x="642910" y="4286256"/>
            <a:ext cx="2428892" cy="1500198"/>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3-Couler la gélose </a:t>
            </a:r>
          </a:p>
          <a:p>
            <a:pPr algn="ctr"/>
            <a:r>
              <a:rPr lang="fr-FR" dirty="0" smtClean="0"/>
              <a:t>VRBL/Désoxycholate/</a:t>
            </a:r>
            <a:r>
              <a:rPr lang="fr-FR" dirty="0" err="1" smtClean="0"/>
              <a:t>Tergitol</a:t>
            </a:r>
            <a:endParaRPr lang="fr-FR" dirty="0"/>
          </a:p>
        </p:txBody>
      </p:sp>
      <p:sp>
        <p:nvSpPr>
          <p:cNvPr id="9" name="Ellipse 8"/>
          <p:cNvSpPr/>
          <p:nvPr/>
        </p:nvSpPr>
        <p:spPr>
          <a:xfrm>
            <a:off x="6715108" y="1571612"/>
            <a:ext cx="2428892" cy="1571636"/>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Dénombrement  </a:t>
            </a:r>
            <a:endParaRPr lang="fr-FR" dirty="0"/>
          </a:p>
        </p:txBody>
      </p:sp>
      <p:sp>
        <p:nvSpPr>
          <p:cNvPr id="10" name="Ellipse 9"/>
          <p:cNvSpPr/>
          <p:nvPr/>
        </p:nvSpPr>
        <p:spPr>
          <a:xfrm>
            <a:off x="5786446" y="4286256"/>
            <a:ext cx="2643206" cy="1571636"/>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4-Incuber à 37°C pendant 24/48h </a:t>
            </a:r>
            <a:endParaRPr lang="fr-FR" dirty="0"/>
          </a:p>
        </p:txBody>
      </p:sp>
      <p:cxnSp>
        <p:nvCxnSpPr>
          <p:cNvPr id="12" name="Connecteur en arc 11"/>
          <p:cNvCxnSpPr>
            <a:endCxn id="7" idx="4"/>
          </p:cNvCxnSpPr>
          <p:nvPr/>
        </p:nvCxnSpPr>
        <p:spPr>
          <a:xfrm rot="5400000" flipH="1" flipV="1">
            <a:off x="4054074" y="2232414"/>
            <a:ext cx="500066" cy="178595"/>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3" name="Connecteur en arc 12"/>
          <p:cNvCxnSpPr/>
          <p:nvPr/>
        </p:nvCxnSpPr>
        <p:spPr>
          <a:xfrm>
            <a:off x="4786314" y="4357694"/>
            <a:ext cx="1071570" cy="500066"/>
          </a:xfrm>
          <a:prstGeom prst="curvedConnector3">
            <a:avLst>
              <a:gd name="adj1" fmla="val 67067"/>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4" name="Connecteur en arc 13"/>
          <p:cNvCxnSpPr/>
          <p:nvPr/>
        </p:nvCxnSpPr>
        <p:spPr>
          <a:xfrm flipV="1">
            <a:off x="5715008" y="2928934"/>
            <a:ext cx="1357322" cy="214314"/>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5" name="Connecteur en arc 14"/>
          <p:cNvCxnSpPr/>
          <p:nvPr/>
        </p:nvCxnSpPr>
        <p:spPr>
          <a:xfrm rot="10800000" flipV="1">
            <a:off x="2928926" y="4357694"/>
            <a:ext cx="928694" cy="428628"/>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8" name="Connecteur en arc 27"/>
          <p:cNvCxnSpPr>
            <a:endCxn id="5" idx="5"/>
          </p:cNvCxnSpPr>
          <p:nvPr/>
        </p:nvCxnSpPr>
        <p:spPr>
          <a:xfrm rot="10800000">
            <a:off x="2175980" y="2974064"/>
            <a:ext cx="967260" cy="240622"/>
          </a:xfrm>
          <a:prstGeom prst="curvedConnector2">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Espace réservé du numéro de diapositive 15"/>
          <p:cNvSpPr>
            <a:spLocks noGrp="1"/>
          </p:cNvSpPr>
          <p:nvPr>
            <p:ph type="sldNum" sz="quarter" idx="12"/>
          </p:nvPr>
        </p:nvSpPr>
        <p:spPr/>
        <p:txBody>
          <a:bodyPr/>
          <a:lstStyle/>
          <a:p>
            <a:fld id="{CF4668DC-857F-487D-BFFA-8C0CA5037977}" type="slidenum">
              <a:rPr lang="fr-BE" smtClean="0"/>
              <a:pPr/>
              <a:t>12</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ppt_x"/>
                                          </p:val>
                                        </p:tav>
                                        <p:tav tm="100000">
                                          <p:val>
                                            <p:strVal val="#ppt_x"/>
                                          </p:val>
                                        </p:tav>
                                      </p:tavLst>
                                    </p:anim>
                                    <p:anim calcmode="lin" valueType="num">
                                      <p:cBhvr additive="base">
                                        <p:cTn id="6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3357554" y="2643182"/>
            <a:ext cx="2614602" cy="162559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buNone/>
            </a:pPr>
            <a:r>
              <a:rPr lang="fr-FR" dirty="0" smtClean="0"/>
              <a:t>Coliformes</a:t>
            </a:r>
          </a:p>
          <a:p>
            <a:pPr algn="ctr">
              <a:buNone/>
            </a:pPr>
            <a:r>
              <a:rPr lang="fr-FR" dirty="0" smtClean="0"/>
              <a:t>fécaux </a:t>
            </a:r>
            <a:endParaRPr lang="fr-FR" dirty="0"/>
          </a:p>
        </p:txBody>
      </p:sp>
      <p:sp>
        <p:nvSpPr>
          <p:cNvPr id="5" name="Ellipse 4"/>
          <p:cNvSpPr/>
          <p:nvPr/>
        </p:nvSpPr>
        <p:spPr>
          <a:xfrm>
            <a:off x="3643306" y="642918"/>
            <a:ext cx="2286016" cy="1643074"/>
          </a:xfrm>
          <a:prstGeom prst="ellipse">
            <a:avLst/>
          </a:prstGeom>
          <a:solidFill>
            <a:schemeClr val="bg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1-Faire de dilutions</a:t>
            </a:r>
            <a:endParaRPr lang="fr-FR" dirty="0"/>
          </a:p>
        </p:txBody>
      </p:sp>
      <p:sp>
        <p:nvSpPr>
          <p:cNvPr id="6" name="Ellipse 5"/>
          <p:cNvSpPr/>
          <p:nvPr/>
        </p:nvSpPr>
        <p:spPr>
          <a:xfrm>
            <a:off x="571472" y="1643050"/>
            <a:ext cx="2428892" cy="1643074"/>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2-Introduire 1 ml de chaque dilution dans une boite de pétri</a:t>
            </a:r>
            <a:endParaRPr lang="fr-FR" dirty="0"/>
          </a:p>
        </p:txBody>
      </p:sp>
      <p:sp>
        <p:nvSpPr>
          <p:cNvPr id="7" name="Ellipse 6"/>
          <p:cNvSpPr/>
          <p:nvPr/>
        </p:nvSpPr>
        <p:spPr>
          <a:xfrm>
            <a:off x="571472" y="4071942"/>
            <a:ext cx="2500330" cy="1571636"/>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3-Couler la gélose </a:t>
            </a:r>
          </a:p>
          <a:p>
            <a:pPr algn="ctr"/>
            <a:r>
              <a:rPr lang="fr-FR" dirty="0" smtClean="0"/>
              <a:t>VRBL/Désoxycholate/</a:t>
            </a:r>
            <a:r>
              <a:rPr lang="fr-FR" dirty="0" err="1" smtClean="0"/>
              <a:t>Tergitol</a:t>
            </a:r>
            <a:endParaRPr lang="fr-FR" dirty="0"/>
          </a:p>
        </p:txBody>
      </p:sp>
      <p:sp>
        <p:nvSpPr>
          <p:cNvPr id="8" name="Ellipse 7"/>
          <p:cNvSpPr/>
          <p:nvPr/>
        </p:nvSpPr>
        <p:spPr>
          <a:xfrm>
            <a:off x="3714744" y="4786322"/>
            <a:ext cx="2428892" cy="1643074"/>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4-Incuber à 37°C pendant 24/48h </a:t>
            </a:r>
            <a:endParaRPr lang="fr-FR" dirty="0"/>
          </a:p>
        </p:txBody>
      </p:sp>
      <p:sp>
        <p:nvSpPr>
          <p:cNvPr id="9" name="Ellipse 8"/>
          <p:cNvSpPr/>
          <p:nvPr/>
        </p:nvSpPr>
        <p:spPr>
          <a:xfrm>
            <a:off x="6786546" y="1643050"/>
            <a:ext cx="2357454"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Test de confirmation   </a:t>
            </a:r>
            <a:endParaRPr lang="fr-FR" dirty="0"/>
          </a:p>
        </p:txBody>
      </p:sp>
      <p:sp>
        <p:nvSpPr>
          <p:cNvPr id="10" name="Ellipse 9"/>
          <p:cNvSpPr/>
          <p:nvPr/>
        </p:nvSpPr>
        <p:spPr>
          <a:xfrm>
            <a:off x="6286512" y="3786190"/>
            <a:ext cx="2428892" cy="1571636"/>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5-Dénombrement  </a:t>
            </a:r>
            <a:endParaRPr lang="fr-FR" dirty="0"/>
          </a:p>
        </p:txBody>
      </p:sp>
      <p:cxnSp>
        <p:nvCxnSpPr>
          <p:cNvPr id="14" name="Forme 13"/>
          <p:cNvCxnSpPr/>
          <p:nvPr/>
        </p:nvCxnSpPr>
        <p:spPr>
          <a:xfrm flipV="1">
            <a:off x="6000760" y="3000372"/>
            <a:ext cx="928694" cy="39291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5" name="Forme 14"/>
          <p:cNvCxnSpPr>
            <a:stCxn id="4" idx="0"/>
          </p:cNvCxnSpPr>
          <p:nvPr/>
        </p:nvCxnSpPr>
        <p:spPr>
          <a:xfrm rot="16200000" flipV="1">
            <a:off x="4296957" y="2275283"/>
            <a:ext cx="428628" cy="307169"/>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6" name="Forme 15"/>
          <p:cNvCxnSpPr/>
          <p:nvPr/>
        </p:nvCxnSpPr>
        <p:spPr>
          <a:xfrm rot="10800000">
            <a:off x="2857488" y="2786058"/>
            <a:ext cx="500066" cy="28575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7" name="Forme 16"/>
          <p:cNvCxnSpPr/>
          <p:nvPr/>
        </p:nvCxnSpPr>
        <p:spPr>
          <a:xfrm rot="10800000" flipV="1">
            <a:off x="2428860" y="4000504"/>
            <a:ext cx="857256" cy="142876"/>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8" name="Forme 17"/>
          <p:cNvCxnSpPr/>
          <p:nvPr/>
        </p:nvCxnSpPr>
        <p:spPr>
          <a:xfrm>
            <a:off x="5929322" y="4000504"/>
            <a:ext cx="428628" cy="28575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Forme 18"/>
          <p:cNvCxnSpPr/>
          <p:nvPr/>
        </p:nvCxnSpPr>
        <p:spPr>
          <a:xfrm rot="16200000" flipH="1">
            <a:off x="4750595" y="4464851"/>
            <a:ext cx="428628" cy="71438"/>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20" name="Espace réservé du numéro de diapositive 19"/>
          <p:cNvSpPr>
            <a:spLocks noGrp="1"/>
          </p:cNvSpPr>
          <p:nvPr>
            <p:ph type="sldNum" sz="quarter" idx="12"/>
          </p:nvPr>
        </p:nvSpPr>
        <p:spPr/>
        <p:txBody>
          <a:bodyPr/>
          <a:lstStyle/>
          <a:p>
            <a:fld id="{CF4668DC-857F-487D-BFFA-8C0CA5037977}" type="slidenum">
              <a:rPr lang="fr-BE" smtClean="0"/>
              <a:pPr/>
              <a:t>13</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additive="base">
                                        <p:cTn id="79" dur="500" fill="hold"/>
                                        <p:tgtEl>
                                          <p:spTgt spid="10"/>
                                        </p:tgtEl>
                                        <p:attrNameLst>
                                          <p:attrName>ppt_x</p:attrName>
                                        </p:attrNameLst>
                                      </p:cBhvr>
                                      <p:tavLst>
                                        <p:tav tm="0">
                                          <p:val>
                                            <p:strVal val="#ppt_x"/>
                                          </p:val>
                                        </p:tav>
                                        <p:tav tm="100000">
                                          <p:val>
                                            <p:strVal val="#ppt_x"/>
                                          </p:val>
                                        </p:tav>
                                      </p:tavLst>
                                    </p:anim>
                                    <p:anim calcmode="lin" valueType="num">
                                      <p:cBhvr additive="base">
                                        <p:cTn id="8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fill="hold"/>
                                        <p:tgtEl>
                                          <p:spTgt spid="14"/>
                                        </p:tgtEl>
                                        <p:attrNameLst>
                                          <p:attrName>ppt_x</p:attrName>
                                        </p:attrNameLst>
                                      </p:cBhvr>
                                      <p:tavLst>
                                        <p:tav tm="0">
                                          <p:val>
                                            <p:strVal val="#ppt_x"/>
                                          </p:val>
                                        </p:tav>
                                        <p:tav tm="100000">
                                          <p:val>
                                            <p:strVal val="#ppt_x"/>
                                          </p:val>
                                        </p:tav>
                                      </p:tavLst>
                                    </p:anim>
                                    <p:anim calcmode="lin" valueType="num">
                                      <p:cBhvr additive="base">
                                        <p:cTn id="8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9"/>
                                        </p:tgtEl>
                                        <p:attrNameLst>
                                          <p:attrName>style.visibility</p:attrName>
                                        </p:attrNameLst>
                                      </p:cBhvr>
                                      <p:to>
                                        <p:strVal val="visible"/>
                                      </p:to>
                                    </p:set>
                                    <p:anim calcmode="lin" valueType="num">
                                      <p:cBhvr additive="base">
                                        <p:cTn id="91" dur="500" fill="hold"/>
                                        <p:tgtEl>
                                          <p:spTgt spid="9"/>
                                        </p:tgtEl>
                                        <p:attrNameLst>
                                          <p:attrName>ppt_x</p:attrName>
                                        </p:attrNameLst>
                                      </p:cBhvr>
                                      <p:tavLst>
                                        <p:tav tm="0">
                                          <p:val>
                                            <p:strVal val="#ppt_x"/>
                                          </p:val>
                                        </p:tav>
                                        <p:tav tm="100000">
                                          <p:val>
                                            <p:strVal val="#ppt_x"/>
                                          </p:val>
                                        </p:tav>
                                      </p:tavLst>
                                    </p:anim>
                                    <p:anim calcmode="lin" valueType="num">
                                      <p:cBhvr additive="base">
                                        <p:cTn id="9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animBg="1"/>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401080" cy="5929354"/>
          </a:xfrm>
        </p:spPr>
        <p:txBody>
          <a:bodyPr/>
          <a:lstStyle/>
          <a:p>
            <a:pPr>
              <a:buNone/>
            </a:pPr>
            <a:endParaRPr lang="fr-FR" dirty="0"/>
          </a:p>
        </p:txBody>
      </p:sp>
      <p:sp>
        <p:nvSpPr>
          <p:cNvPr id="4" name="Rectangle à coins arrondis 3"/>
          <p:cNvSpPr/>
          <p:nvPr/>
        </p:nvSpPr>
        <p:spPr>
          <a:xfrm>
            <a:off x="3214678" y="2357430"/>
            <a:ext cx="2500330" cy="150019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i="1" dirty="0" smtClean="0">
                <a:solidFill>
                  <a:schemeClr val="tx1"/>
                </a:solidFill>
              </a:rPr>
              <a:t>Staphylococcus</a:t>
            </a:r>
            <a:r>
              <a:rPr lang="fr-FR" b="1" dirty="0" smtClean="0">
                <a:solidFill>
                  <a:schemeClr val="tx1"/>
                </a:solidFill>
              </a:rPr>
              <a:t> </a:t>
            </a:r>
            <a:r>
              <a:rPr lang="fr-FR" b="1" i="1" dirty="0" smtClean="0">
                <a:solidFill>
                  <a:schemeClr val="tx1"/>
                </a:solidFill>
              </a:rPr>
              <a:t>aureus </a:t>
            </a:r>
            <a:endParaRPr lang="fr-FR" b="1" i="1" dirty="0">
              <a:solidFill>
                <a:schemeClr val="tx1"/>
              </a:solidFill>
            </a:endParaRPr>
          </a:p>
        </p:txBody>
      </p:sp>
      <p:sp>
        <p:nvSpPr>
          <p:cNvPr id="5" name="Ellipse 4"/>
          <p:cNvSpPr/>
          <p:nvPr/>
        </p:nvSpPr>
        <p:spPr>
          <a:xfrm>
            <a:off x="1214414" y="785794"/>
            <a:ext cx="2000264"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1-Faire des dilutions</a:t>
            </a:r>
            <a:endParaRPr lang="fr-FR" dirty="0"/>
          </a:p>
        </p:txBody>
      </p:sp>
      <p:sp>
        <p:nvSpPr>
          <p:cNvPr id="6" name="Ellipse 5"/>
          <p:cNvSpPr/>
          <p:nvPr/>
        </p:nvSpPr>
        <p:spPr>
          <a:xfrm>
            <a:off x="6357950" y="3714752"/>
            <a:ext cx="2071702" cy="1643074"/>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4- étaler par un râteau </a:t>
            </a:r>
            <a:endParaRPr lang="fr-FR" dirty="0"/>
          </a:p>
        </p:txBody>
      </p:sp>
      <p:sp>
        <p:nvSpPr>
          <p:cNvPr id="7" name="Ellipse 6"/>
          <p:cNvSpPr/>
          <p:nvPr/>
        </p:nvSpPr>
        <p:spPr>
          <a:xfrm>
            <a:off x="714348" y="3714752"/>
            <a:ext cx="2000264" cy="1571636"/>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2- Couler la gélose Chapman </a:t>
            </a:r>
            <a:endParaRPr lang="fr-FR" dirty="0"/>
          </a:p>
        </p:txBody>
      </p:sp>
      <p:sp>
        <p:nvSpPr>
          <p:cNvPr id="8" name="Ellipse 7"/>
          <p:cNvSpPr/>
          <p:nvPr/>
        </p:nvSpPr>
        <p:spPr>
          <a:xfrm>
            <a:off x="6429388" y="1214422"/>
            <a:ext cx="2071702"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Incuber à 37°C/24h </a:t>
            </a:r>
            <a:endParaRPr lang="fr-FR" dirty="0"/>
          </a:p>
        </p:txBody>
      </p:sp>
      <p:sp>
        <p:nvSpPr>
          <p:cNvPr id="9" name="Ellipse 8"/>
          <p:cNvSpPr/>
          <p:nvPr/>
        </p:nvSpPr>
        <p:spPr>
          <a:xfrm>
            <a:off x="3643306" y="4500570"/>
            <a:ext cx="2143140"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3-Ajouter 100 µl de chaque dilution dans une boite de pétri </a:t>
            </a:r>
            <a:endParaRPr lang="fr-FR" dirty="0"/>
          </a:p>
        </p:txBody>
      </p:sp>
      <p:cxnSp>
        <p:nvCxnSpPr>
          <p:cNvPr id="11" name="Connecteur en arc 10"/>
          <p:cNvCxnSpPr/>
          <p:nvPr/>
        </p:nvCxnSpPr>
        <p:spPr>
          <a:xfrm flipV="1">
            <a:off x="5715008" y="2285993"/>
            <a:ext cx="742484" cy="571503"/>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5" name="Forme 14"/>
          <p:cNvCxnSpPr/>
          <p:nvPr/>
        </p:nvCxnSpPr>
        <p:spPr>
          <a:xfrm rot="10800000">
            <a:off x="2500298" y="2428868"/>
            <a:ext cx="714380" cy="571504"/>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Connecteur en arc 18"/>
          <p:cNvCxnSpPr/>
          <p:nvPr/>
        </p:nvCxnSpPr>
        <p:spPr>
          <a:xfrm rot="5400000">
            <a:off x="2500298" y="3286124"/>
            <a:ext cx="714380" cy="71438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1" name="Connecteur en arc 20"/>
          <p:cNvCxnSpPr/>
          <p:nvPr/>
        </p:nvCxnSpPr>
        <p:spPr>
          <a:xfrm>
            <a:off x="5715008" y="3357562"/>
            <a:ext cx="785818" cy="64294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3" name="Connecteur en arc 22"/>
          <p:cNvCxnSpPr>
            <a:stCxn id="4" idx="2"/>
          </p:cNvCxnSpPr>
          <p:nvPr/>
        </p:nvCxnSpPr>
        <p:spPr>
          <a:xfrm rot="16200000" flipH="1">
            <a:off x="4268388" y="4054082"/>
            <a:ext cx="571504" cy="178595"/>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14" name="Espace réservé du numéro de diapositive 13"/>
          <p:cNvSpPr>
            <a:spLocks noGrp="1"/>
          </p:cNvSpPr>
          <p:nvPr>
            <p:ph type="sldNum" sz="quarter" idx="12"/>
          </p:nvPr>
        </p:nvSpPr>
        <p:spPr/>
        <p:txBody>
          <a:bodyPr/>
          <a:lstStyle/>
          <a:p>
            <a:fld id="{CF4668DC-857F-487D-BFFA-8C0CA5037977}" type="slidenum">
              <a:rPr lang="fr-BE" smtClean="0"/>
              <a:pPr/>
              <a:t>14</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ppt_x"/>
                                          </p:val>
                                        </p:tav>
                                        <p:tav tm="100000">
                                          <p:val>
                                            <p:strVal val="#ppt_x"/>
                                          </p:val>
                                        </p:tav>
                                      </p:tavLst>
                                    </p:anim>
                                    <p:anim calcmode="lin" valueType="num">
                                      <p:cBhvr additive="base">
                                        <p:cTn id="5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11"/>
          <p:cNvSpPr>
            <a:spLocks noGrp="1"/>
          </p:cNvSpPr>
          <p:nvPr>
            <p:ph idx="1"/>
          </p:nvPr>
        </p:nvSpPr>
        <p:spPr>
          <a:xfrm>
            <a:off x="3214678" y="2500306"/>
            <a:ext cx="2614602" cy="18288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buNone/>
            </a:pPr>
            <a:r>
              <a:rPr lang="fr-FR" sz="2800" i="1" dirty="0" smtClean="0"/>
              <a:t>Streptocoques fécaux </a:t>
            </a:r>
            <a:endParaRPr lang="fr-FR" sz="2800" i="1" dirty="0"/>
          </a:p>
        </p:txBody>
      </p:sp>
      <p:sp>
        <p:nvSpPr>
          <p:cNvPr id="13" name="Ellipse 12"/>
          <p:cNvSpPr/>
          <p:nvPr/>
        </p:nvSpPr>
        <p:spPr>
          <a:xfrm>
            <a:off x="1714480" y="500042"/>
            <a:ext cx="2000264"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1-Faire des dilutions</a:t>
            </a:r>
            <a:endParaRPr lang="fr-FR" dirty="0"/>
          </a:p>
        </p:txBody>
      </p:sp>
      <p:sp>
        <p:nvSpPr>
          <p:cNvPr id="14" name="Ellipse 13"/>
          <p:cNvSpPr/>
          <p:nvPr/>
        </p:nvSpPr>
        <p:spPr>
          <a:xfrm>
            <a:off x="571472" y="2214554"/>
            <a:ext cx="2000264" cy="207170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2-porter 1 ml de chaque dilution dans une boite de pétri </a:t>
            </a:r>
            <a:endParaRPr lang="fr-FR" dirty="0"/>
          </a:p>
        </p:txBody>
      </p:sp>
      <p:sp>
        <p:nvSpPr>
          <p:cNvPr id="15" name="Ellipse 14"/>
          <p:cNvSpPr/>
          <p:nvPr/>
        </p:nvSpPr>
        <p:spPr>
          <a:xfrm>
            <a:off x="5357818" y="4786322"/>
            <a:ext cx="2214578"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4-</a:t>
            </a:r>
          </a:p>
          <a:p>
            <a:pPr algn="ctr"/>
            <a:r>
              <a:rPr lang="fr-FR" dirty="0" err="1" smtClean="0"/>
              <a:t>Homogéneiser</a:t>
            </a:r>
            <a:r>
              <a:rPr lang="fr-FR" dirty="0" smtClean="0"/>
              <a:t> sous forme de huit  </a:t>
            </a:r>
            <a:endParaRPr lang="fr-FR" dirty="0"/>
          </a:p>
        </p:txBody>
      </p:sp>
      <p:sp>
        <p:nvSpPr>
          <p:cNvPr id="16" name="Ellipse 15"/>
          <p:cNvSpPr/>
          <p:nvPr/>
        </p:nvSpPr>
        <p:spPr>
          <a:xfrm>
            <a:off x="1571604" y="4786322"/>
            <a:ext cx="2143140"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3-ajouter 20 ml de gélose BEA  </a:t>
            </a:r>
            <a:endParaRPr lang="fr-FR" dirty="0"/>
          </a:p>
        </p:txBody>
      </p:sp>
      <p:sp>
        <p:nvSpPr>
          <p:cNvPr id="17" name="Ellipse 16"/>
          <p:cNvSpPr/>
          <p:nvPr/>
        </p:nvSpPr>
        <p:spPr>
          <a:xfrm>
            <a:off x="6572264" y="2500306"/>
            <a:ext cx="2000264"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5- laisser solidifier </a:t>
            </a:r>
            <a:endParaRPr lang="fr-FR" dirty="0"/>
          </a:p>
        </p:txBody>
      </p:sp>
      <p:sp>
        <p:nvSpPr>
          <p:cNvPr id="18" name="Ellipse 17"/>
          <p:cNvSpPr/>
          <p:nvPr/>
        </p:nvSpPr>
        <p:spPr>
          <a:xfrm>
            <a:off x="5715008" y="500042"/>
            <a:ext cx="2786082" cy="1714512"/>
          </a:xfrm>
          <a:prstGeom prst="ellipse">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6- incuber à 37°C/24 h </a:t>
            </a:r>
          </a:p>
          <a:p>
            <a:pPr algn="ctr"/>
            <a:r>
              <a:rPr lang="fr-FR" dirty="0" smtClean="0"/>
              <a:t>Dénombrement  </a:t>
            </a:r>
            <a:endParaRPr lang="fr-FR" dirty="0"/>
          </a:p>
        </p:txBody>
      </p:sp>
      <p:cxnSp>
        <p:nvCxnSpPr>
          <p:cNvPr id="11" name="Connecteur en arc 10"/>
          <p:cNvCxnSpPr/>
          <p:nvPr/>
        </p:nvCxnSpPr>
        <p:spPr>
          <a:xfrm rot="10800000" flipV="1">
            <a:off x="2571736" y="3357562"/>
            <a:ext cx="642942" cy="142876"/>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Connecteur en arc 18"/>
          <p:cNvCxnSpPr/>
          <p:nvPr/>
        </p:nvCxnSpPr>
        <p:spPr>
          <a:xfrm rot="5400000" flipH="1" flipV="1">
            <a:off x="5581656" y="1857364"/>
            <a:ext cx="704856" cy="581028"/>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0" name="Connecteur en arc 19"/>
          <p:cNvCxnSpPr/>
          <p:nvPr/>
        </p:nvCxnSpPr>
        <p:spPr>
          <a:xfrm rot="10800000">
            <a:off x="2928926" y="2214554"/>
            <a:ext cx="571504" cy="28575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1" name="Connecteur en arc 20"/>
          <p:cNvCxnSpPr/>
          <p:nvPr/>
        </p:nvCxnSpPr>
        <p:spPr>
          <a:xfrm>
            <a:off x="5857884" y="3214686"/>
            <a:ext cx="785818" cy="500066"/>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2" name="Connecteur en arc 21"/>
          <p:cNvCxnSpPr/>
          <p:nvPr/>
        </p:nvCxnSpPr>
        <p:spPr>
          <a:xfrm rot="10800000" flipV="1">
            <a:off x="3000364" y="4357694"/>
            <a:ext cx="571504" cy="428628"/>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3" name="Connecteur en arc 22"/>
          <p:cNvCxnSpPr/>
          <p:nvPr/>
        </p:nvCxnSpPr>
        <p:spPr>
          <a:xfrm rot="16200000" flipH="1">
            <a:off x="5036347" y="4536289"/>
            <a:ext cx="714380" cy="35719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24" name="Espace réservé du numéro de diapositive 23"/>
          <p:cNvSpPr>
            <a:spLocks noGrp="1"/>
          </p:cNvSpPr>
          <p:nvPr>
            <p:ph type="sldNum" sz="quarter" idx="12"/>
          </p:nvPr>
        </p:nvSpPr>
        <p:spPr/>
        <p:txBody>
          <a:bodyPr/>
          <a:lstStyle/>
          <a:p>
            <a:fld id="{CF4668DC-857F-487D-BFFA-8C0CA5037977}" type="slidenum">
              <a:rPr lang="fr-BE" smtClean="0"/>
              <a:pPr/>
              <a:t>15</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 calcmode="lin" valueType="num">
                                      <p:cBhvr additive="base">
                                        <p:cTn id="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2">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additive="base">
                                        <p:cTn id="1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ppt_x"/>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fill="hold"/>
                                        <p:tgtEl>
                                          <p:spTgt spid="18"/>
                                        </p:tgtEl>
                                        <p:attrNameLst>
                                          <p:attrName>ppt_x</p:attrName>
                                        </p:attrNameLst>
                                      </p:cBhvr>
                                      <p:tavLst>
                                        <p:tav tm="0">
                                          <p:val>
                                            <p:strVal val="#ppt_x"/>
                                          </p:val>
                                        </p:tav>
                                        <p:tav tm="100000">
                                          <p:val>
                                            <p:strVal val="#ppt_x"/>
                                          </p:val>
                                        </p:tav>
                                      </p:tavLst>
                                    </p:anim>
                                    <p:anim calcmode="lin" valueType="num">
                                      <p:cBhvr additive="base">
                                        <p:cTn id="8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animBg="1"/>
      <p:bldP spid="13" grpId="0" animBg="1"/>
      <p:bldP spid="14" grpId="0" animBg="1"/>
      <p:bldP spid="15" grpId="0" animBg="1"/>
      <p:bldP spid="16" grpId="0" animBg="1"/>
      <p:bldP spid="17"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2857488" y="332656"/>
            <a:ext cx="3786214" cy="864096"/>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i="1" dirty="0" smtClean="0">
                <a:solidFill>
                  <a:schemeClr val="tx1"/>
                </a:solidFill>
              </a:rPr>
              <a:t>Salmonelle</a:t>
            </a:r>
            <a:r>
              <a:rPr lang="fr-FR" b="1" dirty="0" smtClean="0"/>
              <a:t> </a:t>
            </a:r>
            <a:endParaRPr lang="fr-FR" b="1" dirty="0"/>
          </a:p>
        </p:txBody>
      </p:sp>
      <p:sp>
        <p:nvSpPr>
          <p:cNvPr id="5" name="Rectangle à coins arrondis 4"/>
          <p:cNvSpPr/>
          <p:nvPr/>
        </p:nvSpPr>
        <p:spPr>
          <a:xfrm>
            <a:off x="1187624" y="1988840"/>
            <a:ext cx="2232248" cy="8640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solidFill>
                  <a:schemeClr val="tx1"/>
                </a:solidFill>
              </a:rPr>
              <a:t> Enrichissement </a:t>
            </a:r>
            <a:endParaRPr lang="fr-FR" dirty="0">
              <a:solidFill>
                <a:schemeClr val="tx1"/>
              </a:solidFill>
            </a:endParaRPr>
          </a:p>
        </p:txBody>
      </p:sp>
      <p:sp>
        <p:nvSpPr>
          <p:cNvPr id="6" name="Rectangle à coins arrondis 5"/>
          <p:cNvSpPr/>
          <p:nvPr/>
        </p:nvSpPr>
        <p:spPr>
          <a:xfrm>
            <a:off x="5508104" y="1988840"/>
            <a:ext cx="2736304" cy="79208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solidFill>
                  <a:schemeClr val="tx1"/>
                </a:solidFill>
              </a:rPr>
              <a:t>Isolement</a:t>
            </a:r>
            <a:r>
              <a:rPr lang="fr-FR" dirty="0" smtClean="0"/>
              <a:t> </a:t>
            </a:r>
            <a:endParaRPr lang="fr-FR" dirty="0"/>
          </a:p>
        </p:txBody>
      </p:sp>
      <p:sp>
        <p:nvSpPr>
          <p:cNvPr id="1025" name="Rectangle 1"/>
          <p:cNvSpPr>
            <a:spLocks noChangeArrowheads="1"/>
          </p:cNvSpPr>
          <p:nvPr/>
        </p:nvSpPr>
        <p:spPr bwMode="auto">
          <a:xfrm>
            <a:off x="4283968" y="43934"/>
            <a:ext cx="380397"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4439592"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4439591"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4479634"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4439592"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4439592"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4439592"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4439592"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Flèche courbée vers la droite 19"/>
          <p:cNvSpPr/>
          <p:nvPr/>
        </p:nvSpPr>
        <p:spPr>
          <a:xfrm>
            <a:off x="1619672" y="980728"/>
            <a:ext cx="1224136" cy="936104"/>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solidFill>
                <a:schemeClr val="tx1"/>
              </a:solidFill>
            </a:endParaRPr>
          </a:p>
        </p:txBody>
      </p:sp>
      <p:sp>
        <p:nvSpPr>
          <p:cNvPr id="22" name="Rectangle à coins arrondis 21"/>
          <p:cNvSpPr/>
          <p:nvPr/>
        </p:nvSpPr>
        <p:spPr>
          <a:xfrm>
            <a:off x="1043608" y="2996952"/>
            <a:ext cx="2448272" cy="331236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solidFill>
                  <a:schemeClr val="tx1"/>
                </a:solidFill>
              </a:rPr>
              <a:t>1 ml de la dilution 10</a:t>
            </a:r>
            <a:r>
              <a:rPr lang="fr-FR" b="1" baseline="30000" dirty="0" smtClean="0">
                <a:solidFill>
                  <a:schemeClr val="tx1"/>
                </a:solidFill>
              </a:rPr>
              <a:t>-2</a:t>
            </a:r>
            <a:r>
              <a:rPr lang="fr-FR" b="1" dirty="0" smtClean="0">
                <a:solidFill>
                  <a:schemeClr val="tx1"/>
                </a:solidFill>
              </a:rPr>
              <a:t> dans chaque tube de milieu Sélénite cystine </a:t>
            </a:r>
          </a:p>
          <a:p>
            <a:pPr algn="ctr"/>
            <a:r>
              <a:rPr lang="fr-FR" b="1" dirty="0" smtClean="0">
                <a:solidFill>
                  <a:schemeClr val="tx1"/>
                </a:solidFill>
              </a:rPr>
              <a:t>Incubation à 37 ° C pendant 24h </a:t>
            </a:r>
            <a:endParaRPr lang="fr-FR" b="1" dirty="0">
              <a:solidFill>
                <a:schemeClr val="tx1"/>
              </a:solidFill>
            </a:endParaRPr>
          </a:p>
        </p:txBody>
      </p:sp>
      <p:sp>
        <p:nvSpPr>
          <p:cNvPr id="23" name="Rectangle à coins arrondis 22"/>
          <p:cNvSpPr/>
          <p:nvPr/>
        </p:nvSpPr>
        <p:spPr>
          <a:xfrm>
            <a:off x="5508104" y="2924944"/>
            <a:ext cx="2736304" cy="324036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solidFill>
                  <a:schemeClr val="tx1"/>
                </a:solidFill>
              </a:rPr>
              <a:t>Porter 100µl de chaque tube d’enrichissement </a:t>
            </a:r>
          </a:p>
          <a:p>
            <a:pPr lvl="0" algn="ctr"/>
            <a:r>
              <a:rPr lang="fr-FR" b="1" dirty="0" smtClean="0">
                <a:solidFill>
                  <a:schemeClr val="tx1"/>
                </a:solidFill>
              </a:rPr>
              <a:t>dans une boite de pétri de Mac </a:t>
            </a:r>
            <a:r>
              <a:rPr lang="fr-FR" b="1" dirty="0" err="1" smtClean="0">
                <a:solidFill>
                  <a:schemeClr val="tx1"/>
                </a:solidFill>
              </a:rPr>
              <a:t>konky</a:t>
            </a:r>
            <a:r>
              <a:rPr lang="fr-FR" b="1" dirty="0" smtClean="0">
                <a:solidFill>
                  <a:schemeClr val="tx1"/>
                </a:solidFill>
              </a:rPr>
              <a:t> </a:t>
            </a:r>
          </a:p>
          <a:p>
            <a:pPr algn="ctr"/>
            <a:r>
              <a:rPr lang="fr-FR" b="1" dirty="0" smtClean="0">
                <a:solidFill>
                  <a:schemeClr val="tx1"/>
                </a:solidFill>
              </a:rPr>
              <a:t>Incuber à 37°C /24 h</a:t>
            </a:r>
          </a:p>
        </p:txBody>
      </p:sp>
      <p:sp>
        <p:nvSpPr>
          <p:cNvPr id="16" name="Espace réservé du numéro de diapositive 15"/>
          <p:cNvSpPr>
            <a:spLocks noGrp="1"/>
          </p:cNvSpPr>
          <p:nvPr>
            <p:ph type="sldNum" sz="quarter" idx="12"/>
          </p:nvPr>
        </p:nvSpPr>
        <p:spPr/>
        <p:txBody>
          <a:bodyPr/>
          <a:lstStyle/>
          <a:p>
            <a:fld id="{CF4668DC-857F-487D-BFFA-8C0CA5037977}" type="slidenum">
              <a:rPr lang="fr-BE" smtClean="0"/>
              <a:pPr/>
              <a:t>16</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20" grpId="0" animBg="1"/>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5715008" y="357166"/>
            <a:ext cx="2746648" cy="1575048"/>
          </a:xfrm>
          <a:prstGeom prst="ellipse">
            <a:avLst/>
          </a:prstGeom>
          <a:solidFill>
            <a:schemeClr val="bg1"/>
          </a:solidFill>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r>
              <a:rPr lang="fr-FR" sz="2000" dirty="0" smtClean="0"/>
              <a:t>1-Faire des dilutions</a:t>
            </a:r>
            <a:endParaRPr lang="fr-FR" sz="2000" dirty="0"/>
          </a:p>
        </p:txBody>
      </p:sp>
      <p:sp>
        <p:nvSpPr>
          <p:cNvPr id="4" name="Rectangle à coins arrondis 3"/>
          <p:cNvSpPr/>
          <p:nvPr/>
        </p:nvSpPr>
        <p:spPr>
          <a:xfrm>
            <a:off x="2643174" y="2285992"/>
            <a:ext cx="3672408" cy="151216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400" b="1" i="1" dirty="0" smtClean="0">
                <a:solidFill>
                  <a:schemeClr val="tx1"/>
                </a:solidFill>
              </a:rPr>
              <a:t>Clostridium sulfito-réducteu</a:t>
            </a:r>
            <a:r>
              <a:rPr lang="fr-FR" b="1" i="1" dirty="0" smtClean="0">
                <a:solidFill>
                  <a:schemeClr val="tx1"/>
                </a:solidFill>
              </a:rPr>
              <a:t>r</a:t>
            </a:r>
            <a:r>
              <a:rPr lang="fr-FR" b="1" i="1" dirty="0" smtClean="0"/>
              <a:t> </a:t>
            </a:r>
            <a:endParaRPr lang="fr-FR" i="1" dirty="0" smtClean="0"/>
          </a:p>
          <a:p>
            <a:pPr algn="ctr"/>
            <a:endParaRPr lang="fr-FR" dirty="0"/>
          </a:p>
        </p:txBody>
      </p:sp>
      <p:sp>
        <p:nvSpPr>
          <p:cNvPr id="6" name="Ellipse 5"/>
          <p:cNvSpPr/>
          <p:nvPr/>
        </p:nvSpPr>
        <p:spPr>
          <a:xfrm>
            <a:off x="214282" y="642918"/>
            <a:ext cx="2843808" cy="1296144"/>
          </a:xfrm>
          <a:prstGeom prst="ellipse">
            <a:avLst/>
          </a:prstGeom>
          <a:solidFill>
            <a:schemeClr val="bg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solidFill>
                  <a:schemeClr val="tx1"/>
                </a:solidFill>
              </a:rPr>
              <a:t>2-Chauffer les dilutions après les refroidir  </a:t>
            </a:r>
            <a:endParaRPr lang="fr-FR" dirty="0">
              <a:solidFill>
                <a:schemeClr val="tx1"/>
              </a:solidFill>
            </a:endParaRPr>
          </a:p>
        </p:txBody>
      </p:sp>
      <p:sp>
        <p:nvSpPr>
          <p:cNvPr id="7" name="Ellipse 6"/>
          <p:cNvSpPr/>
          <p:nvPr/>
        </p:nvSpPr>
        <p:spPr>
          <a:xfrm>
            <a:off x="251520" y="4149080"/>
            <a:ext cx="3168352" cy="2016224"/>
          </a:xfrm>
          <a:prstGeom prst="ellipse">
            <a:avLst/>
          </a:prstGeom>
          <a:solidFill>
            <a:schemeClr val="bg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solidFill>
                  <a:schemeClr val="tx1"/>
                </a:solidFill>
              </a:rPr>
              <a:t>3- mettre 1ml de chaque dilution dans un tubes du VF et ajouter une goutte d’</a:t>
            </a:r>
            <a:r>
              <a:rPr lang="fr-FR" dirty="0" err="1" smtClean="0">
                <a:solidFill>
                  <a:schemeClr val="tx1"/>
                </a:solidFill>
              </a:rPr>
              <a:t>huille</a:t>
            </a:r>
            <a:r>
              <a:rPr lang="fr-FR" dirty="0" smtClean="0">
                <a:solidFill>
                  <a:schemeClr val="tx1"/>
                </a:solidFill>
              </a:rPr>
              <a:t> de paraffine </a:t>
            </a:r>
            <a:endParaRPr lang="fr-FR" dirty="0">
              <a:solidFill>
                <a:schemeClr val="tx1"/>
              </a:solidFill>
            </a:endParaRPr>
          </a:p>
        </p:txBody>
      </p:sp>
      <p:sp>
        <p:nvSpPr>
          <p:cNvPr id="8" name="Ellipse 7"/>
          <p:cNvSpPr/>
          <p:nvPr/>
        </p:nvSpPr>
        <p:spPr>
          <a:xfrm>
            <a:off x="5148064" y="4725144"/>
            <a:ext cx="2736304" cy="1656184"/>
          </a:xfrm>
          <a:prstGeom prst="ellipse">
            <a:avLst/>
          </a:prstGeom>
          <a:solidFill>
            <a:schemeClr val="bg1"/>
          </a:solidFill>
          <a:ln/>
        </p:spPr>
        <p:style>
          <a:lnRef idx="1">
            <a:schemeClr val="accent4"/>
          </a:lnRef>
          <a:fillRef idx="2">
            <a:schemeClr val="accent4"/>
          </a:fillRef>
          <a:effectRef idx="1">
            <a:schemeClr val="accent4"/>
          </a:effectRef>
          <a:fontRef idx="minor">
            <a:schemeClr val="dk1"/>
          </a:fontRef>
        </p:style>
        <p:txBody>
          <a:bodyPr rtlCol="0" anchor="ctr"/>
          <a:lstStyle/>
          <a:p>
            <a:pPr lvl="0" algn="ctr"/>
            <a:r>
              <a:rPr lang="fr-FR" dirty="0" smtClean="0">
                <a:solidFill>
                  <a:schemeClr val="tx1"/>
                </a:solidFill>
              </a:rPr>
              <a:t>4-Incuber à 37°C pendant 24 et 48 heures</a:t>
            </a:r>
            <a:r>
              <a:rPr lang="fr-FR" dirty="0" smtClean="0"/>
              <a:t>.</a:t>
            </a:r>
          </a:p>
          <a:p>
            <a:pPr algn="ctr"/>
            <a:endParaRPr lang="fr-FR" dirty="0">
              <a:solidFill>
                <a:schemeClr val="tx1"/>
              </a:solidFill>
            </a:endParaRPr>
          </a:p>
        </p:txBody>
      </p:sp>
      <p:sp>
        <p:nvSpPr>
          <p:cNvPr id="10" name="Ellipse 9"/>
          <p:cNvSpPr/>
          <p:nvPr/>
        </p:nvSpPr>
        <p:spPr>
          <a:xfrm>
            <a:off x="6500826" y="3071810"/>
            <a:ext cx="2428892" cy="1440160"/>
          </a:xfrm>
          <a:prstGeom prst="ellipse">
            <a:avLst/>
          </a:prstGeom>
          <a:solidFill>
            <a:schemeClr val="bg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solidFill>
                  <a:schemeClr val="tx1"/>
                </a:solidFill>
              </a:rPr>
              <a:t>5- dénombrement </a:t>
            </a:r>
            <a:endParaRPr lang="fr-FR" dirty="0">
              <a:solidFill>
                <a:schemeClr val="tx1"/>
              </a:solidFill>
            </a:endParaRPr>
          </a:p>
        </p:txBody>
      </p:sp>
      <p:cxnSp>
        <p:nvCxnSpPr>
          <p:cNvPr id="12" name="Connecteur en arc 11"/>
          <p:cNvCxnSpPr/>
          <p:nvPr/>
        </p:nvCxnSpPr>
        <p:spPr>
          <a:xfrm rot="10800000">
            <a:off x="1907704" y="1988840"/>
            <a:ext cx="735470" cy="511466"/>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2" name="Connecteur en arc 21"/>
          <p:cNvCxnSpPr/>
          <p:nvPr/>
        </p:nvCxnSpPr>
        <p:spPr>
          <a:xfrm rot="5400000" flipH="1" flipV="1">
            <a:off x="6145916" y="1997960"/>
            <a:ext cx="645792" cy="36460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5" name="Connecteur en arc 24"/>
          <p:cNvCxnSpPr/>
          <p:nvPr/>
        </p:nvCxnSpPr>
        <p:spPr>
          <a:xfrm rot="10800000" flipV="1">
            <a:off x="2627784" y="3789040"/>
            <a:ext cx="715520" cy="506336"/>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8" name="Connecteur en arc 27"/>
          <p:cNvCxnSpPr/>
          <p:nvPr/>
        </p:nvCxnSpPr>
        <p:spPr>
          <a:xfrm>
            <a:off x="6286512" y="2786058"/>
            <a:ext cx="720080" cy="36004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4" name="Connecteur en arc 33"/>
          <p:cNvCxnSpPr/>
          <p:nvPr/>
        </p:nvCxnSpPr>
        <p:spPr>
          <a:xfrm rot="16200000" flipH="1">
            <a:off x="5292080" y="3933056"/>
            <a:ext cx="936104" cy="64807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13" name="Espace réservé du numéro de diapositive 12"/>
          <p:cNvSpPr>
            <a:spLocks noGrp="1"/>
          </p:cNvSpPr>
          <p:nvPr>
            <p:ph type="sldNum" sz="quarter" idx="12"/>
          </p:nvPr>
        </p:nvSpPr>
        <p:spPr/>
        <p:txBody>
          <a:bodyPr/>
          <a:lstStyle/>
          <a:p>
            <a:fld id="{CF4668DC-857F-487D-BFFA-8C0CA5037977}" type="slidenum">
              <a:rPr lang="fr-BE" smtClean="0"/>
              <a:pPr/>
              <a:t>17</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ppt_x"/>
                                          </p:val>
                                        </p:tav>
                                        <p:tav tm="100000">
                                          <p:val>
                                            <p:strVal val="#ppt_x"/>
                                          </p:val>
                                        </p:tav>
                                      </p:tavLst>
                                    </p:anim>
                                    <p:anim calcmode="lin" valueType="num">
                                      <p:cBhvr additive="base">
                                        <p:cTn id="6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6" grpId="0" animBg="1"/>
      <p:bldP spid="7" grpId="0" animBg="1"/>
      <p:bldP spid="8"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CF4668DC-857F-487D-BFFA-8C0CA5037977}" type="slidenum">
              <a:rPr lang="fr-BE" smtClean="0"/>
              <a:pPr/>
              <a:t>18</a:t>
            </a:fld>
            <a:endParaRPr lang="fr-BE"/>
          </a:p>
        </p:txBody>
      </p:sp>
      <p:pic>
        <p:nvPicPr>
          <p:cNvPr id="1026" name="Picture 2"/>
          <p:cNvPicPr>
            <a:picLocks noGrp="1" noChangeAspect="1" noChangeArrowheads="1"/>
          </p:cNvPicPr>
          <p:nvPr>
            <p:ph idx="1"/>
          </p:nvPr>
        </p:nvPicPr>
        <p:blipFill>
          <a:blip r:embed="rId2" cstate="print"/>
          <a:srcRect/>
          <a:stretch>
            <a:fillRect/>
          </a:stretch>
        </p:blipFill>
        <p:spPr bwMode="auto">
          <a:xfrm>
            <a:off x="2195736" y="1988840"/>
            <a:ext cx="4525963" cy="4525963"/>
          </a:xfrm>
          <a:prstGeom prst="rect">
            <a:avLst/>
          </a:prstGeom>
          <a:noFill/>
          <a:ln w="9525">
            <a:noFill/>
            <a:miter lim="800000"/>
            <a:headEnd/>
            <a:tailEnd/>
          </a:ln>
          <a:effectLst/>
        </p:spPr>
      </p:pic>
      <p:sp>
        <p:nvSpPr>
          <p:cNvPr id="8" name="Rectangle à coins arrondis 7"/>
          <p:cNvSpPr/>
          <p:nvPr/>
        </p:nvSpPr>
        <p:spPr>
          <a:xfrm>
            <a:off x="1115616" y="332656"/>
            <a:ext cx="6786610" cy="144016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3200" dirty="0" smtClean="0"/>
              <a:t>Analyse physico-chimique  </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CF4668DC-857F-487D-BFFA-8C0CA5037977}" type="slidenum">
              <a:rPr lang="fr-BE" smtClean="0"/>
              <a:pPr/>
              <a:t>19</a:t>
            </a:fld>
            <a:endParaRPr lang="fr-BE"/>
          </a:p>
        </p:txBody>
      </p:sp>
      <p:pic>
        <p:nvPicPr>
          <p:cNvPr id="7" name="Picture 2"/>
          <p:cNvPicPr>
            <a:picLocks noGrp="1" noChangeAspect="1" noChangeArrowheads="1"/>
          </p:cNvPicPr>
          <p:nvPr>
            <p:ph idx="1"/>
          </p:nvPr>
        </p:nvPicPr>
        <p:blipFill>
          <a:blip r:embed="rId2" cstate="print"/>
          <a:srcRect/>
          <a:stretch>
            <a:fillRect/>
          </a:stretch>
        </p:blipFill>
        <p:spPr bwMode="auto">
          <a:xfrm>
            <a:off x="2555776" y="1592796"/>
            <a:ext cx="3163416" cy="4745124"/>
          </a:xfrm>
          <a:prstGeom prst="rect">
            <a:avLst/>
          </a:prstGeom>
          <a:noFill/>
          <a:ln w="9525">
            <a:noFill/>
            <a:miter lim="800000"/>
            <a:headEnd/>
            <a:tailEnd/>
          </a:ln>
        </p:spPr>
      </p:pic>
      <p:sp>
        <p:nvSpPr>
          <p:cNvPr id="8" name="Titre 7"/>
          <p:cNvSpPr>
            <a:spLocks noGrp="1"/>
          </p:cNvSpPr>
          <p:nvPr>
            <p:ph type="title"/>
          </p:nvPr>
        </p:nvSpPr>
        <p:spPr>
          <a:xfrm>
            <a:off x="2411760" y="332656"/>
            <a:ext cx="3528392" cy="10801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3200" dirty="0" smtClean="0"/>
              <a:t>pH   </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74638"/>
            <a:ext cx="8572560" cy="1143000"/>
          </a:xfrm>
        </p:spPr>
        <p:txBody>
          <a:bodyPr/>
          <a:lstStyle/>
          <a:p>
            <a:r>
              <a:rPr lang="fr-FR" dirty="0" smtClean="0"/>
              <a:t> </a:t>
            </a:r>
            <a:endParaRPr lang="fr-FR" dirty="0"/>
          </a:p>
        </p:txBody>
      </p:sp>
      <p:sp>
        <p:nvSpPr>
          <p:cNvPr id="3" name="Espace réservé du contenu 2"/>
          <p:cNvSpPr>
            <a:spLocks noGrp="1"/>
          </p:cNvSpPr>
          <p:nvPr>
            <p:ph idx="1"/>
          </p:nvPr>
        </p:nvSpPr>
        <p:spPr>
          <a:xfrm>
            <a:off x="323528" y="1600200"/>
            <a:ext cx="8363272" cy="5257800"/>
          </a:xfrm>
        </p:spPr>
        <p:txBody>
          <a:bodyPr/>
          <a:lstStyle/>
          <a:p>
            <a:pPr algn="just"/>
            <a:endParaRPr lang="fr-FR" dirty="0" smtClean="0"/>
          </a:p>
          <a:p>
            <a:pPr algn="just"/>
            <a:r>
              <a:rPr lang="fr-FR" dirty="0" smtClean="0"/>
              <a:t>Objectif</a:t>
            </a:r>
            <a:endParaRPr lang="fr-FR" dirty="0" smtClean="0"/>
          </a:p>
          <a:p>
            <a:pPr algn="just">
              <a:lnSpc>
                <a:spcPct val="150000"/>
              </a:lnSpc>
            </a:pPr>
            <a:r>
              <a:rPr lang="fr-FR" dirty="0" smtClean="0"/>
              <a:t>Introduction </a:t>
            </a:r>
          </a:p>
          <a:p>
            <a:pPr algn="just">
              <a:lnSpc>
                <a:spcPct val="150000"/>
              </a:lnSpc>
            </a:pPr>
            <a:r>
              <a:rPr lang="fr-FR" dirty="0" smtClean="0"/>
              <a:t>Expérimentation</a:t>
            </a:r>
            <a:endParaRPr lang="fr-FR" dirty="0" smtClean="0"/>
          </a:p>
          <a:p>
            <a:pPr algn="just">
              <a:lnSpc>
                <a:spcPct val="150000"/>
              </a:lnSpc>
            </a:pPr>
            <a:r>
              <a:rPr lang="fr-FR" dirty="0" smtClean="0"/>
              <a:t>Résultat et discussion</a:t>
            </a:r>
          </a:p>
          <a:p>
            <a:pPr algn="just">
              <a:lnSpc>
                <a:spcPct val="150000"/>
              </a:lnSpc>
            </a:pPr>
            <a:r>
              <a:rPr lang="fr-FR" dirty="0" smtClean="0"/>
              <a:t>Conclusion  </a:t>
            </a:r>
          </a:p>
          <a:p>
            <a:endParaRPr lang="fr-FR" dirty="0" smtClean="0"/>
          </a:p>
          <a:p>
            <a:endParaRPr lang="fr-FR" dirty="0" smtClean="0"/>
          </a:p>
          <a:p>
            <a:endParaRPr lang="fr-FR" dirty="0" smtClean="0"/>
          </a:p>
          <a:p>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2</a:t>
            </a:fld>
            <a:endParaRPr lang="fr-BE"/>
          </a:p>
        </p:txBody>
      </p:sp>
      <p:sp>
        <p:nvSpPr>
          <p:cNvPr id="5" name="Rectangle à coins arrondis 4"/>
          <p:cNvSpPr/>
          <p:nvPr/>
        </p:nvSpPr>
        <p:spPr>
          <a:xfrm>
            <a:off x="395536" y="332656"/>
            <a:ext cx="3950750" cy="14299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4000" b="1" dirty="0" smtClean="0"/>
              <a:t>Plan</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CF4668DC-857F-487D-BFFA-8C0CA5037977}" type="slidenum">
              <a:rPr lang="fr-BE" smtClean="0"/>
              <a:pPr/>
              <a:t>20</a:t>
            </a:fld>
            <a:endParaRPr lang="fr-BE"/>
          </a:p>
        </p:txBody>
      </p:sp>
      <p:pic>
        <p:nvPicPr>
          <p:cNvPr id="7" name="Picture 2"/>
          <p:cNvPicPr>
            <a:picLocks noGrp="1" noChangeAspect="1" noChangeArrowheads="1"/>
          </p:cNvPicPr>
          <p:nvPr>
            <p:ph idx="1"/>
          </p:nvPr>
        </p:nvPicPr>
        <p:blipFill>
          <a:blip r:embed="rId2" cstate="print"/>
          <a:srcRect/>
          <a:stretch>
            <a:fillRect/>
          </a:stretch>
        </p:blipFill>
        <p:spPr bwMode="auto">
          <a:xfrm>
            <a:off x="1277315" y="1600200"/>
            <a:ext cx="6589369" cy="4525963"/>
          </a:xfrm>
          <a:prstGeom prst="rect">
            <a:avLst/>
          </a:prstGeom>
          <a:noFill/>
          <a:ln w="9525">
            <a:noFill/>
            <a:miter lim="800000"/>
            <a:headEnd/>
            <a:tailEnd/>
          </a:ln>
        </p:spPr>
      </p:pic>
      <p:sp>
        <p:nvSpPr>
          <p:cNvPr id="8" name="Titre 7"/>
          <p:cNvSpPr>
            <a:spLocks noGrp="1"/>
          </p:cNvSpPr>
          <p:nvPr>
            <p:ph type="title"/>
          </p:nvPr>
        </p:nvSpPr>
        <p:spPr>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3200" dirty="0" smtClean="0"/>
              <a:t>L’acidité d’</a:t>
            </a:r>
            <a:r>
              <a:rPr lang="fr-FR" sz="3200" dirty="0" err="1" smtClean="0"/>
              <a:t>ornique</a:t>
            </a:r>
            <a:r>
              <a:rPr lang="fr-FR" sz="3200" dirty="0" smtClean="0"/>
              <a:t>    </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500042"/>
            <a:ext cx="8501122" cy="5857916"/>
          </a:xfrm>
        </p:spPr>
        <p:txBody>
          <a:bodyPr/>
          <a:lstStyle/>
          <a:p>
            <a:pPr>
              <a:buNone/>
            </a:pPr>
            <a:endParaRPr lang="fr-FR" dirty="0"/>
          </a:p>
        </p:txBody>
      </p:sp>
      <p:sp>
        <p:nvSpPr>
          <p:cNvPr id="4" name="Rectangle à coins arrondis 3"/>
          <p:cNvSpPr/>
          <p:nvPr/>
        </p:nvSpPr>
        <p:spPr>
          <a:xfrm>
            <a:off x="3428992" y="3214686"/>
            <a:ext cx="2714644" cy="164307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Matière sèche</a:t>
            </a:r>
            <a:endParaRPr lang="fr-FR" dirty="0"/>
          </a:p>
        </p:txBody>
      </p:sp>
      <p:sp>
        <p:nvSpPr>
          <p:cNvPr id="5" name="Ellipse 4"/>
          <p:cNvSpPr/>
          <p:nvPr/>
        </p:nvSpPr>
        <p:spPr>
          <a:xfrm>
            <a:off x="642910" y="1500174"/>
            <a:ext cx="2643206" cy="150019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dirty="0" smtClean="0"/>
              <a:t>1.Identifier  et peser les creusets en porcelaine</a:t>
            </a:r>
            <a:r>
              <a:rPr lang="fr-FR" dirty="0" smtClean="0"/>
              <a:t> </a:t>
            </a:r>
            <a:endParaRPr lang="fr-FR" dirty="0"/>
          </a:p>
        </p:txBody>
      </p:sp>
      <p:sp>
        <p:nvSpPr>
          <p:cNvPr id="7" name="Ellipse 6"/>
          <p:cNvSpPr/>
          <p:nvPr/>
        </p:nvSpPr>
        <p:spPr>
          <a:xfrm>
            <a:off x="6286512" y="1571612"/>
            <a:ext cx="2643206" cy="150019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4. Peser les en sortie de l’étuve </a:t>
            </a:r>
            <a:endParaRPr lang="fr-FR" dirty="0"/>
          </a:p>
        </p:txBody>
      </p:sp>
      <p:sp>
        <p:nvSpPr>
          <p:cNvPr id="8" name="Ellipse 7"/>
          <p:cNvSpPr/>
          <p:nvPr/>
        </p:nvSpPr>
        <p:spPr>
          <a:xfrm>
            <a:off x="428596" y="4572008"/>
            <a:ext cx="2643206" cy="150019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2.Prise d’essai 2g </a:t>
            </a:r>
          </a:p>
        </p:txBody>
      </p:sp>
      <p:sp>
        <p:nvSpPr>
          <p:cNvPr id="9" name="Ellipse 8"/>
          <p:cNvSpPr/>
          <p:nvPr/>
        </p:nvSpPr>
        <p:spPr>
          <a:xfrm>
            <a:off x="6286512" y="4572008"/>
            <a:ext cx="2643206" cy="150019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3. Mettre dans une étuve à ventilé 105°C /3h</a:t>
            </a:r>
            <a:endParaRPr lang="fr-FR" dirty="0"/>
          </a:p>
        </p:txBody>
      </p:sp>
      <p:cxnSp>
        <p:nvCxnSpPr>
          <p:cNvPr id="13" name="Connecteur en arc 12"/>
          <p:cNvCxnSpPr/>
          <p:nvPr/>
        </p:nvCxnSpPr>
        <p:spPr>
          <a:xfrm rot="10800000">
            <a:off x="3143240" y="2643182"/>
            <a:ext cx="928694" cy="571504"/>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6" name="Connecteur en arc 15"/>
          <p:cNvCxnSpPr/>
          <p:nvPr/>
        </p:nvCxnSpPr>
        <p:spPr>
          <a:xfrm>
            <a:off x="6143636" y="4286256"/>
            <a:ext cx="785818" cy="35719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7" name="Connecteur en arc 16"/>
          <p:cNvCxnSpPr/>
          <p:nvPr/>
        </p:nvCxnSpPr>
        <p:spPr>
          <a:xfrm flipV="1">
            <a:off x="5786446" y="2928934"/>
            <a:ext cx="928694" cy="28575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8" name="Connecteur en arc 17"/>
          <p:cNvCxnSpPr/>
          <p:nvPr/>
        </p:nvCxnSpPr>
        <p:spPr>
          <a:xfrm rot="10800000" flipV="1">
            <a:off x="2500298" y="4286256"/>
            <a:ext cx="928694" cy="35719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12" name="Espace réservé du numéro de diapositive 11"/>
          <p:cNvSpPr>
            <a:spLocks noGrp="1"/>
          </p:cNvSpPr>
          <p:nvPr>
            <p:ph type="sldNum" sz="quarter" idx="12"/>
          </p:nvPr>
        </p:nvSpPr>
        <p:spPr/>
        <p:txBody>
          <a:bodyPr/>
          <a:lstStyle/>
          <a:p>
            <a:fld id="{CF4668DC-857F-487D-BFFA-8C0CA5037977}" type="slidenum">
              <a:rPr lang="fr-BE" smtClean="0"/>
              <a:pPr/>
              <a:t>21</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57166"/>
            <a:ext cx="8229600" cy="6000792"/>
          </a:xfrm>
        </p:spPr>
        <p:txBody>
          <a:bodyPr/>
          <a:lstStyle/>
          <a:p>
            <a:pPr>
              <a:buNone/>
            </a:pPr>
            <a:endParaRPr lang="fr-FR" dirty="0"/>
          </a:p>
        </p:txBody>
      </p:sp>
      <p:sp>
        <p:nvSpPr>
          <p:cNvPr id="4" name="Rectangle à coins arrondis 3"/>
          <p:cNvSpPr/>
          <p:nvPr/>
        </p:nvSpPr>
        <p:spPr>
          <a:xfrm>
            <a:off x="3357554" y="3000372"/>
            <a:ext cx="2500330" cy="171451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Cendres </a:t>
            </a:r>
            <a:endParaRPr lang="fr-FR" dirty="0"/>
          </a:p>
        </p:txBody>
      </p:sp>
      <p:sp>
        <p:nvSpPr>
          <p:cNvPr id="5" name="Ellipse 4"/>
          <p:cNvSpPr/>
          <p:nvPr/>
        </p:nvSpPr>
        <p:spPr>
          <a:xfrm>
            <a:off x="642910" y="1500174"/>
            <a:ext cx="2428892" cy="18573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1.Identifier  et peser les creusets en porcelaine </a:t>
            </a:r>
            <a:endParaRPr lang="fr-FR" dirty="0"/>
          </a:p>
        </p:txBody>
      </p:sp>
      <p:sp>
        <p:nvSpPr>
          <p:cNvPr id="6" name="Ellipse 5"/>
          <p:cNvSpPr/>
          <p:nvPr/>
        </p:nvSpPr>
        <p:spPr>
          <a:xfrm>
            <a:off x="6072198" y="4572008"/>
            <a:ext cx="2428892" cy="18573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3. Mettre dans un four à moufle 150°C/2h </a:t>
            </a:r>
            <a:endParaRPr lang="fr-FR" dirty="0"/>
          </a:p>
        </p:txBody>
      </p:sp>
      <p:sp>
        <p:nvSpPr>
          <p:cNvPr id="7" name="Ellipse 6"/>
          <p:cNvSpPr/>
          <p:nvPr/>
        </p:nvSpPr>
        <p:spPr>
          <a:xfrm>
            <a:off x="5715008" y="1000108"/>
            <a:ext cx="2428892" cy="18573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4. Peser les en sortie du four</a:t>
            </a:r>
            <a:endParaRPr lang="fr-FR" dirty="0"/>
          </a:p>
        </p:txBody>
      </p:sp>
      <p:sp>
        <p:nvSpPr>
          <p:cNvPr id="8" name="Ellipse 7"/>
          <p:cNvSpPr/>
          <p:nvPr/>
        </p:nvSpPr>
        <p:spPr>
          <a:xfrm>
            <a:off x="714348" y="4643446"/>
            <a:ext cx="2428892" cy="18573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2.Prise d’essai 2g </a:t>
            </a:r>
          </a:p>
        </p:txBody>
      </p:sp>
      <p:cxnSp>
        <p:nvCxnSpPr>
          <p:cNvPr id="12" name="Connecteur en arc 11"/>
          <p:cNvCxnSpPr/>
          <p:nvPr/>
        </p:nvCxnSpPr>
        <p:spPr>
          <a:xfrm rot="10800000">
            <a:off x="3071802" y="2428868"/>
            <a:ext cx="857256" cy="571504"/>
          </a:xfrm>
          <a:prstGeom prst="curved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3" name="Connecteur en arc 12"/>
          <p:cNvCxnSpPr/>
          <p:nvPr/>
        </p:nvCxnSpPr>
        <p:spPr>
          <a:xfrm rot="5400000" flipH="1" flipV="1">
            <a:off x="5679289" y="2678901"/>
            <a:ext cx="500066" cy="285752"/>
          </a:xfrm>
          <a:prstGeom prst="curved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4" name="Connecteur en arc 13"/>
          <p:cNvCxnSpPr/>
          <p:nvPr/>
        </p:nvCxnSpPr>
        <p:spPr>
          <a:xfrm>
            <a:off x="5429256" y="4786322"/>
            <a:ext cx="642942" cy="500066"/>
          </a:xfrm>
          <a:prstGeom prst="curved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5" name="Connecteur en arc 14"/>
          <p:cNvCxnSpPr/>
          <p:nvPr/>
        </p:nvCxnSpPr>
        <p:spPr>
          <a:xfrm rot="10800000" flipV="1">
            <a:off x="3071802" y="4786322"/>
            <a:ext cx="642942" cy="500066"/>
          </a:xfrm>
          <a:prstGeom prst="curved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sp>
        <p:nvSpPr>
          <p:cNvPr id="16" name="Espace réservé du numéro de diapositive 15"/>
          <p:cNvSpPr>
            <a:spLocks noGrp="1"/>
          </p:cNvSpPr>
          <p:nvPr>
            <p:ph type="sldNum" sz="quarter" idx="12"/>
          </p:nvPr>
        </p:nvSpPr>
        <p:spPr/>
        <p:txBody>
          <a:bodyPr/>
          <a:lstStyle/>
          <a:p>
            <a:fld id="{CF4668DC-857F-487D-BFFA-8C0CA5037977}" type="slidenum">
              <a:rPr lang="fr-BE" smtClean="0"/>
              <a:pPr/>
              <a:t>22</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1857356" y="857232"/>
            <a:ext cx="5357850" cy="128588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800" dirty="0" smtClean="0"/>
              <a:t>Protéines</a:t>
            </a:r>
            <a:endParaRPr lang="fr-FR" sz="2800" dirty="0"/>
          </a:p>
        </p:txBody>
      </p:sp>
      <p:sp>
        <p:nvSpPr>
          <p:cNvPr id="7" name="Flèche vers le bas 6"/>
          <p:cNvSpPr/>
          <p:nvPr/>
        </p:nvSpPr>
        <p:spPr>
          <a:xfrm>
            <a:off x="6072198" y="2428868"/>
            <a:ext cx="500066" cy="142876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8" name="Ellipse 7"/>
          <p:cNvSpPr/>
          <p:nvPr/>
        </p:nvSpPr>
        <p:spPr>
          <a:xfrm>
            <a:off x="928662" y="3929066"/>
            <a:ext cx="3000396" cy="164307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Gamme d’étalon</a:t>
            </a:r>
            <a:endParaRPr lang="fr-FR" dirty="0"/>
          </a:p>
        </p:txBody>
      </p:sp>
      <p:sp>
        <p:nvSpPr>
          <p:cNvPr id="9" name="Ellipse 8"/>
          <p:cNvSpPr/>
          <p:nvPr/>
        </p:nvSpPr>
        <p:spPr>
          <a:xfrm>
            <a:off x="5072066" y="3929066"/>
            <a:ext cx="3000396" cy="164307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Echantillon </a:t>
            </a:r>
            <a:endParaRPr lang="fr-FR" dirty="0"/>
          </a:p>
        </p:txBody>
      </p:sp>
      <p:sp>
        <p:nvSpPr>
          <p:cNvPr id="10" name="Flèche vers le bas 9"/>
          <p:cNvSpPr/>
          <p:nvPr/>
        </p:nvSpPr>
        <p:spPr>
          <a:xfrm>
            <a:off x="2285984" y="2428868"/>
            <a:ext cx="500066" cy="142876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1" name="Espace réservé du numéro de diapositive 10"/>
          <p:cNvSpPr>
            <a:spLocks noGrp="1"/>
          </p:cNvSpPr>
          <p:nvPr>
            <p:ph type="sldNum" sz="quarter" idx="12"/>
          </p:nvPr>
        </p:nvSpPr>
        <p:spPr/>
        <p:txBody>
          <a:bodyPr/>
          <a:lstStyle/>
          <a:p>
            <a:fld id="{CF4668DC-857F-487D-BFFA-8C0CA5037977}" type="slidenum">
              <a:rPr lang="fr-BE" smtClean="0"/>
              <a:pPr/>
              <a:t>23</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lstStyle/>
          <a:p>
            <a:pPr>
              <a:buNone/>
            </a:pPr>
            <a:endParaRPr lang="fr-FR" dirty="0"/>
          </a:p>
        </p:txBody>
      </p:sp>
      <p:sp>
        <p:nvSpPr>
          <p:cNvPr id="5" name="Rectangle à coins arrondis 4"/>
          <p:cNvSpPr/>
          <p:nvPr/>
        </p:nvSpPr>
        <p:spPr>
          <a:xfrm>
            <a:off x="1357290" y="1500174"/>
            <a:ext cx="6215106" cy="364333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4800" dirty="0" smtClean="0"/>
              <a:t>Résultats </a:t>
            </a:r>
            <a:endParaRPr lang="fr-FR" sz="4800"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24</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357430"/>
            <a:ext cx="8229600" cy="1928826"/>
          </a:xfrm>
        </p:spPr>
        <p:txBody>
          <a:bodyPr/>
          <a:lstStyle/>
          <a:p>
            <a:r>
              <a:rPr lang="fr-FR" sz="5400" b="1" dirty="0" smtClean="0"/>
              <a:t>Résultats microbiologiques </a:t>
            </a:r>
            <a:r>
              <a:rPr lang="fr-FR" b="1" dirty="0" smtClean="0"/>
              <a:t> </a:t>
            </a:r>
            <a:endParaRPr lang="fr-FR" b="1"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pPr/>
              <a:t>25</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332656"/>
            <a:ext cx="8229600" cy="1143000"/>
          </a:xfrm>
        </p:spPr>
        <p:txBody>
          <a:bodyPr>
            <a:normAutofit/>
          </a:bodyPr>
          <a:lstStyle/>
          <a:p>
            <a:r>
              <a:rPr lang="fr-FR" sz="4000" dirty="0" smtClean="0"/>
              <a:t>Flore aérobie mésophile totale (FTAM)</a:t>
            </a:r>
            <a:endParaRPr lang="fr-FR" sz="4000" dirty="0"/>
          </a:p>
        </p:txBody>
      </p:sp>
      <p:sp>
        <p:nvSpPr>
          <p:cNvPr id="3" name="Espace réservé du contenu 2"/>
          <p:cNvSpPr>
            <a:spLocks noGrp="1"/>
          </p:cNvSpPr>
          <p:nvPr>
            <p:ph idx="1"/>
          </p:nvPr>
        </p:nvSpPr>
        <p:spPr>
          <a:xfrm>
            <a:off x="457200" y="1600200"/>
            <a:ext cx="8229600" cy="4757758"/>
          </a:xfrm>
        </p:spPr>
        <p:txBody>
          <a:bodyPr>
            <a:normAutofit lnSpcReduction="10000"/>
          </a:bodyPr>
          <a:lstStyle/>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pPr algn="ctr">
              <a:buNone/>
            </a:pPr>
            <a:r>
              <a:rPr lang="fr-FR" sz="2000" b="1" dirty="0" smtClean="0"/>
              <a:t>Figure 1 :</a:t>
            </a:r>
            <a:r>
              <a:rPr lang="fr-FR" sz="2000" dirty="0" smtClean="0"/>
              <a:t> Flore mésophile totale des  différents laits de chèvres (UFC)</a:t>
            </a:r>
          </a:p>
          <a:p>
            <a:pPr algn="ctr">
              <a:buNone/>
            </a:pPr>
            <a:r>
              <a:rPr lang="fr-FR" sz="2000" dirty="0" smtClean="0"/>
              <a:t>(Page 44)</a:t>
            </a:r>
          </a:p>
          <a:p>
            <a:endParaRPr lang="fr-FR" dirty="0"/>
          </a:p>
        </p:txBody>
      </p:sp>
      <p:pic>
        <p:nvPicPr>
          <p:cNvPr id="4" name="Image 3" descr="C:\Users\pcspeed\Desktop\Sans titre.png"/>
          <p:cNvPicPr/>
          <p:nvPr/>
        </p:nvPicPr>
        <p:blipFill>
          <a:blip r:embed="rId3" cstate="print"/>
          <a:srcRect b="13139"/>
          <a:stretch>
            <a:fillRect/>
          </a:stretch>
        </p:blipFill>
        <p:spPr bwMode="auto">
          <a:xfrm>
            <a:off x="1043608" y="1962997"/>
            <a:ext cx="7200800" cy="3626243"/>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26</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anim calcmode="lin" valueType="num">
                                      <p:cBhvr additive="base">
                                        <p:cTn id="1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anim calcmode="lin" valueType="num">
                                      <p:cBhvr additive="base">
                                        <p:cTn id="2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539552" y="404664"/>
            <a:ext cx="8147248" cy="5721499"/>
          </a:xfrm>
        </p:spPr>
        <p:txBody>
          <a:bodyPr>
            <a:normAutofit fontScale="92500" lnSpcReduction="10000"/>
          </a:bodyPr>
          <a:lstStyle/>
          <a:p>
            <a:r>
              <a:rPr lang="fr-FR" dirty="0" smtClean="0"/>
              <a:t>Les valeurs de la FTAM des échantillons de Mostaganem, des échantillons de Naama (1, 2, 3) sont supérieurs à la norme de </a:t>
            </a:r>
            <a:r>
              <a:rPr lang="fr-FR" b="1" dirty="0" smtClean="0"/>
              <a:t>(JORA 1998), </a:t>
            </a:r>
            <a:r>
              <a:rPr lang="fr-FR" dirty="0" smtClean="0"/>
              <a:t>qui est de 10</a:t>
            </a:r>
            <a:r>
              <a:rPr lang="fr-FR" baseline="30000" dirty="0" smtClean="0"/>
              <a:t>5</a:t>
            </a:r>
            <a:r>
              <a:rPr lang="fr-FR" dirty="0" smtClean="0"/>
              <a:t> UFC. Ce qui indique que ces </a:t>
            </a:r>
            <a:r>
              <a:rPr lang="fr-FR" dirty="0" smtClean="0"/>
              <a:t>échantillons  </a:t>
            </a:r>
            <a:r>
              <a:rPr lang="fr-FR" dirty="0" smtClean="0"/>
              <a:t>sont inacceptables, contrairement aux  échantillons de Msila et le quatrième échantillon de Naama qui sont dans la norme de  </a:t>
            </a:r>
            <a:r>
              <a:rPr lang="fr-FR" b="1" dirty="0" smtClean="0"/>
              <a:t>(JORA, 1998)</a:t>
            </a:r>
            <a:r>
              <a:rPr lang="fr-FR" dirty="0" smtClean="0"/>
              <a:t>.</a:t>
            </a:r>
          </a:p>
          <a:p>
            <a:r>
              <a:rPr lang="fr-FR" dirty="0" smtClean="0"/>
              <a:t>Cette charge microbienne dans certains échantillons de notre étude serait due aux mauvaises conditions d’hygiène lors de la traite ou de la conservation qui entraînent une contamination du lait </a:t>
            </a:r>
            <a:r>
              <a:rPr lang="fr-FR" b="1" dirty="0" smtClean="0"/>
              <a:t>(</a:t>
            </a:r>
            <a:r>
              <a:rPr lang="fr-FR" b="1" dirty="0" err="1" smtClean="0"/>
              <a:t>Poutrel</a:t>
            </a:r>
            <a:r>
              <a:rPr lang="fr-FR" b="1" dirty="0" smtClean="0"/>
              <a:t> , 1992).</a:t>
            </a:r>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27</a:t>
            </a:fld>
            <a:endParaRPr lang="fr-B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357166"/>
            <a:ext cx="8229600" cy="1075560"/>
          </a:xfrm>
        </p:spPr>
        <p:txBody>
          <a:bodyPr>
            <a:normAutofit fontScale="90000"/>
          </a:bodyPr>
          <a:lstStyle/>
          <a:p>
            <a:r>
              <a:rPr lang="fr-FR" sz="3600" b="1" dirty="0" smtClean="0"/>
              <a:t/>
            </a:r>
            <a:br>
              <a:rPr lang="fr-FR" sz="3600" b="1" dirty="0" smtClean="0"/>
            </a:br>
            <a:r>
              <a:rPr lang="fr-FR" dirty="0" smtClean="0"/>
              <a:t>Coliformes totaux</a:t>
            </a:r>
            <a:r>
              <a:rPr lang="fr-FR" sz="5300" dirty="0" smtClean="0"/>
              <a:t/>
            </a:r>
            <a:br>
              <a:rPr lang="fr-FR" sz="5300" dirty="0" smtClean="0"/>
            </a:br>
            <a:endParaRPr lang="fr-FR" dirty="0"/>
          </a:p>
        </p:txBody>
      </p:sp>
      <p:sp>
        <p:nvSpPr>
          <p:cNvPr id="3" name="Espace réservé du contenu 2"/>
          <p:cNvSpPr>
            <a:spLocks noGrp="1"/>
          </p:cNvSpPr>
          <p:nvPr>
            <p:ph idx="1"/>
          </p:nvPr>
        </p:nvSpPr>
        <p:spPr>
          <a:xfrm>
            <a:off x="457200" y="1600200"/>
            <a:ext cx="8229600" cy="4972072"/>
          </a:xfrm>
        </p:spPr>
        <p:txBody>
          <a:bodyPr>
            <a:normAutofit fontScale="92500" lnSpcReduction="20000"/>
          </a:bodyPr>
          <a:lstStyle/>
          <a:p>
            <a:endParaRPr lang="fr-FR" b="1" dirty="0" smtClean="0"/>
          </a:p>
          <a:p>
            <a:endParaRPr lang="fr-FR" b="1" dirty="0"/>
          </a:p>
          <a:p>
            <a:endParaRPr lang="fr-FR" b="1" dirty="0" smtClean="0"/>
          </a:p>
          <a:p>
            <a:endParaRPr lang="fr-FR" b="1" dirty="0"/>
          </a:p>
          <a:p>
            <a:endParaRPr lang="fr-FR" b="1" dirty="0" smtClean="0"/>
          </a:p>
          <a:p>
            <a:endParaRPr lang="fr-FR" b="1" dirty="0"/>
          </a:p>
          <a:p>
            <a:endParaRPr lang="fr-FR" b="1" dirty="0" smtClean="0"/>
          </a:p>
          <a:p>
            <a:endParaRPr lang="fr-FR" b="1" dirty="0"/>
          </a:p>
          <a:p>
            <a:pPr algn="ctr">
              <a:buNone/>
            </a:pPr>
            <a:endParaRPr lang="fr-FR" sz="2200" b="1" dirty="0" smtClean="0"/>
          </a:p>
          <a:p>
            <a:pPr algn="ctr">
              <a:buNone/>
            </a:pPr>
            <a:r>
              <a:rPr lang="fr-FR" sz="2200" b="1" dirty="0" smtClean="0"/>
              <a:t>Figure 2</a:t>
            </a:r>
            <a:r>
              <a:rPr lang="fr-FR" sz="2200" b="1" dirty="0"/>
              <a:t> :</a:t>
            </a:r>
            <a:r>
              <a:rPr lang="fr-FR" sz="2200" dirty="0"/>
              <a:t> Coliformes totaux des différents laits de </a:t>
            </a:r>
            <a:r>
              <a:rPr lang="fr-FR" sz="2200" dirty="0" smtClean="0"/>
              <a:t>chèvre</a:t>
            </a:r>
          </a:p>
          <a:p>
            <a:pPr algn="ctr">
              <a:buNone/>
            </a:pPr>
            <a:r>
              <a:rPr lang="fr-FR" sz="2200" dirty="0" smtClean="0"/>
              <a:t>(Page 45) </a:t>
            </a:r>
            <a:endParaRPr lang="fr-FR" sz="2200" dirty="0"/>
          </a:p>
          <a:p>
            <a:endParaRPr lang="fr-FR" dirty="0"/>
          </a:p>
        </p:txBody>
      </p:sp>
      <p:pic>
        <p:nvPicPr>
          <p:cNvPr id="4" name="Image 3" descr="C:\Users\pcspeed\Desktop\totaux.png"/>
          <p:cNvPicPr/>
          <p:nvPr/>
        </p:nvPicPr>
        <p:blipFill>
          <a:blip r:embed="rId2" cstate="print"/>
          <a:srcRect b="11705"/>
          <a:stretch>
            <a:fillRect/>
          </a:stretch>
        </p:blipFill>
        <p:spPr bwMode="auto">
          <a:xfrm>
            <a:off x="1071538" y="1357299"/>
            <a:ext cx="7143800" cy="3929089"/>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28</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 calcmode="lin" valueType="num">
                                      <p:cBhvr additive="base">
                                        <p:cTn id="2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395536" y="476672"/>
            <a:ext cx="8291264" cy="5649491"/>
          </a:xfrm>
        </p:spPr>
        <p:txBody>
          <a:bodyPr>
            <a:normAutofit fontScale="92500" lnSpcReduction="10000"/>
          </a:bodyPr>
          <a:lstStyle/>
          <a:p>
            <a:r>
              <a:rPr lang="fr-FR" dirty="0" smtClean="0"/>
              <a:t>Les résultats de nos échantillons sont tous faible par rapport a la norme de </a:t>
            </a:r>
            <a:r>
              <a:rPr lang="fr-FR" b="1" dirty="0" smtClean="0"/>
              <a:t>Guiraud</a:t>
            </a:r>
            <a:r>
              <a:rPr lang="fr-FR" dirty="0" smtClean="0"/>
              <a:t> </a:t>
            </a:r>
            <a:r>
              <a:rPr lang="fr-FR" b="1" dirty="0" smtClean="0"/>
              <a:t>(1998)</a:t>
            </a:r>
            <a:r>
              <a:rPr lang="fr-FR" dirty="0" smtClean="0"/>
              <a:t>                          (10</a:t>
            </a:r>
            <a:r>
              <a:rPr lang="fr-FR" baseline="30000" dirty="0" smtClean="0"/>
              <a:t>6</a:t>
            </a:r>
            <a:r>
              <a:rPr lang="fr-FR" dirty="0" smtClean="0"/>
              <a:t> UFC) se qui confirme que nos échantillons sont acceptables concernant ce paramètre.</a:t>
            </a:r>
          </a:p>
          <a:p>
            <a:r>
              <a:rPr lang="fr-FR" dirty="0" smtClean="0"/>
              <a:t>Dans les contrôles systématiques de la qualité bactériologique. Si le contrôle révèle des bactéries coliformes dans le lait, c'est un signe d'infection qui indique qu'il faut améliorer les procédures de nettoyage et de désinfection. Si le contrôle ne révèle aucune bactérie coliforme, on peut considérer que les procédures de nettoyage des équipements sont satisfaisantes. </a:t>
            </a:r>
            <a:r>
              <a:rPr lang="fr-FR" b="1" dirty="0" smtClean="0"/>
              <a:t>(Guiraud J-P, 2003)</a:t>
            </a:r>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29</a:t>
            </a:fld>
            <a:endParaRPr lang="fr-B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642919"/>
            <a:ext cx="7772400" cy="1714511"/>
          </a:xfrm>
        </p:spPr>
        <p:txBody>
          <a:bodyPr/>
          <a:lstStyle/>
          <a:p>
            <a:pPr lvl="0" algn="ctr"/>
            <a:r>
              <a:rPr lang="fr-FR" b="1" i="1" dirty="0" smtClean="0">
                <a:solidFill>
                  <a:schemeClr val="bg1"/>
                </a:solidFill>
                <a:latin typeface="Angsana New" pitchFamily="18" charset="-34"/>
                <a:ea typeface="Times New Roman" pitchFamily="18" charset="0"/>
                <a:cs typeface="Angsana New" pitchFamily="18" charset="-34"/>
              </a:rPr>
              <a:t>Objectif :</a:t>
            </a:r>
            <a:r>
              <a:rPr lang="fr-FR" b="1" dirty="0" smtClean="0">
                <a:latin typeface="Angsana New" pitchFamily="18" charset="-34"/>
                <a:ea typeface="Times New Roman" pitchFamily="18" charset="0"/>
                <a:cs typeface="Angsana New" pitchFamily="18" charset="-34"/>
              </a:rPr>
              <a:t/>
            </a:r>
            <a:br>
              <a:rPr lang="fr-FR" b="1" dirty="0" smtClean="0">
                <a:latin typeface="Angsana New" pitchFamily="18" charset="-34"/>
                <a:ea typeface="Times New Roman" pitchFamily="18" charset="0"/>
                <a:cs typeface="Angsana New" pitchFamily="18" charset="-34"/>
              </a:rPr>
            </a:br>
            <a:endParaRPr lang="fr-FR" dirty="0"/>
          </a:p>
        </p:txBody>
      </p:sp>
      <p:sp>
        <p:nvSpPr>
          <p:cNvPr id="3" name="Sous-titre 2"/>
          <p:cNvSpPr>
            <a:spLocks noGrp="1"/>
          </p:cNvSpPr>
          <p:nvPr>
            <p:ph type="subTitle" idx="1"/>
          </p:nvPr>
        </p:nvSpPr>
        <p:spPr>
          <a:xfrm>
            <a:off x="428596" y="500042"/>
            <a:ext cx="8429684" cy="5786478"/>
          </a:xfrm>
        </p:spPr>
        <p:txBody>
          <a:bodyPr>
            <a:normAutofit/>
          </a:bodyPr>
          <a:lstStyle/>
          <a:p>
            <a:pPr lvl="0"/>
            <a:endParaRPr lang="fr-FR" sz="6000" dirty="0" smtClean="0">
              <a:solidFill>
                <a:schemeClr val="tx1"/>
              </a:solidFill>
              <a:latin typeface="Angsana New" pitchFamily="18" charset="-34"/>
              <a:ea typeface="Times New Roman" pitchFamily="18" charset="0"/>
              <a:cs typeface="Angsana New" pitchFamily="18" charset="-34"/>
            </a:endParaRPr>
          </a:p>
          <a:p>
            <a:pPr lvl="0" algn="just"/>
            <a:endParaRPr lang="fr-FR" sz="4000" dirty="0" smtClean="0">
              <a:solidFill>
                <a:schemeClr val="tx1"/>
              </a:solidFill>
              <a:latin typeface="Angsana New" pitchFamily="18" charset="-34"/>
              <a:ea typeface="Times New Roman" pitchFamily="18" charset="0"/>
              <a:cs typeface="Angsana New" pitchFamily="18" charset="-34"/>
            </a:endParaRPr>
          </a:p>
          <a:p>
            <a:pPr lvl="0" algn="just"/>
            <a:r>
              <a:rPr lang="fr-FR" sz="4000" dirty="0" smtClean="0">
                <a:solidFill>
                  <a:schemeClr val="tx1"/>
                </a:solidFill>
                <a:latin typeface="Angsana New" pitchFamily="18" charset="-34"/>
                <a:ea typeface="Times New Roman" pitchFamily="18" charset="0"/>
                <a:cs typeface="Angsana New" pitchFamily="18" charset="-34"/>
              </a:rPr>
              <a:t>     Le but de ce travail est de suivre la qualité microbiologique et physico-chimique du lait de chèvre cru de différents échantillons afin de savoir si </a:t>
            </a:r>
            <a:r>
              <a:rPr lang="fr-FR" sz="4000" dirty="0" smtClean="0">
                <a:solidFill>
                  <a:schemeClr val="tx1"/>
                </a:solidFill>
                <a:latin typeface="Angsana New" pitchFamily="18" charset="-34"/>
                <a:ea typeface="Times New Roman" pitchFamily="18" charset="0"/>
                <a:cs typeface="Angsana New" pitchFamily="18" charset="-34"/>
              </a:rPr>
              <a:t>il peut </a:t>
            </a:r>
            <a:r>
              <a:rPr lang="fr-FR" sz="4000" dirty="0" smtClean="0">
                <a:solidFill>
                  <a:schemeClr val="tx1"/>
                </a:solidFill>
                <a:latin typeface="Angsana New" pitchFamily="18" charset="-34"/>
                <a:ea typeface="Times New Roman" pitchFamily="18" charset="0"/>
                <a:cs typeface="Angsana New" pitchFamily="18" charset="-34"/>
              </a:rPr>
              <a:t>être consommable ou non.</a:t>
            </a:r>
            <a:endParaRPr lang="fr-FR" sz="4000" dirty="0" smtClean="0">
              <a:solidFill>
                <a:schemeClr val="tx1"/>
              </a:solidFill>
              <a:latin typeface="Angsana New" pitchFamily="18" charset="-34"/>
              <a:cs typeface="Angsana New" pitchFamily="18" charset="-34"/>
            </a:endParaRPr>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3</a:t>
            </a:fld>
            <a:endParaRPr lang="fr-BE"/>
          </a:p>
        </p:txBody>
      </p:sp>
      <p:sp>
        <p:nvSpPr>
          <p:cNvPr id="5" name="Rectangle à coins arrondis 4"/>
          <p:cNvSpPr/>
          <p:nvPr/>
        </p:nvSpPr>
        <p:spPr>
          <a:xfrm>
            <a:off x="2195736" y="548680"/>
            <a:ext cx="3734726" cy="15087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4000" dirty="0" smtClean="0"/>
              <a:t>Objectif</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1203348"/>
          </a:xfrm>
        </p:spPr>
        <p:txBody>
          <a:bodyPr>
            <a:normAutofit fontScale="90000"/>
          </a:bodyPr>
          <a:lstStyle/>
          <a:p>
            <a:r>
              <a:rPr lang="fr-FR" b="1" dirty="0" smtClean="0"/>
              <a:t/>
            </a:r>
            <a:br>
              <a:rPr lang="fr-FR" b="1" dirty="0" smtClean="0"/>
            </a:br>
            <a:r>
              <a:rPr lang="fr-FR" sz="5300" dirty="0" smtClean="0"/>
              <a:t>coliformes fécaux</a:t>
            </a:r>
            <a:r>
              <a:rPr lang="fr-FR" b="1" dirty="0" smtClean="0"/>
              <a:t/>
            </a:r>
            <a:br>
              <a:rPr lang="fr-FR" b="1" dirty="0" smtClean="0"/>
            </a:br>
            <a:r>
              <a:rPr lang="fr-FR" b="1" dirty="0" smtClean="0"/>
              <a:t> </a:t>
            </a:r>
            <a:endParaRPr lang="fr-FR" dirty="0"/>
          </a:p>
        </p:txBody>
      </p:sp>
      <p:sp>
        <p:nvSpPr>
          <p:cNvPr id="3" name="Espace réservé du contenu 2"/>
          <p:cNvSpPr>
            <a:spLocks noGrp="1"/>
          </p:cNvSpPr>
          <p:nvPr>
            <p:ph idx="1"/>
          </p:nvPr>
        </p:nvSpPr>
        <p:spPr>
          <a:xfrm>
            <a:off x="395536" y="1484784"/>
            <a:ext cx="8291264" cy="4801736"/>
          </a:xfrm>
        </p:spPr>
        <p:txBody>
          <a:bodyPr>
            <a:normAutofit/>
          </a:bodyPr>
          <a:lstStyle/>
          <a:p>
            <a:pPr>
              <a:buNone/>
            </a:pPr>
            <a:endParaRPr lang="fr-FR" dirty="0" smtClean="0"/>
          </a:p>
          <a:p>
            <a:pPr>
              <a:buNone/>
            </a:pPr>
            <a:endParaRPr lang="fr-FR" b="1" dirty="0" smtClean="0"/>
          </a:p>
          <a:p>
            <a:endParaRPr lang="fr-FR" b="1" dirty="0"/>
          </a:p>
          <a:p>
            <a:endParaRPr lang="fr-FR" b="1" dirty="0" smtClean="0"/>
          </a:p>
          <a:p>
            <a:endParaRPr lang="fr-FR" b="1" dirty="0"/>
          </a:p>
          <a:p>
            <a:endParaRPr lang="fr-FR" b="1" dirty="0" smtClean="0"/>
          </a:p>
          <a:p>
            <a:pPr>
              <a:buNone/>
            </a:pPr>
            <a:endParaRPr lang="fr-FR" sz="2000" b="1" dirty="0" smtClean="0"/>
          </a:p>
          <a:p>
            <a:pPr algn="ctr">
              <a:buNone/>
            </a:pPr>
            <a:r>
              <a:rPr lang="fr-FR" sz="2000" b="1" dirty="0" smtClean="0"/>
              <a:t>Figure 3</a:t>
            </a:r>
            <a:r>
              <a:rPr lang="fr-FR" sz="2000" b="1" dirty="0"/>
              <a:t> : </a:t>
            </a:r>
            <a:r>
              <a:rPr lang="fr-FR" sz="2000" dirty="0"/>
              <a:t>Coliformes fécaux des différents laits de chèvre (UFC</a:t>
            </a:r>
            <a:r>
              <a:rPr lang="fr-FR" sz="2000" dirty="0" smtClean="0"/>
              <a:t>)</a:t>
            </a:r>
          </a:p>
          <a:p>
            <a:pPr algn="ctr">
              <a:buNone/>
            </a:pPr>
            <a:r>
              <a:rPr lang="fr-FR" sz="2000" dirty="0" smtClean="0"/>
              <a:t>(Page 46)</a:t>
            </a:r>
            <a:endParaRPr lang="fr-FR" sz="2000" dirty="0"/>
          </a:p>
        </p:txBody>
      </p:sp>
      <p:pic>
        <p:nvPicPr>
          <p:cNvPr id="5" name="Image 4" descr="C:\Users\pcspeed\Desktop\fécaux.png"/>
          <p:cNvPicPr/>
          <p:nvPr/>
        </p:nvPicPr>
        <p:blipFill>
          <a:blip r:embed="rId2" cstate="print"/>
          <a:srcRect b="11002"/>
          <a:stretch>
            <a:fillRect/>
          </a:stretch>
        </p:blipFill>
        <p:spPr bwMode="auto">
          <a:xfrm>
            <a:off x="1259632" y="1658566"/>
            <a:ext cx="6912768" cy="3642642"/>
          </a:xfrm>
          <a:prstGeom prst="rect">
            <a:avLst/>
          </a:prstGeom>
          <a:noFill/>
          <a:ln w="9525">
            <a:noFill/>
            <a:miter lim="800000"/>
            <a:headEnd/>
            <a:tailEnd/>
          </a:ln>
        </p:spPr>
      </p:pic>
      <p:sp>
        <p:nvSpPr>
          <p:cNvPr id="6" name="Espace réservé du numéro de diapositive 5"/>
          <p:cNvSpPr>
            <a:spLocks noGrp="1"/>
          </p:cNvSpPr>
          <p:nvPr>
            <p:ph type="sldNum" sz="quarter" idx="12"/>
          </p:nvPr>
        </p:nvSpPr>
        <p:spPr/>
        <p:txBody>
          <a:bodyPr/>
          <a:lstStyle/>
          <a:p>
            <a:fld id="{CF4668DC-857F-487D-BFFA-8C0CA5037977}" type="slidenum">
              <a:rPr lang="fr-BE" smtClean="0"/>
              <a:pPr/>
              <a:t>30</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Nous observons l’absence des coliformes fécaux dans nos échantillons.</a:t>
            </a:r>
          </a:p>
          <a:p>
            <a:pPr>
              <a:buNone/>
            </a:pP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31</a:t>
            </a:fld>
            <a:endParaRPr lang="fr-B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85728"/>
            <a:ext cx="8229600" cy="1285884"/>
          </a:xfrm>
        </p:spPr>
        <p:txBody>
          <a:bodyPr>
            <a:normAutofit fontScale="90000"/>
          </a:bodyPr>
          <a:lstStyle/>
          <a:p>
            <a:r>
              <a:rPr lang="fr-FR" sz="3600" b="1" i="1" dirty="0" smtClean="0"/>
              <a:t/>
            </a:r>
            <a:br>
              <a:rPr lang="fr-FR" sz="3600" b="1" i="1" dirty="0" smtClean="0"/>
            </a:br>
            <a:r>
              <a:rPr lang="fr-FR" i="1" dirty="0" smtClean="0"/>
              <a:t>Streptocoques </a:t>
            </a:r>
            <a:r>
              <a:rPr lang="fr-FR" i="1" dirty="0"/>
              <a:t>fécaux</a:t>
            </a:r>
            <a:r>
              <a:rPr lang="fr-FR" dirty="0"/>
              <a:t/>
            </a:r>
            <a:br>
              <a:rPr lang="fr-FR" dirty="0"/>
            </a:br>
            <a:endParaRPr lang="fr-FR" dirty="0"/>
          </a:p>
        </p:txBody>
      </p:sp>
      <p:sp>
        <p:nvSpPr>
          <p:cNvPr id="3" name="Espace réservé du contenu 2"/>
          <p:cNvSpPr>
            <a:spLocks noGrp="1"/>
          </p:cNvSpPr>
          <p:nvPr>
            <p:ph idx="1"/>
          </p:nvPr>
        </p:nvSpPr>
        <p:spPr>
          <a:xfrm>
            <a:off x="457200" y="1600200"/>
            <a:ext cx="8229600" cy="4614882"/>
          </a:xfrm>
        </p:spPr>
        <p:txBody>
          <a:bodyPr>
            <a:normAutofit fontScale="92500" lnSpcReduction="20000"/>
          </a:bodyPr>
          <a:lstStyle/>
          <a:p>
            <a:endParaRPr lang="fr-FR" b="1" dirty="0" smtClean="0"/>
          </a:p>
          <a:p>
            <a:endParaRPr lang="fr-FR" b="1" dirty="0"/>
          </a:p>
          <a:p>
            <a:endParaRPr lang="fr-FR" b="1" dirty="0" smtClean="0"/>
          </a:p>
          <a:p>
            <a:endParaRPr lang="fr-FR" b="1" dirty="0"/>
          </a:p>
          <a:p>
            <a:endParaRPr lang="fr-FR" b="1" dirty="0" smtClean="0"/>
          </a:p>
          <a:p>
            <a:endParaRPr lang="fr-FR" b="1" dirty="0"/>
          </a:p>
          <a:p>
            <a:endParaRPr lang="fr-FR" b="1" dirty="0" smtClean="0"/>
          </a:p>
          <a:p>
            <a:endParaRPr lang="fr-FR" b="1" dirty="0"/>
          </a:p>
          <a:p>
            <a:pPr algn="ctr">
              <a:buNone/>
            </a:pPr>
            <a:r>
              <a:rPr lang="fr-FR" sz="2200" b="1" dirty="0" smtClean="0"/>
              <a:t>Figure </a:t>
            </a:r>
            <a:r>
              <a:rPr lang="fr-FR" sz="2200" b="1" dirty="0"/>
              <a:t>4</a:t>
            </a:r>
            <a:r>
              <a:rPr lang="fr-FR" sz="2200" b="1" dirty="0" smtClean="0"/>
              <a:t>: </a:t>
            </a:r>
            <a:r>
              <a:rPr lang="fr-FR" sz="2200" dirty="0"/>
              <a:t>Les coliformes fécaux des  différents laits de chèvres (UFC</a:t>
            </a:r>
            <a:r>
              <a:rPr lang="fr-FR" sz="2200" dirty="0" smtClean="0"/>
              <a:t>)</a:t>
            </a:r>
          </a:p>
          <a:p>
            <a:pPr algn="ctr">
              <a:buNone/>
            </a:pPr>
            <a:r>
              <a:rPr lang="fr-FR" sz="2200" dirty="0" smtClean="0"/>
              <a:t>(Page 47)</a:t>
            </a:r>
            <a:endParaRPr lang="fr-FR" sz="2200" dirty="0"/>
          </a:p>
          <a:p>
            <a:endParaRPr lang="fr-FR" dirty="0"/>
          </a:p>
        </p:txBody>
      </p:sp>
      <p:pic>
        <p:nvPicPr>
          <p:cNvPr id="4" name="Image 3" descr="C:\Users\pcspeed\Desktop\strept facaux.png"/>
          <p:cNvPicPr/>
          <p:nvPr/>
        </p:nvPicPr>
        <p:blipFill>
          <a:blip r:embed="rId2" cstate="print"/>
          <a:srcRect b="11169"/>
          <a:stretch>
            <a:fillRect/>
          </a:stretch>
        </p:blipFill>
        <p:spPr bwMode="auto">
          <a:xfrm>
            <a:off x="1115616" y="1428737"/>
            <a:ext cx="6956846" cy="3643338"/>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32</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i="1" dirty="0" smtClean="0"/>
              <a:t/>
            </a:r>
            <a:br>
              <a:rPr lang="fr-FR" i="1" dirty="0" smtClean="0"/>
            </a:br>
            <a:r>
              <a:rPr lang="fr-FR" i="1" dirty="0" smtClean="0"/>
              <a:t>Streptocoques fécaux</a:t>
            </a:r>
            <a:r>
              <a:rPr lang="fr-FR" dirty="0" smtClean="0"/>
              <a:t/>
            </a:r>
            <a:br>
              <a:rPr lang="fr-FR" dirty="0" smtClean="0"/>
            </a:br>
            <a:endParaRPr lang="fr-FR" dirty="0"/>
          </a:p>
        </p:txBody>
      </p:sp>
      <p:pic>
        <p:nvPicPr>
          <p:cNvPr id="8" name="Espace réservé du contenu 7" descr="WP_20160321_003.jpg"/>
          <p:cNvPicPr>
            <a:picLocks noGrp="1" noChangeAspect="1"/>
          </p:cNvPicPr>
          <p:nvPr>
            <p:ph idx="1"/>
          </p:nvPr>
        </p:nvPicPr>
        <p:blipFill>
          <a:blip r:embed="rId2" cstate="print"/>
          <a:stretch>
            <a:fillRect/>
          </a:stretch>
        </p:blipFill>
        <p:spPr>
          <a:xfrm>
            <a:off x="762000" y="1729581"/>
            <a:ext cx="7620000" cy="4267200"/>
          </a:xfrm>
        </p:spPr>
      </p:pic>
      <p:sp>
        <p:nvSpPr>
          <p:cNvPr id="4" name="Espace réservé du numéro de diapositive 3"/>
          <p:cNvSpPr>
            <a:spLocks noGrp="1"/>
          </p:cNvSpPr>
          <p:nvPr>
            <p:ph type="sldNum" sz="quarter" idx="12"/>
          </p:nvPr>
        </p:nvSpPr>
        <p:spPr/>
        <p:txBody>
          <a:bodyPr/>
          <a:lstStyle/>
          <a:p>
            <a:fld id="{CF4668DC-857F-487D-BFFA-8C0CA5037977}" type="slidenum">
              <a:rPr lang="fr-BE" smtClean="0"/>
              <a:pPr/>
              <a:t>33</a:t>
            </a:fld>
            <a:endParaRPr lang="fr-B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323528" y="0"/>
            <a:ext cx="8363272" cy="6126163"/>
          </a:xfrm>
        </p:spPr>
        <p:txBody>
          <a:bodyPr>
            <a:normAutofit/>
          </a:bodyPr>
          <a:lstStyle/>
          <a:p>
            <a:r>
              <a:rPr lang="fr-FR" dirty="0" smtClean="0"/>
              <a:t>Les </a:t>
            </a:r>
            <a:r>
              <a:rPr lang="fr-FR" i="1" dirty="0" smtClean="0"/>
              <a:t>Streptocoques fécaux</a:t>
            </a:r>
            <a:r>
              <a:rPr lang="fr-FR" dirty="0" smtClean="0"/>
              <a:t> sont très répandus dans la nature et ils n’indiquent pas toujours une contamination fécale, ce sont des germes fréquents dans les produits manipulés, le lait en particulier, ces germes sont absents dans nos échantillons  de Mostaganem et Msila contrairement aux échantillons de Naama qui représentent environ (97,5 UFC),  ce qui dévoile une incompatibilité avec les normes de </a:t>
            </a:r>
            <a:r>
              <a:rPr lang="fr-FR" b="1" dirty="0" smtClean="0"/>
              <a:t>(JORA 1998),</a:t>
            </a:r>
            <a:r>
              <a:rPr lang="fr-FR" dirty="0" smtClean="0"/>
              <a:t> qui exige l’absence de ces germes. Ces germes proviennent de l’hygiène de l’animal ou bien d’une mauvaise traite. </a:t>
            </a:r>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34</a:t>
            </a:fld>
            <a:endParaRPr lang="fr-B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i="1" dirty="0" smtClean="0"/>
              <a:t/>
            </a:r>
            <a:br>
              <a:rPr lang="fr-FR" sz="3600" i="1" dirty="0" smtClean="0"/>
            </a:br>
            <a:r>
              <a:rPr lang="fr-FR" sz="3600" i="1" dirty="0" smtClean="0"/>
              <a:t>Staphylococcus aureus</a:t>
            </a:r>
            <a:r>
              <a:rPr lang="fr-FR" b="1" i="1" dirty="0" smtClean="0"/>
              <a:t/>
            </a:r>
            <a:br>
              <a:rPr lang="fr-FR" b="1" i="1" dirty="0" smtClean="0"/>
            </a:br>
            <a:endParaRPr lang="fr-FR" dirty="0"/>
          </a:p>
        </p:txBody>
      </p:sp>
      <p:sp>
        <p:nvSpPr>
          <p:cNvPr id="3" name="Espace réservé du contenu 2"/>
          <p:cNvSpPr>
            <a:spLocks noGrp="1"/>
          </p:cNvSpPr>
          <p:nvPr>
            <p:ph idx="1"/>
          </p:nvPr>
        </p:nvSpPr>
        <p:spPr>
          <a:xfrm>
            <a:off x="457200" y="1285860"/>
            <a:ext cx="8229600" cy="4840303"/>
          </a:xfrm>
        </p:spPr>
        <p:txBody>
          <a:bodyPr>
            <a:normAutofit/>
          </a:bodyPr>
          <a:lstStyle/>
          <a:p>
            <a:endParaRPr lang="fr-FR" b="1" dirty="0" smtClean="0"/>
          </a:p>
          <a:p>
            <a:endParaRPr lang="fr-FR" b="1" dirty="0"/>
          </a:p>
          <a:p>
            <a:endParaRPr lang="fr-FR" b="1" dirty="0" smtClean="0"/>
          </a:p>
          <a:p>
            <a:endParaRPr lang="fr-FR" b="1" dirty="0"/>
          </a:p>
          <a:p>
            <a:endParaRPr lang="fr-FR" b="1" dirty="0" smtClean="0"/>
          </a:p>
          <a:p>
            <a:endParaRPr lang="fr-FR" b="1" dirty="0"/>
          </a:p>
          <a:p>
            <a:pPr>
              <a:buNone/>
            </a:pPr>
            <a:endParaRPr lang="fr-FR" sz="2800" b="1" dirty="0" smtClean="0"/>
          </a:p>
          <a:p>
            <a:pPr algn="ctr">
              <a:buNone/>
            </a:pPr>
            <a:r>
              <a:rPr lang="fr-FR" sz="2000" b="1" dirty="0" smtClean="0"/>
              <a:t>Figure </a:t>
            </a:r>
            <a:r>
              <a:rPr lang="fr-FR" sz="2000" b="1" dirty="0"/>
              <a:t>5 :</a:t>
            </a:r>
            <a:r>
              <a:rPr lang="fr-FR" sz="2000" dirty="0"/>
              <a:t> </a:t>
            </a:r>
            <a:r>
              <a:rPr lang="fr-FR" sz="2000" i="1" dirty="0"/>
              <a:t>Staphylococcus aureus </a:t>
            </a:r>
            <a:r>
              <a:rPr lang="fr-FR" sz="2000" dirty="0"/>
              <a:t>dans les différents laits de chèvre (UFC</a:t>
            </a:r>
            <a:r>
              <a:rPr lang="fr-FR" sz="2000" dirty="0" smtClean="0"/>
              <a:t>)</a:t>
            </a:r>
          </a:p>
          <a:p>
            <a:pPr algn="ctr">
              <a:buNone/>
            </a:pPr>
            <a:r>
              <a:rPr lang="fr-FR" sz="2200" dirty="0" smtClean="0"/>
              <a:t>Page 48</a:t>
            </a:r>
          </a:p>
          <a:p>
            <a:pPr algn="ctr">
              <a:buNone/>
            </a:pPr>
            <a:endParaRPr lang="fr-FR" sz="2200" dirty="0"/>
          </a:p>
          <a:p>
            <a:endParaRPr lang="fr-FR" dirty="0"/>
          </a:p>
        </p:txBody>
      </p:sp>
      <p:pic>
        <p:nvPicPr>
          <p:cNvPr id="4" name="Image 3" descr="C:\Users\pcspeed\Desktop\staph.png"/>
          <p:cNvPicPr/>
          <p:nvPr/>
        </p:nvPicPr>
        <p:blipFill>
          <a:blip r:embed="rId2" cstate="print"/>
          <a:srcRect b="10249"/>
          <a:stretch>
            <a:fillRect/>
          </a:stretch>
        </p:blipFill>
        <p:spPr bwMode="auto">
          <a:xfrm>
            <a:off x="827584" y="1412776"/>
            <a:ext cx="7530630" cy="3516422"/>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35</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i="1" dirty="0" smtClean="0"/>
              <a:t>Staphylococcus aureus</a:t>
            </a:r>
            <a:endParaRPr lang="fr-FR"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36</a:t>
            </a:fld>
            <a:endParaRPr lang="fr-BE"/>
          </a:p>
        </p:txBody>
      </p:sp>
      <p:pic>
        <p:nvPicPr>
          <p:cNvPr id="7" name="Picture 3"/>
          <p:cNvPicPr>
            <a:picLocks noGrp="1" noChangeAspect="1" noChangeArrowheads="1"/>
          </p:cNvPicPr>
          <p:nvPr>
            <p:ph idx="1"/>
          </p:nvPr>
        </p:nvPicPr>
        <p:blipFill>
          <a:blip r:embed="rId2" cstate="print"/>
          <a:srcRect/>
          <a:stretch>
            <a:fillRect/>
          </a:stretch>
        </p:blipFill>
        <p:spPr bwMode="auto">
          <a:xfrm>
            <a:off x="541925" y="1600200"/>
            <a:ext cx="8060150"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La contamination du lait par ces germes peut survenir par l’intermédiaire par l’environnement ou bien lors de la traite car ils se retrouvent dans de petites lésions cutanées, ainsi la colonisation des trayons peut entrainer l’infection de la mamelle </a:t>
            </a:r>
            <a:r>
              <a:rPr lang="fr-FR" b="1" dirty="0" smtClean="0"/>
              <a:t>(</a:t>
            </a:r>
            <a:r>
              <a:rPr lang="fr-FR" b="1" dirty="0" err="1" smtClean="0"/>
              <a:t>Poutrel</a:t>
            </a:r>
            <a:r>
              <a:rPr lang="fr-FR" b="1" dirty="0" smtClean="0"/>
              <a:t>, 1992).</a:t>
            </a:r>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37</a:t>
            </a:fld>
            <a:endParaRPr lang="fr-B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
            </a:r>
            <a:br>
              <a:rPr lang="fr-FR" sz="3600" dirty="0" smtClean="0"/>
            </a:br>
            <a:r>
              <a:rPr lang="fr-FR" sz="3600" dirty="0" smtClean="0"/>
              <a:t>Levures et </a:t>
            </a:r>
            <a:r>
              <a:rPr lang="fr-FR" sz="3600" dirty="0"/>
              <a:t>moisissures </a:t>
            </a:r>
            <a:r>
              <a:rPr lang="fr-FR" sz="3600" b="1" dirty="0" smtClean="0"/>
              <a:t/>
            </a:r>
            <a:br>
              <a:rPr lang="fr-FR" sz="3600" b="1" dirty="0" smtClean="0"/>
            </a:br>
            <a:endParaRPr lang="fr-FR" sz="3600" dirty="0"/>
          </a:p>
        </p:txBody>
      </p:sp>
      <p:sp>
        <p:nvSpPr>
          <p:cNvPr id="3" name="Espace réservé du contenu 2"/>
          <p:cNvSpPr>
            <a:spLocks noGrp="1"/>
          </p:cNvSpPr>
          <p:nvPr>
            <p:ph idx="1"/>
          </p:nvPr>
        </p:nvSpPr>
        <p:spPr>
          <a:xfrm>
            <a:off x="457200" y="1600200"/>
            <a:ext cx="8229600" cy="4972072"/>
          </a:xfrm>
        </p:spPr>
        <p:txBody>
          <a:bodyPr>
            <a:normAutofit/>
          </a:bodyPr>
          <a:lstStyle/>
          <a:p>
            <a:endParaRPr lang="fr-FR" b="1" dirty="0" smtClean="0"/>
          </a:p>
          <a:p>
            <a:endParaRPr lang="fr-FR" b="1" dirty="0"/>
          </a:p>
          <a:p>
            <a:endParaRPr lang="fr-FR" b="1" dirty="0" smtClean="0"/>
          </a:p>
          <a:p>
            <a:endParaRPr lang="fr-FR" b="1" dirty="0"/>
          </a:p>
          <a:p>
            <a:endParaRPr lang="fr-FR" b="1" dirty="0" smtClean="0"/>
          </a:p>
          <a:p>
            <a:pPr>
              <a:buNone/>
            </a:pPr>
            <a:endParaRPr lang="fr-FR" b="1" dirty="0"/>
          </a:p>
          <a:p>
            <a:pPr>
              <a:buNone/>
            </a:pPr>
            <a:endParaRPr lang="fr-FR" sz="2800" b="1" dirty="0"/>
          </a:p>
          <a:p>
            <a:pPr algn="ctr">
              <a:buNone/>
            </a:pPr>
            <a:r>
              <a:rPr lang="fr-FR" sz="2000" b="1" dirty="0" smtClean="0"/>
              <a:t>Figure </a:t>
            </a:r>
            <a:r>
              <a:rPr lang="fr-FR" sz="2000" b="1" dirty="0"/>
              <a:t>6 : </a:t>
            </a:r>
            <a:r>
              <a:rPr lang="fr-FR" sz="2000" dirty="0"/>
              <a:t>Levures et moisissures des différents laits de </a:t>
            </a:r>
            <a:r>
              <a:rPr lang="fr-FR" sz="2000" dirty="0" smtClean="0"/>
              <a:t>chèvres</a:t>
            </a:r>
            <a:endParaRPr lang="fr-FR" sz="2000" dirty="0"/>
          </a:p>
          <a:p>
            <a:pPr algn="ctr">
              <a:buNone/>
            </a:pPr>
            <a:r>
              <a:rPr lang="fr-FR" sz="2000" dirty="0" smtClean="0"/>
              <a:t>(Page 49)</a:t>
            </a:r>
            <a:endParaRPr lang="fr-FR" sz="2000" dirty="0"/>
          </a:p>
        </p:txBody>
      </p:sp>
      <p:pic>
        <p:nvPicPr>
          <p:cNvPr id="4" name="Image 3" descr="C:\Users\pcspeed\Desktop\Levures et moisissures.png"/>
          <p:cNvPicPr/>
          <p:nvPr/>
        </p:nvPicPr>
        <p:blipFill>
          <a:blip r:embed="rId2" cstate="print"/>
          <a:srcRect b="11421"/>
          <a:stretch>
            <a:fillRect/>
          </a:stretch>
        </p:blipFill>
        <p:spPr bwMode="auto">
          <a:xfrm>
            <a:off x="928662" y="1428736"/>
            <a:ext cx="7215238" cy="3929090"/>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38</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395536" y="260648"/>
            <a:ext cx="8291264" cy="5865515"/>
          </a:xfrm>
        </p:spPr>
        <p:txBody>
          <a:bodyPr>
            <a:normAutofit/>
          </a:bodyPr>
          <a:lstStyle/>
          <a:p>
            <a:r>
              <a:rPr lang="fr-FR" dirty="0" smtClean="0"/>
              <a:t>Ces germes représentent une valeur de57.10</a:t>
            </a:r>
            <a:r>
              <a:rPr lang="fr-FR" baseline="30000" dirty="0" smtClean="0"/>
              <a:t>6</a:t>
            </a:r>
            <a:r>
              <a:rPr lang="fr-FR" dirty="0" smtClean="0"/>
              <a:t> UFC pour l’échantillon 1 de Naama, environ 5.10</a:t>
            </a:r>
            <a:r>
              <a:rPr lang="fr-FR" baseline="30000" dirty="0" smtClean="0"/>
              <a:t>5</a:t>
            </a:r>
            <a:r>
              <a:rPr lang="fr-FR" dirty="0" smtClean="0"/>
              <a:t> UFC pour l’échantillon 2 de Naama, environ 32.10</a:t>
            </a:r>
            <a:r>
              <a:rPr lang="fr-FR" baseline="30000" dirty="0" smtClean="0"/>
              <a:t>5</a:t>
            </a:r>
            <a:r>
              <a:rPr lang="fr-FR" dirty="0" smtClean="0"/>
              <a:t> UFC pour l’échantillon 3 de Naama et environ 90 UFC pour l’échantillon 4 de Naama. Ces valeurs confirment que les échantillons de cette régions sont inacceptables en les comparants avec les références ; ne devant  pas dépasser 10UFC </a:t>
            </a:r>
            <a:r>
              <a:rPr lang="fr-FR" b="1" dirty="0" smtClean="0"/>
              <a:t>(</a:t>
            </a:r>
            <a:r>
              <a:rPr lang="fr-FR" b="1" dirty="0" err="1" smtClean="0"/>
              <a:t>Barral</a:t>
            </a:r>
            <a:r>
              <a:rPr lang="fr-FR" b="1" dirty="0" smtClean="0"/>
              <a:t> </a:t>
            </a:r>
            <a:r>
              <a:rPr lang="fr-FR" b="1" i="1" dirty="0" smtClean="0"/>
              <a:t>et al.,</a:t>
            </a:r>
            <a:r>
              <a:rPr lang="fr-FR" b="1" dirty="0" smtClean="0"/>
              <a:t>2008; </a:t>
            </a:r>
            <a:r>
              <a:rPr lang="fr-FR" b="1" dirty="0" err="1" smtClean="0"/>
              <a:t>Casalta</a:t>
            </a:r>
            <a:r>
              <a:rPr lang="fr-FR" b="1" dirty="0" smtClean="0"/>
              <a:t> </a:t>
            </a:r>
            <a:r>
              <a:rPr lang="fr-FR" b="1" i="1" dirty="0" smtClean="0"/>
              <a:t>et al.,</a:t>
            </a:r>
            <a:r>
              <a:rPr lang="fr-FR" b="1" dirty="0" smtClean="0"/>
              <a:t>2009).</a:t>
            </a:r>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39</a:t>
            </a:fld>
            <a:endParaRPr lang="fr-B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 </a:t>
            </a:r>
            <a:endParaRPr lang="fr-FR" dirty="0"/>
          </a:p>
        </p:txBody>
      </p:sp>
      <p:sp>
        <p:nvSpPr>
          <p:cNvPr id="3" name="Espace réservé du contenu 2"/>
          <p:cNvSpPr>
            <a:spLocks noGrp="1"/>
          </p:cNvSpPr>
          <p:nvPr>
            <p:ph idx="1"/>
          </p:nvPr>
        </p:nvSpPr>
        <p:spPr>
          <a:xfrm>
            <a:off x="0" y="2492896"/>
            <a:ext cx="8929718" cy="3888432"/>
          </a:xfrm>
        </p:spPr>
        <p:txBody>
          <a:bodyPr>
            <a:normAutofit fontScale="92500"/>
          </a:bodyPr>
          <a:lstStyle/>
          <a:p>
            <a:pPr algn="ctr">
              <a:buNone/>
            </a:pPr>
            <a:endParaRPr lang="fr-FR" dirty="0" smtClean="0"/>
          </a:p>
          <a:p>
            <a:pPr algn="just">
              <a:lnSpc>
                <a:spcPct val="150000"/>
              </a:lnSpc>
              <a:buNone/>
            </a:pPr>
            <a:r>
              <a:rPr lang="fr-FR" dirty="0" smtClean="0"/>
              <a:t>      </a:t>
            </a:r>
            <a:r>
              <a:rPr lang="fr-FR" sz="3600" dirty="0" smtClean="0"/>
              <a:t>Le lait de chèvre se présente comme un liquide   opaque de couleur blanchâtre mate. Il est légèrement sucré, d’une saveur particulière et une odeur assez neutre </a:t>
            </a:r>
            <a:r>
              <a:rPr lang="fr-FR" sz="3600" b="1" dirty="0" smtClean="0"/>
              <a:t>(</a:t>
            </a:r>
            <a:r>
              <a:rPr lang="fr-FR" sz="3600" b="1" dirty="0" err="1" smtClean="0"/>
              <a:t>Alais</a:t>
            </a:r>
            <a:r>
              <a:rPr lang="fr-FR" sz="3600" b="1" dirty="0" smtClean="0"/>
              <a:t>, 1984).</a:t>
            </a: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4</a:t>
            </a:fld>
            <a:endParaRPr lang="fr-BE"/>
          </a:p>
        </p:txBody>
      </p:sp>
      <p:sp>
        <p:nvSpPr>
          <p:cNvPr id="5" name="Rectangle à coins arrondis 4"/>
          <p:cNvSpPr/>
          <p:nvPr/>
        </p:nvSpPr>
        <p:spPr>
          <a:xfrm>
            <a:off x="683568" y="332656"/>
            <a:ext cx="5976664" cy="171451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4400" b="1" dirty="0" smtClean="0"/>
              <a:t>Introduction</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5400" i="1" dirty="0"/>
              <a:t>Salmonelle </a:t>
            </a:r>
            <a:endParaRPr lang="fr-FR" sz="5400" dirty="0"/>
          </a:p>
        </p:txBody>
      </p:sp>
      <p:sp>
        <p:nvSpPr>
          <p:cNvPr id="3" name="Espace réservé du contenu 2"/>
          <p:cNvSpPr>
            <a:spLocks noGrp="1"/>
          </p:cNvSpPr>
          <p:nvPr>
            <p:ph idx="1"/>
          </p:nvPr>
        </p:nvSpPr>
        <p:spPr>
          <a:xfrm>
            <a:off x="457200" y="1600200"/>
            <a:ext cx="8401080" cy="4829196"/>
          </a:xfrm>
        </p:spPr>
        <p:txBody>
          <a:bodyPr>
            <a:normAutofit/>
          </a:bodyPr>
          <a:lstStyle/>
          <a:p>
            <a:endParaRPr lang="fr-FR" b="1" dirty="0" smtClean="0"/>
          </a:p>
          <a:p>
            <a:endParaRPr lang="fr-FR" b="1" dirty="0"/>
          </a:p>
          <a:p>
            <a:endParaRPr lang="fr-FR" b="1" dirty="0" smtClean="0"/>
          </a:p>
          <a:p>
            <a:endParaRPr lang="fr-FR" b="1" dirty="0"/>
          </a:p>
          <a:p>
            <a:endParaRPr lang="fr-FR" b="1" dirty="0" smtClean="0"/>
          </a:p>
          <a:p>
            <a:endParaRPr lang="fr-FR" b="1" dirty="0"/>
          </a:p>
          <a:p>
            <a:endParaRPr lang="fr-FR" b="1" dirty="0" smtClean="0"/>
          </a:p>
          <a:p>
            <a:pPr algn="ctr">
              <a:buNone/>
            </a:pPr>
            <a:r>
              <a:rPr lang="fr-FR" sz="2000" b="1" dirty="0" smtClean="0"/>
              <a:t>Figure </a:t>
            </a:r>
            <a:r>
              <a:rPr lang="fr-FR" sz="2000" b="1" dirty="0"/>
              <a:t>7 :</a:t>
            </a:r>
            <a:r>
              <a:rPr lang="fr-FR" sz="2000" dirty="0"/>
              <a:t> Salmonelle des différents laits de chèvres </a:t>
            </a:r>
            <a:endParaRPr lang="fr-FR" sz="2000" dirty="0" smtClean="0"/>
          </a:p>
          <a:p>
            <a:pPr algn="ctr">
              <a:buNone/>
            </a:pPr>
            <a:r>
              <a:rPr lang="fr-FR" sz="2000" dirty="0" smtClean="0"/>
              <a:t>(Page 50)</a:t>
            </a:r>
            <a:endParaRPr lang="fr-FR" sz="2000" dirty="0"/>
          </a:p>
        </p:txBody>
      </p:sp>
      <p:pic>
        <p:nvPicPr>
          <p:cNvPr id="4" name="Image 3" descr="C:\Users\pcspeed\Desktop\Salmonelle.png"/>
          <p:cNvPicPr/>
          <p:nvPr/>
        </p:nvPicPr>
        <p:blipFill>
          <a:blip r:embed="rId2" cstate="print"/>
          <a:srcRect b="11080"/>
          <a:stretch>
            <a:fillRect/>
          </a:stretch>
        </p:blipFill>
        <p:spPr bwMode="auto">
          <a:xfrm>
            <a:off x="1000100" y="1643051"/>
            <a:ext cx="7000924" cy="3571899"/>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40</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395536" y="260648"/>
            <a:ext cx="8291264" cy="5865515"/>
          </a:xfrm>
        </p:spPr>
        <p:txBody>
          <a:bodyPr>
            <a:normAutofit fontScale="92500" lnSpcReduction="10000"/>
          </a:bodyPr>
          <a:lstStyle/>
          <a:p>
            <a:r>
              <a:rPr lang="fr-FR" dirty="0" smtClean="0"/>
              <a:t>Les échantillons de Mostaganem ainsi de Naama indique une absence absolue de ces germes, ce qui nous conduit à dire que ces derniers ont une bonne qualité hygiénique.</a:t>
            </a:r>
          </a:p>
          <a:p>
            <a:r>
              <a:rPr lang="fr-FR" dirty="0" smtClean="0"/>
              <a:t>Par contre les échantillons 2,3 de Msila marquent la présence de ces germes avec des valeurs à environ 9UFC et 4 UFC.A partir de ces valeurs, qui sont opposées a celle rapporté par le Règlement </a:t>
            </a:r>
            <a:r>
              <a:rPr lang="fr-FR" b="1" dirty="0" smtClean="0"/>
              <a:t>(GBPH, 2012)   </a:t>
            </a:r>
            <a:r>
              <a:rPr lang="fr-FR" dirty="0" smtClean="0"/>
              <a:t>il convient de dire que ces laits sont inacceptables. </a:t>
            </a:r>
          </a:p>
          <a:p>
            <a:r>
              <a:rPr lang="fr-FR" dirty="0" smtClean="0"/>
              <a:t>La contamination du lait cru par ces germes est le plus souvent d’origine externe. </a:t>
            </a:r>
            <a:r>
              <a:rPr lang="fr-FR" b="1" dirty="0" smtClean="0"/>
              <a:t>(</a:t>
            </a:r>
            <a:r>
              <a:rPr lang="fr-FR" b="1" dirty="0" err="1" smtClean="0"/>
              <a:t>Vlaemynck</a:t>
            </a:r>
            <a:r>
              <a:rPr lang="fr-FR" b="1" dirty="0" smtClean="0"/>
              <a:t> , 1994).</a:t>
            </a:r>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41</a:t>
            </a:fld>
            <a:endParaRPr lang="fr-BE"/>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764704"/>
            <a:ext cx="8229600" cy="792088"/>
          </a:xfrm>
        </p:spPr>
        <p:txBody>
          <a:bodyPr>
            <a:normAutofit/>
          </a:bodyPr>
          <a:lstStyle/>
          <a:p>
            <a:r>
              <a:rPr lang="fr-FR" sz="3600" dirty="0" err="1"/>
              <a:t>Clostridium</a:t>
            </a:r>
            <a:r>
              <a:rPr lang="fr-FR" sz="3600" dirty="0"/>
              <a:t> sulfito-réducteur</a:t>
            </a:r>
          </a:p>
        </p:txBody>
      </p:sp>
      <p:sp>
        <p:nvSpPr>
          <p:cNvPr id="3" name="Espace réservé du contenu 2"/>
          <p:cNvSpPr>
            <a:spLocks noGrp="1"/>
          </p:cNvSpPr>
          <p:nvPr>
            <p:ph idx="1"/>
          </p:nvPr>
        </p:nvSpPr>
        <p:spPr/>
        <p:txBody>
          <a:bodyPr>
            <a:normAutofit fontScale="92500" lnSpcReduction="20000"/>
          </a:bodyPr>
          <a:lstStyle/>
          <a:p>
            <a:pPr>
              <a:buNone/>
            </a:pPr>
            <a:endParaRPr lang="fr-FR" b="1" dirty="0" smtClean="0"/>
          </a:p>
          <a:p>
            <a:pPr>
              <a:buNone/>
            </a:pPr>
            <a:endParaRPr lang="fr-FR" b="1" dirty="0"/>
          </a:p>
          <a:p>
            <a:pPr>
              <a:buNone/>
            </a:pPr>
            <a:endParaRPr lang="fr-FR" b="1" dirty="0" smtClean="0"/>
          </a:p>
          <a:p>
            <a:pPr>
              <a:buNone/>
            </a:pPr>
            <a:endParaRPr lang="fr-FR" b="1" dirty="0"/>
          </a:p>
          <a:p>
            <a:pPr>
              <a:buNone/>
            </a:pPr>
            <a:endParaRPr lang="fr-FR" b="1" dirty="0" smtClean="0"/>
          </a:p>
          <a:p>
            <a:pPr>
              <a:buNone/>
            </a:pPr>
            <a:endParaRPr lang="fr-FR" sz="3000" b="1" dirty="0"/>
          </a:p>
          <a:p>
            <a:pPr>
              <a:buNone/>
            </a:pPr>
            <a:endParaRPr lang="fr-FR" sz="3000" b="1" dirty="0" smtClean="0"/>
          </a:p>
          <a:p>
            <a:pPr>
              <a:buNone/>
            </a:pPr>
            <a:endParaRPr lang="fr-FR" sz="3000" b="1" dirty="0"/>
          </a:p>
          <a:p>
            <a:pPr algn="ctr">
              <a:buNone/>
            </a:pPr>
            <a:endParaRPr lang="fr-FR" sz="1900" b="1" dirty="0" smtClean="0"/>
          </a:p>
          <a:p>
            <a:pPr algn="ctr">
              <a:buNone/>
            </a:pPr>
            <a:r>
              <a:rPr lang="fr-FR" sz="1900" b="1" dirty="0" smtClean="0"/>
              <a:t>Figure 8: </a:t>
            </a:r>
            <a:r>
              <a:rPr lang="fr-FR" sz="1900" dirty="0"/>
              <a:t>Clostridium Sulfito-réducteurs des différents lais de chèvres </a:t>
            </a:r>
            <a:endParaRPr lang="fr-FR" sz="1900" dirty="0" smtClean="0"/>
          </a:p>
          <a:p>
            <a:pPr algn="ctr">
              <a:buNone/>
            </a:pPr>
            <a:r>
              <a:rPr lang="fr-FR" sz="1900" dirty="0" smtClean="0"/>
              <a:t>(Page 51)</a:t>
            </a:r>
            <a:endParaRPr lang="fr-FR" sz="1900" dirty="0"/>
          </a:p>
          <a:p>
            <a:pPr>
              <a:buNone/>
            </a:pPr>
            <a:endParaRPr lang="fr-FR" dirty="0"/>
          </a:p>
        </p:txBody>
      </p:sp>
      <p:pic>
        <p:nvPicPr>
          <p:cNvPr id="4" name="Image 3" descr="C:\Users\pcspeed\Desktop\sufito reducteur.png"/>
          <p:cNvPicPr/>
          <p:nvPr/>
        </p:nvPicPr>
        <p:blipFill>
          <a:blip r:embed="rId2" cstate="print"/>
          <a:srcRect b="11575"/>
          <a:stretch>
            <a:fillRect/>
          </a:stretch>
        </p:blipFill>
        <p:spPr bwMode="auto">
          <a:xfrm>
            <a:off x="1043608" y="1643050"/>
            <a:ext cx="7100292" cy="3429024"/>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42</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 calcmode="lin" valueType="num">
                                      <p:cBhvr additive="base">
                                        <p:cTn id="2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0" y="0"/>
            <a:ext cx="8686800" cy="6858000"/>
          </a:xfrm>
        </p:spPr>
        <p:txBody>
          <a:bodyPr>
            <a:normAutofit fontScale="62500" lnSpcReduction="20000"/>
          </a:bodyPr>
          <a:lstStyle/>
          <a:p>
            <a:pPr>
              <a:lnSpc>
                <a:spcPct val="170000"/>
              </a:lnSpc>
            </a:pPr>
            <a:r>
              <a:rPr lang="fr-FR" dirty="0" smtClean="0"/>
              <a:t>Ces germes marquent une absence absolue dans tous les échantillons de Mostaganem sauf le premier échantillon qui enregistre une valeur environ 1 UFC mais cette dernière est inferieur a la norme rapporté par </a:t>
            </a:r>
            <a:r>
              <a:rPr lang="fr-FR" b="1" dirty="0" smtClean="0"/>
              <a:t>(JORA 1998)</a:t>
            </a:r>
            <a:r>
              <a:rPr lang="fr-FR" dirty="0" smtClean="0"/>
              <a:t>, donc tous les échantillons sont acceptables concernant ce paramètre.</a:t>
            </a:r>
          </a:p>
          <a:p>
            <a:pPr>
              <a:lnSpc>
                <a:spcPct val="170000"/>
              </a:lnSpc>
            </a:pPr>
            <a:r>
              <a:rPr lang="fr-FR" dirty="0" smtClean="0"/>
              <a:t>Ainsi ces germes sont présents dans l’échantillon 3 de Msila avec une valeur de 9 UFC contre les échantillons 1, 2,4 qui dévoilent une absence de ces germes. Mais cette valeur est toujours inférieure à la norme de </a:t>
            </a:r>
            <a:r>
              <a:rPr lang="fr-FR" b="1" dirty="0" smtClean="0"/>
              <a:t>(JORA 1998)</a:t>
            </a:r>
            <a:r>
              <a:rPr lang="fr-FR" dirty="0" smtClean="0"/>
              <a:t>.</a:t>
            </a:r>
          </a:p>
          <a:p>
            <a:pPr>
              <a:lnSpc>
                <a:spcPct val="170000"/>
              </a:lnSpc>
            </a:pPr>
            <a:r>
              <a:rPr lang="fr-FR" dirty="0" smtClean="0"/>
              <a:t>Ces germes représentent une valeur de 1 UFC pour l’échantillon 1 de Naama, 2 UFC pour l’échantillon 2 de Naama, contre l’échantillon 0 UFC pour l’échantillon 3 et 4. Les échantillons restent acceptables (</a:t>
            </a:r>
            <a:r>
              <a:rPr lang="fr-FR" b="1" dirty="0" smtClean="0"/>
              <a:t>JORA 1998).</a:t>
            </a:r>
            <a:endParaRPr lang="fr-FR" dirty="0" smtClean="0"/>
          </a:p>
          <a:p>
            <a:pPr>
              <a:lnSpc>
                <a:spcPct val="170000"/>
              </a:lnSpc>
            </a:pPr>
            <a:r>
              <a:rPr lang="fr-FR" dirty="0" smtClean="0"/>
              <a:t>Le seuil de conformité du lait cru fixé par le législateur Algérien </a:t>
            </a:r>
            <a:r>
              <a:rPr lang="fr-FR" b="1" dirty="0" smtClean="0"/>
              <a:t>(JORA 1998), </a:t>
            </a:r>
            <a:r>
              <a:rPr lang="fr-FR" dirty="0" smtClean="0"/>
              <a:t>est de 50 UFC, donc nos échantillons sont tous acceptables concernant ce paramètre.</a:t>
            </a:r>
          </a:p>
          <a:p>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43</a:t>
            </a:fld>
            <a:endParaRPr lang="fr-BE"/>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1857364"/>
            <a:ext cx="8501122" cy="2428892"/>
          </a:xfrm>
        </p:spPr>
        <p:txBody>
          <a:bodyPr>
            <a:normAutofit/>
          </a:bodyPr>
          <a:lstStyle/>
          <a:p>
            <a:r>
              <a:rPr lang="fr-FR" sz="5400" dirty="0" smtClean="0"/>
              <a:t>Résultat physico-chimique </a:t>
            </a:r>
            <a:endParaRPr lang="fr-FR" sz="5400"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pPr/>
              <a:t>44</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Autofit/>
          </a:bodyPr>
          <a:lstStyle/>
          <a:p>
            <a:r>
              <a:rPr lang="fr-FR" sz="6000" dirty="0" smtClean="0"/>
              <a:t>Le pH </a:t>
            </a:r>
            <a:endParaRPr lang="fr-FR" sz="6000" dirty="0"/>
          </a:p>
        </p:txBody>
      </p:sp>
      <p:sp>
        <p:nvSpPr>
          <p:cNvPr id="3" name="Espace réservé du contenu 2"/>
          <p:cNvSpPr>
            <a:spLocks noGrp="1"/>
          </p:cNvSpPr>
          <p:nvPr>
            <p:ph idx="1"/>
          </p:nvPr>
        </p:nvSpPr>
        <p:spPr>
          <a:xfrm>
            <a:off x="457200" y="1600200"/>
            <a:ext cx="8229600" cy="4829196"/>
          </a:xfrm>
        </p:spPr>
        <p:txBody>
          <a:bodyPr>
            <a:normAutofit/>
          </a:bodyPr>
          <a:lstStyle/>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pPr algn="ctr">
              <a:buNone/>
            </a:pPr>
            <a:r>
              <a:rPr lang="fr-FR" sz="2000" b="1" dirty="0" smtClean="0"/>
              <a:t>Figure 9 :</a:t>
            </a:r>
            <a:r>
              <a:rPr lang="fr-FR" sz="2000" dirty="0" smtClean="0"/>
              <a:t> pH des différents échantillons de lait</a:t>
            </a:r>
          </a:p>
          <a:p>
            <a:pPr algn="ctr">
              <a:buNone/>
            </a:pPr>
            <a:r>
              <a:rPr lang="fr-FR" sz="2000" dirty="0" smtClean="0"/>
              <a:t>(Page 54)</a:t>
            </a:r>
          </a:p>
          <a:p>
            <a:endParaRPr lang="fr-FR" dirty="0"/>
          </a:p>
        </p:txBody>
      </p:sp>
      <p:pic>
        <p:nvPicPr>
          <p:cNvPr id="5" name="Image 4"/>
          <p:cNvPicPr/>
          <p:nvPr/>
        </p:nvPicPr>
        <p:blipFill>
          <a:blip r:embed="rId2" cstate="print"/>
          <a:srcRect/>
          <a:stretch>
            <a:fillRect/>
          </a:stretch>
        </p:blipFill>
        <p:spPr bwMode="auto">
          <a:xfrm>
            <a:off x="714348" y="1857364"/>
            <a:ext cx="7786742" cy="3643338"/>
          </a:xfrm>
          <a:prstGeom prst="rect">
            <a:avLst/>
          </a:prstGeom>
          <a:noFill/>
          <a:ln w="9525">
            <a:noFill/>
            <a:miter lim="800000"/>
            <a:headEnd/>
            <a:tailEnd/>
          </a:ln>
        </p:spPr>
      </p:pic>
      <p:sp>
        <p:nvSpPr>
          <p:cNvPr id="6" name="Espace réservé du numéro de diapositive 5"/>
          <p:cNvSpPr>
            <a:spLocks noGrp="1"/>
          </p:cNvSpPr>
          <p:nvPr>
            <p:ph type="sldNum" sz="quarter" idx="12"/>
          </p:nvPr>
        </p:nvSpPr>
        <p:spPr/>
        <p:txBody>
          <a:bodyPr/>
          <a:lstStyle/>
          <a:p>
            <a:fld id="{CF4668DC-857F-487D-BFFA-8C0CA5037977}" type="slidenum">
              <a:rPr lang="fr-BE" smtClean="0"/>
              <a:pPr/>
              <a:t>45</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 calcmode="lin" valueType="num">
                                      <p:cBhvr additive="base">
                                        <p:cTn id="1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anim calcmode="lin" valueType="num">
                                      <p:cBhvr additive="base">
                                        <p:cTn id="2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428604"/>
            <a:ext cx="8229600" cy="852704"/>
          </a:xfrm>
        </p:spPr>
        <p:txBody>
          <a:bodyPr>
            <a:noAutofit/>
          </a:bodyPr>
          <a:lstStyle/>
          <a:p>
            <a:r>
              <a:rPr lang="fr-FR" dirty="0"/>
              <a:t>A</a:t>
            </a:r>
            <a:r>
              <a:rPr lang="fr-FR" dirty="0" smtClean="0"/>
              <a:t>cidité</a:t>
            </a:r>
            <a:r>
              <a:rPr lang="fr-FR" sz="6000" dirty="0" smtClean="0"/>
              <a:t> </a:t>
            </a:r>
            <a:endParaRPr lang="fr-FR" sz="6000" dirty="0"/>
          </a:p>
        </p:txBody>
      </p:sp>
      <p:sp>
        <p:nvSpPr>
          <p:cNvPr id="3" name="Espace réservé du contenu 2"/>
          <p:cNvSpPr>
            <a:spLocks noGrp="1"/>
          </p:cNvSpPr>
          <p:nvPr>
            <p:ph idx="1"/>
          </p:nvPr>
        </p:nvSpPr>
        <p:spPr>
          <a:xfrm>
            <a:off x="457200" y="1357298"/>
            <a:ext cx="8229600" cy="5072098"/>
          </a:xfrm>
        </p:spPr>
        <p:txBody>
          <a:bodyPr>
            <a:normAutofit lnSpcReduction="10000"/>
          </a:bodyPr>
          <a:lstStyle/>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buNone/>
            </a:pPr>
            <a:endParaRPr lang="fr-FR" sz="2000" b="1" dirty="0" smtClean="0"/>
          </a:p>
          <a:p>
            <a:pPr algn="ctr">
              <a:buNone/>
            </a:pPr>
            <a:r>
              <a:rPr lang="fr-FR" sz="2000" b="1" dirty="0" smtClean="0"/>
              <a:t>Figure 10 :</a:t>
            </a:r>
            <a:r>
              <a:rPr lang="fr-FR" sz="2000" dirty="0" smtClean="0"/>
              <a:t> Acidité des différents échantillons de lait (Degré Dornic)</a:t>
            </a:r>
          </a:p>
          <a:p>
            <a:pPr algn="ctr">
              <a:buNone/>
            </a:pPr>
            <a:r>
              <a:rPr lang="fr-FR" sz="2000" dirty="0" smtClean="0"/>
              <a:t>(Page 55)</a:t>
            </a:r>
          </a:p>
          <a:p>
            <a:pPr algn="ctr">
              <a:buNone/>
            </a:pPr>
            <a:endParaRPr lang="fr-FR" dirty="0"/>
          </a:p>
        </p:txBody>
      </p:sp>
      <p:pic>
        <p:nvPicPr>
          <p:cNvPr id="4" name="Image 3"/>
          <p:cNvPicPr/>
          <p:nvPr/>
        </p:nvPicPr>
        <p:blipFill>
          <a:blip r:embed="rId2" cstate="print"/>
          <a:srcRect/>
          <a:stretch>
            <a:fillRect/>
          </a:stretch>
        </p:blipFill>
        <p:spPr bwMode="auto">
          <a:xfrm>
            <a:off x="971600" y="1556792"/>
            <a:ext cx="7128791" cy="3658158"/>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46</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anim calcmode="lin" valueType="num">
                                      <p:cBhvr additive="base">
                                        <p:cTn id="1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anim calcmode="lin" valueType="num">
                                      <p:cBhvr additive="base">
                                        <p:cTn id="2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4290"/>
            <a:ext cx="8229600" cy="6429420"/>
          </a:xfrm>
        </p:spPr>
        <p:txBody>
          <a:bodyPr>
            <a:normAutofit/>
          </a:bodyPr>
          <a:lstStyle/>
          <a:p>
            <a:pPr algn="ctr">
              <a:buNone/>
            </a:pPr>
            <a:r>
              <a:rPr lang="fr-FR" sz="4800" dirty="0" smtClean="0"/>
              <a:t>Cendres</a:t>
            </a:r>
            <a:r>
              <a:rPr lang="fr-FR" sz="3600" dirty="0" smtClean="0"/>
              <a:t> </a:t>
            </a:r>
          </a:p>
          <a:p>
            <a:pPr>
              <a:buNone/>
            </a:pPr>
            <a:endParaRPr lang="fr-FR" dirty="0"/>
          </a:p>
          <a:p>
            <a:pPr>
              <a:buNone/>
            </a:pPr>
            <a:endParaRPr lang="fr-FR" dirty="0" smtClean="0"/>
          </a:p>
          <a:p>
            <a:pPr>
              <a:buNone/>
            </a:pPr>
            <a:endParaRPr lang="fr-FR" dirty="0"/>
          </a:p>
          <a:p>
            <a:pPr>
              <a:buNone/>
            </a:pPr>
            <a:endParaRPr lang="fr-FR" dirty="0" smtClean="0"/>
          </a:p>
          <a:p>
            <a:pPr>
              <a:buNone/>
            </a:pPr>
            <a:endParaRPr lang="fr-FR" dirty="0"/>
          </a:p>
          <a:p>
            <a:pPr>
              <a:buNone/>
            </a:pPr>
            <a:endParaRPr lang="fr-FR" dirty="0" smtClean="0"/>
          </a:p>
          <a:p>
            <a:pPr algn="ctr">
              <a:buNone/>
            </a:pPr>
            <a:endParaRPr lang="fr-FR" sz="2400" b="1" dirty="0"/>
          </a:p>
          <a:p>
            <a:pPr algn="ctr">
              <a:buNone/>
            </a:pPr>
            <a:r>
              <a:rPr lang="fr-FR" sz="2000" b="1" dirty="0" smtClean="0"/>
              <a:t>Figure 11 :</a:t>
            </a:r>
            <a:r>
              <a:rPr lang="fr-FR" sz="2000" dirty="0" smtClean="0"/>
              <a:t> Teneur en cendres des différents échantillons de lait (g/100 ml du produit brut)</a:t>
            </a:r>
          </a:p>
          <a:p>
            <a:pPr algn="ctr">
              <a:buNone/>
            </a:pPr>
            <a:r>
              <a:rPr lang="fr-FR" sz="2000" dirty="0" smtClean="0"/>
              <a:t>(Page 56)</a:t>
            </a:r>
            <a:endParaRPr lang="fr-FR" sz="2000" dirty="0"/>
          </a:p>
        </p:txBody>
      </p:sp>
      <p:pic>
        <p:nvPicPr>
          <p:cNvPr id="4" name="Image 3"/>
          <p:cNvPicPr/>
          <p:nvPr/>
        </p:nvPicPr>
        <p:blipFill>
          <a:blip r:embed="rId2" cstate="print"/>
          <a:srcRect/>
          <a:stretch>
            <a:fillRect/>
          </a:stretch>
        </p:blipFill>
        <p:spPr bwMode="auto">
          <a:xfrm>
            <a:off x="785786" y="1142984"/>
            <a:ext cx="7560840" cy="3571900"/>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47</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00042"/>
            <a:ext cx="8229600" cy="1056750"/>
          </a:xfrm>
        </p:spPr>
        <p:txBody>
          <a:bodyPr>
            <a:normAutofit fontScale="90000"/>
          </a:bodyPr>
          <a:lstStyle/>
          <a:p>
            <a:r>
              <a:rPr lang="fr-FR" sz="4000" dirty="0" smtClean="0"/>
              <a:t>Matière sèche </a:t>
            </a:r>
            <a:r>
              <a:rPr lang="fr-FR" sz="3200" b="1" dirty="0" smtClean="0"/>
              <a:t/>
            </a:r>
            <a:br>
              <a:rPr lang="fr-FR" sz="3200" b="1" dirty="0" smtClean="0"/>
            </a:br>
            <a:endParaRPr lang="fr-FR" sz="3200" dirty="0"/>
          </a:p>
        </p:txBody>
      </p:sp>
      <p:sp>
        <p:nvSpPr>
          <p:cNvPr id="3" name="Espace réservé du contenu 2"/>
          <p:cNvSpPr>
            <a:spLocks noGrp="1"/>
          </p:cNvSpPr>
          <p:nvPr>
            <p:ph idx="1"/>
          </p:nvPr>
        </p:nvSpPr>
        <p:spPr/>
        <p:txBody>
          <a:bodyPr>
            <a:normAutofit lnSpcReduction="10000"/>
          </a:bodyPr>
          <a:lstStyle/>
          <a:p>
            <a:endParaRPr lang="fr-FR" sz="2800" b="1" dirty="0" smtClean="0"/>
          </a:p>
          <a:p>
            <a:endParaRPr lang="fr-FR" sz="2800" b="1" dirty="0" smtClean="0"/>
          </a:p>
          <a:p>
            <a:endParaRPr lang="fr-FR" sz="2800" b="1" dirty="0" smtClean="0"/>
          </a:p>
          <a:p>
            <a:endParaRPr lang="fr-FR" sz="2800" b="1" dirty="0" smtClean="0"/>
          </a:p>
          <a:p>
            <a:endParaRPr lang="fr-FR" sz="2800" b="1" dirty="0" smtClean="0"/>
          </a:p>
          <a:p>
            <a:endParaRPr lang="fr-FR" sz="2800" b="1" dirty="0" smtClean="0"/>
          </a:p>
          <a:p>
            <a:endParaRPr lang="fr-FR" sz="2000" b="1" dirty="0" smtClean="0"/>
          </a:p>
          <a:p>
            <a:pPr algn="ctr">
              <a:buNone/>
            </a:pPr>
            <a:endParaRPr lang="fr-FR" sz="2000" b="1" dirty="0" smtClean="0"/>
          </a:p>
          <a:p>
            <a:pPr algn="ctr">
              <a:buNone/>
            </a:pPr>
            <a:r>
              <a:rPr lang="fr-FR" sz="2000" b="1" dirty="0" smtClean="0"/>
              <a:t>Figure 12:</a:t>
            </a:r>
            <a:r>
              <a:rPr lang="fr-FR" sz="2000" dirty="0" smtClean="0"/>
              <a:t> Teneur en matière sèche des différents échantillons de laits (%)</a:t>
            </a:r>
          </a:p>
          <a:p>
            <a:pPr algn="ctr">
              <a:buNone/>
            </a:pPr>
            <a:r>
              <a:rPr lang="fr-FR" sz="2000" dirty="0" smtClean="0"/>
              <a:t>(Page 57)</a:t>
            </a:r>
          </a:p>
          <a:p>
            <a:pPr>
              <a:buNone/>
            </a:pPr>
            <a:endParaRPr lang="fr-FR" dirty="0"/>
          </a:p>
        </p:txBody>
      </p:sp>
      <p:pic>
        <p:nvPicPr>
          <p:cNvPr id="4" name="Image 3"/>
          <p:cNvPicPr/>
          <p:nvPr/>
        </p:nvPicPr>
        <p:blipFill>
          <a:blip r:embed="rId2" cstate="print"/>
          <a:srcRect/>
          <a:stretch>
            <a:fillRect/>
          </a:stretch>
        </p:blipFill>
        <p:spPr bwMode="auto">
          <a:xfrm>
            <a:off x="899592" y="1357298"/>
            <a:ext cx="7272808" cy="3727886"/>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48</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142852"/>
            <a:ext cx="8229600" cy="780696"/>
          </a:xfrm>
        </p:spPr>
        <p:txBody>
          <a:bodyPr>
            <a:normAutofit/>
          </a:bodyPr>
          <a:lstStyle/>
          <a:p>
            <a:r>
              <a:rPr lang="fr-FR" sz="4000" dirty="0" smtClean="0"/>
              <a:t>Protéines </a:t>
            </a:r>
            <a:endParaRPr lang="fr-FR" sz="4000" dirty="0"/>
          </a:p>
        </p:txBody>
      </p:sp>
      <p:sp>
        <p:nvSpPr>
          <p:cNvPr id="3" name="Espace réservé du contenu 2"/>
          <p:cNvSpPr>
            <a:spLocks noGrp="1"/>
          </p:cNvSpPr>
          <p:nvPr>
            <p:ph idx="1"/>
          </p:nvPr>
        </p:nvSpPr>
        <p:spPr>
          <a:xfrm>
            <a:off x="428596" y="857232"/>
            <a:ext cx="8286808" cy="5643602"/>
          </a:xfrm>
        </p:spPr>
        <p:txBody>
          <a:bodyPr>
            <a:normAutofit/>
          </a:bodyPr>
          <a:lstStyle/>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endParaRPr lang="fr-FR" sz="2000" b="1" dirty="0" smtClean="0"/>
          </a:p>
          <a:p>
            <a:pPr algn="ctr">
              <a:buNone/>
            </a:pPr>
            <a:endParaRPr lang="fr-FR" sz="2000" b="1" dirty="0" smtClean="0"/>
          </a:p>
          <a:p>
            <a:pPr algn="ctr">
              <a:buNone/>
            </a:pPr>
            <a:endParaRPr lang="fr-FR" sz="2000" b="1" dirty="0" smtClean="0"/>
          </a:p>
          <a:p>
            <a:pPr algn="ctr">
              <a:buNone/>
            </a:pPr>
            <a:r>
              <a:rPr lang="fr-FR" sz="2000" b="1" dirty="0" smtClean="0"/>
              <a:t>Figure 13:</a:t>
            </a:r>
            <a:r>
              <a:rPr lang="fr-FR" sz="2000" dirty="0" smtClean="0"/>
              <a:t> Teneur en protéines des différents échantillons de laits (g/100 ml de produit brut) </a:t>
            </a:r>
          </a:p>
          <a:p>
            <a:pPr algn="ctr">
              <a:buNone/>
            </a:pPr>
            <a:r>
              <a:rPr lang="fr-FR" sz="2000" dirty="0" smtClean="0"/>
              <a:t>(Page 58)</a:t>
            </a:r>
            <a:endParaRPr lang="fr-FR" sz="2000" dirty="0"/>
          </a:p>
        </p:txBody>
      </p:sp>
      <p:pic>
        <p:nvPicPr>
          <p:cNvPr id="4" name="Image 3"/>
          <p:cNvPicPr/>
          <p:nvPr/>
        </p:nvPicPr>
        <p:blipFill>
          <a:blip r:embed="rId2" cstate="print"/>
          <a:srcRect/>
          <a:stretch>
            <a:fillRect/>
          </a:stretch>
        </p:blipFill>
        <p:spPr bwMode="auto">
          <a:xfrm>
            <a:off x="714348" y="1071546"/>
            <a:ext cx="7786742" cy="4000528"/>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CF4668DC-857F-487D-BFFA-8C0CA5037977}" type="slidenum">
              <a:rPr lang="fr-BE" smtClean="0"/>
              <a:pPr/>
              <a:t>49</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anim calcmode="lin" valueType="num">
                                      <p:cBhvr additive="base">
                                        <p:cTn id="1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anim calcmode="lin" valueType="num">
                                      <p:cBhvr additive="base">
                                        <p:cTn id="2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285728"/>
            <a:ext cx="8572560" cy="6286544"/>
          </a:xfrm>
        </p:spPr>
        <p:txBody>
          <a:bodyPr/>
          <a:lstStyle/>
          <a:p>
            <a:pPr>
              <a:buNone/>
            </a:pPr>
            <a:endParaRPr lang="fr-FR" dirty="0"/>
          </a:p>
        </p:txBody>
      </p:sp>
      <p:sp>
        <p:nvSpPr>
          <p:cNvPr id="4" name="Rectangle à coins arrondis 3"/>
          <p:cNvSpPr/>
          <p:nvPr/>
        </p:nvSpPr>
        <p:spPr>
          <a:xfrm>
            <a:off x="3214678" y="2428868"/>
            <a:ext cx="2857520" cy="192882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3200" dirty="0" smtClean="0"/>
              <a:t>Composition</a:t>
            </a:r>
            <a:r>
              <a:rPr lang="fr-FR" dirty="0" smtClean="0"/>
              <a:t> </a:t>
            </a:r>
            <a:endParaRPr lang="fr-FR" dirty="0"/>
          </a:p>
        </p:txBody>
      </p:sp>
      <p:sp>
        <p:nvSpPr>
          <p:cNvPr id="5" name="Ellipse 4"/>
          <p:cNvSpPr/>
          <p:nvPr/>
        </p:nvSpPr>
        <p:spPr>
          <a:xfrm>
            <a:off x="714348" y="1643050"/>
            <a:ext cx="2143140" cy="1214446"/>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smtClean="0"/>
              <a:t>Matière grasse </a:t>
            </a:r>
            <a:endParaRPr lang="fr-FR" dirty="0"/>
          </a:p>
        </p:txBody>
      </p:sp>
      <p:sp>
        <p:nvSpPr>
          <p:cNvPr id="7" name="Ellipse 6"/>
          <p:cNvSpPr/>
          <p:nvPr/>
        </p:nvSpPr>
        <p:spPr>
          <a:xfrm>
            <a:off x="3643306" y="4929198"/>
            <a:ext cx="2143140" cy="122397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smtClean="0"/>
              <a:t>Protéines</a:t>
            </a:r>
            <a:endParaRPr lang="fr-FR" dirty="0"/>
          </a:p>
        </p:txBody>
      </p:sp>
      <p:sp>
        <p:nvSpPr>
          <p:cNvPr id="8" name="Ellipse 7"/>
          <p:cNvSpPr/>
          <p:nvPr/>
        </p:nvSpPr>
        <p:spPr>
          <a:xfrm>
            <a:off x="3428992" y="714356"/>
            <a:ext cx="2143140" cy="1233494"/>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sz="2000" dirty="0" smtClean="0"/>
              <a:t>Eau</a:t>
            </a:r>
            <a:endParaRPr lang="fr-FR" sz="2000" dirty="0"/>
          </a:p>
        </p:txBody>
      </p:sp>
      <p:sp>
        <p:nvSpPr>
          <p:cNvPr id="9" name="Ellipse 8"/>
          <p:cNvSpPr/>
          <p:nvPr/>
        </p:nvSpPr>
        <p:spPr>
          <a:xfrm>
            <a:off x="642910" y="3929066"/>
            <a:ext cx="2143140" cy="1214446"/>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smtClean="0"/>
              <a:t>Lactose</a:t>
            </a:r>
            <a:endParaRPr lang="fr-FR" dirty="0"/>
          </a:p>
        </p:txBody>
      </p:sp>
      <p:sp>
        <p:nvSpPr>
          <p:cNvPr id="10" name="Ellipse 9"/>
          <p:cNvSpPr/>
          <p:nvPr/>
        </p:nvSpPr>
        <p:spPr>
          <a:xfrm>
            <a:off x="6357950" y="3929066"/>
            <a:ext cx="2143140" cy="1214446"/>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smtClean="0"/>
              <a:t>Minéraux </a:t>
            </a:r>
            <a:endParaRPr lang="fr-FR" dirty="0"/>
          </a:p>
        </p:txBody>
      </p:sp>
      <p:sp>
        <p:nvSpPr>
          <p:cNvPr id="11" name="Ellipse 10"/>
          <p:cNvSpPr/>
          <p:nvPr/>
        </p:nvSpPr>
        <p:spPr>
          <a:xfrm>
            <a:off x="6357950" y="1500174"/>
            <a:ext cx="2143140" cy="1214446"/>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smtClean="0"/>
              <a:t>Vitamines</a:t>
            </a:r>
            <a:endParaRPr lang="fr-FR" dirty="0"/>
          </a:p>
        </p:txBody>
      </p:sp>
      <p:cxnSp>
        <p:nvCxnSpPr>
          <p:cNvPr id="13" name="Connecteur en arc 12"/>
          <p:cNvCxnSpPr>
            <a:stCxn id="4" idx="3"/>
          </p:cNvCxnSpPr>
          <p:nvPr/>
        </p:nvCxnSpPr>
        <p:spPr>
          <a:xfrm flipV="1">
            <a:off x="6072198" y="2643182"/>
            <a:ext cx="857256" cy="750099"/>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0" name="Connecteur en arc 19"/>
          <p:cNvCxnSpPr>
            <a:stCxn id="4" idx="1"/>
          </p:cNvCxnSpPr>
          <p:nvPr/>
        </p:nvCxnSpPr>
        <p:spPr>
          <a:xfrm rot="10800000">
            <a:off x="2428860" y="2786059"/>
            <a:ext cx="785818" cy="607223"/>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3" name="Connecteur en arc 22"/>
          <p:cNvCxnSpPr>
            <a:stCxn id="4" idx="0"/>
          </p:cNvCxnSpPr>
          <p:nvPr/>
        </p:nvCxnSpPr>
        <p:spPr>
          <a:xfrm rot="16200000" flipV="1">
            <a:off x="4214810" y="2000240"/>
            <a:ext cx="500066" cy="35719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5" name="Connecteur en arc 24"/>
          <p:cNvCxnSpPr/>
          <p:nvPr/>
        </p:nvCxnSpPr>
        <p:spPr>
          <a:xfrm>
            <a:off x="5643570" y="4429132"/>
            <a:ext cx="785818" cy="357190"/>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7" name="Connecteur en arc 26"/>
          <p:cNvCxnSpPr>
            <a:endCxn id="9" idx="6"/>
          </p:cNvCxnSpPr>
          <p:nvPr/>
        </p:nvCxnSpPr>
        <p:spPr>
          <a:xfrm rot="10800000" flipV="1">
            <a:off x="2786050" y="4357693"/>
            <a:ext cx="571504" cy="178595"/>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9" name="Connecteur en arc 28"/>
          <p:cNvCxnSpPr>
            <a:stCxn id="4" idx="2"/>
          </p:cNvCxnSpPr>
          <p:nvPr/>
        </p:nvCxnSpPr>
        <p:spPr>
          <a:xfrm rot="16200000" flipH="1">
            <a:off x="4464843" y="4536289"/>
            <a:ext cx="500066" cy="142876"/>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16" name="Espace réservé du numéro de diapositive 15"/>
          <p:cNvSpPr>
            <a:spLocks noGrp="1"/>
          </p:cNvSpPr>
          <p:nvPr>
            <p:ph type="sldNum" sz="quarter" idx="12"/>
          </p:nvPr>
        </p:nvSpPr>
        <p:spPr/>
        <p:txBody>
          <a:bodyPr/>
          <a:lstStyle/>
          <a:p>
            <a:fld id="{CF4668DC-857F-487D-BFFA-8C0CA5037977}" type="slidenum">
              <a:rPr lang="fr-BE" smtClean="0"/>
              <a:pPr/>
              <a:t>5</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ppt_x"/>
                                          </p:val>
                                        </p:tav>
                                        <p:tav tm="100000">
                                          <p:val>
                                            <p:strVal val="#ppt_x"/>
                                          </p:val>
                                        </p:tav>
                                      </p:tavLst>
                                    </p:anim>
                                    <p:anim calcmode="lin" valueType="num">
                                      <p:cBhvr additive="base">
                                        <p:cTn id="6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ppt_x"/>
                                          </p:val>
                                        </p:tav>
                                        <p:tav tm="100000">
                                          <p:val>
                                            <p:strVal val="#ppt_x"/>
                                          </p:val>
                                        </p:tav>
                                      </p:tavLst>
                                    </p:anim>
                                    <p:anim calcmode="lin" valueType="num">
                                      <p:cBhvr additive="base">
                                        <p:cTn id="6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additive="base">
                                        <p:cTn id="79" dur="500" fill="hold"/>
                                        <p:tgtEl>
                                          <p:spTgt spid="5"/>
                                        </p:tgtEl>
                                        <p:attrNameLst>
                                          <p:attrName>ppt_x</p:attrName>
                                        </p:attrNameLst>
                                      </p:cBhvr>
                                      <p:tavLst>
                                        <p:tav tm="0">
                                          <p:val>
                                            <p:strVal val="#ppt_x"/>
                                          </p:val>
                                        </p:tav>
                                        <p:tav tm="100000">
                                          <p:val>
                                            <p:strVal val="#ppt_x"/>
                                          </p:val>
                                        </p:tav>
                                      </p:tavLst>
                                    </p:anim>
                                    <p:anim calcmode="lin" valueType="num">
                                      <p:cBhvr additive="base">
                                        <p:cTn id="8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14290"/>
            <a:ext cx="9001156" cy="6643710"/>
          </a:xfrm>
        </p:spPr>
        <p:txBody>
          <a:bodyPr>
            <a:normAutofit fontScale="92500" lnSpcReduction="10000"/>
          </a:bodyPr>
          <a:lstStyle/>
          <a:p>
            <a:pPr algn="just">
              <a:buNone/>
            </a:pPr>
            <a:endParaRPr lang="fr-FR" dirty="0" smtClean="0"/>
          </a:p>
          <a:p>
            <a:pPr>
              <a:lnSpc>
                <a:spcPct val="150000"/>
              </a:lnSpc>
              <a:buNone/>
            </a:pPr>
            <a:r>
              <a:rPr lang="fr-FR" dirty="0"/>
              <a:t> </a:t>
            </a:r>
            <a:r>
              <a:rPr lang="fr-FR" dirty="0" smtClean="0"/>
              <a:t>      </a:t>
            </a:r>
          </a:p>
          <a:p>
            <a:pPr>
              <a:lnSpc>
                <a:spcPct val="150000"/>
              </a:lnSpc>
              <a:buNone/>
            </a:pPr>
            <a:r>
              <a:rPr lang="fr-FR" dirty="0" smtClean="0"/>
              <a:t> Cette étude montre que le lait cru peut  contenir des germes de contamination qui  peuvent êtres pathogènes pour l’homme.</a:t>
            </a:r>
          </a:p>
          <a:p>
            <a:pPr>
              <a:lnSpc>
                <a:spcPct val="150000"/>
              </a:lnSpc>
              <a:buNone/>
            </a:pPr>
            <a:r>
              <a:rPr lang="fr-FR" dirty="0" smtClean="0"/>
              <a:t>        Donc il est obligatoire de respecter  les  conditions hygiéniques lors de la traite, conserver le lait en lui appliquant un traitement thermique (pasteurisation basse) qui détruit partiellement ou complètement sa flore microbienne sans détruire  les protéines. </a:t>
            </a:r>
          </a:p>
          <a:p>
            <a:pPr algn="just"/>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50</a:t>
            </a:fld>
            <a:endParaRPr lang="fr-BE"/>
          </a:p>
        </p:txBody>
      </p:sp>
      <p:sp>
        <p:nvSpPr>
          <p:cNvPr id="5" name="Espace réservé du contenu 5"/>
          <p:cNvSpPr txBox="1">
            <a:spLocks/>
          </p:cNvSpPr>
          <p:nvPr/>
        </p:nvSpPr>
        <p:spPr>
          <a:xfrm>
            <a:off x="395536" y="332656"/>
            <a:ext cx="5482952" cy="1200745"/>
          </a:xfrm>
          <a:prstGeom prst="round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4800" b="0" i="0" u="none" strike="noStrike" kern="1200" cap="none" spc="0" normalizeH="0" baseline="0" noProof="0" dirty="0" smtClean="0">
                <a:ln>
                  <a:noFill/>
                </a:ln>
                <a:solidFill>
                  <a:schemeClr val="dk1"/>
                </a:solidFill>
                <a:effectLst/>
                <a:uLnTx/>
                <a:uFillTx/>
                <a:latin typeface="+mn-lt"/>
                <a:ea typeface="+mn-ea"/>
                <a:cs typeface="+mn-cs"/>
              </a:rPr>
              <a:t>Conclusion </a:t>
            </a:r>
            <a:endParaRPr kumimoji="0" lang="fr-FR" sz="48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0" y="0"/>
            <a:ext cx="8686800" cy="6858000"/>
          </a:xfrm>
        </p:spPr>
        <p:txBody>
          <a:bodyPr/>
          <a:lstStyle/>
          <a:p>
            <a:pPr algn="ctr">
              <a:buNone/>
            </a:pPr>
            <a:endParaRPr lang="fr-FR" dirty="0" smtClean="0"/>
          </a:p>
          <a:p>
            <a:pPr>
              <a:buNone/>
            </a:pPr>
            <a:endParaRPr lang="fr-FR" dirty="0" smtClean="0"/>
          </a:p>
          <a:p>
            <a:pPr>
              <a:buNone/>
            </a:pPr>
            <a:endParaRPr lang="fr-FR" b="1" dirty="0" smtClean="0"/>
          </a:p>
          <a:p>
            <a:pPr>
              <a:buNone/>
            </a:pPr>
            <a:endParaRPr lang="fr-FR" b="1" dirty="0" smtClean="0"/>
          </a:p>
          <a:p>
            <a:pPr>
              <a:buNone/>
            </a:pPr>
            <a:r>
              <a:rPr lang="fr-FR" b="1" dirty="0" smtClean="0"/>
              <a:t>Merci pour votre attention </a:t>
            </a:r>
            <a:endParaRPr lang="fr-FR" b="1"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51</a:t>
            </a:fld>
            <a:endParaRPr lang="fr-BE"/>
          </a:p>
        </p:txBody>
      </p:sp>
      <p:pic>
        <p:nvPicPr>
          <p:cNvPr id="5" name="Picture 4" descr="C:\Users\user\Desktop\Screenshot_2016-06-06-17-07-19-1.png"/>
          <p:cNvPicPr>
            <a:picLocks noChangeAspect="1" noChangeArrowheads="1"/>
          </p:cNvPicPr>
          <p:nvPr/>
        </p:nvPicPr>
        <p:blipFill>
          <a:blip r:embed="rId2" cstate="print"/>
          <a:srcRect/>
          <a:stretch>
            <a:fillRect/>
          </a:stretch>
        </p:blipFill>
        <p:spPr bwMode="auto">
          <a:xfrm>
            <a:off x="5004048" y="2468563"/>
            <a:ext cx="3716920" cy="438943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214290"/>
            <a:ext cx="8429684" cy="6429420"/>
          </a:xfrm>
        </p:spPr>
        <p:txBody>
          <a:bodyPr/>
          <a:lstStyle/>
          <a:p>
            <a:endParaRPr lang="fr-FR" dirty="0"/>
          </a:p>
        </p:txBody>
      </p:sp>
      <p:sp>
        <p:nvSpPr>
          <p:cNvPr id="5" name="Rectangle à coins arrondis 4"/>
          <p:cNvSpPr/>
          <p:nvPr/>
        </p:nvSpPr>
        <p:spPr>
          <a:xfrm>
            <a:off x="1643042" y="285728"/>
            <a:ext cx="6072230" cy="171451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800" dirty="0" smtClean="0"/>
              <a:t>Microbiologie du lait de chèvre</a:t>
            </a:r>
            <a:endParaRPr lang="fr-FR" sz="2800" dirty="0"/>
          </a:p>
        </p:txBody>
      </p:sp>
      <p:sp>
        <p:nvSpPr>
          <p:cNvPr id="6" name="Flèche droite 5"/>
          <p:cNvSpPr/>
          <p:nvPr/>
        </p:nvSpPr>
        <p:spPr>
          <a:xfrm rot="2824355">
            <a:off x="5100748" y="2925526"/>
            <a:ext cx="2786082" cy="857256"/>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7" name="Flèche droite 6"/>
          <p:cNvSpPr/>
          <p:nvPr/>
        </p:nvSpPr>
        <p:spPr>
          <a:xfrm rot="8091941">
            <a:off x="1344426" y="2837849"/>
            <a:ext cx="2786082" cy="857256"/>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 name="Rectangle à coins arrondis 7"/>
          <p:cNvSpPr/>
          <p:nvPr/>
        </p:nvSpPr>
        <p:spPr>
          <a:xfrm>
            <a:off x="1142976" y="4572008"/>
            <a:ext cx="2286016" cy="135732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Flore originelle </a:t>
            </a:r>
            <a:endParaRPr lang="fr-FR" dirty="0"/>
          </a:p>
        </p:txBody>
      </p:sp>
      <p:sp>
        <p:nvSpPr>
          <p:cNvPr id="9" name="Rectangle à coins arrondis 8"/>
          <p:cNvSpPr/>
          <p:nvPr/>
        </p:nvSpPr>
        <p:spPr>
          <a:xfrm>
            <a:off x="5857884" y="4572008"/>
            <a:ext cx="2286016" cy="135732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Flore contaminante</a:t>
            </a:r>
            <a:endParaRPr lang="fr-FR" dirty="0"/>
          </a:p>
        </p:txBody>
      </p:sp>
      <p:sp>
        <p:nvSpPr>
          <p:cNvPr id="10" name="Espace réservé du numéro de diapositive 9"/>
          <p:cNvSpPr>
            <a:spLocks noGrp="1"/>
          </p:cNvSpPr>
          <p:nvPr>
            <p:ph type="sldNum" sz="quarter" idx="12"/>
          </p:nvPr>
        </p:nvSpPr>
        <p:spPr/>
        <p:txBody>
          <a:bodyPr/>
          <a:lstStyle/>
          <a:p>
            <a:fld id="{CF4668DC-857F-487D-BFFA-8C0CA5037977}" type="slidenum">
              <a:rPr lang="fr-BE" smtClean="0"/>
              <a:pPr/>
              <a:t>6</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71480"/>
            <a:ext cx="8229600" cy="5554683"/>
          </a:xfrm>
        </p:spPr>
        <p:txBody>
          <a:bodyPr/>
          <a:lstStyle/>
          <a:p>
            <a:endParaRPr lang="fr-FR" dirty="0"/>
          </a:p>
        </p:txBody>
      </p:sp>
      <p:sp>
        <p:nvSpPr>
          <p:cNvPr id="4" name="Rectangle à coins arrondis 3"/>
          <p:cNvSpPr/>
          <p:nvPr/>
        </p:nvSpPr>
        <p:spPr>
          <a:xfrm>
            <a:off x="1357290" y="2071678"/>
            <a:ext cx="6929486" cy="278608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4000" dirty="0" smtClean="0"/>
              <a:t>Expérimentation</a:t>
            </a:r>
            <a:endParaRPr lang="fr-FR" sz="4000"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7</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ctr">
              <a:buNone/>
            </a:pPr>
            <a:r>
              <a:rPr lang="fr-FR" dirty="0" smtClean="0"/>
              <a:t> </a:t>
            </a:r>
          </a:p>
          <a:p>
            <a:pPr algn="ctr"/>
            <a:endParaRPr lang="fr-FR" dirty="0"/>
          </a:p>
        </p:txBody>
      </p:sp>
      <p:sp>
        <p:nvSpPr>
          <p:cNvPr id="4" name="Rectangle à coins arrondis 3"/>
          <p:cNvSpPr/>
          <p:nvPr/>
        </p:nvSpPr>
        <p:spPr>
          <a:xfrm>
            <a:off x="500034" y="4143380"/>
            <a:ext cx="2500330" cy="157163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Analyse microbiologique</a:t>
            </a:r>
            <a:endParaRPr lang="fr-FR" dirty="0"/>
          </a:p>
        </p:txBody>
      </p:sp>
      <p:sp>
        <p:nvSpPr>
          <p:cNvPr id="5" name="Rectangle à coins arrondis 4"/>
          <p:cNvSpPr/>
          <p:nvPr/>
        </p:nvSpPr>
        <p:spPr>
          <a:xfrm>
            <a:off x="5929322" y="4214818"/>
            <a:ext cx="2571768" cy="142876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Analyse physico-chimique</a:t>
            </a:r>
            <a:endParaRPr lang="fr-FR" dirty="0"/>
          </a:p>
        </p:txBody>
      </p:sp>
      <p:sp>
        <p:nvSpPr>
          <p:cNvPr id="9" name="Rectangle à coins arrondis 8"/>
          <p:cNvSpPr/>
          <p:nvPr/>
        </p:nvSpPr>
        <p:spPr>
          <a:xfrm>
            <a:off x="928662" y="357166"/>
            <a:ext cx="7500990" cy="114300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400" dirty="0" smtClean="0"/>
              <a:t>Lait cru de chèvre </a:t>
            </a:r>
            <a:endParaRPr lang="fr-FR" sz="2400" dirty="0"/>
          </a:p>
        </p:txBody>
      </p:sp>
      <p:sp>
        <p:nvSpPr>
          <p:cNvPr id="10" name="Rectangle à coins arrondis 9"/>
          <p:cNvSpPr/>
          <p:nvPr/>
        </p:nvSpPr>
        <p:spPr>
          <a:xfrm>
            <a:off x="2857488" y="1714488"/>
            <a:ext cx="3714776" cy="100013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400" dirty="0" smtClean="0"/>
              <a:t>Laboratoire</a:t>
            </a:r>
            <a:endParaRPr lang="fr-FR" sz="2400" dirty="0"/>
          </a:p>
        </p:txBody>
      </p:sp>
      <p:sp>
        <p:nvSpPr>
          <p:cNvPr id="11" name="Flèche vers le bas 10"/>
          <p:cNvSpPr/>
          <p:nvPr/>
        </p:nvSpPr>
        <p:spPr>
          <a:xfrm rot="1512900">
            <a:off x="3413474" y="2755211"/>
            <a:ext cx="500066" cy="138377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Flèche vers le bas 11"/>
          <p:cNvSpPr/>
          <p:nvPr/>
        </p:nvSpPr>
        <p:spPr>
          <a:xfrm rot="20093794">
            <a:off x="5266842" y="2756169"/>
            <a:ext cx="500066" cy="136631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3" name="Espace réservé du numéro de diapositive 12"/>
          <p:cNvSpPr>
            <a:spLocks noGrp="1"/>
          </p:cNvSpPr>
          <p:nvPr>
            <p:ph type="sldNum" sz="quarter" idx="12"/>
          </p:nvPr>
        </p:nvSpPr>
        <p:spPr/>
        <p:txBody>
          <a:bodyPr/>
          <a:lstStyle/>
          <a:p>
            <a:fld id="{CF4668DC-857F-487D-BFFA-8C0CA5037977}" type="slidenum">
              <a:rPr lang="fr-BE" smtClean="0"/>
              <a:pPr/>
              <a:t>8</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4857752" y="1214422"/>
            <a:ext cx="3357586" cy="528641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Détermination de :</a:t>
            </a:r>
          </a:p>
          <a:p>
            <a:pPr>
              <a:lnSpc>
                <a:spcPct val="150000"/>
              </a:lnSpc>
              <a:buFont typeface="Arial" pitchFamily="34" charset="0"/>
              <a:buChar char="•"/>
            </a:pPr>
            <a:r>
              <a:rPr lang="fr-FR" dirty="0" smtClean="0"/>
              <a:t>pH</a:t>
            </a:r>
          </a:p>
          <a:p>
            <a:pPr>
              <a:lnSpc>
                <a:spcPct val="150000"/>
              </a:lnSpc>
              <a:buFont typeface="Arial" pitchFamily="34" charset="0"/>
              <a:buChar char="•"/>
            </a:pPr>
            <a:r>
              <a:rPr lang="fr-FR" dirty="0" smtClean="0"/>
              <a:t>Acidité</a:t>
            </a:r>
          </a:p>
          <a:p>
            <a:pPr>
              <a:lnSpc>
                <a:spcPct val="150000"/>
              </a:lnSpc>
              <a:buFont typeface="Arial" pitchFamily="34" charset="0"/>
              <a:buChar char="•"/>
            </a:pPr>
            <a:r>
              <a:rPr lang="fr-FR" dirty="0" smtClean="0"/>
              <a:t>Teneur en matière sèche </a:t>
            </a:r>
          </a:p>
          <a:p>
            <a:pPr>
              <a:lnSpc>
                <a:spcPct val="150000"/>
              </a:lnSpc>
              <a:buFont typeface="Arial" pitchFamily="34" charset="0"/>
              <a:buChar char="•"/>
            </a:pPr>
            <a:r>
              <a:rPr lang="fr-FR" dirty="0" smtClean="0"/>
              <a:t>Teneur en Matière organique </a:t>
            </a:r>
          </a:p>
          <a:p>
            <a:pPr>
              <a:lnSpc>
                <a:spcPct val="150000"/>
              </a:lnSpc>
              <a:buFont typeface="Arial" pitchFamily="34" charset="0"/>
              <a:buChar char="•"/>
            </a:pPr>
            <a:r>
              <a:rPr lang="fr-FR" dirty="0" smtClean="0"/>
              <a:t>Protéines</a:t>
            </a:r>
          </a:p>
          <a:p>
            <a:pPr algn="ctr"/>
            <a:endParaRPr lang="fr-FR" dirty="0" smtClean="0"/>
          </a:p>
          <a:p>
            <a:pPr algn="ctr"/>
            <a:endParaRPr lang="fr-FR" dirty="0" smtClean="0"/>
          </a:p>
          <a:p>
            <a:pPr algn="ctr"/>
            <a:endParaRPr lang="fr-FR" dirty="0" smtClean="0"/>
          </a:p>
          <a:p>
            <a:pPr algn="ctr"/>
            <a:endParaRPr lang="fr-FR" dirty="0" smtClean="0"/>
          </a:p>
          <a:p>
            <a:pPr algn="ctr"/>
            <a:endParaRPr lang="fr-FR" dirty="0" smtClean="0"/>
          </a:p>
          <a:p>
            <a:pPr algn="ctr"/>
            <a:endParaRPr lang="fr-FR" dirty="0" smtClean="0"/>
          </a:p>
        </p:txBody>
      </p:sp>
      <p:sp>
        <p:nvSpPr>
          <p:cNvPr id="5" name="Espace réservé du contenu 4"/>
          <p:cNvSpPr>
            <a:spLocks noGrp="1"/>
          </p:cNvSpPr>
          <p:nvPr>
            <p:ph idx="1"/>
          </p:nvPr>
        </p:nvSpPr>
        <p:spPr>
          <a:xfrm>
            <a:off x="571472" y="1214422"/>
            <a:ext cx="3357586" cy="528641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normAutofit/>
          </a:bodyPr>
          <a:lstStyle/>
          <a:p>
            <a:pPr>
              <a:buNone/>
            </a:pPr>
            <a:endParaRPr lang="fr-FR" sz="2000" dirty="0" smtClean="0"/>
          </a:p>
          <a:p>
            <a:pPr>
              <a:buNone/>
            </a:pPr>
            <a:endParaRPr lang="fr-FR" sz="2000" dirty="0" smtClean="0"/>
          </a:p>
          <a:p>
            <a:pPr>
              <a:buNone/>
            </a:pPr>
            <a:r>
              <a:rPr lang="fr-FR" sz="2000" dirty="0" smtClean="0"/>
              <a:t>Dénombrement de </a:t>
            </a:r>
          </a:p>
          <a:p>
            <a:r>
              <a:rPr lang="fr-FR" sz="2000" dirty="0" smtClean="0"/>
              <a:t>FTAM</a:t>
            </a:r>
          </a:p>
          <a:p>
            <a:r>
              <a:rPr lang="fr-FR" sz="2000" dirty="0" smtClean="0"/>
              <a:t>Coliformes fécaux et totaux</a:t>
            </a:r>
          </a:p>
          <a:p>
            <a:r>
              <a:rPr lang="fr-FR" sz="2000" dirty="0" smtClean="0"/>
              <a:t>Streptocoques fécaux</a:t>
            </a:r>
          </a:p>
          <a:p>
            <a:r>
              <a:rPr lang="fr-FR" sz="2000" dirty="0" smtClean="0"/>
              <a:t>Staphylococcus aureus </a:t>
            </a:r>
          </a:p>
          <a:p>
            <a:r>
              <a:rPr lang="fr-FR" sz="2000" dirty="0" smtClean="0"/>
              <a:t>Levures et moisissures</a:t>
            </a:r>
          </a:p>
          <a:p>
            <a:r>
              <a:rPr lang="fr-FR" sz="2000" dirty="0" smtClean="0"/>
              <a:t>Salmonelles</a:t>
            </a:r>
          </a:p>
          <a:p>
            <a:r>
              <a:rPr lang="fr-FR" sz="2000" dirty="0" smtClean="0"/>
              <a:t>Clostridium </a:t>
            </a:r>
            <a:r>
              <a:rPr lang="fr-FR" sz="2000" dirty="0" err="1" smtClean="0"/>
              <a:t>Sulfito</a:t>
            </a:r>
            <a:r>
              <a:rPr lang="fr-FR" sz="2000" dirty="0" smtClean="0"/>
              <a:t>-réducteurs  </a:t>
            </a:r>
          </a:p>
          <a:p>
            <a:pPr>
              <a:buNone/>
            </a:pPr>
            <a:endParaRPr lang="fr-FR" sz="2000" dirty="0" smtClean="0"/>
          </a:p>
          <a:p>
            <a:endParaRPr lang="fr-FR" sz="2400" dirty="0"/>
          </a:p>
        </p:txBody>
      </p:sp>
      <p:sp>
        <p:nvSpPr>
          <p:cNvPr id="6" name="Flèche vers le bas 5"/>
          <p:cNvSpPr/>
          <p:nvPr/>
        </p:nvSpPr>
        <p:spPr>
          <a:xfrm>
            <a:off x="1928794" y="428604"/>
            <a:ext cx="571504" cy="571504"/>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7" name="Flèche vers le bas 6"/>
          <p:cNvSpPr/>
          <p:nvPr/>
        </p:nvSpPr>
        <p:spPr>
          <a:xfrm>
            <a:off x="6072198" y="357166"/>
            <a:ext cx="571504" cy="571504"/>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9</a:t>
            </a:fld>
            <a:endParaRPr lang="fr-B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500" fill="hold"/>
                                        <p:tgtEl>
                                          <p:spTgt spid="7"/>
                                        </p:tgtEl>
                                        <p:attrNameLst>
                                          <p:attrName>ppt_x</p:attrName>
                                        </p:attrNameLst>
                                      </p:cBhvr>
                                      <p:tavLst>
                                        <p:tav tm="0">
                                          <p:val>
                                            <p:strVal val="#ppt_x"/>
                                          </p:val>
                                        </p:tav>
                                        <p:tav tm="100000">
                                          <p:val>
                                            <p:strVal val="#ppt_x"/>
                                          </p:val>
                                        </p:tav>
                                      </p:tavLst>
                                    </p:anim>
                                    <p:anim calcmode="lin" valueType="num">
                                      <p:cBhvr additive="base">
                                        <p:cTn id="6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fill="hold"/>
                                        <p:tgtEl>
                                          <p:spTgt spid="4"/>
                                        </p:tgtEl>
                                        <p:attrNameLst>
                                          <p:attrName>ppt_x</p:attrName>
                                        </p:attrNameLst>
                                      </p:cBhvr>
                                      <p:tavLst>
                                        <p:tav tm="0">
                                          <p:val>
                                            <p:strVal val="#ppt_x"/>
                                          </p:val>
                                        </p:tav>
                                        <p:tav tm="100000">
                                          <p:val>
                                            <p:strVal val="#ppt_x"/>
                                          </p:val>
                                        </p:tav>
                                      </p:tavLst>
                                    </p:anim>
                                    <p:anim calcmode="lin" valueType="num">
                                      <p:cBhvr additive="base">
                                        <p:cTn id="7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animBg="1"/>
      <p:bldP spid="6" grpId="0" animBg="1"/>
      <p:bldP spid="7"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1828</TotalTime>
  <Words>1424</Words>
  <Application>Microsoft Office PowerPoint</Application>
  <PresentationFormat>Affichage à l'écran (4:3)</PresentationFormat>
  <Paragraphs>383</Paragraphs>
  <Slides>51</Slides>
  <Notes>3</Notes>
  <HiddenSlides>0</HiddenSlides>
  <MMClips>0</MMClips>
  <ScaleCrop>false</ScaleCrop>
  <HeadingPairs>
    <vt:vector size="4" baseType="variant">
      <vt:variant>
        <vt:lpstr>Thème</vt:lpstr>
      </vt:variant>
      <vt:variant>
        <vt:i4>1</vt:i4>
      </vt:variant>
      <vt:variant>
        <vt:lpstr>Titres des diapositives</vt:lpstr>
      </vt:variant>
      <vt:variant>
        <vt:i4>51</vt:i4>
      </vt:variant>
    </vt:vector>
  </HeadingPairs>
  <TitlesOfParts>
    <vt:vector size="52" baseType="lpstr">
      <vt:lpstr>Thème Office</vt:lpstr>
      <vt:lpstr> République Algérienne Démocratique et Populaire Université Abdelhamid Ibn Badis-Mostaganem Faculté des Sciences de la Nature et de la Vie Département de BIOLOGIE </vt:lpstr>
      <vt:lpstr> </vt:lpstr>
      <vt:lpstr>Objectif : </vt:lpstr>
      <vt:lpstr> </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1-Faire des dilutions</vt:lpstr>
      <vt:lpstr>Diapositive 18</vt:lpstr>
      <vt:lpstr>pH   </vt:lpstr>
      <vt:lpstr>L’acidité d’ornique    </vt:lpstr>
      <vt:lpstr>Diapositive 21</vt:lpstr>
      <vt:lpstr>Diapositive 22</vt:lpstr>
      <vt:lpstr>Diapositive 23</vt:lpstr>
      <vt:lpstr>Diapositive 24</vt:lpstr>
      <vt:lpstr>Résultats microbiologiques  </vt:lpstr>
      <vt:lpstr>Flore aérobie mésophile totale (FTAM)</vt:lpstr>
      <vt:lpstr>Diapositive 27</vt:lpstr>
      <vt:lpstr> Coliformes totaux </vt:lpstr>
      <vt:lpstr>Diapositive 29</vt:lpstr>
      <vt:lpstr> coliformes fécaux  </vt:lpstr>
      <vt:lpstr>Diapositive 31</vt:lpstr>
      <vt:lpstr> Streptocoques fécaux </vt:lpstr>
      <vt:lpstr> Streptocoques fécaux </vt:lpstr>
      <vt:lpstr>Diapositive 34</vt:lpstr>
      <vt:lpstr> Staphylococcus aureus </vt:lpstr>
      <vt:lpstr>Staphylococcus aureus</vt:lpstr>
      <vt:lpstr>Diapositive 37</vt:lpstr>
      <vt:lpstr> Levures et moisissures  </vt:lpstr>
      <vt:lpstr>Diapositive 39</vt:lpstr>
      <vt:lpstr>Salmonelle </vt:lpstr>
      <vt:lpstr>Diapositive 41</vt:lpstr>
      <vt:lpstr>Clostridium sulfito-réducteur</vt:lpstr>
      <vt:lpstr>Diapositive 43</vt:lpstr>
      <vt:lpstr>Résultat physico-chimique </vt:lpstr>
      <vt:lpstr>Le pH </vt:lpstr>
      <vt:lpstr>Acidité </vt:lpstr>
      <vt:lpstr>Diapositive 47</vt:lpstr>
      <vt:lpstr>Matière sèche  </vt:lpstr>
      <vt:lpstr>Protéines </vt:lpstr>
      <vt:lpstr>Diapositive 50</vt:lpstr>
      <vt:lpstr>Diapositive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Fatima Benhoucine</dc:creator>
  <cp:lastModifiedBy>mariça</cp:lastModifiedBy>
  <cp:revision>70</cp:revision>
  <dcterms:created xsi:type="dcterms:W3CDTF">2016-05-31T10:31:28Z</dcterms:created>
  <dcterms:modified xsi:type="dcterms:W3CDTF">2016-06-11T09:17:08Z</dcterms:modified>
</cp:coreProperties>
</file>