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0" r:id="rId1"/>
  </p:sldMasterIdLst>
  <p:sldIdLst>
    <p:sldId id="256" r:id="rId2"/>
    <p:sldId id="257" r:id="rId3"/>
    <p:sldId id="258" r:id="rId4"/>
    <p:sldId id="259" r:id="rId5"/>
    <p:sldId id="260" r:id="rId6"/>
    <p:sldId id="261" r:id="rId7"/>
    <p:sldId id="281" r:id="rId8"/>
    <p:sldId id="262" r:id="rId9"/>
    <p:sldId id="282" r:id="rId10"/>
    <p:sldId id="283" r:id="rId11"/>
    <p:sldId id="265" r:id="rId12"/>
    <p:sldId id="266" r:id="rId13"/>
    <p:sldId id="267" r:id="rId14"/>
    <p:sldId id="284" r:id="rId15"/>
    <p:sldId id="269" r:id="rId16"/>
    <p:sldId id="270" r:id="rId17"/>
    <p:sldId id="271" r:id="rId18"/>
    <p:sldId id="285" r:id="rId19"/>
    <p:sldId id="272" r:id="rId20"/>
    <p:sldId id="275" r:id="rId21"/>
    <p:sldId id="276" r:id="rId22"/>
    <p:sldId id="286" r:id="rId23"/>
    <p:sldId id="278" r:id="rId24"/>
    <p:sldId id="287" r:id="rId25"/>
    <p:sldId id="279" r:id="rId26"/>
    <p:sldId id="280"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fr-FR" smtClean="0"/>
              <a:t>Modifiez le style du titre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9509577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pPr/>
              <a:t>11/18/2018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758632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fr-FR" smtClean="0"/>
              <a:t>Modifiez le style du titre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pPr/>
              <a:t>11/18/2018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8764491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fr-FR" smtClean="0"/>
              <a:t>Modifiez le style du titre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pPr/>
              <a:t>11/18/2018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7389750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fr-FR" smtClean="0"/>
              <a:t>Modifiez le style du titre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pPr/>
              <a:t>11/18/2018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9547728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s">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fr-FR" smtClean="0"/>
              <a:t>Modifiez le style du titre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3" name="Date Placeholder 2"/>
          <p:cNvSpPr>
            <a:spLocks noGrp="1"/>
          </p:cNvSpPr>
          <p:nvPr>
            <p:ph type="dt" sz="half" idx="10"/>
          </p:nvPr>
        </p:nvSpPr>
        <p:spPr/>
        <p:txBody>
          <a:bodyPr/>
          <a:lstStyle/>
          <a:p>
            <a:fld id="{B61BEF0D-F0BB-DE4B-95CE-6DB70DBA9567}" type="datetimeFigureOut">
              <a:rPr lang="en-US" smtClean="0"/>
              <a:pPr/>
              <a:t>11/18/2018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3587578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s d’image">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fr-FR" smtClean="0"/>
              <a:t>Modifiez le style du titre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3" name="Date Placeholder 2"/>
          <p:cNvSpPr>
            <a:spLocks noGrp="1"/>
          </p:cNvSpPr>
          <p:nvPr>
            <p:ph type="dt" sz="half" idx="10"/>
          </p:nvPr>
        </p:nvSpPr>
        <p:spPr/>
        <p:txBody>
          <a:bodyPr/>
          <a:lstStyle/>
          <a:p>
            <a:fld id="{B61BEF0D-F0BB-DE4B-95CE-6DB70DBA9567}" type="datetimeFigureOut">
              <a:rPr lang="en-US" smtClean="0"/>
              <a:pPr/>
              <a:t>11/18/2018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40905832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fr-FR" smtClean="0"/>
              <a:t>Modifiez le style du titre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33421196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fr-FR" smtClean="0"/>
              <a:t>Modifiez le style du titre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3613049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fr-FR" smtClean="0"/>
              <a:t>Modifiez le style du titre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smtClean="0"/>
              <a:t>11/18/2018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smtClean="0"/>
              <a:t>‹N°›</a:t>
            </a:fld>
            <a:endParaRPr lang="en-US" dirty="0"/>
          </a:p>
        </p:txBody>
      </p:sp>
    </p:spTree>
    <p:extLst>
      <p:ext uri="{BB962C8B-B14F-4D97-AF65-F5344CB8AC3E}">
        <p14:creationId xmlns:p14="http://schemas.microsoft.com/office/powerpoint/2010/main" val="1241896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fr-FR" smtClean="0"/>
              <a:t>Modifiez le style du titre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smtClean="0"/>
              <a:pPr/>
              <a:t>11/18/2018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6476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fr-FR" smtClean="0"/>
              <a:t>Modifiez le style du titre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t>11/18/2018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smtClean="0"/>
              <a:t>‹N°›</a:t>
            </a:fld>
            <a:endParaRPr lang="en-US" dirty="0"/>
          </a:p>
        </p:txBody>
      </p:sp>
    </p:spTree>
    <p:extLst>
      <p:ext uri="{BB962C8B-B14F-4D97-AF65-F5344CB8AC3E}">
        <p14:creationId xmlns:p14="http://schemas.microsoft.com/office/powerpoint/2010/main" val="3417706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12" name="Content Placeholder 3"/>
          <p:cNvSpPr>
            <a:spLocks noGrp="1"/>
          </p:cNvSpPr>
          <p:nvPr>
            <p:ph sz="quarter" idx="13"/>
          </p:nvPr>
        </p:nvSpPr>
        <p:spPr>
          <a:xfrm>
            <a:off x="913774" y="3051012"/>
            <a:ext cx="5106027" cy="2740187"/>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13" name="Content Placeholder 5"/>
          <p:cNvSpPr>
            <a:spLocks noGrp="1"/>
          </p:cNvSpPr>
          <p:nvPr>
            <p:ph sz="quarter" idx="14"/>
          </p:nvPr>
        </p:nvSpPr>
        <p:spPr>
          <a:xfrm>
            <a:off x="6172200" y="3051012"/>
            <a:ext cx="5105401" cy="2740187"/>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11/18/2018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22406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11/18/2018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3550702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smtClean="0"/>
              <a:pPr/>
              <a:t>11/18/2018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986916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fr-FR" smtClean="0"/>
              <a:t>Modifiez le style du titre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pPr/>
              <a:t>11/18/2018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444836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pPr/>
              <a:t>11/18/2018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2641595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B61BEF0D-F0BB-DE4B-95CE-6DB70DBA9567}" type="datetimeFigureOut">
              <a:rPr lang="en-US" smtClean="0"/>
              <a:pPr/>
              <a:t>11/18/2018</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944285030"/>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 id="2147483687"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30310" y="1007889"/>
            <a:ext cx="10483403" cy="1303867"/>
          </a:xfrm>
        </p:spPr>
        <p:txBody>
          <a:bodyPr>
            <a:normAutofit/>
          </a:bodyPr>
          <a:lstStyle/>
          <a:p>
            <a:r>
              <a:rPr lang="ar-DZ" sz="2800" dirty="0" smtClean="0">
                <a:solidFill>
                  <a:srgbClr val="002060"/>
                </a:solidFill>
                <a:latin typeface="Amiri" panose="00000500000000000000" pitchFamily="2" charset="-78"/>
                <a:cs typeface="Amiri" panose="00000500000000000000" pitchFamily="2" charset="-78"/>
              </a:rPr>
              <a:t>المؤتمر الدولي الأول معهد التربية البدنية والرياضية-جامعة بومرداس</a:t>
            </a:r>
            <a:endParaRPr lang="fr-FR" sz="2800" dirty="0">
              <a:solidFill>
                <a:srgbClr val="002060"/>
              </a:solidFill>
              <a:latin typeface="Amiri" panose="00000500000000000000" pitchFamily="2" charset="-78"/>
              <a:cs typeface="Amiri" panose="00000500000000000000" pitchFamily="2" charset="-78"/>
            </a:endParaRPr>
          </a:p>
        </p:txBody>
      </p:sp>
      <p:sp>
        <p:nvSpPr>
          <p:cNvPr id="3" name="Sous-titre 2"/>
          <p:cNvSpPr>
            <a:spLocks noGrp="1"/>
          </p:cNvSpPr>
          <p:nvPr>
            <p:ph type="subTitle" idx="4294967295"/>
          </p:nvPr>
        </p:nvSpPr>
        <p:spPr>
          <a:xfrm>
            <a:off x="901521" y="2407702"/>
            <a:ext cx="10534650" cy="2781300"/>
          </a:xfrm>
        </p:spPr>
        <p:txBody>
          <a:bodyPr>
            <a:normAutofit fontScale="32500" lnSpcReduction="20000"/>
          </a:bodyPr>
          <a:lstStyle/>
          <a:p>
            <a:pPr marL="0" indent="0" algn="ctr">
              <a:buNone/>
            </a:pPr>
            <a:endParaRPr lang="ar-DZ" sz="8600" i="1" dirty="0">
              <a:solidFill>
                <a:srgbClr val="FF0000"/>
              </a:solidFill>
              <a:latin typeface="Amiri" panose="00000500000000000000" pitchFamily="2" charset="-78"/>
              <a:cs typeface="Amiri" panose="00000500000000000000" pitchFamily="2" charset="-78"/>
            </a:endParaRPr>
          </a:p>
          <a:p>
            <a:pPr marL="0" indent="0" algn="ctr">
              <a:buNone/>
            </a:pPr>
            <a:r>
              <a:rPr lang="ar-SA" sz="8600" b="1" dirty="0">
                <a:solidFill>
                  <a:srgbClr val="FF0000"/>
                </a:solidFill>
                <a:latin typeface="Amiri" panose="00000500000000000000" pitchFamily="2" charset="-78"/>
                <a:cs typeface="Amiri" panose="00000500000000000000" pitchFamily="2" charset="-78"/>
              </a:rPr>
              <a:t>التكوين </a:t>
            </a:r>
            <a:r>
              <a:rPr lang="ar-SA" sz="8600" b="1" dirty="0" err="1">
                <a:solidFill>
                  <a:srgbClr val="FF0000"/>
                </a:solidFill>
                <a:latin typeface="Amiri" panose="00000500000000000000" pitchFamily="2" charset="-78"/>
                <a:cs typeface="Amiri" panose="00000500000000000000" pitchFamily="2" charset="-78"/>
              </a:rPr>
              <a:t>المرفولوجي</a:t>
            </a:r>
            <a:r>
              <a:rPr lang="ar-SA" sz="8600" b="1" dirty="0">
                <a:solidFill>
                  <a:srgbClr val="FF0000"/>
                </a:solidFill>
                <a:latin typeface="Amiri" panose="00000500000000000000" pitchFamily="2" charset="-78"/>
                <a:cs typeface="Amiri" panose="00000500000000000000" pitchFamily="2" charset="-78"/>
              </a:rPr>
              <a:t> والكفاءة </a:t>
            </a:r>
            <a:r>
              <a:rPr lang="ar-SA" sz="8600" b="1" dirty="0" err="1">
                <a:solidFill>
                  <a:srgbClr val="FF0000"/>
                </a:solidFill>
                <a:latin typeface="Amiri" panose="00000500000000000000" pitchFamily="2" charset="-78"/>
                <a:cs typeface="Amiri" panose="00000500000000000000" pitchFamily="2" charset="-78"/>
              </a:rPr>
              <a:t>الفزيولوجية</a:t>
            </a:r>
            <a:r>
              <a:rPr lang="ar-SA" sz="8600" b="1" dirty="0">
                <a:solidFill>
                  <a:srgbClr val="FF0000"/>
                </a:solidFill>
                <a:latin typeface="Amiri" panose="00000500000000000000" pitchFamily="2" charset="-78"/>
                <a:cs typeface="Amiri" panose="00000500000000000000" pitchFamily="2" charset="-78"/>
              </a:rPr>
              <a:t> </a:t>
            </a:r>
            <a:r>
              <a:rPr lang="ar-SA" sz="8600" b="1" dirty="0" smtClean="0">
                <a:solidFill>
                  <a:srgbClr val="FF0000"/>
                </a:solidFill>
                <a:latin typeface="Amiri" panose="00000500000000000000" pitchFamily="2" charset="-78"/>
                <a:cs typeface="Amiri" panose="00000500000000000000" pitchFamily="2" charset="-78"/>
              </a:rPr>
              <a:t>للاعبي</a:t>
            </a:r>
            <a:r>
              <a:rPr lang="ar-DZ" sz="8600" b="1" dirty="0" smtClean="0">
                <a:solidFill>
                  <a:srgbClr val="FF0000"/>
                </a:solidFill>
                <a:latin typeface="Amiri" panose="00000500000000000000" pitchFamily="2" charset="-78"/>
                <a:cs typeface="Amiri" panose="00000500000000000000" pitchFamily="2" charset="-78"/>
              </a:rPr>
              <a:t> </a:t>
            </a:r>
            <a:r>
              <a:rPr lang="ar-SA" sz="8600" b="1" dirty="0" smtClean="0">
                <a:solidFill>
                  <a:srgbClr val="FF0000"/>
                </a:solidFill>
                <a:latin typeface="Amiri" panose="00000500000000000000" pitchFamily="2" charset="-78"/>
                <a:cs typeface="Amiri" panose="00000500000000000000" pitchFamily="2" charset="-78"/>
              </a:rPr>
              <a:t>كرة </a:t>
            </a:r>
            <a:r>
              <a:rPr lang="ar-SA" sz="8600" b="1" dirty="0">
                <a:solidFill>
                  <a:srgbClr val="FF0000"/>
                </a:solidFill>
                <a:latin typeface="Amiri" panose="00000500000000000000" pitchFamily="2" charset="-78"/>
                <a:cs typeface="Amiri" panose="00000500000000000000" pitchFamily="2" charset="-78"/>
              </a:rPr>
              <a:t>القدم حسب مراكز اللعب</a:t>
            </a:r>
            <a:endParaRPr lang="fr-FR" sz="8600" dirty="0">
              <a:solidFill>
                <a:srgbClr val="FF0000"/>
              </a:solidFill>
              <a:latin typeface="Amiri" panose="00000500000000000000" pitchFamily="2" charset="-78"/>
              <a:cs typeface="Amiri" panose="00000500000000000000" pitchFamily="2" charset="-78"/>
            </a:endParaRPr>
          </a:p>
          <a:p>
            <a:pPr marL="0" indent="0" algn="ctr">
              <a:buNone/>
            </a:pPr>
            <a:endParaRPr lang="ar-DZ" sz="5900" i="1" dirty="0" smtClean="0">
              <a:solidFill>
                <a:srgbClr val="FF0000"/>
              </a:solidFill>
              <a:latin typeface="Amiri" panose="00000500000000000000" pitchFamily="2" charset="-78"/>
              <a:cs typeface="Amiri" panose="00000500000000000000" pitchFamily="2" charset="-78"/>
            </a:endParaRPr>
          </a:p>
          <a:p>
            <a:pPr algn="ctr"/>
            <a:endParaRPr lang="ar-DZ" sz="9600" i="1" dirty="0">
              <a:solidFill>
                <a:srgbClr val="002060"/>
              </a:solidFill>
              <a:latin typeface="Amiri" panose="00000500000000000000" pitchFamily="2" charset="-78"/>
              <a:cs typeface="Amiri" panose="00000500000000000000" pitchFamily="2" charset="-78"/>
            </a:endParaRPr>
          </a:p>
          <a:p>
            <a:pPr marL="0" indent="0" algn="ctr">
              <a:buNone/>
            </a:pPr>
            <a:r>
              <a:rPr lang="ar-DZ" sz="9600" i="1" dirty="0" err="1" smtClean="0">
                <a:solidFill>
                  <a:srgbClr val="002060"/>
                </a:solidFill>
                <a:latin typeface="Amiri" panose="00000500000000000000" pitchFamily="2" charset="-78"/>
                <a:cs typeface="Amiri" panose="00000500000000000000" pitchFamily="2" charset="-78"/>
              </a:rPr>
              <a:t>دربال</a:t>
            </a:r>
            <a:r>
              <a:rPr lang="ar-DZ" sz="9600" i="1" dirty="0" smtClean="0">
                <a:solidFill>
                  <a:srgbClr val="002060"/>
                </a:solidFill>
                <a:latin typeface="Amiri" panose="00000500000000000000" pitchFamily="2" charset="-78"/>
                <a:cs typeface="Amiri" panose="00000500000000000000" pitchFamily="2" charset="-78"/>
              </a:rPr>
              <a:t> فتحي  ، عقبوبي حبيب ، </a:t>
            </a:r>
            <a:r>
              <a:rPr lang="ar-DZ" sz="9600" i="1" dirty="0" err="1" smtClean="0">
                <a:solidFill>
                  <a:srgbClr val="002060"/>
                </a:solidFill>
                <a:latin typeface="Amiri" panose="00000500000000000000" pitchFamily="2" charset="-78"/>
                <a:cs typeface="Amiri" panose="00000500000000000000" pitchFamily="2" charset="-78"/>
              </a:rPr>
              <a:t>زمالي</a:t>
            </a:r>
            <a:r>
              <a:rPr lang="ar-DZ" sz="9600" i="1" dirty="0" smtClean="0">
                <a:solidFill>
                  <a:srgbClr val="002060"/>
                </a:solidFill>
                <a:latin typeface="Amiri" panose="00000500000000000000" pitchFamily="2" charset="-78"/>
                <a:cs typeface="Amiri" panose="00000500000000000000" pitchFamily="2" charset="-78"/>
              </a:rPr>
              <a:t> محمد </a:t>
            </a:r>
          </a:p>
          <a:p>
            <a:pPr algn="ctr"/>
            <a:endParaRPr lang="ar-DZ" sz="2800" i="1" dirty="0" smtClean="0">
              <a:solidFill>
                <a:srgbClr val="FF0000"/>
              </a:solidFill>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24551572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3775" y="1"/>
            <a:ext cx="10364451" cy="901520"/>
          </a:xfrm>
        </p:spPr>
        <p:txBody>
          <a:bodyPr>
            <a:normAutofit/>
          </a:bodyPr>
          <a:lstStyle/>
          <a:p>
            <a:r>
              <a:rPr lang="ar-DZ" sz="2800" b="1" dirty="0">
                <a:solidFill>
                  <a:srgbClr val="FF0000"/>
                </a:solidFill>
              </a:rPr>
              <a:t>رسم شبكة الشكل الجانبي لمراكز اللعب في كرة القدم حسب الأعمار </a:t>
            </a:r>
            <a:r>
              <a:rPr lang="ar-DZ" sz="2800" b="1" dirty="0" smtClean="0">
                <a:solidFill>
                  <a:srgbClr val="FF0000"/>
                </a:solidFill>
              </a:rPr>
              <a:t>الزمنية</a:t>
            </a:r>
            <a:endParaRPr lang="fr-FR" sz="2800" b="1" dirty="0">
              <a:solidFill>
                <a:srgbClr val="FF0000"/>
              </a:solidFill>
            </a:endParaRPr>
          </a:p>
        </p:txBody>
      </p:sp>
      <p:sp>
        <p:nvSpPr>
          <p:cNvPr id="3" name="Espace réservé du contenu 2"/>
          <p:cNvSpPr>
            <a:spLocks noGrp="1"/>
          </p:cNvSpPr>
          <p:nvPr>
            <p:ph sz="quarter" idx="13"/>
          </p:nvPr>
        </p:nvSpPr>
        <p:spPr>
          <a:xfrm>
            <a:off x="528034" y="901521"/>
            <a:ext cx="11372045" cy="5602309"/>
          </a:xfrm>
        </p:spPr>
        <p:txBody>
          <a:bodyPr>
            <a:noAutofit/>
          </a:bodyPr>
          <a:lstStyle/>
          <a:p>
            <a:pPr marL="0" indent="0" algn="r">
              <a:buNone/>
            </a:pPr>
            <a:r>
              <a:rPr lang="ar-DZ" sz="1800" dirty="0"/>
              <a:t>1- بعد تحديد خانات شبكة الشكل الجانبي يرسم جدول مفرغ بحيث يتكون من خانة الأساس والخانات التي على اليمين (7-6-5-4) والخانات التي على يسار خانة الأساس (الدلالة المثالية) (9-10-11-12) وكذلك الخانة رقم (1) والخاصة </a:t>
            </a:r>
            <a:r>
              <a:rPr lang="ar-DZ" sz="1800" dirty="0" smtClean="0"/>
              <a:t>بالقياسات </a:t>
            </a:r>
            <a:r>
              <a:rPr lang="ar-DZ" sz="1800" dirty="0"/>
              <a:t>والتي توضع بدورها في أقصى يمين الجدول.</a:t>
            </a:r>
          </a:p>
          <a:p>
            <a:pPr marL="0" indent="0" algn="r">
              <a:buNone/>
            </a:pPr>
            <a:r>
              <a:rPr lang="ar-DZ" sz="1800" dirty="0"/>
              <a:t>2- يسجل في الخانة التي تلي مباشرة الخانة رقم (01) الخاصة بالقياسات المتوسط الحسابي </a:t>
            </a:r>
            <a:r>
              <a:rPr lang="ar-DZ" sz="1800" dirty="0" err="1"/>
              <a:t>والإنحراف</a:t>
            </a:r>
            <a:r>
              <a:rPr lang="ar-DZ" sz="1800" dirty="0"/>
              <a:t> المعياري (</a:t>
            </a:r>
            <a:r>
              <a:rPr lang="ar-DZ" sz="1800" dirty="0" err="1"/>
              <a:t>س+ع</a:t>
            </a:r>
            <a:r>
              <a:rPr lang="ar-DZ" sz="1800" dirty="0"/>
              <a:t>) لكل قياس وهي بذلك تحتوي على متوسط كل مركز لعب (دفاع، وسط، هجوم) ويترك ثلاث (03) خانات على يسار الجدول حتى يمكن أن يسجل فيهم مستوى القياسات الخاصة بلاعبي 17-18-19 سنة كل على حدى.</a:t>
            </a:r>
          </a:p>
          <a:p>
            <a:pPr marL="0" indent="0" algn="r">
              <a:buNone/>
            </a:pPr>
            <a:r>
              <a:rPr lang="ar-DZ" sz="1800" dirty="0"/>
              <a:t>3- يسجل على خانة الأساس بالأرقام المتوسط الحسابي ± نصف (1/2) قيمة </a:t>
            </a:r>
            <a:r>
              <a:rPr lang="ar-DZ" sz="1800" dirty="0" err="1"/>
              <a:t>الإنحراف</a:t>
            </a:r>
            <a:r>
              <a:rPr lang="ar-DZ" sz="1800" dirty="0"/>
              <a:t> المعياري لكل قياس.</a:t>
            </a:r>
          </a:p>
          <a:p>
            <a:pPr marL="0" indent="0" algn="r">
              <a:buNone/>
            </a:pPr>
            <a:r>
              <a:rPr lang="ar-DZ" sz="1800" dirty="0"/>
              <a:t>4- توضح قياسات مستويات أي </a:t>
            </a:r>
            <a:r>
              <a:rPr lang="ar-DZ" sz="1800" dirty="0" smtClean="0"/>
              <a:t>عمر </a:t>
            </a:r>
            <a:r>
              <a:rPr lang="ar-DZ" sz="1800" dirty="0"/>
              <a:t>لمراكز اللعب في نقاط في منتصف الخانات حسب نوع ومستوى كل منها في المدى الخاص بالخانات لعينة الشبكة.</a:t>
            </a:r>
          </a:p>
          <a:p>
            <a:pPr marL="0" indent="0" algn="r">
              <a:buNone/>
            </a:pPr>
            <a:r>
              <a:rPr lang="ar-DZ" sz="1800" dirty="0"/>
              <a:t>5- توصل النقاط الخاصة بكل مركز على حدة حيث يتضح الشكل الجانبي لكل عمر زمني حسب مراكز اللعب.</a:t>
            </a:r>
          </a:p>
          <a:p>
            <a:pPr marL="0" indent="0" algn="r">
              <a:buNone/>
            </a:pPr>
            <a:r>
              <a:rPr lang="ar-DZ" sz="1800" dirty="0"/>
              <a:t>6- بهذا الشكل يمكن معرفة تقارب أو تباعد المستويات الخاصة بالقياسات عن بعضها أو عن مستوى العينة الأساسية التي وضعت على أساسها الشبكة.</a:t>
            </a:r>
          </a:p>
          <a:p>
            <a:pPr marL="0" indent="0" algn="r">
              <a:buNone/>
            </a:pPr>
            <a:r>
              <a:rPr lang="ar-DZ" sz="1800" dirty="0"/>
              <a:t>- </a:t>
            </a:r>
            <a:r>
              <a:rPr lang="ar-DZ" sz="1800" b="1" dirty="0">
                <a:solidFill>
                  <a:srgbClr val="0070C0"/>
                </a:solidFill>
              </a:rPr>
              <a:t>وترجع أهمية شبكة الشكل الجانبي أن من خلالها نستطيع الحكم على </a:t>
            </a:r>
            <a:r>
              <a:rPr lang="ar-DZ" sz="1800" b="1" dirty="0" err="1">
                <a:solidFill>
                  <a:srgbClr val="0070C0"/>
                </a:solidFill>
              </a:rPr>
              <a:t>إنحراف</a:t>
            </a:r>
            <a:r>
              <a:rPr lang="ar-DZ" sz="1800" b="1" dirty="0">
                <a:solidFill>
                  <a:srgbClr val="0070C0"/>
                </a:solidFill>
              </a:rPr>
              <a:t> الخصائص </a:t>
            </a:r>
            <a:r>
              <a:rPr lang="ar-DZ" sz="1800" b="1" dirty="0" err="1">
                <a:solidFill>
                  <a:srgbClr val="0070C0"/>
                </a:solidFill>
              </a:rPr>
              <a:t>المرفولوجية</a:t>
            </a:r>
            <a:r>
              <a:rPr lang="ar-DZ" sz="1800" b="1" dirty="0">
                <a:solidFill>
                  <a:srgbClr val="0070C0"/>
                </a:solidFill>
              </a:rPr>
              <a:t> والوظيفية المطبقة عن </a:t>
            </a:r>
            <a:r>
              <a:rPr lang="ar-DZ" sz="1800" b="1" dirty="0" err="1">
                <a:solidFill>
                  <a:srgbClr val="0070C0"/>
                </a:solidFill>
              </a:rPr>
              <a:t>متوسطاتها</a:t>
            </a:r>
            <a:r>
              <a:rPr lang="ar-DZ" sz="1800" b="1" dirty="0">
                <a:solidFill>
                  <a:srgbClr val="0070C0"/>
                </a:solidFill>
              </a:rPr>
              <a:t> عند مراكز اللعب حسب الأعمار الزمنية وهو في حد ذاته تقييم لمستوى النمو البدني بالإضافة إلى أنه من خلال مقارنة ثلاثة أشكال لثلاث مستويات نستطيع معرفة كل المميزات ونواحي النقص عند كل منهم عامة وكذا المواصفات التي تميز كل منهم خاصة وبالتالي فإن هذه المقارنة سوف تسهم في تخطيط وضبط برامج التدريب على أسس علمية بما يتفق والقياسات النموذجية لأنه من خلال معرفة نقاط </a:t>
            </a:r>
            <a:r>
              <a:rPr lang="ar-DZ" sz="1800" b="1" dirty="0" err="1">
                <a:solidFill>
                  <a:srgbClr val="0070C0"/>
                </a:solidFill>
              </a:rPr>
              <a:t>الضغف</a:t>
            </a:r>
            <a:r>
              <a:rPr lang="ar-DZ" sz="1800" b="1" dirty="0">
                <a:solidFill>
                  <a:srgbClr val="0070C0"/>
                </a:solidFill>
              </a:rPr>
              <a:t> والنقص يمكننا معالجتها وكذلك </a:t>
            </a:r>
            <a:r>
              <a:rPr lang="ar-DZ" sz="1800" b="1" dirty="0" err="1">
                <a:solidFill>
                  <a:srgbClr val="0070C0"/>
                </a:solidFill>
              </a:rPr>
              <a:t>الإستفادة</a:t>
            </a:r>
            <a:r>
              <a:rPr lang="ar-DZ" sz="1800" b="1" dirty="0">
                <a:solidFill>
                  <a:srgbClr val="0070C0"/>
                </a:solidFill>
              </a:rPr>
              <a:t> من نقاط القوة والمواصلة عليها</a:t>
            </a:r>
            <a:r>
              <a:rPr lang="ar-DZ" sz="1800" dirty="0"/>
              <a:t>.</a:t>
            </a:r>
          </a:p>
          <a:p>
            <a:pPr marL="0" indent="0" algn="r">
              <a:buNone/>
            </a:pPr>
            <a:endParaRPr lang="fr-FR" sz="1800" dirty="0"/>
          </a:p>
        </p:txBody>
      </p:sp>
    </p:spTree>
    <p:extLst>
      <p:ext uri="{BB962C8B-B14F-4D97-AF65-F5344CB8AC3E}">
        <p14:creationId xmlns:p14="http://schemas.microsoft.com/office/powerpoint/2010/main" val="2134695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3319" y="1"/>
            <a:ext cx="10364451" cy="566670"/>
          </a:xfrm>
        </p:spPr>
        <p:txBody>
          <a:bodyPr>
            <a:normAutofit/>
          </a:bodyPr>
          <a:lstStyle/>
          <a:p>
            <a:r>
              <a:rPr lang="ar-SA" sz="2400" b="1" dirty="0">
                <a:solidFill>
                  <a:srgbClr val="FF0000"/>
                </a:solidFill>
                <a:latin typeface="Amiri" panose="00000500000000000000" pitchFamily="2" charset="-78"/>
                <a:cs typeface="Amiri" panose="00000500000000000000" pitchFamily="2" charset="-78"/>
              </a:rPr>
              <a:t>- عرض ومناقشة شبكة الشكل الجانبي لمراكز اللعب في كرة </a:t>
            </a:r>
            <a:r>
              <a:rPr lang="ar-SA" sz="2400" b="1" dirty="0" smtClean="0">
                <a:solidFill>
                  <a:srgbClr val="FF0000"/>
                </a:solidFill>
                <a:latin typeface="Amiri" panose="00000500000000000000" pitchFamily="2" charset="-78"/>
                <a:cs typeface="Amiri" panose="00000500000000000000" pitchFamily="2" charset="-78"/>
              </a:rPr>
              <a:t>القدم</a:t>
            </a:r>
            <a:endParaRPr lang="fr-FR" sz="2400" dirty="0">
              <a:solidFill>
                <a:srgbClr val="FF0000"/>
              </a:solidFill>
              <a:latin typeface="Amiri" panose="00000500000000000000" pitchFamily="2" charset="-78"/>
              <a:cs typeface="Amiri" panose="00000500000000000000" pitchFamily="2" charset="-78"/>
            </a:endParaRPr>
          </a:p>
        </p:txBody>
      </p:sp>
      <p:sp>
        <p:nvSpPr>
          <p:cNvPr id="3" name="Espace réservé du contenu 2"/>
          <p:cNvSpPr>
            <a:spLocks noGrp="1"/>
          </p:cNvSpPr>
          <p:nvPr>
            <p:ph sz="quarter" idx="13"/>
          </p:nvPr>
        </p:nvSpPr>
        <p:spPr>
          <a:xfrm>
            <a:off x="193183" y="579550"/>
            <a:ext cx="11513712" cy="4979830"/>
          </a:xfrm>
        </p:spPr>
        <p:txBody>
          <a:bodyPr>
            <a:normAutofit/>
          </a:bodyPr>
          <a:lstStyle/>
          <a:p>
            <a:pPr marL="0" indent="0" algn="ctr">
              <a:buNone/>
            </a:pPr>
            <a:r>
              <a:rPr lang="ar-DZ" sz="1200" b="1" dirty="0">
                <a:solidFill>
                  <a:srgbClr val="FF0000"/>
                </a:solidFill>
              </a:rPr>
              <a:t>الجدول رقم(1):يمثل المدى الخاص بخانات تصميم شبكة الشكل الجانبي للاعبي مركز الدفاع في كرة القدم للقياسات </a:t>
            </a:r>
            <a:r>
              <a:rPr lang="ar-DZ" sz="1200" b="1" dirty="0" err="1">
                <a:solidFill>
                  <a:srgbClr val="FF0000"/>
                </a:solidFill>
              </a:rPr>
              <a:t>الأنثربومترية</a:t>
            </a:r>
            <a:r>
              <a:rPr lang="ar-DZ" sz="1200" b="1" dirty="0">
                <a:solidFill>
                  <a:srgbClr val="FF0000"/>
                </a:solidFill>
              </a:rPr>
              <a:t> و الدلالات النسبية للمؤشرات </a:t>
            </a:r>
            <a:r>
              <a:rPr lang="ar-DZ" sz="1200" b="1" dirty="0" err="1">
                <a:solidFill>
                  <a:srgbClr val="FF0000"/>
                </a:solidFill>
              </a:rPr>
              <a:t>المرفولوجية</a:t>
            </a:r>
            <a:r>
              <a:rPr lang="ar-DZ" sz="1200" b="1" dirty="0">
                <a:solidFill>
                  <a:srgbClr val="FF0000"/>
                </a:solidFill>
              </a:rPr>
              <a:t> </a:t>
            </a:r>
            <a:endParaRPr lang="fr-FR" sz="1200" b="1" dirty="0" smtClean="0">
              <a:solidFill>
                <a:srgbClr val="FF0000"/>
              </a:solidFill>
            </a:endParaRPr>
          </a:p>
          <a:p>
            <a:pPr marL="0" indent="0" algn="ctr">
              <a:buNone/>
            </a:pPr>
            <a:endParaRPr lang="fr-FR" sz="1200" b="1" dirty="0"/>
          </a:p>
        </p:txBody>
      </p:sp>
      <p:graphicFrame>
        <p:nvGraphicFramePr>
          <p:cNvPr id="5" name="Tableau 4"/>
          <p:cNvGraphicFramePr>
            <a:graphicFrameLocks noGrp="1"/>
          </p:cNvGraphicFramePr>
          <p:nvPr>
            <p:extLst>
              <p:ext uri="{D42A27DB-BD31-4B8C-83A1-F6EECF244321}">
                <p14:modId xmlns:p14="http://schemas.microsoft.com/office/powerpoint/2010/main" val="4038356160"/>
              </p:ext>
            </p:extLst>
          </p:nvPr>
        </p:nvGraphicFramePr>
        <p:xfrm>
          <a:off x="437884" y="1017432"/>
          <a:ext cx="11024313" cy="5691867"/>
        </p:xfrm>
        <a:graphic>
          <a:graphicData uri="http://schemas.openxmlformats.org/drawingml/2006/table">
            <a:tbl>
              <a:tblPr firstRow="1" firstCol="1" bandRow="1">
                <a:tableStyleId>{5C22544A-7EE6-4342-B048-85BDC9FD1C3A}</a:tableStyleId>
              </a:tblPr>
              <a:tblGrid>
                <a:gridCol w="822358"/>
                <a:gridCol w="1114453"/>
                <a:gridCol w="822358"/>
                <a:gridCol w="954924"/>
                <a:gridCol w="822358"/>
                <a:gridCol w="954924"/>
                <a:gridCol w="956047"/>
                <a:gridCol w="1017836"/>
                <a:gridCol w="822358"/>
                <a:gridCol w="796518"/>
                <a:gridCol w="733606"/>
                <a:gridCol w="1206573"/>
              </a:tblGrid>
              <a:tr h="224194">
                <a:tc>
                  <a:txBody>
                    <a:bodyPr/>
                    <a:lstStyle/>
                    <a:p>
                      <a:pPr algn="r" rtl="1">
                        <a:lnSpc>
                          <a:spcPct val="115000"/>
                        </a:lnSpc>
                        <a:spcAft>
                          <a:spcPts val="0"/>
                        </a:spcAft>
                      </a:pPr>
                      <a:r>
                        <a:rPr lang="ar-SA" sz="800" dirty="0">
                          <a:effectLst/>
                        </a:rPr>
                        <a:t>س-أقل من3ع</a:t>
                      </a:r>
                      <a:endParaRPr lang="fr-FR" sz="800" dirty="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1">
                        <a:lnSpc>
                          <a:spcPct val="115000"/>
                        </a:lnSpc>
                        <a:spcAft>
                          <a:spcPts val="0"/>
                        </a:spcAft>
                      </a:pPr>
                      <a:r>
                        <a:rPr lang="ar-SA" sz="800">
                          <a:effectLst/>
                        </a:rPr>
                        <a:t>س-من2ع:3ع</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1">
                        <a:lnSpc>
                          <a:spcPct val="115000"/>
                        </a:lnSpc>
                        <a:spcAft>
                          <a:spcPts val="0"/>
                        </a:spcAft>
                      </a:pPr>
                      <a:r>
                        <a:rPr lang="ar-SA" sz="800">
                          <a:effectLst/>
                        </a:rPr>
                        <a:t>س-من ع:2ع</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1">
                        <a:lnSpc>
                          <a:spcPct val="115000"/>
                        </a:lnSpc>
                        <a:spcAft>
                          <a:spcPts val="0"/>
                        </a:spcAft>
                      </a:pPr>
                      <a:r>
                        <a:rPr lang="ar-SA" sz="800">
                          <a:effectLst/>
                        </a:rPr>
                        <a:t>س-2/1ع:ع</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1">
                        <a:lnSpc>
                          <a:spcPct val="115000"/>
                        </a:lnSpc>
                        <a:spcAft>
                          <a:spcPts val="0"/>
                        </a:spcAft>
                      </a:pPr>
                      <a:r>
                        <a:rPr lang="ar-SA" sz="800">
                          <a:effectLst/>
                        </a:rPr>
                        <a:t>س±2/1ع</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1">
                        <a:lnSpc>
                          <a:spcPct val="115000"/>
                        </a:lnSpc>
                        <a:spcAft>
                          <a:spcPts val="0"/>
                        </a:spcAft>
                      </a:pPr>
                      <a:r>
                        <a:rPr lang="ar-SA" sz="800">
                          <a:effectLst/>
                        </a:rPr>
                        <a:t>س+2/1ع:ع</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1">
                        <a:lnSpc>
                          <a:spcPct val="115000"/>
                        </a:lnSpc>
                        <a:spcAft>
                          <a:spcPts val="0"/>
                        </a:spcAft>
                      </a:pPr>
                      <a:r>
                        <a:rPr lang="ar-SA" sz="800">
                          <a:effectLst/>
                        </a:rPr>
                        <a:t>س+من ع:2ع</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1">
                        <a:lnSpc>
                          <a:spcPct val="115000"/>
                        </a:lnSpc>
                        <a:spcAft>
                          <a:spcPts val="0"/>
                        </a:spcAft>
                      </a:pPr>
                      <a:r>
                        <a:rPr lang="ar-SA" sz="800">
                          <a:effectLst/>
                        </a:rPr>
                        <a:t>س+من2ع:3ع</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1">
                        <a:lnSpc>
                          <a:spcPct val="115000"/>
                        </a:lnSpc>
                        <a:spcAft>
                          <a:spcPts val="0"/>
                        </a:spcAft>
                      </a:pPr>
                      <a:r>
                        <a:rPr lang="ar-SA" sz="800">
                          <a:effectLst/>
                        </a:rPr>
                        <a:t>س+ أكثر من3ع</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l">
                        <a:lnSpc>
                          <a:spcPct val="115000"/>
                        </a:lnSpc>
                        <a:spcAft>
                          <a:spcPts val="0"/>
                        </a:spcAft>
                      </a:pPr>
                      <a:r>
                        <a:rPr lang="fr-FR" sz="800">
                          <a:effectLst/>
                        </a:rPr>
                        <a:t>    </a:t>
                      </a:r>
                      <a:r>
                        <a:rPr lang="ar-SA" sz="800">
                          <a:effectLst/>
                        </a:rPr>
                        <a:t> ع</a:t>
                      </a:r>
                      <a:r>
                        <a:rPr lang="fr-FR" sz="800">
                          <a:effectLst/>
                        </a:rPr>
                        <a:t>2/1 </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1">
                        <a:lnSpc>
                          <a:spcPct val="115000"/>
                        </a:lnSpc>
                        <a:spcAft>
                          <a:spcPts val="0"/>
                        </a:spcAft>
                      </a:pPr>
                      <a:r>
                        <a:rPr lang="ar-SA" sz="800">
                          <a:effectLst/>
                        </a:rPr>
                        <a:t>س+ع</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1">
                        <a:lnSpc>
                          <a:spcPct val="115000"/>
                        </a:lnSpc>
                        <a:spcAft>
                          <a:spcPts val="0"/>
                        </a:spcAft>
                      </a:pPr>
                      <a:r>
                        <a:rPr lang="ar-SA" sz="800">
                          <a:effectLst/>
                        </a:rPr>
                        <a:t>القياسات</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r>
              <a:tr h="267320">
                <a:tc>
                  <a:txBody>
                    <a:bodyPr/>
                    <a:lstStyle/>
                    <a:p>
                      <a:pPr algn="r">
                        <a:lnSpc>
                          <a:spcPct val="115000"/>
                        </a:lnSpc>
                        <a:spcAft>
                          <a:spcPts val="0"/>
                        </a:spcAft>
                      </a:pPr>
                      <a:r>
                        <a:rPr lang="fr-FR" sz="800">
                          <a:effectLst/>
                        </a:rPr>
                        <a:t>62,377</a:t>
                      </a:r>
                    </a:p>
                    <a:p>
                      <a:pPr algn="r">
                        <a:lnSpc>
                          <a:spcPct val="115000"/>
                        </a:lnSpc>
                        <a:spcAft>
                          <a:spcPts val="0"/>
                        </a:spcAft>
                      </a:pPr>
                      <a:r>
                        <a:rPr lang="ar-SA" sz="800">
                          <a:effectLst/>
                        </a:rPr>
                        <a:t>فأقل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0">
                        <a:lnSpc>
                          <a:spcPct val="115000"/>
                        </a:lnSpc>
                        <a:spcAft>
                          <a:spcPts val="0"/>
                        </a:spcAft>
                      </a:pPr>
                      <a:r>
                        <a:rPr lang="fr-FR" sz="800">
                          <a:effectLst/>
                        </a:rPr>
                        <a:t>65,131</a:t>
                      </a:r>
                    </a:p>
                    <a:p>
                      <a:pPr algn="r">
                        <a:lnSpc>
                          <a:spcPct val="115000"/>
                        </a:lnSpc>
                        <a:spcAft>
                          <a:spcPts val="0"/>
                        </a:spcAft>
                      </a:pPr>
                      <a:r>
                        <a:rPr lang="fr-FR" sz="800">
                          <a:effectLst/>
                        </a:rPr>
                        <a:t>62,378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67,885</a:t>
                      </a:r>
                    </a:p>
                    <a:p>
                      <a:pPr algn="r">
                        <a:lnSpc>
                          <a:spcPct val="115000"/>
                        </a:lnSpc>
                        <a:spcAft>
                          <a:spcPts val="0"/>
                        </a:spcAft>
                      </a:pPr>
                      <a:r>
                        <a:rPr lang="fr-FR" sz="800">
                          <a:effectLst/>
                        </a:rPr>
                        <a:t>65,132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69,262</a:t>
                      </a:r>
                    </a:p>
                    <a:p>
                      <a:pPr algn="r">
                        <a:lnSpc>
                          <a:spcPct val="115000"/>
                        </a:lnSpc>
                        <a:spcAft>
                          <a:spcPts val="0"/>
                        </a:spcAft>
                      </a:pPr>
                      <a:r>
                        <a:rPr lang="fr-FR" sz="800">
                          <a:effectLst/>
                        </a:rPr>
                        <a:t>67,886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72,016</a:t>
                      </a:r>
                    </a:p>
                    <a:p>
                      <a:pPr algn="r">
                        <a:lnSpc>
                          <a:spcPct val="115000"/>
                        </a:lnSpc>
                        <a:spcAft>
                          <a:spcPts val="0"/>
                        </a:spcAft>
                      </a:pPr>
                      <a:r>
                        <a:rPr lang="fr-FR" sz="800">
                          <a:effectLst/>
                        </a:rPr>
                        <a:t>69,263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72,017</a:t>
                      </a:r>
                    </a:p>
                    <a:p>
                      <a:pPr algn="r">
                        <a:lnSpc>
                          <a:spcPct val="115000"/>
                        </a:lnSpc>
                        <a:spcAft>
                          <a:spcPts val="0"/>
                        </a:spcAft>
                      </a:pPr>
                      <a:r>
                        <a:rPr lang="fr-FR" sz="800">
                          <a:effectLst/>
                        </a:rPr>
                        <a:t>73,39</a:t>
                      </a:r>
                      <a:r>
                        <a:rPr lang="ar-SA" sz="800">
                          <a:effectLst/>
                        </a:rPr>
                        <a:t>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73,394</a:t>
                      </a:r>
                    </a:p>
                    <a:p>
                      <a:pPr algn="r">
                        <a:lnSpc>
                          <a:spcPct val="115000"/>
                        </a:lnSpc>
                        <a:spcAft>
                          <a:spcPts val="0"/>
                        </a:spcAft>
                      </a:pPr>
                      <a:r>
                        <a:rPr lang="fr-FR" sz="800">
                          <a:effectLst/>
                        </a:rPr>
                        <a:t>76,14</a:t>
                      </a:r>
                      <a:r>
                        <a:rPr lang="ar-SA" sz="800">
                          <a:effectLst/>
                        </a:rPr>
                        <a:t>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76,148</a:t>
                      </a:r>
                    </a:p>
                    <a:p>
                      <a:pPr algn="r">
                        <a:lnSpc>
                          <a:spcPct val="115000"/>
                        </a:lnSpc>
                        <a:spcAft>
                          <a:spcPts val="0"/>
                        </a:spcAft>
                      </a:pPr>
                      <a:r>
                        <a:rPr lang="fr-FR" sz="800">
                          <a:effectLst/>
                        </a:rPr>
                        <a:t>78,90</a:t>
                      </a:r>
                      <a:r>
                        <a:rPr lang="ar-SA" sz="800">
                          <a:effectLst/>
                        </a:rPr>
                        <a:t>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0">
                        <a:lnSpc>
                          <a:spcPct val="115000"/>
                        </a:lnSpc>
                        <a:spcAft>
                          <a:spcPts val="0"/>
                        </a:spcAft>
                      </a:pPr>
                      <a:r>
                        <a:rPr lang="fr-FR" sz="800">
                          <a:effectLst/>
                        </a:rPr>
                        <a:t>78,902</a:t>
                      </a:r>
                    </a:p>
                    <a:p>
                      <a:pPr algn="r">
                        <a:lnSpc>
                          <a:spcPct val="115000"/>
                        </a:lnSpc>
                        <a:spcAft>
                          <a:spcPts val="0"/>
                        </a:spcAft>
                      </a:pPr>
                      <a:r>
                        <a:rPr lang="ar-SA" sz="800">
                          <a:effectLst/>
                        </a:rPr>
                        <a:t>فأكثر</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0">
                        <a:lnSpc>
                          <a:spcPct val="115000"/>
                        </a:lnSpc>
                        <a:spcAft>
                          <a:spcPts val="0"/>
                        </a:spcAft>
                      </a:pPr>
                      <a:r>
                        <a:rPr lang="fr-FR" sz="800">
                          <a:effectLst/>
                        </a:rPr>
                        <a:t>1,377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70,64</a:t>
                      </a:r>
                    </a:p>
                    <a:p>
                      <a:pPr algn="r">
                        <a:lnSpc>
                          <a:spcPct val="115000"/>
                        </a:lnSpc>
                        <a:spcAft>
                          <a:spcPts val="0"/>
                        </a:spcAft>
                      </a:pPr>
                      <a:r>
                        <a:rPr lang="fr-FR" sz="800">
                          <a:effectLst/>
                        </a:rPr>
                        <a:t>2,754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1">
                        <a:lnSpc>
                          <a:spcPct val="115000"/>
                        </a:lnSpc>
                        <a:spcAft>
                          <a:spcPts val="0"/>
                        </a:spcAft>
                      </a:pPr>
                      <a:r>
                        <a:rPr lang="ar-SA" sz="800">
                          <a:effectLst/>
                        </a:rPr>
                        <a:t>الوزن</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r>
              <a:tr h="267320">
                <a:tc>
                  <a:txBody>
                    <a:bodyPr/>
                    <a:lstStyle/>
                    <a:p>
                      <a:pPr algn="r">
                        <a:lnSpc>
                          <a:spcPct val="115000"/>
                        </a:lnSpc>
                        <a:spcAft>
                          <a:spcPts val="0"/>
                        </a:spcAft>
                      </a:pPr>
                      <a:r>
                        <a:rPr lang="fr-FR" sz="800">
                          <a:effectLst/>
                        </a:rPr>
                        <a:t>166,740</a:t>
                      </a:r>
                    </a:p>
                    <a:p>
                      <a:pPr algn="r">
                        <a:lnSpc>
                          <a:spcPct val="115000"/>
                        </a:lnSpc>
                        <a:spcAft>
                          <a:spcPts val="0"/>
                        </a:spcAft>
                      </a:pPr>
                      <a:r>
                        <a:rPr lang="ar-SA" sz="800">
                          <a:effectLst/>
                        </a:rPr>
                        <a:t>فأقل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169,267</a:t>
                      </a:r>
                    </a:p>
                    <a:p>
                      <a:pPr algn="r">
                        <a:lnSpc>
                          <a:spcPct val="115000"/>
                        </a:lnSpc>
                        <a:spcAft>
                          <a:spcPts val="0"/>
                        </a:spcAft>
                      </a:pPr>
                      <a:r>
                        <a:rPr lang="fr-FR" sz="800">
                          <a:effectLst/>
                        </a:rPr>
                        <a:t>166,741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171,793</a:t>
                      </a:r>
                    </a:p>
                    <a:p>
                      <a:pPr algn="r">
                        <a:lnSpc>
                          <a:spcPct val="115000"/>
                        </a:lnSpc>
                        <a:spcAft>
                          <a:spcPts val="0"/>
                        </a:spcAft>
                      </a:pPr>
                      <a:r>
                        <a:rPr lang="fr-FR" sz="800">
                          <a:effectLst/>
                        </a:rPr>
                        <a:t>169,268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173,056</a:t>
                      </a:r>
                    </a:p>
                    <a:p>
                      <a:pPr algn="r">
                        <a:lnSpc>
                          <a:spcPct val="115000"/>
                        </a:lnSpc>
                        <a:spcAft>
                          <a:spcPts val="0"/>
                        </a:spcAft>
                      </a:pPr>
                      <a:r>
                        <a:rPr lang="fr-FR" sz="800">
                          <a:effectLst/>
                        </a:rPr>
                        <a:t>171,794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175,582</a:t>
                      </a:r>
                    </a:p>
                    <a:p>
                      <a:pPr algn="r">
                        <a:lnSpc>
                          <a:spcPct val="115000"/>
                        </a:lnSpc>
                        <a:spcAft>
                          <a:spcPts val="0"/>
                        </a:spcAft>
                      </a:pPr>
                      <a:r>
                        <a:rPr lang="fr-FR" sz="800">
                          <a:effectLst/>
                        </a:rPr>
                        <a:t>173,057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175,583</a:t>
                      </a:r>
                    </a:p>
                    <a:p>
                      <a:pPr algn="r">
                        <a:lnSpc>
                          <a:spcPct val="115000"/>
                        </a:lnSpc>
                        <a:spcAft>
                          <a:spcPts val="0"/>
                        </a:spcAft>
                      </a:pPr>
                      <a:r>
                        <a:rPr lang="fr-FR" sz="800">
                          <a:effectLst/>
                        </a:rPr>
                        <a:t>176,845</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176,846</a:t>
                      </a:r>
                    </a:p>
                    <a:p>
                      <a:pPr algn="r">
                        <a:lnSpc>
                          <a:spcPct val="115000"/>
                        </a:lnSpc>
                        <a:spcAft>
                          <a:spcPts val="0"/>
                        </a:spcAft>
                      </a:pPr>
                      <a:r>
                        <a:rPr lang="fr-FR" sz="800">
                          <a:effectLst/>
                        </a:rPr>
                        <a:t>179,371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179,372</a:t>
                      </a:r>
                    </a:p>
                    <a:p>
                      <a:pPr algn="r">
                        <a:lnSpc>
                          <a:spcPct val="115000"/>
                        </a:lnSpc>
                        <a:spcAft>
                          <a:spcPts val="0"/>
                        </a:spcAft>
                      </a:pPr>
                      <a:r>
                        <a:rPr lang="fr-FR" sz="800">
                          <a:effectLst/>
                        </a:rPr>
                        <a:t>181,898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181,899</a:t>
                      </a:r>
                    </a:p>
                    <a:p>
                      <a:pPr algn="r">
                        <a:lnSpc>
                          <a:spcPct val="115000"/>
                        </a:lnSpc>
                        <a:spcAft>
                          <a:spcPts val="0"/>
                        </a:spcAft>
                      </a:pPr>
                      <a:r>
                        <a:rPr lang="ar-SA" sz="800">
                          <a:effectLst/>
                        </a:rPr>
                        <a:t>فأكثر</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1,263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174,32</a:t>
                      </a:r>
                    </a:p>
                    <a:p>
                      <a:pPr algn="r">
                        <a:lnSpc>
                          <a:spcPct val="115000"/>
                        </a:lnSpc>
                        <a:spcAft>
                          <a:spcPts val="0"/>
                        </a:spcAft>
                      </a:pPr>
                      <a:r>
                        <a:rPr lang="fr-FR" sz="800">
                          <a:effectLst/>
                        </a:rPr>
                        <a:t>2,526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1">
                        <a:lnSpc>
                          <a:spcPct val="115000"/>
                        </a:lnSpc>
                        <a:spcAft>
                          <a:spcPts val="0"/>
                        </a:spcAft>
                      </a:pPr>
                      <a:r>
                        <a:rPr lang="ar-SA" sz="800">
                          <a:effectLst/>
                        </a:rPr>
                        <a:t>الطول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r>
              <a:tr h="267320">
                <a:tc>
                  <a:txBody>
                    <a:bodyPr/>
                    <a:lstStyle/>
                    <a:p>
                      <a:pPr algn="r">
                        <a:lnSpc>
                          <a:spcPct val="115000"/>
                        </a:lnSpc>
                        <a:spcAft>
                          <a:spcPts val="0"/>
                        </a:spcAft>
                      </a:pPr>
                      <a:r>
                        <a:rPr lang="fr-FR" sz="800">
                          <a:effectLst/>
                        </a:rPr>
                        <a:t>1,707</a:t>
                      </a:r>
                    </a:p>
                    <a:p>
                      <a:pPr algn="r">
                        <a:lnSpc>
                          <a:spcPct val="115000"/>
                        </a:lnSpc>
                        <a:spcAft>
                          <a:spcPts val="0"/>
                        </a:spcAft>
                      </a:pPr>
                      <a:r>
                        <a:rPr lang="ar-SA" sz="800">
                          <a:effectLst/>
                        </a:rPr>
                        <a:t>فأقل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1,755</a:t>
                      </a:r>
                    </a:p>
                    <a:p>
                      <a:pPr algn="r">
                        <a:lnSpc>
                          <a:spcPct val="115000"/>
                        </a:lnSpc>
                        <a:spcAft>
                          <a:spcPts val="0"/>
                        </a:spcAft>
                      </a:pPr>
                      <a:r>
                        <a:rPr lang="fr-FR" sz="800">
                          <a:effectLst/>
                        </a:rPr>
                        <a:t>1,708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1,802</a:t>
                      </a:r>
                    </a:p>
                    <a:p>
                      <a:pPr algn="r">
                        <a:lnSpc>
                          <a:spcPct val="115000"/>
                        </a:lnSpc>
                        <a:spcAft>
                          <a:spcPts val="0"/>
                        </a:spcAft>
                      </a:pPr>
                      <a:r>
                        <a:rPr lang="fr-FR" sz="800">
                          <a:effectLst/>
                        </a:rPr>
                        <a:t>1,756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dirty="0">
                          <a:effectLst/>
                        </a:rPr>
                        <a:t>1,826</a:t>
                      </a:r>
                    </a:p>
                    <a:p>
                      <a:pPr algn="r">
                        <a:lnSpc>
                          <a:spcPct val="115000"/>
                        </a:lnSpc>
                        <a:spcAft>
                          <a:spcPts val="0"/>
                        </a:spcAft>
                      </a:pPr>
                      <a:r>
                        <a:rPr lang="fr-FR" sz="800" dirty="0">
                          <a:effectLst/>
                        </a:rPr>
                        <a:t>1,803</a:t>
                      </a:r>
                      <a:endParaRPr lang="fr-FR" sz="800" dirty="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1,872</a:t>
                      </a:r>
                    </a:p>
                    <a:p>
                      <a:pPr algn="r">
                        <a:lnSpc>
                          <a:spcPct val="115000"/>
                        </a:lnSpc>
                        <a:spcAft>
                          <a:spcPts val="0"/>
                        </a:spcAft>
                      </a:pPr>
                      <a:r>
                        <a:rPr lang="fr-FR" sz="800">
                          <a:effectLst/>
                        </a:rPr>
                        <a:t>1,827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1,873</a:t>
                      </a:r>
                    </a:p>
                    <a:p>
                      <a:pPr algn="r">
                        <a:lnSpc>
                          <a:spcPct val="115000"/>
                        </a:lnSpc>
                        <a:spcAft>
                          <a:spcPts val="0"/>
                        </a:spcAft>
                      </a:pPr>
                      <a:r>
                        <a:rPr lang="fr-FR" sz="800">
                          <a:effectLst/>
                        </a:rPr>
                        <a:t>1,896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1,897</a:t>
                      </a:r>
                    </a:p>
                    <a:p>
                      <a:pPr algn="r">
                        <a:lnSpc>
                          <a:spcPct val="115000"/>
                        </a:lnSpc>
                        <a:spcAft>
                          <a:spcPts val="0"/>
                        </a:spcAft>
                      </a:pPr>
                      <a:r>
                        <a:rPr lang="fr-FR" sz="800">
                          <a:effectLst/>
                        </a:rPr>
                        <a:t>1,943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1,944</a:t>
                      </a:r>
                    </a:p>
                    <a:p>
                      <a:pPr algn="r">
                        <a:lnSpc>
                          <a:spcPct val="115000"/>
                        </a:lnSpc>
                        <a:spcAft>
                          <a:spcPts val="0"/>
                        </a:spcAft>
                      </a:pPr>
                      <a:r>
                        <a:rPr lang="fr-FR" sz="800">
                          <a:effectLst/>
                        </a:rPr>
                        <a:t>1,991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1,992</a:t>
                      </a:r>
                    </a:p>
                    <a:p>
                      <a:pPr algn="r">
                        <a:lnSpc>
                          <a:spcPct val="115000"/>
                        </a:lnSpc>
                        <a:spcAft>
                          <a:spcPts val="0"/>
                        </a:spcAft>
                      </a:pPr>
                      <a:r>
                        <a:rPr lang="ar-SA" sz="800">
                          <a:effectLst/>
                        </a:rPr>
                        <a:t>فأكثر</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0,023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1,849</a:t>
                      </a:r>
                    </a:p>
                    <a:p>
                      <a:pPr algn="r">
                        <a:lnSpc>
                          <a:spcPct val="115000"/>
                        </a:lnSpc>
                        <a:spcAft>
                          <a:spcPts val="0"/>
                        </a:spcAft>
                      </a:pPr>
                      <a:r>
                        <a:rPr lang="fr-FR" sz="800">
                          <a:effectLst/>
                        </a:rPr>
                        <a:t>0,047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1">
                        <a:lnSpc>
                          <a:spcPct val="115000"/>
                        </a:lnSpc>
                        <a:spcAft>
                          <a:spcPts val="0"/>
                        </a:spcAft>
                      </a:pPr>
                      <a:r>
                        <a:rPr lang="ar-SA" sz="800">
                          <a:effectLst/>
                        </a:rPr>
                        <a:t>مساحة الجسم</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r>
              <a:tr h="267320">
                <a:tc>
                  <a:txBody>
                    <a:bodyPr/>
                    <a:lstStyle/>
                    <a:p>
                      <a:pPr algn="r">
                        <a:lnSpc>
                          <a:spcPct val="115000"/>
                        </a:lnSpc>
                        <a:spcAft>
                          <a:spcPts val="0"/>
                        </a:spcAft>
                      </a:pPr>
                      <a:r>
                        <a:rPr lang="fr-FR" sz="800">
                          <a:effectLst/>
                        </a:rPr>
                        <a:t>8,607</a:t>
                      </a:r>
                    </a:p>
                    <a:p>
                      <a:pPr algn="r">
                        <a:lnSpc>
                          <a:spcPct val="115000"/>
                        </a:lnSpc>
                        <a:spcAft>
                          <a:spcPts val="0"/>
                        </a:spcAft>
                      </a:pPr>
                      <a:r>
                        <a:rPr lang="ar-SA" sz="800">
                          <a:effectLst/>
                        </a:rPr>
                        <a:t>فأقل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8,924</a:t>
                      </a:r>
                    </a:p>
                    <a:p>
                      <a:pPr algn="r">
                        <a:lnSpc>
                          <a:spcPct val="115000"/>
                        </a:lnSpc>
                        <a:spcAft>
                          <a:spcPts val="0"/>
                        </a:spcAft>
                      </a:pPr>
                      <a:r>
                        <a:rPr lang="fr-FR" sz="800">
                          <a:effectLst/>
                        </a:rPr>
                        <a:t>8,608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9,241</a:t>
                      </a:r>
                    </a:p>
                    <a:p>
                      <a:pPr algn="r">
                        <a:lnSpc>
                          <a:spcPct val="115000"/>
                        </a:lnSpc>
                        <a:spcAft>
                          <a:spcPts val="0"/>
                        </a:spcAft>
                      </a:pPr>
                      <a:r>
                        <a:rPr lang="fr-FR" sz="800">
                          <a:effectLst/>
                        </a:rPr>
                        <a:t>8,925</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9,399</a:t>
                      </a:r>
                    </a:p>
                    <a:p>
                      <a:pPr algn="r">
                        <a:lnSpc>
                          <a:spcPct val="115000"/>
                        </a:lnSpc>
                        <a:spcAft>
                          <a:spcPts val="0"/>
                        </a:spcAft>
                      </a:pPr>
                      <a:r>
                        <a:rPr lang="fr-FR" sz="800">
                          <a:effectLst/>
                        </a:rPr>
                        <a:t>9,242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9,715</a:t>
                      </a:r>
                    </a:p>
                    <a:p>
                      <a:pPr algn="r">
                        <a:lnSpc>
                          <a:spcPct val="115000"/>
                        </a:lnSpc>
                        <a:spcAft>
                          <a:spcPts val="0"/>
                        </a:spcAft>
                      </a:pPr>
                      <a:r>
                        <a:rPr lang="fr-FR" sz="800">
                          <a:effectLst/>
                        </a:rPr>
                        <a:t>9,400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9,716</a:t>
                      </a:r>
                    </a:p>
                    <a:p>
                      <a:pPr algn="r">
                        <a:lnSpc>
                          <a:spcPct val="115000"/>
                        </a:lnSpc>
                        <a:spcAft>
                          <a:spcPts val="0"/>
                        </a:spcAft>
                      </a:pPr>
                      <a:r>
                        <a:rPr lang="fr-FR" sz="800">
                          <a:effectLst/>
                        </a:rPr>
                        <a:t>9,874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9,875</a:t>
                      </a:r>
                    </a:p>
                    <a:p>
                      <a:pPr algn="r">
                        <a:lnSpc>
                          <a:spcPct val="115000"/>
                        </a:lnSpc>
                        <a:spcAft>
                          <a:spcPts val="0"/>
                        </a:spcAft>
                      </a:pPr>
                      <a:r>
                        <a:rPr lang="fr-FR" sz="800">
                          <a:effectLst/>
                        </a:rPr>
                        <a:t>10,191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10,192</a:t>
                      </a:r>
                    </a:p>
                    <a:p>
                      <a:pPr algn="r">
                        <a:lnSpc>
                          <a:spcPct val="115000"/>
                        </a:lnSpc>
                        <a:spcAft>
                          <a:spcPts val="0"/>
                        </a:spcAft>
                      </a:pPr>
                      <a:r>
                        <a:rPr lang="fr-FR" sz="800">
                          <a:effectLst/>
                        </a:rPr>
                        <a:t>10,508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10,509</a:t>
                      </a:r>
                    </a:p>
                    <a:p>
                      <a:pPr algn="r">
                        <a:lnSpc>
                          <a:spcPct val="115000"/>
                        </a:lnSpc>
                        <a:spcAft>
                          <a:spcPts val="0"/>
                        </a:spcAft>
                      </a:pPr>
                      <a:r>
                        <a:rPr lang="ar-SA" sz="800">
                          <a:effectLst/>
                        </a:rPr>
                        <a:t>فأكثر</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0,158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9,558</a:t>
                      </a:r>
                    </a:p>
                    <a:p>
                      <a:pPr algn="r">
                        <a:lnSpc>
                          <a:spcPct val="115000"/>
                        </a:lnSpc>
                        <a:spcAft>
                          <a:spcPts val="0"/>
                        </a:spcAft>
                      </a:pPr>
                      <a:r>
                        <a:rPr lang="fr-FR" sz="800">
                          <a:effectLst/>
                        </a:rPr>
                        <a:t>0,317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1">
                        <a:lnSpc>
                          <a:spcPct val="115000"/>
                        </a:lnSpc>
                        <a:spcAft>
                          <a:spcPts val="0"/>
                        </a:spcAft>
                      </a:pPr>
                      <a:r>
                        <a:rPr lang="ar-SA" sz="800">
                          <a:effectLst/>
                        </a:rPr>
                        <a:t>ك العضمية مطلقة</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r>
              <a:tr h="267320">
                <a:tc>
                  <a:txBody>
                    <a:bodyPr/>
                    <a:lstStyle/>
                    <a:p>
                      <a:pPr algn="r">
                        <a:lnSpc>
                          <a:spcPct val="115000"/>
                        </a:lnSpc>
                        <a:spcAft>
                          <a:spcPts val="0"/>
                        </a:spcAft>
                      </a:pPr>
                      <a:r>
                        <a:rPr lang="fr-FR" sz="800">
                          <a:effectLst/>
                        </a:rPr>
                        <a:t>12,387</a:t>
                      </a:r>
                    </a:p>
                    <a:p>
                      <a:pPr algn="r">
                        <a:lnSpc>
                          <a:spcPct val="115000"/>
                        </a:lnSpc>
                        <a:spcAft>
                          <a:spcPts val="0"/>
                        </a:spcAft>
                      </a:pPr>
                      <a:r>
                        <a:rPr lang="ar-SA" sz="800">
                          <a:effectLst/>
                        </a:rPr>
                        <a:t>فأقل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12,771</a:t>
                      </a:r>
                    </a:p>
                    <a:p>
                      <a:pPr algn="r">
                        <a:lnSpc>
                          <a:spcPct val="115000"/>
                        </a:lnSpc>
                        <a:spcAft>
                          <a:spcPts val="0"/>
                        </a:spcAft>
                      </a:pPr>
                      <a:r>
                        <a:rPr lang="fr-FR" sz="800">
                          <a:effectLst/>
                        </a:rPr>
                        <a:t>12,388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13,155</a:t>
                      </a:r>
                    </a:p>
                    <a:p>
                      <a:pPr algn="r">
                        <a:lnSpc>
                          <a:spcPct val="115000"/>
                        </a:lnSpc>
                        <a:spcAft>
                          <a:spcPts val="0"/>
                        </a:spcAft>
                      </a:pPr>
                      <a:r>
                        <a:rPr lang="fr-FR" sz="800">
                          <a:effectLst/>
                        </a:rPr>
                        <a:t>12,772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13,347</a:t>
                      </a:r>
                    </a:p>
                    <a:p>
                      <a:pPr algn="r">
                        <a:lnSpc>
                          <a:spcPct val="115000"/>
                        </a:lnSpc>
                        <a:spcAft>
                          <a:spcPts val="0"/>
                        </a:spcAft>
                      </a:pPr>
                      <a:r>
                        <a:rPr lang="fr-FR" sz="800">
                          <a:effectLst/>
                        </a:rPr>
                        <a:t>13,156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13,729</a:t>
                      </a:r>
                    </a:p>
                    <a:p>
                      <a:pPr algn="r">
                        <a:lnSpc>
                          <a:spcPct val="115000"/>
                        </a:lnSpc>
                        <a:spcAft>
                          <a:spcPts val="0"/>
                        </a:spcAft>
                      </a:pPr>
                      <a:r>
                        <a:rPr lang="fr-FR" sz="800">
                          <a:effectLst/>
                        </a:rPr>
                        <a:t>13,348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13,730</a:t>
                      </a:r>
                    </a:p>
                    <a:p>
                      <a:pPr algn="r">
                        <a:lnSpc>
                          <a:spcPct val="115000"/>
                        </a:lnSpc>
                        <a:spcAft>
                          <a:spcPts val="0"/>
                        </a:spcAft>
                      </a:pPr>
                      <a:r>
                        <a:rPr lang="fr-FR" sz="800">
                          <a:effectLst/>
                        </a:rPr>
                        <a:t>13,921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13,922</a:t>
                      </a:r>
                    </a:p>
                    <a:p>
                      <a:pPr algn="r">
                        <a:lnSpc>
                          <a:spcPct val="115000"/>
                        </a:lnSpc>
                        <a:spcAft>
                          <a:spcPts val="0"/>
                        </a:spcAft>
                      </a:pPr>
                      <a:r>
                        <a:rPr lang="fr-FR" sz="800">
                          <a:effectLst/>
                        </a:rPr>
                        <a:t>14,305</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14,306</a:t>
                      </a:r>
                    </a:p>
                    <a:p>
                      <a:pPr algn="r">
                        <a:lnSpc>
                          <a:spcPct val="115000"/>
                        </a:lnSpc>
                        <a:spcAft>
                          <a:spcPts val="0"/>
                        </a:spcAft>
                      </a:pPr>
                      <a:r>
                        <a:rPr lang="fr-FR" sz="800">
                          <a:effectLst/>
                        </a:rPr>
                        <a:t>14,689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14,690</a:t>
                      </a:r>
                    </a:p>
                    <a:p>
                      <a:pPr algn="r">
                        <a:lnSpc>
                          <a:spcPct val="115000"/>
                        </a:lnSpc>
                        <a:spcAft>
                          <a:spcPts val="0"/>
                        </a:spcAft>
                      </a:pPr>
                      <a:r>
                        <a:rPr lang="ar-SA" sz="800">
                          <a:effectLst/>
                        </a:rPr>
                        <a:t>فأكثر</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0,191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13,539</a:t>
                      </a:r>
                    </a:p>
                    <a:p>
                      <a:pPr algn="r">
                        <a:lnSpc>
                          <a:spcPct val="115000"/>
                        </a:lnSpc>
                        <a:spcAft>
                          <a:spcPts val="0"/>
                        </a:spcAft>
                      </a:pPr>
                      <a:r>
                        <a:rPr lang="fr-FR" sz="800">
                          <a:effectLst/>
                        </a:rPr>
                        <a:t>0,383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1">
                        <a:lnSpc>
                          <a:spcPct val="115000"/>
                        </a:lnSpc>
                        <a:spcAft>
                          <a:spcPts val="0"/>
                        </a:spcAft>
                      </a:pPr>
                      <a:r>
                        <a:rPr lang="ar-SA" sz="800">
                          <a:effectLst/>
                        </a:rPr>
                        <a:t>ك العضمية نسبية</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r>
              <a:tr h="267320">
                <a:tc>
                  <a:txBody>
                    <a:bodyPr/>
                    <a:lstStyle/>
                    <a:p>
                      <a:pPr algn="r">
                        <a:lnSpc>
                          <a:spcPct val="115000"/>
                        </a:lnSpc>
                        <a:spcAft>
                          <a:spcPts val="0"/>
                        </a:spcAft>
                      </a:pPr>
                      <a:r>
                        <a:rPr lang="fr-FR" sz="800">
                          <a:effectLst/>
                        </a:rPr>
                        <a:t>26,269</a:t>
                      </a:r>
                    </a:p>
                    <a:p>
                      <a:pPr algn="r">
                        <a:lnSpc>
                          <a:spcPct val="115000"/>
                        </a:lnSpc>
                        <a:spcAft>
                          <a:spcPts val="0"/>
                        </a:spcAft>
                      </a:pPr>
                      <a:r>
                        <a:rPr lang="ar-SA" sz="800">
                          <a:effectLst/>
                        </a:rPr>
                        <a:t>فأقل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27,962</a:t>
                      </a:r>
                    </a:p>
                    <a:p>
                      <a:pPr algn="r">
                        <a:lnSpc>
                          <a:spcPct val="115000"/>
                        </a:lnSpc>
                        <a:spcAft>
                          <a:spcPts val="0"/>
                        </a:spcAft>
                      </a:pPr>
                      <a:r>
                        <a:rPr lang="fr-FR" sz="800">
                          <a:effectLst/>
                        </a:rPr>
                        <a:t>26,270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29,655</a:t>
                      </a:r>
                    </a:p>
                    <a:p>
                      <a:pPr algn="r">
                        <a:lnSpc>
                          <a:spcPct val="115000"/>
                        </a:lnSpc>
                        <a:spcAft>
                          <a:spcPts val="0"/>
                        </a:spcAft>
                      </a:pPr>
                      <a:r>
                        <a:rPr lang="fr-FR" sz="800">
                          <a:effectLst/>
                        </a:rPr>
                        <a:t>27,963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30,502</a:t>
                      </a:r>
                    </a:p>
                    <a:p>
                      <a:pPr algn="r">
                        <a:lnSpc>
                          <a:spcPct val="115000"/>
                        </a:lnSpc>
                        <a:spcAft>
                          <a:spcPts val="0"/>
                        </a:spcAft>
                      </a:pPr>
                      <a:r>
                        <a:rPr lang="fr-FR" sz="800">
                          <a:effectLst/>
                        </a:rPr>
                        <a:t>29,656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32,194</a:t>
                      </a:r>
                    </a:p>
                    <a:p>
                      <a:pPr algn="r">
                        <a:lnSpc>
                          <a:spcPct val="115000"/>
                        </a:lnSpc>
                        <a:spcAft>
                          <a:spcPts val="0"/>
                        </a:spcAft>
                      </a:pPr>
                      <a:r>
                        <a:rPr lang="fr-FR" sz="800">
                          <a:effectLst/>
                        </a:rPr>
                        <a:t>30,503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32,195</a:t>
                      </a:r>
                    </a:p>
                    <a:p>
                      <a:pPr algn="r">
                        <a:lnSpc>
                          <a:spcPct val="115000"/>
                        </a:lnSpc>
                        <a:spcAft>
                          <a:spcPts val="0"/>
                        </a:spcAft>
                      </a:pPr>
                      <a:r>
                        <a:rPr lang="fr-FR" sz="800">
                          <a:effectLst/>
                        </a:rPr>
                        <a:t>33,040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33,041</a:t>
                      </a:r>
                    </a:p>
                    <a:p>
                      <a:pPr algn="r">
                        <a:lnSpc>
                          <a:spcPct val="115000"/>
                        </a:lnSpc>
                        <a:spcAft>
                          <a:spcPts val="0"/>
                        </a:spcAft>
                      </a:pPr>
                      <a:r>
                        <a:rPr lang="fr-FR" sz="800">
                          <a:effectLst/>
                        </a:rPr>
                        <a:t>34,733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34,734</a:t>
                      </a:r>
                    </a:p>
                    <a:p>
                      <a:pPr algn="r">
                        <a:lnSpc>
                          <a:spcPct val="115000"/>
                        </a:lnSpc>
                        <a:spcAft>
                          <a:spcPts val="0"/>
                        </a:spcAft>
                      </a:pPr>
                      <a:r>
                        <a:rPr lang="fr-FR" sz="800">
                          <a:effectLst/>
                        </a:rPr>
                        <a:t>36,426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36,427</a:t>
                      </a:r>
                    </a:p>
                    <a:p>
                      <a:pPr algn="r">
                        <a:lnSpc>
                          <a:spcPct val="115000"/>
                        </a:lnSpc>
                        <a:spcAft>
                          <a:spcPts val="0"/>
                        </a:spcAft>
                      </a:pPr>
                      <a:r>
                        <a:rPr lang="ar-SA" sz="800">
                          <a:effectLst/>
                        </a:rPr>
                        <a:t>فأكثر</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0,846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31,348</a:t>
                      </a:r>
                    </a:p>
                    <a:p>
                      <a:pPr algn="r">
                        <a:lnSpc>
                          <a:spcPct val="115000"/>
                        </a:lnSpc>
                        <a:spcAft>
                          <a:spcPts val="0"/>
                        </a:spcAft>
                      </a:pPr>
                      <a:r>
                        <a:rPr lang="fr-FR" sz="800">
                          <a:effectLst/>
                        </a:rPr>
                        <a:t>1,692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1">
                        <a:lnSpc>
                          <a:spcPct val="115000"/>
                        </a:lnSpc>
                        <a:spcAft>
                          <a:spcPts val="0"/>
                        </a:spcAft>
                      </a:pPr>
                      <a:r>
                        <a:rPr lang="ar-SA" sz="800">
                          <a:effectLst/>
                        </a:rPr>
                        <a:t>ك عظلية مطلقة</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r>
              <a:tr h="267320">
                <a:tc>
                  <a:txBody>
                    <a:bodyPr/>
                    <a:lstStyle/>
                    <a:p>
                      <a:pPr algn="r">
                        <a:lnSpc>
                          <a:spcPct val="115000"/>
                        </a:lnSpc>
                        <a:spcAft>
                          <a:spcPts val="0"/>
                        </a:spcAft>
                      </a:pPr>
                      <a:r>
                        <a:rPr lang="fr-FR" sz="800">
                          <a:effectLst/>
                        </a:rPr>
                        <a:t>38,761</a:t>
                      </a:r>
                    </a:p>
                    <a:p>
                      <a:pPr algn="r">
                        <a:lnSpc>
                          <a:spcPct val="115000"/>
                        </a:lnSpc>
                        <a:spcAft>
                          <a:spcPts val="0"/>
                        </a:spcAft>
                      </a:pPr>
                      <a:r>
                        <a:rPr lang="ar-SA" sz="800">
                          <a:effectLst/>
                        </a:rPr>
                        <a:t>فأقل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40,636</a:t>
                      </a:r>
                    </a:p>
                    <a:p>
                      <a:pPr algn="r">
                        <a:lnSpc>
                          <a:spcPct val="115000"/>
                        </a:lnSpc>
                        <a:spcAft>
                          <a:spcPts val="0"/>
                        </a:spcAft>
                      </a:pPr>
                      <a:r>
                        <a:rPr lang="fr-FR" sz="800">
                          <a:effectLst/>
                        </a:rPr>
                        <a:t>38,762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42,512</a:t>
                      </a:r>
                    </a:p>
                    <a:p>
                      <a:pPr algn="r">
                        <a:lnSpc>
                          <a:spcPct val="115000"/>
                        </a:lnSpc>
                        <a:spcAft>
                          <a:spcPts val="0"/>
                        </a:spcAft>
                      </a:pPr>
                      <a:r>
                        <a:rPr lang="fr-FR" sz="800">
                          <a:effectLst/>
                        </a:rPr>
                        <a:t>40,637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43,449</a:t>
                      </a:r>
                    </a:p>
                    <a:p>
                      <a:pPr algn="r">
                        <a:lnSpc>
                          <a:spcPct val="115000"/>
                        </a:lnSpc>
                        <a:spcAft>
                          <a:spcPts val="0"/>
                        </a:spcAft>
                      </a:pPr>
                      <a:r>
                        <a:rPr lang="fr-FR" sz="800">
                          <a:effectLst/>
                        </a:rPr>
                        <a:t>42,513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45,323</a:t>
                      </a:r>
                    </a:p>
                    <a:p>
                      <a:pPr algn="r">
                        <a:lnSpc>
                          <a:spcPct val="115000"/>
                        </a:lnSpc>
                        <a:spcAft>
                          <a:spcPts val="0"/>
                        </a:spcAft>
                      </a:pPr>
                      <a:r>
                        <a:rPr lang="fr-FR" sz="800">
                          <a:effectLst/>
                        </a:rPr>
                        <a:t>43,450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45,324</a:t>
                      </a:r>
                    </a:p>
                    <a:p>
                      <a:pPr algn="r">
                        <a:lnSpc>
                          <a:spcPct val="115000"/>
                        </a:lnSpc>
                        <a:spcAft>
                          <a:spcPts val="0"/>
                        </a:spcAft>
                      </a:pPr>
                      <a:r>
                        <a:rPr lang="fr-FR" sz="800">
                          <a:effectLst/>
                        </a:rPr>
                        <a:t>46,261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46,262</a:t>
                      </a:r>
                    </a:p>
                    <a:p>
                      <a:pPr algn="r">
                        <a:lnSpc>
                          <a:spcPct val="115000"/>
                        </a:lnSpc>
                        <a:spcAft>
                          <a:spcPts val="0"/>
                        </a:spcAft>
                      </a:pPr>
                      <a:r>
                        <a:rPr lang="fr-FR" sz="800">
                          <a:effectLst/>
                        </a:rPr>
                        <a:t>48,136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48,137</a:t>
                      </a:r>
                    </a:p>
                    <a:p>
                      <a:pPr algn="r">
                        <a:lnSpc>
                          <a:spcPct val="115000"/>
                        </a:lnSpc>
                        <a:spcAft>
                          <a:spcPts val="0"/>
                        </a:spcAft>
                      </a:pPr>
                      <a:r>
                        <a:rPr lang="fr-FR" sz="800">
                          <a:effectLst/>
                        </a:rPr>
                        <a:t>50,011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50,012</a:t>
                      </a:r>
                    </a:p>
                    <a:p>
                      <a:pPr algn="r">
                        <a:lnSpc>
                          <a:spcPct val="115000"/>
                        </a:lnSpc>
                        <a:spcAft>
                          <a:spcPts val="0"/>
                        </a:spcAft>
                      </a:pPr>
                      <a:r>
                        <a:rPr lang="ar-SA" sz="800">
                          <a:effectLst/>
                        </a:rPr>
                        <a:t>فأكثر</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0,937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dirty="0">
                          <a:effectLst/>
                        </a:rPr>
                        <a:t>44,387</a:t>
                      </a:r>
                    </a:p>
                    <a:p>
                      <a:pPr algn="r">
                        <a:lnSpc>
                          <a:spcPct val="115000"/>
                        </a:lnSpc>
                        <a:spcAft>
                          <a:spcPts val="0"/>
                        </a:spcAft>
                      </a:pPr>
                      <a:r>
                        <a:rPr lang="fr-FR" sz="800" dirty="0">
                          <a:effectLst/>
                        </a:rPr>
                        <a:t>1,875</a:t>
                      </a:r>
                      <a:endParaRPr lang="fr-FR" sz="800" dirty="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1">
                        <a:lnSpc>
                          <a:spcPct val="115000"/>
                        </a:lnSpc>
                        <a:spcAft>
                          <a:spcPts val="0"/>
                        </a:spcAft>
                      </a:pPr>
                      <a:r>
                        <a:rPr lang="ar-SA" sz="800">
                          <a:effectLst/>
                        </a:rPr>
                        <a:t>ك عظلية  نسبية</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r>
              <a:tr h="299027">
                <a:tc>
                  <a:txBody>
                    <a:bodyPr/>
                    <a:lstStyle/>
                    <a:p>
                      <a:pPr algn="r">
                        <a:lnSpc>
                          <a:spcPct val="115000"/>
                        </a:lnSpc>
                        <a:spcAft>
                          <a:spcPts val="0"/>
                        </a:spcAft>
                      </a:pPr>
                      <a:r>
                        <a:rPr lang="fr-FR" sz="800">
                          <a:effectLst/>
                        </a:rPr>
                        <a:t>7,125</a:t>
                      </a:r>
                    </a:p>
                    <a:p>
                      <a:pPr algn="r">
                        <a:lnSpc>
                          <a:spcPct val="115000"/>
                        </a:lnSpc>
                        <a:spcAft>
                          <a:spcPts val="0"/>
                        </a:spcAft>
                      </a:pPr>
                      <a:r>
                        <a:rPr lang="ar-SA" sz="800">
                          <a:effectLst/>
                        </a:rPr>
                        <a:t>فأقل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7,379</a:t>
                      </a:r>
                    </a:p>
                    <a:p>
                      <a:pPr algn="r">
                        <a:lnSpc>
                          <a:spcPct val="115000"/>
                        </a:lnSpc>
                        <a:spcAft>
                          <a:spcPts val="0"/>
                        </a:spcAft>
                      </a:pPr>
                      <a:r>
                        <a:rPr lang="fr-FR" sz="800">
                          <a:effectLst/>
                        </a:rPr>
                        <a:t>7,126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7,633</a:t>
                      </a:r>
                    </a:p>
                    <a:p>
                      <a:pPr algn="r">
                        <a:lnSpc>
                          <a:spcPct val="115000"/>
                        </a:lnSpc>
                        <a:spcAft>
                          <a:spcPts val="0"/>
                        </a:spcAft>
                      </a:pPr>
                      <a:r>
                        <a:rPr lang="fr-FR" sz="800">
                          <a:effectLst/>
                        </a:rPr>
                        <a:t>7,380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7,760</a:t>
                      </a:r>
                    </a:p>
                    <a:p>
                      <a:pPr algn="r">
                        <a:lnSpc>
                          <a:spcPct val="115000"/>
                        </a:lnSpc>
                        <a:spcAft>
                          <a:spcPts val="0"/>
                        </a:spcAft>
                      </a:pPr>
                      <a:r>
                        <a:rPr lang="fr-FR" sz="800">
                          <a:effectLst/>
                        </a:rPr>
                        <a:t>7,634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8,013</a:t>
                      </a:r>
                    </a:p>
                    <a:p>
                      <a:pPr algn="r">
                        <a:lnSpc>
                          <a:spcPct val="115000"/>
                        </a:lnSpc>
                        <a:spcAft>
                          <a:spcPts val="0"/>
                        </a:spcAft>
                      </a:pPr>
                      <a:r>
                        <a:rPr lang="fr-FR" sz="800">
                          <a:effectLst/>
                        </a:rPr>
                        <a:t>7,761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8,014</a:t>
                      </a:r>
                    </a:p>
                    <a:p>
                      <a:pPr algn="r">
                        <a:lnSpc>
                          <a:spcPct val="115000"/>
                        </a:lnSpc>
                        <a:spcAft>
                          <a:spcPts val="0"/>
                        </a:spcAft>
                      </a:pPr>
                      <a:r>
                        <a:rPr lang="fr-FR" sz="800">
                          <a:effectLst/>
                        </a:rPr>
                        <a:t>8,140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8,141</a:t>
                      </a:r>
                    </a:p>
                    <a:p>
                      <a:pPr algn="r">
                        <a:lnSpc>
                          <a:spcPct val="115000"/>
                        </a:lnSpc>
                        <a:spcAft>
                          <a:spcPts val="0"/>
                        </a:spcAft>
                      </a:pPr>
                      <a:r>
                        <a:rPr lang="fr-FR" sz="800">
                          <a:effectLst/>
                        </a:rPr>
                        <a:t>8,393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8,394</a:t>
                      </a:r>
                    </a:p>
                    <a:p>
                      <a:pPr algn="r">
                        <a:lnSpc>
                          <a:spcPct val="115000"/>
                        </a:lnSpc>
                        <a:spcAft>
                          <a:spcPts val="0"/>
                        </a:spcAft>
                      </a:pPr>
                      <a:r>
                        <a:rPr lang="fr-FR" sz="800">
                          <a:effectLst/>
                        </a:rPr>
                        <a:t>8,647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8,648</a:t>
                      </a:r>
                    </a:p>
                    <a:p>
                      <a:pPr algn="r">
                        <a:lnSpc>
                          <a:spcPct val="115000"/>
                        </a:lnSpc>
                        <a:spcAft>
                          <a:spcPts val="0"/>
                        </a:spcAft>
                      </a:pPr>
                      <a:r>
                        <a:rPr lang="ar-SA" sz="800">
                          <a:effectLst/>
                        </a:rPr>
                        <a:t>فأكثر</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0,126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7,887</a:t>
                      </a:r>
                    </a:p>
                    <a:p>
                      <a:pPr algn="r">
                        <a:lnSpc>
                          <a:spcPct val="115000"/>
                        </a:lnSpc>
                        <a:spcAft>
                          <a:spcPts val="0"/>
                        </a:spcAft>
                      </a:pPr>
                      <a:r>
                        <a:rPr lang="fr-FR" sz="800">
                          <a:effectLst/>
                        </a:rPr>
                        <a:t>0,253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1">
                        <a:lnSpc>
                          <a:spcPct val="115000"/>
                        </a:lnSpc>
                        <a:spcAft>
                          <a:spcPts val="0"/>
                        </a:spcAft>
                      </a:pPr>
                      <a:r>
                        <a:rPr lang="ar-SA" sz="800" dirty="0">
                          <a:effectLst/>
                        </a:rPr>
                        <a:t>ك الشحمية مطلقة</a:t>
                      </a:r>
                      <a:endParaRPr lang="fr-FR" sz="800" dirty="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r>
              <a:tr h="267320">
                <a:tc>
                  <a:txBody>
                    <a:bodyPr/>
                    <a:lstStyle/>
                    <a:p>
                      <a:pPr algn="r">
                        <a:lnSpc>
                          <a:spcPct val="115000"/>
                        </a:lnSpc>
                        <a:spcAft>
                          <a:spcPts val="0"/>
                        </a:spcAft>
                      </a:pPr>
                      <a:r>
                        <a:rPr lang="fr-FR" sz="800">
                          <a:effectLst/>
                        </a:rPr>
                        <a:t>10,624</a:t>
                      </a:r>
                    </a:p>
                    <a:p>
                      <a:pPr algn="r">
                        <a:lnSpc>
                          <a:spcPct val="115000"/>
                        </a:lnSpc>
                        <a:spcAft>
                          <a:spcPts val="0"/>
                        </a:spcAft>
                      </a:pPr>
                      <a:r>
                        <a:rPr lang="ar-SA" sz="800">
                          <a:effectLst/>
                        </a:rPr>
                        <a:t>فأقل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10,806</a:t>
                      </a:r>
                    </a:p>
                    <a:p>
                      <a:pPr algn="r">
                        <a:lnSpc>
                          <a:spcPct val="115000"/>
                        </a:lnSpc>
                        <a:spcAft>
                          <a:spcPts val="0"/>
                        </a:spcAft>
                      </a:pPr>
                      <a:r>
                        <a:rPr lang="fr-FR" sz="800">
                          <a:effectLst/>
                        </a:rPr>
                        <a:t>10,625</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10,987</a:t>
                      </a:r>
                    </a:p>
                    <a:p>
                      <a:pPr algn="r">
                        <a:lnSpc>
                          <a:spcPct val="115000"/>
                        </a:lnSpc>
                        <a:spcAft>
                          <a:spcPts val="0"/>
                        </a:spcAft>
                      </a:pPr>
                      <a:r>
                        <a:rPr lang="fr-FR" sz="800">
                          <a:effectLst/>
                        </a:rPr>
                        <a:t>10,807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11,078</a:t>
                      </a:r>
                    </a:p>
                    <a:p>
                      <a:pPr algn="r">
                        <a:lnSpc>
                          <a:spcPct val="115000"/>
                        </a:lnSpc>
                        <a:spcAft>
                          <a:spcPts val="0"/>
                        </a:spcAft>
                      </a:pPr>
                      <a:r>
                        <a:rPr lang="fr-FR" sz="800">
                          <a:effectLst/>
                        </a:rPr>
                        <a:t>10,988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11,259</a:t>
                      </a:r>
                    </a:p>
                    <a:p>
                      <a:pPr algn="r">
                        <a:lnSpc>
                          <a:spcPct val="115000"/>
                        </a:lnSpc>
                        <a:spcAft>
                          <a:spcPts val="0"/>
                        </a:spcAft>
                      </a:pPr>
                      <a:r>
                        <a:rPr lang="fr-FR" sz="800">
                          <a:effectLst/>
                        </a:rPr>
                        <a:t>11,079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11,260</a:t>
                      </a:r>
                    </a:p>
                    <a:p>
                      <a:pPr algn="r">
                        <a:lnSpc>
                          <a:spcPct val="115000"/>
                        </a:lnSpc>
                        <a:spcAft>
                          <a:spcPts val="0"/>
                        </a:spcAft>
                      </a:pPr>
                      <a:r>
                        <a:rPr lang="fr-FR" sz="800">
                          <a:effectLst/>
                        </a:rPr>
                        <a:t>11,350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11,351</a:t>
                      </a:r>
                    </a:p>
                    <a:p>
                      <a:pPr algn="r">
                        <a:lnSpc>
                          <a:spcPct val="115000"/>
                        </a:lnSpc>
                        <a:spcAft>
                          <a:spcPts val="0"/>
                        </a:spcAft>
                      </a:pPr>
                      <a:r>
                        <a:rPr lang="fr-FR" sz="800">
                          <a:effectLst/>
                        </a:rPr>
                        <a:t>11,532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11,533</a:t>
                      </a:r>
                    </a:p>
                    <a:p>
                      <a:pPr algn="r">
                        <a:lnSpc>
                          <a:spcPct val="115000"/>
                        </a:lnSpc>
                        <a:spcAft>
                          <a:spcPts val="0"/>
                        </a:spcAft>
                      </a:pPr>
                      <a:r>
                        <a:rPr lang="fr-FR" sz="800">
                          <a:effectLst/>
                        </a:rPr>
                        <a:t>11,713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11,714</a:t>
                      </a:r>
                    </a:p>
                    <a:p>
                      <a:pPr algn="r">
                        <a:lnSpc>
                          <a:spcPct val="115000"/>
                        </a:lnSpc>
                        <a:spcAft>
                          <a:spcPts val="0"/>
                        </a:spcAft>
                      </a:pPr>
                      <a:r>
                        <a:rPr lang="ar-SA" sz="800">
                          <a:effectLst/>
                        </a:rPr>
                        <a:t>فأكثر</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0,090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11,169</a:t>
                      </a:r>
                    </a:p>
                    <a:p>
                      <a:pPr algn="r">
                        <a:lnSpc>
                          <a:spcPct val="115000"/>
                        </a:lnSpc>
                        <a:spcAft>
                          <a:spcPts val="0"/>
                        </a:spcAft>
                      </a:pPr>
                      <a:r>
                        <a:rPr lang="fr-FR" sz="800">
                          <a:effectLst/>
                        </a:rPr>
                        <a:t>0,181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1">
                        <a:lnSpc>
                          <a:spcPct val="115000"/>
                        </a:lnSpc>
                        <a:spcAft>
                          <a:spcPts val="0"/>
                        </a:spcAft>
                      </a:pPr>
                      <a:r>
                        <a:rPr lang="ar-SA" sz="800">
                          <a:effectLst/>
                        </a:rPr>
                        <a:t>ك الشحمية نسبية</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r>
              <a:tr h="267320">
                <a:tc>
                  <a:txBody>
                    <a:bodyPr/>
                    <a:lstStyle/>
                    <a:p>
                      <a:pPr algn="r">
                        <a:lnSpc>
                          <a:spcPct val="115000"/>
                        </a:lnSpc>
                        <a:spcAft>
                          <a:spcPts val="0"/>
                        </a:spcAft>
                      </a:pPr>
                      <a:r>
                        <a:rPr lang="fr-FR" sz="800">
                          <a:effectLst/>
                        </a:rPr>
                        <a:t>41,060</a:t>
                      </a:r>
                    </a:p>
                    <a:p>
                      <a:pPr algn="r">
                        <a:lnSpc>
                          <a:spcPct val="115000"/>
                        </a:lnSpc>
                        <a:spcAft>
                          <a:spcPts val="0"/>
                        </a:spcAft>
                      </a:pPr>
                      <a:r>
                        <a:rPr lang="ar-SA" sz="800">
                          <a:effectLst/>
                        </a:rPr>
                        <a:t>فأقل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41,444</a:t>
                      </a:r>
                    </a:p>
                    <a:p>
                      <a:pPr algn="r">
                        <a:lnSpc>
                          <a:spcPct val="115000"/>
                        </a:lnSpc>
                        <a:spcAft>
                          <a:spcPts val="0"/>
                        </a:spcAft>
                      </a:pPr>
                      <a:r>
                        <a:rPr lang="fr-FR" sz="800">
                          <a:effectLst/>
                        </a:rPr>
                        <a:t>41,061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41,828</a:t>
                      </a:r>
                    </a:p>
                    <a:p>
                      <a:pPr algn="r">
                        <a:lnSpc>
                          <a:spcPct val="115000"/>
                        </a:lnSpc>
                        <a:spcAft>
                          <a:spcPts val="0"/>
                        </a:spcAft>
                      </a:pPr>
                      <a:r>
                        <a:rPr lang="fr-FR" sz="800">
                          <a:effectLst/>
                        </a:rPr>
                        <a:t>41,445</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42,020</a:t>
                      </a:r>
                    </a:p>
                    <a:p>
                      <a:pPr algn="r">
                        <a:lnSpc>
                          <a:spcPct val="115000"/>
                        </a:lnSpc>
                        <a:spcAft>
                          <a:spcPts val="0"/>
                        </a:spcAft>
                      </a:pPr>
                      <a:r>
                        <a:rPr lang="fr-FR" sz="800">
                          <a:effectLst/>
                        </a:rPr>
                        <a:t>41,829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42,403</a:t>
                      </a:r>
                    </a:p>
                    <a:p>
                      <a:pPr algn="r">
                        <a:lnSpc>
                          <a:spcPct val="115000"/>
                        </a:lnSpc>
                        <a:spcAft>
                          <a:spcPts val="0"/>
                        </a:spcAft>
                      </a:pPr>
                      <a:r>
                        <a:rPr lang="fr-FR" sz="800">
                          <a:effectLst/>
                        </a:rPr>
                        <a:t>42,021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42,404</a:t>
                      </a:r>
                    </a:p>
                    <a:p>
                      <a:pPr algn="r">
                        <a:lnSpc>
                          <a:spcPct val="115000"/>
                        </a:lnSpc>
                        <a:spcAft>
                          <a:spcPts val="0"/>
                        </a:spcAft>
                      </a:pPr>
                      <a:r>
                        <a:rPr lang="fr-FR" sz="800">
                          <a:effectLst/>
                        </a:rPr>
                        <a:t>42,596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42,597</a:t>
                      </a:r>
                    </a:p>
                    <a:p>
                      <a:pPr algn="r">
                        <a:lnSpc>
                          <a:spcPct val="115000"/>
                        </a:lnSpc>
                        <a:spcAft>
                          <a:spcPts val="0"/>
                        </a:spcAft>
                      </a:pPr>
                      <a:r>
                        <a:rPr lang="fr-FR" sz="800">
                          <a:effectLst/>
                        </a:rPr>
                        <a:t>42,980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42,981</a:t>
                      </a:r>
                    </a:p>
                    <a:p>
                      <a:pPr algn="r">
                        <a:lnSpc>
                          <a:spcPct val="115000"/>
                        </a:lnSpc>
                        <a:spcAft>
                          <a:spcPts val="0"/>
                        </a:spcAft>
                      </a:pPr>
                      <a:r>
                        <a:rPr lang="fr-FR" sz="800">
                          <a:effectLst/>
                        </a:rPr>
                        <a:t>43,364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43,365</a:t>
                      </a:r>
                    </a:p>
                    <a:p>
                      <a:pPr algn="r">
                        <a:lnSpc>
                          <a:spcPct val="115000"/>
                        </a:lnSpc>
                        <a:spcAft>
                          <a:spcPts val="0"/>
                        </a:spcAft>
                      </a:pPr>
                      <a:r>
                        <a:rPr lang="ar-SA" sz="800">
                          <a:effectLst/>
                        </a:rPr>
                        <a:t>فأكثر</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0,192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42,212</a:t>
                      </a:r>
                    </a:p>
                    <a:p>
                      <a:pPr algn="r">
                        <a:lnSpc>
                          <a:spcPct val="115000"/>
                        </a:lnSpc>
                        <a:spcAft>
                          <a:spcPts val="0"/>
                        </a:spcAft>
                      </a:pPr>
                      <a:r>
                        <a:rPr lang="fr-FR" sz="800">
                          <a:effectLst/>
                        </a:rPr>
                        <a:t>0,384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1">
                        <a:lnSpc>
                          <a:spcPct val="115000"/>
                        </a:lnSpc>
                        <a:spcAft>
                          <a:spcPts val="0"/>
                        </a:spcAft>
                      </a:pPr>
                      <a:r>
                        <a:rPr lang="ar-SA" sz="800">
                          <a:effectLst/>
                        </a:rPr>
                        <a:t>مؤشر بوندرال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r>
              <a:tr h="267320">
                <a:tc>
                  <a:txBody>
                    <a:bodyPr/>
                    <a:lstStyle/>
                    <a:p>
                      <a:pPr algn="r">
                        <a:lnSpc>
                          <a:spcPct val="115000"/>
                        </a:lnSpc>
                        <a:spcAft>
                          <a:spcPts val="0"/>
                        </a:spcAft>
                      </a:pPr>
                      <a:r>
                        <a:rPr lang="fr-FR" sz="800">
                          <a:effectLst/>
                        </a:rPr>
                        <a:t>1,476</a:t>
                      </a:r>
                    </a:p>
                    <a:p>
                      <a:pPr algn="r">
                        <a:lnSpc>
                          <a:spcPct val="115000"/>
                        </a:lnSpc>
                        <a:spcAft>
                          <a:spcPts val="0"/>
                        </a:spcAft>
                      </a:pPr>
                      <a:r>
                        <a:rPr lang="ar-SA" sz="800">
                          <a:effectLst/>
                        </a:rPr>
                        <a:t>فأقل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1,757</a:t>
                      </a:r>
                    </a:p>
                    <a:p>
                      <a:pPr algn="r">
                        <a:lnSpc>
                          <a:spcPct val="115000"/>
                        </a:lnSpc>
                        <a:spcAft>
                          <a:spcPts val="0"/>
                        </a:spcAft>
                      </a:pPr>
                      <a:r>
                        <a:rPr lang="fr-FR" sz="800">
                          <a:effectLst/>
                        </a:rPr>
                        <a:t>1,477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2,038</a:t>
                      </a:r>
                    </a:p>
                    <a:p>
                      <a:pPr algn="r">
                        <a:lnSpc>
                          <a:spcPct val="115000"/>
                        </a:lnSpc>
                        <a:spcAft>
                          <a:spcPts val="0"/>
                        </a:spcAft>
                      </a:pPr>
                      <a:r>
                        <a:rPr lang="fr-FR" sz="800">
                          <a:effectLst/>
                        </a:rPr>
                        <a:t>1,758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2,179</a:t>
                      </a:r>
                    </a:p>
                    <a:p>
                      <a:pPr algn="r">
                        <a:lnSpc>
                          <a:spcPct val="115000"/>
                        </a:lnSpc>
                        <a:spcAft>
                          <a:spcPts val="0"/>
                        </a:spcAft>
                      </a:pPr>
                      <a:r>
                        <a:rPr lang="fr-FR" sz="800">
                          <a:effectLst/>
                        </a:rPr>
                        <a:t>2,039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2,459</a:t>
                      </a:r>
                    </a:p>
                    <a:p>
                      <a:pPr algn="r">
                        <a:lnSpc>
                          <a:spcPct val="115000"/>
                        </a:lnSpc>
                        <a:spcAft>
                          <a:spcPts val="0"/>
                        </a:spcAft>
                      </a:pPr>
                      <a:r>
                        <a:rPr lang="fr-FR" sz="800">
                          <a:effectLst/>
                        </a:rPr>
                        <a:t>2,180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2,460</a:t>
                      </a:r>
                    </a:p>
                    <a:p>
                      <a:pPr algn="r">
                        <a:lnSpc>
                          <a:spcPct val="115000"/>
                        </a:lnSpc>
                        <a:spcAft>
                          <a:spcPts val="0"/>
                        </a:spcAft>
                      </a:pPr>
                      <a:r>
                        <a:rPr lang="fr-FR" sz="800">
                          <a:effectLst/>
                        </a:rPr>
                        <a:t>2,600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2,601</a:t>
                      </a:r>
                    </a:p>
                    <a:p>
                      <a:pPr algn="r">
                        <a:lnSpc>
                          <a:spcPct val="115000"/>
                        </a:lnSpc>
                        <a:spcAft>
                          <a:spcPts val="0"/>
                        </a:spcAft>
                      </a:pPr>
                      <a:r>
                        <a:rPr lang="fr-FR" sz="800">
                          <a:effectLst/>
                        </a:rPr>
                        <a:t>2,881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2,882</a:t>
                      </a:r>
                    </a:p>
                    <a:p>
                      <a:pPr algn="r">
                        <a:lnSpc>
                          <a:spcPct val="115000"/>
                        </a:lnSpc>
                        <a:spcAft>
                          <a:spcPts val="0"/>
                        </a:spcAft>
                      </a:pPr>
                      <a:r>
                        <a:rPr lang="fr-FR" sz="800">
                          <a:effectLst/>
                        </a:rPr>
                        <a:t>3,162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3,163</a:t>
                      </a:r>
                    </a:p>
                    <a:p>
                      <a:pPr algn="r">
                        <a:lnSpc>
                          <a:spcPct val="115000"/>
                        </a:lnSpc>
                        <a:spcAft>
                          <a:spcPts val="0"/>
                        </a:spcAft>
                      </a:pPr>
                      <a:r>
                        <a:rPr lang="ar-SA" sz="800">
                          <a:effectLst/>
                        </a:rPr>
                        <a:t>فأكثر</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0,140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2,319</a:t>
                      </a:r>
                    </a:p>
                    <a:p>
                      <a:pPr algn="r">
                        <a:lnSpc>
                          <a:spcPct val="115000"/>
                        </a:lnSpc>
                        <a:spcAft>
                          <a:spcPts val="0"/>
                        </a:spcAft>
                      </a:pPr>
                      <a:r>
                        <a:rPr lang="fr-FR" sz="800">
                          <a:effectLst/>
                        </a:rPr>
                        <a:t>0,281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1">
                        <a:lnSpc>
                          <a:spcPct val="115000"/>
                        </a:lnSpc>
                        <a:spcAft>
                          <a:spcPts val="0"/>
                        </a:spcAft>
                      </a:pPr>
                      <a:r>
                        <a:rPr lang="ar-SA" sz="800">
                          <a:effectLst/>
                        </a:rPr>
                        <a:t>النحافة</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r>
              <a:tr h="267320">
                <a:tc>
                  <a:txBody>
                    <a:bodyPr/>
                    <a:lstStyle/>
                    <a:p>
                      <a:pPr algn="r">
                        <a:lnSpc>
                          <a:spcPct val="115000"/>
                        </a:lnSpc>
                        <a:spcAft>
                          <a:spcPts val="0"/>
                        </a:spcAft>
                      </a:pPr>
                      <a:r>
                        <a:rPr lang="fr-FR" sz="800">
                          <a:effectLst/>
                        </a:rPr>
                        <a:t>5,204</a:t>
                      </a:r>
                    </a:p>
                    <a:p>
                      <a:pPr algn="r">
                        <a:lnSpc>
                          <a:spcPct val="115000"/>
                        </a:lnSpc>
                        <a:spcAft>
                          <a:spcPts val="0"/>
                        </a:spcAft>
                      </a:pPr>
                      <a:r>
                        <a:rPr lang="ar-SA" sz="800">
                          <a:effectLst/>
                        </a:rPr>
                        <a:t>فأقل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5,558</a:t>
                      </a:r>
                    </a:p>
                    <a:p>
                      <a:pPr algn="r">
                        <a:lnSpc>
                          <a:spcPct val="115000"/>
                        </a:lnSpc>
                        <a:spcAft>
                          <a:spcPts val="0"/>
                        </a:spcAft>
                      </a:pPr>
                      <a:r>
                        <a:rPr lang="fr-FR" sz="800">
                          <a:effectLst/>
                        </a:rPr>
                        <a:t>5,205</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5,912</a:t>
                      </a:r>
                    </a:p>
                    <a:p>
                      <a:pPr algn="r">
                        <a:lnSpc>
                          <a:spcPct val="115000"/>
                        </a:lnSpc>
                        <a:spcAft>
                          <a:spcPts val="0"/>
                        </a:spcAft>
                      </a:pPr>
                      <a:r>
                        <a:rPr lang="fr-FR" sz="800">
                          <a:effectLst/>
                        </a:rPr>
                        <a:t>5,559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6,090</a:t>
                      </a:r>
                    </a:p>
                    <a:p>
                      <a:pPr algn="r">
                        <a:lnSpc>
                          <a:spcPct val="115000"/>
                        </a:lnSpc>
                        <a:spcAft>
                          <a:spcPts val="0"/>
                        </a:spcAft>
                      </a:pPr>
                      <a:r>
                        <a:rPr lang="fr-FR" sz="800">
                          <a:effectLst/>
                        </a:rPr>
                        <a:t>5,913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6,443</a:t>
                      </a:r>
                    </a:p>
                    <a:p>
                      <a:pPr algn="r">
                        <a:lnSpc>
                          <a:spcPct val="115000"/>
                        </a:lnSpc>
                        <a:spcAft>
                          <a:spcPts val="0"/>
                        </a:spcAft>
                      </a:pPr>
                      <a:r>
                        <a:rPr lang="fr-FR" sz="800">
                          <a:effectLst/>
                        </a:rPr>
                        <a:t>6,091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6,444</a:t>
                      </a:r>
                    </a:p>
                    <a:p>
                      <a:pPr algn="r">
                        <a:lnSpc>
                          <a:spcPct val="115000"/>
                        </a:lnSpc>
                        <a:spcAft>
                          <a:spcPts val="0"/>
                        </a:spcAft>
                      </a:pPr>
                      <a:r>
                        <a:rPr lang="fr-FR" sz="800">
                          <a:effectLst/>
                        </a:rPr>
                        <a:t>6,620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6,621</a:t>
                      </a:r>
                    </a:p>
                    <a:p>
                      <a:pPr algn="r">
                        <a:lnSpc>
                          <a:spcPct val="115000"/>
                        </a:lnSpc>
                        <a:spcAft>
                          <a:spcPts val="0"/>
                        </a:spcAft>
                      </a:pPr>
                      <a:r>
                        <a:rPr lang="fr-FR" sz="800">
                          <a:effectLst/>
                        </a:rPr>
                        <a:t>6,974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6,975</a:t>
                      </a:r>
                    </a:p>
                    <a:p>
                      <a:pPr algn="r">
                        <a:lnSpc>
                          <a:spcPct val="115000"/>
                        </a:lnSpc>
                        <a:spcAft>
                          <a:spcPts val="0"/>
                        </a:spcAft>
                      </a:pPr>
                      <a:r>
                        <a:rPr lang="fr-FR" sz="800">
                          <a:effectLst/>
                        </a:rPr>
                        <a:t>7,329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7,330</a:t>
                      </a:r>
                    </a:p>
                    <a:p>
                      <a:pPr algn="r">
                        <a:lnSpc>
                          <a:spcPct val="115000"/>
                        </a:lnSpc>
                        <a:spcAft>
                          <a:spcPts val="0"/>
                        </a:spcAft>
                      </a:pPr>
                      <a:r>
                        <a:rPr lang="ar-SA" sz="800">
                          <a:effectLst/>
                        </a:rPr>
                        <a:t>فأكثر</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0,177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6,267</a:t>
                      </a:r>
                    </a:p>
                    <a:p>
                      <a:pPr algn="r">
                        <a:lnSpc>
                          <a:spcPct val="115000"/>
                        </a:lnSpc>
                        <a:spcAft>
                          <a:spcPts val="0"/>
                        </a:spcAft>
                      </a:pPr>
                      <a:r>
                        <a:rPr lang="fr-FR" sz="800">
                          <a:effectLst/>
                        </a:rPr>
                        <a:t>0,354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1">
                        <a:lnSpc>
                          <a:spcPct val="115000"/>
                        </a:lnSpc>
                        <a:spcAft>
                          <a:spcPts val="0"/>
                        </a:spcAft>
                      </a:pPr>
                      <a:r>
                        <a:rPr lang="ar-SA" sz="800">
                          <a:effectLst/>
                        </a:rPr>
                        <a:t>العضلية</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r>
              <a:tr h="267320">
                <a:tc>
                  <a:txBody>
                    <a:bodyPr/>
                    <a:lstStyle/>
                    <a:p>
                      <a:pPr algn="r">
                        <a:lnSpc>
                          <a:spcPct val="115000"/>
                        </a:lnSpc>
                        <a:spcAft>
                          <a:spcPts val="0"/>
                        </a:spcAft>
                      </a:pPr>
                      <a:r>
                        <a:rPr lang="fr-FR" sz="800">
                          <a:effectLst/>
                        </a:rPr>
                        <a:t>1,691</a:t>
                      </a:r>
                    </a:p>
                    <a:p>
                      <a:pPr algn="r">
                        <a:lnSpc>
                          <a:spcPct val="115000"/>
                        </a:lnSpc>
                        <a:spcAft>
                          <a:spcPts val="0"/>
                        </a:spcAft>
                      </a:pPr>
                      <a:r>
                        <a:rPr lang="ar-SA" sz="800">
                          <a:effectLst/>
                        </a:rPr>
                        <a:t>فأقل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1,703</a:t>
                      </a:r>
                    </a:p>
                    <a:p>
                      <a:pPr algn="r">
                        <a:lnSpc>
                          <a:spcPct val="115000"/>
                        </a:lnSpc>
                        <a:spcAft>
                          <a:spcPts val="0"/>
                        </a:spcAft>
                      </a:pPr>
                      <a:r>
                        <a:rPr lang="fr-FR" sz="800">
                          <a:effectLst/>
                        </a:rPr>
                        <a:t>1,692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1,716</a:t>
                      </a:r>
                    </a:p>
                    <a:p>
                      <a:pPr algn="r">
                        <a:lnSpc>
                          <a:spcPct val="115000"/>
                        </a:lnSpc>
                        <a:spcAft>
                          <a:spcPts val="0"/>
                        </a:spcAft>
                      </a:pPr>
                      <a:r>
                        <a:rPr lang="fr-FR" sz="800">
                          <a:effectLst/>
                        </a:rPr>
                        <a:t>1,704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1,722</a:t>
                      </a:r>
                    </a:p>
                    <a:p>
                      <a:pPr algn="r">
                        <a:lnSpc>
                          <a:spcPct val="115000"/>
                        </a:lnSpc>
                        <a:spcAft>
                          <a:spcPts val="0"/>
                        </a:spcAft>
                      </a:pPr>
                      <a:r>
                        <a:rPr lang="fr-FR" sz="800">
                          <a:effectLst/>
                        </a:rPr>
                        <a:t>1,717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1,733</a:t>
                      </a:r>
                    </a:p>
                    <a:p>
                      <a:pPr algn="r">
                        <a:lnSpc>
                          <a:spcPct val="115000"/>
                        </a:lnSpc>
                        <a:spcAft>
                          <a:spcPts val="0"/>
                        </a:spcAft>
                      </a:pPr>
                      <a:r>
                        <a:rPr lang="fr-FR" sz="800">
                          <a:effectLst/>
                        </a:rPr>
                        <a:t>1,723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1,734</a:t>
                      </a:r>
                    </a:p>
                    <a:p>
                      <a:pPr algn="r">
                        <a:lnSpc>
                          <a:spcPct val="115000"/>
                        </a:lnSpc>
                        <a:spcAft>
                          <a:spcPts val="0"/>
                        </a:spcAft>
                      </a:pPr>
                      <a:r>
                        <a:rPr lang="fr-FR" sz="800">
                          <a:effectLst/>
                        </a:rPr>
                        <a:t>1,739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1,740</a:t>
                      </a:r>
                    </a:p>
                    <a:p>
                      <a:pPr algn="r">
                        <a:lnSpc>
                          <a:spcPct val="115000"/>
                        </a:lnSpc>
                        <a:spcAft>
                          <a:spcPts val="0"/>
                        </a:spcAft>
                      </a:pPr>
                      <a:r>
                        <a:rPr lang="fr-FR" sz="800">
                          <a:effectLst/>
                        </a:rPr>
                        <a:t>1,752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1,753</a:t>
                      </a:r>
                    </a:p>
                    <a:p>
                      <a:pPr algn="r">
                        <a:lnSpc>
                          <a:spcPct val="115000"/>
                        </a:lnSpc>
                        <a:spcAft>
                          <a:spcPts val="0"/>
                        </a:spcAft>
                      </a:pPr>
                      <a:r>
                        <a:rPr lang="fr-FR" sz="800">
                          <a:effectLst/>
                        </a:rPr>
                        <a:t>1,764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1,765</a:t>
                      </a:r>
                    </a:p>
                    <a:p>
                      <a:pPr algn="r">
                        <a:lnSpc>
                          <a:spcPct val="115000"/>
                        </a:lnSpc>
                        <a:spcAft>
                          <a:spcPts val="0"/>
                        </a:spcAft>
                      </a:pPr>
                      <a:r>
                        <a:rPr lang="ar-SA" sz="800">
                          <a:effectLst/>
                        </a:rPr>
                        <a:t> فأكثر</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0,006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1,728</a:t>
                      </a:r>
                    </a:p>
                    <a:p>
                      <a:pPr algn="r">
                        <a:lnSpc>
                          <a:spcPct val="115000"/>
                        </a:lnSpc>
                        <a:spcAft>
                          <a:spcPts val="0"/>
                        </a:spcAft>
                      </a:pPr>
                      <a:r>
                        <a:rPr lang="fr-FR" sz="800">
                          <a:effectLst/>
                        </a:rPr>
                        <a:t>0,012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rtl="1">
                        <a:lnSpc>
                          <a:spcPct val="115000"/>
                        </a:lnSpc>
                        <a:spcAft>
                          <a:spcPts val="0"/>
                        </a:spcAft>
                      </a:pPr>
                      <a:r>
                        <a:rPr lang="ar-SA" sz="800">
                          <a:effectLst/>
                        </a:rPr>
                        <a:t>السمنة</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r>
              <a:tr h="267320">
                <a:tc>
                  <a:txBody>
                    <a:bodyPr/>
                    <a:lstStyle/>
                    <a:p>
                      <a:pPr algn="r">
                        <a:lnSpc>
                          <a:spcPct val="115000"/>
                        </a:lnSpc>
                        <a:spcAft>
                          <a:spcPts val="0"/>
                        </a:spcAft>
                      </a:pPr>
                      <a:r>
                        <a:rPr lang="fr-FR" sz="800">
                          <a:effectLst/>
                        </a:rPr>
                        <a:t>29,142</a:t>
                      </a:r>
                    </a:p>
                    <a:p>
                      <a:pPr algn="r">
                        <a:lnSpc>
                          <a:spcPct val="115000"/>
                        </a:lnSpc>
                        <a:spcAft>
                          <a:spcPts val="0"/>
                        </a:spcAft>
                      </a:pPr>
                      <a:r>
                        <a:rPr lang="ar-SA" sz="800">
                          <a:effectLst/>
                        </a:rPr>
                        <a:t>فأقل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29,719</a:t>
                      </a:r>
                    </a:p>
                    <a:p>
                      <a:pPr algn="r">
                        <a:lnSpc>
                          <a:spcPct val="115000"/>
                        </a:lnSpc>
                        <a:spcAft>
                          <a:spcPts val="0"/>
                        </a:spcAft>
                      </a:pPr>
                      <a:r>
                        <a:rPr lang="fr-FR" sz="800">
                          <a:effectLst/>
                        </a:rPr>
                        <a:t>29,143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30,295</a:t>
                      </a:r>
                    </a:p>
                    <a:p>
                      <a:pPr algn="r">
                        <a:lnSpc>
                          <a:spcPct val="115000"/>
                        </a:lnSpc>
                        <a:spcAft>
                          <a:spcPts val="0"/>
                        </a:spcAft>
                      </a:pPr>
                      <a:r>
                        <a:rPr lang="fr-FR" sz="800">
                          <a:effectLst/>
                        </a:rPr>
                        <a:t>29,720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30,583</a:t>
                      </a:r>
                    </a:p>
                    <a:p>
                      <a:pPr algn="r">
                        <a:lnSpc>
                          <a:spcPct val="115000"/>
                        </a:lnSpc>
                        <a:spcAft>
                          <a:spcPts val="0"/>
                        </a:spcAft>
                      </a:pPr>
                      <a:r>
                        <a:rPr lang="fr-FR" sz="800">
                          <a:effectLst/>
                        </a:rPr>
                        <a:t>30,296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31,159</a:t>
                      </a:r>
                    </a:p>
                    <a:p>
                      <a:pPr algn="r">
                        <a:lnSpc>
                          <a:spcPct val="115000"/>
                        </a:lnSpc>
                        <a:spcAft>
                          <a:spcPts val="0"/>
                        </a:spcAft>
                      </a:pPr>
                      <a:r>
                        <a:rPr lang="fr-FR" sz="800">
                          <a:effectLst/>
                        </a:rPr>
                        <a:t>30,584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31,160</a:t>
                      </a:r>
                    </a:p>
                    <a:p>
                      <a:pPr algn="r">
                        <a:lnSpc>
                          <a:spcPct val="115000"/>
                        </a:lnSpc>
                        <a:spcAft>
                          <a:spcPts val="0"/>
                        </a:spcAft>
                      </a:pPr>
                      <a:r>
                        <a:rPr lang="fr-FR" sz="800">
                          <a:effectLst/>
                        </a:rPr>
                        <a:t>31,447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31,448</a:t>
                      </a:r>
                    </a:p>
                    <a:p>
                      <a:pPr algn="r">
                        <a:lnSpc>
                          <a:spcPct val="115000"/>
                        </a:lnSpc>
                        <a:spcAft>
                          <a:spcPts val="0"/>
                        </a:spcAft>
                      </a:pPr>
                      <a:r>
                        <a:rPr lang="fr-FR" sz="800">
                          <a:effectLst/>
                        </a:rPr>
                        <a:t>32,023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32,024</a:t>
                      </a:r>
                    </a:p>
                    <a:p>
                      <a:pPr algn="r">
                        <a:lnSpc>
                          <a:spcPct val="115000"/>
                        </a:lnSpc>
                        <a:spcAft>
                          <a:spcPts val="0"/>
                        </a:spcAft>
                      </a:pPr>
                      <a:r>
                        <a:rPr lang="fr-FR" sz="800">
                          <a:effectLst/>
                        </a:rPr>
                        <a:t>32,600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32,601</a:t>
                      </a:r>
                    </a:p>
                    <a:p>
                      <a:pPr algn="r">
                        <a:lnSpc>
                          <a:spcPct val="115000"/>
                        </a:lnSpc>
                        <a:spcAft>
                          <a:spcPts val="0"/>
                        </a:spcAft>
                      </a:pPr>
                      <a:r>
                        <a:rPr lang="ar-SA" sz="800">
                          <a:effectLst/>
                        </a:rPr>
                        <a:t>فأكثر</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0,288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30,872</a:t>
                      </a:r>
                    </a:p>
                    <a:p>
                      <a:pPr algn="r">
                        <a:lnSpc>
                          <a:spcPct val="115000"/>
                        </a:lnSpc>
                        <a:spcAft>
                          <a:spcPts val="0"/>
                        </a:spcAft>
                      </a:pPr>
                      <a:r>
                        <a:rPr lang="fr-FR" sz="800">
                          <a:effectLst/>
                        </a:rPr>
                        <a:t>0,576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I cuisse</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r>
              <a:tr h="267320">
                <a:tc>
                  <a:txBody>
                    <a:bodyPr/>
                    <a:lstStyle/>
                    <a:p>
                      <a:pPr algn="r">
                        <a:lnSpc>
                          <a:spcPct val="115000"/>
                        </a:lnSpc>
                        <a:spcAft>
                          <a:spcPts val="0"/>
                        </a:spcAft>
                      </a:pPr>
                      <a:r>
                        <a:rPr lang="fr-FR" sz="800">
                          <a:effectLst/>
                        </a:rPr>
                        <a:t>13,367</a:t>
                      </a:r>
                    </a:p>
                    <a:p>
                      <a:pPr algn="r">
                        <a:lnSpc>
                          <a:spcPct val="115000"/>
                        </a:lnSpc>
                        <a:spcAft>
                          <a:spcPts val="0"/>
                        </a:spcAft>
                      </a:pPr>
                      <a:r>
                        <a:rPr lang="ar-SA" sz="800">
                          <a:effectLst/>
                        </a:rPr>
                        <a:t>فأقل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13,965</a:t>
                      </a:r>
                    </a:p>
                    <a:p>
                      <a:pPr algn="r">
                        <a:lnSpc>
                          <a:spcPct val="115000"/>
                        </a:lnSpc>
                        <a:spcAft>
                          <a:spcPts val="0"/>
                        </a:spcAft>
                      </a:pPr>
                      <a:r>
                        <a:rPr lang="fr-FR" sz="800">
                          <a:effectLst/>
                        </a:rPr>
                        <a:t>13,368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14,564</a:t>
                      </a:r>
                    </a:p>
                    <a:p>
                      <a:pPr algn="r">
                        <a:lnSpc>
                          <a:spcPct val="115000"/>
                        </a:lnSpc>
                        <a:spcAft>
                          <a:spcPts val="0"/>
                        </a:spcAft>
                      </a:pPr>
                      <a:r>
                        <a:rPr lang="fr-FR" sz="800">
                          <a:effectLst/>
                        </a:rPr>
                        <a:t>13,966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14,864</a:t>
                      </a:r>
                    </a:p>
                    <a:p>
                      <a:pPr algn="r">
                        <a:lnSpc>
                          <a:spcPct val="115000"/>
                        </a:lnSpc>
                        <a:spcAft>
                          <a:spcPts val="0"/>
                        </a:spcAft>
                      </a:pPr>
                      <a:r>
                        <a:rPr lang="fr-FR" sz="800">
                          <a:effectLst/>
                        </a:rPr>
                        <a:t>14,565</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15,462</a:t>
                      </a:r>
                    </a:p>
                    <a:p>
                      <a:pPr algn="r">
                        <a:lnSpc>
                          <a:spcPct val="115000"/>
                        </a:lnSpc>
                        <a:spcAft>
                          <a:spcPts val="0"/>
                        </a:spcAft>
                      </a:pPr>
                      <a:r>
                        <a:rPr lang="fr-FR" sz="800">
                          <a:effectLst/>
                        </a:rPr>
                        <a:t>14,865</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15,463</a:t>
                      </a:r>
                    </a:p>
                    <a:p>
                      <a:pPr algn="r">
                        <a:lnSpc>
                          <a:spcPct val="115000"/>
                        </a:lnSpc>
                        <a:spcAft>
                          <a:spcPts val="0"/>
                        </a:spcAft>
                      </a:pPr>
                      <a:r>
                        <a:rPr lang="fr-FR" sz="800">
                          <a:effectLst/>
                        </a:rPr>
                        <a:t>15,761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15,762</a:t>
                      </a:r>
                    </a:p>
                    <a:p>
                      <a:pPr algn="r">
                        <a:lnSpc>
                          <a:spcPct val="115000"/>
                        </a:lnSpc>
                        <a:spcAft>
                          <a:spcPts val="0"/>
                        </a:spcAft>
                      </a:pPr>
                      <a:r>
                        <a:rPr lang="fr-FR" sz="800">
                          <a:effectLst/>
                        </a:rPr>
                        <a:t>16,360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16,361</a:t>
                      </a:r>
                    </a:p>
                    <a:p>
                      <a:pPr algn="r">
                        <a:lnSpc>
                          <a:spcPct val="115000"/>
                        </a:lnSpc>
                        <a:spcAft>
                          <a:spcPts val="0"/>
                        </a:spcAft>
                      </a:pPr>
                      <a:r>
                        <a:rPr lang="fr-FR" sz="800">
                          <a:effectLst/>
                        </a:rPr>
                        <a:t>16,959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16,960</a:t>
                      </a:r>
                    </a:p>
                    <a:p>
                      <a:pPr algn="r">
                        <a:lnSpc>
                          <a:spcPct val="115000"/>
                        </a:lnSpc>
                        <a:spcAft>
                          <a:spcPts val="0"/>
                        </a:spcAft>
                      </a:pPr>
                      <a:r>
                        <a:rPr lang="ar-SA" sz="800">
                          <a:effectLst/>
                        </a:rPr>
                        <a:t>فأكثر</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0,299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15,163</a:t>
                      </a:r>
                    </a:p>
                    <a:p>
                      <a:pPr algn="r">
                        <a:lnSpc>
                          <a:spcPct val="115000"/>
                        </a:lnSpc>
                        <a:spcAft>
                          <a:spcPts val="0"/>
                        </a:spcAft>
                      </a:pPr>
                      <a:r>
                        <a:rPr lang="fr-FR" sz="800">
                          <a:effectLst/>
                        </a:rPr>
                        <a:t>0,598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I bras</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r>
              <a:tr h="267320">
                <a:tc>
                  <a:txBody>
                    <a:bodyPr/>
                    <a:lstStyle/>
                    <a:p>
                      <a:pPr algn="r">
                        <a:lnSpc>
                          <a:spcPct val="115000"/>
                        </a:lnSpc>
                        <a:spcAft>
                          <a:spcPts val="0"/>
                        </a:spcAft>
                      </a:pPr>
                      <a:r>
                        <a:rPr lang="fr-FR" sz="800">
                          <a:effectLst/>
                        </a:rPr>
                        <a:t>46,913</a:t>
                      </a:r>
                    </a:p>
                    <a:p>
                      <a:pPr algn="r">
                        <a:lnSpc>
                          <a:spcPct val="115000"/>
                        </a:lnSpc>
                        <a:spcAft>
                          <a:spcPts val="0"/>
                        </a:spcAft>
                      </a:pPr>
                      <a:r>
                        <a:rPr lang="ar-SA" sz="800">
                          <a:effectLst/>
                        </a:rPr>
                        <a:t>فأقل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47,614</a:t>
                      </a:r>
                    </a:p>
                    <a:p>
                      <a:pPr algn="r">
                        <a:lnSpc>
                          <a:spcPct val="115000"/>
                        </a:lnSpc>
                        <a:spcAft>
                          <a:spcPts val="0"/>
                        </a:spcAft>
                      </a:pPr>
                      <a:r>
                        <a:rPr lang="fr-FR" sz="800">
                          <a:effectLst/>
                        </a:rPr>
                        <a:t>46,914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48,315</a:t>
                      </a:r>
                    </a:p>
                    <a:p>
                      <a:pPr algn="r">
                        <a:lnSpc>
                          <a:spcPct val="115000"/>
                        </a:lnSpc>
                        <a:spcAft>
                          <a:spcPts val="0"/>
                        </a:spcAft>
                      </a:pPr>
                      <a:r>
                        <a:rPr lang="fr-FR" sz="800">
                          <a:effectLst/>
                        </a:rPr>
                        <a:t>47,615</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48,666</a:t>
                      </a:r>
                    </a:p>
                    <a:p>
                      <a:pPr algn="r">
                        <a:lnSpc>
                          <a:spcPct val="115000"/>
                        </a:lnSpc>
                        <a:spcAft>
                          <a:spcPts val="0"/>
                        </a:spcAft>
                      </a:pPr>
                      <a:r>
                        <a:rPr lang="fr-FR" sz="800">
                          <a:effectLst/>
                        </a:rPr>
                        <a:t>48,316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49,366</a:t>
                      </a:r>
                    </a:p>
                    <a:p>
                      <a:pPr algn="r">
                        <a:lnSpc>
                          <a:spcPct val="115000"/>
                        </a:lnSpc>
                        <a:spcAft>
                          <a:spcPts val="0"/>
                        </a:spcAft>
                      </a:pPr>
                      <a:r>
                        <a:rPr lang="fr-FR" sz="800">
                          <a:effectLst/>
                        </a:rPr>
                        <a:t>48,667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49,367</a:t>
                      </a:r>
                    </a:p>
                    <a:p>
                      <a:pPr algn="r">
                        <a:lnSpc>
                          <a:spcPct val="115000"/>
                        </a:lnSpc>
                        <a:spcAft>
                          <a:spcPts val="0"/>
                        </a:spcAft>
                      </a:pPr>
                      <a:r>
                        <a:rPr lang="fr-FR" sz="800">
                          <a:effectLst/>
                        </a:rPr>
                        <a:t>49,716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49,717</a:t>
                      </a:r>
                    </a:p>
                    <a:p>
                      <a:pPr algn="r">
                        <a:lnSpc>
                          <a:spcPct val="115000"/>
                        </a:lnSpc>
                        <a:spcAft>
                          <a:spcPts val="0"/>
                        </a:spcAft>
                      </a:pPr>
                      <a:r>
                        <a:rPr lang="fr-FR" sz="800">
                          <a:effectLst/>
                        </a:rPr>
                        <a:t>50,417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50,418</a:t>
                      </a:r>
                    </a:p>
                    <a:p>
                      <a:pPr algn="r">
                        <a:lnSpc>
                          <a:spcPct val="115000"/>
                        </a:lnSpc>
                        <a:spcAft>
                          <a:spcPts val="0"/>
                        </a:spcAft>
                      </a:pPr>
                      <a:r>
                        <a:rPr lang="fr-FR" sz="800">
                          <a:effectLst/>
                        </a:rPr>
                        <a:t>51,118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51,119</a:t>
                      </a:r>
                    </a:p>
                    <a:p>
                      <a:pPr algn="r">
                        <a:lnSpc>
                          <a:spcPct val="115000"/>
                        </a:lnSpc>
                        <a:spcAft>
                          <a:spcPts val="0"/>
                        </a:spcAft>
                      </a:pPr>
                      <a:r>
                        <a:rPr lang="ar-SA" sz="800">
                          <a:effectLst/>
                        </a:rPr>
                        <a:t>فأكثر</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0,350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49,016</a:t>
                      </a:r>
                    </a:p>
                    <a:p>
                      <a:pPr algn="r">
                        <a:lnSpc>
                          <a:spcPct val="115000"/>
                        </a:lnSpc>
                        <a:spcAft>
                          <a:spcPts val="0"/>
                        </a:spcAft>
                      </a:pPr>
                      <a:r>
                        <a:rPr lang="fr-FR" sz="800">
                          <a:effectLst/>
                        </a:rPr>
                        <a:t>0,701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I thorax</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r>
              <a:tr h="267320">
                <a:tc>
                  <a:txBody>
                    <a:bodyPr/>
                    <a:lstStyle/>
                    <a:p>
                      <a:pPr algn="r">
                        <a:lnSpc>
                          <a:spcPct val="115000"/>
                        </a:lnSpc>
                        <a:spcAft>
                          <a:spcPts val="0"/>
                        </a:spcAft>
                      </a:pPr>
                      <a:r>
                        <a:rPr lang="fr-FR" sz="800">
                          <a:effectLst/>
                        </a:rPr>
                        <a:t>4,698</a:t>
                      </a:r>
                    </a:p>
                    <a:p>
                      <a:pPr algn="r">
                        <a:lnSpc>
                          <a:spcPct val="115000"/>
                        </a:lnSpc>
                        <a:spcAft>
                          <a:spcPts val="0"/>
                        </a:spcAft>
                      </a:pPr>
                      <a:r>
                        <a:rPr lang="ar-SA" sz="800">
                          <a:effectLst/>
                        </a:rPr>
                        <a:t>فأقل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4,777</a:t>
                      </a:r>
                    </a:p>
                    <a:p>
                      <a:pPr algn="r">
                        <a:lnSpc>
                          <a:spcPct val="115000"/>
                        </a:lnSpc>
                        <a:spcAft>
                          <a:spcPts val="0"/>
                        </a:spcAft>
                      </a:pPr>
                      <a:r>
                        <a:rPr lang="fr-FR" sz="800">
                          <a:effectLst/>
                        </a:rPr>
                        <a:t>4,699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4,857</a:t>
                      </a:r>
                    </a:p>
                    <a:p>
                      <a:pPr algn="r">
                        <a:lnSpc>
                          <a:spcPct val="115000"/>
                        </a:lnSpc>
                        <a:spcAft>
                          <a:spcPts val="0"/>
                        </a:spcAft>
                      </a:pPr>
                      <a:r>
                        <a:rPr lang="fr-FR" sz="800">
                          <a:effectLst/>
                        </a:rPr>
                        <a:t>4,778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4,896</a:t>
                      </a:r>
                    </a:p>
                    <a:p>
                      <a:pPr algn="r">
                        <a:lnSpc>
                          <a:spcPct val="115000"/>
                        </a:lnSpc>
                        <a:spcAft>
                          <a:spcPts val="0"/>
                        </a:spcAft>
                      </a:pPr>
                      <a:r>
                        <a:rPr lang="fr-FR" sz="800">
                          <a:effectLst/>
                        </a:rPr>
                        <a:t>4,858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4,975</a:t>
                      </a:r>
                    </a:p>
                    <a:p>
                      <a:pPr algn="r">
                        <a:lnSpc>
                          <a:spcPct val="115000"/>
                        </a:lnSpc>
                        <a:spcAft>
                          <a:spcPts val="0"/>
                        </a:spcAft>
                      </a:pPr>
                      <a:r>
                        <a:rPr lang="fr-FR" sz="800">
                          <a:effectLst/>
                        </a:rPr>
                        <a:t>4,897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4,976</a:t>
                      </a:r>
                    </a:p>
                    <a:p>
                      <a:pPr algn="r">
                        <a:lnSpc>
                          <a:spcPct val="115000"/>
                        </a:lnSpc>
                        <a:spcAft>
                          <a:spcPts val="0"/>
                        </a:spcAft>
                      </a:pPr>
                      <a:r>
                        <a:rPr lang="fr-FR" sz="800">
                          <a:effectLst/>
                        </a:rPr>
                        <a:t>5,014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5,015</a:t>
                      </a:r>
                    </a:p>
                    <a:p>
                      <a:pPr algn="r">
                        <a:lnSpc>
                          <a:spcPct val="115000"/>
                        </a:lnSpc>
                        <a:spcAft>
                          <a:spcPts val="0"/>
                        </a:spcAft>
                      </a:pPr>
                      <a:r>
                        <a:rPr lang="fr-FR" sz="800">
                          <a:effectLst/>
                        </a:rPr>
                        <a:t>5,094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5,095</a:t>
                      </a:r>
                    </a:p>
                    <a:p>
                      <a:pPr algn="r">
                        <a:lnSpc>
                          <a:spcPct val="115000"/>
                        </a:lnSpc>
                        <a:spcAft>
                          <a:spcPts val="0"/>
                        </a:spcAft>
                      </a:pPr>
                      <a:r>
                        <a:rPr lang="fr-FR" sz="800">
                          <a:effectLst/>
                        </a:rPr>
                        <a:t>5,173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5,174</a:t>
                      </a:r>
                    </a:p>
                    <a:p>
                      <a:pPr algn="r">
                        <a:lnSpc>
                          <a:spcPct val="115000"/>
                        </a:lnSpc>
                        <a:spcAft>
                          <a:spcPts val="0"/>
                        </a:spcAft>
                      </a:pPr>
                      <a:r>
                        <a:rPr lang="ar-SA" sz="800">
                          <a:effectLst/>
                        </a:rPr>
                        <a:t>فأكثر</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0,039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4,936</a:t>
                      </a:r>
                    </a:p>
                    <a:p>
                      <a:pPr algn="r">
                        <a:lnSpc>
                          <a:spcPct val="115000"/>
                        </a:lnSpc>
                        <a:spcAft>
                          <a:spcPts val="0"/>
                        </a:spcAft>
                      </a:pPr>
                      <a:r>
                        <a:rPr lang="fr-FR" sz="800">
                          <a:effectLst/>
                        </a:rPr>
                        <a:t>0,079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I genout</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r>
              <a:tr h="267320">
                <a:tc>
                  <a:txBody>
                    <a:bodyPr/>
                    <a:lstStyle/>
                    <a:p>
                      <a:pPr algn="r">
                        <a:lnSpc>
                          <a:spcPct val="115000"/>
                        </a:lnSpc>
                        <a:spcAft>
                          <a:spcPts val="0"/>
                        </a:spcAft>
                      </a:pPr>
                      <a:r>
                        <a:rPr lang="fr-FR" sz="800">
                          <a:effectLst/>
                        </a:rPr>
                        <a:t>3,436</a:t>
                      </a:r>
                    </a:p>
                    <a:p>
                      <a:pPr algn="r">
                        <a:lnSpc>
                          <a:spcPct val="115000"/>
                        </a:lnSpc>
                        <a:spcAft>
                          <a:spcPts val="0"/>
                        </a:spcAft>
                      </a:pPr>
                      <a:r>
                        <a:rPr lang="ar-SA" sz="800">
                          <a:effectLst/>
                        </a:rPr>
                        <a:t>فأقل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3,525</a:t>
                      </a:r>
                    </a:p>
                    <a:p>
                      <a:pPr algn="r">
                        <a:lnSpc>
                          <a:spcPct val="115000"/>
                        </a:lnSpc>
                        <a:spcAft>
                          <a:spcPts val="0"/>
                        </a:spcAft>
                      </a:pPr>
                      <a:r>
                        <a:rPr lang="fr-FR" sz="800">
                          <a:effectLst/>
                        </a:rPr>
                        <a:t>3,437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3,614</a:t>
                      </a:r>
                    </a:p>
                    <a:p>
                      <a:pPr algn="r">
                        <a:lnSpc>
                          <a:spcPct val="115000"/>
                        </a:lnSpc>
                        <a:spcAft>
                          <a:spcPts val="0"/>
                        </a:spcAft>
                      </a:pPr>
                      <a:r>
                        <a:rPr lang="fr-FR" sz="800">
                          <a:effectLst/>
                        </a:rPr>
                        <a:t>3,526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3,659</a:t>
                      </a:r>
                    </a:p>
                    <a:p>
                      <a:pPr algn="r">
                        <a:lnSpc>
                          <a:spcPct val="115000"/>
                        </a:lnSpc>
                        <a:spcAft>
                          <a:spcPts val="0"/>
                        </a:spcAft>
                      </a:pPr>
                      <a:r>
                        <a:rPr lang="fr-FR" sz="800">
                          <a:effectLst/>
                        </a:rPr>
                        <a:t>3,615</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3,747</a:t>
                      </a:r>
                    </a:p>
                    <a:p>
                      <a:pPr algn="r">
                        <a:lnSpc>
                          <a:spcPct val="115000"/>
                        </a:lnSpc>
                        <a:spcAft>
                          <a:spcPts val="0"/>
                        </a:spcAft>
                      </a:pPr>
                      <a:r>
                        <a:rPr lang="fr-FR" sz="800">
                          <a:effectLst/>
                        </a:rPr>
                        <a:t>3,660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3,748</a:t>
                      </a:r>
                    </a:p>
                    <a:p>
                      <a:pPr algn="r">
                        <a:lnSpc>
                          <a:spcPct val="115000"/>
                        </a:lnSpc>
                        <a:spcAft>
                          <a:spcPts val="0"/>
                        </a:spcAft>
                      </a:pPr>
                      <a:r>
                        <a:rPr lang="fr-FR" sz="800">
                          <a:effectLst/>
                        </a:rPr>
                        <a:t>3,792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3,793</a:t>
                      </a:r>
                    </a:p>
                    <a:p>
                      <a:pPr algn="r">
                        <a:lnSpc>
                          <a:spcPct val="115000"/>
                        </a:lnSpc>
                        <a:spcAft>
                          <a:spcPts val="0"/>
                        </a:spcAft>
                      </a:pPr>
                      <a:r>
                        <a:rPr lang="fr-FR" sz="800">
                          <a:effectLst/>
                        </a:rPr>
                        <a:t>3,881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3,882</a:t>
                      </a:r>
                    </a:p>
                    <a:p>
                      <a:pPr algn="r">
                        <a:lnSpc>
                          <a:spcPct val="115000"/>
                        </a:lnSpc>
                        <a:spcAft>
                          <a:spcPts val="0"/>
                        </a:spcAft>
                      </a:pPr>
                      <a:r>
                        <a:rPr lang="fr-FR" sz="800">
                          <a:effectLst/>
                        </a:rPr>
                        <a:t>3,970</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3,971</a:t>
                      </a:r>
                    </a:p>
                    <a:p>
                      <a:pPr algn="r">
                        <a:lnSpc>
                          <a:spcPct val="115000"/>
                        </a:lnSpc>
                        <a:spcAft>
                          <a:spcPts val="0"/>
                        </a:spcAft>
                      </a:pPr>
                      <a:r>
                        <a:rPr lang="ar-SA" sz="800">
                          <a:effectLst/>
                        </a:rPr>
                        <a:t>فأكثر</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0,044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3,704</a:t>
                      </a:r>
                    </a:p>
                    <a:p>
                      <a:pPr algn="r">
                        <a:lnSpc>
                          <a:spcPct val="115000"/>
                        </a:lnSpc>
                        <a:spcAft>
                          <a:spcPts val="0"/>
                        </a:spcAft>
                      </a:pPr>
                      <a:r>
                        <a:rPr lang="fr-FR" sz="800">
                          <a:effectLst/>
                        </a:rPr>
                        <a:t>0,089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I coude</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r>
              <a:tr h="267320">
                <a:tc>
                  <a:txBody>
                    <a:bodyPr/>
                    <a:lstStyle/>
                    <a:p>
                      <a:pPr algn="r">
                        <a:lnSpc>
                          <a:spcPct val="115000"/>
                        </a:lnSpc>
                        <a:spcAft>
                          <a:spcPts val="0"/>
                        </a:spcAft>
                      </a:pPr>
                      <a:r>
                        <a:rPr lang="fr-FR" sz="800">
                          <a:effectLst/>
                        </a:rPr>
                        <a:t>17,298</a:t>
                      </a:r>
                    </a:p>
                    <a:p>
                      <a:pPr algn="r">
                        <a:lnSpc>
                          <a:spcPct val="115000"/>
                        </a:lnSpc>
                        <a:spcAft>
                          <a:spcPts val="0"/>
                        </a:spcAft>
                      </a:pPr>
                      <a:r>
                        <a:rPr lang="ar-SA" sz="800">
                          <a:effectLst/>
                        </a:rPr>
                        <a:t>فأقل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17,861</a:t>
                      </a:r>
                    </a:p>
                    <a:p>
                      <a:pPr algn="r">
                        <a:lnSpc>
                          <a:spcPct val="115000"/>
                        </a:lnSpc>
                        <a:spcAft>
                          <a:spcPts val="0"/>
                        </a:spcAft>
                      </a:pPr>
                      <a:r>
                        <a:rPr lang="fr-FR" sz="800">
                          <a:effectLst/>
                        </a:rPr>
                        <a:t>17,299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18,423</a:t>
                      </a:r>
                    </a:p>
                    <a:p>
                      <a:pPr algn="r">
                        <a:lnSpc>
                          <a:spcPct val="115000"/>
                        </a:lnSpc>
                        <a:spcAft>
                          <a:spcPts val="0"/>
                        </a:spcAft>
                      </a:pPr>
                      <a:r>
                        <a:rPr lang="fr-FR" sz="800">
                          <a:effectLst/>
                        </a:rPr>
                        <a:t>17,862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18,704</a:t>
                      </a:r>
                    </a:p>
                    <a:p>
                      <a:pPr algn="r">
                        <a:lnSpc>
                          <a:spcPct val="115000"/>
                        </a:lnSpc>
                        <a:spcAft>
                          <a:spcPts val="0"/>
                        </a:spcAft>
                      </a:pPr>
                      <a:r>
                        <a:rPr lang="fr-FR" sz="800">
                          <a:effectLst/>
                        </a:rPr>
                        <a:t>18,424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19,265</a:t>
                      </a:r>
                    </a:p>
                    <a:p>
                      <a:pPr algn="r">
                        <a:lnSpc>
                          <a:spcPct val="115000"/>
                        </a:lnSpc>
                        <a:spcAft>
                          <a:spcPts val="0"/>
                        </a:spcAft>
                      </a:pPr>
                      <a:r>
                        <a:rPr lang="fr-FR" sz="800">
                          <a:effectLst/>
                        </a:rPr>
                        <a:t>18,705</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19,266</a:t>
                      </a:r>
                    </a:p>
                    <a:p>
                      <a:pPr algn="r">
                        <a:lnSpc>
                          <a:spcPct val="115000"/>
                        </a:lnSpc>
                        <a:spcAft>
                          <a:spcPts val="0"/>
                        </a:spcAft>
                      </a:pPr>
                      <a:r>
                        <a:rPr lang="fr-FR" sz="800">
                          <a:effectLst/>
                        </a:rPr>
                        <a:t>19,546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19,547</a:t>
                      </a:r>
                    </a:p>
                    <a:p>
                      <a:pPr algn="r">
                        <a:lnSpc>
                          <a:spcPct val="115000"/>
                        </a:lnSpc>
                        <a:spcAft>
                          <a:spcPts val="0"/>
                        </a:spcAft>
                      </a:pPr>
                      <a:r>
                        <a:rPr lang="fr-FR" sz="800">
                          <a:effectLst/>
                        </a:rPr>
                        <a:t>20,109</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20,110</a:t>
                      </a:r>
                    </a:p>
                    <a:p>
                      <a:pPr algn="r">
                        <a:lnSpc>
                          <a:spcPct val="115000"/>
                        </a:lnSpc>
                        <a:spcAft>
                          <a:spcPts val="0"/>
                        </a:spcAft>
                      </a:pPr>
                      <a:r>
                        <a:rPr lang="fr-FR" sz="800">
                          <a:effectLst/>
                        </a:rPr>
                        <a:t>20,671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20,672</a:t>
                      </a:r>
                    </a:p>
                    <a:p>
                      <a:pPr algn="r">
                        <a:lnSpc>
                          <a:spcPct val="115000"/>
                        </a:lnSpc>
                        <a:spcAft>
                          <a:spcPts val="0"/>
                        </a:spcAft>
                      </a:pPr>
                      <a:r>
                        <a:rPr lang="ar-SA" sz="800">
                          <a:effectLst/>
                        </a:rPr>
                        <a:t>فأكثر</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0,281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18,985</a:t>
                      </a:r>
                    </a:p>
                    <a:p>
                      <a:pPr algn="r">
                        <a:lnSpc>
                          <a:spcPct val="115000"/>
                        </a:lnSpc>
                        <a:spcAft>
                          <a:spcPts val="0"/>
                        </a:spcAft>
                      </a:pPr>
                      <a:r>
                        <a:rPr lang="fr-FR" sz="800">
                          <a:effectLst/>
                        </a:rPr>
                        <a:t>0,562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I bassin</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r>
              <a:tr h="267320">
                <a:tc>
                  <a:txBody>
                    <a:bodyPr/>
                    <a:lstStyle/>
                    <a:p>
                      <a:pPr algn="r">
                        <a:lnSpc>
                          <a:spcPct val="115000"/>
                        </a:lnSpc>
                        <a:spcAft>
                          <a:spcPts val="0"/>
                        </a:spcAft>
                      </a:pPr>
                      <a:r>
                        <a:rPr lang="fr-FR" sz="800">
                          <a:effectLst/>
                        </a:rPr>
                        <a:t>11,480</a:t>
                      </a:r>
                    </a:p>
                    <a:p>
                      <a:pPr algn="r">
                        <a:lnSpc>
                          <a:spcPct val="115000"/>
                        </a:lnSpc>
                        <a:spcAft>
                          <a:spcPts val="0"/>
                        </a:spcAft>
                      </a:pPr>
                      <a:r>
                        <a:rPr lang="ar-SA" sz="800">
                          <a:effectLst/>
                        </a:rPr>
                        <a:t>فأقل</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13,733</a:t>
                      </a:r>
                    </a:p>
                    <a:p>
                      <a:pPr algn="r">
                        <a:lnSpc>
                          <a:spcPct val="115000"/>
                        </a:lnSpc>
                        <a:spcAft>
                          <a:spcPts val="0"/>
                        </a:spcAft>
                      </a:pPr>
                      <a:r>
                        <a:rPr lang="fr-FR" sz="800">
                          <a:effectLst/>
                        </a:rPr>
                        <a:t>11,481</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15,986</a:t>
                      </a:r>
                    </a:p>
                    <a:p>
                      <a:pPr algn="r">
                        <a:lnSpc>
                          <a:spcPct val="115000"/>
                        </a:lnSpc>
                        <a:spcAft>
                          <a:spcPts val="0"/>
                        </a:spcAft>
                      </a:pPr>
                      <a:r>
                        <a:rPr lang="fr-FR" sz="800">
                          <a:effectLst/>
                        </a:rPr>
                        <a:t>13,734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17,113</a:t>
                      </a:r>
                    </a:p>
                    <a:p>
                      <a:pPr algn="r">
                        <a:lnSpc>
                          <a:spcPct val="115000"/>
                        </a:lnSpc>
                        <a:spcAft>
                          <a:spcPts val="0"/>
                        </a:spcAft>
                      </a:pPr>
                      <a:r>
                        <a:rPr lang="fr-FR" sz="800">
                          <a:effectLst/>
                        </a:rPr>
                        <a:t>15,987</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19,365</a:t>
                      </a:r>
                    </a:p>
                    <a:p>
                      <a:pPr algn="r">
                        <a:lnSpc>
                          <a:spcPct val="115000"/>
                        </a:lnSpc>
                        <a:spcAft>
                          <a:spcPts val="0"/>
                        </a:spcAft>
                      </a:pPr>
                      <a:r>
                        <a:rPr lang="fr-FR" sz="800">
                          <a:effectLst/>
                        </a:rPr>
                        <a:t>17,114</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19,366</a:t>
                      </a:r>
                    </a:p>
                    <a:p>
                      <a:pPr algn="r">
                        <a:lnSpc>
                          <a:spcPct val="115000"/>
                        </a:lnSpc>
                        <a:spcAft>
                          <a:spcPts val="0"/>
                        </a:spcAft>
                      </a:pPr>
                      <a:r>
                        <a:rPr lang="fr-FR" sz="800">
                          <a:effectLst/>
                        </a:rPr>
                        <a:t>20,492</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20,493</a:t>
                      </a:r>
                    </a:p>
                    <a:p>
                      <a:pPr algn="r">
                        <a:lnSpc>
                          <a:spcPct val="115000"/>
                        </a:lnSpc>
                        <a:spcAft>
                          <a:spcPts val="0"/>
                        </a:spcAft>
                      </a:pPr>
                      <a:r>
                        <a:rPr lang="fr-FR" sz="800">
                          <a:effectLst/>
                        </a:rPr>
                        <a:t>22,745</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22,746</a:t>
                      </a:r>
                    </a:p>
                    <a:p>
                      <a:pPr algn="r">
                        <a:lnSpc>
                          <a:spcPct val="115000"/>
                        </a:lnSpc>
                        <a:spcAft>
                          <a:spcPts val="0"/>
                        </a:spcAft>
                      </a:pPr>
                      <a:r>
                        <a:rPr lang="fr-FR" sz="800">
                          <a:effectLst/>
                        </a:rPr>
                        <a:t>24,998</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24,999</a:t>
                      </a:r>
                    </a:p>
                    <a:p>
                      <a:pPr algn="r">
                        <a:lnSpc>
                          <a:spcPct val="115000"/>
                        </a:lnSpc>
                        <a:spcAft>
                          <a:spcPts val="0"/>
                        </a:spcAft>
                      </a:pPr>
                      <a:r>
                        <a:rPr lang="ar-SA" sz="800">
                          <a:effectLst/>
                        </a:rPr>
                        <a:t>فأكثر</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1,126</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a:effectLst/>
                        </a:rPr>
                        <a:t>18,24</a:t>
                      </a:r>
                    </a:p>
                    <a:p>
                      <a:pPr algn="r">
                        <a:lnSpc>
                          <a:spcPct val="115000"/>
                        </a:lnSpc>
                        <a:spcAft>
                          <a:spcPts val="0"/>
                        </a:spcAft>
                      </a:pPr>
                      <a:r>
                        <a:rPr lang="fr-FR" sz="800">
                          <a:effectLst/>
                        </a:rPr>
                        <a:t>2,253</a:t>
                      </a:r>
                      <a:endParaRPr lang="fr-FR" sz="80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c>
                  <a:txBody>
                    <a:bodyPr/>
                    <a:lstStyle/>
                    <a:p>
                      <a:pPr algn="r">
                        <a:lnSpc>
                          <a:spcPct val="115000"/>
                        </a:lnSpc>
                        <a:spcAft>
                          <a:spcPts val="0"/>
                        </a:spcAft>
                      </a:pPr>
                      <a:r>
                        <a:rPr lang="fr-FR" sz="800" dirty="0">
                          <a:effectLst/>
                        </a:rPr>
                        <a:t>I </a:t>
                      </a:r>
                      <a:r>
                        <a:rPr lang="fr-FR" sz="800" dirty="0" err="1">
                          <a:effectLst/>
                        </a:rPr>
                        <a:t>pignet</a:t>
                      </a:r>
                      <a:endParaRPr lang="fr-FR" sz="800" dirty="0">
                        <a:effectLst/>
                        <a:latin typeface="Calibri" panose="020F0502020204030204" pitchFamily="34" charset="0"/>
                        <a:ea typeface="Calibri" panose="020F0502020204030204" pitchFamily="34" charset="0"/>
                        <a:cs typeface="Arial" panose="020B0604020202020204" pitchFamily="34" charset="0"/>
                      </a:endParaRPr>
                    </a:p>
                  </a:txBody>
                  <a:tcPr marL="39255" marR="39255" marT="0" marB="0"/>
                </a:tc>
              </a:tr>
            </a:tbl>
          </a:graphicData>
        </a:graphic>
      </p:graphicFrame>
    </p:spTree>
    <p:extLst>
      <p:ext uri="{BB962C8B-B14F-4D97-AF65-F5344CB8AC3E}">
        <p14:creationId xmlns:p14="http://schemas.microsoft.com/office/powerpoint/2010/main" val="127148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wipe(down)">
                                      <p:cBhvr>
                                        <p:cTn id="23" dur="580">
                                          <p:stCondLst>
                                            <p:cond delay="0"/>
                                          </p:stCondLst>
                                        </p:cTn>
                                        <p:tgtEl>
                                          <p:spTgt spid="3">
                                            <p:txEl>
                                              <p:pRg st="0" end="0"/>
                                            </p:txEl>
                                          </p:spTgt>
                                        </p:tgtEl>
                                      </p:cBhvr>
                                    </p:animEffect>
                                    <p:anim calcmode="lin" valueType="num">
                                      <p:cBhvr>
                                        <p:cTn id="24"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0" end="0"/>
                                            </p:txEl>
                                          </p:spTgt>
                                        </p:tgtEl>
                                      </p:cBhvr>
                                      <p:to x="100000" y="60000"/>
                                    </p:animScale>
                                    <p:animScale>
                                      <p:cBhvr>
                                        <p:cTn id="30" dur="166" decel="50000">
                                          <p:stCondLst>
                                            <p:cond delay="676"/>
                                          </p:stCondLst>
                                        </p:cTn>
                                        <p:tgtEl>
                                          <p:spTgt spid="3">
                                            <p:txEl>
                                              <p:pRg st="0" end="0"/>
                                            </p:txEl>
                                          </p:spTgt>
                                        </p:tgtEl>
                                      </p:cBhvr>
                                      <p:to x="100000" y="100000"/>
                                    </p:animScale>
                                    <p:animScale>
                                      <p:cBhvr>
                                        <p:cTn id="31" dur="26">
                                          <p:stCondLst>
                                            <p:cond delay="1312"/>
                                          </p:stCondLst>
                                        </p:cTn>
                                        <p:tgtEl>
                                          <p:spTgt spid="3">
                                            <p:txEl>
                                              <p:pRg st="0" end="0"/>
                                            </p:txEl>
                                          </p:spTgt>
                                        </p:tgtEl>
                                      </p:cBhvr>
                                      <p:to x="100000" y="80000"/>
                                    </p:animScale>
                                    <p:animScale>
                                      <p:cBhvr>
                                        <p:cTn id="32" dur="166" decel="50000">
                                          <p:stCondLst>
                                            <p:cond delay="1338"/>
                                          </p:stCondLst>
                                        </p:cTn>
                                        <p:tgtEl>
                                          <p:spTgt spid="3">
                                            <p:txEl>
                                              <p:pRg st="0" end="0"/>
                                            </p:txEl>
                                          </p:spTgt>
                                        </p:tgtEl>
                                      </p:cBhvr>
                                      <p:to x="100000" y="100000"/>
                                    </p:animScale>
                                    <p:animScale>
                                      <p:cBhvr>
                                        <p:cTn id="33" dur="26">
                                          <p:stCondLst>
                                            <p:cond delay="1642"/>
                                          </p:stCondLst>
                                        </p:cTn>
                                        <p:tgtEl>
                                          <p:spTgt spid="3">
                                            <p:txEl>
                                              <p:pRg st="0" end="0"/>
                                            </p:txEl>
                                          </p:spTgt>
                                        </p:tgtEl>
                                      </p:cBhvr>
                                      <p:to x="100000" y="90000"/>
                                    </p:animScale>
                                    <p:animScale>
                                      <p:cBhvr>
                                        <p:cTn id="34" dur="166" decel="50000">
                                          <p:stCondLst>
                                            <p:cond delay="1668"/>
                                          </p:stCondLst>
                                        </p:cTn>
                                        <p:tgtEl>
                                          <p:spTgt spid="3">
                                            <p:txEl>
                                              <p:pRg st="0" end="0"/>
                                            </p:txEl>
                                          </p:spTgt>
                                        </p:tgtEl>
                                      </p:cBhvr>
                                      <p:to x="100000" y="100000"/>
                                    </p:animScale>
                                    <p:animScale>
                                      <p:cBhvr>
                                        <p:cTn id="35" dur="26">
                                          <p:stCondLst>
                                            <p:cond delay="1808"/>
                                          </p:stCondLst>
                                        </p:cTn>
                                        <p:tgtEl>
                                          <p:spTgt spid="3">
                                            <p:txEl>
                                              <p:pRg st="0" end="0"/>
                                            </p:txEl>
                                          </p:spTgt>
                                        </p:tgtEl>
                                      </p:cBhvr>
                                      <p:to x="100000" y="95000"/>
                                    </p:animScale>
                                    <p:animScale>
                                      <p:cBhvr>
                                        <p:cTn id="36" dur="166" decel="50000">
                                          <p:stCondLst>
                                            <p:cond delay="1834"/>
                                          </p:stCondLst>
                                        </p:cTn>
                                        <p:tgtEl>
                                          <p:spTgt spid="3">
                                            <p:txEl>
                                              <p:pRg st="0" end="0"/>
                                            </p:txEl>
                                          </p:spTgt>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down)">
                                      <p:cBhvr>
                                        <p:cTn id="39" dur="580">
                                          <p:stCondLst>
                                            <p:cond delay="0"/>
                                          </p:stCondLst>
                                        </p:cTn>
                                        <p:tgtEl>
                                          <p:spTgt spid="5"/>
                                        </p:tgtEl>
                                      </p:cBhvr>
                                    </p:animEffect>
                                    <p:anim calcmode="lin" valueType="num">
                                      <p:cBhvr>
                                        <p:cTn id="40"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45" dur="26">
                                          <p:stCondLst>
                                            <p:cond delay="650"/>
                                          </p:stCondLst>
                                        </p:cTn>
                                        <p:tgtEl>
                                          <p:spTgt spid="5"/>
                                        </p:tgtEl>
                                      </p:cBhvr>
                                      <p:to x="100000" y="60000"/>
                                    </p:animScale>
                                    <p:animScale>
                                      <p:cBhvr>
                                        <p:cTn id="46" dur="166" decel="50000">
                                          <p:stCondLst>
                                            <p:cond delay="676"/>
                                          </p:stCondLst>
                                        </p:cTn>
                                        <p:tgtEl>
                                          <p:spTgt spid="5"/>
                                        </p:tgtEl>
                                      </p:cBhvr>
                                      <p:to x="100000" y="100000"/>
                                    </p:animScale>
                                    <p:animScale>
                                      <p:cBhvr>
                                        <p:cTn id="47" dur="26">
                                          <p:stCondLst>
                                            <p:cond delay="1312"/>
                                          </p:stCondLst>
                                        </p:cTn>
                                        <p:tgtEl>
                                          <p:spTgt spid="5"/>
                                        </p:tgtEl>
                                      </p:cBhvr>
                                      <p:to x="100000" y="80000"/>
                                    </p:animScale>
                                    <p:animScale>
                                      <p:cBhvr>
                                        <p:cTn id="48" dur="166" decel="50000">
                                          <p:stCondLst>
                                            <p:cond delay="1338"/>
                                          </p:stCondLst>
                                        </p:cTn>
                                        <p:tgtEl>
                                          <p:spTgt spid="5"/>
                                        </p:tgtEl>
                                      </p:cBhvr>
                                      <p:to x="100000" y="100000"/>
                                    </p:animScale>
                                    <p:animScale>
                                      <p:cBhvr>
                                        <p:cTn id="49" dur="26">
                                          <p:stCondLst>
                                            <p:cond delay="1642"/>
                                          </p:stCondLst>
                                        </p:cTn>
                                        <p:tgtEl>
                                          <p:spTgt spid="5"/>
                                        </p:tgtEl>
                                      </p:cBhvr>
                                      <p:to x="100000" y="90000"/>
                                    </p:animScale>
                                    <p:animScale>
                                      <p:cBhvr>
                                        <p:cTn id="50" dur="166" decel="50000">
                                          <p:stCondLst>
                                            <p:cond delay="1668"/>
                                          </p:stCondLst>
                                        </p:cTn>
                                        <p:tgtEl>
                                          <p:spTgt spid="5"/>
                                        </p:tgtEl>
                                      </p:cBhvr>
                                      <p:to x="100000" y="100000"/>
                                    </p:animScale>
                                    <p:animScale>
                                      <p:cBhvr>
                                        <p:cTn id="51" dur="26">
                                          <p:stCondLst>
                                            <p:cond delay="1808"/>
                                          </p:stCondLst>
                                        </p:cTn>
                                        <p:tgtEl>
                                          <p:spTgt spid="5"/>
                                        </p:tgtEl>
                                      </p:cBhvr>
                                      <p:to x="100000" y="95000"/>
                                    </p:animScale>
                                    <p:animScale>
                                      <p:cBhvr>
                                        <p:cTn id="52"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4547" y="1"/>
            <a:ext cx="11848563" cy="759854"/>
          </a:xfrm>
        </p:spPr>
        <p:txBody>
          <a:bodyPr>
            <a:normAutofit/>
          </a:bodyPr>
          <a:lstStyle/>
          <a:p>
            <a:r>
              <a:rPr lang="ar-DZ" sz="1400" b="1" dirty="0">
                <a:solidFill>
                  <a:srgbClr val="FF0000"/>
                </a:solidFill>
                <a:latin typeface="Amiri" panose="00000500000000000000" pitchFamily="2" charset="-78"/>
                <a:cs typeface="Amiri" panose="00000500000000000000" pitchFamily="2" charset="-78"/>
              </a:rPr>
              <a:t>الشكل رقم(01):يبين شبكة الشكل الجانبي للاعبي مركز الدفاع في كرة القدم الخاصة بالأعمار الزمنية 17-18-19سنة للقياسات </a:t>
            </a:r>
            <a:r>
              <a:rPr lang="ar-DZ" sz="1400" b="1" dirty="0" err="1">
                <a:solidFill>
                  <a:srgbClr val="FF0000"/>
                </a:solidFill>
                <a:latin typeface="Amiri" panose="00000500000000000000" pitchFamily="2" charset="-78"/>
                <a:cs typeface="Amiri" panose="00000500000000000000" pitchFamily="2" charset="-78"/>
              </a:rPr>
              <a:t>الأنثربومترية</a:t>
            </a:r>
            <a:r>
              <a:rPr lang="ar-DZ" sz="1400" b="1" dirty="0">
                <a:solidFill>
                  <a:srgbClr val="FF0000"/>
                </a:solidFill>
                <a:latin typeface="Amiri" panose="00000500000000000000" pitchFamily="2" charset="-78"/>
                <a:cs typeface="Amiri" panose="00000500000000000000" pitchFamily="2" charset="-78"/>
              </a:rPr>
              <a:t> و الدلالات النسبية للمؤشرات </a:t>
            </a:r>
            <a:r>
              <a:rPr lang="ar-DZ" sz="1400" b="1" dirty="0" err="1">
                <a:solidFill>
                  <a:srgbClr val="FF0000"/>
                </a:solidFill>
                <a:latin typeface="Amiri" panose="00000500000000000000" pitchFamily="2" charset="-78"/>
                <a:cs typeface="Amiri" panose="00000500000000000000" pitchFamily="2" charset="-78"/>
              </a:rPr>
              <a:t>المرفولوجية</a:t>
            </a:r>
            <a:r>
              <a:rPr lang="ar-DZ" sz="1400" b="1" dirty="0">
                <a:solidFill>
                  <a:srgbClr val="FF0000"/>
                </a:solidFill>
                <a:latin typeface="Amiri" panose="00000500000000000000" pitchFamily="2" charset="-78"/>
                <a:cs typeface="Amiri" panose="00000500000000000000" pitchFamily="2" charset="-78"/>
              </a:rPr>
              <a:t> </a:t>
            </a:r>
            <a:endParaRPr lang="fr-FR" sz="1400" b="1" dirty="0">
              <a:solidFill>
                <a:srgbClr val="FF0000"/>
              </a:solidFill>
              <a:latin typeface="Amiri" panose="00000500000000000000" pitchFamily="2" charset="-78"/>
              <a:cs typeface="Amiri" panose="00000500000000000000" pitchFamily="2" charset="-78"/>
            </a:endParaRPr>
          </a:p>
        </p:txBody>
      </p:sp>
      <p:pic>
        <p:nvPicPr>
          <p:cNvPr id="30" name="Espace réservé du contenu 29"/>
          <p:cNvPicPr>
            <a:picLocks noGrp="1" noChangeAspect="1"/>
          </p:cNvPicPr>
          <p:nvPr>
            <p:ph sz="quarter" idx="13"/>
          </p:nvPr>
        </p:nvPicPr>
        <p:blipFill>
          <a:blip r:embed="rId2"/>
          <a:stretch>
            <a:fillRect/>
          </a:stretch>
        </p:blipFill>
        <p:spPr>
          <a:xfrm>
            <a:off x="592429" y="785813"/>
            <a:ext cx="10625070" cy="5872162"/>
          </a:xfrm>
          <a:prstGeom prst="rect">
            <a:avLst/>
          </a:prstGeom>
        </p:spPr>
      </p:pic>
    </p:spTree>
    <p:extLst>
      <p:ext uri="{BB962C8B-B14F-4D97-AF65-F5344CB8AC3E}">
        <p14:creationId xmlns:p14="http://schemas.microsoft.com/office/powerpoint/2010/main" val="3267921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down)">
                                      <p:cBhvr>
                                        <p:cTn id="23" dur="580">
                                          <p:stCondLst>
                                            <p:cond delay="0"/>
                                          </p:stCondLst>
                                        </p:cTn>
                                        <p:tgtEl>
                                          <p:spTgt spid="30"/>
                                        </p:tgtEl>
                                      </p:cBhvr>
                                    </p:animEffect>
                                    <p:anim calcmode="lin" valueType="num">
                                      <p:cBhvr>
                                        <p:cTn id="24" dur="1822"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0"/>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0"/>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0"/>
                                        </p:tgtEl>
                                        <p:attrNameLst>
                                          <p:attrName>ppt_y</p:attrName>
                                        </p:attrNameLst>
                                      </p:cBhvr>
                                      <p:tavLst>
                                        <p:tav tm="0" fmla="#ppt_y-sin(pi*$)/81">
                                          <p:val>
                                            <p:fltVal val="0"/>
                                          </p:val>
                                        </p:tav>
                                        <p:tav tm="100000">
                                          <p:val>
                                            <p:fltVal val="1"/>
                                          </p:val>
                                        </p:tav>
                                      </p:tavLst>
                                    </p:anim>
                                    <p:animScale>
                                      <p:cBhvr>
                                        <p:cTn id="29" dur="26">
                                          <p:stCondLst>
                                            <p:cond delay="650"/>
                                          </p:stCondLst>
                                        </p:cTn>
                                        <p:tgtEl>
                                          <p:spTgt spid="30"/>
                                        </p:tgtEl>
                                      </p:cBhvr>
                                      <p:to x="100000" y="60000"/>
                                    </p:animScale>
                                    <p:animScale>
                                      <p:cBhvr>
                                        <p:cTn id="30" dur="166" decel="50000">
                                          <p:stCondLst>
                                            <p:cond delay="676"/>
                                          </p:stCondLst>
                                        </p:cTn>
                                        <p:tgtEl>
                                          <p:spTgt spid="30"/>
                                        </p:tgtEl>
                                      </p:cBhvr>
                                      <p:to x="100000" y="100000"/>
                                    </p:animScale>
                                    <p:animScale>
                                      <p:cBhvr>
                                        <p:cTn id="31" dur="26">
                                          <p:stCondLst>
                                            <p:cond delay="1312"/>
                                          </p:stCondLst>
                                        </p:cTn>
                                        <p:tgtEl>
                                          <p:spTgt spid="30"/>
                                        </p:tgtEl>
                                      </p:cBhvr>
                                      <p:to x="100000" y="80000"/>
                                    </p:animScale>
                                    <p:animScale>
                                      <p:cBhvr>
                                        <p:cTn id="32" dur="166" decel="50000">
                                          <p:stCondLst>
                                            <p:cond delay="1338"/>
                                          </p:stCondLst>
                                        </p:cTn>
                                        <p:tgtEl>
                                          <p:spTgt spid="30"/>
                                        </p:tgtEl>
                                      </p:cBhvr>
                                      <p:to x="100000" y="100000"/>
                                    </p:animScale>
                                    <p:animScale>
                                      <p:cBhvr>
                                        <p:cTn id="33" dur="26">
                                          <p:stCondLst>
                                            <p:cond delay="1642"/>
                                          </p:stCondLst>
                                        </p:cTn>
                                        <p:tgtEl>
                                          <p:spTgt spid="30"/>
                                        </p:tgtEl>
                                      </p:cBhvr>
                                      <p:to x="100000" y="90000"/>
                                    </p:animScale>
                                    <p:animScale>
                                      <p:cBhvr>
                                        <p:cTn id="34" dur="166" decel="50000">
                                          <p:stCondLst>
                                            <p:cond delay="1668"/>
                                          </p:stCondLst>
                                        </p:cTn>
                                        <p:tgtEl>
                                          <p:spTgt spid="30"/>
                                        </p:tgtEl>
                                      </p:cBhvr>
                                      <p:to x="100000" y="100000"/>
                                    </p:animScale>
                                    <p:animScale>
                                      <p:cBhvr>
                                        <p:cTn id="35" dur="26">
                                          <p:stCondLst>
                                            <p:cond delay="1808"/>
                                          </p:stCondLst>
                                        </p:cTn>
                                        <p:tgtEl>
                                          <p:spTgt spid="30"/>
                                        </p:tgtEl>
                                      </p:cBhvr>
                                      <p:to x="100000" y="95000"/>
                                    </p:animScale>
                                    <p:animScale>
                                      <p:cBhvr>
                                        <p:cTn id="36" dur="166" decel="50000">
                                          <p:stCondLst>
                                            <p:cond delay="1834"/>
                                          </p:stCondLst>
                                        </p:cTn>
                                        <p:tgtEl>
                                          <p:spTgt spid="3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69076" y="103363"/>
            <a:ext cx="10364451" cy="1107252"/>
          </a:xfrm>
        </p:spPr>
        <p:txBody>
          <a:bodyPr>
            <a:normAutofit/>
          </a:bodyPr>
          <a:lstStyle/>
          <a:p>
            <a:r>
              <a:rPr lang="ar-DZ" sz="2000" dirty="0">
                <a:solidFill>
                  <a:srgbClr val="FF0000"/>
                </a:solidFill>
                <a:latin typeface="Amiri" panose="00000500000000000000" pitchFamily="2" charset="-78"/>
                <a:cs typeface="Amiri" panose="00000500000000000000" pitchFamily="2" charset="-78"/>
              </a:rPr>
              <a:t>الجدول رقم(2) يمثل المدى الخاص بخانات تصميم شبكة الشكل الجانبي للاعبي الدفاع في كرة القدم للقياسات الوظيفية : </a:t>
            </a:r>
            <a:endParaRPr lang="fr-FR" sz="2000" dirty="0">
              <a:solidFill>
                <a:srgbClr val="FF0000"/>
              </a:solidFill>
              <a:latin typeface="Amiri" panose="00000500000000000000" pitchFamily="2" charset="-78"/>
              <a:cs typeface="Amiri" panose="00000500000000000000" pitchFamily="2" charset="-78"/>
            </a:endParaRPr>
          </a:p>
        </p:txBody>
      </p:sp>
      <p:graphicFrame>
        <p:nvGraphicFramePr>
          <p:cNvPr id="6" name="Espace réservé du contenu 5"/>
          <p:cNvGraphicFramePr>
            <a:graphicFrameLocks noGrp="1"/>
          </p:cNvGraphicFramePr>
          <p:nvPr>
            <p:ph sz="quarter" idx="13"/>
            <p:extLst>
              <p:ext uri="{D42A27DB-BD31-4B8C-83A1-F6EECF244321}">
                <p14:modId xmlns:p14="http://schemas.microsoft.com/office/powerpoint/2010/main" val="2631372397"/>
              </p:ext>
            </p:extLst>
          </p:nvPr>
        </p:nvGraphicFramePr>
        <p:xfrm>
          <a:off x="1558343" y="1313644"/>
          <a:ext cx="8332629" cy="4842459"/>
        </p:xfrm>
        <a:graphic>
          <a:graphicData uri="http://schemas.openxmlformats.org/drawingml/2006/table">
            <a:tbl>
              <a:tblPr firstRow="1" firstCol="1" bandRow="1">
                <a:tableStyleId>{5C22544A-7EE6-4342-B048-85BDC9FD1C3A}</a:tableStyleId>
              </a:tblPr>
              <a:tblGrid>
                <a:gridCol w="745002"/>
                <a:gridCol w="745879"/>
                <a:gridCol w="641578"/>
                <a:gridCol w="641578"/>
                <a:gridCol w="641578"/>
                <a:gridCol w="727473"/>
                <a:gridCol w="641578"/>
                <a:gridCol w="794084"/>
                <a:gridCol w="745879"/>
                <a:gridCol w="620543"/>
                <a:gridCol w="641578"/>
                <a:gridCol w="745879"/>
              </a:tblGrid>
              <a:tr h="538051">
                <a:tc>
                  <a:txBody>
                    <a:bodyPr/>
                    <a:lstStyle/>
                    <a:p>
                      <a:pPr algn="r" rtl="1">
                        <a:lnSpc>
                          <a:spcPct val="115000"/>
                        </a:lnSpc>
                        <a:spcAft>
                          <a:spcPts val="0"/>
                        </a:spcAft>
                      </a:pPr>
                      <a:r>
                        <a:rPr lang="ar-SA" sz="800" dirty="0">
                          <a:effectLst/>
                        </a:rPr>
                        <a:t>س-أقل من3ع</a:t>
                      </a:r>
                      <a:endParaRPr lang="fr-FR"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0"/>
                        </a:spcAft>
                      </a:pPr>
                      <a:r>
                        <a:rPr lang="ar-SA" sz="800">
                          <a:effectLst/>
                        </a:rPr>
                        <a:t>س-من2ع:3ع</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0"/>
                        </a:spcAft>
                      </a:pPr>
                      <a:r>
                        <a:rPr lang="ar-SA" sz="800">
                          <a:effectLst/>
                        </a:rPr>
                        <a:t>س-من ع:2ع</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0"/>
                        </a:spcAft>
                      </a:pPr>
                      <a:r>
                        <a:rPr lang="ar-SA" sz="800">
                          <a:effectLst/>
                        </a:rPr>
                        <a:t>س-2/1ع:ع</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0"/>
                        </a:spcAft>
                      </a:pPr>
                      <a:r>
                        <a:rPr lang="ar-SA" sz="800">
                          <a:effectLst/>
                        </a:rPr>
                        <a:t>س±2/1ع</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0"/>
                        </a:spcAft>
                      </a:pPr>
                      <a:r>
                        <a:rPr lang="ar-SA" sz="800">
                          <a:effectLst/>
                        </a:rPr>
                        <a:t>س+2/1ع:ع</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0"/>
                        </a:spcAft>
                      </a:pPr>
                      <a:r>
                        <a:rPr lang="ar-SA" sz="800">
                          <a:effectLst/>
                        </a:rPr>
                        <a:t>س+من ع:2ع</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0"/>
                        </a:spcAft>
                      </a:pPr>
                      <a:r>
                        <a:rPr lang="ar-SA" sz="800">
                          <a:effectLst/>
                        </a:rPr>
                        <a:t>س+من2ع:3ع</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0"/>
                        </a:spcAft>
                      </a:pPr>
                      <a:r>
                        <a:rPr lang="ar-SA" sz="800">
                          <a:effectLst/>
                        </a:rPr>
                        <a:t>س+ أكثر من3ع</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15000"/>
                        </a:lnSpc>
                        <a:spcAft>
                          <a:spcPts val="0"/>
                        </a:spcAft>
                      </a:pPr>
                      <a:r>
                        <a:rPr lang="fr-FR" sz="800">
                          <a:effectLst/>
                        </a:rPr>
                        <a:t>        </a:t>
                      </a:r>
                      <a:r>
                        <a:rPr lang="ar-SA" sz="800">
                          <a:effectLst/>
                        </a:rPr>
                        <a:t> ع</a:t>
                      </a:r>
                      <a:r>
                        <a:rPr lang="fr-FR" sz="800">
                          <a:effectLst/>
                        </a:rPr>
                        <a:t>2/1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0"/>
                        </a:spcAft>
                      </a:pPr>
                      <a:r>
                        <a:rPr lang="ar-SA" sz="800">
                          <a:effectLst/>
                        </a:rPr>
                        <a:t>س+ع</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1">
                        <a:lnSpc>
                          <a:spcPct val="115000"/>
                        </a:lnSpc>
                        <a:spcAft>
                          <a:spcPts val="0"/>
                        </a:spcAft>
                      </a:pPr>
                      <a:r>
                        <a:rPr lang="ar-SA" sz="800">
                          <a:effectLst/>
                        </a:rPr>
                        <a:t>القياسات</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8051">
                <a:tc>
                  <a:txBody>
                    <a:bodyPr/>
                    <a:lstStyle/>
                    <a:p>
                      <a:pPr algn="r">
                        <a:lnSpc>
                          <a:spcPct val="115000"/>
                        </a:lnSpc>
                        <a:spcAft>
                          <a:spcPts val="0"/>
                        </a:spcAft>
                      </a:pPr>
                      <a:r>
                        <a:rPr lang="fr-FR" sz="800">
                          <a:effectLst/>
                        </a:rPr>
                        <a:t>45,959</a:t>
                      </a:r>
                      <a:endParaRPr lang="fr-FR" sz="1100">
                        <a:effectLst/>
                      </a:endParaRPr>
                    </a:p>
                    <a:p>
                      <a:pPr algn="r">
                        <a:lnSpc>
                          <a:spcPct val="115000"/>
                        </a:lnSpc>
                        <a:spcAft>
                          <a:spcPts val="0"/>
                        </a:spcAft>
                      </a:pPr>
                      <a:r>
                        <a:rPr lang="ar-SA" sz="800">
                          <a:effectLst/>
                        </a:rPr>
                        <a:t>فأقل</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46,547</a:t>
                      </a:r>
                      <a:endParaRPr lang="fr-FR" sz="1100">
                        <a:effectLst/>
                      </a:endParaRPr>
                    </a:p>
                    <a:p>
                      <a:pPr algn="r">
                        <a:lnSpc>
                          <a:spcPct val="115000"/>
                        </a:lnSpc>
                        <a:spcAft>
                          <a:spcPts val="0"/>
                        </a:spcAft>
                      </a:pPr>
                      <a:r>
                        <a:rPr lang="fr-FR" sz="800">
                          <a:effectLst/>
                        </a:rPr>
                        <a:t>45,960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47,135</a:t>
                      </a:r>
                      <a:endParaRPr lang="fr-FR" sz="1100">
                        <a:effectLst/>
                      </a:endParaRPr>
                    </a:p>
                    <a:p>
                      <a:pPr algn="r">
                        <a:lnSpc>
                          <a:spcPct val="115000"/>
                        </a:lnSpc>
                        <a:spcAft>
                          <a:spcPts val="0"/>
                        </a:spcAft>
                      </a:pPr>
                      <a:r>
                        <a:rPr lang="fr-FR" sz="800">
                          <a:effectLst/>
                        </a:rPr>
                        <a:t>46,548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47,429</a:t>
                      </a:r>
                      <a:endParaRPr lang="fr-FR" sz="1100">
                        <a:effectLst/>
                      </a:endParaRPr>
                    </a:p>
                    <a:p>
                      <a:pPr algn="r">
                        <a:lnSpc>
                          <a:spcPct val="115000"/>
                        </a:lnSpc>
                        <a:spcAft>
                          <a:spcPts val="0"/>
                        </a:spcAft>
                      </a:pPr>
                      <a:r>
                        <a:rPr lang="fr-FR" sz="800">
                          <a:effectLst/>
                        </a:rPr>
                        <a:t>47,136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48,016</a:t>
                      </a:r>
                      <a:endParaRPr lang="fr-FR" sz="1100">
                        <a:effectLst/>
                      </a:endParaRPr>
                    </a:p>
                    <a:p>
                      <a:pPr algn="r">
                        <a:lnSpc>
                          <a:spcPct val="115000"/>
                        </a:lnSpc>
                        <a:spcAft>
                          <a:spcPts val="0"/>
                        </a:spcAft>
                      </a:pPr>
                      <a:r>
                        <a:rPr lang="fr-FR" sz="800">
                          <a:effectLst/>
                        </a:rPr>
                        <a:t>47,430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48,017</a:t>
                      </a:r>
                      <a:endParaRPr lang="fr-FR" sz="1100">
                        <a:effectLst/>
                      </a:endParaRPr>
                    </a:p>
                    <a:p>
                      <a:pPr algn="r">
                        <a:lnSpc>
                          <a:spcPct val="115000"/>
                        </a:lnSpc>
                        <a:spcAft>
                          <a:spcPts val="0"/>
                        </a:spcAft>
                      </a:pPr>
                      <a:r>
                        <a:rPr lang="fr-FR" sz="800">
                          <a:effectLst/>
                        </a:rPr>
                        <a:t>48,310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48,311</a:t>
                      </a:r>
                      <a:endParaRPr lang="fr-FR" sz="1100">
                        <a:effectLst/>
                      </a:endParaRPr>
                    </a:p>
                    <a:p>
                      <a:pPr algn="r">
                        <a:lnSpc>
                          <a:spcPct val="115000"/>
                        </a:lnSpc>
                        <a:spcAft>
                          <a:spcPts val="0"/>
                        </a:spcAft>
                      </a:pPr>
                      <a:r>
                        <a:rPr lang="fr-FR" sz="800">
                          <a:effectLst/>
                        </a:rPr>
                        <a:t>48,899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48,900</a:t>
                      </a:r>
                      <a:endParaRPr lang="fr-FR" sz="1100">
                        <a:effectLst/>
                      </a:endParaRPr>
                    </a:p>
                    <a:p>
                      <a:pPr algn="r">
                        <a:lnSpc>
                          <a:spcPct val="115000"/>
                        </a:lnSpc>
                        <a:spcAft>
                          <a:spcPts val="0"/>
                        </a:spcAft>
                      </a:pPr>
                      <a:r>
                        <a:rPr lang="fr-FR" sz="800">
                          <a:effectLst/>
                        </a:rPr>
                        <a:t>49,487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49,488</a:t>
                      </a:r>
                      <a:endParaRPr lang="fr-FR" sz="1100">
                        <a:effectLst/>
                      </a:endParaRPr>
                    </a:p>
                    <a:p>
                      <a:pPr algn="r">
                        <a:lnSpc>
                          <a:spcPct val="115000"/>
                        </a:lnSpc>
                        <a:spcAft>
                          <a:spcPts val="0"/>
                        </a:spcAft>
                      </a:pPr>
                      <a:r>
                        <a:rPr lang="ar-SA" sz="800">
                          <a:effectLst/>
                        </a:rPr>
                        <a:t>فأكثر</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0,294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47,723</a:t>
                      </a:r>
                      <a:endParaRPr lang="fr-FR" sz="1100">
                        <a:effectLst/>
                      </a:endParaRPr>
                    </a:p>
                    <a:p>
                      <a:pPr algn="r">
                        <a:lnSpc>
                          <a:spcPct val="115000"/>
                        </a:lnSpc>
                        <a:spcAft>
                          <a:spcPts val="0"/>
                        </a:spcAft>
                      </a:pPr>
                      <a:r>
                        <a:rPr lang="fr-FR" sz="800">
                          <a:effectLst/>
                        </a:rPr>
                        <a:t>0,588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vo2max</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8051">
                <a:tc>
                  <a:txBody>
                    <a:bodyPr/>
                    <a:lstStyle/>
                    <a:p>
                      <a:pPr algn="r">
                        <a:lnSpc>
                          <a:spcPct val="115000"/>
                        </a:lnSpc>
                        <a:spcAft>
                          <a:spcPts val="0"/>
                        </a:spcAft>
                      </a:pPr>
                      <a:r>
                        <a:rPr lang="fr-FR" sz="800">
                          <a:effectLst/>
                        </a:rPr>
                        <a:t>14,387</a:t>
                      </a:r>
                      <a:endParaRPr lang="fr-FR" sz="1100">
                        <a:effectLst/>
                      </a:endParaRPr>
                    </a:p>
                    <a:p>
                      <a:pPr algn="r">
                        <a:lnSpc>
                          <a:spcPct val="115000"/>
                        </a:lnSpc>
                        <a:spcAft>
                          <a:spcPts val="0"/>
                        </a:spcAft>
                      </a:pPr>
                      <a:r>
                        <a:rPr lang="ar-SA" sz="800">
                          <a:effectLst/>
                        </a:rPr>
                        <a:t>فأقل</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14,646</a:t>
                      </a:r>
                      <a:endParaRPr lang="fr-FR" sz="1100">
                        <a:effectLst/>
                      </a:endParaRPr>
                    </a:p>
                    <a:p>
                      <a:pPr algn="r">
                        <a:lnSpc>
                          <a:spcPct val="115000"/>
                        </a:lnSpc>
                        <a:spcAft>
                          <a:spcPts val="0"/>
                        </a:spcAft>
                      </a:pPr>
                      <a:r>
                        <a:rPr lang="fr-FR" sz="800">
                          <a:effectLst/>
                        </a:rPr>
                        <a:t>14,388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14,905</a:t>
                      </a:r>
                      <a:endParaRPr lang="fr-FR" sz="1100">
                        <a:effectLst/>
                      </a:endParaRPr>
                    </a:p>
                    <a:p>
                      <a:pPr algn="r">
                        <a:lnSpc>
                          <a:spcPct val="115000"/>
                        </a:lnSpc>
                        <a:spcAft>
                          <a:spcPts val="0"/>
                        </a:spcAft>
                      </a:pPr>
                      <a:r>
                        <a:rPr lang="fr-FR" sz="800">
                          <a:effectLst/>
                        </a:rPr>
                        <a:t>14,647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15,035</a:t>
                      </a:r>
                      <a:endParaRPr lang="fr-FR" sz="1100">
                        <a:effectLst/>
                      </a:endParaRPr>
                    </a:p>
                    <a:p>
                      <a:pPr algn="r">
                        <a:lnSpc>
                          <a:spcPct val="115000"/>
                        </a:lnSpc>
                        <a:spcAft>
                          <a:spcPts val="0"/>
                        </a:spcAft>
                      </a:pPr>
                      <a:r>
                        <a:rPr lang="fr-FR" sz="800">
                          <a:effectLst/>
                        </a:rPr>
                        <a:t>14,906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15,293</a:t>
                      </a:r>
                      <a:endParaRPr lang="fr-FR" sz="1100">
                        <a:effectLst/>
                      </a:endParaRPr>
                    </a:p>
                    <a:p>
                      <a:pPr algn="r">
                        <a:lnSpc>
                          <a:spcPct val="115000"/>
                        </a:lnSpc>
                        <a:spcAft>
                          <a:spcPts val="0"/>
                        </a:spcAft>
                      </a:pPr>
                      <a:r>
                        <a:rPr lang="fr-FR" sz="800">
                          <a:effectLst/>
                        </a:rPr>
                        <a:t>15,036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15,294</a:t>
                      </a:r>
                      <a:endParaRPr lang="fr-FR" sz="1100">
                        <a:effectLst/>
                      </a:endParaRPr>
                    </a:p>
                    <a:p>
                      <a:pPr algn="r">
                        <a:lnSpc>
                          <a:spcPct val="115000"/>
                        </a:lnSpc>
                        <a:spcAft>
                          <a:spcPts val="0"/>
                        </a:spcAft>
                      </a:pPr>
                      <a:r>
                        <a:rPr lang="fr-FR" sz="800">
                          <a:effectLst/>
                        </a:rPr>
                        <a:t>15,422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dirty="0">
                          <a:effectLst/>
                        </a:rPr>
                        <a:t>15,423</a:t>
                      </a:r>
                      <a:endParaRPr lang="fr-FR" sz="1100" dirty="0">
                        <a:effectLst/>
                      </a:endParaRPr>
                    </a:p>
                    <a:p>
                      <a:pPr algn="r">
                        <a:lnSpc>
                          <a:spcPct val="115000"/>
                        </a:lnSpc>
                        <a:spcAft>
                          <a:spcPts val="0"/>
                        </a:spcAft>
                      </a:pPr>
                      <a:r>
                        <a:rPr lang="fr-FR" sz="800" dirty="0">
                          <a:effectLst/>
                        </a:rPr>
                        <a:t>15,681</a:t>
                      </a:r>
                      <a:endParaRPr lang="fr-FR"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15,682</a:t>
                      </a:r>
                      <a:endParaRPr lang="fr-FR" sz="1100">
                        <a:effectLst/>
                      </a:endParaRPr>
                    </a:p>
                    <a:p>
                      <a:pPr algn="r">
                        <a:lnSpc>
                          <a:spcPct val="115000"/>
                        </a:lnSpc>
                        <a:spcAft>
                          <a:spcPts val="0"/>
                        </a:spcAft>
                      </a:pPr>
                      <a:r>
                        <a:rPr lang="fr-FR" sz="800">
                          <a:effectLst/>
                        </a:rPr>
                        <a:t>15,941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15,942</a:t>
                      </a:r>
                      <a:endParaRPr lang="fr-FR" sz="1100">
                        <a:effectLst/>
                      </a:endParaRPr>
                    </a:p>
                    <a:p>
                      <a:pPr algn="r">
                        <a:lnSpc>
                          <a:spcPct val="115000"/>
                        </a:lnSpc>
                        <a:spcAft>
                          <a:spcPts val="0"/>
                        </a:spcAft>
                      </a:pPr>
                      <a:r>
                        <a:rPr lang="ar-SA" sz="800">
                          <a:effectLst/>
                        </a:rPr>
                        <a:t>فأكثر</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0,129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15,164</a:t>
                      </a:r>
                      <a:endParaRPr lang="fr-FR" sz="1100">
                        <a:effectLst/>
                      </a:endParaRPr>
                    </a:p>
                    <a:p>
                      <a:pPr algn="r">
                        <a:lnSpc>
                          <a:spcPct val="115000"/>
                        </a:lnSpc>
                        <a:spcAft>
                          <a:spcPts val="0"/>
                        </a:spcAft>
                      </a:pPr>
                      <a:r>
                        <a:rPr lang="fr-FR" sz="800">
                          <a:effectLst/>
                        </a:rPr>
                        <a:t>0,259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vma</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8051">
                <a:tc>
                  <a:txBody>
                    <a:bodyPr/>
                    <a:lstStyle/>
                    <a:p>
                      <a:pPr algn="r">
                        <a:lnSpc>
                          <a:spcPct val="115000"/>
                        </a:lnSpc>
                        <a:spcAft>
                          <a:spcPts val="0"/>
                        </a:spcAft>
                      </a:pPr>
                      <a:r>
                        <a:rPr lang="fr-FR" sz="800">
                          <a:effectLst/>
                        </a:rPr>
                        <a:t>3,934</a:t>
                      </a:r>
                      <a:endParaRPr lang="fr-FR" sz="1100">
                        <a:effectLst/>
                      </a:endParaRPr>
                    </a:p>
                    <a:p>
                      <a:pPr algn="r">
                        <a:lnSpc>
                          <a:spcPct val="115000"/>
                        </a:lnSpc>
                        <a:spcAft>
                          <a:spcPts val="0"/>
                        </a:spcAft>
                      </a:pPr>
                      <a:r>
                        <a:rPr lang="ar-SA" sz="800">
                          <a:effectLst/>
                        </a:rPr>
                        <a:t>فأقل</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4,112</a:t>
                      </a:r>
                      <a:endParaRPr lang="fr-FR" sz="1100">
                        <a:effectLst/>
                      </a:endParaRPr>
                    </a:p>
                    <a:p>
                      <a:pPr algn="r">
                        <a:lnSpc>
                          <a:spcPct val="115000"/>
                        </a:lnSpc>
                        <a:spcAft>
                          <a:spcPts val="0"/>
                        </a:spcAft>
                      </a:pPr>
                      <a:r>
                        <a:rPr lang="fr-FR" sz="800">
                          <a:effectLst/>
                        </a:rPr>
                        <a:t>3,935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4,290</a:t>
                      </a:r>
                      <a:endParaRPr lang="fr-FR" sz="1100">
                        <a:effectLst/>
                      </a:endParaRPr>
                    </a:p>
                    <a:p>
                      <a:pPr algn="r">
                        <a:lnSpc>
                          <a:spcPct val="115000"/>
                        </a:lnSpc>
                        <a:spcAft>
                          <a:spcPts val="0"/>
                        </a:spcAft>
                      </a:pPr>
                      <a:r>
                        <a:rPr lang="fr-FR" sz="800">
                          <a:effectLst/>
                        </a:rPr>
                        <a:t>4,113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4,379</a:t>
                      </a:r>
                      <a:endParaRPr lang="fr-FR" sz="1100">
                        <a:effectLst/>
                      </a:endParaRPr>
                    </a:p>
                    <a:p>
                      <a:pPr algn="r">
                        <a:lnSpc>
                          <a:spcPct val="115000"/>
                        </a:lnSpc>
                        <a:spcAft>
                          <a:spcPts val="0"/>
                        </a:spcAft>
                      </a:pPr>
                      <a:r>
                        <a:rPr lang="fr-FR" sz="800">
                          <a:effectLst/>
                        </a:rPr>
                        <a:t>4,291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4,555</a:t>
                      </a:r>
                      <a:endParaRPr lang="fr-FR" sz="1100">
                        <a:effectLst/>
                      </a:endParaRPr>
                    </a:p>
                    <a:p>
                      <a:pPr algn="r">
                        <a:lnSpc>
                          <a:spcPct val="115000"/>
                        </a:lnSpc>
                        <a:spcAft>
                          <a:spcPts val="0"/>
                        </a:spcAft>
                      </a:pPr>
                      <a:r>
                        <a:rPr lang="fr-FR" sz="800">
                          <a:effectLst/>
                        </a:rPr>
                        <a:t>4,380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dirty="0">
                          <a:effectLst/>
                        </a:rPr>
                        <a:t>4,556</a:t>
                      </a:r>
                      <a:endParaRPr lang="fr-FR" sz="1100" dirty="0">
                        <a:effectLst/>
                      </a:endParaRPr>
                    </a:p>
                    <a:p>
                      <a:pPr algn="r">
                        <a:lnSpc>
                          <a:spcPct val="115000"/>
                        </a:lnSpc>
                        <a:spcAft>
                          <a:spcPts val="0"/>
                        </a:spcAft>
                      </a:pPr>
                      <a:r>
                        <a:rPr lang="fr-FR" sz="800" dirty="0">
                          <a:effectLst/>
                        </a:rPr>
                        <a:t>4,644</a:t>
                      </a:r>
                      <a:endParaRPr lang="fr-FR"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4,645</a:t>
                      </a:r>
                      <a:endParaRPr lang="fr-FR" sz="1100">
                        <a:effectLst/>
                      </a:endParaRPr>
                    </a:p>
                    <a:p>
                      <a:pPr algn="r">
                        <a:lnSpc>
                          <a:spcPct val="115000"/>
                        </a:lnSpc>
                        <a:spcAft>
                          <a:spcPts val="0"/>
                        </a:spcAft>
                      </a:pPr>
                      <a:r>
                        <a:rPr lang="fr-FR" sz="800">
                          <a:effectLst/>
                        </a:rPr>
                        <a:t>4,822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4,823</a:t>
                      </a:r>
                      <a:endParaRPr lang="fr-FR" sz="1100">
                        <a:effectLst/>
                      </a:endParaRPr>
                    </a:p>
                    <a:p>
                      <a:pPr algn="r">
                        <a:lnSpc>
                          <a:spcPct val="115000"/>
                        </a:lnSpc>
                        <a:spcAft>
                          <a:spcPts val="0"/>
                        </a:spcAft>
                      </a:pPr>
                      <a:r>
                        <a:rPr lang="fr-FR" sz="800">
                          <a:effectLst/>
                        </a:rPr>
                        <a:t>5,000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5,001</a:t>
                      </a:r>
                      <a:endParaRPr lang="fr-FR" sz="1100">
                        <a:effectLst/>
                      </a:endParaRPr>
                    </a:p>
                    <a:p>
                      <a:pPr algn="r">
                        <a:lnSpc>
                          <a:spcPct val="115000"/>
                        </a:lnSpc>
                        <a:spcAft>
                          <a:spcPts val="0"/>
                        </a:spcAft>
                      </a:pPr>
                      <a:r>
                        <a:rPr lang="ar-SA" sz="800">
                          <a:effectLst/>
                        </a:rPr>
                        <a:t>فأكثر</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0,088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4,468</a:t>
                      </a:r>
                      <a:endParaRPr lang="fr-FR" sz="1100">
                        <a:effectLst/>
                      </a:endParaRPr>
                    </a:p>
                    <a:p>
                      <a:pPr algn="r">
                        <a:lnSpc>
                          <a:spcPct val="115000"/>
                        </a:lnSpc>
                        <a:spcAft>
                          <a:spcPts val="0"/>
                        </a:spcAft>
                      </a:pPr>
                      <a:r>
                        <a:rPr lang="fr-FR" sz="800">
                          <a:effectLst/>
                        </a:rPr>
                        <a:t>0,177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0"/>
                        </a:spcAft>
                      </a:pPr>
                      <a:r>
                        <a:rPr lang="ar-SA" sz="800">
                          <a:effectLst/>
                        </a:rPr>
                        <a:t>المطلقة</a:t>
                      </a:r>
                      <a:r>
                        <a:rPr lang="fr-FR" sz="800">
                          <a:effectLst/>
                        </a:rPr>
                        <a:t>CV</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8051">
                <a:tc>
                  <a:txBody>
                    <a:bodyPr/>
                    <a:lstStyle/>
                    <a:p>
                      <a:pPr algn="r">
                        <a:lnSpc>
                          <a:spcPct val="115000"/>
                        </a:lnSpc>
                        <a:spcAft>
                          <a:spcPts val="0"/>
                        </a:spcAft>
                      </a:pPr>
                      <a:r>
                        <a:rPr lang="fr-FR" sz="800">
                          <a:effectLst/>
                        </a:rPr>
                        <a:t>2,097</a:t>
                      </a:r>
                      <a:endParaRPr lang="fr-FR" sz="1100">
                        <a:effectLst/>
                      </a:endParaRPr>
                    </a:p>
                    <a:p>
                      <a:pPr algn="r">
                        <a:lnSpc>
                          <a:spcPct val="115000"/>
                        </a:lnSpc>
                        <a:spcAft>
                          <a:spcPts val="0"/>
                        </a:spcAft>
                      </a:pPr>
                      <a:r>
                        <a:rPr lang="ar-SA" sz="800">
                          <a:effectLst/>
                        </a:rPr>
                        <a:t>فأقل</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2,203</a:t>
                      </a:r>
                      <a:endParaRPr lang="fr-FR" sz="1100">
                        <a:effectLst/>
                      </a:endParaRPr>
                    </a:p>
                    <a:p>
                      <a:pPr algn="r">
                        <a:lnSpc>
                          <a:spcPct val="115000"/>
                        </a:lnSpc>
                        <a:spcAft>
                          <a:spcPts val="0"/>
                        </a:spcAft>
                      </a:pPr>
                      <a:r>
                        <a:rPr lang="fr-FR" sz="800">
                          <a:effectLst/>
                        </a:rPr>
                        <a:t>2,098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2,309</a:t>
                      </a:r>
                      <a:endParaRPr lang="fr-FR" sz="1100">
                        <a:effectLst/>
                      </a:endParaRPr>
                    </a:p>
                    <a:p>
                      <a:pPr algn="r">
                        <a:lnSpc>
                          <a:spcPct val="115000"/>
                        </a:lnSpc>
                        <a:spcAft>
                          <a:spcPts val="0"/>
                        </a:spcAft>
                      </a:pPr>
                      <a:r>
                        <a:rPr lang="fr-FR" sz="800">
                          <a:effectLst/>
                        </a:rPr>
                        <a:t>2,204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2,363</a:t>
                      </a:r>
                      <a:endParaRPr lang="fr-FR" sz="1100">
                        <a:effectLst/>
                      </a:endParaRPr>
                    </a:p>
                    <a:p>
                      <a:pPr algn="r">
                        <a:lnSpc>
                          <a:spcPct val="115000"/>
                        </a:lnSpc>
                        <a:spcAft>
                          <a:spcPts val="0"/>
                        </a:spcAft>
                      </a:pPr>
                      <a:r>
                        <a:rPr lang="fr-FR" sz="800">
                          <a:effectLst/>
                        </a:rPr>
                        <a:t>2,310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2,468</a:t>
                      </a:r>
                      <a:endParaRPr lang="fr-FR" sz="1100">
                        <a:effectLst/>
                      </a:endParaRPr>
                    </a:p>
                    <a:p>
                      <a:pPr algn="r">
                        <a:lnSpc>
                          <a:spcPct val="115000"/>
                        </a:lnSpc>
                        <a:spcAft>
                          <a:spcPts val="0"/>
                        </a:spcAft>
                      </a:pPr>
                      <a:r>
                        <a:rPr lang="fr-FR" sz="800">
                          <a:effectLst/>
                        </a:rPr>
                        <a:t>2,364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2,469</a:t>
                      </a:r>
                      <a:endParaRPr lang="fr-FR" sz="1100">
                        <a:effectLst/>
                      </a:endParaRPr>
                    </a:p>
                    <a:p>
                      <a:pPr algn="r">
                        <a:lnSpc>
                          <a:spcPct val="115000"/>
                        </a:lnSpc>
                        <a:spcAft>
                          <a:spcPts val="0"/>
                        </a:spcAft>
                      </a:pPr>
                      <a:r>
                        <a:rPr lang="fr-FR" sz="800">
                          <a:effectLst/>
                        </a:rPr>
                        <a:t>2,521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2,522</a:t>
                      </a:r>
                      <a:endParaRPr lang="fr-FR" sz="1100">
                        <a:effectLst/>
                      </a:endParaRPr>
                    </a:p>
                    <a:p>
                      <a:pPr algn="r">
                        <a:lnSpc>
                          <a:spcPct val="115000"/>
                        </a:lnSpc>
                        <a:spcAft>
                          <a:spcPts val="0"/>
                        </a:spcAft>
                      </a:pPr>
                      <a:r>
                        <a:rPr lang="fr-FR" sz="800">
                          <a:effectLst/>
                        </a:rPr>
                        <a:t>2,628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2,629</a:t>
                      </a:r>
                      <a:endParaRPr lang="fr-FR" sz="1100">
                        <a:effectLst/>
                      </a:endParaRPr>
                    </a:p>
                    <a:p>
                      <a:pPr algn="r">
                        <a:lnSpc>
                          <a:spcPct val="115000"/>
                        </a:lnSpc>
                        <a:spcAft>
                          <a:spcPts val="0"/>
                        </a:spcAft>
                      </a:pPr>
                      <a:r>
                        <a:rPr lang="fr-FR" sz="800">
                          <a:effectLst/>
                        </a:rPr>
                        <a:t>2,734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2,735</a:t>
                      </a:r>
                      <a:endParaRPr lang="fr-FR" sz="1100">
                        <a:effectLst/>
                      </a:endParaRPr>
                    </a:p>
                    <a:p>
                      <a:pPr algn="r">
                        <a:lnSpc>
                          <a:spcPct val="115000"/>
                        </a:lnSpc>
                        <a:spcAft>
                          <a:spcPts val="0"/>
                        </a:spcAft>
                      </a:pPr>
                      <a:r>
                        <a:rPr lang="ar-SA" sz="800">
                          <a:effectLst/>
                        </a:rPr>
                        <a:t>فأكثر</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0,053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2,416</a:t>
                      </a:r>
                      <a:endParaRPr lang="fr-FR" sz="1100">
                        <a:effectLst/>
                      </a:endParaRPr>
                    </a:p>
                    <a:p>
                      <a:pPr algn="r">
                        <a:lnSpc>
                          <a:spcPct val="115000"/>
                        </a:lnSpc>
                        <a:spcAft>
                          <a:spcPts val="0"/>
                        </a:spcAft>
                      </a:pPr>
                      <a:r>
                        <a:rPr lang="fr-FR" sz="800">
                          <a:effectLst/>
                        </a:rPr>
                        <a:t>0,106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15000"/>
                        </a:lnSpc>
                        <a:spcAft>
                          <a:spcPts val="0"/>
                        </a:spcAft>
                      </a:pPr>
                      <a:r>
                        <a:rPr lang="ar-SA" sz="800" dirty="0">
                          <a:effectLst/>
                        </a:rPr>
                        <a:t>النسبية</a:t>
                      </a:r>
                      <a:r>
                        <a:rPr lang="fr-FR" sz="800" dirty="0">
                          <a:effectLst/>
                        </a:rPr>
                        <a:t>CV</a:t>
                      </a:r>
                      <a:endParaRPr lang="fr-FR"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8051">
                <a:tc>
                  <a:txBody>
                    <a:bodyPr/>
                    <a:lstStyle/>
                    <a:p>
                      <a:pPr algn="r">
                        <a:lnSpc>
                          <a:spcPct val="115000"/>
                        </a:lnSpc>
                        <a:spcAft>
                          <a:spcPts val="0"/>
                        </a:spcAft>
                      </a:pPr>
                      <a:r>
                        <a:rPr lang="fr-FR" sz="800">
                          <a:effectLst/>
                        </a:rPr>
                        <a:t>108, 904</a:t>
                      </a:r>
                      <a:endParaRPr lang="fr-FR" sz="1100">
                        <a:effectLst/>
                      </a:endParaRPr>
                    </a:p>
                    <a:p>
                      <a:pPr algn="r">
                        <a:lnSpc>
                          <a:spcPct val="115000"/>
                        </a:lnSpc>
                        <a:spcAft>
                          <a:spcPts val="0"/>
                        </a:spcAft>
                      </a:pPr>
                      <a:r>
                        <a:rPr lang="ar-SA" sz="800">
                          <a:effectLst/>
                        </a:rPr>
                        <a:t> فأقل</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112,025</a:t>
                      </a:r>
                      <a:endParaRPr lang="fr-FR" sz="1100">
                        <a:effectLst/>
                      </a:endParaRPr>
                    </a:p>
                    <a:p>
                      <a:pPr algn="r">
                        <a:lnSpc>
                          <a:spcPct val="115000"/>
                        </a:lnSpc>
                        <a:spcAft>
                          <a:spcPts val="0"/>
                        </a:spcAft>
                      </a:pPr>
                      <a:r>
                        <a:rPr lang="fr-FR" sz="800">
                          <a:effectLst/>
                        </a:rPr>
                        <a:t>108, 905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115,145</a:t>
                      </a:r>
                      <a:endParaRPr lang="fr-FR" sz="1100">
                        <a:effectLst/>
                      </a:endParaRPr>
                    </a:p>
                    <a:p>
                      <a:pPr algn="r">
                        <a:lnSpc>
                          <a:spcPct val="115000"/>
                        </a:lnSpc>
                        <a:spcAft>
                          <a:spcPts val="0"/>
                        </a:spcAft>
                      </a:pPr>
                      <a:r>
                        <a:rPr lang="fr-FR" sz="800">
                          <a:effectLst/>
                        </a:rPr>
                        <a:t>112,026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116,706</a:t>
                      </a:r>
                      <a:endParaRPr lang="fr-FR" sz="1100">
                        <a:effectLst/>
                      </a:endParaRPr>
                    </a:p>
                    <a:p>
                      <a:pPr algn="r">
                        <a:lnSpc>
                          <a:spcPct val="115000"/>
                        </a:lnSpc>
                        <a:spcAft>
                          <a:spcPts val="0"/>
                        </a:spcAft>
                      </a:pPr>
                      <a:r>
                        <a:rPr lang="fr-FR" sz="800">
                          <a:effectLst/>
                        </a:rPr>
                        <a:t>115,146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119,826</a:t>
                      </a:r>
                      <a:endParaRPr lang="fr-FR" sz="1100">
                        <a:effectLst/>
                      </a:endParaRPr>
                    </a:p>
                    <a:p>
                      <a:pPr algn="r">
                        <a:lnSpc>
                          <a:spcPct val="115000"/>
                        </a:lnSpc>
                        <a:spcAft>
                          <a:spcPts val="0"/>
                        </a:spcAft>
                      </a:pPr>
                      <a:r>
                        <a:rPr lang="fr-FR" sz="800">
                          <a:effectLst/>
                        </a:rPr>
                        <a:t>116,707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119,827</a:t>
                      </a:r>
                      <a:endParaRPr lang="fr-FR" sz="1100">
                        <a:effectLst/>
                      </a:endParaRPr>
                    </a:p>
                    <a:p>
                      <a:pPr algn="r">
                        <a:lnSpc>
                          <a:spcPct val="115000"/>
                        </a:lnSpc>
                        <a:spcAft>
                          <a:spcPts val="0"/>
                        </a:spcAft>
                      </a:pPr>
                      <a:r>
                        <a:rPr lang="fr-FR" sz="800">
                          <a:effectLst/>
                        </a:rPr>
                        <a:t>121,386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121,387</a:t>
                      </a:r>
                      <a:endParaRPr lang="fr-FR" sz="1100">
                        <a:effectLst/>
                      </a:endParaRPr>
                    </a:p>
                    <a:p>
                      <a:pPr algn="r">
                        <a:lnSpc>
                          <a:spcPct val="115000"/>
                        </a:lnSpc>
                        <a:spcAft>
                          <a:spcPts val="0"/>
                        </a:spcAft>
                      </a:pPr>
                      <a:r>
                        <a:rPr lang="fr-FR" sz="800">
                          <a:effectLst/>
                        </a:rPr>
                        <a:t>124,507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124,508</a:t>
                      </a:r>
                      <a:endParaRPr lang="fr-FR" sz="1100">
                        <a:effectLst/>
                      </a:endParaRPr>
                    </a:p>
                    <a:p>
                      <a:pPr algn="r">
                        <a:lnSpc>
                          <a:spcPct val="115000"/>
                        </a:lnSpc>
                        <a:spcAft>
                          <a:spcPts val="0"/>
                        </a:spcAft>
                      </a:pPr>
                      <a:r>
                        <a:rPr lang="fr-FR" sz="800">
                          <a:effectLst/>
                        </a:rPr>
                        <a:t>127,627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127,628</a:t>
                      </a:r>
                      <a:endParaRPr lang="fr-FR" sz="1100">
                        <a:effectLst/>
                      </a:endParaRPr>
                    </a:p>
                    <a:p>
                      <a:pPr algn="r">
                        <a:lnSpc>
                          <a:spcPct val="115000"/>
                        </a:lnSpc>
                        <a:spcAft>
                          <a:spcPts val="0"/>
                        </a:spcAft>
                      </a:pPr>
                      <a:r>
                        <a:rPr lang="ar-SA" sz="800">
                          <a:effectLst/>
                        </a:rPr>
                        <a:t>فأكثر</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1,560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118,266</a:t>
                      </a:r>
                      <a:endParaRPr lang="fr-FR" sz="1100">
                        <a:effectLst/>
                      </a:endParaRPr>
                    </a:p>
                    <a:p>
                      <a:pPr algn="r">
                        <a:lnSpc>
                          <a:spcPct val="115000"/>
                        </a:lnSpc>
                        <a:spcAft>
                          <a:spcPts val="0"/>
                        </a:spcAft>
                      </a:pPr>
                      <a:r>
                        <a:rPr lang="fr-FR" sz="800">
                          <a:effectLst/>
                        </a:rPr>
                        <a:t>3,120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T A SYST</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8051">
                <a:tc>
                  <a:txBody>
                    <a:bodyPr/>
                    <a:lstStyle/>
                    <a:p>
                      <a:pPr algn="r">
                        <a:lnSpc>
                          <a:spcPct val="115000"/>
                        </a:lnSpc>
                        <a:spcAft>
                          <a:spcPts val="0"/>
                        </a:spcAft>
                      </a:pPr>
                      <a:r>
                        <a:rPr lang="fr-FR" sz="800">
                          <a:effectLst/>
                        </a:rPr>
                        <a:t>59,570</a:t>
                      </a:r>
                      <a:endParaRPr lang="fr-FR" sz="1100">
                        <a:effectLst/>
                      </a:endParaRPr>
                    </a:p>
                    <a:p>
                      <a:pPr algn="r">
                        <a:lnSpc>
                          <a:spcPct val="115000"/>
                        </a:lnSpc>
                        <a:spcAft>
                          <a:spcPts val="0"/>
                        </a:spcAft>
                      </a:pPr>
                      <a:r>
                        <a:rPr lang="ar-SA" sz="800">
                          <a:effectLst/>
                        </a:rPr>
                        <a:t>فأقل</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62,415</a:t>
                      </a:r>
                      <a:endParaRPr lang="fr-FR" sz="1100">
                        <a:effectLst/>
                      </a:endParaRPr>
                    </a:p>
                    <a:p>
                      <a:pPr algn="r">
                        <a:lnSpc>
                          <a:spcPct val="115000"/>
                        </a:lnSpc>
                        <a:spcAft>
                          <a:spcPts val="0"/>
                        </a:spcAft>
                      </a:pPr>
                      <a:r>
                        <a:rPr lang="fr-FR" sz="800">
                          <a:effectLst/>
                        </a:rPr>
                        <a:t>59,571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65,261</a:t>
                      </a:r>
                      <a:endParaRPr lang="fr-FR" sz="1100">
                        <a:effectLst/>
                      </a:endParaRPr>
                    </a:p>
                    <a:p>
                      <a:pPr algn="r">
                        <a:lnSpc>
                          <a:spcPct val="115000"/>
                        </a:lnSpc>
                        <a:spcAft>
                          <a:spcPts val="0"/>
                        </a:spcAft>
                      </a:pPr>
                      <a:r>
                        <a:rPr lang="fr-FR" sz="800">
                          <a:effectLst/>
                        </a:rPr>
                        <a:t>62,416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66,683</a:t>
                      </a:r>
                      <a:endParaRPr lang="fr-FR" sz="1100">
                        <a:effectLst/>
                      </a:endParaRPr>
                    </a:p>
                    <a:p>
                      <a:pPr algn="r">
                        <a:lnSpc>
                          <a:spcPct val="115000"/>
                        </a:lnSpc>
                        <a:spcAft>
                          <a:spcPts val="0"/>
                        </a:spcAft>
                      </a:pPr>
                      <a:r>
                        <a:rPr lang="fr-FR" sz="800">
                          <a:effectLst/>
                        </a:rPr>
                        <a:t>65,262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69,528</a:t>
                      </a:r>
                      <a:endParaRPr lang="fr-FR" sz="1100">
                        <a:effectLst/>
                      </a:endParaRPr>
                    </a:p>
                    <a:p>
                      <a:pPr algn="r">
                        <a:lnSpc>
                          <a:spcPct val="115000"/>
                        </a:lnSpc>
                        <a:spcAft>
                          <a:spcPts val="0"/>
                        </a:spcAft>
                      </a:pPr>
                      <a:r>
                        <a:rPr lang="fr-FR" sz="800">
                          <a:effectLst/>
                        </a:rPr>
                        <a:t>66,684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69,529</a:t>
                      </a:r>
                      <a:endParaRPr lang="fr-FR" sz="1100">
                        <a:effectLst/>
                      </a:endParaRPr>
                    </a:p>
                    <a:p>
                      <a:pPr algn="r">
                        <a:lnSpc>
                          <a:spcPct val="115000"/>
                        </a:lnSpc>
                        <a:spcAft>
                          <a:spcPts val="0"/>
                        </a:spcAft>
                      </a:pPr>
                      <a:r>
                        <a:rPr lang="fr-FR" sz="800">
                          <a:effectLst/>
                        </a:rPr>
                        <a:t>70,951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70,952</a:t>
                      </a:r>
                      <a:endParaRPr lang="fr-FR" sz="1100">
                        <a:effectLst/>
                      </a:endParaRPr>
                    </a:p>
                    <a:p>
                      <a:pPr algn="r">
                        <a:lnSpc>
                          <a:spcPct val="115000"/>
                        </a:lnSpc>
                        <a:spcAft>
                          <a:spcPts val="0"/>
                        </a:spcAft>
                      </a:pPr>
                      <a:r>
                        <a:rPr lang="fr-FR" sz="800">
                          <a:effectLst/>
                        </a:rPr>
                        <a:t>73,796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73,797</a:t>
                      </a:r>
                      <a:endParaRPr lang="fr-FR" sz="1100">
                        <a:effectLst/>
                      </a:endParaRPr>
                    </a:p>
                    <a:p>
                      <a:pPr algn="r">
                        <a:lnSpc>
                          <a:spcPct val="115000"/>
                        </a:lnSpc>
                        <a:spcAft>
                          <a:spcPts val="0"/>
                        </a:spcAft>
                      </a:pPr>
                      <a:r>
                        <a:rPr lang="fr-FR" sz="800">
                          <a:effectLst/>
                        </a:rPr>
                        <a:t>76,642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76,643</a:t>
                      </a:r>
                      <a:endParaRPr lang="fr-FR" sz="1100">
                        <a:effectLst/>
                      </a:endParaRPr>
                    </a:p>
                    <a:p>
                      <a:pPr algn="r">
                        <a:lnSpc>
                          <a:spcPct val="115000"/>
                        </a:lnSpc>
                        <a:spcAft>
                          <a:spcPts val="0"/>
                        </a:spcAft>
                      </a:pPr>
                      <a:r>
                        <a:rPr lang="ar-SA" sz="800">
                          <a:effectLst/>
                        </a:rPr>
                        <a:t>فأكثر</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1,422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68,106</a:t>
                      </a:r>
                      <a:endParaRPr lang="fr-FR" sz="1100">
                        <a:effectLst/>
                      </a:endParaRPr>
                    </a:p>
                    <a:p>
                      <a:pPr algn="r">
                        <a:lnSpc>
                          <a:spcPct val="115000"/>
                        </a:lnSpc>
                        <a:spcAft>
                          <a:spcPts val="0"/>
                        </a:spcAft>
                      </a:pPr>
                      <a:r>
                        <a:rPr lang="fr-FR" sz="800">
                          <a:effectLst/>
                        </a:rPr>
                        <a:t>2,845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T A DIAST</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8051">
                <a:tc>
                  <a:txBody>
                    <a:bodyPr/>
                    <a:lstStyle/>
                    <a:p>
                      <a:pPr algn="r">
                        <a:lnSpc>
                          <a:spcPct val="115000"/>
                        </a:lnSpc>
                        <a:spcAft>
                          <a:spcPts val="0"/>
                        </a:spcAft>
                      </a:pPr>
                      <a:r>
                        <a:rPr lang="fr-FR" sz="800">
                          <a:effectLst/>
                        </a:rPr>
                        <a:t>56,824</a:t>
                      </a:r>
                      <a:endParaRPr lang="fr-FR" sz="1100">
                        <a:effectLst/>
                      </a:endParaRPr>
                    </a:p>
                    <a:p>
                      <a:pPr algn="r">
                        <a:lnSpc>
                          <a:spcPct val="115000"/>
                        </a:lnSpc>
                        <a:spcAft>
                          <a:spcPts val="0"/>
                        </a:spcAft>
                      </a:pPr>
                      <a:r>
                        <a:rPr lang="ar-SA" sz="800">
                          <a:effectLst/>
                        </a:rPr>
                        <a:t>فأقل</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58,922</a:t>
                      </a:r>
                      <a:endParaRPr lang="fr-FR" sz="1100">
                        <a:effectLst/>
                      </a:endParaRPr>
                    </a:p>
                    <a:p>
                      <a:pPr algn="r">
                        <a:lnSpc>
                          <a:spcPct val="115000"/>
                        </a:lnSpc>
                        <a:spcAft>
                          <a:spcPts val="0"/>
                        </a:spcAft>
                      </a:pPr>
                      <a:r>
                        <a:rPr lang="fr-FR" sz="800">
                          <a:effectLst/>
                        </a:rPr>
                        <a:t>56,825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61,021</a:t>
                      </a:r>
                      <a:endParaRPr lang="fr-FR" sz="1100">
                        <a:effectLst/>
                      </a:endParaRPr>
                    </a:p>
                    <a:p>
                      <a:pPr algn="r">
                        <a:lnSpc>
                          <a:spcPct val="115000"/>
                        </a:lnSpc>
                        <a:spcAft>
                          <a:spcPts val="0"/>
                        </a:spcAft>
                      </a:pPr>
                      <a:r>
                        <a:rPr lang="fr-FR" sz="800">
                          <a:effectLst/>
                        </a:rPr>
                        <a:t>58,923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62,070</a:t>
                      </a:r>
                      <a:endParaRPr lang="fr-FR" sz="1100">
                        <a:effectLst/>
                      </a:endParaRPr>
                    </a:p>
                    <a:p>
                      <a:pPr algn="r">
                        <a:lnSpc>
                          <a:spcPct val="115000"/>
                        </a:lnSpc>
                        <a:spcAft>
                          <a:spcPts val="0"/>
                        </a:spcAft>
                      </a:pPr>
                      <a:r>
                        <a:rPr lang="fr-FR" sz="800">
                          <a:effectLst/>
                        </a:rPr>
                        <a:t>61,022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64,168</a:t>
                      </a:r>
                      <a:endParaRPr lang="fr-FR" sz="1100">
                        <a:effectLst/>
                      </a:endParaRPr>
                    </a:p>
                    <a:p>
                      <a:pPr algn="r">
                        <a:lnSpc>
                          <a:spcPct val="115000"/>
                        </a:lnSpc>
                        <a:spcAft>
                          <a:spcPts val="0"/>
                        </a:spcAft>
                      </a:pPr>
                      <a:r>
                        <a:rPr lang="fr-FR" sz="800">
                          <a:effectLst/>
                        </a:rPr>
                        <a:t>62,071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64,169</a:t>
                      </a:r>
                      <a:endParaRPr lang="fr-FR" sz="1100">
                        <a:effectLst/>
                      </a:endParaRPr>
                    </a:p>
                    <a:p>
                      <a:pPr algn="r">
                        <a:lnSpc>
                          <a:spcPct val="115000"/>
                        </a:lnSpc>
                        <a:spcAft>
                          <a:spcPts val="0"/>
                        </a:spcAft>
                      </a:pPr>
                      <a:r>
                        <a:rPr lang="fr-FR" sz="800">
                          <a:effectLst/>
                        </a:rPr>
                        <a:t>65,217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65,218</a:t>
                      </a:r>
                      <a:endParaRPr lang="fr-FR" sz="1100">
                        <a:effectLst/>
                      </a:endParaRPr>
                    </a:p>
                    <a:p>
                      <a:pPr algn="r">
                        <a:lnSpc>
                          <a:spcPct val="115000"/>
                        </a:lnSpc>
                        <a:spcAft>
                          <a:spcPts val="0"/>
                        </a:spcAft>
                      </a:pPr>
                      <a:r>
                        <a:rPr lang="fr-FR" sz="800">
                          <a:effectLst/>
                        </a:rPr>
                        <a:t>67,316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67,317</a:t>
                      </a:r>
                      <a:endParaRPr lang="fr-FR" sz="1100">
                        <a:effectLst/>
                      </a:endParaRPr>
                    </a:p>
                    <a:p>
                      <a:pPr algn="r">
                        <a:lnSpc>
                          <a:spcPct val="115000"/>
                        </a:lnSpc>
                        <a:spcAft>
                          <a:spcPts val="0"/>
                        </a:spcAft>
                      </a:pPr>
                      <a:r>
                        <a:rPr lang="fr-FR" sz="800">
                          <a:effectLst/>
                        </a:rPr>
                        <a:t>69,414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69,415</a:t>
                      </a:r>
                      <a:endParaRPr lang="fr-FR" sz="1100">
                        <a:effectLst/>
                      </a:endParaRPr>
                    </a:p>
                    <a:p>
                      <a:pPr algn="r">
                        <a:lnSpc>
                          <a:spcPct val="115000"/>
                        </a:lnSpc>
                        <a:spcAft>
                          <a:spcPts val="0"/>
                        </a:spcAft>
                      </a:pPr>
                      <a:r>
                        <a:rPr lang="ar-SA" sz="800">
                          <a:effectLst/>
                        </a:rPr>
                        <a:t>فأكثر</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1,049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63,12</a:t>
                      </a:r>
                      <a:endParaRPr lang="fr-FR" sz="1100">
                        <a:effectLst/>
                      </a:endParaRPr>
                    </a:p>
                    <a:p>
                      <a:pPr algn="r">
                        <a:lnSpc>
                          <a:spcPct val="115000"/>
                        </a:lnSpc>
                        <a:spcAft>
                          <a:spcPts val="0"/>
                        </a:spcAft>
                      </a:pPr>
                      <a:r>
                        <a:rPr lang="fr-FR" sz="800">
                          <a:effectLst/>
                        </a:rPr>
                        <a:t>2,098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pulse</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8051">
                <a:tc>
                  <a:txBody>
                    <a:bodyPr/>
                    <a:lstStyle/>
                    <a:p>
                      <a:pPr algn="r">
                        <a:lnSpc>
                          <a:spcPct val="115000"/>
                        </a:lnSpc>
                        <a:spcAft>
                          <a:spcPts val="0"/>
                        </a:spcAft>
                      </a:pPr>
                      <a:r>
                        <a:rPr lang="fr-FR" sz="800">
                          <a:effectLst/>
                        </a:rPr>
                        <a:t>5,128</a:t>
                      </a:r>
                      <a:endParaRPr lang="fr-FR" sz="1100">
                        <a:effectLst/>
                      </a:endParaRPr>
                    </a:p>
                    <a:p>
                      <a:pPr algn="r">
                        <a:lnSpc>
                          <a:spcPct val="115000"/>
                        </a:lnSpc>
                        <a:spcAft>
                          <a:spcPts val="0"/>
                        </a:spcAft>
                      </a:pPr>
                      <a:r>
                        <a:rPr lang="ar-SA" sz="800">
                          <a:effectLst/>
                        </a:rPr>
                        <a:t>فأقل</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5,364</a:t>
                      </a:r>
                      <a:endParaRPr lang="fr-FR" sz="1100">
                        <a:effectLst/>
                      </a:endParaRPr>
                    </a:p>
                    <a:p>
                      <a:pPr algn="r">
                        <a:lnSpc>
                          <a:spcPct val="115000"/>
                        </a:lnSpc>
                        <a:spcAft>
                          <a:spcPts val="0"/>
                        </a:spcAft>
                      </a:pPr>
                      <a:r>
                        <a:rPr lang="fr-FR" sz="800">
                          <a:effectLst/>
                        </a:rPr>
                        <a:t>5,129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5,600</a:t>
                      </a:r>
                      <a:endParaRPr lang="fr-FR" sz="1100">
                        <a:effectLst/>
                      </a:endParaRPr>
                    </a:p>
                    <a:p>
                      <a:pPr algn="r">
                        <a:lnSpc>
                          <a:spcPct val="115000"/>
                        </a:lnSpc>
                        <a:spcAft>
                          <a:spcPts val="0"/>
                        </a:spcAft>
                      </a:pPr>
                      <a:r>
                        <a:rPr lang="fr-FR" sz="800">
                          <a:effectLst/>
                        </a:rPr>
                        <a:t>5,365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5,719</a:t>
                      </a:r>
                      <a:endParaRPr lang="fr-FR" sz="1100">
                        <a:effectLst/>
                      </a:endParaRPr>
                    </a:p>
                    <a:p>
                      <a:pPr algn="r">
                        <a:lnSpc>
                          <a:spcPct val="115000"/>
                        </a:lnSpc>
                        <a:spcAft>
                          <a:spcPts val="0"/>
                        </a:spcAft>
                      </a:pPr>
                      <a:r>
                        <a:rPr lang="fr-FR" sz="800">
                          <a:effectLst/>
                        </a:rPr>
                        <a:t>5,601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5,954</a:t>
                      </a:r>
                      <a:endParaRPr lang="fr-FR" sz="1100">
                        <a:effectLst/>
                      </a:endParaRPr>
                    </a:p>
                    <a:p>
                      <a:pPr algn="r">
                        <a:lnSpc>
                          <a:spcPct val="115000"/>
                        </a:lnSpc>
                        <a:spcAft>
                          <a:spcPts val="0"/>
                        </a:spcAft>
                      </a:pPr>
                      <a:r>
                        <a:rPr lang="fr-FR" sz="800">
                          <a:effectLst/>
                        </a:rPr>
                        <a:t>5,720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5,955</a:t>
                      </a:r>
                      <a:endParaRPr lang="fr-FR" sz="1100">
                        <a:effectLst/>
                      </a:endParaRPr>
                    </a:p>
                    <a:p>
                      <a:pPr algn="r">
                        <a:lnSpc>
                          <a:spcPct val="115000"/>
                        </a:lnSpc>
                        <a:spcAft>
                          <a:spcPts val="0"/>
                        </a:spcAft>
                      </a:pPr>
                      <a:r>
                        <a:rPr lang="fr-FR" sz="800">
                          <a:effectLst/>
                        </a:rPr>
                        <a:t>6,072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6,073</a:t>
                      </a:r>
                      <a:endParaRPr lang="fr-FR" sz="1100">
                        <a:effectLst/>
                      </a:endParaRPr>
                    </a:p>
                    <a:p>
                      <a:pPr algn="r">
                        <a:lnSpc>
                          <a:spcPct val="115000"/>
                        </a:lnSpc>
                        <a:spcAft>
                          <a:spcPts val="0"/>
                        </a:spcAft>
                      </a:pPr>
                      <a:r>
                        <a:rPr lang="fr-FR" sz="800">
                          <a:effectLst/>
                        </a:rPr>
                        <a:t>6,309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6,310</a:t>
                      </a:r>
                      <a:endParaRPr lang="fr-FR" sz="1100">
                        <a:effectLst/>
                      </a:endParaRPr>
                    </a:p>
                    <a:p>
                      <a:pPr algn="r">
                        <a:lnSpc>
                          <a:spcPct val="115000"/>
                        </a:lnSpc>
                        <a:spcAft>
                          <a:spcPts val="0"/>
                        </a:spcAft>
                      </a:pPr>
                      <a:r>
                        <a:rPr lang="fr-FR" sz="800">
                          <a:effectLst/>
                        </a:rPr>
                        <a:t>6,545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6,546</a:t>
                      </a:r>
                      <a:endParaRPr lang="fr-FR" sz="1100">
                        <a:effectLst/>
                      </a:endParaRPr>
                    </a:p>
                    <a:p>
                      <a:pPr algn="r">
                        <a:lnSpc>
                          <a:spcPct val="115000"/>
                        </a:lnSpc>
                        <a:spcAft>
                          <a:spcPts val="0"/>
                        </a:spcAft>
                      </a:pPr>
                      <a:r>
                        <a:rPr lang="ar-SA" sz="800">
                          <a:effectLst/>
                        </a:rPr>
                        <a:t>فأكثر</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0,118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a:effectLst/>
                        </a:rPr>
                        <a:t>5,837</a:t>
                      </a:r>
                      <a:endParaRPr lang="fr-FR" sz="1100">
                        <a:effectLst/>
                      </a:endParaRPr>
                    </a:p>
                    <a:p>
                      <a:pPr algn="r">
                        <a:lnSpc>
                          <a:spcPct val="115000"/>
                        </a:lnSpc>
                        <a:spcAft>
                          <a:spcPts val="0"/>
                        </a:spcAft>
                      </a:pPr>
                      <a:r>
                        <a:rPr lang="fr-FR" sz="800">
                          <a:effectLst/>
                        </a:rPr>
                        <a:t>0,236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a:lnSpc>
                          <a:spcPct val="115000"/>
                        </a:lnSpc>
                        <a:spcAft>
                          <a:spcPts val="0"/>
                        </a:spcAft>
                      </a:pPr>
                      <a:r>
                        <a:rPr lang="fr-FR" sz="800" dirty="0" err="1">
                          <a:effectLst/>
                        </a:rPr>
                        <a:t>ruffier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3358741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3639" y="90484"/>
            <a:ext cx="10763071" cy="875432"/>
          </a:xfrm>
        </p:spPr>
        <p:txBody>
          <a:bodyPr>
            <a:normAutofit/>
          </a:bodyPr>
          <a:lstStyle/>
          <a:p>
            <a:r>
              <a:rPr lang="ar-DZ" sz="1800" b="1" dirty="0">
                <a:solidFill>
                  <a:srgbClr val="FF0000"/>
                </a:solidFill>
              </a:rPr>
              <a:t>الشكل رقم(2):يبين شبكة الشكل الجانبي للاعبي مركز الدفاع في كرة القدم الخاصة بالأعمار الزمنية 17-18-19سنة للقياسات الوظيفية</a:t>
            </a:r>
            <a:endParaRPr lang="fr-FR" sz="1800" b="1" dirty="0">
              <a:solidFill>
                <a:srgbClr val="FF0000"/>
              </a:solidFill>
            </a:endParaRPr>
          </a:p>
        </p:txBody>
      </p:sp>
      <p:pic>
        <p:nvPicPr>
          <p:cNvPr id="4" name="Espace réservé du contenu 3"/>
          <p:cNvPicPr>
            <a:picLocks noGrp="1" noChangeAspect="1"/>
          </p:cNvPicPr>
          <p:nvPr>
            <p:ph sz="quarter" idx="13"/>
          </p:nvPr>
        </p:nvPicPr>
        <p:blipFill>
          <a:blip r:embed="rId2"/>
          <a:stretch>
            <a:fillRect/>
          </a:stretch>
        </p:blipFill>
        <p:spPr>
          <a:xfrm>
            <a:off x="1291405" y="1185349"/>
            <a:ext cx="9604122" cy="4683125"/>
          </a:xfrm>
          <a:prstGeom prst="rect">
            <a:avLst/>
          </a:prstGeom>
        </p:spPr>
      </p:pic>
    </p:spTree>
    <p:extLst>
      <p:ext uri="{BB962C8B-B14F-4D97-AF65-F5344CB8AC3E}">
        <p14:creationId xmlns:p14="http://schemas.microsoft.com/office/powerpoint/2010/main" val="1203815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59228" y="283335"/>
            <a:ext cx="10364451" cy="412124"/>
          </a:xfrm>
        </p:spPr>
        <p:txBody>
          <a:bodyPr>
            <a:normAutofit fontScale="90000"/>
          </a:bodyPr>
          <a:lstStyle/>
          <a:p>
            <a:r>
              <a:rPr lang="ar-IQ" sz="2800" b="1" dirty="0">
                <a:solidFill>
                  <a:srgbClr val="FF0000"/>
                </a:solidFill>
                <a:latin typeface="Amiri" panose="00000500000000000000" pitchFamily="2" charset="-78"/>
                <a:cs typeface="Amiri" panose="00000500000000000000" pitchFamily="2" charset="-78"/>
              </a:rPr>
              <a:t>تحليل </a:t>
            </a:r>
            <a:r>
              <a:rPr lang="ar-IQ" sz="2800" b="1" dirty="0" smtClean="0">
                <a:solidFill>
                  <a:srgbClr val="FF0000"/>
                </a:solidFill>
                <a:latin typeface="Amiri" panose="00000500000000000000" pitchFamily="2" charset="-78"/>
                <a:cs typeface="Amiri" panose="00000500000000000000" pitchFamily="2" charset="-78"/>
              </a:rPr>
              <a:t>النتائج</a:t>
            </a:r>
            <a:r>
              <a:rPr lang="fr-FR" sz="2800" dirty="0">
                <a:solidFill>
                  <a:srgbClr val="FF0000"/>
                </a:solidFill>
                <a:latin typeface="Amiri" panose="00000500000000000000" pitchFamily="2" charset="-78"/>
                <a:cs typeface="Amiri" panose="00000500000000000000" pitchFamily="2" charset="-78"/>
              </a:rPr>
              <a:t/>
            </a:r>
            <a:br>
              <a:rPr lang="fr-FR" sz="2800" dirty="0">
                <a:solidFill>
                  <a:srgbClr val="FF0000"/>
                </a:solidFill>
                <a:latin typeface="Amiri" panose="00000500000000000000" pitchFamily="2" charset="-78"/>
                <a:cs typeface="Amiri" panose="00000500000000000000" pitchFamily="2" charset="-78"/>
              </a:rPr>
            </a:br>
            <a:endParaRPr lang="fr-FR" sz="2800" dirty="0">
              <a:solidFill>
                <a:srgbClr val="FF0000"/>
              </a:solidFill>
              <a:latin typeface="Amiri" panose="00000500000000000000" pitchFamily="2" charset="-78"/>
              <a:cs typeface="Amiri" panose="00000500000000000000" pitchFamily="2" charset="-78"/>
            </a:endParaRPr>
          </a:p>
        </p:txBody>
      </p:sp>
      <p:sp>
        <p:nvSpPr>
          <p:cNvPr id="3" name="Espace réservé du contenu 2"/>
          <p:cNvSpPr>
            <a:spLocks noGrp="1"/>
          </p:cNvSpPr>
          <p:nvPr>
            <p:ph sz="quarter" idx="13"/>
          </p:nvPr>
        </p:nvSpPr>
        <p:spPr>
          <a:xfrm>
            <a:off x="785611" y="947072"/>
            <a:ext cx="10740981" cy="5814336"/>
          </a:xfrm>
        </p:spPr>
        <p:txBody>
          <a:bodyPr>
            <a:normAutofit/>
          </a:bodyPr>
          <a:lstStyle/>
          <a:p>
            <a:pPr marL="0" indent="0" algn="r">
              <a:lnSpc>
                <a:spcPct val="150000"/>
              </a:lnSpc>
              <a:buNone/>
            </a:pPr>
            <a:r>
              <a:rPr lang="ar-DZ" sz="1800" dirty="0">
                <a:latin typeface="Amiri" panose="00000500000000000000" pitchFamily="2" charset="-78"/>
                <a:cs typeface="Amiri" panose="00000500000000000000" pitchFamily="2" charset="-78"/>
              </a:rPr>
              <a:t>ويتضح من الشكل رقم (01) الخاص بشبكة الشكل الجانبي للمدافعين في كرة القدم الخاصة بالأعمار الزمنية 17-18-19 سنة للقياسات </a:t>
            </a:r>
            <a:r>
              <a:rPr lang="ar-DZ" sz="1800" dirty="0" err="1">
                <a:latin typeface="Amiri" panose="00000500000000000000" pitchFamily="2" charset="-78"/>
                <a:cs typeface="Amiri" panose="00000500000000000000" pitchFamily="2" charset="-78"/>
              </a:rPr>
              <a:t>الأنثربومترية</a:t>
            </a:r>
            <a:r>
              <a:rPr lang="ar-DZ" sz="1800" dirty="0">
                <a:latin typeface="Amiri" panose="00000500000000000000" pitchFamily="2" charset="-78"/>
                <a:cs typeface="Amiri" panose="00000500000000000000" pitchFamily="2" charset="-78"/>
              </a:rPr>
              <a:t> والدلالات النسبية للمؤشرات </a:t>
            </a:r>
            <a:r>
              <a:rPr lang="ar-DZ" sz="1800" dirty="0" err="1">
                <a:latin typeface="Amiri" panose="00000500000000000000" pitchFamily="2" charset="-78"/>
                <a:cs typeface="Amiri" panose="00000500000000000000" pitchFamily="2" charset="-78"/>
              </a:rPr>
              <a:t>المرفولوجية</a:t>
            </a:r>
            <a:r>
              <a:rPr lang="ar-DZ" sz="1800" dirty="0">
                <a:latin typeface="Amiri" panose="00000500000000000000" pitchFamily="2" charset="-78"/>
                <a:cs typeface="Amiri" panose="00000500000000000000" pitchFamily="2" charset="-78"/>
              </a:rPr>
              <a:t> أن مستويات قياسات كل من الحد الأعلى والحد الأدنى للاعبي مركز الدفاع للأعمار الزمنية الثلاثة جاءت متماثلة في كثير من القياسات إلا أن لاعبي 17 سنة المدافعين تميزوا </a:t>
            </a:r>
            <a:r>
              <a:rPr lang="ar-DZ" sz="1800" dirty="0" err="1">
                <a:latin typeface="Amiri" panose="00000500000000000000" pitchFamily="2" charset="-78"/>
                <a:cs typeface="Amiri" panose="00000500000000000000" pitchFamily="2" charset="-78"/>
              </a:rPr>
              <a:t>بإنخفاض</a:t>
            </a:r>
            <a:r>
              <a:rPr lang="ar-DZ" sz="1800" dirty="0">
                <a:latin typeface="Amiri" panose="00000500000000000000" pitchFamily="2" charset="-78"/>
                <a:cs typeface="Amiri" panose="00000500000000000000" pitchFamily="2" charset="-78"/>
              </a:rPr>
              <a:t> بعض القياسات مثل الوزن ، مساحة الجسم ، الكتلة العظمية المطلقة ، الكتلة العضلية المطلقة، الكتلة الشحمية المطلقة ، مكون السمنة للنمط الجسمي ، مؤشر الفخذ وتميزوا كذلك </a:t>
            </a:r>
            <a:r>
              <a:rPr lang="ar-DZ" sz="1800" dirty="0" err="1">
                <a:latin typeface="Amiri" panose="00000500000000000000" pitchFamily="2" charset="-78"/>
                <a:cs typeface="Amiri" panose="00000500000000000000" pitchFamily="2" charset="-78"/>
              </a:rPr>
              <a:t>بإرتفاع</a:t>
            </a:r>
            <a:r>
              <a:rPr lang="ar-DZ" sz="1800" dirty="0">
                <a:latin typeface="Amiri" panose="00000500000000000000" pitchFamily="2" charset="-78"/>
                <a:cs typeface="Amiri" panose="00000500000000000000" pitchFamily="2" charset="-78"/>
              </a:rPr>
              <a:t> مؤشر الصلابة لروفيه ((</a:t>
            </a:r>
            <a:r>
              <a:rPr lang="fr-FR" sz="1800" dirty="0" err="1">
                <a:latin typeface="Amiri" panose="00000500000000000000" pitchFamily="2" charset="-78"/>
                <a:cs typeface="Amiri" panose="00000500000000000000" pitchFamily="2" charset="-78"/>
              </a:rPr>
              <a:t>Ruffier</a:t>
            </a:r>
            <a:r>
              <a:rPr lang="fr-FR" sz="1800" dirty="0">
                <a:latin typeface="Amiri" panose="00000500000000000000" pitchFamily="2" charset="-78"/>
                <a:cs typeface="Amiri" panose="00000500000000000000" pitchFamily="2" charset="-78"/>
              </a:rPr>
              <a:t> </a:t>
            </a:r>
            <a:r>
              <a:rPr lang="ar-DZ" sz="1800" dirty="0">
                <a:latin typeface="Amiri" panose="00000500000000000000" pitchFamily="2" charset="-78"/>
                <a:cs typeface="Amiri" panose="00000500000000000000" pitchFamily="2" charset="-78"/>
              </a:rPr>
              <a:t>والذي يؤكد أن لديهم مستوى متوسط من هذا المؤشر ويرجع الباحثون </a:t>
            </a:r>
            <a:r>
              <a:rPr lang="ar-DZ" sz="1800" dirty="0" err="1">
                <a:latin typeface="Amiri" panose="00000500000000000000" pitchFamily="2" charset="-78"/>
                <a:cs typeface="Amiri" panose="00000500000000000000" pitchFamily="2" charset="-78"/>
              </a:rPr>
              <a:t>إنخفاض</a:t>
            </a:r>
            <a:r>
              <a:rPr lang="ar-DZ" sz="1800" dirty="0">
                <a:latin typeface="Amiri" panose="00000500000000000000" pitchFamily="2" charset="-78"/>
                <a:cs typeface="Amiri" panose="00000500000000000000" pitchFamily="2" charset="-78"/>
              </a:rPr>
              <a:t> قياسات لاعبي 17 سنة المدافعين عن أقرانهم لاعبي 18 و19 سنة إلى </a:t>
            </a:r>
            <a:r>
              <a:rPr lang="ar-DZ" sz="1800" dirty="0" err="1">
                <a:latin typeface="Amiri" panose="00000500000000000000" pitchFamily="2" charset="-78"/>
                <a:cs typeface="Amiri" panose="00000500000000000000" pitchFamily="2" charset="-78"/>
              </a:rPr>
              <a:t>إختلاف</a:t>
            </a:r>
            <a:r>
              <a:rPr lang="ar-DZ" sz="1800" dirty="0">
                <a:latin typeface="Amiri" panose="00000500000000000000" pitchFamily="2" charset="-78"/>
                <a:cs typeface="Amiri" panose="00000500000000000000" pitchFamily="2" charset="-78"/>
              </a:rPr>
              <a:t> العمر الزمني وبالتالي سن بدء الممارسة حيث يؤكد (زكي محمد </a:t>
            </a:r>
            <a:r>
              <a:rPr lang="ar-DZ" sz="1800" dirty="0" err="1">
                <a:latin typeface="Amiri" panose="00000500000000000000" pitchFamily="2" charset="-78"/>
                <a:cs typeface="Amiri" panose="00000500000000000000" pitchFamily="2" charset="-78"/>
              </a:rPr>
              <a:t>محمد</a:t>
            </a:r>
            <a:r>
              <a:rPr lang="ar-DZ" sz="1800" dirty="0">
                <a:latin typeface="Amiri" panose="00000500000000000000" pitchFamily="2" charset="-78"/>
                <a:cs typeface="Amiri" panose="00000500000000000000" pitchFamily="2" charset="-78"/>
              </a:rPr>
              <a:t> حسن، 2004) عن (ماس، </a:t>
            </a:r>
            <a:r>
              <a:rPr lang="ar-DZ" sz="1800" dirty="0" err="1">
                <a:latin typeface="Amiri" panose="00000500000000000000" pitchFamily="2" charset="-78"/>
                <a:cs typeface="Amiri" panose="00000500000000000000" pitchFamily="2" charset="-78"/>
              </a:rPr>
              <a:t>فولكز</a:t>
            </a:r>
            <a:r>
              <a:rPr lang="ar-DZ" sz="1800" dirty="0">
                <a:latin typeface="Amiri" panose="00000500000000000000" pitchFamily="2" charset="-78"/>
                <a:cs typeface="Amiri" panose="00000500000000000000" pitchFamily="2" charset="-78"/>
              </a:rPr>
              <a:t>) (</a:t>
            </a:r>
            <a:r>
              <a:rPr lang="fr-FR" sz="1800" dirty="0">
                <a:latin typeface="Amiri" panose="00000500000000000000" pitchFamily="2" charset="-78"/>
                <a:cs typeface="Amiri" panose="00000500000000000000" pitchFamily="2" charset="-78"/>
              </a:rPr>
              <a:t>MASS, FULKNER)</a:t>
            </a:r>
            <a:r>
              <a:rPr lang="ar-DZ" sz="1800" dirty="0">
                <a:latin typeface="Amiri" panose="00000500000000000000" pitchFamily="2" charset="-78"/>
                <a:cs typeface="Amiri" panose="00000500000000000000" pitchFamily="2" charset="-78"/>
              </a:rPr>
              <a:t>على أن </a:t>
            </a:r>
            <a:r>
              <a:rPr lang="ar-DZ" sz="1800" dirty="0" err="1">
                <a:latin typeface="Amiri" panose="00000500000000000000" pitchFamily="2" charset="-78"/>
                <a:cs typeface="Amiri" panose="00000500000000000000" pitchFamily="2" charset="-78"/>
              </a:rPr>
              <a:t>الإختلافات</a:t>
            </a:r>
            <a:r>
              <a:rPr lang="ar-DZ" sz="1800" dirty="0">
                <a:latin typeface="Amiri" panose="00000500000000000000" pitchFamily="2" charset="-78"/>
                <a:cs typeface="Amiri" panose="00000500000000000000" pitchFamily="2" charset="-78"/>
              </a:rPr>
              <a:t> بين الرياضيين مرجعها سن بدء الممارسة ، وقد تميز لاعبي 18 سنة المدافعين عن لاعبي 17 سنة ولاعبي 19 سنة بأن جميع القياسات المطبقة جاءت متماثلة مع قيم خانة الأساس أو خانة الدلالة المثالية مما يؤكد الباحث أن لاعبي 18 سنة لديهم نمو متناسب ومتناسق حيث يناسب المرحلة العمرية التي لديهم وبذلك فإن تحقيق الواجبات والمتطلبات تكون سهلة المنال بحكم أنه ليس لديهم أي نقص في النمو البدني للخصائص المدروسة ، في حين تميز لاعبي 19 سنة المدافعين عن لاعبي 17 و18 سنة في قياسات الطول ، مساحة الحسم ، الكتلة العضلية المطلقة الكتلة ، العظمية المطلقة والكتلة الشحمية المطلقة وباقي القياسات جاءت متماثلة مع خانة الدلالة المثالية </a:t>
            </a:r>
            <a:endParaRPr lang="fr-FR" sz="1800"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4057436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3"/>
          </p:nvPr>
        </p:nvSpPr>
        <p:spPr>
          <a:xfrm>
            <a:off x="373487" y="528033"/>
            <a:ext cx="10908406" cy="6001555"/>
          </a:xfrm>
        </p:spPr>
        <p:txBody>
          <a:bodyPr>
            <a:normAutofit lnSpcReduction="10000"/>
          </a:bodyPr>
          <a:lstStyle/>
          <a:p>
            <a:pPr marL="0" indent="0" algn="r">
              <a:lnSpc>
                <a:spcPct val="150000"/>
              </a:lnSpc>
              <a:buNone/>
            </a:pPr>
            <a:r>
              <a:rPr lang="ar-DZ" dirty="0">
                <a:latin typeface="Amiri" panose="00000500000000000000" pitchFamily="2" charset="-78"/>
                <a:cs typeface="Amiri" panose="00000500000000000000" pitchFamily="2" charset="-78"/>
              </a:rPr>
              <a:t>وبصفة عامة فقد تميز لاعبي 19 سنة عن لاعبي 17 و18 سنة المدافعين في كثير من القياسات والذي يرجعه الباحثون إلى عامل العمر وسن بدء الممارسة وحجم وشدة وكثافة التدريبات الخاصة بهذا العمر مقارنة مع الأعمار الزمنية الأخرى الشيء الذي يؤثر على التكوين </a:t>
            </a:r>
            <a:r>
              <a:rPr lang="ar-DZ" dirty="0" err="1">
                <a:latin typeface="Amiri" panose="00000500000000000000" pitchFamily="2" charset="-78"/>
                <a:cs typeface="Amiri" panose="00000500000000000000" pitchFamily="2" charset="-78"/>
              </a:rPr>
              <a:t>المورفولوجي</a:t>
            </a:r>
            <a:r>
              <a:rPr lang="ar-DZ" dirty="0">
                <a:latin typeface="Amiri" panose="00000500000000000000" pitchFamily="2" charset="-78"/>
                <a:cs typeface="Amiri" panose="00000500000000000000" pitchFamily="2" charset="-78"/>
              </a:rPr>
              <a:t> للاعبين وفي هذا المجال يشير (زكي محمد </a:t>
            </a:r>
            <a:r>
              <a:rPr lang="ar-DZ" dirty="0" err="1">
                <a:latin typeface="Amiri" panose="00000500000000000000" pitchFamily="2" charset="-78"/>
                <a:cs typeface="Amiri" panose="00000500000000000000" pitchFamily="2" charset="-78"/>
              </a:rPr>
              <a:t>محمد</a:t>
            </a:r>
            <a:r>
              <a:rPr lang="ar-DZ" dirty="0">
                <a:latin typeface="Amiri" panose="00000500000000000000" pitchFamily="2" charset="-78"/>
                <a:cs typeface="Amiri" panose="00000500000000000000" pitchFamily="2" charset="-78"/>
              </a:rPr>
              <a:t> حسن، 2004) إن </a:t>
            </a:r>
            <a:r>
              <a:rPr lang="ar-DZ" dirty="0" err="1">
                <a:latin typeface="Amiri" panose="00000500000000000000" pitchFamily="2" charset="-78"/>
                <a:cs typeface="Amiri" panose="00000500000000000000" pitchFamily="2" charset="-78"/>
              </a:rPr>
              <a:t>إختلاف</a:t>
            </a:r>
            <a:r>
              <a:rPr lang="ar-DZ" dirty="0">
                <a:latin typeface="Amiri" panose="00000500000000000000" pitchFamily="2" charset="-78"/>
                <a:cs typeface="Amiri" panose="00000500000000000000" pitchFamily="2" charset="-78"/>
              </a:rPr>
              <a:t> المراحل السنية وكذا طول مدى الممارسة بالنسبة لعينة البحث ينعكس بالتالي على القياسات الجسمية المطبقة وعموما فإن </a:t>
            </a:r>
            <a:r>
              <a:rPr lang="ar-DZ" dirty="0" err="1">
                <a:latin typeface="Amiri" panose="00000500000000000000" pitchFamily="2" charset="-78"/>
                <a:cs typeface="Amiri" panose="00000500000000000000" pitchFamily="2" charset="-78"/>
              </a:rPr>
              <a:t>الإختلافات</a:t>
            </a:r>
            <a:r>
              <a:rPr lang="ar-DZ" dirty="0">
                <a:latin typeface="Amiri" panose="00000500000000000000" pitchFamily="2" charset="-78"/>
                <a:cs typeface="Amiri" panose="00000500000000000000" pitchFamily="2" charset="-78"/>
              </a:rPr>
              <a:t> في هذه القياسات عند مقارنة اللاعبين بعضهم لبعض يصبح من الأمور المتوقعة كما يمكن إرجاع </a:t>
            </a:r>
            <a:r>
              <a:rPr lang="ar-DZ" dirty="0" err="1">
                <a:latin typeface="Amiri" panose="00000500000000000000" pitchFamily="2" charset="-78"/>
                <a:cs typeface="Amiri" panose="00000500000000000000" pitchFamily="2" charset="-78"/>
              </a:rPr>
              <a:t>الإختلافات</a:t>
            </a:r>
            <a:r>
              <a:rPr lang="ar-DZ" dirty="0">
                <a:latin typeface="Amiri" panose="00000500000000000000" pitchFamily="2" charset="-78"/>
                <a:cs typeface="Amiri" panose="00000500000000000000" pitchFamily="2" charset="-78"/>
              </a:rPr>
              <a:t> بين اللاعبين إلى عامل التدريب والعبء الواقع عليهم أثناء فترة </a:t>
            </a:r>
            <a:r>
              <a:rPr lang="ar-DZ" dirty="0" smtClean="0">
                <a:latin typeface="Amiri" panose="00000500000000000000" pitchFamily="2" charset="-78"/>
                <a:cs typeface="Amiri" panose="00000500000000000000" pitchFamily="2" charset="-78"/>
              </a:rPr>
              <a:t>التدريب </a:t>
            </a:r>
            <a:r>
              <a:rPr lang="ar-DZ" dirty="0">
                <a:latin typeface="Amiri" panose="00000500000000000000" pitchFamily="2" charset="-78"/>
                <a:cs typeface="Amiri" panose="00000500000000000000" pitchFamily="2" charset="-78"/>
              </a:rPr>
              <a:t>لذلك يوضح كل من </a:t>
            </a:r>
            <a:r>
              <a:rPr lang="ar-DZ" dirty="0" err="1">
                <a:latin typeface="Amiri" panose="00000500000000000000" pitchFamily="2" charset="-78"/>
                <a:cs typeface="Amiri" panose="00000500000000000000" pitchFamily="2" charset="-78"/>
              </a:rPr>
              <a:t>ماتيوس</a:t>
            </a:r>
            <a:r>
              <a:rPr lang="ar-DZ" dirty="0">
                <a:latin typeface="Amiri" panose="00000500000000000000" pitchFamily="2" charset="-78"/>
                <a:cs typeface="Amiri" panose="00000500000000000000" pitchFamily="2" charset="-78"/>
              </a:rPr>
              <a:t> ، فوكس (</a:t>
            </a:r>
            <a:r>
              <a:rPr lang="fr-FR" dirty="0">
                <a:latin typeface="Amiri" panose="00000500000000000000" pitchFamily="2" charset="-78"/>
                <a:cs typeface="Amiri" panose="00000500000000000000" pitchFamily="2" charset="-78"/>
              </a:rPr>
              <a:t>MATHEWS. K ,FOX.L، 1976) ، </a:t>
            </a:r>
            <a:r>
              <a:rPr lang="ar-DZ" dirty="0" err="1">
                <a:latin typeface="Amiri" panose="00000500000000000000" pitchFamily="2" charset="-78"/>
                <a:cs typeface="Amiri" panose="00000500000000000000" pitchFamily="2" charset="-78"/>
              </a:rPr>
              <a:t>مورهاوس</a:t>
            </a:r>
            <a:r>
              <a:rPr lang="ar-DZ" dirty="0">
                <a:latin typeface="Amiri" panose="00000500000000000000" pitchFamily="2" charset="-78"/>
                <a:cs typeface="Amiri" panose="00000500000000000000" pitchFamily="2" charset="-78"/>
              </a:rPr>
              <a:t> </a:t>
            </a:r>
            <a:r>
              <a:rPr lang="ar-DZ" dirty="0" err="1">
                <a:latin typeface="Amiri" panose="00000500000000000000" pitchFamily="2" charset="-78"/>
                <a:cs typeface="Amiri" panose="00000500000000000000" pitchFamily="2" charset="-78"/>
              </a:rPr>
              <a:t>وميللر</a:t>
            </a:r>
            <a:r>
              <a:rPr lang="ar-DZ" dirty="0">
                <a:latin typeface="Amiri" panose="00000500000000000000" pitchFamily="2" charset="-78"/>
                <a:cs typeface="Amiri" panose="00000500000000000000" pitchFamily="2" charset="-78"/>
              </a:rPr>
              <a:t> (</a:t>
            </a:r>
            <a:r>
              <a:rPr lang="fr-FR" dirty="0">
                <a:latin typeface="Amiri" panose="00000500000000000000" pitchFamily="2" charset="-78"/>
                <a:cs typeface="Amiri" panose="00000500000000000000" pitchFamily="2" charset="-78"/>
              </a:rPr>
              <a:t>MOREHOUSE L.E,MILLER A.T، 1971) </a:t>
            </a:r>
            <a:r>
              <a:rPr lang="ar-DZ" dirty="0">
                <a:latin typeface="Amiri" panose="00000500000000000000" pitchFamily="2" charset="-78"/>
                <a:cs typeface="Amiri" panose="00000500000000000000" pitchFamily="2" charset="-78"/>
              </a:rPr>
              <a:t>على أن التدريب الرياضي المتواصل لفترة طويلة والمخطط له أثره على النمو </a:t>
            </a:r>
            <a:r>
              <a:rPr lang="ar-DZ" dirty="0" err="1">
                <a:latin typeface="Amiri" panose="00000500000000000000" pitchFamily="2" charset="-78"/>
                <a:cs typeface="Amiri" panose="00000500000000000000" pitchFamily="2" charset="-78"/>
              </a:rPr>
              <a:t>المرفولوجي</a:t>
            </a:r>
            <a:r>
              <a:rPr lang="ar-DZ" dirty="0">
                <a:latin typeface="Amiri" panose="00000500000000000000" pitchFamily="2" charset="-78"/>
                <a:cs typeface="Amiri" panose="00000500000000000000" pitchFamily="2" charset="-78"/>
              </a:rPr>
              <a:t> للاعبين وينتج عن هذا </a:t>
            </a:r>
            <a:r>
              <a:rPr lang="ar-DZ" dirty="0" err="1">
                <a:latin typeface="Amiri" panose="00000500000000000000" pitchFamily="2" charset="-78"/>
                <a:cs typeface="Amiri" panose="00000500000000000000" pitchFamily="2" charset="-78"/>
              </a:rPr>
              <a:t>إصطباغ</a:t>
            </a:r>
            <a:r>
              <a:rPr lang="ar-DZ" dirty="0">
                <a:latin typeface="Amiri" panose="00000500000000000000" pitchFamily="2" charset="-78"/>
                <a:cs typeface="Amiri" panose="00000500000000000000" pitchFamily="2" charset="-78"/>
              </a:rPr>
              <a:t> أجسامهم بالصيغة </a:t>
            </a:r>
            <a:r>
              <a:rPr lang="ar-DZ" dirty="0" err="1">
                <a:latin typeface="Amiri" panose="00000500000000000000" pitchFamily="2" charset="-78"/>
                <a:cs typeface="Amiri" panose="00000500000000000000" pitchFamily="2" charset="-78"/>
              </a:rPr>
              <a:t>الميزومورفية</a:t>
            </a:r>
            <a:r>
              <a:rPr lang="ar-DZ" dirty="0">
                <a:latin typeface="Amiri" panose="00000500000000000000" pitchFamily="2" charset="-78"/>
                <a:cs typeface="Amiri" panose="00000500000000000000" pitchFamily="2" charset="-78"/>
              </a:rPr>
              <a:t> (العضلية) الناتجة عن كمية </a:t>
            </a:r>
            <a:r>
              <a:rPr lang="ar-DZ" dirty="0" smtClean="0">
                <a:latin typeface="Amiri" panose="00000500000000000000" pitchFamily="2" charset="-78"/>
                <a:cs typeface="Amiri" panose="00000500000000000000" pitchFamily="2" charset="-78"/>
              </a:rPr>
              <a:t>التدريب</a:t>
            </a:r>
            <a:endParaRPr lang="fr-FR" dirty="0" smtClean="0">
              <a:latin typeface="Amiri" panose="00000500000000000000" pitchFamily="2" charset="-78"/>
              <a:cs typeface="Amiri" panose="00000500000000000000" pitchFamily="2" charset="-78"/>
            </a:endParaRPr>
          </a:p>
          <a:p>
            <a:pPr marL="0" indent="0" algn="r">
              <a:lnSpc>
                <a:spcPct val="150000"/>
              </a:lnSpc>
              <a:buNone/>
            </a:pPr>
            <a:endParaRPr lang="fr-FR" dirty="0">
              <a:latin typeface="Amiri" panose="00000500000000000000" pitchFamily="2" charset="-78"/>
              <a:cs typeface="Amiri" panose="00000500000000000000" pitchFamily="2" charset="-78"/>
            </a:endParaRPr>
          </a:p>
          <a:p>
            <a:pPr marL="0" indent="0" algn="r">
              <a:lnSpc>
                <a:spcPct val="150000"/>
              </a:lnSpc>
              <a:buNone/>
            </a:pPr>
            <a:r>
              <a:rPr lang="ar-DZ" dirty="0" smtClean="0">
                <a:latin typeface="Amiri" panose="00000500000000000000" pitchFamily="2" charset="-78"/>
                <a:cs typeface="Amiri" panose="00000500000000000000" pitchFamily="2" charset="-78"/>
              </a:rPr>
              <a:t> </a:t>
            </a:r>
            <a:r>
              <a:rPr lang="ar-DZ" dirty="0">
                <a:latin typeface="Amiri" panose="00000500000000000000" pitchFamily="2" charset="-78"/>
                <a:cs typeface="Amiri" panose="00000500000000000000" pitchFamily="2" charset="-78"/>
              </a:rPr>
              <a:t>ويؤكد كذلك الباحثون أن تفوق لاعبي 19 سنة في الطول عن لاعبي 17 سنة و18 سنة إلى مشكلة عدم </a:t>
            </a:r>
            <a:r>
              <a:rPr lang="ar-DZ" dirty="0" err="1">
                <a:latin typeface="Amiri" panose="00000500000000000000" pitchFamily="2" charset="-78"/>
                <a:cs typeface="Amiri" panose="00000500000000000000" pitchFamily="2" charset="-78"/>
              </a:rPr>
              <a:t>إكتمال</a:t>
            </a:r>
            <a:r>
              <a:rPr lang="ar-DZ" dirty="0">
                <a:latin typeface="Amiri" panose="00000500000000000000" pitchFamily="2" charset="-78"/>
                <a:cs typeface="Amiri" panose="00000500000000000000" pitchFamily="2" charset="-78"/>
              </a:rPr>
              <a:t> النمو الكلي للاعبي 17 و18 سنة مما يظهر تفوقا للاعبي 19 سنة في الطول ويدعم الباحث هذه النتيجة بما ذكره (زكي محمد </a:t>
            </a:r>
            <a:r>
              <a:rPr lang="ar-DZ" dirty="0" err="1">
                <a:latin typeface="Amiri" panose="00000500000000000000" pitchFamily="2" charset="-78"/>
                <a:cs typeface="Amiri" panose="00000500000000000000" pitchFamily="2" charset="-78"/>
              </a:rPr>
              <a:t>محمد</a:t>
            </a:r>
            <a:r>
              <a:rPr lang="ar-DZ" dirty="0">
                <a:latin typeface="Amiri" panose="00000500000000000000" pitchFamily="2" charset="-78"/>
                <a:cs typeface="Amiri" panose="00000500000000000000" pitchFamily="2" charset="-78"/>
              </a:rPr>
              <a:t> حسن، 2004) بأن نهاية مرحلة النمو لم يصل إليها لاعبي 17 و18 سنة لأن ثبات طول الجسم يكون في نهاية المرحلة السنية تحت 22 سنة وبالتالي فإن لاعبي 19 سنة الأقرب إلى هذه المرحلة مما يؤكد تفوقهم على غيرهم في القياسات بصفة عامة وفي الطول بصفة خاصة.</a:t>
            </a: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2064635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580">
                                          <p:stCondLst>
                                            <p:cond delay="0"/>
                                          </p:stCondLst>
                                        </p:cTn>
                                        <p:tgtEl>
                                          <p:spTgt spid="3">
                                            <p:txEl>
                                              <p:pRg st="2" end="2"/>
                                            </p:txEl>
                                          </p:spTgt>
                                        </p:tgtEl>
                                      </p:cBhvr>
                                    </p:animEffect>
                                    <p:anim calcmode="lin" valueType="num">
                                      <p:cBhvr>
                                        <p:cTn id="2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2" end="2"/>
                                            </p:txEl>
                                          </p:spTgt>
                                        </p:tgtEl>
                                      </p:cBhvr>
                                      <p:to x="100000" y="60000"/>
                                    </p:animScale>
                                    <p:animScale>
                                      <p:cBhvr>
                                        <p:cTn id="30" dur="166" decel="50000">
                                          <p:stCondLst>
                                            <p:cond delay="676"/>
                                          </p:stCondLst>
                                        </p:cTn>
                                        <p:tgtEl>
                                          <p:spTgt spid="3">
                                            <p:txEl>
                                              <p:pRg st="2" end="2"/>
                                            </p:txEl>
                                          </p:spTgt>
                                        </p:tgtEl>
                                      </p:cBhvr>
                                      <p:to x="100000" y="100000"/>
                                    </p:animScale>
                                    <p:animScale>
                                      <p:cBhvr>
                                        <p:cTn id="31" dur="26">
                                          <p:stCondLst>
                                            <p:cond delay="1312"/>
                                          </p:stCondLst>
                                        </p:cTn>
                                        <p:tgtEl>
                                          <p:spTgt spid="3">
                                            <p:txEl>
                                              <p:pRg st="2" end="2"/>
                                            </p:txEl>
                                          </p:spTgt>
                                        </p:tgtEl>
                                      </p:cBhvr>
                                      <p:to x="100000" y="80000"/>
                                    </p:animScale>
                                    <p:animScale>
                                      <p:cBhvr>
                                        <p:cTn id="32" dur="166" decel="50000">
                                          <p:stCondLst>
                                            <p:cond delay="1338"/>
                                          </p:stCondLst>
                                        </p:cTn>
                                        <p:tgtEl>
                                          <p:spTgt spid="3">
                                            <p:txEl>
                                              <p:pRg st="2" end="2"/>
                                            </p:txEl>
                                          </p:spTgt>
                                        </p:tgtEl>
                                      </p:cBhvr>
                                      <p:to x="100000" y="100000"/>
                                    </p:animScale>
                                    <p:animScale>
                                      <p:cBhvr>
                                        <p:cTn id="33" dur="26">
                                          <p:stCondLst>
                                            <p:cond delay="1642"/>
                                          </p:stCondLst>
                                        </p:cTn>
                                        <p:tgtEl>
                                          <p:spTgt spid="3">
                                            <p:txEl>
                                              <p:pRg st="2" end="2"/>
                                            </p:txEl>
                                          </p:spTgt>
                                        </p:tgtEl>
                                      </p:cBhvr>
                                      <p:to x="100000" y="90000"/>
                                    </p:animScale>
                                    <p:animScale>
                                      <p:cBhvr>
                                        <p:cTn id="34" dur="166" decel="50000">
                                          <p:stCondLst>
                                            <p:cond delay="1668"/>
                                          </p:stCondLst>
                                        </p:cTn>
                                        <p:tgtEl>
                                          <p:spTgt spid="3">
                                            <p:txEl>
                                              <p:pRg st="2" end="2"/>
                                            </p:txEl>
                                          </p:spTgt>
                                        </p:tgtEl>
                                      </p:cBhvr>
                                      <p:to x="100000" y="100000"/>
                                    </p:animScale>
                                    <p:animScale>
                                      <p:cBhvr>
                                        <p:cTn id="35" dur="26">
                                          <p:stCondLst>
                                            <p:cond delay="1808"/>
                                          </p:stCondLst>
                                        </p:cTn>
                                        <p:tgtEl>
                                          <p:spTgt spid="3">
                                            <p:txEl>
                                              <p:pRg st="2" end="2"/>
                                            </p:txEl>
                                          </p:spTgt>
                                        </p:tgtEl>
                                      </p:cBhvr>
                                      <p:to x="100000" y="95000"/>
                                    </p:animScale>
                                    <p:animScale>
                                      <p:cBhvr>
                                        <p:cTn id="36"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3"/>
          </p:nvPr>
        </p:nvSpPr>
        <p:spPr>
          <a:xfrm>
            <a:off x="875763" y="206062"/>
            <a:ext cx="10586433" cy="6284890"/>
          </a:xfrm>
        </p:spPr>
        <p:txBody>
          <a:bodyPr>
            <a:normAutofit/>
          </a:bodyPr>
          <a:lstStyle/>
          <a:p>
            <a:pPr marL="0" indent="0" algn="r">
              <a:lnSpc>
                <a:spcPct val="150000"/>
              </a:lnSpc>
              <a:buNone/>
            </a:pPr>
            <a:r>
              <a:rPr lang="ar-DZ" dirty="0">
                <a:latin typeface="Amiri" panose="00000500000000000000" pitchFamily="2" charset="-78"/>
                <a:cs typeface="Amiri" panose="00000500000000000000" pitchFamily="2" charset="-78"/>
              </a:rPr>
              <a:t>كما يتضح من الشكل رقم (02) والخاص بشبكة الشكل الجانبي للمدافعين في كرة القدم للأعمار الزمنية 17-18-19 سنة في القياسات الوظيفية أن جميع هذه القياسات ولكل الأعمار الزمنية جاءت متماثلة مع خانة الدلالة المثالية أو خاصة الأساس التي وضعت في وسط الشبكة ما عدا تفوق وتميز لاعبي 19 سنة في السعة الحيوية المطلقة حيث أظهرت شبكة الشكل الجانبي </a:t>
            </a:r>
            <a:r>
              <a:rPr lang="ar-DZ" dirty="0" err="1">
                <a:latin typeface="Amiri" panose="00000500000000000000" pitchFamily="2" charset="-78"/>
                <a:cs typeface="Amiri" panose="00000500000000000000" pitchFamily="2" charset="-78"/>
              </a:rPr>
              <a:t>إنحراف</a:t>
            </a:r>
            <a:r>
              <a:rPr lang="ar-DZ" dirty="0">
                <a:latin typeface="Amiri" panose="00000500000000000000" pitchFamily="2" charset="-78"/>
                <a:cs typeface="Amiri" panose="00000500000000000000" pitchFamily="2" charset="-78"/>
              </a:rPr>
              <a:t> قيمة السعة الحيوية عن الدلالة المثالية ويرجع الباحثون تميز لاعبي 19 سنة في السعة الحيوية المطلقة إلى عامل التدريب المكثف الذي يقع على عاتق هذا العمر الزمني وبالتالي يظهر تفوقا ملحوظا على غيره ، وبصفة عامة فإن جميع الأعمار الزمنية لديهم خصائص وظيفية تناسب المرحلة العمرية ما عدا </a:t>
            </a:r>
            <a:r>
              <a:rPr lang="ar-DZ" dirty="0" err="1">
                <a:latin typeface="Amiri" panose="00000500000000000000" pitchFamily="2" charset="-78"/>
                <a:cs typeface="Amiri" panose="00000500000000000000" pitchFamily="2" charset="-78"/>
              </a:rPr>
              <a:t>إنخفاض</a:t>
            </a:r>
            <a:r>
              <a:rPr lang="ar-DZ" dirty="0">
                <a:latin typeface="Amiri" panose="00000500000000000000" pitchFamily="2" charset="-78"/>
                <a:cs typeface="Amiri" panose="00000500000000000000" pitchFamily="2" charset="-78"/>
              </a:rPr>
              <a:t> بعض القياسات مثل الحد الأقصى </a:t>
            </a:r>
            <a:r>
              <a:rPr lang="ar-DZ" dirty="0" err="1">
                <a:latin typeface="Amiri" panose="00000500000000000000" pitchFamily="2" charset="-78"/>
                <a:cs typeface="Amiri" panose="00000500000000000000" pitchFamily="2" charset="-78"/>
              </a:rPr>
              <a:t>لإستهلاك</a:t>
            </a:r>
            <a:r>
              <a:rPr lang="ar-DZ" dirty="0">
                <a:latin typeface="Amiri" panose="00000500000000000000" pitchFamily="2" charset="-78"/>
                <a:cs typeface="Amiri" panose="00000500000000000000" pitchFamily="2" charset="-78"/>
              </a:rPr>
              <a:t> الأكسجين (</a:t>
            </a:r>
            <a:r>
              <a:rPr lang="fr-FR" dirty="0">
                <a:latin typeface="Amiri" panose="00000500000000000000" pitchFamily="2" charset="-78"/>
                <a:cs typeface="Amiri" panose="00000500000000000000" pitchFamily="2" charset="-78"/>
              </a:rPr>
              <a:t>VO2max) </a:t>
            </a:r>
            <a:r>
              <a:rPr lang="ar-DZ" dirty="0">
                <a:latin typeface="Amiri" panose="00000500000000000000" pitchFamily="2" charset="-78"/>
                <a:cs typeface="Amiri" panose="00000500000000000000" pitchFamily="2" charset="-78"/>
              </a:rPr>
              <a:t>والسرعة القصوى الهوائية (</a:t>
            </a:r>
            <a:r>
              <a:rPr lang="fr-FR" dirty="0">
                <a:latin typeface="Amiri" panose="00000500000000000000" pitchFamily="2" charset="-78"/>
                <a:cs typeface="Amiri" panose="00000500000000000000" pitchFamily="2" charset="-78"/>
              </a:rPr>
              <a:t>VMA) </a:t>
            </a:r>
            <a:r>
              <a:rPr lang="ar-DZ" dirty="0">
                <a:latin typeface="Amiri" panose="00000500000000000000" pitchFamily="2" charset="-78"/>
                <a:cs typeface="Amiri" panose="00000500000000000000" pitchFamily="2" charset="-78"/>
              </a:rPr>
              <a:t>اللذان أظهرا عجزا مقارنة بنتائج المستوى </a:t>
            </a:r>
            <a:r>
              <a:rPr lang="ar-DZ" dirty="0" smtClean="0">
                <a:latin typeface="Amiri" panose="00000500000000000000" pitchFamily="2" charset="-78"/>
                <a:cs typeface="Amiri" panose="00000500000000000000" pitchFamily="2" charset="-78"/>
              </a:rPr>
              <a:t>العالي </a:t>
            </a:r>
            <a:r>
              <a:rPr lang="ar-DZ" dirty="0">
                <a:latin typeface="Amiri" panose="00000500000000000000" pitchFamily="2" charset="-78"/>
                <a:cs typeface="Amiri" panose="00000500000000000000" pitchFamily="2" charset="-78"/>
              </a:rPr>
              <a:t>لذلك يؤكد الباحثون على ضرورة ضبط البرنامج التدريبي بصفة علمية حتى يحقق رفع هذه المتطلبات الهامة إلى مستوى أعلى لأنهما من المؤشرات الهامة التي تساعد على فعالية الأداء </a:t>
            </a:r>
            <a:r>
              <a:rPr lang="ar-DZ" dirty="0" smtClean="0">
                <a:latin typeface="Amiri" panose="00000500000000000000" pitchFamily="2" charset="-78"/>
                <a:cs typeface="Amiri" panose="00000500000000000000" pitchFamily="2" charset="-78"/>
              </a:rPr>
              <a:t>،</a:t>
            </a:r>
            <a:endParaRPr lang="fr-FR" dirty="0" smtClean="0">
              <a:latin typeface="Amiri" panose="00000500000000000000" pitchFamily="2" charset="-78"/>
              <a:cs typeface="Amiri" panose="00000500000000000000" pitchFamily="2" charset="-78"/>
            </a:endParaRPr>
          </a:p>
          <a:p>
            <a:pPr marL="0" indent="0" algn="r">
              <a:lnSpc>
                <a:spcPct val="150000"/>
              </a:lnSpc>
              <a:buNone/>
            </a:pPr>
            <a:r>
              <a:rPr lang="ar-DZ" dirty="0" smtClean="0">
                <a:latin typeface="Amiri" panose="00000500000000000000" pitchFamily="2" charset="-78"/>
                <a:cs typeface="Amiri" panose="00000500000000000000" pitchFamily="2" charset="-78"/>
              </a:rPr>
              <a:t> </a:t>
            </a:r>
            <a:r>
              <a:rPr lang="ar-DZ" dirty="0">
                <a:latin typeface="Amiri" panose="00000500000000000000" pitchFamily="2" charset="-78"/>
                <a:cs typeface="Amiri" panose="00000500000000000000" pitchFamily="2" charset="-78"/>
              </a:rPr>
              <a:t>ويرى الباحثون أن إرجاع تقارب مستوى القياسات الوظيفية بين لاعبي 17 و18 و19 سنة إلى تقارب مدة الممارسة وبالتالي يظهر التأثير الواضح لكمية التدريبات مما ينتج عنه تكيف وظيفي لجميع الأجهزة الفسيولوجية حيث يؤكد الباحثون أن جميع القياسات الوظيفية المستخدمة في تصميم ورسم شبكة الشكل الجانبي تتأثر بعامل التدريب وخاصة مدة الممارسة وكمية التدريبات فيما يخص الحجم والشدة والكثافة.</a:t>
            </a: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1540483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wipe(down)">
                                      <p:cBhvr>
                                        <p:cTn id="23" dur="580">
                                          <p:stCondLst>
                                            <p:cond delay="0"/>
                                          </p:stCondLst>
                                        </p:cTn>
                                        <p:tgtEl>
                                          <p:spTgt spid="3">
                                            <p:txEl>
                                              <p:pRg st="1" end="1"/>
                                            </p:txEl>
                                          </p:spTgt>
                                        </p:tgtEl>
                                      </p:cBhvr>
                                    </p:animEffect>
                                    <p:anim calcmode="lin" valueType="num">
                                      <p:cBhvr>
                                        <p:cTn id="2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1" end="1"/>
                                            </p:txEl>
                                          </p:spTgt>
                                        </p:tgtEl>
                                      </p:cBhvr>
                                      <p:to x="100000" y="60000"/>
                                    </p:animScale>
                                    <p:animScale>
                                      <p:cBhvr>
                                        <p:cTn id="30" dur="166" decel="50000">
                                          <p:stCondLst>
                                            <p:cond delay="676"/>
                                          </p:stCondLst>
                                        </p:cTn>
                                        <p:tgtEl>
                                          <p:spTgt spid="3">
                                            <p:txEl>
                                              <p:pRg st="1" end="1"/>
                                            </p:txEl>
                                          </p:spTgt>
                                        </p:tgtEl>
                                      </p:cBhvr>
                                      <p:to x="100000" y="100000"/>
                                    </p:animScale>
                                    <p:animScale>
                                      <p:cBhvr>
                                        <p:cTn id="31" dur="26">
                                          <p:stCondLst>
                                            <p:cond delay="1312"/>
                                          </p:stCondLst>
                                        </p:cTn>
                                        <p:tgtEl>
                                          <p:spTgt spid="3">
                                            <p:txEl>
                                              <p:pRg st="1" end="1"/>
                                            </p:txEl>
                                          </p:spTgt>
                                        </p:tgtEl>
                                      </p:cBhvr>
                                      <p:to x="100000" y="80000"/>
                                    </p:animScale>
                                    <p:animScale>
                                      <p:cBhvr>
                                        <p:cTn id="32" dur="166" decel="50000">
                                          <p:stCondLst>
                                            <p:cond delay="1338"/>
                                          </p:stCondLst>
                                        </p:cTn>
                                        <p:tgtEl>
                                          <p:spTgt spid="3">
                                            <p:txEl>
                                              <p:pRg st="1" end="1"/>
                                            </p:txEl>
                                          </p:spTgt>
                                        </p:tgtEl>
                                      </p:cBhvr>
                                      <p:to x="100000" y="100000"/>
                                    </p:animScale>
                                    <p:animScale>
                                      <p:cBhvr>
                                        <p:cTn id="33" dur="26">
                                          <p:stCondLst>
                                            <p:cond delay="1642"/>
                                          </p:stCondLst>
                                        </p:cTn>
                                        <p:tgtEl>
                                          <p:spTgt spid="3">
                                            <p:txEl>
                                              <p:pRg st="1" end="1"/>
                                            </p:txEl>
                                          </p:spTgt>
                                        </p:tgtEl>
                                      </p:cBhvr>
                                      <p:to x="100000" y="90000"/>
                                    </p:animScale>
                                    <p:animScale>
                                      <p:cBhvr>
                                        <p:cTn id="34" dur="166" decel="50000">
                                          <p:stCondLst>
                                            <p:cond delay="1668"/>
                                          </p:stCondLst>
                                        </p:cTn>
                                        <p:tgtEl>
                                          <p:spTgt spid="3">
                                            <p:txEl>
                                              <p:pRg st="1" end="1"/>
                                            </p:txEl>
                                          </p:spTgt>
                                        </p:tgtEl>
                                      </p:cBhvr>
                                      <p:to x="100000" y="100000"/>
                                    </p:animScale>
                                    <p:animScale>
                                      <p:cBhvr>
                                        <p:cTn id="35" dur="26">
                                          <p:stCondLst>
                                            <p:cond delay="1808"/>
                                          </p:stCondLst>
                                        </p:cTn>
                                        <p:tgtEl>
                                          <p:spTgt spid="3">
                                            <p:txEl>
                                              <p:pRg st="1" end="1"/>
                                            </p:txEl>
                                          </p:spTgt>
                                        </p:tgtEl>
                                      </p:cBhvr>
                                      <p:to x="100000" y="95000"/>
                                    </p:animScale>
                                    <p:animScale>
                                      <p:cBhvr>
                                        <p:cTn id="36" dur="166" decel="50000">
                                          <p:stCondLst>
                                            <p:cond delay="1834"/>
                                          </p:stCondLst>
                                        </p:cTn>
                                        <p:tgtEl>
                                          <p:spTgt spid="3">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6654" y="0"/>
            <a:ext cx="10364451" cy="618186"/>
          </a:xfrm>
        </p:spPr>
        <p:txBody>
          <a:bodyPr>
            <a:normAutofit/>
          </a:bodyPr>
          <a:lstStyle/>
          <a:p>
            <a:r>
              <a:rPr lang="ar-DZ" dirty="0" smtClean="0">
                <a:solidFill>
                  <a:srgbClr val="FF0000"/>
                </a:solidFill>
              </a:rPr>
              <a:t>النتائج</a:t>
            </a:r>
            <a:endParaRPr lang="fr-FR" dirty="0">
              <a:solidFill>
                <a:srgbClr val="FF0000"/>
              </a:solidFill>
            </a:endParaRPr>
          </a:p>
        </p:txBody>
      </p:sp>
      <p:sp>
        <p:nvSpPr>
          <p:cNvPr id="3" name="Espace réservé du contenu 2"/>
          <p:cNvSpPr>
            <a:spLocks noGrp="1"/>
          </p:cNvSpPr>
          <p:nvPr>
            <p:ph sz="quarter" idx="13"/>
          </p:nvPr>
        </p:nvSpPr>
        <p:spPr>
          <a:xfrm>
            <a:off x="720591" y="978794"/>
            <a:ext cx="10909032" cy="5357612"/>
          </a:xfrm>
        </p:spPr>
        <p:txBody>
          <a:bodyPr/>
          <a:lstStyle/>
          <a:p>
            <a:pPr marL="0" indent="0" algn="r">
              <a:lnSpc>
                <a:spcPct val="150000"/>
              </a:lnSpc>
              <a:buNone/>
            </a:pPr>
            <a:r>
              <a:rPr lang="ar-DZ" dirty="0">
                <a:latin typeface="Amiri" panose="00000500000000000000" pitchFamily="2" charset="-78"/>
                <a:cs typeface="Amiri" panose="00000500000000000000" pitchFamily="2" charset="-78"/>
              </a:rPr>
              <a:t>من خلال عرض ومناقشة شبكة الشكل الجانبي للقياسات </a:t>
            </a:r>
            <a:r>
              <a:rPr lang="ar-DZ" dirty="0" err="1">
                <a:latin typeface="Amiri" panose="00000500000000000000" pitchFamily="2" charset="-78"/>
                <a:cs typeface="Amiri" panose="00000500000000000000" pitchFamily="2" charset="-78"/>
              </a:rPr>
              <a:t>المرفولوجية</a:t>
            </a:r>
            <a:r>
              <a:rPr lang="ar-DZ" dirty="0">
                <a:latin typeface="Amiri" panose="00000500000000000000" pitchFamily="2" charset="-78"/>
                <a:cs typeface="Amiri" panose="00000500000000000000" pitchFamily="2" charset="-78"/>
              </a:rPr>
              <a:t> والوظيفية (البروفيل </a:t>
            </a:r>
            <a:r>
              <a:rPr lang="ar-DZ" dirty="0" err="1">
                <a:latin typeface="Amiri" panose="00000500000000000000" pitchFamily="2" charset="-78"/>
                <a:cs typeface="Amiri" panose="00000500000000000000" pitchFamily="2" charset="-78"/>
              </a:rPr>
              <a:t>المرفولوجي</a:t>
            </a:r>
            <a:r>
              <a:rPr lang="ar-DZ" dirty="0">
                <a:latin typeface="Amiri" panose="00000500000000000000" pitchFamily="2" charset="-78"/>
                <a:cs typeface="Amiri" panose="00000500000000000000" pitchFamily="2" charset="-78"/>
              </a:rPr>
              <a:t> والفسيولوجي) لمراكز اللعب في كرة القدم (دفاع، وسط، هجوم) توصل الباحثون إلى أن بعض القياسات سجلت </a:t>
            </a:r>
            <a:r>
              <a:rPr lang="ar-DZ" dirty="0" err="1">
                <a:latin typeface="Amiri" panose="00000500000000000000" pitchFamily="2" charset="-78"/>
                <a:cs typeface="Amiri" panose="00000500000000000000" pitchFamily="2" charset="-78"/>
              </a:rPr>
              <a:t>إرتفاعا</a:t>
            </a:r>
            <a:r>
              <a:rPr lang="ar-DZ" dirty="0">
                <a:latin typeface="Amiri" panose="00000500000000000000" pitchFamily="2" charset="-78"/>
                <a:cs typeface="Amiri" panose="00000500000000000000" pitchFamily="2" charset="-78"/>
              </a:rPr>
              <a:t> في مستوياتها عن الدلالة المثالية ، كما جاءت بعض القياسات متماثلة مع الدلالة المثالية وسجلت كذلك قياسات أخرى </a:t>
            </a:r>
            <a:r>
              <a:rPr lang="ar-DZ" dirty="0" err="1">
                <a:latin typeface="Amiri" panose="00000500000000000000" pitchFamily="2" charset="-78"/>
                <a:cs typeface="Amiri" panose="00000500000000000000" pitchFamily="2" charset="-78"/>
              </a:rPr>
              <a:t>إنخفاضا</a:t>
            </a:r>
            <a:r>
              <a:rPr lang="ar-DZ" dirty="0">
                <a:latin typeface="Amiri" panose="00000500000000000000" pitchFamily="2" charset="-78"/>
                <a:cs typeface="Amiri" panose="00000500000000000000" pitchFamily="2" charset="-78"/>
              </a:rPr>
              <a:t> عن الدلالة المثالية ويرى الباحثون أن هذه القياسات </a:t>
            </a:r>
            <a:r>
              <a:rPr lang="ar-DZ" dirty="0" err="1">
                <a:latin typeface="Amiri" panose="00000500000000000000" pitchFamily="2" charset="-78"/>
                <a:cs typeface="Amiri" panose="00000500000000000000" pitchFamily="2" charset="-78"/>
              </a:rPr>
              <a:t>الأنثربومترية</a:t>
            </a:r>
            <a:r>
              <a:rPr lang="ar-DZ" dirty="0">
                <a:latin typeface="Amiri" panose="00000500000000000000" pitchFamily="2" charset="-78"/>
                <a:cs typeface="Amiri" panose="00000500000000000000" pitchFamily="2" charset="-78"/>
              </a:rPr>
              <a:t> والدلالات النسبية للمؤشرات </a:t>
            </a:r>
            <a:r>
              <a:rPr lang="ar-DZ" dirty="0" err="1">
                <a:latin typeface="Amiri" panose="00000500000000000000" pitchFamily="2" charset="-78"/>
                <a:cs typeface="Amiri" panose="00000500000000000000" pitchFamily="2" charset="-78"/>
              </a:rPr>
              <a:t>المرفولوجية</a:t>
            </a:r>
            <a:r>
              <a:rPr lang="ar-DZ" dirty="0">
                <a:latin typeface="Amiri" panose="00000500000000000000" pitchFamily="2" charset="-78"/>
                <a:cs typeface="Amiri" panose="00000500000000000000" pitchFamily="2" charset="-78"/>
              </a:rPr>
              <a:t> تعتبر بمثابة صلاحيات أساسية تراعي عند </a:t>
            </a:r>
            <a:r>
              <a:rPr lang="ar-DZ" dirty="0" err="1">
                <a:latin typeface="Amiri" panose="00000500000000000000" pitchFamily="2" charset="-78"/>
                <a:cs typeface="Amiri" panose="00000500000000000000" pitchFamily="2" charset="-78"/>
              </a:rPr>
              <a:t>إختيار</a:t>
            </a:r>
            <a:r>
              <a:rPr lang="ar-DZ" dirty="0">
                <a:latin typeface="Amiri" panose="00000500000000000000" pitchFamily="2" charset="-78"/>
                <a:cs typeface="Amiri" panose="00000500000000000000" pitchFamily="2" charset="-78"/>
              </a:rPr>
              <a:t> اللاعبين للوصول إلى أفضل المستويات وللحصول على أحسن بناء وتكوين جسمي أثناء النمو والذي يصاحبه قدرات وظيفية تلبي متطلبات وواجبات كل مركز لعب وكل عمر زمني حسب مستوى النمو البدني الخاص بكل فئة عمرية وقد تبين </a:t>
            </a:r>
            <a:r>
              <a:rPr lang="ar-DZ" dirty="0" err="1">
                <a:latin typeface="Amiri" panose="00000500000000000000" pitchFamily="2" charset="-78"/>
                <a:cs typeface="Amiri" panose="00000500000000000000" pitchFamily="2" charset="-78"/>
              </a:rPr>
              <a:t>للباحثون</a:t>
            </a:r>
            <a:r>
              <a:rPr lang="ar-DZ" dirty="0">
                <a:latin typeface="Amiri" panose="00000500000000000000" pitchFamily="2" charset="-78"/>
                <a:cs typeface="Amiri" panose="00000500000000000000" pitchFamily="2" charset="-78"/>
              </a:rPr>
              <a:t> أن هناك تأثير واضح للتدريب العلمي على تطور ونمو الخصائص </a:t>
            </a:r>
            <a:r>
              <a:rPr lang="ar-DZ" dirty="0" err="1">
                <a:latin typeface="Amiri" panose="00000500000000000000" pitchFamily="2" charset="-78"/>
                <a:cs typeface="Amiri" panose="00000500000000000000" pitchFamily="2" charset="-78"/>
              </a:rPr>
              <a:t>المرفولوجية</a:t>
            </a:r>
            <a:r>
              <a:rPr lang="ar-DZ" dirty="0">
                <a:latin typeface="Amiri" panose="00000500000000000000" pitchFamily="2" charset="-78"/>
                <a:cs typeface="Amiri" panose="00000500000000000000" pitchFamily="2" charset="-78"/>
              </a:rPr>
              <a:t> والوظيفية التي تتأثر بالتدريب الرياضي بصفة </a:t>
            </a:r>
            <a:r>
              <a:rPr lang="ar-DZ" dirty="0" smtClean="0">
                <a:latin typeface="Amiri" panose="00000500000000000000" pitchFamily="2" charset="-78"/>
                <a:cs typeface="Amiri" panose="00000500000000000000" pitchFamily="2" charset="-78"/>
              </a:rPr>
              <a:t>مباشرة</a:t>
            </a:r>
            <a:endParaRPr lang="fr-FR" dirty="0" smtClean="0">
              <a:latin typeface="Amiri" panose="00000500000000000000" pitchFamily="2" charset="-78"/>
              <a:cs typeface="Amiri" panose="00000500000000000000" pitchFamily="2" charset="-78"/>
            </a:endParaRPr>
          </a:p>
          <a:p>
            <a:pPr marL="0" indent="0" algn="r">
              <a:lnSpc>
                <a:spcPct val="150000"/>
              </a:lnSpc>
              <a:buNone/>
            </a:pPr>
            <a:endParaRPr lang="fr-FR" dirty="0">
              <a:latin typeface="Amiri" panose="00000500000000000000" pitchFamily="2" charset="-78"/>
              <a:cs typeface="Amiri" panose="00000500000000000000" pitchFamily="2" charset="-78"/>
            </a:endParaRPr>
          </a:p>
          <a:p>
            <a:pPr marL="0" indent="0" algn="r">
              <a:lnSpc>
                <a:spcPct val="150000"/>
              </a:lnSpc>
              <a:buNone/>
            </a:pPr>
            <a:r>
              <a:rPr lang="ar-DZ" dirty="0" smtClean="0">
                <a:latin typeface="Amiri" panose="00000500000000000000" pitchFamily="2" charset="-78"/>
                <a:cs typeface="Amiri" panose="00000500000000000000" pitchFamily="2" charset="-78"/>
              </a:rPr>
              <a:t> </a:t>
            </a:r>
            <a:r>
              <a:rPr lang="ar-DZ" dirty="0">
                <a:latin typeface="Amiri" panose="00000500000000000000" pitchFamily="2" charset="-78"/>
                <a:cs typeface="Amiri" panose="00000500000000000000" pitchFamily="2" charset="-78"/>
              </a:rPr>
              <a:t>كما توصل الباحثون إلى أن التماثل بين لاعبي مراكز كرة القدم في الأعمار الزمنية من خلال شبكة الشكل الجانبي مرجعه التناسق الواضح في البناء والتكوين الجسمي وأن </a:t>
            </a:r>
            <a:r>
              <a:rPr lang="ar-DZ" dirty="0" err="1">
                <a:latin typeface="Amiri" panose="00000500000000000000" pitchFamily="2" charset="-78"/>
                <a:cs typeface="Amiri" panose="00000500000000000000" pitchFamily="2" charset="-78"/>
              </a:rPr>
              <a:t>الإختلافات</a:t>
            </a:r>
            <a:r>
              <a:rPr lang="ar-DZ" dirty="0">
                <a:latin typeface="Amiri" panose="00000500000000000000" pitchFamily="2" charset="-78"/>
                <a:cs typeface="Amiri" panose="00000500000000000000" pitchFamily="2" charset="-78"/>
              </a:rPr>
              <a:t> في بعض القياسات </a:t>
            </a:r>
            <a:r>
              <a:rPr lang="ar-DZ" dirty="0" err="1">
                <a:latin typeface="Amiri" panose="00000500000000000000" pitchFamily="2" charset="-78"/>
                <a:cs typeface="Amiri" panose="00000500000000000000" pitchFamily="2" charset="-78"/>
              </a:rPr>
              <a:t>المرفولوجية</a:t>
            </a:r>
            <a:r>
              <a:rPr lang="ar-DZ" dirty="0">
                <a:latin typeface="Amiri" panose="00000500000000000000" pitchFamily="2" charset="-78"/>
                <a:cs typeface="Amiri" panose="00000500000000000000" pitchFamily="2" charset="-78"/>
              </a:rPr>
              <a:t> والوظيفية المطبقة والذي نتج عنه </a:t>
            </a:r>
            <a:r>
              <a:rPr lang="ar-DZ" dirty="0" err="1">
                <a:latin typeface="Amiri" panose="00000500000000000000" pitchFamily="2" charset="-78"/>
                <a:cs typeface="Amiri" panose="00000500000000000000" pitchFamily="2" charset="-78"/>
              </a:rPr>
              <a:t>إنحراف</a:t>
            </a:r>
            <a:r>
              <a:rPr lang="ar-DZ" dirty="0">
                <a:latin typeface="Amiri" panose="00000500000000000000" pitchFamily="2" charset="-78"/>
                <a:cs typeface="Amiri" panose="00000500000000000000" pitchFamily="2" charset="-78"/>
              </a:rPr>
              <a:t> شكل الشبكة مرجعه </a:t>
            </a:r>
            <a:r>
              <a:rPr lang="ar-DZ" dirty="0" err="1">
                <a:latin typeface="Amiri" panose="00000500000000000000" pitchFamily="2" charset="-78"/>
                <a:cs typeface="Amiri" panose="00000500000000000000" pitchFamily="2" charset="-78"/>
              </a:rPr>
              <a:t>الإختلاف</a:t>
            </a:r>
            <a:r>
              <a:rPr lang="ar-DZ" dirty="0">
                <a:latin typeface="Amiri" panose="00000500000000000000" pitchFamily="2" charset="-78"/>
                <a:cs typeface="Amiri" panose="00000500000000000000" pitchFamily="2" charset="-78"/>
              </a:rPr>
              <a:t> النسبي والطفيف في العمر الزمني (السن) وفي مدة الممارسة وعليه يستنتج الباحثون:</a:t>
            </a: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2797441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580">
                                          <p:stCondLst>
                                            <p:cond delay="0"/>
                                          </p:stCondLst>
                                        </p:cTn>
                                        <p:tgtEl>
                                          <p:spTgt spid="3">
                                            <p:txEl>
                                              <p:pRg st="2" end="2"/>
                                            </p:txEl>
                                          </p:spTgt>
                                        </p:tgtEl>
                                      </p:cBhvr>
                                    </p:animEffect>
                                    <p:anim calcmode="lin" valueType="num">
                                      <p:cBhvr>
                                        <p:cTn id="2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2" end="2"/>
                                            </p:txEl>
                                          </p:spTgt>
                                        </p:tgtEl>
                                      </p:cBhvr>
                                      <p:to x="100000" y="60000"/>
                                    </p:animScale>
                                    <p:animScale>
                                      <p:cBhvr>
                                        <p:cTn id="30" dur="166" decel="50000">
                                          <p:stCondLst>
                                            <p:cond delay="676"/>
                                          </p:stCondLst>
                                        </p:cTn>
                                        <p:tgtEl>
                                          <p:spTgt spid="3">
                                            <p:txEl>
                                              <p:pRg st="2" end="2"/>
                                            </p:txEl>
                                          </p:spTgt>
                                        </p:tgtEl>
                                      </p:cBhvr>
                                      <p:to x="100000" y="100000"/>
                                    </p:animScale>
                                    <p:animScale>
                                      <p:cBhvr>
                                        <p:cTn id="31" dur="26">
                                          <p:stCondLst>
                                            <p:cond delay="1312"/>
                                          </p:stCondLst>
                                        </p:cTn>
                                        <p:tgtEl>
                                          <p:spTgt spid="3">
                                            <p:txEl>
                                              <p:pRg st="2" end="2"/>
                                            </p:txEl>
                                          </p:spTgt>
                                        </p:tgtEl>
                                      </p:cBhvr>
                                      <p:to x="100000" y="80000"/>
                                    </p:animScale>
                                    <p:animScale>
                                      <p:cBhvr>
                                        <p:cTn id="32" dur="166" decel="50000">
                                          <p:stCondLst>
                                            <p:cond delay="1338"/>
                                          </p:stCondLst>
                                        </p:cTn>
                                        <p:tgtEl>
                                          <p:spTgt spid="3">
                                            <p:txEl>
                                              <p:pRg st="2" end="2"/>
                                            </p:txEl>
                                          </p:spTgt>
                                        </p:tgtEl>
                                      </p:cBhvr>
                                      <p:to x="100000" y="100000"/>
                                    </p:animScale>
                                    <p:animScale>
                                      <p:cBhvr>
                                        <p:cTn id="33" dur="26">
                                          <p:stCondLst>
                                            <p:cond delay="1642"/>
                                          </p:stCondLst>
                                        </p:cTn>
                                        <p:tgtEl>
                                          <p:spTgt spid="3">
                                            <p:txEl>
                                              <p:pRg st="2" end="2"/>
                                            </p:txEl>
                                          </p:spTgt>
                                        </p:tgtEl>
                                      </p:cBhvr>
                                      <p:to x="100000" y="90000"/>
                                    </p:animScale>
                                    <p:animScale>
                                      <p:cBhvr>
                                        <p:cTn id="34" dur="166" decel="50000">
                                          <p:stCondLst>
                                            <p:cond delay="1668"/>
                                          </p:stCondLst>
                                        </p:cTn>
                                        <p:tgtEl>
                                          <p:spTgt spid="3">
                                            <p:txEl>
                                              <p:pRg st="2" end="2"/>
                                            </p:txEl>
                                          </p:spTgt>
                                        </p:tgtEl>
                                      </p:cBhvr>
                                      <p:to x="100000" y="100000"/>
                                    </p:animScale>
                                    <p:animScale>
                                      <p:cBhvr>
                                        <p:cTn id="35" dur="26">
                                          <p:stCondLst>
                                            <p:cond delay="1808"/>
                                          </p:stCondLst>
                                        </p:cTn>
                                        <p:tgtEl>
                                          <p:spTgt spid="3">
                                            <p:txEl>
                                              <p:pRg st="2" end="2"/>
                                            </p:txEl>
                                          </p:spTgt>
                                        </p:tgtEl>
                                      </p:cBhvr>
                                      <p:to x="100000" y="95000"/>
                                    </p:animScale>
                                    <p:animScale>
                                      <p:cBhvr>
                                        <p:cTn id="36"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3"/>
          </p:nvPr>
        </p:nvSpPr>
        <p:spPr>
          <a:xfrm>
            <a:off x="515155" y="270456"/>
            <a:ext cx="11269013" cy="6439437"/>
          </a:xfrm>
        </p:spPr>
        <p:txBody>
          <a:bodyPr>
            <a:noAutofit/>
          </a:bodyPr>
          <a:lstStyle/>
          <a:p>
            <a:pPr marL="0" indent="0" algn="r">
              <a:lnSpc>
                <a:spcPct val="150000"/>
              </a:lnSpc>
              <a:buNone/>
            </a:pPr>
            <a:r>
              <a:rPr lang="ar-DZ" sz="1600" dirty="0">
                <a:latin typeface="Amiri" panose="00000500000000000000" pitchFamily="2" charset="-78"/>
                <a:cs typeface="Amiri" panose="00000500000000000000" pitchFamily="2" charset="-78"/>
              </a:rPr>
              <a:t>- تماثل قياسات لاعبي 18 سنة في مركز الدفاع والوسط والهجوم في جميع القياسات </a:t>
            </a:r>
            <a:r>
              <a:rPr lang="ar-DZ" sz="1600" dirty="0" err="1">
                <a:latin typeface="Amiri" panose="00000500000000000000" pitchFamily="2" charset="-78"/>
                <a:cs typeface="Amiri" panose="00000500000000000000" pitchFamily="2" charset="-78"/>
              </a:rPr>
              <a:t>المرفولوجية</a:t>
            </a:r>
            <a:r>
              <a:rPr lang="ar-DZ" sz="1600" dirty="0">
                <a:latin typeface="Amiri" panose="00000500000000000000" pitchFamily="2" charset="-78"/>
                <a:cs typeface="Amiri" panose="00000500000000000000" pitchFamily="2" charset="-78"/>
              </a:rPr>
              <a:t> والوظيفية المطبقة مع الدلالة المثالية.</a:t>
            </a:r>
          </a:p>
          <a:p>
            <a:pPr marL="0" indent="0" algn="r">
              <a:lnSpc>
                <a:spcPct val="150000"/>
              </a:lnSpc>
              <a:buNone/>
            </a:pPr>
            <a:r>
              <a:rPr lang="ar-DZ" sz="1600" dirty="0">
                <a:latin typeface="Amiri" panose="00000500000000000000" pitchFamily="2" charset="-78"/>
                <a:cs typeface="Amiri" panose="00000500000000000000" pitchFamily="2" charset="-78"/>
              </a:rPr>
              <a:t>- </a:t>
            </a:r>
            <a:r>
              <a:rPr lang="ar-DZ" sz="1600" dirty="0" err="1">
                <a:latin typeface="Amiri" panose="00000500000000000000" pitchFamily="2" charset="-78"/>
                <a:cs typeface="Amiri" panose="00000500000000000000" pitchFamily="2" charset="-78"/>
              </a:rPr>
              <a:t>إرتفاع</a:t>
            </a:r>
            <a:r>
              <a:rPr lang="ar-DZ" sz="1600" dirty="0">
                <a:latin typeface="Amiri" panose="00000500000000000000" pitchFamily="2" charset="-78"/>
                <a:cs typeface="Amiri" panose="00000500000000000000" pitchFamily="2" charset="-78"/>
              </a:rPr>
              <a:t> مستويات قياسات لاعبي 19 سنة في مركز الدفاع والوسط والهجوم في بعض القياسات </a:t>
            </a:r>
            <a:r>
              <a:rPr lang="ar-DZ" sz="1600" dirty="0" err="1">
                <a:latin typeface="Amiri" panose="00000500000000000000" pitchFamily="2" charset="-78"/>
                <a:cs typeface="Amiri" panose="00000500000000000000" pitchFamily="2" charset="-78"/>
              </a:rPr>
              <a:t>المرفولوجية</a:t>
            </a:r>
            <a:r>
              <a:rPr lang="ar-DZ" sz="1600" dirty="0">
                <a:latin typeface="Amiri" panose="00000500000000000000" pitchFamily="2" charset="-78"/>
                <a:cs typeface="Amiri" panose="00000500000000000000" pitchFamily="2" charset="-78"/>
              </a:rPr>
              <a:t> والوظيفية عن الدلالة المثالية.</a:t>
            </a:r>
          </a:p>
          <a:p>
            <a:pPr marL="0" indent="0" algn="r">
              <a:lnSpc>
                <a:spcPct val="150000"/>
              </a:lnSpc>
              <a:buNone/>
            </a:pPr>
            <a:r>
              <a:rPr lang="ar-DZ" sz="1600" dirty="0">
                <a:latin typeface="Amiri" panose="00000500000000000000" pitchFamily="2" charset="-78"/>
                <a:cs typeface="Amiri" panose="00000500000000000000" pitchFamily="2" charset="-78"/>
              </a:rPr>
              <a:t>- </a:t>
            </a:r>
            <a:r>
              <a:rPr lang="ar-DZ" sz="1600" dirty="0" err="1">
                <a:latin typeface="Amiri" panose="00000500000000000000" pitchFamily="2" charset="-78"/>
                <a:cs typeface="Amiri" panose="00000500000000000000" pitchFamily="2" charset="-78"/>
              </a:rPr>
              <a:t>إنخفاض</a:t>
            </a:r>
            <a:r>
              <a:rPr lang="ar-DZ" sz="1600" dirty="0">
                <a:latin typeface="Amiri" panose="00000500000000000000" pitchFamily="2" charset="-78"/>
                <a:cs typeface="Amiri" panose="00000500000000000000" pitchFamily="2" charset="-78"/>
              </a:rPr>
              <a:t> مستويات قياسات لاعبي 17 سنة في مركز الدفاع والوسط والهجوم في بعض القياسات </a:t>
            </a:r>
            <a:r>
              <a:rPr lang="ar-DZ" sz="1600" dirty="0" err="1">
                <a:latin typeface="Amiri" panose="00000500000000000000" pitchFamily="2" charset="-78"/>
                <a:cs typeface="Amiri" panose="00000500000000000000" pitchFamily="2" charset="-78"/>
              </a:rPr>
              <a:t>المرفولوجية</a:t>
            </a:r>
            <a:r>
              <a:rPr lang="ar-DZ" sz="1600" dirty="0">
                <a:latin typeface="Amiri" panose="00000500000000000000" pitchFamily="2" charset="-78"/>
                <a:cs typeface="Amiri" panose="00000500000000000000" pitchFamily="2" charset="-78"/>
              </a:rPr>
              <a:t> والوظيفية المطبقة عن الدلالة المثالية.</a:t>
            </a:r>
          </a:p>
          <a:p>
            <a:pPr marL="0" indent="0" algn="r">
              <a:lnSpc>
                <a:spcPct val="150000"/>
              </a:lnSpc>
              <a:buNone/>
            </a:pPr>
            <a:r>
              <a:rPr lang="ar-DZ" sz="1600" dirty="0" smtClean="0">
                <a:latin typeface="Amiri" panose="00000500000000000000" pitchFamily="2" charset="-78"/>
                <a:cs typeface="Amiri" panose="00000500000000000000" pitchFamily="2" charset="-78"/>
              </a:rPr>
              <a:t>- تماثل </a:t>
            </a:r>
            <a:r>
              <a:rPr lang="ar-DZ" sz="1600" dirty="0">
                <a:latin typeface="Amiri" panose="00000500000000000000" pitchFamily="2" charset="-78"/>
                <a:cs typeface="Amiri" panose="00000500000000000000" pitchFamily="2" charset="-78"/>
              </a:rPr>
              <a:t>جميع القياسات الوظيفية مع الدلالة المثالية للاعبي مركز الهجوم بين الأعمار الزمنية المختلفة</a:t>
            </a:r>
            <a:r>
              <a:rPr lang="ar-DZ" sz="1600" dirty="0" smtClean="0">
                <a:latin typeface="Amiri" panose="00000500000000000000" pitchFamily="2" charset="-78"/>
                <a:cs typeface="Amiri" panose="00000500000000000000" pitchFamily="2" charset="-78"/>
              </a:rPr>
              <a:t>.</a:t>
            </a:r>
            <a:endParaRPr lang="fr-FR" sz="1600" dirty="0" smtClean="0">
              <a:latin typeface="Amiri" panose="00000500000000000000" pitchFamily="2" charset="-78"/>
              <a:cs typeface="Amiri" panose="00000500000000000000" pitchFamily="2" charset="-78"/>
            </a:endParaRPr>
          </a:p>
          <a:p>
            <a:pPr marL="0" indent="0" algn="r">
              <a:lnSpc>
                <a:spcPct val="150000"/>
              </a:lnSpc>
              <a:buNone/>
            </a:pPr>
            <a:endParaRPr lang="ar-DZ" sz="1600" dirty="0">
              <a:latin typeface="Amiri" panose="00000500000000000000" pitchFamily="2" charset="-78"/>
              <a:cs typeface="Amiri" panose="00000500000000000000" pitchFamily="2" charset="-78"/>
            </a:endParaRPr>
          </a:p>
          <a:p>
            <a:pPr algn="r">
              <a:lnSpc>
                <a:spcPct val="170000"/>
              </a:lnSpc>
              <a:buFontTx/>
              <a:buChar char="-"/>
            </a:pPr>
            <a:r>
              <a:rPr lang="ar-DZ" sz="1600" dirty="0" smtClean="0">
                <a:latin typeface="Amiri" panose="00000500000000000000" pitchFamily="2" charset="-78"/>
                <a:cs typeface="Amiri" panose="00000500000000000000" pitchFamily="2" charset="-78"/>
              </a:rPr>
              <a:t>وبعد </a:t>
            </a:r>
            <a:r>
              <a:rPr lang="ar-DZ" sz="1600" dirty="0" err="1">
                <a:latin typeface="Amiri" panose="00000500000000000000" pitchFamily="2" charset="-78"/>
                <a:cs typeface="Amiri" panose="00000500000000000000" pitchFamily="2" charset="-78"/>
              </a:rPr>
              <a:t>إستعراض</a:t>
            </a:r>
            <a:r>
              <a:rPr lang="ar-DZ" sz="1600" dirty="0">
                <a:latin typeface="Amiri" panose="00000500000000000000" pitchFamily="2" charset="-78"/>
                <a:cs typeface="Amiri" panose="00000500000000000000" pitchFamily="2" charset="-78"/>
              </a:rPr>
              <a:t> ومناقشة شبكات الشكل الجاني للقياسات </a:t>
            </a:r>
            <a:r>
              <a:rPr lang="ar-DZ" sz="1600" dirty="0" err="1">
                <a:latin typeface="Amiri" panose="00000500000000000000" pitchFamily="2" charset="-78"/>
                <a:cs typeface="Amiri" panose="00000500000000000000" pitchFamily="2" charset="-78"/>
              </a:rPr>
              <a:t>المرفولوجية</a:t>
            </a:r>
            <a:r>
              <a:rPr lang="ar-DZ" sz="1600" dirty="0">
                <a:latin typeface="Amiri" panose="00000500000000000000" pitchFamily="2" charset="-78"/>
                <a:cs typeface="Amiri" panose="00000500000000000000" pitchFamily="2" charset="-78"/>
              </a:rPr>
              <a:t> والوظيفية (البروفيل </a:t>
            </a:r>
            <a:r>
              <a:rPr lang="ar-DZ" sz="1600" dirty="0" err="1">
                <a:latin typeface="Amiri" panose="00000500000000000000" pitchFamily="2" charset="-78"/>
                <a:cs typeface="Amiri" panose="00000500000000000000" pitchFamily="2" charset="-78"/>
              </a:rPr>
              <a:t>المرفولوجي</a:t>
            </a:r>
            <a:r>
              <a:rPr lang="ar-DZ" sz="1600" dirty="0">
                <a:latin typeface="Amiri" panose="00000500000000000000" pitchFamily="2" charset="-78"/>
                <a:cs typeface="Amiri" panose="00000500000000000000" pitchFamily="2" charset="-78"/>
              </a:rPr>
              <a:t> والبروفيل الفسيولوجي) حسب مراكز اللعب في كرة القدم (دفاع، وسط، هجوم) للأعمار الزمنية تمكن الباحثون من التعرف على مستوى القياسات </a:t>
            </a:r>
            <a:r>
              <a:rPr lang="ar-DZ" sz="1600" dirty="0" err="1">
                <a:latin typeface="Amiri" panose="00000500000000000000" pitchFamily="2" charset="-78"/>
                <a:cs typeface="Amiri" panose="00000500000000000000" pitchFamily="2" charset="-78"/>
              </a:rPr>
              <a:t>المرفولوجية</a:t>
            </a:r>
            <a:r>
              <a:rPr lang="ar-DZ" sz="1600" dirty="0">
                <a:latin typeface="Amiri" panose="00000500000000000000" pitchFamily="2" charset="-78"/>
                <a:cs typeface="Amiri" panose="00000500000000000000" pitchFamily="2" charset="-78"/>
              </a:rPr>
              <a:t> والوظيفية الخاصة بلاعبي الأعمار الزمنية المختلفة ولذلك رأى الباحثون أنه لتحقيق أكبر </a:t>
            </a:r>
            <a:r>
              <a:rPr lang="ar-DZ" sz="1600" dirty="0" err="1">
                <a:latin typeface="Amiri" panose="00000500000000000000" pitchFamily="2" charset="-78"/>
                <a:cs typeface="Amiri" panose="00000500000000000000" pitchFamily="2" charset="-78"/>
              </a:rPr>
              <a:t>إستفادة</a:t>
            </a:r>
            <a:r>
              <a:rPr lang="ar-DZ" sz="1600" dirty="0">
                <a:latin typeface="Amiri" panose="00000500000000000000" pitchFamily="2" charset="-78"/>
                <a:cs typeface="Amiri" panose="00000500000000000000" pitchFamily="2" charset="-78"/>
              </a:rPr>
              <a:t> من نتائج هذه الدراسة التي شملت على عدد معين من القياسات </a:t>
            </a:r>
            <a:r>
              <a:rPr lang="ar-DZ" sz="1600" dirty="0" err="1">
                <a:latin typeface="Amiri" panose="00000500000000000000" pitchFamily="2" charset="-78"/>
                <a:cs typeface="Amiri" panose="00000500000000000000" pitchFamily="2" charset="-78"/>
              </a:rPr>
              <a:t>الأنثربومترية</a:t>
            </a:r>
            <a:r>
              <a:rPr lang="ar-DZ" sz="1600" dirty="0">
                <a:latin typeface="Amiri" panose="00000500000000000000" pitchFamily="2" charset="-78"/>
                <a:cs typeface="Amiri" panose="00000500000000000000" pitchFamily="2" charset="-78"/>
              </a:rPr>
              <a:t> والدلالات النسبية للمؤشرات </a:t>
            </a:r>
            <a:r>
              <a:rPr lang="ar-DZ" sz="1600" dirty="0" err="1">
                <a:latin typeface="Amiri" panose="00000500000000000000" pitchFamily="2" charset="-78"/>
                <a:cs typeface="Amiri" panose="00000500000000000000" pitchFamily="2" charset="-78"/>
              </a:rPr>
              <a:t>المرفولوجية</a:t>
            </a:r>
            <a:r>
              <a:rPr lang="ar-DZ" sz="1600" dirty="0">
                <a:latin typeface="Amiri" panose="00000500000000000000" pitchFamily="2" charset="-78"/>
                <a:cs typeface="Amiri" panose="00000500000000000000" pitchFamily="2" charset="-78"/>
              </a:rPr>
              <a:t> العمل بشبكة الشكل الجانبي لتقييم مستوى النمو البدني للأعمار الزمنية المختلفة </a:t>
            </a:r>
            <a:r>
              <a:rPr lang="ar-DZ" sz="1600" dirty="0" err="1">
                <a:latin typeface="Amiri" panose="00000500000000000000" pitchFamily="2" charset="-78"/>
                <a:cs typeface="Amiri" panose="00000500000000000000" pitchFamily="2" charset="-78"/>
              </a:rPr>
              <a:t>إنطلاقا</a:t>
            </a:r>
            <a:r>
              <a:rPr lang="ar-DZ" sz="1600" dirty="0">
                <a:latin typeface="Amiri" panose="00000500000000000000" pitchFamily="2" charset="-78"/>
                <a:cs typeface="Amiri" panose="00000500000000000000" pitchFamily="2" charset="-78"/>
              </a:rPr>
              <a:t> من الدلالة المثالية التي تنحرف قياسات الأعمار الزمنية </a:t>
            </a:r>
            <a:r>
              <a:rPr lang="ar-DZ" sz="1600" dirty="0" err="1">
                <a:latin typeface="Amiri" panose="00000500000000000000" pitchFamily="2" charset="-78"/>
                <a:cs typeface="Amiri" panose="00000500000000000000" pitchFamily="2" charset="-78"/>
              </a:rPr>
              <a:t>سواءا</a:t>
            </a:r>
            <a:r>
              <a:rPr lang="ar-DZ" sz="1600" dirty="0">
                <a:latin typeface="Amiri" panose="00000500000000000000" pitchFamily="2" charset="-78"/>
                <a:cs typeface="Amiri" panose="00000500000000000000" pitchFamily="2" charset="-78"/>
              </a:rPr>
              <a:t> بالزيادة أو بالنقص وبذلك تسمح لنا بمعرفة فعالية التدريب من خلال معرفة نقاط القوة لعينات البحث وكذلك التعرف عن نقاط النقص والعجز والعمل على معالجتها بإعادة ضبط البرنامج التدريبي حسب النقائص الموجودة ،كما تساعد شبكة الشكل الجانبي في التنبؤ بعض معايير </a:t>
            </a:r>
            <a:r>
              <a:rPr lang="ar-DZ" sz="1600" dirty="0" err="1">
                <a:latin typeface="Amiri" panose="00000500000000000000" pitchFamily="2" charset="-78"/>
                <a:cs typeface="Amiri" panose="00000500000000000000" pitchFamily="2" charset="-78"/>
              </a:rPr>
              <a:t>الإنتقاء</a:t>
            </a:r>
            <a:r>
              <a:rPr lang="ar-DZ" sz="1600" dirty="0">
                <a:latin typeface="Amiri" panose="00000500000000000000" pitchFamily="2" charset="-78"/>
                <a:cs typeface="Amiri" panose="00000500000000000000" pitchFamily="2" charset="-78"/>
              </a:rPr>
              <a:t> من خلال بعض الدلالات النسبية للمؤشرات </a:t>
            </a:r>
            <a:r>
              <a:rPr lang="ar-DZ" sz="1600" dirty="0" err="1">
                <a:latin typeface="Amiri" panose="00000500000000000000" pitchFamily="2" charset="-78"/>
                <a:cs typeface="Amiri" panose="00000500000000000000" pitchFamily="2" charset="-78"/>
              </a:rPr>
              <a:t>المرفولوجية</a:t>
            </a:r>
            <a:r>
              <a:rPr lang="ar-DZ" sz="1600" dirty="0">
                <a:latin typeface="Amiri" panose="00000500000000000000" pitchFamily="2" charset="-78"/>
                <a:cs typeface="Amiri" panose="00000500000000000000" pitchFamily="2" charset="-78"/>
              </a:rPr>
              <a:t> المستخدمة في الشبكة </a:t>
            </a:r>
            <a:r>
              <a:rPr lang="ar-DZ" sz="1600" dirty="0" smtClean="0">
                <a:latin typeface="Amiri" panose="00000500000000000000" pitchFamily="2" charset="-78"/>
                <a:cs typeface="Amiri" panose="00000500000000000000" pitchFamily="2" charset="-78"/>
              </a:rPr>
              <a:t>،</a:t>
            </a:r>
            <a:endParaRPr lang="fr-FR" sz="1600" dirty="0" smtClean="0">
              <a:latin typeface="Amiri" panose="00000500000000000000" pitchFamily="2" charset="-78"/>
              <a:cs typeface="Amiri" panose="00000500000000000000" pitchFamily="2" charset="-78"/>
            </a:endParaRPr>
          </a:p>
          <a:p>
            <a:pPr algn="r">
              <a:lnSpc>
                <a:spcPct val="170000"/>
              </a:lnSpc>
              <a:buFontTx/>
              <a:buChar char="-"/>
            </a:pPr>
            <a:r>
              <a:rPr lang="ar-DZ" sz="1600" dirty="0" smtClean="0">
                <a:latin typeface="Amiri" panose="00000500000000000000" pitchFamily="2" charset="-78"/>
                <a:cs typeface="Amiri" panose="00000500000000000000" pitchFamily="2" charset="-78"/>
              </a:rPr>
              <a:t> </a:t>
            </a:r>
            <a:r>
              <a:rPr lang="ar-DZ" sz="1600" dirty="0">
                <a:latin typeface="Amiri" panose="00000500000000000000" pitchFamily="2" charset="-78"/>
                <a:cs typeface="Amiri" panose="00000500000000000000" pitchFamily="2" charset="-78"/>
              </a:rPr>
              <a:t>وبصفة عامة فإن متطلبات وواجبات كل مركز لعب تختلف </a:t>
            </a:r>
            <a:r>
              <a:rPr lang="ar-DZ" sz="1600" dirty="0" err="1">
                <a:latin typeface="Amiri" panose="00000500000000000000" pitchFamily="2" charset="-78"/>
                <a:cs typeface="Amiri" panose="00000500000000000000" pitchFamily="2" charset="-78"/>
              </a:rPr>
              <a:t>بإختلاف</a:t>
            </a:r>
            <a:r>
              <a:rPr lang="ar-DZ" sz="1600" dirty="0">
                <a:latin typeface="Amiri" panose="00000500000000000000" pitchFamily="2" charset="-78"/>
                <a:cs typeface="Amiri" panose="00000500000000000000" pitchFamily="2" charset="-78"/>
              </a:rPr>
              <a:t> البناء والتكوين الجسمي والوظيفي حيث أن تباين المتطلبات </a:t>
            </a:r>
            <a:r>
              <a:rPr lang="ar-DZ" sz="1600" dirty="0" err="1">
                <a:latin typeface="Amiri" panose="00000500000000000000" pitchFamily="2" charset="-78"/>
                <a:cs typeface="Amiri" panose="00000500000000000000" pitchFamily="2" charset="-78"/>
              </a:rPr>
              <a:t>المرفولوجية</a:t>
            </a:r>
            <a:r>
              <a:rPr lang="ar-DZ" sz="1600" dirty="0">
                <a:latin typeface="Amiri" panose="00000500000000000000" pitchFamily="2" charset="-78"/>
                <a:cs typeface="Amiri" panose="00000500000000000000" pitchFamily="2" charset="-78"/>
              </a:rPr>
              <a:t> والوظيفية تؤثر في توزيع المناصب وفي فعالية الأداء ويدعم  (</a:t>
            </a:r>
            <a:r>
              <a:rPr lang="fr-FR" sz="1600" dirty="0">
                <a:latin typeface="Amiri" panose="00000500000000000000" pitchFamily="2" charset="-78"/>
                <a:cs typeface="Amiri" panose="00000500000000000000" pitchFamily="2" charset="-78"/>
              </a:rPr>
              <a:t>DUFOUR A.B، 1987) </a:t>
            </a:r>
            <a:r>
              <a:rPr lang="ar-DZ" sz="1600" dirty="0">
                <a:latin typeface="Amiri" panose="00000500000000000000" pitchFamily="2" charset="-78"/>
                <a:cs typeface="Amiri" panose="00000500000000000000" pitchFamily="2" charset="-78"/>
              </a:rPr>
              <a:t>بأن كل مركز لعب يشرك معه بروفيل </a:t>
            </a:r>
            <a:r>
              <a:rPr lang="ar-DZ" sz="1600" dirty="0" err="1">
                <a:latin typeface="Amiri" panose="00000500000000000000" pitchFamily="2" charset="-78"/>
                <a:cs typeface="Amiri" panose="00000500000000000000" pitchFamily="2" charset="-78"/>
              </a:rPr>
              <a:t>مرفولوجي</a:t>
            </a:r>
            <a:r>
              <a:rPr lang="ar-DZ" sz="1600" dirty="0">
                <a:latin typeface="Amiri" panose="00000500000000000000" pitchFamily="2" charset="-78"/>
                <a:cs typeface="Amiri" panose="00000500000000000000" pitchFamily="2" charset="-78"/>
              </a:rPr>
              <a:t> مرتبط مباشرة مع دور ومهام اللاعب في الميدان.</a:t>
            </a:r>
          </a:p>
          <a:p>
            <a:pPr marL="0" indent="0" algn="r">
              <a:lnSpc>
                <a:spcPct val="150000"/>
              </a:lnSpc>
              <a:buNone/>
            </a:pPr>
            <a:endParaRPr lang="fr-FR" sz="1600"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693263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anim calcmode="lin" valueType="num">
                                      <p:cBhvr>
                                        <p:cTn id="2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1000"/>
                                        <p:tgtEl>
                                          <p:spTgt spid="3">
                                            <p:txEl>
                                              <p:pRg st="6" end="6"/>
                                            </p:txEl>
                                          </p:spTgt>
                                        </p:tgtEl>
                                      </p:cBhvr>
                                    </p:animEffect>
                                    <p:anim calcmode="lin" valueType="num">
                                      <p:cBhvr>
                                        <p:cTn id="3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95402" y="982132"/>
            <a:ext cx="9601196" cy="795153"/>
          </a:xfrm>
        </p:spPr>
        <p:txBody>
          <a:bodyPr>
            <a:normAutofit fontScale="90000"/>
          </a:bodyPr>
          <a:lstStyle/>
          <a:p>
            <a:r>
              <a:rPr lang="ar-SA" sz="3600" dirty="0">
                <a:solidFill>
                  <a:srgbClr val="FF0000"/>
                </a:solidFill>
                <a:latin typeface="Amiri" panose="00000500000000000000" pitchFamily="2" charset="-78"/>
                <a:ea typeface="Calibri" panose="020F0502020204030204" pitchFamily="34" charset="0"/>
                <a:cs typeface="Amiri" panose="00000500000000000000" pitchFamily="2" charset="-78"/>
              </a:rPr>
              <a:t>الملخص</a:t>
            </a:r>
            <a:r>
              <a:rPr lang="ar-SA" dirty="0">
                <a:latin typeface="Calibri" panose="020F0502020204030204" pitchFamily="34" charset="0"/>
                <a:ea typeface="Calibri" panose="020F0502020204030204" pitchFamily="34" charset="0"/>
              </a:rPr>
              <a:t> </a:t>
            </a:r>
            <a:r>
              <a:rPr lang="fr-FR" sz="3600" dirty="0">
                <a:latin typeface="Calibri" panose="020F0502020204030204" pitchFamily="34" charset="0"/>
                <a:ea typeface="Calibri" panose="020F0502020204030204" pitchFamily="34" charset="0"/>
                <a:cs typeface="Arial" panose="020B0604020202020204" pitchFamily="34" charset="0"/>
              </a:rPr>
              <a:t/>
            </a:r>
            <a:br>
              <a:rPr lang="fr-FR" sz="3600" dirty="0">
                <a:latin typeface="Calibri" panose="020F0502020204030204" pitchFamily="34" charset="0"/>
                <a:ea typeface="Calibri" panose="020F0502020204030204" pitchFamily="34" charset="0"/>
                <a:cs typeface="Arial" panose="020B0604020202020204" pitchFamily="34" charset="0"/>
              </a:rPr>
            </a:br>
            <a:endParaRPr lang="fr-FR" dirty="0"/>
          </a:p>
        </p:txBody>
      </p:sp>
      <p:sp>
        <p:nvSpPr>
          <p:cNvPr id="3" name="Espace réservé du contenu 2"/>
          <p:cNvSpPr>
            <a:spLocks noGrp="1"/>
          </p:cNvSpPr>
          <p:nvPr>
            <p:ph sz="quarter" idx="13"/>
          </p:nvPr>
        </p:nvSpPr>
        <p:spPr>
          <a:xfrm>
            <a:off x="772732" y="1548803"/>
            <a:ext cx="10200067" cy="4607297"/>
          </a:xfrm>
        </p:spPr>
        <p:txBody>
          <a:bodyPr>
            <a:noAutofit/>
          </a:bodyPr>
          <a:lstStyle/>
          <a:p>
            <a:pPr marL="0" indent="0" algn="r">
              <a:lnSpc>
                <a:spcPct val="150000"/>
              </a:lnSpc>
              <a:spcAft>
                <a:spcPts val="0"/>
              </a:spcAft>
              <a:buNone/>
            </a:pPr>
            <a:r>
              <a:rPr lang="ar-SA" sz="2000" dirty="0" smtClean="0">
                <a:latin typeface="Amiri" panose="00000500000000000000" pitchFamily="2" charset="-78"/>
                <a:ea typeface="Calibri" panose="020F0502020204030204" pitchFamily="34" charset="0"/>
                <a:cs typeface="Amiri" panose="00000500000000000000" pitchFamily="2" charset="-78"/>
              </a:rPr>
              <a:t>لما </a:t>
            </a:r>
            <a:r>
              <a:rPr lang="ar-SA" sz="2000" dirty="0">
                <a:latin typeface="Amiri" panose="00000500000000000000" pitchFamily="2" charset="-78"/>
                <a:ea typeface="Calibri" panose="020F0502020204030204" pitchFamily="34" charset="0"/>
                <a:cs typeface="Amiri" panose="00000500000000000000" pitchFamily="2" charset="-78"/>
              </a:rPr>
              <a:t>كانت الممارسة الرياضية تأثر على النمو وعلى الخصائص </a:t>
            </a:r>
            <a:r>
              <a:rPr lang="ar-SA" sz="2000" dirty="0" err="1">
                <a:latin typeface="Amiri" panose="00000500000000000000" pitchFamily="2" charset="-78"/>
                <a:ea typeface="Calibri" panose="020F0502020204030204" pitchFamily="34" charset="0"/>
                <a:cs typeface="Amiri" panose="00000500000000000000" pitchFamily="2" charset="-78"/>
              </a:rPr>
              <a:t>المرفولوجية</a:t>
            </a:r>
            <a:r>
              <a:rPr lang="ar-SA" sz="2000" dirty="0">
                <a:latin typeface="Amiri" panose="00000500000000000000" pitchFamily="2" charset="-78"/>
                <a:ea typeface="Calibri" panose="020F0502020204030204" pitchFamily="34" charset="0"/>
                <a:cs typeface="Amiri" panose="00000500000000000000" pitchFamily="2" charset="-78"/>
              </a:rPr>
              <a:t> </a:t>
            </a:r>
            <a:r>
              <a:rPr lang="ar-SA" sz="2000" dirty="0" err="1">
                <a:latin typeface="Amiri" panose="00000500000000000000" pitchFamily="2" charset="-78"/>
                <a:ea typeface="Calibri" panose="020F0502020204030204" pitchFamily="34" charset="0"/>
                <a:cs typeface="Amiri" panose="00000500000000000000" pitchFamily="2" charset="-78"/>
              </a:rPr>
              <a:t>والفزيولوجية</a:t>
            </a:r>
            <a:r>
              <a:rPr lang="ar-SA" sz="2000" dirty="0">
                <a:latin typeface="Amiri" panose="00000500000000000000" pitchFamily="2" charset="-78"/>
                <a:ea typeface="Calibri" panose="020F0502020204030204" pitchFamily="34" charset="0"/>
                <a:cs typeface="Amiri" panose="00000500000000000000" pitchFamily="2" charset="-78"/>
              </a:rPr>
              <a:t> تطرقنا إلى دراسة تأثير كرة القدم على التكوين </a:t>
            </a:r>
            <a:r>
              <a:rPr lang="ar-SA" sz="2000" dirty="0" err="1">
                <a:latin typeface="Amiri" panose="00000500000000000000" pitchFamily="2" charset="-78"/>
                <a:ea typeface="Calibri" panose="020F0502020204030204" pitchFamily="34" charset="0"/>
                <a:cs typeface="Amiri" panose="00000500000000000000" pitchFamily="2" charset="-78"/>
              </a:rPr>
              <a:t>المرفولوجي</a:t>
            </a:r>
            <a:r>
              <a:rPr lang="ar-SA" sz="2000" dirty="0">
                <a:latin typeface="Amiri" panose="00000500000000000000" pitchFamily="2" charset="-78"/>
                <a:ea typeface="Calibri" panose="020F0502020204030204" pitchFamily="34" charset="0"/>
                <a:cs typeface="Amiri" panose="00000500000000000000" pitchFamily="2" charset="-78"/>
              </a:rPr>
              <a:t> </a:t>
            </a:r>
            <a:r>
              <a:rPr lang="ar-DZ" sz="2000" dirty="0" smtClean="0">
                <a:latin typeface="Amiri" panose="00000500000000000000" pitchFamily="2" charset="-78"/>
                <a:ea typeface="Calibri" panose="020F0502020204030204" pitchFamily="34" charset="0"/>
                <a:cs typeface="Amiri" panose="00000500000000000000" pitchFamily="2" charset="-78"/>
              </a:rPr>
              <a:t>و</a:t>
            </a:r>
            <a:r>
              <a:rPr lang="ar-SA" sz="2000" dirty="0" smtClean="0">
                <a:latin typeface="Amiri" panose="00000500000000000000" pitchFamily="2" charset="-78"/>
                <a:ea typeface="Calibri" panose="020F0502020204030204" pitchFamily="34" charset="0"/>
                <a:cs typeface="Amiri" panose="00000500000000000000" pitchFamily="2" charset="-78"/>
              </a:rPr>
              <a:t>الكفاءة </a:t>
            </a:r>
            <a:r>
              <a:rPr lang="ar-SA" sz="2000" dirty="0" err="1">
                <a:latin typeface="Amiri" panose="00000500000000000000" pitchFamily="2" charset="-78"/>
                <a:ea typeface="Calibri" panose="020F0502020204030204" pitchFamily="34" charset="0"/>
                <a:cs typeface="Amiri" panose="00000500000000000000" pitchFamily="2" charset="-78"/>
              </a:rPr>
              <a:t>الفزيولوجية</a:t>
            </a:r>
            <a:r>
              <a:rPr lang="ar-SA" sz="2000" dirty="0">
                <a:latin typeface="Amiri" panose="00000500000000000000" pitchFamily="2" charset="-78"/>
                <a:ea typeface="Calibri" panose="020F0502020204030204" pitchFamily="34" charset="0"/>
                <a:cs typeface="Amiri" panose="00000500000000000000" pitchFamily="2" charset="-78"/>
              </a:rPr>
              <a:t> للاعبين حسب مراكز اللعب حيث نهدف إلى التعرف على مستوى بعض القياسات </a:t>
            </a:r>
            <a:r>
              <a:rPr lang="ar-SA" sz="2000" dirty="0" err="1">
                <a:latin typeface="Amiri" panose="00000500000000000000" pitchFamily="2" charset="-78"/>
                <a:ea typeface="Calibri" panose="020F0502020204030204" pitchFamily="34" charset="0"/>
                <a:cs typeface="Amiri" panose="00000500000000000000" pitchFamily="2" charset="-78"/>
              </a:rPr>
              <a:t>المرفولوجية</a:t>
            </a:r>
            <a:r>
              <a:rPr lang="ar-SA" sz="2000" dirty="0">
                <a:latin typeface="Amiri" panose="00000500000000000000" pitchFamily="2" charset="-78"/>
                <a:ea typeface="Calibri" panose="020F0502020204030204" pitchFamily="34" charset="0"/>
                <a:cs typeface="Amiri" panose="00000500000000000000" pitchFamily="2" charset="-78"/>
              </a:rPr>
              <a:t> </a:t>
            </a:r>
            <a:r>
              <a:rPr lang="ar-SA" sz="2000" dirty="0" err="1">
                <a:latin typeface="Amiri" panose="00000500000000000000" pitchFamily="2" charset="-78"/>
                <a:ea typeface="Calibri" panose="020F0502020204030204" pitchFamily="34" charset="0"/>
                <a:cs typeface="Amiri" panose="00000500000000000000" pitchFamily="2" charset="-78"/>
              </a:rPr>
              <a:t>والفزيولوجية</a:t>
            </a:r>
            <a:r>
              <a:rPr lang="ar-SA" sz="2000" dirty="0">
                <a:latin typeface="Amiri" panose="00000500000000000000" pitchFamily="2" charset="-78"/>
                <a:ea typeface="Calibri" panose="020F0502020204030204" pitchFamily="34" charset="0"/>
                <a:cs typeface="Amiri" panose="00000500000000000000" pitchFamily="2" charset="-78"/>
              </a:rPr>
              <a:t> وتصميم شبكة الشكل الجانبي لبعض القياسات </a:t>
            </a:r>
            <a:r>
              <a:rPr lang="ar-SA" sz="2000" dirty="0" err="1">
                <a:latin typeface="Amiri" panose="00000500000000000000" pitchFamily="2" charset="-78"/>
                <a:ea typeface="Calibri" panose="020F0502020204030204" pitchFamily="34" charset="0"/>
                <a:cs typeface="Amiri" panose="00000500000000000000" pitchFamily="2" charset="-78"/>
              </a:rPr>
              <a:t>المرفولوجية</a:t>
            </a:r>
            <a:r>
              <a:rPr lang="ar-SA" sz="2000" dirty="0">
                <a:latin typeface="Amiri" panose="00000500000000000000" pitchFamily="2" charset="-78"/>
                <a:ea typeface="Calibri" panose="020F0502020204030204" pitchFamily="34" charset="0"/>
                <a:cs typeface="Amiri" panose="00000500000000000000" pitchFamily="2" charset="-78"/>
              </a:rPr>
              <a:t> </a:t>
            </a:r>
            <a:r>
              <a:rPr lang="ar-SA" sz="2000" dirty="0" err="1">
                <a:latin typeface="Amiri" panose="00000500000000000000" pitchFamily="2" charset="-78"/>
                <a:ea typeface="Calibri" panose="020F0502020204030204" pitchFamily="34" charset="0"/>
                <a:cs typeface="Amiri" panose="00000500000000000000" pitchFamily="2" charset="-78"/>
              </a:rPr>
              <a:t>والفزيولوجية</a:t>
            </a:r>
            <a:r>
              <a:rPr lang="ar-SA" sz="2000" dirty="0">
                <a:latin typeface="Amiri" panose="00000500000000000000" pitchFamily="2" charset="-78"/>
                <a:ea typeface="Calibri" panose="020F0502020204030204" pitchFamily="34" charset="0"/>
                <a:cs typeface="Amiri" panose="00000500000000000000" pitchFamily="2" charset="-78"/>
              </a:rPr>
              <a:t> للمقارنة بين </a:t>
            </a:r>
            <a:r>
              <a:rPr lang="ar-SA" sz="2000" dirty="0" smtClean="0">
                <a:latin typeface="Amiri" panose="00000500000000000000" pitchFamily="2" charset="-78"/>
                <a:ea typeface="Calibri" panose="020F0502020204030204" pitchFamily="34" charset="0"/>
                <a:cs typeface="Amiri" panose="00000500000000000000" pitchFamily="2" charset="-78"/>
              </a:rPr>
              <a:t>الأعمار</a:t>
            </a:r>
            <a:r>
              <a:rPr lang="ar-DZ" sz="2000" dirty="0" smtClean="0">
                <a:latin typeface="Amiri" panose="00000500000000000000" pitchFamily="2" charset="-78"/>
                <a:ea typeface="Calibri" panose="020F0502020204030204" pitchFamily="34" charset="0"/>
                <a:cs typeface="Amiri" panose="00000500000000000000" pitchFamily="2" charset="-78"/>
              </a:rPr>
              <a:t> </a:t>
            </a:r>
            <a:r>
              <a:rPr lang="ar-SA" sz="2000" dirty="0" smtClean="0">
                <a:latin typeface="Amiri" panose="00000500000000000000" pitchFamily="2" charset="-78"/>
                <a:ea typeface="Calibri" panose="020F0502020204030204" pitchFamily="34" charset="0"/>
                <a:cs typeface="Amiri" panose="00000500000000000000" pitchFamily="2" charset="-78"/>
              </a:rPr>
              <a:t>لعينة </a:t>
            </a:r>
            <a:r>
              <a:rPr lang="ar-SA" sz="2000" dirty="0">
                <a:latin typeface="Amiri" panose="00000500000000000000" pitchFamily="2" charset="-78"/>
                <a:ea typeface="Calibri" panose="020F0502020204030204" pitchFamily="34" charset="0"/>
                <a:cs typeface="Amiri" panose="00000500000000000000" pitchFamily="2" charset="-78"/>
              </a:rPr>
              <a:t>البحث التي تراوحت ما بين 17-19 </a:t>
            </a:r>
            <a:r>
              <a:rPr lang="ar-SA" sz="2000" dirty="0" smtClean="0">
                <a:latin typeface="Amiri" panose="00000500000000000000" pitchFamily="2" charset="-78"/>
                <a:ea typeface="Calibri" panose="020F0502020204030204" pitchFamily="34" charset="0"/>
                <a:cs typeface="Amiri" panose="00000500000000000000" pitchFamily="2" charset="-78"/>
              </a:rPr>
              <a:t>سنة،</a:t>
            </a:r>
            <a:r>
              <a:rPr lang="ar-DZ" sz="2000" dirty="0" smtClean="0">
                <a:latin typeface="Amiri" panose="00000500000000000000" pitchFamily="2" charset="-78"/>
                <a:ea typeface="Calibri" panose="020F0502020204030204" pitchFamily="34" charset="0"/>
                <a:cs typeface="Amiri" panose="00000500000000000000" pitchFamily="2" charset="-78"/>
              </a:rPr>
              <a:t> </a:t>
            </a:r>
            <a:r>
              <a:rPr lang="ar-SA" sz="2000" dirty="0" err="1" smtClean="0">
                <a:latin typeface="Amiri" panose="00000500000000000000" pitchFamily="2" charset="-78"/>
                <a:ea typeface="Calibri" panose="020F0502020204030204" pitchFamily="34" charset="0"/>
                <a:cs typeface="Amiri" panose="00000500000000000000" pitchFamily="2" charset="-78"/>
              </a:rPr>
              <a:t>وإستخدم</a:t>
            </a:r>
            <a:r>
              <a:rPr lang="ar-SA" sz="2000" dirty="0" smtClean="0">
                <a:latin typeface="Amiri" panose="00000500000000000000" pitchFamily="2" charset="-78"/>
                <a:ea typeface="Calibri" panose="020F0502020204030204" pitchFamily="34" charset="0"/>
                <a:cs typeface="Amiri" panose="00000500000000000000" pitchFamily="2" charset="-78"/>
              </a:rPr>
              <a:t> </a:t>
            </a:r>
            <a:r>
              <a:rPr lang="ar-SA" sz="2000" dirty="0">
                <a:latin typeface="Amiri" panose="00000500000000000000" pitchFamily="2" charset="-78"/>
                <a:ea typeface="Calibri" panose="020F0502020204030204" pitchFamily="34" charset="0"/>
                <a:cs typeface="Amiri" panose="00000500000000000000" pitchFamily="2" charset="-78"/>
              </a:rPr>
              <a:t>الباحثون المنهج الوصفي وبعد تنفيذ مجموعة من </a:t>
            </a:r>
            <a:r>
              <a:rPr lang="ar-SA" sz="2000" dirty="0" err="1">
                <a:latin typeface="Amiri" panose="00000500000000000000" pitchFamily="2" charset="-78"/>
                <a:ea typeface="Calibri" panose="020F0502020204030204" pitchFamily="34" charset="0"/>
                <a:cs typeface="Amiri" panose="00000500000000000000" pitchFamily="2" charset="-78"/>
              </a:rPr>
              <a:t>الإختبارات</a:t>
            </a:r>
            <a:r>
              <a:rPr lang="ar-SA" sz="2000" dirty="0">
                <a:latin typeface="Amiri" panose="00000500000000000000" pitchFamily="2" charset="-78"/>
                <a:ea typeface="Calibri" panose="020F0502020204030204" pitchFamily="34" charset="0"/>
                <a:cs typeface="Amiri" panose="00000500000000000000" pitchFamily="2" charset="-78"/>
              </a:rPr>
              <a:t> والقياسات توصلنا إلى أن هناك تأثير واضح للنمو البدني والعمر الزمني على بعض القياسات </a:t>
            </a:r>
            <a:r>
              <a:rPr lang="ar-SA" sz="2000" dirty="0" err="1">
                <a:latin typeface="Amiri" panose="00000500000000000000" pitchFamily="2" charset="-78"/>
                <a:ea typeface="Calibri" panose="020F0502020204030204" pitchFamily="34" charset="0"/>
                <a:cs typeface="Amiri" panose="00000500000000000000" pitchFamily="2" charset="-78"/>
              </a:rPr>
              <a:t>المرفولوجية</a:t>
            </a:r>
            <a:r>
              <a:rPr lang="ar-SA" sz="2000" dirty="0">
                <a:latin typeface="Amiri" panose="00000500000000000000" pitchFamily="2" charset="-78"/>
                <a:ea typeface="Calibri" panose="020F0502020204030204" pitchFamily="34" charset="0"/>
                <a:cs typeface="Amiri" panose="00000500000000000000" pitchFamily="2" charset="-78"/>
              </a:rPr>
              <a:t> </a:t>
            </a:r>
            <a:r>
              <a:rPr lang="ar-SA" sz="2000" dirty="0" err="1">
                <a:latin typeface="Amiri" panose="00000500000000000000" pitchFamily="2" charset="-78"/>
                <a:ea typeface="Calibri" panose="020F0502020204030204" pitchFamily="34" charset="0"/>
                <a:cs typeface="Amiri" panose="00000500000000000000" pitchFamily="2" charset="-78"/>
              </a:rPr>
              <a:t>والفزيولوجية</a:t>
            </a:r>
            <a:r>
              <a:rPr lang="ar-SA" sz="2000" dirty="0">
                <a:latin typeface="Amiri" panose="00000500000000000000" pitchFamily="2" charset="-78"/>
                <a:ea typeface="Calibri" panose="020F0502020204030204" pitchFamily="34" charset="0"/>
                <a:cs typeface="Amiri" panose="00000500000000000000" pitchFamily="2" charset="-78"/>
              </a:rPr>
              <a:t> عند مقارنتها بالأعمار الزمنية الثلاث حسب مراكز اللعب ولذلك نوصي بضرورة </a:t>
            </a:r>
            <a:r>
              <a:rPr lang="ar-SA" sz="2000" dirty="0" err="1">
                <a:latin typeface="Amiri" panose="00000500000000000000" pitchFamily="2" charset="-78"/>
                <a:ea typeface="Calibri" panose="020F0502020204030204" pitchFamily="34" charset="0"/>
                <a:cs typeface="Amiri" panose="00000500000000000000" pitchFamily="2" charset="-78"/>
              </a:rPr>
              <a:t>إستخدام</a:t>
            </a:r>
            <a:r>
              <a:rPr lang="ar-SA" sz="2000" dirty="0">
                <a:latin typeface="Amiri" panose="00000500000000000000" pitchFamily="2" charset="-78"/>
                <a:ea typeface="Calibri" panose="020F0502020204030204" pitchFamily="34" charset="0"/>
                <a:cs typeface="Amiri" panose="00000500000000000000" pitchFamily="2" charset="-78"/>
              </a:rPr>
              <a:t> شبكة الشكل الجانبي للتعرف على المواصفات التي تميز كل مرحلة سنية مع ضرورة إجراء دراسات </a:t>
            </a:r>
            <a:r>
              <a:rPr lang="ar-SA" sz="2000" dirty="0" err="1">
                <a:latin typeface="Amiri" panose="00000500000000000000" pitchFamily="2" charset="-78"/>
                <a:ea typeface="Calibri" panose="020F0502020204030204" pitchFamily="34" charset="0"/>
                <a:cs typeface="Amiri" panose="00000500000000000000" pitchFamily="2" charset="-78"/>
              </a:rPr>
              <a:t>تتبعية</a:t>
            </a:r>
            <a:r>
              <a:rPr lang="ar-SA" sz="2000" dirty="0">
                <a:latin typeface="Amiri" panose="00000500000000000000" pitchFamily="2" charset="-78"/>
                <a:ea typeface="Calibri" panose="020F0502020204030204" pitchFamily="34" charset="0"/>
                <a:cs typeface="Amiri" panose="00000500000000000000" pitchFamily="2" charset="-78"/>
              </a:rPr>
              <a:t> طولية وعرضية لمتابعة النمو والتطور والمقارنة بين الممارسين وغير الممارسين.</a:t>
            </a:r>
          </a:p>
          <a:p>
            <a:pPr marL="0" indent="0" algn="r">
              <a:lnSpc>
                <a:spcPct val="150000"/>
              </a:lnSpc>
              <a:spcAft>
                <a:spcPts val="0"/>
              </a:spcAft>
              <a:buNone/>
            </a:pPr>
            <a:r>
              <a:rPr lang="ar-SA" sz="2000" b="1" dirty="0">
                <a:solidFill>
                  <a:srgbClr val="FF0000"/>
                </a:solidFill>
                <a:latin typeface="Amiri" panose="00000500000000000000" pitchFamily="2" charset="-78"/>
                <a:ea typeface="Calibri" panose="020F0502020204030204" pitchFamily="34" charset="0"/>
                <a:cs typeface="Amiri" panose="00000500000000000000" pitchFamily="2" charset="-78"/>
              </a:rPr>
              <a:t>الكلمات الأساسية: </a:t>
            </a:r>
            <a:r>
              <a:rPr lang="ar-SA" sz="2000" dirty="0">
                <a:latin typeface="Amiri" panose="00000500000000000000" pitchFamily="2" charset="-78"/>
                <a:ea typeface="Calibri" panose="020F0502020204030204" pitchFamily="34" charset="0"/>
                <a:cs typeface="Amiri" panose="00000500000000000000" pitchFamily="2" charset="-78"/>
              </a:rPr>
              <a:t>البروفيل، </a:t>
            </a:r>
            <a:r>
              <a:rPr lang="ar-SA" sz="2000" dirty="0" err="1">
                <a:latin typeface="Amiri" panose="00000500000000000000" pitchFamily="2" charset="-78"/>
                <a:ea typeface="Calibri" panose="020F0502020204030204" pitchFamily="34" charset="0"/>
                <a:cs typeface="Amiri" panose="00000500000000000000" pitchFamily="2" charset="-78"/>
              </a:rPr>
              <a:t>المرفولوجي</a:t>
            </a:r>
            <a:r>
              <a:rPr lang="ar-SA" sz="2000" dirty="0">
                <a:latin typeface="Amiri" panose="00000500000000000000" pitchFamily="2" charset="-78"/>
                <a:ea typeface="Calibri" panose="020F0502020204030204" pitchFamily="34" charset="0"/>
                <a:cs typeface="Amiri" panose="00000500000000000000" pitchFamily="2" charset="-78"/>
              </a:rPr>
              <a:t>، </a:t>
            </a:r>
            <a:r>
              <a:rPr lang="ar-SA" sz="2000" dirty="0" err="1">
                <a:latin typeface="Amiri" panose="00000500000000000000" pitchFamily="2" charset="-78"/>
                <a:ea typeface="Calibri" panose="020F0502020204030204" pitchFamily="34" charset="0"/>
                <a:cs typeface="Amiri" panose="00000500000000000000" pitchFamily="2" charset="-78"/>
              </a:rPr>
              <a:t>الفزيولوجي</a:t>
            </a:r>
            <a:r>
              <a:rPr lang="ar-SA" sz="2000" dirty="0">
                <a:latin typeface="Amiri" panose="00000500000000000000" pitchFamily="2" charset="-78"/>
                <a:ea typeface="Calibri" panose="020F0502020204030204" pitchFamily="34" charset="0"/>
                <a:cs typeface="Amiri" panose="00000500000000000000" pitchFamily="2" charset="-78"/>
              </a:rPr>
              <a:t>، كرة القدم ، مراكز اللعب .</a:t>
            </a:r>
          </a:p>
        </p:txBody>
      </p:sp>
    </p:spTree>
    <p:extLst>
      <p:ext uri="{BB962C8B-B14F-4D97-AF65-F5344CB8AC3E}">
        <p14:creationId xmlns:p14="http://schemas.microsoft.com/office/powerpoint/2010/main" val="3695347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wipe(down)">
                                      <p:cBhvr>
                                        <p:cTn id="23" dur="580">
                                          <p:stCondLst>
                                            <p:cond delay="0"/>
                                          </p:stCondLst>
                                        </p:cTn>
                                        <p:tgtEl>
                                          <p:spTgt spid="3">
                                            <p:txEl>
                                              <p:pRg st="1" end="1"/>
                                            </p:txEl>
                                          </p:spTgt>
                                        </p:tgtEl>
                                      </p:cBhvr>
                                    </p:animEffect>
                                    <p:anim calcmode="lin" valueType="num">
                                      <p:cBhvr>
                                        <p:cTn id="2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1" end="1"/>
                                            </p:txEl>
                                          </p:spTgt>
                                        </p:tgtEl>
                                      </p:cBhvr>
                                      <p:to x="100000" y="60000"/>
                                    </p:animScale>
                                    <p:animScale>
                                      <p:cBhvr>
                                        <p:cTn id="30" dur="166" decel="50000">
                                          <p:stCondLst>
                                            <p:cond delay="676"/>
                                          </p:stCondLst>
                                        </p:cTn>
                                        <p:tgtEl>
                                          <p:spTgt spid="3">
                                            <p:txEl>
                                              <p:pRg st="1" end="1"/>
                                            </p:txEl>
                                          </p:spTgt>
                                        </p:tgtEl>
                                      </p:cBhvr>
                                      <p:to x="100000" y="100000"/>
                                    </p:animScale>
                                    <p:animScale>
                                      <p:cBhvr>
                                        <p:cTn id="31" dur="26">
                                          <p:stCondLst>
                                            <p:cond delay="1312"/>
                                          </p:stCondLst>
                                        </p:cTn>
                                        <p:tgtEl>
                                          <p:spTgt spid="3">
                                            <p:txEl>
                                              <p:pRg st="1" end="1"/>
                                            </p:txEl>
                                          </p:spTgt>
                                        </p:tgtEl>
                                      </p:cBhvr>
                                      <p:to x="100000" y="80000"/>
                                    </p:animScale>
                                    <p:animScale>
                                      <p:cBhvr>
                                        <p:cTn id="32" dur="166" decel="50000">
                                          <p:stCondLst>
                                            <p:cond delay="1338"/>
                                          </p:stCondLst>
                                        </p:cTn>
                                        <p:tgtEl>
                                          <p:spTgt spid="3">
                                            <p:txEl>
                                              <p:pRg st="1" end="1"/>
                                            </p:txEl>
                                          </p:spTgt>
                                        </p:tgtEl>
                                      </p:cBhvr>
                                      <p:to x="100000" y="100000"/>
                                    </p:animScale>
                                    <p:animScale>
                                      <p:cBhvr>
                                        <p:cTn id="33" dur="26">
                                          <p:stCondLst>
                                            <p:cond delay="1642"/>
                                          </p:stCondLst>
                                        </p:cTn>
                                        <p:tgtEl>
                                          <p:spTgt spid="3">
                                            <p:txEl>
                                              <p:pRg st="1" end="1"/>
                                            </p:txEl>
                                          </p:spTgt>
                                        </p:tgtEl>
                                      </p:cBhvr>
                                      <p:to x="100000" y="90000"/>
                                    </p:animScale>
                                    <p:animScale>
                                      <p:cBhvr>
                                        <p:cTn id="34" dur="166" decel="50000">
                                          <p:stCondLst>
                                            <p:cond delay="1668"/>
                                          </p:stCondLst>
                                        </p:cTn>
                                        <p:tgtEl>
                                          <p:spTgt spid="3">
                                            <p:txEl>
                                              <p:pRg st="1" end="1"/>
                                            </p:txEl>
                                          </p:spTgt>
                                        </p:tgtEl>
                                      </p:cBhvr>
                                      <p:to x="100000" y="100000"/>
                                    </p:animScale>
                                    <p:animScale>
                                      <p:cBhvr>
                                        <p:cTn id="35" dur="26">
                                          <p:stCondLst>
                                            <p:cond delay="1808"/>
                                          </p:stCondLst>
                                        </p:cTn>
                                        <p:tgtEl>
                                          <p:spTgt spid="3">
                                            <p:txEl>
                                              <p:pRg st="1" end="1"/>
                                            </p:txEl>
                                          </p:spTgt>
                                        </p:tgtEl>
                                      </p:cBhvr>
                                      <p:to x="100000" y="95000"/>
                                    </p:animScale>
                                    <p:animScale>
                                      <p:cBhvr>
                                        <p:cTn id="36" dur="166" decel="50000">
                                          <p:stCondLst>
                                            <p:cond delay="1834"/>
                                          </p:stCondLst>
                                        </p:cTn>
                                        <p:tgtEl>
                                          <p:spTgt spid="3">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3470" y="283335"/>
            <a:ext cx="10364451" cy="515155"/>
          </a:xfrm>
        </p:spPr>
        <p:txBody>
          <a:bodyPr>
            <a:normAutofit fontScale="90000"/>
          </a:bodyPr>
          <a:lstStyle/>
          <a:p>
            <a:r>
              <a:rPr lang="ar-DZ" sz="3600" b="1" dirty="0">
                <a:solidFill>
                  <a:srgbClr val="FF0000"/>
                </a:solidFill>
                <a:latin typeface="Amiri" panose="00000500000000000000" pitchFamily="2" charset="-78"/>
                <a:cs typeface="Amiri" panose="00000500000000000000" pitchFamily="2" charset="-78"/>
              </a:rPr>
              <a:t>مناقشة </a:t>
            </a:r>
            <a:r>
              <a:rPr lang="ar-DZ" sz="3600" b="1" dirty="0" smtClean="0">
                <a:solidFill>
                  <a:srgbClr val="FF0000"/>
                </a:solidFill>
                <a:latin typeface="Amiri" panose="00000500000000000000" pitchFamily="2" charset="-78"/>
                <a:cs typeface="Amiri" panose="00000500000000000000" pitchFamily="2" charset="-78"/>
              </a:rPr>
              <a:t>الفرضيات</a:t>
            </a:r>
            <a:r>
              <a:rPr lang="fr-FR" sz="3600" dirty="0">
                <a:solidFill>
                  <a:srgbClr val="FF0000"/>
                </a:solidFill>
                <a:latin typeface="Amiri" panose="00000500000000000000" pitchFamily="2" charset="-78"/>
                <a:cs typeface="Amiri" panose="00000500000000000000" pitchFamily="2" charset="-78"/>
              </a:rPr>
              <a:t/>
            </a:r>
            <a:br>
              <a:rPr lang="fr-FR" sz="3600" dirty="0">
                <a:solidFill>
                  <a:srgbClr val="FF0000"/>
                </a:solidFill>
                <a:latin typeface="Amiri" panose="00000500000000000000" pitchFamily="2" charset="-78"/>
                <a:cs typeface="Amiri" panose="00000500000000000000" pitchFamily="2" charset="-78"/>
              </a:rPr>
            </a:br>
            <a:endParaRPr lang="fr-FR" sz="3600" dirty="0">
              <a:solidFill>
                <a:srgbClr val="FF0000"/>
              </a:solidFill>
              <a:latin typeface="Amiri" panose="00000500000000000000" pitchFamily="2" charset="-78"/>
              <a:cs typeface="Amiri" panose="00000500000000000000" pitchFamily="2" charset="-78"/>
            </a:endParaRPr>
          </a:p>
        </p:txBody>
      </p:sp>
      <p:sp>
        <p:nvSpPr>
          <p:cNvPr id="3" name="Espace réservé du contenu 2"/>
          <p:cNvSpPr>
            <a:spLocks noGrp="1"/>
          </p:cNvSpPr>
          <p:nvPr>
            <p:ph sz="quarter" idx="13"/>
          </p:nvPr>
        </p:nvSpPr>
        <p:spPr>
          <a:xfrm>
            <a:off x="1295400" y="669701"/>
            <a:ext cx="10295585" cy="5447763"/>
          </a:xfrm>
        </p:spPr>
        <p:txBody>
          <a:bodyPr>
            <a:normAutofit fontScale="85000" lnSpcReduction="10000"/>
          </a:bodyPr>
          <a:lstStyle/>
          <a:p>
            <a:pPr marL="0" indent="0" algn="r">
              <a:lnSpc>
                <a:spcPct val="150000"/>
              </a:lnSpc>
              <a:buNone/>
            </a:pPr>
            <a:r>
              <a:rPr lang="ar-DZ" dirty="0">
                <a:solidFill>
                  <a:srgbClr val="FF0000"/>
                </a:solidFill>
                <a:latin typeface="Amiri" panose="00000500000000000000" pitchFamily="2" charset="-78"/>
                <a:cs typeface="Amiri" panose="00000500000000000000" pitchFamily="2" charset="-78"/>
              </a:rPr>
              <a:t>مناقشة الفرضية الأولى</a:t>
            </a:r>
            <a:r>
              <a:rPr lang="ar-DZ" dirty="0">
                <a:latin typeface="Amiri" panose="00000500000000000000" pitchFamily="2" charset="-78"/>
                <a:cs typeface="Amiri" panose="00000500000000000000" pitchFamily="2" charset="-78"/>
              </a:rPr>
              <a:t>: </a:t>
            </a:r>
            <a:r>
              <a:rPr lang="ar-DZ" dirty="0">
                <a:solidFill>
                  <a:srgbClr val="0070C0"/>
                </a:solidFill>
                <a:latin typeface="Amiri" panose="00000500000000000000" pitchFamily="2" charset="-78"/>
                <a:cs typeface="Amiri" panose="00000500000000000000" pitchFamily="2" charset="-78"/>
              </a:rPr>
              <a:t>التي تشير إلى أن إيجاد تقديرات </a:t>
            </a:r>
            <a:r>
              <a:rPr lang="ar-DZ" dirty="0" err="1">
                <a:solidFill>
                  <a:srgbClr val="0070C0"/>
                </a:solidFill>
                <a:latin typeface="Amiri" panose="00000500000000000000" pitchFamily="2" charset="-78"/>
                <a:cs typeface="Amiri" panose="00000500000000000000" pitchFamily="2" charset="-78"/>
              </a:rPr>
              <a:t>أنثربومترية</a:t>
            </a:r>
            <a:r>
              <a:rPr lang="ar-DZ" dirty="0">
                <a:solidFill>
                  <a:srgbClr val="0070C0"/>
                </a:solidFill>
                <a:latin typeface="Amiri" panose="00000500000000000000" pitchFamily="2" charset="-78"/>
                <a:cs typeface="Amiri" panose="00000500000000000000" pitchFamily="2" charset="-78"/>
              </a:rPr>
              <a:t> ووظيفية ودلالات نسبية للمؤشرات </a:t>
            </a:r>
            <a:r>
              <a:rPr lang="ar-DZ" dirty="0" err="1">
                <a:solidFill>
                  <a:srgbClr val="0070C0"/>
                </a:solidFill>
                <a:latin typeface="Amiri" panose="00000500000000000000" pitchFamily="2" charset="-78"/>
                <a:cs typeface="Amiri" panose="00000500000000000000" pitchFamily="2" charset="-78"/>
              </a:rPr>
              <a:t>المرفولوجية</a:t>
            </a:r>
            <a:r>
              <a:rPr lang="ar-DZ" dirty="0">
                <a:solidFill>
                  <a:srgbClr val="0070C0"/>
                </a:solidFill>
                <a:latin typeface="Amiri" panose="00000500000000000000" pitchFamily="2" charset="-78"/>
                <a:cs typeface="Amiri" panose="00000500000000000000" pitchFamily="2" charset="-78"/>
              </a:rPr>
              <a:t> له دور في مراقبة التدريب العلمي حيث تختلف هذه التقديرات حسب مراكز اللعب بين الأعمار الزمنية 17-18-19 سنة وبذلك تعتبر شبكة الشكل الجانبي أفصل طريقة للحكم وتقييم مستوى التقدم في النمو البدني</a:t>
            </a:r>
            <a:r>
              <a:rPr lang="ar-DZ" dirty="0" smtClean="0">
                <a:solidFill>
                  <a:srgbClr val="0070C0"/>
                </a:solidFill>
                <a:latin typeface="Amiri" panose="00000500000000000000" pitchFamily="2" charset="-78"/>
                <a:cs typeface="Amiri" panose="00000500000000000000" pitchFamily="2" charset="-78"/>
              </a:rPr>
              <a:t>.</a:t>
            </a:r>
            <a:endParaRPr lang="fr-FR" dirty="0" smtClean="0">
              <a:solidFill>
                <a:srgbClr val="0070C0"/>
              </a:solidFill>
              <a:latin typeface="Amiri" panose="00000500000000000000" pitchFamily="2" charset="-78"/>
              <a:cs typeface="Amiri" panose="00000500000000000000" pitchFamily="2" charset="-78"/>
            </a:endParaRPr>
          </a:p>
          <a:p>
            <a:pPr marL="0" indent="0" algn="r">
              <a:lnSpc>
                <a:spcPct val="150000"/>
              </a:lnSpc>
              <a:buNone/>
            </a:pPr>
            <a:endParaRPr lang="ar-DZ" dirty="0">
              <a:solidFill>
                <a:srgbClr val="0070C0"/>
              </a:solidFill>
              <a:latin typeface="Amiri" panose="00000500000000000000" pitchFamily="2" charset="-78"/>
              <a:cs typeface="Amiri" panose="00000500000000000000" pitchFamily="2" charset="-78"/>
            </a:endParaRPr>
          </a:p>
          <a:p>
            <a:pPr marL="0" indent="0" algn="r">
              <a:lnSpc>
                <a:spcPct val="150000"/>
              </a:lnSpc>
              <a:buNone/>
            </a:pPr>
            <a:r>
              <a:rPr lang="ar-DZ" dirty="0">
                <a:latin typeface="Amiri" panose="00000500000000000000" pitchFamily="2" charset="-78"/>
                <a:cs typeface="Amiri" panose="00000500000000000000" pitchFamily="2" charset="-78"/>
              </a:rPr>
              <a:t>- توصلنا من خلال تحليل نتائج شبكة الشكل الجانبي (البروفيل </a:t>
            </a:r>
            <a:r>
              <a:rPr lang="ar-DZ" dirty="0" err="1">
                <a:latin typeface="Amiri" panose="00000500000000000000" pitchFamily="2" charset="-78"/>
                <a:cs typeface="Amiri" panose="00000500000000000000" pitchFamily="2" charset="-78"/>
              </a:rPr>
              <a:t>المورفولوجي</a:t>
            </a:r>
            <a:r>
              <a:rPr lang="ar-DZ" dirty="0">
                <a:latin typeface="Amiri" panose="00000500000000000000" pitchFamily="2" charset="-78"/>
                <a:cs typeface="Amiri" panose="00000500000000000000" pitchFamily="2" charset="-78"/>
              </a:rPr>
              <a:t> </a:t>
            </a:r>
            <a:r>
              <a:rPr lang="ar-DZ" dirty="0" err="1">
                <a:latin typeface="Amiri" panose="00000500000000000000" pitchFamily="2" charset="-78"/>
                <a:cs typeface="Amiri" panose="00000500000000000000" pitchFamily="2" charset="-78"/>
              </a:rPr>
              <a:t>والفزيولوجي</a:t>
            </a:r>
            <a:r>
              <a:rPr lang="ar-DZ" dirty="0">
                <a:latin typeface="Amiri" panose="00000500000000000000" pitchFamily="2" charset="-78"/>
                <a:cs typeface="Amiri" panose="00000500000000000000" pitchFamily="2" charset="-78"/>
              </a:rPr>
              <a:t>) إلى إيجاد تقديرات </a:t>
            </a:r>
            <a:r>
              <a:rPr lang="ar-DZ" dirty="0" err="1">
                <a:latin typeface="Amiri" panose="00000500000000000000" pitchFamily="2" charset="-78"/>
                <a:cs typeface="Amiri" panose="00000500000000000000" pitchFamily="2" charset="-78"/>
              </a:rPr>
              <a:t>أنثربومترية</a:t>
            </a:r>
            <a:r>
              <a:rPr lang="ar-DZ" dirty="0">
                <a:latin typeface="Amiri" panose="00000500000000000000" pitchFamily="2" charset="-78"/>
                <a:cs typeface="Amiri" panose="00000500000000000000" pitchFamily="2" charset="-78"/>
              </a:rPr>
              <a:t> ووظيفية ودلالات نسبية للمؤشرات </a:t>
            </a:r>
            <a:r>
              <a:rPr lang="ar-DZ" dirty="0" err="1">
                <a:latin typeface="Amiri" panose="00000500000000000000" pitchFamily="2" charset="-78"/>
                <a:cs typeface="Amiri" panose="00000500000000000000" pitchFamily="2" charset="-78"/>
              </a:rPr>
              <a:t>المرفولوجية</a:t>
            </a:r>
            <a:r>
              <a:rPr lang="ar-DZ" dirty="0">
                <a:latin typeface="Amiri" panose="00000500000000000000" pitchFamily="2" charset="-78"/>
                <a:cs typeface="Amiri" panose="00000500000000000000" pitchFamily="2" charset="-78"/>
              </a:rPr>
              <a:t> التي تعمل على مراقبة التدريب الرياضي من خلال تأثير الحمل التدريبي على البناء والتكوين الجسمي والوظيفي الذي يؤثر بدرجة كبيرة على </a:t>
            </a:r>
            <a:r>
              <a:rPr lang="ar-DZ" dirty="0" err="1">
                <a:latin typeface="Amiri" panose="00000500000000000000" pitchFamily="2" charset="-78"/>
                <a:cs typeface="Amiri" panose="00000500000000000000" pitchFamily="2" charset="-78"/>
              </a:rPr>
              <a:t>إختلاف</a:t>
            </a:r>
            <a:r>
              <a:rPr lang="ar-DZ" dirty="0">
                <a:latin typeface="Amiri" panose="00000500000000000000" pitchFamily="2" charset="-78"/>
                <a:cs typeface="Amiri" panose="00000500000000000000" pitchFamily="2" charset="-78"/>
              </a:rPr>
              <a:t> هذه المتغيرات حسب شدة وحجم التدريب بمراعاة الفئة العمرية لتحقيق أفضل </a:t>
            </a:r>
            <a:r>
              <a:rPr lang="ar-DZ" dirty="0" err="1">
                <a:latin typeface="Amiri" panose="00000500000000000000" pitchFamily="2" charset="-78"/>
                <a:cs typeface="Amiri" panose="00000500000000000000" pitchFamily="2" charset="-78"/>
              </a:rPr>
              <a:t>إستجابة</a:t>
            </a:r>
            <a:r>
              <a:rPr lang="ar-DZ" dirty="0">
                <a:latin typeface="Amiri" panose="00000500000000000000" pitchFamily="2" charset="-78"/>
                <a:cs typeface="Amiri" panose="00000500000000000000" pitchFamily="2" charset="-78"/>
              </a:rPr>
              <a:t> وتكيف مع التدريب لضمان عدة عمليات من بينها التعويض الزائد وتخزين الطاقة </a:t>
            </a:r>
            <a:r>
              <a:rPr lang="ar-DZ" dirty="0" err="1">
                <a:latin typeface="Amiri" panose="00000500000000000000" pitchFamily="2" charset="-78"/>
                <a:cs typeface="Amiri" panose="00000500000000000000" pitchFamily="2" charset="-78"/>
              </a:rPr>
              <a:t>وإستعمالها</a:t>
            </a:r>
            <a:r>
              <a:rPr lang="ar-DZ" dirty="0">
                <a:latin typeface="Amiri" panose="00000500000000000000" pitchFamily="2" charset="-78"/>
                <a:cs typeface="Amiri" panose="00000500000000000000" pitchFamily="2" charset="-78"/>
              </a:rPr>
              <a:t> حيث أن هذه التقديرات </a:t>
            </a:r>
            <a:r>
              <a:rPr lang="ar-DZ" dirty="0" err="1">
                <a:latin typeface="Amiri" panose="00000500000000000000" pitchFamily="2" charset="-78"/>
                <a:cs typeface="Amiri" panose="00000500000000000000" pitchFamily="2" charset="-78"/>
              </a:rPr>
              <a:t>الأنثربومترية</a:t>
            </a:r>
            <a:r>
              <a:rPr lang="ar-DZ" dirty="0">
                <a:latin typeface="Amiri" panose="00000500000000000000" pitchFamily="2" charset="-78"/>
                <a:cs typeface="Amiri" panose="00000500000000000000" pitchFamily="2" charset="-78"/>
              </a:rPr>
              <a:t> والوظيفية والدلالات النسبية </a:t>
            </a:r>
            <a:r>
              <a:rPr lang="ar-DZ" dirty="0" err="1">
                <a:latin typeface="Amiri" panose="00000500000000000000" pitchFamily="2" charset="-78"/>
                <a:cs typeface="Amiri" panose="00000500000000000000" pitchFamily="2" charset="-78"/>
              </a:rPr>
              <a:t>إستعملت</a:t>
            </a:r>
            <a:r>
              <a:rPr lang="ar-DZ" dirty="0">
                <a:latin typeface="Amiri" panose="00000500000000000000" pitchFamily="2" charset="-78"/>
                <a:cs typeface="Amiri" panose="00000500000000000000" pitchFamily="2" charset="-78"/>
              </a:rPr>
              <a:t> كمؤشرات  للمقارنة بين الأعمار الزمنية 17-18-19 سنة حسب كل مركز لعب ( دفاع، وسط، هجوم) وتم إدراجها في شبكة الشكل الجانبي لتقييم مستوى التقدم  في النمو البدني من خلال معرفة مدى </a:t>
            </a:r>
            <a:r>
              <a:rPr lang="ar-DZ" dirty="0" err="1">
                <a:latin typeface="Amiri" panose="00000500000000000000" pitchFamily="2" charset="-78"/>
                <a:cs typeface="Amiri" panose="00000500000000000000" pitchFamily="2" charset="-78"/>
              </a:rPr>
              <a:t>إنحرافات</a:t>
            </a:r>
            <a:r>
              <a:rPr lang="ar-DZ" dirty="0">
                <a:latin typeface="Amiri" panose="00000500000000000000" pitchFamily="2" charset="-78"/>
                <a:cs typeface="Amiri" panose="00000500000000000000" pitchFamily="2" charset="-78"/>
              </a:rPr>
              <a:t> القياسات عن الدلالة المثالية حيث توصلنا إلى </a:t>
            </a:r>
            <a:r>
              <a:rPr lang="ar-DZ" dirty="0" err="1">
                <a:latin typeface="Amiri" panose="00000500000000000000" pitchFamily="2" charset="-78"/>
                <a:cs typeface="Amiri" panose="00000500000000000000" pitchFamily="2" charset="-78"/>
              </a:rPr>
              <a:t>إرتفاع</a:t>
            </a:r>
            <a:r>
              <a:rPr lang="ar-DZ" dirty="0">
                <a:latin typeface="Amiri" panose="00000500000000000000" pitchFamily="2" charset="-78"/>
                <a:cs typeface="Amiri" panose="00000500000000000000" pitchFamily="2" charset="-78"/>
              </a:rPr>
              <a:t> مستويات قياسات لاعبي 19سنة ( مدافعين، وسط الميدان، مهاجمين) في بعض القياسات  المطبقة وكذلك </a:t>
            </a:r>
            <a:r>
              <a:rPr lang="ar-DZ" dirty="0" err="1">
                <a:latin typeface="Amiri" panose="00000500000000000000" pitchFamily="2" charset="-78"/>
                <a:cs typeface="Amiri" panose="00000500000000000000" pitchFamily="2" charset="-78"/>
              </a:rPr>
              <a:t>إنخفاض</a:t>
            </a:r>
            <a:r>
              <a:rPr lang="ar-DZ" dirty="0">
                <a:latin typeface="Amiri" panose="00000500000000000000" pitchFamily="2" charset="-78"/>
                <a:cs typeface="Amiri" panose="00000500000000000000" pitchFamily="2" charset="-78"/>
              </a:rPr>
              <a:t> مستويات قياسات لاعبي 17 سنة ( مدافعين، وسط ميدان، مهاجمين ) وهذا ما يؤكد أن شبكة الشكل الجانبي أفضل طريقة للحكم على مستوى النمو البدني وفي مراقبة التدريب العلمي من خلال  معرفة نواحي النقص لمعالجتها ونواحي القوة والعمل على المواصلة فيها </a:t>
            </a: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3869264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580">
                                          <p:stCondLst>
                                            <p:cond delay="0"/>
                                          </p:stCondLst>
                                        </p:cTn>
                                        <p:tgtEl>
                                          <p:spTgt spid="3">
                                            <p:txEl>
                                              <p:pRg st="2" end="2"/>
                                            </p:txEl>
                                          </p:spTgt>
                                        </p:tgtEl>
                                      </p:cBhvr>
                                    </p:animEffect>
                                    <p:anim calcmode="lin" valueType="num">
                                      <p:cBhvr>
                                        <p:cTn id="2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2" end="2"/>
                                            </p:txEl>
                                          </p:spTgt>
                                        </p:tgtEl>
                                      </p:cBhvr>
                                      <p:to x="100000" y="60000"/>
                                    </p:animScale>
                                    <p:animScale>
                                      <p:cBhvr>
                                        <p:cTn id="30" dur="166" decel="50000">
                                          <p:stCondLst>
                                            <p:cond delay="676"/>
                                          </p:stCondLst>
                                        </p:cTn>
                                        <p:tgtEl>
                                          <p:spTgt spid="3">
                                            <p:txEl>
                                              <p:pRg st="2" end="2"/>
                                            </p:txEl>
                                          </p:spTgt>
                                        </p:tgtEl>
                                      </p:cBhvr>
                                      <p:to x="100000" y="100000"/>
                                    </p:animScale>
                                    <p:animScale>
                                      <p:cBhvr>
                                        <p:cTn id="31" dur="26">
                                          <p:stCondLst>
                                            <p:cond delay="1312"/>
                                          </p:stCondLst>
                                        </p:cTn>
                                        <p:tgtEl>
                                          <p:spTgt spid="3">
                                            <p:txEl>
                                              <p:pRg st="2" end="2"/>
                                            </p:txEl>
                                          </p:spTgt>
                                        </p:tgtEl>
                                      </p:cBhvr>
                                      <p:to x="100000" y="80000"/>
                                    </p:animScale>
                                    <p:animScale>
                                      <p:cBhvr>
                                        <p:cTn id="32" dur="166" decel="50000">
                                          <p:stCondLst>
                                            <p:cond delay="1338"/>
                                          </p:stCondLst>
                                        </p:cTn>
                                        <p:tgtEl>
                                          <p:spTgt spid="3">
                                            <p:txEl>
                                              <p:pRg st="2" end="2"/>
                                            </p:txEl>
                                          </p:spTgt>
                                        </p:tgtEl>
                                      </p:cBhvr>
                                      <p:to x="100000" y="100000"/>
                                    </p:animScale>
                                    <p:animScale>
                                      <p:cBhvr>
                                        <p:cTn id="33" dur="26">
                                          <p:stCondLst>
                                            <p:cond delay="1642"/>
                                          </p:stCondLst>
                                        </p:cTn>
                                        <p:tgtEl>
                                          <p:spTgt spid="3">
                                            <p:txEl>
                                              <p:pRg st="2" end="2"/>
                                            </p:txEl>
                                          </p:spTgt>
                                        </p:tgtEl>
                                      </p:cBhvr>
                                      <p:to x="100000" y="90000"/>
                                    </p:animScale>
                                    <p:animScale>
                                      <p:cBhvr>
                                        <p:cTn id="34" dur="166" decel="50000">
                                          <p:stCondLst>
                                            <p:cond delay="1668"/>
                                          </p:stCondLst>
                                        </p:cTn>
                                        <p:tgtEl>
                                          <p:spTgt spid="3">
                                            <p:txEl>
                                              <p:pRg st="2" end="2"/>
                                            </p:txEl>
                                          </p:spTgt>
                                        </p:tgtEl>
                                      </p:cBhvr>
                                      <p:to x="100000" y="100000"/>
                                    </p:animScale>
                                    <p:animScale>
                                      <p:cBhvr>
                                        <p:cTn id="35" dur="26">
                                          <p:stCondLst>
                                            <p:cond delay="1808"/>
                                          </p:stCondLst>
                                        </p:cTn>
                                        <p:tgtEl>
                                          <p:spTgt spid="3">
                                            <p:txEl>
                                              <p:pRg st="2" end="2"/>
                                            </p:txEl>
                                          </p:spTgt>
                                        </p:tgtEl>
                                      </p:cBhvr>
                                      <p:to x="100000" y="95000"/>
                                    </p:animScale>
                                    <p:animScale>
                                      <p:cBhvr>
                                        <p:cTn id="36"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3"/>
          </p:nvPr>
        </p:nvSpPr>
        <p:spPr>
          <a:xfrm>
            <a:off x="862884" y="334851"/>
            <a:ext cx="10431887" cy="5821249"/>
          </a:xfrm>
        </p:spPr>
        <p:txBody>
          <a:bodyPr>
            <a:normAutofit/>
          </a:bodyPr>
          <a:lstStyle/>
          <a:p>
            <a:pPr marL="0" indent="0" algn="r">
              <a:buNone/>
            </a:pPr>
            <a:r>
              <a:rPr lang="ar-DZ" dirty="0">
                <a:latin typeface="Amiri" panose="00000500000000000000" pitchFamily="2" charset="-78"/>
                <a:cs typeface="Amiri" panose="00000500000000000000" pitchFamily="2" charset="-78"/>
              </a:rPr>
              <a:t>ولذلك يرى الباحثون أن القياسات المستخدمة في شبكة الشكل الجانبي تعتبر بمثابة صلاحيات أساسية تراعي عند </a:t>
            </a:r>
            <a:r>
              <a:rPr lang="ar-DZ" dirty="0" err="1">
                <a:latin typeface="Amiri" panose="00000500000000000000" pitchFamily="2" charset="-78"/>
                <a:cs typeface="Amiri" panose="00000500000000000000" pitchFamily="2" charset="-78"/>
              </a:rPr>
              <a:t>إختيار</a:t>
            </a:r>
            <a:r>
              <a:rPr lang="ar-DZ" dirty="0">
                <a:latin typeface="Amiri" panose="00000500000000000000" pitchFamily="2" charset="-78"/>
                <a:cs typeface="Amiri" panose="00000500000000000000" pitchFamily="2" charset="-78"/>
              </a:rPr>
              <a:t> اللاعبين للوصول إلى أفضل المستويات وتحقيق بناء وتكوين جسمي ووظيفي يتماشى ومتطلبات وواجبات مراكز اللعب في كرة القدم وبصفة عامة فقد أظهرت شبكة الشكل الجانبي من خلال التقديرات </a:t>
            </a:r>
            <a:r>
              <a:rPr lang="ar-DZ" dirty="0" err="1">
                <a:latin typeface="Amiri" panose="00000500000000000000" pitchFamily="2" charset="-78"/>
                <a:cs typeface="Amiri" panose="00000500000000000000" pitchFamily="2" charset="-78"/>
              </a:rPr>
              <a:t>الأنثربومترية</a:t>
            </a:r>
            <a:r>
              <a:rPr lang="ar-DZ" dirty="0">
                <a:latin typeface="Amiri" panose="00000500000000000000" pitchFamily="2" charset="-78"/>
                <a:cs typeface="Amiri" panose="00000500000000000000" pitchFamily="2" charset="-78"/>
              </a:rPr>
              <a:t> والدلالات النسبية  والقدرات الفسيولوجية </a:t>
            </a:r>
            <a:r>
              <a:rPr lang="ar-DZ" dirty="0" err="1">
                <a:latin typeface="Amiri" panose="00000500000000000000" pitchFamily="2" charset="-78"/>
                <a:cs typeface="Amiri" panose="00000500000000000000" pitchFamily="2" charset="-78"/>
              </a:rPr>
              <a:t>إختلافا</a:t>
            </a:r>
            <a:r>
              <a:rPr lang="ar-DZ" dirty="0">
                <a:latin typeface="Amiri" panose="00000500000000000000" pitchFamily="2" charset="-78"/>
                <a:cs typeface="Amiri" panose="00000500000000000000" pitchFamily="2" charset="-78"/>
              </a:rPr>
              <a:t> بين الأعمار الزمنية حسب مراكز اللعب وأعطت أفضل صورة على مستوى النمو البدني ، وما يؤكد ذلك الجداول رقم (1 ،2 ،3 ،4 ،5 ،6) والرسوم البيانية (1 ،2 ،3 ،4 ،5 ،6) الخاص بلاعبي مركز الدفاع وأعمارهم الزمنية (17-18-19) ولاعبي مركز وسط الميدان (17-18-19سنة) ولاعبي مركز الهجوم (17-18-19 سنة)  وبالتالي تأكدت صحة الفرضية .</a:t>
            </a:r>
          </a:p>
          <a:p>
            <a:pPr marL="0" indent="0" algn="r">
              <a:buNone/>
            </a:pPr>
            <a:r>
              <a:rPr lang="ar-DZ" dirty="0">
                <a:latin typeface="Amiri" panose="00000500000000000000" pitchFamily="2" charset="-78"/>
                <a:cs typeface="Amiri" panose="00000500000000000000" pitchFamily="2" charset="-78"/>
              </a:rPr>
              <a:t> وهذا ما أكده كذلك </a:t>
            </a:r>
            <a:r>
              <a:rPr lang="ar-DZ" dirty="0" err="1">
                <a:latin typeface="Amiri" panose="00000500000000000000" pitchFamily="2" charset="-78"/>
                <a:cs typeface="Amiri" panose="00000500000000000000" pitchFamily="2" charset="-78"/>
              </a:rPr>
              <a:t>ديفور</a:t>
            </a:r>
            <a:r>
              <a:rPr lang="ar-DZ" dirty="0">
                <a:latin typeface="Amiri" panose="00000500000000000000" pitchFamily="2" charset="-78"/>
                <a:cs typeface="Amiri" panose="00000500000000000000" pitchFamily="2" charset="-78"/>
              </a:rPr>
              <a:t> (</a:t>
            </a:r>
            <a:r>
              <a:rPr lang="fr-FR" dirty="0">
                <a:latin typeface="Amiri" panose="00000500000000000000" pitchFamily="2" charset="-78"/>
                <a:cs typeface="Amiri" panose="00000500000000000000" pitchFamily="2" charset="-78"/>
              </a:rPr>
              <a:t>DUFOUR A.B، 1987) </a:t>
            </a:r>
            <a:r>
              <a:rPr lang="ar-DZ" dirty="0">
                <a:latin typeface="Amiri" panose="00000500000000000000" pitchFamily="2" charset="-78"/>
                <a:cs typeface="Amiri" panose="00000500000000000000" pitchFamily="2" charset="-78"/>
              </a:rPr>
              <a:t>بأن كل مركز لعب يشرك معه بروفيل </a:t>
            </a:r>
            <a:r>
              <a:rPr lang="ar-DZ" dirty="0" err="1">
                <a:latin typeface="Amiri" panose="00000500000000000000" pitchFamily="2" charset="-78"/>
                <a:cs typeface="Amiri" panose="00000500000000000000" pitchFamily="2" charset="-78"/>
              </a:rPr>
              <a:t>مورفولوجي</a:t>
            </a:r>
            <a:r>
              <a:rPr lang="ar-DZ" dirty="0">
                <a:latin typeface="Amiri" panose="00000500000000000000" pitchFamily="2" charset="-78"/>
                <a:cs typeface="Amiri" panose="00000500000000000000" pitchFamily="2" charset="-78"/>
              </a:rPr>
              <a:t> مرتبط مباشرة مع دور ومهام اللاعب في الميدان ، كما أكد (زكي محمد </a:t>
            </a:r>
            <a:r>
              <a:rPr lang="ar-DZ" dirty="0" err="1">
                <a:latin typeface="Amiri" panose="00000500000000000000" pitchFamily="2" charset="-78"/>
                <a:cs typeface="Amiri" panose="00000500000000000000" pitchFamily="2" charset="-78"/>
              </a:rPr>
              <a:t>محمد</a:t>
            </a:r>
            <a:r>
              <a:rPr lang="ar-DZ" dirty="0">
                <a:latin typeface="Amiri" panose="00000500000000000000" pitchFamily="2" charset="-78"/>
                <a:cs typeface="Amiri" panose="00000500000000000000" pitchFamily="2" charset="-78"/>
              </a:rPr>
              <a:t> حسن، 2004) أن </a:t>
            </a:r>
            <a:r>
              <a:rPr lang="ar-DZ" dirty="0" err="1">
                <a:latin typeface="Amiri" panose="00000500000000000000" pitchFamily="2" charset="-78"/>
                <a:cs typeface="Amiri" panose="00000500000000000000" pitchFamily="2" charset="-78"/>
              </a:rPr>
              <a:t>إختلاف</a:t>
            </a:r>
            <a:r>
              <a:rPr lang="ar-DZ" dirty="0">
                <a:latin typeface="Amiri" panose="00000500000000000000" pitchFamily="2" charset="-78"/>
                <a:cs typeface="Amiri" panose="00000500000000000000" pitchFamily="2" charset="-78"/>
              </a:rPr>
              <a:t> المرحلة العمرية وطول مدة الممارسة ينعكس على القياسات الجسمية وبالتالي فإن </a:t>
            </a:r>
            <a:r>
              <a:rPr lang="ar-DZ" dirty="0" err="1">
                <a:latin typeface="Amiri" panose="00000500000000000000" pitchFamily="2" charset="-78"/>
                <a:cs typeface="Amiri" panose="00000500000000000000" pitchFamily="2" charset="-78"/>
              </a:rPr>
              <a:t>الإختلافات</a:t>
            </a:r>
            <a:r>
              <a:rPr lang="ar-DZ" dirty="0">
                <a:latin typeface="Amiri" panose="00000500000000000000" pitchFamily="2" charset="-78"/>
                <a:cs typeface="Amiri" panose="00000500000000000000" pitchFamily="2" charset="-78"/>
              </a:rPr>
              <a:t> بين اللاعبين عند المقارنة بين بعضهم يصبح من الأمور المتوقعة، كما يمكن إرجاع </a:t>
            </a:r>
            <a:r>
              <a:rPr lang="ar-DZ" dirty="0" err="1">
                <a:latin typeface="Amiri" panose="00000500000000000000" pitchFamily="2" charset="-78"/>
                <a:cs typeface="Amiri" panose="00000500000000000000" pitchFamily="2" charset="-78"/>
              </a:rPr>
              <a:t>الإختلافات</a:t>
            </a:r>
            <a:r>
              <a:rPr lang="ar-DZ" dirty="0">
                <a:latin typeface="Amiri" panose="00000500000000000000" pitchFamily="2" charset="-78"/>
                <a:cs typeface="Amiri" panose="00000500000000000000" pitchFamily="2" charset="-78"/>
              </a:rPr>
              <a:t> إلى عامل التدريب ولذلك يوضح </a:t>
            </a:r>
            <a:r>
              <a:rPr lang="ar-DZ" dirty="0" err="1">
                <a:latin typeface="Amiri" panose="00000500000000000000" pitchFamily="2" charset="-78"/>
                <a:cs typeface="Amiri" panose="00000500000000000000" pitchFamily="2" charset="-78"/>
              </a:rPr>
              <a:t>ماتيوس</a:t>
            </a:r>
            <a:r>
              <a:rPr lang="ar-DZ" dirty="0">
                <a:latin typeface="Amiri" panose="00000500000000000000" pitchFamily="2" charset="-78"/>
                <a:cs typeface="Amiri" panose="00000500000000000000" pitchFamily="2" charset="-78"/>
              </a:rPr>
              <a:t>، فوكس (</a:t>
            </a:r>
            <a:r>
              <a:rPr lang="fr-FR" dirty="0">
                <a:latin typeface="Amiri" panose="00000500000000000000" pitchFamily="2" charset="-78"/>
                <a:cs typeface="Amiri" panose="00000500000000000000" pitchFamily="2" charset="-78"/>
              </a:rPr>
              <a:t>MATHEWS. K، 1976) </a:t>
            </a:r>
            <a:r>
              <a:rPr lang="ar-DZ" dirty="0" err="1">
                <a:latin typeface="Amiri" panose="00000500000000000000" pitchFamily="2" charset="-78"/>
                <a:cs typeface="Amiri" panose="00000500000000000000" pitchFamily="2" charset="-78"/>
              </a:rPr>
              <a:t>وميللر</a:t>
            </a:r>
            <a:r>
              <a:rPr lang="ar-DZ" dirty="0">
                <a:latin typeface="Amiri" panose="00000500000000000000" pitchFamily="2" charset="-78"/>
                <a:cs typeface="Amiri" panose="00000500000000000000" pitchFamily="2" charset="-78"/>
              </a:rPr>
              <a:t>، </a:t>
            </a:r>
            <a:r>
              <a:rPr lang="ar-DZ" dirty="0" err="1">
                <a:latin typeface="Amiri" panose="00000500000000000000" pitchFamily="2" charset="-78"/>
                <a:cs typeface="Amiri" panose="00000500000000000000" pitchFamily="2" charset="-78"/>
              </a:rPr>
              <a:t>مورهاوس</a:t>
            </a:r>
            <a:r>
              <a:rPr lang="ar-DZ" dirty="0">
                <a:latin typeface="Amiri" panose="00000500000000000000" pitchFamily="2" charset="-78"/>
                <a:cs typeface="Amiri" panose="00000500000000000000" pitchFamily="2" charset="-78"/>
              </a:rPr>
              <a:t> (</a:t>
            </a:r>
            <a:r>
              <a:rPr lang="fr-FR" dirty="0">
                <a:latin typeface="Amiri" panose="00000500000000000000" pitchFamily="2" charset="-78"/>
                <a:cs typeface="Amiri" panose="00000500000000000000" pitchFamily="2" charset="-78"/>
              </a:rPr>
              <a:t>MOREHOUSE L.E، 1971) </a:t>
            </a:r>
            <a:r>
              <a:rPr lang="ar-DZ" dirty="0">
                <a:latin typeface="Amiri" panose="00000500000000000000" pitchFamily="2" charset="-78"/>
                <a:cs typeface="Amiri" panose="00000500000000000000" pitchFamily="2" charset="-78"/>
              </a:rPr>
              <a:t>على أن التدريب المتواصل لفترة طويلة والمخطط له أثره على النمو </a:t>
            </a:r>
            <a:r>
              <a:rPr lang="ar-DZ" dirty="0" err="1">
                <a:latin typeface="Amiri" panose="00000500000000000000" pitchFamily="2" charset="-78"/>
                <a:cs typeface="Amiri" panose="00000500000000000000" pitchFamily="2" charset="-78"/>
              </a:rPr>
              <a:t>المورفولوجي</a:t>
            </a:r>
            <a:r>
              <a:rPr lang="ar-DZ" dirty="0">
                <a:latin typeface="Amiri" panose="00000500000000000000" pitchFamily="2" charset="-78"/>
                <a:cs typeface="Amiri" panose="00000500000000000000" pitchFamily="2" charset="-78"/>
              </a:rPr>
              <a:t> كما </a:t>
            </a:r>
            <a:r>
              <a:rPr lang="ar-DZ" dirty="0" err="1">
                <a:latin typeface="Amiri" panose="00000500000000000000" pitchFamily="2" charset="-78"/>
                <a:cs typeface="Amiri" panose="00000500000000000000" pitchFamily="2" charset="-78"/>
              </a:rPr>
              <a:t>إتفق</a:t>
            </a:r>
            <a:r>
              <a:rPr lang="ar-DZ" dirty="0">
                <a:latin typeface="Amiri" panose="00000500000000000000" pitchFamily="2" charset="-78"/>
                <a:cs typeface="Amiri" panose="00000500000000000000" pitchFamily="2" charset="-78"/>
              </a:rPr>
              <a:t> كل من ماس، </a:t>
            </a:r>
            <a:r>
              <a:rPr lang="ar-DZ" dirty="0" err="1">
                <a:latin typeface="Amiri" panose="00000500000000000000" pitchFamily="2" charset="-78"/>
                <a:cs typeface="Amiri" panose="00000500000000000000" pitchFamily="2" charset="-78"/>
              </a:rPr>
              <a:t>فلكنر</a:t>
            </a:r>
            <a:r>
              <a:rPr lang="ar-DZ" dirty="0">
                <a:latin typeface="Amiri" panose="00000500000000000000" pitchFamily="2" charset="-78"/>
                <a:cs typeface="Amiri" panose="00000500000000000000" pitchFamily="2" charset="-78"/>
              </a:rPr>
              <a:t> (</a:t>
            </a:r>
            <a:r>
              <a:rPr lang="fr-FR" dirty="0">
                <a:latin typeface="Amiri" panose="00000500000000000000" pitchFamily="2" charset="-78"/>
                <a:cs typeface="Amiri" panose="00000500000000000000" pitchFamily="2" charset="-78"/>
              </a:rPr>
              <a:t>FULKNER,MASS) </a:t>
            </a:r>
            <a:r>
              <a:rPr lang="ar-DZ" dirty="0">
                <a:latin typeface="Amiri" panose="00000500000000000000" pitchFamily="2" charset="-78"/>
                <a:cs typeface="Amiri" panose="00000500000000000000" pitchFamily="2" charset="-78"/>
              </a:rPr>
              <a:t>على أن </a:t>
            </a:r>
            <a:r>
              <a:rPr lang="ar-DZ" dirty="0" err="1">
                <a:latin typeface="Amiri" panose="00000500000000000000" pitchFamily="2" charset="-78"/>
                <a:cs typeface="Amiri" panose="00000500000000000000" pitchFamily="2" charset="-78"/>
              </a:rPr>
              <a:t>الإختلافات</a:t>
            </a:r>
            <a:r>
              <a:rPr lang="ar-DZ" dirty="0">
                <a:latin typeface="Amiri" panose="00000500000000000000" pitchFamily="2" charset="-78"/>
                <a:cs typeface="Amiri" panose="00000500000000000000" pitchFamily="2" charset="-78"/>
              </a:rPr>
              <a:t> بين الرياضيين مرجعها سن بدء الممارسة.</a:t>
            </a:r>
          </a:p>
          <a:p>
            <a:pPr marL="0" indent="0" algn="r">
              <a:buNone/>
            </a:pP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1820133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wipe(down)">
                                      <p:cBhvr>
                                        <p:cTn id="23" dur="580">
                                          <p:stCondLst>
                                            <p:cond delay="0"/>
                                          </p:stCondLst>
                                        </p:cTn>
                                        <p:tgtEl>
                                          <p:spTgt spid="3">
                                            <p:txEl>
                                              <p:pRg st="1" end="1"/>
                                            </p:txEl>
                                          </p:spTgt>
                                        </p:tgtEl>
                                      </p:cBhvr>
                                    </p:animEffect>
                                    <p:anim calcmode="lin" valueType="num">
                                      <p:cBhvr>
                                        <p:cTn id="2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1" end="1"/>
                                            </p:txEl>
                                          </p:spTgt>
                                        </p:tgtEl>
                                      </p:cBhvr>
                                      <p:to x="100000" y="60000"/>
                                    </p:animScale>
                                    <p:animScale>
                                      <p:cBhvr>
                                        <p:cTn id="30" dur="166" decel="50000">
                                          <p:stCondLst>
                                            <p:cond delay="676"/>
                                          </p:stCondLst>
                                        </p:cTn>
                                        <p:tgtEl>
                                          <p:spTgt spid="3">
                                            <p:txEl>
                                              <p:pRg st="1" end="1"/>
                                            </p:txEl>
                                          </p:spTgt>
                                        </p:tgtEl>
                                      </p:cBhvr>
                                      <p:to x="100000" y="100000"/>
                                    </p:animScale>
                                    <p:animScale>
                                      <p:cBhvr>
                                        <p:cTn id="31" dur="26">
                                          <p:stCondLst>
                                            <p:cond delay="1312"/>
                                          </p:stCondLst>
                                        </p:cTn>
                                        <p:tgtEl>
                                          <p:spTgt spid="3">
                                            <p:txEl>
                                              <p:pRg st="1" end="1"/>
                                            </p:txEl>
                                          </p:spTgt>
                                        </p:tgtEl>
                                      </p:cBhvr>
                                      <p:to x="100000" y="80000"/>
                                    </p:animScale>
                                    <p:animScale>
                                      <p:cBhvr>
                                        <p:cTn id="32" dur="166" decel="50000">
                                          <p:stCondLst>
                                            <p:cond delay="1338"/>
                                          </p:stCondLst>
                                        </p:cTn>
                                        <p:tgtEl>
                                          <p:spTgt spid="3">
                                            <p:txEl>
                                              <p:pRg st="1" end="1"/>
                                            </p:txEl>
                                          </p:spTgt>
                                        </p:tgtEl>
                                      </p:cBhvr>
                                      <p:to x="100000" y="100000"/>
                                    </p:animScale>
                                    <p:animScale>
                                      <p:cBhvr>
                                        <p:cTn id="33" dur="26">
                                          <p:stCondLst>
                                            <p:cond delay="1642"/>
                                          </p:stCondLst>
                                        </p:cTn>
                                        <p:tgtEl>
                                          <p:spTgt spid="3">
                                            <p:txEl>
                                              <p:pRg st="1" end="1"/>
                                            </p:txEl>
                                          </p:spTgt>
                                        </p:tgtEl>
                                      </p:cBhvr>
                                      <p:to x="100000" y="90000"/>
                                    </p:animScale>
                                    <p:animScale>
                                      <p:cBhvr>
                                        <p:cTn id="34" dur="166" decel="50000">
                                          <p:stCondLst>
                                            <p:cond delay="1668"/>
                                          </p:stCondLst>
                                        </p:cTn>
                                        <p:tgtEl>
                                          <p:spTgt spid="3">
                                            <p:txEl>
                                              <p:pRg st="1" end="1"/>
                                            </p:txEl>
                                          </p:spTgt>
                                        </p:tgtEl>
                                      </p:cBhvr>
                                      <p:to x="100000" y="100000"/>
                                    </p:animScale>
                                    <p:animScale>
                                      <p:cBhvr>
                                        <p:cTn id="35" dur="26">
                                          <p:stCondLst>
                                            <p:cond delay="1808"/>
                                          </p:stCondLst>
                                        </p:cTn>
                                        <p:tgtEl>
                                          <p:spTgt spid="3">
                                            <p:txEl>
                                              <p:pRg st="1" end="1"/>
                                            </p:txEl>
                                          </p:spTgt>
                                        </p:tgtEl>
                                      </p:cBhvr>
                                      <p:to x="100000" y="95000"/>
                                    </p:animScale>
                                    <p:animScale>
                                      <p:cBhvr>
                                        <p:cTn id="36" dur="166" decel="50000">
                                          <p:stCondLst>
                                            <p:cond delay="1834"/>
                                          </p:stCondLst>
                                        </p:cTn>
                                        <p:tgtEl>
                                          <p:spTgt spid="3">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3"/>
          </p:nvPr>
        </p:nvSpPr>
        <p:spPr>
          <a:xfrm>
            <a:off x="913774" y="515156"/>
            <a:ext cx="10363826" cy="5276044"/>
          </a:xfrm>
        </p:spPr>
        <p:txBody>
          <a:bodyPr>
            <a:normAutofit lnSpcReduction="10000"/>
          </a:bodyPr>
          <a:lstStyle/>
          <a:p>
            <a:pPr marL="0" indent="0" algn="r">
              <a:lnSpc>
                <a:spcPct val="150000"/>
              </a:lnSpc>
              <a:buNone/>
            </a:pPr>
            <a:r>
              <a:rPr lang="ar-DZ" dirty="0">
                <a:solidFill>
                  <a:srgbClr val="FF0000"/>
                </a:solidFill>
              </a:rPr>
              <a:t>مناقشة الفرضية </a:t>
            </a:r>
            <a:r>
              <a:rPr lang="ar-DZ" dirty="0" smtClean="0">
                <a:solidFill>
                  <a:srgbClr val="FF0000"/>
                </a:solidFill>
              </a:rPr>
              <a:t>الثانية </a:t>
            </a:r>
            <a:r>
              <a:rPr lang="ar-DZ" dirty="0" smtClean="0"/>
              <a:t>: </a:t>
            </a:r>
            <a:r>
              <a:rPr lang="ar-DZ" dirty="0" smtClean="0">
                <a:solidFill>
                  <a:srgbClr val="0070C0"/>
                </a:solidFill>
              </a:rPr>
              <a:t>التي </a:t>
            </a:r>
            <a:r>
              <a:rPr lang="ar-DZ" dirty="0">
                <a:solidFill>
                  <a:srgbClr val="0070C0"/>
                </a:solidFill>
              </a:rPr>
              <a:t>تشير إلى تتميز لاعبي المستويات المختلفة بمراكزهم الثلاث بميزات خاصة تختلف فيما بينها كل عن الأخر في بعض القياسات </a:t>
            </a:r>
            <a:r>
              <a:rPr lang="ar-DZ" dirty="0" err="1">
                <a:solidFill>
                  <a:srgbClr val="0070C0"/>
                </a:solidFill>
              </a:rPr>
              <a:t>المرفولوجية</a:t>
            </a:r>
            <a:r>
              <a:rPr lang="ar-DZ" dirty="0">
                <a:solidFill>
                  <a:srgbClr val="0070C0"/>
                </a:solidFill>
              </a:rPr>
              <a:t> والوظيفية وكذا الدلالات النسبية حيث تتماثل بعض القياسات مع الدلالة المثالية كما لا تتماثل قياسات أخرى </a:t>
            </a:r>
            <a:r>
              <a:rPr lang="ar-DZ" dirty="0" smtClean="0">
                <a:solidFill>
                  <a:srgbClr val="0070C0"/>
                </a:solidFill>
              </a:rPr>
              <a:t>.</a:t>
            </a:r>
          </a:p>
          <a:p>
            <a:pPr marL="0" indent="0" algn="r">
              <a:lnSpc>
                <a:spcPct val="150000"/>
              </a:lnSpc>
              <a:buNone/>
            </a:pPr>
            <a:endParaRPr lang="ar-DZ" dirty="0">
              <a:solidFill>
                <a:srgbClr val="0070C0"/>
              </a:solidFill>
            </a:endParaRPr>
          </a:p>
          <a:p>
            <a:pPr marL="0" indent="0" algn="r">
              <a:lnSpc>
                <a:spcPct val="150000"/>
              </a:lnSpc>
              <a:buNone/>
            </a:pPr>
            <a:r>
              <a:rPr lang="ar-DZ" dirty="0"/>
              <a:t>وقد تحققت صحة الفرضية حيث نلاحظ من خلال الجداول التي تم عرضها </a:t>
            </a:r>
            <a:r>
              <a:rPr lang="ar-DZ" dirty="0" err="1"/>
              <a:t>إختلاف</a:t>
            </a:r>
            <a:r>
              <a:rPr lang="ar-DZ" dirty="0"/>
              <a:t> بعض القياسات </a:t>
            </a:r>
            <a:r>
              <a:rPr lang="ar-DZ" dirty="0" err="1"/>
              <a:t>المرفو</a:t>
            </a:r>
            <a:r>
              <a:rPr lang="ar-DZ" dirty="0"/>
              <a:t>-وظيفية بين الأعمار الزمنية (17-18-19سنة) وهذا ما يعتبر طبيعي بحيث أن الفارق الزمني يلعب دورا في النمو وفي تغير نتائج القياسات وهذا ما يؤكده (زكي محمد </a:t>
            </a:r>
            <a:r>
              <a:rPr lang="ar-DZ" dirty="0" err="1"/>
              <a:t>محمد</a:t>
            </a:r>
            <a:r>
              <a:rPr lang="ar-DZ" dirty="0"/>
              <a:t> حسن، 2004) أن العمر الزمني والتدريبي يؤثران على </a:t>
            </a:r>
            <a:r>
              <a:rPr lang="ar-DZ" dirty="0" err="1"/>
              <a:t>إختلاف</a:t>
            </a:r>
            <a:r>
              <a:rPr lang="ar-DZ" dirty="0"/>
              <a:t> القياسات وما هو جدير بالذكر أن </a:t>
            </a:r>
            <a:r>
              <a:rPr lang="ar-DZ" dirty="0" err="1"/>
              <a:t>الإختلافات</a:t>
            </a:r>
            <a:r>
              <a:rPr lang="ar-DZ" dirty="0"/>
              <a:t> طالت كذلك مراكز اللعب حيث أن طبيعة المركز تفرض خصائص ومميزات في اللاعب تجعله يؤثر ويتأثر بالمركز الذي يشغله وبالتالي تختلف متطلبات وواجبات اللعب حسب المركز ولذلك نجد أن بعض القياسات </a:t>
            </a:r>
            <a:r>
              <a:rPr lang="ar-DZ" dirty="0" err="1"/>
              <a:t>المورفو</a:t>
            </a:r>
            <a:r>
              <a:rPr lang="ar-DZ" dirty="0"/>
              <a:t>-وظيفية تماثلت مع الدلالة المثالية بمعنى توجد في أحسن مستوى من خلال تماثلها مع المعدلات المعيارية الموضوعة ،في حين لم تتماثل قياسات أخرى مما يتطلب من الباحث والمدرب واللاعب العمل الجدي والعلمي حتى نرتقي بهذه المتطلبات .</a:t>
            </a:r>
          </a:p>
          <a:p>
            <a:pPr marL="0" indent="0" algn="r">
              <a:lnSpc>
                <a:spcPct val="150000"/>
              </a:lnSpc>
              <a:buNone/>
            </a:pPr>
            <a:endParaRPr lang="fr-FR" dirty="0"/>
          </a:p>
        </p:txBody>
      </p:sp>
    </p:spTree>
    <p:extLst>
      <p:ext uri="{BB962C8B-B14F-4D97-AF65-F5344CB8AC3E}">
        <p14:creationId xmlns:p14="http://schemas.microsoft.com/office/powerpoint/2010/main" val="3804329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580">
                                          <p:stCondLst>
                                            <p:cond delay="0"/>
                                          </p:stCondLst>
                                        </p:cTn>
                                        <p:tgtEl>
                                          <p:spTgt spid="3">
                                            <p:txEl>
                                              <p:pRg st="2" end="2"/>
                                            </p:txEl>
                                          </p:spTgt>
                                        </p:tgtEl>
                                      </p:cBhvr>
                                    </p:animEffect>
                                    <p:anim calcmode="lin" valueType="num">
                                      <p:cBhvr>
                                        <p:cTn id="2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2" end="2"/>
                                            </p:txEl>
                                          </p:spTgt>
                                        </p:tgtEl>
                                      </p:cBhvr>
                                      <p:to x="100000" y="60000"/>
                                    </p:animScale>
                                    <p:animScale>
                                      <p:cBhvr>
                                        <p:cTn id="30" dur="166" decel="50000">
                                          <p:stCondLst>
                                            <p:cond delay="676"/>
                                          </p:stCondLst>
                                        </p:cTn>
                                        <p:tgtEl>
                                          <p:spTgt spid="3">
                                            <p:txEl>
                                              <p:pRg st="2" end="2"/>
                                            </p:txEl>
                                          </p:spTgt>
                                        </p:tgtEl>
                                      </p:cBhvr>
                                      <p:to x="100000" y="100000"/>
                                    </p:animScale>
                                    <p:animScale>
                                      <p:cBhvr>
                                        <p:cTn id="31" dur="26">
                                          <p:stCondLst>
                                            <p:cond delay="1312"/>
                                          </p:stCondLst>
                                        </p:cTn>
                                        <p:tgtEl>
                                          <p:spTgt spid="3">
                                            <p:txEl>
                                              <p:pRg st="2" end="2"/>
                                            </p:txEl>
                                          </p:spTgt>
                                        </p:tgtEl>
                                      </p:cBhvr>
                                      <p:to x="100000" y="80000"/>
                                    </p:animScale>
                                    <p:animScale>
                                      <p:cBhvr>
                                        <p:cTn id="32" dur="166" decel="50000">
                                          <p:stCondLst>
                                            <p:cond delay="1338"/>
                                          </p:stCondLst>
                                        </p:cTn>
                                        <p:tgtEl>
                                          <p:spTgt spid="3">
                                            <p:txEl>
                                              <p:pRg st="2" end="2"/>
                                            </p:txEl>
                                          </p:spTgt>
                                        </p:tgtEl>
                                      </p:cBhvr>
                                      <p:to x="100000" y="100000"/>
                                    </p:animScale>
                                    <p:animScale>
                                      <p:cBhvr>
                                        <p:cTn id="33" dur="26">
                                          <p:stCondLst>
                                            <p:cond delay="1642"/>
                                          </p:stCondLst>
                                        </p:cTn>
                                        <p:tgtEl>
                                          <p:spTgt spid="3">
                                            <p:txEl>
                                              <p:pRg st="2" end="2"/>
                                            </p:txEl>
                                          </p:spTgt>
                                        </p:tgtEl>
                                      </p:cBhvr>
                                      <p:to x="100000" y="90000"/>
                                    </p:animScale>
                                    <p:animScale>
                                      <p:cBhvr>
                                        <p:cTn id="34" dur="166" decel="50000">
                                          <p:stCondLst>
                                            <p:cond delay="1668"/>
                                          </p:stCondLst>
                                        </p:cTn>
                                        <p:tgtEl>
                                          <p:spTgt spid="3">
                                            <p:txEl>
                                              <p:pRg st="2" end="2"/>
                                            </p:txEl>
                                          </p:spTgt>
                                        </p:tgtEl>
                                      </p:cBhvr>
                                      <p:to x="100000" y="100000"/>
                                    </p:animScale>
                                    <p:animScale>
                                      <p:cBhvr>
                                        <p:cTn id="35" dur="26">
                                          <p:stCondLst>
                                            <p:cond delay="1808"/>
                                          </p:stCondLst>
                                        </p:cTn>
                                        <p:tgtEl>
                                          <p:spTgt spid="3">
                                            <p:txEl>
                                              <p:pRg st="2" end="2"/>
                                            </p:txEl>
                                          </p:spTgt>
                                        </p:tgtEl>
                                      </p:cBhvr>
                                      <p:to x="100000" y="95000"/>
                                    </p:animScale>
                                    <p:animScale>
                                      <p:cBhvr>
                                        <p:cTn id="36"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69076" y="1"/>
            <a:ext cx="10364451" cy="592428"/>
          </a:xfrm>
        </p:spPr>
        <p:txBody>
          <a:bodyPr>
            <a:normAutofit fontScale="90000"/>
          </a:bodyPr>
          <a:lstStyle/>
          <a:p>
            <a:r>
              <a:rPr lang="ar-DZ" dirty="0" smtClean="0">
                <a:solidFill>
                  <a:srgbClr val="FF0000"/>
                </a:solidFill>
                <a:latin typeface="Amiri" panose="00000500000000000000" pitchFamily="2" charset="-78"/>
                <a:cs typeface="Amiri" panose="00000500000000000000" pitchFamily="2" charset="-78"/>
              </a:rPr>
              <a:t>التوصيات</a:t>
            </a:r>
            <a:endParaRPr lang="fr-FR" dirty="0">
              <a:solidFill>
                <a:srgbClr val="FF0000"/>
              </a:solidFill>
              <a:latin typeface="Amiri" panose="00000500000000000000" pitchFamily="2" charset="-78"/>
              <a:cs typeface="Amiri" panose="00000500000000000000" pitchFamily="2" charset="-78"/>
            </a:endParaRPr>
          </a:p>
        </p:txBody>
      </p:sp>
      <p:sp>
        <p:nvSpPr>
          <p:cNvPr id="3" name="Espace réservé du contenu 2"/>
          <p:cNvSpPr>
            <a:spLocks noGrp="1"/>
          </p:cNvSpPr>
          <p:nvPr>
            <p:ph sz="quarter" idx="13"/>
          </p:nvPr>
        </p:nvSpPr>
        <p:spPr>
          <a:xfrm>
            <a:off x="913774" y="811369"/>
            <a:ext cx="10363826" cy="5602309"/>
          </a:xfrm>
        </p:spPr>
        <p:txBody>
          <a:bodyPr>
            <a:normAutofit/>
          </a:bodyPr>
          <a:lstStyle/>
          <a:p>
            <a:pPr marL="0" indent="0" algn="ctr">
              <a:buNone/>
            </a:pPr>
            <a:r>
              <a:rPr lang="ar-DZ" dirty="0" smtClean="0">
                <a:solidFill>
                  <a:srgbClr val="FF0000"/>
                </a:solidFill>
                <a:latin typeface="Amiri" panose="00000500000000000000" pitchFamily="2" charset="-78"/>
                <a:cs typeface="Amiri" panose="00000500000000000000" pitchFamily="2" charset="-78"/>
              </a:rPr>
              <a:t>من خلال </a:t>
            </a:r>
            <a:r>
              <a:rPr lang="ar-DZ" dirty="0" err="1">
                <a:solidFill>
                  <a:srgbClr val="FF0000"/>
                </a:solidFill>
                <a:latin typeface="Amiri" panose="00000500000000000000" pitchFamily="2" charset="-78"/>
                <a:cs typeface="Amiri" panose="00000500000000000000" pitchFamily="2" charset="-78"/>
              </a:rPr>
              <a:t>الإستنتاجات</a:t>
            </a:r>
            <a:r>
              <a:rPr lang="ar-DZ" dirty="0">
                <a:solidFill>
                  <a:srgbClr val="FF0000"/>
                </a:solidFill>
                <a:latin typeface="Amiri" panose="00000500000000000000" pitchFamily="2" charset="-78"/>
                <a:cs typeface="Amiri" panose="00000500000000000000" pitchFamily="2" charset="-78"/>
              </a:rPr>
              <a:t> ونتائج البحث نوصي </a:t>
            </a:r>
            <a:r>
              <a:rPr lang="ar-DZ" dirty="0" err="1" smtClean="0">
                <a:solidFill>
                  <a:srgbClr val="FF0000"/>
                </a:solidFill>
                <a:latin typeface="Amiri" panose="00000500000000000000" pitchFamily="2" charset="-78"/>
                <a:cs typeface="Amiri" panose="00000500000000000000" pitchFamily="2" charset="-78"/>
              </a:rPr>
              <a:t>بمايلي</a:t>
            </a:r>
            <a:r>
              <a:rPr lang="ar-DZ" dirty="0" smtClean="0">
                <a:solidFill>
                  <a:srgbClr val="FF0000"/>
                </a:solidFill>
                <a:latin typeface="Amiri" panose="00000500000000000000" pitchFamily="2" charset="-78"/>
                <a:cs typeface="Amiri" panose="00000500000000000000" pitchFamily="2" charset="-78"/>
              </a:rPr>
              <a:t>:</a:t>
            </a:r>
          </a:p>
          <a:p>
            <a:pPr marL="0" indent="0" algn="ctr">
              <a:buNone/>
            </a:pPr>
            <a:endParaRPr lang="ar-DZ" dirty="0">
              <a:solidFill>
                <a:srgbClr val="FF0000"/>
              </a:solidFill>
              <a:latin typeface="Amiri" panose="00000500000000000000" pitchFamily="2" charset="-78"/>
              <a:cs typeface="Amiri" panose="00000500000000000000" pitchFamily="2" charset="-78"/>
            </a:endParaRPr>
          </a:p>
          <a:p>
            <a:pPr marL="0" indent="0" algn="ctr">
              <a:buNone/>
            </a:pPr>
            <a:r>
              <a:rPr lang="ar-DZ" dirty="0">
                <a:latin typeface="Amiri" panose="00000500000000000000" pitchFamily="2" charset="-78"/>
                <a:cs typeface="Amiri" panose="00000500000000000000" pitchFamily="2" charset="-78"/>
              </a:rPr>
              <a:t>-</a:t>
            </a:r>
            <a:r>
              <a:rPr lang="ar-DZ" dirty="0" err="1">
                <a:latin typeface="Amiri" panose="00000500000000000000" pitchFamily="2" charset="-78"/>
                <a:cs typeface="Amiri" panose="00000500000000000000" pitchFamily="2" charset="-78"/>
              </a:rPr>
              <a:t>الإسترشاد</a:t>
            </a:r>
            <a:r>
              <a:rPr lang="ar-DZ" dirty="0">
                <a:latin typeface="Amiri" panose="00000500000000000000" pitchFamily="2" charset="-78"/>
                <a:cs typeface="Amiri" panose="00000500000000000000" pitchFamily="2" charset="-78"/>
              </a:rPr>
              <a:t> بالقياسات والدلالات النسبية التي وردت في هذه الدراسة عند التوجيه </a:t>
            </a:r>
            <a:r>
              <a:rPr lang="ar-DZ" dirty="0" err="1">
                <a:latin typeface="Amiri" panose="00000500000000000000" pitchFamily="2" charset="-78"/>
                <a:cs typeface="Amiri" panose="00000500000000000000" pitchFamily="2" charset="-78"/>
              </a:rPr>
              <a:t>والإنتقاء</a:t>
            </a:r>
            <a:r>
              <a:rPr lang="ar-DZ" dirty="0">
                <a:latin typeface="Amiri" panose="00000500000000000000" pitchFamily="2" charset="-78"/>
                <a:cs typeface="Amiri" panose="00000500000000000000" pitchFamily="2" charset="-78"/>
              </a:rPr>
              <a:t> للاعبي كرة القدم بصفة عامة وفي تحديد المراكز بصفة خاصة.</a:t>
            </a:r>
          </a:p>
          <a:p>
            <a:pPr marL="0" indent="0" algn="ctr">
              <a:buNone/>
            </a:pPr>
            <a:r>
              <a:rPr lang="ar-DZ" dirty="0">
                <a:latin typeface="Amiri" panose="00000500000000000000" pitchFamily="2" charset="-78"/>
                <a:cs typeface="Amiri" panose="00000500000000000000" pitchFamily="2" charset="-78"/>
              </a:rPr>
              <a:t>-أن يستخدم المدرب شبكة الشكل الجانبي في المراحل العمرية المختلفة لمعرفة المواصفات التي تميز اللاعبين في كل مرحلة عمرية وكذلك </a:t>
            </a:r>
            <a:r>
              <a:rPr lang="ar-DZ" dirty="0" err="1">
                <a:latin typeface="Amiri" panose="00000500000000000000" pitchFamily="2" charset="-78"/>
                <a:cs typeface="Amiri" panose="00000500000000000000" pitchFamily="2" charset="-78"/>
              </a:rPr>
              <a:t>إستخدامها</a:t>
            </a:r>
            <a:r>
              <a:rPr lang="ar-DZ" dirty="0">
                <a:latin typeface="Amiri" panose="00000500000000000000" pitchFamily="2" charset="-78"/>
                <a:cs typeface="Amiri" panose="00000500000000000000" pitchFamily="2" charset="-78"/>
              </a:rPr>
              <a:t> للاعبي المراكز المختلفة حتى نستدل على اللاعبين الذين تتوافر لديهم </a:t>
            </a:r>
            <a:r>
              <a:rPr lang="ar-DZ" dirty="0" err="1">
                <a:latin typeface="Amiri" panose="00000500000000000000" pitchFamily="2" charset="-78"/>
                <a:cs typeface="Amiri" panose="00000500000000000000" pitchFamily="2" charset="-78"/>
              </a:rPr>
              <a:t>الإستعدادات</a:t>
            </a:r>
            <a:r>
              <a:rPr lang="ar-DZ" dirty="0">
                <a:latin typeface="Amiri" panose="00000500000000000000" pitchFamily="2" charset="-78"/>
                <a:cs typeface="Amiri" panose="00000500000000000000" pitchFamily="2" charset="-78"/>
              </a:rPr>
              <a:t> والإمكانيات الجسمية التي تحقق الإنجاز الرياضي.</a:t>
            </a:r>
          </a:p>
          <a:p>
            <a:pPr marL="0" indent="0" algn="ctr">
              <a:buNone/>
            </a:pPr>
            <a:r>
              <a:rPr lang="ar-DZ" dirty="0">
                <a:latin typeface="Amiri" panose="00000500000000000000" pitchFamily="2" charset="-78"/>
                <a:cs typeface="Amiri" panose="00000500000000000000" pitchFamily="2" charset="-78"/>
              </a:rPr>
              <a:t>-مقارنة هذه الأشكال بالمستوى النموذجي (</a:t>
            </a:r>
            <a:r>
              <a:rPr lang="ar-DZ" dirty="0" err="1">
                <a:latin typeface="Amiri" panose="00000500000000000000" pitchFamily="2" charset="-78"/>
                <a:cs typeface="Amiri" panose="00000500000000000000" pitchFamily="2" charset="-78"/>
              </a:rPr>
              <a:t>الممستوى</a:t>
            </a:r>
            <a:r>
              <a:rPr lang="ar-DZ" dirty="0">
                <a:latin typeface="Amiri" panose="00000500000000000000" pitchFamily="2" charset="-78"/>
                <a:cs typeface="Amiri" panose="00000500000000000000" pitchFamily="2" charset="-78"/>
              </a:rPr>
              <a:t> العالي) حتى نعرف مواطن الضعف ونعمل على مواجهتها وكذلك مواطن القوة </a:t>
            </a:r>
            <a:r>
              <a:rPr lang="ar-DZ" dirty="0" err="1">
                <a:latin typeface="Amiri" panose="00000500000000000000" pitchFamily="2" charset="-78"/>
                <a:cs typeface="Amiri" panose="00000500000000000000" pitchFamily="2" charset="-78"/>
              </a:rPr>
              <a:t>والإستفادة</a:t>
            </a:r>
            <a:r>
              <a:rPr lang="ar-DZ" dirty="0">
                <a:latin typeface="Amiri" panose="00000500000000000000" pitchFamily="2" charset="-78"/>
                <a:cs typeface="Amiri" panose="00000500000000000000" pitchFamily="2" charset="-78"/>
              </a:rPr>
              <a:t> منها.</a:t>
            </a:r>
          </a:p>
          <a:p>
            <a:pPr marL="0" indent="0" algn="ctr">
              <a:buNone/>
            </a:pPr>
            <a:r>
              <a:rPr lang="ar-DZ" dirty="0">
                <a:latin typeface="Amiri" panose="00000500000000000000" pitchFamily="2" charset="-78"/>
                <a:cs typeface="Amiri" panose="00000500000000000000" pitchFamily="2" charset="-78"/>
              </a:rPr>
              <a:t>-توجيه البرامج التدريبية فرديا حسب مراكز اللعب وكذلك جماعيا بما يتفق مع الأسس العلمية والقياسات النموذجية للمستويات العليا</a:t>
            </a:r>
            <a:r>
              <a:rPr lang="ar-DZ" dirty="0" smtClean="0">
                <a:latin typeface="Amiri" panose="00000500000000000000" pitchFamily="2" charset="-78"/>
                <a:cs typeface="Amiri" panose="00000500000000000000" pitchFamily="2" charset="-78"/>
              </a:rPr>
              <a:t>.</a:t>
            </a:r>
            <a:endParaRPr lang="ar-DZ"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4077052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580">
                                          <p:stCondLst>
                                            <p:cond delay="0"/>
                                          </p:stCondLst>
                                        </p:cTn>
                                        <p:tgtEl>
                                          <p:spTgt spid="3">
                                            <p:txEl>
                                              <p:pRg st="2" end="2"/>
                                            </p:txEl>
                                          </p:spTgt>
                                        </p:tgtEl>
                                      </p:cBhvr>
                                    </p:animEffect>
                                    <p:anim calcmode="lin" valueType="num">
                                      <p:cBhvr>
                                        <p:cTn id="2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2" end="2"/>
                                            </p:txEl>
                                          </p:spTgt>
                                        </p:tgtEl>
                                      </p:cBhvr>
                                      <p:to x="100000" y="60000"/>
                                    </p:animScale>
                                    <p:animScale>
                                      <p:cBhvr>
                                        <p:cTn id="30" dur="166" decel="50000">
                                          <p:stCondLst>
                                            <p:cond delay="676"/>
                                          </p:stCondLst>
                                        </p:cTn>
                                        <p:tgtEl>
                                          <p:spTgt spid="3">
                                            <p:txEl>
                                              <p:pRg st="2" end="2"/>
                                            </p:txEl>
                                          </p:spTgt>
                                        </p:tgtEl>
                                      </p:cBhvr>
                                      <p:to x="100000" y="100000"/>
                                    </p:animScale>
                                    <p:animScale>
                                      <p:cBhvr>
                                        <p:cTn id="31" dur="26">
                                          <p:stCondLst>
                                            <p:cond delay="1312"/>
                                          </p:stCondLst>
                                        </p:cTn>
                                        <p:tgtEl>
                                          <p:spTgt spid="3">
                                            <p:txEl>
                                              <p:pRg st="2" end="2"/>
                                            </p:txEl>
                                          </p:spTgt>
                                        </p:tgtEl>
                                      </p:cBhvr>
                                      <p:to x="100000" y="80000"/>
                                    </p:animScale>
                                    <p:animScale>
                                      <p:cBhvr>
                                        <p:cTn id="32" dur="166" decel="50000">
                                          <p:stCondLst>
                                            <p:cond delay="1338"/>
                                          </p:stCondLst>
                                        </p:cTn>
                                        <p:tgtEl>
                                          <p:spTgt spid="3">
                                            <p:txEl>
                                              <p:pRg st="2" end="2"/>
                                            </p:txEl>
                                          </p:spTgt>
                                        </p:tgtEl>
                                      </p:cBhvr>
                                      <p:to x="100000" y="100000"/>
                                    </p:animScale>
                                    <p:animScale>
                                      <p:cBhvr>
                                        <p:cTn id="33" dur="26">
                                          <p:stCondLst>
                                            <p:cond delay="1642"/>
                                          </p:stCondLst>
                                        </p:cTn>
                                        <p:tgtEl>
                                          <p:spTgt spid="3">
                                            <p:txEl>
                                              <p:pRg st="2" end="2"/>
                                            </p:txEl>
                                          </p:spTgt>
                                        </p:tgtEl>
                                      </p:cBhvr>
                                      <p:to x="100000" y="90000"/>
                                    </p:animScale>
                                    <p:animScale>
                                      <p:cBhvr>
                                        <p:cTn id="34" dur="166" decel="50000">
                                          <p:stCondLst>
                                            <p:cond delay="1668"/>
                                          </p:stCondLst>
                                        </p:cTn>
                                        <p:tgtEl>
                                          <p:spTgt spid="3">
                                            <p:txEl>
                                              <p:pRg st="2" end="2"/>
                                            </p:txEl>
                                          </p:spTgt>
                                        </p:tgtEl>
                                      </p:cBhvr>
                                      <p:to x="100000" y="100000"/>
                                    </p:animScale>
                                    <p:animScale>
                                      <p:cBhvr>
                                        <p:cTn id="35" dur="26">
                                          <p:stCondLst>
                                            <p:cond delay="1808"/>
                                          </p:stCondLst>
                                        </p:cTn>
                                        <p:tgtEl>
                                          <p:spTgt spid="3">
                                            <p:txEl>
                                              <p:pRg st="2" end="2"/>
                                            </p:txEl>
                                          </p:spTgt>
                                        </p:tgtEl>
                                      </p:cBhvr>
                                      <p:to x="100000" y="95000"/>
                                    </p:animScale>
                                    <p:animScale>
                                      <p:cBhvr>
                                        <p:cTn id="36" dur="166" decel="50000">
                                          <p:stCondLst>
                                            <p:cond delay="1834"/>
                                          </p:stCondLst>
                                        </p:cTn>
                                        <p:tgtEl>
                                          <p:spTgt spid="3">
                                            <p:txEl>
                                              <p:pRg st="2" end="2"/>
                                            </p:txEl>
                                          </p:spTgt>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wipe(down)">
                                      <p:cBhvr>
                                        <p:cTn id="39" dur="580">
                                          <p:stCondLst>
                                            <p:cond delay="0"/>
                                          </p:stCondLst>
                                        </p:cTn>
                                        <p:tgtEl>
                                          <p:spTgt spid="3">
                                            <p:txEl>
                                              <p:pRg st="3" end="3"/>
                                            </p:txEl>
                                          </p:spTgt>
                                        </p:tgtEl>
                                      </p:cBhvr>
                                    </p:animEffect>
                                    <p:anim calcmode="lin" valueType="num">
                                      <p:cBhvr>
                                        <p:cTn id="40"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3">
                                            <p:txEl>
                                              <p:pRg st="3" end="3"/>
                                            </p:txEl>
                                          </p:spTgt>
                                        </p:tgtEl>
                                      </p:cBhvr>
                                      <p:to x="100000" y="60000"/>
                                    </p:animScale>
                                    <p:animScale>
                                      <p:cBhvr>
                                        <p:cTn id="46" dur="166" decel="50000">
                                          <p:stCondLst>
                                            <p:cond delay="676"/>
                                          </p:stCondLst>
                                        </p:cTn>
                                        <p:tgtEl>
                                          <p:spTgt spid="3">
                                            <p:txEl>
                                              <p:pRg st="3" end="3"/>
                                            </p:txEl>
                                          </p:spTgt>
                                        </p:tgtEl>
                                      </p:cBhvr>
                                      <p:to x="100000" y="100000"/>
                                    </p:animScale>
                                    <p:animScale>
                                      <p:cBhvr>
                                        <p:cTn id="47" dur="26">
                                          <p:stCondLst>
                                            <p:cond delay="1312"/>
                                          </p:stCondLst>
                                        </p:cTn>
                                        <p:tgtEl>
                                          <p:spTgt spid="3">
                                            <p:txEl>
                                              <p:pRg st="3" end="3"/>
                                            </p:txEl>
                                          </p:spTgt>
                                        </p:tgtEl>
                                      </p:cBhvr>
                                      <p:to x="100000" y="80000"/>
                                    </p:animScale>
                                    <p:animScale>
                                      <p:cBhvr>
                                        <p:cTn id="48" dur="166" decel="50000">
                                          <p:stCondLst>
                                            <p:cond delay="1338"/>
                                          </p:stCondLst>
                                        </p:cTn>
                                        <p:tgtEl>
                                          <p:spTgt spid="3">
                                            <p:txEl>
                                              <p:pRg st="3" end="3"/>
                                            </p:txEl>
                                          </p:spTgt>
                                        </p:tgtEl>
                                      </p:cBhvr>
                                      <p:to x="100000" y="100000"/>
                                    </p:animScale>
                                    <p:animScale>
                                      <p:cBhvr>
                                        <p:cTn id="49" dur="26">
                                          <p:stCondLst>
                                            <p:cond delay="1642"/>
                                          </p:stCondLst>
                                        </p:cTn>
                                        <p:tgtEl>
                                          <p:spTgt spid="3">
                                            <p:txEl>
                                              <p:pRg st="3" end="3"/>
                                            </p:txEl>
                                          </p:spTgt>
                                        </p:tgtEl>
                                      </p:cBhvr>
                                      <p:to x="100000" y="90000"/>
                                    </p:animScale>
                                    <p:animScale>
                                      <p:cBhvr>
                                        <p:cTn id="50" dur="166" decel="50000">
                                          <p:stCondLst>
                                            <p:cond delay="1668"/>
                                          </p:stCondLst>
                                        </p:cTn>
                                        <p:tgtEl>
                                          <p:spTgt spid="3">
                                            <p:txEl>
                                              <p:pRg st="3" end="3"/>
                                            </p:txEl>
                                          </p:spTgt>
                                        </p:tgtEl>
                                      </p:cBhvr>
                                      <p:to x="100000" y="100000"/>
                                    </p:animScale>
                                    <p:animScale>
                                      <p:cBhvr>
                                        <p:cTn id="51" dur="26">
                                          <p:stCondLst>
                                            <p:cond delay="1808"/>
                                          </p:stCondLst>
                                        </p:cTn>
                                        <p:tgtEl>
                                          <p:spTgt spid="3">
                                            <p:txEl>
                                              <p:pRg st="3" end="3"/>
                                            </p:txEl>
                                          </p:spTgt>
                                        </p:tgtEl>
                                      </p:cBhvr>
                                      <p:to x="100000" y="95000"/>
                                    </p:animScale>
                                    <p:animScale>
                                      <p:cBhvr>
                                        <p:cTn id="52" dur="166" decel="50000">
                                          <p:stCondLst>
                                            <p:cond delay="1834"/>
                                          </p:stCondLst>
                                        </p:cTn>
                                        <p:tgtEl>
                                          <p:spTgt spid="3">
                                            <p:txEl>
                                              <p:pRg st="3" end="3"/>
                                            </p:txEl>
                                          </p:spTgt>
                                        </p:tgtEl>
                                      </p:cBhvr>
                                      <p:to x="100000" y="100000"/>
                                    </p:animScale>
                                  </p:childTnLst>
                                </p:cTn>
                              </p:par>
                              <p:par>
                                <p:cTn id="53" presetID="26" presetClass="entr" presetSubtype="0" fill="hold" nodeType="withEffect">
                                  <p:stCondLst>
                                    <p:cond delay="0"/>
                                  </p:stCondLst>
                                  <p:childTnLst>
                                    <p:set>
                                      <p:cBhvr>
                                        <p:cTn id="54" dur="1" fill="hold">
                                          <p:stCondLst>
                                            <p:cond delay="0"/>
                                          </p:stCondLst>
                                        </p:cTn>
                                        <p:tgtEl>
                                          <p:spTgt spid="3">
                                            <p:txEl>
                                              <p:pRg st="4" end="4"/>
                                            </p:txEl>
                                          </p:spTgt>
                                        </p:tgtEl>
                                        <p:attrNameLst>
                                          <p:attrName>style.visibility</p:attrName>
                                        </p:attrNameLst>
                                      </p:cBhvr>
                                      <p:to>
                                        <p:strVal val="visible"/>
                                      </p:to>
                                    </p:set>
                                    <p:animEffect transition="in" filter="wipe(down)">
                                      <p:cBhvr>
                                        <p:cTn id="55" dur="580">
                                          <p:stCondLst>
                                            <p:cond delay="0"/>
                                          </p:stCondLst>
                                        </p:cTn>
                                        <p:tgtEl>
                                          <p:spTgt spid="3">
                                            <p:txEl>
                                              <p:pRg st="4" end="4"/>
                                            </p:txEl>
                                          </p:spTgt>
                                        </p:tgtEl>
                                      </p:cBhvr>
                                    </p:animEffect>
                                    <p:anim calcmode="lin" valueType="num">
                                      <p:cBhvr>
                                        <p:cTn id="56"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61" dur="26">
                                          <p:stCondLst>
                                            <p:cond delay="650"/>
                                          </p:stCondLst>
                                        </p:cTn>
                                        <p:tgtEl>
                                          <p:spTgt spid="3">
                                            <p:txEl>
                                              <p:pRg st="4" end="4"/>
                                            </p:txEl>
                                          </p:spTgt>
                                        </p:tgtEl>
                                      </p:cBhvr>
                                      <p:to x="100000" y="60000"/>
                                    </p:animScale>
                                    <p:animScale>
                                      <p:cBhvr>
                                        <p:cTn id="62" dur="166" decel="50000">
                                          <p:stCondLst>
                                            <p:cond delay="676"/>
                                          </p:stCondLst>
                                        </p:cTn>
                                        <p:tgtEl>
                                          <p:spTgt spid="3">
                                            <p:txEl>
                                              <p:pRg st="4" end="4"/>
                                            </p:txEl>
                                          </p:spTgt>
                                        </p:tgtEl>
                                      </p:cBhvr>
                                      <p:to x="100000" y="100000"/>
                                    </p:animScale>
                                    <p:animScale>
                                      <p:cBhvr>
                                        <p:cTn id="63" dur="26">
                                          <p:stCondLst>
                                            <p:cond delay="1312"/>
                                          </p:stCondLst>
                                        </p:cTn>
                                        <p:tgtEl>
                                          <p:spTgt spid="3">
                                            <p:txEl>
                                              <p:pRg st="4" end="4"/>
                                            </p:txEl>
                                          </p:spTgt>
                                        </p:tgtEl>
                                      </p:cBhvr>
                                      <p:to x="100000" y="80000"/>
                                    </p:animScale>
                                    <p:animScale>
                                      <p:cBhvr>
                                        <p:cTn id="64" dur="166" decel="50000">
                                          <p:stCondLst>
                                            <p:cond delay="1338"/>
                                          </p:stCondLst>
                                        </p:cTn>
                                        <p:tgtEl>
                                          <p:spTgt spid="3">
                                            <p:txEl>
                                              <p:pRg st="4" end="4"/>
                                            </p:txEl>
                                          </p:spTgt>
                                        </p:tgtEl>
                                      </p:cBhvr>
                                      <p:to x="100000" y="100000"/>
                                    </p:animScale>
                                    <p:animScale>
                                      <p:cBhvr>
                                        <p:cTn id="65" dur="26">
                                          <p:stCondLst>
                                            <p:cond delay="1642"/>
                                          </p:stCondLst>
                                        </p:cTn>
                                        <p:tgtEl>
                                          <p:spTgt spid="3">
                                            <p:txEl>
                                              <p:pRg st="4" end="4"/>
                                            </p:txEl>
                                          </p:spTgt>
                                        </p:tgtEl>
                                      </p:cBhvr>
                                      <p:to x="100000" y="90000"/>
                                    </p:animScale>
                                    <p:animScale>
                                      <p:cBhvr>
                                        <p:cTn id="66" dur="166" decel="50000">
                                          <p:stCondLst>
                                            <p:cond delay="1668"/>
                                          </p:stCondLst>
                                        </p:cTn>
                                        <p:tgtEl>
                                          <p:spTgt spid="3">
                                            <p:txEl>
                                              <p:pRg st="4" end="4"/>
                                            </p:txEl>
                                          </p:spTgt>
                                        </p:tgtEl>
                                      </p:cBhvr>
                                      <p:to x="100000" y="100000"/>
                                    </p:animScale>
                                    <p:animScale>
                                      <p:cBhvr>
                                        <p:cTn id="67" dur="26">
                                          <p:stCondLst>
                                            <p:cond delay="1808"/>
                                          </p:stCondLst>
                                        </p:cTn>
                                        <p:tgtEl>
                                          <p:spTgt spid="3">
                                            <p:txEl>
                                              <p:pRg st="4" end="4"/>
                                            </p:txEl>
                                          </p:spTgt>
                                        </p:tgtEl>
                                      </p:cBhvr>
                                      <p:to x="100000" y="95000"/>
                                    </p:animScale>
                                    <p:animScale>
                                      <p:cBhvr>
                                        <p:cTn id="68" dur="166" decel="50000">
                                          <p:stCondLst>
                                            <p:cond delay="1834"/>
                                          </p:stCondLst>
                                        </p:cTn>
                                        <p:tgtEl>
                                          <p:spTgt spid="3">
                                            <p:txEl>
                                              <p:pRg st="4" end="4"/>
                                            </p:txEl>
                                          </p:spTgt>
                                        </p:tgtEl>
                                      </p:cBhvr>
                                      <p:to x="100000" y="100000"/>
                                    </p:animScale>
                                  </p:childTnLst>
                                </p:cTn>
                              </p:par>
                              <p:par>
                                <p:cTn id="69" presetID="26" presetClass="entr" presetSubtype="0" fill="hold" nodeType="withEffect">
                                  <p:stCondLst>
                                    <p:cond delay="0"/>
                                  </p:stCondLst>
                                  <p:childTnLst>
                                    <p:set>
                                      <p:cBhvr>
                                        <p:cTn id="70" dur="1" fill="hold">
                                          <p:stCondLst>
                                            <p:cond delay="0"/>
                                          </p:stCondLst>
                                        </p:cTn>
                                        <p:tgtEl>
                                          <p:spTgt spid="3">
                                            <p:txEl>
                                              <p:pRg st="5" end="5"/>
                                            </p:txEl>
                                          </p:spTgt>
                                        </p:tgtEl>
                                        <p:attrNameLst>
                                          <p:attrName>style.visibility</p:attrName>
                                        </p:attrNameLst>
                                      </p:cBhvr>
                                      <p:to>
                                        <p:strVal val="visible"/>
                                      </p:to>
                                    </p:set>
                                    <p:animEffect transition="in" filter="wipe(down)">
                                      <p:cBhvr>
                                        <p:cTn id="71" dur="580">
                                          <p:stCondLst>
                                            <p:cond delay="0"/>
                                          </p:stCondLst>
                                        </p:cTn>
                                        <p:tgtEl>
                                          <p:spTgt spid="3">
                                            <p:txEl>
                                              <p:pRg st="5" end="5"/>
                                            </p:txEl>
                                          </p:spTgt>
                                        </p:tgtEl>
                                      </p:cBhvr>
                                    </p:animEffect>
                                    <p:anim calcmode="lin" valueType="num">
                                      <p:cBhvr>
                                        <p:cTn id="72"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77" dur="26">
                                          <p:stCondLst>
                                            <p:cond delay="650"/>
                                          </p:stCondLst>
                                        </p:cTn>
                                        <p:tgtEl>
                                          <p:spTgt spid="3">
                                            <p:txEl>
                                              <p:pRg st="5" end="5"/>
                                            </p:txEl>
                                          </p:spTgt>
                                        </p:tgtEl>
                                      </p:cBhvr>
                                      <p:to x="100000" y="60000"/>
                                    </p:animScale>
                                    <p:animScale>
                                      <p:cBhvr>
                                        <p:cTn id="78" dur="166" decel="50000">
                                          <p:stCondLst>
                                            <p:cond delay="676"/>
                                          </p:stCondLst>
                                        </p:cTn>
                                        <p:tgtEl>
                                          <p:spTgt spid="3">
                                            <p:txEl>
                                              <p:pRg st="5" end="5"/>
                                            </p:txEl>
                                          </p:spTgt>
                                        </p:tgtEl>
                                      </p:cBhvr>
                                      <p:to x="100000" y="100000"/>
                                    </p:animScale>
                                    <p:animScale>
                                      <p:cBhvr>
                                        <p:cTn id="79" dur="26">
                                          <p:stCondLst>
                                            <p:cond delay="1312"/>
                                          </p:stCondLst>
                                        </p:cTn>
                                        <p:tgtEl>
                                          <p:spTgt spid="3">
                                            <p:txEl>
                                              <p:pRg st="5" end="5"/>
                                            </p:txEl>
                                          </p:spTgt>
                                        </p:tgtEl>
                                      </p:cBhvr>
                                      <p:to x="100000" y="80000"/>
                                    </p:animScale>
                                    <p:animScale>
                                      <p:cBhvr>
                                        <p:cTn id="80" dur="166" decel="50000">
                                          <p:stCondLst>
                                            <p:cond delay="1338"/>
                                          </p:stCondLst>
                                        </p:cTn>
                                        <p:tgtEl>
                                          <p:spTgt spid="3">
                                            <p:txEl>
                                              <p:pRg st="5" end="5"/>
                                            </p:txEl>
                                          </p:spTgt>
                                        </p:tgtEl>
                                      </p:cBhvr>
                                      <p:to x="100000" y="100000"/>
                                    </p:animScale>
                                    <p:animScale>
                                      <p:cBhvr>
                                        <p:cTn id="81" dur="26">
                                          <p:stCondLst>
                                            <p:cond delay="1642"/>
                                          </p:stCondLst>
                                        </p:cTn>
                                        <p:tgtEl>
                                          <p:spTgt spid="3">
                                            <p:txEl>
                                              <p:pRg st="5" end="5"/>
                                            </p:txEl>
                                          </p:spTgt>
                                        </p:tgtEl>
                                      </p:cBhvr>
                                      <p:to x="100000" y="90000"/>
                                    </p:animScale>
                                    <p:animScale>
                                      <p:cBhvr>
                                        <p:cTn id="82" dur="166" decel="50000">
                                          <p:stCondLst>
                                            <p:cond delay="1668"/>
                                          </p:stCondLst>
                                        </p:cTn>
                                        <p:tgtEl>
                                          <p:spTgt spid="3">
                                            <p:txEl>
                                              <p:pRg st="5" end="5"/>
                                            </p:txEl>
                                          </p:spTgt>
                                        </p:tgtEl>
                                      </p:cBhvr>
                                      <p:to x="100000" y="100000"/>
                                    </p:animScale>
                                    <p:animScale>
                                      <p:cBhvr>
                                        <p:cTn id="83" dur="26">
                                          <p:stCondLst>
                                            <p:cond delay="1808"/>
                                          </p:stCondLst>
                                        </p:cTn>
                                        <p:tgtEl>
                                          <p:spTgt spid="3">
                                            <p:txEl>
                                              <p:pRg st="5" end="5"/>
                                            </p:txEl>
                                          </p:spTgt>
                                        </p:tgtEl>
                                      </p:cBhvr>
                                      <p:to x="100000" y="95000"/>
                                    </p:animScale>
                                    <p:animScale>
                                      <p:cBhvr>
                                        <p:cTn id="84" dur="166" decel="50000">
                                          <p:stCondLst>
                                            <p:cond delay="1834"/>
                                          </p:stCondLst>
                                        </p:cTn>
                                        <p:tgtEl>
                                          <p:spTgt spid="3">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3775" y="347730"/>
            <a:ext cx="10364451" cy="463640"/>
          </a:xfrm>
        </p:spPr>
        <p:txBody>
          <a:bodyPr>
            <a:normAutofit fontScale="90000"/>
          </a:bodyPr>
          <a:lstStyle/>
          <a:p>
            <a:r>
              <a:rPr lang="ar-DZ" dirty="0">
                <a:solidFill>
                  <a:srgbClr val="FF0000"/>
                </a:solidFill>
              </a:rPr>
              <a:t>الخلاصة </a:t>
            </a:r>
            <a:r>
              <a:rPr lang="ar-DZ" dirty="0" smtClean="0">
                <a:solidFill>
                  <a:srgbClr val="FF0000"/>
                </a:solidFill>
              </a:rPr>
              <a:t> </a:t>
            </a:r>
            <a:r>
              <a:rPr lang="ar-DZ" dirty="0">
                <a:solidFill>
                  <a:srgbClr val="FF0000"/>
                </a:solidFill>
              </a:rPr>
              <a:t/>
            </a:r>
            <a:br>
              <a:rPr lang="ar-DZ" dirty="0">
                <a:solidFill>
                  <a:srgbClr val="FF0000"/>
                </a:solidFill>
              </a:rPr>
            </a:br>
            <a:endParaRPr lang="fr-FR" dirty="0">
              <a:solidFill>
                <a:srgbClr val="FF0000"/>
              </a:solidFill>
            </a:endParaRPr>
          </a:p>
        </p:txBody>
      </p:sp>
      <p:sp>
        <p:nvSpPr>
          <p:cNvPr id="3" name="Espace réservé du contenu 2"/>
          <p:cNvSpPr>
            <a:spLocks noGrp="1"/>
          </p:cNvSpPr>
          <p:nvPr>
            <p:ph sz="quarter" idx="13"/>
          </p:nvPr>
        </p:nvSpPr>
        <p:spPr>
          <a:xfrm>
            <a:off x="913774" y="734096"/>
            <a:ext cx="10625696" cy="5057103"/>
          </a:xfrm>
        </p:spPr>
        <p:txBody>
          <a:bodyPr/>
          <a:lstStyle/>
          <a:p>
            <a:pPr marL="0" indent="0" algn="r">
              <a:lnSpc>
                <a:spcPct val="150000"/>
              </a:lnSpc>
              <a:buNone/>
            </a:pPr>
            <a:r>
              <a:rPr lang="ar-DZ" dirty="0">
                <a:latin typeface="Amiri" panose="00000500000000000000" pitchFamily="2" charset="-78"/>
                <a:cs typeface="Amiri" panose="00000500000000000000" pitchFamily="2" charset="-78"/>
              </a:rPr>
              <a:t>تلعب القياسات بصفة عامة والقياسات </a:t>
            </a:r>
            <a:r>
              <a:rPr lang="ar-DZ" dirty="0" err="1">
                <a:latin typeface="Amiri" panose="00000500000000000000" pitchFamily="2" charset="-78"/>
                <a:cs typeface="Amiri" panose="00000500000000000000" pitchFamily="2" charset="-78"/>
              </a:rPr>
              <a:t>والإختبارات</a:t>
            </a:r>
            <a:r>
              <a:rPr lang="ar-DZ" dirty="0">
                <a:latin typeface="Amiri" panose="00000500000000000000" pitchFamily="2" charset="-78"/>
                <a:cs typeface="Amiri" panose="00000500000000000000" pitchFamily="2" charset="-78"/>
              </a:rPr>
              <a:t> </a:t>
            </a:r>
            <a:r>
              <a:rPr lang="ar-DZ" dirty="0" err="1">
                <a:latin typeface="Amiri" panose="00000500000000000000" pitchFamily="2" charset="-78"/>
                <a:cs typeface="Amiri" panose="00000500000000000000" pitchFamily="2" charset="-78"/>
              </a:rPr>
              <a:t>المورفو</a:t>
            </a:r>
            <a:r>
              <a:rPr lang="ar-DZ" dirty="0">
                <a:latin typeface="Amiri" panose="00000500000000000000" pitchFamily="2" charset="-78"/>
                <a:cs typeface="Amiri" panose="00000500000000000000" pitchFamily="2" charset="-78"/>
              </a:rPr>
              <a:t>-وظيفية دورا هاما في المجال الرياضي بنشاطاته المتنوعة على </a:t>
            </a:r>
            <a:r>
              <a:rPr lang="ar-DZ" dirty="0" err="1">
                <a:latin typeface="Amiri" panose="00000500000000000000" pitchFamily="2" charset="-78"/>
                <a:cs typeface="Amiri" panose="00000500000000000000" pitchFamily="2" charset="-78"/>
              </a:rPr>
              <a:t>إختلاف</a:t>
            </a:r>
            <a:r>
              <a:rPr lang="ar-DZ" dirty="0">
                <a:latin typeface="Amiri" panose="00000500000000000000" pitchFamily="2" charset="-78"/>
                <a:cs typeface="Amiri" panose="00000500000000000000" pitchFamily="2" charset="-78"/>
              </a:rPr>
              <a:t> بيئات الممارسة ،حيث كان </a:t>
            </a:r>
            <a:r>
              <a:rPr lang="ar-DZ" dirty="0" err="1">
                <a:latin typeface="Amiri" panose="00000500000000000000" pitchFamily="2" charset="-78"/>
                <a:cs typeface="Amiri" panose="00000500000000000000" pitchFamily="2" charset="-78"/>
              </a:rPr>
              <a:t>الإهتمام</a:t>
            </a:r>
            <a:r>
              <a:rPr lang="ar-DZ" dirty="0">
                <a:latin typeface="Amiri" panose="00000500000000000000" pitchFamily="2" charset="-78"/>
                <a:cs typeface="Amiri" panose="00000500000000000000" pitchFamily="2" charset="-78"/>
              </a:rPr>
              <a:t> بدراسة العلاقة بين القياسات ومتطلبات النشاط الرياضي لذلك فإن اللعب لا يحقق مستويات عالية من الإنجاز دون أن يكون فيه مواصفات البطل الرياضي التي لا تتوفر في غيره وكذلك نفس </a:t>
            </a:r>
            <a:r>
              <a:rPr lang="ar-DZ" dirty="0" err="1">
                <a:latin typeface="Amiri" panose="00000500000000000000" pitchFamily="2" charset="-78"/>
                <a:cs typeface="Amiri" panose="00000500000000000000" pitchFamily="2" charset="-78"/>
              </a:rPr>
              <a:t>الإتجاه</a:t>
            </a:r>
            <a:r>
              <a:rPr lang="ar-DZ" dirty="0">
                <a:latin typeface="Amiri" panose="00000500000000000000" pitchFamily="2" charset="-78"/>
                <a:cs typeface="Amiri" panose="00000500000000000000" pitchFamily="2" charset="-78"/>
              </a:rPr>
              <a:t> في تحديد مراكز اللعب في كرة القدم حيث أن كل مركز يتميز وله بروفيل </a:t>
            </a:r>
            <a:r>
              <a:rPr lang="ar-DZ" dirty="0" err="1">
                <a:latin typeface="Amiri" panose="00000500000000000000" pitchFamily="2" charset="-78"/>
                <a:cs typeface="Amiri" panose="00000500000000000000" pitchFamily="2" charset="-78"/>
              </a:rPr>
              <a:t>مرفولوجي</a:t>
            </a:r>
            <a:r>
              <a:rPr lang="ar-DZ" dirty="0">
                <a:latin typeface="Amiri" panose="00000500000000000000" pitchFamily="2" charset="-78"/>
                <a:cs typeface="Amiri" panose="00000500000000000000" pitchFamily="2" charset="-78"/>
              </a:rPr>
              <a:t> </a:t>
            </a:r>
            <a:r>
              <a:rPr lang="ar-DZ" dirty="0" err="1">
                <a:latin typeface="Amiri" panose="00000500000000000000" pitchFamily="2" charset="-78"/>
                <a:cs typeface="Amiri" panose="00000500000000000000" pitchFamily="2" charset="-78"/>
              </a:rPr>
              <a:t>وفزيولوجي</a:t>
            </a:r>
            <a:r>
              <a:rPr lang="ar-DZ" dirty="0">
                <a:latin typeface="Amiri" panose="00000500000000000000" pitchFamily="2" charset="-78"/>
                <a:cs typeface="Amiri" panose="00000500000000000000" pitchFamily="2" charset="-78"/>
              </a:rPr>
              <a:t> معين تحتمه منطقة اللعب ومتطلبات ومواقف اللعبة حيث أن </a:t>
            </a:r>
            <a:r>
              <a:rPr lang="ar-DZ" dirty="0" err="1">
                <a:latin typeface="Amiri" panose="00000500000000000000" pitchFamily="2" charset="-78"/>
                <a:cs typeface="Amiri" panose="00000500000000000000" pitchFamily="2" charset="-78"/>
              </a:rPr>
              <a:t>إختلاف</a:t>
            </a:r>
            <a:r>
              <a:rPr lang="ar-DZ" dirty="0">
                <a:latin typeface="Amiri" panose="00000500000000000000" pitchFamily="2" charset="-78"/>
                <a:cs typeface="Amiri" panose="00000500000000000000" pitchFamily="2" charset="-78"/>
              </a:rPr>
              <a:t> مهام لاعبي كرة القدم في الميدان تحتم بالضرورة </a:t>
            </a:r>
            <a:r>
              <a:rPr lang="ar-DZ" dirty="0" err="1">
                <a:latin typeface="Amiri" panose="00000500000000000000" pitchFamily="2" charset="-78"/>
                <a:cs typeface="Amiri" panose="00000500000000000000" pitchFamily="2" charset="-78"/>
              </a:rPr>
              <a:t>إختلاف</a:t>
            </a:r>
            <a:r>
              <a:rPr lang="ar-DZ" dirty="0">
                <a:latin typeface="Amiri" panose="00000500000000000000" pitchFamily="2" charset="-78"/>
                <a:cs typeface="Amiri" panose="00000500000000000000" pitchFamily="2" charset="-78"/>
              </a:rPr>
              <a:t> المواصفات من الناحية البنائية والناحية الوظيفية لذلك فإن تخطيط ورسم شبكة الشكل الجانبي ساعد في إيضاح هذه الفروق وكذلك في تحديد </a:t>
            </a:r>
            <a:r>
              <a:rPr lang="ar-DZ" dirty="0" err="1">
                <a:latin typeface="Amiri" panose="00000500000000000000" pitchFamily="2" charset="-78"/>
                <a:cs typeface="Amiri" panose="00000500000000000000" pitchFamily="2" charset="-78"/>
              </a:rPr>
              <a:t>الإختلافات</a:t>
            </a:r>
            <a:r>
              <a:rPr lang="ar-DZ" dirty="0">
                <a:latin typeface="Amiri" panose="00000500000000000000" pitchFamily="2" charset="-78"/>
                <a:cs typeface="Amiri" panose="00000500000000000000" pitchFamily="2" charset="-78"/>
              </a:rPr>
              <a:t> وبصفة عامة يلاحظ الباحثون أن كرة القدم حديثا أصبحت تتسم بالسرعة الفائقة وبتعدد المناصب حيث طرأ تغيير نسبي على مراكز اللعب مما كان معمول به سابقا لذلك نوصي بزيادة البحوث </a:t>
            </a:r>
            <a:r>
              <a:rPr lang="ar-DZ" dirty="0" err="1">
                <a:latin typeface="Amiri" panose="00000500000000000000" pitchFamily="2" charset="-78"/>
                <a:cs typeface="Amiri" panose="00000500000000000000" pitchFamily="2" charset="-78"/>
              </a:rPr>
              <a:t>والإهتمام</a:t>
            </a:r>
            <a:r>
              <a:rPr lang="ar-DZ" dirty="0">
                <a:latin typeface="Amiri" panose="00000500000000000000" pitchFamily="2" charset="-78"/>
                <a:cs typeface="Amiri" panose="00000500000000000000" pitchFamily="2" charset="-78"/>
              </a:rPr>
              <a:t> بمراكز اللعب حتى نحدد بصفة دقيقة عدد مراكز اللعب تحديدا شاملا يسمح لنا بمعرفة كل المواصفات والخصائص اللازمة لكل مركز </a:t>
            </a:r>
            <a:r>
              <a:rPr lang="ar-DZ" dirty="0" err="1">
                <a:latin typeface="Amiri" panose="00000500000000000000" pitchFamily="2" charset="-78"/>
                <a:cs typeface="Amiri" panose="00000500000000000000" pitchFamily="2" charset="-78"/>
              </a:rPr>
              <a:t>مرفولوجيا</a:t>
            </a:r>
            <a:r>
              <a:rPr lang="ar-DZ" dirty="0">
                <a:latin typeface="Amiri" panose="00000500000000000000" pitchFamily="2" charset="-78"/>
                <a:cs typeface="Amiri" panose="00000500000000000000" pitchFamily="2" charset="-78"/>
              </a:rPr>
              <a:t>، </a:t>
            </a:r>
            <a:r>
              <a:rPr lang="ar-DZ" dirty="0" err="1">
                <a:latin typeface="Amiri" panose="00000500000000000000" pitchFamily="2" charset="-78"/>
                <a:cs typeface="Amiri" panose="00000500000000000000" pitchFamily="2" charset="-78"/>
              </a:rPr>
              <a:t>فزيولوجيا</a:t>
            </a:r>
            <a:r>
              <a:rPr lang="ar-DZ" dirty="0">
                <a:latin typeface="Amiri" panose="00000500000000000000" pitchFamily="2" charset="-78"/>
                <a:cs typeface="Amiri" panose="00000500000000000000" pitchFamily="2" charset="-78"/>
              </a:rPr>
              <a:t>، نفسيا ...الخ. </a:t>
            </a:r>
          </a:p>
          <a:p>
            <a:pPr marL="0" indent="0" algn="r">
              <a:lnSpc>
                <a:spcPct val="150000"/>
              </a:lnSpc>
              <a:buNone/>
            </a:pPr>
            <a:endParaRPr lang="ar-DZ" dirty="0">
              <a:latin typeface="Amiri" panose="00000500000000000000" pitchFamily="2" charset="-78"/>
              <a:cs typeface="Amiri" panose="00000500000000000000" pitchFamily="2" charset="-78"/>
            </a:endParaRPr>
          </a:p>
          <a:p>
            <a:pPr marL="0" indent="0" algn="r">
              <a:lnSpc>
                <a:spcPct val="150000"/>
              </a:lnSpc>
              <a:buNone/>
            </a:pP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3614223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81826" y="2228044"/>
            <a:ext cx="1262130" cy="837127"/>
          </a:xfrm>
        </p:spPr>
        <p:txBody>
          <a:bodyPr>
            <a:normAutofit fontScale="90000"/>
          </a:bodyPr>
          <a:lstStyle/>
          <a:p>
            <a:pPr algn="l"/>
            <a:r>
              <a:rPr lang="ar-DZ" sz="3200" b="1" dirty="0" smtClean="0">
                <a:solidFill>
                  <a:srgbClr val="FF0000"/>
                </a:solidFill>
                <a:latin typeface="Amiri" panose="00000500000000000000" pitchFamily="2" charset="-78"/>
                <a:cs typeface="Amiri" panose="00000500000000000000" pitchFamily="2" charset="-78"/>
              </a:rPr>
              <a:t>المراجع</a:t>
            </a:r>
            <a:r>
              <a:rPr lang="fr-FR" sz="3600" dirty="0">
                <a:solidFill>
                  <a:srgbClr val="FF0000"/>
                </a:solidFill>
                <a:latin typeface="Amiri" panose="00000500000000000000" pitchFamily="2" charset="-78"/>
                <a:cs typeface="Amiri" panose="00000500000000000000" pitchFamily="2" charset="-78"/>
              </a:rPr>
              <a:t/>
            </a:r>
            <a:br>
              <a:rPr lang="fr-FR" sz="3600" dirty="0">
                <a:solidFill>
                  <a:srgbClr val="FF0000"/>
                </a:solidFill>
                <a:latin typeface="Amiri" panose="00000500000000000000" pitchFamily="2" charset="-78"/>
                <a:cs typeface="Amiri" panose="00000500000000000000" pitchFamily="2" charset="-78"/>
              </a:rPr>
            </a:br>
            <a:endParaRPr lang="fr-FR" sz="3600" dirty="0">
              <a:solidFill>
                <a:srgbClr val="FF0000"/>
              </a:solidFill>
              <a:latin typeface="Amiri" panose="00000500000000000000" pitchFamily="2" charset="-78"/>
              <a:cs typeface="Amiri" panose="00000500000000000000" pitchFamily="2" charset="-78"/>
            </a:endParaRPr>
          </a:p>
        </p:txBody>
      </p:sp>
      <p:sp>
        <p:nvSpPr>
          <p:cNvPr id="3" name="Espace réservé du contenu 2"/>
          <p:cNvSpPr>
            <a:spLocks noGrp="1"/>
          </p:cNvSpPr>
          <p:nvPr>
            <p:ph sz="quarter" idx="13"/>
          </p:nvPr>
        </p:nvSpPr>
        <p:spPr>
          <a:xfrm>
            <a:off x="798490" y="244700"/>
            <a:ext cx="11037195" cy="6001554"/>
          </a:xfrm>
        </p:spPr>
        <p:txBody>
          <a:bodyPr>
            <a:noAutofit/>
          </a:bodyPr>
          <a:lstStyle/>
          <a:p>
            <a:pPr marL="0" indent="0" algn="r" rtl="1">
              <a:buNone/>
            </a:pPr>
            <a:r>
              <a:rPr lang="ar-DZ" sz="1050" b="1" dirty="0">
                <a:latin typeface="Amiri" panose="00000500000000000000" pitchFamily="2" charset="-78"/>
                <a:cs typeface="Amiri" panose="00000500000000000000" pitchFamily="2" charset="-78"/>
              </a:rPr>
              <a:t>-إبراهيم رحمة وآخرون. (2008). دليلك إلى طرق </a:t>
            </a:r>
            <a:r>
              <a:rPr lang="ar-DZ" sz="1050" b="1" dirty="0" err="1">
                <a:latin typeface="Amiri" panose="00000500000000000000" pitchFamily="2" charset="-78"/>
                <a:cs typeface="Amiri" panose="00000500000000000000" pitchFamily="2" charset="-78"/>
              </a:rPr>
              <a:t>الإختيار</a:t>
            </a:r>
            <a:r>
              <a:rPr lang="ar-DZ" sz="1050" b="1" dirty="0">
                <a:latin typeface="Amiri" panose="00000500000000000000" pitchFamily="2" charset="-78"/>
                <a:cs typeface="Amiri" panose="00000500000000000000" pitchFamily="2" charset="-78"/>
              </a:rPr>
              <a:t> بكرة القدم، ط1. </a:t>
            </a:r>
            <a:r>
              <a:rPr lang="ar-DZ" sz="1050" b="1" dirty="0" err="1">
                <a:latin typeface="Amiri" panose="00000500000000000000" pitchFamily="2" charset="-78"/>
                <a:cs typeface="Amiri" panose="00000500000000000000" pitchFamily="2" charset="-78"/>
              </a:rPr>
              <a:t>الإسكندرية.مصر</a:t>
            </a:r>
            <a:r>
              <a:rPr lang="ar-DZ" sz="1050" b="1" dirty="0">
                <a:latin typeface="Amiri" panose="00000500000000000000" pitchFamily="2" charset="-78"/>
                <a:cs typeface="Amiri" panose="00000500000000000000" pitchFamily="2" charset="-78"/>
              </a:rPr>
              <a:t>: ماهي للنشر والتوزيع</a:t>
            </a:r>
            <a:endParaRPr lang="fr-FR" sz="1050" b="1" dirty="0">
              <a:latin typeface="Amiri" panose="00000500000000000000" pitchFamily="2" charset="-78"/>
              <a:cs typeface="Amiri" panose="00000500000000000000" pitchFamily="2" charset="-78"/>
            </a:endParaRPr>
          </a:p>
          <a:p>
            <a:pPr marL="0" indent="0" algn="r">
              <a:buNone/>
            </a:pPr>
            <a:r>
              <a:rPr lang="ar-DZ" sz="1050" b="1" dirty="0">
                <a:latin typeface="Amiri" panose="00000500000000000000" pitchFamily="2" charset="-78"/>
                <a:cs typeface="Amiri" panose="00000500000000000000" pitchFamily="2" charset="-78"/>
              </a:rPr>
              <a:t>- أمر الله </a:t>
            </a:r>
            <a:r>
              <a:rPr lang="ar-DZ" sz="1050" b="1" dirty="0" err="1">
                <a:latin typeface="Amiri" panose="00000500000000000000" pitchFamily="2" charset="-78"/>
                <a:cs typeface="Amiri" panose="00000500000000000000" pitchFamily="2" charset="-78"/>
              </a:rPr>
              <a:t>البساطي</a:t>
            </a:r>
            <a:r>
              <a:rPr lang="ar-DZ" sz="1050" b="1" dirty="0">
                <a:latin typeface="Amiri" panose="00000500000000000000" pitchFamily="2" charset="-78"/>
                <a:cs typeface="Amiri" panose="00000500000000000000" pitchFamily="2" charset="-78"/>
              </a:rPr>
              <a:t>. (2001). الإعداد البدني الوظيفي في كرة القدم (التخطيط، تدريب، قباس). الإسكندرية .مصر: دار الجامعة الجديدة للنشر</a:t>
            </a:r>
            <a:endParaRPr lang="fr-FR" sz="1050" b="1" dirty="0">
              <a:latin typeface="Amiri" panose="00000500000000000000" pitchFamily="2" charset="-78"/>
              <a:cs typeface="Amiri" panose="00000500000000000000" pitchFamily="2" charset="-78"/>
            </a:endParaRPr>
          </a:p>
          <a:p>
            <a:pPr marL="0" indent="0" algn="r">
              <a:buNone/>
            </a:pPr>
            <a:r>
              <a:rPr lang="ar-DZ" sz="1050" b="1" dirty="0">
                <a:latin typeface="Amiri" panose="00000500000000000000" pitchFamily="2" charset="-78"/>
                <a:cs typeface="Amiri" panose="00000500000000000000" pitchFamily="2" charset="-78"/>
              </a:rPr>
              <a:t>- أبو العلا أحمد عبد الفتاح، محمد صبحي حسانين. (1997). </a:t>
            </a:r>
            <a:r>
              <a:rPr lang="ar-DZ" sz="1050" b="1" dirty="0" err="1">
                <a:latin typeface="Amiri" panose="00000500000000000000" pitchFamily="2" charset="-78"/>
                <a:cs typeface="Amiri" panose="00000500000000000000" pitchFamily="2" charset="-78"/>
              </a:rPr>
              <a:t>فزيولوجياومرفولوجيا</a:t>
            </a:r>
            <a:r>
              <a:rPr lang="ar-DZ" sz="1050" b="1" dirty="0">
                <a:latin typeface="Amiri" panose="00000500000000000000" pitchFamily="2" charset="-78"/>
                <a:cs typeface="Amiri" panose="00000500000000000000" pitchFamily="2" charset="-78"/>
              </a:rPr>
              <a:t> الرياضي وطرق القياس للتقويم، ط1. مصر: دار الفكر العربي</a:t>
            </a:r>
            <a:r>
              <a:rPr lang="en-US" sz="1050" b="1" dirty="0">
                <a:latin typeface="Amiri" panose="00000500000000000000" pitchFamily="2" charset="-78"/>
                <a:cs typeface="Amiri" panose="00000500000000000000" pitchFamily="2" charset="-78"/>
              </a:rPr>
              <a:t>.</a:t>
            </a:r>
            <a:endParaRPr lang="fr-FR" sz="1050" b="1" dirty="0">
              <a:latin typeface="Amiri" panose="00000500000000000000" pitchFamily="2" charset="-78"/>
              <a:cs typeface="Amiri" panose="00000500000000000000" pitchFamily="2" charset="-78"/>
            </a:endParaRPr>
          </a:p>
          <a:p>
            <a:pPr marL="0" indent="0" algn="r">
              <a:buNone/>
            </a:pPr>
            <a:r>
              <a:rPr lang="ar-DZ" sz="1050" b="1" dirty="0">
                <a:latin typeface="Amiri" panose="00000500000000000000" pitchFamily="2" charset="-78"/>
                <a:cs typeface="Amiri" panose="00000500000000000000" pitchFamily="2" charset="-78"/>
              </a:rPr>
              <a:t>- حياة السودان، إبراهيم عثمان. (2009). </a:t>
            </a:r>
            <a:r>
              <a:rPr lang="ar-DZ" sz="1050" b="1" dirty="0" err="1">
                <a:latin typeface="Amiri" panose="00000500000000000000" pitchFamily="2" charset="-78"/>
                <a:cs typeface="Amiri" panose="00000500000000000000" pitchFamily="2" charset="-78"/>
              </a:rPr>
              <a:t>الفزيولوجيا</a:t>
            </a:r>
            <a:r>
              <a:rPr lang="ar-DZ" sz="1050" b="1" dirty="0">
                <a:latin typeface="Amiri" panose="00000500000000000000" pitchFamily="2" charset="-78"/>
                <a:cs typeface="Amiri" panose="00000500000000000000" pitchFamily="2" charset="-78"/>
              </a:rPr>
              <a:t> في علم وظائف الأعضاء. مصر: مؤسسة شباب الجامعة</a:t>
            </a:r>
            <a:endParaRPr lang="fr-FR" sz="1050" b="1" dirty="0">
              <a:latin typeface="Amiri" panose="00000500000000000000" pitchFamily="2" charset="-78"/>
              <a:cs typeface="Amiri" panose="00000500000000000000" pitchFamily="2" charset="-78"/>
            </a:endParaRPr>
          </a:p>
          <a:p>
            <a:pPr marL="0" indent="0" algn="r">
              <a:buNone/>
            </a:pPr>
            <a:r>
              <a:rPr lang="ar-DZ" sz="1050" b="1" dirty="0">
                <a:latin typeface="Amiri" panose="00000500000000000000" pitchFamily="2" charset="-78"/>
                <a:cs typeface="Amiri" panose="00000500000000000000" pitchFamily="2" charset="-78"/>
              </a:rPr>
              <a:t>- علي البيك. (2008). أسس إعداد لاعبي كرة القدم. الإسكندرية .مصر: منشأة المعارف</a:t>
            </a:r>
            <a:endParaRPr lang="fr-FR" sz="1050" b="1" dirty="0">
              <a:latin typeface="Amiri" panose="00000500000000000000" pitchFamily="2" charset="-78"/>
              <a:cs typeface="Amiri" panose="00000500000000000000" pitchFamily="2" charset="-78"/>
            </a:endParaRPr>
          </a:p>
          <a:p>
            <a:pPr marL="0" indent="0" algn="r">
              <a:buNone/>
            </a:pPr>
            <a:r>
              <a:rPr lang="ar-DZ" sz="1050" b="1" dirty="0">
                <a:latin typeface="Amiri" panose="00000500000000000000" pitchFamily="2" charset="-78"/>
                <a:cs typeface="Amiri" panose="00000500000000000000" pitchFamily="2" charset="-78"/>
              </a:rPr>
              <a:t>- محمد إبراهيم شحاتة. (2008). دليل اللياقة البدنية (مبادئ اللياقة البدنية). مصر: المكتبة المصرية</a:t>
            </a:r>
            <a:endParaRPr lang="fr-FR" sz="1050" b="1" dirty="0">
              <a:latin typeface="Amiri" panose="00000500000000000000" pitchFamily="2" charset="-78"/>
              <a:cs typeface="Amiri" panose="00000500000000000000" pitchFamily="2" charset="-78"/>
            </a:endParaRPr>
          </a:p>
          <a:p>
            <a:pPr marL="0" indent="0" algn="r">
              <a:buNone/>
            </a:pPr>
            <a:r>
              <a:rPr lang="ar-DZ" sz="1050" b="1" dirty="0">
                <a:latin typeface="Amiri" panose="00000500000000000000" pitchFamily="2" charset="-78"/>
                <a:cs typeface="Amiri" panose="00000500000000000000" pitchFamily="2" charset="-78"/>
              </a:rPr>
              <a:t>- محمد حازم أبو يوسف. (2005). أسس </a:t>
            </a:r>
            <a:r>
              <a:rPr lang="ar-DZ" sz="1050" b="1" dirty="0" err="1">
                <a:latin typeface="Amiri" panose="00000500000000000000" pitchFamily="2" charset="-78"/>
                <a:cs typeface="Amiri" panose="00000500000000000000" pitchFamily="2" charset="-78"/>
              </a:rPr>
              <a:t>إختيار</a:t>
            </a:r>
            <a:r>
              <a:rPr lang="ar-DZ" sz="1050" b="1" dirty="0">
                <a:latin typeface="Amiri" panose="00000500000000000000" pitchFamily="2" charset="-78"/>
                <a:cs typeface="Amiri" panose="00000500000000000000" pitchFamily="2" charset="-78"/>
              </a:rPr>
              <a:t> الناشئين في كرة القدم. مصر: دار الوفاء لدنيا الطباعة والنشر</a:t>
            </a:r>
            <a:endParaRPr lang="fr-FR" sz="1050" b="1" dirty="0">
              <a:latin typeface="Amiri" panose="00000500000000000000" pitchFamily="2" charset="-78"/>
              <a:cs typeface="Amiri" panose="00000500000000000000" pitchFamily="2" charset="-78"/>
            </a:endParaRPr>
          </a:p>
          <a:p>
            <a:pPr marL="0" indent="0" algn="r">
              <a:buNone/>
            </a:pPr>
            <a:r>
              <a:rPr lang="ar-DZ" sz="1050" b="1" dirty="0">
                <a:latin typeface="Amiri" panose="00000500000000000000" pitchFamily="2" charset="-78"/>
                <a:cs typeface="Amiri" panose="00000500000000000000" pitchFamily="2" charset="-78"/>
              </a:rPr>
              <a:t>- محمد صبحي حسانين. (1998). أطلس تصنيف وتوصيف أنماط الأجسام، ط1. مصر: مركز الكتاب للنشر</a:t>
            </a:r>
            <a:endParaRPr lang="fr-FR" sz="1050" b="1" dirty="0">
              <a:latin typeface="Amiri" panose="00000500000000000000" pitchFamily="2" charset="-78"/>
              <a:cs typeface="Amiri" panose="00000500000000000000" pitchFamily="2" charset="-78"/>
            </a:endParaRPr>
          </a:p>
          <a:p>
            <a:pPr marL="0" indent="0" algn="r">
              <a:buNone/>
            </a:pPr>
            <a:r>
              <a:rPr lang="ar-DZ" sz="1050" b="1" dirty="0">
                <a:latin typeface="Amiri" panose="00000500000000000000" pitchFamily="2" charset="-78"/>
                <a:cs typeface="Amiri" panose="00000500000000000000" pitchFamily="2" charset="-78"/>
              </a:rPr>
              <a:t>-محمد صبحي حسانين. (1996). القياس والتقويم في ت. ب. ر. الجزء الثاني، ط3. مصر: دار الفكر العربي</a:t>
            </a:r>
            <a:endParaRPr lang="fr-FR" sz="1050" b="1" dirty="0">
              <a:latin typeface="Amiri" panose="00000500000000000000" pitchFamily="2" charset="-78"/>
              <a:cs typeface="Amiri" panose="00000500000000000000" pitchFamily="2" charset="-78"/>
            </a:endParaRPr>
          </a:p>
          <a:p>
            <a:pPr marL="0" indent="0" algn="r">
              <a:buNone/>
            </a:pPr>
            <a:r>
              <a:rPr lang="ar-DZ" sz="1050" b="1" dirty="0">
                <a:latin typeface="Amiri" panose="00000500000000000000" pitchFamily="2" charset="-78"/>
                <a:cs typeface="Amiri" panose="00000500000000000000" pitchFamily="2" charset="-78"/>
              </a:rPr>
              <a:t>- محمد صبحي حسانين. (1995). أنماط أجسام أبطال الرياضة من الجنسين، ط1. مصر: دار الفكر العربي</a:t>
            </a:r>
            <a:endParaRPr lang="fr-FR" sz="1050" b="1" dirty="0">
              <a:latin typeface="Amiri" panose="00000500000000000000" pitchFamily="2" charset="-78"/>
              <a:cs typeface="Amiri" panose="00000500000000000000" pitchFamily="2" charset="-78"/>
            </a:endParaRPr>
          </a:p>
          <a:p>
            <a:pPr marL="0" indent="0" algn="r">
              <a:buNone/>
            </a:pPr>
            <a:r>
              <a:rPr lang="ar-DZ" sz="1050" b="1" dirty="0">
                <a:latin typeface="Amiri" panose="00000500000000000000" pitchFamily="2" charset="-78"/>
                <a:cs typeface="Amiri" panose="00000500000000000000" pitchFamily="2" charset="-78"/>
              </a:rPr>
              <a:t>- موفق أسعد محمود. (2009). التعليم والمهارات الأساسية في كرة القدم، ط2. الأردن: دار دجلة</a:t>
            </a:r>
            <a:endParaRPr lang="fr-FR" sz="1050" b="1" dirty="0">
              <a:latin typeface="Amiri" panose="00000500000000000000" pitchFamily="2" charset="-78"/>
              <a:cs typeface="Amiri" panose="00000500000000000000" pitchFamily="2" charset="-78"/>
            </a:endParaRPr>
          </a:p>
          <a:p>
            <a:pPr marL="0" indent="0" algn="r">
              <a:buNone/>
            </a:pPr>
            <a:r>
              <a:rPr lang="ar-DZ" sz="1050" b="1" dirty="0">
                <a:latin typeface="Amiri" panose="00000500000000000000" pitchFamily="2" charset="-78"/>
                <a:cs typeface="Amiri" panose="00000500000000000000" pitchFamily="2" charset="-78"/>
              </a:rPr>
              <a:t>- موفق مجيد المولى. (2000). الأساليب الحديثة في تدريب كرة القدم،ط1. </a:t>
            </a:r>
            <a:r>
              <a:rPr lang="ar-DZ" sz="1050" b="1" dirty="0" err="1">
                <a:latin typeface="Amiri" panose="00000500000000000000" pitchFamily="2" charset="-78"/>
                <a:cs typeface="Amiri" panose="00000500000000000000" pitchFamily="2" charset="-78"/>
              </a:rPr>
              <a:t>دارالفكر</a:t>
            </a:r>
            <a:r>
              <a:rPr lang="ar-DZ" sz="1050" b="1" dirty="0">
                <a:latin typeface="Amiri" panose="00000500000000000000" pitchFamily="2" charset="-78"/>
                <a:cs typeface="Amiri" panose="00000500000000000000" pitchFamily="2" charset="-78"/>
              </a:rPr>
              <a:t> للطباعة والنشر والتوزيع</a:t>
            </a:r>
            <a:endParaRPr lang="fr-FR" sz="1050" b="1" dirty="0">
              <a:latin typeface="Amiri" panose="00000500000000000000" pitchFamily="2" charset="-78"/>
              <a:cs typeface="Amiri" panose="00000500000000000000" pitchFamily="2" charset="-78"/>
            </a:endParaRPr>
          </a:p>
          <a:p>
            <a:pPr marL="0" indent="0" algn="r">
              <a:buNone/>
            </a:pPr>
            <a:r>
              <a:rPr lang="ar-DZ" sz="1050" b="1" dirty="0">
                <a:latin typeface="Amiri" panose="00000500000000000000" pitchFamily="2" charset="-78"/>
                <a:cs typeface="Amiri" panose="00000500000000000000" pitchFamily="2" charset="-78"/>
              </a:rPr>
              <a:t>- يوسف لازم كماش، صالح بشير أبو خيط. (2009). علم وظائف الأعضاء في المجال الرياضي. عمان: دار زهران للنشر والتوزيع</a:t>
            </a:r>
            <a:r>
              <a:rPr lang="en-US" sz="1050" b="1" dirty="0">
                <a:latin typeface="Amiri" panose="00000500000000000000" pitchFamily="2" charset="-78"/>
                <a:cs typeface="Amiri" panose="00000500000000000000" pitchFamily="2" charset="-78"/>
              </a:rPr>
              <a:t>.</a:t>
            </a:r>
            <a:endParaRPr lang="fr-FR" sz="1050" b="1" dirty="0">
              <a:latin typeface="Amiri" panose="00000500000000000000" pitchFamily="2" charset="-78"/>
              <a:cs typeface="Amiri" panose="00000500000000000000" pitchFamily="2" charset="-78"/>
            </a:endParaRPr>
          </a:p>
          <a:p>
            <a:pPr marL="0" indent="0" algn="r">
              <a:buNone/>
            </a:pPr>
            <a:r>
              <a:rPr lang="ar-DZ" sz="1050" b="1" dirty="0">
                <a:latin typeface="Amiri" panose="00000500000000000000" pitchFamily="2" charset="-78"/>
                <a:cs typeface="Amiri" panose="00000500000000000000" pitchFamily="2" charset="-78"/>
              </a:rPr>
              <a:t>- يوسف لازم كماش، صالح بشير سعد. (2006). الأسس </a:t>
            </a:r>
            <a:r>
              <a:rPr lang="ar-DZ" sz="1050" b="1" dirty="0" err="1">
                <a:latin typeface="Amiri" panose="00000500000000000000" pitchFamily="2" charset="-78"/>
                <a:cs typeface="Amiri" panose="00000500000000000000" pitchFamily="2" charset="-78"/>
              </a:rPr>
              <a:t>الفزيولوجية</a:t>
            </a:r>
            <a:r>
              <a:rPr lang="ar-DZ" sz="1050" b="1" dirty="0">
                <a:latin typeface="Amiri" panose="00000500000000000000" pitchFamily="2" charset="-78"/>
                <a:cs typeface="Amiri" panose="00000500000000000000" pitchFamily="2" charset="-78"/>
              </a:rPr>
              <a:t> للتدريب في كرة القدم. مصر: دار الوفاء لدنيا الطباعة والنشر</a:t>
            </a:r>
            <a:r>
              <a:rPr lang="en-US" sz="1050" b="1" dirty="0">
                <a:latin typeface="Amiri" panose="00000500000000000000" pitchFamily="2" charset="-78"/>
                <a:cs typeface="Amiri" panose="00000500000000000000" pitchFamily="2" charset="-78"/>
              </a:rPr>
              <a:t>.</a:t>
            </a:r>
            <a:endParaRPr lang="fr-FR" sz="1050" b="1" dirty="0">
              <a:latin typeface="Amiri" panose="00000500000000000000" pitchFamily="2" charset="-78"/>
              <a:cs typeface="Amiri" panose="00000500000000000000" pitchFamily="2" charset="-78"/>
            </a:endParaRPr>
          </a:p>
          <a:p>
            <a:pPr marL="0" indent="0">
              <a:buNone/>
            </a:pPr>
            <a:r>
              <a:rPr lang="fr-FR" sz="1050" b="1" dirty="0">
                <a:latin typeface="Amiri" panose="00000500000000000000" pitchFamily="2" charset="-78"/>
                <a:cs typeface="Amiri" panose="00000500000000000000" pitchFamily="2" charset="-78"/>
              </a:rPr>
              <a:t>-BRIKCI A et All. (1990). Techniques d’Evaluation Physiologiques des Athlètes. Alger: COA.</a:t>
            </a:r>
          </a:p>
          <a:p>
            <a:pPr marL="0" indent="0">
              <a:buNone/>
            </a:pPr>
            <a:r>
              <a:rPr lang="fr-FR" sz="1050" b="1" dirty="0">
                <a:latin typeface="Amiri" panose="00000500000000000000" pitchFamily="2" charset="-78"/>
                <a:cs typeface="Amiri" panose="00000500000000000000" pitchFamily="2" charset="-78"/>
              </a:rPr>
              <a:t>-CAZORLA G. (2006). Evaluation physique et Physiologique du Footballeurs et Orientation de sa Préparation physique. Paris.</a:t>
            </a:r>
          </a:p>
          <a:p>
            <a:pPr marL="0" indent="0">
              <a:buNone/>
            </a:pPr>
            <a:r>
              <a:rPr lang="fr-FR" sz="1050" b="1" dirty="0">
                <a:latin typeface="Amiri" panose="00000500000000000000" pitchFamily="2" charset="-78"/>
                <a:cs typeface="Amiri" panose="00000500000000000000" pitchFamily="2" charset="-78"/>
              </a:rPr>
              <a:t>-EBOUMOUA D. (2004). La </a:t>
            </a:r>
            <a:r>
              <a:rPr lang="fr-FR" sz="1050" b="1" dirty="0" err="1">
                <a:latin typeface="Amiri" panose="00000500000000000000" pitchFamily="2" charset="-78"/>
                <a:cs typeface="Amiri" panose="00000500000000000000" pitchFamily="2" charset="-78"/>
              </a:rPr>
              <a:t>Preparation</a:t>
            </a:r>
            <a:r>
              <a:rPr lang="fr-FR" sz="1050" b="1" dirty="0">
                <a:latin typeface="Amiri" panose="00000500000000000000" pitchFamily="2" charset="-78"/>
                <a:cs typeface="Amiri" panose="00000500000000000000" pitchFamily="2" charset="-78"/>
              </a:rPr>
              <a:t> Physique Spécifique du Footballeur par Compartiment de Jeu. Paris: THOT Expert.</a:t>
            </a:r>
          </a:p>
          <a:p>
            <a:pPr marL="0" indent="0">
              <a:buNone/>
            </a:pPr>
            <a:r>
              <a:rPr lang="fr-FR" sz="1050" b="1" dirty="0">
                <a:latin typeface="Amiri" panose="00000500000000000000" pitchFamily="2" charset="-78"/>
                <a:cs typeface="Amiri" panose="00000500000000000000" pitchFamily="2" charset="-78"/>
              </a:rPr>
              <a:t>-EMMANUEL VAN PRAAGH. (2008). Physiologie du Sport Enfant et Adolescent. Paris : </a:t>
            </a:r>
            <a:r>
              <a:rPr lang="fr-FR" sz="1050" b="1" dirty="0" err="1">
                <a:latin typeface="Amiri" panose="00000500000000000000" pitchFamily="2" charset="-78"/>
                <a:cs typeface="Amiri" panose="00000500000000000000" pitchFamily="2" charset="-78"/>
              </a:rPr>
              <a:t>Deboock</a:t>
            </a:r>
            <a:r>
              <a:rPr lang="fr-FR" sz="1050" b="1" dirty="0">
                <a:latin typeface="Amiri" panose="00000500000000000000" pitchFamily="2" charset="-78"/>
                <a:cs typeface="Amiri" panose="00000500000000000000" pitchFamily="2" charset="-78"/>
              </a:rPr>
              <a:t>.</a:t>
            </a:r>
          </a:p>
          <a:p>
            <a:pPr marL="0" indent="0">
              <a:buNone/>
            </a:pPr>
            <a:r>
              <a:rPr lang="fr-FR" sz="1050" b="1" dirty="0">
                <a:latin typeface="Amiri" panose="00000500000000000000" pitchFamily="2" charset="-78"/>
                <a:cs typeface="Amiri" panose="00000500000000000000" pitchFamily="2" charset="-78"/>
              </a:rPr>
              <a:t>-FREDERIC LAMBERTAIN. (2000). Football Préparation Physique Intégrée. </a:t>
            </a:r>
            <a:r>
              <a:rPr lang="fr-FR" sz="1050" b="1" dirty="0" err="1">
                <a:latin typeface="Amiri" panose="00000500000000000000" pitchFamily="2" charset="-78"/>
                <a:cs typeface="Amiri" panose="00000500000000000000" pitchFamily="2" charset="-78"/>
              </a:rPr>
              <a:t>paris:Amphora</a:t>
            </a:r>
            <a:r>
              <a:rPr lang="fr-FR" sz="1050" b="1" dirty="0">
                <a:latin typeface="Amiri" panose="00000500000000000000" pitchFamily="2" charset="-78"/>
                <a:cs typeface="Amiri" panose="00000500000000000000" pitchFamily="2" charset="-78"/>
              </a:rPr>
              <a:t>.</a:t>
            </a:r>
          </a:p>
          <a:p>
            <a:pPr marL="0" indent="0">
              <a:buNone/>
            </a:pPr>
            <a:r>
              <a:rPr lang="fr-FR" sz="1050" b="1" dirty="0">
                <a:latin typeface="Amiri" panose="00000500000000000000" pitchFamily="2" charset="-78"/>
                <a:cs typeface="Amiri" panose="00000500000000000000" pitchFamily="2" charset="-78"/>
              </a:rPr>
              <a:t>-JEAN PAUL ANCIEN. (2008). Football une Préparation Physique Programmé. </a:t>
            </a:r>
            <a:r>
              <a:rPr lang="fr-FR" sz="1050" b="1" dirty="0" err="1">
                <a:latin typeface="Amiri" panose="00000500000000000000" pitchFamily="2" charset="-78"/>
                <a:cs typeface="Amiri" panose="00000500000000000000" pitchFamily="2" charset="-78"/>
              </a:rPr>
              <a:t>Paris:Amphora</a:t>
            </a:r>
            <a:r>
              <a:rPr lang="fr-FR" sz="1050" b="1" dirty="0">
                <a:latin typeface="Amiri" panose="00000500000000000000" pitchFamily="2" charset="-78"/>
                <a:cs typeface="Amiri" panose="00000500000000000000" pitchFamily="2" charset="-78"/>
              </a:rPr>
              <a:t>.</a:t>
            </a:r>
          </a:p>
          <a:p>
            <a:pPr marL="0" indent="0">
              <a:buNone/>
            </a:pPr>
            <a:r>
              <a:rPr lang="ar-DZ" sz="1050" b="1" dirty="0">
                <a:latin typeface="Amiri" panose="00000500000000000000" pitchFamily="2" charset="-78"/>
                <a:cs typeface="Amiri" panose="00000500000000000000" pitchFamily="2" charset="-78"/>
              </a:rPr>
              <a:t>-</a:t>
            </a:r>
            <a:r>
              <a:rPr lang="fr-FR" sz="1050" b="1" dirty="0" err="1">
                <a:latin typeface="Amiri" panose="00000500000000000000" pitchFamily="2" charset="-78"/>
                <a:cs typeface="Amiri" panose="00000500000000000000" pitchFamily="2" charset="-78"/>
              </a:rPr>
              <a:t>Morrow</a:t>
            </a:r>
            <a:r>
              <a:rPr lang="fr-FR" sz="1050" b="1" dirty="0">
                <a:latin typeface="Amiri" panose="00000500000000000000" pitchFamily="2" charset="-78"/>
                <a:cs typeface="Amiri" panose="00000500000000000000" pitchFamily="2" charset="-78"/>
              </a:rPr>
              <a:t>, J. 2000. </a:t>
            </a:r>
            <a:r>
              <a:rPr lang="en-US" sz="1050" b="1" dirty="0">
                <a:latin typeface="Amiri" panose="00000500000000000000" pitchFamily="2" charset="-78"/>
                <a:cs typeface="Amiri" panose="00000500000000000000" pitchFamily="2" charset="-78"/>
              </a:rPr>
              <a:t>Measurement and </a:t>
            </a:r>
            <a:r>
              <a:rPr lang="en-US" sz="1050" b="1" dirty="0" err="1">
                <a:latin typeface="Amiri" panose="00000500000000000000" pitchFamily="2" charset="-78"/>
                <a:cs typeface="Amiri" panose="00000500000000000000" pitchFamily="2" charset="-78"/>
              </a:rPr>
              <a:t>Evealuation</a:t>
            </a:r>
            <a:r>
              <a:rPr lang="en-US" sz="1050" b="1" dirty="0">
                <a:latin typeface="Amiri" panose="00000500000000000000" pitchFamily="2" charset="-78"/>
                <a:cs typeface="Amiri" panose="00000500000000000000" pitchFamily="2" charset="-78"/>
              </a:rPr>
              <a:t> in </a:t>
            </a:r>
            <a:r>
              <a:rPr lang="en-US" sz="1050" b="1" dirty="0" err="1">
                <a:latin typeface="Amiri" panose="00000500000000000000" pitchFamily="2" charset="-78"/>
                <a:cs typeface="Amiri" panose="00000500000000000000" pitchFamily="2" charset="-78"/>
              </a:rPr>
              <a:t>HumanPerformance</a:t>
            </a:r>
            <a:r>
              <a:rPr lang="en-US" sz="1050" b="1" dirty="0">
                <a:latin typeface="Amiri" panose="00000500000000000000" pitchFamily="2" charset="-78"/>
                <a:cs typeface="Amiri" panose="00000500000000000000" pitchFamily="2" charset="-78"/>
              </a:rPr>
              <a:t>. Human </a:t>
            </a:r>
            <a:r>
              <a:rPr lang="en-US" sz="1050" b="1" dirty="0" err="1">
                <a:latin typeface="Amiri" panose="00000500000000000000" pitchFamily="2" charset="-78"/>
                <a:cs typeface="Amiri" panose="00000500000000000000" pitchFamily="2" charset="-78"/>
              </a:rPr>
              <a:t>kinetics.USA</a:t>
            </a:r>
            <a:r>
              <a:rPr lang="en-US" sz="1050" b="1" dirty="0">
                <a:latin typeface="Amiri" panose="00000500000000000000" pitchFamily="2" charset="-78"/>
                <a:cs typeface="Amiri" panose="00000500000000000000" pitchFamily="2" charset="-78"/>
              </a:rPr>
              <a:t>.</a:t>
            </a:r>
            <a:endParaRPr lang="fr-FR" sz="1050" b="1" dirty="0">
              <a:latin typeface="Amiri" panose="00000500000000000000" pitchFamily="2" charset="-78"/>
              <a:cs typeface="Amiri" panose="00000500000000000000" pitchFamily="2" charset="-78"/>
            </a:endParaRPr>
          </a:p>
          <a:p>
            <a:pPr algn="r"/>
            <a:r>
              <a:rPr lang="ar-DZ" sz="1050" b="1" dirty="0">
                <a:latin typeface="Amiri" panose="00000500000000000000" pitchFamily="2" charset="-78"/>
                <a:cs typeface="Amiri" panose="00000500000000000000" pitchFamily="2" charset="-78"/>
              </a:rPr>
              <a:t> </a:t>
            </a:r>
            <a:endParaRPr lang="fr-FR" sz="1050" b="1" dirty="0">
              <a:latin typeface="Amiri" panose="00000500000000000000" pitchFamily="2" charset="-78"/>
              <a:cs typeface="Amiri" panose="00000500000000000000" pitchFamily="2" charset="-78"/>
            </a:endParaRPr>
          </a:p>
          <a:p>
            <a:pPr marL="0" indent="0" algn="r">
              <a:buNone/>
            </a:pPr>
            <a:endParaRPr lang="fr-FR" sz="1050" b="1"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565729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arn(inVertical)">
                                      <p:cBhvr>
                                        <p:cTn id="16" dur="500"/>
                                        <p:tgtEl>
                                          <p:spTgt spid="3">
                                            <p:txEl>
                                              <p:pRg st="3" end="3"/>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arn(inVertical)">
                                      <p:cBhvr>
                                        <p:cTn id="19" dur="500"/>
                                        <p:tgtEl>
                                          <p:spTgt spid="3">
                                            <p:txEl>
                                              <p:pRg st="4" end="4"/>
                                            </p:txEl>
                                          </p:spTgt>
                                        </p:tgtEl>
                                      </p:cBhvr>
                                    </p:animEffect>
                                  </p:childTnLst>
                                </p:cTn>
                              </p:par>
                              <p:par>
                                <p:cTn id="20" presetID="16" presetClass="entr" presetSubtype="21"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arn(inVertical)">
                                      <p:cBhvr>
                                        <p:cTn id="22" dur="500"/>
                                        <p:tgtEl>
                                          <p:spTgt spid="3">
                                            <p:txEl>
                                              <p:pRg st="5" end="5"/>
                                            </p:txEl>
                                          </p:spTgt>
                                        </p:tgtEl>
                                      </p:cBhvr>
                                    </p:animEffect>
                                  </p:childTnLst>
                                </p:cTn>
                              </p:par>
                              <p:par>
                                <p:cTn id="23" presetID="16" presetClass="entr" presetSubtype="21"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arn(inVertical)">
                                      <p:cBhvr>
                                        <p:cTn id="25" dur="500"/>
                                        <p:tgtEl>
                                          <p:spTgt spid="3">
                                            <p:txEl>
                                              <p:pRg st="6" end="6"/>
                                            </p:txEl>
                                          </p:spTgt>
                                        </p:tgtEl>
                                      </p:cBhvr>
                                    </p:animEffect>
                                  </p:childTnLst>
                                </p:cTn>
                              </p:par>
                              <p:par>
                                <p:cTn id="26" presetID="16" presetClass="entr" presetSubtype="21"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barn(inVertical)">
                                      <p:cBhvr>
                                        <p:cTn id="28" dur="500"/>
                                        <p:tgtEl>
                                          <p:spTgt spid="3">
                                            <p:txEl>
                                              <p:pRg st="7" end="7"/>
                                            </p:txEl>
                                          </p:spTgt>
                                        </p:tgtEl>
                                      </p:cBhvr>
                                    </p:animEffect>
                                  </p:childTnLst>
                                </p:cTn>
                              </p:par>
                              <p:par>
                                <p:cTn id="29" presetID="16" presetClass="entr" presetSubtype="21"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barn(inVertical)">
                                      <p:cBhvr>
                                        <p:cTn id="31" dur="500"/>
                                        <p:tgtEl>
                                          <p:spTgt spid="3">
                                            <p:txEl>
                                              <p:pRg st="8" end="8"/>
                                            </p:txEl>
                                          </p:spTgt>
                                        </p:tgtEl>
                                      </p:cBhvr>
                                    </p:animEffect>
                                  </p:childTnLst>
                                </p:cTn>
                              </p:par>
                              <p:par>
                                <p:cTn id="32" presetID="16" presetClass="entr" presetSubtype="21" fill="hold"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barn(inVertical)">
                                      <p:cBhvr>
                                        <p:cTn id="34" dur="500"/>
                                        <p:tgtEl>
                                          <p:spTgt spid="3">
                                            <p:txEl>
                                              <p:pRg st="9" end="9"/>
                                            </p:txEl>
                                          </p:spTgt>
                                        </p:tgtEl>
                                      </p:cBhvr>
                                    </p:animEffect>
                                  </p:childTnLst>
                                </p:cTn>
                              </p:par>
                              <p:par>
                                <p:cTn id="35" presetID="16" presetClass="entr" presetSubtype="21" fill="hold"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barn(inVertical)">
                                      <p:cBhvr>
                                        <p:cTn id="37" dur="500"/>
                                        <p:tgtEl>
                                          <p:spTgt spid="3">
                                            <p:txEl>
                                              <p:pRg st="10" end="10"/>
                                            </p:txEl>
                                          </p:spTgt>
                                        </p:tgtEl>
                                      </p:cBhvr>
                                    </p:animEffect>
                                  </p:childTnLst>
                                </p:cTn>
                              </p:par>
                              <p:par>
                                <p:cTn id="38" presetID="16" presetClass="entr" presetSubtype="21" fill="hold" nodeType="withEffect">
                                  <p:stCondLst>
                                    <p:cond delay="0"/>
                                  </p:stCondLst>
                                  <p:childTnLst>
                                    <p:set>
                                      <p:cBhvr>
                                        <p:cTn id="39" dur="1" fill="hold">
                                          <p:stCondLst>
                                            <p:cond delay="0"/>
                                          </p:stCondLst>
                                        </p:cTn>
                                        <p:tgtEl>
                                          <p:spTgt spid="3">
                                            <p:txEl>
                                              <p:pRg st="11" end="11"/>
                                            </p:txEl>
                                          </p:spTgt>
                                        </p:tgtEl>
                                        <p:attrNameLst>
                                          <p:attrName>style.visibility</p:attrName>
                                        </p:attrNameLst>
                                      </p:cBhvr>
                                      <p:to>
                                        <p:strVal val="visible"/>
                                      </p:to>
                                    </p:set>
                                    <p:animEffect transition="in" filter="barn(inVertical)">
                                      <p:cBhvr>
                                        <p:cTn id="40" dur="500"/>
                                        <p:tgtEl>
                                          <p:spTgt spid="3">
                                            <p:txEl>
                                              <p:pRg st="11" end="11"/>
                                            </p:txEl>
                                          </p:spTgt>
                                        </p:tgtEl>
                                      </p:cBhvr>
                                    </p:animEffect>
                                  </p:childTnLst>
                                </p:cTn>
                              </p:par>
                              <p:par>
                                <p:cTn id="41" presetID="16" presetClass="entr" presetSubtype="21" fill="hold" nodeType="withEffect">
                                  <p:stCondLst>
                                    <p:cond delay="0"/>
                                  </p:stCondLst>
                                  <p:childTnLst>
                                    <p:set>
                                      <p:cBhvr>
                                        <p:cTn id="42" dur="1" fill="hold">
                                          <p:stCondLst>
                                            <p:cond delay="0"/>
                                          </p:stCondLst>
                                        </p:cTn>
                                        <p:tgtEl>
                                          <p:spTgt spid="3">
                                            <p:txEl>
                                              <p:pRg st="12" end="12"/>
                                            </p:txEl>
                                          </p:spTgt>
                                        </p:tgtEl>
                                        <p:attrNameLst>
                                          <p:attrName>style.visibility</p:attrName>
                                        </p:attrNameLst>
                                      </p:cBhvr>
                                      <p:to>
                                        <p:strVal val="visible"/>
                                      </p:to>
                                    </p:set>
                                    <p:animEffect transition="in" filter="barn(inVertical)">
                                      <p:cBhvr>
                                        <p:cTn id="43" dur="500"/>
                                        <p:tgtEl>
                                          <p:spTgt spid="3">
                                            <p:txEl>
                                              <p:pRg st="12" end="12"/>
                                            </p:txEl>
                                          </p:spTgt>
                                        </p:tgtEl>
                                      </p:cBhvr>
                                    </p:animEffect>
                                  </p:childTnLst>
                                </p:cTn>
                              </p:par>
                              <p:par>
                                <p:cTn id="44" presetID="16" presetClass="entr" presetSubtype="21" fill="hold" nodeType="withEffect">
                                  <p:stCondLst>
                                    <p:cond delay="0"/>
                                  </p:stCondLst>
                                  <p:childTnLst>
                                    <p:set>
                                      <p:cBhvr>
                                        <p:cTn id="45" dur="1" fill="hold">
                                          <p:stCondLst>
                                            <p:cond delay="0"/>
                                          </p:stCondLst>
                                        </p:cTn>
                                        <p:tgtEl>
                                          <p:spTgt spid="3">
                                            <p:txEl>
                                              <p:pRg st="13" end="13"/>
                                            </p:txEl>
                                          </p:spTgt>
                                        </p:tgtEl>
                                        <p:attrNameLst>
                                          <p:attrName>style.visibility</p:attrName>
                                        </p:attrNameLst>
                                      </p:cBhvr>
                                      <p:to>
                                        <p:strVal val="visible"/>
                                      </p:to>
                                    </p:set>
                                    <p:animEffect transition="in" filter="barn(inVertical)">
                                      <p:cBhvr>
                                        <p:cTn id="46" dur="500"/>
                                        <p:tgtEl>
                                          <p:spTgt spid="3">
                                            <p:txEl>
                                              <p:pRg st="13" end="13"/>
                                            </p:txEl>
                                          </p:spTgt>
                                        </p:tgtEl>
                                      </p:cBhvr>
                                    </p:animEffect>
                                  </p:childTnLst>
                                </p:cTn>
                              </p:par>
                              <p:par>
                                <p:cTn id="47" presetID="16" presetClass="entr" presetSubtype="21" fill="hold" nodeType="withEffect">
                                  <p:stCondLst>
                                    <p:cond delay="0"/>
                                  </p:stCondLst>
                                  <p:childTnLst>
                                    <p:set>
                                      <p:cBhvr>
                                        <p:cTn id="48" dur="1" fill="hold">
                                          <p:stCondLst>
                                            <p:cond delay="0"/>
                                          </p:stCondLst>
                                        </p:cTn>
                                        <p:tgtEl>
                                          <p:spTgt spid="3">
                                            <p:txEl>
                                              <p:pRg st="14" end="14"/>
                                            </p:txEl>
                                          </p:spTgt>
                                        </p:tgtEl>
                                        <p:attrNameLst>
                                          <p:attrName>style.visibility</p:attrName>
                                        </p:attrNameLst>
                                      </p:cBhvr>
                                      <p:to>
                                        <p:strVal val="visible"/>
                                      </p:to>
                                    </p:set>
                                    <p:animEffect transition="in" filter="barn(inVertical)">
                                      <p:cBhvr>
                                        <p:cTn id="49" dur="500"/>
                                        <p:tgtEl>
                                          <p:spTgt spid="3">
                                            <p:txEl>
                                              <p:pRg st="14" end="14"/>
                                            </p:txEl>
                                          </p:spTgt>
                                        </p:tgtEl>
                                      </p:cBhvr>
                                    </p:animEffect>
                                  </p:childTnLst>
                                </p:cTn>
                              </p:par>
                              <p:par>
                                <p:cTn id="50" presetID="16" presetClass="entr" presetSubtype="21" fill="hold" nodeType="withEffect">
                                  <p:stCondLst>
                                    <p:cond delay="0"/>
                                  </p:stCondLst>
                                  <p:childTnLst>
                                    <p:set>
                                      <p:cBhvr>
                                        <p:cTn id="51" dur="1" fill="hold">
                                          <p:stCondLst>
                                            <p:cond delay="0"/>
                                          </p:stCondLst>
                                        </p:cTn>
                                        <p:tgtEl>
                                          <p:spTgt spid="3">
                                            <p:txEl>
                                              <p:pRg st="15" end="15"/>
                                            </p:txEl>
                                          </p:spTgt>
                                        </p:tgtEl>
                                        <p:attrNameLst>
                                          <p:attrName>style.visibility</p:attrName>
                                        </p:attrNameLst>
                                      </p:cBhvr>
                                      <p:to>
                                        <p:strVal val="visible"/>
                                      </p:to>
                                    </p:set>
                                    <p:animEffect transition="in" filter="barn(inVertical)">
                                      <p:cBhvr>
                                        <p:cTn id="52" dur="500"/>
                                        <p:tgtEl>
                                          <p:spTgt spid="3">
                                            <p:txEl>
                                              <p:pRg st="15" end="15"/>
                                            </p:txEl>
                                          </p:spTgt>
                                        </p:tgtEl>
                                      </p:cBhvr>
                                    </p:animEffect>
                                  </p:childTnLst>
                                </p:cTn>
                              </p:par>
                              <p:par>
                                <p:cTn id="53" presetID="16" presetClass="entr" presetSubtype="21" fill="hold" nodeType="withEffect">
                                  <p:stCondLst>
                                    <p:cond delay="0"/>
                                  </p:stCondLst>
                                  <p:childTnLst>
                                    <p:set>
                                      <p:cBhvr>
                                        <p:cTn id="54" dur="1" fill="hold">
                                          <p:stCondLst>
                                            <p:cond delay="0"/>
                                          </p:stCondLst>
                                        </p:cTn>
                                        <p:tgtEl>
                                          <p:spTgt spid="3">
                                            <p:txEl>
                                              <p:pRg st="16" end="16"/>
                                            </p:txEl>
                                          </p:spTgt>
                                        </p:tgtEl>
                                        <p:attrNameLst>
                                          <p:attrName>style.visibility</p:attrName>
                                        </p:attrNameLst>
                                      </p:cBhvr>
                                      <p:to>
                                        <p:strVal val="visible"/>
                                      </p:to>
                                    </p:set>
                                    <p:animEffect transition="in" filter="barn(inVertical)">
                                      <p:cBhvr>
                                        <p:cTn id="55" dur="500"/>
                                        <p:tgtEl>
                                          <p:spTgt spid="3">
                                            <p:txEl>
                                              <p:pRg st="16" end="16"/>
                                            </p:txEl>
                                          </p:spTgt>
                                        </p:tgtEl>
                                      </p:cBhvr>
                                    </p:animEffect>
                                  </p:childTnLst>
                                </p:cTn>
                              </p:par>
                              <p:par>
                                <p:cTn id="56" presetID="16" presetClass="entr" presetSubtype="21" fill="hold" nodeType="withEffect">
                                  <p:stCondLst>
                                    <p:cond delay="0"/>
                                  </p:stCondLst>
                                  <p:childTnLst>
                                    <p:set>
                                      <p:cBhvr>
                                        <p:cTn id="57" dur="1" fill="hold">
                                          <p:stCondLst>
                                            <p:cond delay="0"/>
                                          </p:stCondLst>
                                        </p:cTn>
                                        <p:tgtEl>
                                          <p:spTgt spid="3">
                                            <p:txEl>
                                              <p:pRg st="17" end="17"/>
                                            </p:txEl>
                                          </p:spTgt>
                                        </p:tgtEl>
                                        <p:attrNameLst>
                                          <p:attrName>style.visibility</p:attrName>
                                        </p:attrNameLst>
                                      </p:cBhvr>
                                      <p:to>
                                        <p:strVal val="visible"/>
                                      </p:to>
                                    </p:set>
                                    <p:animEffect transition="in" filter="barn(inVertical)">
                                      <p:cBhvr>
                                        <p:cTn id="58" dur="500"/>
                                        <p:tgtEl>
                                          <p:spTgt spid="3">
                                            <p:txEl>
                                              <p:pRg st="17" end="17"/>
                                            </p:txEl>
                                          </p:spTgt>
                                        </p:tgtEl>
                                      </p:cBhvr>
                                    </p:animEffect>
                                  </p:childTnLst>
                                </p:cTn>
                              </p:par>
                              <p:par>
                                <p:cTn id="59" presetID="16" presetClass="entr" presetSubtype="21" fill="hold" nodeType="withEffect">
                                  <p:stCondLst>
                                    <p:cond delay="0"/>
                                  </p:stCondLst>
                                  <p:childTnLst>
                                    <p:set>
                                      <p:cBhvr>
                                        <p:cTn id="60" dur="1" fill="hold">
                                          <p:stCondLst>
                                            <p:cond delay="0"/>
                                          </p:stCondLst>
                                        </p:cTn>
                                        <p:tgtEl>
                                          <p:spTgt spid="3">
                                            <p:txEl>
                                              <p:pRg st="18" end="18"/>
                                            </p:txEl>
                                          </p:spTgt>
                                        </p:tgtEl>
                                        <p:attrNameLst>
                                          <p:attrName>style.visibility</p:attrName>
                                        </p:attrNameLst>
                                      </p:cBhvr>
                                      <p:to>
                                        <p:strVal val="visible"/>
                                      </p:to>
                                    </p:set>
                                    <p:animEffect transition="in" filter="barn(inVertical)">
                                      <p:cBhvr>
                                        <p:cTn id="61" dur="500"/>
                                        <p:tgtEl>
                                          <p:spTgt spid="3">
                                            <p:txEl>
                                              <p:pRg st="18" end="18"/>
                                            </p:txEl>
                                          </p:spTgt>
                                        </p:tgtEl>
                                      </p:cBhvr>
                                    </p:animEffect>
                                  </p:childTnLst>
                                </p:cTn>
                              </p:par>
                              <p:par>
                                <p:cTn id="62" presetID="16" presetClass="entr" presetSubtype="21" fill="hold" nodeType="withEffect">
                                  <p:stCondLst>
                                    <p:cond delay="0"/>
                                  </p:stCondLst>
                                  <p:childTnLst>
                                    <p:set>
                                      <p:cBhvr>
                                        <p:cTn id="63" dur="1" fill="hold">
                                          <p:stCondLst>
                                            <p:cond delay="0"/>
                                          </p:stCondLst>
                                        </p:cTn>
                                        <p:tgtEl>
                                          <p:spTgt spid="3">
                                            <p:txEl>
                                              <p:pRg st="19" end="19"/>
                                            </p:txEl>
                                          </p:spTgt>
                                        </p:tgtEl>
                                        <p:attrNameLst>
                                          <p:attrName>style.visibility</p:attrName>
                                        </p:attrNameLst>
                                      </p:cBhvr>
                                      <p:to>
                                        <p:strVal val="visible"/>
                                      </p:to>
                                    </p:set>
                                    <p:animEffect transition="in" filter="barn(inVertical)">
                                      <p:cBhvr>
                                        <p:cTn id="64" dur="500"/>
                                        <p:tgtEl>
                                          <p:spTgt spid="3">
                                            <p:txEl>
                                              <p:pRg st="19" end="19"/>
                                            </p:txEl>
                                          </p:spTgt>
                                        </p:tgtEl>
                                      </p:cBhvr>
                                    </p:animEffect>
                                  </p:childTnLst>
                                </p:cTn>
                              </p:par>
                              <p:par>
                                <p:cTn id="65" presetID="16" presetClass="entr" presetSubtype="21" fill="hold" nodeType="withEffect">
                                  <p:stCondLst>
                                    <p:cond delay="0"/>
                                  </p:stCondLst>
                                  <p:childTnLst>
                                    <p:set>
                                      <p:cBhvr>
                                        <p:cTn id="66" dur="1" fill="hold">
                                          <p:stCondLst>
                                            <p:cond delay="0"/>
                                          </p:stCondLst>
                                        </p:cTn>
                                        <p:tgtEl>
                                          <p:spTgt spid="3">
                                            <p:txEl>
                                              <p:pRg st="20" end="20"/>
                                            </p:txEl>
                                          </p:spTgt>
                                        </p:tgtEl>
                                        <p:attrNameLst>
                                          <p:attrName>style.visibility</p:attrName>
                                        </p:attrNameLst>
                                      </p:cBhvr>
                                      <p:to>
                                        <p:strVal val="visible"/>
                                      </p:to>
                                    </p:set>
                                    <p:animEffect transition="in" filter="barn(inVertical)">
                                      <p:cBhvr>
                                        <p:cTn id="67" dur="500"/>
                                        <p:tgtEl>
                                          <p:spTgt spid="3">
                                            <p:txEl>
                                              <p:pRg st="20" end="20"/>
                                            </p:txEl>
                                          </p:spTgt>
                                        </p:tgtEl>
                                      </p:cBhvr>
                                    </p:animEffect>
                                  </p:childTnLst>
                                </p:cTn>
                              </p:par>
                              <p:par>
                                <p:cTn id="68" presetID="16" presetClass="entr" presetSubtype="21" fill="hold" nodeType="withEffect">
                                  <p:stCondLst>
                                    <p:cond delay="0"/>
                                  </p:stCondLst>
                                  <p:childTnLst>
                                    <p:set>
                                      <p:cBhvr>
                                        <p:cTn id="69" dur="1" fill="hold">
                                          <p:stCondLst>
                                            <p:cond delay="0"/>
                                          </p:stCondLst>
                                        </p:cTn>
                                        <p:tgtEl>
                                          <p:spTgt spid="3">
                                            <p:txEl>
                                              <p:pRg st="21" end="21"/>
                                            </p:txEl>
                                          </p:spTgt>
                                        </p:tgtEl>
                                        <p:attrNameLst>
                                          <p:attrName>style.visibility</p:attrName>
                                        </p:attrNameLst>
                                      </p:cBhvr>
                                      <p:to>
                                        <p:strVal val="visible"/>
                                      </p:to>
                                    </p:set>
                                    <p:animEffect transition="in" filter="barn(inVertical)">
                                      <p:cBhvr>
                                        <p:cTn id="70" dur="500"/>
                                        <p:tgtEl>
                                          <p:spTgt spid="3">
                                            <p:txEl>
                                              <p:pRg st="21" end="2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rot="20008901">
            <a:off x="999189" y="2733658"/>
            <a:ext cx="9601196" cy="1303867"/>
          </a:xfrm>
        </p:spPr>
        <p:txBody>
          <a:bodyPr/>
          <a:lstStyle/>
          <a:p>
            <a:r>
              <a:rPr lang="ar-DZ" dirty="0" smtClean="0">
                <a:solidFill>
                  <a:srgbClr val="002060"/>
                </a:solidFill>
                <a:latin typeface="Amiri" panose="00000500000000000000" pitchFamily="2" charset="-78"/>
                <a:cs typeface="Amiri" panose="00000500000000000000" pitchFamily="2" charset="-78"/>
              </a:rPr>
              <a:t>شكرا على </a:t>
            </a:r>
            <a:r>
              <a:rPr lang="ar-DZ" dirty="0" err="1" smtClean="0">
                <a:solidFill>
                  <a:srgbClr val="002060"/>
                </a:solidFill>
                <a:latin typeface="Amiri" panose="00000500000000000000" pitchFamily="2" charset="-78"/>
                <a:cs typeface="Amiri" panose="00000500000000000000" pitchFamily="2" charset="-78"/>
              </a:rPr>
              <a:t>الإنتباه</a:t>
            </a:r>
            <a:endParaRPr lang="fr-FR" dirty="0">
              <a:solidFill>
                <a:srgbClr val="002060"/>
              </a:solidFill>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284813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2261" y="244699"/>
            <a:ext cx="9582506" cy="656822"/>
          </a:xfrm>
        </p:spPr>
        <p:txBody>
          <a:bodyPr>
            <a:normAutofit fontScale="90000"/>
          </a:bodyPr>
          <a:lstStyle/>
          <a:p>
            <a:r>
              <a:rPr lang="ar-SA" sz="4000" b="1" dirty="0" smtClean="0">
                <a:solidFill>
                  <a:srgbClr val="FF0000"/>
                </a:solidFill>
                <a:latin typeface="Amiri" panose="00000500000000000000" pitchFamily="2" charset="-78"/>
                <a:cs typeface="Amiri" panose="00000500000000000000" pitchFamily="2" charset="-78"/>
              </a:rPr>
              <a:t>المقدمة</a:t>
            </a:r>
            <a:r>
              <a:rPr lang="fr-FR" dirty="0"/>
              <a:t/>
            </a:r>
            <a:br>
              <a:rPr lang="fr-FR" dirty="0"/>
            </a:br>
            <a:endParaRPr lang="fr-FR" dirty="0"/>
          </a:p>
        </p:txBody>
      </p:sp>
      <p:sp>
        <p:nvSpPr>
          <p:cNvPr id="3" name="Espace réservé du contenu 2"/>
          <p:cNvSpPr>
            <a:spLocks noGrp="1"/>
          </p:cNvSpPr>
          <p:nvPr>
            <p:ph sz="quarter" idx="13"/>
          </p:nvPr>
        </p:nvSpPr>
        <p:spPr>
          <a:xfrm>
            <a:off x="489397" y="927279"/>
            <a:ext cx="10908406" cy="5808371"/>
          </a:xfrm>
        </p:spPr>
        <p:txBody>
          <a:bodyPr>
            <a:noAutofit/>
          </a:bodyPr>
          <a:lstStyle/>
          <a:p>
            <a:pPr marL="0" indent="0" algn="r">
              <a:lnSpc>
                <a:spcPct val="150000"/>
              </a:lnSpc>
              <a:buNone/>
            </a:pPr>
            <a:r>
              <a:rPr lang="ar-DZ" dirty="0">
                <a:latin typeface="Amiri" panose="00000500000000000000" pitchFamily="2" charset="-78"/>
                <a:cs typeface="Amiri" panose="00000500000000000000" pitchFamily="2" charset="-78"/>
              </a:rPr>
              <a:t>أكدت الدراسات أن المراهق في سن 16-17 سنة الذي لم يمارس النشاط الرياضي فإنه يواصل على تلك </a:t>
            </a:r>
            <a:r>
              <a:rPr lang="ar-DZ" dirty="0" err="1">
                <a:latin typeface="Amiri" panose="00000500000000000000" pitchFamily="2" charset="-78"/>
                <a:cs typeface="Amiri" panose="00000500000000000000" pitchFamily="2" charset="-78"/>
              </a:rPr>
              <a:t>السيرة،إضافة</a:t>
            </a:r>
            <a:r>
              <a:rPr lang="ar-DZ" dirty="0">
                <a:latin typeface="Amiri" panose="00000500000000000000" pitchFamily="2" charset="-78"/>
                <a:cs typeface="Amiri" panose="00000500000000000000" pitchFamily="2" charset="-78"/>
              </a:rPr>
              <a:t> إلى أن 70% من الذين يمارسون النشاط في سن 17 يواصلون حتى الكبر ولذلك فإن التأثير على الممارسة يظهر في الأساس من خلال تنمية عادات الممارسة (</a:t>
            </a:r>
            <a:r>
              <a:rPr lang="fr-FR" dirty="0">
                <a:latin typeface="Amiri" panose="00000500000000000000" pitchFamily="2" charset="-78"/>
                <a:cs typeface="Amiri" panose="00000500000000000000" pitchFamily="2" charset="-78"/>
              </a:rPr>
              <a:t>PARER) </a:t>
            </a:r>
            <a:r>
              <a:rPr lang="ar-DZ" dirty="0">
                <a:latin typeface="Amiri" panose="00000500000000000000" pitchFamily="2" charset="-78"/>
                <a:cs typeface="Amiri" panose="00000500000000000000" pitchFamily="2" charset="-78"/>
              </a:rPr>
              <a:t>حيث </a:t>
            </a:r>
            <a:r>
              <a:rPr lang="fr-FR" dirty="0">
                <a:latin typeface="Amiri" panose="00000500000000000000" pitchFamily="2" charset="-78"/>
                <a:cs typeface="Amiri" panose="00000500000000000000" pitchFamily="2" charset="-78"/>
              </a:rPr>
              <a:t>P </a:t>
            </a:r>
            <a:r>
              <a:rPr lang="ar-DZ" dirty="0">
                <a:latin typeface="Amiri" panose="00000500000000000000" pitchFamily="2" charset="-78"/>
                <a:cs typeface="Amiri" panose="00000500000000000000" pitchFamily="2" charset="-78"/>
              </a:rPr>
              <a:t>هي الوقاية من الأمراض ،</a:t>
            </a:r>
            <a:r>
              <a:rPr lang="fr-FR" dirty="0">
                <a:latin typeface="Amiri" panose="00000500000000000000" pitchFamily="2" charset="-78"/>
                <a:cs typeface="Amiri" panose="00000500000000000000" pitchFamily="2" charset="-78"/>
              </a:rPr>
              <a:t>A </a:t>
            </a:r>
            <a:r>
              <a:rPr lang="ar-DZ" dirty="0">
                <a:latin typeface="Amiri" panose="00000500000000000000" pitchFamily="2" charset="-78"/>
                <a:cs typeface="Amiri" panose="00000500000000000000" pitchFamily="2" charset="-78"/>
              </a:rPr>
              <a:t>هي تحسين الصحة،</a:t>
            </a:r>
            <a:r>
              <a:rPr lang="fr-FR" dirty="0">
                <a:latin typeface="Amiri" panose="00000500000000000000" pitchFamily="2" charset="-78"/>
                <a:cs typeface="Amiri" panose="00000500000000000000" pitchFamily="2" charset="-78"/>
              </a:rPr>
              <a:t>R </a:t>
            </a:r>
            <a:r>
              <a:rPr lang="ar-DZ" dirty="0">
                <a:latin typeface="Amiri" panose="00000500000000000000" pitchFamily="2" charset="-78"/>
                <a:cs typeface="Amiri" panose="00000500000000000000" pitchFamily="2" charset="-78"/>
              </a:rPr>
              <a:t>هي تأخر الإعانة،</a:t>
            </a:r>
            <a:r>
              <a:rPr lang="fr-FR" dirty="0">
                <a:latin typeface="Amiri" panose="00000500000000000000" pitchFamily="2" charset="-78"/>
                <a:cs typeface="Amiri" panose="00000500000000000000" pitchFamily="2" charset="-78"/>
              </a:rPr>
              <a:t>E </a:t>
            </a:r>
            <a:r>
              <a:rPr lang="ar-DZ" dirty="0">
                <a:latin typeface="Amiri" panose="00000500000000000000" pitchFamily="2" charset="-78"/>
                <a:cs typeface="Amiri" panose="00000500000000000000" pitchFamily="2" charset="-78"/>
              </a:rPr>
              <a:t>هي تجنب العزلة </a:t>
            </a:r>
            <a:r>
              <a:rPr lang="ar-DZ" dirty="0" err="1">
                <a:latin typeface="Amiri" panose="00000500000000000000" pitchFamily="2" charset="-78"/>
                <a:cs typeface="Amiri" panose="00000500000000000000" pitchFamily="2" charset="-78"/>
              </a:rPr>
              <a:t>الإجتماعية</a:t>
            </a:r>
            <a:r>
              <a:rPr lang="ar-DZ" dirty="0">
                <a:latin typeface="Amiri" panose="00000500000000000000" pitchFamily="2" charset="-78"/>
                <a:cs typeface="Amiri" panose="00000500000000000000" pitchFamily="2" charset="-78"/>
              </a:rPr>
              <a:t>،</a:t>
            </a:r>
            <a:r>
              <a:rPr lang="fr-FR" dirty="0">
                <a:latin typeface="Amiri" panose="00000500000000000000" pitchFamily="2" charset="-78"/>
                <a:cs typeface="Amiri" panose="00000500000000000000" pitchFamily="2" charset="-78"/>
              </a:rPr>
              <a:t>R </a:t>
            </a:r>
            <a:r>
              <a:rPr lang="ar-DZ" dirty="0">
                <a:latin typeface="Amiri" panose="00000500000000000000" pitchFamily="2" charset="-78"/>
                <a:cs typeface="Amiri" panose="00000500000000000000" pitchFamily="2" charset="-78"/>
              </a:rPr>
              <a:t>هي النجاح في الشيخوخة، وبصفة عامة فإن هدف النشاط الرياضي هو تحسين الصحة إضافة إلى السعي للنجاح في النشاط الرياضي التنافسي فكرة القدم كلعبة عرفت تزايدا مستمرا من حيث ممارسيها على </a:t>
            </a:r>
            <a:r>
              <a:rPr lang="ar-DZ" dirty="0" err="1">
                <a:latin typeface="Amiri" panose="00000500000000000000" pitchFamily="2" charset="-78"/>
                <a:cs typeface="Amiri" panose="00000500000000000000" pitchFamily="2" charset="-78"/>
              </a:rPr>
              <a:t>إختلاف</a:t>
            </a:r>
            <a:r>
              <a:rPr lang="ar-DZ" dirty="0">
                <a:latin typeface="Amiri" panose="00000500000000000000" pitchFamily="2" charset="-78"/>
                <a:cs typeface="Amiri" panose="00000500000000000000" pitchFamily="2" charset="-78"/>
              </a:rPr>
              <a:t> أعمارهم الزمنية حيث أن سرعة النمو تتضاعف في </a:t>
            </a:r>
            <a:r>
              <a:rPr lang="ar-DZ" dirty="0" smtClean="0">
                <a:latin typeface="Amiri" panose="00000500000000000000" pitchFamily="2" charset="-78"/>
                <a:cs typeface="Amiri" panose="00000500000000000000" pitchFamily="2" charset="-78"/>
              </a:rPr>
              <a:t>البلوغ</a:t>
            </a:r>
            <a:endParaRPr lang="fr-FR" dirty="0" smtClean="0">
              <a:latin typeface="Amiri" panose="00000500000000000000" pitchFamily="2" charset="-78"/>
              <a:cs typeface="Amiri" panose="00000500000000000000" pitchFamily="2" charset="-78"/>
            </a:endParaRPr>
          </a:p>
          <a:p>
            <a:pPr marL="0" indent="0" algn="r">
              <a:lnSpc>
                <a:spcPct val="150000"/>
              </a:lnSpc>
              <a:buNone/>
            </a:pPr>
            <a:endParaRPr lang="fr-FR" dirty="0" smtClean="0">
              <a:latin typeface="Amiri" panose="00000500000000000000" pitchFamily="2" charset="-78"/>
              <a:cs typeface="Amiri" panose="00000500000000000000" pitchFamily="2" charset="-78"/>
            </a:endParaRPr>
          </a:p>
          <a:p>
            <a:pPr marL="0" indent="0" algn="r">
              <a:lnSpc>
                <a:spcPct val="150000"/>
              </a:lnSpc>
              <a:buNone/>
            </a:pPr>
            <a:r>
              <a:rPr lang="ar-DZ" dirty="0">
                <a:latin typeface="Amiri" panose="00000500000000000000" pitchFamily="2" charset="-78"/>
                <a:cs typeface="Amiri" panose="00000500000000000000" pitchFamily="2" charset="-78"/>
              </a:rPr>
              <a:t>وتشير (ليلى فرحات،1987) أن القياسات الجسمية تعد من أهم الدلالات لتوجيه اللاعبين ومن العوامل الهامة التي تحدد شكل وتركيب الجسم وترشيد العملية التدريبية وكذلك تقييم نمو الفرد لذلك يرى الباحثون ضرورة زيادة </a:t>
            </a:r>
            <a:r>
              <a:rPr lang="ar-DZ" dirty="0" err="1">
                <a:latin typeface="Amiri" panose="00000500000000000000" pitchFamily="2" charset="-78"/>
                <a:cs typeface="Amiri" panose="00000500000000000000" pitchFamily="2" charset="-78"/>
              </a:rPr>
              <a:t>الإهتمام</a:t>
            </a:r>
            <a:r>
              <a:rPr lang="ar-DZ" dirty="0">
                <a:latin typeface="Amiri" panose="00000500000000000000" pitchFamily="2" charset="-78"/>
                <a:cs typeface="Amiri" panose="00000500000000000000" pitchFamily="2" charset="-78"/>
              </a:rPr>
              <a:t> بالقياسات الجسمية لما لها من دور هام وفعال خاصة في تحديد الإمكانيات الفردية التي تطابق النشاط الممارس مع إمكانيات ومتطلبات المركز الذي يشغله اللاعب مما يسهم في الوصول إلى المستويات العالية وتحقيق الإنجاز الرياضي.</a:t>
            </a:r>
            <a:endParaRPr lang="fr-FR" sz="2000"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2888024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580">
                                          <p:stCondLst>
                                            <p:cond delay="0"/>
                                          </p:stCondLst>
                                        </p:cTn>
                                        <p:tgtEl>
                                          <p:spTgt spid="3">
                                            <p:txEl>
                                              <p:pRg st="2" end="2"/>
                                            </p:txEl>
                                          </p:spTgt>
                                        </p:tgtEl>
                                      </p:cBhvr>
                                    </p:animEffect>
                                    <p:anim calcmode="lin" valueType="num">
                                      <p:cBhvr>
                                        <p:cTn id="2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2" end="2"/>
                                            </p:txEl>
                                          </p:spTgt>
                                        </p:tgtEl>
                                      </p:cBhvr>
                                      <p:to x="100000" y="60000"/>
                                    </p:animScale>
                                    <p:animScale>
                                      <p:cBhvr>
                                        <p:cTn id="30" dur="166" decel="50000">
                                          <p:stCondLst>
                                            <p:cond delay="676"/>
                                          </p:stCondLst>
                                        </p:cTn>
                                        <p:tgtEl>
                                          <p:spTgt spid="3">
                                            <p:txEl>
                                              <p:pRg st="2" end="2"/>
                                            </p:txEl>
                                          </p:spTgt>
                                        </p:tgtEl>
                                      </p:cBhvr>
                                      <p:to x="100000" y="100000"/>
                                    </p:animScale>
                                    <p:animScale>
                                      <p:cBhvr>
                                        <p:cTn id="31" dur="26">
                                          <p:stCondLst>
                                            <p:cond delay="1312"/>
                                          </p:stCondLst>
                                        </p:cTn>
                                        <p:tgtEl>
                                          <p:spTgt spid="3">
                                            <p:txEl>
                                              <p:pRg st="2" end="2"/>
                                            </p:txEl>
                                          </p:spTgt>
                                        </p:tgtEl>
                                      </p:cBhvr>
                                      <p:to x="100000" y="80000"/>
                                    </p:animScale>
                                    <p:animScale>
                                      <p:cBhvr>
                                        <p:cTn id="32" dur="166" decel="50000">
                                          <p:stCondLst>
                                            <p:cond delay="1338"/>
                                          </p:stCondLst>
                                        </p:cTn>
                                        <p:tgtEl>
                                          <p:spTgt spid="3">
                                            <p:txEl>
                                              <p:pRg st="2" end="2"/>
                                            </p:txEl>
                                          </p:spTgt>
                                        </p:tgtEl>
                                      </p:cBhvr>
                                      <p:to x="100000" y="100000"/>
                                    </p:animScale>
                                    <p:animScale>
                                      <p:cBhvr>
                                        <p:cTn id="33" dur="26">
                                          <p:stCondLst>
                                            <p:cond delay="1642"/>
                                          </p:stCondLst>
                                        </p:cTn>
                                        <p:tgtEl>
                                          <p:spTgt spid="3">
                                            <p:txEl>
                                              <p:pRg st="2" end="2"/>
                                            </p:txEl>
                                          </p:spTgt>
                                        </p:tgtEl>
                                      </p:cBhvr>
                                      <p:to x="100000" y="90000"/>
                                    </p:animScale>
                                    <p:animScale>
                                      <p:cBhvr>
                                        <p:cTn id="34" dur="166" decel="50000">
                                          <p:stCondLst>
                                            <p:cond delay="1668"/>
                                          </p:stCondLst>
                                        </p:cTn>
                                        <p:tgtEl>
                                          <p:spTgt spid="3">
                                            <p:txEl>
                                              <p:pRg st="2" end="2"/>
                                            </p:txEl>
                                          </p:spTgt>
                                        </p:tgtEl>
                                      </p:cBhvr>
                                      <p:to x="100000" y="100000"/>
                                    </p:animScale>
                                    <p:animScale>
                                      <p:cBhvr>
                                        <p:cTn id="35" dur="26">
                                          <p:stCondLst>
                                            <p:cond delay="1808"/>
                                          </p:stCondLst>
                                        </p:cTn>
                                        <p:tgtEl>
                                          <p:spTgt spid="3">
                                            <p:txEl>
                                              <p:pRg st="2" end="2"/>
                                            </p:txEl>
                                          </p:spTgt>
                                        </p:tgtEl>
                                      </p:cBhvr>
                                      <p:to x="100000" y="95000"/>
                                    </p:animScale>
                                    <p:animScale>
                                      <p:cBhvr>
                                        <p:cTn id="36"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2260" y="257577"/>
            <a:ext cx="10364451" cy="528034"/>
          </a:xfrm>
        </p:spPr>
        <p:txBody>
          <a:bodyPr>
            <a:normAutofit fontScale="90000"/>
          </a:bodyPr>
          <a:lstStyle/>
          <a:p>
            <a:r>
              <a:rPr lang="ar-DZ" sz="3600" dirty="0" smtClean="0">
                <a:solidFill>
                  <a:srgbClr val="FF0000"/>
                </a:solidFill>
                <a:latin typeface="Amiri" panose="00000500000000000000" pitchFamily="2" charset="-78"/>
                <a:cs typeface="Amiri" panose="00000500000000000000" pitchFamily="2" charset="-78"/>
              </a:rPr>
              <a:t>الإشكالية</a:t>
            </a:r>
            <a:r>
              <a:rPr lang="ar-DZ" sz="3600" dirty="0" smtClean="0">
                <a:latin typeface="Amiri" panose="00000500000000000000" pitchFamily="2" charset="-78"/>
                <a:cs typeface="Amiri" panose="00000500000000000000" pitchFamily="2" charset="-78"/>
              </a:rPr>
              <a:t> </a:t>
            </a:r>
            <a:endParaRPr lang="fr-FR" sz="3600" dirty="0">
              <a:latin typeface="Amiri" panose="00000500000000000000" pitchFamily="2" charset="-78"/>
              <a:cs typeface="Amiri" panose="00000500000000000000" pitchFamily="2" charset="-78"/>
            </a:endParaRPr>
          </a:p>
        </p:txBody>
      </p:sp>
      <p:sp>
        <p:nvSpPr>
          <p:cNvPr id="3" name="Espace réservé du contenu 2"/>
          <p:cNvSpPr>
            <a:spLocks noGrp="1"/>
          </p:cNvSpPr>
          <p:nvPr>
            <p:ph sz="quarter" idx="13"/>
          </p:nvPr>
        </p:nvSpPr>
        <p:spPr>
          <a:xfrm>
            <a:off x="463640" y="888643"/>
            <a:ext cx="11217498" cy="5280338"/>
          </a:xfrm>
        </p:spPr>
        <p:txBody>
          <a:bodyPr>
            <a:noAutofit/>
          </a:bodyPr>
          <a:lstStyle/>
          <a:p>
            <a:pPr algn="r">
              <a:lnSpc>
                <a:spcPct val="150000"/>
              </a:lnSpc>
            </a:pPr>
            <a:r>
              <a:rPr lang="ar-DZ" sz="1800" dirty="0">
                <a:latin typeface="Amiri" panose="00000500000000000000" pitchFamily="2" charset="-78"/>
                <a:cs typeface="Amiri" panose="00000500000000000000" pitchFamily="2" charset="-78"/>
              </a:rPr>
              <a:t>يؤكد (محروس قنديل ،1988) على أنه من خلال رسم وتصميم شبكة الشكل الجانبي كأحد طرق تقويم مستوى النمو البدني يمكن من تحديد المواصفات الجسمية المناسبة للاعبين وكذلك إلى تحديد نواحي النقص أو القصور في إعداد اللاعبين فيسهل بذلك </a:t>
            </a:r>
            <a:r>
              <a:rPr lang="ar-DZ" sz="1800" dirty="0" err="1">
                <a:latin typeface="Amiri" panose="00000500000000000000" pitchFamily="2" charset="-78"/>
                <a:cs typeface="Amiri" panose="00000500000000000000" pitchFamily="2" charset="-78"/>
              </a:rPr>
              <a:t>إستكماله</a:t>
            </a:r>
            <a:r>
              <a:rPr lang="ar-DZ" sz="1800" dirty="0">
                <a:latin typeface="Amiri" panose="00000500000000000000" pitchFamily="2" charset="-78"/>
                <a:cs typeface="Amiri" panose="00000500000000000000" pitchFamily="2" charset="-78"/>
              </a:rPr>
              <a:t> من خلال تعديل أو تطوير برامج التدريب، كما أنها تكون بمثابة دلالات لديناميكية المستويات الخاصة بالقياسات الجسمية، وقد لاحظ الباحثون أن مستوى لاعبي كرة القدم من 17-19 سنة متقارب رغم </a:t>
            </a:r>
            <a:r>
              <a:rPr lang="ar-DZ" sz="1800" dirty="0" err="1">
                <a:latin typeface="Amiri" panose="00000500000000000000" pitchFamily="2" charset="-78"/>
                <a:cs typeface="Amiri" panose="00000500000000000000" pitchFamily="2" charset="-78"/>
              </a:rPr>
              <a:t>إختلاف</a:t>
            </a:r>
            <a:r>
              <a:rPr lang="ar-DZ" sz="1800" dirty="0">
                <a:latin typeface="Amiri" panose="00000500000000000000" pitchFamily="2" charset="-78"/>
                <a:cs typeface="Amiri" panose="00000500000000000000" pitchFamily="2" charset="-78"/>
              </a:rPr>
              <a:t> كمية التدريب لذلك </a:t>
            </a:r>
            <a:r>
              <a:rPr lang="ar-DZ" sz="1800" dirty="0" err="1">
                <a:latin typeface="Amiri" panose="00000500000000000000" pitchFamily="2" charset="-78"/>
                <a:cs typeface="Amiri" panose="00000500000000000000" pitchFamily="2" charset="-78"/>
              </a:rPr>
              <a:t>إرتأى</a:t>
            </a:r>
            <a:r>
              <a:rPr lang="ar-DZ" sz="1800" dirty="0">
                <a:latin typeface="Amiri" panose="00000500000000000000" pitchFamily="2" charset="-78"/>
                <a:cs typeface="Amiri" panose="00000500000000000000" pitchFamily="2" charset="-78"/>
              </a:rPr>
              <a:t> الباحثون دراسة البروفيل </a:t>
            </a:r>
            <a:r>
              <a:rPr lang="ar-DZ" sz="1800" dirty="0" err="1">
                <a:latin typeface="Amiri" panose="00000500000000000000" pitchFamily="2" charset="-78"/>
                <a:cs typeface="Amiri" panose="00000500000000000000" pitchFamily="2" charset="-78"/>
              </a:rPr>
              <a:t>المرفولوجي</a:t>
            </a:r>
            <a:r>
              <a:rPr lang="ar-DZ" sz="1800" dirty="0">
                <a:latin typeface="Amiri" panose="00000500000000000000" pitchFamily="2" charset="-78"/>
                <a:cs typeface="Amiri" panose="00000500000000000000" pitchFamily="2" charset="-78"/>
              </a:rPr>
              <a:t> </a:t>
            </a:r>
            <a:r>
              <a:rPr lang="ar-DZ" sz="1800" dirty="0" err="1">
                <a:latin typeface="Amiri" panose="00000500000000000000" pitchFamily="2" charset="-78"/>
                <a:cs typeface="Amiri" panose="00000500000000000000" pitchFamily="2" charset="-78"/>
              </a:rPr>
              <a:t>والفزيولوجي</a:t>
            </a:r>
            <a:r>
              <a:rPr lang="ar-DZ" sz="1800" dirty="0">
                <a:latin typeface="Amiri" panose="00000500000000000000" pitchFamily="2" charset="-78"/>
                <a:cs typeface="Amiri" panose="00000500000000000000" pitchFamily="2" charset="-78"/>
              </a:rPr>
              <a:t> حسب مراكز اللعب لتحديد مواطن القوة وتحديد نقاط الضعف والعمل على معالجتها من خلال تخطيط شبكة الشكل الجانبي التي يمكن أن تدعم المدربين ببعض المعلومات التي تجعلهم قادرين على </a:t>
            </a:r>
            <a:r>
              <a:rPr lang="ar-DZ" sz="1800" dirty="0" err="1">
                <a:latin typeface="Amiri" panose="00000500000000000000" pitchFamily="2" charset="-78"/>
                <a:cs typeface="Amiri" panose="00000500000000000000" pitchFamily="2" charset="-78"/>
              </a:rPr>
              <a:t>إنتقاء</a:t>
            </a:r>
            <a:r>
              <a:rPr lang="ar-DZ" sz="1800" dirty="0">
                <a:latin typeface="Amiri" panose="00000500000000000000" pitchFamily="2" charset="-78"/>
                <a:cs typeface="Amiri" panose="00000500000000000000" pitchFamily="2" charset="-78"/>
              </a:rPr>
              <a:t> اللاعبين حسب مراكزهم بمعنى </a:t>
            </a:r>
            <a:r>
              <a:rPr lang="ar-DZ" sz="1800" dirty="0" err="1">
                <a:latin typeface="Amiri" panose="00000500000000000000" pitchFamily="2" charset="-78"/>
                <a:cs typeface="Amiri" panose="00000500000000000000" pitchFamily="2" charset="-78"/>
              </a:rPr>
              <a:t>إنتقاء</a:t>
            </a:r>
            <a:r>
              <a:rPr lang="ar-DZ" sz="1800" dirty="0">
                <a:latin typeface="Amiri" panose="00000500000000000000" pitchFamily="2" charset="-78"/>
                <a:cs typeface="Amiri" panose="00000500000000000000" pitchFamily="2" charset="-78"/>
              </a:rPr>
              <a:t> المؤهلات المناسبة للمركز المناسب وكذلك تقويم اللاعبين في هذا </a:t>
            </a:r>
            <a:r>
              <a:rPr lang="ar-DZ" sz="1800" dirty="0" err="1">
                <a:latin typeface="Amiri" panose="00000500000000000000" pitchFamily="2" charset="-78"/>
                <a:cs typeface="Amiri" panose="00000500000000000000" pitchFamily="2" charset="-78"/>
              </a:rPr>
              <a:t>الإتجاه</a:t>
            </a:r>
            <a:r>
              <a:rPr lang="ar-DZ" sz="1800" dirty="0">
                <a:latin typeface="Amiri" panose="00000500000000000000" pitchFamily="2" charset="-78"/>
                <a:cs typeface="Amiri" panose="00000500000000000000" pitchFamily="2" charset="-78"/>
              </a:rPr>
              <a:t> ولذلك نطرح التساؤلات التالية :</a:t>
            </a:r>
          </a:p>
          <a:p>
            <a:pPr algn="r">
              <a:lnSpc>
                <a:spcPct val="150000"/>
              </a:lnSpc>
            </a:pPr>
            <a:r>
              <a:rPr lang="ar-DZ" sz="1800" dirty="0">
                <a:solidFill>
                  <a:srgbClr val="002060"/>
                </a:solidFill>
                <a:latin typeface="Amiri" panose="00000500000000000000" pitchFamily="2" charset="-78"/>
                <a:cs typeface="Amiri" panose="00000500000000000000" pitchFamily="2" charset="-78"/>
              </a:rPr>
              <a:t>1-هل تحديد التقديرات </a:t>
            </a:r>
            <a:r>
              <a:rPr lang="ar-DZ" sz="1800" dirty="0" err="1">
                <a:solidFill>
                  <a:srgbClr val="002060"/>
                </a:solidFill>
                <a:latin typeface="Amiri" panose="00000500000000000000" pitchFamily="2" charset="-78"/>
                <a:cs typeface="Amiri" panose="00000500000000000000" pitchFamily="2" charset="-78"/>
              </a:rPr>
              <a:t>الأنثربومترية</a:t>
            </a:r>
            <a:r>
              <a:rPr lang="ar-DZ" sz="1800" dirty="0">
                <a:solidFill>
                  <a:srgbClr val="002060"/>
                </a:solidFill>
                <a:latin typeface="Amiri" panose="00000500000000000000" pitchFamily="2" charset="-78"/>
                <a:cs typeface="Amiri" panose="00000500000000000000" pitchFamily="2" charset="-78"/>
              </a:rPr>
              <a:t> والوظيفية والدلالات النسبية للمؤشرات </a:t>
            </a:r>
            <a:r>
              <a:rPr lang="ar-DZ" sz="1800" dirty="0" err="1">
                <a:solidFill>
                  <a:srgbClr val="002060"/>
                </a:solidFill>
                <a:latin typeface="Amiri" panose="00000500000000000000" pitchFamily="2" charset="-78"/>
                <a:cs typeface="Amiri" panose="00000500000000000000" pitchFamily="2" charset="-78"/>
              </a:rPr>
              <a:t>المرفولوجية</a:t>
            </a:r>
            <a:r>
              <a:rPr lang="ar-DZ" sz="1800" dirty="0">
                <a:solidFill>
                  <a:srgbClr val="002060"/>
                </a:solidFill>
                <a:latin typeface="Amiri" panose="00000500000000000000" pitchFamily="2" charset="-78"/>
                <a:cs typeface="Amiri" panose="00000500000000000000" pitchFamily="2" charset="-78"/>
              </a:rPr>
              <a:t> يساعد في دراسة معدلات النمو وفي تطوير رياضة التخصص من خلال مراقبة العملية التدريبية العلمية </a:t>
            </a:r>
            <a:r>
              <a:rPr lang="ar-DZ" sz="1800" dirty="0" smtClean="0">
                <a:solidFill>
                  <a:srgbClr val="002060"/>
                </a:solidFill>
                <a:latin typeface="Amiri" panose="00000500000000000000" pitchFamily="2" charset="-78"/>
                <a:cs typeface="Amiri" panose="00000500000000000000" pitchFamily="2" charset="-78"/>
              </a:rPr>
              <a:t>؟</a:t>
            </a:r>
            <a:endParaRPr lang="fr-FR" sz="1800" dirty="0" smtClean="0">
              <a:solidFill>
                <a:srgbClr val="002060"/>
              </a:solidFill>
              <a:latin typeface="Amiri" panose="00000500000000000000" pitchFamily="2" charset="-78"/>
              <a:cs typeface="Amiri" panose="00000500000000000000" pitchFamily="2" charset="-78"/>
            </a:endParaRPr>
          </a:p>
          <a:p>
            <a:pPr algn="r">
              <a:lnSpc>
                <a:spcPct val="150000"/>
              </a:lnSpc>
            </a:pPr>
            <a:endParaRPr lang="ar-DZ" sz="1800" dirty="0">
              <a:solidFill>
                <a:srgbClr val="002060"/>
              </a:solidFill>
              <a:latin typeface="Amiri" panose="00000500000000000000" pitchFamily="2" charset="-78"/>
              <a:cs typeface="Amiri" panose="00000500000000000000" pitchFamily="2" charset="-78"/>
            </a:endParaRPr>
          </a:p>
          <a:p>
            <a:pPr algn="r">
              <a:lnSpc>
                <a:spcPct val="150000"/>
              </a:lnSpc>
            </a:pPr>
            <a:r>
              <a:rPr lang="ar-DZ" sz="1800" dirty="0">
                <a:solidFill>
                  <a:srgbClr val="002060"/>
                </a:solidFill>
                <a:latin typeface="Amiri" panose="00000500000000000000" pitchFamily="2" charset="-78"/>
                <a:cs typeface="Amiri" panose="00000500000000000000" pitchFamily="2" charset="-78"/>
              </a:rPr>
              <a:t>2-هل تختلف مستويات لاعبي كرة القدم حسب مراكز اللعب في القياسات </a:t>
            </a:r>
            <a:r>
              <a:rPr lang="ar-DZ" sz="1800" dirty="0" err="1">
                <a:solidFill>
                  <a:srgbClr val="002060"/>
                </a:solidFill>
                <a:latin typeface="Amiri" panose="00000500000000000000" pitchFamily="2" charset="-78"/>
                <a:cs typeface="Amiri" panose="00000500000000000000" pitchFamily="2" charset="-78"/>
              </a:rPr>
              <a:t>المرفولوجية</a:t>
            </a:r>
            <a:r>
              <a:rPr lang="ar-DZ" sz="1800" dirty="0">
                <a:solidFill>
                  <a:srgbClr val="002060"/>
                </a:solidFill>
                <a:latin typeface="Amiri" panose="00000500000000000000" pitchFamily="2" charset="-78"/>
                <a:cs typeface="Amiri" panose="00000500000000000000" pitchFamily="2" charset="-78"/>
              </a:rPr>
              <a:t> والوظيفية وكذا الدلالات النسبية ؟</a:t>
            </a:r>
          </a:p>
          <a:p>
            <a:pPr algn="r">
              <a:lnSpc>
                <a:spcPct val="150000"/>
              </a:lnSpc>
            </a:pPr>
            <a:endParaRPr lang="fr-FR" sz="1800" dirty="0">
              <a:solidFill>
                <a:srgbClr val="FF0000"/>
              </a:solidFill>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706908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wipe(down)">
                                      <p:cBhvr>
                                        <p:cTn id="23" dur="580">
                                          <p:stCondLst>
                                            <p:cond delay="0"/>
                                          </p:stCondLst>
                                        </p:cTn>
                                        <p:tgtEl>
                                          <p:spTgt spid="3">
                                            <p:txEl>
                                              <p:pRg st="1" end="1"/>
                                            </p:txEl>
                                          </p:spTgt>
                                        </p:tgtEl>
                                      </p:cBhvr>
                                    </p:animEffect>
                                    <p:anim calcmode="lin" valueType="num">
                                      <p:cBhvr>
                                        <p:cTn id="2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1" end="1"/>
                                            </p:txEl>
                                          </p:spTgt>
                                        </p:tgtEl>
                                      </p:cBhvr>
                                      <p:to x="100000" y="60000"/>
                                    </p:animScale>
                                    <p:animScale>
                                      <p:cBhvr>
                                        <p:cTn id="30" dur="166" decel="50000">
                                          <p:stCondLst>
                                            <p:cond delay="676"/>
                                          </p:stCondLst>
                                        </p:cTn>
                                        <p:tgtEl>
                                          <p:spTgt spid="3">
                                            <p:txEl>
                                              <p:pRg st="1" end="1"/>
                                            </p:txEl>
                                          </p:spTgt>
                                        </p:tgtEl>
                                      </p:cBhvr>
                                      <p:to x="100000" y="100000"/>
                                    </p:animScale>
                                    <p:animScale>
                                      <p:cBhvr>
                                        <p:cTn id="31" dur="26">
                                          <p:stCondLst>
                                            <p:cond delay="1312"/>
                                          </p:stCondLst>
                                        </p:cTn>
                                        <p:tgtEl>
                                          <p:spTgt spid="3">
                                            <p:txEl>
                                              <p:pRg st="1" end="1"/>
                                            </p:txEl>
                                          </p:spTgt>
                                        </p:tgtEl>
                                      </p:cBhvr>
                                      <p:to x="100000" y="80000"/>
                                    </p:animScale>
                                    <p:animScale>
                                      <p:cBhvr>
                                        <p:cTn id="32" dur="166" decel="50000">
                                          <p:stCondLst>
                                            <p:cond delay="1338"/>
                                          </p:stCondLst>
                                        </p:cTn>
                                        <p:tgtEl>
                                          <p:spTgt spid="3">
                                            <p:txEl>
                                              <p:pRg st="1" end="1"/>
                                            </p:txEl>
                                          </p:spTgt>
                                        </p:tgtEl>
                                      </p:cBhvr>
                                      <p:to x="100000" y="100000"/>
                                    </p:animScale>
                                    <p:animScale>
                                      <p:cBhvr>
                                        <p:cTn id="33" dur="26">
                                          <p:stCondLst>
                                            <p:cond delay="1642"/>
                                          </p:stCondLst>
                                        </p:cTn>
                                        <p:tgtEl>
                                          <p:spTgt spid="3">
                                            <p:txEl>
                                              <p:pRg st="1" end="1"/>
                                            </p:txEl>
                                          </p:spTgt>
                                        </p:tgtEl>
                                      </p:cBhvr>
                                      <p:to x="100000" y="90000"/>
                                    </p:animScale>
                                    <p:animScale>
                                      <p:cBhvr>
                                        <p:cTn id="34" dur="166" decel="50000">
                                          <p:stCondLst>
                                            <p:cond delay="1668"/>
                                          </p:stCondLst>
                                        </p:cTn>
                                        <p:tgtEl>
                                          <p:spTgt spid="3">
                                            <p:txEl>
                                              <p:pRg st="1" end="1"/>
                                            </p:txEl>
                                          </p:spTgt>
                                        </p:tgtEl>
                                      </p:cBhvr>
                                      <p:to x="100000" y="100000"/>
                                    </p:animScale>
                                    <p:animScale>
                                      <p:cBhvr>
                                        <p:cTn id="35" dur="26">
                                          <p:stCondLst>
                                            <p:cond delay="1808"/>
                                          </p:stCondLst>
                                        </p:cTn>
                                        <p:tgtEl>
                                          <p:spTgt spid="3">
                                            <p:txEl>
                                              <p:pRg st="1" end="1"/>
                                            </p:txEl>
                                          </p:spTgt>
                                        </p:tgtEl>
                                      </p:cBhvr>
                                      <p:to x="100000" y="95000"/>
                                    </p:animScale>
                                    <p:animScale>
                                      <p:cBhvr>
                                        <p:cTn id="36" dur="166" decel="50000">
                                          <p:stCondLst>
                                            <p:cond delay="1834"/>
                                          </p:stCondLst>
                                        </p:cTn>
                                        <p:tgtEl>
                                          <p:spTgt spid="3">
                                            <p:txEl>
                                              <p:pRg st="1" end="1"/>
                                            </p:txEl>
                                          </p:spTgt>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wipe(down)">
                                      <p:cBhvr>
                                        <p:cTn id="39" dur="580">
                                          <p:stCondLst>
                                            <p:cond delay="0"/>
                                          </p:stCondLst>
                                        </p:cTn>
                                        <p:tgtEl>
                                          <p:spTgt spid="3">
                                            <p:txEl>
                                              <p:pRg st="3" end="3"/>
                                            </p:txEl>
                                          </p:spTgt>
                                        </p:tgtEl>
                                      </p:cBhvr>
                                    </p:animEffect>
                                    <p:anim calcmode="lin" valueType="num">
                                      <p:cBhvr>
                                        <p:cTn id="40"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3">
                                            <p:txEl>
                                              <p:pRg st="3" end="3"/>
                                            </p:txEl>
                                          </p:spTgt>
                                        </p:tgtEl>
                                      </p:cBhvr>
                                      <p:to x="100000" y="60000"/>
                                    </p:animScale>
                                    <p:animScale>
                                      <p:cBhvr>
                                        <p:cTn id="46" dur="166" decel="50000">
                                          <p:stCondLst>
                                            <p:cond delay="676"/>
                                          </p:stCondLst>
                                        </p:cTn>
                                        <p:tgtEl>
                                          <p:spTgt spid="3">
                                            <p:txEl>
                                              <p:pRg st="3" end="3"/>
                                            </p:txEl>
                                          </p:spTgt>
                                        </p:tgtEl>
                                      </p:cBhvr>
                                      <p:to x="100000" y="100000"/>
                                    </p:animScale>
                                    <p:animScale>
                                      <p:cBhvr>
                                        <p:cTn id="47" dur="26">
                                          <p:stCondLst>
                                            <p:cond delay="1312"/>
                                          </p:stCondLst>
                                        </p:cTn>
                                        <p:tgtEl>
                                          <p:spTgt spid="3">
                                            <p:txEl>
                                              <p:pRg st="3" end="3"/>
                                            </p:txEl>
                                          </p:spTgt>
                                        </p:tgtEl>
                                      </p:cBhvr>
                                      <p:to x="100000" y="80000"/>
                                    </p:animScale>
                                    <p:animScale>
                                      <p:cBhvr>
                                        <p:cTn id="48" dur="166" decel="50000">
                                          <p:stCondLst>
                                            <p:cond delay="1338"/>
                                          </p:stCondLst>
                                        </p:cTn>
                                        <p:tgtEl>
                                          <p:spTgt spid="3">
                                            <p:txEl>
                                              <p:pRg st="3" end="3"/>
                                            </p:txEl>
                                          </p:spTgt>
                                        </p:tgtEl>
                                      </p:cBhvr>
                                      <p:to x="100000" y="100000"/>
                                    </p:animScale>
                                    <p:animScale>
                                      <p:cBhvr>
                                        <p:cTn id="49" dur="26">
                                          <p:stCondLst>
                                            <p:cond delay="1642"/>
                                          </p:stCondLst>
                                        </p:cTn>
                                        <p:tgtEl>
                                          <p:spTgt spid="3">
                                            <p:txEl>
                                              <p:pRg st="3" end="3"/>
                                            </p:txEl>
                                          </p:spTgt>
                                        </p:tgtEl>
                                      </p:cBhvr>
                                      <p:to x="100000" y="90000"/>
                                    </p:animScale>
                                    <p:animScale>
                                      <p:cBhvr>
                                        <p:cTn id="50" dur="166" decel="50000">
                                          <p:stCondLst>
                                            <p:cond delay="1668"/>
                                          </p:stCondLst>
                                        </p:cTn>
                                        <p:tgtEl>
                                          <p:spTgt spid="3">
                                            <p:txEl>
                                              <p:pRg st="3" end="3"/>
                                            </p:txEl>
                                          </p:spTgt>
                                        </p:tgtEl>
                                      </p:cBhvr>
                                      <p:to x="100000" y="100000"/>
                                    </p:animScale>
                                    <p:animScale>
                                      <p:cBhvr>
                                        <p:cTn id="51" dur="26">
                                          <p:stCondLst>
                                            <p:cond delay="1808"/>
                                          </p:stCondLst>
                                        </p:cTn>
                                        <p:tgtEl>
                                          <p:spTgt spid="3">
                                            <p:txEl>
                                              <p:pRg st="3" end="3"/>
                                            </p:txEl>
                                          </p:spTgt>
                                        </p:tgtEl>
                                      </p:cBhvr>
                                      <p:to x="100000" y="95000"/>
                                    </p:animScale>
                                    <p:animScale>
                                      <p:cBhvr>
                                        <p:cTn id="52" dur="166" decel="50000">
                                          <p:stCondLst>
                                            <p:cond delay="1834"/>
                                          </p:stCondLst>
                                        </p:cTn>
                                        <p:tgtEl>
                                          <p:spTgt spid="3">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3775" y="348061"/>
            <a:ext cx="10364451" cy="1596177"/>
          </a:xfrm>
        </p:spPr>
        <p:txBody>
          <a:bodyPr/>
          <a:lstStyle/>
          <a:p>
            <a:pPr>
              <a:lnSpc>
                <a:spcPct val="200000"/>
              </a:lnSpc>
            </a:pPr>
            <a:r>
              <a:rPr lang="ar-DZ" dirty="0" smtClean="0">
                <a:solidFill>
                  <a:srgbClr val="FF0000"/>
                </a:solidFill>
                <a:latin typeface="Amiri" panose="00000500000000000000" pitchFamily="2" charset="-78"/>
                <a:cs typeface="Amiri" panose="00000500000000000000" pitchFamily="2" charset="-78"/>
              </a:rPr>
              <a:t>الأهداف</a:t>
            </a:r>
            <a:endParaRPr lang="fr-FR" dirty="0">
              <a:solidFill>
                <a:srgbClr val="FF0000"/>
              </a:solidFill>
              <a:latin typeface="Amiri" panose="00000500000000000000" pitchFamily="2" charset="-78"/>
              <a:cs typeface="Amiri" panose="00000500000000000000" pitchFamily="2" charset="-78"/>
            </a:endParaRPr>
          </a:p>
        </p:txBody>
      </p:sp>
      <p:sp>
        <p:nvSpPr>
          <p:cNvPr id="3" name="Espace réservé du contenu 2"/>
          <p:cNvSpPr>
            <a:spLocks noGrp="1"/>
          </p:cNvSpPr>
          <p:nvPr>
            <p:ph sz="quarter" idx="13"/>
          </p:nvPr>
        </p:nvSpPr>
        <p:spPr>
          <a:xfrm>
            <a:off x="901521" y="2009104"/>
            <a:ext cx="10380372" cy="4275786"/>
          </a:xfrm>
        </p:spPr>
        <p:txBody>
          <a:bodyPr>
            <a:normAutofit/>
          </a:bodyPr>
          <a:lstStyle/>
          <a:p>
            <a:pPr marL="0" indent="0" algn="r">
              <a:lnSpc>
                <a:spcPct val="200000"/>
              </a:lnSpc>
              <a:buNone/>
            </a:pPr>
            <a:r>
              <a:rPr lang="ar-DZ" dirty="0">
                <a:latin typeface="Amiri" panose="00000500000000000000" pitchFamily="2" charset="-78"/>
                <a:cs typeface="Amiri" panose="00000500000000000000" pitchFamily="2" charset="-78"/>
              </a:rPr>
              <a:t>1-تصميم ومعرفة شبكة الشكل الجانبي للقياسات </a:t>
            </a:r>
            <a:r>
              <a:rPr lang="ar-DZ" dirty="0" err="1">
                <a:latin typeface="Amiri" panose="00000500000000000000" pitchFamily="2" charset="-78"/>
                <a:cs typeface="Amiri" panose="00000500000000000000" pitchFamily="2" charset="-78"/>
              </a:rPr>
              <a:t>المرفولوجية</a:t>
            </a:r>
            <a:r>
              <a:rPr lang="ar-DZ" dirty="0">
                <a:latin typeface="Amiri" panose="00000500000000000000" pitchFamily="2" charset="-78"/>
                <a:cs typeface="Amiri" panose="00000500000000000000" pitchFamily="2" charset="-78"/>
              </a:rPr>
              <a:t> والوظيفية للاعبي كرة القدم حسب مراكز اللعب </a:t>
            </a:r>
            <a:r>
              <a:rPr lang="ar-DZ" dirty="0" err="1">
                <a:latin typeface="Amiri" panose="00000500000000000000" pitchFamily="2" charset="-78"/>
                <a:cs typeface="Amiri" panose="00000500000000000000" pitchFamily="2" charset="-78"/>
              </a:rPr>
              <a:t>لتقيييم</a:t>
            </a:r>
            <a:r>
              <a:rPr lang="ar-DZ" dirty="0">
                <a:latin typeface="Amiri" panose="00000500000000000000" pitchFamily="2" charset="-78"/>
                <a:cs typeface="Amiri" panose="00000500000000000000" pitchFamily="2" charset="-78"/>
              </a:rPr>
              <a:t> مستوى النمو البدني والوقوف على أسباب التأخر لمعالجتها وأسباب التقدم </a:t>
            </a:r>
            <a:r>
              <a:rPr lang="ar-DZ" dirty="0" err="1">
                <a:latin typeface="Amiri" panose="00000500000000000000" pitchFamily="2" charset="-78"/>
                <a:cs typeface="Amiri" panose="00000500000000000000" pitchFamily="2" charset="-78"/>
              </a:rPr>
              <a:t>للإستفادة</a:t>
            </a:r>
            <a:r>
              <a:rPr lang="ar-DZ" dirty="0">
                <a:latin typeface="Amiri" panose="00000500000000000000" pitchFamily="2" charset="-78"/>
                <a:cs typeface="Amiri" panose="00000500000000000000" pitchFamily="2" charset="-78"/>
              </a:rPr>
              <a:t> منها </a:t>
            </a:r>
            <a:r>
              <a:rPr lang="ar-DZ" dirty="0" smtClean="0">
                <a:latin typeface="Amiri" panose="00000500000000000000" pitchFamily="2" charset="-78"/>
                <a:cs typeface="Amiri" panose="00000500000000000000" pitchFamily="2" charset="-78"/>
              </a:rPr>
              <a:t>.</a:t>
            </a:r>
            <a:endParaRPr lang="fr-FR" dirty="0" smtClean="0">
              <a:latin typeface="Amiri" panose="00000500000000000000" pitchFamily="2" charset="-78"/>
              <a:cs typeface="Amiri" panose="00000500000000000000" pitchFamily="2" charset="-78"/>
            </a:endParaRPr>
          </a:p>
          <a:p>
            <a:pPr marL="0" indent="0" algn="r">
              <a:lnSpc>
                <a:spcPct val="200000"/>
              </a:lnSpc>
              <a:buNone/>
            </a:pPr>
            <a:endParaRPr lang="ar-DZ" dirty="0">
              <a:latin typeface="Amiri" panose="00000500000000000000" pitchFamily="2" charset="-78"/>
              <a:cs typeface="Amiri" panose="00000500000000000000" pitchFamily="2" charset="-78"/>
            </a:endParaRPr>
          </a:p>
          <a:p>
            <a:pPr marL="0" indent="0" algn="r">
              <a:lnSpc>
                <a:spcPct val="200000"/>
              </a:lnSpc>
              <a:buNone/>
            </a:pPr>
            <a:r>
              <a:rPr lang="ar-DZ" dirty="0">
                <a:latin typeface="Amiri" panose="00000500000000000000" pitchFamily="2" charset="-78"/>
                <a:cs typeface="Amiri" panose="00000500000000000000" pitchFamily="2" charset="-78"/>
              </a:rPr>
              <a:t>2-المقارنة بين شبكة الشكل الجانبي للقياسات </a:t>
            </a:r>
            <a:r>
              <a:rPr lang="ar-DZ" dirty="0" err="1">
                <a:latin typeface="Amiri" panose="00000500000000000000" pitchFamily="2" charset="-78"/>
                <a:cs typeface="Amiri" panose="00000500000000000000" pitchFamily="2" charset="-78"/>
              </a:rPr>
              <a:t>المرفولوجية</a:t>
            </a:r>
            <a:r>
              <a:rPr lang="ar-DZ" dirty="0">
                <a:latin typeface="Amiri" panose="00000500000000000000" pitchFamily="2" charset="-78"/>
                <a:cs typeface="Amiri" panose="00000500000000000000" pitchFamily="2" charset="-78"/>
              </a:rPr>
              <a:t> والوظيفية للاعبي كرة القدم حسب مراكز اللعب </a:t>
            </a:r>
            <a:r>
              <a:rPr lang="ar-DZ" dirty="0" smtClean="0">
                <a:latin typeface="Amiri" panose="00000500000000000000" pitchFamily="2" charset="-78"/>
                <a:cs typeface="Amiri" panose="00000500000000000000" pitchFamily="2" charset="-78"/>
              </a:rPr>
              <a:t>.</a:t>
            </a:r>
            <a:endParaRPr lang="fr-FR" dirty="0" smtClean="0">
              <a:latin typeface="Amiri" panose="00000500000000000000" pitchFamily="2" charset="-78"/>
              <a:cs typeface="Amiri" panose="00000500000000000000" pitchFamily="2" charset="-78"/>
            </a:endParaRPr>
          </a:p>
          <a:p>
            <a:pPr marL="0" indent="0" algn="r">
              <a:lnSpc>
                <a:spcPct val="200000"/>
              </a:lnSpc>
              <a:buNone/>
            </a:pPr>
            <a:endParaRPr lang="ar-DZ" dirty="0">
              <a:latin typeface="Amiri" panose="00000500000000000000" pitchFamily="2" charset="-78"/>
              <a:cs typeface="Amiri" panose="00000500000000000000" pitchFamily="2" charset="-78"/>
            </a:endParaRPr>
          </a:p>
          <a:p>
            <a:pPr marL="0" indent="0" algn="r">
              <a:lnSpc>
                <a:spcPct val="200000"/>
              </a:lnSpc>
              <a:buNone/>
            </a:pPr>
            <a:r>
              <a:rPr lang="ar-DZ" dirty="0">
                <a:latin typeface="Amiri" panose="00000500000000000000" pitchFamily="2" charset="-78"/>
                <a:cs typeface="Amiri" panose="00000500000000000000" pitchFamily="2" charset="-78"/>
              </a:rPr>
              <a:t>3-التعرف على مستوى بعض القياسات </a:t>
            </a:r>
            <a:r>
              <a:rPr lang="ar-DZ" dirty="0" err="1">
                <a:latin typeface="Amiri" panose="00000500000000000000" pitchFamily="2" charset="-78"/>
                <a:cs typeface="Amiri" panose="00000500000000000000" pitchFamily="2" charset="-78"/>
              </a:rPr>
              <a:t>المرفولوجية</a:t>
            </a:r>
            <a:r>
              <a:rPr lang="ar-DZ" dirty="0">
                <a:latin typeface="Amiri" panose="00000500000000000000" pitchFamily="2" charset="-78"/>
                <a:cs typeface="Amiri" panose="00000500000000000000" pitchFamily="2" charset="-78"/>
              </a:rPr>
              <a:t> والوظيفية للاعبي كرة القدم حسب مراكز اللعب .</a:t>
            </a:r>
          </a:p>
          <a:p>
            <a:pPr marL="0" indent="0" algn="r">
              <a:lnSpc>
                <a:spcPct val="200000"/>
              </a:lnSpc>
              <a:buNone/>
            </a:pP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3445093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580">
                                          <p:stCondLst>
                                            <p:cond delay="0"/>
                                          </p:stCondLst>
                                        </p:cTn>
                                        <p:tgtEl>
                                          <p:spTgt spid="3">
                                            <p:txEl>
                                              <p:pRg st="2" end="2"/>
                                            </p:txEl>
                                          </p:spTgt>
                                        </p:tgtEl>
                                      </p:cBhvr>
                                    </p:animEffect>
                                    <p:anim calcmode="lin" valueType="num">
                                      <p:cBhvr>
                                        <p:cTn id="2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2" end="2"/>
                                            </p:txEl>
                                          </p:spTgt>
                                        </p:tgtEl>
                                      </p:cBhvr>
                                      <p:to x="100000" y="60000"/>
                                    </p:animScale>
                                    <p:animScale>
                                      <p:cBhvr>
                                        <p:cTn id="30" dur="166" decel="50000">
                                          <p:stCondLst>
                                            <p:cond delay="676"/>
                                          </p:stCondLst>
                                        </p:cTn>
                                        <p:tgtEl>
                                          <p:spTgt spid="3">
                                            <p:txEl>
                                              <p:pRg st="2" end="2"/>
                                            </p:txEl>
                                          </p:spTgt>
                                        </p:tgtEl>
                                      </p:cBhvr>
                                      <p:to x="100000" y="100000"/>
                                    </p:animScale>
                                    <p:animScale>
                                      <p:cBhvr>
                                        <p:cTn id="31" dur="26">
                                          <p:stCondLst>
                                            <p:cond delay="1312"/>
                                          </p:stCondLst>
                                        </p:cTn>
                                        <p:tgtEl>
                                          <p:spTgt spid="3">
                                            <p:txEl>
                                              <p:pRg st="2" end="2"/>
                                            </p:txEl>
                                          </p:spTgt>
                                        </p:tgtEl>
                                      </p:cBhvr>
                                      <p:to x="100000" y="80000"/>
                                    </p:animScale>
                                    <p:animScale>
                                      <p:cBhvr>
                                        <p:cTn id="32" dur="166" decel="50000">
                                          <p:stCondLst>
                                            <p:cond delay="1338"/>
                                          </p:stCondLst>
                                        </p:cTn>
                                        <p:tgtEl>
                                          <p:spTgt spid="3">
                                            <p:txEl>
                                              <p:pRg st="2" end="2"/>
                                            </p:txEl>
                                          </p:spTgt>
                                        </p:tgtEl>
                                      </p:cBhvr>
                                      <p:to x="100000" y="100000"/>
                                    </p:animScale>
                                    <p:animScale>
                                      <p:cBhvr>
                                        <p:cTn id="33" dur="26">
                                          <p:stCondLst>
                                            <p:cond delay="1642"/>
                                          </p:stCondLst>
                                        </p:cTn>
                                        <p:tgtEl>
                                          <p:spTgt spid="3">
                                            <p:txEl>
                                              <p:pRg st="2" end="2"/>
                                            </p:txEl>
                                          </p:spTgt>
                                        </p:tgtEl>
                                      </p:cBhvr>
                                      <p:to x="100000" y="90000"/>
                                    </p:animScale>
                                    <p:animScale>
                                      <p:cBhvr>
                                        <p:cTn id="34" dur="166" decel="50000">
                                          <p:stCondLst>
                                            <p:cond delay="1668"/>
                                          </p:stCondLst>
                                        </p:cTn>
                                        <p:tgtEl>
                                          <p:spTgt spid="3">
                                            <p:txEl>
                                              <p:pRg st="2" end="2"/>
                                            </p:txEl>
                                          </p:spTgt>
                                        </p:tgtEl>
                                      </p:cBhvr>
                                      <p:to x="100000" y="100000"/>
                                    </p:animScale>
                                    <p:animScale>
                                      <p:cBhvr>
                                        <p:cTn id="35" dur="26">
                                          <p:stCondLst>
                                            <p:cond delay="1808"/>
                                          </p:stCondLst>
                                        </p:cTn>
                                        <p:tgtEl>
                                          <p:spTgt spid="3">
                                            <p:txEl>
                                              <p:pRg st="2" end="2"/>
                                            </p:txEl>
                                          </p:spTgt>
                                        </p:tgtEl>
                                      </p:cBhvr>
                                      <p:to x="100000" y="95000"/>
                                    </p:animScale>
                                    <p:animScale>
                                      <p:cBhvr>
                                        <p:cTn id="36" dur="166" decel="50000">
                                          <p:stCondLst>
                                            <p:cond delay="1834"/>
                                          </p:stCondLst>
                                        </p:cTn>
                                        <p:tgtEl>
                                          <p:spTgt spid="3">
                                            <p:txEl>
                                              <p:pRg st="2" end="2"/>
                                            </p:txEl>
                                          </p:spTgt>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wipe(down)">
                                      <p:cBhvr>
                                        <p:cTn id="39" dur="580">
                                          <p:stCondLst>
                                            <p:cond delay="0"/>
                                          </p:stCondLst>
                                        </p:cTn>
                                        <p:tgtEl>
                                          <p:spTgt spid="3">
                                            <p:txEl>
                                              <p:pRg st="4" end="4"/>
                                            </p:txEl>
                                          </p:spTgt>
                                        </p:tgtEl>
                                      </p:cBhvr>
                                    </p:animEffect>
                                    <p:anim calcmode="lin" valueType="num">
                                      <p:cBhvr>
                                        <p:cTn id="40"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3">
                                            <p:txEl>
                                              <p:pRg st="4" end="4"/>
                                            </p:txEl>
                                          </p:spTgt>
                                        </p:tgtEl>
                                      </p:cBhvr>
                                      <p:to x="100000" y="60000"/>
                                    </p:animScale>
                                    <p:animScale>
                                      <p:cBhvr>
                                        <p:cTn id="46" dur="166" decel="50000">
                                          <p:stCondLst>
                                            <p:cond delay="676"/>
                                          </p:stCondLst>
                                        </p:cTn>
                                        <p:tgtEl>
                                          <p:spTgt spid="3">
                                            <p:txEl>
                                              <p:pRg st="4" end="4"/>
                                            </p:txEl>
                                          </p:spTgt>
                                        </p:tgtEl>
                                      </p:cBhvr>
                                      <p:to x="100000" y="100000"/>
                                    </p:animScale>
                                    <p:animScale>
                                      <p:cBhvr>
                                        <p:cTn id="47" dur="26">
                                          <p:stCondLst>
                                            <p:cond delay="1312"/>
                                          </p:stCondLst>
                                        </p:cTn>
                                        <p:tgtEl>
                                          <p:spTgt spid="3">
                                            <p:txEl>
                                              <p:pRg st="4" end="4"/>
                                            </p:txEl>
                                          </p:spTgt>
                                        </p:tgtEl>
                                      </p:cBhvr>
                                      <p:to x="100000" y="80000"/>
                                    </p:animScale>
                                    <p:animScale>
                                      <p:cBhvr>
                                        <p:cTn id="48" dur="166" decel="50000">
                                          <p:stCondLst>
                                            <p:cond delay="1338"/>
                                          </p:stCondLst>
                                        </p:cTn>
                                        <p:tgtEl>
                                          <p:spTgt spid="3">
                                            <p:txEl>
                                              <p:pRg st="4" end="4"/>
                                            </p:txEl>
                                          </p:spTgt>
                                        </p:tgtEl>
                                      </p:cBhvr>
                                      <p:to x="100000" y="100000"/>
                                    </p:animScale>
                                    <p:animScale>
                                      <p:cBhvr>
                                        <p:cTn id="49" dur="26">
                                          <p:stCondLst>
                                            <p:cond delay="1642"/>
                                          </p:stCondLst>
                                        </p:cTn>
                                        <p:tgtEl>
                                          <p:spTgt spid="3">
                                            <p:txEl>
                                              <p:pRg st="4" end="4"/>
                                            </p:txEl>
                                          </p:spTgt>
                                        </p:tgtEl>
                                      </p:cBhvr>
                                      <p:to x="100000" y="90000"/>
                                    </p:animScale>
                                    <p:animScale>
                                      <p:cBhvr>
                                        <p:cTn id="50" dur="166" decel="50000">
                                          <p:stCondLst>
                                            <p:cond delay="1668"/>
                                          </p:stCondLst>
                                        </p:cTn>
                                        <p:tgtEl>
                                          <p:spTgt spid="3">
                                            <p:txEl>
                                              <p:pRg st="4" end="4"/>
                                            </p:txEl>
                                          </p:spTgt>
                                        </p:tgtEl>
                                      </p:cBhvr>
                                      <p:to x="100000" y="100000"/>
                                    </p:animScale>
                                    <p:animScale>
                                      <p:cBhvr>
                                        <p:cTn id="51" dur="26">
                                          <p:stCondLst>
                                            <p:cond delay="1808"/>
                                          </p:stCondLst>
                                        </p:cTn>
                                        <p:tgtEl>
                                          <p:spTgt spid="3">
                                            <p:txEl>
                                              <p:pRg st="4" end="4"/>
                                            </p:txEl>
                                          </p:spTgt>
                                        </p:tgtEl>
                                      </p:cBhvr>
                                      <p:to x="100000" y="95000"/>
                                    </p:animScale>
                                    <p:animScale>
                                      <p:cBhvr>
                                        <p:cTn id="52" dur="166" decel="50000">
                                          <p:stCondLst>
                                            <p:cond delay="1834"/>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DZ" sz="4000" dirty="0" smtClean="0">
                <a:solidFill>
                  <a:srgbClr val="FF0000"/>
                </a:solidFill>
                <a:latin typeface="Amiri" panose="00000500000000000000" pitchFamily="2" charset="-78"/>
                <a:cs typeface="Amiri" panose="00000500000000000000" pitchFamily="2" charset="-78"/>
              </a:rPr>
              <a:t>الفرضيات</a:t>
            </a:r>
            <a:endParaRPr lang="fr-FR" sz="4000" dirty="0">
              <a:solidFill>
                <a:srgbClr val="FF0000"/>
              </a:solidFill>
              <a:latin typeface="Amiri" panose="00000500000000000000" pitchFamily="2" charset="-78"/>
              <a:cs typeface="Amiri" panose="00000500000000000000" pitchFamily="2" charset="-78"/>
            </a:endParaRPr>
          </a:p>
        </p:txBody>
      </p:sp>
      <p:sp>
        <p:nvSpPr>
          <p:cNvPr id="3" name="Espace réservé du contenu 2"/>
          <p:cNvSpPr>
            <a:spLocks noGrp="1"/>
          </p:cNvSpPr>
          <p:nvPr>
            <p:ph sz="quarter" idx="13"/>
          </p:nvPr>
        </p:nvSpPr>
        <p:spPr>
          <a:xfrm>
            <a:off x="579549" y="2367092"/>
            <a:ext cx="11101589" cy="3424107"/>
          </a:xfrm>
        </p:spPr>
        <p:txBody>
          <a:bodyPr/>
          <a:lstStyle/>
          <a:p>
            <a:pPr algn="r">
              <a:lnSpc>
                <a:spcPct val="150000"/>
              </a:lnSpc>
            </a:pPr>
            <a:r>
              <a:rPr lang="ar-DZ" dirty="0">
                <a:latin typeface="Amiri" panose="00000500000000000000" pitchFamily="2" charset="-78"/>
                <a:cs typeface="Amiri" panose="00000500000000000000" pitchFamily="2" charset="-78"/>
              </a:rPr>
              <a:t>1-إن إيجاد تقديرات </a:t>
            </a:r>
            <a:r>
              <a:rPr lang="ar-DZ" dirty="0" err="1">
                <a:latin typeface="Amiri" panose="00000500000000000000" pitchFamily="2" charset="-78"/>
                <a:cs typeface="Amiri" panose="00000500000000000000" pitchFamily="2" charset="-78"/>
              </a:rPr>
              <a:t>أنثربومترية</a:t>
            </a:r>
            <a:r>
              <a:rPr lang="ar-DZ" dirty="0">
                <a:latin typeface="Amiri" panose="00000500000000000000" pitchFamily="2" charset="-78"/>
                <a:cs typeface="Amiri" panose="00000500000000000000" pitchFamily="2" charset="-78"/>
              </a:rPr>
              <a:t> ووظيفية ودلالات نسبية للمؤشرات </a:t>
            </a:r>
            <a:r>
              <a:rPr lang="ar-DZ" dirty="0" err="1">
                <a:latin typeface="Amiri" panose="00000500000000000000" pitchFamily="2" charset="-78"/>
                <a:cs typeface="Amiri" panose="00000500000000000000" pitchFamily="2" charset="-78"/>
              </a:rPr>
              <a:t>المرفولوجية</a:t>
            </a:r>
            <a:r>
              <a:rPr lang="ar-DZ" dirty="0">
                <a:latin typeface="Amiri" panose="00000500000000000000" pitchFamily="2" charset="-78"/>
                <a:cs typeface="Amiri" panose="00000500000000000000" pitchFamily="2" charset="-78"/>
              </a:rPr>
              <a:t> له دور في مراقبة التدريب العلمي حيث تختلف هذه التقديرات حسب مراكز اللعب بين الأعمار الزمنية 17-18-19 سنة وبذلك تعتبر شبكة الشكل الجانبي أفضل طريقة للحكم وتقييم مستوى التقدم في النمو البدني </a:t>
            </a:r>
            <a:r>
              <a:rPr lang="ar-DZ" dirty="0" smtClean="0">
                <a:latin typeface="Amiri" panose="00000500000000000000" pitchFamily="2" charset="-78"/>
                <a:cs typeface="Amiri" panose="00000500000000000000" pitchFamily="2" charset="-78"/>
              </a:rPr>
              <a:t>.</a:t>
            </a:r>
            <a:endParaRPr lang="fr-FR" dirty="0" smtClean="0">
              <a:latin typeface="Amiri" panose="00000500000000000000" pitchFamily="2" charset="-78"/>
              <a:cs typeface="Amiri" panose="00000500000000000000" pitchFamily="2" charset="-78"/>
            </a:endParaRPr>
          </a:p>
          <a:p>
            <a:pPr marL="0" indent="0" algn="r">
              <a:lnSpc>
                <a:spcPct val="150000"/>
              </a:lnSpc>
              <a:buNone/>
            </a:pPr>
            <a:endParaRPr lang="ar-DZ" dirty="0">
              <a:latin typeface="Amiri" panose="00000500000000000000" pitchFamily="2" charset="-78"/>
              <a:cs typeface="Amiri" panose="00000500000000000000" pitchFamily="2" charset="-78"/>
            </a:endParaRPr>
          </a:p>
          <a:p>
            <a:pPr algn="r">
              <a:lnSpc>
                <a:spcPct val="150000"/>
              </a:lnSpc>
            </a:pPr>
            <a:r>
              <a:rPr lang="ar-DZ" dirty="0">
                <a:latin typeface="Amiri" panose="00000500000000000000" pitchFamily="2" charset="-78"/>
                <a:cs typeface="Amiri" panose="00000500000000000000" pitchFamily="2" charset="-78"/>
              </a:rPr>
              <a:t>2-يتميز لاعبي المستويات المختلفة بمراكزهم الثلاث بميزات خاصة تختلف فيما بينها كل عن الأخر في بعض القياسات </a:t>
            </a:r>
            <a:r>
              <a:rPr lang="ar-DZ" dirty="0" err="1">
                <a:latin typeface="Amiri" panose="00000500000000000000" pitchFamily="2" charset="-78"/>
                <a:cs typeface="Amiri" panose="00000500000000000000" pitchFamily="2" charset="-78"/>
              </a:rPr>
              <a:t>المرفولوجية</a:t>
            </a:r>
            <a:r>
              <a:rPr lang="ar-DZ" dirty="0">
                <a:latin typeface="Amiri" panose="00000500000000000000" pitchFamily="2" charset="-78"/>
                <a:cs typeface="Amiri" panose="00000500000000000000" pitchFamily="2" charset="-78"/>
              </a:rPr>
              <a:t> والوظيفية وكذا الدلالات النسبية حيث تتماثل بعض القياسات مع الدلالة المثالية كما لا تتماثل قياسات أخرى .</a:t>
            </a:r>
          </a:p>
          <a:p>
            <a:pPr algn="r">
              <a:lnSpc>
                <a:spcPct val="150000"/>
              </a:lnSpc>
            </a:pP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2700079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580">
                                          <p:stCondLst>
                                            <p:cond delay="0"/>
                                          </p:stCondLst>
                                        </p:cTn>
                                        <p:tgtEl>
                                          <p:spTgt spid="3">
                                            <p:txEl>
                                              <p:pRg st="2" end="2"/>
                                            </p:txEl>
                                          </p:spTgt>
                                        </p:tgtEl>
                                      </p:cBhvr>
                                    </p:animEffect>
                                    <p:anim calcmode="lin" valueType="num">
                                      <p:cBhvr>
                                        <p:cTn id="2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2" end="2"/>
                                            </p:txEl>
                                          </p:spTgt>
                                        </p:tgtEl>
                                      </p:cBhvr>
                                      <p:to x="100000" y="60000"/>
                                    </p:animScale>
                                    <p:animScale>
                                      <p:cBhvr>
                                        <p:cTn id="30" dur="166" decel="50000">
                                          <p:stCondLst>
                                            <p:cond delay="676"/>
                                          </p:stCondLst>
                                        </p:cTn>
                                        <p:tgtEl>
                                          <p:spTgt spid="3">
                                            <p:txEl>
                                              <p:pRg st="2" end="2"/>
                                            </p:txEl>
                                          </p:spTgt>
                                        </p:tgtEl>
                                      </p:cBhvr>
                                      <p:to x="100000" y="100000"/>
                                    </p:animScale>
                                    <p:animScale>
                                      <p:cBhvr>
                                        <p:cTn id="31" dur="26">
                                          <p:stCondLst>
                                            <p:cond delay="1312"/>
                                          </p:stCondLst>
                                        </p:cTn>
                                        <p:tgtEl>
                                          <p:spTgt spid="3">
                                            <p:txEl>
                                              <p:pRg st="2" end="2"/>
                                            </p:txEl>
                                          </p:spTgt>
                                        </p:tgtEl>
                                      </p:cBhvr>
                                      <p:to x="100000" y="80000"/>
                                    </p:animScale>
                                    <p:animScale>
                                      <p:cBhvr>
                                        <p:cTn id="32" dur="166" decel="50000">
                                          <p:stCondLst>
                                            <p:cond delay="1338"/>
                                          </p:stCondLst>
                                        </p:cTn>
                                        <p:tgtEl>
                                          <p:spTgt spid="3">
                                            <p:txEl>
                                              <p:pRg st="2" end="2"/>
                                            </p:txEl>
                                          </p:spTgt>
                                        </p:tgtEl>
                                      </p:cBhvr>
                                      <p:to x="100000" y="100000"/>
                                    </p:animScale>
                                    <p:animScale>
                                      <p:cBhvr>
                                        <p:cTn id="33" dur="26">
                                          <p:stCondLst>
                                            <p:cond delay="1642"/>
                                          </p:stCondLst>
                                        </p:cTn>
                                        <p:tgtEl>
                                          <p:spTgt spid="3">
                                            <p:txEl>
                                              <p:pRg st="2" end="2"/>
                                            </p:txEl>
                                          </p:spTgt>
                                        </p:tgtEl>
                                      </p:cBhvr>
                                      <p:to x="100000" y="90000"/>
                                    </p:animScale>
                                    <p:animScale>
                                      <p:cBhvr>
                                        <p:cTn id="34" dur="166" decel="50000">
                                          <p:stCondLst>
                                            <p:cond delay="1668"/>
                                          </p:stCondLst>
                                        </p:cTn>
                                        <p:tgtEl>
                                          <p:spTgt spid="3">
                                            <p:txEl>
                                              <p:pRg st="2" end="2"/>
                                            </p:txEl>
                                          </p:spTgt>
                                        </p:tgtEl>
                                      </p:cBhvr>
                                      <p:to x="100000" y="100000"/>
                                    </p:animScale>
                                    <p:animScale>
                                      <p:cBhvr>
                                        <p:cTn id="35" dur="26">
                                          <p:stCondLst>
                                            <p:cond delay="1808"/>
                                          </p:stCondLst>
                                        </p:cTn>
                                        <p:tgtEl>
                                          <p:spTgt spid="3">
                                            <p:txEl>
                                              <p:pRg st="2" end="2"/>
                                            </p:txEl>
                                          </p:spTgt>
                                        </p:tgtEl>
                                      </p:cBhvr>
                                      <p:to x="100000" y="95000"/>
                                    </p:animScale>
                                    <p:animScale>
                                      <p:cBhvr>
                                        <p:cTn id="36"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62260" y="0"/>
            <a:ext cx="10364451" cy="901521"/>
          </a:xfrm>
        </p:spPr>
        <p:txBody>
          <a:bodyPr/>
          <a:lstStyle/>
          <a:p>
            <a:r>
              <a:rPr lang="ar-DZ" dirty="0" smtClean="0">
                <a:solidFill>
                  <a:srgbClr val="FF0000"/>
                </a:solidFill>
              </a:rPr>
              <a:t>المصطلحات</a:t>
            </a:r>
            <a:endParaRPr lang="fr-FR" dirty="0">
              <a:solidFill>
                <a:srgbClr val="FF0000"/>
              </a:solidFill>
            </a:endParaRPr>
          </a:p>
        </p:txBody>
      </p:sp>
      <p:sp>
        <p:nvSpPr>
          <p:cNvPr id="3" name="Espace réservé du contenu 2"/>
          <p:cNvSpPr>
            <a:spLocks noGrp="1"/>
          </p:cNvSpPr>
          <p:nvPr>
            <p:ph sz="quarter" idx="13"/>
          </p:nvPr>
        </p:nvSpPr>
        <p:spPr>
          <a:xfrm>
            <a:off x="913773" y="1313646"/>
            <a:ext cx="10599939" cy="4477554"/>
          </a:xfrm>
        </p:spPr>
        <p:txBody>
          <a:bodyPr/>
          <a:lstStyle/>
          <a:p>
            <a:pPr marL="0" indent="0" algn="r">
              <a:lnSpc>
                <a:spcPct val="150000"/>
              </a:lnSpc>
              <a:buNone/>
            </a:pPr>
            <a:r>
              <a:rPr lang="ar-DZ" b="1" dirty="0">
                <a:solidFill>
                  <a:srgbClr val="FF0000"/>
                </a:solidFill>
              </a:rPr>
              <a:t>البروفيل</a:t>
            </a:r>
            <a:r>
              <a:rPr lang="ar-DZ" dirty="0"/>
              <a:t> :يعني مصطلح البروفيل أو الشكل الجانبي جانبا من التصوير أو لوحة أو صفحة ولكنه أستخدم إجرائيا في هذه الدراسة على أنه منحنى بياني يتجه إلى جانبيين يوضح مدى </a:t>
            </a:r>
            <a:r>
              <a:rPr lang="ar-DZ" dirty="0" err="1"/>
              <a:t>إنحرافات</a:t>
            </a:r>
            <a:r>
              <a:rPr lang="ar-DZ" dirty="0"/>
              <a:t> القياسات الجسمية للفرد أو مجموعة من الأفراد عن المعدلات المعيارية الموضوعة. </a:t>
            </a:r>
          </a:p>
          <a:p>
            <a:pPr marL="0" indent="0" algn="r">
              <a:lnSpc>
                <a:spcPct val="150000"/>
              </a:lnSpc>
              <a:buNone/>
            </a:pPr>
            <a:r>
              <a:rPr lang="ar-DZ" dirty="0"/>
              <a:t>* </a:t>
            </a:r>
            <a:r>
              <a:rPr lang="ar-DZ" dirty="0" err="1">
                <a:solidFill>
                  <a:srgbClr val="FF0000"/>
                </a:solidFill>
              </a:rPr>
              <a:t>المرفولوجي</a:t>
            </a:r>
            <a:r>
              <a:rPr lang="ar-DZ" dirty="0" err="1"/>
              <a:t>:كل</a:t>
            </a:r>
            <a:r>
              <a:rPr lang="ar-DZ" dirty="0"/>
              <a:t> ما يتعلق بشكل وبناء الجسم .</a:t>
            </a:r>
          </a:p>
          <a:p>
            <a:pPr marL="0" indent="0" algn="r">
              <a:lnSpc>
                <a:spcPct val="150000"/>
              </a:lnSpc>
              <a:buNone/>
            </a:pPr>
            <a:r>
              <a:rPr lang="ar-DZ" dirty="0"/>
              <a:t>* </a:t>
            </a:r>
            <a:r>
              <a:rPr lang="ar-DZ" dirty="0" err="1">
                <a:solidFill>
                  <a:srgbClr val="FF0000"/>
                </a:solidFill>
              </a:rPr>
              <a:t>الفزيولوجي</a:t>
            </a:r>
            <a:r>
              <a:rPr lang="ar-DZ" dirty="0"/>
              <a:t>: تختص بالأجهزة الوظيفية لأعضاء الجسم.</a:t>
            </a:r>
          </a:p>
          <a:p>
            <a:pPr marL="0" indent="0" algn="r">
              <a:lnSpc>
                <a:spcPct val="150000"/>
              </a:lnSpc>
              <a:buNone/>
            </a:pPr>
            <a:r>
              <a:rPr lang="ar-DZ" dirty="0"/>
              <a:t>* </a:t>
            </a:r>
            <a:r>
              <a:rPr lang="ar-DZ" dirty="0">
                <a:solidFill>
                  <a:srgbClr val="FF0000"/>
                </a:solidFill>
              </a:rPr>
              <a:t>كرة القدم: </a:t>
            </a:r>
            <a:r>
              <a:rPr lang="ar-DZ" dirty="0"/>
              <a:t>هي نشاط رياضي تخصصي تحكمه قواعد وقوانين متعارف عليها.</a:t>
            </a:r>
          </a:p>
          <a:p>
            <a:pPr marL="0" indent="0" algn="r">
              <a:lnSpc>
                <a:spcPct val="150000"/>
              </a:lnSpc>
              <a:buNone/>
            </a:pPr>
            <a:r>
              <a:rPr lang="ar-DZ" dirty="0"/>
              <a:t>* </a:t>
            </a:r>
            <a:r>
              <a:rPr lang="ar-DZ" dirty="0">
                <a:solidFill>
                  <a:srgbClr val="FF0000"/>
                </a:solidFill>
              </a:rPr>
              <a:t>مراكز اللعب</a:t>
            </a:r>
            <a:r>
              <a:rPr lang="ar-DZ" dirty="0"/>
              <a:t>: هي عبارة عن أماكن يشغلها اللاعبون وتختلف حسب متطلبات وواجبات كل مكان.</a:t>
            </a:r>
          </a:p>
          <a:p>
            <a:pPr marL="0" indent="0" algn="r">
              <a:lnSpc>
                <a:spcPct val="150000"/>
              </a:lnSpc>
              <a:buNone/>
            </a:pPr>
            <a:endParaRPr lang="fr-FR" dirty="0"/>
          </a:p>
        </p:txBody>
      </p:sp>
    </p:spTree>
    <p:extLst>
      <p:ext uri="{BB962C8B-B14F-4D97-AF65-F5344CB8AC3E}">
        <p14:creationId xmlns:p14="http://schemas.microsoft.com/office/powerpoint/2010/main" val="2589213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wipe(down)">
                                      <p:cBhvr>
                                        <p:cTn id="23" dur="580">
                                          <p:stCondLst>
                                            <p:cond delay="0"/>
                                          </p:stCondLst>
                                        </p:cTn>
                                        <p:tgtEl>
                                          <p:spTgt spid="3">
                                            <p:txEl>
                                              <p:pRg st="1" end="1"/>
                                            </p:txEl>
                                          </p:spTgt>
                                        </p:tgtEl>
                                      </p:cBhvr>
                                    </p:animEffect>
                                    <p:anim calcmode="lin" valueType="num">
                                      <p:cBhvr>
                                        <p:cTn id="2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1" end="1"/>
                                            </p:txEl>
                                          </p:spTgt>
                                        </p:tgtEl>
                                      </p:cBhvr>
                                      <p:to x="100000" y="60000"/>
                                    </p:animScale>
                                    <p:animScale>
                                      <p:cBhvr>
                                        <p:cTn id="30" dur="166" decel="50000">
                                          <p:stCondLst>
                                            <p:cond delay="676"/>
                                          </p:stCondLst>
                                        </p:cTn>
                                        <p:tgtEl>
                                          <p:spTgt spid="3">
                                            <p:txEl>
                                              <p:pRg st="1" end="1"/>
                                            </p:txEl>
                                          </p:spTgt>
                                        </p:tgtEl>
                                      </p:cBhvr>
                                      <p:to x="100000" y="100000"/>
                                    </p:animScale>
                                    <p:animScale>
                                      <p:cBhvr>
                                        <p:cTn id="31" dur="26">
                                          <p:stCondLst>
                                            <p:cond delay="1312"/>
                                          </p:stCondLst>
                                        </p:cTn>
                                        <p:tgtEl>
                                          <p:spTgt spid="3">
                                            <p:txEl>
                                              <p:pRg st="1" end="1"/>
                                            </p:txEl>
                                          </p:spTgt>
                                        </p:tgtEl>
                                      </p:cBhvr>
                                      <p:to x="100000" y="80000"/>
                                    </p:animScale>
                                    <p:animScale>
                                      <p:cBhvr>
                                        <p:cTn id="32" dur="166" decel="50000">
                                          <p:stCondLst>
                                            <p:cond delay="1338"/>
                                          </p:stCondLst>
                                        </p:cTn>
                                        <p:tgtEl>
                                          <p:spTgt spid="3">
                                            <p:txEl>
                                              <p:pRg st="1" end="1"/>
                                            </p:txEl>
                                          </p:spTgt>
                                        </p:tgtEl>
                                      </p:cBhvr>
                                      <p:to x="100000" y="100000"/>
                                    </p:animScale>
                                    <p:animScale>
                                      <p:cBhvr>
                                        <p:cTn id="33" dur="26">
                                          <p:stCondLst>
                                            <p:cond delay="1642"/>
                                          </p:stCondLst>
                                        </p:cTn>
                                        <p:tgtEl>
                                          <p:spTgt spid="3">
                                            <p:txEl>
                                              <p:pRg st="1" end="1"/>
                                            </p:txEl>
                                          </p:spTgt>
                                        </p:tgtEl>
                                      </p:cBhvr>
                                      <p:to x="100000" y="90000"/>
                                    </p:animScale>
                                    <p:animScale>
                                      <p:cBhvr>
                                        <p:cTn id="34" dur="166" decel="50000">
                                          <p:stCondLst>
                                            <p:cond delay="1668"/>
                                          </p:stCondLst>
                                        </p:cTn>
                                        <p:tgtEl>
                                          <p:spTgt spid="3">
                                            <p:txEl>
                                              <p:pRg st="1" end="1"/>
                                            </p:txEl>
                                          </p:spTgt>
                                        </p:tgtEl>
                                      </p:cBhvr>
                                      <p:to x="100000" y="100000"/>
                                    </p:animScale>
                                    <p:animScale>
                                      <p:cBhvr>
                                        <p:cTn id="35" dur="26">
                                          <p:stCondLst>
                                            <p:cond delay="1808"/>
                                          </p:stCondLst>
                                        </p:cTn>
                                        <p:tgtEl>
                                          <p:spTgt spid="3">
                                            <p:txEl>
                                              <p:pRg st="1" end="1"/>
                                            </p:txEl>
                                          </p:spTgt>
                                        </p:tgtEl>
                                      </p:cBhvr>
                                      <p:to x="100000" y="95000"/>
                                    </p:animScale>
                                    <p:animScale>
                                      <p:cBhvr>
                                        <p:cTn id="36" dur="166" decel="50000">
                                          <p:stCondLst>
                                            <p:cond delay="1834"/>
                                          </p:stCondLst>
                                        </p:cTn>
                                        <p:tgtEl>
                                          <p:spTgt spid="3">
                                            <p:txEl>
                                              <p:pRg st="1" end="1"/>
                                            </p:txEl>
                                          </p:spTgt>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Effect transition="in" filter="wipe(down)">
                                      <p:cBhvr>
                                        <p:cTn id="39" dur="580">
                                          <p:stCondLst>
                                            <p:cond delay="0"/>
                                          </p:stCondLst>
                                        </p:cTn>
                                        <p:tgtEl>
                                          <p:spTgt spid="3">
                                            <p:txEl>
                                              <p:pRg st="2" end="2"/>
                                            </p:txEl>
                                          </p:spTgt>
                                        </p:tgtEl>
                                      </p:cBhvr>
                                    </p:animEffect>
                                    <p:anim calcmode="lin" valueType="num">
                                      <p:cBhvr>
                                        <p:cTn id="40"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3">
                                            <p:txEl>
                                              <p:pRg st="2" end="2"/>
                                            </p:txEl>
                                          </p:spTgt>
                                        </p:tgtEl>
                                      </p:cBhvr>
                                      <p:to x="100000" y="60000"/>
                                    </p:animScale>
                                    <p:animScale>
                                      <p:cBhvr>
                                        <p:cTn id="46" dur="166" decel="50000">
                                          <p:stCondLst>
                                            <p:cond delay="676"/>
                                          </p:stCondLst>
                                        </p:cTn>
                                        <p:tgtEl>
                                          <p:spTgt spid="3">
                                            <p:txEl>
                                              <p:pRg st="2" end="2"/>
                                            </p:txEl>
                                          </p:spTgt>
                                        </p:tgtEl>
                                      </p:cBhvr>
                                      <p:to x="100000" y="100000"/>
                                    </p:animScale>
                                    <p:animScale>
                                      <p:cBhvr>
                                        <p:cTn id="47" dur="26">
                                          <p:stCondLst>
                                            <p:cond delay="1312"/>
                                          </p:stCondLst>
                                        </p:cTn>
                                        <p:tgtEl>
                                          <p:spTgt spid="3">
                                            <p:txEl>
                                              <p:pRg st="2" end="2"/>
                                            </p:txEl>
                                          </p:spTgt>
                                        </p:tgtEl>
                                      </p:cBhvr>
                                      <p:to x="100000" y="80000"/>
                                    </p:animScale>
                                    <p:animScale>
                                      <p:cBhvr>
                                        <p:cTn id="48" dur="166" decel="50000">
                                          <p:stCondLst>
                                            <p:cond delay="1338"/>
                                          </p:stCondLst>
                                        </p:cTn>
                                        <p:tgtEl>
                                          <p:spTgt spid="3">
                                            <p:txEl>
                                              <p:pRg st="2" end="2"/>
                                            </p:txEl>
                                          </p:spTgt>
                                        </p:tgtEl>
                                      </p:cBhvr>
                                      <p:to x="100000" y="100000"/>
                                    </p:animScale>
                                    <p:animScale>
                                      <p:cBhvr>
                                        <p:cTn id="49" dur="26">
                                          <p:stCondLst>
                                            <p:cond delay="1642"/>
                                          </p:stCondLst>
                                        </p:cTn>
                                        <p:tgtEl>
                                          <p:spTgt spid="3">
                                            <p:txEl>
                                              <p:pRg st="2" end="2"/>
                                            </p:txEl>
                                          </p:spTgt>
                                        </p:tgtEl>
                                      </p:cBhvr>
                                      <p:to x="100000" y="90000"/>
                                    </p:animScale>
                                    <p:animScale>
                                      <p:cBhvr>
                                        <p:cTn id="50" dur="166" decel="50000">
                                          <p:stCondLst>
                                            <p:cond delay="1668"/>
                                          </p:stCondLst>
                                        </p:cTn>
                                        <p:tgtEl>
                                          <p:spTgt spid="3">
                                            <p:txEl>
                                              <p:pRg st="2" end="2"/>
                                            </p:txEl>
                                          </p:spTgt>
                                        </p:tgtEl>
                                      </p:cBhvr>
                                      <p:to x="100000" y="100000"/>
                                    </p:animScale>
                                    <p:animScale>
                                      <p:cBhvr>
                                        <p:cTn id="51" dur="26">
                                          <p:stCondLst>
                                            <p:cond delay="1808"/>
                                          </p:stCondLst>
                                        </p:cTn>
                                        <p:tgtEl>
                                          <p:spTgt spid="3">
                                            <p:txEl>
                                              <p:pRg st="2" end="2"/>
                                            </p:txEl>
                                          </p:spTgt>
                                        </p:tgtEl>
                                      </p:cBhvr>
                                      <p:to x="100000" y="95000"/>
                                    </p:animScale>
                                    <p:animScale>
                                      <p:cBhvr>
                                        <p:cTn id="52" dur="166" decel="50000">
                                          <p:stCondLst>
                                            <p:cond delay="1834"/>
                                          </p:stCondLst>
                                        </p:cTn>
                                        <p:tgtEl>
                                          <p:spTgt spid="3">
                                            <p:txEl>
                                              <p:pRg st="2" end="2"/>
                                            </p:txEl>
                                          </p:spTgt>
                                        </p:tgtEl>
                                      </p:cBhvr>
                                      <p:to x="100000" y="100000"/>
                                    </p:animScale>
                                  </p:childTnLst>
                                </p:cTn>
                              </p:par>
                              <p:par>
                                <p:cTn id="53" presetID="26" presetClass="entr" presetSubtype="0" fill="hold" nodeType="withEffect">
                                  <p:stCondLst>
                                    <p:cond delay="0"/>
                                  </p:stCondLst>
                                  <p:childTnLst>
                                    <p:set>
                                      <p:cBhvr>
                                        <p:cTn id="54" dur="1" fill="hold">
                                          <p:stCondLst>
                                            <p:cond delay="0"/>
                                          </p:stCondLst>
                                        </p:cTn>
                                        <p:tgtEl>
                                          <p:spTgt spid="3">
                                            <p:txEl>
                                              <p:pRg st="3" end="3"/>
                                            </p:txEl>
                                          </p:spTgt>
                                        </p:tgtEl>
                                        <p:attrNameLst>
                                          <p:attrName>style.visibility</p:attrName>
                                        </p:attrNameLst>
                                      </p:cBhvr>
                                      <p:to>
                                        <p:strVal val="visible"/>
                                      </p:to>
                                    </p:set>
                                    <p:animEffect transition="in" filter="wipe(down)">
                                      <p:cBhvr>
                                        <p:cTn id="55" dur="580">
                                          <p:stCondLst>
                                            <p:cond delay="0"/>
                                          </p:stCondLst>
                                        </p:cTn>
                                        <p:tgtEl>
                                          <p:spTgt spid="3">
                                            <p:txEl>
                                              <p:pRg st="3" end="3"/>
                                            </p:txEl>
                                          </p:spTgt>
                                        </p:tgtEl>
                                      </p:cBhvr>
                                    </p:animEffect>
                                    <p:anim calcmode="lin" valueType="num">
                                      <p:cBhvr>
                                        <p:cTn id="56"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1" dur="26">
                                          <p:stCondLst>
                                            <p:cond delay="650"/>
                                          </p:stCondLst>
                                        </p:cTn>
                                        <p:tgtEl>
                                          <p:spTgt spid="3">
                                            <p:txEl>
                                              <p:pRg st="3" end="3"/>
                                            </p:txEl>
                                          </p:spTgt>
                                        </p:tgtEl>
                                      </p:cBhvr>
                                      <p:to x="100000" y="60000"/>
                                    </p:animScale>
                                    <p:animScale>
                                      <p:cBhvr>
                                        <p:cTn id="62" dur="166" decel="50000">
                                          <p:stCondLst>
                                            <p:cond delay="676"/>
                                          </p:stCondLst>
                                        </p:cTn>
                                        <p:tgtEl>
                                          <p:spTgt spid="3">
                                            <p:txEl>
                                              <p:pRg st="3" end="3"/>
                                            </p:txEl>
                                          </p:spTgt>
                                        </p:tgtEl>
                                      </p:cBhvr>
                                      <p:to x="100000" y="100000"/>
                                    </p:animScale>
                                    <p:animScale>
                                      <p:cBhvr>
                                        <p:cTn id="63" dur="26">
                                          <p:stCondLst>
                                            <p:cond delay="1312"/>
                                          </p:stCondLst>
                                        </p:cTn>
                                        <p:tgtEl>
                                          <p:spTgt spid="3">
                                            <p:txEl>
                                              <p:pRg st="3" end="3"/>
                                            </p:txEl>
                                          </p:spTgt>
                                        </p:tgtEl>
                                      </p:cBhvr>
                                      <p:to x="100000" y="80000"/>
                                    </p:animScale>
                                    <p:animScale>
                                      <p:cBhvr>
                                        <p:cTn id="64" dur="166" decel="50000">
                                          <p:stCondLst>
                                            <p:cond delay="1338"/>
                                          </p:stCondLst>
                                        </p:cTn>
                                        <p:tgtEl>
                                          <p:spTgt spid="3">
                                            <p:txEl>
                                              <p:pRg st="3" end="3"/>
                                            </p:txEl>
                                          </p:spTgt>
                                        </p:tgtEl>
                                      </p:cBhvr>
                                      <p:to x="100000" y="100000"/>
                                    </p:animScale>
                                    <p:animScale>
                                      <p:cBhvr>
                                        <p:cTn id="65" dur="26">
                                          <p:stCondLst>
                                            <p:cond delay="1642"/>
                                          </p:stCondLst>
                                        </p:cTn>
                                        <p:tgtEl>
                                          <p:spTgt spid="3">
                                            <p:txEl>
                                              <p:pRg st="3" end="3"/>
                                            </p:txEl>
                                          </p:spTgt>
                                        </p:tgtEl>
                                      </p:cBhvr>
                                      <p:to x="100000" y="90000"/>
                                    </p:animScale>
                                    <p:animScale>
                                      <p:cBhvr>
                                        <p:cTn id="66" dur="166" decel="50000">
                                          <p:stCondLst>
                                            <p:cond delay="1668"/>
                                          </p:stCondLst>
                                        </p:cTn>
                                        <p:tgtEl>
                                          <p:spTgt spid="3">
                                            <p:txEl>
                                              <p:pRg st="3" end="3"/>
                                            </p:txEl>
                                          </p:spTgt>
                                        </p:tgtEl>
                                      </p:cBhvr>
                                      <p:to x="100000" y="100000"/>
                                    </p:animScale>
                                    <p:animScale>
                                      <p:cBhvr>
                                        <p:cTn id="67" dur="26">
                                          <p:stCondLst>
                                            <p:cond delay="1808"/>
                                          </p:stCondLst>
                                        </p:cTn>
                                        <p:tgtEl>
                                          <p:spTgt spid="3">
                                            <p:txEl>
                                              <p:pRg st="3" end="3"/>
                                            </p:txEl>
                                          </p:spTgt>
                                        </p:tgtEl>
                                      </p:cBhvr>
                                      <p:to x="100000" y="95000"/>
                                    </p:animScale>
                                    <p:animScale>
                                      <p:cBhvr>
                                        <p:cTn id="68" dur="166" decel="50000">
                                          <p:stCondLst>
                                            <p:cond delay="1834"/>
                                          </p:stCondLst>
                                        </p:cTn>
                                        <p:tgtEl>
                                          <p:spTgt spid="3">
                                            <p:txEl>
                                              <p:pRg st="3" end="3"/>
                                            </p:txEl>
                                          </p:spTgt>
                                        </p:tgtEl>
                                      </p:cBhvr>
                                      <p:to x="100000" y="100000"/>
                                    </p:animScale>
                                  </p:childTnLst>
                                </p:cTn>
                              </p:par>
                              <p:par>
                                <p:cTn id="69" presetID="26" presetClass="entr" presetSubtype="0" fill="hold" nodeType="withEffect">
                                  <p:stCondLst>
                                    <p:cond delay="0"/>
                                  </p:stCondLst>
                                  <p:childTnLst>
                                    <p:set>
                                      <p:cBhvr>
                                        <p:cTn id="70" dur="1" fill="hold">
                                          <p:stCondLst>
                                            <p:cond delay="0"/>
                                          </p:stCondLst>
                                        </p:cTn>
                                        <p:tgtEl>
                                          <p:spTgt spid="3">
                                            <p:txEl>
                                              <p:pRg st="4" end="4"/>
                                            </p:txEl>
                                          </p:spTgt>
                                        </p:tgtEl>
                                        <p:attrNameLst>
                                          <p:attrName>style.visibility</p:attrName>
                                        </p:attrNameLst>
                                      </p:cBhvr>
                                      <p:to>
                                        <p:strVal val="visible"/>
                                      </p:to>
                                    </p:set>
                                    <p:animEffect transition="in" filter="wipe(down)">
                                      <p:cBhvr>
                                        <p:cTn id="71" dur="580">
                                          <p:stCondLst>
                                            <p:cond delay="0"/>
                                          </p:stCondLst>
                                        </p:cTn>
                                        <p:tgtEl>
                                          <p:spTgt spid="3">
                                            <p:txEl>
                                              <p:pRg st="4" end="4"/>
                                            </p:txEl>
                                          </p:spTgt>
                                        </p:tgtEl>
                                      </p:cBhvr>
                                    </p:animEffect>
                                    <p:anim calcmode="lin" valueType="num">
                                      <p:cBhvr>
                                        <p:cTn id="72"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77" dur="26">
                                          <p:stCondLst>
                                            <p:cond delay="650"/>
                                          </p:stCondLst>
                                        </p:cTn>
                                        <p:tgtEl>
                                          <p:spTgt spid="3">
                                            <p:txEl>
                                              <p:pRg st="4" end="4"/>
                                            </p:txEl>
                                          </p:spTgt>
                                        </p:tgtEl>
                                      </p:cBhvr>
                                      <p:to x="100000" y="60000"/>
                                    </p:animScale>
                                    <p:animScale>
                                      <p:cBhvr>
                                        <p:cTn id="78" dur="166" decel="50000">
                                          <p:stCondLst>
                                            <p:cond delay="676"/>
                                          </p:stCondLst>
                                        </p:cTn>
                                        <p:tgtEl>
                                          <p:spTgt spid="3">
                                            <p:txEl>
                                              <p:pRg st="4" end="4"/>
                                            </p:txEl>
                                          </p:spTgt>
                                        </p:tgtEl>
                                      </p:cBhvr>
                                      <p:to x="100000" y="100000"/>
                                    </p:animScale>
                                    <p:animScale>
                                      <p:cBhvr>
                                        <p:cTn id="79" dur="26">
                                          <p:stCondLst>
                                            <p:cond delay="1312"/>
                                          </p:stCondLst>
                                        </p:cTn>
                                        <p:tgtEl>
                                          <p:spTgt spid="3">
                                            <p:txEl>
                                              <p:pRg st="4" end="4"/>
                                            </p:txEl>
                                          </p:spTgt>
                                        </p:tgtEl>
                                      </p:cBhvr>
                                      <p:to x="100000" y="80000"/>
                                    </p:animScale>
                                    <p:animScale>
                                      <p:cBhvr>
                                        <p:cTn id="80" dur="166" decel="50000">
                                          <p:stCondLst>
                                            <p:cond delay="1338"/>
                                          </p:stCondLst>
                                        </p:cTn>
                                        <p:tgtEl>
                                          <p:spTgt spid="3">
                                            <p:txEl>
                                              <p:pRg st="4" end="4"/>
                                            </p:txEl>
                                          </p:spTgt>
                                        </p:tgtEl>
                                      </p:cBhvr>
                                      <p:to x="100000" y="100000"/>
                                    </p:animScale>
                                    <p:animScale>
                                      <p:cBhvr>
                                        <p:cTn id="81" dur="26">
                                          <p:stCondLst>
                                            <p:cond delay="1642"/>
                                          </p:stCondLst>
                                        </p:cTn>
                                        <p:tgtEl>
                                          <p:spTgt spid="3">
                                            <p:txEl>
                                              <p:pRg st="4" end="4"/>
                                            </p:txEl>
                                          </p:spTgt>
                                        </p:tgtEl>
                                      </p:cBhvr>
                                      <p:to x="100000" y="90000"/>
                                    </p:animScale>
                                    <p:animScale>
                                      <p:cBhvr>
                                        <p:cTn id="82" dur="166" decel="50000">
                                          <p:stCondLst>
                                            <p:cond delay="1668"/>
                                          </p:stCondLst>
                                        </p:cTn>
                                        <p:tgtEl>
                                          <p:spTgt spid="3">
                                            <p:txEl>
                                              <p:pRg st="4" end="4"/>
                                            </p:txEl>
                                          </p:spTgt>
                                        </p:tgtEl>
                                      </p:cBhvr>
                                      <p:to x="100000" y="100000"/>
                                    </p:animScale>
                                    <p:animScale>
                                      <p:cBhvr>
                                        <p:cTn id="83" dur="26">
                                          <p:stCondLst>
                                            <p:cond delay="1808"/>
                                          </p:stCondLst>
                                        </p:cTn>
                                        <p:tgtEl>
                                          <p:spTgt spid="3">
                                            <p:txEl>
                                              <p:pRg st="4" end="4"/>
                                            </p:txEl>
                                          </p:spTgt>
                                        </p:tgtEl>
                                      </p:cBhvr>
                                      <p:to x="100000" y="95000"/>
                                    </p:animScale>
                                    <p:animScale>
                                      <p:cBhvr>
                                        <p:cTn id="84" dur="166" decel="50000">
                                          <p:stCondLst>
                                            <p:cond delay="1834"/>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84986" y="1"/>
            <a:ext cx="10364451" cy="759853"/>
          </a:xfrm>
        </p:spPr>
        <p:txBody>
          <a:bodyPr>
            <a:normAutofit/>
          </a:bodyPr>
          <a:lstStyle/>
          <a:p>
            <a:r>
              <a:rPr lang="ar-DZ" sz="4000" b="1" dirty="0" smtClean="0">
                <a:solidFill>
                  <a:srgbClr val="FF0000"/>
                </a:solidFill>
                <a:latin typeface="Amiri" panose="00000500000000000000" pitchFamily="2" charset="-78"/>
                <a:cs typeface="Amiri" panose="00000500000000000000" pitchFamily="2" charset="-78"/>
              </a:rPr>
              <a:t>المنهجية</a:t>
            </a:r>
            <a:endParaRPr lang="fr-FR" sz="4000" dirty="0">
              <a:solidFill>
                <a:srgbClr val="FF0000"/>
              </a:solidFill>
              <a:latin typeface="Amiri" panose="00000500000000000000" pitchFamily="2" charset="-78"/>
              <a:cs typeface="Amiri" panose="00000500000000000000" pitchFamily="2" charset="-78"/>
            </a:endParaRPr>
          </a:p>
        </p:txBody>
      </p:sp>
      <p:sp>
        <p:nvSpPr>
          <p:cNvPr id="3" name="Espace réservé du contenu 2"/>
          <p:cNvSpPr>
            <a:spLocks noGrp="1"/>
          </p:cNvSpPr>
          <p:nvPr>
            <p:ph sz="quarter" idx="13"/>
          </p:nvPr>
        </p:nvSpPr>
        <p:spPr>
          <a:xfrm>
            <a:off x="566670" y="643944"/>
            <a:ext cx="11114467" cy="6046631"/>
          </a:xfrm>
        </p:spPr>
        <p:txBody>
          <a:bodyPr>
            <a:normAutofit lnSpcReduction="10000"/>
          </a:bodyPr>
          <a:lstStyle/>
          <a:p>
            <a:pPr marL="0" indent="0" algn="r" rtl="1">
              <a:buNone/>
            </a:pPr>
            <a:r>
              <a:rPr lang="ar-DZ" b="1" dirty="0" smtClean="0">
                <a:solidFill>
                  <a:srgbClr val="FF0000"/>
                </a:solidFill>
                <a:latin typeface="Amiri" panose="00000500000000000000" pitchFamily="2" charset="-78"/>
                <a:cs typeface="Amiri" panose="00000500000000000000" pitchFamily="2" charset="-78"/>
              </a:rPr>
              <a:t>-</a:t>
            </a:r>
            <a:r>
              <a:rPr lang="ar-DZ" b="1" dirty="0">
                <a:solidFill>
                  <a:srgbClr val="FF0000"/>
                </a:solidFill>
                <a:latin typeface="Amiri" panose="00000500000000000000" pitchFamily="2" charset="-78"/>
                <a:cs typeface="Amiri" panose="00000500000000000000" pitchFamily="2" charset="-78"/>
              </a:rPr>
              <a:t>منهج البحث </a:t>
            </a:r>
            <a:r>
              <a:rPr lang="ar-DZ" b="1" dirty="0">
                <a:latin typeface="Amiri" panose="00000500000000000000" pitchFamily="2" charset="-78"/>
                <a:cs typeface="Amiri" panose="00000500000000000000" pitchFamily="2" charset="-78"/>
              </a:rPr>
              <a:t>:</a:t>
            </a:r>
            <a:r>
              <a:rPr lang="ar-DZ" dirty="0" err="1">
                <a:latin typeface="Amiri" panose="00000500000000000000" pitchFamily="2" charset="-78"/>
                <a:cs typeface="Amiri" panose="00000500000000000000" pitchFamily="2" charset="-78"/>
              </a:rPr>
              <a:t>إستخدامنا</a:t>
            </a:r>
            <a:r>
              <a:rPr lang="ar-DZ" dirty="0">
                <a:latin typeface="Amiri" panose="00000500000000000000" pitchFamily="2" charset="-78"/>
                <a:cs typeface="Amiri" panose="00000500000000000000" pitchFamily="2" charset="-78"/>
              </a:rPr>
              <a:t> المنهج الوصفي.</a:t>
            </a:r>
            <a:endParaRPr lang="fr-FR" dirty="0">
              <a:latin typeface="Amiri" panose="00000500000000000000" pitchFamily="2" charset="-78"/>
              <a:cs typeface="Amiri" panose="00000500000000000000" pitchFamily="2" charset="-78"/>
            </a:endParaRPr>
          </a:p>
          <a:p>
            <a:pPr marL="0" indent="0" algn="ctr" rtl="1">
              <a:buNone/>
            </a:pPr>
            <a:r>
              <a:rPr lang="ar-DZ" b="1" dirty="0" smtClean="0">
                <a:solidFill>
                  <a:srgbClr val="FF0000"/>
                </a:solidFill>
                <a:latin typeface="Amiri" panose="00000500000000000000" pitchFamily="2" charset="-78"/>
                <a:cs typeface="Amiri" panose="00000500000000000000" pitchFamily="2" charset="-78"/>
              </a:rPr>
              <a:t>-</a:t>
            </a:r>
            <a:r>
              <a:rPr lang="ar-DZ" b="1" dirty="0">
                <a:solidFill>
                  <a:srgbClr val="FF0000"/>
                </a:solidFill>
                <a:latin typeface="Amiri" panose="00000500000000000000" pitchFamily="2" charset="-78"/>
                <a:cs typeface="Amiri" panose="00000500000000000000" pitchFamily="2" charset="-78"/>
              </a:rPr>
              <a:t>الإختبارات والقياسات المستخدمة </a:t>
            </a:r>
            <a:r>
              <a:rPr lang="ar-DZ" b="1" dirty="0" smtClean="0">
                <a:latin typeface="Amiri" panose="00000500000000000000" pitchFamily="2" charset="-78"/>
                <a:cs typeface="Amiri" panose="00000500000000000000" pitchFamily="2" charset="-78"/>
              </a:rPr>
              <a:t>:</a:t>
            </a:r>
          </a:p>
          <a:p>
            <a:pPr marL="0" indent="0" algn="r" rtl="1">
              <a:buNone/>
            </a:pPr>
            <a:r>
              <a:rPr lang="ar-DZ" dirty="0" smtClean="0">
                <a:solidFill>
                  <a:srgbClr val="FF0000"/>
                </a:solidFill>
                <a:latin typeface="Amiri" panose="00000500000000000000" pitchFamily="2" charset="-78"/>
                <a:cs typeface="Amiri" panose="00000500000000000000" pitchFamily="2" charset="-78"/>
              </a:rPr>
              <a:t>القياسات </a:t>
            </a:r>
            <a:r>
              <a:rPr lang="ar-DZ" dirty="0" err="1">
                <a:solidFill>
                  <a:srgbClr val="FF0000"/>
                </a:solidFill>
                <a:latin typeface="Amiri" panose="00000500000000000000" pitchFamily="2" charset="-78"/>
                <a:cs typeface="Amiri" panose="00000500000000000000" pitchFamily="2" charset="-78"/>
              </a:rPr>
              <a:t>الأنثربومترية</a:t>
            </a:r>
            <a:r>
              <a:rPr lang="ar-DZ" dirty="0">
                <a:solidFill>
                  <a:srgbClr val="FF0000"/>
                </a:solidFill>
                <a:latin typeface="Amiri" panose="00000500000000000000" pitchFamily="2" charset="-78"/>
                <a:cs typeface="Amiri" panose="00000500000000000000" pitchFamily="2" charset="-78"/>
              </a:rPr>
              <a:t>: </a:t>
            </a:r>
            <a:r>
              <a:rPr lang="ar-DZ" dirty="0">
                <a:latin typeface="Amiri" panose="00000500000000000000" pitchFamily="2" charset="-78"/>
                <a:cs typeface="Amiri" panose="00000500000000000000" pitchFamily="2" charset="-78"/>
              </a:rPr>
              <a:t>و شملت </a:t>
            </a:r>
            <a:r>
              <a:rPr lang="ar-DZ" dirty="0" smtClean="0">
                <a:latin typeface="Amiri" panose="00000500000000000000" pitchFamily="2" charset="-78"/>
                <a:cs typeface="Amiri" panose="00000500000000000000" pitchFamily="2" charset="-78"/>
              </a:rPr>
              <a:t>على </a:t>
            </a:r>
            <a:r>
              <a:rPr lang="ar-DZ" dirty="0" smtClean="0">
                <a:latin typeface="Amiri" panose="00000500000000000000" pitchFamily="2" charset="-78"/>
                <a:cs typeface="Amiri" panose="00000500000000000000" pitchFamily="2" charset="-78"/>
              </a:rPr>
              <a:t>الطول</a:t>
            </a:r>
            <a:r>
              <a:rPr lang="fr-FR" dirty="0" smtClean="0">
                <a:latin typeface="Amiri" panose="00000500000000000000" pitchFamily="2" charset="-78"/>
                <a:cs typeface="Amiri" panose="00000500000000000000" pitchFamily="2" charset="-78"/>
              </a:rPr>
              <a:t> </a:t>
            </a:r>
            <a:r>
              <a:rPr lang="ar-DZ" dirty="0" smtClean="0">
                <a:latin typeface="Amiri" panose="00000500000000000000" pitchFamily="2" charset="-78"/>
                <a:cs typeface="Amiri" panose="00000500000000000000" pitchFamily="2" charset="-78"/>
              </a:rPr>
              <a:t>،</a:t>
            </a:r>
            <a:r>
              <a:rPr lang="fr-FR" dirty="0" smtClean="0">
                <a:latin typeface="Amiri" panose="00000500000000000000" pitchFamily="2" charset="-78"/>
                <a:cs typeface="Amiri" panose="00000500000000000000" pitchFamily="2" charset="-78"/>
              </a:rPr>
              <a:t> </a:t>
            </a:r>
            <a:r>
              <a:rPr lang="ar-DZ" dirty="0" smtClean="0">
                <a:latin typeface="Amiri" panose="00000500000000000000" pitchFamily="2" charset="-78"/>
                <a:cs typeface="Amiri" panose="00000500000000000000" pitchFamily="2" charset="-78"/>
              </a:rPr>
              <a:t>الوزن</a:t>
            </a:r>
            <a:r>
              <a:rPr lang="fr-FR" dirty="0" smtClean="0">
                <a:latin typeface="Amiri" panose="00000500000000000000" pitchFamily="2" charset="-78"/>
                <a:cs typeface="Amiri" panose="00000500000000000000" pitchFamily="2" charset="-78"/>
              </a:rPr>
              <a:t> </a:t>
            </a:r>
            <a:r>
              <a:rPr lang="ar-DZ" dirty="0" smtClean="0">
                <a:latin typeface="Amiri" panose="00000500000000000000" pitchFamily="2" charset="-78"/>
                <a:cs typeface="Amiri" panose="00000500000000000000" pitchFamily="2" charset="-78"/>
              </a:rPr>
              <a:t>،</a:t>
            </a:r>
            <a:r>
              <a:rPr lang="fr-FR" dirty="0" smtClean="0">
                <a:latin typeface="Amiri" panose="00000500000000000000" pitchFamily="2" charset="-78"/>
                <a:cs typeface="Amiri" panose="00000500000000000000" pitchFamily="2" charset="-78"/>
              </a:rPr>
              <a:t> </a:t>
            </a:r>
            <a:r>
              <a:rPr lang="ar-DZ" dirty="0" smtClean="0">
                <a:latin typeface="Amiri" panose="00000500000000000000" pitchFamily="2" charset="-78"/>
                <a:cs typeface="Amiri" panose="00000500000000000000" pitchFamily="2" charset="-78"/>
              </a:rPr>
              <a:t>محيط </a:t>
            </a:r>
            <a:r>
              <a:rPr lang="ar-DZ" dirty="0">
                <a:latin typeface="Amiri" panose="00000500000000000000" pitchFamily="2" charset="-78"/>
                <a:cs typeface="Amiri" panose="00000500000000000000" pitchFamily="2" charset="-78"/>
              </a:rPr>
              <a:t>(الصدر، العضد، الفخذ، الساق، الساعد</a:t>
            </a:r>
            <a:r>
              <a:rPr lang="ar-DZ" dirty="0" smtClean="0">
                <a:latin typeface="Amiri" panose="00000500000000000000" pitchFamily="2" charset="-78"/>
                <a:cs typeface="Amiri" panose="00000500000000000000" pitchFamily="2" charset="-78"/>
              </a:rPr>
              <a:t>) </a:t>
            </a:r>
          </a:p>
          <a:p>
            <a:pPr marL="0" indent="0" algn="r" rtl="1">
              <a:buNone/>
            </a:pPr>
            <a:r>
              <a:rPr lang="ar-DZ" dirty="0" smtClean="0">
                <a:latin typeface="Amiri" panose="00000500000000000000" pitchFamily="2" charset="-78"/>
                <a:cs typeface="Amiri" panose="00000500000000000000" pitchFamily="2" charset="-78"/>
              </a:rPr>
              <a:t>عرض(الحوض</a:t>
            </a:r>
            <a:r>
              <a:rPr lang="ar-DZ" dirty="0">
                <a:latin typeface="Amiri" panose="00000500000000000000" pitchFamily="2" charset="-78"/>
                <a:cs typeface="Amiri" panose="00000500000000000000" pitchFamily="2" charset="-78"/>
              </a:rPr>
              <a:t>، المرفق، رسغ اليد، الركبة، الكعب</a:t>
            </a:r>
            <a:r>
              <a:rPr lang="ar-DZ" dirty="0" smtClean="0">
                <a:latin typeface="Amiri" panose="00000500000000000000" pitchFamily="2" charset="-78"/>
                <a:cs typeface="Amiri" panose="00000500000000000000" pitchFamily="2" charset="-78"/>
              </a:rPr>
              <a:t>)</a:t>
            </a:r>
          </a:p>
          <a:p>
            <a:pPr marL="0" indent="0" algn="r" rtl="1">
              <a:buNone/>
            </a:pPr>
            <a:r>
              <a:rPr lang="ar-DZ" dirty="0" smtClean="0">
                <a:latin typeface="Amiri" panose="00000500000000000000" pitchFamily="2" charset="-78"/>
                <a:cs typeface="Amiri" panose="00000500000000000000" pitchFamily="2" charset="-78"/>
              </a:rPr>
              <a:t>سمك </a:t>
            </a:r>
            <a:r>
              <a:rPr lang="ar-DZ" dirty="0">
                <a:latin typeface="Amiri" panose="00000500000000000000" pitchFamily="2" charset="-78"/>
                <a:cs typeface="Amiri" panose="00000500000000000000" pitchFamily="2" charset="-78"/>
              </a:rPr>
              <a:t>الثنايا الجلدية عند(العضد أمامي و </a:t>
            </a:r>
            <a:r>
              <a:rPr lang="ar-DZ" dirty="0" smtClean="0">
                <a:latin typeface="Amiri" panose="00000500000000000000" pitchFamily="2" charset="-78"/>
                <a:cs typeface="Amiri" panose="00000500000000000000" pitchFamily="2" charset="-78"/>
              </a:rPr>
              <a:t>خلفي</a:t>
            </a:r>
            <a:r>
              <a:rPr lang="fr-FR" dirty="0" smtClean="0">
                <a:latin typeface="Amiri" panose="00000500000000000000" pitchFamily="2" charset="-78"/>
                <a:cs typeface="Amiri" panose="00000500000000000000" pitchFamily="2" charset="-78"/>
              </a:rPr>
              <a:t> </a:t>
            </a:r>
            <a:r>
              <a:rPr lang="ar-DZ" dirty="0" smtClean="0">
                <a:latin typeface="Amiri" panose="00000500000000000000" pitchFamily="2" charset="-78"/>
                <a:cs typeface="Amiri" panose="00000500000000000000" pitchFamily="2" charset="-78"/>
              </a:rPr>
              <a:t>،</a:t>
            </a:r>
            <a:r>
              <a:rPr lang="fr-FR" dirty="0" smtClean="0">
                <a:latin typeface="Amiri" panose="00000500000000000000" pitchFamily="2" charset="-78"/>
                <a:cs typeface="Amiri" panose="00000500000000000000" pitchFamily="2" charset="-78"/>
              </a:rPr>
              <a:t> </a:t>
            </a:r>
            <a:r>
              <a:rPr lang="ar-DZ" dirty="0" smtClean="0">
                <a:latin typeface="Amiri" panose="00000500000000000000" pitchFamily="2" charset="-78"/>
                <a:cs typeface="Amiri" panose="00000500000000000000" pitchFamily="2" charset="-78"/>
              </a:rPr>
              <a:t>أسفل اللوح</a:t>
            </a:r>
            <a:r>
              <a:rPr lang="fr-FR" dirty="0" smtClean="0">
                <a:latin typeface="Amiri" panose="00000500000000000000" pitchFamily="2" charset="-78"/>
                <a:cs typeface="Amiri" panose="00000500000000000000" pitchFamily="2" charset="-78"/>
              </a:rPr>
              <a:t> </a:t>
            </a:r>
            <a:r>
              <a:rPr lang="ar-DZ" dirty="0" smtClean="0">
                <a:latin typeface="Amiri" panose="00000500000000000000" pitchFamily="2" charset="-78"/>
                <a:cs typeface="Amiri" panose="00000500000000000000" pitchFamily="2" charset="-78"/>
              </a:rPr>
              <a:t>،</a:t>
            </a:r>
            <a:r>
              <a:rPr lang="fr-FR" dirty="0" smtClean="0">
                <a:latin typeface="Amiri" panose="00000500000000000000" pitchFamily="2" charset="-78"/>
                <a:cs typeface="Amiri" panose="00000500000000000000" pitchFamily="2" charset="-78"/>
              </a:rPr>
              <a:t> </a:t>
            </a:r>
            <a:r>
              <a:rPr lang="ar-DZ" dirty="0" smtClean="0">
                <a:latin typeface="Amiri" panose="00000500000000000000" pitchFamily="2" charset="-78"/>
                <a:cs typeface="Amiri" panose="00000500000000000000" pitchFamily="2" charset="-78"/>
              </a:rPr>
              <a:t>الصدر</a:t>
            </a:r>
            <a:r>
              <a:rPr lang="ar-DZ" dirty="0">
                <a:latin typeface="Amiri" panose="00000500000000000000" pitchFamily="2" charset="-78"/>
                <a:cs typeface="Amiri" panose="00000500000000000000" pitchFamily="2" charset="-78"/>
              </a:rPr>
              <a:t>، البطن، وسط الفخذ، الساق، الساعد، أعلى الحرقفي) </a:t>
            </a:r>
            <a:endParaRPr lang="ar-DZ" dirty="0" smtClean="0">
              <a:latin typeface="Amiri" panose="00000500000000000000" pitchFamily="2" charset="-78"/>
              <a:cs typeface="Amiri" panose="00000500000000000000" pitchFamily="2" charset="-78"/>
            </a:endParaRPr>
          </a:p>
          <a:p>
            <a:pPr marL="0" indent="0" algn="r" rtl="1">
              <a:buNone/>
            </a:pPr>
            <a:r>
              <a:rPr lang="ar-DZ" dirty="0" smtClean="0">
                <a:latin typeface="Amiri" panose="00000500000000000000" pitchFamily="2" charset="-78"/>
                <a:cs typeface="Amiri" panose="00000500000000000000" pitchFamily="2" charset="-78"/>
              </a:rPr>
              <a:t>مساحة </a:t>
            </a:r>
            <a:r>
              <a:rPr lang="ar-DZ" dirty="0">
                <a:latin typeface="Amiri" panose="00000500000000000000" pitchFamily="2" charset="-78"/>
                <a:cs typeface="Amiri" panose="00000500000000000000" pitchFamily="2" charset="-78"/>
              </a:rPr>
              <a:t>الجسم، الكتلة الشحمية، الكتلة العضلية، الكتلة العظمية (المطلقة و النسبية) التي تم حسابهم بواسطة معادلات </a:t>
            </a:r>
            <a:r>
              <a:rPr lang="ar-DZ" dirty="0" err="1">
                <a:latin typeface="Amiri" panose="00000500000000000000" pitchFamily="2" charset="-78"/>
                <a:cs typeface="Amiri" panose="00000500000000000000" pitchFamily="2" charset="-78"/>
              </a:rPr>
              <a:t>ماتيكا</a:t>
            </a:r>
            <a:r>
              <a:rPr lang="ar-DZ" dirty="0">
                <a:latin typeface="Amiri" panose="00000500000000000000" pitchFamily="2" charset="-78"/>
                <a:cs typeface="Amiri" panose="00000500000000000000" pitchFamily="2" charset="-78"/>
              </a:rPr>
              <a:t> </a:t>
            </a:r>
          </a:p>
          <a:p>
            <a:pPr marL="0" indent="0" algn="r" rtl="1">
              <a:buNone/>
            </a:pPr>
            <a:r>
              <a:rPr lang="ar-DZ" dirty="0" smtClean="0">
                <a:latin typeface="Amiri" panose="00000500000000000000" pitchFamily="2" charset="-78"/>
                <a:cs typeface="Amiri" panose="00000500000000000000" pitchFamily="2" charset="-78"/>
              </a:rPr>
              <a:t>مؤشر </a:t>
            </a:r>
            <a:r>
              <a:rPr lang="ar-DZ" dirty="0" err="1">
                <a:latin typeface="Amiri" panose="00000500000000000000" pitchFamily="2" charset="-78"/>
                <a:cs typeface="Amiri" panose="00000500000000000000" pitchFamily="2" charset="-78"/>
              </a:rPr>
              <a:t>بوندرال</a:t>
            </a:r>
            <a:r>
              <a:rPr lang="ar-DZ" dirty="0">
                <a:latin typeface="Amiri" panose="00000500000000000000" pitchFamily="2" charset="-78"/>
                <a:cs typeface="Amiri" panose="00000500000000000000" pitchFamily="2" charset="-78"/>
              </a:rPr>
              <a:t>، التقدير الكمي </a:t>
            </a:r>
            <a:r>
              <a:rPr lang="ar-DZ" dirty="0" smtClean="0">
                <a:latin typeface="Amiri" panose="00000500000000000000" pitchFamily="2" charset="-78"/>
                <a:cs typeface="Amiri" panose="00000500000000000000" pitchFamily="2" charset="-78"/>
              </a:rPr>
              <a:t>للنمط</a:t>
            </a:r>
          </a:p>
          <a:p>
            <a:pPr marL="0" indent="0" algn="r" rtl="1">
              <a:buNone/>
            </a:pPr>
            <a:r>
              <a:rPr lang="ar-DZ" dirty="0" smtClean="0">
                <a:latin typeface="Amiri" panose="00000500000000000000" pitchFamily="2" charset="-78"/>
                <a:cs typeface="Amiri" panose="00000500000000000000" pitchFamily="2" charset="-78"/>
              </a:rPr>
              <a:t> </a:t>
            </a:r>
            <a:r>
              <a:rPr lang="ar-DZ" dirty="0" err="1" smtClean="0">
                <a:solidFill>
                  <a:srgbClr val="FF0000"/>
                </a:solidFill>
                <a:latin typeface="Amiri" panose="00000500000000000000" pitchFamily="2" charset="-78"/>
                <a:cs typeface="Amiri" panose="00000500000000000000" pitchFamily="2" charset="-78"/>
              </a:rPr>
              <a:t>الإختبارات</a:t>
            </a:r>
            <a:r>
              <a:rPr lang="ar-DZ" dirty="0" smtClean="0">
                <a:solidFill>
                  <a:srgbClr val="FF0000"/>
                </a:solidFill>
                <a:latin typeface="Amiri" panose="00000500000000000000" pitchFamily="2" charset="-78"/>
                <a:cs typeface="Amiri" panose="00000500000000000000" pitchFamily="2" charset="-78"/>
              </a:rPr>
              <a:t> </a:t>
            </a:r>
            <a:r>
              <a:rPr lang="ar-DZ" dirty="0">
                <a:solidFill>
                  <a:srgbClr val="FF0000"/>
                </a:solidFill>
                <a:latin typeface="Amiri" panose="00000500000000000000" pitchFamily="2" charset="-78"/>
                <a:cs typeface="Amiri" panose="00000500000000000000" pitchFamily="2" charset="-78"/>
              </a:rPr>
              <a:t>والقياسات الوظيفية</a:t>
            </a:r>
            <a:r>
              <a:rPr lang="ar-DZ" dirty="0">
                <a:latin typeface="Amiri" panose="00000500000000000000" pitchFamily="2" charset="-78"/>
                <a:cs typeface="Amiri" panose="00000500000000000000" pitchFamily="2" charset="-78"/>
              </a:rPr>
              <a:t>:                                                          </a:t>
            </a:r>
          </a:p>
          <a:p>
            <a:pPr marL="0" indent="0" algn="r" rtl="1">
              <a:buNone/>
            </a:pPr>
            <a:r>
              <a:rPr lang="ar-DZ" dirty="0">
                <a:latin typeface="Amiri" panose="00000500000000000000" pitchFamily="2" charset="-78"/>
                <a:cs typeface="Amiri" panose="00000500000000000000" pitchFamily="2" charset="-78"/>
              </a:rPr>
              <a:t>الحد الأقصى </a:t>
            </a:r>
            <a:r>
              <a:rPr lang="ar-DZ" dirty="0" err="1">
                <a:latin typeface="Amiri" panose="00000500000000000000" pitchFamily="2" charset="-78"/>
                <a:cs typeface="Amiri" panose="00000500000000000000" pitchFamily="2" charset="-78"/>
              </a:rPr>
              <a:t>لإستهلاك</a:t>
            </a:r>
            <a:r>
              <a:rPr lang="ar-DZ" dirty="0">
                <a:latin typeface="Amiri" panose="00000500000000000000" pitchFamily="2" charset="-78"/>
                <a:cs typeface="Amiri" panose="00000500000000000000" pitchFamily="2" charset="-78"/>
              </a:rPr>
              <a:t> </a:t>
            </a:r>
            <a:r>
              <a:rPr lang="ar-DZ" dirty="0" smtClean="0">
                <a:latin typeface="Amiri" panose="00000500000000000000" pitchFamily="2" charset="-78"/>
                <a:cs typeface="Amiri" panose="00000500000000000000" pitchFamily="2" charset="-78"/>
              </a:rPr>
              <a:t>الأكسجين</a:t>
            </a:r>
            <a:endParaRPr lang="ar-DZ" dirty="0">
              <a:latin typeface="Amiri" panose="00000500000000000000" pitchFamily="2" charset="-78"/>
              <a:cs typeface="Amiri" panose="00000500000000000000" pitchFamily="2" charset="-78"/>
            </a:endParaRPr>
          </a:p>
          <a:p>
            <a:pPr marL="0" indent="0" algn="r" rtl="1">
              <a:buNone/>
            </a:pPr>
            <a:r>
              <a:rPr lang="ar-DZ" dirty="0" smtClean="0">
                <a:latin typeface="Amiri" panose="00000500000000000000" pitchFamily="2" charset="-78"/>
                <a:cs typeface="Amiri" panose="00000500000000000000" pitchFamily="2" charset="-78"/>
              </a:rPr>
              <a:t>قياس </a:t>
            </a:r>
            <a:r>
              <a:rPr lang="ar-DZ" dirty="0">
                <a:latin typeface="Amiri" panose="00000500000000000000" pitchFamily="2" charset="-78"/>
                <a:cs typeface="Amiri" panose="00000500000000000000" pitchFamily="2" charset="-78"/>
              </a:rPr>
              <a:t>السعة </a:t>
            </a:r>
            <a:r>
              <a:rPr lang="ar-DZ" dirty="0" smtClean="0">
                <a:latin typeface="Amiri" panose="00000500000000000000" pitchFamily="2" charset="-78"/>
                <a:cs typeface="Amiri" panose="00000500000000000000" pitchFamily="2" charset="-78"/>
              </a:rPr>
              <a:t>الحيوية </a:t>
            </a:r>
            <a:r>
              <a:rPr lang="ar-DZ" dirty="0">
                <a:latin typeface="Amiri" panose="00000500000000000000" pitchFamily="2" charset="-78"/>
                <a:cs typeface="Amiri" panose="00000500000000000000" pitchFamily="2" charset="-78"/>
              </a:rPr>
              <a:t>باللتر، والسعة الحيوية النسبية من خلال قسمة السعة الحيوية المطلقة على مساحة الجسم.</a:t>
            </a:r>
          </a:p>
          <a:p>
            <a:pPr marL="0" indent="0" algn="r" rtl="1">
              <a:buNone/>
            </a:pPr>
            <a:r>
              <a:rPr lang="ar-DZ" dirty="0">
                <a:latin typeface="Amiri" panose="00000500000000000000" pitchFamily="2" charset="-78"/>
                <a:cs typeface="Amiri" panose="00000500000000000000" pitchFamily="2" charset="-78"/>
              </a:rPr>
              <a:t>قياس الضغط </a:t>
            </a:r>
            <a:r>
              <a:rPr lang="ar-DZ" dirty="0" smtClean="0">
                <a:latin typeface="Amiri" panose="00000500000000000000" pitchFamily="2" charset="-78"/>
                <a:cs typeface="Amiri" panose="00000500000000000000" pitchFamily="2" charset="-78"/>
              </a:rPr>
              <a:t>الدموي</a:t>
            </a:r>
            <a:endParaRPr lang="fr-FR" dirty="0" smtClean="0">
              <a:latin typeface="Amiri" panose="00000500000000000000" pitchFamily="2" charset="-78"/>
              <a:cs typeface="Amiri" panose="00000500000000000000" pitchFamily="2" charset="-78"/>
            </a:endParaRPr>
          </a:p>
          <a:p>
            <a:pPr marL="0" indent="0" algn="r" rtl="1">
              <a:buNone/>
            </a:pPr>
            <a:r>
              <a:rPr lang="ar-DZ" b="1" dirty="0" smtClean="0">
                <a:solidFill>
                  <a:srgbClr val="FF0000"/>
                </a:solidFill>
                <a:latin typeface="Amiri" panose="00000500000000000000" pitchFamily="2" charset="-78"/>
                <a:cs typeface="Amiri" panose="00000500000000000000" pitchFamily="2" charset="-78"/>
              </a:rPr>
              <a:t>-</a:t>
            </a:r>
            <a:r>
              <a:rPr lang="ar-DZ" b="1" dirty="0">
                <a:solidFill>
                  <a:srgbClr val="FF0000"/>
                </a:solidFill>
                <a:latin typeface="Amiri" panose="00000500000000000000" pitchFamily="2" charset="-78"/>
                <a:cs typeface="Amiri" panose="00000500000000000000" pitchFamily="2" charset="-78"/>
              </a:rPr>
              <a:t>عينة </a:t>
            </a:r>
            <a:r>
              <a:rPr lang="ar-DZ" b="1" dirty="0" err="1" smtClean="0">
                <a:solidFill>
                  <a:srgbClr val="FF0000"/>
                </a:solidFill>
                <a:latin typeface="Amiri" panose="00000500000000000000" pitchFamily="2" charset="-78"/>
                <a:cs typeface="Amiri" panose="00000500000000000000" pitchFamily="2" charset="-78"/>
              </a:rPr>
              <a:t>الدراسة</a:t>
            </a:r>
            <a:r>
              <a:rPr lang="ar-DZ" b="1" dirty="0" err="1" smtClean="0">
                <a:latin typeface="Amiri" panose="00000500000000000000" pitchFamily="2" charset="-78"/>
                <a:cs typeface="Amiri" panose="00000500000000000000" pitchFamily="2" charset="-78"/>
              </a:rPr>
              <a:t>:تم</a:t>
            </a:r>
            <a:r>
              <a:rPr lang="ar-DZ" b="1" dirty="0" smtClean="0">
                <a:latin typeface="Amiri" panose="00000500000000000000" pitchFamily="2" charset="-78"/>
                <a:cs typeface="Amiri" panose="00000500000000000000" pitchFamily="2" charset="-78"/>
              </a:rPr>
              <a:t> </a:t>
            </a:r>
            <a:r>
              <a:rPr lang="ar-DZ" b="1" dirty="0" err="1">
                <a:latin typeface="Amiri" panose="00000500000000000000" pitchFamily="2" charset="-78"/>
                <a:cs typeface="Amiri" panose="00000500000000000000" pitchFamily="2" charset="-78"/>
              </a:rPr>
              <a:t>إختيار</a:t>
            </a:r>
            <a:r>
              <a:rPr lang="ar-DZ" b="1" dirty="0">
                <a:latin typeface="Amiri" panose="00000500000000000000" pitchFamily="2" charset="-78"/>
                <a:cs typeface="Amiri" panose="00000500000000000000" pitchFamily="2" charset="-78"/>
              </a:rPr>
              <a:t> عينة </a:t>
            </a:r>
            <a:r>
              <a:rPr lang="ar-DZ" b="1" dirty="0" smtClean="0">
                <a:latin typeface="Amiri" panose="00000500000000000000" pitchFamily="2" charset="-78"/>
                <a:cs typeface="Amiri" panose="00000500000000000000" pitchFamily="2" charset="-78"/>
              </a:rPr>
              <a:t>البحث </a:t>
            </a:r>
            <a:r>
              <a:rPr lang="ar-DZ" b="1" dirty="0">
                <a:latin typeface="Amiri" panose="00000500000000000000" pitchFamily="2" charset="-78"/>
                <a:cs typeface="Amiri" panose="00000500000000000000" pitchFamily="2" charset="-78"/>
              </a:rPr>
              <a:t>بشكل </a:t>
            </a:r>
            <a:r>
              <a:rPr lang="ar-DZ" b="1" dirty="0" smtClean="0">
                <a:latin typeface="Amiri" panose="00000500000000000000" pitchFamily="2" charset="-78"/>
                <a:cs typeface="Amiri" panose="00000500000000000000" pitchFamily="2" charset="-78"/>
              </a:rPr>
              <a:t>مقصود تتمثل </a:t>
            </a:r>
            <a:r>
              <a:rPr lang="ar-DZ" b="1" dirty="0">
                <a:latin typeface="Amiri" panose="00000500000000000000" pitchFamily="2" charset="-78"/>
                <a:cs typeface="Amiri" panose="00000500000000000000" pitchFamily="2" charset="-78"/>
              </a:rPr>
              <a:t>في فرق الجهة الغربية وعددها خمسة (</a:t>
            </a:r>
            <a:r>
              <a:rPr lang="ar-DZ" b="1" dirty="0" smtClean="0">
                <a:latin typeface="Amiri" panose="00000500000000000000" pitchFamily="2" charset="-78"/>
                <a:cs typeface="Amiri" panose="00000500000000000000" pitchFamily="2" charset="-78"/>
              </a:rPr>
              <a:t>05) ما </a:t>
            </a:r>
            <a:r>
              <a:rPr lang="ar-DZ" b="1" dirty="0">
                <a:latin typeface="Amiri" panose="00000500000000000000" pitchFamily="2" charset="-78"/>
                <a:cs typeface="Amiri" panose="00000500000000000000" pitchFamily="2" charset="-78"/>
              </a:rPr>
              <a:t>بلغ العدد الكلي للعينة 225 لاعبا يمثلون خمسة أندية وثلاثة أعمار زمنية وثلاثة مراكز لعب.</a:t>
            </a:r>
          </a:p>
          <a:p>
            <a:pPr marL="0" indent="0" algn="r" rtl="1">
              <a:buNone/>
            </a:pP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2255173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1000"/>
                                        <p:tgtEl>
                                          <p:spTgt spid="3">
                                            <p:txEl>
                                              <p:pRg st="8" end="8"/>
                                            </p:txEl>
                                          </p:spTgt>
                                        </p:tgtEl>
                                      </p:cBhvr>
                                    </p:animEffect>
                                    <p:anim calcmode="lin" valueType="num">
                                      <p:cBhvr>
                                        <p:cTn id="4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1000"/>
                                        <p:tgtEl>
                                          <p:spTgt spid="3">
                                            <p:txEl>
                                              <p:pRg st="9" end="9"/>
                                            </p:txEl>
                                          </p:spTgt>
                                        </p:tgtEl>
                                      </p:cBhvr>
                                    </p:animEffect>
                                    <p:anim calcmode="lin" valueType="num">
                                      <p:cBhvr>
                                        <p:cTn id="53"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1000"/>
                                        <p:tgtEl>
                                          <p:spTgt spid="3">
                                            <p:txEl>
                                              <p:pRg st="10" end="10"/>
                                            </p:txEl>
                                          </p:spTgt>
                                        </p:tgtEl>
                                      </p:cBhvr>
                                    </p:animEffect>
                                    <p:anim calcmode="lin" valueType="num">
                                      <p:cBhvr>
                                        <p:cTn id="5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9" dur="1000" fill="hold"/>
                                        <p:tgtEl>
                                          <p:spTgt spid="3">
                                            <p:txEl>
                                              <p:pRg st="10" end="10"/>
                                            </p:txEl>
                                          </p:spTgt>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fade">
                                      <p:cBhvr>
                                        <p:cTn id="62" dur="1000"/>
                                        <p:tgtEl>
                                          <p:spTgt spid="3">
                                            <p:txEl>
                                              <p:pRg st="11" end="11"/>
                                            </p:txEl>
                                          </p:spTgt>
                                        </p:tgtEl>
                                      </p:cBhvr>
                                    </p:animEffect>
                                    <p:anim calcmode="lin" valueType="num">
                                      <p:cBhvr>
                                        <p:cTn id="63"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64"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97865" y="129120"/>
            <a:ext cx="10364451" cy="823918"/>
          </a:xfrm>
        </p:spPr>
        <p:txBody>
          <a:bodyPr>
            <a:normAutofit/>
          </a:bodyPr>
          <a:lstStyle/>
          <a:p>
            <a:r>
              <a:rPr lang="ar-DZ" sz="3200" dirty="0">
                <a:solidFill>
                  <a:srgbClr val="FF0000"/>
                </a:solidFill>
              </a:rPr>
              <a:t>تصميم شبكة الشكل </a:t>
            </a:r>
            <a:r>
              <a:rPr lang="ar-DZ" sz="3200" dirty="0" smtClean="0">
                <a:solidFill>
                  <a:srgbClr val="FF0000"/>
                </a:solidFill>
              </a:rPr>
              <a:t>الجانبي</a:t>
            </a:r>
            <a:endParaRPr lang="fr-FR" sz="3200" dirty="0">
              <a:solidFill>
                <a:srgbClr val="FF0000"/>
              </a:solidFill>
            </a:endParaRPr>
          </a:p>
        </p:txBody>
      </p:sp>
      <p:sp>
        <p:nvSpPr>
          <p:cNvPr id="3" name="Espace réservé du contenu 2"/>
          <p:cNvSpPr>
            <a:spLocks noGrp="1"/>
          </p:cNvSpPr>
          <p:nvPr>
            <p:ph sz="quarter" idx="13"/>
          </p:nvPr>
        </p:nvSpPr>
        <p:spPr>
          <a:xfrm>
            <a:off x="476518" y="940158"/>
            <a:ext cx="11410682" cy="5589431"/>
          </a:xfrm>
        </p:spPr>
        <p:txBody>
          <a:bodyPr>
            <a:noAutofit/>
          </a:bodyPr>
          <a:lstStyle/>
          <a:p>
            <a:pPr marL="0" indent="0" algn="r">
              <a:buNone/>
            </a:pPr>
            <a:r>
              <a:rPr lang="ar-DZ" sz="1600" dirty="0" smtClean="0"/>
              <a:t> </a:t>
            </a:r>
            <a:r>
              <a:rPr lang="ar-DZ" sz="1600" dirty="0" err="1"/>
              <a:t>إتبع</a:t>
            </a:r>
            <a:r>
              <a:rPr lang="ar-DZ" sz="1600" dirty="0"/>
              <a:t> الباحثون حساب المدى الخاص بشبكات الشكل الجانبي للقياسات </a:t>
            </a:r>
            <a:r>
              <a:rPr lang="ar-DZ" sz="1600" dirty="0" err="1"/>
              <a:t>المرفولوجية</a:t>
            </a:r>
            <a:r>
              <a:rPr lang="ar-DZ" sz="1600" dirty="0"/>
              <a:t> والوظيفية لمراكز اللعب في كرة القدم تبعا للخطوات التالية:</a:t>
            </a:r>
          </a:p>
          <a:p>
            <a:pPr marL="0" indent="0" algn="r">
              <a:buNone/>
            </a:pPr>
            <a:r>
              <a:rPr lang="ar-DZ" sz="1600" dirty="0"/>
              <a:t>1- تم وضع القياسات </a:t>
            </a:r>
            <a:r>
              <a:rPr lang="ar-DZ" sz="1600" dirty="0" err="1"/>
              <a:t>المرفولوجية</a:t>
            </a:r>
            <a:r>
              <a:rPr lang="ar-DZ" sz="1600" dirty="0"/>
              <a:t> والوظيفية المكونة للشبكة في الخاصة رقم (01).</a:t>
            </a:r>
          </a:p>
          <a:p>
            <a:pPr marL="0" indent="0" algn="r">
              <a:buNone/>
            </a:pPr>
            <a:r>
              <a:rPr lang="ar-DZ" sz="1600" dirty="0"/>
              <a:t>2-تم وضع المتوسط الحسابي(س) </a:t>
            </a:r>
            <a:r>
              <a:rPr lang="ar-DZ" sz="1600" dirty="0" err="1"/>
              <a:t>والإنحراف</a:t>
            </a:r>
            <a:r>
              <a:rPr lang="ar-DZ" sz="1600" dirty="0"/>
              <a:t> المعياري(ع) لكل من القياسات </a:t>
            </a:r>
            <a:r>
              <a:rPr lang="ar-DZ" sz="1600" dirty="0" err="1"/>
              <a:t>المرفولوجية</a:t>
            </a:r>
            <a:r>
              <a:rPr lang="ar-DZ" sz="1600" dirty="0"/>
              <a:t> والوظيفية في الخانة رقم (02).</a:t>
            </a:r>
          </a:p>
          <a:p>
            <a:pPr marL="0" indent="0" algn="r">
              <a:buNone/>
            </a:pPr>
            <a:r>
              <a:rPr lang="ar-DZ" sz="1600" dirty="0"/>
              <a:t>3- تم وضع نصف قيمة </a:t>
            </a:r>
            <a:r>
              <a:rPr lang="ar-DZ" sz="1600" dirty="0" err="1"/>
              <a:t>الإنحراف</a:t>
            </a:r>
            <a:r>
              <a:rPr lang="ar-DZ" sz="1600" dirty="0"/>
              <a:t> المعياري لكل قياس (1/2ع) في الخانة رقم (03) وذلك لسهولة حساب خانة الأساس رقم (08).</a:t>
            </a:r>
          </a:p>
          <a:p>
            <a:pPr marL="0" indent="0" algn="r">
              <a:buNone/>
            </a:pPr>
            <a:r>
              <a:rPr lang="ar-DZ" sz="1600" dirty="0"/>
              <a:t>4- تم حساب الأرقام الخاصة بمدى خانة الأساس (الخانة رقم (08) </a:t>
            </a:r>
            <a:r>
              <a:rPr lang="ar-DZ" sz="1600" dirty="0" err="1"/>
              <a:t>كالأتي</a:t>
            </a:r>
            <a:r>
              <a:rPr lang="ar-DZ" sz="1600" dirty="0"/>
              <a:t>:</a:t>
            </a:r>
          </a:p>
          <a:p>
            <a:pPr marL="0" indent="0" algn="r">
              <a:buNone/>
            </a:pPr>
            <a:r>
              <a:rPr lang="ar-DZ" sz="1600" dirty="0"/>
              <a:t>أ- الحد الأعلى هو عبارة عن قيمة المتوسط الحسابي للقياس مضافا إلى نصف(1/2) قيمة </a:t>
            </a:r>
            <a:r>
              <a:rPr lang="ar-DZ" sz="1600" dirty="0" err="1"/>
              <a:t>الإنحراف</a:t>
            </a:r>
            <a:r>
              <a:rPr lang="ar-DZ" sz="1600" dirty="0"/>
              <a:t> المعياري (ع) لنفس القياس.</a:t>
            </a:r>
          </a:p>
          <a:p>
            <a:pPr marL="0" indent="0" algn="r">
              <a:buNone/>
            </a:pPr>
            <a:r>
              <a:rPr lang="ar-DZ" sz="1600" dirty="0"/>
              <a:t>ب- الحد الأدنى لخانة الأساس هو عبارة عن قيمة المتوسط الحسابي للقياس مطروحة منه نصف (1/2) قيمة </a:t>
            </a:r>
            <a:r>
              <a:rPr lang="ar-DZ" sz="1600" dirty="0" err="1"/>
              <a:t>الإنحراف</a:t>
            </a:r>
            <a:r>
              <a:rPr lang="ar-DZ" sz="1600" dirty="0"/>
              <a:t> المعياري (ع) لنفس القياس.</a:t>
            </a:r>
          </a:p>
          <a:p>
            <a:pPr marL="0" indent="0" algn="r">
              <a:buNone/>
            </a:pPr>
            <a:r>
              <a:rPr lang="ar-DZ" sz="1600" dirty="0"/>
              <a:t>5- الحد الأدنى للخانات التي على يمين خانة الأساس أو خانة الدلالة لمثالية (7-6-5-4) حسب الترتيب التنازلي هو عبارة عن الحد الأعلى للخانة التي تسبقها في الترتيب مباشرة مطروحا منه (0.001).</a:t>
            </a:r>
          </a:p>
          <a:p>
            <a:pPr marL="0" indent="0" algn="r">
              <a:buNone/>
            </a:pPr>
            <a:r>
              <a:rPr lang="ar-DZ" sz="1600" dirty="0"/>
              <a:t>6- الحد الأعلى للخانات رقم (6-5-4) حسب الترتيب التنازلي هو عبارة عن المتوسط الحسابي (س) للعينة +1ع ، 2ع، 3ع على التوالي وبالترتيب.</a:t>
            </a:r>
          </a:p>
          <a:p>
            <a:pPr marL="0" indent="0" algn="r">
              <a:buNone/>
            </a:pPr>
            <a:r>
              <a:rPr lang="ar-DZ" sz="1600" dirty="0"/>
              <a:t>7- بالنسبة للخانات التي على يسار خانة الأساس والتي هي (9-10-11-12) فإن الحد الأعلى لكل منها عبارة عن الحد الأدنى للخانة السابقة مباشرة حسب الترتيب الموضح مطروحا منه (0.001).</a:t>
            </a:r>
          </a:p>
          <a:p>
            <a:pPr marL="0" indent="0" algn="r">
              <a:buNone/>
            </a:pPr>
            <a:r>
              <a:rPr lang="ar-DZ" sz="1600" dirty="0"/>
              <a:t>8- أما الحد الأدنى للخانات (9-10-11) حسب الترتيب التصاعدي فهو عبارة عن المتوسط الحسابي (س) للعينة مطروحا منه 1ع، 2ع، 3ع حسب الترتيب وعلى التوالي.</a:t>
            </a:r>
          </a:p>
          <a:p>
            <a:pPr marL="0" indent="0" algn="r">
              <a:buNone/>
            </a:pPr>
            <a:r>
              <a:rPr lang="ar-DZ" sz="1600" dirty="0"/>
              <a:t>9- يراعي ترتيب عمل كل خانة على حدة حسب الترتيب المذكور سابقا.</a:t>
            </a:r>
          </a:p>
          <a:p>
            <a:pPr marL="0" indent="0" algn="r">
              <a:buNone/>
            </a:pPr>
            <a:endParaRPr lang="fr-FR" sz="1600" dirty="0"/>
          </a:p>
        </p:txBody>
      </p:sp>
    </p:spTree>
    <p:extLst>
      <p:ext uri="{BB962C8B-B14F-4D97-AF65-F5344CB8AC3E}">
        <p14:creationId xmlns:p14="http://schemas.microsoft.com/office/powerpoint/2010/main" val="2212954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wipe(down)">
                                      <p:cBhvr>
                                        <p:cTn id="23" dur="580">
                                          <p:stCondLst>
                                            <p:cond delay="0"/>
                                          </p:stCondLst>
                                        </p:cTn>
                                        <p:tgtEl>
                                          <p:spTgt spid="3">
                                            <p:txEl>
                                              <p:pRg st="1" end="1"/>
                                            </p:txEl>
                                          </p:spTgt>
                                        </p:tgtEl>
                                      </p:cBhvr>
                                    </p:animEffect>
                                    <p:anim calcmode="lin" valueType="num">
                                      <p:cBhvr>
                                        <p:cTn id="2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1" end="1"/>
                                            </p:txEl>
                                          </p:spTgt>
                                        </p:tgtEl>
                                      </p:cBhvr>
                                      <p:to x="100000" y="60000"/>
                                    </p:animScale>
                                    <p:animScale>
                                      <p:cBhvr>
                                        <p:cTn id="30" dur="166" decel="50000">
                                          <p:stCondLst>
                                            <p:cond delay="676"/>
                                          </p:stCondLst>
                                        </p:cTn>
                                        <p:tgtEl>
                                          <p:spTgt spid="3">
                                            <p:txEl>
                                              <p:pRg st="1" end="1"/>
                                            </p:txEl>
                                          </p:spTgt>
                                        </p:tgtEl>
                                      </p:cBhvr>
                                      <p:to x="100000" y="100000"/>
                                    </p:animScale>
                                    <p:animScale>
                                      <p:cBhvr>
                                        <p:cTn id="31" dur="26">
                                          <p:stCondLst>
                                            <p:cond delay="1312"/>
                                          </p:stCondLst>
                                        </p:cTn>
                                        <p:tgtEl>
                                          <p:spTgt spid="3">
                                            <p:txEl>
                                              <p:pRg st="1" end="1"/>
                                            </p:txEl>
                                          </p:spTgt>
                                        </p:tgtEl>
                                      </p:cBhvr>
                                      <p:to x="100000" y="80000"/>
                                    </p:animScale>
                                    <p:animScale>
                                      <p:cBhvr>
                                        <p:cTn id="32" dur="166" decel="50000">
                                          <p:stCondLst>
                                            <p:cond delay="1338"/>
                                          </p:stCondLst>
                                        </p:cTn>
                                        <p:tgtEl>
                                          <p:spTgt spid="3">
                                            <p:txEl>
                                              <p:pRg st="1" end="1"/>
                                            </p:txEl>
                                          </p:spTgt>
                                        </p:tgtEl>
                                      </p:cBhvr>
                                      <p:to x="100000" y="100000"/>
                                    </p:animScale>
                                    <p:animScale>
                                      <p:cBhvr>
                                        <p:cTn id="33" dur="26">
                                          <p:stCondLst>
                                            <p:cond delay="1642"/>
                                          </p:stCondLst>
                                        </p:cTn>
                                        <p:tgtEl>
                                          <p:spTgt spid="3">
                                            <p:txEl>
                                              <p:pRg st="1" end="1"/>
                                            </p:txEl>
                                          </p:spTgt>
                                        </p:tgtEl>
                                      </p:cBhvr>
                                      <p:to x="100000" y="90000"/>
                                    </p:animScale>
                                    <p:animScale>
                                      <p:cBhvr>
                                        <p:cTn id="34" dur="166" decel="50000">
                                          <p:stCondLst>
                                            <p:cond delay="1668"/>
                                          </p:stCondLst>
                                        </p:cTn>
                                        <p:tgtEl>
                                          <p:spTgt spid="3">
                                            <p:txEl>
                                              <p:pRg st="1" end="1"/>
                                            </p:txEl>
                                          </p:spTgt>
                                        </p:tgtEl>
                                      </p:cBhvr>
                                      <p:to x="100000" y="100000"/>
                                    </p:animScale>
                                    <p:animScale>
                                      <p:cBhvr>
                                        <p:cTn id="35" dur="26">
                                          <p:stCondLst>
                                            <p:cond delay="1808"/>
                                          </p:stCondLst>
                                        </p:cTn>
                                        <p:tgtEl>
                                          <p:spTgt spid="3">
                                            <p:txEl>
                                              <p:pRg st="1" end="1"/>
                                            </p:txEl>
                                          </p:spTgt>
                                        </p:tgtEl>
                                      </p:cBhvr>
                                      <p:to x="100000" y="95000"/>
                                    </p:animScale>
                                    <p:animScale>
                                      <p:cBhvr>
                                        <p:cTn id="36" dur="166" decel="50000">
                                          <p:stCondLst>
                                            <p:cond delay="1834"/>
                                          </p:stCondLst>
                                        </p:cTn>
                                        <p:tgtEl>
                                          <p:spTgt spid="3">
                                            <p:txEl>
                                              <p:pRg st="1" end="1"/>
                                            </p:txEl>
                                          </p:spTgt>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Effect transition="in" filter="wipe(down)">
                                      <p:cBhvr>
                                        <p:cTn id="39" dur="580">
                                          <p:stCondLst>
                                            <p:cond delay="0"/>
                                          </p:stCondLst>
                                        </p:cTn>
                                        <p:tgtEl>
                                          <p:spTgt spid="3">
                                            <p:txEl>
                                              <p:pRg st="2" end="2"/>
                                            </p:txEl>
                                          </p:spTgt>
                                        </p:tgtEl>
                                      </p:cBhvr>
                                    </p:animEffect>
                                    <p:anim calcmode="lin" valueType="num">
                                      <p:cBhvr>
                                        <p:cTn id="40"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3">
                                            <p:txEl>
                                              <p:pRg st="2" end="2"/>
                                            </p:txEl>
                                          </p:spTgt>
                                        </p:tgtEl>
                                      </p:cBhvr>
                                      <p:to x="100000" y="60000"/>
                                    </p:animScale>
                                    <p:animScale>
                                      <p:cBhvr>
                                        <p:cTn id="46" dur="166" decel="50000">
                                          <p:stCondLst>
                                            <p:cond delay="676"/>
                                          </p:stCondLst>
                                        </p:cTn>
                                        <p:tgtEl>
                                          <p:spTgt spid="3">
                                            <p:txEl>
                                              <p:pRg st="2" end="2"/>
                                            </p:txEl>
                                          </p:spTgt>
                                        </p:tgtEl>
                                      </p:cBhvr>
                                      <p:to x="100000" y="100000"/>
                                    </p:animScale>
                                    <p:animScale>
                                      <p:cBhvr>
                                        <p:cTn id="47" dur="26">
                                          <p:stCondLst>
                                            <p:cond delay="1312"/>
                                          </p:stCondLst>
                                        </p:cTn>
                                        <p:tgtEl>
                                          <p:spTgt spid="3">
                                            <p:txEl>
                                              <p:pRg st="2" end="2"/>
                                            </p:txEl>
                                          </p:spTgt>
                                        </p:tgtEl>
                                      </p:cBhvr>
                                      <p:to x="100000" y="80000"/>
                                    </p:animScale>
                                    <p:animScale>
                                      <p:cBhvr>
                                        <p:cTn id="48" dur="166" decel="50000">
                                          <p:stCondLst>
                                            <p:cond delay="1338"/>
                                          </p:stCondLst>
                                        </p:cTn>
                                        <p:tgtEl>
                                          <p:spTgt spid="3">
                                            <p:txEl>
                                              <p:pRg st="2" end="2"/>
                                            </p:txEl>
                                          </p:spTgt>
                                        </p:tgtEl>
                                      </p:cBhvr>
                                      <p:to x="100000" y="100000"/>
                                    </p:animScale>
                                    <p:animScale>
                                      <p:cBhvr>
                                        <p:cTn id="49" dur="26">
                                          <p:stCondLst>
                                            <p:cond delay="1642"/>
                                          </p:stCondLst>
                                        </p:cTn>
                                        <p:tgtEl>
                                          <p:spTgt spid="3">
                                            <p:txEl>
                                              <p:pRg st="2" end="2"/>
                                            </p:txEl>
                                          </p:spTgt>
                                        </p:tgtEl>
                                      </p:cBhvr>
                                      <p:to x="100000" y="90000"/>
                                    </p:animScale>
                                    <p:animScale>
                                      <p:cBhvr>
                                        <p:cTn id="50" dur="166" decel="50000">
                                          <p:stCondLst>
                                            <p:cond delay="1668"/>
                                          </p:stCondLst>
                                        </p:cTn>
                                        <p:tgtEl>
                                          <p:spTgt spid="3">
                                            <p:txEl>
                                              <p:pRg st="2" end="2"/>
                                            </p:txEl>
                                          </p:spTgt>
                                        </p:tgtEl>
                                      </p:cBhvr>
                                      <p:to x="100000" y="100000"/>
                                    </p:animScale>
                                    <p:animScale>
                                      <p:cBhvr>
                                        <p:cTn id="51" dur="26">
                                          <p:stCondLst>
                                            <p:cond delay="1808"/>
                                          </p:stCondLst>
                                        </p:cTn>
                                        <p:tgtEl>
                                          <p:spTgt spid="3">
                                            <p:txEl>
                                              <p:pRg st="2" end="2"/>
                                            </p:txEl>
                                          </p:spTgt>
                                        </p:tgtEl>
                                      </p:cBhvr>
                                      <p:to x="100000" y="95000"/>
                                    </p:animScale>
                                    <p:animScale>
                                      <p:cBhvr>
                                        <p:cTn id="52" dur="166" decel="50000">
                                          <p:stCondLst>
                                            <p:cond delay="1834"/>
                                          </p:stCondLst>
                                        </p:cTn>
                                        <p:tgtEl>
                                          <p:spTgt spid="3">
                                            <p:txEl>
                                              <p:pRg st="2" end="2"/>
                                            </p:txEl>
                                          </p:spTgt>
                                        </p:tgtEl>
                                      </p:cBhvr>
                                      <p:to x="100000" y="100000"/>
                                    </p:animScale>
                                  </p:childTnLst>
                                </p:cTn>
                              </p:par>
                              <p:par>
                                <p:cTn id="53" presetID="26" presetClass="entr" presetSubtype="0" fill="hold" nodeType="withEffect">
                                  <p:stCondLst>
                                    <p:cond delay="0"/>
                                  </p:stCondLst>
                                  <p:childTnLst>
                                    <p:set>
                                      <p:cBhvr>
                                        <p:cTn id="54" dur="1" fill="hold">
                                          <p:stCondLst>
                                            <p:cond delay="0"/>
                                          </p:stCondLst>
                                        </p:cTn>
                                        <p:tgtEl>
                                          <p:spTgt spid="3">
                                            <p:txEl>
                                              <p:pRg st="3" end="3"/>
                                            </p:txEl>
                                          </p:spTgt>
                                        </p:tgtEl>
                                        <p:attrNameLst>
                                          <p:attrName>style.visibility</p:attrName>
                                        </p:attrNameLst>
                                      </p:cBhvr>
                                      <p:to>
                                        <p:strVal val="visible"/>
                                      </p:to>
                                    </p:set>
                                    <p:animEffect transition="in" filter="wipe(down)">
                                      <p:cBhvr>
                                        <p:cTn id="55" dur="580">
                                          <p:stCondLst>
                                            <p:cond delay="0"/>
                                          </p:stCondLst>
                                        </p:cTn>
                                        <p:tgtEl>
                                          <p:spTgt spid="3">
                                            <p:txEl>
                                              <p:pRg st="3" end="3"/>
                                            </p:txEl>
                                          </p:spTgt>
                                        </p:tgtEl>
                                      </p:cBhvr>
                                    </p:animEffect>
                                    <p:anim calcmode="lin" valueType="num">
                                      <p:cBhvr>
                                        <p:cTn id="56"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1" dur="26">
                                          <p:stCondLst>
                                            <p:cond delay="650"/>
                                          </p:stCondLst>
                                        </p:cTn>
                                        <p:tgtEl>
                                          <p:spTgt spid="3">
                                            <p:txEl>
                                              <p:pRg st="3" end="3"/>
                                            </p:txEl>
                                          </p:spTgt>
                                        </p:tgtEl>
                                      </p:cBhvr>
                                      <p:to x="100000" y="60000"/>
                                    </p:animScale>
                                    <p:animScale>
                                      <p:cBhvr>
                                        <p:cTn id="62" dur="166" decel="50000">
                                          <p:stCondLst>
                                            <p:cond delay="676"/>
                                          </p:stCondLst>
                                        </p:cTn>
                                        <p:tgtEl>
                                          <p:spTgt spid="3">
                                            <p:txEl>
                                              <p:pRg st="3" end="3"/>
                                            </p:txEl>
                                          </p:spTgt>
                                        </p:tgtEl>
                                      </p:cBhvr>
                                      <p:to x="100000" y="100000"/>
                                    </p:animScale>
                                    <p:animScale>
                                      <p:cBhvr>
                                        <p:cTn id="63" dur="26">
                                          <p:stCondLst>
                                            <p:cond delay="1312"/>
                                          </p:stCondLst>
                                        </p:cTn>
                                        <p:tgtEl>
                                          <p:spTgt spid="3">
                                            <p:txEl>
                                              <p:pRg st="3" end="3"/>
                                            </p:txEl>
                                          </p:spTgt>
                                        </p:tgtEl>
                                      </p:cBhvr>
                                      <p:to x="100000" y="80000"/>
                                    </p:animScale>
                                    <p:animScale>
                                      <p:cBhvr>
                                        <p:cTn id="64" dur="166" decel="50000">
                                          <p:stCondLst>
                                            <p:cond delay="1338"/>
                                          </p:stCondLst>
                                        </p:cTn>
                                        <p:tgtEl>
                                          <p:spTgt spid="3">
                                            <p:txEl>
                                              <p:pRg st="3" end="3"/>
                                            </p:txEl>
                                          </p:spTgt>
                                        </p:tgtEl>
                                      </p:cBhvr>
                                      <p:to x="100000" y="100000"/>
                                    </p:animScale>
                                    <p:animScale>
                                      <p:cBhvr>
                                        <p:cTn id="65" dur="26">
                                          <p:stCondLst>
                                            <p:cond delay="1642"/>
                                          </p:stCondLst>
                                        </p:cTn>
                                        <p:tgtEl>
                                          <p:spTgt spid="3">
                                            <p:txEl>
                                              <p:pRg st="3" end="3"/>
                                            </p:txEl>
                                          </p:spTgt>
                                        </p:tgtEl>
                                      </p:cBhvr>
                                      <p:to x="100000" y="90000"/>
                                    </p:animScale>
                                    <p:animScale>
                                      <p:cBhvr>
                                        <p:cTn id="66" dur="166" decel="50000">
                                          <p:stCondLst>
                                            <p:cond delay="1668"/>
                                          </p:stCondLst>
                                        </p:cTn>
                                        <p:tgtEl>
                                          <p:spTgt spid="3">
                                            <p:txEl>
                                              <p:pRg st="3" end="3"/>
                                            </p:txEl>
                                          </p:spTgt>
                                        </p:tgtEl>
                                      </p:cBhvr>
                                      <p:to x="100000" y="100000"/>
                                    </p:animScale>
                                    <p:animScale>
                                      <p:cBhvr>
                                        <p:cTn id="67" dur="26">
                                          <p:stCondLst>
                                            <p:cond delay="1808"/>
                                          </p:stCondLst>
                                        </p:cTn>
                                        <p:tgtEl>
                                          <p:spTgt spid="3">
                                            <p:txEl>
                                              <p:pRg st="3" end="3"/>
                                            </p:txEl>
                                          </p:spTgt>
                                        </p:tgtEl>
                                      </p:cBhvr>
                                      <p:to x="100000" y="95000"/>
                                    </p:animScale>
                                    <p:animScale>
                                      <p:cBhvr>
                                        <p:cTn id="68" dur="166" decel="50000">
                                          <p:stCondLst>
                                            <p:cond delay="1834"/>
                                          </p:stCondLst>
                                        </p:cTn>
                                        <p:tgtEl>
                                          <p:spTgt spid="3">
                                            <p:txEl>
                                              <p:pRg st="3" end="3"/>
                                            </p:txEl>
                                          </p:spTgt>
                                        </p:tgtEl>
                                      </p:cBhvr>
                                      <p:to x="100000" y="100000"/>
                                    </p:animScale>
                                  </p:childTnLst>
                                </p:cTn>
                              </p:par>
                              <p:par>
                                <p:cTn id="69" presetID="26" presetClass="entr" presetSubtype="0" fill="hold" nodeType="withEffect">
                                  <p:stCondLst>
                                    <p:cond delay="0"/>
                                  </p:stCondLst>
                                  <p:childTnLst>
                                    <p:set>
                                      <p:cBhvr>
                                        <p:cTn id="70" dur="1" fill="hold">
                                          <p:stCondLst>
                                            <p:cond delay="0"/>
                                          </p:stCondLst>
                                        </p:cTn>
                                        <p:tgtEl>
                                          <p:spTgt spid="3">
                                            <p:txEl>
                                              <p:pRg st="4" end="4"/>
                                            </p:txEl>
                                          </p:spTgt>
                                        </p:tgtEl>
                                        <p:attrNameLst>
                                          <p:attrName>style.visibility</p:attrName>
                                        </p:attrNameLst>
                                      </p:cBhvr>
                                      <p:to>
                                        <p:strVal val="visible"/>
                                      </p:to>
                                    </p:set>
                                    <p:animEffect transition="in" filter="wipe(down)">
                                      <p:cBhvr>
                                        <p:cTn id="71" dur="580">
                                          <p:stCondLst>
                                            <p:cond delay="0"/>
                                          </p:stCondLst>
                                        </p:cTn>
                                        <p:tgtEl>
                                          <p:spTgt spid="3">
                                            <p:txEl>
                                              <p:pRg st="4" end="4"/>
                                            </p:txEl>
                                          </p:spTgt>
                                        </p:tgtEl>
                                      </p:cBhvr>
                                    </p:animEffect>
                                    <p:anim calcmode="lin" valueType="num">
                                      <p:cBhvr>
                                        <p:cTn id="72"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77" dur="26">
                                          <p:stCondLst>
                                            <p:cond delay="650"/>
                                          </p:stCondLst>
                                        </p:cTn>
                                        <p:tgtEl>
                                          <p:spTgt spid="3">
                                            <p:txEl>
                                              <p:pRg st="4" end="4"/>
                                            </p:txEl>
                                          </p:spTgt>
                                        </p:tgtEl>
                                      </p:cBhvr>
                                      <p:to x="100000" y="60000"/>
                                    </p:animScale>
                                    <p:animScale>
                                      <p:cBhvr>
                                        <p:cTn id="78" dur="166" decel="50000">
                                          <p:stCondLst>
                                            <p:cond delay="676"/>
                                          </p:stCondLst>
                                        </p:cTn>
                                        <p:tgtEl>
                                          <p:spTgt spid="3">
                                            <p:txEl>
                                              <p:pRg st="4" end="4"/>
                                            </p:txEl>
                                          </p:spTgt>
                                        </p:tgtEl>
                                      </p:cBhvr>
                                      <p:to x="100000" y="100000"/>
                                    </p:animScale>
                                    <p:animScale>
                                      <p:cBhvr>
                                        <p:cTn id="79" dur="26">
                                          <p:stCondLst>
                                            <p:cond delay="1312"/>
                                          </p:stCondLst>
                                        </p:cTn>
                                        <p:tgtEl>
                                          <p:spTgt spid="3">
                                            <p:txEl>
                                              <p:pRg st="4" end="4"/>
                                            </p:txEl>
                                          </p:spTgt>
                                        </p:tgtEl>
                                      </p:cBhvr>
                                      <p:to x="100000" y="80000"/>
                                    </p:animScale>
                                    <p:animScale>
                                      <p:cBhvr>
                                        <p:cTn id="80" dur="166" decel="50000">
                                          <p:stCondLst>
                                            <p:cond delay="1338"/>
                                          </p:stCondLst>
                                        </p:cTn>
                                        <p:tgtEl>
                                          <p:spTgt spid="3">
                                            <p:txEl>
                                              <p:pRg st="4" end="4"/>
                                            </p:txEl>
                                          </p:spTgt>
                                        </p:tgtEl>
                                      </p:cBhvr>
                                      <p:to x="100000" y="100000"/>
                                    </p:animScale>
                                    <p:animScale>
                                      <p:cBhvr>
                                        <p:cTn id="81" dur="26">
                                          <p:stCondLst>
                                            <p:cond delay="1642"/>
                                          </p:stCondLst>
                                        </p:cTn>
                                        <p:tgtEl>
                                          <p:spTgt spid="3">
                                            <p:txEl>
                                              <p:pRg st="4" end="4"/>
                                            </p:txEl>
                                          </p:spTgt>
                                        </p:tgtEl>
                                      </p:cBhvr>
                                      <p:to x="100000" y="90000"/>
                                    </p:animScale>
                                    <p:animScale>
                                      <p:cBhvr>
                                        <p:cTn id="82" dur="166" decel="50000">
                                          <p:stCondLst>
                                            <p:cond delay="1668"/>
                                          </p:stCondLst>
                                        </p:cTn>
                                        <p:tgtEl>
                                          <p:spTgt spid="3">
                                            <p:txEl>
                                              <p:pRg st="4" end="4"/>
                                            </p:txEl>
                                          </p:spTgt>
                                        </p:tgtEl>
                                      </p:cBhvr>
                                      <p:to x="100000" y="100000"/>
                                    </p:animScale>
                                    <p:animScale>
                                      <p:cBhvr>
                                        <p:cTn id="83" dur="26">
                                          <p:stCondLst>
                                            <p:cond delay="1808"/>
                                          </p:stCondLst>
                                        </p:cTn>
                                        <p:tgtEl>
                                          <p:spTgt spid="3">
                                            <p:txEl>
                                              <p:pRg st="4" end="4"/>
                                            </p:txEl>
                                          </p:spTgt>
                                        </p:tgtEl>
                                      </p:cBhvr>
                                      <p:to x="100000" y="95000"/>
                                    </p:animScale>
                                    <p:animScale>
                                      <p:cBhvr>
                                        <p:cTn id="84" dur="166" decel="50000">
                                          <p:stCondLst>
                                            <p:cond delay="1834"/>
                                          </p:stCondLst>
                                        </p:cTn>
                                        <p:tgtEl>
                                          <p:spTgt spid="3">
                                            <p:txEl>
                                              <p:pRg st="4" end="4"/>
                                            </p:txEl>
                                          </p:spTgt>
                                        </p:tgtEl>
                                      </p:cBhvr>
                                      <p:to x="100000" y="100000"/>
                                    </p:animScale>
                                  </p:childTnLst>
                                </p:cTn>
                              </p:par>
                              <p:par>
                                <p:cTn id="85" presetID="26" presetClass="entr" presetSubtype="0" fill="hold" nodeType="withEffect">
                                  <p:stCondLst>
                                    <p:cond delay="0"/>
                                  </p:stCondLst>
                                  <p:childTnLst>
                                    <p:set>
                                      <p:cBhvr>
                                        <p:cTn id="86" dur="1" fill="hold">
                                          <p:stCondLst>
                                            <p:cond delay="0"/>
                                          </p:stCondLst>
                                        </p:cTn>
                                        <p:tgtEl>
                                          <p:spTgt spid="3">
                                            <p:txEl>
                                              <p:pRg st="5" end="5"/>
                                            </p:txEl>
                                          </p:spTgt>
                                        </p:tgtEl>
                                        <p:attrNameLst>
                                          <p:attrName>style.visibility</p:attrName>
                                        </p:attrNameLst>
                                      </p:cBhvr>
                                      <p:to>
                                        <p:strVal val="visible"/>
                                      </p:to>
                                    </p:set>
                                    <p:animEffect transition="in" filter="wipe(down)">
                                      <p:cBhvr>
                                        <p:cTn id="87" dur="580">
                                          <p:stCondLst>
                                            <p:cond delay="0"/>
                                          </p:stCondLst>
                                        </p:cTn>
                                        <p:tgtEl>
                                          <p:spTgt spid="3">
                                            <p:txEl>
                                              <p:pRg st="5" end="5"/>
                                            </p:txEl>
                                          </p:spTgt>
                                        </p:tgtEl>
                                      </p:cBhvr>
                                    </p:animEffect>
                                    <p:anim calcmode="lin" valueType="num">
                                      <p:cBhvr>
                                        <p:cTn id="88"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93" dur="26">
                                          <p:stCondLst>
                                            <p:cond delay="650"/>
                                          </p:stCondLst>
                                        </p:cTn>
                                        <p:tgtEl>
                                          <p:spTgt spid="3">
                                            <p:txEl>
                                              <p:pRg st="5" end="5"/>
                                            </p:txEl>
                                          </p:spTgt>
                                        </p:tgtEl>
                                      </p:cBhvr>
                                      <p:to x="100000" y="60000"/>
                                    </p:animScale>
                                    <p:animScale>
                                      <p:cBhvr>
                                        <p:cTn id="94" dur="166" decel="50000">
                                          <p:stCondLst>
                                            <p:cond delay="676"/>
                                          </p:stCondLst>
                                        </p:cTn>
                                        <p:tgtEl>
                                          <p:spTgt spid="3">
                                            <p:txEl>
                                              <p:pRg st="5" end="5"/>
                                            </p:txEl>
                                          </p:spTgt>
                                        </p:tgtEl>
                                      </p:cBhvr>
                                      <p:to x="100000" y="100000"/>
                                    </p:animScale>
                                    <p:animScale>
                                      <p:cBhvr>
                                        <p:cTn id="95" dur="26">
                                          <p:stCondLst>
                                            <p:cond delay="1312"/>
                                          </p:stCondLst>
                                        </p:cTn>
                                        <p:tgtEl>
                                          <p:spTgt spid="3">
                                            <p:txEl>
                                              <p:pRg st="5" end="5"/>
                                            </p:txEl>
                                          </p:spTgt>
                                        </p:tgtEl>
                                      </p:cBhvr>
                                      <p:to x="100000" y="80000"/>
                                    </p:animScale>
                                    <p:animScale>
                                      <p:cBhvr>
                                        <p:cTn id="96" dur="166" decel="50000">
                                          <p:stCondLst>
                                            <p:cond delay="1338"/>
                                          </p:stCondLst>
                                        </p:cTn>
                                        <p:tgtEl>
                                          <p:spTgt spid="3">
                                            <p:txEl>
                                              <p:pRg st="5" end="5"/>
                                            </p:txEl>
                                          </p:spTgt>
                                        </p:tgtEl>
                                      </p:cBhvr>
                                      <p:to x="100000" y="100000"/>
                                    </p:animScale>
                                    <p:animScale>
                                      <p:cBhvr>
                                        <p:cTn id="97" dur="26">
                                          <p:stCondLst>
                                            <p:cond delay="1642"/>
                                          </p:stCondLst>
                                        </p:cTn>
                                        <p:tgtEl>
                                          <p:spTgt spid="3">
                                            <p:txEl>
                                              <p:pRg st="5" end="5"/>
                                            </p:txEl>
                                          </p:spTgt>
                                        </p:tgtEl>
                                      </p:cBhvr>
                                      <p:to x="100000" y="90000"/>
                                    </p:animScale>
                                    <p:animScale>
                                      <p:cBhvr>
                                        <p:cTn id="98" dur="166" decel="50000">
                                          <p:stCondLst>
                                            <p:cond delay="1668"/>
                                          </p:stCondLst>
                                        </p:cTn>
                                        <p:tgtEl>
                                          <p:spTgt spid="3">
                                            <p:txEl>
                                              <p:pRg st="5" end="5"/>
                                            </p:txEl>
                                          </p:spTgt>
                                        </p:tgtEl>
                                      </p:cBhvr>
                                      <p:to x="100000" y="100000"/>
                                    </p:animScale>
                                    <p:animScale>
                                      <p:cBhvr>
                                        <p:cTn id="99" dur="26">
                                          <p:stCondLst>
                                            <p:cond delay="1808"/>
                                          </p:stCondLst>
                                        </p:cTn>
                                        <p:tgtEl>
                                          <p:spTgt spid="3">
                                            <p:txEl>
                                              <p:pRg st="5" end="5"/>
                                            </p:txEl>
                                          </p:spTgt>
                                        </p:tgtEl>
                                      </p:cBhvr>
                                      <p:to x="100000" y="95000"/>
                                    </p:animScale>
                                    <p:animScale>
                                      <p:cBhvr>
                                        <p:cTn id="100" dur="166" decel="50000">
                                          <p:stCondLst>
                                            <p:cond delay="1834"/>
                                          </p:stCondLst>
                                        </p:cTn>
                                        <p:tgtEl>
                                          <p:spTgt spid="3">
                                            <p:txEl>
                                              <p:pRg st="5" end="5"/>
                                            </p:txEl>
                                          </p:spTgt>
                                        </p:tgtEl>
                                      </p:cBhvr>
                                      <p:to x="100000" y="100000"/>
                                    </p:animScale>
                                  </p:childTnLst>
                                </p:cTn>
                              </p:par>
                              <p:par>
                                <p:cTn id="101" presetID="26" presetClass="entr" presetSubtype="0" fill="hold" nodeType="withEffect">
                                  <p:stCondLst>
                                    <p:cond delay="0"/>
                                  </p:stCondLst>
                                  <p:childTnLst>
                                    <p:set>
                                      <p:cBhvr>
                                        <p:cTn id="102" dur="1" fill="hold">
                                          <p:stCondLst>
                                            <p:cond delay="0"/>
                                          </p:stCondLst>
                                        </p:cTn>
                                        <p:tgtEl>
                                          <p:spTgt spid="3">
                                            <p:txEl>
                                              <p:pRg st="6" end="6"/>
                                            </p:txEl>
                                          </p:spTgt>
                                        </p:tgtEl>
                                        <p:attrNameLst>
                                          <p:attrName>style.visibility</p:attrName>
                                        </p:attrNameLst>
                                      </p:cBhvr>
                                      <p:to>
                                        <p:strVal val="visible"/>
                                      </p:to>
                                    </p:set>
                                    <p:animEffect transition="in" filter="wipe(down)">
                                      <p:cBhvr>
                                        <p:cTn id="103" dur="580">
                                          <p:stCondLst>
                                            <p:cond delay="0"/>
                                          </p:stCondLst>
                                        </p:cTn>
                                        <p:tgtEl>
                                          <p:spTgt spid="3">
                                            <p:txEl>
                                              <p:pRg st="6" end="6"/>
                                            </p:txEl>
                                          </p:spTgt>
                                        </p:tgtEl>
                                      </p:cBhvr>
                                    </p:animEffect>
                                    <p:anim calcmode="lin" valueType="num">
                                      <p:cBhvr>
                                        <p:cTn id="104"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05"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06"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07"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08"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09" dur="26">
                                          <p:stCondLst>
                                            <p:cond delay="650"/>
                                          </p:stCondLst>
                                        </p:cTn>
                                        <p:tgtEl>
                                          <p:spTgt spid="3">
                                            <p:txEl>
                                              <p:pRg st="6" end="6"/>
                                            </p:txEl>
                                          </p:spTgt>
                                        </p:tgtEl>
                                      </p:cBhvr>
                                      <p:to x="100000" y="60000"/>
                                    </p:animScale>
                                    <p:animScale>
                                      <p:cBhvr>
                                        <p:cTn id="110" dur="166" decel="50000">
                                          <p:stCondLst>
                                            <p:cond delay="676"/>
                                          </p:stCondLst>
                                        </p:cTn>
                                        <p:tgtEl>
                                          <p:spTgt spid="3">
                                            <p:txEl>
                                              <p:pRg st="6" end="6"/>
                                            </p:txEl>
                                          </p:spTgt>
                                        </p:tgtEl>
                                      </p:cBhvr>
                                      <p:to x="100000" y="100000"/>
                                    </p:animScale>
                                    <p:animScale>
                                      <p:cBhvr>
                                        <p:cTn id="111" dur="26">
                                          <p:stCondLst>
                                            <p:cond delay="1312"/>
                                          </p:stCondLst>
                                        </p:cTn>
                                        <p:tgtEl>
                                          <p:spTgt spid="3">
                                            <p:txEl>
                                              <p:pRg st="6" end="6"/>
                                            </p:txEl>
                                          </p:spTgt>
                                        </p:tgtEl>
                                      </p:cBhvr>
                                      <p:to x="100000" y="80000"/>
                                    </p:animScale>
                                    <p:animScale>
                                      <p:cBhvr>
                                        <p:cTn id="112" dur="166" decel="50000">
                                          <p:stCondLst>
                                            <p:cond delay="1338"/>
                                          </p:stCondLst>
                                        </p:cTn>
                                        <p:tgtEl>
                                          <p:spTgt spid="3">
                                            <p:txEl>
                                              <p:pRg st="6" end="6"/>
                                            </p:txEl>
                                          </p:spTgt>
                                        </p:tgtEl>
                                      </p:cBhvr>
                                      <p:to x="100000" y="100000"/>
                                    </p:animScale>
                                    <p:animScale>
                                      <p:cBhvr>
                                        <p:cTn id="113" dur="26">
                                          <p:stCondLst>
                                            <p:cond delay="1642"/>
                                          </p:stCondLst>
                                        </p:cTn>
                                        <p:tgtEl>
                                          <p:spTgt spid="3">
                                            <p:txEl>
                                              <p:pRg st="6" end="6"/>
                                            </p:txEl>
                                          </p:spTgt>
                                        </p:tgtEl>
                                      </p:cBhvr>
                                      <p:to x="100000" y="90000"/>
                                    </p:animScale>
                                    <p:animScale>
                                      <p:cBhvr>
                                        <p:cTn id="114" dur="166" decel="50000">
                                          <p:stCondLst>
                                            <p:cond delay="1668"/>
                                          </p:stCondLst>
                                        </p:cTn>
                                        <p:tgtEl>
                                          <p:spTgt spid="3">
                                            <p:txEl>
                                              <p:pRg st="6" end="6"/>
                                            </p:txEl>
                                          </p:spTgt>
                                        </p:tgtEl>
                                      </p:cBhvr>
                                      <p:to x="100000" y="100000"/>
                                    </p:animScale>
                                    <p:animScale>
                                      <p:cBhvr>
                                        <p:cTn id="115" dur="26">
                                          <p:stCondLst>
                                            <p:cond delay="1808"/>
                                          </p:stCondLst>
                                        </p:cTn>
                                        <p:tgtEl>
                                          <p:spTgt spid="3">
                                            <p:txEl>
                                              <p:pRg st="6" end="6"/>
                                            </p:txEl>
                                          </p:spTgt>
                                        </p:tgtEl>
                                      </p:cBhvr>
                                      <p:to x="100000" y="95000"/>
                                    </p:animScale>
                                    <p:animScale>
                                      <p:cBhvr>
                                        <p:cTn id="116" dur="166" decel="50000">
                                          <p:stCondLst>
                                            <p:cond delay="1834"/>
                                          </p:stCondLst>
                                        </p:cTn>
                                        <p:tgtEl>
                                          <p:spTgt spid="3">
                                            <p:txEl>
                                              <p:pRg st="6" end="6"/>
                                            </p:txEl>
                                          </p:spTgt>
                                        </p:tgtEl>
                                      </p:cBhvr>
                                      <p:to x="100000" y="100000"/>
                                    </p:animScale>
                                  </p:childTnLst>
                                </p:cTn>
                              </p:par>
                              <p:par>
                                <p:cTn id="117" presetID="26" presetClass="entr" presetSubtype="0" fill="hold" nodeType="withEffect">
                                  <p:stCondLst>
                                    <p:cond delay="0"/>
                                  </p:stCondLst>
                                  <p:childTnLst>
                                    <p:set>
                                      <p:cBhvr>
                                        <p:cTn id="118" dur="1" fill="hold">
                                          <p:stCondLst>
                                            <p:cond delay="0"/>
                                          </p:stCondLst>
                                        </p:cTn>
                                        <p:tgtEl>
                                          <p:spTgt spid="3">
                                            <p:txEl>
                                              <p:pRg st="7" end="7"/>
                                            </p:txEl>
                                          </p:spTgt>
                                        </p:tgtEl>
                                        <p:attrNameLst>
                                          <p:attrName>style.visibility</p:attrName>
                                        </p:attrNameLst>
                                      </p:cBhvr>
                                      <p:to>
                                        <p:strVal val="visible"/>
                                      </p:to>
                                    </p:set>
                                    <p:animEffect transition="in" filter="wipe(down)">
                                      <p:cBhvr>
                                        <p:cTn id="119" dur="580">
                                          <p:stCondLst>
                                            <p:cond delay="0"/>
                                          </p:stCondLst>
                                        </p:cTn>
                                        <p:tgtEl>
                                          <p:spTgt spid="3">
                                            <p:txEl>
                                              <p:pRg st="7" end="7"/>
                                            </p:txEl>
                                          </p:spTgt>
                                        </p:tgtEl>
                                      </p:cBhvr>
                                    </p:animEffect>
                                    <p:anim calcmode="lin" valueType="num">
                                      <p:cBhvr>
                                        <p:cTn id="120"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121"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122"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123"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124"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125" dur="26">
                                          <p:stCondLst>
                                            <p:cond delay="650"/>
                                          </p:stCondLst>
                                        </p:cTn>
                                        <p:tgtEl>
                                          <p:spTgt spid="3">
                                            <p:txEl>
                                              <p:pRg st="7" end="7"/>
                                            </p:txEl>
                                          </p:spTgt>
                                        </p:tgtEl>
                                      </p:cBhvr>
                                      <p:to x="100000" y="60000"/>
                                    </p:animScale>
                                    <p:animScale>
                                      <p:cBhvr>
                                        <p:cTn id="126" dur="166" decel="50000">
                                          <p:stCondLst>
                                            <p:cond delay="676"/>
                                          </p:stCondLst>
                                        </p:cTn>
                                        <p:tgtEl>
                                          <p:spTgt spid="3">
                                            <p:txEl>
                                              <p:pRg st="7" end="7"/>
                                            </p:txEl>
                                          </p:spTgt>
                                        </p:tgtEl>
                                      </p:cBhvr>
                                      <p:to x="100000" y="100000"/>
                                    </p:animScale>
                                    <p:animScale>
                                      <p:cBhvr>
                                        <p:cTn id="127" dur="26">
                                          <p:stCondLst>
                                            <p:cond delay="1312"/>
                                          </p:stCondLst>
                                        </p:cTn>
                                        <p:tgtEl>
                                          <p:spTgt spid="3">
                                            <p:txEl>
                                              <p:pRg st="7" end="7"/>
                                            </p:txEl>
                                          </p:spTgt>
                                        </p:tgtEl>
                                      </p:cBhvr>
                                      <p:to x="100000" y="80000"/>
                                    </p:animScale>
                                    <p:animScale>
                                      <p:cBhvr>
                                        <p:cTn id="128" dur="166" decel="50000">
                                          <p:stCondLst>
                                            <p:cond delay="1338"/>
                                          </p:stCondLst>
                                        </p:cTn>
                                        <p:tgtEl>
                                          <p:spTgt spid="3">
                                            <p:txEl>
                                              <p:pRg st="7" end="7"/>
                                            </p:txEl>
                                          </p:spTgt>
                                        </p:tgtEl>
                                      </p:cBhvr>
                                      <p:to x="100000" y="100000"/>
                                    </p:animScale>
                                    <p:animScale>
                                      <p:cBhvr>
                                        <p:cTn id="129" dur="26">
                                          <p:stCondLst>
                                            <p:cond delay="1642"/>
                                          </p:stCondLst>
                                        </p:cTn>
                                        <p:tgtEl>
                                          <p:spTgt spid="3">
                                            <p:txEl>
                                              <p:pRg st="7" end="7"/>
                                            </p:txEl>
                                          </p:spTgt>
                                        </p:tgtEl>
                                      </p:cBhvr>
                                      <p:to x="100000" y="90000"/>
                                    </p:animScale>
                                    <p:animScale>
                                      <p:cBhvr>
                                        <p:cTn id="130" dur="166" decel="50000">
                                          <p:stCondLst>
                                            <p:cond delay="1668"/>
                                          </p:stCondLst>
                                        </p:cTn>
                                        <p:tgtEl>
                                          <p:spTgt spid="3">
                                            <p:txEl>
                                              <p:pRg st="7" end="7"/>
                                            </p:txEl>
                                          </p:spTgt>
                                        </p:tgtEl>
                                      </p:cBhvr>
                                      <p:to x="100000" y="100000"/>
                                    </p:animScale>
                                    <p:animScale>
                                      <p:cBhvr>
                                        <p:cTn id="131" dur="26">
                                          <p:stCondLst>
                                            <p:cond delay="1808"/>
                                          </p:stCondLst>
                                        </p:cTn>
                                        <p:tgtEl>
                                          <p:spTgt spid="3">
                                            <p:txEl>
                                              <p:pRg st="7" end="7"/>
                                            </p:txEl>
                                          </p:spTgt>
                                        </p:tgtEl>
                                      </p:cBhvr>
                                      <p:to x="100000" y="95000"/>
                                    </p:animScale>
                                    <p:animScale>
                                      <p:cBhvr>
                                        <p:cTn id="132" dur="166" decel="50000">
                                          <p:stCondLst>
                                            <p:cond delay="1834"/>
                                          </p:stCondLst>
                                        </p:cTn>
                                        <p:tgtEl>
                                          <p:spTgt spid="3">
                                            <p:txEl>
                                              <p:pRg st="7" end="7"/>
                                            </p:txEl>
                                          </p:spTgt>
                                        </p:tgtEl>
                                      </p:cBhvr>
                                      <p:to x="100000" y="100000"/>
                                    </p:animScale>
                                  </p:childTnLst>
                                </p:cTn>
                              </p:par>
                              <p:par>
                                <p:cTn id="133" presetID="26" presetClass="entr" presetSubtype="0" fill="hold" nodeType="withEffect">
                                  <p:stCondLst>
                                    <p:cond delay="0"/>
                                  </p:stCondLst>
                                  <p:childTnLst>
                                    <p:set>
                                      <p:cBhvr>
                                        <p:cTn id="134" dur="1" fill="hold">
                                          <p:stCondLst>
                                            <p:cond delay="0"/>
                                          </p:stCondLst>
                                        </p:cTn>
                                        <p:tgtEl>
                                          <p:spTgt spid="3">
                                            <p:txEl>
                                              <p:pRg st="8" end="8"/>
                                            </p:txEl>
                                          </p:spTgt>
                                        </p:tgtEl>
                                        <p:attrNameLst>
                                          <p:attrName>style.visibility</p:attrName>
                                        </p:attrNameLst>
                                      </p:cBhvr>
                                      <p:to>
                                        <p:strVal val="visible"/>
                                      </p:to>
                                    </p:set>
                                    <p:animEffect transition="in" filter="wipe(down)">
                                      <p:cBhvr>
                                        <p:cTn id="135" dur="580">
                                          <p:stCondLst>
                                            <p:cond delay="0"/>
                                          </p:stCondLst>
                                        </p:cTn>
                                        <p:tgtEl>
                                          <p:spTgt spid="3">
                                            <p:txEl>
                                              <p:pRg st="8" end="8"/>
                                            </p:txEl>
                                          </p:spTgt>
                                        </p:tgtEl>
                                      </p:cBhvr>
                                    </p:animEffect>
                                    <p:anim calcmode="lin" valueType="num">
                                      <p:cBhvr>
                                        <p:cTn id="136" dur="1822" tmFilter="0,0; 0.14,0.36; 0.43,0.73; 0.71,0.91; 1.0,1.0">
                                          <p:stCondLst>
                                            <p:cond delay="0"/>
                                          </p:stCondLst>
                                        </p:cTn>
                                        <p:tgtEl>
                                          <p:spTgt spid="3">
                                            <p:txEl>
                                              <p:pRg st="8" end="8"/>
                                            </p:txEl>
                                          </p:spTgt>
                                        </p:tgtEl>
                                        <p:attrNameLst>
                                          <p:attrName>ppt_x</p:attrName>
                                        </p:attrNameLst>
                                      </p:cBhvr>
                                      <p:tavLst>
                                        <p:tav tm="0">
                                          <p:val>
                                            <p:strVal val="#ppt_x-0.25"/>
                                          </p:val>
                                        </p:tav>
                                        <p:tav tm="100000">
                                          <p:val>
                                            <p:strVal val="#ppt_x"/>
                                          </p:val>
                                        </p:tav>
                                      </p:tavLst>
                                    </p:anim>
                                    <p:anim calcmode="lin" valueType="num">
                                      <p:cBhvr>
                                        <p:cTn id="137" dur="664" tmFilter="0.0,0.0; 0.25,0.07; 0.50,0.2; 0.75,0.467; 1.0,1.0">
                                          <p:stCondLst>
                                            <p:cond delay="0"/>
                                          </p:stCondLst>
                                        </p:cTn>
                                        <p:tgtEl>
                                          <p:spTgt spid="3">
                                            <p:txEl>
                                              <p:pRg st="8" end="8"/>
                                            </p:txEl>
                                          </p:spTgt>
                                        </p:tgtEl>
                                        <p:attrNameLst>
                                          <p:attrName>ppt_y</p:attrName>
                                        </p:attrNameLst>
                                      </p:cBhvr>
                                      <p:tavLst>
                                        <p:tav tm="0" fmla="#ppt_y-sin(pi*$)/3">
                                          <p:val>
                                            <p:fltVal val="0.5"/>
                                          </p:val>
                                        </p:tav>
                                        <p:tav tm="100000">
                                          <p:val>
                                            <p:fltVal val="1"/>
                                          </p:val>
                                        </p:tav>
                                      </p:tavLst>
                                    </p:anim>
                                    <p:anim calcmode="lin" valueType="num">
                                      <p:cBhvr>
                                        <p:cTn id="138" dur="664" tmFilter="0, 0; 0.125,0.2665; 0.25,0.4; 0.375,0.465; 0.5,0.5;  0.625,0.535; 0.75,0.6; 0.875,0.7335; 1,1">
                                          <p:stCondLst>
                                            <p:cond delay="664"/>
                                          </p:stCondLst>
                                        </p:cTn>
                                        <p:tgtEl>
                                          <p:spTgt spid="3">
                                            <p:txEl>
                                              <p:pRg st="8" end="8"/>
                                            </p:txEl>
                                          </p:spTgt>
                                        </p:tgtEl>
                                        <p:attrNameLst>
                                          <p:attrName>ppt_y</p:attrName>
                                        </p:attrNameLst>
                                      </p:cBhvr>
                                      <p:tavLst>
                                        <p:tav tm="0" fmla="#ppt_y-sin(pi*$)/9">
                                          <p:val>
                                            <p:fltVal val="0"/>
                                          </p:val>
                                        </p:tav>
                                        <p:tav tm="100000">
                                          <p:val>
                                            <p:fltVal val="1"/>
                                          </p:val>
                                        </p:tav>
                                      </p:tavLst>
                                    </p:anim>
                                    <p:anim calcmode="lin" valueType="num">
                                      <p:cBhvr>
                                        <p:cTn id="139" dur="332" tmFilter="0, 0; 0.125,0.2665; 0.25,0.4; 0.375,0.465; 0.5,0.5;  0.625,0.535; 0.75,0.6; 0.875,0.7335; 1,1">
                                          <p:stCondLst>
                                            <p:cond delay="1324"/>
                                          </p:stCondLst>
                                        </p:cTn>
                                        <p:tgtEl>
                                          <p:spTgt spid="3">
                                            <p:txEl>
                                              <p:pRg st="8" end="8"/>
                                            </p:txEl>
                                          </p:spTgt>
                                        </p:tgtEl>
                                        <p:attrNameLst>
                                          <p:attrName>ppt_y</p:attrName>
                                        </p:attrNameLst>
                                      </p:cBhvr>
                                      <p:tavLst>
                                        <p:tav tm="0" fmla="#ppt_y-sin(pi*$)/27">
                                          <p:val>
                                            <p:fltVal val="0"/>
                                          </p:val>
                                        </p:tav>
                                        <p:tav tm="100000">
                                          <p:val>
                                            <p:fltVal val="1"/>
                                          </p:val>
                                        </p:tav>
                                      </p:tavLst>
                                    </p:anim>
                                    <p:anim calcmode="lin" valueType="num">
                                      <p:cBhvr>
                                        <p:cTn id="140" dur="164" tmFilter="0, 0; 0.125,0.2665; 0.25,0.4; 0.375,0.465; 0.5,0.5;  0.625,0.535; 0.75,0.6; 0.875,0.7335; 1,1">
                                          <p:stCondLst>
                                            <p:cond delay="1656"/>
                                          </p:stCondLst>
                                        </p:cTn>
                                        <p:tgtEl>
                                          <p:spTgt spid="3">
                                            <p:txEl>
                                              <p:pRg st="8" end="8"/>
                                            </p:txEl>
                                          </p:spTgt>
                                        </p:tgtEl>
                                        <p:attrNameLst>
                                          <p:attrName>ppt_y</p:attrName>
                                        </p:attrNameLst>
                                      </p:cBhvr>
                                      <p:tavLst>
                                        <p:tav tm="0" fmla="#ppt_y-sin(pi*$)/81">
                                          <p:val>
                                            <p:fltVal val="0"/>
                                          </p:val>
                                        </p:tav>
                                        <p:tav tm="100000">
                                          <p:val>
                                            <p:fltVal val="1"/>
                                          </p:val>
                                        </p:tav>
                                      </p:tavLst>
                                    </p:anim>
                                    <p:animScale>
                                      <p:cBhvr>
                                        <p:cTn id="141" dur="26">
                                          <p:stCondLst>
                                            <p:cond delay="650"/>
                                          </p:stCondLst>
                                        </p:cTn>
                                        <p:tgtEl>
                                          <p:spTgt spid="3">
                                            <p:txEl>
                                              <p:pRg st="8" end="8"/>
                                            </p:txEl>
                                          </p:spTgt>
                                        </p:tgtEl>
                                      </p:cBhvr>
                                      <p:to x="100000" y="60000"/>
                                    </p:animScale>
                                    <p:animScale>
                                      <p:cBhvr>
                                        <p:cTn id="142" dur="166" decel="50000">
                                          <p:stCondLst>
                                            <p:cond delay="676"/>
                                          </p:stCondLst>
                                        </p:cTn>
                                        <p:tgtEl>
                                          <p:spTgt spid="3">
                                            <p:txEl>
                                              <p:pRg st="8" end="8"/>
                                            </p:txEl>
                                          </p:spTgt>
                                        </p:tgtEl>
                                      </p:cBhvr>
                                      <p:to x="100000" y="100000"/>
                                    </p:animScale>
                                    <p:animScale>
                                      <p:cBhvr>
                                        <p:cTn id="143" dur="26">
                                          <p:stCondLst>
                                            <p:cond delay="1312"/>
                                          </p:stCondLst>
                                        </p:cTn>
                                        <p:tgtEl>
                                          <p:spTgt spid="3">
                                            <p:txEl>
                                              <p:pRg st="8" end="8"/>
                                            </p:txEl>
                                          </p:spTgt>
                                        </p:tgtEl>
                                      </p:cBhvr>
                                      <p:to x="100000" y="80000"/>
                                    </p:animScale>
                                    <p:animScale>
                                      <p:cBhvr>
                                        <p:cTn id="144" dur="166" decel="50000">
                                          <p:stCondLst>
                                            <p:cond delay="1338"/>
                                          </p:stCondLst>
                                        </p:cTn>
                                        <p:tgtEl>
                                          <p:spTgt spid="3">
                                            <p:txEl>
                                              <p:pRg st="8" end="8"/>
                                            </p:txEl>
                                          </p:spTgt>
                                        </p:tgtEl>
                                      </p:cBhvr>
                                      <p:to x="100000" y="100000"/>
                                    </p:animScale>
                                    <p:animScale>
                                      <p:cBhvr>
                                        <p:cTn id="145" dur="26">
                                          <p:stCondLst>
                                            <p:cond delay="1642"/>
                                          </p:stCondLst>
                                        </p:cTn>
                                        <p:tgtEl>
                                          <p:spTgt spid="3">
                                            <p:txEl>
                                              <p:pRg st="8" end="8"/>
                                            </p:txEl>
                                          </p:spTgt>
                                        </p:tgtEl>
                                      </p:cBhvr>
                                      <p:to x="100000" y="90000"/>
                                    </p:animScale>
                                    <p:animScale>
                                      <p:cBhvr>
                                        <p:cTn id="146" dur="166" decel="50000">
                                          <p:stCondLst>
                                            <p:cond delay="1668"/>
                                          </p:stCondLst>
                                        </p:cTn>
                                        <p:tgtEl>
                                          <p:spTgt spid="3">
                                            <p:txEl>
                                              <p:pRg st="8" end="8"/>
                                            </p:txEl>
                                          </p:spTgt>
                                        </p:tgtEl>
                                      </p:cBhvr>
                                      <p:to x="100000" y="100000"/>
                                    </p:animScale>
                                    <p:animScale>
                                      <p:cBhvr>
                                        <p:cTn id="147" dur="26">
                                          <p:stCondLst>
                                            <p:cond delay="1808"/>
                                          </p:stCondLst>
                                        </p:cTn>
                                        <p:tgtEl>
                                          <p:spTgt spid="3">
                                            <p:txEl>
                                              <p:pRg st="8" end="8"/>
                                            </p:txEl>
                                          </p:spTgt>
                                        </p:tgtEl>
                                      </p:cBhvr>
                                      <p:to x="100000" y="95000"/>
                                    </p:animScale>
                                    <p:animScale>
                                      <p:cBhvr>
                                        <p:cTn id="148" dur="166" decel="50000">
                                          <p:stCondLst>
                                            <p:cond delay="1834"/>
                                          </p:stCondLst>
                                        </p:cTn>
                                        <p:tgtEl>
                                          <p:spTgt spid="3">
                                            <p:txEl>
                                              <p:pRg st="8" end="8"/>
                                            </p:txEl>
                                          </p:spTgt>
                                        </p:tgtEl>
                                      </p:cBhvr>
                                      <p:to x="100000" y="100000"/>
                                    </p:animScale>
                                  </p:childTnLst>
                                </p:cTn>
                              </p:par>
                              <p:par>
                                <p:cTn id="149" presetID="26" presetClass="entr" presetSubtype="0" fill="hold" nodeType="withEffect">
                                  <p:stCondLst>
                                    <p:cond delay="0"/>
                                  </p:stCondLst>
                                  <p:childTnLst>
                                    <p:set>
                                      <p:cBhvr>
                                        <p:cTn id="150" dur="1" fill="hold">
                                          <p:stCondLst>
                                            <p:cond delay="0"/>
                                          </p:stCondLst>
                                        </p:cTn>
                                        <p:tgtEl>
                                          <p:spTgt spid="3">
                                            <p:txEl>
                                              <p:pRg st="9" end="9"/>
                                            </p:txEl>
                                          </p:spTgt>
                                        </p:tgtEl>
                                        <p:attrNameLst>
                                          <p:attrName>style.visibility</p:attrName>
                                        </p:attrNameLst>
                                      </p:cBhvr>
                                      <p:to>
                                        <p:strVal val="visible"/>
                                      </p:to>
                                    </p:set>
                                    <p:animEffect transition="in" filter="wipe(down)">
                                      <p:cBhvr>
                                        <p:cTn id="151" dur="580">
                                          <p:stCondLst>
                                            <p:cond delay="0"/>
                                          </p:stCondLst>
                                        </p:cTn>
                                        <p:tgtEl>
                                          <p:spTgt spid="3">
                                            <p:txEl>
                                              <p:pRg st="9" end="9"/>
                                            </p:txEl>
                                          </p:spTgt>
                                        </p:tgtEl>
                                      </p:cBhvr>
                                    </p:animEffect>
                                    <p:anim calcmode="lin" valueType="num">
                                      <p:cBhvr>
                                        <p:cTn id="152" dur="1822" tmFilter="0,0; 0.14,0.36; 0.43,0.73; 0.71,0.91; 1.0,1.0">
                                          <p:stCondLst>
                                            <p:cond delay="0"/>
                                          </p:stCondLst>
                                        </p:cTn>
                                        <p:tgtEl>
                                          <p:spTgt spid="3">
                                            <p:txEl>
                                              <p:pRg st="9" end="9"/>
                                            </p:txEl>
                                          </p:spTgt>
                                        </p:tgtEl>
                                        <p:attrNameLst>
                                          <p:attrName>ppt_x</p:attrName>
                                        </p:attrNameLst>
                                      </p:cBhvr>
                                      <p:tavLst>
                                        <p:tav tm="0">
                                          <p:val>
                                            <p:strVal val="#ppt_x-0.25"/>
                                          </p:val>
                                        </p:tav>
                                        <p:tav tm="100000">
                                          <p:val>
                                            <p:strVal val="#ppt_x"/>
                                          </p:val>
                                        </p:tav>
                                      </p:tavLst>
                                    </p:anim>
                                    <p:anim calcmode="lin" valueType="num">
                                      <p:cBhvr>
                                        <p:cTn id="153" dur="664" tmFilter="0.0,0.0; 0.25,0.07; 0.50,0.2; 0.75,0.467; 1.0,1.0">
                                          <p:stCondLst>
                                            <p:cond delay="0"/>
                                          </p:stCondLst>
                                        </p:cTn>
                                        <p:tgtEl>
                                          <p:spTgt spid="3">
                                            <p:txEl>
                                              <p:pRg st="9" end="9"/>
                                            </p:txEl>
                                          </p:spTgt>
                                        </p:tgtEl>
                                        <p:attrNameLst>
                                          <p:attrName>ppt_y</p:attrName>
                                        </p:attrNameLst>
                                      </p:cBhvr>
                                      <p:tavLst>
                                        <p:tav tm="0" fmla="#ppt_y-sin(pi*$)/3">
                                          <p:val>
                                            <p:fltVal val="0.5"/>
                                          </p:val>
                                        </p:tav>
                                        <p:tav tm="100000">
                                          <p:val>
                                            <p:fltVal val="1"/>
                                          </p:val>
                                        </p:tav>
                                      </p:tavLst>
                                    </p:anim>
                                    <p:anim calcmode="lin" valueType="num">
                                      <p:cBhvr>
                                        <p:cTn id="154" dur="664" tmFilter="0, 0; 0.125,0.2665; 0.25,0.4; 0.375,0.465; 0.5,0.5;  0.625,0.535; 0.75,0.6; 0.875,0.7335; 1,1">
                                          <p:stCondLst>
                                            <p:cond delay="664"/>
                                          </p:stCondLst>
                                        </p:cTn>
                                        <p:tgtEl>
                                          <p:spTgt spid="3">
                                            <p:txEl>
                                              <p:pRg st="9" end="9"/>
                                            </p:txEl>
                                          </p:spTgt>
                                        </p:tgtEl>
                                        <p:attrNameLst>
                                          <p:attrName>ppt_y</p:attrName>
                                        </p:attrNameLst>
                                      </p:cBhvr>
                                      <p:tavLst>
                                        <p:tav tm="0" fmla="#ppt_y-sin(pi*$)/9">
                                          <p:val>
                                            <p:fltVal val="0"/>
                                          </p:val>
                                        </p:tav>
                                        <p:tav tm="100000">
                                          <p:val>
                                            <p:fltVal val="1"/>
                                          </p:val>
                                        </p:tav>
                                      </p:tavLst>
                                    </p:anim>
                                    <p:anim calcmode="lin" valueType="num">
                                      <p:cBhvr>
                                        <p:cTn id="155" dur="332" tmFilter="0, 0; 0.125,0.2665; 0.25,0.4; 0.375,0.465; 0.5,0.5;  0.625,0.535; 0.75,0.6; 0.875,0.7335; 1,1">
                                          <p:stCondLst>
                                            <p:cond delay="1324"/>
                                          </p:stCondLst>
                                        </p:cTn>
                                        <p:tgtEl>
                                          <p:spTgt spid="3">
                                            <p:txEl>
                                              <p:pRg st="9" end="9"/>
                                            </p:txEl>
                                          </p:spTgt>
                                        </p:tgtEl>
                                        <p:attrNameLst>
                                          <p:attrName>ppt_y</p:attrName>
                                        </p:attrNameLst>
                                      </p:cBhvr>
                                      <p:tavLst>
                                        <p:tav tm="0" fmla="#ppt_y-sin(pi*$)/27">
                                          <p:val>
                                            <p:fltVal val="0"/>
                                          </p:val>
                                        </p:tav>
                                        <p:tav tm="100000">
                                          <p:val>
                                            <p:fltVal val="1"/>
                                          </p:val>
                                        </p:tav>
                                      </p:tavLst>
                                    </p:anim>
                                    <p:anim calcmode="lin" valueType="num">
                                      <p:cBhvr>
                                        <p:cTn id="156" dur="164" tmFilter="0, 0; 0.125,0.2665; 0.25,0.4; 0.375,0.465; 0.5,0.5;  0.625,0.535; 0.75,0.6; 0.875,0.7335; 1,1">
                                          <p:stCondLst>
                                            <p:cond delay="1656"/>
                                          </p:stCondLst>
                                        </p:cTn>
                                        <p:tgtEl>
                                          <p:spTgt spid="3">
                                            <p:txEl>
                                              <p:pRg st="9" end="9"/>
                                            </p:txEl>
                                          </p:spTgt>
                                        </p:tgtEl>
                                        <p:attrNameLst>
                                          <p:attrName>ppt_y</p:attrName>
                                        </p:attrNameLst>
                                      </p:cBhvr>
                                      <p:tavLst>
                                        <p:tav tm="0" fmla="#ppt_y-sin(pi*$)/81">
                                          <p:val>
                                            <p:fltVal val="0"/>
                                          </p:val>
                                        </p:tav>
                                        <p:tav tm="100000">
                                          <p:val>
                                            <p:fltVal val="1"/>
                                          </p:val>
                                        </p:tav>
                                      </p:tavLst>
                                    </p:anim>
                                    <p:animScale>
                                      <p:cBhvr>
                                        <p:cTn id="157" dur="26">
                                          <p:stCondLst>
                                            <p:cond delay="650"/>
                                          </p:stCondLst>
                                        </p:cTn>
                                        <p:tgtEl>
                                          <p:spTgt spid="3">
                                            <p:txEl>
                                              <p:pRg st="9" end="9"/>
                                            </p:txEl>
                                          </p:spTgt>
                                        </p:tgtEl>
                                      </p:cBhvr>
                                      <p:to x="100000" y="60000"/>
                                    </p:animScale>
                                    <p:animScale>
                                      <p:cBhvr>
                                        <p:cTn id="158" dur="166" decel="50000">
                                          <p:stCondLst>
                                            <p:cond delay="676"/>
                                          </p:stCondLst>
                                        </p:cTn>
                                        <p:tgtEl>
                                          <p:spTgt spid="3">
                                            <p:txEl>
                                              <p:pRg st="9" end="9"/>
                                            </p:txEl>
                                          </p:spTgt>
                                        </p:tgtEl>
                                      </p:cBhvr>
                                      <p:to x="100000" y="100000"/>
                                    </p:animScale>
                                    <p:animScale>
                                      <p:cBhvr>
                                        <p:cTn id="159" dur="26">
                                          <p:stCondLst>
                                            <p:cond delay="1312"/>
                                          </p:stCondLst>
                                        </p:cTn>
                                        <p:tgtEl>
                                          <p:spTgt spid="3">
                                            <p:txEl>
                                              <p:pRg st="9" end="9"/>
                                            </p:txEl>
                                          </p:spTgt>
                                        </p:tgtEl>
                                      </p:cBhvr>
                                      <p:to x="100000" y="80000"/>
                                    </p:animScale>
                                    <p:animScale>
                                      <p:cBhvr>
                                        <p:cTn id="160" dur="166" decel="50000">
                                          <p:stCondLst>
                                            <p:cond delay="1338"/>
                                          </p:stCondLst>
                                        </p:cTn>
                                        <p:tgtEl>
                                          <p:spTgt spid="3">
                                            <p:txEl>
                                              <p:pRg st="9" end="9"/>
                                            </p:txEl>
                                          </p:spTgt>
                                        </p:tgtEl>
                                      </p:cBhvr>
                                      <p:to x="100000" y="100000"/>
                                    </p:animScale>
                                    <p:animScale>
                                      <p:cBhvr>
                                        <p:cTn id="161" dur="26">
                                          <p:stCondLst>
                                            <p:cond delay="1642"/>
                                          </p:stCondLst>
                                        </p:cTn>
                                        <p:tgtEl>
                                          <p:spTgt spid="3">
                                            <p:txEl>
                                              <p:pRg st="9" end="9"/>
                                            </p:txEl>
                                          </p:spTgt>
                                        </p:tgtEl>
                                      </p:cBhvr>
                                      <p:to x="100000" y="90000"/>
                                    </p:animScale>
                                    <p:animScale>
                                      <p:cBhvr>
                                        <p:cTn id="162" dur="166" decel="50000">
                                          <p:stCondLst>
                                            <p:cond delay="1668"/>
                                          </p:stCondLst>
                                        </p:cTn>
                                        <p:tgtEl>
                                          <p:spTgt spid="3">
                                            <p:txEl>
                                              <p:pRg st="9" end="9"/>
                                            </p:txEl>
                                          </p:spTgt>
                                        </p:tgtEl>
                                      </p:cBhvr>
                                      <p:to x="100000" y="100000"/>
                                    </p:animScale>
                                    <p:animScale>
                                      <p:cBhvr>
                                        <p:cTn id="163" dur="26">
                                          <p:stCondLst>
                                            <p:cond delay="1808"/>
                                          </p:stCondLst>
                                        </p:cTn>
                                        <p:tgtEl>
                                          <p:spTgt spid="3">
                                            <p:txEl>
                                              <p:pRg st="9" end="9"/>
                                            </p:txEl>
                                          </p:spTgt>
                                        </p:tgtEl>
                                      </p:cBhvr>
                                      <p:to x="100000" y="95000"/>
                                    </p:animScale>
                                    <p:animScale>
                                      <p:cBhvr>
                                        <p:cTn id="164" dur="166" decel="50000">
                                          <p:stCondLst>
                                            <p:cond delay="1834"/>
                                          </p:stCondLst>
                                        </p:cTn>
                                        <p:tgtEl>
                                          <p:spTgt spid="3">
                                            <p:txEl>
                                              <p:pRg st="9" end="9"/>
                                            </p:txEl>
                                          </p:spTgt>
                                        </p:tgtEl>
                                      </p:cBhvr>
                                      <p:to x="100000" y="100000"/>
                                    </p:animScale>
                                  </p:childTnLst>
                                </p:cTn>
                              </p:par>
                              <p:par>
                                <p:cTn id="165" presetID="26" presetClass="entr" presetSubtype="0" fill="hold" nodeType="withEffect">
                                  <p:stCondLst>
                                    <p:cond delay="0"/>
                                  </p:stCondLst>
                                  <p:childTnLst>
                                    <p:set>
                                      <p:cBhvr>
                                        <p:cTn id="166" dur="1" fill="hold">
                                          <p:stCondLst>
                                            <p:cond delay="0"/>
                                          </p:stCondLst>
                                        </p:cTn>
                                        <p:tgtEl>
                                          <p:spTgt spid="3">
                                            <p:txEl>
                                              <p:pRg st="10" end="10"/>
                                            </p:txEl>
                                          </p:spTgt>
                                        </p:tgtEl>
                                        <p:attrNameLst>
                                          <p:attrName>style.visibility</p:attrName>
                                        </p:attrNameLst>
                                      </p:cBhvr>
                                      <p:to>
                                        <p:strVal val="visible"/>
                                      </p:to>
                                    </p:set>
                                    <p:animEffect transition="in" filter="wipe(down)">
                                      <p:cBhvr>
                                        <p:cTn id="167" dur="580">
                                          <p:stCondLst>
                                            <p:cond delay="0"/>
                                          </p:stCondLst>
                                        </p:cTn>
                                        <p:tgtEl>
                                          <p:spTgt spid="3">
                                            <p:txEl>
                                              <p:pRg st="10" end="10"/>
                                            </p:txEl>
                                          </p:spTgt>
                                        </p:tgtEl>
                                      </p:cBhvr>
                                    </p:animEffect>
                                    <p:anim calcmode="lin" valueType="num">
                                      <p:cBhvr>
                                        <p:cTn id="168" dur="1822" tmFilter="0,0; 0.14,0.36; 0.43,0.73; 0.71,0.91; 1.0,1.0">
                                          <p:stCondLst>
                                            <p:cond delay="0"/>
                                          </p:stCondLst>
                                        </p:cTn>
                                        <p:tgtEl>
                                          <p:spTgt spid="3">
                                            <p:txEl>
                                              <p:pRg st="10" end="10"/>
                                            </p:txEl>
                                          </p:spTgt>
                                        </p:tgtEl>
                                        <p:attrNameLst>
                                          <p:attrName>ppt_x</p:attrName>
                                        </p:attrNameLst>
                                      </p:cBhvr>
                                      <p:tavLst>
                                        <p:tav tm="0">
                                          <p:val>
                                            <p:strVal val="#ppt_x-0.25"/>
                                          </p:val>
                                        </p:tav>
                                        <p:tav tm="100000">
                                          <p:val>
                                            <p:strVal val="#ppt_x"/>
                                          </p:val>
                                        </p:tav>
                                      </p:tavLst>
                                    </p:anim>
                                    <p:anim calcmode="lin" valueType="num">
                                      <p:cBhvr>
                                        <p:cTn id="169" dur="664" tmFilter="0.0,0.0; 0.25,0.07; 0.50,0.2; 0.75,0.467; 1.0,1.0">
                                          <p:stCondLst>
                                            <p:cond delay="0"/>
                                          </p:stCondLst>
                                        </p:cTn>
                                        <p:tgtEl>
                                          <p:spTgt spid="3">
                                            <p:txEl>
                                              <p:pRg st="10" end="10"/>
                                            </p:txEl>
                                          </p:spTgt>
                                        </p:tgtEl>
                                        <p:attrNameLst>
                                          <p:attrName>ppt_y</p:attrName>
                                        </p:attrNameLst>
                                      </p:cBhvr>
                                      <p:tavLst>
                                        <p:tav tm="0" fmla="#ppt_y-sin(pi*$)/3">
                                          <p:val>
                                            <p:fltVal val="0.5"/>
                                          </p:val>
                                        </p:tav>
                                        <p:tav tm="100000">
                                          <p:val>
                                            <p:fltVal val="1"/>
                                          </p:val>
                                        </p:tav>
                                      </p:tavLst>
                                    </p:anim>
                                    <p:anim calcmode="lin" valueType="num">
                                      <p:cBhvr>
                                        <p:cTn id="170" dur="664" tmFilter="0, 0; 0.125,0.2665; 0.25,0.4; 0.375,0.465; 0.5,0.5;  0.625,0.535; 0.75,0.6; 0.875,0.7335; 1,1">
                                          <p:stCondLst>
                                            <p:cond delay="664"/>
                                          </p:stCondLst>
                                        </p:cTn>
                                        <p:tgtEl>
                                          <p:spTgt spid="3">
                                            <p:txEl>
                                              <p:pRg st="10" end="10"/>
                                            </p:txEl>
                                          </p:spTgt>
                                        </p:tgtEl>
                                        <p:attrNameLst>
                                          <p:attrName>ppt_y</p:attrName>
                                        </p:attrNameLst>
                                      </p:cBhvr>
                                      <p:tavLst>
                                        <p:tav tm="0" fmla="#ppt_y-sin(pi*$)/9">
                                          <p:val>
                                            <p:fltVal val="0"/>
                                          </p:val>
                                        </p:tav>
                                        <p:tav tm="100000">
                                          <p:val>
                                            <p:fltVal val="1"/>
                                          </p:val>
                                        </p:tav>
                                      </p:tavLst>
                                    </p:anim>
                                    <p:anim calcmode="lin" valueType="num">
                                      <p:cBhvr>
                                        <p:cTn id="171" dur="332" tmFilter="0, 0; 0.125,0.2665; 0.25,0.4; 0.375,0.465; 0.5,0.5;  0.625,0.535; 0.75,0.6; 0.875,0.7335; 1,1">
                                          <p:stCondLst>
                                            <p:cond delay="1324"/>
                                          </p:stCondLst>
                                        </p:cTn>
                                        <p:tgtEl>
                                          <p:spTgt spid="3">
                                            <p:txEl>
                                              <p:pRg st="10" end="10"/>
                                            </p:txEl>
                                          </p:spTgt>
                                        </p:tgtEl>
                                        <p:attrNameLst>
                                          <p:attrName>ppt_y</p:attrName>
                                        </p:attrNameLst>
                                      </p:cBhvr>
                                      <p:tavLst>
                                        <p:tav tm="0" fmla="#ppt_y-sin(pi*$)/27">
                                          <p:val>
                                            <p:fltVal val="0"/>
                                          </p:val>
                                        </p:tav>
                                        <p:tav tm="100000">
                                          <p:val>
                                            <p:fltVal val="1"/>
                                          </p:val>
                                        </p:tav>
                                      </p:tavLst>
                                    </p:anim>
                                    <p:anim calcmode="lin" valueType="num">
                                      <p:cBhvr>
                                        <p:cTn id="172" dur="164" tmFilter="0, 0; 0.125,0.2665; 0.25,0.4; 0.375,0.465; 0.5,0.5;  0.625,0.535; 0.75,0.6; 0.875,0.7335; 1,1">
                                          <p:stCondLst>
                                            <p:cond delay="1656"/>
                                          </p:stCondLst>
                                        </p:cTn>
                                        <p:tgtEl>
                                          <p:spTgt spid="3">
                                            <p:txEl>
                                              <p:pRg st="10" end="10"/>
                                            </p:txEl>
                                          </p:spTgt>
                                        </p:tgtEl>
                                        <p:attrNameLst>
                                          <p:attrName>ppt_y</p:attrName>
                                        </p:attrNameLst>
                                      </p:cBhvr>
                                      <p:tavLst>
                                        <p:tav tm="0" fmla="#ppt_y-sin(pi*$)/81">
                                          <p:val>
                                            <p:fltVal val="0"/>
                                          </p:val>
                                        </p:tav>
                                        <p:tav tm="100000">
                                          <p:val>
                                            <p:fltVal val="1"/>
                                          </p:val>
                                        </p:tav>
                                      </p:tavLst>
                                    </p:anim>
                                    <p:animScale>
                                      <p:cBhvr>
                                        <p:cTn id="173" dur="26">
                                          <p:stCondLst>
                                            <p:cond delay="650"/>
                                          </p:stCondLst>
                                        </p:cTn>
                                        <p:tgtEl>
                                          <p:spTgt spid="3">
                                            <p:txEl>
                                              <p:pRg st="10" end="10"/>
                                            </p:txEl>
                                          </p:spTgt>
                                        </p:tgtEl>
                                      </p:cBhvr>
                                      <p:to x="100000" y="60000"/>
                                    </p:animScale>
                                    <p:animScale>
                                      <p:cBhvr>
                                        <p:cTn id="174" dur="166" decel="50000">
                                          <p:stCondLst>
                                            <p:cond delay="676"/>
                                          </p:stCondLst>
                                        </p:cTn>
                                        <p:tgtEl>
                                          <p:spTgt spid="3">
                                            <p:txEl>
                                              <p:pRg st="10" end="10"/>
                                            </p:txEl>
                                          </p:spTgt>
                                        </p:tgtEl>
                                      </p:cBhvr>
                                      <p:to x="100000" y="100000"/>
                                    </p:animScale>
                                    <p:animScale>
                                      <p:cBhvr>
                                        <p:cTn id="175" dur="26">
                                          <p:stCondLst>
                                            <p:cond delay="1312"/>
                                          </p:stCondLst>
                                        </p:cTn>
                                        <p:tgtEl>
                                          <p:spTgt spid="3">
                                            <p:txEl>
                                              <p:pRg st="10" end="10"/>
                                            </p:txEl>
                                          </p:spTgt>
                                        </p:tgtEl>
                                      </p:cBhvr>
                                      <p:to x="100000" y="80000"/>
                                    </p:animScale>
                                    <p:animScale>
                                      <p:cBhvr>
                                        <p:cTn id="176" dur="166" decel="50000">
                                          <p:stCondLst>
                                            <p:cond delay="1338"/>
                                          </p:stCondLst>
                                        </p:cTn>
                                        <p:tgtEl>
                                          <p:spTgt spid="3">
                                            <p:txEl>
                                              <p:pRg st="10" end="10"/>
                                            </p:txEl>
                                          </p:spTgt>
                                        </p:tgtEl>
                                      </p:cBhvr>
                                      <p:to x="100000" y="100000"/>
                                    </p:animScale>
                                    <p:animScale>
                                      <p:cBhvr>
                                        <p:cTn id="177" dur="26">
                                          <p:stCondLst>
                                            <p:cond delay="1642"/>
                                          </p:stCondLst>
                                        </p:cTn>
                                        <p:tgtEl>
                                          <p:spTgt spid="3">
                                            <p:txEl>
                                              <p:pRg st="10" end="10"/>
                                            </p:txEl>
                                          </p:spTgt>
                                        </p:tgtEl>
                                      </p:cBhvr>
                                      <p:to x="100000" y="90000"/>
                                    </p:animScale>
                                    <p:animScale>
                                      <p:cBhvr>
                                        <p:cTn id="178" dur="166" decel="50000">
                                          <p:stCondLst>
                                            <p:cond delay="1668"/>
                                          </p:stCondLst>
                                        </p:cTn>
                                        <p:tgtEl>
                                          <p:spTgt spid="3">
                                            <p:txEl>
                                              <p:pRg st="10" end="10"/>
                                            </p:txEl>
                                          </p:spTgt>
                                        </p:tgtEl>
                                      </p:cBhvr>
                                      <p:to x="100000" y="100000"/>
                                    </p:animScale>
                                    <p:animScale>
                                      <p:cBhvr>
                                        <p:cTn id="179" dur="26">
                                          <p:stCondLst>
                                            <p:cond delay="1808"/>
                                          </p:stCondLst>
                                        </p:cTn>
                                        <p:tgtEl>
                                          <p:spTgt spid="3">
                                            <p:txEl>
                                              <p:pRg st="10" end="10"/>
                                            </p:txEl>
                                          </p:spTgt>
                                        </p:tgtEl>
                                      </p:cBhvr>
                                      <p:to x="100000" y="95000"/>
                                    </p:animScale>
                                    <p:animScale>
                                      <p:cBhvr>
                                        <p:cTn id="180" dur="166" decel="50000">
                                          <p:stCondLst>
                                            <p:cond delay="1834"/>
                                          </p:stCondLst>
                                        </p:cTn>
                                        <p:tgtEl>
                                          <p:spTgt spid="3">
                                            <p:txEl>
                                              <p:pRg st="10" end="10"/>
                                            </p:txEl>
                                          </p:spTgt>
                                        </p:tgtEl>
                                      </p:cBhvr>
                                      <p:to x="100000" y="100000"/>
                                    </p:animScale>
                                  </p:childTnLst>
                                </p:cTn>
                              </p:par>
                              <p:par>
                                <p:cTn id="181" presetID="26" presetClass="entr" presetSubtype="0" fill="hold" nodeType="withEffect">
                                  <p:stCondLst>
                                    <p:cond delay="0"/>
                                  </p:stCondLst>
                                  <p:childTnLst>
                                    <p:set>
                                      <p:cBhvr>
                                        <p:cTn id="182" dur="1" fill="hold">
                                          <p:stCondLst>
                                            <p:cond delay="0"/>
                                          </p:stCondLst>
                                        </p:cTn>
                                        <p:tgtEl>
                                          <p:spTgt spid="3">
                                            <p:txEl>
                                              <p:pRg st="11" end="11"/>
                                            </p:txEl>
                                          </p:spTgt>
                                        </p:tgtEl>
                                        <p:attrNameLst>
                                          <p:attrName>style.visibility</p:attrName>
                                        </p:attrNameLst>
                                      </p:cBhvr>
                                      <p:to>
                                        <p:strVal val="visible"/>
                                      </p:to>
                                    </p:set>
                                    <p:animEffect transition="in" filter="wipe(down)">
                                      <p:cBhvr>
                                        <p:cTn id="183" dur="580">
                                          <p:stCondLst>
                                            <p:cond delay="0"/>
                                          </p:stCondLst>
                                        </p:cTn>
                                        <p:tgtEl>
                                          <p:spTgt spid="3">
                                            <p:txEl>
                                              <p:pRg st="11" end="11"/>
                                            </p:txEl>
                                          </p:spTgt>
                                        </p:tgtEl>
                                      </p:cBhvr>
                                    </p:animEffect>
                                    <p:anim calcmode="lin" valueType="num">
                                      <p:cBhvr>
                                        <p:cTn id="184" dur="1822" tmFilter="0,0; 0.14,0.36; 0.43,0.73; 0.71,0.91; 1.0,1.0">
                                          <p:stCondLst>
                                            <p:cond delay="0"/>
                                          </p:stCondLst>
                                        </p:cTn>
                                        <p:tgtEl>
                                          <p:spTgt spid="3">
                                            <p:txEl>
                                              <p:pRg st="11" end="11"/>
                                            </p:txEl>
                                          </p:spTgt>
                                        </p:tgtEl>
                                        <p:attrNameLst>
                                          <p:attrName>ppt_x</p:attrName>
                                        </p:attrNameLst>
                                      </p:cBhvr>
                                      <p:tavLst>
                                        <p:tav tm="0">
                                          <p:val>
                                            <p:strVal val="#ppt_x-0.25"/>
                                          </p:val>
                                        </p:tav>
                                        <p:tav tm="100000">
                                          <p:val>
                                            <p:strVal val="#ppt_x"/>
                                          </p:val>
                                        </p:tav>
                                      </p:tavLst>
                                    </p:anim>
                                    <p:anim calcmode="lin" valueType="num">
                                      <p:cBhvr>
                                        <p:cTn id="185" dur="664" tmFilter="0.0,0.0; 0.25,0.07; 0.50,0.2; 0.75,0.467; 1.0,1.0">
                                          <p:stCondLst>
                                            <p:cond delay="0"/>
                                          </p:stCondLst>
                                        </p:cTn>
                                        <p:tgtEl>
                                          <p:spTgt spid="3">
                                            <p:txEl>
                                              <p:pRg st="11" end="11"/>
                                            </p:txEl>
                                          </p:spTgt>
                                        </p:tgtEl>
                                        <p:attrNameLst>
                                          <p:attrName>ppt_y</p:attrName>
                                        </p:attrNameLst>
                                      </p:cBhvr>
                                      <p:tavLst>
                                        <p:tav tm="0" fmla="#ppt_y-sin(pi*$)/3">
                                          <p:val>
                                            <p:fltVal val="0.5"/>
                                          </p:val>
                                        </p:tav>
                                        <p:tav tm="100000">
                                          <p:val>
                                            <p:fltVal val="1"/>
                                          </p:val>
                                        </p:tav>
                                      </p:tavLst>
                                    </p:anim>
                                    <p:anim calcmode="lin" valueType="num">
                                      <p:cBhvr>
                                        <p:cTn id="186" dur="664" tmFilter="0, 0; 0.125,0.2665; 0.25,0.4; 0.375,0.465; 0.5,0.5;  0.625,0.535; 0.75,0.6; 0.875,0.7335; 1,1">
                                          <p:stCondLst>
                                            <p:cond delay="664"/>
                                          </p:stCondLst>
                                        </p:cTn>
                                        <p:tgtEl>
                                          <p:spTgt spid="3">
                                            <p:txEl>
                                              <p:pRg st="11" end="11"/>
                                            </p:txEl>
                                          </p:spTgt>
                                        </p:tgtEl>
                                        <p:attrNameLst>
                                          <p:attrName>ppt_y</p:attrName>
                                        </p:attrNameLst>
                                      </p:cBhvr>
                                      <p:tavLst>
                                        <p:tav tm="0" fmla="#ppt_y-sin(pi*$)/9">
                                          <p:val>
                                            <p:fltVal val="0"/>
                                          </p:val>
                                        </p:tav>
                                        <p:tav tm="100000">
                                          <p:val>
                                            <p:fltVal val="1"/>
                                          </p:val>
                                        </p:tav>
                                      </p:tavLst>
                                    </p:anim>
                                    <p:anim calcmode="lin" valueType="num">
                                      <p:cBhvr>
                                        <p:cTn id="187" dur="332" tmFilter="0, 0; 0.125,0.2665; 0.25,0.4; 0.375,0.465; 0.5,0.5;  0.625,0.535; 0.75,0.6; 0.875,0.7335; 1,1">
                                          <p:stCondLst>
                                            <p:cond delay="1324"/>
                                          </p:stCondLst>
                                        </p:cTn>
                                        <p:tgtEl>
                                          <p:spTgt spid="3">
                                            <p:txEl>
                                              <p:pRg st="11" end="11"/>
                                            </p:txEl>
                                          </p:spTgt>
                                        </p:tgtEl>
                                        <p:attrNameLst>
                                          <p:attrName>ppt_y</p:attrName>
                                        </p:attrNameLst>
                                      </p:cBhvr>
                                      <p:tavLst>
                                        <p:tav tm="0" fmla="#ppt_y-sin(pi*$)/27">
                                          <p:val>
                                            <p:fltVal val="0"/>
                                          </p:val>
                                        </p:tav>
                                        <p:tav tm="100000">
                                          <p:val>
                                            <p:fltVal val="1"/>
                                          </p:val>
                                        </p:tav>
                                      </p:tavLst>
                                    </p:anim>
                                    <p:anim calcmode="lin" valueType="num">
                                      <p:cBhvr>
                                        <p:cTn id="188" dur="164" tmFilter="0, 0; 0.125,0.2665; 0.25,0.4; 0.375,0.465; 0.5,0.5;  0.625,0.535; 0.75,0.6; 0.875,0.7335; 1,1">
                                          <p:stCondLst>
                                            <p:cond delay="1656"/>
                                          </p:stCondLst>
                                        </p:cTn>
                                        <p:tgtEl>
                                          <p:spTgt spid="3">
                                            <p:txEl>
                                              <p:pRg st="11" end="11"/>
                                            </p:txEl>
                                          </p:spTgt>
                                        </p:tgtEl>
                                        <p:attrNameLst>
                                          <p:attrName>ppt_y</p:attrName>
                                        </p:attrNameLst>
                                      </p:cBhvr>
                                      <p:tavLst>
                                        <p:tav tm="0" fmla="#ppt_y-sin(pi*$)/81">
                                          <p:val>
                                            <p:fltVal val="0"/>
                                          </p:val>
                                        </p:tav>
                                        <p:tav tm="100000">
                                          <p:val>
                                            <p:fltVal val="1"/>
                                          </p:val>
                                        </p:tav>
                                      </p:tavLst>
                                    </p:anim>
                                    <p:animScale>
                                      <p:cBhvr>
                                        <p:cTn id="189" dur="26">
                                          <p:stCondLst>
                                            <p:cond delay="650"/>
                                          </p:stCondLst>
                                        </p:cTn>
                                        <p:tgtEl>
                                          <p:spTgt spid="3">
                                            <p:txEl>
                                              <p:pRg st="11" end="11"/>
                                            </p:txEl>
                                          </p:spTgt>
                                        </p:tgtEl>
                                      </p:cBhvr>
                                      <p:to x="100000" y="60000"/>
                                    </p:animScale>
                                    <p:animScale>
                                      <p:cBhvr>
                                        <p:cTn id="190" dur="166" decel="50000">
                                          <p:stCondLst>
                                            <p:cond delay="676"/>
                                          </p:stCondLst>
                                        </p:cTn>
                                        <p:tgtEl>
                                          <p:spTgt spid="3">
                                            <p:txEl>
                                              <p:pRg st="11" end="11"/>
                                            </p:txEl>
                                          </p:spTgt>
                                        </p:tgtEl>
                                      </p:cBhvr>
                                      <p:to x="100000" y="100000"/>
                                    </p:animScale>
                                    <p:animScale>
                                      <p:cBhvr>
                                        <p:cTn id="191" dur="26">
                                          <p:stCondLst>
                                            <p:cond delay="1312"/>
                                          </p:stCondLst>
                                        </p:cTn>
                                        <p:tgtEl>
                                          <p:spTgt spid="3">
                                            <p:txEl>
                                              <p:pRg st="11" end="11"/>
                                            </p:txEl>
                                          </p:spTgt>
                                        </p:tgtEl>
                                      </p:cBhvr>
                                      <p:to x="100000" y="80000"/>
                                    </p:animScale>
                                    <p:animScale>
                                      <p:cBhvr>
                                        <p:cTn id="192" dur="166" decel="50000">
                                          <p:stCondLst>
                                            <p:cond delay="1338"/>
                                          </p:stCondLst>
                                        </p:cTn>
                                        <p:tgtEl>
                                          <p:spTgt spid="3">
                                            <p:txEl>
                                              <p:pRg st="11" end="11"/>
                                            </p:txEl>
                                          </p:spTgt>
                                        </p:tgtEl>
                                      </p:cBhvr>
                                      <p:to x="100000" y="100000"/>
                                    </p:animScale>
                                    <p:animScale>
                                      <p:cBhvr>
                                        <p:cTn id="193" dur="26">
                                          <p:stCondLst>
                                            <p:cond delay="1642"/>
                                          </p:stCondLst>
                                        </p:cTn>
                                        <p:tgtEl>
                                          <p:spTgt spid="3">
                                            <p:txEl>
                                              <p:pRg st="11" end="11"/>
                                            </p:txEl>
                                          </p:spTgt>
                                        </p:tgtEl>
                                      </p:cBhvr>
                                      <p:to x="100000" y="90000"/>
                                    </p:animScale>
                                    <p:animScale>
                                      <p:cBhvr>
                                        <p:cTn id="194" dur="166" decel="50000">
                                          <p:stCondLst>
                                            <p:cond delay="1668"/>
                                          </p:stCondLst>
                                        </p:cTn>
                                        <p:tgtEl>
                                          <p:spTgt spid="3">
                                            <p:txEl>
                                              <p:pRg st="11" end="11"/>
                                            </p:txEl>
                                          </p:spTgt>
                                        </p:tgtEl>
                                      </p:cBhvr>
                                      <p:to x="100000" y="100000"/>
                                    </p:animScale>
                                    <p:animScale>
                                      <p:cBhvr>
                                        <p:cTn id="195" dur="26">
                                          <p:stCondLst>
                                            <p:cond delay="1808"/>
                                          </p:stCondLst>
                                        </p:cTn>
                                        <p:tgtEl>
                                          <p:spTgt spid="3">
                                            <p:txEl>
                                              <p:pRg st="11" end="11"/>
                                            </p:txEl>
                                          </p:spTgt>
                                        </p:tgtEl>
                                      </p:cBhvr>
                                      <p:to x="100000" y="95000"/>
                                    </p:animScale>
                                    <p:animScale>
                                      <p:cBhvr>
                                        <p:cTn id="196" dur="166" decel="50000">
                                          <p:stCondLst>
                                            <p:cond delay="1834"/>
                                          </p:stCondLst>
                                        </p:cTn>
                                        <p:tgtEl>
                                          <p:spTgt spid="3">
                                            <p:txEl>
                                              <p:pRg st="11" end="1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Ronds dans l’eau">
  <a:themeElements>
    <a:clrScheme name="Ronds dans l’eau">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Ronds dans l’eau">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onds dans l’eau">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TM04033925[[fn=Ronds dans l’eau]]</Template>
  <TotalTime>213</TotalTime>
  <Words>4900</Words>
  <Application>Microsoft Office PowerPoint</Application>
  <PresentationFormat>Grand écran</PresentationFormat>
  <Paragraphs>773</Paragraphs>
  <Slides>26</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26</vt:i4>
      </vt:variant>
    </vt:vector>
  </HeadingPairs>
  <TitlesOfParts>
    <vt:vector size="32" baseType="lpstr">
      <vt:lpstr>Amiri</vt:lpstr>
      <vt:lpstr>Arial</vt:lpstr>
      <vt:lpstr>Calibri</vt:lpstr>
      <vt:lpstr>Times New Roman</vt:lpstr>
      <vt:lpstr>Tw Cen MT</vt:lpstr>
      <vt:lpstr>Ronds dans l’eau</vt:lpstr>
      <vt:lpstr>المؤتمر الدولي الأول معهد التربية البدنية والرياضية-جامعة بومرداس</vt:lpstr>
      <vt:lpstr>الملخص  </vt:lpstr>
      <vt:lpstr>المقدمة </vt:lpstr>
      <vt:lpstr>الإشكالية </vt:lpstr>
      <vt:lpstr>الأهداف</vt:lpstr>
      <vt:lpstr>الفرضيات</vt:lpstr>
      <vt:lpstr>المصطلحات</vt:lpstr>
      <vt:lpstr>المنهجية</vt:lpstr>
      <vt:lpstr>تصميم شبكة الشكل الجانبي</vt:lpstr>
      <vt:lpstr>رسم شبكة الشكل الجانبي لمراكز اللعب في كرة القدم حسب الأعمار الزمنية</vt:lpstr>
      <vt:lpstr>- عرض ومناقشة شبكة الشكل الجانبي لمراكز اللعب في كرة القدم</vt:lpstr>
      <vt:lpstr>الشكل رقم(01):يبين شبكة الشكل الجانبي للاعبي مركز الدفاع في كرة القدم الخاصة بالأعمار الزمنية 17-18-19سنة للقياسات الأنثربومترية و الدلالات النسبية للمؤشرات المرفولوجية </vt:lpstr>
      <vt:lpstr>الجدول رقم(2) يمثل المدى الخاص بخانات تصميم شبكة الشكل الجانبي للاعبي الدفاع في كرة القدم للقياسات الوظيفية : </vt:lpstr>
      <vt:lpstr>الشكل رقم(2):يبين شبكة الشكل الجانبي للاعبي مركز الدفاع في كرة القدم الخاصة بالأعمار الزمنية 17-18-19سنة للقياسات الوظيفية</vt:lpstr>
      <vt:lpstr>تحليل النتائج </vt:lpstr>
      <vt:lpstr>Présentation PowerPoint</vt:lpstr>
      <vt:lpstr>Présentation PowerPoint</vt:lpstr>
      <vt:lpstr>النتائج</vt:lpstr>
      <vt:lpstr>Présentation PowerPoint</vt:lpstr>
      <vt:lpstr>مناقشة الفرضيات </vt:lpstr>
      <vt:lpstr>Présentation PowerPoint</vt:lpstr>
      <vt:lpstr>Présentation PowerPoint</vt:lpstr>
      <vt:lpstr>التوصيات</vt:lpstr>
      <vt:lpstr>الخلاصة   </vt:lpstr>
      <vt:lpstr>المراجع </vt:lpstr>
      <vt:lpstr>شكرا على الإنتباه</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DERBAL</dc:creator>
  <cp:lastModifiedBy>DERBAL</cp:lastModifiedBy>
  <cp:revision>27</cp:revision>
  <dcterms:created xsi:type="dcterms:W3CDTF">2018-10-11T18:30:14Z</dcterms:created>
  <dcterms:modified xsi:type="dcterms:W3CDTF">2018-11-18T18:29:32Z</dcterms:modified>
</cp:coreProperties>
</file>