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57" r:id="rId3"/>
    <p:sldId id="261" r:id="rId4"/>
    <p:sldId id="258" r:id="rId5"/>
    <p:sldId id="259" r:id="rId6"/>
    <p:sldId id="260" r:id="rId7"/>
    <p:sldId id="265" r:id="rId8"/>
    <p:sldId id="264" r:id="rId9"/>
    <p:sldId id="267" r:id="rId10"/>
    <p:sldId id="266" r:id="rId11"/>
    <p:sldId id="269" r:id="rId12"/>
    <p:sldId id="270" r:id="rId13"/>
    <p:sldId id="271" r:id="rId14"/>
    <p:sldId id="286" r:id="rId15"/>
    <p:sldId id="272" r:id="rId16"/>
    <p:sldId id="273" r:id="rId17"/>
    <p:sldId id="274" r:id="rId18"/>
    <p:sldId id="275" r:id="rId19"/>
    <p:sldId id="282" r:id="rId20"/>
    <p:sldId id="277" r:id="rId21"/>
    <p:sldId id="278" r:id="rId22"/>
    <p:sldId id="279" r:id="rId23"/>
    <p:sldId id="280" r:id="rId24"/>
    <p:sldId id="281" r:id="rId25"/>
    <p:sldId id="283" r:id="rId26"/>
    <p:sldId id="284" r:id="rId27"/>
    <p:sldId id="285" r:id="rId28"/>
    <p:sldId id="268"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ection par défaut" id="{5C0B4EC5-09C2-4C73-90B4-A718444E3248}">
          <p14:sldIdLst>
            <p14:sldId id="256"/>
            <p14:sldId id="257"/>
            <p14:sldId id="261"/>
            <p14:sldId id="258"/>
            <p14:sldId id="259"/>
            <p14:sldId id="260"/>
            <p14:sldId id="265"/>
            <p14:sldId id="264"/>
            <p14:sldId id="267"/>
            <p14:sldId id="266"/>
            <p14:sldId id="269"/>
            <p14:sldId id="270"/>
            <p14:sldId id="271"/>
            <p14:sldId id="286"/>
            <p14:sldId id="272"/>
            <p14:sldId id="273"/>
            <p14:sldId id="274"/>
            <p14:sldId id="275"/>
            <p14:sldId id="282"/>
            <p14:sldId id="277"/>
            <p14:sldId id="278"/>
            <p14:sldId id="279"/>
            <p14:sldId id="280"/>
            <p14:sldId id="281"/>
            <p14:sldId id="283"/>
            <p14:sldId id="284"/>
            <p14:sldId id="285"/>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23" autoAdjust="0"/>
    <p:restoredTop sz="94660"/>
  </p:normalViewPr>
  <p:slideViewPr>
    <p:cSldViewPr>
      <p:cViewPr varScale="1">
        <p:scale>
          <a:sx n="52" d="100"/>
          <a:sy n="52"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fr-FR"/>
  <c:chart>
    <c:title>
      <c:tx>
        <c:rich>
          <a:bodyPr/>
          <a:lstStyle/>
          <a:p>
            <a:pPr>
              <a:defRPr sz="2000"/>
            </a:pPr>
            <a:r>
              <a:rPr lang="en-US" sz="2000" dirty="0">
                <a:latin typeface="Times New Roman" panose="02020603050405020304" pitchFamily="18" charset="0"/>
                <a:cs typeface="Times New Roman" panose="02020603050405020304" pitchFamily="18" charset="0"/>
              </a:rPr>
              <a:t>La </a:t>
            </a:r>
            <a:r>
              <a:rPr lang="en-US" sz="2000" dirty="0" err="1">
                <a:latin typeface="Times New Roman" panose="02020603050405020304" pitchFamily="18" charset="0"/>
                <a:cs typeface="Times New Roman" panose="02020603050405020304" pitchFamily="18" charset="0"/>
              </a:rPr>
              <a:t>répartition</a:t>
            </a:r>
            <a:r>
              <a:rPr lang="en-US" sz="2000" baseline="0" dirty="0">
                <a:latin typeface="Times New Roman" panose="02020603050405020304" pitchFamily="18" charset="0"/>
                <a:cs typeface="Times New Roman" panose="02020603050405020304" pitchFamily="18" charset="0"/>
              </a:rPr>
              <a:t> de la population </a:t>
            </a:r>
            <a:r>
              <a:rPr lang="en-US" sz="2000" baseline="0" dirty="0" err="1">
                <a:latin typeface="Times New Roman" panose="02020603050405020304" pitchFamily="18" charset="0"/>
                <a:cs typeface="Times New Roman" panose="02020603050405020304" pitchFamily="18" charset="0"/>
              </a:rPr>
              <a:t>selon</a:t>
            </a:r>
            <a:r>
              <a:rPr lang="en-US" sz="2000" baseline="0" dirty="0">
                <a:latin typeface="Times New Roman" panose="02020603050405020304" pitchFamily="18" charset="0"/>
                <a:cs typeface="Times New Roman" panose="02020603050405020304" pitchFamily="18" charset="0"/>
              </a:rPr>
              <a:t> les </a:t>
            </a:r>
            <a:r>
              <a:rPr lang="en-US" sz="2000" baseline="0" dirty="0" err="1">
                <a:latin typeface="Times New Roman" panose="02020603050405020304" pitchFamily="18" charset="0"/>
                <a:cs typeface="Times New Roman" panose="02020603050405020304" pitchFamily="18" charset="0"/>
              </a:rPr>
              <a:t>antécédents</a:t>
            </a:r>
            <a:r>
              <a:rPr lang="en-US" sz="2000" baseline="0" dirty="0">
                <a:latin typeface="Times New Roman" panose="02020603050405020304" pitchFamily="18" charset="0"/>
                <a:cs typeface="Times New Roman" panose="02020603050405020304" pitchFamily="18" charset="0"/>
              </a:rPr>
              <a:t> </a:t>
            </a:r>
            <a:r>
              <a:rPr lang="en-US" sz="2000" baseline="0" dirty="0" err="1">
                <a:latin typeface="Times New Roman" panose="02020603050405020304" pitchFamily="18" charset="0"/>
                <a:cs typeface="Times New Roman" panose="02020603050405020304" pitchFamily="18" charset="0"/>
              </a:rPr>
              <a:t>personnels</a:t>
            </a:r>
            <a:endParaRPr lang="en-US" sz="2000" dirty="0">
              <a:latin typeface="Times New Roman" panose="02020603050405020304" pitchFamily="18" charset="0"/>
              <a:cs typeface="Times New Roman" panose="02020603050405020304" pitchFamily="18" charset="0"/>
            </a:endParaRPr>
          </a:p>
        </c:rich>
      </c:tx>
      <c:layout>
        <c:manualLayout>
          <c:xMode val="edge"/>
          <c:yMode val="edge"/>
          <c:x val="0.15731366105520442"/>
          <c:y val="1.7067996029115049E-2"/>
        </c:manualLayout>
      </c:layout>
    </c:title>
    <c:view3D>
      <c:rotX val="40"/>
      <c:rotY val="140"/>
      <c:perspective val="30"/>
    </c:view3D>
    <c:plotArea>
      <c:layout/>
      <c:pie3DChart>
        <c:varyColors val="1"/>
        <c:ser>
          <c:idx val="0"/>
          <c:order val="0"/>
          <c:cat>
            <c:strRef>
              <c:f>Feuil6!$I$43:$I$46</c:f>
              <c:strCache>
                <c:ptCount val="4"/>
                <c:pt idx="0">
                  <c:v>Cardiopathie</c:v>
                </c:pt>
                <c:pt idx="1">
                  <c:v>HTA et cardiovasculaires</c:v>
                </c:pt>
                <c:pt idx="2">
                  <c:v>Diabète</c:v>
                </c:pt>
                <c:pt idx="3">
                  <c:v>Autres</c:v>
                </c:pt>
              </c:strCache>
            </c:strRef>
          </c:cat>
          <c:val>
            <c:numRef>
              <c:f>Feuil6!$J$43:$J$46</c:f>
              <c:numCache>
                <c:formatCode>0.00%</c:formatCode>
                <c:ptCount val="4"/>
                <c:pt idx="0">
                  <c:v>0.20290000000000002</c:v>
                </c:pt>
                <c:pt idx="1">
                  <c:v>0.69570000000000021</c:v>
                </c:pt>
                <c:pt idx="2">
                  <c:v>0.39130000000000004</c:v>
                </c:pt>
                <c:pt idx="3">
                  <c:v>0.27540000000000003</c:v>
                </c:pt>
              </c:numCache>
            </c:numRef>
          </c:val>
        </c:ser>
        <c:dLbls>
          <c:showPercent val="1"/>
        </c:dLbls>
      </c:pie3DChart>
      <c:spPr>
        <a:noFill/>
        <a:scene3d>
          <a:camera prst="orthographicFront"/>
          <a:lightRig rig="threePt" dir="t"/>
        </a:scene3d>
        <a:sp3d>
          <a:bevelB/>
        </a:sp3d>
      </c:spPr>
    </c:plotArea>
    <c:legend>
      <c:legendPos val="t"/>
      <c:txPr>
        <a:bodyPr/>
        <a:lstStyle/>
        <a:p>
          <a:pPr>
            <a:defRPr sz="2000">
              <a:latin typeface="Times New Roman" panose="02020603050405020304" pitchFamily="18" charset="0"/>
              <a:cs typeface="Times New Roman" panose="02020603050405020304" pitchFamily="18" charset="0"/>
            </a:defRPr>
          </a:pPr>
          <a:endParaRPr lang="fr-FR"/>
        </a:p>
      </c:txPr>
    </c:legend>
    <c:plotVisOnly val="1"/>
    <c:dispBlanksAs val="zero"/>
  </c:chart>
  <c:spPr>
    <a:solidFill>
      <a:schemeClr val="accent3">
        <a:lumMod val="20000"/>
        <a:lumOff val="80000"/>
      </a:schemeClr>
    </a:solidFill>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E6A491-876F-4A57-92C9-04C28F8D7CB7}" type="datetimeFigureOut">
              <a:rPr lang="fr-FR" smtClean="0"/>
              <a:pPr/>
              <a:t>26/11/2018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A80224-CAE8-445D-BA40-C6581C72AC5F}" type="slidenum">
              <a:rPr lang="fr-FR" smtClean="0"/>
              <a:pPr/>
              <a:t>‹N°›</a:t>
            </a:fld>
            <a:endParaRPr lang="fr-FR"/>
          </a:p>
        </p:txBody>
      </p:sp>
    </p:spTree>
    <p:extLst>
      <p:ext uri="{BB962C8B-B14F-4D97-AF65-F5344CB8AC3E}">
        <p14:creationId xmlns:p14="http://schemas.microsoft.com/office/powerpoint/2010/main" xmlns="" val="1362383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2A80224-CAE8-445D-BA40-C6581C72AC5F}" type="slidenum">
              <a:rPr lang="fr-FR" smtClean="0"/>
              <a:pPr/>
              <a:t>1</a:t>
            </a:fld>
            <a:endParaRPr lang="fr-FR"/>
          </a:p>
        </p:txBody>
      </p:sp>
    </p:spTree>
    <p:extLst>
      <p:ext uri="{BB962C8B-B14F-4D97-AF65-F5344CB8AC3E}">
        <p14:creationId xmlns:p14="http://schemas.microsoft.com/office/powerpoint/2010/main" xmlns="" val="2875151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2A80224-CAE8-445D-BA40-C6581C72AC5F}" type="slidenum">
              <a:rPr lang="fr-FR" smtClean="0"/>
              <a:pPr/>
              <a:t>4</a:t>
            </a:fld>
            <a:endParaRPr lang="fr-FR" dirty="0"/>
          </a:p>
        </p:txBody>
      </p:sp>
    </p:spTree>
    <p:extLst>
      <p:ext uri="{BB962C8B-B14F-4D97-AF65-F5344CB8AC3E}">
        <p14:creationId xmlns:p14="http://schemas.microsoft.com/office/powerpoint/2010/main" xmlns="" val="113762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2A80224-CAE8-445D-BA40-C6581C72AC5F}" type="slidenum">
              <a:rPr lang="fr-FR" smtClean="0"/>
              <a:pPr/>
              <a:t>16</a:t>
            </a:fld>
            <a:endParaRPr lang="fr-FR"/>
          </a:p>
        </p:txBody>
      </p:sp>
    </p:spTree>
    <p:extLst>
      <p:ext uri="{BB962C8B-B14F-4D97-AF65-F5344CB8AC3E}">
        <p14:creationId xmlns:p14="http://schemas.microsoft.com/office/powerpoint/2010/main" xmlns="" val="3108132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2A80224-CAE8-445D-BA40-C6581C72AC5F}" type="slidenum">
              <a:rPr lang="fr-FR" smtClean="0"/>
              <a:pPr/>
              <a:t>19</a:t>
            </a:fld>
            <a:endParaRPr lang="fr-FR"/>
          </a:p>
        </p:txBody>
      </p:sp>
    </p:spTree>
    <p:extLst>
      <p:ext uri="{BB962C8B-B14F-4D97-AF65-F5344CB8AC3E}">
        <p14:creationId xmlns:p14="http://schemas.microsoft.com/office/powerpoint/2010/main" xmlns="" val="434339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fr-FR" smtClean="0"/>
              <a:t>Modifiez le style du titre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A309A6D-C09C-4548-B29A-6CF363A7E532}" type="datetimeFigureOut">
              <a:rPr lang="fr-FR" smtClean="0"/>
              <a:pPr/>
              <a:t>26/11/2018</a:t>
            </a:fld>
            <a:endParaRPr lang="fr-B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fr-B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F4668DC-857F-487D-BFFA-8C0CA5037977}" type="slidenum">
              <a:rPr lang="fr-BE" smtClean="0"/>
              <a:pPr/>
              <a:t>‹N°›</a:t>
            </a:fld>
            <a:endParaRPr lang="fr-B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fr-FR" smtClean="0"/>
              <a:t>Modifiez le style du titre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fr-FR" smtClean="0"/>
              <a:t>Modifiez le style du titre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
        <p:nvSpPr>
          <p:cNvPr id="9" name="Content Placeholder 8"/>
          <p:cNvSpPr>
            <a:spLocks noGrp="1"/>
          </p:cNvSpPr>
          <p:nvPr>
            <p:ph sz="quarter" idx="13"/>
          </p:nvPr>
        </p:nvSpPr>
        <p:spPr>
          <a:xfrm>
            <a:off x="1042416" y="2313432"/>
            <a:ext cx="3419856" cy="34930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B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fr-FR" smtClean="0"/>
              <a:t>Modifiez le style du titre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fr-FR" smtClean="0"/>
              <a:t>Modifiez le style du titre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26/11/2018</a:t>
            </a:fld>
            <a:endParaRPr lang="fr-BE"/>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A309A6D-C09C-4548-B29A-6CF363A7E532}" type="datetimeFigureOut">
              <a:rPr lang="fr-FR" smtClean="0"/>
              <a:pPr/>
              <a:t>26/11/2018</a:t>
            </a:fld>
            <a:endParaRPr lang="fr-B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fr-B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apps.who.int/iris/bitstream/10665/118158/1/18_6_2012_0620_0623.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03648" y="260649"/>
            <a:ext cx="6048672" cy="1440157"/>
          </a:xfrm>
        </p:spPr>
        <p:txBody>
          <a:bodyPr>
            <a:normAutofit/>
          </a:bodyPr>
          <a:lstStyle/>
          <a:p>
            <a:r>
              <a:rPr lang="fr-FR" sz="2000" b="1" dirty="0" smtClean="0">
                <a:solidFill>
                  <a:schemeClr val="tx1"/>
                </a:solidFill>
                <a:latin typeface="Times New Roman" panose="02020603050405020304" pitchFamily="18" charset="0"/>
                <a:cs typeface="Times New Roman" panose="02020603050405020304" pitchFamily="18" charset="0"/>
              </a:rPr>
              <a:t>République algérienne démocratique et populaire</a:t>
            </a:r>
            <a:br>
              <a:rPr lang="fr-FR" sz="2000" b="1" dirty="0" smtClean="0">
                <a:solidFill>
                  <a:schemeClr val="tx1"/>
                </a:solidFill>
                <a:latin typeface="Times New Roman" panose="02020603050405020304" pitchFamily="18" charset="0"/>
                <a:cs typeface="Times New Roman" panose="02020603050405020304" pitchFamily="18" charset="0"/>
              </a:rPr>
            </a:br>
            <a:r>
              <a:rPr lang="fr-FR" sz="2000" b="1" dirty="0" smtClean="0">
                <a:solidFill>
                  <a:schemeClr val="tx1"/>
                </a:solidFill>
                <a:latin typeface="Times New Roman" panose="02020603050405020304" pitchFamily="18" charset="0"/>
                <a:cs typeface="Times New Roman" panose="02020603050405020304" pitchFamily="18" charset="0"/>
              </a:rPr>
              <a:t>Université </a:t>
            </a:r>
            <a:r>
              <a:rPr lang="fr-FR" sz="2000" b="1" dirty="0" err="1" smtClean="0">
                <a:solidFill>
                  <a:schemeClr val="tx1"/>
                </a:solidFill>
                <a:latin typeface="Times New Roman" panose="02020603050405020304" pitchFamily="18" charset="0"/>
                <a:cs typeface="Times New Roman" panose="02020603050405020304" pitchFamily="18" charset="0"/>
              </a:rPr>
              <a:t>Abd</a:t>
            </a:r>
            <a:r>
              <a:rPr lang="fr-FR" sz="2000" b="1" dirty="0" smtClean="0">
                <a:solidFill>
                  <a:schemeClr val="tx1"/>
                </a:solidFill>
                <a:latin typeface="Times New Roman" panose="02020603050405020304" pitchFamily="18" charset="0"/>
                <a:cs typeface="Times New Roman" panose="02020603050405020304" pitchFamily="18" charset="0"/>
              </a:rPr>
              <a:t> El Hamid Ibn </a:t>
            </a:r>
            <a:r>
              <a:rPr lang="fr-FR" sz="2000" b="1" dirty="0" err="1" smtClean="0">
                <a:solidFill>
                  <a:schemeClr val="tx1"/>
                </a:solidFill>
                <a:latin typeface="Times New Roman" panose="02020603050405020304" pitchFamily="18" charset="0"/>
                <a:cs typeface="Times New Roman" panose="02020603050405020304" pitchFamily="18" charset="0"/>
              </a:rPr>
              <a:t>Badiss</a:t>
            </a:r>
            <a:r>
              <a:rPr lang="fr-FR" sz="2000" b="1" dirty="0" smtClean="0">
                <a:solidFill>
                  <a:schemeClr val="tx1"/>
                </a:solidFill>
                <a:latin typeface="Times New Roman" panose="02020603050405020304" pitchFamily="18" charset="0"/>
                <a:cs typeface="Times New Roman" panose="02020603050405020304" pitchFamily="18" charset="0"/>
              </a:rPr>
              <a:t> Mostaganem</a:t>
            </a:r>
            <a:br>
              <a:rPr lang="fr-FR" sz="2000" b="1" dirty="0" smtClean="0">
                <a:solidFill>
                  <a:schemeClr val="tx1"/>
                </a:solidFill>
                <a:latin typeface="Times New Roman" panose="02020603050405020304" pitchFamily="18" charset="0"/>
                <a:cs typeface="Times New Roman" panose="02020603050405020304" pitchFamily="18" charset="0"/>
              </a:rPr>
            </a:br>
            <a:r>
              <a:rPr lang="fr-FR" sz="2000" b="1" dirty="0" smtClean="0">
                <a:solidFill>
                  <a:schemeClr val="tx1"/>
                </a:solidFill>
                <a:latin typeface="Times New Roman" panose="02020603050405020304" pitchFamily="18" charset="0"/>
                <a:cs typeface="Times New Roman" panose="02020603050405020304" pitchFamily="18" charset="0"/>
              </a:rPr>
              <a:t>Faculté des sciences de la nature et de la vie</a:t>
            </a:r>
            <a:br>
              <a:rPr lang="fr-FR" sz="2000" b="1" dirty="0" smtClean="0">
                <a:solidFill>
                  <a:schemeClr val="tx1"/>
                </a:solidFill>
                <a:latin typeface="Times New Roman" panose="02020603050405020304" pitchFamily="18" charset="0"/>
                <a:cs typeface="Times New Roman" panose="02020603050405020304" pitchFamily="18" charset="0"/>
              </a:rPr>
            </a:br>
            <a:r>
              <a:rPr lang="fr-FR" sz="2000" b="1" dirty="0" smtClean="0">
                <a:solidFill>
                  <a:schemeClr val="tx1"/>
                </a:solidFill>
                <a:latin typeface="Times New Roman" panose="02020603050405020304" pitchFamily="18" charset="0"/>
                <a:cs typeface="Times New Roman" panose="02020603050405020304" pitchFamily="18" charset="0"/>
              </a:rPr>
              <a:t>Département des sciences infirmiers cycle LMD</a:t>
            </a:r>
            <a:endParaRPr lang="fr-FR" sz="2000" b="1" dirty="0">
              <a:solidFill>
                <a:schemeClr val="tx1"/>
              </a:solidFill>
              <a:latin typeface="Times New Roman" panose="02020603050405020304" pitchFamily="18" charset="0"/>
              <a:cs typeface="Times New Roman" panose="02020603050405020304" pitchFamily="18" charset="0"/>
            </a:endParaRPr>
          </a:p>
        </p:txBody>
      </p:sp>
      <p:sp>
        <p:nvSpPr>
          <p:cNvPr id="3" name="Sous-titre 2"/>
          <p:cNvSpPr>
            <a:spLocks noGrp="1"/>
          </p:cNvSpPr>
          <p:nvPr>
            <p:ph type="subTitle" idx="1"/>
          </p:nvPr>
        </p:nvSpPr>
        <p:spPr>
          <a:xfrm>
            <a:off x="323528" y="2060848"/>
            <a:ext cx="7448872" cy="4797152"/>
          </a:xfrm>
        </p:spPr>
        <p:txBody>
          <a:bodyPr>
            <a:normAutofit lnSpcReduction="10000"/>
          </a:bodyPr>
          <a:lstStyle/>
          <a:p>
            <a:r>
              <a:rPr lang="fr-FR" sz="2000" b="1" dirty="0" smtClean="0">
                <a:solidFill>
                  <a:schemeClr val="tx1"/>
                </a:solidFill>
                <a:latin typeface="Times New Roman" panose="02020603050405020304" pitchFamily="18" charset="0"/>
                <a:cs typeface="Times New Roman" panose="02020603050405020304" pitchFamily="18" charset="0"/>
              </a:rPr>
              <a:t>Mémoire présentée pour l’</a:t>
            </a:r>
            <a:r>
              <a:rPr lang="fr-FR" sz="2000" b="1" dirty="0" err="1" smtClean="0">
                <a:solidFill>
                  <a:schemeClr val="tx1"/>
                </a:solidFill>
                <a:latin typeface="Times New Roman" panose="02020603050405020304" pitchFamily="18" charset="0"/>
                <a:cs typeface="Times New Roman" panose="02020603050405020304" pitchFamily="18" charset="0"/>
              </a:rPr>
              <a:t>obtension</a:t>
            </a:r>
            <a:r>
              <a:rPr lang="fr-FR" sz="2000" b="1" dirty="0" smtClean="0">
                <a:solidFill>
                  <a:schemeClr val="tx1"/>
                </a:solidFill>
                <a:latin typeface="Times New Roman" panose="02020603050405020304" pitchFamily="18" charset="0"/>
                <a:cs typeface="Times New Roman" panose="02020603050405020304" pitchFamily="18" charset="0"/>
              </a:rPr>
              <a:t> d’un diplôme </a:t>
            </a:r>
          </a:p>
          <a:p>
            <a:r>
              <a:rPr lang="fr-FR" sz="2000" b="1" dirty="0" smtClean="0">
                <a:solidFill>
                  <a:schemeClr val="tx1"/>
                </a:solidFill>
                <a:latin typeface="Times New Roman" panose="02020603050405020304" pitchFamily="18" charset="0"/>
                <a:cs typeface="Times New Roman" panose="02020603050405020304" pitchFamily="18" charset="0"/>
              </a:rPr>
              <a:t>En Master 2.</a:t>
            </a:r>
          </a:p>
          <a:p>
            <a:endParaRPr lang="fr-FR" sz="2000" b="1" dirty="0" smtClean="0">
              <a:solidFill>
                <a:schemeClr val="tx1"/>
              </a:solidFill>
              <a:latin typeface="Times New Roman" panose="02020603050405020304" pitchFamily="18" charset="0"/>
              <a:cs typeface="Times New Roman" panose="02020603050405020304" pitchFamily="18" charset="0"/>
            </a:endParaRPr>
          </a:p>
          <a:p>
            <a:r>
              <a:rPr lang="fr-FR" sz="2000" b="1" dirty="0" smtClean="0">
                <a:solidFill>
                  <a:schemeClr val="tx1"/>
                </a:solidFill>
                <a:latin typeface="Times New Roman" panose="02020603050405020304" pitchFamily="18" charset="0"/>
                <a:cs typeface="Times New Roman" panose="02020603050405020304" pitchFamily="18" charset="0"/>
              </a:rPr>
              <a:t>Spécialité: Initiation à la recherche clinique et </a:t>
            </a:r>
            <a:r>
              <a:rPr lang="fr-FR" sz="2000" b="1" dirty="0" err="1" smtClean="0">
                <a:solidFill>
                  <a:schemeClr val="tx1"/>
                </a:solidFill>
                <a:latin typeface="Times New Roman" panose="02020603050405020304" pitchFamily="18" charset="0"/>
                <a:cs typeface="Times New Roman" panose="02020603050405020304" pitchFamily="18" charset="0"/>
              </a:rPr>
              <a:t>épidemiologique</a:t>
            </a:r>
            <a:endParaRPr lang="fr-FR" sz="2000" b="1" dirty="0" smtClean="0">
              <a:solidFill>
                <a:schemeClr val="tx1"/>
              </a:solidFill>
              <a:latin typeface="Times New Roman" panose="02020603050405020304" pitchFamily="18" charset="0"/>
              <a:cs typeface="Times New Roman" panose="02020603050405020304" pitchFamily="18" charset="0"/>
            </a:endParaRPr>
          </a:p>
          <a:p>
            <a:endParaRPr lang="fr-FR" sz="2000" b="1" dirty="0" smtClean="0">
              <a:solidFill>
                <a:schemeClr val="tx1"/>
              </a:solidFill>
              <a:latin typeface="Times New Roman" panose="02020603050405020304" pitchFamily="18" charset="0"/>
              <a:cs typeface="Times New Roman" panose="02020603050405020304" pitchFamily="18" charset="0"/>
            </a:endParaRPr>
          </a:p>
          <a:p>
            <a:r>
              <a:rPr lang="fr-FR" sz="2000" b="1" dirty="0" smtClean="0">
                <a:solidFill>
                  <a:schemeClr val="tx1"/>
                </a:solidFill>
                <a:latin typeface="Times New Roman" panose="02020603050405020304" pitchFamily="18" charset="0"/>
                <a:cs typeface="Times New Roman" panose="02020603050405020304" pitchFamily="18" charset="0"/>
              </a:rPr>
              <a:t>Thème:</a:t>
            </a:r>
            <a:r>
              <a:rPr lang="fr-FR" sz="2000" b="1" dirty="0" smtClean="0">
                <a:solidFill>
                  <a:schemeClr val="tx1"/>
                </a:solidFill>
              </a:rPr>
              <a:t> </a:t>
            </a:r>
            <a:r>
              <a:rPr lang="fr-FR" sz="2000" b="1" dirty="0" smtClean="0">
                <a:solidFill>
                  <a:schemeClr val="tx1"/>
                </a:solidFill>
                <a:latin typeface="Times New Roman" panose="02020603050405020304" pitchFamily="18" charset="0"/>
                <a:cs typeface="Times New Roman" panose="02020603050405020304" pitchFamily="18" charset="0"/>
              </a:rPr>
              <a:t>La </a:t>
            </a:r>
            <a:r>
              <a:rPr lang="fr-FR" sz="2000" b="1" dirty="0">
                <a:solidFill>
                  <a:schemeClr val="tx1"/>
                </a:solidFill>
                <a:latin typeface="Times New Roman" panose="02020603050405020304" pitchFamily="18" charset="0"/>
                <a:cs typeface="Times New Roman" panose="02020603050405020304" pitchFamily="18" charset="0"/>
              </a:rPr>
              <a:t>prévalence  de la néphropathie diabétique chez les patients en insuffisance rénale chronique </a:t>
            </a:r>
            <a:r>
              <a:rPr lang="fr-FR" sz="2000" b="1" dirty="0" smtClean="0">
                <a:solidFill>
                  <a:schemeClr val="tx1"/>
                </a:solidFill>
                <a:latin typeface="Times New Roman" panose="02020603050405020304" pitchFamily="18" charset="0"/>
                <a:cs typeface="Times New Roman" panose="02020603050405020304" pitchFamily="18" charset="0"/>
              </a:rPr>
              <a:t>terminale</a:t>
            </a:r>
            <a:r>
              <a:rPr lang="fr-FR" sz="2000" b="1" dirty="0">
                <a:solidFill>
                  <a:schemeClr val="tx1"/>
                </a:solidFill>
                <a:latin typeface="Times New Roman" panose="02020603050405020304" pitchFamily="18" charset="0"/>
                <a:cs typeface="Times New Roman" panose="02020603050405020304" pitchFamily="18" charset="0"/>
              </a:rPr>
              <a:t> </a:t>
            </a:r>
            <a:r>
              <a:rPr lang="fr-FR" sz="2000" b="1" dirty="0" smtClean="0">
                <a:solidFill>
                  <a:schemeClr val="tx1"/>
                </a:solidFill>
                <a:latin typeface="Times New Roman" panose="02020603050405020304" pitchFamily="18" charset="0"/>
                <a:cs typeface="Times New Roman" panose="02020603050405020304" pitchFamily="18" charset="0"/>
              </a:rPr>
              <a:t>dans le service de </a:t>
            </a:r>
            <a:r>
              <a:rPr lang="fr-FR" sz="2000" b="1" dirty="0" smtClean="0">
                <a:solidFill>
                  <a:schemeClr val="tx1"/>
                </a:solidFill>
                <a:latin typeface="Times New Roman" panose="02020603050405020304" pitchFamily="18" charset="0"/>
                <a:cs typeface="Times New Roman" panose="02020603050405020304" pitchFamily="18" charset="0"/>
              </a:rPr>
              <a:t>néphrologie d’</a:t>
            </a:r>
            <a:r>
              <a:rPr lang="fr-FR" sz="2000" b="1" dirty="0" err="1" smtClean="0">
                <a:solidFill>
                  <a:schemeClr val="tx1"/>
                </a:solidFill>
                <a:latin typeface="Times New Roman" panose="02020603050405020304" pitchFamily="18" charset="0"/>
                <a:cs typeface="Times New Roman" panose="02020603050405020304" pitchFamily="18" charset="0"/>
              </a:rPr>
              <a:t>EHUOran</a:t>
            </a:r>
            <a:r>
              <a:rPr lang="fr-FR" sz="2000" b="1" dirty="0" smtClean="0">
                <a:solidFill>
                  <a:schemeClr val="tx1"/>
                </a:solidFill>
                <a:latin typeface="Times New Roman" panose="02020603050405020304" pitchFamily="18" charset="0"/>
                <a:cs typeface="Times New Roman" panose="02020603050405020304" pitchFamily="18" charset="0"/>
              </a:rPr>
              <a:t>.</a:t>
            </a:r>
            <a:endParaRPr lang="fr-FR" sz="2000" b="1" dirty="0" smtClean="0">
              <a:solidFill>
                <a:schemeClr val="tx1"/>
              </a:solidFill>
              <a:latin typeface="Times New Roman" panose="02020603050405020304" pitchFamily="18" charset="0"/>
              <a:cs typeface="Times New Roman" panose="02020603050405020304" pitchFamily="18" charset="0"/>
            </a:endParaRPr>
          </a:p>
          <a:p>
            <a:endParaRPr lang="fr-FR" sz="2000" b="1" dirty="0" smtClean="0">
              <a:solidFill>
                <a:schemeClr val="tx1"/>
              </a:solidFill>
              <a:latin typeface="Times New Roman" panose="02020603050405020304" pitchFamily="18" charset="0"/>
              <a:cs typeface="Times New Roman" panose="02020603050405020304" pitchFamily="18" charset="0"/>
            </a:endParaRPr>
          </a:p>
          <a:p>
            <a:endParaRPr lang="fr-FR" sz="2000" b="1" dirty="0">
              <a:solidFill>
                <a:schemeClr val="tx1"/>
              </a:solidFill>
              <a:latin typeface="Times New Roman" panose="02020603050405020304" pitchFamily="18" charset="0"/>
              <a:cs typeface="Times New Roman" panose="02020603050405020304" pitchFamily="18" charset="0"/>
            </a:endParaRPr>
          </a:p>
          <a:p>
            <a:r>
              <a:rPr lang="fr-FR" sz="1800" b="1" dirty="0" smtClean="0">
                <a:solidFill>
                  <a:schemeClr val="tx1"/>
                </a:solidFill>
                <a:latin typeface="Times New Roman" panose="02020603050405020304" pitchFamily="18" charset="0"/>
                <a:cs typeface="Times New Roman" panose="02020603050405020304" pitchFamily="18" charset="0"/>
              </a:rPr>
              <a:t>Sous la supervision de Professeur HEROUAL Nadia et les membre de jury </a:t>
            </a:r>
          </a:p>
          <a:p>
            <a:endParaRPr lang="fr-FR" sz="1800" b="1" dirty="0" smtClean="0">
              <a:solidFill>
                <a:schemeClr val="tx1"/>
              </a:solidFill>
              <a:latin typeface="Times New Roman" panose="02020603050405020304" pitchFamily="18" charset="0"/>
              <a:cs typeface="Times New Roman" panose="02020603050405020304" pitchFamily="18" charset="0"/>
            </a:endParaRPr>
          </a:p>
          <a:p>
            <a:endParaRPr lang="fr-FR" sz="1800" b="1" dirty="0" smtClean="0">
              <a:solidFill>
                <a:schemeClr val="tx1"/>
              </a:solidFill>
              <a:latin typeface="Times New Roman" panose="02020603050405020304" pitchFamily="18" charset="0"/>
              <a:cs typeface="Times New Roman" panose="02020603050405020304" pitchFamily="18" charset="0"/>
            </a:endParaRPr>
          </a:p>
          <a:p>
            <a:r>
              <a:rPr lang="fr-FR" sz="1800" b="1" dirty="0" smtClean="0">
                <a:solidFill>
                  <a:schemeClr val="tx1"/>
                </a:solidFill>
                <a:latin typeface="Times New Roman" panose="02020603050405020304" pitchFamily="18" charset="0"/>
                <a:cs typeface="Times New Roman" panose="02020603050405020304" pitchFamily="18" charset="0"/>
              </a:rPr>
              <a:t>Présenté  par Mlle. BELBACHIR </a:t>
            </a:r>
            <a:r>
              <a:rPr lang="fr-FR" sz="1800" b="1" dirty="0" err="1" smtClean="0">
                <a:solidFill>
                  <a:schemeClr val="tx1"/>
                </a:solidFill>
                <a:latin typeface="Times New Roman" panose="02020603050405020304" pitchFamily="18" charset="0"/>
                <a:cs typeface="Times New Roman" panose="02020603050405020304" pitchFamily="18" charset="0"/>
              </a:rPr>
              <a:t>Mouna</a:t>
            </a:r>
            <a:endParaRPr lang="fr-FR" sz="1800" b="1" dirty="0">
              <a:solidFill>
                <a:schemeClr val="tx1"/>
              </a:solidFill>
              <a:latin typeface="Times New Roman" panose="02020603050405020304" pitchFamily="18" charset="0"/>
              <a:cs typeface="Times New Roman" panose="02020603050405020304" pitchFamily="18" charset="0"/>
            </a:endParaRPr>
          </a:p>
          <a:p>
            <a:endParaRPr lang="fr-FR" sz="2000" b="1" dirty="0" smtClean="0">
              <a:solidFill>
                <a:schemeClr val="tx1"/>
              </a:solidFill>
              <a:latin typeface="Times New Roman" panose="02020603050405020304" pitchFamily="18" charset="0"/>
              <a:cs typeface="Times New Roman" panose="02020603050405020304" pitchFamily="18" charset="0"/>
            </a:endParaRPr>
          </a:p>
          <a:p>
            <a:endParaRPr lang="fr-FR" sz="2000" b="1" dirty="0">
              <a:solidFill>
                <a:schemeClr val="tx1"/>
              </a:solidFill>
              <a:latin typeface="Times New Roman" panose="02020603050405020304" pitchFamily="18" charset="0"/>
              <a:cs typeface="Times New Roman" panose="02020603050405020304" pitchFamily="18" charset="0"/>
            </a:endParaRPr>
          </a:p>
        </p:txBody>
      </p:sp>
      <p:pic>
        <p:nvPicPr>
          <p:cNvPr id="4" name="Image 3"/>
          <p:cNvPicPr/>
          <p:nvPr/>
        </p:nvPicPr>
        <p:blipFill>
          <a:blip r:embed="rId3" cstate="print"/>
          <a:srcRect/>
          <a:stretch>
            <a:fillRect/>
          </a:stretch>
        </p:blipFill>
        <p:spPr bwMode="auto">
          <a:xfrm>
            <a:off x="179512" y="620686"/>
            <a:ext cx="1148080" cy="1080119"/>
          </a:xfrm>
          <a:prstGeom prst="rect">
            <a:avLst/>
          </a:prstGeom>
          <a:noFill/>
          <a:ln w="9525">
            <a:noFill/>
            <a:miter lim="800000"/>
            <a:headEnd/>
            <a:tailEnd/>
          </a:ln>
        </p:spPr>
      </p:pic>
      <p:pic>
        <p:nvPicPr>
          <p:cNvPr id="5" name="Image 4"/>
          <p:cNvPicPr/>
          <p:nvPr/>
        </p:nvPicPr>
        <p:blipFill>
          <a:blip r:embed="rId3" cstate="print"/>
          <a:srcRect/>
          <a:stretch>
            <a:fillRect/>
          </a:stretch>
        </p:blipFill>
        <p:spPr bwMode="auto">
          <a:xfrm>
            <a:off x="7596336" y="638298"/>
            <a:ext cx="1148080" cy="1062509"/>
          </a:xfrm>
          <a:prstGeom prst="rect">
            <a:avLst/>
          </a:prstGeom>
          <a:noFill/>
          <a:ln w="9525">
            <a:noFill/>
            <a:miter lim="800000"/>
            <a:headEnd/>
            <a:tailEnd/>
          </a:ln>
        </p:spPr>
      </p:pic>
    </p:spTree>
    <p:extLst>
      <p:ext uri="{BB962C8B-B14F-4D97-AF65-F5344CB8AC3E}">
        <p14:creationId xmlns:p14="http://schemas.microsoft.com/office/powerpoint/2010/main" xmlns="" val="4945271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Classification étiologique d’IRCT</a:t>
            </a:r>
            <a:endParaRPr lang="fr-FR" sz="32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p:txBody>
          <a:bodyPr>
            <a:normAutofit fontScale="85000" lnSpcReduction="20000"/>
          </a:bodyPr>
          <a:lstStyle/>
          <a:p>
            <a:r>
              <a:rPr lang="fr-FR" sz="3600" dirty="0">
                <a:latin typeface="Times New Roman" panose="02020603050405020304" pitchFamily="18" charset="0"/>
                <a:cs typeface="Times New Roman" panose="02020603050405020304" pitchFamily="18" charset="0"/>
              </a:rPr>
              <a:t>Les glomérulonéphrites chroniques primitives</a:t>
            </a:r>
          </a:p>
          <a:p>
            <a:pPr marL="274320" lvl="1" indent="-274320">
              <a:spcBef>
                <a:spcPts val="580"/>
              </a:spcBef>
              <a:buClr>
                <a:schemeClr val="accent1"/>
              </a:buClr>
            </a:pPr>
            <a:r>
              <a:rPr lang="fr-FR" sz="3600" dirty="0">
                <a:latin typeface="Times New Roman" panose="02020603050405020304" pitchFamily="18" charset="0"/>
                <a:cs typeface="Times New Roman" panose="02020603050405020304" pitchFamily="18" charset="0"/>
              </a:rPr>
              <a:t>Les glomérulonéphrites chroniques secondaires </a:t>
            </a:r>
          </a:p>
          <a:p>
            <a:pPr marL="274320" lvl="1" indent="-274320">
              <a:spcBef>
                <a:spcPts val="580"/>
              </a:spcBef>
              <a:buClr>
                <a:schemeClr val="accent1"/>
              </a:buClr>
            </a:pPr>
            <a:r>
              <a:rPr lang="fr-FR" sz="3600" dirty="0">
                <a:latin typeface="Times New Roman" panose="02020603050405020304" pitchFamily="18" charset="0"/>
                <a:cs typeface="Times New Roman" panose="02020603050405020304" pitchFamily="18" charset="0"/>
              </a:rPr>
              <a:t>Néphropathies   </a:t>
            </a:r>
            <a:r>
              <a:rPr lang="fr-FR" sz="3600" dirty="0" err="1">
                <a:latin typeface="Times New Roman" panose="02020603050405020304" pitchFamily="18" charset="0"/>
                <a:cs typeface="Times New Roman" panose="02020603050405020304" pitchFamily="18" charset="0"/>
              </a:rPr>
              <a:t>tubulo-interstitiell</a:t>
            </a:r>
            <a:r>
              <a:rPr lang="fr-FR" sz="3600" dirty="0">
                <a:latin typeface="Times New Roman" panose="02020603050405020304" pitchFamily="18" charset="0"/>
                <a:cs typeface="Times New Roman" panose="02020603050405020304" pitchFamily="18" charset="0"/>
              </a:rPr>
              <a:t>  chroniques</a:t>
            </a:r>
          </a:p>
          <a:p>
            <a:r>
              <a:rPr lang="fr-FR" sz="3600" dirty="0" smtClean="0">
                <a:latin typeface="Times New Roman" panose="02020603050405020304" pitchFamily="18" charset="0"/>
                <a:cs typeface="Times New Roman" panose="02020603050405020304" pitchFamily="18" charset="0"/>
              </a:rPr>
              <a:t>Néphropathies vasculaires</a:t>
            </a:r>
          </a:p>
          <a:p>
            <a:r>
              <a:rPr lang="fr-FR" sz="3600" dirty="0">
                <a:latin typeface="Times New Roman" panose="02020603050405020304" pitchFamily="18" charset="0"/>
                <a:cs typeface="Times New Roman" panose="02020603050405020304" pitchFamily="18" charset="0"/>
              </a:rPr>
              <a:t>Causes </a:t>
            </a:r>
            <a:r>
              <a:rPr lang="fr-FR" sz="3600" dirty="0" err="1">
                <a:latin typeface="Times New Roman" panose="02020603050405020304" pitchFamily="18" charset="0"/>
                <a:cs typeface="Times New Roman" panose="02020603050405020304" pitchFamily="18" charset="0"/>
              </a:rPr>
              <a:t>inconues</a:t>
            </a:r>
            <a:r>
              <a:rPr lang="fr-FR" sz="18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4306996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32656"/>
            <a:ext cx="7672698" cy="720080"/>
          </a:xfrm>
        </p:spPr>
        <p:txBody>
          <a:bodyPr>
            <a:normAutofit/>
          </a:bodyPr>
          <a:lstStyle/>
          <a:p>
            <a:r>
              <a:rPr lang="fr-FR" sz="32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 la ND à l’IRCT</a:t>
            </a:r>
            <a:endParaRPr lang="fr-FR" sz="32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395536" y="1196752"/>
            <a:ext cx="7425273" cy="5400600"/>
          </a:xfrm>
        </p:spPr>
        <p:txBody>
          <a:bodyPr>
            <a:normAutofit lnSpcReduction="10000"/>
          </a:bodyPr>
          <a:lstStyle/>
          <a:p>
            <a:pPr algn="just"/>
            <a:r>
              <a:rPr lang="fr-FR" sz="1800" dirty="0">
                <a:latin typeface="Times New Roman" panose="02020603050405020304" pitchFamily="18" charset="0"/>
                <a:cs typeface="Times New Roman" panose="02020603050405020304" pitchFamily="18" charset="0"/>
              </a:rPr>
              <a:t>Un diabétique sur trois développera une néphropathie et </a:t>
            </a:r>
            <a:r>
              <a:rPr lang="fr-FR" sz="1800" dirty="0" smtClean="0">
                <a:latin typeface="Times New Roman" panose="02020603050405020304" pitchFamily="18" charset="0"/>
                <a:cs typeface="Times New Roman" panose="02020603050405020304" pitchFamily="18" charset="0"/>
              </a:rPr>
              <a:t>une </a:t>
            </a:r>
            <a:r>
              <a:rPr lang="fr-FR" sz="1800" dirty="0" err="1" smtClean="0">
                <a:latin typeface="Times New Roman" panose="02020603050405020304" pitchFamily="18" charset="0"/>
                <a:cs typeface="Times New Roman" panose="02020603050405020304" pitchFamily="18" charset="0"/>
              </a:rPr>
              <a:t>microalbuminurie</a:t>
            </a:r>
            <a:r>
              <a:rPr lang="fr-FR" sz="1800" dirty="0">
                <a:latin typeface="Times New Roman" panose="02020603050405020304" pitchFamily="18" charset="0"/>
                <a:cs typeface="Times New Roman" panose="02020603050405020304" pitchFamily="18" charset="0"/>
              </a:rPr>
              <a:t>, qui peut évoluer vers la néphropathie manifeste cette dernière est un marqueur signant la présence d’une maladie cardiovasculaire (</a:t>
            </a:r>
            <a:r>
              <a:rPr lang="fr-FR" sz="1800" dirty="0" err="1">
                <a:latin typeface="Times New Roman" panose="02020603050405020304" pitchFamily="18" charset="0"/>
                <a:cs typeface="Times New Roman" panose="02020603050405020304" pitchFamily="18" charset="0"/>
              </a:rPr>
              <a:t>Gerstein</a:t>
            </a:r>
            <a:r>
              <a:rPr lang="fr-FR" sz="1800" dirty="0">
                <a:latin typeface="Times New Roman" panose="02020603050405020304" pitchFamily="18" charset="0"/>
                <a:cs typeface="Times New Roman" panose="02020603050405020304" pitchFamily="18" charset="0"/>
              </a:rPr>
              <a:t> ; 2001</a:t>
            </a:r>
            <a:r>
              <a:rPr lang="fr-FR" sz="1800" dirty="0" smtClean="0">
                <a:latin typeface="Times New Roman" panose="02020603050405020304" pitchFamily="18" charset="0"/>
                <a:cs typeface="Times New Roman" panose="02020603050405020304" pitchFamily="18" charset="0"/>
              </a:rPr>
              <a:t>).</a:t>
            </a:r>
          </a:p>
          <a:p>
            <a:pPr algn="just"/>
            <a:endParaRPr lang="fr-FR" sz="1800" dirty="0">
              <a:latin typeface="Times New Roman" panose="02020603050405020304" pitchFamily="18" charset="0"/>
              <a:cs typeface="Times New Roman" panose="02020603050405020304" pitchFamily="18" charset="0"/>
            </a:endParaRPr>
          </a:p>
          <a:p>
            <a:pPr algn="just"/>
            <a:r>
              <a:rPr lang="fr-FR" sz="1800" dirty="0" smtClean="0">
                <a:latin typeface="Times New Roman" panose="02020603050405020304" pitchFamily="18" charset="0"/>
                <a:cs typeface="Times New Roman" panose="02020603050405020304" pitchFamily="18" charset="0"/>
              </a:rPr>
              <a:t>L'hypertension </a:t>
            </a:r>
            <a:r>
              <a:rPr lang="fr-FR" sz="1800" dirty="0">
                <a:latin typeface="Times New Roman" panose="02020603050405020304" pitchFamily="18" charset="0"/>
                <a:cs typeface="Times New Roman" panose="02020603050405020304" pitchFamily="18" charset="0"/>
              </a:rPr>
              <a:t>artérielle systémique joue le rôle de </a:t>
            </a:r>
            <a:r>
              <a:rPr lang="fr-FR" sz="1800" dirty="0" smtClean="0">
                <a:latin typeface="Times New Roman" panose="02020603050405020304" pitchFamily="18" charset="0"/>
                <a:cs typeface="Times New Roman" panose="02020603050405020304" pitchFamily="18" charset="0"/>
              </a:rPr>
              <a:t>             cofacteur fondamental </a:t>
            </a:r>
            <a:r>
              <a:rPr lang="fr-FR" sz="1800" dirty="0">
                <a:latin typeface="Times New Roman" panose="02020603050405020304" pitchFamily="18" charset="0"/>
                <a:cs typeface="Times New Roman" panose="02020603050405020304" pitchFamily="18" charset="0"/>
              </a:rPr>
              <a:t>dans la progression de la </a:t>
            </a:r>
            <a:r>
              <a:rPr lang="fr-FR" sz="1800" dirty="0" smtClean="0">
                <a:latin typeface="Times New Roman" panose="02020603050405020304" pitchFamily="18" charset="0"/>
                <a:cs typeface="Times New Roman" panose="02020603050405020304" pitchFamily="18" charset="0"/>
              </a:rPr>
              <a:t>ND.</a:t>
            </a:r>
          </a:p>
          <a:p>
            <a:pPr algn="just"/>
            <a:endParaRPr lang="fr-FR" sz="1800" dirty="0" smtClean="0">
              <a:latin typeface="Times New Roman" panose="02020603050405020304" pitchFamily="18" charset="0"/>
              <a:cs typeface="Times New Roman" panose="02020603050405020304" pitchFamily="18" charset="0"/>
            </a:endParaRPr>
          </a:p>
          <a:p>
            <a:pPr marL="68580" indent="0" algn="just">
              <a:buNone/>
            </a:pPr>
            <a:endParaRPr lang="fr-FR" sz="1800" dirty="0" smtClean="0">
              <a:latin typeface="Times New Roman" panose="02020603050405020304" pitchFamily="18" charset="0"/>
              <a:cs typeface="Times New Roman" panose="02020603050405020304" pitchFamily="18" charset="0"/>
            </a:endParaRPr>
          </a:p>
          <a:p>
            <a:pPr algn="just"/>
            <a:r>
              <a:rPr lang="fr-FR" sz="1800" dirty="0" smtClean="0">
                <a:latin typeface="Times New Roman" panose="02020603050405020304" pitchFamily="18" charset="0"/>
                <a:cs typeface="Times New Roman" panose="02020603050405020304" pitchFamily="18" charset="0"/>
              </a:rPr>
              <a:t>L'augmentation </a:t>
            </a:r>
            <a:r>
              <a:rPr lang="fr-FR" sz="1800" dirty="0">
                <a:latin typeface="Times New Roman" panose="02020603050405020304" pitchFamily="18" charset="0"/>
                <a:cs typeface="Times New Roman" panose="02020603050405020304" pitchFamily="18" charset="0"/>
              </a:rPr>
              <a:t>de l'excrétion urinaire d'albumine (EUA) : elle est considérée depuis plusieurs années comme un marqueur </a:t>
            </a:r>
            <a:r>
              <a:rPr lang="fr-FR" sz="1800" dirty="0" smtClean="0">
                <a:latin typeface="Times New Roman" panose="02020603050405020304" pitchFamily="18" charset="0"/>
                <a:cs typeface="Times New Roman" panose="02020603050405020304" pitchFamily="18" charset="0"/>
              </a:rPr>
              <a:t>prédictif </a:t>
            </a:r>
            <a:r>
              <a:rPr lang="fr-FR" sz="1800" dirty="0">
                <a:latin typeface="Times New Roman" panose="02020603050405020304" pitchFamily="18" charset="0"/>
                <a:cs typeface="Times New Roman" panose="02020603050405020304" pitchFamily="18" charset="0"/>
              </a:rPr>
              <a:t>d'évolution vers la ND</a:t>
            </a:r>
            <a:r>
              <a:rPr lang="fr-FR" sz="1800" dirty="0" smtClean="0">
                <a:latin typeface="Times New Roman" panose="02020603050405020304" pitchFamily="18" charset="0"/>
                <a:cs typeface="Times New Roman" panose="02020603050405020304" pitchFamily="18" charset="0"/>
              </a:rPr>
              <a:t>.</a:t>
            </a:r>
          </a:p>
          <a:p>
            <a:pPr algn="just"/>
            <a:endParaRPr lang="fr-FR" sz="1800" b="1" dirty="0" smtClean="0">
              <a:latin typeface="Times New Roman" panose="02020603050405020304" pitchFamily="18" charset="0"/>
              <a:cs typeface="Times New Roman" panose="02020603050405020304" pitchFamily="18" charset="0"/>
            </a:endParaRPr>
          </a:p>
          <a:p>
            <a:pPr algn="just"/>
            <a:r>
              <a:rPr lang="fr-FR" sz="1800" b="1" dirty="0" smtClean="0">
                <a:latin typeface="Times New Roman" panose="02020603050405020304" pitchFamily="18" charset="0"/>
                <a:cs typeface="Times New Roman" panose="02020603050405020304" pitchFamily="18" charset="0"/>
              </a:rPr>
              <a:t>Dans </a:t>
            </a:r>
            <a:r>
              <a:rPr lang="fr-FR" sz="1800" b="1" dirty="0">
                <a:latin typeface="Times New Roman" panose="02020603050405020304" pitchFamily="18" charset="0"/>
                <a:cs typeface="Times New Roman" panose="02020603050405020304" pitchFamily="18" charset="0"/>
              </a:rPr>
              <a:t>le diabète de type 1</a:t>
            </a:r>
            <a:r>
              <a:rPr lang="fr-FR" sz="1800" dirty="0">
                <a:latin typeface="Times New Roman" panose="02020603050405020304" pitchFamily="18" charset="0"/>
                <a:cs typeface="Times New Roman" panose="02020603050405020304" pitchFamily="18" charset="0"/>
              </a:rPr>
              <a:t>, une micro albuminurie permanente annonce une néphropathie diabétique </a:t>
            </a:r>
            <a:r>
              <a:rPr lang="fr-FR" sz="1800" dirty="0" smtClean="0">
                <a:latin typeface="Times New Roman" panose="02020603050405020304" pitchFamily="18" charset="0"/>
                <a:cs typeface="Times New Roman" panose="02020603050405020304" pitchFamily="18" charset="0"/>
              </a:rPr>
              <a:t>.</a:t>
            </a:r>
          </a:p>
          <a:p>
            <a:pPr algn="just"/>
            <a:endParaRPr lang="fr-FR" sz="1800" b="1" dirty="0" smtClean="0">
              <a:latin typeface="Times New Roman" panose="02020603050405020304" pitchFamily="18" charset="0"/>
              <a:cs typeface="Times New Roman" panose="02020603050405020304" pitchFamily="18" charset="0"/>
            </a:endParaRPr>
          </a:p>
          <a:p>
            <a:pPr algn="just"/>
            <a:r>
              <a:rPr lang="fr-FR" sz="1800" b="1" dirty="0" smtClean="0">
                <a:latin typeface="Times New Roman" panose="02020603050405020304" pitchFamily="18" charset="0"/>
                <a:cs typeface="Times New Roman" panose="02020603050405020304" pitchFamily="18" charset="0"/>
              </a:rPr>
              <a:t>Dans </a:t>
            </a:r>
            <a:r>
              <a:rPr lang="fr-FR" sz="1800" b="1" dirty="0">
                <a:latin typeface="Times New Roman" panose="02020603050405020304" pitchFamily="18" charset="0"/>
                <a:cs typeface="Times New Roman" panose="02020603050405020304" pitchFamily="18" charset="0"/>
              </a:rPr>
              <a:t>le diabète de type 2</a:t>
            </a:r>
            <a:r>
              <a:rPr lang="fr-FR" sz="1800" dirty="0">
                <a:latin typeface="Times New Roman" panose="02020603050405020304" pitchFamily="18" charset="0"/>
                <a:cs typeface="Times New Roman" panose="02020603050405020304" pitchFamily="18" charset="0"/>
              </a:rPr>
              <a:t> une </a:t>
            </a:r>
            <a:r>
              <a:rPr lang="fr-FR" sz="1800" dirty="0" err="1" smtClean="0">
                <a:latin typeface="Times New Roman" panose="02020603050405020304" pitchFamily="18" charset="0"/>
                <a:cs typeface="Times New Roman" panose="02020603050405020304" pitchFamily="18" charset="0"/>
              </a:rPr>
              <a:t>microalbuminurie</a:t>
            </a:r>
            <a:r>
              <a:rPr lang="fr-FR" sz="1800" dirty="0" smtClean="0">
                <a:latin typeface="Times New Roman" panose="02020603050405020304" pitchFamily="18" charset="0"/>
                <a:cs typeface="Times New Roman" panose="02020603050405020304" pitchFamily="18" charset="0"/>
              </a:rPr>
              <a:t> </a:t>
            </a:r>
            <a:r>
              <a:rPr lang="fr-FR" sz="1800" dirty="0">
                <a:latin typeface="Times New Roman" panose="02020603050405020304" pitchFamily="18" charset="0"/>
                <a:cs typeface="Times New Roman" panose="02020603050405020304" pitchFamily="18" charset="0"/>
              </a:rPr>
              <a:t>positive signe outre le risque </a:t>
            </a:r>
            <a:r>
              <a:rPr lang="fr-FR" sz="1800" dirty="0" smtClean="0">
                <a:latin typeface="Times New Roman" panose="02020603050405020304" pitchFamily="18" charset="0"/>
                <a:cs typeface="Times New Roman" panose="02020603050405020304" pitchFamily="18" charset="0"/>
              </a:rPr>
              <a:t>rénal.</a:t>
            </a:r>
            <a:endParaRPr lang="fr-F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05185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548680"/>
            <a:ext cx="7024744" cy="792088"/>
          </a:xfrm>
        </p:spPr>
        <p:txBody>
          <a:bodyPr>
            <a:normAutofit/>
          </a:bodyPr>
          <a:lstStyle/>
          <a:p>
            <a:r>
              <a:rPr lang="fr-FR"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Stade de ND selon </a:t>
            </a:r>
            <a:r>
              <a:rPr lang="fr-FR" b="1" u="sng"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Mangensen</a:t>
            </a:r>
            <a:endParaRPr lang="fr-FR"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7544" y="1340768"/>
            <a:ext cx="8136904" cy="52565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860582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332656"/>
            <a:ext cx="7024744" cy="45719"/>
          </a:xfrm>
        </p:spPr>
        <p:txBody>
          <a:bodyPr>
            <a:normAutofit fontScale="90000"/>
          </a:bodyPr>
          <a:lstStyle/>
          <a:p>
            <a:endParaRPr lang="fr-FR" dirty="0"/>
          </a:p>
        </p:txBody>
      </p:sp>
      <p:sp>
        <p:nvSpPr>
          <p:cNvPr id="3" name="Espace réservé du contenu 2"/>
          <p:cNvSpPr>
            <a:spLocks noGrp="1"/>
          </p:cNvSpPr>
          <p:nvPr>
            <p:ph idx="1"/>
          </p:nvPr>
        </p:nvSpPr>
        <p:spPr>
          <a:xfrm>
            <a:off x="251520" y="764704"/>
            <a:ext cx="8496944" cy="5544616"/>
          </a:xfrm>
        </p:spPr>
        <p:txBody>
          <a:bodyPr>
            <a:normAutofit/>
          </a:bodyPr>
          <a:lstStyle/>
          <a:p>
            <a:r>
              <a:rPr lang="fr-FR" sz="2000" dirty="0" smtClean="0">
                <a:latin typeface="Times New Roman" panose="02020603050405020304" pitchFamily="18" charset="0"/>
                <a:cs typeface="Times New Roman" panose="02020603050405020304" pitchFamily="18" charset="0"/>
              </a:rPr>
              <a:t>Une rétinopathie constante en cas de diabète de type I   associée avec atteinte rénale. Et inconstante dans le cas d’un diabète de type 2. sinon en cas de présence de protéinurie d’absence de </a:t>
            </a:r>
            <a:r>
              <a:rPr lang="fr-FR" sz="2000" dirty="0" err="1" smtClean="0">
                <a:latin typeface="Times New Roman" panose="02020603050405020304" pitchFamily="18" charset="0"/>
                <a:cs typeface="Times New Roman" panose="02020603050405020304" pitchFamily="18" charset="0"/>
              </a:rPr>
              <a:t>rétinopatahie</a:t>
            </a:r>
            <a:r>
              <a:rPr lang="fr-FR" sz="2000" dirty="0" smtClean="0">
                <a:latin typeface="Times New Roman" panose="02020603050405020304" pitchFamily="18" charset="0"/>
                <a:cs typeface="Times New Roman" panose="02020603050405020304" pitchFamily="18" charset="0"/>
              </a:rPr>
              <a:t>, une autres cause d’IRCT doit être rechercher.</a:t>
            </a:r>
          </a:p>
          <a:p>
            <a:endParaRPr lang="fr-FR" sz="2000" dirty="0" smtClean="0">
              <a:latin typeface="Times New Roman" panose="02020603050405020304" pitchFamily="18" charset="0"/>
              <a:cs typeface="Times New Roman" panose="02020603050405020304" pitchFamily="18" charset="0"/>
            </a:endParaRPr>
          </a:p>
          <a:p>
            <a:r>
              <a:rPr lang="fr-FR" sz="2000" dirty="0" smtClean="0">
                <a:latin typeface="Times New Roman" panose="02020603050405020304" pitchFamily="18" charset="0"/>
                <a:cs typeface="Times New Roman" panose="02020603050405020304" pitchFamily="18" charset="0"/>
              </a:rPr>
              <a:t>Sténose </a:t>
            </a:r>
            <a:r>
              <a:rPr lang="fr-FR" sz="2000" dirty="0">
                <a:latin typeface="Times New Roman" panose="02020603050405020304" pitchFamily="18" charset="0"/>
                <a:cs typeface="Times New Roman" panose="02020603050405020304" pitchFamily="18" charset="0"/>
              </a:rPr>
              <a:t>de l’artère rénale fréquente au cours du diabète de type 2.</a:t>
            </a:r>
          </a:p>
          <a:p>
            <a:endParaRPr lang="fr-FR" sz="2000" dirty="0" smtClean="0">
              <a:latin typeface="Times New Roman" panose="02020603050405020304" pitchFamily="18" charset="0"/>
              <a:cs typeface="Times New Roman" panose="02020603050405020304" pitchFamily="18" charset="0"/>
            </a:endParaRPr>
          </a:p>
          <a:p>
            <a:r>
              <a:rPr lang="fr-FR" sz="2000" dirty="0" smtClean="0">
                <a:latin typeface="Times New Roman" panose="02020603050405020304" pitchFamily="18" charset="0"/>
                <a:cs typeface="Times New Roman" panose="02020603050405020304" pitchFamily="18" charset="0"/>
              </a:rPr>
              <a:t>Signes </a:t>
            </a:r>
            <a:r>
              <a:rPr lang="fr-FR" sz="2000" dirty="0">
                <a:latin typeface="Times New Roman" panose="02020603050405020304" pitchFamily="18" charset="0"/>
                <a:cs typeface="Times New Roman" panose="02020603050405020304" pitchFamily="18" charset="0"/>
              </a:rPr>
              <a:t>d’atteinte vasculaire (macro angiopathie).</a:t>
            </a:r>
          </a:p>
          <a:p>
            <a:endParaRPr lang="fr-FR" sz="2000" dirty="0" smtClean="0">
              <a:latin typeface="Times New Roman" panose="02020603050405020304" pitchFamily="18" charset="0"/>
              <a:cs typeface="Times New Roman" panose="02020603050405020304" pitchFamily="18" charset="0"/>
            </a:endParaRPr>
          </a:p>
          <a:p>
            <a:r>
              <a:rPr lang="fr-FR" sz="2000" dirty="0" smtClean="0">
                <a:latin typeface="Times New Roman" panose="02020603050405020304" pitchFamily="18" charset="0"/>
                <a:cs typeface="Times New Roman" panose="02020603050405020304" pitchFamily="18" charset="0"/>
              </a:rPr>
              <a:t>Hyperkaliémie </a:t>
            </a:r>
            <a:r>
              <a:rPr lang="fr-FR" sz="2000" dirty="0">
                <a:latin typeface="Times New Roman" panose="02020603050405020304" pitchFamily="18" charset="0"/>
                <a:cs typeface="Times New Roman" panose="02020603050405020304" pitchFamily="18" charset="0"/>
              </a:rPr>
              <a:t>fréquente en l’absence </a:t>
            </a:r>
            <a:r>
              <a:rPr lang="fr-FR" sz="2000" dirty="0" smtClean="0">
                <a:latin typeface="Times New Roman" panose="02020603050405020304" pitchFamily="18" charset="0"/>
                <a:cs typeface="Times New Roman" panose="02020603050405020304" pitchFamily="18" charset="0"/>
              </a:rPr>
              <a:t>d’IRC</a:t>
            </a:r>
          </a:p>
          <a:p>
            <a:endParaRPr lang="fr-FR" sz="2000" dirty="0" smtClean="0">
              <a:latin typeface="Times New Roman" panose="02020603050405020304" pitchFamily="18" charset="0"/>
              <a:cs typeface="Times New Roman" panose="02020603050405020304" pitchFamily="18" charset="0"/>
            </a:endParaRPr>
          </a:p>
          <a:p>
            <a:r>
              <a:rPr lang="fr-FR" sz="2000" dirty="0" smtClean="0">
                <a:latin typeface="Times New Roman" panose="02020603050405020304" pitchFamily="18" charset="0"/>
                <a:cs typeface="Times New Roman" panose="02020603050405020304" pitchFamily="18" charset="0"/>
              </a:rPr>
              <a:t>IRC </a:t>
            </a:r>
            <a:r>
              <a:rPr lang="fr-FR" sz="2000" dirty="0">
                <a:latin typeface="Times New Roman" panose="02020603050405020304" pitchFamily="18" charset="0"/>
                <a:cs typeface="Times New Roman" panose="02020603050405020304" pitchFamily="18" charset="0"/>
              </a:rPr>
              <a:t>avec en plus des signes habituels des signes liés à la neuropathie végétative (hypotension orthostatique, vomissements) et à la neuropathie diabétique.</a:t>
            </a:r>
          </a:p>
          <a:p>
            <a:endParaRPr lang="fr-F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75235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600690" cy="648072"/>
          </a:xfrm>
        </p:spPr>
        <p:txBody>
          <a:bodyPr>
            <a:normAutofit/>
          </a:bodyPr>
          <a:lstStyle/>
          <a:p>
            <a:endPar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467544" y="764704"/>
            <a:ext cx="8208912" cy="5760640"/>
          </a:xfrm>
        </p:spPr>
        <p:txBody>
          <a:bodyPr>
            <a:normAutofit lnSpcReduction="10000"/>
          </a:bodyPr>
          <a:lstStyle/>
          <a:p>
            <a:pPr marL="68580" lvl="0" indent="0">
              <a:buNone/>
            </a:pPr>
            <a:endParaRPr lang="fr-FR" sz="2000" b="1" dirty="0" smtClean="0">
              <a:latin typeface="Times New Roman" panose="02020603050405020304" pitchFamily="18" charset="0"/>
              <a:cs typeface="Times New Roman" panose="02020603050405020304" pitchFamily="18" charset="0"/>
            </a:endParaRPr>
          </a:p>
          <a:p>
            <a:r>
              <a:rPr lang="fr-FR" sz="1900" dirty="0">
                <a:latin typeface="Times New Roman" panose="02020603050405020304" pitchFamily="18" charset="0"/>
                <a:cs typeface="Times New Roman" panose="02020603050405020304" pitchFamily="18" charset="0"/>
              </a:rPr>
              <a:t>Il s’agit d’une étude descriptive rétrospective réalisée sur une année, du 1 janvier au 31 décembre 2016. Au cours de ce temps, ont été recensés tous les patients atteints d'IRCT requérant la dialyse de suppléance. L'IRCT a été définie comme toute diminution permanente débit de filtration glomérulaire (DFG) au-dessous de 15ml/min/1.73m</a:t>
            </a:r>
            <a:r>
              <a:rPr lang="fr-FR" sz="1900" baseline="30000" dirty="0">
                <a:latin typeface="Times New Roman" panose="02020603050405020304" pitchFamily="18" charset="0"/>
                <a:cs typeface="Times New Roman" panose="02020603050405020304" pitchFamily="18" charset="0"/>
              </a:rPr>
              <a:t>2</a:t>
            </a:r>
            <a:r>
              <a:rPr lang="fr-FR" sz="1900" dirty="0">
                <a:latin typeface="Times New Roman" panose="02020603050405020304" pitchFamily="18" charset="0"/>
                <a:cs typeface="Times New Roman" panose="02020603050405020304" pitchFamily="18" charset="0"/>
              </a:rPr>
              <a:t> pendant plus de 3 mois. Le DFG a été calculé par la formule MDRD (modification of </a:t>
            </a:r>
            <a:r>
              <a:rPr lang="fr-FR" sz="1900" dirty="0" err="1">
                <a:latin typeface="Times New Roman" panose="02020603050405020304" pitchFamily="18" charset="0"/>
                <a:cs typeface="Times New Roman" panose="02020603050405020304" pitchFamily="18" charset="0"/>
              </a:rPr>
              <a:t>diet</a:t>
            </a:r>
            <a:r>
              <a:rPr lang="fr-FR" sz="1900" dirty="0">
                <a:latin typeface="Times New Roman" panose="02020603050405020304" pitchFamily="18" charset="0"/>
                <a:cs typeface="Times New Roman" panose="02020603050405020304" pitchFamily="18" charset="0"/>
              </a:rPr>
              <a:t> in </a:t>
            </a:r>
            <a:r>
              <a:rPr lang="fr-FR" sz="1900" dirty="0" err="1">
                <a:latin typeface="Times New Roman" panose="02020603050405020304" pitchFamily="18" charset="0"/>
                <a:cs typeface="Times New Roman" panose="02020603050405020304" pitchFamily="18" charset="0"/>
              </a:rPr>
              <a:t>renal</a:t>
            </a:r>
            <a:r>
              <a:rPr lang="fr-FR" sz="1900" dirty="0">
                <a:latin typeface="Times New Roman" panose="02020603050405020304" pitchFamily="18" charset="0"/>
                <a:cs typeface="Times New Roman" panose="02020603050405020304" pitchFamily="18" charset="0"/>
              </a:rPr>
              <a:t> </a:t>
            </a:r>
            <a:r>
              <a:rPr lang="fr-FR" sz="1900" dirty="0" err="1">
                <a:latin typeface="Times New Roman" panose="02020603050405020304" pitchFamily="18" charset="0"/>
                <a:cs typeface="Times New Roman" panose="02020603050405020304" pitchFamily="18" charset="0"/>
              </a:rPr>
              <a:t>desease</a:t>
            </a:r>
            <a:r>
              <a:rPr lang="fr-FR" sz="1900" dirty="0">
                <a:latin typeface="Times New Roman" panose="02020603050405020304" pitchFamily="18" charset="0"/>
                <a:cs typeface="Times New Roman" panose="02020603050405020304" pitchFamily="18" charset="0"/>
              </a:rPr>
              <a:t>).</a:t>
            </a:r>
          </a:p>
          <a:p>
            <a:pPr lvl="0"/>
            <a:endParaRPr lang="fr-FR" sz="1900" b="1" dirty="0">
              <a:latin typeface="Times New Roman" panose="02020603050405020304" pitchFamily="18" charset="0"/>
              <a:cs typeface="Times New Roman" panose="02020603050405020304" pitchFamily="18" charset="0"/>
            </a:endParaRPr>
          </a:p>
          <a:p>
            <a:pPr marL="68580" lvl="0" indent="0">
              <a:buNone/>
            </a:pPr>
            <a:r>
              <a:rPr lang="fr-FR" sz="1900" b="1" dirty="0" smtClean="0">
                <a:latin typeface="Times New Roman" panose="02020603050405020304" pitchFamily="18" charset="0"/>
                <a:cs typeface="Times New Roman" panose="02020603050405020304" pitchFamily="18" charset="0"/>
              </a:rPr>
              <a:t>Objectifs</a:t>
            </a: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r>
              <a:rPr lang="fr-FR" sz="2000" b="1" dirty="0">
                <a:latin typeface="Times New Roman" panose="02020603050405020304" pitchFamily="18" charset="0"/>
                <a:cs typeface="Times New Roman" panose="02020603050405020304" pitchFamily="18" charset="0"/>
              </a:rPr>
              <a:t>Principal :</a:t>
            </a:r>
            <a:endParaRPr lang="fr-FR" sz="2000" dirty="0">
              <a:latin typeface="Times New Roman" panose="02020603050405020304" pitchFamily="18" charset="0"/>
              <a:cs typeface="Times New Roman" panose="02020603050405020304" pitchFamily="18" charset="0"/>
            </a:endParaRPr>
          </a:p>
          <a:p>
            <a:pPr marL="68580" indent="0">
              <a:buNone/>
            </a:pPr>
            <a:r>
              <a:rPr lang="fr-FR" sz="2000" dirty="0">
                <a:latin typeface="Times New Roman" panose="02020603050405020304" pitchFamily="18" charset="0"/>
                <a:cs typeface="Times New Roman" panose="02020603050405020304" pitchFamily="18" charset="0"/>
              </a:rPr>
              <a:t>Estimer la prévalence  de la néphropathie diabétique chez les patients en insuffisance rénale chronique terminale.</a:t>
            </a:r>
          </a:p>
          <a:p>
            <a:r>
              <a:rPr lang="fr-FR" sz="2000" b="1" dirty="0">
                <a:latin typeface="Times New Roman" panose="02020603050405020304" pitchFamily="18" charset="0"/>
                <a:cs typeface="Times New Roman" panose="02020603050405020304" pitchFamily="18" charset="0"/>
              </a:rPr>
              <a:t>Secondaires :</a:t>
            </a:r>
            <a:endParaRPr lang="fr-FR" sz="2000"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fr-FR" sz="2000" dirty="0">
                <a:latin typeface="Times New Roman" panose="02020603050405020304" pitchFamily="18" charset="0"/>
                <a:cs typeface="Times New Roman" panose="02020603050405020304" pitchFamily="18" charset="0"/>
              </a:rPr>
              <a:t>Décrire les caractéristiques de la population des IRCT secondaire d’une néphropathie diabétique. </a:t>
            </a:r>
          </a:p>
          <a:p>
            <a:pPr lvl="0">
              <a:buFont typeface="Arial" panose="020B0604020202020204" pitchFamily="34" charset="0"/>
              <a:buChar char="•"/>
            </a:pPr>
            <a:r>
              <a:rPr lang="fr-FR" sz="2000" dirty="0">
                <a:latin typeface="Times New Roman" panose="02020603050405020304" pitchFamily="18" charset="0"/>
                <a:cs typeface="Times New Roman" panose="02020603050405020304" pitchFamily="18" charset="0"/>
              </a:rPr>
              <a:t>Déterminer la place de la néphropathie diabétique dans l’étiologie de l’insuffisance rénale chronique terminale.</a:t>
            </a:r>
          </a:p>
          <a:p>
            <a:pPr lvl="0">
              <a:buFont typeface="Arial" panose="020B0604020202020204" pitchFamily="34" charset="0"/>
              <a:buChar char="•"/>
            </a:pPr>
            <a:r>
              <a:rPr lang="fr-FR" sz="2000" dirty="0">
                <a:latin typeface="Times New Roman" panose="02020603050405020304" pitchFamily="18" charset="0"/>
                <a:cs typeface="Times New Roman" panose="02020603050405020304" pitchFamily="18" charset="0"/>
              </a:rPr>
              <a:t>Déterminer l’âge moyen du diabète chez les patients IRCT.</a:t>
            </a:r>
          </a:p>
          <a:p>
            <a:endParaRPr lang="fr-FR" dirty="0"/>
          </a:p>
        </p:txBody>
      </p:sp>
    </p:spTree>
    <p:extLst>
      <p:ext uri="{BB962C8B-B14F-4D97-AF65-F5344CB8AC3E}">
        <p14:creationId xmlns:p14="http://schemas.microsoft.com/office/powerpoint/2010/main" xmlns="" val="11584319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404664"/>
            <a:ext cx="7024744" cy="864096"/>
          </a:xfrm>
        </p:spPr>
        <p:txBody>
          <a:bodyPr/>
          <a:lstStyle/>
          <a:p>
            <a:r>
              <a:rPr lang="fr-FR" b="1" u="sng"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Reccueil</a:t>
            </a:r>
            <a:r>
              <a:rPr lang="fr-FR"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 donnés</a:t>
            </a:r>
            <a:endParaRPr lang="fr-FR"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539552" y="1556792"/>
            <a:ext cx="8136904" cy="5040560"/>
          </a:xfrm>
        </p:spPr>
        <p:txBody>
          <a:bodyPr/>
          <a:lstStyle/>
          <a:p>
            <a:r>
              <a:rPr lang="fr-FR" dirty="0">
                <a:latin typeface="Times New Roman" panose="02020603050405020304" pitchFamily="18" charset="0"/>
                <a:cs typeface="Times New Roman" panose="02020603050405020304" pitchFamily="18" charset="0"/>
              </a:rPr>
              <a:t>Un questionnaire a été établi pour le recueil des données. Il comprend des informations sur :</a:t>
            </a:r>
          </a:p>
          <a:p>
            <a:pPr lvl="0"/>
            <a:endParaRPr lang="fr-FR" dirty="0" smtClean="0">
              <a:latin typeface="Times New Roman" panose="02020603050405020304" pitchFamily="18" charset="0"/>
              <a:cs typeface="Times New Roman" panose="02020603050405020304" pitchFamily="18" charset="0"/>
            </a:endParaRPr>
          </a:p>
          <a:p>
            <a:pPr lvl="0"/>
            <a:r>
              <a:rPr lang="fr-FR" dirty="0" smtClean="0">
                <a:latin typeface="Times New Roman" panose="02020603050405020304" pitchFamily="18" charset="0"/>
                <a:cs typeface="Times New Roman" panose="02020603050405020304" pitchFamily="18" charset="0"/>
              </a:rPr>
              <a:t>Les </a:t>
            </a:r>
            <a:r>
              <a:rPr lang="fr-FR" dirty="0">
                <a:latin typeface="Times New Roman" panose="02020603050405020304" pitchFamily="18" charset="0"/>
                <a:cs typeface="Times New Roman" panose="02020603050405020304" pitchFamily="18" charset="0"/>
              </a:rPr>
              <a:t>caractéristiques des malades</a:t>
            </a:r>
            <a:r>
              <a:rPr lang="fr-FR" dirty="0" smtClean="0">
                <a:latin typeface="Times New Roman" panose="02020603050405020304" pitchFamily="18" charset="0"/>
                <a:cs typeface="Times New Roman" panose="02020603050405020304" pitchFamily="18" charset="0"/>
              </a:rPr>
              <a:t>, les </a:t>
            </a:r>
            <a:r>
              <a:rPr lang="fr-FR" dirty="0">
                <a:latin typeface="Times New Roman" panose="02020603050405020304" pitchFamily="18" charset="0"/>
                <a:cs typeface="Times New Roman" panose="02020603050405020304" pitchFamily="18" charset="0"/>
              </a:rPr>
              <a:t>informations </a:t>
            </a:r>
            <a:r>
              <a:rPr lang="fr-FR" dirty="0" smtClean="0">
                <a:latin typeface="Times New Roman" panose="02020603050405020304" pitchFamily="18" charset="0"/>
                <a:cs typeface="Times New Roman" panose="02020603050405020304" pitchFamily="18" charset="0"/>
              </a:rPr>
              <a:t>cliniques, les </a:t>
            </a:r>
            <a:r>
              <a:rPr lang="fr-FR" dirty="0">
                <a:latin typeface="Times New Roman" panose="02020603050405020304" pitchFamily="18" charset="0"/>
                <a:cs typeface="Times New Roman" panose="02020603050405020304" pitchFamily="18" charset="0"/>
              </a:rPr>
              <a:t>données biologiques. </a:t>
            </a:r>
          </a:p>
          <a:p>
            <a:endParaRPr lang="fr-FR" dirty="0" smtClean="0">
              <a:latin typeface="Times New Roman" panose="02020603050405020304" pitchFamily="18" charset="0"/>
              <a:cs typeface="Times New Roman" panose="02020603050405020304" pitchFamily="18" charset="0"/>
            </a:endParaRPr>
          </a:p>
          <a:p>
            <a:endParaRPr lang="fr-FR" dirty="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Sources </a:t>
            </a:r>
            <a:r>
              <a:rPr lang="fr-FR" dirty="0">
                <a:latin typeface="Times New Roman" panose="02020603050405020304" pitchFamily="18" charset="0"/>
                <a:cs typeface="Times New Roman" panose="02020603050405020304" pitchFamily="18" charset="0"/>
              </a:rPr>
              <a:t>d’information : les questionnaires ont été remplis à partir des dossiers médicaux et l’interrogatoire des patients. </a:t>
            </a:r>
          </a:p>
          <a:p>
            <a:endParaRPr lang="fr-FR"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60132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15416"/>
            <a:ext cx="7672698" cy="1224136"/>
          </a:xfrm>
        </p:spPr>
        <p:txBody>
          <a:bodyPr>
            <a:normAutofit/>
          </a:bodyPr>
          <a:lstStyle/>
          <a:p>
            <a:r>
              <a:rPr lang="fr-FR" sz="32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Résultats</a:t>
            </a:r>
            <a:endParaRPr lang="fr-FR" sz="32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395536" y="908720"/>
            <a:ext cx="8280920" cy="6048672"/>
          </a:xfrm>
        </p:spPr>
        <p:txBody>
          <a:bodyPr>
            <a:normAutofit/>
          </a:bodyPr>
          <a:lstStyle/>
          <a:p>
            <a:r>
              <a:rPr lang="fr-FR" sz="2000" dirty="0">
                <a:latin typeface="Times New Roman" panose="02020603050405020304" pitchFamily="18" charset="0"/>
                <a:cs typeface="Times New Roman" panose="02020603050405020304" pitchFamily="18" charset="0"/>
              </a:rPr>
              <a:t>Au total, 69 patients insuffisants rénaux en stade terminale étaient inclus. 39.1% d’entre eux étaient diabétiques</a:t>
            </a:r>
            <a:r>
              <a:rPr lang="fr-FR" sz="2000" dirty="0" smtClean="0">
                <a:latin typeface="Times New Roman" panose="02020603050405020304" pitchFamily="18" charset="0"/>
                <a:cs typeface="Times New Roman" panose="02020603050405020304" pitchFamily="18" charset="0"/>
              </a:rPr>
              <a:t>.</a:t>
            </a:r>
            <a:r>
              <a:rPr lang="fr-FR" sz="2000" dirty="0">
                <a:latin typeface="Times New Roman" panose="02020603050405020304" pitchFamily="18" charset="0"/>
                <a:cs typeface="Times New Roman" panose="02020603050405020304" pitchFamily="18" charset="0"/>
              </a:rPr>
              <a:t> (40 hommes) </a:t>
            </a:r>
            <a:r>
              <a:rPr lang="fr-FR" sz="2000" dirty="0" smtClean="0">
                <a:latin typeface="Times New Roman" panose="02020603050405020304" pitchFamily="18" charset="0"/>
                <a:cs typeface="Times New Roman" panose="02020603050405020304" pitchFamily="18" charset="0"/>
              </a:rPr>
              <a:t>et (29 </a:t>
            </a:r>
            <a:r>
              <a:rPr lang="fr-FR" sz="2000" dirty="0">
                <a:latin typeface="Times New Roman" panose="02020603050405020304" pitchFamily="18" charset="0"/>
                <a:cs typeface="Times New Roman" panose="02020603050405020304" pitchFamily="18" charset="0"/>
              </a:rPr>
              <a:t>femmes</a:t>
            </a:r>
            <a:r>
              <a:rPr lang="fr-FR" sz="2000" dirty="0" smtClean="0">
                <a:latin typeface="Times New Roman" panose="02020603050405020304" pitchFamily="18" charset="0"/>
                <a:cs typeface="Times New Roman" panose="02020603050405020304" pitchFamily="18" charset="0"/>
              </a:rPr>
              <a:t>).</a:t>
            </a:r>
          </a:p>
          <a:p>
            <a:endParaRPr lang="fr-FR" sz="2000" dirty="0">
              <a:latin typeface="Times New Roman" panose="02020603050405020304" pitchFamily="18" charset="0"/>
              <a:cs typeface="Times New Roman" panose="02020603050405020304" pitchFamily="18" charset="0"/>
            </a:endParaRPr>
          </a:p>
          <a:p>
            <a:endParaRPr lang="fr-FR" sz="2000" dirty="0">
              <a:latin typeface="Times New Roman" panose="02020603050405020304" pitchFamily="18" charset="0"/>
              <a:cs typeface="Times New Roman" panose="02020603050405020304" pitchFamily="18" charset="0"/>
            </a:endParaRPr>
          </a:p>
          <a:p>
            <a:endParaRPr lang="fr-FR" sz="2000" dirty="0">
              <a:latin typeface="Times New Roman" panose="02020603050405020304" pitchFamily="18" charset="0"/>
              <a:cs typeface="Times New Roman" panose="02020603050405020304"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xmlns="" val="1518721403"/>
              </p:ext>
            </p:extLst>
          </p:nvPr>
        </p:nvGraphicFramePr>
        <p:xfrm>
          <a:off x="539552" y="1628801"/>
          <a:ext cx="8136904" cy="1975608"/>
        </p:xfrm>
        <a:graphic>
          <a:graphicData uri="http://schemas.openxmlformats.org/drawingml/2006/table">
            <a:tbl>
              <a:tblPr firstRow="1" firstCol="1" bandRow="1">
                <a:tableStyleId>{5C22544A-7EE6-4342-B048-85BDC9FD1C3A}</a:tableStyleId>
              </a:tblPr>
              <a:tblGrid>
                <a:gridCol w="1627204"/>
                <a:gridCol w="1627204"/>
                <a:gridCol w="1786152"/>
                <a:gridCol w="1468256"/>
                <a:gridCol w="1628088"/>
              </a:tblGrid>
              <a:tr h="741168">
                <a:tc>
                  <a:txBody>
                    <a:bodyPr/>
                    <a:lstStyle/>
                    <a:p>
                      <a:pPr algn="ctr">
                        <a:lnSpc>
                          <a:spcPct val="150000"/>
                        </a:lnSpc>
                        <a:spcAft>
                          <a:spcPts val="0"/>
                        </a:spcAft>
                      </a:pPr>
                      <a:r>
                        <a:rPr lang="fr-FR" sz="1200" baseline="0" dirty="0">
                          <a:effectLst/>
                          <a:uFill>
                            <a:solidFill>
                              <a:schemeClr val="bg1"/>
                            </a:solidFill>
                          </a:uFill>
                        </a:rPr>
                        <a:t> </a:t>
                      </a:r>
                      <a:endParaRPr lang="fr-FR" sz="1100" baseline="0" dirty="0">
                        <a:solidFill>
                          <a:srgbClr val="76923C"/>
                        </a:solidFill>
                        <a:effectLst/>
                        <a:uFill>
                          <a:solidFill>
                            <a:schemeClr val="bg1"/>
                          </a:solidFill>
                        </a:uFill>
                        <a:latin typeface="Calibri"/>
                        <a:ea typeface="Calibri"/>
                        <a:cs typeface="Arial"/>
                      </a:endParaRPr>
                    </a:p>
                  </a:txBody>
                  <a:tcPr marL="68580" marR="68580" marT="0" marB="0"/>
                </a:tc>
                <a:tc>
                  <a:txBody>
                    <a:bodyPr/>
                    <a:lstStyle/>
                    <a:p>
                      <a:pPr algn="ctr">
                        <a:lnSpc>
                          <a:spcPct val="150000"/>
                        </a:lnSpc>
                        <a:spcAft>
                          <a:spcPts val="0"/>
                        </a:spcAft>
                      </a:pPr>
                      <a:r>
                        <a:rPr lang="fr-FR" sz="2000"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Effectif</a:t>
                      </a:r>
                      <a:endParaRPr lang="fr-FR" sz="2000" baseline="0" dirty="0">
                        <a:solidFill>
                          <a:schemeClr val="tx1"/>
                        </a:solidFill>
                        <a:effectLst/>
                        <a:uFill>
                          <a:solidFill>
                            <a:schemeClr val="bg1"/>
                          </a:solidFill>
                        </a:uFill>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Age moyen </a:t>
                      </a:r>
                      <a:r>
                        <a:rPr lang="fr-FR" sz="1800" u="sng"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a:t>
                      </a:r>
                      <a:r>
                        <a:rPr lang="fr-FR" sz="1800"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ET</a:t>
                      </a:r>
                      <a:endParaRPr lang="fr-FR" sz="1800" baseline="0" dirty="0">
                        <a:solidFill>
                          <a:schemeClr val="tx1"/>
                        </a:solidFill>
                        <a:effectLst/>
                        <a:uFill>
                          <a:solidFill>
                            <a:schemeClr val="bg1"/>
                          </a:solidFill>
                        </a:uFill>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Etendu</a:t>
                      </a:r>
                      <a:endParaRPr lang="fr-FR" sz="1800" baseline="0" dirty="0">
                        <a:solidFill>
                          <a:schemeClr val="tx1"/>
                        </a:solidFill>
                        <a:effectLst/>
                        <a:uFill>
                          <a:solidFill>
                            <a:schemeClr val="bg1"/>
                          </a:solidFill>
                        </a:uFill>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baseline="0" dirty="0">
                          <a:solidFill>
                            <a:schemeClr val="tx1"/>
                          </a:solidFill>
                          <a:effectLst/>
                          <a:uFill>
                            <a:solidFill>
                              <a:schemeClr val="bg1"/>
                            </a:solidFill>
                          </a:uFill>
                          <a:latin typeface="Times New Roman" panose="02020603050405020304" pitchFamily="18" charset="0"/>
                          <a:cs typeface="Times New Roman" panose="02020603050405020304" pitchFamily="18" charset="0"/>
                        </a:rPr>
                        <a:t>P≤ </a:t>
                      </a:r>
                      <a:endParaRPr lang="fr-FR" sz="2000" baseline="0" dirty="0">
                        <a:solidFill>
                          <a:schemeClr val="tx1"/>
                        </a:solidFill>
                        <a:effectLst/>
                        <a:uFill>
                          <a:solidFill>
                            <a:schemeClr val="bg1"/>
                          </a:solidFill>
                        </a:uFill>
                        <a:latin typeface="Times New Roman" panose="02020603050405020304" pitchFamily="18" charset="0"/>
                        <a:ea typeface="Calibri"/>
                        <a:cs typeface="Times New Roman" panose="02020603050405020304" pitchFamily="18" charset="0"/>
                      </a:endParaRPr>
                    </a:p>
                  </a:txBody>
                  <a:tcPr marL="68580" marR="68580" marT="0" marB="0"/>
                </a:tc>
              </a:tr>
              <a:tr h="349496">
                <a:tc>
                  <a:txBody>
                    <a:bodyPr/>
                    <a:lstStyle/>
                    <a:p>
                      <a:pPr>
                        <a:lnSpc>
                          <a:spcPct val="150000"/>
                        </a:lnSpc>
                        <a:spcAft>
                          <a:spcPts val="0"/>
                        </a:spcAft>
                      </a:pPr>
                      <a:r>
                        <a:rPr lang="fr-FR" sz="1800" dirty="0">
                          <a:solidFill>
                            <a:schemeClr val="tx1">
                              <a:lumMod val="65000"/>
                              <a:lumOff val="35000"/>
                            </a:schemeClr>
                          </a:solidFill>
                          <a:effectLst/>
                          <a:latin typeface="Times New Roman" panose="02020603050405020304" pitchFamily="18" charset="0"/>
                          <a:cs typeface="Times New Roman" panose="02020603050405020304" pitchFamily="18" charset="0"/>
                        </a:rPr>
                        <a:t>Féminin</a:t>
                      </a:r>
                      <a:endParaRPr lang="fr-FR" sz="1800" dirty="0">
                        <a:solidFill>
                          <a:schemeClr val="tx1">
                            <a:lumMod val="65000"/>
                            <a:lumOff val="3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solidFill>
                          <a:effectLst/>
                          <a:latin typeface="Times New Roman" panose="02020603050405020304" pitchFamily="18" charset="0"/>
                          <a:cs typeface="Times New Roman" panose="02020603050405020304" pitchFamily="18" charset="0"/>
                        </a:rPr>
                        <a:t>29</a:t>
                      </a:r>
                      <a:endParaRPr lang="fr-FR"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fr-FR" sz="1800" dirty="0" smtClean="0">
                          <a:solidFill>
                            <a:schemeClr val="tx1">
                              <a:lumMod val="75000"/>
                              <a:lumOff val="25000"/>
                            </a:schemeClr>
                          </a:solidFill>
                          <a:effectLst/>
                          <a:latin typeface="Times New Roman" panose="02020603050405020304" pitchFamily="18" charset="0"/>
                          <a:cs typeface="Times New Roman" panose="02020603050405020304" pitchFamily="18" charset="0"/>
                        </a:rPr>
                        <a:t>58</a:t>
                      </a:r>
                      <a:r>
                        <a:rPr lang="fr-FR" sz="1800" u="sng" baseline="0" dirty="0" smtClean="0">
                          <a:solidFill>
                            <a:schemeClr val="tx1">
                              <a:lumMod val="75000"/>
                              <a:lumOff val="25000"/>
                            </a:schemeClr>
                          </a:solidFill>
                          <a:effectLst/>
                          <a:uFill>
                            <a:solidFill>
                              <a:schemeClr val="bg1"/>
                            </a:solidFill>
                          </a:uFill>
                          <a:latin typeface="Times New Roman" panose="02020603050405020304" pitchFamily="18" charset="0"/>
                          <a:cs typeface="Times New Roman" panose="02020603050405020304" pitchFamily="18" charset="0"/>
                        </a:rPr>
                        <a:t>+</a:t>
                      </a:r>
                      <a:r>
                        <a:rPr lang="fr-FR" sz="1800" u="none" baseline="0" dirty="0" smtClean="0">
                          <a:solidFill>
                            <a:schemeClr val="tx1">
                              <a:lumMod val="75000"/>
                              <a:lumOff val="25000"/>
                            </a:schemeClr>
                          </a:solidFill>
                          <a:effectLst/>
                          <a:uFill>
                            <a:solidFill>
                              <a:schemeClr val="bg1"/>
                            </a:solidFill>
                          </a:uFill>
                          <a:latin typeface="Times New Roman" panose="02020603050405020304" pitchFamily="18" charset="0"/>
                          <a:cs typeface="Times New Roman" panose="02020603050405020304" pitchFamily="18" charset="0"/>
                        </a:rPr>
                        <a:t>17</a:t>
                      </a:r>
                      <a:endParaRPr lang="fr-FR" sz="1800" baseline="0" dirty="0" smtClean="0">
                        <a:solidFill>
                          <a:schemeClr val="tx1">
                            <a:lumMod val="75000"/>
                            <a:lumOff val="25000"/>
                          </a:schemeClr>
                        </a:solidFill>
                        <a:effectLst/>
                        <a:uFill>
                          <a:solidFill>
                            <a:schemeClr val="bg1"/>
                          </a:solidFill>
                        </a:uFill>
                        <a:latin typeface="Times New Roman" panose="02020603050405020304" pitchFamily="18" charset="0"/>
                        <a:ea typeface="Calibri"/>
                        <a:cs typeface="Times New Roman" panose="02020603050405020304" pitchFamily="18" charset="0"/>
                      </a:endParaRPr>
                    </a:p>
                    <a:p>
                      <a:pPr algn="ctr">
                        <a:lnSpc>
                          <a:spcPct val="150000"/>
                        </a:lnSpc>
                        <a:spcAft>
                          <a:spcPts val="0"/>
                        </a:spcAft>
                      </a:pPr>
                      <a:endParaRPr lang="fr-FR" sz="18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solidFill>
                          <a:effectLst/>
                          <a:latin typeface="Times New Roman" panose="02020603050405020304" pitchFamily="18" charset="0"/>
                          <a:cs typeface="Times New Roman" panose="02020603050405020304" pitchFamily="18" charset="0"/>
                        </a:rPr>
                        <a:t>23-84 ans</a:t>
                      </a:r>
                      <a:endParaRPr lang="fr-FR"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solidFill>
                          <a:effectLst/>
                          <a:latin typeface="Times New Roman" panose="02020603050405020304" pitchFamily="18" charset="0"/>
                          <a:cs typeface="Times New Roman" panose="02020603050405020304" pitchFamily="18" charset="0"/>
                        </a:rPr>
                        <a:t>0.02</a:t>
                      </a:r>
                      <a:endParaRPr lang="fr-FR"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349496">
                <a:tc>
                  <a:txBody>
                    <a:bodyPr/>
                    <a:lstStyle/>
                    <a:p>
                      <a:pPr>
                        <a:lnSpc>
                          <a:spcPct val="150000"/>
                        </a:lnSpc>
                        <a:spcAft>
                          <a:spcPts val="0"/>
                        </a:spcAft>
                      </a:pPr>
                      <a:r>
                        <a:rPr lang="fr-FR" sz="1800" dirty="0">
                          <a:solidFill>
                            <a:schemeClr val="tx1">
                              <a:lumMod val="65000"/>
                              <a:lumOff val="35000"/>
                            </a:schemeClr>
                          </a:solidFill>
                          <a:effectLst/>
                          <a:latin typeface="Times New Roman" panose="02020603050405020304" pitchFamily="18" charset="0"/>
                          <a:cs typeface="Times New Roman" panose="02020603050405020304" pitchFamily="18" charset="0"/>
                        </a:rPr>
                        <a:t>Masculin</a:t>
                      </a:r>
                      <a:endParaRPr lang="fr-FR" sz="1800" dirty="0">
                        <a:solidFill>
                          <a:schemeClr val="tx1">
                            <a:lumMod val="65000"/>
                            <a:lumOff val="3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effectLst/>
                          <a:latin typeface="Times New Roman" panose="02020603050405020304" pitchFamily="18" charset="0"/>
                          <a:cs typeface="Times New Roman" panose="02020603050405020304" pitchFamily="18" charset="0"/>
                        </a:rPr>
                        <a:t>40</a:t>
                      </a:r>
                      <a:endParaRPr lang="fr-FR" sz="1800" dirty="0">
                        <a:solidFill>
                          <a:srgbClr val="76923C"/>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smtClean="0">
                          <a:solidFill>
                            <a:schemeClr val="tx1">
                              <a:lumMod val="75000"/>
                              <a:lumOff val="25000"/>
                            </a:schemeClr>
                          </a:solidFill>
                          <a:effectLst/>
                          <a:latin typeface="Times New Roman" panose="02020603050405020304" pitchFamily="18" charset="0"/>
                          <a:cs typeface="Times New Roman" panose="02020603050405020304" pitchFamily="18" charset="0"/>
                        </a:rPr>
                        <a:t>53</a:t>
                      </a:r>
                      <a:r>
                        <a:rPr lang="fr-FR" sz="1800" u="sng" baseline="0" dirty="0" smtClean="0">
                          <a:solidFill>
                            <a:schemeClr val="tx1">
                              <a:lumMod val="75000"/>
                              <a:lumOff val="25000"/>
                            </a:schemeClr>
                          </a:solidFill>
                          <a:effectLst/>
                          <a:uFill>
                            <a:solidFill>
                              <a:schemeClr val="bg1"/>
                            </a:solidFill>
                          </a:uFill>
                          <a:latin typeface="Times New Roman" panose="02020603050405020304" pitchFamily="18" charset="0"/>
                          <a:cs typeface="Times New Roman" panose="02020603050405020304" pitchFamily="18" charset="0"/>
                        </a:rPr>
                        <a:t>+16</a:t>
                      </a:r>
                      <a:endParaRPr lang="fr-FR" sz="18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effectLst/>
                          <a:latin typeface="Times New Roman" panose="02020603050405020304" pitchFamily="18" charset="0"/>
                          <a:cs typeface="Times New Roman" panose="02020603050405020304" pitchFamily="18" charset="0"/>
                        </a:rPr>
                        <a:t>26-93 ans</a:t>
                      </a:r>
                      <a:endParaRPr lang="fr-FR" sz="1800" dirty="0">
                        <a:solidFill>
                          <a:srgbClr val="76923C"/>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effectLst/>
                          <a:latin typeface="Times New Roman" panose="02020603050405020304" pitchFamily="18" charset="0"/>
                          <a:cs typeface="Times New Roman" panose="02020603050405020304" pitchFamily="18" charset="0"/>
                        </a:rPr>
                        <a:t>0 .02</a:t>
                      </a:r>
                      <a:endParaRPr lang="fr-FR" sz="1800" dirty="0">
                        <a:solidFill>
                          <a:srgbClr val="76923C"/>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6" name="Rectangle 1"/>
          <p:cNvSpPr>
            <a:spLocks noChangeArrowheads="1"/>
          </p:cNvSpPr>
          <p:nvPr/>
        </p:nvSpPr>
        <p:spPr bwMode="auto">
          <a:xfrm>
            <a:off x="467545" y="2799489"/>
            <a:ext cx="6984776" cy="1754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b="1" i="0" u="none" strike="noStrike" cap="none" normalizeH="0" baseline="0" dirty="0" smtClean="0">
              <a:ln>
                <a:noFill/>
              </a:ln>
              <a:solidFill>
                <a:schemeClr val="tx1">
                  <a:lumMod val="75000"/>
                  <a:lumOff val="25000"/>
                </a:schemeClr>
              </a:solidFill>
              <a:effectLst/>
              <a:latin typeface="Times New Roman" panose="02020603050405020304"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fr-FR" b="1" dirty="0">
              <a:solidFill>
                <a:schemeClr val="tx1">
                  <a:lumMod val="75000"/>
                  <a:lumOff val="25000"/>
                </a:schemeClr>
              </a:solidFill>
              <a:latin typeface="Times New Roman" panose="02020603050405020304"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b="1" i="0" u="none" strike="noStrike" cap="none" normalizeH="0" baseline="0" dirty="0" smtClean="0">
              <a:ln>
                <a:noFill/>
              </a:ln>
              <a:solidFill>
                <a:schemeClr val="tx1">
                  <a:lumMod val="75000"/>
                  <a:lumOff val="25000"/>
                </a:schemeClr>
              </a:solidFill>
              <a:effectLst/>
              <a:latin typeface="Times New Roman" panose="02020603050405020304"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fr-FR" altLang="fr-FR" b="1" dirty="0">
              <a:solidFill>
                <a:schemeClr val="tx1">
                  <a:lumMod val="75000"/>
                  <a:lumOff val="25000"/>
                </a:schemeClr>
              </a:solidFill>
              <a:latin typeface="Times New Roman" panose="02020603050405020304"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b="1" i="0" u="none" strike="noStrike" cap="none" normalizeH="0" baseline="0" dirty="0" smtClean="0">
                <a:ln>
                  <a:noFill/>
                </a:ln>
                <a:solidFill>
                  <a:schemeClr val="tx1">
                    <a:lumMod val="75000"/>
                    <a:lumOff val="25000"/>
                  </a:schemeClr>
                </a:solidFill>
                <a:effectLst/>
                <a:latin typeface="Times New Roman" panose="02020603050405020304" pitchFamily="18" charset="0"/>
                <a:ea typeface="Calibri" pitchFamily="34" charset="0"/>
                <a:cs typeface="Times New Roman" pitchFamily="18" charset="0"/>
              </a:rPr>
              <a:t>La distribution de la population selon le sexe et les tranches d’âges</a:t>
            </a:r>
            <a:endParaRPr kumimoji="0" lang="fr-FR" altLang="fr-FR" b="0" i="0" u="none" strike="noStrike" cap="none" normalizeH="0" baseline="0" dirty="0" smtClean="0">
              <a:ln>
                <a:noFill/>
              </a:ln>
              <a:solidFill>
                <a:schemeClr val="tx1">
                  <a:lumMod val="75000"/>
                  <a:lumOff val="25000"/>
                </a:schemeClr>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smtClean="0">
              <a:ln>
                <a:noFill/>
              </a:ln>
              <a:solidFill>
                <a:schemeClr val="tx1">
                  <a:lumMod val="75000"/>
                  <a:lumOff val="25000"/>
                </a:schemeClr>
              </a:solidFill>
              <a:effectLst/>
              <a:latin typeface="Times New Roman" panose="02020603050405020304" pitchFamily="18" charset="0"/>
              <a:cs typeface="Times New Roman" panose="02020603050405020304" pitchFamily="18" charset="0"/>
            </a:endParaRPr>
          </a:p>
        </p:txBody>
      </p:sp>
      <p:graphicFrame>
        <p:nvGraphicFramePr>
          <p:cNvPr id="10" name="Tableau 9"/>
          <p:cNvGraphicFramePr>
            <a:graphicFrameLocks noGrp="1"/>
          </p:cNvGraphicFramePr>
          <p:nvPr>
            <p:extLst>
              <p:ext uri="{D42A27DB-BD31-4B8C-83A1-F6EECF244321}">
                <p14:modId xmlns:p14="http://schemas.microsoft.com/office/powerpoint/2010/main" xmlns="" val="2801583848"/>
              </p:ext>
            </p:extLst>
          </p:nvPr>
        </p:nvGraphicFramePr>
        <p:xfrm>
          <a:off x="467546" y="4725143"/>
          <a:ext cx="8208912" cy="1728192"/>
        </p:xfrm>
        <a:graphic>
          <a:graphicData uri="http://schemas.openxmlformats.org/drawingml/2006/table">
            <a:tbl>
              <a:tblPr>
                <a:tableStyleId>{5C22544A-7EE6-4342-B048-85BDC9FD1C3A}</a:tableStyleId>
              </a:tblPr>
              <a:tblGrid>
                <a:gridCol w="2052228"/>
                <a:gridCol w="2052228"/>
                <a:gridCol w="2052228"/>
                <a:gridCol w="2052228"/>
              </a:tblGrid>
              <a:tr h="296504">
                <a:tc>
                  <a:txBody>
                    <a:bodyPr/>
                    <a:lstStyle/>
                    <a:p>
                      <a:pPr algn="l" fontAlgn="b"/>
                      <a:r>
                        <a:rPr lang="fr-FR" sz="1800" u="none" strike="noStrike" dirty="0">
                          <a:effectLst/>
                          <a:latin typeface="Times New Roman" panose="02020603050405020304" pitchFamily="18" charset="0"/>
                          <a:cs typeface="Times New Roman" panose="02020603050405020304" pitchFamily="18" charset="0"/>
                        </a:rPr>
                        <a:t> </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Féminin</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a:effectLst/>
                          <a:latin typeface="Times New Roman" panose="02020603050405020304" pitchFamily="18" charset="0"/>
                          <a:cs typeface="Times New Roman" panose="02020603050405020304" pitchFamily="18" charset="0"/>
                        </a:rPr>
                        <a:t>Masculin</a:t>
                      </a:r>
                      <a:endParaRPr lang="fr-FR"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a:effectLst/>
                          <a:latin typeface="Times New Roman" panose="02020603050405020304" pitchFamily="18" charset="0"/>
                          <a:cs typeface="Times New Roman" panose="02020603050405020304" pitchFamily="18" charset="0"/>
                        </a:rPr>
                        <a:t>Total</a:t>
                      </a:r>
                      <a:endParaRPr lang="fr-FR"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r>
              <a:tr h="593006">
                <a:tc>
                  <a:txBody>
                    <a:bodyPr/>
                    <a:lstStyle/>
                    <a:p>
                      <a:pPr algn="ctr" fontAlgn="ctr"/>
                      <a:r>
                        <a:rPr lang="fr-FR" sz="1800" u="none" strike="noStrike" dirty="0">
                          <a:effectLst/>
                          <a:latin typeface="Times New Roman" panose="02020603050405020304" pitchFamily="18" charset="0"/>
                          <a:cs typeface="Times New Roman" panose="02020603050405020304" pitchFamily="18" charset="0"/>
                        </a:rPr>
                        <a:t>≤ 19-35 ans</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1</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5</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6</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r>
              <a:tr h="542178">
                <a:tc>
                  <a:txBody>
                    <a:bodyPr/>
                    <a:lstStyle/>
                    <a:p>
                      <a:pPr algn="ctr" fontAlgn="ctr"/>
                      <a:r>
                        <a:rPr lang="fr-FR" sz="1800" u="none" strike="noStrike">
                          <a:effectLst/>
                          <a:latin typeface="Times New Roman" panose="02020603050405020304" pitchFamily="18" charset="0"/>
                          <a:cs typeface="Times New Roman" panose="02020603050405020304" pitchFamily="18" charset="0"/>
                        </a:rPr>
                        <a:t>≤35-65 ans</a:t>
                      </a:r>
                      <a:endParaRPr lang="fr-FR"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24</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29</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53</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r>
              <a:tr h="296504">
                <a:tc>
                  <a:txBody>
                    <a:bodyPr/>
                    <a:lstStyle/>
                    <a:p>
                      <a:pPr algn="ctr" fontAlgn="ctr"/>
                      <a:r>
                        <a:rPr lang="fr-FR" sz="1800" u="none" strike="noStrike" dirty="0">
                          <a:effectLst/>
                          <a:latin typeface="Times New Roman" panose="02020603050405020304" pitchFamily="18" charset="0"/>
                          <a:cs typeface="Times New Roman" panose="02020603050405020304" pitchFamily="18" charset="0"/>
                        </a:rPr>
                        <a:t>Plus de 65 </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11</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a:effectLst/>
                          <a:latin typeface="Times New Roman" panose="02020603050405020304" pitchFamily="18" charset="0"/>
                          <a:cs typeface="Times New Roman" panose="02020603050405020304" pitchFamily="18" charset="0"/>
                        </a:rPr>
                        <a:t>1</a:t>
                      </a:r>
                      <a:endParaRPr lang="fr-FR"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fr-FR" sz="1800" u="none" strike="noStrike" dirty="0">
                          <a:effectLst/>
                          <a:latin typeface="Times New Roman" panose="02020603050405020304" pitchFamily="18" charset="0"/>
                          <a:cs typeface="Times New Roman" panose="02020603050405020304" pitchFamily="18" charset="0"/>
                        </a:rPr>
                        <a:t>10</a:t>
                      </a:r>
                      <a:endParaRPr lang="fr-FR"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r>
            </a:tbl>
          </a:graphicData>
        </a:graphic>
      </p:graphicFrame>
    </p:spTree>
    <p:extLst>
      <p:ext uri="{BB962C8B-B14F-4D97-AF65-F5344CB8AC3E}">
        <p14:creationId xmlns:p14="http://schemas.microsoft.com/office/powerpoint/2010/main" xmlns="" val="2337849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260648"/>
            <a:ext cx="7024744" cy="288032"/>
          </a:xfrm>
        </p:spPr>
        <p:txBody>
          <a:bodyPr>
            <a:normAutofit fontScale="90000"/>
          </a:bodyPr>
          <a:lstStyle/>
          <a:p>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2082379122"/>
              </p:ext>
            </p:extLst>
          </p:nvPr>
        </p:nvGraphicFramePr>
        <p:xfrm>
          <a:off x="467544" y="548680"/>
          <a:ext cx="8208912" cy="59046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151103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92696"/>
            <a:ext cx="8352928" cy="648072"/>
          </a:xfrm>
        </p:spPr>
        <p:txBody>
          <a:bodyPr>
            <a:normAutofit/>
          </a:bodyPr>
          <a:lstStyle/>
          <a:p>
            <a:r>
              <a:rPr lang="fr-FR" altLang="fr-FR" sz="2400" dirty="0" smtClean="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 </a:t>
            </a:r>
            <a:r>
              <a:rPr lang="fr-FR" altLang="fr-FR" sz="2400"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r</a:t>
            </a:r>
            <a:r>
              <a:rPr lang="fr-FR" altLang="fr-FR" sz="2400" dirty="0">
                <a:solidFill>
                  <a:srgbClr val="FF0000"/>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lang="fr-FR" altLang="fr-FR" sz="2400"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partition de la population selon les ant</a:t>
            </a:r>
            <a:r>
              <a:rPr lang="fr-FR" altLang="fr-FR" sz="2400" dirty="0">
                <a:solidFill>
                  <a:srgbClr val="FF0000"/>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lang="fr-FR" altLang="fr-FR" sz="2400"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c</a:t>
            </a:r>
            <a:r>
              <a:rPr lang="fr-FR" altLang="fr-FR" sz="2400" dirty="0">
                <a:solidFill>
                  <a:srgbClr val="FF0000"/>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lang="fr-FR" altLang="fr-FR" sz="2400" dirty="0">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dents familiaux</a:t>
            </a:r>
            <a:endParaRPr lang="fr-FR" sz="2400" dirty="0">
              <a:solidFill>
                <a:srgbClr val="FF0000"/>
              </a:solidFill>
              <a:effectLst>
                <a:outerShdw blurRad="38100" dist="38100" dir="2700000" algn="tl">
                  <a:srgbClr val="000000">
                    <a:alpha val="43137"/>
                  </a:srgbClr>
                </a:outerShdw>
              </a:effectLst>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144945952"/>
              </p:ext>
            </p:extLst>
          </p:nvPr>
        </p:nvGraphicFramePr>
        <p:xfrm>
          <a:off x="467543" y="1412776"/>
          <a:ext cx="8208912" cy="3600401"/>
        </p:xfrm>
        <a:graphic>
          <a:graphicData uri="http://schemas.openxmlformats.org/drawingml/2006/table">
            <a:tbl>
              <a:tblPr firstRow="1" firstCol="1" bandRow="1">
                <a:tableStyleId>{5C22544A-7EE6-4342-B048-85BDC9FD1C3A}</a:tableStyleId>
              </a:tblPr>
              <a:tblGrid>
                <a:gridCol w="4536505"/>
                <a:gridCol w="1872208"/>
                <a:gridCol w="1800199"/>
              </a:tblGrid>
              <a:tr h="777001">
                <a:tc>
                  <a:txBody>
                    <a:bodyPr/>
                    <a:lstStyle/>
                    <a:p>
                      <a:pPr algn="just">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Effectif</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a:solidFill>
                            <a:schemeClr val="tx1">
                              <a:lumMod val="85000"/>
                              <a:lumOff val="15000"/>
                            </a:schemeClr>
                          </a:solidFill>
                          <a:effectLst/>
                          <a:latin typeface="Times New Roman" panose="02020603050405020304" pitchFamily="18" charset="0"/>
                          <a:cs typeface="Times New Roman" panose="02020603050405020304" pitchFamily="18" charset="0"/>
                        </a:rPr>
                        <a:t>%</a:t>
                      </a:r>
                      <a:endParaRPr lang="fr-FR" sz="24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705791">
                <a:tc>
                  <a:txBody>
                    <a:bodyPr/>
                    <a:lstStyle/>
                    <a:p>
                      <a:pPr algn="just">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Diabète</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9</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a:solidFill>
                            <a:schemeClr val="tx1">
                              <a:lumMod val="85000"/>
                              <a:lumOff val="15000"/>
                            </a:schemeClr>
                          </a:solidFill>
                          <a:effectLst/>
                          <a:latin typeface="Times New Roman" panose="02020603050405020304" pitchFamily="18" charset="0"/>
                          <a:cs typeface="Times New Roman" panose="02020603050405020304" pitchFamily="18" charset="0"/>
                        </a:rPr>
                        <a:t>13</a:t>
                      </a:r>
                      <a:endParaRPr lang="fr-FR" sz="24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705791">
                <a:tc>
                  <a:txBody>
                    <a:bodyPr/>
                    <a:lstStyle/>
                    <a:p>
                      <a:pPr algn="just">
                        <a:lnSpc>
                          <a:spcPct val="150000"/>
                        </a:lnSpc>
                        <a:spcAft>
                          <a:spcPts val="0"/>
                        </a:spcAft>
                      </a:pPr>
                      <a:r>
                        <a:rPr lang="fr-FR" sz="2400">
                          <a:solidFill>
                            <a:schemeClr val="tx1">
                              <a:lumMod val="85000"/>
                              <a:lumOff val="15000"/>
                            </a:schemeClr>
                          </a:solidFill>
                          <a:effectLst/>
                          <a:latin typeface="Times New Roman" panose="02020603050405020304" pitchFamily="18" charset="0"/>
                          <a:cs typeface="Times New Roman" panose="02020603050405020304" pitchFamily="18" charset="0"/>
                        </a:rPr>
                        <a:t>HTA et cardiovasculaires</a:t>
                      </a:r>
                      <a:endParaRPr lang="fr-FR" sz="24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6</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a:solidFill>
                            <a:schemeClr val="tx1">
                              <a:lumMod val="85000"/>
                              <a:lumOff val="15000"/>
                            </a:schemeClr>
                          </a:solidFill>
                          <a:effectLst/>
                          <a:latin typeface="Times New Roman" panose="02020603050405020304" pitchFamily="18" charset="0"/>
                          <a:cs typeface="Times New Roman" panose="02020603050405020304" pitchFamily="18" charset="0"/>
                        </a:rPr>
                        <a:t>9</a:t>
                      </a:r>
                      <a:endParaRPr lang="fr-FR" sz="24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1411818">
                <a:tc>
                  <a:txBody>
                    <a:bodyPr/>
                    <a:lstStyle/>
                    <a:p>
                      <a:pPr algn="just">
                        <a:lnSpc>
                          <a:spcPct val="150000"/>
                        </a:lnSpc>
                        <a:spcAft>
                          <a:spcPts val="0"/>
                        </a:spcAft>
                      </a:pPr>
                      <a:r>
                        <a:rPr lang="fr-FR" sz="2400">
                          <a:solidFill>
                            <a:schemeClr val="tx1">
                              <a:lumMod val="85000"/>
                              <a:lumOff val="15000"/>
                            </a:schemeClr>
                          </a:solidFill>
                          <a:effectLst/>
                          <a:latin typeface="Times New Roman" panose="02020603050405020304" pitchFamily="18" charset="0"/>
                          <a:cs typeface="Times New Roman" panose="02020603050405020304" pitchFamily="18" charset="0"/>
                        </a:rPr>
                        <a:t>Maladies rénales et affection de l’appareil urinaires</a:t>
                      </a:r>
                      <a:endParaRPr lang="fr-FR" sz="24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10</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14</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1506538" y="3344089"/>
            <a:ext cx="223138" cy="5539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alt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6543403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92696"/>
            <a:ext cx="7240650" cy="1224136"/>
          </a:xfrm>
        </p:spPr>
        <p:txBody>
          <a:bodyPr>
            <a:normAutofit/>
          </a:bodyPr>
          <a:lstStyle/>
          <a:p>
            <a:pPr lvl="0"/>
            <a:r>
              <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Classification étiologique d’IRC :</a:t>
            </a:r>
            <a:br>
              <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1158845861"/>
              </p:ext>
            </p:extLst>
          </p:nvPr>
        </p:nvGraphicFramePr>
        <p:xfrm>
          <a:off x="467543" y="1700807"/>
          <a:ext cx="8208912" cy="3640976"/>
        </p:xfrm>
        <a:graphic>
          <a:graphicData uri="http://schemas.openxmlformats.org/drawingml/2006/table">
            <a:tbl>
              <a:tblPr firstRow="1" firstCol="1" bandRow="1">
                <a:tableStyleId>{5C22544A-7EE6-4342-B048-85BDC9FD1C3A}</a:tableStyleId>
              </a:tblPr>
              <a:tblGrid>
                <a:gridCol w="2736007"/>
                <a:gridCol w="2736007"/>
                <a:gridCol w="2736898"/>
              </a:tblGrid>
              <a:tr h="393804">
                <a:tc>
                  <a:txBody>
                    <a:bodyPr/>
                    <a:lstStyle/>
                    <a:p>
                      <a:pPr algn="just">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Effectif</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835568">
                <a:tc>
                  <a:txBody>
                    <a:bodyPr/>
                    <a:lstStyle/>
                    <a:p>
                      <a:pPr algn="just">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La néphropathie diabétique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20</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29</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94009">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Polykystose rénale</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4</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6</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94009">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Néphropathie de refus</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1</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2.6</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835568">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Syndrome néphrotique impur</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1</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2.6</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94009">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HTA</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2</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3</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94009">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Idiopathique</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34</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49.2</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1647825" y="3081338"/>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907883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692696"/>
            <a:ext cx="8404060" cy="710952"/>
          </a:xfrm>
        </p:spPr>
        <p:txBody>
          <a:bodyPr>
            <a:normAutofit fontScale="90000"/>
          </a:bodyPr>
          <a:lstStyle/>
          <a:p>
            <a:r>
              <a:rPr lang="fr-FR" sz="36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Plan </a:t>
            </a:r>
            <a:r>
              <a:rPr lang="fr-FR" sz="24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fr-FR"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fr-FR"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fr-FR"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1043492" y="1412776"/>
            <a:ext cx="6777317" cy="4419853"/>
          </a:xfrm>
        </p:spPr>
        <p:txBody>
          <a:bodyPr>
            <a:noAutofit/>
          </a:bodyPr>
          <a:lstStyle/>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Introduction.</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Cadre théorique:</a:t>
            </a:r>
          </a:p>
          <a:p>
            <a:pPr marL="0" indent="0">
              <a:buNone/>
            </a:pPr>
            <a:r>
              <a:rPr lang="fr-FR" sz="2000" dirty="0" smtClean="0">
                <a:latin typeface="Times New Roman" panose="02020603050405020304" pitchFamily="18" charset="0"/>
                <a:cs typeface="Times New Roman" panose="02020603050405020304" pitchFamily="18" charset="0"/>
              </a:rPr>
              <a:t>           Rappel anatomique et physiologique du rein.</a:t>
            </a:r>
          </a:p>
          <a:p>
            <a:pPr marL="0" indent="0">
              <a:buNone/>
            </a:pPr>
            <a:r>
              <a:rPr lang="fr-FR" sz="2000" dirty="0" smtClean="0">
                <a:latin typeface="Times New Roman" panose="02020603050405020304" pitchFamily="18" charset="0"/>
                <a:cs typeface="Times New Roman" panose="02020603050405020304" pitchFamily="18" charset="0"/>
              </a:rPr>
              <a:t>           L’IRCT et la néphropathie diabétique.</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Matériel et méthodes</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 Recueil de donnés</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Analyse de donnés</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Résultats</a:t>
            </a:r>
          </a:p>
          <a:p>
            <a:pPr>
              <a:buFont typeface="Wingdings" panose="05000000000000000000" pitchFamily="2" charset="2"/>
              <a:buChar char="q"/>
            </a:pPr>
            <a:r>
              <a:rPr lang="fr-FR" sz="2400" dirty="0" smtClean="0">
                <a:latin typeface="Times New Roman" panose="02020603050405020304" pitchFamily="18" charset="0"/>
                <a:cs typeface="Times New Roman" panose="02020603050405020304" pitchFamily="18" charset="0"/>
              </a:rPr>
              <a:t>Conclusion</a:t>
            </a:r>
          </a:p>
          <a:p>
            <a:endParaRPr lang="fr-FR" sz="2400" dirty="0" smtClean="0">
              <a:latin typeface="Times New Roman" panose="02020603050405020304" pitchFamily="18" charset="0"/>
              <a:cs typeface="Times New Roman" panose="02020603050405020304" pitchFamily="18" charset="0"/>
            </a:endParaRPr>
          </a:p>
          <a:p>
            <a:pPr marL="0" indent="0">
              <a:buNone/>
            </a:pPr>
            <a:endParaRPr lang="fr-FR" sz="2400" dirty="0" smtClean="0">
              <a:latin typeface="Times New Roman" panose="02020603050405020304" pitchFamily="18" charset="0"/>
              <a:cs typeface="Times New Roman" panose="02020603050405020304" pitchFamily="18" charset="0"/>
            </a:endParaRPr>
          </a:p>
          <a:p>
            <a:pPr marL="0" indent="0">
              <a:buNone/>
            </a:pPr>
            <a:endParaRPr lang="fr-FR" sz="2400" dirty="0" smtClean="0">
              <a:latin typeface="Times New Roman" panose="02020603050405020304" pitchFamily="18" charset="0"/>
              <a:cs typeface="Times New Roman" panose="02020603050405020304" pitchFamily="18" charset="0"/>
            </a:endParaRPr>
          </a:p>
          <a:p>
            <a:endParaRPr lang="fr-FR" sz="2400" dirty="0" smtClean="0">
              <a:latin typeface="Times New Roman" panose="02020603050405020304" pitchFamily="18" charset="0"/>
              <a:cs typeface="Times New Roman" panose="02020603050405020304" pitchFamily="18" charset="0"/>
            </a:endParaRPr>
          </a:p>
          <a:p>
            <a:pPr marL="0" indent="0">
              <a:buNone/>
            </a:pPr>
            <a:endParaRPr lang="fr-FR" sz="2400" dirty="0" smtClean="0">
              <a:latin typeface="Times New Roman" panose="02020603050405020304" pitchFamily="18" charset="0"/>
              <a:cs typeface="Times New Roman" panose="02020603050405020304" pitchFamily="18" charset="0"/>
            </a:endParaRPr>
          </a:p>
          <a:p>
            <a:pPr marL="0" indent="0">
              <a:buNone/>
            </a:pPr>
            <a:r>
              <a:rPr lang="fr-FR" sz="24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38989815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04664"/>
            <a:ext cx="7672698" cy="720080"/>
          </a:xfrm>
        </p:spPr>
        <p:txBody>
          <a:bodyPr>
            <a:normAutofit/>
          </a:bodyPr>
          <a:lstStyle/>
          <a:p>
            <a:r>
              <a:rPr lang="fr-FR"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NEPHROPATHIE DIABETIQUE</a:t>
            </a:r>
            <a:endParaRPr lang="fr-FR"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395536" y="1124744"/>
            <a:ext cx="8352928" cy="5400600"/>
          </a:xfrm>
        </p:spPr>
        <p:txBody>
          <a:bodyPr>
            <a:normAutofit/>
          </a:bodyPr>
          <a:lstStyle/>
          <a:p>
            <a:r>
              <a:rPr lang="fr-FR" sz="2000" dirty="0" smtClean="0">
                <a:latin typeface="Times New Roman" panose="02020603050405020304" pitchFamily="18" charset="0"/>
                <a:cs typeface="Times New Roman" panose="02020603050405020304" pitchFamily="18" charset="0"/>
              </a:rPr>
              <a:t> Notre étude a inclus de </a:t>
            </a:r>
            <a:r>
              <a:rPr lang="fr-FR" sz="2000" dirty="0">
                <a:latin typeface="Times New Roman" panose="02020603050405020304" pitchFamily="18" charset="0"/>
                <a:cs typeface="Times New Roman" panose="02020603050405020304" pitchFamily="18" charset="0"/>
              </a:rPr>
              <a:t>69 patients insuffisants rénaux en stade terminale, 29% leur IRCT </a:t>
            </a:r>
            <a:r>
              <a:rPr lang="fr-FR" sz="2000" dirty="0" smtClean="0">
                <a:latin typeface="Times New Roman" panose="02020603050405020304" pitchFamily="18" charset="0"/>
                <a:cs typeface="Times New Roman" panose="02020603050405020304" pitchFamily="18" charset="0"/>
              </a:rPr>
              <a:t>est d’origine d’une </a:t>
            </a:r>
            <a:r>
              <a:rPr lang="fr-FR" sz="2000" dirty="0">
                <a:latin typeface="Times New Roman" panose="02020603050405020304" pitchFamily="18" charset="0"/>
                <a:cs typeface="Times New Roman" panose="02020603050405020304" pitchFamily="18" charset="0"/>
              </a:rPr>
              <a:t>néphropathie diabétique</a:t>
            </a:r>
            <a:r>
              <a:rPr lang="fr-FR" sz="2000" dirty="0" smtClean="0">
                <a:latin typeface="Times New Roman" panose="02020603050405020304" pitchFamily="18" charset="0"/>
                <a:cs typeface="Times New Roman" panose="02020603050405020304" pitchFamily="18" charset="0"/>
              </a:rPr>
              <a:t>.</a:t>
            </a:r>
          </a:p>
          <a:p>
            <a:r>
              <a:rPr lang="fr-FR" sz="2000" dirty="0">
                <a:latin typeface="Times New Roman" panose="02020603050405020304" pitchFamily="18" charset="0"/>
                <a:cs typeface="Times New Roman" panose="02020603050405020304" pitchFamily="18" charset="0"/>
              </a:rPr>
              <a:t>Dans une série de 20 patients insuffisants rénaux d’origine de néphropathie diabétique, 60% étaient des hommes.</a:t>
            </a:r>
          </a:p>
          <a:p>
            <a:pPr marL="68580" indent="0">
              <a:buNone/>
            </a:pPr>
            <a:endParaRPr lang="fr-FR" altLang="fr-FR" sz="2000" dirty="0" smtClean="0">
              <a:solidFill>
                <a:schemeClr val="tx1"/>
              </a:solidFill>
              <a:latin typeface="Times New Roman" pitchFamily="18" charset="0"/>
              <a:ea typeface="Calibri" pitchFamily="34" charset="0"/>
              <a:cs typeface="Times New Roman" pitchFamily="18" charset="0"/>
            </a:endParaRPr>
          </a:p>
          <a:p>
            <a:pPr marL="68580" indent="0">
              <a:buNone/>
            </a:pPr>
            <a:r>
              <a:rPr lang="fr-FR" altLang="fr-FR" sz="2000" dirty="0" smtClean="0">
                <a:solidFill>
                  <a:schemeClr val="tx1"/>
                </a:solidFill>
                <a:latin typeface="Times New Roman" pitchFamily="18" charset="0"/>
                <a:ea typeface="Calibri" pitchFamily="34" charset="0"/>
                <a:cs typeface="Times New Roman" pitchFamily="18" charset="0"/>
              </a:rPr>
              <a:t>La </a:t>
            </a:r>
            <a:r>
              <a:rPr lang="fr-FR" altLang="fr-FR" sz="2000" dirty="0">
                <a:solidFill>
                  <a:schemeClr val="tx1"/>
                </a:solidFill>
                <a:latin typeface="Times New Roman" pitchFamily="18" charset="0"/>
                <a:ea typeface="Calibri" pitchFamily="34" charset="0"/>
                <a:cs typeface="Times New Roman" pitchFamily="18" charset="0"/>
              </a:rPr>
              <a:t>r</a:t>
            </a:r>
            <a:r>
              <a:rPr lang="fr-FR" altLang="fr-FR" sz="2000" dirty="0">
                <a:solidFill>
                  <a:schemeClr val="tx1"/>
                </a:solidFill>
                <a:latin typeface="Calibri"/>
                <a:ea typeface="Calibri" pitchFamily="34" charset="0"/>
                <a:cs typeface="Times New Roman" pitchFamily="18" charset="0"/>
              </a:rPr>
              <a:t>é</a:t>
            </a:r>
            <a:r>
              <a:rPr lang="fr-FR" altLang="fr-FR" sz="2000" dirty="0">
                <a:solidFill>
                  <a:schemeClr val="tx1"/>
                </a:solidFill>
                <a:latin typeface="Times New Roman" pitchFamily="18" charset="0"/>
                <a:ea typeface="Calibri" pitchFamily="34" charset="0"/>
                <a:cs typeface="Times New Roman" pitchFamily="18" charset="0"/>
              </a:rPr>
              <a:t>partition </a:t>
            </a:r>
            <a:r>
              <a:rPr lang="fr-FR" altLang="fr-FR" sz="2000" dirty="0" smtClean="0">
                <a:solidFill>
                  <a:schemeClr val="tx1"/>
                </a:solidFill>
                <a:latin typeface="Times New Roman" pitchFamily="18" charset="0"/>
                <a:ea typeface="Calibri" pitchFamily="34" charset="0"/>
                <a:cs typeface="Times New Roman" pitchFamily="18" charset="0"/>
              </a:rPr>
              <a:t>des IRCT d’origine d’une ND </a:t>
            </a:r>
            <a:r>
              <a:rPr lang="fr-FR" altLang="fr-FR" sz="2000" dirty="0">
                <a:solidFill>
                  <a:schemeClr val="tx1"/>
                </a:solidFill>
                <a:latin typeface="Times New Roman" pitchFamily="18" charset="0"/>
                <a:ea typeface="Calibri" pitchFamily="34" charset="0"/>
                <a:cs typeface="Times New Roman" pitchFamily="18" charset="0"/>
              </a:rPr>
              <a:t>selon leurs </a:t>
            </a:r>
            <a:r>
              <a:rPr lang="fr-FR" altLang="fr-FR" sz="2000" dirty="0" smtClean="0">
                <a:solidFill>
                  <a:schemeClr val="tx1"/>
                </a:solidFill>
                <a:latin typeface="Times New Roman" pitchFamily="18" charset="0"/>
                <a:ea typeface="Calibri" pitchFamily="34" charset="0"/>
                <a:cs typeface="Times New Roman" pitchFamily="18" charset="0"/>
              </a:rPr>
              <a:t>ant</a:t>
            </a:r>
            <a:r>
              <a:rPr lang="fr-FR" altLang="fr-FR" sz="2000" dirty="0" smtClean="0">
                <a:solidFill>
                  <a:schemeClr val="tx1"/>
                </a:solidFill>
                <a:latin typeface="Calibri"/>
                <a:ea typeface="Calibri" pitchFamily="34" charset="0"/>
                <a:cs typeface="Times New Roman" pitchFamily="18" charset="0"/>
              </a:rPr>
              <a:t>é</a:t>
            </a:r>
            <a:r>
              <a:rPr lang="fr-FR" altLang="fr-FR" sz="2000" dirty="0" smtClean="0">
                <a:solidFill>
                  <a:schemeClr val="tx1"/>
                </a:solidFill>
                <a:latin typeface="Times New Roman" pitchFamily="18" charset="0"/>
                <a:ea typeface="Calibri" pitchFamily="34" charset="0"/>
                <a:cs typeface="Times New Roman" pitchFamily="18" charset="0"/>
              </a:rPr>
              <a:t>c</a:t>
            </a:r>
            <a:r>
              <a:rPr lang="fr-FR" altLang="fr-FR" sz="2000" dirty="0" smtClean="0">
                <a:solidFill>
                  <a:schemeClr val="tx1"/>
                </a:solidFill>
                <a:latin typeface="Calibri"/>
                <a:ea typeface="Calibri" pitchFamily="34" charset="0"/>
                <a:cs typeface="Times New Roman" pitchFamily="18" charset="0"/>
              </a:rPr>
              <a:t>é</a:t>
            </a:r>
            <a:r>
              <a:rPr lang="fr-FR" altLang="fr-FR" sz="2000" dirty="0" smtClean="0">
                <a:solidFill>
                  <a:schemeClr val="tx1"/>
                </a:solidFill>
                <a:latin typeface="Times New Roman" pitchFamily="18" charset="0"/>
                <a:ea typeface="Calibri" pitchFamily="34" charset="0"/>
                <a:cs typeface="Times New Roman" pitchFamily="18" charset="0"/>
              </a:rPr>
              <a:t>dents </a:t>
            </a:r>
            <a:r>
              <a:rPr lang="fr-FR" altLang="fr-FR" sz="2000" dirty="0" err="1" smtClean="0">
                <a:solidFill>
                  <a:schemeClr val="tx1"/>
                </a:solidFill>
                <a:latin typeface="Times New Roman" pitchFamily="18" charset="0"/>
                <a:ea typeface="Calibri" pitchFamily="34" charset="0"/>
                <a:cs typeface="Times New Roman" pitchFamily="18" charset="0"/>
              </a:rPr>
              <a:t>pesonnels</a:t>
            </a:r>
            <a:r>
              <a:rPr lang="fr-FR" altLang="fr-FR" sz="2000" dirty="0" smtClean="0">
                <a:solidFill>
                  <a:schemeClr val="tx1"/>
                </a:solidFill>
                <a:latin typeface="Times New Roman" pitchFamily="18" charset="0"/>
                <a:ea typeface="Calibri" pitchFamily="34" charset="0"/>
                <a:cs typeface="Times New Roman" pitchFamily="18" charset="0"/>
              </a:rPr>
              <a:t>:</a:t>
            </a:r>
            <a:endParaRPr lang="fr-FR" sz="2000" dirty="0">
              <a:latin typeface="Times New Roman" panose="02020603050405020304" pitchFamily="18" charset="0"/>
              <a:cs typeface="Times New Roman" panose="02020603050405020304"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xmlns="" val="367265636"/>
              </p:ext>
            </p:extLst>
          </p:nvPr>
        </p:nvGraphicFramePr>
        <p:xfrm>
          <a:off x="539552" y="3690713"/>
          <a:ext cx="8064896" cy="2439550"/>
        </p:xfrm>
        <a:graphic>
          <a:graphicData uri="http://schemas.openxmlformats.org/drawingml/2006/table">
            <a:tbl>
              <a:tblPr firstRow="1" firstCol="1" bandRow="1">
                <a:tableStyleId>{5C22544A-7EE6-4342-B048-85BDC9FD1C3A}</a:tableStyleId>
              </a:tblPr>
              <a:tblGrid>
                <a:gridCol w="2651090"/>
                <a:gridCol w="2065060"/>
                <a:gridCol w="1674373"/>
                <a:gridCol w="1674373"/>
              </a:tblGrid>
              <a:tr h="763079">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smtClean="0">
                          <a:solidFill>
                            <a:schemeClr val="tx1">
                              <a:lumMod val="85000"/>
                              <a:lumOff val="15000"/>
                            </a:schemeClr>
                          </a:solidFill>
                          <a:effectLst/>
                          <a:latin typeface="Times New Roman" panose="02020603050405020304" pitchFamily="18" charset="0"/>
                          <a:ea typeface="+mn-ea"/>
                          <a:cs typeface="Times New Roman" panose="02020603050405020304" pitchFamily="18" charset="0"/>
                        </a:rPr>
                        <a:t>ND</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Autres étiologies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Totale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r h="515691">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HTA et cardiovasculaires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48</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r h="247611">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Cardiopathie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5</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9</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14</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r h="247611">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Diabète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20</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7</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27</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r h="247611">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Rétinopathie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6</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3</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r h="247611">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Autres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5</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14</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44450" marR="44450" marT="0" marB="0" anchor="b"/>
                </a:tc>
              </a:tr>
            </a:tbl>
          </a:graphicData>
        </a:graphic>
      </p:graphicFrame>
    </p:spTree>
    <p:extLst>
      <p:ext uri="{BB962C8B-B14F-4D97-AF65-F5344CB8AC3E}">
        <p14:creationId xmlns:p14="http://schemas.microsoft.com/office/powerpoint/2010/main" xmlns="" val="284160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1027664"/>
            <a:ext cx="7024744" cy="673144"/>
          </a:xfrm>
        </p:spPr>
        <p:txBody>
          <a:bodyPr>
            <a:normAutofit fontScale="90000"/>
          </a:bodyPr>
          <a:lstStyle/>
          <a:p>
            <a:r>
              <a:rPr lang="fr-FR" sz="36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Les antécédents familiaux</a:t>
            </a:r>
            <a:r>
              <a:rPr lang="fr-FR"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br>
              <a:rPr lang="fr-FR" dirty="0">
                <a:latin typeface="Times New Roman" panose="02020603050405020304" pitchFamily="18" charset="0"/>
                <a:cs typeface="Times New Roman" panose="02020603050405020304" pitchFamily="18" charset="0"/>
              </a:rPr>
            </a:br>
            <a:endParaRPr lang="fr-FR" dirty="0"/>
          </a:p>
        </p:txBody>
      </p:sp>
      <p:sp>
        <p:nvSpPr>
          <p:cNvPr id="3" name="Espace réservé du contenu 2"/>
          <p:cNvSpPr>
            <a:spLocks noGrp="1"/>
          </p:cNvSpPr>
          <p:nvPr>
            <p:ph idx="1"/>
          </p:nvPr>
        </p:nvSpPr>
        <p:spPr>
          <a:xfrm>
            <a:off x="467544" y="1196752"/>
            <a:ext cx="8352928" cy="5256584"/>
          </a:xfrm>
        </p:spPr>
        <p:txBody>
          <a:bodyPr/>
          <a:lstStyle/>
          <a:p>
            <a:r>
              <a:rPr lang="fr-FR" dirty="0" smtClean="0">
                <a:latin typeface="Times New Roman" panose="02020603050405020304" pitchFamily="18" charset="0"/>
                <a:cs typeface="Times New Roman" panose="02020603050405020304" pitchFamily="18" charset="0"/>
              </a:rPr>
              <a:t>25</a:t>
            </a:r>
            <a:r>
              <a:rPr lang="fr-FR" dirty="0">
                <a:latin typeface="Times New Roman" panose="02020603050405020304" pitchFamily="18" charset="0"/>
                <a:cs typeface="Times New Roman" panose="02020603050405020304" pitchFamily="18" charset="0"/>
              </a:rPr>
              <a:t>% des patients insuffisant rénaux d’origine de néphropathie diabétique, ont un membre de leur famille qui diabétique, et 15% ont un membre de famille atteint d’une maladie rénale ou affection de l’appareil urinaire.</a:t>
            </a:r>
          </a:p>
          <a:p>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91710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620688"/>
            <a:ext cx="7600690" cy="648072"/>
          </a:xfrm>
        </p:spPr>
        <p:txBody>
          <a:bodyPr>
            <a:normAutofit fontScale="90000"/>
          </a:bodyPr>
          <a:lstStyle/>
          <a:p>
            <a:r>
              <a:rPr lang="fr-FR"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Diabète: la répartition Age des irct d’origine de ND selon </a:t>
            </a:r>
            <a:r>
              <a:rPr lang="fr-FR" sz="3200"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l’age</a:t>
            </a:r>
            <a:r>
              <a:rPr lang="fr-FR"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et le type de </a:t>
            </a:r>
            <a:r>
              <a:rPr lang="fr-FR" sz="3200"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diabete</a:t>
            </a:r>
            <a:endPar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xmlns="" val="1242029796"/>
              </p:ext>
            </p:extLst>
          </p:nvPr>
        </p:nvGraphicFramePr>
        <p:xfrm>
          <a:off x="467544" y="1412775"/>
          <a:ext cx="8208913" cy="2986316"/>
        </p:xfrm>
        <a:graphic>
          <a:graphicData uri="http://schemas.openxmlformats.org/drawingml/2006/table">
            <a:tbl>
              <a:tblPr firstRow="1" firstCol="1" bandRow="1">
                <a:tableStyleId>{5C22544A-7EE6-4342-B048-85BDC9FD1C3A}</a:tableStyleId>
              </a:tblPr>
              <a:tblGrid>
                <a:gridCol w="2051560"/>
                <a:gridCol w="2052451"/>
                <a:gridCol w="2052451"/>
                <a:gridCol w="2052451"/>
              </a:tblGrid>
              <a:tr h="995094">
                <a:tc>
                  <a:txBody>
                    <a:bodyPr/>
                    <a:lstStyle/>
                    <a:p>
                      <a:pPr algn="just">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Effectif</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Age moyen </a:t>
                      </a:r>
                      <a:r>
                        <a:rPr lang="fr-FR" sz="2000" u="sng"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ET</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50000"/>
                        </a:lnSpc>
                        <a:spcAft>
                          <a:spcPts val="0"/>
                        </a:spcAft>
                      </a:pPr>
                      <a:r>
                        <a:rPr lang="fr-FR" sz="2000">
                          <a:solidFill>
                            <a:schemeClr val="tx1">
                              <a:lumMod val="75000"/>
                              <a:lumOff val="25000"/>
                            </a:schemeClr>
                          </a:solidFill>
                          <a:effectLst/>
                          <a:latin typeface="Times New Roman" panose="02020603050405020304" pitchFamily="18" charset="0"/>
                          <a:cs typeface="Times New Roman" panose="02020603050405020304" pitchFamily="18" charset="0"/>
                        </a:rPr>
                        <a:t>Etendu         P≤</a:t>
                      </a:r>
                      <a:endParaRPr lang="fr-FR" sz="200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995611">
                <a:tc>
                  <a:txBody>
                    <a:bodyPr/>
                    <a:lstStyle/>
                    <a:p>
                      <a:pPr algn="just">
                        <a:lnSpc>
                          <a:spcPct val="150000"/>
                        </a:lnSpc>
                        <a:spcAft>
                          <a:spcPts val="0"/>
                        </a:spcAft>
                      </a:pPr>
                      <a:r>
                        <a:rPr lang="fr-FR" sz="2000">
                          <a:solidFill>
                            <a:schemeClr val="tx1">
                              <a:lumMod val="75000"/>
                              <a:lumOff val="25000"/>
                            </a:schemeClr>
                          </a:solidFill>
                          <a:effectLst/>
                          <a:latin typeface="Times New Roman" panose="02020603050405020304" pitchFamily="18" charset="0"/>
                          <a:cs typeface="Times New Roman" panose="02020603050405020304" pitchFamily="18" charset="0"/>
                        </a:rPr>
                        <a:t>Diabète type I</a:t>
                      </a:r>
                      <a:endParaRPr lang="fr-FR" sz="200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7</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53 ans</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37-82 ans     0.02</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995611">
                <a:tc>
                  <a:txBody>
                    <a:bodyPr/>
                    <a:lstStyle/>
                    <a:p>
                      <a:pPr algn="just">
                        <a:lnSpc>
                          <a:spcPct val="150000"/>
                        </a:lnSpc>
                        <a:spcAft>
                          <a:spcPts val="0"/>
                        </a:spcAft>
                      </a:pPr>
                      <a:r>
                        <a:rPr lang="fr-FR" sz="2000">
                          <a:solidFill>
                            <a:schemeClr val="tx1">
                              <a:lumMod val="75000"/>
                              <a:lumOff val="25000"/>
                            </a:schemeClr>
                          </a:solidFill>
                          <a:effectLst/>
                          <a:latin typeface="Times New Roman" panose="02020603050405020304" pitchFamily="18" charset="0"/>
                          <a:cs typeface="Times New Roman" panose="02020603050405020304" pitchFamily="18" charset="0"/>
                        </a:rPr>
                        <a:t>Diabète type II</a:t>
                      </a:r>
                      <a:endParaRPr lang="fr-FR" sz="200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a:solidFill>
                            <a:schemeClr val="tx1">
                              <a:lumMod val="75000"/>
                              <a:lumOff val="25000"/>
                            </a:schemeClr>
                          </a:solidFill>
                          <a:effectLst/>
                          <a:latin typeface="Times New Roman" panose="02020603050405020304" pitchFamily="18" charset="0"/>
                          <a:cs typeface="Times New Roman" panose="02020603050405020304" pitchFamily="18" charset="0"/>
                        </a:rPr>
                        <a:t>13</a:t>
                      </a:r>
                      <a:endParaRPr lang="fr-FR" sz="200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2000">
                          <a:solidFill>
                            <a:schemeClr val="tx1">
                              <a:lumMod val="75000"/>
                              <a:lumOff val="25000"/>
                            </a:schemeClr>
                          </a:solidFill>
                          <a:effectLst/>
                          <a:latin typeface="Times New Roman" panose="02020603050405020304" pitchFamily="18" charset="0"/>
                          <a:cs typeface="Times New Roman" panose="02020603050405020304" pitchFamily="18" charset="0"/>
                        </a:rPr>
                        <a:t>58 ans </a:t>
                      </a:r>
                      <a:endParaRPr lang="fr-FR" sz="200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50000"/>
                        </a:lnSpc>
                        <a:spcAft>
                          <a:spcPts val="0"/>
                        </a:spcAft>
                      </a:pPr>
                      <a:r>
                        <a:rPr lang="fr-FR" sz="2000" dirty="0">
                          <a:solidFill>
                            <a:schemeClr val="tx1">
                              <a:lumMod val="75000"/>
                              <a:lumOff val="25000"/>
                            </a:schemeClr>
                          </a:solidFill>
                          <a:effectLst/>
                          <a:latin typeface="Times New Roman" panose="02020603050405020304" pitchFamily="18" charset="0"/>
                          <a:cs typeface="Times New Roman" panose="02020603050405020304" pitchFamily="18" charset="0"/>
                        </a:rPr>
                        <a:t>42-78 ans     0.02</a:t>
                      </a:r>
                      <a:endParaRPr lang="fr-FR" sz="2000" dirty="0">
                        <a:solidFill>
                          <a:schemeClr val="tx1">
                            <a:lumMod val="75000"/>
                            <a:lumOff val="2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xmlns="" val="3563070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548680"/>
            <a:ext cx="7672698" cy="1152128"/>
          </a:xfrm>
        </p:spPr>
        <p:txBody>
          <a:bodyPr>
            <a:normAutofit/>
          </a:bodyPr>
          <a:lstStyle/>
          <a:p>
            <a:r>
              <a:rPr lang="fr-FR" sz="24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Diabète:</a:t>
            </a:r>
            <a:r>
              <a:rPr lang="fr-FR" sz="2400" dirty="0" smtClean="0">
                <a:latin typeface="Times New Roman" panose="02020603050405020304" pitchFamily="18" charset="0"/>
                <a:cs typeface="Times New Roman" panose="02020603050405020304" pitchFamily="18" charset="0"/>
              </a:rPr>
              <a:t> </a:t>
            </a:r>
            <a:r>
              <a:rPr lang="fr-FR" sz="2400" dirty="0" smtClean="0">
                <a:solidFill>
                  <a:schemeClr val="tx1">
                    <a:lumMod val="75000"/>
                    <a:lumOff val="25000"/>
                  </a:schemeClr>
                </a:solidFill>
                <a:latin typeface="Times New Roman" panose="02020603050405020304" pitchFamily="18" charset="0"/>
                <a:cs typeface="Times New Roman" panose="02020603050405020304" pitchFamily="18" charset="0"/>
              </a:rPr>
              <a:t>la répartition des irct d’origine d’une ND en fonction du type et de l'âge moyen du diabète</a:t>
            </a:r>
            <a:r>
              <a:rPr lang="fr-FR" sz="2800" dirty="0" smtClean="0">
                <a:latin typeface="Times New Roman" panose="02020603050405020304" pitchFamily="18" charset="0"/>
                <a:cs typeface="Times New Roman" panose="02020603050405020304" pitchFamily="18" charset="0"/>
              </a:rPr>
              <a:t>.</a:t>
            </a:r>
            <a:endParaRPr lang="fr-FR" sz="2800" dirty="0">
              <a:latin typeface="Times New Roman" panose="02020603050405020304" pitchFamily="18" charset="0"/>
              <a:cs typeface="Times New Roman" panose="02020603050405020304" pitchFamily="18" charset="0"/>
            </a:endParaRP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xmlns="" val="3930801449"/>
              </p:ext>
            </p:extLst>
          </p:nvPr>
        </p:nvGraphicFramePr>
        <p:xfrm>
          <a:off x="467546" y="2204865"/>
          <a:ext cx="8208911" cy="3155680"/>
        </p:xfrm>
        <a:graphic>
          <a:graphicData uri="http://schemas.openxmlformats.org/drawingml/2006/table">
            <a:tbl>
              <a:tblPr firstRow="1" firstCol="1" bandRow="1">
                <a:tableStyleId>{5C22544A-7EE6-4342-B048-85BDC9FD1C3A}</a:tableStyleId>
              </a:tblPr>
              <a:tblGrid>
                <a:gridCol w="1641604"/>
                <a:gridCol w="1641604"/>
                <a:gridCol w="1641604"/>
                <a:gridCol w="1641604"/>
                <a:gridCol w="1642495"/>
              </a:tblGrid>
              <a:tr h="1367100">
                <a:tc>
                  <a:txBody>
                    <a:bodyPr/>
                    <a:lstStyle/>
                    <a:p>
                      <a:pPr algn="just">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Effectif</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Age moyen du diabète </a:t>
                      </a:r>
                      <a:r>
                        <a:rPr lang="fr-FR" sz="1800" u="sng" dirty="0">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ET</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Etendu</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P≤</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894290">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Diabète type I</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smtClean="0">
                          <a:solidFill>
                            <a:schemeClr val="tx1">
                              <a:lumMod val="85000"/>
                              <a:lumOff val="15000"/>
                            </a:schemeClr>
                          </a:solidFill>
                          <a:effectLst/>
                          <a:latin typeface="Times New Roman" panose="02020603050405020304" pitchFamily="18" charset="0"/>
                          <a:cs typeface="Times New Roman" panose="02020603050405020304" pitchFamily="18" charset="0"/>
                        </a:rPr>
                        <a:t>7</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24</a:t>
                      </a:r>
                      <a:r>
                        <a:rPr lang="fr-FR" sz="1800" u="sng">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8 ans</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15-36 ans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0.0005</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894290">
                <a:tc>
                  <a:txBody>
                    <a:bodyPr/>
                    <a:lstStyle/>
                    <a:p>
                      <a:pPr algn="just">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Diabète type II</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smtClean="0">
                          <a:solidFill>
                            <a:schemeClr val="tx1">
                              <a:lumMod val="85000"/>
                              <a:lumOff val="15000"/>
                            </a:schemeClr>
                          </a:solidFill>
                          <a:effectLst/>
                          <a:latin typeface="Times New Roman" panose="02020603050405020304" pitchFamily="18" charset="0"/>
                          <a:cs typeface="Times New Roman" panose="02020603050405020304" pitchFamily="18" charset="0"/>
                        </a:rPr>
                        <a:t>13</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26+6 ans</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4-21 ans</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0.0005</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xmlns="" val="747080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16632"/>
            <a:ext cx="7600690" cy="720080"/>
          </a:xfrm>
        </p:spPr>
        <p:txBody>
          <a:bodyPr>
            <a:normAutofit/>
          </a:bodyPr>
          <a:lstStyle/>
          <a:p>
            <a:r>
              <a:rPr lang="fr-FR"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a:t>
            </a:r>
            <a:endParaRPr lang="fr-FR"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467544" y="836712"/>
            <a:ext cx="8208912" cy="5760640"/>
          </a:xfrm>
        </p:spPr>
        <p:txBody>
          <a:bodyPr>
            <a:normAutofit fontScale="92500" lnSpcReduction="20000"/>
          </a:bodyPr>
          <a:lstStyle/>
          <a:p>
            <a:endParaRPr lang="fr-FR" dirty="0" smtClean="0">
              <a:latin typeface="Times New Roman" panose="02020603050405020304" pitchFamily="18" charset="0"/>
              <a:cs typeface="Times New Roman" panose="02020603050405020304" pitchFamily="18" charset="0"/>
            </a:endParaRPr>
          </a:p>
          <a:p>
            <a:pPr marL="68580" indent="0">
              <a:buNone/>
            </a:pPr>
            <a:r>
              <a:rPr lang="fr-FR" dirty="0">
                <a:latin typeface="Times New Roman" panose="02020603050405020304" pitchFamily="18" charset="0"/>
                <a:cs typeface="Times New Roman" panose="02020603050405020304" pitchFamily="18" charset="0"/>
              </a:rPr>
              <a:t> « Les maladies rénales sont des entités de définition précaire, mouvante, souvent arbitrairement découpées selon les hasards historiques et non selon les exigences de la méthode scientifique ». (Jean Hamburger) (</a:t>
            </a:r>
            <a:r>
              <a:rPr lang="fr-FR" dirty="0" err="1">
                <a:latin typeface="Times New Roman" panose="02020603050405020304" pitchFamily="18" charset="0"/>
                <a:cs typeface="Times New Roman" panose="02020603050405020304" pitchFamily="18" charset="0"/>
              </a:rPr>
              <a:t>Frimat</a:t>
            </a:r>
            <a:r>
              <a:rPr lang="fr-FR" dirty="0">
                <a:latin typeface="Times New Roman" panose="02020603050405020304" pitchFamily="18" charset="0"/>
                <a:cs typeface="Times New Roman" panose="02020603050405020304" pitchFamily="18" charset="0"/>
              </a:rPr>
              <a:t> et al, 2005</a:t>
            </a:r>
            <a:r>
              <a:rPr lang="fr-FR" dirty="0" smtClean="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a:p>
            <a:pPr marL="68580" indent="0">
              <a:buNone/>
            </a:pPr>
            <a:r>
              <a:rPr lang="fr-FR" dirty="0" smtClean="0">
                <a:latin typeface="Times New Roman" panose="02020603050405020304" pitchFamily="18" charset="0"/>
                <a:cs typeface="Times New Roman" panose="02020603050405020304" pitchFamily="18" charset="0"/>
              </a:rPr>
              <a:t>Cette </a:t>
            </a:r>
            <a:r>
              <a:rPr lang="fr-FR" dirty="0">
                <a:latin typeface="Times New Roman" panose="02020603050405020304" pitchFamily="18" charset="0"/>
                <a:cs typeface="Times New Roman" panose="02020603050405020304" pitchFamily="18" charset="0"/>
              </a:rPr>
              <a:t>phrase de Jean Hamburger explicite parfaitement les difficultés rencontrées dans la classification des maladies rénales. </a:t>
            </a:r>
          </a:p>
          <a:p>
            <a:pPr marL="68580" indent="0">
              <a:buNone/>
            </a:pPr>
            <a:endParaRPr lang="fr-FR" dirty="0" smtClean="0">
              <a:latin typeface="Times New Roman" panose="02020603050405020304" pitchFamily="18" charset="0"/>
              <a:cs typeface="Times New Roman" panose="02020603050405020304" pitchFamily="18" charset="0"/>
            </a:endParaRPr>
          </a:p>
          <a:p>
            <a:pPr marL="68580" indent="0">
              <a:buNone/>
            </a:pPr>
            <a:r>
              <a:rPr lang="fr-FR" dirty="0" smtClean="0">
                <a:latin typeface="Times New Roman" panose="02020603050405020304" pitchFamily="18" charset="0"/>
                <a:cs typeface="Times New Roman" panose="02020603050405020304" pitchFamily="18" charset="0"/>
              </a:rPr>
              <a:t>En </a:t>
            </a:r>
            <a:r>
              <a:rPr lang="fr-FR" dirty="0">
                <a:latin typeface="Times New Roman" panose="02020603050405020304" pitchFamily="18" charset="0"/>
                <a:cs typeface="Times New Roman" panose="02020603050405020304" pitchFamily="18" charset="0"/>
              </a:rPr>
              <a:t>effet, certaines maladies sont actuellement bien décrites, telle que la néphropathie diabétique, alors que d’autres restent des entités nosologiques d’origines indéterminées. </a:t>
            </a:r>
          </a:p>
          <a:p>
            <a:endParaRPr lang="fr-FR" dirty="0">
              <a:latin typeface="Times New Roman" panose="02020603050405020304" pitchFamily="18" charset="0"/>
              <a:cs typeface="Times New Roman" panose="02020603050405020304" pitchFamily="18" charset="0"/>
            </a:endParaRPr>
          </a:p>
          <a:p>
            <a:pPr marL="68580" indent="0">
              <a:buNone/>
            </a:pPr>
            <a:r>
              <a:rPr lang="fr-FR" dirty="0" smtClean="0">
                <a:latin typeface="Times New Roman" panose="02020603050405020304" pitchFamily="18" charset="0"/>
                <a:cs typeface="Times New Roman" panose="02020603050405020304" pitchFamily="18" charset="0"/>
              </a:rPr>
              <a:t>la </a:t>
            </a:r>
            <a:r>
              <a:rPr lang="fr-FR" dirty="0">
                <a:latin typeface="Times New Roman" panose="02020603050405020304" pitchFamily="18" charset="0"/>
                <a:cs typeface="Times New Roman" panose="02020603050405020304" pitchFamily="18" charset="0"/>
              </a:rPr>
              <a:t>néphropathie diabétique est une complication </a:t>
            </a:r>
            <a:r>
              <a:rPr lang="fr-FR" dirty="0" smtClean="0">
                <a:latin typeface="Times New Roman" panose="02020603050405020304" pitchFamily="18" charset="0"/>
                <a:cs typeface="Times New Roman" panose="02020603050405020304" pitchFamily="18" charset="0"/>
              </a:rPr>
              <a:t>micro </a:t>
            </a:r>
            <a:r>
              <a:rPr lang="fr-FR" dirty="0" err="1" smtClean="0">
                <a:latin typeface="Times New Roman" panose="02020603050405020304" pitchFamily="18" charset="0"/>
                <a:cs typeface="Times New Roman" panose="02020603050405020304" pitchFamily="18" charset="0"/>
              </a:rPr>
              <a:t>angiopathique</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très fréquente chez les diabétiques. Une prise en charge  rigoureuse et adaptée  du diabète peut être la clé principale pour réduire la fréquence de cette maladie qui peut évoluer vers une insuffisance rénale chronique terminale à long terme  affectant la qualité de vie du patient et qui représentera un vrai handicap et source d’infirmité pour lui.</a:t>
            </a:r>
          </a:p>
          <a:p>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48145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76672"/>
            <a:ext cx="7528682" cy="648072"/>
          </a:xfrm>
        </p:spPr>
        <p:txBody>
          <a:bodyPr>
            <a:normAutofit/>
          </a:bodyPr>
          <a:lstStyle/>
          <a:p>
            <a:r>
              <a:rPr lang="fr-FR"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a:t>
            </a:r>
            <a:endPar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xmlns="" val="5788350"/>
              </p:ext>
            </p:extLst>
          </p:nvPr>
        </p:nvGraphicFramePr>
        <p:xfrm>
          <a:off x="539553" y="1628801"/>
          <a:ext cx="8136902" cy="2324044"/>
        </p:xfrm>
        <a:graphic>
          <a:graphicData uri="http://schemas.openxmlformats.org/drawingml/2006/table">
            <a:tbl>
              <a:tblPr firstRow="1" firstCol="1" bandRow="1">
                <a:tableStyleId>{5C22544A-7EE6-4342-B048-85BDC9FD1C3A}</a:tableStyleId>
              </a:tblPr>
              <a:tblGrid>
                <a:gridCol w="2711979"/>
                <a:gridCol w="2711979"/>
                <a:gridCol w="2712944"/>
              </a:tblGrid>
              <a:tr h="580729">
                <a:tc gridSpan="3">
                  <a:txBody>
                    <a:bodyPr/>
                    <a:lstStyle/>
                    <a:p>
                      <a:pPr algn="ctr">
                        <a:lnSpc>
                          <a:spcPct val="115000"/>
                        </a:lnSpc>
                        <a:spcAft>
                          <a:spcPts val="0"/>
                        </a:spcAft>
                      </a:pPr>
                      <a:r>
                        <a:rPr lang="fr-FR" sz="1800" dirty="0" smtClean="0">
                          <a:solidFill>
                            <a:schemeClr val="tx1">
                              <a:lumMod val="85000"/>
                              <a:lumOff val="15000"/>
                            </a:schemeClr>
                          </a:solidFill>
                          <a:effectLst/>
                          <a:latin typeface="Times New Roman" panose="02020603050405020304" pitchFamily="18" charset="0"/>
                          <a:cs typeface="Times New Roman" panose="02020603050405020304" pitchFamily="18" charset="0"/>
                        </a:rPr>
                        <a:t>La</a:t>
                      </a:r>
                      <a:r>
                        <a:rPr lang="fr-FR" sz="1800" baseline="0" dirty="0" smtClean="0">
                          <a:solidFill>
                            <a:schemeClr val="tx1">
                              <a:lumMod val="85000"/>
                              <a:lumOff val="15000"/>
                            </a:schemeClr>
                          </a:solidFill>
                          <a:effectLst/>
                          <a:latin typeface="Times New Roman" panose="02020603050405020304" pitchFamily="18" charset="0"/>
                          <a:cs typeface="Times New Roman" panose="02020603050405020304" pitchFamily="18" charset="0"/>
                        </a:rPr>
                        <a:t> répartition selon le sexe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581105">
                <a:tc>
                  <a:txBody>
                    <a:bodyPr/>
                    <a:lstStyle/>
                    <a:p>
                      <a:pP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Sexe</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Tébessa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581105">
                <a:tc>
                  <a:txBody>
                    <a:bodyPr/>
                    <a:lstStyle/>
                    <a:p>
                      <a:pP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Féminin </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58</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52.94</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581105">
                <a:tc>
                  <a:txBody>
                    <a:bodyPr/>
                    <a:lstStyle/>
                    <a:p>
                      <a:pP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Masculin</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42</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47 .06</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7" name="Rectangle 1"/>
          <p:cNvSpPr>
            <a:spLocks noChangeArrowheads="1"/>
          </p:cNvSpPr>
          <p:nvPr/>
        </p:nvSpPr>
        <p:spPr bwMode="auto">
          <a:xfrm>
            <a:off x="1890713" y="316706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Tableau 7"/>
          <p:cNvGraphicFramePr>
            <a:graphicFrameLocks noGrp="1"/>
          </p:cNvGraphicFramePr>
          <p:nvPr>
            <p:extLst>
              <p:ext uri="{D42A27DB-BD31-4B8C-83A1-F6EECF244321}">
                <p14:modId xmlns:p14="http://schemas.microsoft.com/office/powerpoint/2010/main" xmlns="" val="1542335317"/>
              </p:ext>
            </p:extLst>
          </p:nvPr>
        </p:nvGraphicFramePr>
        <p:xfrm>
          <a:off x="467543" y="4509119"/>
          <a:ext cx="8208912" cy="1656182"/>
        </p:xfrm>
        <a:graphic>
          <a:graphicData uri="http://schemas.openxmlformats.org/drawingml/2006/table">
            <a:tbl>
              <a:tblPr firstRow="1" firstCol="1" bandRow="1">
                <a:tableStyleId>{5C22544A-7EE6-4342-B048-85BDC9FD1C3A}</a:tableStyleId>
              </a:tblPr>
              <a:tblGrid>
                <a:gridCol w="2735980"/>
                <a:gridCol w="2735980"/>
                <a:gridCol w="2736952"/>
              </a:tblGrid>
              <a:tr h="413846">
                <a:tc gridSpan="3">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LA REPARTITION SELON LES ANTECEDENTS PERSONNELS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414112">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Maghnia</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414112">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HTA</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69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80</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414112">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Diabète</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39.1</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36</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xmlns="" val="665193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7600690" cy="792088"/>
          </a:xfrm>
        </p:spPr>
        <p:txBody>
          <a:bodyPr>
            <a:normAutofit/>
          </a:bodyPr>
          <a:lstStyle/>
          <a:p>
            <a:r>
              <a:rPr lang="fr-FR"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ND:</a:t>
            </a:r>
            <a:endParaRPr lang="fr-FR"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2459851137"/>
              </p:ext>
            </p:extLst>
          </p:nvPr>
        </p:nvGraphicFramePr>
        <p:xfrm>
          <a:off x="467545" y="836712"/>
          <a:ext cx="8208910" cy="1782381"/>
        </p:xfrm>
        <a:graphic>
          <a:graphicData uri="http://schemas.openxmlformats.org/drawingml/2006/table">
            <a:tbl>
              <a:tblPr firstRow="1" firstCol="1" bandRow="1">
                <a:tableStyleId>{5C22544A-7EE6-4342-B048-85BDC9FD1C3A}</a:tableStyleId>
              </a:tblPr>
              <a:tblGrid>
                <a:gridCol w="2735979"/>
                <a:gridCol w="2735979"/>
                <a:gridCol w="2736952"/>
              </a:tblGrid>
              <a:tr h="648072">
                <a:tc gridSpan="3">
                  <a:txBody>
                    <a:bodyPr/>
                    <a:lstStyle/>
                    <a:p>
                      <a:pPr algn="ctr">
                        <a:lnSpc>
                          <a:spcPct val="115000"/>
                        </a:lnSpc>
                        <a:spcAft>
                          <a:spcPts val="0"/>
                        </a:spcAft>
                        <a:tabLst>
                          <a:tab pos="704850" algn="l"/>
                        </a:tabLst>
                      </a:pPr>
                      <a:r>
                        <a:rPr lang="fr-FR" sz="2400" dirty="0">
                          <a:solidFill>
                            <a:schemeClr val="tx1">
                              <a:lumMod val="85000"/>
                              <a:lumOff val="15000"/>
                            </a:schemeClr>
                          </a:solidFill>
                          <a:effectLst/>
                          <a:latin typeface="Times New Roman" panose="02020603050405020304" pitchFamily="18" charset="0"/>
                          <a:cs typeface="Times New Roman" panose="02020603050405020304" pitchFamily="18" charset="0"/>
                        </a:rPr>
                        <a:t>Les moyennes </a:t>
                      </a:r>
                      <a:r>
                        <a:rPr lang="fr-FR" sz="2400" dirty="0" smtClean="0">
                          <a:solidFill>
                            <a:schemeClr val="tx1">
                              <a:lumMod val="85000"/>
                              <a:lumOff val="15000"/>
                            </a:schemeClr>
                          </a:solidFill>
                          <a:effectLst/>
                          <a:latin typeface="Times New Roman" panose="02020603050405020304" pitchFamily="18" charset="0"/>
                          <a:cs typeface="Times New Roman" panose="02020603050405020304" pitchFamily="18" charset="0"/>
                        </a:rPr>
                        <a:t>d'âge</a:t>
                      </a:r>
                      <a:endParaRPr lang="fr-FR" sz="24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378103">
                <a:tc>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Maroc ( </a:t>
                      </a:r>
                      <a:r>
                        <a:rPr lang="fr-FR" sz="1800" dirty="0" err="1">
                          <a:solidFill>
                            <a:schemeClr val="tx1">
                              <a:lumMod val="85000"/>
                              <a:lumOff val="15000"/>
                            </a:schemeClr>
                          </a:solidFill>
                          <a:effectLst/>
                          <a:latin typeface="Times New Roman" panose="02020603050405020304" pitchFamily="18" charset="0"/>
                          <a:cs typeface="Times New Roman" panose="02020603050405020304" pitchFamily="18" charset="0"/>
                        </a:rPr>
                        <a:t>Fes-Boualem</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78103">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Diabétique de type I</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53 </a:t>
                      </a:r>
                      <a:r>
                        <a:rPr lang="fr-FR" sz="1800" u="sng" dirty="0">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17 ans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36.8 </a:t>
                      </a:r>
                      <a:r>
                        <a:rPr lang="fr-FR" sz="1800" u="sng" dirty="0">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16.2 ans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78103">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Diabetique de type II</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58 </a:t>
                      </a:r>
                      <a:r>
                        <a:rPr lang="fr-FR" sz="1800" u="sng">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10.1 ans</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58.8 </a:t>
                      </a:r>
                      <a:r>
                        <a:rPr lang="fr-FR" sz="1800" u="sng" dirty="0">
                          <a:solidFill>
                            <a:schemeClr val="tx1">
                              <a:lumMod val="85000"/>
                              <a:lumOff val="15000"/>
                            </a:schemeClr>
                          </a:solidFill>
                          <a:effectLst/>
                          <a:latin typeface="Times New Roman" panose="02020603050405020304" pitchFamily="18" charset="0"/>
                          <a:cs typeface="Times New Roman" panose="02020603050405020304" pitchFamily="18" charset="0"/>
                        </a:rPr>
                        <a:t>+</a:t>
                      </a: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12.1 ans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611560" y="227687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704850" algn="l"/>
              </a:tabLst>
              <a:defRPr>
                <a:solidFill>
                  <a:schemeClr val="tx1"/>
                </a:solidFill>
                <a:latin typeface="Arial" pitchFamily="34" charset="0"/>
                <a:cs typeface="Arial" pitchFamily="34" charset="0"/>
              </a:defRPr>
            </a:lvl1pPr>
            <a:lvl2pPr fontAlgn="base">
              <a:spcBef>
                <a:spcPct val="0"/>
              </a:spcBef>
              <a:spcAft>
                <a:spcPct val="0"/>
              </a:spcAft>
              <a:tabLst>
                <a:tab pos="704850" algn="l"/>
              </a:tabLst>
              <a:defRPr>
                <a:solidFill>
                  <a:schemeClr val="tx1"/>
                </a:solidFill>
                <a:latin typeface="Arial" pitchFamily="34" charset="0"/>
                <a:cs typeface="Arial" pitchFamily="34" charset="0"/>
              </a:defRPr>
            </a:lvl2pPr>
            <a:lvl3pPr fontAlgn="base">
              <a:spcBef>
                <a:spcPct val="0"/>
              </a:spcBef>
              <a:spcAft>
                <a:spcPct val="0"/>
              </a:spcAft>
              <a:tabLst>
                <a:tab pos="704850" algn="l"/>
              </a:tabLst>
              <a:defRPr>
                <a:solidFill>
                  <a:schemeClr val="tx1"/>
                </a:solidFill>
                <a:latin typeface="Arial" pitchFamily="34" charset="0"/>
                <a:cs typeface="Arial" pitchFamily="34" charset="0"/>
              </a:defRPr>
            </a:lvl3pPr>
            <a:lvl4pPr fontAlgn="base">
              <a:spcBef>
                <a:spcPct val="0"/>
              </a:spcBef>
              <a:spcAft>
                <a:spcPct val="0"/>
              </a:spcAft>
              <a:tabLst>
                <a:tab pos="704850" algn="l"/>
              </a:tabLst>
              <a:defRPr>
                <a:solidFill>
                  <a:schemeClr val="tx1"/>
                </a:solidFill>
                <a:latin typeface="Arial" pitchFamily="34" charset="0"/>
                <a:cs typeface="Arial" pitchFamily="34" charset="0"/>
              </a:defRPr>
            </a:lvl4pPr>
            <a:lvl5pPr fontAlgn="base">
              <a:spcBef>
                <a:spcPct val="0"/>
              </a:spcBef>
              <a:spcAft>
                <a:spcPct val="0"/>
              </a:spcAft>
              <a:tabLst>
                <a:tab pos="704850" algn="l"/>
              </a:tabLst>
              <a:defRPr>
                <a:solidFill>
                  <a:schemeClr val="tx1"/>
                </a:solidFill>
                <a:latin typeface="Arial" pitchFamily="34" charset="0"/>
                <a:cs typeface="Arial" pitchFamily="34" charset="0"/>
              </a:defRPr>
            </a:lvl5pPr>
            <a:lvl6pPr fontAlgn="base">
              <a:spcBef>
                <a:spcPct val="0"/>
              </a:spcBef>
              <a:spcAft>
                <a:spcPct val="0"/>
              </a:spcAft>
              <a:tabLst>
                <a:tab pos="704850" algn="l"/>
              </a:tabLst>
              <a:defRPr>
                <a:solidFill>
                  <a:schemeClr val="tx1"/>
                </a:solidFill>
                <a:latin typeface="Arial" pitchFamily="34" charset="0"/>
                <a:cs typeface="Arial" pitchFamily="34" charset="0"/>
              </a:defRPr>
            </a:lvl6pPr>
            <a:lvl7pPr fontAlgn="base">
              <a:spcBef>
                <a:spcPct val="0"/>
              </a:spcBef>
              <a:spcAft>
                <a:spcPct val="0"/>
              </a:spcAft>
              <a:tabLst>
                <a:tab pos="704850" algn="l"/>
              </a:tabLst>
              <a:defRPr>
                <a:solidFill>
                  <a:schemeClr val="tx1"/>
                </a:solidFill>
                <a:latin typeface="Arial" pitchFamily="34" charset="0"/>
                <a:cs typeface="Arial" pitchFamily="34" charset="0"/>
              </a:defRPr>
            </a:lvl7pPr>
            <a:lvl8pPr fontAlgn="base">
              <a:spcBef>
                <a:spcPct val="0"/>
              </a:spcBef>
              <a:spcAft>
                <a:spcPct val="0"/>
              </a:spcAft>
              <a:tabLst>
                <a:tab pos="704850" algn="l"/>
              </a:tabLst>
              <a:defRPr>
                <a:solidFill>
                  <a:schemeClr val="tx1"/>
                </a:solidFill>
                <a:latin typeface="Arial" pitchFamily="34" charset="0"/>
                <a:cs typeface="Arial" pitchFamily="34" charset="0"/>
              </a:defRPr>
            </a:lvl8pPr>
            <a:lvl9pPr fontAlgn="base">
              <a:spcBef>
                <a:spcPct val="0"/>
              </a:spcBef>
              <a:spcAft>
                <a:spcPct val="0"/>
              </a:spcAft>
              <a:tabLst>
                <a:tab pos="70485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04850" algn="l"/>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xmlns="" val="1261355667"/>
              </p:ext>
            </p:extLst>
          </p:nvPr>
        </p:nvGraphicFramePr>
        <p:xfrm>
          <a:off x="467544" y="3429000"/>
          <a:ext cx="8208912" cy="1633336"/>
        </p:xfrm>
        <a:graphic>
          <a:graphicData uri="http://schemas.openxmlformats.org/drawingml/2006/table">
            <a:tbl>
              <a:tblPr firstRow="1" firstCol="1" bandRow="1">
                <a:tableStyleId>{5C22544A-7EE6-4342-B048-85BDC9FD1C3A}</a:tableStyleId>
              </a:tblPr>
              <a:tblGrid>
                <a:gridCol w="2735980"/>
                <a:gridCol w="2735980"/>
                <a:gridCol w="2736952"/>
              </a:tblGrid>
              <a:tr h="408334">
                <a:tc gridSpan="3">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Le sexe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408334">
                <a:tc>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effectLst/>
                          <a:latin typeface="Times New Roman" panose="02020603050405020304" pitchFamily="18" charset="0"/>
                          <a:cs typeface="Times New Roman" panose="02020603050405020304" pitchFamily="18" charset="0"/>
                        </a:rPr>
                        <a:t>Tchad (%)</a:t>
                      </a:r>
                      <a:endParaRPr lang="fr-FR" sz="1800" dirty="0">
                        <a:effectLst/>
                        <a:latin typeface="Times New Roman" panose="02020603050405020304" pitchFamily="18" charset="0"/>
                        <a:ea typeface="Calibri"/>
                        <a:cs typeface="Times New Roman" panose="02020603050405020304" pitchFamily="18" charset="0"/>
                      </a:endParaRPr>
                    </a:p>
                  </a:txBody>
                  <a:tcPr marL="68580" marR="68580" marT="0" marB="0"/>
                </a:tc>
              </a:tr>
              <a:tr h="408334">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Masculin</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60</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effectLst/>
                          <a:latin typeface="Times New Roman" panose="02020603050405020304" pitchFamily="18" charset="0"/>
                          <a:cs typeface="Times New Roman" panose="02020603050405020304" pitchFamily="18" charset="0"/>
                        </a:rPr>
                        <a:t>67</a:t>
                      </a:r>
                      <a:endParaRPr lang="fr-FR" sz="1800" dirty="0">
                        <a:effectLst/>
                        <a:latin typeface="Times New Roman" panose="02020603050405020304" pitchFamily="18" charset="0"/>
                        <a:ea typeface="Calibri"/>
                        <a:cs typeface="Times New Roman" panose="02020603050405020304" pitchFamily="18" charset="0"/>
                      </a:endParaRPr>
                    </a:p>
                  </a:txBody>
                  <a:tcPr marL="68580" marR="68580" marT="0" marB="0"/>
                </a:tc>
              </a:tr>
              <a:tr h="408334">
                <a:tc>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Féminin</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40</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effectLst/>
                          <a:latin typeface="Times New Roman" panose="02020603050405020304" pitchFamily="18" charset="0"/>
                          <a:cs typeface="Times New Roman" panose="02020603050405020304" pitchFamily="18" charset="0"/>
                        </a:rPr>
                        <a:t>33</a:t>
                      </a:r>
                      <a:endParaRPr lang="fr-FR" sz="18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xmlns="" val="25717859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490" y="1027664"/>
            <a:ext cx="7024744" cy="97080"/>
          </a:xfrm>
        </p:spPr>
        <p:txBody>
          <a:bodyPr>
            <a:normAutofit fontScale="90000"/>
          </a:bodyPr>
          <a:lstStyle/>
          <a:p>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3620671742"/>
              </p:ext>
            </p:extLst>
          </p:nvPr>
        </p:nvGraphicFramePr>
        <p:xfrm>
          <a:off x="467543" y="1124744"/>
          <a:ext cx="8208912" cy="1561328"/>
        </p:xfrm>
        <a:graphic>
          <a:graphicData uri="http://schemas.openxmlformats.org/drawingml/2006/table">
            <a:tbl>
              <a:tblPr firstRow="1" firstCol="1" bandRow="1">
                <a:tableStyleId>{5C22544A-7EE6-4342-B048-85BDC9FD1C3A}</a:tableStyleId>
              </a:tblPr>
              <a:tblGrid>
                <a:gridCol w="2735980"/>
                <a:gridCol w="2735980"/>
                <a:gridCol w="2736952"/>
              </a:tblGrid>
              <a:tr h="552350">
                <a:tc gridSpan="3">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Les antécédents personnels</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336326">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Maroc (Rabat).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6326">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HTA</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2.6</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56.3</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r h="336326">
                <a:tc>
                  <a:txBody>
                    <a:bodyPr/>
                    <a:lstStyle/>
                    <a:p>
                      <a:pP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Rétinopathie diabétique</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a:solidFill>
                            <a:schemeClr val="tx1">
                              <a:lumMod val="85000"/>
                              <a:lumOff val="15000"/>
                            </a:schemeClr>
                          </a:solidFill>
                          <a:effectLst/>
                          <a:latin typeface="Times New Roman" panose="02020603050405020304" pitchFamily="18" charset="0"/>
                          <a:cs typeface="Times New Roman" panose="02020603050405020304" pitchFamily="18" charset="0"/>
                        </a:rPr>
                        <a:t>8.6</a:t>
                      </a:r>
                      <a:endParaRPr lang="fr-FR" sz="180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2.4</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1890713" y="3405188"/>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704850" algn="l"/>
              </a:tabLst>
              <a:defRPr>
                <a:solidFill>
                  <a:schemeClr val="tx1"/>
                </a:solidFill>
                <a:latin typeface="Arial" pitchFamily="34" charset="0"/>
                <a:cs typeface="Arial" pitchFamily="34" charset="0"/>
              </a:defRPr>
            </a:lvl1pPr>
            <a:lvl2pPr fontAlgn="base">
              <a:spcBef>
                <a:spcPct val="0"/>
              </a:spcBef>
              <a:spcAft>
                <a:spcPct val="0"/>
              </a:spcAft>
              <a:tabLst>
                <a:tab pos="704850" algn="l"/>
              </a:tabLst>
              <a:defRPr>
                <a:solidFill>
                  <a:schemeClr val="tx1"/>
                </a:solidFill>
                <a:latin typeface="Arial" pitchFamily="34" charset="0"/>
                <a:cs typeface="Arial" pitchFamily="34" charset="0"/>
              </a:defRPr>
            </a:lvl2pPr>
            <a:lvl3pPr fontAlgn="base">
              <a:spcBef>
                <a:spcPct val="0"/>
              </a:spcBef>
              <a:spcAft>
                <a:spcPct val="0"/>
              </a:spcAft>
              <a:tabLst>
                <a:tab pos="704850" algn="l"/>
              </a:tabLst>
              <a:defRPr>
                <a:solidFill>
                  <a:schemeClr val="tx1"/>
                </a:solidFill>
                <a:latin typeface="Arial" pitchFamily="34" charset="0"/>
                <a:cs typeface="Arial" pitchFamily="34" charset="0"/>
              </a:defRPr>
            </a:lvl3pPr>
            <a:lvl4pPr fontAlgn="base">
              <a:spcBef>
                <a:spcPct val="0"/>
              </a:spcBef>
              <a:spcAft>
                <a:spcPct val="0"/>
              </a:spcAft>
              <a:tabLst>
                <a:tab pos="704850" algn="l"/>
              </a:tabLst>
              <a:defRPr>
                <a:solidFill>
                  <a:schemeClr val="tx1"/>
                </a:solidFill>
                <a:latin typeface="Arial" pitchFamily="34" charset="0"/>
                <a:cs typeface="Arial" pitchFamily="34" charset="0"/>
              </a:defRPr>
            </a:lvl4pPr>
            <a:lvl5pPr fontAlgn="base">
              <a:spcBef>
                <a:spcPct val="0"/>
              </a:spcBef>
              <a:spcAft>
                <a:spcPct val="0"/>
              </a:spcAft>
              <a:tabLst>
                <a:tab pos="704850" algn="l"/>
              </a:tabLst>
              <a:defRPr>
                <a:solidFill>
                  <a:schemeClr val="tx1"/>
                </a:solidFill>
                <a:latin typeface="Arial" pitchFamily="34" charset="0"/>
                <a:cs typeface="Arial" pitchFamily="34" charset="0"/>
              </a:defRPr>
            </a:lvl5pPr>
            <a:lvl6pPr fontAlgn="base">
              <a:spcBef>
                <a:spcPct val="0"/>
              </a:spcBef>
              <a:spcAft>
                <a:spcPct val="0"/>
              </a:spcAft>
              <a:tabLst>
                <a:tab pos="704850" algn="l"/>
              </a:tabLst>
              <a:defRPr>
                <a:solidFill>
                  <a:schemeClr val="tx1"/>
                </a:solidFill>
                <a:latin typeface="Arial" pitchFamily="34" charset="0"/>
                <a:cs typeface="Arial" pitchFamily="34" charset="0"/>
              </a:defRPr>
            </a:lvl6pPr>
            <a:lvl7pPr fontAlgn="base">
              <a:spcBef>
                <a:spcPct val="0"/>
              </a:spcBef>
              <a:spcAft>
                <a:spcPct val="0"/>
              </a:spcAft>
              <a:tabLst>
                <a:tab pos="704850" algn="l"/>
              </a:tabLst>
              <a:defRPr>
                <a:solidFill>
                  <a:schemeClr val="tx1"/>
                </a:solidFill>
                <a:latin typeface="Arial" pitchFamily="34" charset="0"/>
                <a:cs typeface="Arial" pitchFamily="34" charset="0"/>
              </a:defRPr>
            </a:lvl7pPr>
            <a:lvl8pPr fontAlgn="base">
              <a:spcBef>
                <a:spcPct val="0"/>
              </a:spcBef>
              <a:spcAft>
                <a:spcPct val="0"/>
              </a:spcAft>
              <a:tabLst>
                <a:tab pos="704850" algn="l"/>
              </a:tabLst>
              <a:defRPr>
                <a:solidFill>
                  <a:schemeClr val="tx1"/>
                </a:solidFill>
                <a:latin typeface="Arial" pitchFamily="34" charset="0"/>
                <a:cs typeface="Arial" pitchFamily="34" charset="0"/>
              </a:defRPr>
            </a:lvl8pPr>
            <a:lvl9pPr fontAlgn="base">
              <a:spcBef>
                <a:spcPct val="0"/>
              </a:spcBef>
              <a:spcAft>
                <a:spcPct val="0"/>
              </a:spcAft>
              <a:tabLst>
                <a:tab pos="70485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04850" algn="l"/>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xmlns="" val="437319420"/>
              </p:ext>
            </p:extLst>
          </p:nvPr>
        </p:nvGraphicFramePr>
        <p:xfrm>
          <a:off x="539552" y="3140967"/>
          <a:ext cx="8136903" cy="1944216"/>
        </p:xfrm>
        <a:graphic>
          <a:graphicData uri="http://schemas.openxmlformats.org/drawingml/2006/table">
            <a:tbl>
              <a:tblPr firstRow="1" firstCol="1" bandRow="1">
                <a:tableStyleId>{5C22544A-7EE6-4342-B048-85BDC9FD1C3A}</a:tableStyleId>
              </a:tblPr>
              <a:tblGrid>
                <a:gridCol w="2711980"/>
                <a:gridCol w="2711980"/>
                <a:gridCol w="2712943"/>
              </a:tblGrid>
              <a:tr h="648072">
                <a:tc gridSpan="3">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Les IRCT d’origine d’une néphropathie diabétique</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r>
              <a:tr h="648072">
                <a:tc>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Notre étude (%)</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effectLst/>
                          <a:latin typeface="Times New Roman" panose="02020603050405020304" pitchFamily="18" charset="0"/>
                          <a:cs typeface="Times New Roman" panose="02020603050405020304" pitchFamily="18" charset="0"/>
                        </a:rPr>
                        <a:t>Tchad (%)</a:t>
                      </a:r>
                      <a:endParaRPr lang="fr-FR" sz="1800" dirty="0">
                        <a:effectLst/>
                        <a:latin typeface="Times New Roman" panose="02020603050405020304" pitchFamily="18" charset="0"/>
                        <a:ea typeface="Calibri"/>
                        <a:cs typeface="Times New Roman" panose="02020603050405020304" pitchFamily="18" charset="0"/>
                      </a:endParaRPr>
                    </a:p>
                  </a:txBody>
                  <a:tcPr marL="68580" marR="68580" marT="0" marB="0"/>
                </a:tc>
              </a:tr>
              <a:tr h="648072">
                <a:tc>
                  <a:txBody>
                    <a:bodyPr/>
                    <a:lstStyle/>
                    <a:p>
                      <a:pP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ND</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solidFill>
                            <a:schemeClr val="tx1">
                              <a:lumMod val="85000"/>
                              <a:lumOff val="15000"/>
                            </a:schemeClr>
                          </a:solidFill>
                          <a:effectLst/>
                          <a:latin typeface="Times New Roman" panose="02020603050405020304" pitchFamily="18" charset="0"/>
                          <a:cs typeface="Times New Roman" panose="02020603050405020304" pitchFamily="18" charset="0"/>
                        </a:rPr>
                        <a:t>29</a:t>
                      </a:r>
                      <a:endParaRPr lang="fr-FR" sz="1800" dirty="0">
                        <a:solidFill>
                          <a:schemeClr val="tx1">
                            <a:lumMod val="85000"/>
                            <a:lumOff val="15000"/>
                          </a:schemeClr>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tabLst>
                          <a:tab pos="704850" algn="l"/>
                        </a:tabLst>
                      </a:pPr>
                      <a:r>
                        <a:rPr lang="fr-FR" sz="1800" dirty="0">
                          <a:effectLst/>
                          <a:latin typeface="Times New Roman" panose="02020603050405020304" pitchFamily="18" charset="0"/>
                          <a:cs typeface="Times New Roman" panose="02020603050405020304" pitchFamily="18" charset="0"/>
                        </a:rPr>
                        <a:t>29.8</a:t>
                      </a:r>
                      <a:endParaRPr lang="fr-FR" sz="18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xmlns="" val="2526560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260648"/>
            <a:ext cx="7240650" cy="648072"/>
          </a:xfrm>
        </p:spPr>
        <p:txBody>
          <a:bodyPr>
            <a:normAutofit/>
          </a:bodyPr>
          <a:lstStyle/>
          <a:p>
            <a:r>
              <a:rPr lang="fr-FR"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Référence bibliographique</a:t>
            </a:r>
            <a:endParaRPr lang="fr-FR"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467544" y="1052736"/>
            <a:ext cx="7353265" cy="5472608"/>
          </a:xfrm>
        </p:spPr>
        <p:txBody>
          <a:bodyPr>
            <a:normAutofit/>
          </a:bodyPr>
          <a:lstStyle/>
          <a:p>
            <a:pPr algn="just"/>
            <a:r>
              <a:rPr lang="fr-FR" sz="1800" dirty="0" smtClean="0">
                <a:solidFill>
                  <a:schemeClr val="tx1"/>
                </a:solidFill>
                <a:latin typeface="Times New Roman" panose="02020603050405020304" pitchFamily="18" charset="0"/>
                <a:cs typeface="Times New Roman" panose="02020603050405020304" pitchFamily="18" charset="0"/>
              </a:rPr>
              <a:t> </a:t>
            </a:r>
            <a:r>
              <a:rPr lang="fr-FR" sz="1400" dirty="0" smtClean="0">
                <a:solidFill>
                  <a:schemeClr val="tx1"/>
                </a:solidFill>
                <a:latin typeface="Times New Roman" panose="02020603050405020304" pitchFamily="18" charset="0"/>
                <a:cs typeface="Times New Roman" panose="02020603050405020304" pitchFamily="18" charset="0"/>
              </a:rPr>
              <a:t>Le rein bio-artificiel. </a:t>
            </a:r>
            <a:r>
              <a:rPr lang="fr-FR" sz="1400" dirty="0" smtClean="0">
                <a:latin typeface="Times New Roman" panose="02020603050405020304" pitchFamily="18" charset="0"/>
                <a:cs typeface="Times New Roman" panose="02020603050405020304" pitchFamily="18" charset="0"/>
              </a:rPr>
              <a:t> </a:t>
            </a:r>
            <a:r>
              <a:rPr lang="fr-FR" sz="1400" dirty="0">
                <a:latin typeface="Times New Roman" panose="02020603050405020304" pitchFamily="18" charset="0"/>
                <a:cs typeface="Times New Roman" panose="02020603050405020304" pitchFamily="18" charset="0"/>
              </a:rPr>
              <a:t>Rein droit avec l'artère rénale en rouge, le veine rénale en bleue et l'uretère en jaune</a:t>
            </a:r>
            <a:r>
              <a:rPr lang="fr-FR" sz="1400" dirty="0">
                <a:solidFill>
                  <a:schemeClr val="tx1"/>
                </a:solidFill>
                <a:latin typeface="Times New Roman" panose="02020603050405020304" pitchFamily="18" charset="0"/>
                <a:cs typeface="Times New Roman" panose="02020603050405020304" pitchFamily="18" charset="0"/>
              </a:rPr>
              <a:t> . [</a:t>
            </a:r>
            <a:r>
              <a:rPr lang="fr-FR" sz="1400" dirty="0">
                <a:latin typeface="Times New Roman" panose="02020603050405020304" pitchFamily="18" charset="0"/>
                <a:cs typeface="Times New Roman" panose="02020603050405020304" pitchFamily="18" charset="0"/>
              </a:rPr>
              <a:t>Image en </a:t>
            </a:r>
            <a:r>
              <a:rPr lang="fr-FR" sz="1400" dirty="0" smtClean="0">
                <a:latin typeface="Times New Roman" panose="02020603050405020304" pitchFamily="18" charset="0"/>
                <a:cs typeface="Times New Roman" panose="02020603050405020304" pitchFamily="18" charset="0"/>
              </a:rPr>
              <a:t>ligne</a:t>
            </a:r>
            <a:r>
              <a:rPr lang="fr-FR" sz="1400" dirty="0" smtClean="0">
                <a:solidFill>
                  <a:schemeClr val="tx1"/>
                </a:solidFill>
                <a:latin typeface="Times New Roman" panose="02020603050405020304" pitchFamily="18" charset="0"/>
                <a:cs typeface="Times New Roman" panose="02020603050405020304" pitchFamily="18" charset="0"/>
              </a:rPr>
              <a:t>]. </a:t>
            </a:r>
            <a:r>
              <a:rPr lang="fr-FR" sz="1400" dirty="0">
                <a:solidFill>
                  <a:schemeClr val="tx1"/>
                </a:solidFill>
                <a:latin typeface="Times New Roman" panose="02020603050405020304" pitchFamily="18" charset="0"/>
                <a:cs typeface="Times New Roman" panose="02020603050405020304" pitchFamily="18" charset="0"/>
              </a:rPr>
              <a:t>. (consultée le 20/09/2017</a:t>
            </a:r>
            <a:r>
              <a:rPr lang="fr-FR" sz="1400" dirty="0" smtClean="0">
                <a:latin typeface="Times New Roman" panose="02020603050405020304" pitchFamily="18" charset="0"/>
                <a:cs typeface="Times New Roman" panose="02020603050405020304" pitchFamily="18" charset="0"/>
              </a:rPr>
              <a:t>).</a:t>
            </a:r>
          </a:p>
          <a:p>
            <a:pPr algn="just"/>
            <a:r>
              <a:rPr lang="fr-FR" sz="1400" dirty="0">
                <a:latin typeface="Times New Roman" panose="02020603050405020304" pitchFamily="18" charset="0"/>
                <a:cs typeface="Times New Roman" panose="02020603050405020304" pitchFamily="18" charset="0"/>
              </a:rPr>
              <a:t>Stades de la néphropathie diabétique d'après </a:t>
            </a:r>
            <a:r>
              <a:rPr lang="fr-FR" sz="1400" dirty="0" err="1">
                <a:latin typeface="Times New Roman" panose="02020603050405020304" pitchFamily="18" charset="0"/>
                <a:cs typeface="Times New Roman" panose="02020603050405020304" pitchFamily="18" charset="0"/>
              </a:rPr>
              <a:t>Mogensen</a:t>
            </a:r>
            <a:r>
              <a:rPr lang="fr-FR" sz="1400" dirty="0" smtClean="0">
                <a:latin typeface="Times New Roman" panose="02020603050405020304" pitchFamily="18" charset="0"/>
                <a:cs typeface="Times New Roman" panose="02020603050405020304" pitchFamily="18" charset="0"/>
              </a:rPr>
              <a:t>.</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S.Christina</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B.Michel</a:t>
            </a:r>
            <a:r>
              <a:rPr lang="fr-FR" sz="1400" dirty="0">
                <a:latin typeface="Times New Roman" panose="02020603050405020304" pitchFamily="18" charset="0"/>
                <a:cs typeface="Times New Roman" panose="02020603050405020304" pitchFamily="18" charset="0"/>
              </a:rPr>
              <a:t>, </a:t>
            </a:r>
            <a:r>
              <a:rPr lang="fr-FR" sz="1400" dirty="0" err="1" smtClean="0">
                <a:latin typeface="Times New Roman" panose="02020603050405020304" pitchFamily="18" charset="0"/>
                <a:cs typeface="Times New Roman" panose="02020603050405020304" pitchFamily="18" charset="0"/>
              </a:rPr>
              <a:t>Z.Anne</a:t>
            </a:r>
            <a:r>
              <a:rPr lang="fr-FR" sz="1400" dirty="0" smtClean="0">
                <a:latin typeface="Times New Roman" panose="02020603050405020304" pitchFamily="18" charset="0"/>
                <a:cs typeface="Times New Roman" panose="02020603050405020304" pitchFamily="18" charset="0"/>
              </a:rPr>
              <a:t> .</a:t>
            </a:r>
            <a:r>
              <a:rPr lang="fr-FR" sz="1400" b="1" dirty="0">
                <a:latin typeface="Times New Roman" panose="02020603050405020304" pitchFamily="18" charset="0"/>
                <a:cs typeface="Times New Roman" panose="02020603050405020304" pitchFamily="18" charset="0"/>
              </a:rPr>
              <a:t> </a:t>
            </a:r>
            <a:r>
              <a:rPr lang="fr-FR" sz="1400" dirty="0">
                <a:latin typeface="Times New Roman" panose="02020603050405020304" pitchFamily="18" charset="0"/>
                <a:cs typeface="Times New Roman" panose="02020603050405020304" pitchFamily="18" charset="0"/>
              </a:rPr>
              <a:t>Diabète et insuffisance rénale terminale. Evolution en huit ans dans le canton de </a:t>
            </a:r>
            <a:r>
              <a:rPr lang="fr-FR" sz="1400" dirty="0" smtClean="0">
                <a:latin typeface="Times New Roman" panose="02020603050405020304" pitchFamily="18" charset="0"/>
                <a:cs typeface="Times New Roman" panose="02020603050405020304" pitchFamily="18" charset="0"/>
              </a:rPr>
              <a:t>Vaud. </a:t>
            </a:r>
            <a:r>
              <a:rPr lang="fr-FR" sz="1400" dirty="0">
                <a:solidFill>
                  <a:schemeClr val="tx1"/>
                </a:solidFill>
                <a:latin typeface="Times New Roman" panose="02020603050405020304" pitchFamily="18" charset="0"/>
                <a:cs typeface="Times New Roman" panose="02020603050405020304" pitchFamily="18" charset="0"/>
              </a:rPr>
              <a:t>[</a:t>
            </a:r>
            <a:r>
              <a:rPr lang="fr-FR" sz="1400" dirty="0">
                <a:latin typeface="Times New Roman" panose="02020603050405020304" pitchFamily="18" charset="0"/>
                <a:cs typeface="Times New Roman" panose="02020603050405020304" pitchFamily="18" charset="0"/>
              </a:rPr>
              <a:t>Image en ligne</a:t>
            </a:r>
            <a:r>
              <a:rPr lang="fr-FR" sz="1400" dirty="0">
                <a:solidFill>
                  <a:schemeClr val="tx1"/>
                </a:solidFill>
                <a:latin typeface="Times New Roman" panose="02020603050405020304" pitchFamily="18" charset="0"/>
                <a:cs typeface="Times New Roman" panose="02020603050405020304" pitchFamily="18" charset="0"/>
              </a:rPr>
              <a:t>]. </a:t>
            </a:r>
            <a:r>
              <a:rPr lang="fr-FR" sz="1400" dirty="0" smtClean="0">
                <a:solidFill>
                  <a:schemeClr val="tx1"/>
                </a:solidFill>
                <a:latin typeface="Times New Roman" panose="02020603050405020304" pitchFamily="18" charset="0"/>
                <a:cs typeface="Times New Roman" panose="02020603050405020304" pitchFamily="18" charset="0"/>
              </a:rPr>
              <a:t> (Consultée le 22/09/2017).</a:t>
            </a:r>
          </a:p>
          <a:p>
            <a:pPr algn="just"/>
            <a:r>
              <a:rPr lang="fr-FR" sz="1400" dirty="0" err="1">
                <a:solidFill>
                  <a:schemeClr val="tx1">
                    <a:lumMod val="85000"/>
                    <a:lumOff val="15000"/>
                  </a:schemeClr>
                </a:solidFill>
                <a:latin typeface="Times New Roman" panose="02020603050405020304" pitchFamily="18" charset="0"/>
                <a:cs typeface="Times New Roman" panose="02020603050405020304" pitchFamily="18" charset="0"/>
              </a:rPr>
              <a:t>Gerard</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TORTORA, B. D. (2016). </a:t>
            </a:r>
            <a:r>
              <a:rPr lang="fr-FR" sz="1400" i="1" dirty="0">
                <a:solidFill>
                  <a:schemeClr val="tx1">
                    <a:lumMod val="85000"/>
                    <a:lumOff val="15000"/>
                  </a:schemeClr>
                </a:solidFill>
                <a:latin typeface="Times New Roman" panose="02020603050405020304" pitchFamily="18" charset="0"/>
                <a:cs typeface="Times New Roman" panose="02020603050405020304" pitchFamily="18" charset="0"/>
              </a:rPr>
              <a:t>Manuel d'anatomie et de physiologie humaines</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(éd. 2). Paris: ellipses</a:t>
            </a:r>
            <a:r>
              <a:rPr lang="fr-FR" sz="1400" dirty="0" smtClean="0">
                <a:solidFill>
                  <a:schemeClr val="tx1">
                    <a:lumMod val="85000"/>
                    <a:lumOff val="15000"/>
                  </a:schemeClr>
                </a:solidFill>
                <a:latin typeface="Times New Roman" panose="02020603050405020304" pitchFamily="18" charset="0"/>
                <a:cs typeface="Times New Roman" panose="02020603050405020304" pitchFamily="18" charset="0"/>
              </a:rPr>
              <a:t>.</a:t>
            </a:r>
          </a:p>
          <a:p>
            <a:pPr algn="just"/>
            <a:endParaRPr lang="fr-FR" sz="1400" dirty="0">
              <a:solidFill>
                <a:schemeClr val="tx1">
                  <a:lumMod val="85000"/>
                  <a:lumOff val="15000"/>
                </a:schemeClr>
              </a:solidFill>
              <a:latin typeface="Times New Roman" panose="02020603050405020304" pitchFamily="18" charset="0"/>
              <a:cs typeface="Times New Roman" panose="02020603050405020304" pitchFamily="18" charset="0"/>
            </a:endParaRPr>
          </a:p>
          <a:p>
            <a:pPr algn="just"/>
            <a:r>
              <a:rPr lang="en-GB" sz="1400" dirty="0" err="1">
                <a:latin typeface="Times New Roman" panose="02020603050405020304" pitchFamily="18" charset="0"/>
                <a:cs typeface="Times New Roman" panose="02020603050405020304" pitchFamily="18" charset="0"/>
              </a:rPr>
              <a:t>Salima</a:t>
            </a:r>
            <a:r>
              <a:rPr lang="en-GB" sz="1400" dirty="0">
                <a:latin typeface="Times New Roman" panose="02020603050405020304" pitchFamily="18" charset="0"/>
                <a:cs typeface="Times New Roman" panose="02020603050405020304" pitchFamily="18" charset="0"/>
              </a:rPr>
              <a:t> </a:t>
            </a:r>
            <a:r>
              <a:rPr lang="en-GB" sz="1400" dirty="0" err="1">
                <a:latin typeface="Times New Roman" panose="02020603050405020304" pitchFamily="18" charset="0"/>
                <a:cs typeface="Times New Roman" panose="02020603050405020304" pitchFamily="18" charset="0"/>
              </a:rPr>
              <a:t>Taleb</a:t>
            </a:r>
            <a:r>
              <a:rPr lang="en-GB" sz="1400" dirty="0">
                <a:latin typeface="Times New Roman" panose="02020603050405020304" pitchFamily="18" charset="0"/>
                <a:cs typeface="Times New Roman" panose="02020603050405020304" pitchFamily="18" charset="0"/>
              </a:rPr>
              <a:t>, A. B. (2015, December). </a:t>
            </a:r>
            <a:r>
              <a:rPr lang="fr-FR" sz="1400" i="1" dirty="0">
                <a:latin typeface="Times New Roman" panose="02020603050405020304" pitchFamily="18" charset="0"/>
                <a:cs typeface="Times New Roman" panose="02020603050405020304" pitchFamily="18" charset="0"/>
              </a:rPr>
              <a:t>Etude épidémiologique de l’insuffisance rénale chronique à </a:t>
            </a:r>
            <a:r>
              <a:rPr lang="fr-FR" sz="1400" i="1" dirty="0" err="1">
                <a:latin typeface="Times New Roman" panose="02020603050405020304" pitchFamily="18" charset="0"/>
                <a:cs typeface="Times New Roman" panose="02020603050405020304" pitchFamily="18" charset="0"/>
              </a:rPr>
              <a:t>Tebessa</a:t>
            </a:r>
            <a:r>
              <a:rPr lang="fr-FR" sz="1400" i="1" dirty="0">
                <a:latin typeface="Times New Roman" panose="02020603050405020304" pitchFamily="18" charset="0"/>
                <a:cs typeface="Times New Roman" panose="02020603050405020304" pitchFamily="18" charset="0"/>
              </a:rPr>
              <a:t> .</a:t>
            </a:r>
            <a:r>
              <a:rPr lang="fr-FR" sz="1400" dirty="0">
                <a:latin typeface="Times New Roman" panose="02020603050405020304" pitchFamily="18" charset="0"/>
                <a:cs typeface="Times New Roman" panose="02020603050405020304" pitchFamily="18" charset="0"/>
              </a:rPr>
              <a:t> Consulté le 2017, sur </a:t>
            </a:r>
            <a:r>
              <a:rPr lang="fr-FR" sz="1400" dirty="0" err="1">
                <a:latin typeface="Times New Roman" panose="02020603050405020304" pitchFamily="18" charset="0"/>
                <a:cs typeface="Times New Roman" panose="02020603050405020304" pitchFamily="18" charset="0"/>
              </a:rPr>
              <a:t>antropo</a:t>
            </a:r>
            <a:r>
              <a:rPr lang="fr-FR" sz="1400" dirty="0" smtClean="0">
                <a:latin typeface="Times New Roman" panose="02020603050405020304" pitchFamily="18" charset="0"/>
                <a:cs typeface="Times New Roman" panose="02020603050405020304" pitchFamily="18" charset="0"/>
              </a:rPr>
              <a:t>.</a:t>
            </a:r>
          </a:p>
          <a:p>
            <a:pPr algn="just"/>
            <a:endParaRPr lang="fr-FR" sz="1400" dirty="0" smtClean="0">
              <a:latin typeface="Times New Roman" panose="02020603050405020304" pitchFamily="18" charset="0"/>
              <a:cs typeface="Times New Roman" panose="02020603050405020304" pitchFamily="18" charset="0"/>
            </a:endParaRPr>
          </a:p>
          <a:p>
            <a:r>
              <a:rPr lang="fr-FR" sz="1400" dirty="0">
                <a:latin typeface="Times New Roman" panose="02020603050405020304" pitchFamily="18" charset="0"/>
                <a:cs typeface="Times New Roman" panose="02020603050405020304" pitchFamily="18" charset="0"/>
              </a:rPr>
              <a:t>Y. </a:t>
            </a:r>
            <a:r>
              <a:rPr lang="fr-FR" sz="1400" dirty="0" err="1">
                <a:latin typeface="Times New Roman" panose="02020603050405020304" pitchFamily="18" charset="0"/>
                <a:cs typeface="Times New Roman" panose="02020603050405020304" pitchFamily="18" charset="0"/>
              </a:rPr>
              <a:t>Zajjari</a:t>
            </a:r>
            <a:r>
              <a:rPr lang="fr-FR" sz="1400" i="1" dirty="0">
                <a:latin typeface="Times New Roman" panose="02020603050405020304" pitchFamily="18" charset="0"/>
                <a:cs typeface="Times New Roman" panose="02020603050405020304" pitchFamily="18" charset="0"/>
              </a:rPr>
              <a:t>. La néphropathie non diabétique chez les patients diabétiques de type 2 à l’hôpital militaire Mohammed V de Rabat (Maroc)</a:t>
            </a:r>
            <a:r>
              <a:rPr lang="fr-FR" sz="1400"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Eastern </a:t>
            </a:r>
            <a:r>
              <a:rPr lang="en-GB" sz="1400" dirty="0" err="1">
                <a:latin typeface="Times New Roman" panose="02020603050405020304" pitchFamily="18" charset="0"/>
                <a:cs typeface="Times New Roman" panose="02020603050405020304" pitchFamily="18" charset="0"/>
              </a:rPr>
              <a:t>MediterraneanHealth</a:t>
            </a:r>
            <a:r>
              <a:rPr lang="en-GB" sz="1400" dirty="0">
                <a:latin typeface="Times New Roman" panose="02020603050405020304" pitchFamily="18" charset="0"/>
                <a:cs typeface="Times New Roman" panose="02020603050405020304" pitchFamily="18" charset="0"/>
              </a:rPr>
              <a:t> </a:t>
            </a:r>
            <a:r>
              <a:rPr lang="en-GB" sz="1400" dirty="0" err="1">
                <a:latin typeface="Times New Roman" panose="02020603050405020304" pitchFamily="18" charset="0"/>
                <a:cs typeface="Times New Roman" panose="02020603050405020304" pitchFamily="18" charset="0"/>
              </a:rPr>
              <a:t>Journa</a:t>
            </a:r>
            <a:r>
              <a:rPr lang="en-GB" sz="1400" dirty="0">
                <a:latin typeface="Times New Roman" panose="02020603050405020304" pitchFamily="18" charset="0"/>
                <a:cs typeface="Times New Roman" panose="02020603050405020304" pitchFamily="18" charset="0"/>
              </a:rPr>
              <a:t>. 2012. </a:t>
            </a:r>
            <a:r>
              <a:rPr lang="en-GB" sz="1400" dirty="0" err="1">
                <a:latin typeface="Times New Roman" panose="02020603050405020304" pitchFamily="18" charset="0"/>
                <a:cs typeface="Times New Roman" panose="02020603050405020304" pitchFamily="18" charset="0"/>
              </a:rPr>
              <a:t>Disponible</a:t>
            </a:r>
            <a:r>
              <a:rPr lang="en-GB" sz="1400" dirty="0">
                <a:latin typeface="Times New Roman" panose="02020603050405020304" pitchFamily="18" charset="0"/>
                <a:cs typeface="Times New Roman" panose="02020603050405020304" pitchFamily="18" charset="0"/>
              </a:rPr>
              <a:t> : </a:t>
            </a:r>
            <a:r>
              <a:rPr lang="en-GB" sz="1400" u="sng" dirty="0">
                <a:latin typeface="Times New Roman" panose="02020603050405020304" pitchFamily="18" charset="0"/>
                <a:cs typeface="Times New Roman" panose="02020603050405020304" pitchFamily="18" charset="0"/>
                <a:hlinkClick r:id="rId2"/>
              </a:rPr>
              <a:t>http://apps.who.int/iris/bitstream/10665/118158/1/18_6_2012_0620_0623.pdf</a:t>
            </a:r>
            <a:r>
              <a:rPr lang="en-GB" sz="1400" dirty="0">
                <a:latin typeface="Times New Roman" panose="02020603050405020304" pitchFamily="18" charset="0"/>
                <a:cs typeface="Times New Roman" panose="02020603050405020304" pitchFamily="18" charset="0"/>
              </a:rPr>
              <a:t>. </a:t>
            </a:r>
            <a:r>
              <a:rPr lang="fr-FR" sz="1400" dirty="0">
                <a:latin typeface="Times New Roman" panose="02020603050405020304" pitchFamily="18" charset="0"/>
                <a:cs typeface="Times New Roman" panose="02020603050405020304" pitchFamily="18" charset="0"/>
              </a:rPr>
              <a:t>Consulté le : 10 septembre 2017.</a:t>
            </a:r>
          </a:p>
          <a:p>
            <a:r>
              <a:rPr lang="fr-FR" sz="1400" dirty="0">
                <a:latin typeface="Times New Roman" panose="02020603050405020304" pitchFamily="18" charset="0"/>
                <a:cs typeface="Times New Roman" panose="02020603050405020304" pitchFamily="18" charset="0"/>
              </a:rPr>
              <a:t> M. EL FADL YASSINE.  Dépistage de la néphropathie diabétique </a:t>
            </a:r>
            <a:r>
              <a:rPr lang="fr-FR" sz="1400" dirty="0" err="1">
                <a:latin typeface="Times New Roman" panose="02020603050405020304" pitchFamily="18" charset="0"/>
                <a:cs typeface="Times New Roman" panose="02020603050405020304" pitchFamily="18" charset="0"/>
              </a:rPr>
              <a:t>avérrée</a:t>
            </a:r>
            <a:r>
              <a:rPr lang="fr-FR" sz="1400" dirty="0">
                <a:latin typeface="Times New Roman" panose="02020603050405020304" pitchFamily="18" charset="0"/>
                <a:cs typeface="Times New Roman" panose="02020603050405020304" pitchFamily="18" charset="0"/>
              </a:rPr>
              <a:t> dans la région </a:t>
            </a:r>
            <a:r>
              <a:rPr lang="fr-FR" sz="1400" dirty="0" err="1">
                <a:latin typeface="Times New Roman" panose="02020603050405020304" pitchFamily="18" charset="0"/>
                <a:cs typeface="Times New Roman" panose="02020603050405020304" pitchFamily="18" charset="0"/>
              </a:rPr>
              <a:t>Fes-Bouleman</a:t>
            </a:r>
            <a:r>
              <a:rPr lang="fr-FR" sz="1400" dirty="0">
                <a:latin typeface="Times New Roman" panose="02020603050405020304" pitchFamily="18" charset="0"/>
                <a:cs typeface="Times New Roman" panose="02020603050405020304" pitchFamily="18" charset="0"/>
              </a:rPr>
              <a:t>. (à propos de 1029 cas). </a:t>
            </a:r>
            <a:r>
              <a:rPr lang="fr-FR" sz="1400" dirty="0" err="1">
                <a:latin typeface="Times New Roman" panose="02020603050405020304" pitchFamily="18" charset="0"/>
                <a:cs typeface="Times New Roman" panose="02020603050405020304" pitchFamily="18" charset="0"/>
              </a:rPr>
              <a:t>Doctora</a:t>
            </a:r>
            <a:r>
              <a:rPr lang="fr-FR" sz="1400" dirty="0">
                <a:latin typeface="Times New Roman" panose="02020603050405020304" pitchFamily="18" charset="0"/>
                <a:cs typeface="Times New Roman" panose="02020603050405020304" pitchFamily="18" charset="0"/>
              </a:rPr>
              <a:t> en </a:t>
            </a:r>
            <a:r>
              <a:rPr lang="fr-FR" sz="1400" dirty="0" err="1">
                <a:latin typeface="Times New Roman" panose="02020603050405020304" pitchFamily="18" charset="0"/>
                <a:cs typeface="Times New Roman" panose="02020603050405020304" pitchFamily="18" charset="0"/>
              </a:rPr>
              <a:t>médecien</a:t>
            </a:r>
            <a:r>
              <a:rPr lang="fr-FR" sz="1400" dirty="0">
                <a:latin typeface="Times New Roman" panose="02020603050405020304" pitchFamily="18" charset="0"/>
                <a:cs typeface="Times New Roman" panose="02020603050405020304" pitchFamily="18" charset="0"/>
              </a:rPr>
              <a:t>. </a:t>
            </a:r>
            <a:r>
              <a:rPr lang="fr-FR" sz="1400" dirty="0" err="1">
                <a:latin typeface="Times New Roman" panose="02020603050405020304" pitchFamily="18" charset="0"/>
                <a:cs typeface="Times New Roman" panose="02020603050405020304" pitchFamily="18" charset="0"/>
              </a:rPr>
              <a:t>Fes</a:t>
            </a:r>
            <a:r>
              <a:rPr lang="fr-FR" sz="1400" dirty="0">
                <a:latin typeface="Times New Roman" panose="02020603050405020304" pitchFamily="18" charset="0"/>
                <a:cs typeface="Times New Roman" panose="02020603050405020304" pitchFamily="18" charset="0"/>
              </a:rPr>
              <a:t> : université sidi </a:t>
            </a:r>
            <a:r>
              <a:rPr lang="fr-FR" sz="1400" dirty="0" err="1">
                <a:latin typeface="Times New Roman" panose="02020603050405020304" pitchFamily="18" charset="0"/>
                <a:cs typeface="Times New Roman" panose="02020603050405020304" pitchFamily="18" charset="0"/>
              </a:rPr>
              <a:t>mohammed</a:t>
            </a:r>
            <a:r>
              <a:rPr lang="fr-FR" sz="1400" dirty="0">
                <a:latin typeface="Times New Roman" panose="02020603050405020304" pitchFamily="18" charset="0"/>
                <a:cs typeface="Times New Roman" panose="02020603050405020304" pitchFamily="18" charset="0"/>
              </a:rPr>
              <a:t> ben </a:t>
            </a:r>
            <a:r>
              <a:rPr lang="fr-FR" sz="1400" dirty="0" err="1">
                <a:latin typeface="Times New Roman" panose="02020603050405020304" pitchFamily="18" charset="0"/>
                <a:cs typeface="Times New Roman" panose="02020603050405020304" pitchFamily="18" charset="0"/>
              </a:rPr>
              <a:t>abdellah</a:t>
            </a:r>
            <a:r>
              <a:rPr lang="fr-FR" sz="1400" dirty="0">
                <a:latin typeface="Times New Roman" panose="02020603050405020304" pitchFamily="18" charset="0"/>
                <a:cs typeface="Times New Roman" panose="02020603050405020304" pitchFamily="18" charset="0"/>
              </a:rPr>
              <a:t> faculté de médecine et de pharmacie, 2010, 128 pages. Disponible sur URL : http://toubkal.imist.ma/bitstream/handle/123456789/8163/THESE_EL%20FADL.pdf?sequence=1</a:t>
            </a:r>
          </a:p>
          <a:p>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H. </a:t>
            </a:r>
            <a:r>
              <a:rPr lang="fr-FR" sz="1400" dirty="0" err="1">
                <a:solidFill>
                  <a:schemeClr val="tx1">
                    <a:lumMod val="85000"/>
                    <a:lumOff val="15000"/>
                  </a:schemeClr>
                </a:solidFill>
                <a:latin typeface="Times New Roman" panose="02020603050405020304" pitchFamily="18" charset="0"/>
                <a:cs typeface="Times New Roman" panose="02020603050405020304" pitchFamily="18" charset="0"/>
              </a:rPr>
              <a:t>Nouria</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fr-FR" sz="1400" i="1" dirty="0">
                <a:solidFill>
                  <a:schemeClr val="tx1">
                    <a:lumMod val="85000"/>
                    <a:lumOff val="15000"/>
                  </a:schemeClr>
                </a:solidFill>
                <a:latin typeface="Times New Roman" panose="02020603050405020304" pitchFamily="18" charset="0"/>
                <a:cs typeface="Times New Roman" panose="02020603050405020304" pitchFamily="18" charset="0"/>
              </a:rPr>
              <a:t>Incidence de l’insuffisance rénale chronique terminale à </a:t>
            </a:r>
            <a:r>
              <a:rPr lang="fr-FR" sz="1400" i="1" dirty="0" err="1">
                <a:solidFill>
                  <a:schemeClr val="tx1">
                    <a:lumMod val="85000"/>
                    <a:lumOff val="15000"/>
                  </a:schemeClr>
                </a:solidFill>
                <a:latin typeface="Times New Roman" panose="02020603050405020304" pitchFamily="18" charset="0"/>
                <a:cs typeface="Times New Roman" panose="02020603050405020304" pitchFamily="18" charset="0"/>
              </a:rPr>
              <a:t>Maghnia</a:t>
            </a:r>
            <a:r>
              <a:rPr lang="fr-FR" sz="1400" i="1" dirty="0">
                <a:solidFill>
                  <a:schemeClr val="tx1">
                    <a:lumMod val="85000"/>
                    <a:lumOff val="15000"/>
                  </a:schemeClr>
                </a:solidFill>
                <a:latin typeface="Times New Roman" panose="02020603050405020304" pitchFamily="18" charset="0"/>
                <a:cs typeface="Times New Roman" panose="02020603050405020304" pitchFamily="18" charset="0"/>
              </a:rPr>
              <a:t>. Docteur en médecine :</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Université Abou </a:t>
            </a:r>
            <a:r>
              <a:rPr lang="fr-FR" sz="1400" dirty="0" err="1">
                <a:solidFill>
                  <a:schemeClr val="tx1">
                    <a:lumMod val="85000"/>
                    <a:lumOff val="15000"/>
                  </a:schemeClr>
                </a:solidFill>
                <a:latin typeface="Times New Roman" panose="02020603050405020304" pitchFamily="18" charset="0"/>
                <a:cs typeface="Times New Roman" panose="02020603050405020304" pitchFamily="18" charset="0"/>
              </a:rPr>
              <a:t>Bekr</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fr-FR" sz="1400" dirty="0" err="1">
                <a:solidFill>
                  <a:schemeClr val="tx1">
                    <a:lumMod val="85000"/>
                    <a:lumOff val="15000"/>
                  </a:schemeClr>
                </a:solidFill>
                <a:latin typeface="Times New Roman" panose="02020603050405020304" pitchFamily="18" charset="0"/>
                <a:cs typeface="Times New Roman" panose="02020603050405020304" pitchFamily="18" charset="0"/>
              </a:rPr>
              <a:t>Belkaid</a:t>
            </a:r>
            <a:r>
              <a:rPr lang="fr-FR" sz="1400" dirty="0">
                <a:solidFill>
                  <a:schemeClr val="tx1">
                    <a:lumMod val="85000"/>
                    <a:lumOff val="15000"/>
                  </a:schemeClr>
                </a:solidFill>
                <a:latin typeface="Times New Roman" panose="02020603050405020304" pitchFamily="18" charset="0"/>
                <a:cs typeface="Times New Roman" panose="02020603050405020304" pitchFamily="18" charset="0"/>
              </a:rPr>
              <a:t>. Faculté de médecine DR. B. BENZERDJEB – Tlemcen</a:t>
            </a:r>
          </a:p>
          <a:p>
            <a:endParaRPr lang="fr-FR" sz="1400" dirty="0">
              <a:latin typeface="Times New Roman" panose="02020603050405020304" pitchFamily="18" charset="0"/>
              <a:cs typeface="Times New Roman" panose="02020603050405020304" pitchFamily="18" charset="0"/>
            </a:endParaRPr>
          </a:p>
          <a:p>
            <a:endParaRPr lang="fr-FR" sz="1600" dirty="0">
              <a:latin typeface="Times New Roman" panose="02020603050405020304" pitchFamily="18" charset="0"/>
              <a:cs typeface="Times New Roman" panose="02020603050405020304" pitchFamily="18" charset="0"/>
            </a:endParaRPr>
          </a:p>
          <a:p>
            <a:pPr marL="68580" indent="0" algn="just">
              <a:buNone/>
            </a:pPr>
            <a:endParaRPr lang="fr-FR" sz="1800" dirty="0"/>
          </a:p>
          <a:p>
            <a:pPr algn="just"/>
            <a:endParaRPr lang="fr-FR" sz="18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49734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490066"/>
          </a:xfrm>
        </p:spPr>
        <p:txBody>
          <a:bodyPr>
            <a:normAutofit fontScale="90000"/>
          </a:bodyPr>
          <a:lstStyle/>
          <a:p>
            <a:r>
              <a:rPr lang="fr-FR" sz="3600"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fr-FR" sz="3600"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914400" y="836712"/>
            <a:ext cx="7772400" cy="5760640"/>
          </a:xfrm>
        </p:spPr>
        <p:txBody>
          <a:bodyPr>
            <a:noAutofit/>
          </a:bodyPr>
          <a:lstStyle/>
          <a:p>
            <a:pPr marL="0" indent="0" algn="just">
              <a:buNone/>
            </a:pPr>
            <a:r>
              <a:rPr lang="fr-FR" sz="1800" dirty="0">
                <a:latin typeface="Times New Roman" panose="02020603050405020304" pitchFamily="18" charset="0"/>
                <a:cs typeface="Times New Roman" panose="02020603050405020304" pitchFamily="18" charset="0"/>
              </a:rPr>
              <a:t>L’atteinte rénale chez le diabétique s’intègre dans le cadre des complications micro-</a:t>
            </a:r>
            <a:r>
              <a:rPr lang="fr-FR" sz="1800" dirty="0" err="1">
                <a:latin typeface="Times New Roman" panose="02020603050405020304" pitchFamily="18" charset="0"/>
                <a:cs typeface="Times New Roman" panose="02020603050405020304" pitchFamily="18" charset="0"/>
              </a:rPr>
              <a:t>angiopathiques</a:t>
            </a:r>
            <a:r>
              <a:rPr lang="fr-FR" sz="1800" dirty="0">
                <a:latin typeface="Times New Roman" panose="02020603050405020304" pitchFamily="18" charset="0"/>
                <a:cs typeface="Times New Roman" panose="02020603050405020304" pitchFamily="18" charset="0"/>
              </a:rPr>
              <a:t>. </a:t>
            </a:r>
            <a:r>
              <a:rPr lang="fr-FR" sz="1800" dirty="0" smtClean="0">
                <a:latin typeface="Times New Roman" panose="02020603050405020304" pitchFamily="18" charset="0"/>
                <a:cs typeface="Times New Roman" panose="02020603050405020304" pitchFamily="18" charset="0"/>
              </a:rPr>
              <a:t> </a:t>
            </a:r>
          </a:p>
          <a:p>
            <a:pPr marL="0" indent="0" algn="just">
              <a:buNone/>
            </a:pPr>
            <a:endParaRPr lang="fr-FR" sz="1800" dirty="0" smtClean="0">
              <a:latin typeface="Times New Roman" panose="02020603050405020304" pitchFamily="18" charset="0"/>
              <a:cs typeface="Times New Roman" panose="02020603050405020304" pitchFamily="18" charset="0"/>
            </a:endParaRPr>
          </a:p>
          <a:p>
            <a:pPr marL="0" indent="0" algn="just">
              <a:buNone/>
            </a:pPr>
            <a:r>
              <a:rPr lang="fr-FR" sz="1800" dirty="0" smtClean="0">
                <a:latin typeface="Times New Roman" panose="02020603050405020304" pitchFamily="18" charset="0"/>
                <a:cs typeface="Times New Roman" panose="02020603050405020304" pitchFamily="18" charset="0"/>
              </a:rPr>
              <a:t>En </a:t>
            </a:r>
            <a:r>
              <a:rPr lang="fr-FR" sz="1800" dirty="0">
                <a:latin typeface="Times New Roman" panose="02020603050405020304" pitchFamily="18" charset="0"/>
                <a:cs typeface="Times New Roman" panose="02020603050405020304" pitchFamily="18" charset="0"/>
              </a:rPr>
              <a:t>Algérie sur environ 13500 dialysés en 2009, il est estimé que 25% d’entre eux sont diabétiques (</a:t>
            </a:r>
            <a:r>
              <a:rPr lang="fr-FR" sz="1800" dirty="0" err="1">
                <a:latin typeface="Times New Roman" panose="02020603050405020304" pitchFamily="18" charset="0"/>
                <a:cs typeface="Times New Roman" panose="02020603050405020304" pitchFamily="18" charset="0"/>
              </a:rPr>
              <a:t>Ramache</a:t>
            </a:r>
            <a:r>
              <a:rPr lang="fr-FR" sz="1800" dirty="0">
                <a:latin typeface="Times New Roman" panose="02020603050405020304" pitchFamily="18" charset="0"/>
                <a:cs typeface="Times New Roman" panose="02020603050405020304" pitchFamily="18" charset="0"/>
              </a:rPr>
              <a:t>, 2010</a:t>
            </a:r>
            <a:r>
              <a:rPr lang="fr-FR" sz="1800" dirty="0" smtClean="0">
                <a:latin typeface="Times New Roman" panose="02020603050405020304" pitchFamily="18" charset="0"/>
                <a:cs typeface="Times New Roman" panose="02020603050405020304" pitchFamily="18" charset="0"/>
              </a:rPr>
              <a:t>). La </a:t>
            </a:r>
            <a:r>
              <a:rPr lang="fr-FR" sz="1800" dirty="0">
                <a:latin typeface="Times New Roman" panose="02020603050405020304" pitchFamily="18" charset="0"/>
                <a:cs typeface="Times New Roman" panose="02020603050405020304" pitchFamily="18" charset="0"/>
              </a:rPr>
              <a:t>néphropathie diabétique est la première cause d’insuffisance rénale terminale dans les pays occidentaux, avec une fréquence estimée de 25 à 50% des patients arrivant en IRCT (Hulot et </a:t>
            </a:r>
            <a:r>
              <a:rPr lang="fr-FR" sz="1800" dirty="0" smtClean="0">
                <a:latin typeface="Times New Roman" panose="02020603050405020304" pitchFamily="18" charset="0"/>
                <a:cs typeface="Times New Roman" panose="02020603050405020304" pitchFamily="18" charset="0"/>
              </a:rPr>
              <a:t>al., </a:t>
            </a:r>
            <a:r>
              <a:rPr lang="fr-FR" sz="1800" dirty="0">
                <a:latin typeface="Times New Roman" panose="02020603050405020304" pitchFamily="18" charset="0"/>
                <a:cs typeface="Times New Roman" panose="02020603050405020304" pitchFamily="18" charset="0"/>
              </a:rPr>
              <a:t>2003). </a:t>
            </a:r>
          </a:p>
          <a:p>
            <a:pPr marL="0" indent="0" algn="just">
              <a:buNone/>
            </a:pPr>
            <a:endParaRPr lang="fr-FR" sz="1800" dirty="0" smtClean="0">
              <a:latin typeface="Times New Roman" panose="02020603050405020304" pitchFamily="18" charset="0"/>
              <a:cs typeface="Times New Roman" panose="02020603050405020304" pitchFamily="18" charset="0"/>
            </a:endParaRPr>
          </a:p>
          <a:p>
            <a:pPr marL="0" indent="0" algn="just">
              <a:buNone/>
            </a:pPr>
            <a:r>
              <a:rPr lang="fr-FR" sz="1800" dirty="0" smtClean="0">
                <a:latin typeface="Times New Roman" panose="02020603050405020304" pitchFamily="18" charset="0"/>
                <a:cs typeface="Times New Roman" panose="02020603050405020304" pitchFamily="18" charset="0"/>
              </a:rPr>
              <a:t>La </a:t>
            </a:r>
            <a:r>
              <a:rPr lang="fr-FR" sz="1800" dirty="0">
                <a:latin typeface="Times New Roman" panose="02020603050405020304" pitchFamily="18" charset="0"/>
                <a:cs typeface="Times New Roman" panose="02020603050405020304" pitchFamily="18" charset="0"/>
              </a:rPr>
              <a:t>néphropathie diabétique (ND) se développe classiquement chez 30 % des patients diabétiques de type 1, après 10 à 25 ans d’évolution. En l’absence de prise en charge, le délai entre la survenue d’une néphropathie </a:t>
            </a:r>
            <a:r>
              <a:rPr lang="fr-FR" sz="1800" dirty="0" err="1">
                <a:latin typeface="Times New Roman" panose="02020603050405020304" pitchFamily="18" charset="0"/>
                <a:cs typeface="Times New Roman" panose="02020603050405020304" pitchFamily="18" charset="0"/>
              </a:rPr>
              <a:t>incipiens</a:t>
            </a:r>
            <a:r>
              <a:rPr lang="fr-FR" sz="1800" dirty="0">
                <a:latin typeface="Times New Roman" panose="02020603050405020304" pitchFamily="18" charset="0"/>
                <a:cs typeface="Times New Roman" panose="02020603050405020304" pitchFamily="18" charset="0"/>
              </a:rPr>
              <a:t> (micro albuminurie) et la survenue de l’insuffisance rénale chronique terminale (IRCT) est de 10 à 15 ans. Ainsi, l’IRCT survient en moyenne 25 ans après le diagnostic du diabète , à un âge moyen actuellement de 45 ans et concerne notamment les patients ayant présenté un diabète juvénile. </a:t>
            </a:r>
          </a:p>
          <a:p>
            <a:pPr marL="0" indent="0" algn="just">
              <a:buNone/>
            </a:pPr>
            <a:endParaRPr lang="fr-F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88245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Rappel anatomique et physiologique</a:t>
            </a:r>
            <a:endParaRPr lang="fr-FR" sz="32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791580" y="620688"/>
            <a:ext cx="7272808" cy="4608512"/>
          </a:xfrm>
        </p:spPr>
      </p:pic>
      <p:sp>
        <p:nvSpPr>
          <p:cNvPr id="3" name="Rectangle 2"/>
          <p:cNvSpPr/>
          <p:nvPr/>
        </p:nvSpPr>
        <p:spPr>
          <a:xfrm>
            <a:off x="539552" y="5733256"/>
            <a:ext cx="813690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latin typeface="Times New Roman" panose="02020603050405020304" pitchFamily="18" charset="0"/>
                <a:cs typeface="Times New Roman" panose="02020603050405020304" pitchFamily="18" charset="0"/>
              </a:rPr>
              <a:t>Figure 1: Rein </a:t>
            </a:r>
            <a:r>
              <a:rPr lang="fr-FR" dirty="0">
                <a:solidFill>
                  <a:schemeClr val="tx1"/>
                </a:solidFill>
                <a:latin typeface="Times New Roman" panose="02020603050405020304" pitchFamily="18" charset="0"/>
                <a:cs typeface="Times New Roman" panose="02020603050405020304" pitchFamily="18" charset="0"/>
              </a:rPr>
              <a:t>droit avec l'artère rénale en rouge, le veine rénale en bleue et l'uretère en jaune </a:t>
            </a:r>
            <a:endParaRPr lang="fr-FR" dirty="0">
              <a:solidFill>
                <a:schemeClr val="tx1"/>
              </a:solidFill>
            </a:endParaRPr>
          </a:p>
        </p:txBody>
      </p:sp>
    </p:spTree>
    <p:extLst>
      <p:ext uri="{BB962C8B-B14F-4D97-AF65-F5344CB8AC3E}">
        <p14:creationId xmlns:p14="http://schemas.microsoft.com/office/powerpoint/2010/main" xmlns="" val="2759382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116632"/>
            <a:ext cx="7848872" cy="936104"/>
          </a:xfrm>
        </p:spPr>
        <p:txBody>
          <a:bodyPr>
            <a:normAutofit/>
          </a:bodyPr>
          <a:lstStyle/>
          <a:p>
            <a:r>
              <a:rPr lang="fr-FR" sz="28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Rappel anatomique et physiologique</a:t>
            </a:r>
            <a:endParaRPr lang="fr-FR" sz="28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59632" y="1124744"/>
            <a:ext cx="7128792" cy="4032448"/>
          </a:xfrm>
        </p:spPr>
      </p:pic>
    </p:spTree>
    <p:extLst>
      <p:ext uri="{BB962C8B-B14F-4D97-AF65-F5344CB8AC3E}">
        <p14:creationId xmlns:p14="http://schemas.microsoft.com/office/powerpoint/2010/main" xmlns="" val="2125220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u="sng" dirty="0" smtClean="0">
                <a:solidFill>
                  <a:srgbClr val="FF0000"/>
                </a:solidFill>
                <a:effectLst>
                  <a:outerShdw blurRad="38100" dist="38100" dir="2700000" algn="tl">
                    <a:srgbClr val="000000">
                      <a:alpha val="43137"/>
                    </a:srgbClr>
                  </a:outerShdw>
                </a:effectLst>
              </a:rPr>
              <a:t>Insuffisance rénale chronique et néphropathie diabétique</a:t>
            </a:r>
            <a:endParaRPr lang="fr-FR" sz="2800" u="sng" dirty="0">
              <a:solidFill>
                <a:srgbClr val="FF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p:txBody>
          <a:bodyPr>
            <a:normAutofit fontScale="92500" lnSpcReduction="20000"/>
          </a:bodyPr>
          <a:lstStyle/>
          <a:p>
            <a:pPr marL="0" indent="0">
              <a:buNone/>
            </a:pPr>
            <a:r>
              <a:rPr lang="fr-FR" sz="2000" dirty="0">
                <a:latin typeface="Times New Roman" panose="02020603050405020304" pitchFamily="18" charset="0"/>
                <a:cs typeface="Times New Roman" panose="02020603050405020304" pitchFamily="18" charset="0"/>
              </a:rPr>
              <a:t>L’insuffisance rénale chronique est la résultante de la perte progressive de fonction des reins. Elle se définit par une diminution prolongée, souvent définitive, des fonctions rénales exocrines et endocrines.</a:t>
            </a:r>
          </a:p>
          <a:p>
            <a:pPr marL="0" indent="0">
              <a:buNone/>
            </a:pPr>
            <a:r>
              <a:rPr lang="fr-FR" sz="2000" dirty="0">
                <a:latin typeface="Times New Roman" panose="02020603050405020304" pitchFamily="18" charset="0"/>
                <a:cs typeface="Times New Roman" panose="02020603050405020304" pitchFamily="18" charset="0"/>
              </a:rPr>
              <a:t> </a:t>
            </a:r>
            <a:endParaRPr lang="fr-FR" sz="2000" dirty="0" smtClean="0">
              <a:latin typeface="Times New Roman" panose="02020603050405020304" pitchFamily="18" charset="0"/>
              <a:cs typeface="Times New Roman" panose="02020603050405020304" pitchFamily="18" charset="0"/>
            </a:endParaRPr>
          </a:p>
          <a:p>
            <a:pPr marL="0" indent="0">
              <a:buNone/>
            </a:pPr>
            <a:r>
              <a:rPr lang="fr-FR" sz="2000" dirty="0" smtClean="0">
                <a:latin typeface="Times New Roman" panose="02020603050405020304" pitchFamily="18" charset="0"/>
                <a:cs typeface="Times New Roman" panose="02020603050405020304" pitchFamily="18" charset="0"/>
              </a:rPr>
              <a:t>L’IRC </a:t>
            </a:r>
            <a:r>
              <a:rPr lang="fr-FR" sz="2000" dirty="0">
                <a:latin typeface="Times New Roman" panose="02020603050405020304" pitchFamily="18" charset="0"/>
                <a:cs typeface="Times New Roman" panose="02020603050405020304" pitchFamily="18" charset="0"/>
              </a:rPr>
              <a:t>s'exprime essentiellement par une augmentation de la créatininémie et de l’urémie suite à la diminution du débit de filtration glomérulaire (DFG</a:t>
            </a:r>
            <a:r>
              <a:rPr lang="fr-FR" sz="2000" dirty="0" smtClean="0">
                <a:latin typeface="Times New Roman" panose="02020603050405020304" pitchFamily="18" charset="0"/>
                <a:cs typeface="Times New Roman" panose="02020603050405020304" pitchFamily="18" charset="0"/>
              </a:rPr>
              <a:t>). L’insuffisance </a:t>
            </a:r>
            <a:r>
              <a:rPr lang="fr-FR" sz="2000" dirty="0">
                <a:latin typeface="Times New Roman" panose="02020603050405020304" pitchFamily="18" charset="0"/>
                <a:cs typeface="Times New Roman" panose="02020603050405020304" pitchFamily="18" charset="0"/>
              </a:rPr>
              <a:t>rénale chronique terminale (IRCT) est définie par un débit de filtration glomérulaire strictement inférieur à 15 ml/min/1.73m2. </a:t>
            </a:r>
            <a:r>
              <a:rPr lang="fr-FR" sz="2000" dirty="0" smtClean="0">
                <a:latin typeface="Times New Roman" panose="02020603050405020304" pitchFamily="18" charset="0"/>
                <a:cs typeface="Times New Roman" panose="02020603050405020304" pitchFamily="18" charset="0"/>
              </a:rPr>
              <a:t>Le </a:t>
            </a:r>
            <a:r>
              <a:rPr lang="fr-FR" sz="2000" dirty="0">
                <a:latin typeface="Times New Roman" panose="02020603050405020304" pitchFamily="18" charset="0"/>
                <a:cs typeface="Times New Roman" panose="02020603050405020304" pitchFamily="18" charset="0"/>
              </a:rPr>
              <a:t>plus souvent, elle est synonyme de mort rénale avec la nécessité vitale de recourir à une technique de suppléance, en l’occurrence la dialyse ou la transplantation (Frimat et al, 2005). </a:t>
            </a:r>
          </a:p>
          <a:p>
            <a:endParaRPr lang="fr-FR" sz="2000" dirty="0" smtClean="0"/>
          </a:p>
          <a:p>
            <a:endParaRPr lang="fr-FR" sz="2000" dirty="0"/>
          </a:p>
          <a:p>
            <a:endParaRPr lang="fr-FR" sz="2000" dirty="0" smtClean="0"/>
          </a:p>
          <a:p>
            <a:endParaRPr lang="fr-FR" sz="2000" dirty="0"/>
          </a:p>
        </p:txBody>
      </p:sp>
    </p:spTree>
    <p:extLst>
      <p:ext uri="{BB962C8B-B14F-4D97-AF65-F5344CB8AC3E}">
        <p14:creationId xmlns:p14="http://schemas.microsoft.com/office/powerpoint/2010/main" xmlns="" val="3629605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628" y="548680"/>
            <a:ext cx="7024744" cy="1143000"/>
          </a:xfrm>
        </p:spPr>
        <p:txBody>
          <a:bodyPr>
            <a:normAutofit/>
          </a:bodyPr>
          <a:lstStyle/>
          <a:p>
            <a:r>
              <a:rPr lang="fr-FR" sz="28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Estimation du DFG</a:t>
            </a:r>
            <a:endParaRPr lang="fr-FR" sz="28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p:txBody>
          <a:bodyPr/>
          <a:lstStyle/>
          <a:p>
            <a:endParaRPr lang="fr-FR" dirty="0"/>
          </a:p>
        </p:txBody>
      </p:sp>
      <p:sp>
        <p:nvSpPr>
          <p:cNvPr id="4" name="Ellipse 3"/>
          <p:cNvSpPr/>
          <p:nvPr/>
        </p:nvSpPr>
        <p:spPr>
          <a:xfrm>
            <a:off x="1259632" y="1772816"/>
            <a:ext cx="3312368" cy="1008112"/>
          </a:xfrm>
          <a:prstGeom prst="ellipse">
            <a:avLst/>
          </a:prstGeom>
          <a:solidFill>
            <a:schemeClr val="accent1">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effectLst>
                  <a:outerShdw blurRad="38100" dist="38100" dir="2700000" algn="tl">
                    <a:srgbClr val="000000">
                      <a:alpha val="43137"/>
                    </a:srgbClr>
                  </a:outerShdw>
                </a:effectLst>
              </a:rPr>
              <a:t>Cockcroft et Gault</a:t>
            </a:r>
            <a:r>
              <a:rPr lang="fr-FR" dirty="0">
                <a:solidFill>
                  <a:schemeClr val="tx1"/>
                </a:solidFill>
                <a:effectLst>
                  <a:outerShdw blurRad="38100" dist="38100" dir="2700000" algn="tl">
                    <a:srgbClr val="000000">
                      <a:alpha val="43137"/>
                    </a:srgbClr>
                  </a:outerShdw>
                </a:effectLst>
              </a:rPr>
              <a:t/>
            </a:r>
            <a:br>
              <a:rPr lang="fr-FR" dirty="0">
                <a:solidFill>
                  <a:schemeClr val="tx1"/>
                </a:solidFill>
                <a:effectLst>
                  <a:outerShdw blurRad="38100" dist="38100" dir="2700000" algn="tl">
                    <a:srgbClr val="000000">
                      <a:alpha val="43137"/>
                    </a:srgbClr>
                  </a:outerShdw>
                </a:effectLst>
              </a:rPr>
            </a:br>
            <a:r>
              <a:rPr lang="fr-FR" dirty="0">
                <a:effectLst>
                  <a:outerShdw blurRad="38100" dist="38100" dir="2700000" algn="tl">
                    <a:srgbClr val="000000">
                      <a:alpha val="43137"/>
                    </a:srgbClr>
                  </a:outerShdw>
                </a:effectLst>
              </a:rPr>
              <a:t/>
            </a:r>
            <a:br>
              <a:rPr lang="fr-FR" dirty="0">
                <a:effectLst>
                  <a:outerShdw blurRad="38100" dist="38100" dir="2700000" algn="tl">
                    <a:srgbClr val="000000">
                      <a:alpha val="43137"/>
                    </a:srgbClr>
                  </a:outerShdw>
                </a:effectLst>
              </a:rPr>
            </a:br>
            <a:r>
              <a:rPr lang="fr-FR" dirty="0" smtClean="0">
                <a:solidFill>
                  <a:schemeClr val="tx1"/>
                </a:solidFill>
              </a:rPr>
              <a:t> </a:t>
            </a:r>
            <a:endParaRPr lang="fr-FR" dirty="0"/>
          </a:p>
        </p:txBody>
      </p:sp>
      <p:sp>
        <p:nvSpPr>
          <p:cNvPr id="5" name="Ellipse 4"/>
          <p:cNvSpPr/>
          <p:nvPr/>
        </p:nvSpPr>
        <p:spPr>
          <a:xfrm>
            <a:off x="1403648" y="3645024"/>
            <a:ext cx="4464496" cy="914400"/>
          </a:xfrm>
          <a:prstGeom prst="ellipse">
            <a:avLst/>
          </a:prstGeom>
          <a:solidFill>
            <a:schemeClr val="accent1">
              <a:lumMod val="60000"/>
              <a:lumOff val="40000"/>
            </a:schemeClr>
          </a:solidFill>
          <a:effectLst>
            <a:softEdge rad="127000"/>
          </a:effectLst>
          <a:scene3d>
            <a:camera prst="perspectiveAbove"/>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effectLst>
                  <a:outerShdw blurRad="38100" dist="38100" dir="2700000" algn="tl">
                    <a:srgbClr val="000000">
                      <a:alpha val="43137"/>
                    </a:srgbClr>
                  </a:outerShdw>
                </a:effectLst>
              </a:rPr>
              <a:t>MDRD</a:t>
            </a:r>
            <a:endParaRPr lang="fr-FR" dirty="0">
              <a:solidFill>
                <a:schemeClr val="tx1"/>
              </a:solidFill>
              <a:effectLst>
                <a:outerShdw blurRad="38100" dist="38100" dir="2700000" algn="tl">
                  <a:srgbClr val="000000">
                    <a:alpha val="43137"/>
                  </a:srgbClr>
                </a:outerShdw>
              </a:effectLst>
            </a:endParaRPr>
          </a:p>
        </p:txBody>
      </p:sp>
      <p:sp>
        <p:nvSpPr>
          <p:cNvPr id="6" name="Ellipse 5"/>
          <p:cNvSpPr/>
          <p:nvPr/>
        </p:nvSpPr>
        <p:spPr>
          <a:xfrm>
            <a:off x="4355976" y="2636912"/>
            <a:ext cx="4082752" cy="914400"/>
          </a:xfrm>
          <a:prstGeom prst="ellipse">
            <a:avLst/>
          </a:prstGeom>
          <a:solidFill>
            <a:schemeClr val="accent1">
              <a:lumMod val="40000"/>
              <a:lumOff val="60000"/>
            </a:schemeClr>
          </a:solidFill>
          <a:ln>
            <a:noFill/>
          </a:ln>
          <a:effectLst>
            <a:outerShdw blurRad="190500" dist="228600" dir="2700000" algn="ctr">
              <a:srgbClr val="000000">
                <a:alpha val="30000"/>
              </a:srgbClr>
            </a:outerShdw>
            <a:softEdge rad="127000"/>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effectLst>
                  <a:outerShdw blurRad="38100" dist="38100" dir="2700000" algn="tl">
                    <a:srgbClr val="000000">
                      <a:alpha val="43137"/>
                    </a:srgbClr>
                  </a:outerShdw>
                </a:effectLst>
              </a:rPr>
              <a:t>CKD EPI</a:t>
            </a:r>
            <a:endParaRPr lang="fr-FR"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1376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260648"/>
            <a:ext cx="7024744" cy="144016"/>
          </a:xfrm>
        </p:spPr>
        <p:txBody>
          <a:bodyPr>
            <a:normAutofit fontScale="90000"/>
          </a:bodyPr>
          <a:lstStyle/>
          <a:p>
            <a:endParaRPr lang="fr-FR" dirty="0"/>
          </a:p>
        </p:txBody>
      </p:sp>
      <p:sp>
        <p:nvSpPr>
          <p:cNvPr id="3" name="Espace réservé du contenu 2"/>
          <p:cNvSpPr>
            <a:spLocks noGrp="1"/>
          </p:cNvSpPr>
          <p:nvPr>
            <p:ph idx="1"/>
          </p:nvPr>
        </p:nvSpPr>
        <p:spPr>
          <a:xfrm>
            <a:off x="539552" y="764704"/>
            <a:ext cx="8136904" cy="5904656"/>
          </a:xfrm>
        </p:spPr>
        <p:txBody>
          <a:bodyPr>
            <a:normAutofit/>
          </a:bodyPr>
          <a:lstStyle/>
          <a:p>
            <a:r>
              <a:rPr lang="fr-FR" b="1" dirty="0"/>
              <a:t>MDRD</a:t>
            </a:r>
            <a:r>
              <a:rPr lang="fr-FR" dirty="0"/>
              <a:t/>
            </a:r>
            <a:br>
              <a:rPr lang="fr-FR" dirty="0"/>
            </a:br>
            <a:r>
              <a:rPr lang="fr-FR" dirty="0"/>
              <a:t/>
            </a:r>
            <a:br>
              <a:rPr lang="fr-FR" dirty="0"/>
            </a:br>
            <a:r>
              <a:rPr lang="fr-FR" dirty="0">
                <a:latin typeface="Times New Roman" panose="02020603050405020304" pitchFamily="18" charset="0"/>
                <a:cs typeface="Times New Roman" panose="02020603050405020304" pitchFamily="18" charset="0"/>
              </a:rPr>
              <a:t>DFG = 186 x (créatinine (µmol/l) x 0,0113)</a:t>
            </a:r>
            <a:r>
              <a:rPr lang="fr-FR" baseline="30000" dirty="0">
                <a:latin typeface="Times New Roman" panose="02020603050405020304" pitchFamily="18" charset="0"/>
                <a:cs typeface="Times New Roman" panose="02020603050405020304" pitchFamily="18" charset="0"/>
              </a:rPr>
              <a:t>-1,154</a:t>
            </a:r>
            <a:r>
              <a:rPr lang="fr-FR" dirty="0">
                <a:latin typeface="Times New Roman" panose="02020603050405020304" pitchFamily="18" charset="0"/>
                <a:cs typeface="Times New Roman" panose="02020603050405020304" pitchFamily="18" charset="0"/>
              </a:rPr>
              <a:t> x âge</a:t>
            </a:r>
            <a:r>
              <a:rPr lang="fr-FR" baseline="30000" dirty="0">
                <a:latin typeface="Times New Roman" panose="02020603050405020304" pitchFamily="18" charset="0"/>
                <a:cs typeface="Times New Roman" panose="02020603050405020304" pitchFamily="18" charset="0"/>
              </a:rPr>
              <a:t>-0,203</a:t>
            </a:r>
            <a:r>
              <a:rPr lang="fr-FR" dirty="0">
                <a:latin typeface="Times New Roman" panose="02020603050405020304" pitchFamily="18" charset="0"/>
                <a:cs typeface="Times New Roman" panose="02020603050405020304" pitchFamily="18" charset="0"/>
              </a:rPr>
              <a:t> x 0.94 (si IDMS = </a:t>
            </a:r>
            <a:r>
              <a:rPr lang="fr-FR" dirty="0" smtClean="0">
                <a:latin typeface="Times New Roman" panose="02020603050405020304" pitchFamily="18" charset="0"/>
                <a:cs typeface="Times New Roman" panose="02020603050405020304" pitchFamily="18" charset="0"/>
              </a:rPr>
              <a:t>oui)</a:t>
            </a:r>
            <a:endParaRPr lang="fr-FR" dirty="0">
              <a:latin typeface="Times New Roman" panose="02020603050405020304" pitchFamily="18" charset="0"/>
              <a:cs typeface="Times New Roman" panose="02020603050405020304" pitchFamily="18" charset="0"/>
            </a:endParaRPr>
          </a:p>
          <a:p>
            <a:endParaRPr lang="fr-FR" dirty="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Résultat </a:t>
            </a:r>
            <a:r>
              <a:rPr lang="fr-FR" dirty="0">
                <a:latin typeface="Times New Roman" panose="02020603050405020304" pitchFamily="18" charset="0"/>
                <a:cs typeface="Times New Roman" panose="02020603050405020304" pitchFamily="18" charset="0"/>
              </a:rPr>
              <a:t>multiplié par 1,21 pour les sujets Afro-Américains ou originaires d'Afrique </a:t>
            </a:r>
            <a:r>
              <a:rPr lang="fr-FR" dirty="0" smtClean="0">
                <a:latin typeface="Times New Roman" panose="02020603050405020304" pitchFamily="18" charset="0"/>
                <a:cs typeface="Times New Roman" panose="02020603050405020304" pitchFamily="18" charset="0"/>
              </a:rPr>
              <a:t>Subsaharienne.</a:t>
            </a:r>
            <a:r>
              <a:rPr lang="fr-FR" dirty="0">
                <a:latin typeface="Times New Roman" panose="02020603050405020304" pitchFamily="18" charset="0"/>
                <a:cs typeface="Times New Roman" panose="02020603050405020304" pitchFamily="18" charset="0"/>
              </a:rPr>
              <a:t/>
            </a:r>
            <a:br>
              <a:rPr lang="fr-FR" dirty="0">
                <a:latin typeface="Times New Roman" panose="02020603050405020304" pitchFamily="18" charset="0"/>
                <a:cs typeface="Times New Roman" panose="02020603050405020304" pitchFamily="18" charset="0"/>
              </a:rPr>
            </a:br>
            <a:endParaRPr lang="fr-FR" dirty="0" smtClean="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Résultat </a:t>
            </a:r>
            <a:r>
              <a:rPr lang="fr-FR" dirty="0">
                <a:latin typeface="Times New Roman" panose="02020603050405020304" pitchFamily="18" charset="0"/>
                <a:cs typeface="Times New Roman" panose="02020603050405020304" pitchFamily="18" charset="0"/>
              </a:rPr>
              <a:t>multiplié par 0,742 pour les </a:t>
            </a:r>
            <a:r>
              <a:rPr lang="fr-FR" dirty="0" smtClean="0">
                <a:latin typeface="Times New Roman" panose="02020603050405020304" pitchFamily="18" charset="0"/>
                <a:cs typeface="Times New Roman" panose="02020603050405020304" pitchFamily="18" charset="0"/>
              </a:rPr>
              <a:t>femmes.</a:t>
            </a:r>
            <a:r>
              <a:rPr lang="fr-FR" dirty="0">
                <a:latin typeface="Times New Roman" panose="02020603050405020304" pitchFamily="18" charset="0"/>
                <a:cs typeface="Times New Roman" panose="02020603050405020304" pitchFamily="18" charset="0"/>
              </a:rPr>
              <a:t/>
            </a:r>
            <a:br>
              <a:rPr lang="fr-FR" dirty="0">
                <a:latin typeface="Times New Roman" panose="02020603050405020304" pitchFamily="18" charset="0"/>
                <a:cs typeface="Times New Roman" panose="02020603050405020304" pitchFamily="18" charset="0"/>
              </a:rPr>
            </a:br>
            <a:endParaRPr lang="fr-FR" dirty="0" smtClean="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Résultat </a:t>
            </a:r>
            <a:r>
              <a:rPr lang="fr-FR" dirty="0">
                <a:latin typeface="Times New Roman" panose="02020603050405020304" pitchFamily="18" charset="0"/>
                <a:cs typeface="Times New Roman" panose="02020603050405020304" pitchFamily="18" charset="0"/>
              </a:rPr>
              <a:t>multiplié par 0.94  si le dosage de la créatinine est standardisé à la méthode de référence IDMS (ceci est le cas pour tout dosage de créatinine dans un laboratoire CBM25).</a:t>
            </a:r>
          </a:p>
        </p:txBody>
      </p:sp>
    </p:spTree>
    <p:extLst>
      <p:ext uri="{BB962C8B-B14F-4D97-AF65-F5344CB8AC3E}">
        <p14:creationId xmlns:p14="http://schemas.microsoft.com/office/powerpoint/2010/main" xmlns="" val="2826920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b="1"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Stade d’IRC  selon le DFG:</a:t>
            </a:r>
            <a:endParaRPr lang="fr-FR" sz="24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624807" y="2324100"/>
            <a:ext cx="5613399" cy="3508375"/>
          </a:xfrm>
        </p:spPr>
      </p:pic>
    </p:spTree>
    <p:extLst>
      <p:ext uri="{BB962C8B-B14F-4D97-AF65-F5344CB8AC3E}">
        <p14:creationId xmlns:p14="http://schemas.microsoft.com/office/powerpoint/2010/main" xmlns="" val="18347551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7464</TotalTime>
  <Words>1493</Words>
  <Application>Microsoft Office PowerPoint</Application>
  <PresentationFormat>Affichage à l'écran (4:3)</PresentationFormat>
  <Paragraphs>317</Paragraphs>
  <Slides>28</Slides>
  <Notes>4</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Austin</vt:lpstr>
      <vt:lpstr>République algérienne démocratique et populaire Université Abd El Hamid Ibn Badiss Mostaganem Faculté des sciences de la nature et de la vie Département des sciences infirmiers cycle LMD</vt:lpstr>
      <vt:lpstr>Plan : </vt:lpstr>
      <vt:lpstr>Introduction</vt:lpstr>
      <vt:lpstr>Rappel anatomique et physiologique</vt:lpstr>
      <vt:lpstr>Rappel anatomique et physiologique</vt:lpstr>
      <vt:lpstr>Insuffisance rénale chronique et néphropathie diabétique</vt:lpstr>
      <vt:lpstr>Estimation du DFG</vt:lpstr>
      <vt:lpstr>Diapositive 8</vt:lpstr>
      <vt:lpstr>Stade d’IRC  selon le DFG:</vt:lpstr>
      <vt:lpstr>Classification étiologique d’IRCT</vt:lpstr>
      <vt:lpstr>De la ND à l’IRCT</vt:lpstr>
      <vt:lpstr>Stade de ND selon Mangensen</vt:lpstr>
      <vt:lpstr>Diapositive 13</vt:lpstr>
      <vt:lpstr>Diapositive 14</vt:lpstr>
      <vt:lpstr>Reccueil de donnés</vt:lpstr>
      <vt:lpstr>Résultats</vt:lpstr>
      <vt:lpstr>Diapositive 17</vt:lpstr>
      <vt:lpstr>La répartition de la population selon les antécédents familiaux</vt:lpstr>
      <vt:lpstr>Classification étiologique d’IRC : </vt:lpstr>
      <vt:lpstr>LA NEPHROPATHIE DIABETIQUE</vt:lpstr>
      <vt:lpstr>Les antécédents familiaux :  </vt:lpstr>
      <vt:lpstr>Diabète: la répartition Age des irct d’origine de ND selon l’age et le type de diabete</vt:lpstr>
      <vt:lpstr>Diabète: la répartition des irct d’origine d’une ND en fonction du type et de l'âge moyen du diabète.</vt:lpstr>
      <vt:lpstr>Conclusion:</vt:lpstr>
      <vt:lpstr>Discussion</vt:lpstr>
      <vt:lpstr>LA ND:</vt:lpstr>
      <vt:lpstr>Diapositive 27</vt:lpstr>
      <vt:lpstr>Référence bibliographique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République algérienne démocratique et populaire Université Abd El Hamid Ibn Badiss Mostaganem Faculté des sciences de la nature et de la vie Département des sciences infirmiers cycle LMD</dc:title>
  <dc:creator>First One</dc:creator>
  <cp:lastModifiedBy>USER</cp:lastModifiedBy>
  <cp:revision>54</cp:revision>
  <dcterms:created xsi:type="dcterms:W3CDTF">2016-11-02T18:00:04Z</dcterms:created>
  <dcterms:modified xsi:type="dcterms:W3CDTF">2018-11-26T09:18:44Z</dcterms:modified>
</cp:coreProperties>
</file>