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smtClean="0"/>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10/11/2018</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smtClean="0"/>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smtClean="0"/>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smtClean="0"/>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smtClean="0"/>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smtClean="0"/>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10/11/2018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smtClean="0"/>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smtClean="0"/>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10/11/2018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10/11/2018</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34851" y="167425"/>
            <a:ext cx="10998557" cy="1094706"/>
          </a:xfrm>
        </p:spPr>
        <p:txBody>
          <a:bodyPr/>
          <a:lstStyle/>
          <a:p>
            <a:r>
              <a:rPr lang="ar-DZ" sz="4400" dirty="0" smtClean="0">
                <a:solidFill>
                  <a:srgbClr val="002060"/>
                </a:solidFill>
                <a:latin typeface="Amiri" panose="00000500000000000000" pitchFamily="2" charset="-78"/>
                <a:cs typeface="Amiri" panose="00000500000000000000" pitchFamily="2" charset="-78"/>
              </a:rPr>
              <a:t>المؤتمر الدولي معهد التربية البدنية والرياضية-جامعة أم البواقي</a:t>
            </a:r>
            <a:endParaRPr lang="fr-FR" sz="4400" dirty="0">
              <a:solidFill>
                <a:srgbClr val="002060"/>
              </a:solidFill>
              <a:latin typeface="Amiri" panose="00000500000000000000" pitchFamily="2" charset="-78"/>
              <a:cs typeface="Amiri" panose="00000500000000000000" pitchFamily="2" charset="-78"/>
            </a:endParaRPr>
          </a:p>
        </p:txBody>
      </p:sp>
      <p:sp>
        <p:nvSpPr>
          <p:cNvPr id="3" name="Sous-titre 2"/>
          <p:cNvSpPr>
            <a:spLocks noGrp="1"/>
          </p:cNvSpPr>
          <p:nvPr>
            <p:ph type="subTitle" idx="1"/>
          </p:nvPr>
        </p:nvSpPr>
        <p:spPr>
          <a:xfrm>
            <a:off x="257578" y="2485622"/>
            <a:ext cx="11243255" cy="2781837"/>
          </a:xfrm>
        </p:spPr>
        <p:txBody>
          <a:bodyPr>
            <a:normAutofit fontScale="85000" lnSpcReduction="20000"/>
          </a:bodyPr>
          <a:lstStyle/>
          <a:p>
            <a:r>
              <a:rPr lang="ar-DZ" sz="4200" dirty="0">
                <a:solidFill>
                  <a:srgbClr val="FF0000"/>
                </a:solidFill>
                <a:latin typeface="Amiri" panose="00000500000000000000" pitchFamily="2" charset="-78"/>
                <a:cs typeface="Amiri" panose="00000500000000000000" pitchFamily="2" charset="-78"/>
              </a:rPr>
              <a:t>تأثير التكوين </a:t>
            </a:r>
            <a:r>
              <a:rPr lang="ar-DZ" sz="4200" dirty="0" err="1">
                <a:solidFill>
                  <a:srgbClr val="FF0000"/>
                </a:solidFill>
                <a:latin typeface="Amiri" panose="00000500000000000000" pitchFamily="2" charset="-78"/>
                <a:cs typeface="Amiri" panose="00000500000000000000" pitchFamily="2" charset="-78"/>
              </a:rPr>
              <a:t>المورفولوجي</a:t>
            </a:r>
            <a:r>
              <a:rPr lang="ar-DZ" sz="4200" dirty="0">
                <a:solidFill>
                  <a:srgbClr val="FF0000"/>
                </a:solidFill>
                <a:latin typeface="Amiri" panose="00000500000000000000" pitchFamily="2" charset="-78"/>
                <a:cs typeface="Amiri" panose="00000500000000000000" pitchFamily="2" charset="-78"/>
              </a:rPr>
              <a:t> على الكفاءة الوظيفية للاعبي كرة القدم حسب مراكز </a:t>
            </a:r>
            <a:r>
              <a:rPr lang="ar-DZ" sz="4200" dirty="0" smtClean="0">
                <a:solidFill>
                  <a:srgbClr val="FF0000"/>
                </a:solidFill>
                <a:latin typeface="Amiri" panose="00000500000000000000" pitchFamily="2" charset="-78"/>
                <a:cs typeface="Amiri" panose="00000500000000000000" pitchFamily="2" charset="-78"/>
              </a:rPr>
              <a:t>اللعب </a:t>
            </a:r>
            <a:r>
              <a:rPr lang="ar-DZ" sz="4200" i="1" dirty="0" smtClean="0">
                <a:solidFill>
                  <a:srgbClr val="FF0000"/>
                </a:solidFill>
                <a:latin typeface="Amiri" panose="00000500000000000000" pitchFamily="2" charset="-78"/>
                <a:cs typeface="Amiri" panose="00000500000000000000" pitchFamily="2" charset="-78"/>
              </a:rPr>
              <a:t>(فئة أقل </a:t>
            </a:r>
            <a:r>
              <a:rPr lang="ar-DZ" sz="4200" i="1" dirty="0">
                <a:solidFill>
                  <a:srgbClr val="FF0000"/>
                </a:solidFill>
                <a:latin typeface="Amiri" panose="00000500000000000000" pitchFamily="2" charset="-78"/>
                <a:cs typeface="Amiri" panose="00000500000000000000" pitchFamily="2" charset="-78"/>
              </a:rPr>
              <a:t>من 18 </a:t>
            </a:r>
            <a:r>
              <a:rPr lang="ar-DZ" sz="4200" i="1" dirty="0" smtClean="0">
                <a:solidFill>
                  <a:srgbClr val="FF0000"/>
                </a:solidFill>
                <a:latin typeface="Amiri" panose="00000500000000000000" pitchFamily="2" charset="-78"/>
                <a:cs typeface="Amiri" panose="00000500000000000000" pitchFamily="2" charset="-78"/>
              </a:rPr>
              <a:t>سنة)</a:t>
            </a:r>
          </a:p>
          <a:p>
            <a:endParaRPr lang="ar-DZ" sz="1800" i="1" dirty="0">
              <a:solidFill>
                <a:srgbClr val="FF0000"/>
              </a:solidFill>
              <a:latin typeface="Amiri" panose="00000500000000000000" pitchFamily="2" charset="-78"/>
              <a:cs typeface="Amiri" panose="00000500000000000000" pitchFamily="2" charset="-78"/>
            </a:endParaRPr>
          </a:p>
          <a:p>
            <a:endParaRPr lang="ar-DZ" sz="6400" i="1" dirty="0" smtClean="0">
              <a:solidFill>
                <a:srgbClr val="FF0000"/>
              </a:solidFill>
              <a:latin typeface="Amiri" panose="00000500000000000000" pitchFamily="2" charset="-78"/>
              <a:cs typeface="Amiri" panose="00000500000000000000" pitchFamily="2" charset="-78"/>
            </a:endParaRPr>
          </a:p>
          <a:p>
            <a:r>
              <a:rPr lang="ar-DZ" sz="2600" i="1" dirty="0">
                <a:solidFill>
                  <a:srgbClr val="00B0F0"/>
                </a:solidFill>
                <a:latin typeface="Amiri" panose="00000500000000000000" pitchFamily="2" charset="-78"/>
                <a:cs typeface="Amiri" panose="00000500000000000000" pitchFamily="2" charset="-78"/>
              </a:rPr>
              <a:t>1-دربال </a:t>
            </a:r>
            <a:r>
              <a:rPr lang="ar-DZ" sz="2600" i="1" dirty="0" smtClean="0">
                <a:solidFill>
                  <a:srgbClr val="00B0F0"/>
                </a:solidFill>
                <a:latin typeface="Amiri" panose="00000500000000000000" pitchFamily="2" charset="-78"/>
                <a:cs typeface="Amiri" panose="00000500000000000000" pitchFamily="2" charset="-78"/>
              </a:rPr>
              <a:t>فتحي، </a:t>
            </a:r>
            <a:r>
              <a:rPr lang="ar-DZ" sz="2600" i="1" dirty="0">
                <a:solidFill>
                  <a:srgbClr val="00B0F0"/>
                </a:solidFill>
                <a:latin typeface="Amiri" panose="00000500000000000000" pitchFamily="2" charset="-78"/>
                <a:cs typeface="Amiri" panose="00000500000000000000" pitchFamily="2" charset="-78"/>
              </a:rPr>
              <a:t>2-عقبوبي </a:t>
            </a:r>
            <a:r>
              <a:rPr lang="ar-DZ" sz="2600" i="1" dirty="0" smtClean="0">
                <a:solidFill>
                  <a:srgbClr val="00B0F0"/>
                </a:solidFill>
                <a:latin typeface="Amiri" panose="00000500000000000000" pitchFamily="2" charset="-78"/>
                <a:cs typeface="Amiri" panose="00000500000000000000" pitchFamily="2" charset="-78"/>
              </a:rPr>
              <a:t>حبيب،3-زمالي محمد،4-فرحاني </a:t>
            </a:r>
            <a:r>
              <a:rPr lang="ar-DZ" sz="2600" i="1" dirty="0">
                <a:solidFill>
                  <a:srgbClr val="00B0F0"/>
                </a:solidFill>
                <a:latin typeface="Amiri" panose="00000500000000000000" pitchFamily="2" charset="-78"/>
                <a:cs typeface="Amiri" panose="00000500000000000000" pitchFamily="2" charset="-78"/>
              </a:rPr>
              <a:t>حسين </a:t>
            </a:r>
            <a:endParaRPr lang="fr-FR" sz="2600" i="1" dirty="0">
              <a:solidFill>
                <a:srgbClr val="00B0F0"/>
              </a:solidFill>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455157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SA" sz="3200" b="1" dirty="0">
                <a:latin typeface="Amiri" panose="00000500000000000000" pitchFamily="2" charset="-78"/>
                <a:cs typeface="Amiri" panose="00000500000000000000" pitchFamily="2" charset="-78"/>
              </a:rPr>
              <a:t>عرض نتائج </a:t>
            </a:r>
            <a:r>
              <a:rPr lang="ar-SA" sz="3200" b="1" dirty="0" err="1">
                <a:latin typeface="Amiri" panose="00000500000000000000" pitchFamily="2" charset="-78"/>
                <a:cs typeface="Amiri" panose="00000500000000000000" pitchFamily="2" charset="-78"/>
              </a:rPr>
              <a:t>الإختبارات</a:t>
            </a:r>
            <a:r>
              <a:rPr lang="ar-SA" sz="3200" b="1" dirty="0">
                <a:latin typeface="Amiri" panose="00000500000000000000" pitchFamily="2" charset="-78"/>
                <a:cs typeface="Amiri" panose="00000500000000000000" pitchFamily="2" charset="-78"/>
              </a:rPr>
              <a:t> والقياسات</a:t>
            </a:r>
            <a:endParaRPr lang="fr-FR" sz="32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p:txBody>
          <a:bodyPr/>
          <a:lstStyle/>
          <a:p>
            <a:pPr marL="0" indent="0" algn="ctr">
              <a:buNone/>
            </a:pPr>
            <a:r>
              <a:rPr lang="ar-DZ" sz="1600" b="1" dirty="0" smtClean="0">
                <a:latin typeface="Amiri" panose="00000500000000000000" pitchFamily="2" charset="-78"/>
                <a:cs typeface="Amiri" panose="00000500000000000000" pitchFamily="2" charset="-78"/>
              </a:rPr>
              <a:t>ا</a:t>
            </a:r>
            <a:r>
              <a:rPr lang="ar-SA" sz="1600" b="1" dirty="0" smtClean="0">
                <a:latin typeface="Amiri" panose="00000500000000000000" pitchFamily="2" charset="-78"/>
                <a:cs typeface="Amiri" panose="00000500000000000000" pitchFamily="2" charset="-78"/>
              </a:rPr>
              <a:t>لجدول </a:t>
            </a:r>
            <a:r>
              <a:rPr lang="ar-SA" sz="1600" b="1" dirty="0">
                <a:latin typeface="Amiri" panose="00000500000000000000" pitchFamily="2" charset="-78"/>
                <a:cs typeface="Amiri" panose="00000500000000000000" pitchFamily="2" charset="-78"/>
              </a:rPr>
              <a:t>رقم 02 يمثل المتوسط الحسابي و </a:t>
            </a:r>
            <a:r>
              <a:rPr lang="ar-SA" sz="1600" b="1" dirty="0" err="1">
                <a:latin typeface="Amiri" panose="00000500000000000000" pitchFamily="2" charset="-78"/>
                <a:cs typeface="Amiri" panose="00000500000000000000" pitchFamily="2" charset="-78"/>
              </a:rPr>
              <a:t>الإنحراف</a:t>
            </a:r>
            <a:r>
              <a:rPr lang="ar-SA" sz="1600" b="1" dirty="0">
                <a:latin typeface="Amiri" panose="00000500000000000000" pitchFamily="2" charset="-78"/>
                <a:cs typeface="Amiri" panose="00000500000000000000" pitchFamily="2" charset="-78"/>
              </a:rPr>
              <a:t> المعياري و معامل </a:t>
            </a:r>
            <a:r>
              <a:rPr lang="ar-SA" sz="1600" b="1" dirty="0" err="1" smtClean="0">
                <a:latin typeface="Amiri" panose="00000500000000000000" pitchFamily="2" charset="-78"/>
                <a:cs typeface="Amiri" panose="00000500000000000000" pitchFamily="2" charset="-78"/>
              </a:rPr>
              <a:t>الإلتواءللمدافعين</a:t>
            </a:r>
            <a:endParaRPr lang="ar-DZ" sz="1600" b="1" dirty="0" smtClean="0">
              <a:latin typeface="Amiri" panose="00000500000000000000" pitchFamily="2" charset="-78"/>
              <a:cs typeface="Amiri" panose="00000500000000000000" pitchFamily="2" charset="-78"/>
            </a:endParaRPr>
          </a:p>
          <a:p>
            <a:pPr algn="r"/>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2476792755"/>
              </p:ext>
            </p:extLst>
          </p:nvPr>
        </p:nvGraphicFramePr>
        <p:xfrm>
          <a:off x="2730321" y="3009609"/>
          <a:ext cx="6555345" cy="3057525"/>
        </p:xfrm>
        <a:graphic>
          <a:graphicData uri="http://schemas.openxmlformats.org/drawingml/2006/table">
            <a:tbl>
              <a:tblPr firstRow="1" firstCol="1" bandRow="1">
                <a:tableStyleId>{5C22544A-7EE6-4342-B048-85BDC9FD1C3A}</a:tableStyleId>
              </a:tblPr>
              <a:tblGrid>
                <a:gridCol w="1075486"/>
                <a:gridCol w="1416910"/>
                <a:gridCol w="1451053"/>
                <a:gridCol w="1013177"/>
                <a:gridCol w="1598719"/>
              </a:tblGrid>
              <a:tr h="200025">
                <a:tc>
                  <a:txBody>
                    <a:bodyPr/>
                    <a:lstStyle/>
                    <a:p>
                      <a:pPr algn="just" rtl="1">
                        <a:lnSpc>
                          <a:spcPct val="107000"/>
                        </a:lnSpc>
                        <a:spcAft>
                          <a:spcPts val="0"/>
                        </a:spcAft>
                      </a:pPr>
                      <a:r>
                        <a:rPr lang="ar-SA" sz="900">
                          <a:effectLst/>
                        </a:rPr>
                        <a:t>الرقم الثابت</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just" rtl="1">
                        <a:lnSpc>
                          <a:spcPct val="107000"/>
                        </a:lnSpc>
                        <a:spcAft>
                          <a:spcPts val="0"/>
                        </a:spcAft>
                      </a:pPr>
                      <a:r>
                        <a:rPr lang="ar-SA" sz="900">
                          <a:effectLst/>
                        </a:rPr>
                        <a:t>المتوسط الحسابي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just" rtl="1">
                        <a:lnSpc>
                          <a:spcPct val="107000"/>
                        </a:lnSpc>
                        <a:spcAft>
                          <a:spcPts val="0"/>
                        </a:spcAft>
                      </a:pPr>
                      <a:r>
                        <a:rPr lang="ar-SA" sz="900">
                          <a:effectLst/>
                        </a:rPr>
                        <a:t>الإنحراف المعياري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just" rtl="1">
                        <a:lnSpc>
                          <a:spcPct val="107000"/>
                        </a:lnSpc>
                        <a:spcAft>
                          <a:spcPts val="0"/>
                        </a:spcAft>
                      </a:pPr>
                      <a:r>
                        <a:rPr lang="ar-SA" sz="900">
                          <a:effectLst/>
                        </a:rPr>
                        <a:t>معامل الإلتواء</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15000"/>
                        </a:lnSpc>
                      </a:pPr>
                      <a:endParaRPr lang="fr-FR" sz="1100">
                        <a:effectLst/>
                        <a:latin typeface="Calibri" panose="020F0502020204030204" pitchFamily="34" charset="0"/>
                      </a:endParaRPr>
                    </a:p>
                  </a:txBody>
                  <a:tcPr marL="44450" marR="44450" marT="0" marB="0" anchor="b"/>
                </a:tc>
              </a:tr>
              <a:tr h="190500">
                <a:tc>
                  <a:txBody>
                    <a:bodyPr/>
                    <a:lstStyle/>
                    <a:p>
                      <a:pPr algn="l">
                        <a:lnSpc>
                          <a:spcPct val="107000"/>
                        </a:lnSpc>
                        <a:spcAft>
                          <a:spcPts val="0"/>
                        </a:spcAft>
                      </a:pPr>
                      <a:r>
                        <a:rPr lang="fr-FR" sz="900">
                          <a:effectLst/>
                        </a:rPr>
                        <a:t>0,003023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1,8252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0,03023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مساحة الجسم</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0,159437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43,6866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1,59437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-0,515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ك عظلية 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0,017967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11,1738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0,17967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-0,895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ك شحمية 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0,020565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2,3723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0,20565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0,119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مكون النحافة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0,038053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6,3059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0,38053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0,811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مكون العظلية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0,001311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1,7217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0,01311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0,464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مكون السمنة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0,030872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47,7281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0,30872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0,899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a:lnSpc>
                          <a:spcPct val="107000"/>
                        </a:lnSpc>
                        <a:spcAft>
                          <a:spcPts val="0"/>
                        </a:spcAft>
                      </a:pPr>
                      <a:r>
                        <a:rPr lang="fr-FR" sz="900">
                          <a:effectLst/>
                        </a:rPr>
                        <a:t>Vo2 max</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0,0136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15,1666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0,136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0,899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a:lnSpc>
                          <a:spcPct val="107000"/>
                        </a:lnSpc>
                        <a:spcAft>
                          <a:spcPts val="0"/>
                        </a:spcAft>
                      </a:pPr>
                      <a:r>
                        <a:rPr lang="fr-FR" sz="900">
                          <a:effectLst/>
                        </a:rPr>
                        <a:t>Vma</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0,012557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4,392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0,12557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السعة الحيوية المطلقة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0,005536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2,4063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0,05536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0,288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السعة الحيوية النسبية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0,15885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117,24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1,5885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0,385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الضغط الإنقباضي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0,159478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66,28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1,59478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0,906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الضغط الإنبساطي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0,125831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63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1,25831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-0,136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النبض القلبي الراحة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0,024913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5,796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0,24913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0,383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مؤشر الإسترجاع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0,06132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48,7665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0,6132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-0,728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dirty="0">
                          <a:effectLst/>
                        </a:rPr>
                        <a:t>مؤشر دليل الصدر</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bl>
          </a:graphicData>
        </a:graphic>
      </p:graphicFrame>
    </p:spTree>
    <p:extLst>
      <p:ext uri="{BB962C8B-B14F-4D97-AF65-F5344CB8AC3E}">
        <p14:creationId xmlns:p14="http://schemas.microsoft.com/office/powerpoint/2010/main" val="1271486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SA" sz="3600" b="1" dirty="0">
                <a:latin typeface="Amiri" panose="00000500000000000000" pitchFamily="2" charset="-78"/>
                <a:cs typeface="Amiri" panose="00000500000000000000" pitchFamily="2" charset="-78"/>
              </a:rPr>
              <a:t>عرض نتائج المستويات المعيارية</a:t>
            </a: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556931"/>
            <a:ext cx="9601196" cy="3534775"/>
          </a:xfrm>
        </p:spPr>
        <p:txBody>
          <a:bodyPr>
            <a:normAutofit/>
          </a:bodyPr>
          <a:lstStyle/>
          <a:p>
            <a:pPr marL="0" indent="0" algn="r">
              <a:buNone/>
            </a:pPr>
            <a:r>
              <a:rPr lang="ar-IQ" dirty="0" smtClean="0">
                <a:latin typeface="Amiri" panose="00000500000000000000" pitchFamily="2" charset="-78"/>
                <a:cs typeface="Amiri" panose="00000500000000000000" pitchFamily="2" charset="-78"/>
              </a:rPr>
              <a:t>إن </a:t>
            </a:r>
            <a:r>
              <a:rPr lang="ar-IQ" dirty="0">
                <a:latin typeface="Amiri" panose="00000500000000000000" pitchFamily="2" charset="-78"/>
                <a:cs typeface="Amiri" panose="00000500000000000000" pitchFamily="2" charset="-78"/>
              </a:rPr>
              <a:t>الحصول على الدرجات الخام عملية سهلة لكن الصعوبة تكمن في تحويل الدرجة الخام </a:t>
            </a:r>
            <a:r>
              <a:rPr lang="ar-IQ" dirty="0" smtClean="0">
                <a:latin typeface="Amiri" panose="00000500000000000000" pitchFamily="2" charset="-78"/>
                <a:cs typeface="Amiri" panose="00000500000000000000" pitchFamily="2" charset="-78"/>
              </a:rPr>
              <a:t>إلى </a:t>
            </a:r>
            <a:r>
              <a:rPr lang="ar-IQ" dirty="0">
                <a:latin typeface="Amiri" panose="00000500000000000000" pitchFamily="2" charset="-78"/>
                <a:cs typeface="Amiri" panose="00000500000000000000" pitchFamily="2" charset="-78"/>
              </a:rPr>
              <a:t>درجة معيارية كي تصبح ذات دلالة إحصائية من خلالها يمكن معرفة مستوى </a:t>
            </a:r>
            <a:r>
              <a:rPr lang="ar-IQ" dirty="0" err="1">
                <a:latin typeface="Amiri" panose="00000500000000000000" pitchFamily="2" charset="-78"/>
                <a:cs typeface="Amiri" panose="00000500000000000000" pitchFamily="2" charset="-78"/>
              </a:rPr>
              <a:t>اللاعب،وقد</a:t>
            </a:r>
            <a:r>
              <a:rPr lang="ar-IQ" dirty="0">
                <a:latin typeface="Amiri" panose="00000500000000000000" pitchFamily="2" charset="-78"/>
                <a:cs typeface="Amiri" panose="00000500000000000000" pitchFamily="2" charset="-78"/>
              </a:rPr>
              <a:t> استخدم الباحثون طريقة التتابع للحصول على الدرجة المعيارية المعدلة , ثم اختيار طريقة توزيع المنحى الطبيعي (</a:t>
            </a:r>
            <a:r>
              <a:rPr lang="ar-IQ" dirty="0" err="1">
                <a:latin typeface="Amiri" panose="00000500000000000000" pitchFamily="2" charset="-78"/>
                <a:cs typeface="Amiri" panose="00000500000000000000" pitchFamily="2" charset="-78"/>
              </a:rPr>
              <a:t>كاوس</a:t>
            </a:r>
            <a:r>
              <a:rPr lang="ar-IQ" dirty="0">
                <a:latin typeface="Amiri" panose="00000500000000000000" pitchFamily="2" charset="-78"/>
                <a:cs typeface="Amiri" panose="00000500000000000000" pitchFamily="2" charset="-78"/>
              </a:rPr>
              <a:t>) لإيجاد الدرجات المعيارية ومن خصائصه أن طرفا المنحنى يمتدا نظريا الى اتجاهين حيث تنحصر 99,73% من القيم ما بين </a:t>
            </a:r>
            <a:r>
              <a:rPr lang="ar-DZ" dirty="0">
                <a:latin typeface="Amiri" panose="00000500000000000000" pitchFamily="2" charset="-78"/>
                <a:cs typeface="Amiri" panose="00000500000000000000" pitchFamily="2" charset="-78"/>
              </a:rPr>
              <a:t>(±3ع) أي ثلاثة انحرافات يمينا ثلاثة يسارا والذي يكون على مدى 6 درجات معيارية تقابلها 6 مستويات معيارية حيث كل درجة واحدة تقابلها 10 درجات معيارية معدلة وهي تساوي مستوى معياري واحد، والجداول رقم (5 ،6، 7) تمثل المستويات المعيارية للقياسات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والوظيفية حسب كل مركز لعب على التوالي.</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2679212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2800" b="1" dirty="0">
                <a:latin typeface="Amiri" panose="00000500000000000000" pitchFamily="2" charset="-78"/>
                <a:cs typeface="Amiri" panose="00000500000000000000" pitchFamily="2" charset="-78"/>
              </a:rPr>
              <a:t>الشكل رقم 1 : :يمثل النسب </a:t>
            </a:r>
            <a:r>
              <a:rPr lang="ar-DZ" sz="2800" b="1" dirty="0" err="1">
                <a:latin typeface="Amiri" panose="00000500000000000000" pitchFamily="2" charset="-78"/>
                <a:cs typeface="Amiri" panose="00000500000000000000" pitchFamily="2" charset="-78"/>
              </a:rPr>
              <a:t>المؤوية</a:t>
            </a:r>
            <a:r>
              <a:rPr lang="ar-DZ" sz="2800" b="1" dirty="0">
                <a:latin typeface="Amiri" panose="00000500000000000000" pitchFamily="2" charset="-78"/>
                <a:cs typeface="Amiri" panose="00000500000000000000" pitchFamily="2" charset="-78"/>
              </a:rPr>
              <a:t> المقررة في التوزيع الطبيعي</a:t>
            </a:r>
            <a:endParaRPr lang="fr-FR" sz="2800" dirty="0">
              <a:latin typeface="Amiri" panose="00000500000000000000" pitchFamily="2" charset="-78"/>
              <a:cs typeface="Amiri" panose="00000500000000000000" pitchFamily="2" charset="-78"/>
            </a:endParaRPr>
          </a:p>
        </p:txBody>
      </p:sp>
      <p:pic>
        <p:nvPicPr>
          <p:cNvPr id="4" name="Espace réservé du contenu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31076" y="2557463"/>
            <a:ext cx="7482625" cy="3317875"/>
          </a:xfrm>
          <a:prstGeom prst="rect">
            <a:avLst/>
          </a:prstGeom>
          <a:noFill/>
          <a:ln>
            <a:noFill/>
          </a:ln>
        </p:spPr>
      </p:pic>
    </p:spTree>
    <p:extLst>
      <p:ext uri="{BB962C8B-B14F-4D97-AF65-F5344CB8AC3E}">
        <p14:creationId xmlns:p14="http://schemas.microsoft.com/office/powerpoint/2010/main" val="3358741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ar-SA" sz="2000" b="1" dirty="0">
                <a:latin typeface="Amiri" panose="00000500000000000000" pitchFamily="2" charset="-78"/>
                <a:cs typeface="Amiri" panose="00000500000000000000" pitchFamily="2" charset="-78"/>
              </a:rPr>
              <a:t>الجدول رقم 05 :يبين المستويات المعيارية للقياسات </a:t>
            </a:r>
            <a:r>
              <a:rPr lang="ar-SA" sz="2000" b="1" dirty="0" err="1">
                <a:latin typeface="Amiri" panose="00000500000000000000" pitchFamily="2" charset="-78"/>
                <a:cs typeface="Amiri" panose="00000500000000000000" pitchFamily="2" charset="-78"/>
              </a:rPr>
              <a:t>المرفولوجية</a:t>
            </a:r>
            <a:r>
              <a:rPr lang="ar-SA" sz="2000" b="1" dirty="0">
                <a:latin typeface="Amiri" panose="00000500000000000000" pitchFamily="2" charset="-78"/>
                <a:cs typeface="Amiri" panose="00000500000000000000" pitchFamily="2" charset="-78"/>
              </a:rPr>
              <a:t> و </a:t>
            </a:r>
            <a:r>
              <a:rPr lang="ar-SA" sz="2000" b="1" dirty="0" err="1">
                <a:latin typeface="Amiri" panose="00000500000000000000" pitchFamily="2" charset="-78"/>
                <a:cs typeface="Amiri" panose="00000500000000000000" pitchFamily="2" charset="-78"/>
              </a:rPr>
              <a:t>الفزيولوجية</a:t>
            </a:r>
            <a:r>
              <a:rPr lang="ar-SA" sz="2000" b="1" dirty="0">
                <a:latin typeface="Amiri" panose="00000500000000000000" pitchFamily="2" charset="-78"/>
                <a:cs typeface="Amiri" panose="00000500000000000000" pitchFamily="2" charset="-78"/>
              </a:rPr>
              <a:t> للاعبي مركز الدفاع أقل من 18 سنة .</a:t>
            </a:r>
            <a:r>
              <a:rPr lang="fr-FR" sz="2000" dirty="0">
                <a:latin typeface="Amiri" panose="00000500000000000000" pitchFamily="2" charset="-78"/>
                <a:cs typeface="Amiri" panose="00000500000000000000" pitchFamily="2" charset="-78"/>
              </a:rPr>
              <a:t/>
            </a:r>
            <a:br>
              <a:rPr lang="fr-FR" sz="2000" dirty="0">
                <a:latin typeface="Amiri" panose="00000500000000000000" pitchFamily="2" charset="-78"/>
                <a:cs typeface="Amiri" panose="00000500000000000000" pitchFamily="2" charset="-78"/>
              </a:rPr>
            </a:br>
            <a:endParaRPr lang="fr-FR" sz="2000" dirty="0">
              <a:latin typeface="Amiri" panose="00000500000000000000" pitchFamily="2" charset="-78"/>
              <a:cs typeface="Amiri" panose="00000500000000000000" pitchFamily="2" charset="-78"/>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4175968043"/>
              </p:ext>
            </p:extLst>
          </p:nvPr>
        </p:nvGraphicFramePr>
        <p:xfrm>
          <a:off x="1056067" y="2498498"/>
          <a:ext cx="10225824" cy="3541698"/>
        </p:xfrm>
        <a:graphic>
          <a:graphicData uri="http://schemas.openxmlformats.org/drawingml/2006/table">
            <a:tbl>
              <a:tblPr firstRow="1" firstCol="1" bandRow="1">
                <a:tableStyleId>{5C22544A-7EE6-4342-B048-85BDC9FD1C3A}</a:tableStyleId>
              </a:tblPr>
              <a:tblGrid>
                <a:gridCol w="281708"/>
                <a:gridCol w="189367"/>
                <a:gridCol w="762822"/>
                <a:gridCol w="284385"/>
                <a:gridCol w="285054"/>
                <a:gridCol w="853156"/>
                <a:gridCol w="285054"/>
                <a:gridCol w="284385"/>
                <a:gridCol w="853825"/>
                <a:gridCol w="284385"/>
                <a:gridCol w="284385"/>
                <a:gridCol w="853825"/>
                <a:gridCol w="284385"/>
                <a:gridCol w="284385"/>
                <a:gridCol w="808323"/>
                <a:gridCol w="240891"/>
                <a:gridCol w="279033"/>
                <a:gridCol w="853825"/>
                <a:gridCol w="1972631"/>
              </a:tblGrid>
              <a:tr h="196761">
                <a:tc gridSpan="3">
                  <a:txBody>
                    <a:bodyPr/>
                    <a:lstStyle/>
                    <a:p>
                      <a:pPr algn="ctr">
                        <a:lnSpc>
                          <a:spcPct val="107000"/>
                        </a:lnSpc>
                        <a:spcAft>
                          <a:spcPts val="800"/>
                        </a:spcAft>
                      </a:pPr>
                      <a:r>
                        <a:rPr lang="ar-SA" sz="1000">
                          <a:effectLst/>
                        </a:rPr>
                        <a:t>ضعيف جدا</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800"/>
                        </a:spcAft>
                      </a:pPr>
                      <a:r>
                        <a:rPr lang="ar-SA" sz="1000">
                          <a:effectLst/>
                        </a:rPr>
                        <a:t>ضعيف</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800"/>
                        </a:spcAft>
                      </a:pPr>
                      <a:r>
                        <a:rPr lang="ar-SA" sz="1000">
                          <a:effectLst/>
                        </a:rPr>
                        <a:t>مقبول</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800"/>
                        </a:spcAft>
                      </a:pPr>
                      <a:r>
                        <a:rPr lang="ar-SA" sz="1000">
                          <a:effectLst/>
                        </a:rPr>
                        <a:t>متوسط</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800"/>
                        </a:spcAft>
                      </a:pPr>
                      <a:r>
                        <a:rPr lang="ar-SA" sz="1000">
                          <a:effectLst/>
                        </a:rPr>
                        <a:t>جيد</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800"/>
                        </a:spcAft>
                      </a:pPr>
                      <a:r>
                        <a:rPr lang="ar-SA" sz="1000">
                          <a:effectLst/>
                        </a:rPr>
                        <a:t>جيد جدا</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a:txBody>
                    <a:bodyPr/>
                    <a:lstStyle/>
                    <a:p>
                      <a:pPr algn="r">
                        <a:lnSpc>
                          <a:spcPct val="107000"/>
                        </a:lnSpc>
                        <a:spcAft>
                          <a:spcPts val="800"/>
                        </a:spcAft>
                      </a:pPr>
                      <a:r>
                        <a:rPr lang="ar-DZ" sz="1000">
                          <a:effectLst/>
                        </a:rPr>
                        <a:t>المستوى المعياري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gridSpan="3">
                  <a:txBody>
                    <a:bodyPr/>
                    <a:lstStyle/>
                    <a:p>
                      <a:pPr algn="ctr" rtl="1">
                        <a:lnSpc>
                          <a:spcPct val="107000"/>
                        </a:lnSpc>
                        <a:spcAft>
                          <a:spcPts val="800"/>
                        </a:spcAft>
                      </a:pPr>
                      <a:r>
                        <a:rPr lang="ar-SA" sz="1000">
                          <a:effectLst/>
                        </a:rPr>
                        <a:t>2.14%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rtl="1">
                        <a:lnSpc>
                          <a:spcPct val="107000"/>
                        </a:lnSpc>
                        <a:spcAft>
                          <a:spcPts val="800"/>
                        </a:spcAft>
                      </a:pPr>
                      <a:r>
                        <a:rPr lang="ar-SA" sz="1000">
                          <a:effectLst/>
                        </a:rPr>
                        <a:t>13.59%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rtl="1">
                        <a:lnSpc>
                          <a:spcPct val="107000"/>
                        </a:lnSpc>
                        <a:spcAft>
                          <a:spcPts val="800"/>
                        </a:spcAft>
                      </a:pPr>
                      <a:r>
                        <a:rPr lang="ar-SA" sz="1000">
                          <a:effectLst/>
                        </a:rPr>
                        <a:t>34.13%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rtl="1">
                        <a:lnSpc>
                          <a:spcPct val="107000"/>
                        </a:lnSpc>
                        <a:spcAft>
                          <a:spcPts val="800"/>
                        </a:spcAft>
                      </a:pPr>
                      <a:r>
                        <a:rPr lang="ar-SA" sz="1000">
                          <a:effectLst/>
                        </a:rPr>
                        <a:t>34.13%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rtl="1">
                        <a:lnSpc>
                          <a:spcPct val="107000"/>
                        </a:lnSpc>
                        <a:spcAft>
                          <a:spcPts val="800"/>
                        </a:spcAft>
                      </a:pPr>
                      <a:r>
                        <a:rPr lang="ar-SA" sz="1000">
                          <a:effectLst/>
                        </a:rPr>
                        <a:t>13.59%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rtl="1">
                        <a:lnSpc>
                          <a:spcPct val="107000"/>
                        </a:lnSpc>
                        <a:spcAft>
                          <a:spcPts val="800"/>
                        </a:spcAft>
                      </a:pPr>
                      <a:r>
                        <a:rPr lang="ar-SA" sz="1000">
                          <a:effectLst/>
                        </a:rPr>
                        <a:t>2.14%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a:txBody>
                    <a:bodyPr/>
                    <a:lstStyle/>
                    <a:p>
                      <a:pPr algn="r" rtl="1">
                        <a:lnSpc>
                          <a:spcPct val="107000"/>
                        </a:lnSpc>
                        <a:spcAft>
                          <a:spcPts val="800"/>
                        </a:spcAft>
                      </a:pPr>
                      <a:r>
                        <a:rPr lang="ar-SA" sz="800">
                          <a:effectLst/>
                        </a:rPr>
                        <a:t>%المقررة في التوزيع الطبيعي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ar-SA"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ar-SA"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ctr">
                        <a:lnSpc>
                          <a:spcPct val="107000"/>
                        </a:lnSpc>
                        <a:spcAft>
                          <a:spcPts val="800"/>
                        </a:spcAft>
                      </a:pPr>
                      <a:r>
                        <a:rPr lang="ar-DZ"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القياسات</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1.75-1.73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1.78-1.76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1.81-1.79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1.84-1.82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1.87-1.85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ctr">
                        <a:lnSpc>
                          <a:spcPct val="107000"/>
                        </a:lnSpc>
                        <a:spcAft>
                          <a:spcPts val="800"/>
                        </a:spcAft>
                      </a:pPr>
                      <a:r>
                        <a:rPr lang="fr-FR" sz="900">
                          <a:effectLst/>
                        </a:rPr>
                        <a:t>1.99-1.88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مساحة الجسم</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40.49-38.91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42.08-40.50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43.67-42.09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45.26-43.68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46.85-45.27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48.45-46.86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ك عظلية 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11.51-11.68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11.34-11.50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11.17-11.33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11-11.16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10.83-10.99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10.66-10.82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ك شحمية 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2.77-2.97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2.57-2.76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2.37-2.56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2.17-2.36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1.97-2.16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1.77-1.96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مكون النحافة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5.53-5.16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5.91-5.54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6.29-5.92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6.67-6.30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7.05-6.68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7.44-7.06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مكون العظلية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1.747-1.76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1.734-1.746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1.721-1.733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1.708-1.720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1.695-1.707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1.682-1.694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مكون السمنة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47.11-46.82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47.41-47.12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47.71-47.42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48.01-47.72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48.31-48.02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48.62-48.32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fr-FR" sz="1000">
                          <a:effectLst/>
                        </a:rPr>
                        <a:t>Vo2 max</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14.89-14.77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15.02-14.90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15.15-15.03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15.28-15.16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15.41-15.29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15.55-15.42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fr-FR" sz="1000">
                          <a:effectLst/>
                        </a:rPr>
                        <a:t>Vma</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4.14-4.03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4.26-4.15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4.38-4.27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4.50-4.39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4.62-4.51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4.75-4.63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DZ" sz="1000">
                          <a:effectLst/>
                        </a:rPr>
                        <a:t>السعة الحيوية المطلقة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2.29-2.25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2.34-2.30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2.39-2.35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2.44-2.40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2.49-2.45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2.55-2.50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السعة الحيوية النسبية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120.40-121.9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118.82-120.39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117.24-118.81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40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115.66-117.23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114.08-115.65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112.50-114.07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الضغط الإنقباضي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69.46-71.05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67.87-69.45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44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66.28-67.86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64.69-66.27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63.10-64.68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61.51-63.09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الضغط الإنبساطي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65.5-66.75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64.25-65.49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63-64.24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61.75-62.99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60.50-61.74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59.25-60.49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النبض القلبي الراحة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6.27-6.51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6.03-6.26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5.79-6.02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5.55-5.78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5.31-5.54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5.07-5.30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مؤشر الإسترجاع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47.53-46.93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48.14-47.54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48.75-48.15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49.36-48.76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49.97-49.37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50.59-49.98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dirty="0">
                          <a:effectLst/>
                        </a:rPr>
                        <a:t>مؤشر دليل الصدر</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bl>
          </a:graphicData>
        </a:graphic>
      </p:graphicFrame>
    </p:spTree>
    <p:extLst>
      <p:ext uri="{BB962C8B-B14F-4D97-AF65-F5344CB8AC3E}">
        <p14:creationId xmlns:p14="http://schemas.microsoft.com/office/powerpoint/2010/main" val="7485224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IQ" sz="2800" b="1" dirty="0">
                <a:latin typeface="Amiri" panose="00000500000000000000" pitchFamily="2" charset="-78"/>
                <a:cs typeface="Amiri" panose="00000500000000000000" pitchFamily="2" charset="-78"/>
              </a:rPr>
              <a:t>تحليل </a:t>
            </a:r>
            <a:r>
              <a:rPr lang="ar-IQ" sz="2800" b="1" dirty="0" smtClean="0">
                <a:latin typeface="Amiri" panose="00000500000000000000" pitchFamily="2" charset="-78"/>
                <a:cs typeface="Amiri" panose="00000500000000000000" pitchFamily="2" charset="-78"/>
              </a:rPr>
              <a:t>النتائج</a:t>
            </a:r>
            <a:r>
              <a:rPr lang="fr-FR" sz="2800" dirty="0">
                <a:latin typeface="Amiri" panose="00000500000000000000" pitchFamily="2" charset="-78"/>
                <a:cs typeface="Amiri" panose="00000500000000000000" pitchFamily="2" charset="-78"/>
              </a:rPr>
              <a:t/>
            </a:r>
            <a:br>
              <a:rPr lang="fr-FR" sz="2800" dirty="0">
                <a:latin typeface="Amiri" panose="00000500000000000000" pitchFamily="2" charset="-78"/>
                <a:cs typeface="Amiri" panose="00000500000000000000" pitchFamily="2" charset="-78"/>
              </a:rPr>
            </a:br>
            <a:endParaRPr lang="fr-FR" sz="28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556931"/>
            <a:ext cx="9601196" cy="3624927"/>
          </a:xfrm>
        </p:spPr>
        <p:txBody>
          <a:bodyPr>
            <a:normAutofit/>
          </a:bodyPr>
          <a:lstStyle/>
          <a:p>
            <a:pPr marL="0" indent="0" algn="r">
              <a:buNone/>
            </a:pPr>
            <a:r>
              <a:rPr lang="ar-DZ" dirty="0">
                <a:latin typeface="Amiri" panose="00000500000000000000" pitchFamily="2" charset="-78"/>
                <a:cs typeface="Amiri" panose="00000500000000000000" pitchFamily="2" charset="-78"/>
              </a:rPr>
              <a:t>من خلال الجداول رقم 2، 3، 4 الذي يبين المتوسطات الحسابية والانحرافات المعيارية ومعامل </a:t>
            </a:r>
            <a:r>
              <a:rPr lang="ar-DZ" dirty="0" err="1">
                <a:latin typeface="Amiri" panose="00000500000000000000" pitchFamily="2" charset="-78"/>
                <a:cs typeface="Amiri" panose="00000500000000000000" pitchFamily="2" charset="-78"/>
              </a:rPr>
              <a:t>الإلتواء</a:t>
            </a:r>
            <a:r>
              <a:rPr lang="ar-DZ" dirty="0">
                <a:latin typeface="Amiri" panose="00000500000000000000" pitchFamily="2" charset="-78"/>
                <a:cs typeface="Amiri" panose="00000500000000000000" pitchFamily="2" charset="-78"/>
              </a:rPr>
              <a:t> تظهر النتائج أن العينة متجانسة فيما بينها وتتوزع توزيعا طبيعيا وبعد ذلك قمنا في الجداول 5، 6، 7 بتحويل الدرجات الخام إلى درجات معيارية لتحديد المستويات المعيارية ولذلك قمنا بتحديد الرقم الثابت لكل </a:t>
            </a:r>
            <a:r>
              <a:rPr lang="ar-DZ" dirty="0" err="1">
                <a:latin typeface="Amiri" panose="00000500000000000000" pitchFamily="2" charset="-78"/>
                <a:cs typeface="Amiri" panose="00000500000000000000" pitchFamily="2" charset="-78"/>
              </a:rPr>
              <a:t>إختبار</a:t>
            </a:r>
            <a:r>
              <a:rPr lang="ar-DZ" dirty="0">
                <a:latin typeface="Amiri" panose="00000500000000000000" pitchFamily="2" charset="-78"/>
                <a:cs typeface="Amiri" panose="00000500000000000000" pitchFamily="2" charset="-78"/>
              </a:rPr>
              <a:t> وقياس وعموما تتراوح الدرجات المعيارية ما بين (20-80) تمثل ثلاثة </a:t>
            </a:r>
            <a:r>
              <a:rPr lang="ar-DZ" dirty="0" err="1">
                <a:latin typeface="Amiri" panose="00000500000000000000" pitchFamily="2" charset="-78"/>
                <a:cs typeface="Amiri" panose="00000500000000000000" pitchFamily="2" charset="-78"/>
              </a:rPr>
              <a:t>إنحرافات</a:t>
            </a:r>
            <a:r>
              <a:rPr lang="ar-DZ" dirty="0">
                <a:latin typeface="Amiri" panose="00000500000000000000" pitchFamily="2" charset="-78"/>
                <a:cs typeface="Amiri" panose="00000500000000000000" pitchFamily="2" charset="-78"/>
              </a:rPr>
              <a:t> على اليمين وثلاثة على اليسار أي محصورة ما بين (±3) حسب التوزيع الطبيعي (</a:t>
            </a:r>
            <a:r>
              <a:rPr lang="ar-DZ" dirty="0" err="1">
                <a:latin typeface="Amiri" panose="00000500000000000000" pitchFamily="2" charset="-78"/>
                <a:cs typeface="Amiri" panose="00000500000000000000" pitchFamily="2" charset="-78"/>
              </a:rPr>
              <a:t>كاوس</a:t>
            </a:r>
            <a:r>
              <a:rPr lang="ar-DZ" dirty="0">
                <a:latin typeface="Amiri" panose="00000500000000000000" pitchFamily="2" charset="-78"/>
                <a:cs typeface="Amiri" panose="00000500000000000000" pitchFamily="2" charset="-78"/>
              </a:rPr>
              <a:t>) الذي يعد من الأساليب الموضوعية في تقدير الدرجات </a:t>
            </a:r>
            <a:r>
              <a:rPr lang="ar-DZ" dirty="0" err="1">
                <a:latin typeface="Amiri" panose="00000500000000000000" pitchFamily="2" charset="-78"/>
                <a:cs typeface="Amiri" panose="00000500000000000000" pitchFamily="2" charset="-78"/>
              </a:rPr>
              <a:t>وبناءا</a:t>
            </a:r>
            <a:r>
              <a:rPr lang="ar-DZ" dirty="0">
                <a:latin typeface="Amiri" panose="00000500000000000000" pitchFamily="2" charset="-78"/>
                <a:cs typeface="Amiri" panose="00000500000000000000" pitchFamily="2" charset="-78"/>
              </a:rPr>
              <a:t> على دلك تم التوصل إلى تحديد ستة (6) مستويات معيارية حيث كل مستوى معياري له نسبة </a:t>
            </a:r>
            <a:r>
              <a:rPr lang="ar-DZ" dirty="0" err="1">
                <a:latin typeface="Amiri" panose="00000500000000000000" pitchFamily="2" charset="-78"/>
                <a:cs typeface="Amiri" panose="00000500000000000000" pitchFamily="2" charset="-78"/>
              </a:rPr>
              <a:t>مؤوية</a:t>
            </a:r>
            <a:r>
              <a:rPr lang="ar-DZ" dirty="0">
                <a:latin typeface="Amiri" panose="00000500000000000000" pitchFamily="2" charset="-78"/>
                <a:cs typeface="Amiri" panose="00000500000000000000" pitchFamily="2" charset="-78"/>
              </a:rPr>
              <a:t> مقررة في التوزيع الطبيعي ويقابله النسبة </a:t>
            </a:r>
            <a:r>
              <a:rPr lang="ar-DZ" dirty="0" err="1">
                <a:latin typeface="Amiri" panose="00000500000000000000" pitchFamily="2" charset="-78"/>
                <a:cs typeface="Amiri" panose="00000500000000000000" pitchFamily="2" charset="-78"/>
              </a:rPr>
              <a:t>المؤوية</a:t>
            </a:r>
            <a:r>
              <a:rPr lang="ar-DZ" dirty="0">
                <a:latin typeface="Amiri" panose="00000500000000000000" pitchFamily="2" charset="-78"/>
                <a:cs typeface="Amiri" panose="00000500000000000000" pitchFamily="2" charset="-78"/>
              </a:rPr>
              <a:t> حسب عدد اللاعبين في كل مستوى معياري كل حسب نتائجه،</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4057436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95401" y="2556932"/>
            <a:ext cx="9601196" cy="3612048"/>
          </a:xfrm>
        </p:spPr>
        <p:txBody>
          <a:bodyPr>
            <a:normAutofit fontScale="92500" lnSpcReduction="10000"/>
          </a:bodyPr>
          <a:lstStyle/>
          <a:p>
            <a:pPr marL="0" indent="0" algn="r">
              <a:buNone/>
            </a:pPr>
            <a:r>
              <a:rPr lang="ar-DZ" dirty="0">
                <a:latin typeface="Amiri" panose="00000500000000000000" pitchFamily="2" charset="-78"/>
                <a:cs typeface="Amiri" panose="00000500000000000000" pitchFamily="2" charset="-78"/>
              </a:rPr>
              <a:t>وجدنا في الجدول 6 الخاص بمركز الدفاع في قياس مساحة الجسم أن أفراد العينة حققوا في المستوى جيد جدا نسبة(8%)بواقع لاعبين وهي أعلى من النسبة المقررة في التوزيع الطبيعي وبصفة عامة فقد حقق المستوى المتوسط أعلى نسبة قدرت ب 48% بينما لا يوجد لاعبين في المستوى ضعيف جدا وهذا يعتبر مؤشر جيد يدل على أن جميع اللاعبين لديهم مستوى معين قابل للتحسن إلى الأفضل، بينما حقق لاعبي الوسط 44% في المستوى المتوسط ويقابله 40% عند المهاجمين أما في المستوى الجيد حقق لاعبي الوسط 8% و12% للمهاجمين أما المستوى الضعيف بلغت النسبة 12% عند الوسط و4% عند الهجوم، أما فيما يخص قياس الكتلة العضلية النسبية فقد حقق لاعبي الدفاع 32% في المستوى المتوسط والمقبول في حين لاعبي الوسط حققوا48% والمهاجمين 40% وهي نسب تفوق ما هو مقرر في التوزيع الطبيعي، وعموما فإن مستوى العينة ضعيف مقارنة مع ذكره (</a:t>
            </a:r>
            <a:r>
              <a:rPr lang="ar-DZ" dirty="0" err="1">
                <a:latin typeface="Amiri" panose="00000500000000000000" pitchFamily="2" charset="-78"/>
                <a:cs typeface="Amiri" panose="00000500000000000000" pitchFamily="2" charset="-78"/>
              </a:rPr>
              <a:t>هتينجر</a:t>
            </a:r>
            <a:r>
              <a:rPr lang="ar-DZ" dirty="0">
                <a:latin typeface="Amiri" panose="00000500000000000000" pitchFamily="2" charset="-78"/>
                <a:cs typeface="Amiri" panose="00000500000000000000" pitchFamily="2" charset="-78"/>
              </a:rPr>
              <a:t> ،1989) على أن الكتلة العضلية تكبر حسب العمر لتصل في عمر 18 سنة إلى حوالي 44.2كغ كما ذكر كل من(</a:t>
            </a:r>
            <a:r>
              <a:rPr lang="ar-DZ" dirty="0" err="1">
                <a:latin typeface="Amiri" panose="00000500000000000000" pitchFamily="2" charset="-78"/>
                <a:cs typeface="Amiri" panose="00000500000000000000" pitchFamily="2" charset="-78"/>
              </a:rPr>
              <a:t>فوربيس</a:t>
            </a:r>
            <a:r>
              <a:rPr lang="ar-DZ" dirty="0">
                <a:latin typeface="Amiri" panose="00000500000000000000" pitchFamily="2" charset="-78"/>
                <a:cs typeface="Amiri" panose="00000500000000000000" pitchFamily="2" charset="-78"/>
              </a:rPr>
              <a:t> ،لويس ،1965) أن الكتلة العضلية النسبية يلزم ان تكون ما بين 48,2%-54,4%،</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0646358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115096" y="2505416"/>
            <a:ext cx="9883462" cy="3547654"/>
          </a:xfrm>
        </p:spPr>
        <p:txBody>
          <a:bodyPr>
            <a:normAutofit fontScale="85000" lnSpcReduction="20000"/>
          </a:bodyPr>
          <a:lstStyle/>
          <a:p>
            <a:pPr marL="0" indent="0" algn="r">
              <a:buNone/>
            </a:pPr>
            <a:r>
              <a:rPr lang="ar-DZ" dirty="0">
                <a:latin typeface="Amiri" panose="00000500000000000000" pitchFamily="2" charset="-78"/>
                <a:cs typeface="Amiri" panose="00000500000000000000" pitchFamily="2" charset="-78"/>
              </a:rPr>
              <a:t>اما فيما يخص الكتلة الشحمية النسبية فقد حقق الدفاع 8% في المستوى الجيد والجيد جدا بينما سجلوا 48% في المستوى </a:t>
            </a:r>
            <a:r>
              <a:rPr lang="ar-DZ" dirty="0" err="1">
                <a:latin typeface="Amiri" panose="00000500000000000000" pitchFamily="2" charset="-78"/>
                <a:cs typeface="Amiri" panose="00000500000000000000" pitchFamily="2" charset="-78"/>
              </a:rPr>
              <a:t>المقبول،في</a:t>
            </a:r>
            <a:r>
              <a:rPr lang="ar-DZ" dirty="0">
                <a:latin typeface="Amiri" panose="00000500000000000000" pitchFamily="2" charset="-78"/>
                <a:cs typeface="Amiri" panose="00000500000000000000" pitchFamily="2" charset="-78"/>
              </a:rPr>
              <a:t> حين لاعبي الوسط سجلوا 20% في المستوى الجيد و16% في المستوى الضعيف، أما لاعبي الهجوم سجلوا 48% في المستوى المقبول وعموما فإن كل النسب الموجودة مختلفة عن النسب المقررة في التوزيع الطبيعي وتعتبر هذه النتائج جيدة مقارنة مع ما ذكره (محمد صبحي حسانين،1996) على أن الكتلة الشحمية النسبية تكون  ما بين 7,9%-14,5% كما ان(كازورلا،1991)وجد أن الكتلة الشحمية النسبية عند الدرجة الثانية في فرنسا بلغت( 11,7%± 2,4) أما مكونات النمط الجسمي (</a:t>
            </a:r>
            <a:r>
              <a:rPr lang="ar-DZ" dirty="0" err="1">
                <a:latin typeface="Amiri" panose="00000500000000000000" pitchFamily="2" charset="-78"/>
                <a:cs typeface="Amiri" panose="00000500000000000000" pitchFamily="2" charset="-78"/>
              </a:rPr>
              <a:t>النحافة،العظلية،السمنة</a:t>
            </a:r>
            <a:r>
              <a:rPr lang="ar-DZ" dirty="0">
                <a:latin typeface="Amiri" panose="00000500000000000000" pitchFamily="2" charset="-78"/>
                <a:cs typeface="Amiri" panose="00000500000000000000" pitchFamily="2" charset="-78"/>
              </a:rPr>
              <a:t>) فنجد أن لاعبي الدفاع في مكون النحافة سجلوا أعلى نسبة في المستوى المقبول 52% بواقع 13 لاعبا، ولاعبي الوسط بلغت اعلى نسبة في المستوى المتوسط ب 40% ولاعبي الهجوم سجلوا 48% في المستوى المتوسط و الجدير بالذكر ان لاعبي الوسط لم يحققوا أي لاعب في المستوى الجيد جدا والضعيف جدا و عليه فإن جميع النسب الموجودة فاقت النسب المقررة في مكون العضلية حقق المدافعون أعلى نسبة في المستوى المقبول ب44% ولاعبي الوسط نسبة 40% ولاعبي الهجوم 48% الذي يتراوح فيما بينهم بين 5,90 كحد أدنى و6,40 كحد أعلى ومن جهة مكون السمنة حقق الدفاع نسبة 36% في المستوى المتوسط ونفسها للاعبي الوسط وللمهاجمين نسبة 40% وعموما فقد تراوح مكون السمنة بين المراكز الثلاثة ما بين 1,705 إلى 1,720 وبالتقريب لأقرب نصف وحدة فيما يخص النمط نجده نمط عضلي متوازن مع تفاوت بين المراكز في مكون النحافة والسمنة على حسب متطلبات وواجبات كل مركز حيث اللاعب الذي يتحرك كثيرا خلال المنافسة يؤثر على تكوينه وبناءه </a:t>
            </a:r>
            <a:r>
              <a:rPr lang="ar-DZ" dirty="0" err="1">
                <a:latin typeface="Amiri" panose="00000500000000000000" pitchFamily="2" charset="-78"/>
                <a:cs typeface="Amiri" panose="00000500000000000000" pitchFamily="2" charset="-78"/>
              </a:rPr>
              <a:t>المرفولوجي</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15404833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43189" y="2459865"/>
            <a:ext cx="10032642" cy="3683358"/>
          </a:xfrm>
        </p:spPr>
        <p:txBody>
          <a:bodyPr>
            <a:normAutofit fontScale="92500"/>
          </a:bodyPr>
          <a:lstStyle/>
          <a:p>
            <a:pPr marL="0" indent="0" algn="r">
              <a:buNone/>
            </a:pPr>
            <a:r>
              <a:rPr lang="ar-DZ" dirty="0">
                <a:latin typeface="Amiri" panose="00000500000000000000" pitchFamily="2" charset="-78"/>
                <a:cs typeface="Amiri" panose="00000500000000000000" pitchFamily="2" charset="-78"/>
              </a:rPr>
              <a:t>فيما يخص الخصائص الفيزيولوجية فنجد أن الحد الأقصى </a:t>
            </a:r>
            <a:r>
              <a:rPr lang="ar-DZ" dirty="0" err="1">
                <a:latin typeface="Amiri" panose="00000500000000000000" pitchFamily="2" charset="-78"/>
                <a:cs typeface="Amiri" panose="00000500000000000000" pitchFamily="2" charset="-78"/>
              </a:rPr>
              <a:t>لإستهلاك</a:t>
            </a:r>
            <a:r>
              <a:rPr lang="ar-DZ" dirty="0">
                <a:latin typeface="Amiri" panose="00000500000000000000" pitchFamily="2" charset="-78"/>
                <a:cs typeface="Amiri" panose="00000500000000000000" pitchFamily="2" charset="-78"/>
              </a:rPr>
              <a:t> الأكسجين سجل لاعبو مركز الوسط من خلال الجدول رقم (06) نسبة 72% في المستوى المتوسط بواقع 18 لاعبا ونسبة 24% في المستوى المقبول بواقع 06 </a:t>
            </a:r>
            <a:r>
              <a:rPr lang="ar-DZ" dirty="0" err="1">
                <a:latin typeface="Amiri" panose="00000500000000000000" pitchFamily="2" charset="-78"/>
                <a:cs typeface="Amiri" panose="00000500000000000000" pitchFamily="2" charset="-78"/>
              </a:rPr>
              <a:t>لاعبين،بينما</a:t>
            </a:r>
            <a:r>
              <a:rPr lang="ar-DZ" dirty="0">
                <a:latin typeface="Amiri" panose="00000500000000000000" pitchFamily="2" charset="-78"/>
                <a:cs typeface="Amiri" panose="00000500000000000000" pitchFamily="2" charset="-78"/>
              </a:rPr>
              <a:t> لا يوجد أي لاعب في المستوى الجيد والجيد جدا في الحد الأقصى لاستهلاك الاكسجين، في حين سجل لاعبو الدفاع نسبة 40% في المستوى المقبول ونسبة 28% في المستوى المتوسط و 4% في المستوى الجيد وجيد جدا و 16% في </a:t>
            </a:r>
            <a:r>
              <a:rPr lang="ar-DZ" dirty="0" err="1">
                <a:latin typeface="Amiri" panose="00000500000000000000" pitchFamily="2" charset="-78"/>
                <a:cs typeface="Amiri" panose="00000500000000000000" pitchFamily="2" charset="-78"/>
              </a:rPr>
              <a:t>المسوى</a:t>
            </a:r>
            <a:r>
              <a:rPr lang="ar-DZ" dirty="0">
                <a:latin typeface="Amiri" panose="00000500000000000000" pitchFamily="2" charset="-78"/>
                <a:cs typeface="Amiri" panose="00000500000000000000" pitchFamily="2" charset="-78"/>
              </a:rPr>
              <a:t> الضعيف وبالمقابل سجل لاعبو الهجوم 44% في المستوى المتوسط و 28% في المستوى المقبول و 4% في المستوى جيد جدا و 12% في المستوى الجيد وعموما فقد كانت جميع النسب عن ما هي مقررة في التوزيع الطبيعي بحيث أكدت لنا المستويات المعيارية عدد اللاعبين في المستوى الجيد والجيد جدا والمستوى الضعيف والضعيف جدا الذي يجب العمل على تدارك النقص الواضح في هذا القياس الذي يعتبر جوهري وأساسي في كرة القدم حيث يقول (يوسف لازم </a:t>
            </a:r>
            <a:r>
              <a:rPr lang="ar-DZ" dirty="0" err="1">
                <a:latin typeface="Amiri" panose="00000500000000000000" pitchFamily="2" charset="-78"/>
                <a:cs typeface="Amiri" panose="00000500000000000000" pitchFamily="2" charset="-78"/>
              </a:rPr>
              <a:t>كماش،صالح</a:t>
            </a:r>
            <a:r>
              <a:rPr lang="ar-DZ" dirty="0">
                <a:latin typeface="Amiri" panose="00000500000000000000" pitchFamily="2" charset="-78"/>
                <a:cs typeface="Amiri" panose="00000500000000000000" pitchFamily="2" charset="-78"/>
              </a:rPr>
              <a:t> بشير سعد،2006) أن مستوى الحد الأقصى للأكسجين يختلف </a:t>
            </a:r>
            <a:r>
              <a:rPr lang="ar-DZ" dirty="0" err="1">
                <a:latin typeface="Amiri" panose="00000500000000000000" pitchFamily="2" charset="-78"/>
                <a:cs typeface="Amiri" panose="00000500000000000000" pitchFamily="2" charset="-78"/>
              </a:rPr>
              <a:t>بإختلاف</a:t>
            </a:r>
            <a:r>
              <a:rPr lang="ar-DZ" dirty="0">
                <a:latin typeface="Amiri" panose="00000500000000000000" pitchFamily="2" charset="-78"/>
                <a:cs typeface="Amiri" panose="00000500000000000000" pitchFamily="2" charset="-78"/>
              </a:rPr>
              <a:t> مراكز اللعب</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6932631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65916" y="2434107"/>
            <a:ext cx="10393250" cy="3709116"/>
          </a:xfrm>
        </p:spPr>
        <p:txBody>
          <a:bodyPr>
            <a:noAutofit/>
          </a:bodyPr>
          <a:lstStyle/>
          <a:p>
            <a:pPr marL="0" indent="0" algn="r">
              <a:buNone/>
            </a:pPr>
            <a:r>
              <a:rPr lang="ar-DZ" sz="1800" dirty="0">
                <a:latin typeface="Amiri" panose="00000500000000000000" pitchFamily="2" charset="-78"/>
                <a:cs typeface="Amiri" panose="00000500000000000000" pitchFamily="2" charset="-78"/>
              </a:rPr>
              <a:t>حيث أثبتت الدراسات ان لاعبي الوسط يتميزون بأعلى مستوى للقدرة الهوائية مقارنة بباقي المراكز لكن نتائج الباحث ناقصة مقارنة مع مستوى الحد الأقصى لاستهلاك الأكسجين حسب (أستراند ،</a:t>
            </a:r>
            <a:r>
              <a:rPr lang="ar-DZ" sz="1800" dirty="0" err="1">
                <a:latin typeface="Amiri" panose="00000500000000000000" pitchFamily="2" charset="-78"/>
                <a:cs typeface="Amiri" panose="00000500000000000000" pitchFamily="2" charset="-78"/>
              </a:rPr>
              <a:t>روداهل</a:t>
            </a:r>
            <a:r>
              <a:rPr lang="ar-DZ" sz="1800" dirty="0">
                <a:latin typeface="Amiri" panose="00000500000000000000" pitchFamily="2" charset="-78"/>
                <a:cs typeface="Amiri" panose="00000500000000000000" pitchFamily="2" charset="-78"/>
              </a:rPr>
              <a:t> ،1994) الذي اكد على أن مستوى الحد الأقصى للأكسجين ما بين 60-70 ملل/كغ/د ،أما فيما يخص السرعة القصوى الهوائية فقد حقق لاعبو الدفاع 40% في المستوى المقبول ونفس النسبة حققها لاعبو الوسط في المستوى المتوسط أما لاعبو الهجوم حققوا 44% في المستوى المتوسط وهي جميعها تفوق النسب المقررة في التوزيع الطبيعي ،أما في المستوى جيد جدا حقق لاعبو الدفاع 8% و 0% للوسط و4% للهجوم والمستوى الضعيف جدا كان عند لاعبي الدفاع 0% و4% للوسط وللهجوم، وهذا ما يستدعي ضرورة معالجة هذا النقص و البحث عن السبل الكفيلة لتدارك النقص و بصفة عامة فقد كان أحسن مستوى للسرعة القصوى الهوائية بين مراكز اللعب في حدود 16كلم/</a:t>
            </a:r>
            <a:r>
              <a:rPr lang="ar-DZ" sz="1800" dirty="0" err="1">
                <a:latin typeface="Amiri" panose="00000500000000000000" pitchFamily="2" charset="-78"/>
                <a:cs typeface="Amiri" panose="00000500000000000000" pitchFamily="2" charset="-78"/>
              </a:rPr>
              <a:t>سا</a:t>
            </a:r>
            <a:r>
              <a:rPr lang="ar-DZ" sz="1800" dirty="0">
                <a:latin typeface="Amiri" panose="00000500000000000000" pitchFamily="2" charset="-78"/>
                <a:cs typeface="Amiri" panose="00000500000000000000" pitchFamily="2" charset="-78"/>
              </a:rPr>
              <a:t> وهذا قليل مقارنة مع ما ذكره (كازورلا،2006) حيث أكد على ان السرعة القصوى الهوائية تكون على الأقل 17,5كلم/</a:t>
            </a:r>
            <a:r>
              <a:rPr lang="ar-DZ" sz="1800" dirty="0" err="1">
                <a:latin typeface="Amiri" panose="00000500000000000000" pitchFamily="2" charset="-78"/>
                <a:cs typeface="Amiri" panose="00000500000000000000" pitchFamily="2" charset="-78"/>
              </a:rPr>
              <a:t>سا</a:t>
            </a:r>
            <a:r>
              <a:rPr lang="ar-DZ" sz="1800" dirty="0">
                <a:latin typeface="Amiri" panose="00000500000000000000" pitchFamily="2" charset="-78"/>
                <a:cs typeface="Amiri" panose="00000500000000000000" pitchFamily="2" charset="-78"/>
              </a:rPr>
              <a:t> لممارسة كرة القدم في مستوى جيد، وفيما يتعلق بالسعة الحيوية المطلقة فقد حقق لاعبو الوسط 40% و 28% للهجوم و16% للدفاع في المستوى المتوسط أما في المستوى الجيد فحقق لاعبو الدفاع 36% و12% للوسط و32% للهجوم وفي المستوى الضعيف حقق المدافعون 12% والوسط 4% والهجوم 8% وقد بلغ أقصى حد للسعة الحيوية المطلقة بين المراكز 4,86 ل وهي ضعيفة حيث أن الإنسان غير رياضي له سعة حيوية نظرية تقدر ب4,42 ل وكذلك يقول (عمر شكري،1985)بأن لاعبي كرة القدم يتمتعون بسعة حيوية تقدر ب 5 </a:t>
            </a:r>
            <a:r>
              <a:rPr lang="ar-DZ" sz="1800" dirty="0" err="1">
                <a:latin typeface="Amiri" panose="00000500000000000000" pitchFamily="2" charset="-78"/>
                <a:cs typeface="Amiri" panose="00000500000000000000" pitchFamily="2" charset="-78"/>
              </a:rPr>
              <a:t>لوأحيانا</a:t>
            </a:r>
            <a:r>
              <a:rPr lang="ar-DZ" sz="1800" dirty="0">
                <a:latin typeface="Amiri" panose="00000500000000000000" pitchFamily="2" charset="-78"/>
                <a:cs typeface="Amiri" panose="00000500000000000000" pitchFamily="2" charset="-78"/>
              </a:rPr>
              <a:t> 6-7 ل كما يشير (رافع صالح فتحي و أخرون،2009)أن السعة الحيوية تتأثر بعدة عوامل منها النشاط البدني</a:t>
            </a:r>
            <a:endParaRPr lang="fr-FR" sz="18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0626141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53037" y="2556931"/>
            <a:ext cx="10187188" cy="3624927"/>
          </a:xfrm>
        </p:spPr>
        <p:txBody>
          <a:bodyPr>
            <a:normAutofit fontScale="85000" lnSpcReduction="20000"/>
          </a:bodyPr>
          <a:lstStyle/>
          <a:p>
            <a:pPr marL="0" indent="0" algn="r">
              <a:lnSpc>
                <a:spcPct val="110000"/>
              </a:lnSpc>
              <a:buNone/>
            </a:pPr>
            <a:r>
              <a:rPr lang="ar-DZ" dirty="0">
                <a:latin typeface="Amiri" panose="00000500000000000000" pitchFamily="2" charset="-78"/>
                <a:cs typeface="Amiri" panose="00000500000000000000" pitchFamily="2" charset="-78"/>
              </a:rPr>
              <a:t>وبالرجوع إلى العلاقة بين الخصائص الفيزيولوجية فيما بينها نجد أن هناك علاقة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موجبة بين السعة الحيوية المطلقة والنسبية بلغت 0,81 وبين الضغط الدموي الانقباضي </a:t>
            </a:r>
            <a:r>
              <a:rPr lang="ar-DZ" dirty="0" err="1">
                <a:latin typeface="Amiri" panose="00000500000000000000" pitchFamily="2" charset="-78"/>
                <a:cs typeface="Amiri" panose="00000500000000000000" pitchFamily="2" charset="-78"/>
              </a:rPr>
              <a:t>والإنبساطي</a:t>
            </a:r>
            <a:r>
              <a:rPr lang="ar-DZ" dirty="0">
                <a:latin typeface="Amiri" panose="00000500000000000000" pitchFamily="2" charset="-78"/>
                <a:cs typeface="Amiri" panose="00000500000000000000" pitchFamily="2" charset="-78"/>
              </a:rPr>
              <a:t> بلغت 0,76 بالنسبة للمدافعين أما لاعبي الوسط بلغت أكبر علاقة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بين السعة الحيوية المطلقة والنسبية بلغت 0,78 و 0,87 للمهاجمين ،أما من جهة العلاقات بين الجانب </a:t>
            </a:r>
            <a:r>
              <a:rPr lang="ar-DZ" dirty="0" err="1">
                <a:latin typeface="Amiri" panose="00000500000000000000" pitchFamily="2" charset="-78"/>
                <a:cs typeface="Amiri" panose="00000500000000000000" pitchFamily="2" charset="-78"/>
              </a:rPr>
              <a:t>المرفولوجيوالفزيولوجي</a:t>
            </a:r>
            <a:r>
              <a:rPr lang="ar-DZ" dirty="0">
                <a:latin typeface="Amiri" panose="00000500000000000000" pitchFamily="2" charset="-78"/>
                <a:cs typeface="Amiri" panose="00000500000000000000" pitchFamily="2" charset="-78"/>
              </a:rPr>
              <a:t> فقد تحصلنا على علاقة موجبة بين السعة الحيوية النسبية ومؤشر الصدر بلغت 0,56 وبين مكون </a:t>
            </a:r>
            <a:r>
              <a:rPr lang="ar-DZ" dirty="0" err="1">
                <a:latin typeface="Amiri" panose="00000500000000000000" pitchFamily="2" charset="-78"/>
                <a:cs typeface="Amiri" panose="00000500000000000000" pitchFamily="2" charset="-78"/>
              </a:rPr>
              <a:t>العظلية</a:t>
            </a:r>
            <a:r>
              <a:rPr lang="ar-DZ" dirty="0">
                <a:latin typeface="Amiri" panose="00000500000000000000" pitchFamily="2" charset="-78"/>
                <a:cs typeface="Amiri" panose="00000500000000000000" pitchFamily="2" charset="-78"/>
              </a:rPr>
              <a:t> والضغط </a:t>
            </a:r>
            <a:r>
              <a:rPr lang="ar-DZ" dirty="0" err="1">
                <a:latin typeface="Amiri" panose="00000500000000000000" pitchFamily="2" charset="-78"/>
                <a:cs typeface="Amiri" panose="00000500000000000000" pitchFamily="2" charset="-78"/>
              </a:rPr>
              <a:t>الإنقباضي</a:t>
            </a:r>
            <a:r>
              <a:rPr lang="ar-DZ" dirty="0">
                <a:latin typeface="Amiri" panose="00000500000000000000" pitchFamily="2" charset="-78"/>
                <a:cs typeface="Amiri" panose="00000500000000000000" pitchFamily="2" charset="-78"/>
              </a:rPr>
              <a:t> بلغت 0,52 وعلاقة عكسية بين مكون السمنة والنبض القلبي في الراحة بلغت 0,63- عند لاعبي الهجوم أما عند لاعبي الوسط نجد مساحة الجسم ارتبطت بصفة عكسية مع السعة الحيوية النسبية بلغت -0,79 حيث كلما زادت مساحة الجسم نقصت السعة الحيوية النسبية ،أما المدافعون وجدنا علاقة ارتباطية موجبة بين مساحة الجسم والسعة الحيوية المطلقة بلغت 0,58 وبين مساحة الجسم والضغط </a:t>
            </a:r>
            <a:r>
              <a:rPr lang="ar-DZ" dirty="0" err="1">
                <a:latin typeface="Amiri" panose="00000500000000000000" pitchFamily="2" charset="-78"/>
                <a:cs typeface="Amiri" panose="00000500000000000000" pitchFamily="2" charset="-78"/>
              </a:rPr>
              <a:t>الإنبساطي</a:t>
            </a:r>
            <a:r>
              <a:rPr lang="ar-DZ" dirty="0">
                <a:latin typeface="Amiri" panose="00000500000000000000" pitchFamily="2" charset="-78"/>
                <a:cs typeface="Amiri" panose="00000500000000000000" pitchFamily="2" charset="-78"/>
              </a:rPr>
              <a:t> والنبض القلبي على التوالي بلغت 0,52 و0,60 و كذلك علاقة موجبة بين الكتلة الشحمية النسبية والسعة الحيوية النسبية بلغت 0,59 وعموما فقد كانت القيمة الجدولية </a:t>
            </a:r>
            <a:r>
              <a:rPr lang="ar-DZ" dirty="0" err="1">
                <a:latin typeface="Amiri" panose="00000500000000000000" pitchFamily="2" charset="-78"/>
                <a:cs typeface="Amiri" panose="00000500000000000000" pitchFamily="2" charset="-78"/>
              </a:rPr>
              <a:t>للإرتباط</a:t>
            </a:r>
            <a:r>
              <a:rPr lang="ar-DZ" dirty="0">
                <a:latin typeface="Amiri" panose="00000500000000000000" pitchFamily="2" charset="-78"/>
                <a:cs typeface="Amiri" panose="00000500000000000000" pitchFamily="2" charset="-78"/>
              </a:rPr>
              <a:t> بدلالة الطرفين أو </a:t>
            </a:r>
            <a:r>
              <a:rPr lang="ar-DZ" dirty="0" err="1">
                <a:latin typeface="Amiri" panose="00000500000000000000" pitchFamily="2" charset="-78"/>
                <a:cs typeface="Amiri" panose="00000500000000000000" pitchFamily="2" charset="-78"/>
              </a:rPr>
              <a:t>الإتجاهين</a:t>
            </a:r>
            <a:r>
              <a:rPr lang="ar-DZ" dirty="0">
                <a:latin typeface="Amiri" panose="00000500000000000000" pitchFamily="2" charset="-78"/>
                <a:cs typeface="Amiri" panose="00000500000000000000" pitchFamily="2" charset="-78"/>
              </a:rPr>
              <a:t> عند درجة حرية (ن-2) دالة عند 0,01 ب 0,50 وعند 0,05 ب 0,39 وذلك لتأكيد مدى قوة العلاقة </a:t>
            </a:r>
            <a:r>
              <a:rPr lang="ar-DZ" dirty="0" err="1">
                <a:latin typeface="Amiri" panose="00000500000000000000" pitchFamily="2" charset="-78"/>
                <a:cs typeface="Amiri" panose="00000500000000000000" pitchFamily="2" charset="-78"/>
              </a:rPr>
              <a:t>الإرتباطية</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سواءا</a:t>
            </a:r>
            <a:r>
              <a:rPr lang="ar-DZ" dirty="0">
                <a:latin typeface="Amiri" panose="00000500000000000000" pitchFamily="2" charset="-78"/>
                <a:cs typeface="Amiri" panose="00000500000000000000" pitchFamily="2" charset="-78"/>
              </a:rPr>
              <a:t> طردية أم عكسية وبصفة عامة فقد كانت هناك علاقات </a:t>
            </a:r>
            <a:r>
              <a:rPr lang="ar-DZ" dirty="0" err="1">
                <a:latin typeface="Amiri" panose="00000500000000000000" pitchFamily="2" charset="-78"/>
                <a:cs typeface="Amiri" panose="00000500000000000000" pitchFamily="2" charset="-78"/>
              </a:rPr>
              <a:t>إرتياطية</a:t>
            </a:r>
            <a:r>
              <a:rPr lang="ar-DZ" dirty="0">
                <a:latin typeface="Amiri" panose="00000500000000000000" pitchFamily="2" charset="-78"/>
                <a:cs typeface="Amiri" panose="00000500000000000000" pitchFamily="2" charset="-78"/>
              </a:rPr>
              <a:t> بين الجانب </a:t>
            </a:r>
            <a:r>
              <a:rPr lang="ar-DZ" dirty="0" err="1">
                <a:latin typeface="Amiri" panose="00000500000000000000" pitchFamily="2" charset="-78"/>
                <a:cs typeface="Amiri" panose="00000500000000000000" pitchFamily="2" charset="-78"/>
              </a:rPr>
              <a:t>المرفولوجي</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والفزيولوجي</a:t>
            </a:r>
            <a:r>
              <a:rPr lang="ar-DZ" dirty="0">
                <a:latin typeface="Amiri" panose="00000500000000000000" pitchFamily="2" charset="-78"/>
                <a:cs typeface="Amiri" panose="00000500000000000000" pitchFamily="2" charset="-78"/>
              </a:rPr>
              <a:t> عند مستوى 0,05 اكثر من 0,01.</a:t>
            </a:r>
            <a:endParaRPr lang="fr-FR" dirty="0">
              <a:latin typeface="Amiri" panose="00000500000000000000" pitchFamily="2" charset="-78"/>
              <a:cs typeface="Amiri" panose="00000500000000000000" pitchFamily="2" charset="-78"/>
            </a:endParaRPr>
          </a:p>
          <a:p>
            <a:pPr algn="r">
              <a:lnSpc>
                <a:spcPct val="110000"/>
              </a:lnSpc>
            </a:pP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1896183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95402" y="982132"/>
            <a:ext cx="9601196" cy="795153"/>
          </a:xfrm>
        </p:spPr>
        <p:txBody>
          <a:bodyPr>
            <a:normAutofit fontScale="90000"/>
          </a:bodyPr>
          <a:lstStyle/>
          <a:p>
            <a:r>
              <a:rPr lang="ar-SA" sz="3600" dirty="0">
                <a:latin typeface="Amiri" panose="00000500000000000000" pitchFamily="2" charset="-78"/>
                <a:ea typeface="Calibri" panose="020F0502020204030204" pitchFamily="34" charset="0"/>
                <a:cs typeface="Amiri" panose="00000500000000000000" pitchFamily="2" charset="-78"/>
              </a:rPr>
              <a:t>الملخص</a:t>
            </a:r>
            <a:r>
              <a:rPr lang="ar-SA" dirty="0">
                <a:latin typeface="Calibri" panose="020F0502020204030204" pitchFamily="34" charset="0"/>
                <a:ea typeface="Calibri" panose="020F0502020204030204" pitchFamily="34" charset="0"/>
              </a:rPr>
              <a:t> </a:t>
            </a:r>
            <a:r>
              <a:rPr lang="fr-FR" sz="3600" dirty="0">
                <a:latin typeface="Calibri" panose="020F0502020204030204" pitchFamily="34" charset="0"/>
                <a:ea typeface="Calibri" panose="020F0502020204030204" pitchFamily="34" charset="0"/>
                <a:cs typeface="Arial" panose="020B0604020202020204" pitchFamily="34" charset="0"/>
              </a:rPr>
              <a:t/>
            </a:r>
            <a:br>
              <a:rPr lang="fr-FR" sz="3600" dirty="0">
                <a:latin typeface="Calibri" panose="020F0502020204030204" pitchFamily="34" charset="0"/>
                <a:ea typeface="Calibri" panose="020F0502020204030204" pitchFamily="34" charset="0"/>
                <a:cs typeface="Arial" panose="020B0604020202020204" pitchFamily="34" charset="0"/>
              </a:rPr>
            </a:br>
            <a:endParaRPr lang="fr-FR" dirty="0"/>
          </a:p>
        </p:txBody>
      </p:sp>
      <p:sp>
        <p:nvSpPr>
          <p:cNvPr id="3" name="Espace réservé du contenu 2"/>
          <p:cNvSpPr>
            <a:spLocks noGrp="1"/>
          </p:cNvSpPr>
          <p:nvPr>
            <p:ph idx="1"/>
          </p:nvPr>
        </p:nvSpPr>
        <p:spPr>
          <a:xfrm>
            <a:off x="875763" y="2437446"/>
            <a:ext cx="10200067" cy="3834566"/>
          </a:xfrm>
        </p:spPr>
        <p:txBody>
          <a:bodyPr>
            <a:noAutofit/>
          </a:bodyPr>
          <a:lstStyle/>
          <a:p>
            <a:pPr marL="0" indent="0" algn="r">
              <a:lnSpc>
                <a:spcPct val="150000"/>
              </a:lnSpc>
              <a:spcAft>
                <a:spcPts val="0"/>
              </a:spcAft>
              <a:buNone/>
            </a:pPr>
            <a:r>
              <a:rPr lang="ar-SA" sz="2000" dirty="0" smtClean="0">
                <a:latin typeface="Amiri" panose="00000500000000000000" pitchFamily="2" charset="-78"/>
                <a:ea typeface="Calibri" panose="020F0502020204030204" pitchFamily="34" charset="0"/>
                <a:cs typeface="Amiri" panose="00000500000000000000" pitchFamily="2" charset="-78"/>
              </a:rPr>
              <a:t>تهدف </a:t>
            </a:r>
            <a:r>
              <a:rPr lang="ar-SA" sz="2000" dirty="0">
                <a:latin typeface="Amiri" panose="00000500000000000000" pitchFamily="2" charset="-78"/>
                <a:ea typeface="Calibri" panose="020F0502020204030204" pitchFamily="34" charset="0"/>
                <a:cs typeface="Amiri" panose="00000500000000000000" pitchFamily="2" charset="-78"/>
              </a:rPr>
              <a:t>هذه الدراسة إلى معرفة مدى تأثير التكوين </a:t>
            </a:r>
            <a:r>
              <a:rPr lang="ar-SA" sz="2000" dirty="0" err="1">
                <a:latin typeface="Amiri" panose="00000500000000000000" pitchFamily="2" charset="-78"/>
                <a:ea typeface="Calibri" panose="020F0502020204030204" pitchFamily="34" charset="0"/>
                <a:cs typeface="Amiri" panose="00000500000000000000" pitchFamily="2" charset="-78"/>
              </a:rPr>
              <a:t>المورفولوجي</a:t>
            </a:r>
            <a:r>
              <a:rPr lang="ar-SA" sz="2000" dirty="0">
                <a:latin typeface="Amiri" panose="00000500000000000000" pitchFamily="2" charset="-78"/>
                <a:ea typeface="Calibri" panose="020F0502020204030204" pitchFamily="34" charset="0"/>
                <a:cs typeface="Amiri" panose="00000500000000000000" pitchFamily="2" charset="-78"/>
              </a:rPr>
              <a:t> على الكفاءة الوظيفية  للاعبي كرة القدم حسب مراكز اللعب من خلال تحديد مستويات معيارية للخصائص </a:t>
            </a:r>
            <a:r>
              <a:rPr lang="ar-SA" sz="2000" dirty="0" err="1">
                <a:latin typeface="Amiri" panose="00000500000000000000" pitchFamily="2" charset="-78"/>
                <a:ea typeface="Calibri" panose="020F0502020204030204" pitchFamily="34" charset="0"/>
                <a:cs typeface="Amiri" panose="00000500000000000000" pitchFamily="2" charset="-78"/>
              </a:rPr>
              <a:t>المرفولوجية</a:t>
            </a:r>
            <a:r>
              <a:rPr lang="ar-SA" sz="2000" dirty="0">
                <a:latin typeface="Amiri" panose="00000500000000000000" pitchFamily="2" charset="-78"/>
                <a:ea typeface="Calibri" panose="020F0502020204030204" pitchFamily="34" charset="0"/>
                <a:cs typeface="Amiri" panose="00000500000000000000" pitchFamily="2" charset="-78"/>
              </a:rPr>
              <a:t> والوظيفية لمعرفة المستوى الحقيقي للاعبين و كشف نقاط القوة والضعف ولذلك قمنا بدراسة مسحية في المنهج الوصفي على عينة </a:t>
            </a:r>
            <a:r>
              <a:rPr lang="ar-SA" sz="2000" dirty="0" err="1">
                <a:latin typeface="Amiri" panose="00000500000000000000" pitchFamily="2" charset="-78"/>
                <a:ea typeface="Calibri" panose="020F0502020204030204" pitchFamily="34" charset="0"/>
                <a:cs typeface="Amiri" panose="00000500000000000000" pitchFamily="2" charset="-78"/>
              </a:rPr>
              <a:t>أختيرتبطريقة</a:t>
            </a:r>
            <a:r>
              <a:rPr lang="ar-SA" sz="2000" dirty="0">
                <a:latin typeface="Amiri" panose="00000500000000000000" pitchFamily="2" charset="-78"/>
                <a:ea typeface="Calibri" panose="020F0502020204030204" pitchFamily="34" charset="0"/>
                <a:cs typeface="Amiri" panose="00000500000000000000" pitchFamily="2" charset="-78"/>
              </a:rPr>
              <a:t> </a:t>
            </a:r>
            <a:r>
              <a:rPr lang="ar-SA" sz="2000" dirty="0" err="1">
                <a:latin typeface="Amiri" panose="00000500000000000000" pitchFamily="2" charset="-78"/>
                <a:ea typeface="Calibri" panose="020F0502020204030204" pitchFamily="34" charset="0"/>
                <a:cs typeface="Amiri" panose="00000500000000000000" pitchFamily="2" charset="-78"/>
              </a:rPr>
              <a:t>مقصودةوبلغت</a:t>
            </a:r>
            <a:r>
              <a:rPr lang="ar-SA" sz="2000" dirty="0">
                <a:latin typeface="Amiri" panose="00000500000000000000" pitchFamily="2" charset="-78"/>
                <a:ea typeface="Calibri" panose="020F0502020204030204" pitchFamily="34" charset="0"/>
                <a:cs typeface="Amiri" panose="00000500000000000000" pitchFamily="2" charset="-78"/>
              </a:rPr>
              <a:t> 75 لاعبا يمثلون ثلاثة مراكز لعب (دفاع ،وسط ،هجوم )لفئة أقل من 18 سنة، و قد توصلنا على أن أغلب الخصائص </a:t>
            </a:r>
            <a:r>
              <a:rPr lang="ar-SA" sz="2000" dirty="0" err="1">
                <a:latin typeface="Amiri" panose="00000500000000000000" pitchFamily="2" charset="-78"/>
                <a:ea typeface="Calibri" panose="020F0502020204030204" pitchFamily="34" charset="0"/>
                <a:cs typeface="Amiri" panose="00000500000000000000" pitchFamily="2" charset="-78"/>
              </a:rPr>
              <a:t>المرفولوجية</a:t>
            </a:r>
            <a:r>
              <a:rPr lang="ar-SA" sz="2000" dirty="0">
                <a:latin typeface="Amiri" panose="00000500000000000000" pitchFamily="2" charset="-78"/>
                <a:ea typeface="Calibri" panose="020F0502020204030204" pitchFamily="34" charset="0"/>
                <a:cs typeface="Amiri" panose="00000500000000000000" pitchFamily="2" charset="-78"/>
              </a:rPr>
              <a:t> والوظيفية لعينة البحث تقع في المستوى المتوسط والمقبول عموما، كما أن المستوى الجيد للتكوين </a:t>
            </a:r>
            <a:r>
              <a:rPr lang="ar-SA" sz="2000" dirty="0" err="1">
                <a:latin typeface="Amiri" panose="00000500000000000000" pitchFamily="2" charset="-78"/>
                <a:ea typeface="Calibri" panose="020F0502020204030204" pitchFamily="34" charset="0"/>
                <a:cs typeface="Amiri" panose="00000500000000000000" pitchFamily="2" charset="-78"/>
              </a:rPr>
              <a:t>المرفولوجي</a:t>
            </a:r>
            <a:r>
              <a:rPr lang="ar-SA" sz="2000" dirty="0">
                <a:latin typeface="Amiri" panose="00000500000000000000" pitchFamily="2" charset="-78"/>
                <a:ea typeface="Calibri" panose="020F0502020204030204" pitchFamily="34" charset="0"/>
                <a:cs typeface="Amiri" panose="00000500000000000000" pitchFamily="2" charset="-78"/>
              </a:rPr>
              <a:t> ينتج عنه كفاءة وظيفية عالية ولذلك نوصي </a:t>
            </a:r>
            <a:r>
              <a:rPr lang="ar-SA" sz="2000" dirty="0" err="1">
                <a:latin typeface="Amiri" panose="00000500000000000000" pitchFamily="2" charset="-78"/>
                <a:ea typeface="Calibri" panose="020F0502020204030204" pitchFamily="34" charset="0"/>
                <a:cs typeface="Amiri" panose="00000500000000000000" pitchFamily="2" charset="-78"/>
              </a:rPr>
              <a:t>بإستخدام</a:t>
            </a:r>
            <a:r>
              <a:rPr lang="ar-SA" sz="2000" dirty="0">
                <a:latin typeface="Amiri" panose="00000500000000000000" pitchFamily="2" charset="-78"/>
                <a:ea typeface="Calibri" panose="020F0502020204030204" pitchFamily="34" charset="0"/>
                <a:cs typeface="Amiri" panose="00000500000000000000" pitchFamily="2" charset="-78"/>
              </a:rPr>
              <a:t> هذه المستويات لمعالجة نقاط الضعف و مراجعة الحمل التدريبي كما تسمح هذه المستويات </a:t>
            </a:r>
            <a:r>
              <a:rPr lang="ar-SA" sz="2000" dirty="0" err="1">
                <a:latin typeface="Amiri" panose="00000500000000000000" pitchFamily="2" charset="-78"/>
                <a:ea typeface="Calibri" panose="020F0502020204030204" pitchFamily="34" charset="0"/>
                <a:cs typeface="Amiri" panose="00000500000000000000" pitchFamily="2" charset="-78"/>
              </a:rPr>
              <a:t>بإختيار</a:t>
            </a:r>
            <a:r>
              <a:rPr lang="ar-SA" sz="2000" dirty="0">
                <a:latin typeface="Amiri" panose="00000500000000000000" pitchFamily="2" charset="-78"/>
                <a:ea typeface="Calibri" panose="020F0502020204030204" pitchFamily="34" charset="0"/>
                <a:cs typeface="Amiri" panose="00000500000000000000" pitchFamily="2" charset="-78"/>
              </a:rPr>
              <a:t> أحسن اللاعبين شكلا وكفاءة .  </a:t>
            </a:r>
            <a:endParaRPr lang="fr-FR" sz="2000" dirty="0">
              <a:latin typeface="Amiri" panose="00000500000000000000" pitchFamily="2" charset="-78"/>
              <a:ea typeface="Calibri" panose="020F0502020204030204" pitchFamily="34" charset="0"/>
              <a:cs typeface="Amiri" panose="00000500000000000000" pitchFamily="2" charset="-78"/>
            </a:endParaRPr>
          </a:p>
          <a:p>
            <a:pPr marL="0" indent="0" algn="r">
              <a:lnSpc>
                <a:spcPct val="150000"/>
              </a:lnSpc>
              <a:spcAft>
                <a:spcPts val="0"/>
              </a:spcAft>
              <a:buNone/>
            </a:pPr>
            <a:r>
              <a:rPr lang="ar-SA" sz="2000" b="1" dirty="0">
                <a:latin typeface="Amiri" panose="00000500000000000000" pitchFamily="2" charset="-78"/>
                <a:ea typeface="Calibri" panose="020F0502020204030204" pitchFamily="34" charset="0"/>
                <a:cs typeface="Amiri" panose="00000500000000000000" pitchFamily="2" charset="-78"/>
              </a:rPr>
              <a:t>الكلمات </a:t>
            </a:r>
            <a:r>
              <a:rPr lang="ar-SA" sz="2000" b="1" dirty="0" err="1" smtClean="0">
                <a:latin typeface="Amiri" panose="00000500000000000000" pitchFamily="2" charset="-78"/>
                <a:ea typeface="Calibri" panose="020F0502020204030204" pitchFamily="34" charset="0"/>
                <a:cs typeface="Amiri" panose="00000500000000000000" pitchFamily="2" charset="-78"/>
              </a:rPr>
              <a:t>المفتاحية:</a:t>
            </a:r>
            <a:r>
              <a:rPr lang="ar-SA" sz="2000" dirty="0" err="1" smtClean="0">
                <a:latin typeface="Amiri" panose="00000500000000000000" pitchFamily="2" charset="-78"/>
                <a:ea typeface="Calibri" panose="020F0502020204030204" pitchFamily="34" charset="0"/>
                <a:cs typeface="Amiri" panose="00000500000000000000" pitchFamily="2" charset="-78"/>
              </a:rPr>
              <a:t>التكوين</a:t>
            </a:r>
            <a:r>
              <a:rPr lang="ar-DZ" sz="2000" b="1" dirty="0" smtClean="0">
                <a:latin typeface="Amiri" panose="00000500000000000000" pitchFamily="2" charset="-78"/>
                <a:ea typeface="Calibri" panose="020F0502020204030204" pitchFamily="34" charset="0"/>
                <a:cs typeface="Amiri" panose="00000500000000000000" pitchFamily="2" charset="-78"/>
              </a:rPr>
              <a:t> </a:t>
            </a:r>
            <a:r>
              <a:rPr lang="ar-SA" sz="2000" dirty="0" err="1" smtClean="0">
                <a:latin typeface="Amiri" panose="00000500000000000000" pitchFamily="2" charset="-78"/>
                <a:ea typeface="Calibri" panose="020F0502020204030204" pitchFamily="34" charset="0"/>
                <a:cs typeface="Amiri" panose="00000500000000000000" pitchFamily="2" charset="-78"/>
              </a:rPr>
              <a:t>المرفولوجي،الكفاءةالوظيفية،كرةالقدم،مراكزاللعب،فئة</a:t>
            </a:r>
            <a:r>
              <a:rPr lang="ar-SA" sz="2000" dirty="0" smtClean="0">
                <a:latin typeface="Amiri" panose="00000500000000000000" pitchFamily="2" charset="-78"/>
                <a:ea typeface="Calibri" panose="020F0502020204030204" pitchFamily="34" charset="0"/>
                <a:cs typeface="Amiri" panose="00000500000000000000" pitchFamily="2" charset="-78"/>
              </a:rPr>
              <a:t> </a:t>
            </a:r>
            <a:r>
              <a:rPr lang="ar-SA" sz="2000" dirty="0">
                <a:latin typeface="Amiri" panose="00000500000000000000" pitchFamily="2" charset="-78"/>
                <a:ea typeface="Calibri" panose="020F0502020204030204" pitchFamily="34" charset="0"/>
                <a:cs typeface="Amiri" panose="00000500000000000000" pitchFamily="2" charset="-78"/>
              </a:rPr>
              <a:t>أقل من 18 سنة.</a:t>
            </a:r>
            <a:endParaRPr lang="fr-FR" sz="2000" dirty="0">
              <a:latin typeface="Amiri" panose="00000500000000000000" pitchFamily="2" charset="-78"/>
              <a:ea typeface="Calibri" panose="020F0502020204030204" pitchFamily="34" charset="0"/>
              <a:cs typeface="Amiri" panose="00000500000000000000" pitchFamily="2" charset="-78"/>
            </a:endParaRPr>
          </a:p>
          <a:p>
            <a:endParaRPr lang="fr-FR" sz="20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6953477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3600" b="1" dirty="0">
                <a:latin typeface="Amiri" panose="00000500000000000000" pitchFamily="2" charset="-78"/>
                <a:cs typeface="Amiri" panose="00000500000000000000" pitchFamily="2" charset="-78"/>
              </a:rPr>
              <a:t>مناقشة </a:t>
            </a:r>
            <a:r>
              <a:rPr lang="ar-DZ" sz="3600" b="1" dirty="0" smtClean="0">
                <a:latin typeface="Amiri" panose="00000500000000000000" pitchFamily="2" charset="-78"/>
                <a:cs typeface="Amiri" panose="00000500000000000000" pitchFamily="2" charset="-78"/>
              </a:rPr>
              <a:t>الفرضيات</a:t>
            </a:r>
            <a:r>
              <a:rPr lang="fr-FR" sz="3600" dirty="0">
                <a:latin typeface="Amiri" panose="00000500000000000000" pitchFamily="2" charset="-78"/>
                <a:cs typeface="Amiri" panose="00000500000000000000" pitchFamily="2" charset="-78"/>
              </a:rPr>
              <a:t/>
            </a:r>
            <a:br>
              <a:rPr lang="fr-FR" sz="3600" dirty="0">
                <a:latin typeface="Amiri" panose="00000500000000000000" pitchFamily="2" charset="-78"/>
                <a:cs typeface="Amiri" panose="00000500000000000000" pitchFamily="2" charset="-78"/>
              </a:rPr>
            </a:b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556931"/>
            <a:ext cx="9844824" cy="3560533"/>
          </a:xfrm>
        </p:spPr>
        <p:txBody>
          <a:bodyPr>
            <a:normAutofit fontScale="77500" lnSpcReduction="20000"/>
          </a:bodyPr>
          <a:lstStyle/>
          <a:p>
            <a:pPr marL="0" indent="0" algn="r">
              <a:buNone/>
            </a:pPr>
            <a:r>
              <a:rPr lang="ar-DZ" b="1" i="1" dirty="0">
                <a:latin typeface="Amiri" panose="00000500000000000000" pitchFamily="2" charset="-78"/>
                <a:cs typeface="Amiri" panose="00000500000000000000" pitchFamily="2" charset="-78"/>
              </a:rPr>
              <a:t>تشير الفرضية الأولى</a:t>
            </a:r>
            <a:r>
              <a:rPr lang="ar-DZ" i="1" dirty="0">
                <a:latin typeface="Amiri" panose="00000500000000000000" pitchFamily="2" charset="-78"/>
                <a:cs typeface="Amiri" panose="00000500000000000000" pitchFamily="2" charset="-78"/>
              </a:rPr>
              <a:t> إلى أن تحديد مستويات معيارية يساعد المدرب والباحث في معرفة نقاط القوة والضعف وبالتالي </a:t>
            </a:r>
            <a:r>
              <a:rPr lang="ar-DZ" i="1" dirty="0" err="1">
                <a:latin typeface="Amiri" panose="00000500000000000000" pitchFamily="2" charset="-78"/>
                <a:cs typeface="Amiri" panose="00000500000000000000" pitchFamily="2" charset="-78"/>
              </a:rPr>
              <a:t>إختيار</a:t>
            </a:r>
            <a:r>
              <a:rPr lang="ar-DZ" i="1" dirty="0">
                <a:latin typeface="Amiri" panose="00000500000000000000" pitchFamily="2" charset="-78"/>
                <a:cs typeface="Amiri" panose="00000500000000000000" pitchFamily="2" charset="-78"/>
              </a:rPr>
              <a:t> أحسن اللاعبين لتحقيق نتائج إيجابية وأن المستوى المعياري لعينة البحث يكون تبعا لمدى مواصفاتهم </a:t>
            </a:r>
            <a:r>
              <a:rPr lang="ar-DZ" i="1" dirty="0" err="1">
                <a:latin typeface="Amiri" panose="00000500000000000000" pitchFamily="2" charset="-78"/>
                <a:cs typeface="Amiri" panose="00000500000000000000" pitchFamily="2" charset="-78"/>
              </a:rPr>
              <a:t>المرفولوجية</a:t>
            </a:r>
            <a:r>
              <a:rPr lang="ar-DZ" i="1" dirty="0">
                <a:latin typeface="Amiri" panose="00000500000000000000" pitchFamily="2" charset="-78"/>
                <a:cs typeface="Amiri" panose="00000500000000000000" pitchFamily="2" charset="-78"/>
              </a:rPr>
              <a:t> </a:t>
            </a:r>
            <a:r>
              <a:rPr lang="ar-DZ" i="1" dirty="0" err="1" smtClean="0">
                <a:latin typeface="Amiri" panose="00000500000000000000" pitchFamily="2" charset="-78"/>
                <a:cs typeface="Amiri" panose="00000500000000000000" pitchFamily="2" charset="-78"/>
              </a:rPr>
              <a:t>والفزيولوجية</a:t>
            </a:r>
            <a:r>
              <a:rPr lang="ar-DZ" i="1" dirty="0" smtClean="0">
                <a:latin typeface="Amiri" panose="00000500000000000000" pitchFamily="2" charset="-78"/>
                <a:cs typeface="Amiri" panose="00000500000000000000" pitchFamily="2" charset="-78"/>
              </a:rPr>
              <a:t>.</a:t>
            </a:r>
          </a:p>
          <a:p>
            <a:pPr marL="0" indent="0" algn="r">
              <a:buNone/>
            </a:pPr>
            <a:endParaRPr lang="fr-FR" i="1"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وعليه وانطلاقا من الجداول رقم ( 5، 6 ،7 ) توصلنا إلى تحديد مستويات معيارية لكل مراكز اللعب حيث كل مستوى معياري يمثل مدى معين وبذلك تظهر نتائج عينة البحث تبعا لمدى مواصفاتهم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الفزيولوجية</a:t>
            </a:r>
            <a:r>
              <a:rPr lang="ar-DZ" dirty="0">
                <a:latin typeface="Amiri" panose="00000500000000000000" pitchFamily="2" charset="-78"/>
                <a:cs typeface="Amiri" panose="00000500000000000000" pitchFamily="2" charset="-78"/>
              </a:rPr>
              <a:t> وتعطي لنا الفرصة لتحديد نقاط القوة والضعف حيث يمثل المستوى الجيد والجيد جدا عامل القوة والمستوى الضعيف والضعيف جدا عامل الضعف وبذلك نكون قد توصلنا إلى كشف القصور والنقص في كل مؤشر </a:t>
            </a:r>
            <a:r>
              <a:rPr lang="ar-DZ" dirty="0" err="1">
                <a:latin typeface="Amiri" panose="00000500000000000000" pitchFamily="2" charset="-78"/>
                <a:cs typeface="Amiri" panose="00000500000000000000" pitchFamily="2" charset="-78"/>
              </a:rPr>
              <a:t>والإستفادة</a:t>
            </a:r>
            <a:r>
              <a:rPr lang="ar-DZ" dirty="0">
                <a:latin typeface="Amiri" panose="00000500000000000000" pitchFamily="2" charset="-78"/>
                <a:cs typeface="Amiri" panose="00000500000000000000" pitchFamily="2" charset="-78"/>
              </a:rPr>
              <a:t> من اللاعبين الأكثر جاهزية وكفاءة </a:t>
            </a:r>
            <a:r>
              <a:rPr lang="ar-DZ" dirty="0" err="1">
                <a:latin typeface="Amiri" panose="00000500000000000000" pitchFamily="2" charset="-78"/>
                <a:cs typeface="Amiri" panose="00000500000000000000" pitchFamily="2" charset="-78"/>
              </a:rPr>
              <a:t>مرفولوجيا</a:t>
            </a:r>
            <a:r>
              <a:rPr lang="ar-DZ" dirty="0">
                <a:latin typeface="Amiri" panose="00000500000000000000" pitchFamily="2" charset="-78"/>
                <a:cs typeface="Amiri" panose="00000500000000000000" pitchFamily="2" charset="-78"/>
              </a:rPr>
              <a:t> ووظيفيا الذين يكونون في المستوى جيد جدا و جيد وتفضيلهم لتمثيل الفريق على الذين يكونون في المستوى المتوسط أو المقبول وعموما فقد كان مستوى عينة البحث متمحور حول المستوى المقبول والمتوسط بصفة كبيرة وهذا ما يتطلب مزيدا من العمل وتدارك نقاط الضعف لمعالجتها والمواصلة في نقاط القوة وبذلك يوافق الباحثون ما ذكره (محمد عبد الحليم، عادل إبراهيم،2001)بأن المستويات المعيارية أنسب الطرق لتقييم مستوى الأداء وذلك حسب فراج توفيق (2002) الذي أكد على أهمية التقويم الموضوعي </a:t>
            </a:r>
            <a:r>
              <a:rPr lang="ar-DZ" dirty="0" err="1">
                <a:latin typeface="Amiri" panose="00000500000000000000" pitchFamily="2" charset="-78"/>
                <a:cs typeface="Amiri" panose="00000500000000000000" pitchFamily="2" charset="-78"/>
              </a:rPr>
              <a:t>بإستخدام</a:t>
            </a:r>
            <a:r>
              <a:rPr lang="ar-DZ" dirty="0">
                <a:latin typeface="Amiri" panose="00000500000000000000" pitchFamily="2" charset="-78"/>
                <a:cs typeface="Amiri" panose="00000500000000000000" pitchFamily="2" charset="-78"/>
              </a:rPr>
              <a:t> المستويات المعيارية وبالتالي يؤكد الباحثون صحة الفرضية الأولى ومدى مصداقية المستويات المعيارية في التعرف على نقاط القوة والضعف وتحديد المستوى.</a:t>
            </a:r>
            <a:endParaRPr lang="fr-FR" dirty="0">
              <a:latin typeface="Amiri" panose="00000500000000000000" pitchFamily="2" charset="-78"/>
              <a:cs typeface="Amiri" panose="00000500000000000000" pitchFamily="2" charset="-78"/>
            </a:endParaRPr>
          </a:p>
          <a:p>
            <a:pPr marL="0" indent="0" algn="r">
              <a:buNone/>
            </a:pP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8692642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62884" y="2556931"/>
            <a:ext cx="10431887" cy="3599169"/>
          </a:xfrm>
        </p:spPr>
        <p:txBody>
          <a:bodyPr>
            <a:normAutofit fontScale="77500" lnSpcReduction="20000"/>
          </a:bodyPr>
          <a:lstStyle/>
          <a:p>
            <a:pPr marL="0" indent="0" algn="r">
              <a:buNone/>
            </a:pPr>
            <a:r>
              <a:rPr lang="ar-DZ" dirty="0">
                <a:latin typeface="Amiri" panose="00000500000000000000" pitchFamily="2" charset="-78"/>
                <a:cs typeface="Amiri" panose="00000500000000000000" pitchFamily="2" charset="-78"/>
              </a:rPr>
              <a:t>-</a:t>
            </a:r>
            <a:r>
              <a:rPr lang="ar-DZ" b="1" i="1" dirty="0">
                <a:latin typeface="Amiri" panose="00000500000000000000" pitchFamily="2" charset="-78"/>
                <a:cs typeface="Amiri" panose="00000500000000000000" pitchFamily="2" charset="-78"/>
              </a:rPr>
              <a:t>تشير الفرضية الثانية</a:t>
            </a:r>
            <a:r>
              <a:rPr lang="ar-DZ" i="1" dirty="0">
                <a:latin typeface="Amiri" panose="00000500000000000000" pitchFamily="2" charset="-78"/>
                <a:cs typeface="Amiri" panose="00000500000000000000" pitchFamily="2" charset="-78"/>
              </a:rPr>
              <a:t> إلى أن المستوى الجيد للتكوين </a:t>
            </a:r>
            <a:r>
              <a:rPr lang="ar-DZ" i="1" dirty="0" err="1">
                <a:latin typeface="Amiri" panose="00000500000000000000" pitchFamily="2" charset="-78"/>
                <a:cs typeface="Amiri" panose="00000500000000000000" pitchFamily="2" charset="-78"/>
              </a:rPr>
              <a:t>المرفولوجي</a:t>
            </a:r>
            <a:r>
              <a:rPr lang="ar-DZ" i="1" dirty="0">
                <a:latin typeface="Amiri" panose="00000500000000000000" pitchFamily="2" charset="-78"/>
                <a:cs typeface="Amiri" panose="00000500000000000000" pitchFamily="2" charset="-78"/>
              </a:rPr>
              <a:t> ينتج عنه كفاءة عالية إذا كان التدريب مبني على أساس </a:t>
            </a:r>
            <a:r>
              <a:rPr lang="ar-DZ" i="1" dirty="0" smtClean="0">
                <a:latin typeface="Amiri" panose="00000500000000000000" pitchFamily="2" charset="-78"/>
                <a:cs typeface="Amiri" panose="00000500000000000000" pitchFamily="2" charset="-78"/>
              </a:rPr>
              <a:t>علمي</a:t>
            </a:r>
            <a:endParaRPr lang="fr-FR" i="1" dirty="0" smtClean="0">
              <a:latin typeface="Amiri" panose="00000500000000000000" pitchFamily="2" charset="-78"/>
              <a:cs typeface="Amiri" panose="00000500000000000000" pitchFamily="2" charset="-78"/>
            </a:endParaRPr>
          </a:p>
          <a:p>
            <a:pPr algn="r"/>
            <a:endParaRPr lang="fr-FR" dirty="0">
              <a:latin typeface="Amiri" panose="00000500000000000000" pitchFamily="2" charset="-78"/>
              <a:cs typeface="Amiri" panose="00000500000000000000" pitchFamily="2" charset="-78"/>
            </a:endParaRPr>
          </a:p>
          <a:p>
            <a:pPr marL="0" indent="0" algn="r">
              <a:buNone/>
            </a:pPr>
            <a:r>
              <a:rPr lang="ar-DZ" dirty="0" smtClean="0">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وعليه فقد تحصلنا على علاقات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طردية وعكسية بين بعض الخصائص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وهذا ما يؤكد على أن البناء التكويني الجيد ينتج عنه كفاءة وظيفية عالية فمثلا تحصلنا على علاقة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موجبة بين مكون </a:t>
            </a:r>
            <a:r>
              <a:rPr lang="ar-DZ" dirty="0" err="1">
                <a:latin typeface="Amiri" panose="00000500000000000000" pitchFamily="2" charset="-78"/>
                <a:cs typeface="Amiri" panose="00000500000000000000" pitchFamily="2" charset="-78"/>
              </a:rPr>
              <a:t>العظلية</a:t>
            </a:r>
            <a:r>
              <a:rPr lang="ar-DZ" dirty="0">
                <a:latin typeface="Amiri" panose="00000500000000000000" pitchFamily="2" charset="-78"/>
                <a:cs typeface="Amiri" panose="00000500000000000000" pitchFamily="2" charset="-78"/>
              </a:rPr>
              <a:t> والضغط </a:t>
            </a:r>
            <a:r>
              <a:rPr lang="ar-DZ" dirty="0" err="1">
                <a:latin typeface="Amiri" panose="00000500000000000000" pitchFamily="2" charset="-78"/>
                <a:cs typeface="Amiri" panose="00000500000000000000" pitchFamily="2" charset="-78"/>
              </a:rPr>
              <a:t>الإنقباضي</a:t>
            </a:r>
            <a:r>
              <a:rPr lang="ar-DZ" dirty="0">
                <a:latin typeface="Amiri" panose="00000500000000000000" pitchFamily="2" charset="-78"/>
                <a:cs typeface="Amiri" panose="00000500000000000000" pitchFamily="2" charset="-78"/>
              </a:rPr>
              <a:t> وعلاقة عكسية بين مكون السمنة والنبض القلبي في الراحة ولكن وجدنا علاقات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غير دالة بين بعض الخصائص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وهذا يرجع إلى المستوى المتدني لبعض المؤشرات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مما ينتج عنه كفاءة وظيفية غير مرضية وهذا ناتج حسب نظر الباحثين إلى عدم علمية </a:t>
            </a:r>
            <a:r>
              <a:rPr lang="ar-DZ" dirty="0" err="1">
                <a:latin typeface="Amiri" panose="00000500000000000000" pitchFamily="2" charset="-78"/>
                <a:cs typeface="Amiri" panose="00000500000000000000" pitchFamily="2" charset="-78"/>
              </a:rPr>
              <a:t>الإنتقاء</a:t>
            </a:r>
            <a:r>
              <a:rPr lang="ar-DZ" dirty="0">
                <a:latin typeface="Amiri" panose="00000500000000000000" pitchFamily="2" charset="-78"/>
                <a:cs typeface="Amiri" panose="00000500000000000000" pitchFamily="2" charset="-78"/>
              </a:rPr>
              <a:t> الأولي للاعبين أو عدم إعطاء المركز المناسب للاعب المناسب مما ينقص من تكيف اللاعب مع المركز الذي يشغله حيث لا يلائم مواصفاته وتكوينه </a:t>
            </a:r>
            <a:r>
              <a:rPr lang="ar-DZ" dirty="0" err="1">
                <a:latin typeface="Amiri" panose="00000500000000000000" pitchFamily="2" charset="-78"/>
                <a:cs typeface="Amiri" panose="00000500000000000000" pitchFamily="2" charset="-78"/>
              </a:rPr>
              <a:t>المرفولوجيوالفزيولوجي</a:t>
            </a:r>
            <a:r>
              <a:rPr lang="ar-DZ" dirty="0">
                <a:latin typeface="Amiri" panose="00000500000000000000" pitchFamily="2" charset="-78"/>
                <a:cs typeface="Amiri" panose="00000500000000000000" pitchFamily="2" charset="-78"/>
              </a:rPr>
              <a:t> أو إلى عدم فعالية التدريب الرياضي وما يتعلق بالحمل البدني حيث لا يؤثر في الجانب </a:t>
            </a:r>
            <a:r>
              <a:rPr lang="ar-DZ" dirty="0" err="1">
                <a:latin typeface="Amiri" panose="00000500000000000000" pitchFamily="2" charset="-78"/>
                <a:cs typeface="Amiri" panose="00000500000000000000" pitchFamily="2" charset="-78"/>
              </a:rPr>
              <a:t>المرفولوجيوالفزيولوجي</a:t>
            </a:r>
            <a:r>
              <a:rPr lang="ar-DZ" dirty="0">
                <a:latin typeface="Amiri" panose="00000500000000000000" pitchFamily="2" charset="-78"/>
                <a:cs typeface="Amiri" panose="00000500000000000000" pitchFamily="2" charset="-78"/>
              </a:rPr>
              <a:t> وذلك ما يؤدي إلى القصور والكمون في بعض المتطلبات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حسب ما </a:t>
            </a:r>
            <a:r>
              <a:rPr lang="ar-DZ" dirty="0" err="1">
                <a:latin typeface="Amiri" panose="00000500000000000000" pitchFamily="2" charset="-78"/>
                <a:cs typeface="Amiri" panose="00000500000000000000" pitchFamily="2" charset="-78"/>
              </a:rPr>
              <a:t>تقتضيه</a:t>
            </a:r>
            <a:r>
              <a:rPr lang="ar-DZ" dirty="0">
                <a:latin typeface="Amiri" panose="00000500000000000000" pitchFamily="2" charset="-78"/>
                <a:cs typeface="Amiri" panose="00000500000000000000" pitchFamily="2" charset="-78"/>
              </a:rPr>
              <a:t> كرة القدم وعموما فإن الباحثون يؤكدون على أن التدريب المبني على أساس علمي دقيق يؤدي إلى الحصول على تكوين </a:t>
            </a:r>
            <a:r>
              <a:rPr lang="ar-DZ" dirty="0" err="1">
                <a:latin typeface="Amiri" panose="00000500000000000000" pitchFamily="2" charset="-78"/>
                <a:cs typeface="Amiri" panose="00000500000000000000" pitchFamily="2" charset="-78"/>
              </a:rPr>
              <a:t>مرفولوجي</a:t>
            </a:r>
            <a:r>
              <a:rPr lang="ar-DZ" dirty="0">
                <a:latin typeface="Amiri" panose="00000500000000000000" pitchFamily="2" charset="-78"/>
                <a:cs typeface="Amiri" panose="00000500000000000000" pitchFamily="2" charset="-78"/>
              </a:rPr>
              <a:t> يناسب مركز اللعب الذي يشغله اللاعب وبالتالي تنعكس مدى ملائمة البناء التكويني للجسم مع القدرات الوظيفية للاعب وهذا ما يؤكده (ديفور،1987) بأن كل مركز لعب يشرك معه بروفيل </a:t>
            </a:r>
            <a:r>
              <a:rPr lang="ar-DZ" dirty="0" err="1">
                <a:latin typeface="Amiri" panose="00000500000000000000" pitchFamily="2" charset="-78"/>
                <a:cs typeface="Amiri" panose="00000500000000000000" pitchFamily="2" charset="-78"/>
              </a:rPr>
              <a:t>مرفولوجي</a:t>
            </a:r>
            <a:r>
              <a:rPr lang="ar-DZ" dirty="0">
                <a:latin typeface="Amiri" panose="00000500000000000000" pitchFamily="2" charset="-78"/>
                <a:cs typeface="Amiri" panose="00000500000000000000" pitchFamily="2" charset="-78"/>
              </a:rPr>
              <a:t> مرتبط مباشرة مع دور ومهام اللاعب فوق الميدان.</a:t>
            </a:r>
            <a:endParaRPr lang="fr-FR" dirty="0">
              <a:latin typeface="Amiri" panose="00000500000000000000" pitchFamily="2" charset="-78"/>
              <a:cs typeface="Amiri" panose="00000500000000000000" pitchFamily="2" charset="-78"/>
            </a:endParaRPr>
          </a:p>
          <a:p>
            <a:pPr algn="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18201336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3600" b="1" dirty="0" err="1" smtClean="0">
                <a:latin typeface="Amiri" panose="00000500000000000000" pitchFamily="2" charset="-78"/>
                <a:cs typeface="Amiri" panose="00000500000000000000" pitchFamily="2" charset="-78"/>
              </a:rPr>
              <a:t>الإستنتاجات</a:t>
            </a:r>
            <a:r>
              <a:rPr lang="fr-FR" sz="3600" dirty="0">
                <a:latin typeface="Amiri" panose="00000500000000000000" pitchFamily="2" charset="-78"/>
                <a:cs typeface="Amiri" panose="00000500000000000000" pitchFamily="2" charset="-78"/>
              </a:rPr>
              <a:t/>
            </a:r>
            <a:br>
              <a:rPr lang="fr-FR" sz="3600" dirty="0">
                <a:latin typeface="Amiri" panose="00000500000000000000" pitchFamily="2" charset="-78"/>
                <a:cs typeface="Amiri" panose="00000500000000000000" pitchFamily="2" charset="-78"/>
              </a:rPr>
            </a:b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973429" y="2569811"/>
            <a:ext cx="10282706" cy="3318936"/>
          </a:xfrm>
        </p:spPr>
        <p:txBody>
          <a:bodyPr>
            <a:normAutofit fontScale="85000" lnSpcReduction="10000"/>
          </a:bodyPr>
          <a:lstStyle/>
          <a:p>
            <a:pPr marL="0" indent="0" algn="r" rtl="1">
              <a:buNone/>
            </a:pPr>
            <a:r>
              <a:rPr lang="ar-DZ" b="1" dirty="0">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توصلنا إلى تحديد ستة (06) مستويات معيارية في كل القياسات المستخدمة في الدراسة وحسب كل مركز لعب.</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-تحديد علاقات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طردية وعكسية بين الخصائص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حسب مراكز اللعب.</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-جميع القياسات </a:t>
            </a:r>
            <a:r>
              <a:rPr lang="ar-DZ" dirty="0" err="1">
                <a:latin typeface="Amiri" panose="00000500000000000000" pitchFamily="2" charset="-78"/>
                <a:cs typeface="Amiri" panose="00000500000000000000" pitchFamily="2" charset="-78"/>
              </a:rPr>
              <a:t>والإختبارات</a:t>
            </a:r>
            <a:r>
              <a:rPr lang="ar-DZ" dirty="0">
                <a:latin typeface="Amiri" panose="00000500000000000000" pitchFamily="2" charset="-78"/>
                <a:cs typeface="Amiri" panose="00000500000000000000" pitchFamily="2" charset="-78"/>
              </a:rPr>
              <a:t> المستخدمة في المستويات المعيارية كانت مخالفة للنسب المقررة في التوزيع الطبيعي.</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a:t>
            </a:r>
            <a:r>
              <a:rPr lang="ar-DZ" dirty="0" err="1">
                <a:latin typeface="Amiri" panose="00000500000000000000" pitchFamily="2" charset="-78"/>
                <a:cs typeface="Amiri" panose="00000500000000000000" pitchFamily="2" charset="-78"/>
              </a:rPr>
              <a:t>وحود</a:t>
            </a:r>
            <a:r>
              <a:rPr lang="ar-DZ" dirty="0">
                <a:latin typeface="Amiri" panose="00000500000000000000" pitchFamily="2" charset="-78"/>
                <a:cs typeface="Amiri" panose="00000500000000000000" pitchFamily="2" charset="-78"/>
              </a:rPr>
              <a:t> علاقات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ضعيفة وصفرية بين بعض الخصائص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حسب مراكز اللعب.</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-وجود مستويات ضعيفة لبعض الخصائص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لعينة البحث مقارنة مع نتائج الدراسات الأخرى .</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-المستويات المعيارية وسيلة علمية لتحديد المستوى الذي تتميز به عينة البحث حيث تكشف نقاط القوة والضعف.</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-تحقيق نسب عالية في المستوى المتوسط و المقبول .</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8863523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latin typeface="Amiri" panose="00000500000000000000" pitchFamily="2" charset="-78"/>
                <a:cs typeface="Amiri" panose="00000500000000000000" pitchFamily="2" charset="-78"/>
              </a:rPr>
              <a:t>التوصيات</a:t>
            </a:r>
            <a:endParaRPr lang="fr-FR"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p:txBody>
          <a:bodyPr>
            <a:normAutofit/>
          </a:bodyPr>
          <a:lstStyle/>
          <a:p>
            <a:pPr algn="ctr"/>
            <a:r>
              <a:rPr lang="ar-DZ" sz="2000" dirty="0">
                <a:latin typeface="Amiri" panose="00000500000000000000" pitchFamily="2" charset="-78"/>
                <a:cs typeface="Amiri" panose="00000500000000000000" pitchFamily="2" charset="-78"/>
              </a:rPr>
              <a:t>نوصي </a:t>
            </a:r>
            <a:r>
              <a:rPr lang="ar-DZ" sz="2000" dirty="0" err="1">
                <a:latin typeface="Amiri" panose="00000500000000000000" pitchFamily="2" charset="-78"/>
                <a:cs typeface="Amiri" panose="00000500000000000000" pitchFamily="2" charset="-78"/>
              </a:rPr>
              <a:t>بالإهتمام</a:t>
            </a:r>
            <a:r>
              <a:rPr lang="ar-DZ" sz="2000" dirty="0">
                <a:latin typeface="Amiri" panose="00000500000000000000" pitchFamily="2" charset="-78"/>
                <a:cs typeface="Amiri" panose="00000500000000000000" pitchFamily="2" charset="-78"/>
              </a:rPr>
              <a:t> </a:t>
            </a:r>
            <a:r>
              <a:rPr lang="ar-DZ" sz="2000" dirty="0" err="1">
                <a:latin typeface="Amiri" panose="00000500000000000000" pitchFamily="2" charset="-78"/>
                <a:cs typeface="Amiri" panose="00000500000000000000" pitchFamily="2" charset="-78"/>
              </a:rPr>
              <a:t>بالإختبارات</a:t>
            </a:r>
            <a:r>
              <a:rPr lang="ar-DZ" sz="2000" dirty="0">
                <a:latin typeface="Amiri" panose="00000500000000000000" pitchFamily="2" charset="-78"/>
                <a:cs typeface="Amiri" panose="00000500000000000000" pitchFamily="2" charset="-78"/>
              </a:rPr>
              <a:t> والقياسات المستخدمة في الدراسة </a:t>
            </a:r>
            <a:r>
              <a:rPr lang="ar-DZ" sz="2000" dirty="0" err="1">
                <a:latin typeface="Amiri" panose="00000500000000000000" pitchFamily="2" charset="-78"/>
                <a:cs typeface="Amiri" panose="00000500000000000000" pitchFamily="2" charset="-78"/>
              </a:rPr>
              <a:t>والإستفادة</a:t>
            </a:r>
            <a:r>
              <a:rPr lang="ar-DZ" sz="2000" dirty="0">
                <a:latin typeface="Amiri" panose="00000500000000000000" pitchFamily="2" charset="-78"/>
                <a:cs typeface="Amiri" panose="00000500000000000000" pitchFamily="2" charset="-78"/>
              </a:rPr>
              <a:t> منها لأنها أحد الوسائل للتقويم الموضوعي للبناء الجسمي والكفاءة الوظيفية ،واعتماد الدرجات والمستويات المعيارية التي حققتها عينة البحث لتقويم الجانب </a:t>
            </a:r>
            <a:r>
              <a:rPr lang="ar-DZ" sz="2000" dirty="0" err="1">
                <a:latin typeface="Amiri" panose="00000500000000000000" pitchFamily="2" charset="-78"/>
                <a:cs typeface="Amiri" panose="00000500000000000000" pitchFamily="2" charset="-78"/>
              </a:rPr>
              <a:t>المرفولوجي</a:t>
            </a:r>
            <a:r>
              <a:rPr lang="ar-DZ" sz="2000" dirty="0">
                <a:latin typeface="Amiri" panose="00000500000000000000" pitchFamily="2" charset="-78"/>
                <a:cs typeface="Amiri" panose="00000500000000000000" pitchFamily="2" charset="-78"/>
              </a:rPr>
              <a:t> والوظيفي وكذلك مراعاة المدربين لهذه المستويات المعيارية لمعالجة النقص وتطوير اللاعبين الذين لديهم مستويات أقل للوصول إلى المستوى الجيد والجيد جدا</a:t>
            </a:r>
            <a:endParaRPr lang="fr-FR" sz="20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40770529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6461" y="373487"/>
            <a:ext cx="9601196" cy="231820"/>
          </a:xfrm>
        </p:spPr>
        <p:txBody>
          <a:bodyPr>
            <a:normAutofit fontScale="90000"/>
          </a:bodyPr>
          <a:lstStyle/>
          <a:p>
            <a:r>
              <a:rPr lang="ar-DZ" sz="3200" b="1" dirty="0" smtClean="0">
                <a:latin typeface="Amiri" panose="00000500000000000000" pitchFamily="2" charset="-78"/>
                <a:cs typeface="Amiri" panose="00000500000000000000" pitchFamily="2" charset="-78"/>
              </a:rPr>
              <a:t>المراجع</a:t>
            </a:r>
            <a:r>
              <a:rPr lang="fr-FR" sz="3600" dirty="0">
                <a:latin typeface="Amiri" panose="00000500000000000000" pitchFamily="2" charset="-78"/>
                <a:cs typeface="Amiri" panose="00000500000000000000" pitchFamily="2" charset="-78"/>
              </a:rPr>
              <a:t/>
            </a:r>
            <a:br>
              <a:rPr lang="fr-FR" sz="3600" dirty="0">
                <a:latin typeface="Amiri" panose="00000500000000000000" pitchFamily="2" charset="-78"/>
                <a:cs typeface="Amiri" panose="00000500000000000000" pitchFamily="2" charset="-78"/>
              </a:rPr>
            </a:b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179491" y="695458"/>
            <a:ext cx="9831946" cy="5550795"/>
          </a:xfrm>
        </p:spPr>
        <p:txBody>
          <a:bodyPr>
            <a:noAutofit/>
          </a:bodyPr>
          <a:lstStyle/>
          <a:p>
            <a:pPr marL="0" indent="0" algn="r" rtl="1">
              <a:buNone/>
            </a:pPr>
            <a:r>
              <a:rPr lang="ar-DZ" sz="1050" dirty="0">
                <a:latin typeface="Amiri" panose="00000500000000000000" pitchFamily="2" charset="-78"/>
                <a:cs typeface="Amiri" panose="00000500000000000000" pitchFamily="2" charset="-78"/>
              </a:rPr>
              <a:t>-إبراهيم رحمة وآخرون. (2008). دليلك إلى طرق </a:t>
            </a:r>
            <a:r>
              <a:rPr lang="ar-DZ" sz="1050" dirty="0" err="1">
                <a:latin typeface="Amiri" panose="00000500000000000000" pitchFamily="2" charset="-78"/>
                <a:cs typeface="Amiri" panose="00000500000000000000" pitchFamily="2" charset="-78"/>
              </a:rPr>
              <a:t>الإختيار</a:t>
            </a:r>
            <a:r>
              <a:rPr lang="ar-DZ" sz="1050" dirty="0">
                <a:latin typeface="Amiri" panose="00000500000000000000" pitchFamily="2" charset="-78"/>
                <a:cs typeface="Amiri" panose="00000500000000000000" pitchFamily="2" charset="-78"/>
              </a:rPr>
              <a:t> بكرة القدم، ط1. </a:t>
            </a:r>
            <a:r>
              <a:rPr lang="ar-DZ" sz="1050" dirty="0" err="1">
                <a:latin typeface="Amiri" panose="00000500000000000000" pitchFamily="2" charset="-78"/>
                <a:cs typeface="Amiri" panose="00000500000000000000" pitchFamily="2" charset="-78"/>
              </a:rPr>
              <a:t>الإسكندرية.مصر</a:t>
            </a:r>
            <a:r>
              <a:rPr lang="ar-DZ" sz="1050" dirty="0">
                <a:latin typeface="Amiri" panose="00000500000000000000" pitchFamily="2" charset="-78"/>
                <a:cs typeface="Amiri" panose="00000500000000000000" pitchFamily="2" charset="-78"/>
              </a:rPr>
              <a:t>: ماهي للنشر والتوزيع</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أمر الله </a:t>
            </a:r>
            <a:r>
              <a:rPr lang="ar-DZ" sz="1050" dirty="0" err="1">
                <a:latin typeface="Amiri" panose="00000500000000000000" pitchFamily="2" charset="-78"/>
                <a:cs typeface="Amiri" panose="00000500000000000000" pitchFamily="2" charset="-78"/>
              </a:rPr>
              <a:t>البساطي</a:t>
            </a:r>
            <a:r>
              <a:rPr lang="ar-DZ" sz="1050" dirty="0">
                <a:latin typeface="Amiri" panose="00000500000000000000" pitchFamily="2" charset="-78"/>
                <a:cs typeface="Amiri" panose="00000500000000000000" pitchFamily="2" charset="-78"/>
              </a:rPr>
              <a:t>. (2001). الإعداد البدني الوظيفي في كرة القدم (التخطيط، تدريب، قباس). الإسكندرية .مصر: دار الجامعة الجديدة للنشر</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أبو العلا أحمد عبد الفتاح، محمد صبحي حسانين. (1997). </a:t>
            </a:r>
            <a:r>
              <a:rPr lang="ar-DZ" sz="1050" dirty="0" err="1">
                <a:latin typeface="Amiri" panose="00000500000000000000" pitchFamily="2" charset="-78"/>
                <a:cs typeface="Amiri" panose="00000500000000000000" pitchFamily="2" charset="-78"/>
              </a:rPr>
              <a:t>فزيولوجياومرفولوجيا</a:t>
            </a:r>
            <a:r>
              <a:rPr lang="ar-DZ" sz="1050" dirty="0">
                <a:latin typeface="Amiri" panose="00000500000000000000" pitchFamily="2" charset="-78"/>
                <a:cs typeface="Amiri" panose="00000500000000000000" pitchFamily="2" charset="-78"/>
              </a:rPr>
              <a:t> الرياضي وطرق القياس للتقويم، ط1. مصر: دار الفكر العربي</a:t>
            </a:r>
            <a:r>
              <a:rPr lang="en-US" sz="1050" dirty="0">
                <a:latin typeface="Amiri" panose="00000500000000000000" pitchFamily="2" charset="-78"/>
                <a:cs typeface="Amiri" panose="00000500000000000000" pitchFamily="2" charset="-78"/>
              </a:rPr>
              <a:t>.</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حياة السودان، إبراهيم عثمان. (2009). </a:t>
            </a:r>
            <a:r>
              <a:rPr lang="ar-DZ" sz="1050" dirty="0" err="1">
                <a:latin typeface="Amiri" panose="00000500000000000000" pitchFamily="2" charset="-78"/>
                <a:cs typeface="Amiri" panose="00000500000000000000" pitchFamily="2" charset="-78"/>
              </a:rPr>
              <a:t>الفزيولوجيا</a:t>
            </a:r>
            <a:r>
              <a:rPr lang="ar-DZ" sz="1050" dirty="0">
                <a:latin typeface="Amiri" panose="00000500000000000000" pitchFamily="2" charset="-78"/>
                <a:cs typeface="Amiri" panose="00000500000000000000" pitchFamily="2" charset="-78"/>
              </a:rPr>
              <a:t> في علم وظائف الأعضاء. مصر: مؤسسة شباب الجامعة</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علي البيك. (2008). أسس إعداد لاعبي كرة القدم. الإسكندرية .مصر: منشأة المعارف</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محمد إبراهيم شحاتة. (2008). دليل اللياقة البدنية (مبادئ اللياقة البدنية). مصر: المكتبة المصرية</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محمد حازم أبو يوسف. (2005). أسس </a:t>
            </a:r>
            <a:r>
              <a:rPr lang="ar-DZ" sz="1050" dirty="0" err="1">
                <a:latin typeface="Amiri" panose="00000500000000000000" pitchFamily="2" charset="-78"/>
                <a:cs typeface="Amiri" panose="00000500000000000000" pitchFamily="2" charset="-78"/>
              </a:rPr>
              <a:t>إختيار</a:t>
            </a:r>
            <a:r>
              <a:rPr lang="ar-DZ" sz="1050" dirty="0">
                <a:latin typeface="Amiri" panose="00000500000000000000" pitchFamily="2" charset="-78"/>
                <a:cs typeface="Amiri" panose="00000500000000000000" pitchFamily="2" charset="-78"/>
              </a:rPr>
              <a:t> الناشئين في كرة القدم. مصر: دار الوفاء لدنيا الطباعة والنشر</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محمد صبحي حسانين. (1998). أطلس تصنيف وتوصيف أنماط الأجسام، ط1. مصر: مركز الكتاب للنشر</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-محمد صبحي حسانين. (1996). القياس والتقويم في ت. ب. ر. الجزء الثاني، ط3. مصر: دار الفكر العربي</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محمد صبحي حسانين. (1995). أنماط أجسام أبطال الرياضة من الجنسين، ط1. مصر: دار الفكر العربي</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موفق أسعد محمود. (2009). التعليم والمهارات الأساسية في كرة القدم، ط2. الأردن: دار دجلة</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موفق مجيد المولى. (2000). الأساليب الحديثة في تدريب كرة القدم،ط1. </a:t>
            </a:r>
            <a:r>
              <a:rPr lang="ar-DZ" sz="1050" dirty="0" err="1">
                <a:latin typeface="Amiri" panose="00000500000000000000" pitchFamily="2" charset="-78"/>
                <a:cs typeface="Amiri" panose="00000500000000000000" pitchFamily="2" charset="-78"/>
              </a:rPr>
              <a:t>دارالفكر</a:t>
            </a:r>
            <a:r>
              <a:rPr lang="ar-DZ" sz="1050" dirty="0">
                <a:latin typeface="Amiri" panose="00000500000000000000" pitchFamily="2" charset="-78"/>
                <a:cs typeface="Amiri" panose="00000500000000000000" pitchFamily="2" charset="-78"/>
              </a:rPr>
              <a:t> للطباعة والنشر والتوزيع</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يوسف لازم كماش، صالح بشير أبو خيط. (2009). علم وظائف الأعضاء في المجال الرياضي. عمان: دار زهران للنشر والتوزيع</a:t>
            </a:r>
            <a:r>
              <a:rPr lang="en-US" sz="1050" dirty="0">
                <a:latin typeface="Amiri" panose="00000500000000000000" pitchFamily="2" charset="-78"/>
                <a:cs typeface="Amiri" panose="00000500000000000000" pitchFamily="2" charset="-78"/>
              </a:rPr>
              <a:t>.</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يوسف لازم كماش، صالح بشير سعد. (2006). الأسس </a:t>
            </a:r>
            <a:r>
              <a:rPr lang="ar-DZ" sz="1050" dirty="0" err="1">
                <a:latin typeface="Amiri" panose="00000500000000000000" pitchFamily="2" charset="-78"/>
                <a:cs typeface="Amiri" panose="00000500000000000000" pitchFamily="2" charset="-78"/>
              </a:rPr>
              <a:t>الفزيولوجية</a:t>
            </a:r>
            <a:r>
              <a:rPr lang="ar-DZ" sz="1050" dirty="0">
                <a:latin typeface="Amiri" panose="00000500000000000000" pitchFamily="2" charset="-78"/>
                <a:cs typeface="Amiri" panose="00000500000000000000" pitchFamily="2" charset="-78"/>
              </a:rPr>
              <a:t> للتدريب في كرة القدم. مصر: دار الوفاء لدنيا الطباعة والنشر</a:t>
            </a:r>
            <a:r>
              <a:rPr lang="en-US" sz="1050" dirty="0">
                <a:latin typeface="Amiri" panose="00000500000000000000" pitchFamily="2" charset="-78"/>
                <a:cs typeface="Amiri" panose="00000500000000000000" pitchFamily="2" charset="-78"/>
              </a:rPr>
              <a:t>.</a:t>
            </a:r>
            <a:endParaRPr lang="fr-FR" sz="1050" dirty="0">
              <a:latin typeface="Amiri" panose="00000500000000000000" pitchFamily="2" charset="-78"/>
              <a:cs typeface="Amiri" panose="00000500000000000000" pitchFamily="2" charset="-78"/>
            </a:endParaRPr>
          </a:p>
          <a:p>
            <a:pPr marL="0" indent="0">
              <a:buNone/>
            </a:pPr>
            <a:r>
              <a:rPr lang="fr-FR" sz="1050" dirty="0">
                <a:latin typeface="Amiri" panose="00000500000000000000" pitchFamily="2" charset="-78"/>
                <a:cs typeface="Amiri" panose="00000500000000000000" pitchFamily="2" charset="-78"/>
              </a:rPr>
              <a:t>-BRIKCI A et All. (1990). Techniques d’Evaluation Physiologiques des Athlètes. Alger: COA.</a:t>
            </a:r>
          </a:p>
          <a:p>
            <a:pPr marL="0" indent="0">
              <a:buNone/>
            </a:pPr>
            <a:r>
              <a:rPr lang="fr-FR" sz="1050" dirty="0">
                <a:latin typeface="Amiri" panose="00000500000000000000" pitchFamily="2" charset="-78"/>
                <a:cs typeface="Amiri" panose="00000500000000000000" pitchFamily="2" charset="-78"/>
              </a:rPr>
              <a:t>-CAZORLA G. (2006). Evaluation physique et Physiologique du Footballeurs et Orientation de sa Préparation physique. Paris.</a:t>
            </a:r>
          </a:p>
          <a:p>
            <a:pPr marL="0" indent="0">
              <a:buNone/>
            </a:pPr>
            <a:r>
              <a:rPr lang="fr-FR" sz="1050" dirty="0">
                <a:latin typeface="Amiri" panose="00000500000000000000" pitchFamily="2" charset="-78"/>
                <a:cs typeface="Amiri" panose="00000500000000000000" pitchFamily="2" charset="-78"/>
              </a:rPr>
              <a:t>-EBOUMOUA D. (2004). La </a:t>
            </a:r>
            <a:r>
              <a:rPr lang="fr-FR" sz="1050" dirty="0" err="1">
                <a:latin typeface="Amiri" panose="00000500000000000000" pitchFamily="2" charset="-78"/>
                <a:cs typeface="Amiri" panose="00000500000000000000" pitchFamily="2" charset="-78"/>
              </a:rPr>
              <a:t>Preparation</a:t>
            </a:r>
            <a:r>
              <a:rPr lang="fr-FR" sz="1050" dirty="0">
                <a:latin typeface="Amiri" panose="00000500000000000000" pitchFamily="2" charset="-78"/>
                <a:cs typeface="Amiri" panose="00000500000000000000" pitchFamily="2" charset="-78"/>
              </a:rPr>
              <a:t> Physique Spécifique du Footballeur par Compartiment de Jeu. Paris: THOT Expert.</a:t>
            </a:r>
          </a:p>
          <a:p>
            <a:pPr marL="0" indent="0">
              <a:buNone/>
            </a:pPr>
            <a:r>
              <a:rPr lang="fr-FR" sz="1050" dirty="0">
                <a:latin typeface="Amiri" panose="00000500000000000000" pitchFamily="2" charset="-78"/>
                <a:cs typeface="Amiri" panose="00000500000000000000" pitchFamily="2" charset="-78"/>
              </a:rPr>
              <a:t>-EMMANUEL VAN PRAAGH. (2008). Physiologie du Sport Enfant et Adolescent. Paris : </a:t>
            </a:r>
            <a:r>
              <a:rPr lang="fr-FR" sz="1050" dirty="0" err="1">
                <a:latin typeface="Amiri" panose="00000500000000000000" pitchFamily="2" charset="-78"/>
                <a:cs typeface="Amiri" panose="00000500000000000000" pitchFamily="2" charset="-78"/>
              </a:rPr>
              <a:t>Deboock</a:t>
            </a:r>
            <a:r>
              <a:rPr lang="fr-FR" sz="1050" dirty="0">
                <a:latin typeface="Amiri" panose="00000500000000000000" pitchFamily="2" charset="-78"/>
                <a:cs typeface="Amiri" panose="00000500000000000000" pitchFamily="2" charset="-78"/>
              </a:rPr>
              <a:t>.</a:t>
            </a:r>
          </a:p>
          <a:p>
            <a:pPr marL="0" indent="0">
              <a:buNone/>
            </a:pPr>
            <a:r>
              <a:rPr lang="fr-FR" sz="1050" dirty="0">
                <a:latin typeface="Amiri" panose="00000500000000000000" pitchFamily="2" charset="-78"/>
                <a:cs typeface="Amiri" panose="00000500000000000000" pitchFamily="2" charset="-78"/>
              </a:rPr>
              <a:t>-FREDERIC LAMBERTAIN. (2000). Football Préparation Physique Intégrée. </a:t>
            </a:r>
            <a:r>
              <a:rPr lang="fr-FR" sz="1050" dirty="0" err="1">
                <a:latin typeface="Amiri" panose="00000500000000000000" pitchFamily="2" charset="-78"/>
                <a:cs typeface="Amiri" panose="00000500000000000000" pitchFamily="2" charset="-78"/>
              </a:rPr>
              <a:t>paris:Amphora</a:t>
            </a:r>
            <a:r>
              <a:rPr lang="fr-FR" sz="1050" dirty="0">
                <a:latin typeface="Amiri" panose="00000500000000000000" pitchFamily="2" charset="-78"/>
                <a:cs typeface="Amiri" panose="00000500000000000000" pitchFamily="2" charset="-78"/>
              </a:rPr>
              <a:t>.</a:t>
            </a:r>
          </a:p>
          <a:p>
            <a:pPr marL="0" indent="0">
              <a:buNone/>
            </a:pPr>
            <a:r>
              <a:rPr lang="fr-FR" sz="1050" dirty="0">
                <a:latin typeface="Amiri" panose="00000500000000000000" pitchFamily="2" charset="-78"/>
                <a:cs typeface="Amiri" panose="00000500000000000000" pitchFamily="2" charset="-78"/>
              </a:rPr>
              <a:t>-JEAN PAUL ANCIEN. (2008). Football une Préparation Physique Programmé. </a:t>
            </a:r>
            <a:r>
              <a:rPr lang="fr-FR" sz="1050" dirty="0" err="1">
                <a:latin typeface="Amiri" panose="00000500000000000000" pitchFamily="2" charset="-78"/>
                <a:cs typeface="Amiri" panose="00000500000000000000" pitchFamily="2" charset="-78"/>
              </a:rPr>
              <a:t>Paris:Amphora</a:t>
            </a:r>
            <a:r>
              <a:rPr lang="fr-FR" sz="1050" dirty="0">
                <a:latin typeface="Amiri" panose="00000500000000000000" pitchFamily="2" charset="-78"/>
                <a:cs typeface="Amiri" panose="00000500000000000000" pitchFamily="2" charset="-78"/>
              </a:rPr>
              <a:t>.</a:t>
            </a:r>
          </a:p>
          <a:p>
            <a:pPr marL="0" indent="0">
              <a:buNone/>
            </a:pPr>
            <a:r>
              <a:rPr lang="ar-DZ" sz="1050" dirty="0">
                <a:latin typeface="Amiri" panose="00000500000000000000" pitchFamily="2" charset="-78"/>
                <a:cs typeface="Amiri" panose="00000500000000000000" pitchFamily="2" charset="-78"/>
              </a:rPr>
              <a:t>-</a:t>
            </a:r>
            <a:r>
              <a:rPr lang="fr-FR" sz="1050" dirty="0" err="1">
                <a:latin typeface="Amiri" panose="00000500000000000000" pitchFamily="2" charset="-78"/>
                <a:cs typeface="Amiri" panose="00000500000000000000" pitchFamily="2" charset="-78"/>
              </a:rPr>
              <a:t>Morrow</a:t>
            </a:r>
            <a:r>
              <a:rPr lang="fr-FR" sz="1050" dirty="0">
                <a:latin typeface="Amiri" panose="00000500000000000000" pitchFamily="2" charset="-78"/>
                <a:cs typeface="Amiri" panose="00000500000000000000" pitchFamily="2" charset="-78"/>
              </a:rPr>
              <a:t>, J. 2000. </a:t>
            </a:r>
            <a:r>
              <a:rPr lang="en-US" sz="1050" dirty="0">
                <a:latin typeface="Amiri" panose="00000500000000000000" pitchFamily="2" charset="-78"/>
                <a:cs typeface="Amiri" panose="00000500000000000000" pitchFamily="2" charset="-78"/>
              </a:rPr>
              <a:t>Measurement and </a:t>
            </a:r>
            <a:r>
              <a:rPr lang="en-US" sz="1050" dirty="0" err="1">
                <a:latin typeface="Amiri" panose="00000500000000000000" pitchFamily="2" charset="-78"/>
                <a:cs typeface="Amiri" panose="00000500000000000000" pitchFamily="2" charset="-78"/>
              </a:rPr>
              <a:t>Evealuation</a:t>
            </a:r>
            <a:r>
              <a:rPr lang="en-US" sz="1050" dirty="0">
                <a:latin typeface="Amiri" panose="00000500000000000000" pitchFamily="2" charset="-78"/>
                <a:cs typeface="Amiri" panose="00000500000000000000" pitchFamily="2" charset="-78"/>
              </a:rPr>
              <a:t> in </a:t>
            </a:r>
            <a:r>
              <a:rPr lang="en-US" sz="1050" dirty="0" err="1">
                <a:latin typeface="Amiri" panose="00000500000000000000" pitchFamily="2" charset="-78"/>
                <a:cs typeface="Amiri" panose="00000500000000000000" pitchFamily="2" charset="-78"/>
              </a:rPr>
              <a:t>HumanPerformance</a:t>
            </a:r>
            <a:r>
              <a:rPr lang="en-US" sz="1050" dirty="0">
                <a:latin typeface="Amiri" panose="00000500000000000000" pitchFamily="2" charset="-78"/>
                <a:cs typeface="Amiri" panose="00000500000000000000" pitchFamily="2" charset="-78"/>
              </a:rPr>
              <a:t>. Human </a:t>
            </a:r>
            <a:r>
              <a:rPr lang="en-US" sz="1050" dirty="0" err="1">
                <a:latin typeface="Amiri" panose="00000500000000000000" pitchFamily="2" charset="-78"/>
                <a:cs typeface="Amiri" panose="00000500000000000000" pitchFamily="2" charset="-78"/>
              </a:rPr>
              <a:t>kinetics.USA</a:t>
            </a:r>
            <a:r>
              <a:rPr lang="en-US" sz="1050" dirty="0">
                <a:latin typeface="Amiri" panose="00000500000000000000" pitchFamily="2" charset="-78"/>
                <a:cs typeface="Amiri" panose="00000500000000000000" pitchFamily="2" charset="-78"/>
              </a:rPr>
              <a:t>.</a:t>
            </a:r>
            <a:endParaRPr lang="fr-FR" sz="1050" dirty="0">
              <a:latin typeface="Amiri" panose="00000500000000000000" pitchFamily="2" charset="-78"/>
              <a:cs typeface="Amiri" panose="00000500000000000000" pitchFamily="2" charset="-78"/>
            </a:endParaRPr>
          </a:p>
          <a:p>
            <a:pPr algn="r"/>
            <a:r>
              <a:rPr lang="ar-DZ" sz="1050" dirty="0">
                <a:latin typeface="Amiri" panose="00000500000000000000" pitchFamily="2" charset="-78"/>
                <a:cs typeface="Amiri" panose="00000500000000000000" pitchFamily="2" charset="-78"/>
              </a:rPr>
              <a:t> </a:t>
            </a:r>
            <a:endParaRPr lang="fr-FR" sz="1050" dirty="0">
              <a:latin typeface="Amiri" panose="00000500000000000000" pitchFamily="2" charset="-78"/>
              <a:cs typeface="Amiri" panose="00000500000000000000" pitchFamily="2" charset="-78"/>
            </a:endParaRPr>
          </a:p>
          <a:p>
            <a:pPr marL="0" indent="0" algn="r">
              <a:buNone/>
            </a:pPr>
            <a:endParaRPr lang="fr-FR" sz="105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5657297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rot="20386111">
            <a:off x="999189" y="2733658"/>
            <a:ext cx="9601196" cy="1303867"/>
          </a:xfrm>
        </p:spPr>
        <p:txBody>
          <a:bodyPr/>
          <a:lstStyle/>
          <a:p>
            <a:r>
              <a:rPr lang="ar-DZ" dirty="0" smtClean="0"/>
              <a:t>شكرا على </a:t>
            </a:r>
            <a:r>
              <a:rPr lang="ar-DZ" dirty="0" err="1" smtClean="0"/>
              <a:t>الإنتباه</a:t>
            </a:r>
            <a:endParaRPr lang="fr-FR" dirty="0"/>
          </a:p>
        </p:txBody>
      </p:sp>
    </p:spTree>
    <p:extLst>
      <p:ext uri="{BB962C8B-B14F-4D97-AF65-F5344CB8AC3E}">
        <p14:creationId xmlns:p14="http://schemas.microsoft.com/office/powerpoint/2010/main" val="2848131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ar-SA" sz="4000" b="1" dirty="0" smtClean="0">
                <a:latin typeface="Amiri" panose="00000500000000000000" pitchFamily="2" charset="-78"/>
                <a:cs typeface="Amiri" panose="00000500000000000000" pitchFamily="2" charset="-78"/>
              </a:rPr>
              <a:t>المقدمة</a:t>
            </a:r>
            <a:r>
              <a:rPr lang="fr-FR" dirty="0"/>
              <a:t/>
            </a:r>
            <a:br>
              <a:rPr lang="fr-FR" dirty="0"/>
            </a:br>
            <a:endParaRPr lang="fr-FR" dirty="0"/>
          </a:p>
        </p:txBody>
      </p:sp>
      <p:sp>
        <p:nvSpPr>
          <p:cNvPr id="3" name="Espace réservé du contenu 2"/>
          <p:cNvSpPr>
            <a:spLocks noGrp="1"/>
          </p:cNvSpPr>
          <p:nvPr>
            <p:ph idx="1"/>
          </p:nvPr>
        </p:nvSpPr>
        <p:spPr>
          <a:xfrm>
            <a:off x="1205249" y="2402384"/>
            <a:ext cx="9601196" cy="3882505"/>
          </a:xfrm>
        </p:spPr>
        <p:txBody>
          <a:bodyPr>
            <a:noAutofit/>
          </a:bodyPr>
          <a:lstStyle/>
          <a:p>
            <a:pPr marL="0" indent="0" algn="r">
              <a:lnSpc>
                <a:spcPct val="120000"/>
              </a:lnSpc>
              <a:buNone/>
            </a:pPr>
            <a:r>
              <a:rPr lang="ar-DZ" sz="2000" dirty="0">
                <a:latin typeface="Amiri" panose="00000500000000000000" pitchFamily="2" charset="-78"/>
                <a:cs typeface="Amiri" panose="00000500000000000000" pitchFamily="2" charset="-78"/>
              </a:rPr>
              <a:t>ويؤكد (زكي محمد </a:t>
            </a:r>
            <a:r>
              <a:rPr lang="ar-DZ" sz="2000" dirty="0" err="1">
                <a:latin typeface="Amiri" panose="00000500000000000000" pitchFamily="2" charset="-78"/>
                <a:cs typeface="Amiri" panose="00000500000000000000" pitchFamily="2" charset="-78"/>
              </a:rPr>
              <a:t>محمد</a:t>
            </a:r>
            <a:r>
              <a:rPr lang="ar-DZ" sz="2000" dirty="0">
                <a:latin typeface="Amiri" panose="00000500000000000000" pitchFamily="2" charset="-78"/>
                <a:cs typeface="Amiri" panose="00000500000000000000" pitchFamily="2" charset="-78"/>
              </a:rPr>
              <a:t> حسن 2004، 11 :12)على أن الديناميكية العمرية تعني تطور ونمو لجميع الخصائص </a:t>
            </a:r>
            <a:r>
              <a:rPr lang="ar-DZ" sz="2000" dirty="0" err="1">
                <a:latin typeface="Amiri" panose="00000500000000000000" pitchFamily="2" charset="-78"/>
                <a:cs typeface="Amiri" panose="00000500000000000000" pitchFamily="2" charset="-78"/>
              </a:rPr>
              <a:t>المرفولوجية</a:t>
            </a:r>
            <a:r>
              <a:rPr lang="ar-DZ" sz="2000" dirty="0">
                <a:latin typeface="Amiri" panose="00000500000000000000" pitchFamily="2" charset="-78"/>
                <a:cs typeface="Amiri" panose="00000500000000000000" pitchFamily="2" charset="-78"/>
              </a:rPr>
              <a:t> وللصفات البدنية والنفسية وكذا الفسيولوجية وذلك من منطلق أن عمليات النمو والتطور عملية مستمرة وإن أي تقسيم ما هو إلا ظاهري لسهولة الدراسة من خلال توضيح </a:t>
            </a:r>
            <a:r>
              <a:rPr lang="ar-DZ" sz="2000" dirty="0" err="1">
                <a:latin typeface="Amiri" panose="00000500000000000000" pitchFamily="2" charset="-78"/>
                <a:cs typeface="Amiri" panose="00000500000000000000" pitchFamily="2" charset="-78"/>
              </a:rPr>
              <a:t>إرتفاع</a:t>
            </a:r>
            <a:r>
              <a:rPr lang="ar-DZ" sz="2000" dirty="0">
                <a:latin typeface="Amiri" panose="00000500000000000000" pitchFamily="2" charset="-78"/>
                <a:cs typeface="Amiri" panose="00000500000000000000" pitchFamily="2" charset="-78"/>
              </a:rPr>
              <a:t> أو </a:t>
            </a:r>
            <a:r>
              <a:rPr lang="ar-DZ" sz="2000" dirty="0" err="1">
                <a:latin typeface="Amiri" panose="00000500000000000000" pitchFamily="2" charset="-78"/>
                <a:cs typeface="Amiri" panose="00000500000000000000" pitchFamily="2" charset="-78"/>
              </a:rPr>
              <a:t>إنخفاض</a:t>
            </a:r>
            <a:r>
              <a:rPr lang="ar-DZ" sz="2000" dirty="0">
                <a:latin typeface="Amiri" panose="00000500000000000000" pitchFamily="2" charset="-78"/>
                <a:cs typeface="Amiri" panose="00000500000000000000" pitchFamily="2" charset="-78"/>
              </a:rPr>
              <a:t> أو ثبات خاصية أو صفة في مرحلة سنية معينة وفي النشاط الرياضي </a:t>
            </a:r>
            <a:r>
              <a:rPr lang="ar-DZ" sz="2000" dirty="0" err="1">
                <a:latin typeface="Amiri" panose="00000500000000000000" pitchFamily="2" charset="-78"/>
                <a:cs typeface="Amiri" panose="00000500000000000000" pitchFamily="2" charset="-78"/>
              </a:rPr>
              <a:t>بإعتباره</a:t>
            </a:r>
            <a:r>
              <a:rPr lang="ar-DZ" sz="2000" dirty="0">
                <a:latin typeface="Amiri" panose="00000500000000000000" pitchFamily="2" charset="-78"/>
                <a:cs typeface="Amiri" panose="00000500000000000000" pitchFamily="2" charset="-78"/>
              </a:rPr>
              <a:t> مجالا خصب لدراسة الكائن الحي بيولوجيا نرى أن معدلات نمو الرياضيين ترتبط </a:t>
            </a:r>
            <a:r>
              <a:rPr lang="ar-DZ" sz="2000" dirty="0" err="1">
                <a:latin typeface="Amiri" panose="00000500000000000000" pitchFamily="2" charset="-78"/>
                <a:cs typeface="Amiri" panose="00000500000000000000" pitchFamily="2" charset="-78"/>
              </a:rPr>
              <a:t>إرتباطا</a:t>
            </a:r>
            <a:r>
              <a:rPr lang="ar-DZ" sz="2000" dirty="0">
                <a:latin typeface="Amiri" panose="00000500000000000000" pitchFamily="2" charset="-78"/>
                <a:cs typeface="Amiri" panose="00000500000000000000" pitchFamily="2" charset="-78"/>
              </a:rPr>
              <a:t> كبيرا بنوع النشاط الممارس ويوضح متخصصي هذا المجال أن دراسة ديناميكية النمو البدني تمثل معنى عمليا في بناء عملية التدريب الرياضي على أساس علمي صحيح ويتفقوا على أنها تسهم إلى حد كبير في تحديد النشاط الملائم بالإضافة إلى المساعدة في إمكانية إظهار أقصى </a:t>
            </a:r>
            <a:r>
              <a:rPr lang="ar-DZ" sz="2000" dirty="0" err="1">
                <a:latin typeface="Amiri" panose="00000500000000000000" pitchFamily="2" charset="-78"/>
                <a:cs typeface="Amiri" panose="00000500000000000000" pitchFamily="2" charset="-78"/>
              </a:rPr>
              <a:t>إستطاعة</a:t>
            </a:r>
            <a:r>
              <a:rPr lang="ar-DZ" sz="2000" dirty="0">
                <a:latin typeface="Amiri" panose="00000500000000000000" pitchFamily="2" charset="-78"/>
                <a:cs typeface="Amiri" panose="00000500000000000000" pitchFamily="2" charset="-78"/>
              </a:rPr>
              <a:t> ممكنة لجسم اللاعب من خلال تكوينه ويشير (كمال عبد الحميد إسماعيل ،أسامة كامل راتب 1986، 53) أنه تكاد تجمع المعلومات على أن لاعبي الأنشطة الرياضية المختلفة يتميزن بخصائص جسمية ، وظيفية وبدنية تميزهم على غيرهم ، بل إن هذا التميز قائم فيما بين لاعبي النشاط الواحد فمثلا في كرة القدم تفرض مراكز معينة تتمثل  في حراس المرمى ، مركز الدفاع ، الوسط والهجوم </a:t>
            </a:r>
            <a:endParaRPr lang="fr-FR" sz="20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888024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3600" dirty="0" smtClean="0">
                <a:latin typeface="Amiri" panose="00000500000000000000" pitchFamily="2" charset="-78"/>
                <a:cs typeface="Amiri" panose="00000500000000000000" pitchFamily="2" charset="-78"/>
              </a:rPr>
              <a:t>الإشكالية </a:t>
            </a: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094704" y="2472744"/>
            <a:ext cx="10225825" cy="3696236"/>
          </a:xfrm>
        </p:spPr>
        <p:txBody>
          <a:bodyPr>
            <a:noAutofit/>
          </a:bodyPr>
          <a:lstStyle/>
          <a:p>
            <a:pPr marL="0" indent="0" algn="r" rtl="1">
              <a:buNone/>
            </a:pPr>
            <a:r>
              <a:rPr lang="ar-DZ" sz="1400" smtClean="0">
                <a:latin typeface="Amiri" panose="00000500000000000000" pitchFamily="2" charset="-78"/>
                <a:cs typeface="Amiri" panose="00000500000000000000" pitchFamily="2" charset="-78"/>
              </a:rPr>
              <a:t>رغم </a:t>
            </a:r>
            <a:r>
              <a:rPr lang="ar-DZ" sz="1400" dirty="0" err="1">
                <a:latin typeface="Amiri" panose="00000500000000000000" pitchFamily="2" charset="-78"/>
                <a:cs typeface="Amiri" panose="00000500000000000000" pitchFamily="2" charset="-78"/>
              </a:rPr>
              <a:t>الإستعراض</a:t>
            </a:r>
            <a:r>
              <a:rPr lang="ar-DZ" sz="1400" dirty="0">
                <a:latin typeface="Amiri" panose="00000500000000000000" pitchFamily="2" charset="-78"/>
                <a:cs typeface="Amiri" panose="00000500000000000000" pitchFamily="2" charset="-78"/>
              </a:rPr>
              <a:t> المرجعي في هذا المجال الحيوي والهام قد أكد مرارا وجود علاقة وثيقة بين الخصائص والقياسات الجسمية والتفوق في ممارسة نوع معين من النشاط الرياضي لذلك فإن تحديد الخصائص المثالية الخاصة بتكوين الجسم لأي نشاط رياضي هي ضرورية ، ومن هنا فإن الدراسة التي نحن بصددها قد تساعدنا في إعطاء تصور عام عن مدى صلاحية التكوين </a:t>
            </a:r>
            <a:r>
              <a:rPr lang="ar-DZ" sz="1400" dirty="0" err="1">
                <a:latin typeface="Amiri" panose="00000500000000000000" pitchFamily="2" charset="-78"/>
                <a:cs typeface="Amiri" panose="00000500000000000000" pitchFamily="2" charset="-78"/>
              </a:rPr>
              <a:t>المرفولوجي</a:t>
            </a:r>
            <a:r>
              <a:rPr lang="ar-DZ" sz="1400" dirty="0">
                <a:latin typeface="Amiri" panose="00000500000000000000" pitchFamily="2" charset="-78"/>
                <a:cs typeface="Amiri" panose="00000500000000000000" pitchFamily="2" charset="-78"/>
              </a:rPr>
              <a:t> وأثاره على </a:t>
            </a:r>
            <a:r>
              <a:rPr lang="ar-DZ" sz="1400" dirty="0" err="1">
                <a:latin typeface="Amiri" panose="00000500000000000000" pitchFamily="2" charset="-78"/>
                <a:cs typeface="Amiri" panose="00000500000000000000" pitchFamily="2" charset="-78"/>
              </a:rPr>
              <a:t>على</a:t>
            </a:r>
            <a:r>
              <a:rPr lang="ar-DZ" sz="1400" dirty="0">
                <a:latin typeface="Amiri" panose="00000500000000000000" pitchFamily="2" charset="-78"/>
                <a:cs typeface="Amiri" panose="00000500000000000000" pitchFamily="2" charset="-78"/>
              </a:rPr>
              <a:t> اللاعب حيث يتطلب الأداء الجيد في كرة القدم كفاءة وظيفية عالية للتكيف مع متطلبات التدريب و المنافسة وتكوين </a:t>
            </a:r>
            <a:r>
              <a:rPr lang="ar-DZ" sz="1400" dirty="0" err="1">
                <a:latin typeface="Amiri" panose="00000500000000000000" pitchFamily="2" charset="-78"/>
                <a:cs typeface="Amiri" panose="00000500000000000000" pitchFamily="2" charset="-78"/>
              </a:rPr>
              <a:t>مرفولوجي</a:t>
            </a:r>
            <a:r>
              <a:rPr lang="ar-DZ" sz="1400" dirty="0">
                <a:latin typeface="Amiri" panose="00000500000000000000" pitchFamily="2" charset="-78"/>
                <a:cs typeface="Amiri" panose="00000500000000000000" pitchFamily="2" charset="-78"/>
              </a:rPr>
              <a:t> مناسب لمركز اللعب لضمان </a:t>
            </a:r>
            <a:r>
              <a:rPr lang="ar-DZ" sz="1400" dirty="0" err="1">
                <a:latin typeface="Amiri" panose="00000500000000000000" pitchFamily="2" charset="-78"/>
                <a:cs typeface="Amiri" panose="00000500000000000000" pitchFamily="2" charset="-78"/>
              </a:rPr>
              <a:t>التكامل،ولما</a:t>
            </a:r>
            <a:r>
              <a:rPr lang="ar-DZ" sz="1400" dirty="0">
                <a:latin typeface="Amiri" panose="00000500000000000000" pitchFamily="2" charset="-78"/>
                <a:cs typeface="Amiri" panose="00000500000000000000" pitchFamily="2" charset="-78"/>
              </a:rPr>
              <a:t> كان </a:t>
            </a:r>
            <a:r>
              <a:rPr lang="ar-DZ" sz="1400" dirty="0" err="1">
                <a:latin typeface="Amiri" panose="00000500000000000000" pitchFamily="2" charset="-78"/>
                <a:cs typeface="Amiri" panose="00000500000000000000" pitchFamily="2" charset="-78"/>
              </a:rPr>
              <a:t>الإنتقاء</a:t>
            </a:r>
            <a:r>
              <a:rPr lang="ar-DZ" sz="1400" dirty="0">
                <a:latin typeface="Amiri" panose="00000500000000000000" pitchFamily="2" charset="-78"/>
                <a:cs typeface="Amiri" panose="00000500000000000000" pitchFamily="2" charset="-78"/>
              </a:rPr>
              <a:t> يقرر مدى صلاحية اللاعب فإن هذا غير كافي بل يجب الاهتمام بتحديد مستويات معيارية للاعبين حسب مراكزهم خلال الموسم الرياضي لمراقبة العملية التدريبية و </a:t>
            </a:r>
            <a:r>
              <a:rPr lang="ar-DZ" sz="1400" dirty="0" err="1">
                <a:latin typeface="Amiri" panose="00000500000000000000" pitchFamily="2" charset="-78"/>
                <a:cs typeface="Amiri" panose="00000500000000000000" pitchFamily="2" charset="-78"/>
              </a:rPr>
              <a:t>لإختيار</a:t>
            </a:r>
            <a:r>
              <a:rPr lang="ar-DZ" sz="1400" dirty="0">
                <a:latin typeface="Amiri" panose="00000500000000000000" pitchFamily="2" charset="-78"/>
                <a:cs typeface="Amiri" panose="00000500000000000000" pitchFamily="2" charset="-78"/>
              </a:rPr>
              <a:t> أفضل العناصر لتمثيل الفريق حيث أن تحديد المستوى من أهم المراحل نحو الإعداد للقمة حسب عبد الباسط محمد عبد الحليم وعادل ابراهيم(2001)،وتعتبر المستويات المعيارية أنسب الطرق لتقييم مستوى الأداء وذلك حسب فراج توفيق (2002) الذي أكد على أهمية التقويم الموضوعي </a:t>
            </a:r>
            <a:r>
              <a:rPr lang="ar-DZ" sz="1400" dirty="0" err="1">
                <a:latin typeface="Amiri" panose="00000500000000000000" pitchFamily="2" charset="-78"/>
                <a:cs typeface="Amiri" panose="00000500000000000000" pitchFamily="2" charset="-78"/>
              </a:rPr>
              <a:t>بإستخدام</a:t>
            </a:r>
            <a:r>
              <a:rPr lang="ar-DZ" sz="1400" dirty="0">
                <a:latin typeface="Amiri" panose="00000500000000000000" pitchFamily="2" charset="-78"/>
                <a:cs typeface="Amiri" panose="00000500000000000000" pitchFamily="2" charset="-78"/>
              </a:rPr>
              <a:t> المستويات المعيارية </a:t>
            </a:r>
            <a:r>
              <a:rPr lang="ar-DZ" sz="1400" b="1" dirty="0">
                <a:latin typeface="Amiri" panose="00000500000000000000" pitchFamily="2" charset="-78"/>
                <a:cs typeface="Amiri" panose="00000500000000000000" pitchFamily="2" charset="-78"/>
              </a:rPr>
              <a:t>و</a:t>
            </a:r>
            <a:r>
              <a:rPr lang="ar-DZ" sz="1400" dirty="0">
                <a:latin typeface="Amiri" panose="00000500000000000000" pitchFamily="2" charset="-78"/>
                <a:cs typeface="Amiri" panose="00000500000000000000" pitchFamily="2" charset="-78"/>
              </a:rPr>
              <a:t>لقد شهدت كرة القدم تطورا أدى إلى تغير أسلوب اللعب نتيجة لتعدد طرائق اللعب الحديثة حيث </a:t>
            </a:r>
            <a:r>
              <a:rPr lang="ar-DZ" sz="1400" dirty="0" err="1">
                <a:latin typeface="Amiri" panose="00000500000000000000" pitchFamily="2" charset="-78"/>
                <a:cs typeface="Amiri" panose="00000500000000000000" pitchFamily="2" charset="-78"/>
              </a:rPr>
              <a:t>إزدادت</a:t>
            </a:r>
            <a:r>
              <a:rPr lang="ar-DZ" sz="1400" dirty="0">
                <a:latin typeface="Amiri" panose="00000500000000000000" pitchFamily="2" charset="-78"/>
                <a:cs typeface="Amiri" panose="00000500000000000000" pitchFamily="2" charset="-78"/>
              </a:rPr>
              <a:t> المتطلبات للوصول إلى المستويات العالية وتعتبر الخصائص الجسمية  إحدى المتطلبات المكملة للوصول إلى المستويات العالية ، ففي حالة تساوي جميع العوامل الأخرى فإن الفرد اللائق تشريحيا يتفوق على غيره ، ويقول</a:t>
            </a:r>
            <a:r>
              <a:rPr lang="ar-SA" sz="1400" dirty="0">
                <a:latin typeface="Amiri" panose="00000500000000000000" pitchFamily="2" charset="-78"/>
                <a:cs typeface="Amiri" panose="00000500000000000000" pitchFamily="2" charset="-78"/>
              </a:rPr>
              <a:t> (موفق أسعد محمود 2009، 86)</a:t>
            </a:r>
            <a:r>
              <a:rPr lang="ar-DZ" sz="1400" dirty="0">
                <a:latin typeface="Amiri" panose="00000500000000000000" pitchFamily="2" charset="-78"/>
                <a:cs typeface="Amiri" panose="00000500000000000000" pitchFamily="2" charset="-78"/>
              </a:rPr>
              <a:t> نقلا عن </a:t>
            </a:r>
            <a:r>
              <a:rPr lang="ar-DZ" sz="1400" dirty="0" err="1">
                <a:latin typeface="Amiri" panose="00000500000000000000" pitchFamily="2" charset="-78"/>
                <a:cs typeface="Amiri" panose="00000500000000000000" pitchFamily="2" charset="-78"/>
              </a:rPr>
              <a:t>ديشل</a:t>
            </a:r>
            <a:r>
              <a:rPr lang="fr-FR" sz="1400" dirty="0">
                <a:latin typeface="Amiri" panose="00000500000000000000" pitchFamily="2" charset="-78"/>
                <a:cs typeface="Amiri" panose="00000500000000000000" pitchFamily="2" charset="-78"/>
              </a:rPr>
              <a:t>(DECHEL)</a:t>
            </a:r>
            <a:r>
              <a:rPr lang="ar-DZ" sz="1400" dirty="0">
                <a:latin typeface="Amiri" panose="00000500000000000000" pitchFamily="2" charset="-78"/>
                <a:cs typeface="Amiri" panose="00000500000000000000" pitchFamily="2" charset="-78"/>
              </a:rPr>
              <a:t> أن لاعبي كرة القدم أكثر اللاعبين طولا وأخفهم وزنا ، وتعتبر طريقة بناء الجسم ووزنه وطوله عوامل لا يمكن تجاهلها عند </a:t>
            </a:r>
            <a:r>
              <a:rPr lang="ar-DZ" sz="1400" dirty="0" err="1">
                <a:latin typeface="Amiri" panose="00000500000000000000" pitchFamily="2" charset="-78"/>
                <a:cs typeface="Amiri" panose="00000500000000000000" pitchFamily="2" charset="-78"/>
              </a:rPr>
              <a:t>الإختيار</a:t>
            </a:r>
            <a:r>
              <a:rPr lang="ar-DZ" sz="1400" dirty="0">
                <a:latin typeface="Amiri" panose="00000500000000000000" pitchFamily="2" charset="-78"/>
                <a:cs typeface="Amiri" panose="00000500000000000000" pitchFamily="2" charset="-78"/>
              </a:rPr>
              <a:t> إلى جانب المواصفات الجسمية المهمة فإن للتدريب الرياضي دور فعال في التأثير على مستوى وأداء اللاعب حيث يؤدي إلى حدوث تغيرات </a:t>
            </a:r>
            <a:r>
              <a:rPr lang="ar-DZ" sz="1400" dirty="0" err="1">
                <a:latin typeface="Amiri" panose="00000500000000000000" pitchFamily="2" charset="-78"/>
                <a:cs typeface="Amiri" panose="00000500000000000000" pitchFamily="2" charset="-78"/>
              </a:rPr>
              <a:t>مرفولوجية</a:t>
            </a:r>
            <a:r>
              <a:rPr lang="ar-DZ" sz="1400" dirty="0">
                <a:latin typeface="Amiri" panose="00000500000000000000" pitchFamily="2" charset="-78"/>
                <a:cs typeface="Amiri" panose="00000500000000000000" pitchFamily="2" charset="-78"/>
              </a:rPr>
              <a:t> تتعلق بنسبة الدهون ووزن الجسم لذا فالمواصفات الجسمية لها أهمية كبيرة في </a:t>
            </a:r>
            <a:r>
              <a:rPr lang="ar-DZ" sz="1400" dirty="0" err="1">
                <a:latin typeface="Amiri" panose="00000500000000000000" pitchFamily="2" charset="-78"/>
                <a:cs typeface="Amiri" panose="00000500000000000000" pitchFamily="2" charset="-78"/>
              </a:rPr>
              <a:t>الأنشطةالرياضية،وبما</a:t>
            </a:r>
            <a:r>
              <a:rPr lang="ar-DZ" sz="1400" dirty="0">
                <a:latin typeface="Amiri" panose="00000500000000000000" pitchFamily="2" charset="-78"/>
                <a:cs typeface="Amiri" panose="00000500000000000000" pitchFamily="2" charset="-78"/>
              </a:rPr>
              <a:t> أن مرحلة المراهقة تظهر فيها تغيرات من ناحية الشكل و الوظيفة </a:t>
            </a:r>
            <a:r>
              <a:rPr lang="ar-DZ" sz="1400" dirty="0" err="1">
                <a:latin typeface="Amiri" panose="00000500000000000000" pitchFamily="2" charset="-78"/>
                <a:cs typeface="Amiri" panose="00000500000000000000" pitchFamily="2" charset="-78"/>
              </a:rPr>
              <a:t>إخترنا</a:t>
            </a:r>
            <a:r>
              <a:rPr lang="ar-DZ" sz="1400" dirty="0">
                <a:latin typeface="Amiri" panose="00000500000000000000" pitchFamily="2" charset="-78"/>
                <a:cs typeface="Amiri" panose="00000500000000000000" pitchFamily="2" charset="-78"/>
              </a:rPr>
              <a:t> فئة أقل من 18 سنة حيث تظهر مختلف الدلالات </a:t>
            </a:r>
            <a:r>
              <a:rPr lang="ar-DZ" sz="1400" dirty="0" err="1">
                <a:latin typeface="Amiri" panose="00000500000000000000" pitchFamily="2" charset="-78"/>
                <a:cs typeface="Amiri" panose="00000500000000000000" pitchFamily="2" charset="-78"/>
              </a:rPr>
              <a:t>المرفولوجية</a:t>
            </a:r>
            <a:r>
              <a:rPr lang="ar-DZ" sz="1400" dirty="0">
                <a:latin typeface="Amiri" panose="00000500000000000000" pitchFamily="2" charset="-78"/>
                <a:cs typeface="Amiri" panose="00000500000000000000" pitchFamily="2" charset="-78"/>
              </a:rPr>
              <a:t> بصورة واضحة و مدى </a:t>
            </a:r>
            <a:r>
              <a:rPr lang="ar-DZ" sz="1400" dirty="0" err="1">
                <a:latin typeface="Amiri" panose="00000500000000000000" pitchFamily="2" charset="-78"/>
                <a:cs typeface="Amiri" panose="00000500000000000000" pitchFamily="2" charset="-78"/>
              </a:rPr>
              <a:t>إنعكاسها</a:t>
            </a:r>
            <a:r>
              <a:rPr lang="ar-DZ" sz="1400" dirty="0">
                <a:latin typeface="Amiri" panose="00000500000000000000" pitchFamily="2" charset="-78"/>
                <a:cs typeface="Amiri" panose="00000500000000000000" pitchFamily="2" charset="-78"/>
              </a:rPr>
              <a:t> على الجانب الوظيفي لذلك نبحث عن هذا التغير </a:t>
            </a:r>
            <a:r>
              <a:rPr lang="ar-DZ" sz="1400" dirty="0" err="1">
                <a:latin typeface="Amiri" panose="00000500000000000000" pitchFamily="2" charset="-78"/>
                <a:cs typeface="Amiri" panose="00000500000000000000" pitchFamily="2" charset="-78"/>
              </a:rPr>
              <a:t>المرفولوجي</a:t>
            </a:r>
            <a:r>
              <a:rPr lang="ar-DZ" sz="1400" dirty="0">
                <a:latin typeface="Amiri" panose="00000500000000000000" pitchFamily="2" charset="-78"/>
                <a:cs typeface="Amiri" panose="00000500000000000000" pitchFamily="2" charset="-78"/>
              </a:rPr>
              <a:t> هل </a:t>
            </a:r>
            <a:r>
              <a:rPr lang="ar-DZ" sz="1400" dirty="0" err="1">
                <a:latin typeface="Amiri" panose="00000500000000000000" pitchFamily="2" charset="-78"/>
                <a:cs typeface="Amiri" panose="00000500000000000000" pitchFamily="2" charset="-78"/>
              </a:rPr>
              <a:t>يواكبه</a:t>
            </a:r>
            <a:r>
              <a:rPr lang="ar-DZ" sz="1400" dirty="0">
                <a:latin typeface="Amiri" panose="00000500000000000000" pitchFamily="2" charset="-78"/>
                <a:cs typeface="Amiri" panose="00000500000000000000" pitchFamily="2" charset="-78"/>
              </a:rPr>
              <a:t> تغير وظيفي مثالي ؟وإلى أي مدى تتأثر الأجهزة الوظيفية للجسم بالتكوين </a:t>
            </a:r>
            <a:r>
              <a:rPr lang="ar-DZ" sz="1400" dirty="0" err="1">
                <a:latin typeface="Amiri" panose="00000500000000000000" pitchFamily="2" charset="-78"/>
                <a:cs typeface="Amiri" panose="00000500000000000000" pitchFamily="2" charset="-78"/>
              </a:rPr>
              <a:t>المرفولوجي</a:t>
            </a:r>
            <a:r>
              <a:rPr lang="ar-DZ" sz="1400" b="1" dirty="0" err="1">
                <a:latin typeface="Amiri" panose="00000500000000000000" pitchFamily="2" charset="-78"/>
                <a:cs typeface="Amiri" panose="00000500000000000000" pitchFamily="2" charset="-78"/>
              </a:rPr>
              <a:t>ولذلك</a:t>
            </a:r>
            <a:r>
              <a:rPr lang="ar-DZ" sz="1400" b="1" dirty="0">
                <a:latin typeface="Amiri" panose="00000500000000000000" pitchFamily="2" charset="-78"/>
                <a:cs typeface="Amiri" panose="00000500000000000000" pitchFamily="2" charset="-78"/>
              </a:rPr>
              <a:t> نطرح التساؤلات التالية</a:t>
            </a:r>
            <a:r>
              <a:rPr lang="ar-DZ" sz="1400" dirty="0">
                <a:latin typeface="Amiri" panose="00000500000000000000" pitchFamily="2" charset="-78"/>
                <a:cs typeface="Amiri" panose="00000500000000000000" pitchFamily="2" charset="-78"/>
              </a:rPr>
              <a:t>:</a:t>
            </a:r>
            <a:endParaRPr lang="fr-FR" sz="1400" dirty="0">
              <a:latin typeface="Amiri" panose="00000500000000000000" pitchFamily="2" charset="-78"/>
              <a:cs typeface="Amiri" panose="00000500000000000000" pitchFamily="2" charset="-78"/>
            </a:endParaRPr>
          </a:p>
          <a:p>
            <a:pPr marL="0" indent="0" algn="r" rtl="1">
              <a:buNone/>
            </a:pPr>
            <a:r>
              <a:rPr lang="ar-DZ" sz="1400" dirty="0">
                <a:latin typeface="Amiri" panose="00000500000000000000" pitchFamily="2" charset="-78"/>
                <a:cs typeface="Amiri" panose="00000500000000000000" pitchFamily="2" charset="-78"/>
              </a:rPr>
              <a:t>-</a:t>
            </a:r>
            <a:r>
              <a:rPr lang="ar-DZ" sz="1400" b="1" dirty="0">
                <a:solidFill>
                  <a:srgbClr val="FF0000"/>
                </a:solidFill>
                <a:latin typeface="Amiri" panose="00000500000000000000" pitchFamily="2" charset="-78"/>
                <a:cs typeface="Amiri" panose="00000500000000000000" pitchFamily="2" charset="-78"/>
              </a:rPr>
              <a:t>هل تحديد مستويات معيارية يساعد في تحديد نقاط القوة والضعف ؟</a:t>
            </a:r>
            <a:r>
              <a:rPr lang="ar-DZ" sz="1400" b="1" dirty="0" err="1">
                <a:solidFill>
                  <a:srgbClr val="FF0000"/>
                </a:solidFill>
                <a:latin typeface="Amiri" panose="00000500000000000000" pitchFamily="2" charset="-78"/>
                <a:cs typeface="Amiri" panose="00000500000000000000" pitchFamily="2" charset="-78"/>
              </a:rPr>
              <a:t>وماهو</a:t>
            </a:r>
            <a:r>
              <a:rPr lang="ar-DZ" sz="1400" b="1" dirty="0">
                <a:solidFill>
                  <a:srgbClr val="FF0000"/>
                </a:solidFill>
                <a:latin typeface="Amiri" panose="00000500000000000000" pitchFamily="2" charset="-78"/>
                <a:cs typeface="Amiri" panose="00000500000000000000" pitchFamily="2" charset="-78"/>
              </a:rPr>
              <a:t> مستوى عينة البحث </a:t>
            </a:r>
            <a:r>
              <a:rPr lang="ar-DZ" sz="1400" b="1" dirty="0" err="1">
                <a:solidFill>
                  <a:srgbClr val="FF0000"/>
                </a:solidFill>
                <a:latin typeface="Amiri" panose="00000500000000000000" pitchFamily="2" charset="-78"/>
                <a:cs typeface="Amiri" panose="00000500000000000000" pitchFamily="2" charset="-78"/>
              </a:rPr>
              <a:t>مرفولوجيا</a:t>
            </a:r>
            <a:r>
              <a:rPr lang="ar-DZ" sz="1400" b="1" dirty="0">
                <a:solidFill>
                  <a:srgbClr val="FF0000"/>
                </a:solidFill>
                <a:latin typeface="Amiri" panose="00000500000000000000" pitchFamily="2" charset="-78"/>
                <a:cs typeface="Amiri" panose="00000500000000000000" pitchFamily="2" charset="-78"/>
              </a:rPr>
              <a:t> ووظيفيا؟</a:t>
            </a:r>
            <a:endParaRPr lang="fr-FR" sz="1400" b="1" dirty="0">
              <a:solidFill>
                <a:srgbClr val="FF0000"/>
              </a:solidFill>
              <a:latin typeface="Amiri" panose="00000500000000000000" pitchFamily="2" charset="-78"/>
              <a:cs typeface="Amiri" panose="00000500000000000000" pitchFamily="2" charset="-78"/>
            </a:endParaRPr>
          </a:p>
          <a:p>
            <a:pPr marL="0" indent="0" algn="r" rtl="1">
              <a:buNone/>
            </a:pPr>
            <a:r>
              <a:rPr lang="ar-DZ" sz="1400" b="1" dirty="0">
                <a:solidFill>
                  <a:srgbClr val="FF0000"/>
                </a:solidFill>
                <a:latin typeface="Amiri" panose="00000500000000000000" pitchFamily="2" charset="-78"/>
                <a:cs typeface="Amiri" panose="00000500000000000000" pitchFamily="2" charset="-78"/>
              </a:rPr>
              <a:t>-</a:t>
            </a:r>
            <a:r>
              <a:rPr lang="ar-DZ" sz="1400" b="1" dirty="0" smtClean="0">
                <a:solidFill>
                  <a:srgbClr val="FF0000"/>
                </a:solidFill>
                <a:latin typeface="Amiri" panose="00000500000000000000" pitchFamily="2" charset="-78"/>
                <a:cs typeface="Amiri" panose="00000500000000000000" pitchFamily="2" charset="-78"/>
              </a:rPr>
              <a:t>هل </a:t>
            </a:r>
            <a:r>
              <a:rPr lang="ar-DZ" sz="1400" b="1" dirty="0">
                <a:solidFill>
                  <a:srgbClr val="FF0000"/>
                </a:solidFill>
                <a:latin typeface="Amiri" panose="00000500000000000000" pitchFamily="2" charset="-78"/>
                <a:cs typeface="Amiri" panose="00000500000000000000" pitchFamily="2" charset="-78"/>
              </a:rPr>
              <a:t>الكفاءة الوظيفية العالية ترتبط بالمستوى الجيد للتكوين </a:t>
            </a:r>
            <a:r>
              <a:rPr lang="ar-DZ" sz="1400" b="1" dirty="0" err="1">
                <a:solidFill>
                  <a:srgbClr val="FF0000"/>
                </a:solidFill>
                <a:latin typeface="Amiri" panose="00000500000000000000" pitchFamily="2" charset="-78"/>
                <a:cs typeface="Amiri" panose="00000500000000000000" pitchFamily="2" charset="-78"/>
              </a:rPr>
              <a:t>المرفولوجي</a:t>
            </a:r>
            <a:r>
              <a:rPr lang="ar-DZ" sz="1400" b="1" dirty="0">
                <a:solidFill>
                  <a:srgbClr val="FF0000"/>
                </a:solidFill>
                <a:latin typeface="Amiri" panose="00000500000000000000" pitchFamily="2" charset="-78"/>
                <a:cs typeface="Amiri" panose="00000500000000000000" pitchFamily="2" charset="-78"/>
              </a:rPr>
              <a:t> ؟</a:t>
            </a:r>
            <a:endParaRPr lang="fr-FR" sz="1400" b="1" dirty="0">
              <a:solidFill>
                <a:srgbClr val="FF0000"/>
              </a:solidFill>
              <a:latin typeface="Amiri" panose="00000500000000000000" pitchFamily="2" charset="-78"/>
              <a:cs typeface="Amiri" panose="00000500000000000000" pitchFamily="2" charset="-78"/>
            </a:endParaRPr>
          </a:p>
          <a:p>
            <a:pPr algn="r"/>
            <a:endParaRPr lang="fr-FR" sz="14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7069088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latin typeface="Amiri" panose="00000500000000000000" pitchFamily="2" charset="-78"/>
                <a:cs typeface="Amiri" panose="00000500000000000000" pitchFamily="2" charset="-78"/>
              </a:rPr>
              <a:t>الأهداف</a:t>
            </a:r>
            <a:endParaRPr lang="fr-FR"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556932"/>
            <a:ext cx="9291033" cy="3318936"/>
          </a:xfrm>
        </p:spPr>
        <p:txBody>
          <a:bodyPr/>
          <a:lstStyle/>
          <a:p>
            <a:pPr marL="0" indent="0" algn="r">
              <a:buNone/>
            </a:pPr>
            <a:r>
              <a:rPr lang="ar-DZ" dirty="0">
                <a:latin typeface="Amiri" panose="00000500000000000000" pitchFamily="2" charset="-78"/>
                <a:cs typeface="Amiri" panose="00000500000000000000" pitchFamily="2" charset="-78"/>
              </a:rPr>
              <a:t>ومن خلال الدراسة نهدف إلى تحديد مستويات معيارية للخصائص </a:t>
            </a:r>
            <a:r>
              <a:rPr lang="ar-DZ" dirty="0" err="1">
                <a:latin typeface="Amiri" panose="00000500000000000000" pitchFamily="2" charset="-78"/>
                <a:cs typeface="Amiri" panose="00000500000000000000" pitchFamily="2" charset="-78"/>
              </a:rPr>
              <a:t>المورفولوجية</a:t>
            </a:r>
            <a:r>
              <a:rPr lang="ar-DZ" dirty="0">
                <a:latin typeface="Amiri" panose="00000500000000000000" pitchFamily="2" charset="-78"/>
                <a:cs typeface="Amiri" panose="00000500000000000000" pitchFamily="2" charset="-78"/>
              </a:rPr>
              <a:t> والوظيفية ومعرفة مدى الترابط بينهم وإبراز أهمية المستويات المعيارية في كشف المستوى.</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445093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4000" dirty="0" smtClean="0">
                <a:latin typeface="Amiri" panose="00000500000000000000" pitchFamily="2" charset="-78"/>
                <a:cs typeface="Amiri" panose="00000500000000000000" pitchFamily="2" charset="-78"/>
              </a:rPr>
              <a:t>الفرضيات</a:t>
            </a:r>
            <a:endParaRPr lang="fr-FR" sz="40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p:txBody>
          <a:bodyPr/>
          <a:lstStyle/>
          <a:p>
            <a:pPr marL="0" indent="0" algn="r" rtl="1">
              <a:buNone/>
            </a:pPr>
            <a:r>
              <a:rPr lang="ar-DZ" b="1" dirty="0" err="1">
                <a:latin typeface="Amiri" panose="00000500000000000000" pitchFamily="2" charset="-78"/>
                <a:cs typeface="Amiri" panose="00000500000000000000" pitchFamily="2" charset="-78"/>
              </a:rPr>
              <a:t>وإنطلاقا</a:t>
            </a:r>
            <a:r>
              <a:rPr lang="ar-DZ" b="1" dirty="0">
                <a:latin typeface="Amiri" panose="00000500000000000000" pitchFamily="2" charset="-78"/>
                <a:cs typeface="Amiri" panose="00000500000000000000" pitchFamily="2" charset="-78"/>
              </a:rPr>
              <a:t> من الخلفية النظرية نفترض</a:t>
            </a:r>
            <a:r>
              <a:rPr lang="ar-DZ" dirty="0">
                <a:latin typeface="Amiri" panose="00000500000000000000" pitchFamily="2" charset="-78"/>
                <a:cs typeface="Amiri" panose="00000500000000000000" pitchFamily="2" charset="-78"/>
              </a:rPr>
              <a:t> أن تحديد مستويات معيارية يساعد المدرب والباحث في معرفة نقاط القوة والضعف وبالتالي </a:t>
            </a:r>
            <a:r>
              <a:rPr lang="ar-DZ" dirty="0" err="1">
                <a:latin typeface="Amiri" panose="00000500000000000000" pitchFamily="2" charset="-78"/>
                <a:cs typeface="Amiri" panose="00000500000000000000" pitchFamily="2" charset="-78"/>
              </a:rPr>
              <a:t>إختيار</a:t>
            </a:r>
            <a:r>
              <a:rPr lang="ar-DZ" dirty="0">
                <a:latin typeface="Amiri" panose="00000500000000000000" pitchFamily="2" charset="-78"/>
                <a:cs typeface="Amiri" panose="00000500000000000000" pitchFamily="2" charset="-78"/>
              </a:rPr>
              <a:t> أحسن اللاعبين لتحقيق نتائج إيجابية، وأن المستوى  المعياري لعينة البحث يكون تبعا لمدى مواصفاتهم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والوظيفية .</a:t>
            </a:r>
            <a:endParaRPr lang="fr-FR" dirty="0">
              <a:latin typeface="Amiri" panose="00000500000000000000" pitchFamily="2" charset="-78"/>
              <a:cs typeface="Amiri" panose="00000500000000000000" pitchFamily="2" charset="-78"/>
            </a:endParaRPr>
          </a:p>
          <a:p>
            <a:pPr marL="0" indent="0" algn="r" rtl="1">
              <a:buNone/>
            </a:pPr>
            <a:r>
              <a:rPr lang="ar-DZ" dirty="0">
                <a:latin typeface="Amiri" panose="00000500000000000000" pitchFamily="2" charset="-78"/>
                <a:cs typeface="Amiri" panose="00000500000000000000" pitchFamily="2" charset="-78"/>
              </a:rPr>
              <a:t>-إن المستوى الجيد للتكوين </a:t>
            </a:r>
            <a:r>
              <a:rPr lang="ar-DZ" dirty="0" err="1">
                <a:latin typeface="Amiri" panose="00000500000000000000" pitchFamily="2" charset="-78"/>
                <a:cs typeface="Amiri" panose="00000500000000000000" pitchFamily="2" charset="-78"/>
              </a:rPr>
              <a:t>المرفولوجي</a:t>
            </a:r>
            <a:r>
              <a:rPr lang="ar-DZ" dirty="0">
                <a:latin typeface="Amiri" panose="00000500000000000000" pitchFamily="2" charset="-78"/>
                <a:cs typeface="Amiri" panose="00000500000000000000" pitchFamily="2" charset="-78"/>
              </a:rPr>
              <a:t> ينتج عنه كفاءة وظيفية عالية إذا كان التدريب مبني على أساس علمي.</a:t>
            </a:r>
            <a:endParaRPr lang="fr-FR" dirty="0">
              <a:latin typeface="Amiri" panose="00000500000000000000" pitchFamily="2" charset="-78"/>
              <a:cs typeface="Amiri" panose="00000500000000000000" pitchFamily="2" charset="-78"/>
            </a:endParaRPr>
          </a:p>
          <a:p>
            <a:pPr algn="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7000798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4000" b="1" dirty="0" smtClean="0">
                <a:latin typeface="Amiri" panose="00000500000000000000" pitchFamily="2" charset="-78"/>
                <a:cs typeface="Amiri" panose="00000500000000000000" pitchFamily="2" charset="-78"/>
              </a:rPr>
              <a:t>المنهجية</a:t>
            </a:r>
            <a:endParaRPr lang="fr-FR" sz="40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356833"/>
            <a:ext cx="9601196" cy="3734873"/>
          </a:xfrm>
        </p:spPr>
        <p:txBody>
          <a:bodyPr>
            <a:normAutofit fontScale="92500" lnSpcReduction="20000"/>
          </a:bodyPr>
          <a:lstStyle/>
          <a:p>
            <a:pPr marL="0" indent="0" algn="r" rtl="1">
              <a:buNone/>
            </a:pPr>
            <a:r>
              <a:rPr lang="ar-DZ" b="1" dirty="0" smtClean="0">
                <a:solidFill>
                  <a:srgbClr val="FF0000"/>
                </a:solidFill>
                <a:latin typeface="Amiri" panose="00000500000000000000" pitchFamily="2" charset="-78"/>
                <a:cs typeface="Amiri" panose="00000500000000000000" pitchFamily="2" charset="-78"/>
              </a:rPr>
              <a:t>-</a:t>
            </a:r>
            <a:r>
              <a:rPr lang="ar-DZ" b="1" dirty="0">
                <a:solidFill>
                  <a:srgbClr val="FF0000"/>
                </a:solidFill>
                <a:latin typeface="Amiri" panose="00000500000000000000" pitchFamily="2" charset="-78"/>
                <a:cs typeface="Amiri" panose="00000500000000000000" pitchFamily="2" charset="-78"/>
              </a:rPr>
              <a:t>منهج البحث </a:t>
            </a:r>
            <a:r>
              <a:rPr lang="ar-DZ" b="1" dirty="0">
                <a:latin typeface="Amiri" panose="00000500000000000000" pitchFamily="2" charset="-78"/>
                <a:cs typeface="Amiri" panose="00000500000000000000" pitchFamily="2" charset="-78"/>
              </a:rPr>
              <a:t>:</a:t>
            </a:r>
            <a:r>
              <a:rPr lang="ar-DZ" dirty="0" err="1">
                <a:latin typeface="Amiri" panose="00000500000000000000" pitchFamily="2" charset="-78"/>
                <a:cs typeface="Amiri" panose="00000500000000000000" pitchFamily="2" charset="-78"/>
              </a:rPr>
              <a:t>إستخدامنا</a:t>
            </a:r>
            <a:r>
              <a:rPr lang="ar-DZ" dirty="0">
                <a:latin typeface="Amiri" panose="00000500000000000000" pitchFamily="2" charset="-78"/>
                <a:cs typeface="Amiri" panose="00000500000000000000" pitchFamily="2" charset="-78"/>
              </a:rPr>
              <a:t> المنهج الوصفي.</a:t>
            </a:r>
            <a:endParaRPr lang="fr-FR" dirty="0">
              <a:latin typeface="Amiri" panose="00000500000000000000" pitchFamily="2" charset="-78"/>
              <a:cs typeface="Amiri" panose="00000500000000000000" pitchFamily="2" charset="-78"/>
            </a:endParaRPr>
          </a:p>
          <a:p>
            <a:pPr marL="0" indent="0" algn="r" rtl="1">
              <a:buNone/>
            </a:pPr>
            <a:r>
              <a:rPr lang="ar-DZ" b="1" dirty="0" smtClean="0">
                <a:solidFill>
                  <a:srgbClr val="FF0000"/>
                </a:solidFill>
                <a:latin typeface="Amiri" panose="00000500000000000000" pitchFamily="2" charset="-78"/>
                <a:cs typeface="Amiri" panose="00000500000000000000" pitchFamily="2" charset="-78"/>
              </a:rPr>
              <a:t>-</a:t>
            </a:r>
            <a:r>
              <a:rPr lang="ar-DZ" b="1" dirty="0">
                <a:solidFill>
                  <a:srgbClr val="FF0000"/>
                </a:solidFill>
                <a:latin typeface="Amiri" panose="00000500000000000000" pitchFamily="2" charset="-78"/>
                <a:cs typeface="Amiri" panose="00000500000000000000" pitchFamily="2" charset="-78"/>
              </a:rPr>
              <a:t>الإختبارات والقياسات المستخدمة </a:t>
            </a:r>
            <a:r>
              <a:rPr lang="ar-DZ" b="1" dirty="0">
                <a:latin typeface="Amiri" panose="00000500000000000000" pitchFamily="2" charset="-78"/>
                <a:cs typeface="Amiri" panose="00000500000000000000" pitchFamily="2" charset="-78"/>
              </a:rPr>
              <a:t>:</a:t>
            </a:r>
            <a:r>
              <a:rPr lang="ar-DZ" dirty="0">
                <a:latin typeface="Amiri" panose="00000500000000000000" pitchFamily="2" charset="-78"/>
                <a:cs typeface="Amiri" panose="00000500000000000000" pitchFamily="2" charset="-78"/>
              </a:rPr>
              <a:t>لتحقيق أهداف هذه الدراسة </a:t>
            </a:r>
            <a:r>
              <a:rPr lang="ar-DZ" dirty="0" err="1">
                <a:latin typeface="Amiri" panose="00000500000000000000" pitchFamily="2" charset="-78"/>
                <a:cs typeface="Amiri" panose="00000500000000000000" pitchFamily="2" charset="-78"/>
              </a:rPr>
              <a:t>إعتمدنا</a:t>
            </a:r>
            <a:r>
              <a:rPr lang="ar-DZ" dirty="0">
                <a:latin typeface="Amiri" panose="00000500000000000000" pitchFamily="2" charset="-78"/>
                <a:cs typeface="Amiri" panose="00000500000000000000" pitchFamily="2" charset="-78"/>
              </a:rPr>
              <a:t> على عدة خطوات من بينها تحديد القياسات </a:t>
            </a:r>
            <a:r>
              <a:rPr lang="ar-DZ" dirty="0" err="1">
                <a:latin typeface="Amiri" panose="00000500000000000000" pitchFamily="2" charset="-78"/>
                <a:cs typeface="Amiri" panose="00000500000000000000" pitchFamily="2" charset="-78"/>
              </a:rPr>
              <a:t>والإختبارات</a:t>
            </a:r>
            <a:r>
              <a:rPr lang="ar-DZ" dirty="0">
                <a:latin typeface="Amiri" panose="00000500000000000000" pitchFamily="2" charset="-78"/>
                <a:cs typeface="Amiri" panose="00000500000000000000" pitchFamily="2" charset="-78"/>
              </a:rPr>
              <a:t> المستخدمة والتي تشمل : الكتلة الشحمية النسبية ، الكتلة العضلية النسبية ، مساحة الجسم ، مكونات النمط الجسمي (النحافة ، العضلية ، السمنة) ، محيط الصدر / القامة × 100.</a:t>
            </a:r>
            <a:endParaRPr lang="fr-FR" dirty="0">
              <a:latin typeface="Amiri" panose="00000500000000000000" pitchFamily="2" charset="-78"/>
              <a:cs typeface="Amiri" panose="00000500000000000000" pitchFamily="2" charset="-78"/>
            </a:endParaRPr>
          </a:p>
          <a:p>
            <a:pPr marL="0" indent="0" algn="r" rtl="1">
              <a:buNone/>
            </a:pPr>
            <a:r>
              <a:rPr lang="ar-DZ" dirty="0">
                <a:latin typeface="Amiri" panose="00000500000000000000" pitchFamily="2" charset="-78"/>
                <a:cs typeface="Amiri" panose="00000500000000000000" pitchFamily="2" charset="-78"/>
              </a:rPr>
              <a:t>- الحد الأقصى </a:t>
            </a:r>
            <a:r>
              <a:rPr lang="ar-DZ" dirty="0" err="1">
                <a:latin typeface="Amiri" panose="00000500000000000000" pitchFamily="2" charset="-78"/>
                <a:cs typeface="Amiri" panose="00000500000000000000" pitchFamily="2" charset="-78"/>
              </a:rPr>
              <a:t>لإستهلاك</a:t>
            </a:r>
            <a:r>
              <a:rPr lang="ar-DZ" dirty="0">
                <a:latin typeface="Amiri" panose="00000500000000000000" pitchFamily="2" charset="-78"/>
                <a:cs typeface="Amiri" panose="00000500000000000000" pitchFamily="2" charset="-78"/>
              </a:rPr>
              <a:t> الأكسجين </a:t>
            </a:r>
            <a:r>
              <a:rPr lang="fr-FR" dirty="0">
                <a:latin typeface="Amiri" panose="00000500000000000000" pitchFamily="2" charset="-78"/>
                <a:cs typeface="Amiri" panose="00000500000000000000" pitchFamily="2" charset="-78"/>
              </a:rPr>
              <a:t>VO2max</a:t>
            </a:r>
            <a:r>
              <a:rPr lang="ar-DZ" dirty="0">
                <a:latin typeface="Amiri" panose="00000500000000000000" pitchFamily="2" charset="-78"/>
                <a:cs typeface="Amiri" panose="00000500000000000000" pitchFamily="2" charset="-78"/>
              </a:rPr>
              <a:t>و السرعة القصوى الهوائية </a:t>
            </a:r>
            <a:r>
              <a:rPr lang="fr-FR" dirty="0">
                <a:latin typeface="Amiri" panose="00000500000000000000" pitchFamily="2" charset="-78"/>
                <a:cs typeface="Amiri" panose="00000500000000000000" pitchFamily="2" charset="-78"/>
              </a:rPr>
              <a:t>VMA</a:t>
            </a:r>
            <a:r>
              <a:rPr lang="ar-DZ" dirty="0">
                <a:latin typeface="Amiri" panose="00000500000000000000" pitchFamily="2" charset="-78"/>
                <a:cs typeface="Amiri" panose="00000500000000000000" pitchFamily="2" charset="-78"/>
              </a:rPr>
              <a:t> من خلال </a:t>
            </a:r>
            <a:r>
              <a:rPr lang="ar-DZ" dirty="0" err="1">
                <a:latin typeface="Amiri" panose="00000500000000000000" pitchFamily="2" charset="-78"/>
                <a:cs typeface="Amiri" panose="00000500000000000000" pitchFamily="2" charset="-78"/>
              </a:rPr>
              <a:t>إختباربريكسي</a:t>
            </a:r>
            <a:r>
              <a:rPr lang="ar-DZ" dirty="0">
                <a:latin typeface="Amiri" panose="00000500000000000000" pitchFamily="2" charset="-78"/>
                <a:cs typeface="Amiri" panose="00000500000000000000" pitchFamily="2" charset="-78"/>
              </a:rPr>
              <a:t> (05 دقائق).</a:t>
            </a:r>
            <a:endParaRPr lang="fr-FR" dirty="0">
              <a:latin typeface="Amiri" panose="00000500000000000000" pitchFamily="2" charset="-78"/>
              <a:cs typeface="Amiri" panose="00000500000000000000" pitchFamily="2" charset="-78"/>
            </a:endParaRPr>
          </a:p>
          <a:p>
            <a:pPr marL="0" indent="0" algn="r" rtl="1">
              <a:buNone/>
            </a:pPr>
            <a:r>
              <a:rPr lang="ar-DZ" dirty="0">
                <a:latin typeface="Amiri" panose="00000500000000000000" pitchFamily="2" charset="-78"/>
                <a:cs typeface="Amiri" panose="00000500000000000000" pitchFamily="2" charset="-78"/>
              </a:rPr>
              <a:t>- السعة الحيوية المطلقة والنسبية ، ضغط الدم </a:t>
            </a:r>
            <a:r>
              <a:rPr lang="ar-DZ" dirty="0" err="1">
                <a:latin typeface="Amiri" panose="00000500000000000000" pitchFamily="2" charset="-78"/>
                <a:cs typeface="Amiri" panose="00000500000000000000" pitchFamily="2" charset="-78"/>
              </a:rPr>
              <a:t>الإنقباضيوالإنبساطي</a:t>
            </a:r>
            <a:r>
              <a:rPr lang="ar-DZ" dirty="0">
                <a:latin typeface="Amiri" panose="00000500000000000000" pitchFamily="2" charset="-78"/>
                <a:cs typeface="Amiri" panose="00000500000000000000" pitchFamily="2" charset="-78"/>
              </a:rPr>
              <a:t> ، نبض القلب .</a:t>
            </a:r>
            <a:r>
              <a:rPr lang="ar-DZ" dirty="0" err="1">
                <a:latin typeface="Amiri" panose="00000500000000000000" pitchFamily="2" charset="-78"/>
                <a:cs typeface="Amiri" panose="00000500000000000000" pitchFamily="2" charset="-78"/>
              </a:rPr>
              <a:t>وإختبارالإسترجاع</a:t>
            </a:r>
            <a:r>
              <a:rPr lang="ar-DZ" dirty="0">
                <a:latin typeface="Amiri" panose="00000500000000000000" pitchFamily="2" charset="-78"/>
                <a:cs typeface="Amiri" panose="00000500000000000000" pitchFamily="2" charset="-78"/>
              </a:rPr>
              <a:t> لروفيه (</a:t>
            </a:r>
            <a:r>
              <a:rPr lang="fr-FR" dirty="0" err="1">
                <a:latin typeface="Amiri" panose="00000500000000000000" pitchFamily="2" charset="-78"/>
                <a:cs typeface="Amiri" panose="00000500000000000000" pitchFamily="2" charset="-78"/>
              </a:rPr>
              <a:t>Ruffier</a:t>
            </a:r>
            <a:r>
              <a:rPr lang="ar-DZ" dirty="0">
                <a:latin typeface="Amiri" panose="00000500000000000000" pitchFamily="2" charset="-78"/>
                <a:cs typeface="Amiri" panose="00000500000000000000" pitchFamily="2" charset="-78"/>
              </a:rPr>
              <a:t>)</a:t>
            </a:r>
            <a:r>
              <a:rPr lang="fr-FR" dirty="0">
                <a:latin typeface="Amiri" panose="00000500000000000000" pitchFamily="2" charset="-78"/>
                <a:cs typeface="Amiri" panose="00000500000000000000" pitchFamily="2" charset="-78"/>
              </a:rPr>
              <a:t>.</a:t>
            </a:r>
          </a:p>
          <a:p>
            <a:pPr marL="0" indent="0" algn="r" rtl="1">
              <a:buNone/>
            </a:pPr>
            <a:r>
              <a:rPr lang="ar-DZ" b="1" dirty="0" smtClean="0">
                <a:solidFill>
                  <a:srgbClr val="FF0000"/>
                </a:solidFill>
                <a:latin typeface="Amiri" panose="00000500000000000000" pitchFamily="2" charset="-78"/>
                <a:cs typeface="Amiri" panose="00000500000000000000" pitchFamily="2" charset="-78"/>
              </a:rPr>
              <a:t>-</a:t>
            </a:r>
            <a:r>
              <a:rPr lang="ar-DZ" b="1" dirty="0">
                <a:solidFill>
                  <a:srgbClr val="FF0000"/>
                </a:solidFill>
                <a:latin typeface="Amiri" panose="00000500000000000000" pitchFamily="2" charset="-78"/>
                <a:cs typeface="Amiri" panose="00000500000000000000" pitchFamily="2" charset="-78"/>
              </a:rPr>
              <a:t>عينة الدراسة</a:t>
            </a:r>
            <a:r>
              <a:rPr lang="ar-DZ" b="1" dirty="0">
                <a:latin typeface="Amiri" panose="00000500000000000000" pitchFamily="2" charset="-78"/>
                <a:cs typeface="Amiri" panose="00000500000000000000" pitchFamily="2" charset="-78"/>
              </a:rPr>
              <a:t>:</a:t>
            </a:r>
            <a:r>
              <a:rPr lang="ar-DZ" dirty="0">
                <a:latin typeface="Amiri" panose="00000500000000000000" pitchFamily="2" charset="-78"/>
                <a:cs typeface="Amiri" panose="00000500000000000000" pitchFamily="2" charset="-78"/>
              </a:rPr>
              <a:t> تم </a:t>
            </a:r>
            <a:r>
              <a:rPr lang="ar-DZ" dirty="0" err="1">
                <a:latin typeface="Amiri" panose="00000500000000000000" pitchFamily="2" charset="-78"/>
                <a:cs typeface="Amiri" panose="00000500000000000000" pitchFamily="2" charset="-78"/>
              </a:rPr>
              <a:t>إختيار</a:t>
            </a:r>
            <a:r>
              <a:rPr lang="ar-DZ" dirty="0">
                <a:latin typeface="Amiri" panose="00000500000000000000" pitchFamily="2" charset="-78"/>
                <a:cs typeface="Amiri" panose="00000500000000000000" pitchFamily="2" charset="-78"/>
              </a:rPr>
              <a:t> عينة البحث بطريقة عمدية والتي تتمثل في فرق الجهة الغربية شباب عين تموشنت ، ترجي مستغانم ، جمعية سيدي بلعباس ، سريع المحمدية ،جمعية وهران وبلغ عددهم75 لاعبا بواقع 25 لاعب في كل مركز  (</a:t>
            </a:r>
            <a:r>
              <a:rPr lang="ar-DZ" dirty="0" err="1">
                <a:latin typeface="Amiri" panose="00000500000000000000" pitchFamily="2" charset="-78"/>
                <a:cs typeface="Amiri" panose="00000500000000000000" pitchFamily="2" charset="-78"/>
              </a:rPr>
              <a:t>دفاع،وسط،هجوم</a:t>
            </a:r>
            <a:r>
              <a:rPr lang="ar-DZ" dirty="0">
                <a:latin typeface="Amiri" panose="00000500000000000000" pitchFamily="2" charset="-78"/>
                <a:cs typeface="Amiri" panose="00000500000000000000" pitchFamily="2" charset="-78"/>
              </a:rPr>
              <a:t>).</a:t>
            </a:r>
            <a:endParaRPr lang="fr-FR" dirty="0">
              <a:latin typeface="Amiri" panose="00000500000000000000" pitchFamily="2" charset="-78"/>
              <a:cs typeface="Amiri" panose="00000500000000000000" pitchFamily="2" charset="-78"/>
            </a:endParaRPr>
          </a:p>
          <a:p>
            <a:pPr algn="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2551730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3600" b="1" dirty="0">
                <a:latin typeface="Amiri" panose="00000500000000000000" pitchFamily="2" charset="-78"/>
                <a:cs typeface="Amiri" panose="00000500000000000000" pitchFamily="2" charset="-78"/>
              </a:rPr>
              <a:t>الأسس العلمية للقياسات </a:t>
            </a:r>
            <a:r>
              <a:rPr lang="ar-DZ" sz="3600" b="1" dirty="0" err="1">
                <a:latin typeface="Amiri" panose="00000500000000000000" pitchFamily="2" charset="-78"/>
                <a:cs typeface="Amiri" panose="00000500000000000000" pitchFamily="2" charset="-78"/>
              </a:rPr>
              <a:t>والإختبارات</a:t>
            </a:r>
            <a:r>
              <a:rPr lang="ar-DZ" sz="3600" b="1" dirty="0">
                <a:latin typeface="Amiri" panose="00000500000000000000" pitchFamily="2" charset="-78"/>
                <a:cs typeface="Amiri" panose="00000500000000000000" pitchFamily="2" charset="-78"/>
              </a:rPr>
              <a:t> المستخدمة</a:t>
            </a: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556931"/>
            <a:ext cx="9601196" cy="3534775"/>
          </a:xfrm>
        </p:spPr>
        <p:txBody>
          <a:bodyPr>
            <a:normAutofit fontScale="85000" lnSpcReduction="20000"/>
          </a:bodyPr>
          <a:lstStyle/>
          <a:p>
            <a:pPr marL="0" indent="0" algn="r" rtl="1">
              <a:buNone/>
            </a:pPr>
            <a:r>
              <a:rPr lang="ar-DZ" b="1" dirty="0" smtClean="0">
                <a:latin typeface="Amiri" panose="00000500000000000000" pitchFamily="2" charset="-78"/>
                <a:cs typeface="Amiri" panose="00000500000000000000" pitchFamily="2" charset="-78"/>
              </a:rPr>
              <a:t>:</a:t>
            </a:r>
            <a:r>
              <a:rPr lang="ar-DZ" dirty="0" smtClean="0">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تم </a:t>
            </a:r>
            <a:r>
              <a:rPr lang="ar-DZ" dirty="0" err="1">
                <a:latin typeface="Amiri" panose="00000500000000000000" pitchFamily="2" charset="-78"/>
                <a:cs typeface="Amiri" panose="00000500000000000000" pitchFamily="2" charset="-78"/>
              </a:rPr>
              <a:t>إختيار</a:t>
            </a:r>
            <a:r>
              <a:rPr lang="ar-DZ" dirty="0">
                <a:latin typeface="Amiri" panose="00000500000000000000" pitchFamily="2" charset="-78"/>
                <a:cs typeface="Amiri" panose="00000500000000000000" pitchFamily="2" charset="-78"/>
              </a:rPr>
              <a:t> عينة الدراسة </a:t>
            </a:r>
            <a:r>
              <a:rPr lang="ar-DZ" dirty="0" err="1">
                <a:latin typeface="Amiri" panose="00000500000000000000" pitchFamily="2" charset="-78"/>
                <a:cs typeface="Amiri" panose="00000500000000000000" pitchFamily="2" charset="-78"/>
              </a:rPr>
              <a:t>الإستطلاعية</a:t>
            </a:r>
            <a:r>
              <a:rPr lang="ar-DZ" dirty="0">
                <a:latin typeface="Amiri" panose="00000500000000000000" pitchFamily="2" charset="-78"/>
                <a:cs typeface="Amiri" panose="00000500000000000000" pitchFamily="2" charset="-78"/>
              </a:rPr>
              <a:t> بطريقة عمدية مقصودة من خلال خمسة (05) أندية تمثل الجهة الغربية لفئة أقل من 18 سنة وقد تم </a:t>
            </a:r>
            <a:r>
              <a:rPr lang="ar-DZ" dirty="0" err="1">
                <a:latin typeface="Amiri" panose="00000500000000000000" pitchFamily="2" charset="-78"/>
                <a:cs typeface="Amiri" panose="00000500000000000000" pitchFamily="2" charset="-78"/>
              </a:rPr>
              <a:t>إختيار</a:t>
            </a:r>
            <a:r>
              <a:rPr lang="ar-DZ" dirty="0">
                <a:latin typeface="Amiri" panose="00000500000000000000" pitchFamily="2" charset="-78"/>
                <a:cs typeface="Amiri" panose="00000500000000000000" pitchFamily="2" charset="-78"/>
              </a:rPr>
              <a:t> ثلاثة (03) لاعبين من كل نادي ،وذلك للحصول على الأسس العلمية.</a:t>
            </a:r>
            <a:endParaRPr lang="fr-FR" dirty="0">
              <a:latin typeface="Amiri" panose="00000500000000000000" pitchFamily="2" charset="-78"/>
              <a:cs typeface="Amiri" panose="00000500000000000000" pitchFamily="2" charset="-78"/>
            </a:endParaRPr>
          </a:p>
          <a:p>
            <a:pPr algn="r" rtl="1">
              <a:buFontTx/>
              <a:buChar char="-"/>
            </a:pPr>
            <a:r>
              <a:rPr lang="ar-DZ" b="1" dirty="0" smtClean="0">
                <a:solidFill>
                  <a:srgbClr val="FF0000"/>
                </a:solidFill>
                <a:latin typeface="Amiri" panose="00000500000000000000" pitchFamily="2" charset="-78"/>
                <a:cs typeface="Amiri" panose="00000500000000000000" pitchFamily="2" charset="-78"/>
              </a:rPr>
              <a:t>الثبات</a:t>
            </a:r>
            <a:r>
              <a:rPr lang="ar-DZ" b="1" dirty="0">
                <a:latin typeface="Amiri" panose="00000500000000000000" pitchFamily="2" charset="-78"/>
                <a:cs typeface="Amiri" panose="00000500000000000000" pitchFamily="2" charset="-78"/>
              </a:rPr>
              <a:t>:</a:t>
            </a:r>
            <a:r>
              <a:rPr lang="ar-DZ" dirty="0">
                <a:latin typeface="Amiri" panose="00000500000000000000" pitchFamily="2" charset="-78"/>
                <a:cs typeface="Amiri" panose="00000500000000000000" pitchFamily="2" charset="-78"/>
              </a:rPr>
              <a:t> حصلنا على معامل الثبات من خلال طريقة </a:t>
            </a:r>
            <a:r>
              <a:rPr lang="ar-DZ" dirty="0" err="1">
                <a:latin typeface="Amiri" panose="00000500000000000000" pitchFamily="2" charset="-78"/>
                <a:cs typeface="Amiri" panose="00000500000000000000" pitchFamily="2" charset="-78"/>
              </a:rPr>
              <a:t>الإختبار</a:t>
            </a:r>
            <a:r>
              <a:rPr lang="ar-DZ" dirty="0">
                <a:latin typeface="Amiri" panose="00000500000000000000" pitchFamily="2" charset="-78"/>
                <a:cs typeface="Amiri" panose="00000500000000000000" pitchFamily="2" charset="-78"/>
              </a:rPr>
              <a:t> وإعادة </a:t>
            </a:r>
            <a:r>
              <a:rPr lang="ar-DZ" dirty="0" err="1">
                <a:latin typeface="Amiri" panose="00000500000000000000" pitchFamily="2" charset="-78"/>
                <a:cs typeface="Amiri" panose="00000500000000000000" pitchFamily="2" charset="-78"/>
              </a:rPr>
              <a:t>الإختباروبإستعمال</a:t>
            </a:r>
            <a:r>
              <a:rPr lang="ar-DZ" dirty="0">
                <a:latin typeface="Amiri" panose="00000500000000000000" pitchFamily="2" charset="-78"/>
                <a:cs typeface="Amiri" panose="00000500000000000000" pitchFamily="2" charset="-78"/>
              </a:rPr>
              <a:t> معامل </a:t>
            </a:r>
            <a:r>
              <a:rPr lang="ar-DZ" dirty="0" err="1">
                <a:latin typeface="Amiri" panose="00000500000000000000" pitchFamily="2" charset="-78"/>
                <a:cs typeface="Amiri" panose="00000500000000000000" pitchFamily="2" charset="-78"/>
              </a:rPr>
              <a:t>الإرتباط</a:t>
            </a:r>
            <a:r>
              <a:rPr lang="ar-DZ" dirty="0">
                <a:latin typeface="Amiri" panose="00000500000000000000" pitchFamily="2" charset="-78"/>
                <a:cs typeface="Amiri" panose="00000500000000000000" pitchFamily="2" charset="-78"/>
              </a:rPr>
              <a:t> لبيرسون  وبعد الكشف في جدول الدلالات لمعرفة مدى ثبات </a:t>
            </a:r>
            <a:r>
              <a:rPr lang="ar-DZ" dirty="0" err="1">
                <a:latin typeface="Amiri" panose="00000500000000000000" pitchFamily="2" charset="-78"/>
                <a:cs typeface="Amiri" panose="00000500000000000000" pitchFamily="2" charset="-78"/>
              </a:rPr>
              <a:t>الإختبار</a:t>
            </a:r>
            <a:r>
              <a:rPr lang="ar-DZ" dirty="0">
                <a:latin typeface="Amiri" panose="00000500000000000000" pitchFamily="2" charset="-78"/>
                <a:cs typeface="Amiri" panose="00000500000000000000" pitchFamily="2" charset="-78"/>
              </a:rPr>
              <a:t> عند درجة حرية (ن-2) (15-2=13) </a:t>
            </a:r>
            <a:r>
              <a:rPr lang="ar-DZ" dirty="0" err="1">
                <a:latin typeface="Amiri" panose="00000500000000000000" pitchFamily="2" charset="-78"/>
                <a:cs typeface="Amiri" panose="00000500000000000000" pitchFamily="2" charset="-78"/>
              </a:rPr>
              <a:t>وبإحتمال</a:t>
            </a:r>
            <a:r>
              <a:rPr lang="ar-DZ" dirty="0">
                <a:latin typeface="Amiri" panose="00000500000000000000" pitchFamily="2" charset="-78"/>
                <a:cs typeface="Amiri" panose="00000500000000000000" pitchFamily="2" charset="-78"/>
              </a:rPr>
              <a:t> خطأ (05 ،0) للطرفين ، وجدنا أن القيمة المحسوبة لكل </a:t>
            </a:r>
            <a:r>
              <a:rPr lang="ar-DZ" dirty="0" err="1">
                <a:latin typeface="Amiri" panose="00000500000000000000" pitchFamily="2" charset="-78"/>
                <a:cs typeface="Amiri" panose="00000500000000000000" pitchFamily="2" charset="-78"/>
              </a:rPr>
              <a:t>إختبار</a:t>
            </a:r>
            <a:r>
              <a:rPr lang="ar-DZ" dirty="0">
                <a:latin typeface="Amiri" panose="00000500000000000000" pitchFamily="2" charset="-78"/>
                <a:cs typeface="Amiri" panose="00000500000000000000" pitchFamily="2" charset="-78"/>
              </a:rPr>
              <a:t> وقياس كانت أكبر من القيمة الجدولية التي بلغت (51 ،0) وهذا ما يؤكد بأن </a:t>
            </a:r>
            <a:r>
              <a:rPr lang="ar-DZ" dirty="0" err="1">
                <a:latin typeface="Amiri" panose="00000500000000000000" pitchFamily="2" charset="-78"/>
                <a:cs typeface="Amiri" panose="00000500000000000000" pitchFamily="2" charset="-78"/>
              </a:rPr>
              <a:t>الإختبارات</a:t>
            </a:r>
            <a:r>
              <a:rPr lang="ar-DZ" dirty="0">
                <a:latin typeface="Amiri" panose="00000500000000000000" pitchFamily="2" charset="-78"/>
                <a:cs typeface="Amiri" panose="00000500000000000000" pitchFamily="2" charset="-78"/>
              </a:rPr>
              <a:t> والقياسات تتمتع بدرجة ثبات عالية كما هو موضح في الجدول رقم (</a:t>
            </a:r>
            <a:r>
              <a:rPr lang="ar-DZ" dirty="0" smtClean="0">
                <a:latin typeface="Amiri" panose="00000500000000000000" pitchFamily="2" charset="-78"/>
                <a:cs typeface="Amiri" panose="00000500000000000000" pitchFamily="2" charset="-78"/>
              </a:rPr>
              <a:t>1)</a:t>
            </a:r>
            <a:endParaRPr lang="ar-DZ" dirty="0">
              <a:latin typeface="Amiri" panose="00000500000000000000" pitchFamily="2" charset="-78"/>
              <a:cs typeface="Amiri" panose="00000500000000000000" pitchFamily="2" charset="-78"/>
            </a:endParaRPr>
          </a:p>
          <a:p>
            <a:pPr algn="r" rtl="1">
              <a:buFontTx/>
              <a:buChar char="-"/>
            </a:pPr>
            <a:r>
              <a:rPr lang="ar-DZ" b="1" dirty="0" smtClean="0">
                <a:solidFill>
                  <a:srgbClr val="FF0000"/>
                </a:solidFill>
                <a:latin typeface="Amiri" panose="00000500000000000000" pitchFamily="2" charset="-78"/>
                <a:cs typeface="Amiri" panose="00000500000000000000" pitchFamily="2" charset="-78"/>
              </a:rPr>
              <a:t>الصدق</a:t>
            </a:r>
            <a:r>
              <a:rPr lang="ar-DZ" b="1" dirty="0" smtClean="0">
                <a:latin typeface="Amiri" panose="00000500000000000000" pitchFamily="2" charset="-78"/>
                <a:cs typeface="Amiri" panose="00000500000000000000" pitchFamily="2" charset="-78"/>
              </a:rPr>
              <a:t>:</a:t>
            </a:r>
            <a:r>
              <a:rPr lang="ar-DZ" dirty="0" smtClean="0">
                <a:latin typeface="Amiri" panose="00000500000000000000" pitchFamily="2" charset="-78"/>
                <a:cs typeface="Amiri" panose="00000500000000000000" pitchFamily="2" charset="-78"/>
              </a:rPr>
              <a:t> قمنا بحساب الجذر التربيعي للثبات للحصول على الصدق الذاتي لمختلف القياسات </a:t>
            </a:r>
            <a:r>
              <a:rPr lang="ar-DZ" dirty="0" err="1" smtClean="0">
                <a:latin typeface="Amiri" panose="00000500000000000000" pitchFamily="2" charset="-78"/>
                <a:cs typeface="Amiri" panose="00000500000000000000" pitchFamily="2" charset="-78"/>
              </a:rPr>
              <a:t>والإختبارات</a:t>
            </a:r>
            <a:r>
              <a:rPr lang="ar-DZ" dirty="0" smtClean="0">
                <a:latin typeface="Amiri" panose="00000500000000000000" pitchFamily="2" charset="-78"/>
                <a:cs typeface="Amiri" panose="00000500000000000000" pitchFamily="2" charset="-78"/>
              </a:rPr>
              <a:t> المستخدمة والنتائج في الجدول رقم (1).</a:t>
            </a:r>
            <a:endParaRPr lang="ar-DZ" dirty="0">
              <a:latin typeface="Amiri" panose="00000500000000000000" pitchFamily="2" charset="-78"/>
              <a:cs typeface="Amiri" panose="00000500000000000000" pitchFamily="2" charset="-78"/>
            </a:endParaRPr>
          </a:p>
          <a:p>
            <a:pPr algn="r" rtl="1">
              <a:buFontTx/>
              <a:buChar char="-"/>
            </a:pPr>
            <a:r>
              <a:rPr lang="ar-DZ" dirty="0" smtClean="0">
                <a:solidFill>
                  <a:srgbClr val="FF0000"/>
                </a:solidFill>
                <a:latin typeface="Amiri" panose="00000500000000000000" pitchFamily="2" charset="-78"/>
                <a:cs typeface="Amiri" panose="00000500000000000000" pitchFamily="2" charset="-78"/>
              </a:rPr>
              <a:t>- </a:t>
            </a:r>
            <a:r>
              <a:rPr lang="ar-DZ" b="1" dirty="0">
                <a:solidFill>
                  <a:srgbClr val="FF0000"/>
                </a:solidFill>
                <a:latin typeface="Amiri" panose="00000500000000000000" pitchFamily="2" charset="-78"/>
                <a:cs typeface="Amiri" panose="00000500000000000000" pitchFamily="2" charset="-78"/>
              </a:rPr>
              <a:t>الموضوعية:</a:t>
            </a:r>
            <a:r>
              <a:rPr lang="ar-DZ" dirty="0">
                <a:solidFill>
                  <a:srgbClr val="FF0000"/>
                </a:solidFill>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القياسات </a:t>
            </a:r>
            <a:r>
              <a:rPr lang="ar-DZ" dirty="0" err="1">
                <a:latin typeface="Amiri" panose="00000500000000000000" pitchFamily="2" charset="-78"/>
                <a:cs typeface="Amiri" panose="00000500000000000000" pitchFamily="2" charset="-78"/>
              </a:rPr>
              <a:t>والإختبارات</a:t>
            </a:r>
            <a:r>
              <a:rPr lang="ar-DZ" dirty="0">
                <a:latin typeface="Amiri" panose="00000500000000000000" pitchFamily="2" charset="-78"/>
                <a:cs typeface="Amiri" panose="00000500000000000000" pitchFamily="2" charset="-78"/>
              </a:rPr>
              <a:t> المستخدمة في هذه الدراسة ذات موضوعية كبيرة حيث لم تتغير أراء المحكمين خلال عملية التقويم ،كما أنها نابغة من أهم </a:t>
            </a:r>
            <a:r>
              <a:rPr lang="ar-DZ" dirty="0" err="1">
                <a:latin typeface="Amiri" panose="00000500000000000000" pitchFamily="2" charset="-78"/>
                <a:cs typeface="Amiri" panose="00000500000000000000" pitchFamily="2" charset="-78"/>
              </a:rPr>
              <a:t>الإختبارات</a:t>
            </a:r>
            <a:r>
              <a:rPr lang="ar-DZ" dirty="0">
                <a:latin typeface="Amiri" panose="00000500000000000000" pitchFamily="2" charset="-78"/>
                <a:cs typeface="Amiri" panose="00000500000000000000" pitchFamily="2" charset="-78"/>
              </a:rPr>
              <a:t> والقياسات المطبقة في كرة القدم حسب الدراسات السابقة وحسب المراجع المتخصصة.</a:t>
            </a:r>
            <a:endParaRPr lang="fr-FR" dirty="0">
              <a:latin typeface="Amiri" panose="00000500000000000000" pitchFamily="2" charset="-78"/>
              <a:cs typeface="Amiri" panose="00000500000000000000" pitchFamily="2" charset="-78"/>
            </a:endParaRPr>
          </a:p>
          <a:p>
            <a:pPr algn="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11276609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4000" b="1" dirty="0">
                <a:latin typeface="Amiri" panose="00000500000000000000" pitchFamily="2" charset="-78"/>
                <a:cs typeface="Amiri" panose="00000500000000000000" pitchFamily="2" charset="-78"/>
              </a:rPr>
              <a:t>الدراسة الإحصائية</a:t>
            </a:r>
            <a:endParaRPr lang="fr-FR" sz="40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p:txBody>
          <a:bodyPr/>
          <a:lstStyle/>
          <a:p>
            <a:pPr marL="0" indent="0" algn="ctr">
              <a:buNone/>
            </a:pPr>
            <a:r>
              <a:rPr lang="ar-DZ" b="1" dirty="0" smtClean="0">
                <a:latin typeface="Amiri" panose="00000500000000000000" pitchFamily="2" charset="-78"/>
                <a:cs typeface="Amiri" panose="00000500000000000000" pitchFamily="2" charset="-78"/>
              </a:rPr>
              <a:t> </a:t>
            </a:r>
            <a:r>
              <a:rPr lang="ar-DZ" dirty="0" err="1" smtClean="0">
                <a:latin typeface="Amiri" panose="00000500000000000000" pitchFamily="2" charset="-78"/>
                <a:cs typeface="Amiri" panose="00000500000000000000" pitchFamily="2" charset="-78"/>
              </a:rPr>
              <a:t>إستخدامنا</a:t>
            </a:r>
            <a:r>
              <a:rPr lang="ar-DZ" dirty="0" smtClean="0">
                <a:latin typeface="Amiri" panose="00000500000000000000" pitchFamily="2" charset="-78"/>
                <a:cs typeface="Amiri" panose="00000500000000000000" pitchFamily="2" charset="-78"/>
              </a:rPr>
              <a:t> المتوسط </a:t>
            </a:r>
            <a:r>
              <a:rPr lang="ar-DZ" dirty="0">
                <a:latin typeface="Amiri" panose="00000500000000000000" pitchFamily="2" charset="-78"/>
                <a:cs typeface="Amiri" panose="00000500000000000000" pitchFamily="2" charset="-78"/>
              </a:rPr>
              <a:t>الحسابي ،</a:t>
            </a:r>
            <a:r>
              <a:rPr lang="ar-DZ" dirty="0" err="1">
                <a:latin typeface="Amiri" panose="00000500000000000000" pitchFamily="2" charset="-78"/>
                <a:cs typeface="Amiri" panose="00000500000000000000" pitchFamily="2" charset="-78"/>
              </a:rPr>
              <a:t>الإنحراف</a:t>
            </a:r>
            <a:r>
              <a:rPr lang="ar-DZ" dirty="0">
                <a:latin typeface="Amiri" panose="00000500000000000000" pitchFamily="2" charset="-78"/>
                <a:cs typeface="Amiri" panose="00000500000000000000" pitchFamily="2" charset="-78"/>
              </a:rPr>
              <a:t> المعياري ،معامل </a:t>
            </a:r>
            <a:r>
              <a:rPr lang="ar-DZ" dirty="0" err="1" smtClean="0">
                <a:latin typeface="Amiri" panose="00000500000000000000" pitchFamily="2" charset="-78"/>
                <a:cs typeface="Amiri" panose="00000500000000000000" pitchFamily="2" charset="-78"/>
              </a:rPr>
              <a:t>الإلتواء</a:t>
            </a:r>
            <a:r>
              <a:rPr lang="ar-DZ" dirty="0" smtClean="0">
                <a:latin typeface="Amiri" panose="00000500000000000000" pitchFamily="2" charset="-78"/>
                <a:cs typeface="Amiri" panose="00000500000000000000" pitchFamily="2" charset="-78"/>
              </a:rPr>
              <a:t>، معامل </a:t>
            </a:r>
            <a:r>
              <a:rPr lang="ar-DZ" dirty="0" err="1" smtClean="0">
                <a:latin typeface="Amiri" panose="00000500000000000000" pitchFamily="2" charset="-78"/>
                <a:cs typeface="Amiri" panose="00000500000000000000" pitchFamily="2" charset="-78"/>
              </a:rPr>
              <a:t>الإرتباط</a:t>
            </a:r>
            <a:r>
              <a:rPr lang="ar-DZ" dirty="0" smtClean="0">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بيرسون</a:t>
            </a:r>
            <a:r>
              <a:rPr lang="ar-DZ" dirty="0" smtClean="0">
                <a:latin typeface="Amiri" panose="00000500000000000000" pitchFamily="2" charset="-78"/>
                <a:cs typeface="Amiri" panose="00000500000000000000" pitchFamily="2" charset="-78"/>
              </a:rPr>
              <a:t>، النسبة </a:t>
            </a:r>
            <a:r>
              <a:rPr lang="ar-DZ" dirty="0" err="1">
                <a:latin typeface="Amiri" panose="00000500000000000000" pitchFamily="2" charset="-78"/>
                <a:cs typeface="Amiri" panose="00000500000000000000" pitchFamily="2" charset="-78"/>
              </a:rPr>
              <a:t>المؤوية</a:t>
            </a:r>
            <a:r>
              <a:rPr lang="ar-DZ" dirty="0">
                <a:latin typeface="Amiri" panose="00000500000000000000" pitchFamily="2" charset="-78"/>
                <a:cs typeface="Amiri" panose="00000500000000000000" pitchFamily="2" charset="-78"/>
              </a:rPr>
              <a:t> ،الدرجة المعيارية و الدرجة المعيارية المعدلة و الرقم الثابت بالتتابع</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4282029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101</TotalTime>
  <Words>4094</Words>
  <Application>Microsoft Office PowerPoint</Application>
  <PresentationFormat>Grand écran</PresentationFormat>
  <Paragraphs>483</Paragraphs>
  <Slides>25</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25</vt:i4>
      </vt:variant>
    </vt:vector>
  </HeadingPairs>
  <TitlesOfParts>
    <vt:vector size="31" baseType="lpstr">
      <vt:lpstr>Amiri</vt:lpstr>
      <vt:lpstr>Arial</vt:lpstr>
      <vt:lpstr>Calibri</vt:lpstr>
      <vt:lpstr>Garamond</vt:lpstr>
      <vt:lpstr>Times New Roman</vt:lpstr>
      <vt:lpstr>Organique</vt:lpstr>
      <vt:lpstr>المؤتمر الدولي معهد التربية البدنية والرياضية-جامعة أم البواقي</vt:lpstr>
      <vt:lpstr>الملخص  </vt:lpstr>
      <vt:lpstr>المقدمة </vt:lpstr>
      <vt:lpstr>الإشكالية </vt:lpstr>
      <vt:lpstr>الأهداف</vt:lpstr>
      <vt:lpstr>الفرضيات</vt:lpstr>
      <vt:lpstr>المنهجية</vt:lpstr>
      <vt:lpstr>الأسس العلمية للقياسات والإختبارات المستخدمة</vt:lpstr>
      <vt:lpstr>الدراسة الإحصائية</vt:lpstr>
      <vt:lpstr>عرض نتائج الإختبارات والقياسات</vt:lpstr>
      <vt:lpstr>عرض نتائج المستويات المعيارية</vt:lpstr>
      <vt:lpstr>الشكل رقم 1 : :يمثل النسب المؤوية المقررة في التوزيع الطبيعي</vt:lpstr>
      <vt:lpstr>الجدول رقم 05 :يبين المستويات المعيارية للقياسات المرفولوجية و الفزيولوجية للاعبي مركز الدفاع أقل من 18 سنة . </vt:lpstr>
      <vt:lpstr>تحليل النتائج </vt:lpstr>
      <vt:lpstr>Présentation PowerPoint</vt:lpstr>
      <vt:lpstr>Présentation PowerPoint</vt:lpstr>
      <vt:lpstr>Présentation PowerPoint</vt:lpstr>
      <vt:lpstr>Présentation PowerPoint</vt:lpstr>
      <vt:lpstr>Présentation PowerPoint</vt:lpstr>
      <vt:lpstr>مناقشة الفرضيات </vt:lpstr>
      <vt:lpstr>Présentation PowerPoint</vt:lpstr>
      <vt:lpstr>الإستنتاجات </vt:lpstr>
      <vt:lpstr>التوصيات</vt:lpstr>
      <vt:lpstr>المراجع </vt:lpstr>
      <vt:lpstr>شكرا على الإنتباه</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DERBAL</dc:creator>
  <cp:lastModifiedBy>DERBAL</cp:lastModifiedBy>
  <cp:revision>11</cp:revision>
  <dcterms:created xsi:type="dcterms:W3CDTF">2018-10-11T18:30:14Z</dcterms:created>
  <dcterms:modified xsi:type="dcterms:W3CDTF">2018-10-11T20:12:11Z</dcterms:modified>
</cp:coreProperties>
</file>