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3"/>
  </p:notesMasterIdLst>
  <p:sldIdLst>
    <p:sldId id="262" r:id="rId2"/>
    <p:sldId id="263" r:id="rId3"/>
    <p:sldId id="257" r:id="rId4"/>
    <p:sldId id="258" r:id="rId5"/>
    <p:sldId id="264" r:id="rId6"/>
    <p:sldId id="259" r:id="rId7"/>
    <p:sldId id="260" r:id="rId8"/>
    <p:sldId id="265" r:id="rId9"/>
    <p:sldId id="280" r:id="rId10"/>
    <p:sldId id="279" r:id="rId11"/>
    <p:sldId id="267" r:id="rId12"/>
    <p:sldId id="268" r:id="rId13"/>
    <p:sldId id="281" r:id="rId14"/>
    <p:sldId id="270" r:id="rId15"/>
    <p:sldId id="272" r:id="rId16"/>
    <p:sldId id="273" r:id="rId17"/>
    <p:sldId id="284" r:id="rId18"/>
    <p:sldId id="282" r:id="rId19"/>
    <p:sldId id="283" r:id="rId20"/>
    <p:sldId id="275" r:id="rId21"/>
    <p:sldId id="276" r:id="rId2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>
        <p:scale>
          <a:sx n="80" d="100"/>
          <a:sy n="80" d="100"/>
        </p:scale>
        <p:origin x="-1086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48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E77F57-5D67-4447-8AA0-F55AC83B8285}" type="datetimeFigureOut">
              <a:rPr lang="fr-FR" smtClean="0"/>
              <a:pPr/>
              <a:t>03/09/2020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BAA4F0-E712-40A1-8BB0-A31788B9A68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60417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AA4F0-E712-40A1-8BB0-A31788B9A680}" type="slidenum">
              <a:rPr lang="fr-FR" smtClean="0"/>
              <a:pPr/>
              <a:t>6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AA4F0-E712-40A1-8BB0-A31788B9A680}" type="slidenum">
              <a:rPr lang="fr-FR" smtClean="0"/>
              <a:pPr/>
              <a:t>16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514350" y="5349904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re 28"/>
          <p:cNvSpPr>
            <a:spLocks noGrp="1"/>
          </p:cNvSpPr>
          <p:nvPr>
            <p:ph type="ctrTitle"/>
          </p:nvPr>
        </p:nvSpPr>
        <p:spPr>
          <a:xfrm>
            <a:off x="381001" y="4853413"/>
            <a:ext cx="8458200" cy="1222375"/>
          </a:xfrm>
        </p:spPr>
        <p:txBody>
          <a:bodyPr anchor="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381001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16" name="Espace réservé de la date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8A8A1-3C05-4C30-95F3-E93B31982A65}" type="datetimeFigureOut">
              <a:rPr lang="fr-FR" smtClean="0"/>
              <a:pPr/>
              <a:t>03/09/2020</a:t>
            </a:fld>
            <a:endParaRPr lang="fr-FR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5" name="Espace réservé du numéro de diapositive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800584C-F967-42F7-9862-37C8C00F372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8A8A1-3C05-4C30-95F3-E93B31982A65}" type="datetimeFigureOut">
              <a:rPr lang="fr-FR" smtClean="0"/>
              <a:pPr/>
              <a:t>03/09/2020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0584C-F967-42F7-9862-37C8C00F372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8A8A1-3C05-4C30-95F3-E93B31982A65}" type="datetimeFigureOut">
              <a:rPr lang="fr-FR" smtClean="0"/>
              <a:pPr/>
              <a:t>03/09/2020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0584C-F967-42F7-9862-37C8C00F372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r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27" name="Espace réservé du contenu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5" name="Espace réservé de la date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8A8A1-3C05-4C30-95F3-E93B31982A65}" type="datetimeFigureOut">
              <a:rPr lang="fr-FR" smtClean="0"/>
              <a:pPr/>
              <a:t>03/09/2020</a:t>
            </a:fld>
            <a:endParaRPr lang="fr-FR"/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1"/>
          </p:nvPr>
        </p:nvSpPr>
        <p:spPr>
          <a:xfrm>
            <a:off x="3581401" y="76200"/>
            <a:ext cx="2895600" cy="288925"/>
          </a:xfrm>
        </p:spPr>
        <p:txBody>
          <a:bodyPr/>
          <a:lstStyle/>
          <a:p>
            <a:endParaRPr lang="fr-FR"/>
          </a:p>
        </p:txBody>
      </p:sp>
      <p:sp>
        <p:nvSpPr>
          <p:cNvPr id="16" name="Espace réservé du numéro de diapositive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800584C-F967-42F7-9862-37C8C00F372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514350" y="3444905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Espace réservé du texte 5"/>
          <p:cNvSpPr>
            <a:spLocks noGrp="1"/>
          </p:cNvSpPr>
          <p:nvPr>
            <p:ph type="body" idx="1"/>
          </p:nvPr>
        </p:nvSpPr>
        <p:spPr>
          <a:xfrm>
            <a:off x="381001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9" name="Espace réservé de la date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8A8A1-3C05-4C30-95F3-E93B31982A65}" type="datetimeFigureOut">
              <a:rPr lang="fr-FR" smtClean="0"/>
              <a:pPr/>
              <a:t>03/09/2020</a:t>
            </a:fld>
            <a:endParaRPr lang="fr-FR"/>
          </a:p>
        </p:txBody>
      </p:sp>
      <p:sp>
        <p:nvSpPr>
          <p:cNvPr id="11" name="Espace réservé du pied de page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6" name="Espace réservé du numéro de diapositive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0584C-F967-42F7-9862-37C8C00F372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180475" y="2947087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re 19"/>
          <p:cNvSpPr>
            <a:spLocks noGrp="1"/>
          </p:cNvSpPr>
          <p:nvPr>
            <p:ph type="title"/>
          </p:nvPr>
        </p:nvSpPr>
        <p:spPr>
          <a:xfrm>
            <a:off x="301754" y="457200"/>
            <a:ext cx="8686800" cy="841248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4" name="Espace réservé du contenu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3" name="Espace réservé du contenu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1" name="Espace réservé de la date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8A8A1-3C05-4C30-95F3-E93B31982A65}" type="datetimeFigureOut">
              <a:rPr lang="fr-FR" smtClean="0"/>
              <a:pPr/>
              <a:t>03/09/2020</a:t>
            </a:fld>
            <a:endParaRPr lang="fr-FR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1" name="Espace réservé du numéro de diapositive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0584C-F967-42F7-9862-37C8C00F372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r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281445" y="666752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25" name="Espace réservé du texte 24"/>
          <p:cNvSpPr>
            <a:spLocks noGrp="1"/>
          </p:cNvSpPr>
          <p:nvPr>
            <p:ph type="body" sz="half" idx="3"/>
          </p:nvPr>
        </p:nvSpPr>
        <p:spPr>
          <a:xfrm>
            <a:off x="4645027" y="666752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2"/>
          </p:nvPr>
        </p:nvSpPr>
        <p:spPr>
          <a:xfrm>
            <a:off x="281445" y="1316039"/>
            <a:ext cx="4290556" cy="3941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8" name="Espace réservé du contenu 27"/>
          <p:cNvSpPr>
            <a:spLocks noGrp="1"/>
          </p:cNvSpPr>
          <p:nvPr>
            <p:ph sz="quarter" idx="4"/>
          </p:nvPr>
        </p:nvSpPr>
        <p:spPr>
          <a:xfrm>
            <a:off x="4648731" y="1316039"/>
            <a:ext cx="4288536" cy="3941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8A8A1-3C05-4C30-95F3-E93B31982A65}" type="datetimeFigureOut">
              <a:rPr lang="fr-FR" smtClean="0"/>
              <a:pPr/>
              <a:t>03/09/2020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5800584C-F967-42F7-9862-37C8C00F372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514350" y="60198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re 29"/>
          <p:cNvSpPr>
            <a:spLocks noGrp="1"/>
          </p:cNvSpPr>
          <p:nvPr>
            <p:ph type="title"/>
          </p:nvPr>
        </p:nvSpPr>
        <p:spPr>
          <a:xfrm>
            <a:off x="301754" y="457200"/>
            <a:ext cx="8686800" cy="841248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8A8A1-3C05-4C30-95F3-E93B31982A65}" type="datetimeFigureOut">
              <a:rPr lang="fr-FR" smtClean="0"/>
              <a:pPr/>
              <a:t>03/09/2020</a:t>
            </a:fld>
            <a:endParaRPr lang="fr-FR"/>
          </a:p>
        </p:txBody>
      </p:sp>
      <p:sp>
        <p:nvSpPr>
          <p:cNvPr id="21" name="Espace réservé du pied de page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0584C-F967-42F7-9862-37C8C00F372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8A8A1-3C05-4C30-95F3-E93B31982A65}" type="datetimeFigureOut">
              <a:rPr lang="fr-FR" smtClean="0"/>
              <a:pPr/>
              <a:t>03/09/2020</a:t>
            </a:fld>
            <a:endParaRPr lang="fr-FR"/>
          </a:p>
        </p:txBody>
      </p:sp>
      <p:sp>
        <p:nvSpPr>
          <p:cNvPr id="24" name="Espace réservé du pied de page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0584C-F967-42F7-9862-37C8C00F372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514350" y="5849119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457200" y="5486402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26" name="Espace réservé du texte 25"/>
          <p:cNvSpPr>
            <a:spLocks noGrp="1"/>
          </p:cNvSpPr>
          <p:nvPr>
            <p:ph type="body" idx="2"/>
          </p:nvPr>
        </p:nvSpPr>
        <p:spPr>
          <a:xfrm>
            <a:off x="457202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4" name="Espace réservé du contenu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5" name="Espace réservé de la date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8A8A1-3C05-4C30-95F3-E93B31982A65}" type="datetimeFigureOut">
              <a:rPr lang="fr-FR" smtClean="0"/>
              <a:pPr/>
              <a:t>03/09/2020</a:t>
            </a:fld>
            <a:endParaRPr lang="fr-FR"/>
          </a:p>
        </p:txBody>
      </p:sp>
      <p:sp>
        <p:nvSpPr>
          <p:cNvPr id="29" name="Espace réservé du pied de page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0584C-F967-42F7-9862-37C8C00F372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pour une image  12"/>
          <p:cNvSpPr>
            <a:spLocks noGrp="1"/>
          </p:cNvSpPr>
          <p:nvPr>
            <p:ph type="pic" idx="1"/>
          </p:nvPr>
        </p:nvSpPr>
        <p:spPr>
          <a:xfrm>
            <a:off x="3505202" y="616636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8A8A1-3C05-4C30-95F3-E93B31982A65}" type="datetimeFigureOut">
              <a:rPr lang="fr-FR" smtClean="0"/>
              <a:pPr/>
              <a:t>03/09/2020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1" name="Espace réservé du numéro de diapositive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0584C-F967-42F7-9862-37C8C00F372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7" name="Titre 16"/>
          <p:cNvSpPr>
            <a:spLocks noGrp="1"/>
          </p:cNvSpPr>
          <p:nvPr>
            <p:ph type="title"/>
          </p:nvPr>
        </p:nvSpPr>
        <p:spPr>
          <a:xfrm>
            <a:off x="381001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26" name="Espace réservé du texte 25"/>
          <p:cNvSpPr>
            <a:spLocks noGrp="1"/>
          </p:cNvSpPr>
          <p:nvPr>
            <p:ph type="body" sz="half" idx="2"/>
          </p:nvPr>
        </p:nvSpPr>
        <p:spPr>
          <a:xfrm>
            <a:off x="381001" y="5533217"/>
            <a:ext cx="5867400" cy="768351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514350" y="10509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Espace réservé du texte 7"/>
          <p:cNvSpPr>
            <a:spLocks noGrp="1"/>
          </p:cNvSpPr>
          <p:nvPr>
            <p:ph type="body" idx="1"/>
          </p:nvPr>
        </p:nvSpPr>
        <p:spPr>
          <a:xfrm>
            <a:off x="304800" y="1554164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1" name="Espace réservé de la date 10"/>
          <p:cNvSpPr>
            <a:spLocks noGrp="1"/>
          </p:cNvSpPr>
          <p:nvPr>
            <p:ph type="dt" sz="half" idx="2"/>
          </p:nvPr>
        </p:nvSpPr>
        <p:spPr>
          <a:xfrm>
            <a:off x="6477002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DB8A8A1-3C05-4C30-95F3-E93B31982A65}" type="datetimeFigureOut">
              <a:rPr lang="fr-FR" smtClean="0"/>
              <a:pPr/>
              <a:t>03/09/2020</a:t>
            </a:fld>
            <a:endParaRPr lang="fr-FR"/>
          </a:p>
        </p:txBody>
      </p:sp>
      <p:sp>
        <p:nvSpPr>
          <p:cNvPr id="28" name="Espace réservé du pied de page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>
          <a:xfrm>
            <a:off x="8229600" y="6477002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800584C-F967-42F7-9862-37C8C00F372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0" name="Espace réservé du titre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514350" y="10509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Connecteur droit 11"/>
          <p:cNvSpPr>
            <a:spLocks noChangeShapeType="1"/>
          </p:cNvSpPr>
          <p:nvPr/>
        </p:nvSpPr>
        <p:spPr bwMode="auto">
          <a:xfrm>
            <a:off x="514350" y="105798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27587" y="188652"/>
            <a:ext cx="7488832" cy="627297"/>
          </a:xfrm>
          <a:prstGeom prst="rect">
            <a:avLst/>
          </a:prstGeom>
        </p:spPr>
        <p:txBody>
          <a:bodyPr wrap="square" lIns="103068" tIns="51535" rIns="103068" bIns="51535">
            <a:spAutoFit/>
          </a:bodyPr>
          <a:lstStyle/>
          <a:p>
            <a:pPr algn="ctr" eaLnBrk="0" fontAlgn="base" hangingPunct="0">
              <a:spcBef>
                <a:spcPct val="0"/>
              </a:spcBef>
            </a:pPr>
            <a:r>
              <a:rPr lang="fr-FR" sz="17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République Algérienne Démocratique et Populaire</a:t>
            </a:r>
            <a:endParaRPr lang="fr-FR" sz="1700" b="1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 eaLnBrk="0" fontAlgn="base" hangingPunct="0">
              <a:spcBef>
                <a:spcPct val="0"/>
              </a:spcBef>
            </a:pPr>
            <a:r>
              <a:rPr lang="fr-FR" sz="17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Ministère de l'Enseignement Supérieur et de la Recherche Scientifique</a:t>
            </a:r>
            <a:endParaRPr lang="fr-FR" sz="1700" b="1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286004" y="862673"/>
            <a:ext cx="4572001" cy="888907"/>
          </a:xfrm>
          <a:prstGeom prst="rect">
            <a:avLst/>
          </a:prstGeom>
        </p:spPr>
        <p:txBody>
          <a:bodyPr lIns="103068" tIns="51535" rIns="103068" bIns="51535">
            <a:spAutoFit/>
          </a:bodyPr>
          <a:lstStyle/>
          <a:p>
            <a:pPr algn="ctr" eaLnBrk="0" fontAlgn="base" hangingPunct="0">
              <a:spcBef>
                <a:spcPct val="0"/>
              </a:spcBef>
            </a:pPr>
            <a:r>
              <a:rPr lang="fr-FR" sz="17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Université de MOSTAGANEM</a:t>
            </a:r>
            <a:endParaRPr lang="fr-FR" sz="1700" b="1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 eaLnBrk="0" fontAlgn="base" hangingPunct="0">
              <a:spcBef>
                <a:spcPct val="0"/>
              </a:spcBef>
            </a:pPr>
            <a:r>
              <a:rPr lang="fr-FR" sz="17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Faculté de Technologie</a:t>
            </a:r>
          </a:p>
          <a:p>
            <a:pPr algn="ctr" eaLnBrk="0" fontAlgn="base" hangingPunct="0">
              <a:spcBef>
                <a:spcPct val="0"/>
              </a:spcBef>
            </a:pPr>
            <a:r>
              <a:rPr lang="fr-FR" sz="17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Département de Génie Civil</a:t>
            </a:r>
            <a:endParaRPr lang="fr-FR" sz="1700" b="1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285987" y="1857366"/>
            <a:ext cx="4572001" cy="888907"/>
          </a:xfrm>
          <a:prstGeom prst="rect">
            <a:avLst/>
          </a:prstGeom>
        </p:spPr>
        <p:txBody>
          <a:bodyPr lIns="103068" tIns="51535" rIns="103068" bIns="51535">
            <a:spAutoFit/>
          </a:bodyPr>
          <a:lstStyle/>
          <a:p>
            <a:pPr algn="ctr" eaLnBrk="0" fontAlgn="base" hangingPunct="0">
              <a:spcBef>
                <a:spcPct val="0"/>
              </a:spcBef>
            </a:pPr>
            <a:r>
              <a:rPr lang="fr-FR" sz="17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Mémoire pour l'Obtention du Diplôme </a:t>
            </a:r>
            <a:endParaRPr lang="fr-FR" sz="1700" b="1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 eaLnBrk="0" fontAlgn="base" hangingPunct="0">
              <a:spcBef>
                <a:spcPct val="0"/>
              </a:spcBef>
            </a:pPr>
            <a:r>
              <a:rPr lang="fr-FR" sz="17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Master en Génie Civil</a:t>
            </a:r>
            <a:endParaRPr lang="fr-FR" sz="1700" b="1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sz="17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Option : Structures</a:t>
            </a:r>
            <a:endParaRPr lang="fr-FR" sz="1700" b="1" dirty="0">
              <a:solidFill>
                <a:prstClr val="black"/>
              </a:solidFill>
              <a:latin typeface="Arial" panose="020B0604020202020204" pitchFamily="34" charset="0"/>
              <a:ea typeface="MS PGothic" panose="020B0600070205080204" pitchFamily="34" charset="-128"/>
            </a:endParaRPr>
          </a:p>
        </p:txBody>
      </p:sp>
      <p:sp>
        <p:nvSpPr>
          <p:cNvPr id="9" name="Arrondir un rectangle avec un coin du même côté 8"/>
          <p:cNvSpPr/>
          <p:nvPr/>
        </p:nvSpPr>
        <p:spPr>
          <a:xfrm>
            <a:off x="2000232" y="2786058"/>
            <a:ext cx="5357850" cy="1431594"/>
          </a:xfrm>
          <a:prstGeom prst="round2Same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03068" tIns="51535" rIns="103068" bIns="51535" rtlCol="0" anchor="ctr">
            <a:scene3d>
              <a:camera prst="orthographicFront"/>
              <a:lightRig rig="threePt" dir="t"/>
            </a:scene3d>
            <a:sp3d extrusionH="57150">
              <a:bevelT w="69850" h="38100" prst="cross"/>
            </a:sp3d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sz="3200" b="1" i="1" spc="-15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 flip="none" rotWithShape="1">
                  <a:gsLst>
                    <a:gs pos="50000">
                      <a:schemeClr val="tx1">
                        <a:lumMod val="95000"/>
                        <a:lumOff val="5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8100000" scaled="1"/>
                  <a:tileRect/>
                </a:gradFill>
                <a:latin typeface="Rockwell Condensed" pitchFamily="18" charset="0"/>
                <a:cs typeface="Times New Roman" pitchFamily="18" charset="0"/>
              </a:rPr>
              <a:t>Thème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sz="3200" b="1" i="1" spc="-15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 flip="none" rotWithShape="1">
                  <a:gsLst>
                    <a:gs pos="50000">
                      <a:schemeClr val="tx1">
                        <a:lumMod val="95000"/>
                        <a:lumOff val="5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8100000" scaled="1"/>
                  <a:tileRect/>
                </a:gradFill>
                <a:latin typeface="Rockwell Condensed" pitchFamily="18" charset="0"/>
                <a:cs typeface="Times New Roman" pitchFamily="18" charset="0"/>
              </a:rPr>
              <a:t>Étude d’un complexe touristique </a:t>
            </a:r>
            <a:endParaRPr lang="fr-FR" sz="3200" b="1" i="1" spc="-150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gradFill flip="none" rotWithShape="1">
                <a:gsLst>
                  <a:gs pos="50000">
                    <a:schemeClr val="tx1">
                      <a:lumMod val="95000"/>
                      <a:lumOff val="5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8100000" scaled="1"/>
                <a:tileRect/>
              </a:gradFill>
              <a:latin typeface="Rockwell Condensed" pitchFamily="18" charset="0"/>
              <a:cs typeface="Times New Roman" pitchFamily="18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sz="2400" b="1" kern="0" dirty="0">
              <a:gradFill flip="none" rotWithShape="1">
                <a:gsLst>
                  <a:gs pos="50000">
                    <a:schemeClr val="tx1">
                      <a:lumMod val="95000"/>
                      <a:lumOff val="5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8100000" scaled="1"/>
                <a:tileRect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269273" y="4349295"/>
            <a:ext cx="4033471" cy="1412127"/>
          </a:xfrm>
          <a:prstGeom prst="rect">
            <a:avLst/>
          </a:prstGeom>
          <a:noFill/>
        </p:spPr>
        <p:txBody>
          <a:bodyPr wrap="square" lIns="103068" tIns="51535" rIns="103068" bIns="51535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sz="1700" dirty="0">
                <a:solidFill>
                  <a:prstClr val="black"/>
                </a:solidFill>
                <a:latin typeface="Times New Roman" panose="02020603050405020304" pitchFamily="18" charset="0"/>
                <a:ea typeface="MS PGothic" panose="020B0600070205080204" pitchFamily="34" charset="-128"/>
                <a:cs typeface="Times New Roman" panose="02020603050405020304" pitchFamily="18" charset="0"/>
              </a:rPr>
              <a:t>    </a:t>
            </a:r>
            <a:r>
              <a:rPr lang="fr-FR" sz="1700" b="1" dirty="0">
                <a:solidFill>
                  <a:prstClr val="black"/>
                </a:solidFill>
                <a:latin typeface="Times New Roman" panose="02020603050405020304" pitchFamily="18" charset="0"/>
                <a:ea typeface="MS PGothic" panose="020B0600070205080204" pitchFamily="34" charset="-128"/>
                <a:cs typeface="Times New Roman" panose="02020603050405020304" pitchFamily="18" charset="0"/>
              </a:rPr>
              <a:t>Présenté par: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sz="1700" b="1" dirty="0">
              <a:solidFill>
                <a:prstClr val="black"/>
              </a:solidFill>
              <a:latin typeface="Times New Roman" panose="02020603050405020304" pitchFamily="18" charset="0"/>
              <a:ea typeface="MS PGothic" panose="020B0600070205080204" pitchFamily="34" charset="-128"/>
              <a:cs typeface="Times New Roman" panose="02020603050405020304" pitchFamily="18" charset="0"/>
            </a:endParaRP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fr-FR" sz="17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MS PGothic" panose="020B0600070205080204" pitchFamily="34" charset="-128"/>
                <a:cs typeface="Times New Roman" panose="02020603050405020304" pitchFamily="18" charset="0"/>
              </a:rPr>
              <a:t>LAIDANI Djamila.</a:t>
            </a: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fr-FR" sz="17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MS PGothic" panose="020B0600070205080204" pitchFamily="34" charset="-128"/>
                <a:cs typeface="Times New Roman" panose="02020603050405020304" pitchFamily="18" charset="0"/>
              </a:rPr>
              <a:t>KALAFATE Djennet.</a:t>
            </a:r>
            <a:endParaRPr lang="fr-FR" sz="1700" b="1" dirty="0">
              <a:solidFill>
                <a:prstClr val="black"/>
              </a:solidFill>
              <a:latin typeface="Times New Roman" panose="02020603050405020304" pitchFamily="18" charset="0"/>
              <a:ea typeface="MS PGothic" panose="020B0600070205080204" pitchFamily="34" charset="-128"/>
              <a:cs typeface="Times New Roman" panose="02020603050405020304" pitchFamily="18" charset="0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3563897" y="4149092"/>
            <a:ext cx="2952329" cy="1196683"/>
          </a:xfrm>
          <a:prstGeom prst="rect">
            <a:avLst/>
          </a:prstGeom>
          <a:noFill/>
        </p:spPr>
        <p:txBody>
          <a:bodyPr wrap="square" lIns="103068" tIns="51535" rIns="103068" bIns="51535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fr-FR" sz="1700" b="1" dirty="0">
              <a:solidFill>
                <a:srgbClr val="1F497D">
                  <a:lumMod val="1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sz="1700" b="1" dirty="0">
              <a:solidFill>
                <a:srgbClr val="1F497D">
                  <a:lumMod val="1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dirty="0">
                <a:solidFill>
                  <a:srgbClr val="1F497D">
                    <a:lumMod val="10000"/>
                  </a:srgbClr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endParaRPr lang="fr-FR" b="1" dirty="0">
              <a:solidFill>
                <a:srgbClr val="1F497D">
                  <a:lumMod val="1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b="1" dirty="0">
                <a:solidFill>
                  <a:srgbClr val="1F497D">
                    <a:lumMod val="10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63489" name="Rectangle 1"/>
          <p:cNvSpPr>
            <a:spLocks noChangeArrowheads="1"/>
          </p:cNvSpPr>
          <p:nvPr/>
        </p:nvSpPr>
        <p:spPr bwMode="auto">
          <a:xfrm>
            <a:off x="5226123" y="4765826"/>
            <a:ext cx="9144000" cy="781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3068" tIns="51535" rIns="103068" bIns="51535" numCol="1" anchor="ctr" anchorCtr="0" compatLnSpc="1">
            <a:prstTxWarp prst="textNoShape">
              <a:avLst/>
            </a:prstTxWarp>
            <a:spAutoFit/>
          </a:bodyPr>
          <a:lstStyle/>
          <a:p>
            <a:pPr indent="429447" fontAlgn="base">
              <a:spcBef>
                <a:spcPct val="0"/>
              </a:spcBef>
              <a:spcAft>
                <a:spcPct val="0"/>
              </a:spcAft>
              <a:tabLst>
                <a:tab pos="348926" algn="l"/>
                <a:tab pos="450919" algn="l"/>
              </a:tabLst>
            </a:pPr>
            <a:endParaRPr lang="fr-FR" sz="1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29447" eaLnBrk="0" fontAlgn="base" hangingPunct="0">
              <a:spcBef>
                <a:spcPct val="0"/>
              </a:spcBef>
              <a:spcAft>
                <a:spcPct val="0"/>
              </a:spcAft>
              <a:tabLst>
                <a:tab pos="348926" algn="l"/>
                <a:tab pos="450919" algn="l"/>
              </a:tabLst>
            </a:pPr>
            <a:r>
              <a:rPr lang="fr-FR" sz="1700" b="1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fr-FR" sz="1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29447" eaLnBrk="0" fontAlgn="base" hangingPunct="0">
              <a:spcBef>
                <a:spcPct val="0"/>
              </a:spcBef>
              <a:spcAft>
                <a:spcPct val="0"/>
              </a:spcAft>
              <a:tabLst>
                <a:tab pos="348926" algn="l"/>
                <a:tab pos="450919" algn="l"/>
              </a:tabLst>
            </a:pPr>
            <a:r>
              <a:rPr lang="fr-FR" sz="1700" b="1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Encadrant:  </a:t>
            </a:r>
            <a:r>
              <a:rPr lang="fr-FR" sz="1700" b="1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REZIGUA AHMED.</a:t>
            </a:r>
            <a:endParaRPr lang="fr-FR" sz="1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Image 12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2206" y="742178"/>
            <a:ext cx="1318373" cy="147237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4" name="Image 13" descr="logored_Site2017.jpg"/>
          <p:cNvPicPr>
            <a:picLocks noChangeAspect="1"/>
          </p:cNvPicPr>
          <p:nvPr/>
        </p:nvPicPr>
        <p:blipFill>
          <a:blip r:embed="rId3" cstate="print"/>
          <a:srcRect l="69460" t="-353"/>
          <a:stretch>
            <a:fillRect/>
          </a:stretch>
        </p:blipFill>
        <p:spPr>
          <a:xfrm>
            <a:off x="7429521" y="785796"/>
            <a:ext cx="1273127" cy="1428760"/>
          </a:xfrm>
          <a:prstGeom prst="roundRect">
            <a:avLst>
              <a:gd name="adj" fmla="val 0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95181784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357158" y="500042"/>
            <a:ext cx="4910142" cy="40003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i="0" u="none" strike="noStrike" kern="1200" cap="all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Etude des </a:t>
            </a:r>
            <a:r>
              <a:rPr lang="en-US" sz="2000" cap="all" dirty="0" smtClean="0">
                <a:solidFill>
                  <a:srgbClr val="FF0000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p</a:t>
            </a:r>
            <a:r>
              <a:rPr kumimoji="0" lang="en-US" sz="2000" i="0" u="none" strike="noStrike" kern="1200" cap="all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lanchers</a:t>
            </a:r>
            <a:r>
              <a:rPr kumimoji="0" lang="en-US" sz="2000" i="0" u="none" strike="noStrike" kern="1200" cap="all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:</a:t>
            </a:r>
            <a:endParaRPr kumimoji="0" lang="fr-FR" sz="2000" i="0" u="none" strike="noStrike" kern="1200" cap="all" spc="0" normalizeH="0" baseline="0" noProof="0" dirty="0">
              <a:ln>
                <a:noFill/>
              </a:ln>
              <a:solidFill>
                <a:srgbClr val="FF0000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27" name="Connecteur droit 26"/>
          <p:cNvCxnSpPr/>
          <p:nvPr/>
        </p:nvCxnSpPr>
        <p:spPr>
          <a:xfrm rot="10800000">
            <a:off x="500035" y="2571746"/>
            <a:ext cx="128588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2" name="Groupe 41"/>
          <p:cNvGrpSpPr/>
          <p:nvPr/>
        </p:nvGrpSpPr>
        <p:grpSpPr>
          <a:xfrm>
            <a:off x="1" y="1706648"/>
            <a:ext cx="9074248" cy="4365558"/>
            <a:chOff x="0" y="1500174"/>
            <a:chExt cx="9074248" cy="4365558"/>
          </a:xfrm>
        </p:grpSpPr>
        <p:grpSp>
          <p:nvGrpSpPr>
            <p:cNvPr id="38" name="Groupe 37"/>
            <p:cNvGrpSpPr/>
            <p:nvPr/>
          </p:nvGrpSpPr>
          <p:grpSpPr>
            <a:xfrm>
              <a:off x="0" y="1500174"/>
              <a:ext cx="9074248" cy="4365558"/>
              <a:chOff x="-22026" y="1785926"/>
              <a:chExt cx="9074248" cy="4365558"/>
            </a:xfrm>
          </p:grpSpPr>
          <p:pic>
            <p:nvPicPr>
              <p:cNvPr id="5" name="Image 4" descr="corps creux"/>
              <p:cNvPicPr/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22026" y="1802968"/>
                <a:ext cx="4451150" cy="4340676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050" name="Picture 2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4407098" y="1785926"/>
                <a:ext cx="4645124" cy="43655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8" name="Rectangle 7"/>
              <p:cNvSpPr/>
              <p:nvPr/>
            </p:nvSpPr>
            <p:spPr>
              <a:xfrm>
                <a:off x="2121082" y="4857760"/>
                <a:ext cx="357190" cy="28575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1000" b="1" dirty="0" smtClean="0">
                    <a:solidFill>
                      <a:schemeClr val="tx1"/>
                    </a:solidFill>
                  </a:rPr>
                  <a:t>60</a:t>
                </a:r>
                <a:endParaRPr lang="fr-FR" sz="1000" b="1" dirty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5" name="Groupe 14"/>
              <p:cNvGrpSpPr/>
              <p:nvPr/>
            </p:nvGrpSpPr>
            <p:grpSpPr>
              <a:xfrm>
                <a:off x="6429388" y="4429132"/>
                <a:ext cx="2571768" cy="428628"/>
                <a:chOff x="5412585" y="285728"/>
                <a:chExt cx="2571768" cy="786612"/>
              </a:xfrm>
            </p:grpSpPr>
            <p:cxnSp>
              <p:nvCxnSpPr>
                <p:cNvPr id="10" name="Connecteur droit 9"/>
                <p:cNvCxnSpPr/>
                <p:nvPr/>
              </p:nvCxnSpPr>
              <p:spPr>
                <a:xfrm rot="5400000">
                  <a:off x="5107785" y="678637"/>
                  <a:ext cx="785818" cy="15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4" name="Groupe 13"/>
                <p:cNvGrpSpPr/>
                <p:nvPr/>
              </p:nvGrpSpPr>
              <p:grpSpPr>
                <a:xfrm>
                  <a:off x="5412585" y="285728"/>
                  <a:ext cx="2571768" cy="786611"/>
                  <a:chOff x="5412585" y="285728"/>
                  <a:chExt cx="2571768" cy="786611"/>
                </a:xfrm>
              </p:grpSpPr>
              <p:cxnSp>
                <p:nvCxnSpPr>
                  <p:cNvPr id="11" name="Connecteur droit 10"/>
                  <p:cNvCxnSpPr/>
                  <p:nvPr/>
                </p:nvCxnSpPr>
                <p:spPr>
                  <a:xfrm rot="5400000">
                    <a:off x="5260185" y="677843"/>
                    <a:ext cx="785818" cy="158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" name="Connecteur droit 11"/>
                  <p:cNvCxnSpPr/>
                  <p:nvPr/>
                </p:nvCxnSpPr>
                <p:spPr>
                  <a:xfrm rot="5400000">
                    <a:off x="5412585" y="677843"/>
                    <a:ext cx="785818" cy="158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" name="Connecteur droit 12"/>
                  <p:cNvCxnSpPr/>
                  <p:nvPr/>
                </p:nvCxnSpPr>
                <p:spPr>
                  <a:xfrm>
                    <a:off x="5412585" y="1069957"/>
                    <a:ext cx="2571768" cy="2382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30" name="Groupe 29"/>
              <p:cNvGrpSpPr/>
              <p:nvPr/>
            </p:nvGrpSpPr>
            <p:grpSpPr>
              <a:xfrm>
                <a:off x="6642908" y="2714620"/>
                <a:ext cx="1715306" cy="572298"/>
                <a:chOff x="6642908" y="2714620"/>
                <a:chExt cx="1715306" cy="572298"/>
              </a:xfrm>
            </p:grpSpPr>
            <p:cxnSp>
              <p:nvCxnSpPr>
                <p:cNvPr id="18" name="Connecteur droit 17"/>
                <p:cNvCxnSpPr/>
                <p:nvPr/>
              </p:nvCxnSpPr>
              <p:spPr>
                <a:xfrm rot="5400000" flipH="1" flipV="1">
                  <a:off x="6357950" y="3000372"/>
                  <a:ext cx="571504" cy="15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Connecteur droit 19"/>
                <p:cNvCxnSpPr/>
                <p:nvPr/>
              </p:nvCxnSpPr>
              <p:spPr>
                <a:xfrm>
                  <a:off x="6643702" y="2714620"/>
                  <a:ext cx="1714512" cy="15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3" name="Connecteur droit 22"/>
              <p:cNvCxnSpPr/>
              <p:nvPr/>
            </p:nvCxnSpPr>
            <p:spPr>
              <a:xfrm rot="5400000" flipH="1" flipV="1">
                <a:off x="1142976" y="3214686"/>
                <a:ext cx="1285884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1" name="Groupe 30"/>
              <p:cNvGrpSpPr/>
              <p:nvPr/>
            </p:nvGrpSpPr>
            <p:grpSpPr>
              <a:xfrm>
                <a:off x="2928926" y="2571744"/>
                <a:ext cx="929488" cy="1215240"/>
                <a:chOff x="2928132" y="2571744"/>
                <a:chExt cx="929488" cy="1215240"/>
              </a:xfrm>
            </p:grpSpPr>
            <p:cxnSp>
              <p:nvCxnSpPr>
                <p:cNvPr id="25" name="Connecteur droit 24"/>
                <p:cNvCxnSpPr/>
                <p:nvPr/>
              </p:nvCxnSpPr>
              <p:spPr>
                <a:xfrm rot="5400000" flipH="1" flipV="1">
                  <a:off x="2321703" y="3178967"/>
                  <a:ext cx="1214446" cy="1588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Connecteur droit 28"/>
                <p:cNvCxnSpPr/>
                <p:nvPr/>
              </p:nvCxnSpPr>
              <p:spPr>
                <a:xfrm>
                  <a:off x="2928926" y="2571744"/>
                  <a:ext cx="928694" cy="1588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2" name="Rectangle 31"/>
              <p:cNvSpPr/>
              <p:nvPr/>
            </p:nvSpPr>
            <p:spPr>
              <a:xfrm>
                <a:off x="6643702" y="2500306"/>
                <a:ext cx="1500198" cy="214314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1050" b="1" dirty="0" smtClean="0">
                    <a:solidFill>
                      <a:schemeClr val="tx1"/>
                    </a:solidFill>
                  </a:rPr>
                  <a:t>Épingle ø 6</a:t>
                </a:r>
                <a:endParaRPr lang="fr-FR" sz="105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3" name="Rectangle 32"/>
              <p:cNvSpPr/>
              <p:nvPr/>
            </p:nvSpPr>
            <p:spPr>
              <a:xfrm>
                <a:off x="8215338" y="4572008"/>
                <a:ext cx="692354" cy="2857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1050" b="1" dirty="0" smtClean="0">
                    <a:solidFill>
                      <a:schemeClr val="tx1"/>
                    </a:solidFill>
                  </a:rPr>
                  <a:t>3HA10</a:t>
                </a:r>
                <a:endParaRPr lang="fr-FR" sz="105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5" name="Rectangle 34"/>
              <p:cNvSpPr/>
              <p:nvPr/>
            </p:nvSpPr>
            <p:spPr>
              <a:xfrm>
                <a:off x="2928926" y="2285992"/>
                <a:ext cx="1071570" cy="214314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1050" b="1" dirty="0" smtClean="0">
                    <a:solidFill>
                      <a:schemeClr val="tx1"/>
                    </a:solidFill>
                  </a:rPr>
                  <a:t>Épingle ø 6</a:t>
                </a:r>
                <a:endParaRPr lang="fr-FR" sz="105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6" name="Rectangle 35"/>
              <p:cNvSpPr/>
              <p:nvPr/>
            </p:nvSpPr>
            <p:spPr>
              <a:xfrm>
                <a:off x="478008" y="2357430"/>
                <a:ext cx="1357322" cy="214314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1050" b="1" dirty="0" smtClean="0">
                    <a:solidFill>
                      <a:schemeClr val="tx1"/>
                    </a:solidFill>
                  </a:rPr>
                  <a:t>1HA12 + 1HA14</a:t>
                </a:r>
                <a:endParaRPr lang="fr-FR" sz="1050" b="1" dirty="0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40" name="Connecteur droit 39"/>
            <p:cNvCxnSpPr/>
            <p:nvPr/>
          </p:nvCxnSpPr>
          <p:spPr>
            <a:xfrm>
              <a:off x="642910" y="2285992"/>
              <a:ext cx="1143008" cy="158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ZoneTexte 38"/>
          <p:cNvSpPr txBox="1"/>
          <p:nvPr/>
        </p:nvSpPr>
        <p:spPr>
          <a:xfrm>
            <a:off x="0" y="1142984"/>
            <a:ext cx="6072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Plancher terrasse inaccessible et des étage 1</a:t>
            </a:r>
            <a:r>
              <a:rPr lang="fr-FR" baseline="30000" dirty="0" smtClean="0">
                <a:solidFill>
                  <a:srgbClr val="FF0000"/>
                </a:solidFill>
              </a:rPr>
              <a:t>er</a:t>
            </a:r>
            <a:r>
              <a:rPr lang="fr-FR" dirty="0" smtClean="0">
                <a:solidFill>
                  <a:srgbClr val="FF0000"/>
                </a:solidFill>
              </a:rPr>
              <a:t> au 3</a:t>
            </a:r>
            <a:r>
              <a:rPr lang="fr-FR" baseline="30000" dirty="0" smtClean="0">
                <a:solidFill>
                  <a:srgbClr val="FF0000"/>
                </a:solidFill>
              </a:rPr>
              <a:t>éme</a:t>
            </a:r>
            <a:r>
              <a:rPr lang="fr-FR" dirty="0" smtClean="0">
                <a:solidFill>
                  <a:srgbClr val="FF0000"/>
                </a:solidFill>
              </a:rPr>
              <a:t>  :</a:t>
            </a:r>
            <a:endParaRPr lang="fr-FR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214282" y="0"/>
            <a:ext cx="8229600" cy="928694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Etude des elements secondaires </a:t>
            </a:r>
            <a:endParaRPr lang="fr-FR" sz="2400" dirty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000500" y="2214565"/>
            <a:ext cx="5143500" cy="364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 descr="C:\Users\Utilisateur\Desktop\llllllllll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071678"/>
            <a:ext cx="3571900" cy="3786214"/>
          </a:xfrm>
          <a:prstGeom prst="rect">
            <a:avLst/>
          </a:prstGeom>
          <a:noFill/>
        </p:spPr>
      </p:pic>
      <p:sp>
        <p:nvSpPr>
          <p:cNvPr id="7" name="Ellipse 6"/>
          <p:cNvSpPr/>
          <p:nvPr/>
        </p:nvSpPr>
        <p:spPr>
          <a:xfrm>
            <a:off x="2500298" y="1142984"/>
            <a:ext cx="2500330" cy="5715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Escalier</a:t>
            </a:r>
          </a:p>
        </p:txBody>
      </p:sp>
      <p:sp>
        <p:nvSpPr>
          <p:cNvPr id="8" name="Rectangle 7"/>
          <p:cNvSpPr/>
          <p:nvPr/>
        </p:nvSpPr>
        <p:spPr>
          <a:xfrm>
            <a:off x="5357818" y="1643050"/>
            <a:ext cx="3071834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fr-FR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Escalier à paillasse porteuse.</a:t>
            </a:r>
            <a:endParaRPr lang="fr-FR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8596" y="214293"/>
            <a:ext cx="8229600" cy="868346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Etude des elements secondaires:</a:t>
            </a:r>
            <a:endParaRPr lang="fr-FR" sz="2400" dirty="0">
              <a:solidFill>
                <a:srgbClr val="FF0000"/>
              </a:solidFill>
            </a:endParaRPr>
          </a:p>
        </p:txBody>
      </p:sp>
      <p:sp>
        <p:nvSpPr>
          <p:cNvPr id="3" name="Ellipse 2"/>
          <p:cNvSpPr/>
          <p:nvPr/>
        </p:nvSpPr>
        <p:spPr>
          <a:xfrm>
            <a:off x="2786050" y="1214422"/>
            <a:ext cx="3214710" cy="78581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/>
              <a:t>Poutre  palière </a:t>
            </a:r>
            <a:endParaRPr lang="fr-FR" sz="20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2143128"/>
            <a:ext cx="5929354" cy="15001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9" name="Ellipse 58"/>
          <p:cNvSpPr/>
          <p:nvPr/>
        </p:nvSpPr>
        <p:spPr>
          <a:xfrm>
            <a:off x="1928795" y="5929330"/>
            <a:ext cx="1285883" cy="5715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Travée</a:t>
            </a:r>
          </a:p>
        </p:txBody>
      </p:sp>
      <p:sp>
        <p:nvSpPr>
          <p:cNvPr id="60" name="Ellipse 59"/>
          <p:cNvSpPr/>
          <p:nvPr/>
        </p:nvSpPr>
        <p:spPr>
          <a:xfrm>
            <a:off x="5786446" y="5857892"/>
            <a:ext cx="1214446" cy="5715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Appuis</a:t>
            </a:r>
            <a:endParaRPr lang="fr-FR" dirty="0"/>
          </a:p>
        </p:txBody>
      </p:sp>
      <p:grpSp>
        <p:nvGrpSpPr>
          <p:cNvPr id="36" name="Groupe 35"/>
          <p:cNvGrpSpPr/>
          <p:nvPr/>
        </p:nvGrpSpPr>
        <p:grpSpPr>
          <a:xfrm>
            <a:off x="928662" y="3721982"/>
            <a:ext cx="3259690" cy="2042702"/>
            <a:chOff x="2294279" y="3078181"/>
            <a:chExt cx="5356769" cy="3413717"/>
          </a:xfrm>
        </p:grpSpPr>
        <p:grpSp>
          <p:nvGrpSpPr>
            <p:cNvPr id="40" name="Groupe 34"/>
            <p:cNvGrpSpPr>
              <a:grpSpLocks/>
            </p:cNvGrpSpPr>
            <p:nvPr/>
          </p:nvGrpSpPr>
          <p:grpSpPr bwMode="auto">
            <a:xfrm>
              <a:off x="2294279" y="3078182"/>
              <a:ext cx="5356770" cy="3413715"/>
              <a:chOff x="3331" y="1097"/>
              <a:chExt cx="6539" cy="3785"/>
            </a:xfrm>
          </p:grpSpPr>
          <p:grpSp>
            <p:nvGrpSpPr>
              <p:cNvPr id="56" name="Group 731"/>
              <p:cNvGrpSpPr>
                <a:grpSpLocks/>
              </p:cNvGrpSpPr>
              <p:nvPr/>
            </p:nvGrpSpPr>
            <p:grpSpPr bwMode="auto">
              <a:xfrm>
                <a:off x="5243" y="1885"/>
                <a:ext cx="2506" cy="2427"/>
                <a:chOff x="4095" y="3099"/>
                <a:chExt cx="2910" cy="2616"/>
              </a:xfrm>
            </p:grpSpPr>
            <p:sp>
              <p:nvSpPr>
                <p:cNvPr id="77" name="Rectangle 76"/>
                <p:cNvSpPr>
                  <a:spLocks noChangeArrowheads="1"/>
                </p:cNvSpPr>
                <p:nvPr/>
              </p:nvSpPr>
              <p:spPr bwMode="auto">
                <a:xfrm>
                  <a:off x="4095" y="3099"/>
                  <a:ext cx="2910" cy="2616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endParaRPr lang="en-US" sz="1200"/>
                </a:p>
              </p:txBody>
            </p:sp>
            <p:sp>
              <p:nvSpPr>
                <p:cNvPr id="78" name="AutoShape 733"/>
                <p:cNvSpPr>
                  <a:spLocks noChangeArrowheads="1"/>
                </p:cNvSpPr>
                <p:nvPr/>
              </p:nvSpPr>
              <p:spPr bwMode="auto">
                <a:xfrm>
                  <a:off x="4323" y="3292"/>
                  <a:ext cx="2427" cy="2198"/>
                </a:xfrm>
                <a:prstGeom prst="roundRect">
                  <a:avLst>
                    <a:gd name="adj" fmla="val 5722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endParaRPr lang="en-US" sz="1200"/>
                </a:p>
              </p:txBody>
            </p:sp>
            <p:grpSp>
              <p:nvGrpSpPr>
                <p:cNvPr id="79" name="Group 736"/>
                <p:cNvGrpSpPr>
                  <a:grpSpLocks/>
                </p:cNvGrpSpPr>
                <p:nvPr/>
              </p:nvGrpSpPr>
              <p:grpSpPr bwMode="auto">
                <a:xfrm>
                  <a:off x="4341" y="3314"/>
                  <a:ext cx="2397" cy="2150"/>
                  <a:chOff x="4341" y="3314"/>
                  <a:chExt cx="2397" cy="2150"/>
                </a:xfrm>
              </p:grpSpPr>
              <p:sp>
                <p:nvSpPr>
                  <p:cNvPr id="82" name="Oval 737"/>
                  <p:cNvSpPr>
                    <a:spLocks noChangeArrowheads="1"/>
                  </p:cNvSpPr>
                  <p:nvPr/>
                </p:nvSpPr>
                <p:spPr bwMode="auto">
                  <a:xfrm>
                    <a:off x="6519" y="3320"/>
                    <a:ext cx="219" cy="207"/>
                  </a:xfrm>
                  <a:prstGeom prst="ellipse">
                    <a:avLst/>
                  </a:prstGeom>
                  <a:solidFill>
                    <a:srgbClr val="FF0000"/>
                  </a:solidFill>
                  <a:ln w="952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endParaRPr lang="en-US" sz="1200"/>
                  </a:p>
                </p:txBody>
              </p:sp>
              <p:sp>
                <p:nvSpPr>
                  <p:cNvPr id="83" name="Oval 742"/>
                  <p:cNvSpPr>
                    <a:spLocks noChangeArrowheads="1"/>
                  </p:cNvSpPr>
                  <p:nvPr/>
                </p:nvSpPr>
                <p:spPr bwMode="auto">
                  <a:xfrm>
                    <a:off x="6513" y="5251"/>
                    <a:ext cx="219" cy="207"/>
                  </a:xfrm>
                  <a:prstGeom prst="ellipse">
                    <a:avLst/>
                  </a:prstGeom>
                  <a:solidFill>
                    <a:srgbClr val="FF0000"/>
                  </a:solidFill>
                  <a:ln w="952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endParaRPr lang="en-US" sz="1200"/>
                  </a:p>
                </p:txBody>
              </p:sp>
              <p:sp>
                <p:nvSpPr>
                  <p:cNvPr id="84" name="Oval 743"/>
                  <p:cNvSpPr>
                    <a:spLocks noChangeArrowheads="1"/>
                  </p:cNvSpPr>
                  <p:nvPr/>
                </p:nvSpPr>
                <p:spPr bwMode="auto">
                  <a:xfrm>
                    <a:off x="4341" y="3314"/>
                    <a:ext cx="219" cy="207"/>
                  </a:xfrm>
                  <a:prstGeom prst="ellipse">
                    <a:avLst/>
                  </a:prstGeom>
                  <a:solidFill>
                    <a:srgbClr val="FF0000"/>
                  </a:solidFill>
                  <a:ln w="952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endParaRPr lang="en-US" sz="1200"/>
                  </a:p>
                </p:txBody>
              </p:sp>
              <p:sp>
                <p:nvSpPr>
                  <p:cNvPr id="85" name="Oval 746"/>
                  <p:cNvSpPr>
                    <a:spLocks noChangeArrowheads="1"/>
                  </p:cNvSpPr>
                  <p:nvPr/>
                </p:nvSpPr>
                <p:spPr bwMode="auto">
                  <a:xfrm>
                    <a:off x="4341" y="5257"/>
                    <a:ext cx="219" cy="207"/>
                  </a:xfrm>
                  <a:prstGeom prst="ellipse">
                    <a:avLst/>
                  </a:prstGeom>
                  <a:solidFill>
                    <a:srgbClr val="FF0000"/>
                  </a:solidFill>
                  <a:ln w="952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endParaRPr lang="en-US" sz="1200"/>
                  </a:p>
                </p:txBody>
              </p:sp>
            </p:grpSp>
            <p:cxnSp>
              <p:nvCxnSpPr>
                <p:cNvPr id="80" name="AutoShape 751"/>
                <p:cNvCxnSpPr>
                  <a:cxnSpLocks noChangeShapeType="1"/>
                </p:cNvCxnSpPr>
                <p:nvPr/>
              </p:nvCxnSpPr>
              <p:spPr bwMode="auto">
                <a:xfrm flipH="1">
                  <a:off x="6465" y="3292"/>
                  <a:ext cx="105" cy="195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81" name="AutoShape 752"/>
                <p:cNvCxnSpPr>
                  <a:cxnSpLocks noChangeShapeType="1"/>
                </p:cNvCxnSpPr>
                <p:nvPr/>
              </p:nvCxnSpPr>
              <p:spPr bwMode="auto">
                <a:xfrm flipH="1">
                  <a:off x="6645" y="3457"/>
                  <a:ext cx="105" cy="195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cxnSp>
            <p:nvCxnSpPr>
              <p:cNvPr id="57" name="AutoShape 758"/>
              <p:cNvCxnSpPr>
                <a:cxnSpLocks noChangeShapeType="1"/>
              </p:cNvCxnSpPr>
              <p:nvPr/>
            </p:nvCxnSpPr>
            <p:spPr bwMode="auto">
              <a:xfrm flipV="1">
                <a:off x="5518" y="1478"/>
                <a:ext cx="1" cy="273"/>
              </a:xfrm>
              <a:prstGeom prst="straightConnector1">
                <a:avLst/>
              </a:prstGeom>
              <a:noFill/>
              <a:ln w="9525">
                <a:solidFill>
                  <a:srgbClr val="0A0AB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61" name="AutoShape 759"/>
              <p:cNvCxnSpPr>
                <a:cxnSpLocks noChangeShapeType="1"/>
              </p:cNvCxnSpPr>
              <p:nvPr/>
            </p:nvCxnSpPr>
            <p:spPr bwMode="auto">
              <a:xfrm flipH="1" flipV="1">
                <a:off x="5505" y="1470"/>
                <a:ext cx="2553" cy="8"/>
              </a:xfrm>
              <a:prstGeom prst="straightConnector1">
                <a:avLst/>
              </a:prstGeom>
              <a:noFill/>
              <a:ln w="9525">
                <a:solidFill>
                  <a:srgbClr val="0A0AB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62" name="AutoShape 762"/>
              <p:cNvCxnSpPr>
                <a:cxnSpLocks noChangeShapeType="1"/>
              </p:cNvCxnSpPr>
              <p:nvPr/>
            </p:nvCxnSpPr>
            <p:spPr bwMode="auto">
              <a:xfrm flipV="1">
                <a:off x="7478" y="1474"/>
                <a:ext cx="13" cy="272"/>
              </a:xfrm>
              <a:prstGeom prst="straightConnector1">
                <a:avLst/>
              </a:prstGeom>
              <a:noFill/>
              <a:ln w="9525">
                <a:solidFill>
                  <a:srgbClr val="0A0AB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63" name="AutoShape 763"/>
              <p:cNvCxnSpPr>
                <a:cxnSpLocks noChangeShapeType="1"/>
              </p:cNvCxnSpPr>
              <p:nvPr/>
            </p:nvCxnSpPr>
            <p:spPr bwMode="auto">
              <a:xfrm>
                <a:off x="4698" y="2245"/>
                <a:ext cx="726" cy="367"/>
              </a:xfrm>
              <a:prstGeom prst="straightConnector1">
                <a:avLst/>
              </a:prstGeom>
              <a:noFill/>
              <a:ln w="9525">
                <a:solidFill>
                  <a:srgbClr val="0A0AB6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64" name="AutoShape 764"/>
              <p:cNvCxnSpPr>
                <a:cxnSpLocks noChangeShapeType="1"/>
              </p:cNvCxnSpPr>
              <p:nvPr/>
            </p:nvCxnSpPr>
            <p:spPr bwMode="auto">
              <a:xfrm>
                <a:off x="4698" y="2267"/>
                <a:ext cx="1751" cy="569"/>
              </a:xfrm>
              <a:prstGeom prst="straightConnector1">
                <a:avLst/>
              </a:prstGeom>
              <a:noFill/>
              <a:ln w="9525">
                <a:solidFill>
                  <a:srgbClr val="0A0AB6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65" name="AutoShape 765"/>
              <p:cNvCxnSpPr>
                <a:cxnSpLocks noChangeShapeType="1"/>
              </p:cNvCxnSpPr>
              <p:nvPr/>
            </p:nvCxnSpPr>
            <p:spPr bwMode="auto">
              <a:xfrm flipV="1">
                <a:off x="5535" y="2008"/>
                <a:ext cx="1" cy="310"/>
              </a:xfrm>
              <a:prstGeom prst="straightConnector1">
                <a:avLst/>
              </a:prstGeom>
              <a:noFill/>
              <a:ln w="9525">
                <a:solidFill>
                  <a:srgbClr val="0A0AB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66" name="AutoShape 768"/>
              <p:cNvCxnSpPr>
                <a:cxnSpLocks noChangeShapeType="1"/>
              </p:cNvCxnSpPr>
              <p:nvPr/>
            </p:nvCxnSpPr>
            <p:spPr bwMode="auto">
              <a:xfrm flipV="1">
                <a:off x="7424" y="1999"/>
                <a:ext cx="13" cy="309"/>
              </a:xfrm>
              <a:prstGeom prst="straightConnector1">
                <a:avLst/>
              </a:prstGeom>
              <a:noFill/>
              <a:ln w="9525">
                <a:solidFill>
                  <a:srgbClr val="0A0AB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67" name="AutoShape 769"/>
              <p:cNvCxnSpPr>
                <a:cxnSpLocks noChangeShapeType="1"/>
              </p:cNvCxnSpPr>
              <p:nvPr/>
            </p:nvCxnSpPr>
            <p:spPr bwMode="auto">
              <a:xfrm flipV="1">
                <a:off x="5544" y="3832"/>
                <a:ext cx="1" cy="335"/>
              </a:xfrm>
              <a:prstGeom prst="straightConnector1">
                <a:avLst/>
              </a:prstGeom>
              <a:noFill/>
              <a:ln w="9525">
                <a:solidFill>
                  <a:srgbClr val="0A0AB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68" name="AutoShape 772"/>
              <p:cNvCxnSpPr>
                <a:cxnSpLocks noChangeShapeType="1"/>
              </p:cNvCxnSpPr>
              <p:nvPr/>
            </p:nvCxnSpPr>
            <p:spPr bwMode="auto">
              <a:xfrm flipV="1">
                <a:off x="7414" y="3821"/>
                <a:ext cx="13" cy="334"/>
              </a:xfrm>
              <a:prstGeom prst="straightConnector1">
                <a:avLst/>
              </a:prstGeom>
              <a:noFill/>
              <a:ln w="9525">
                <a:solidFill>
                  <a:srgbClr val="0A0AB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69" name="Text Box 776"/>
              <p:cNvSpPr txBox="1">
                <a:spLocks noChangeArrowheads="1"/>
              </p:cNvSpPr>
              <p:nvPr/>
            </p:nvSpPr>
            <p:spPr bwMode="auto">
              <a:xfrm>
                <a:off x="8236" y="1097"/>
                <a:ext cx="1634" cy="9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marL="0" marR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fr-FR" sz="1600" dirty="0" smtClean="0">
                    <a:effectLst/>
                    <a:latin typeface="Calibri"/>
                    <a:ea typeface="Calibri"/>
                    <a:cs typeface="Arial"/>
                  </a:rPr>
                  <a:t>3HA12</a:t>
                </a:r>
                <a:endParaRPr lang="en-US" sz="1600" dirty="0">
                  <a:effectLst/>
                  <a:latin typeface="Calibri"/>
                  <a:ea typeface="Calibri"/>
                  <a:cs typeface="Arial"/>
                </a:endParaRPr>
              </a:p>
            </p:txBody>
          </p:sp>
          <p:sp>
            <p:nvSpPr>
              <p:cNvPr id="70" name="Text Box 777"/>
              <p:cNvSpPr txBox="1">
                <a:spLocks noChangeArrowheads="1"/>
              </p:cNvSpPr>
              <p:nvPr/>
            </p:nvSpPr>
            <p:spPr bwMode="auto">
              <a:xfrm>
                <a:off x="3331" y="1735"/>
                <a:ext cx="1447" cy="7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marL="0" marR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sz="1200" dirty="0">
                    <a:effectLst/>
                    <a:latin typeface="Calibri"/>
                    <a:ea typeface="Calibri"/>
                    <a:cs typeface="Arial"/>
                  </a:rPr>
                  <a:t> </a:t>
                </a:r>
                <a:r>
                  <a:rPr lang="fr-FR" sz="1600" dirty="0" smtClean="0">
                    <a:effectLst/>
                    <a:latin typeface="Calibri"/>
                    <a:ea typeface="Calibri"/>
                    <a:cs typeface="Arial"/>
                  </a:rPr>
                  <a:t>2HA8</a:t>
                </a:r>
                <a:endParaRPr lang="en-US" sz="1600" dirty="0">
                  <a:effectLst/>
                  <a:latin typeface="Calibri"/>
                  <a:ea typeface="Calibri"/>
                  <a:cs typeface="Arial"/>
                </a:endParaRPr>
              </a:p>
            </p:txBody>
          </p:sp>
          <p:cxnSp>
            <p:nvCxnSpPr>
              <p:cNvPr id="71" name="AutoShape 778"/>
              <p:cNvCxnSpPr>
                <a:cxnSpLocks noChangeShapeType="1"/>
              </p:cNvCxnSpPr>
              <p:nvPr/>
            </p:nvCxnSpPr>
            <p:spPr bwMode="auto">
              <a:xfrm>
                <a:off x="7943" y="1885"/>
                <a:ext cx="13" cy="2427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 type="triangl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72" name="Text Box 779"/>
              <p:cNvSpPr txBox="1">
                <a:spLocks noChangeArrowheads="1"/>
              </p:cNvSpPr>
              <p:nvPr/>
            </p:nvSpPr>
            <p:spPr bwMode="auto">
              <a:xfrm>
                <a:off x="8035" y="2603"/>
                <a:ext cx="1525" cy="6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marL="0" marR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fr-FR" sz="1600" dirty="0" smtClean="0">
                    <a:effectLst/>
                    <a:latin typeface="Calibri"/>
                    <a:ea typeface="Calibri"/>
                    <a:cs typeface="Arial"/>
                  </a:rPr>
                  <a:t>30 cm</a:t>
                </a:r>
                <a:endParaRPr lang="en-US" sz="1600" dirty="0">
                  <a:effectLst/>
                  <a:latin typeface="Calibri"/>
                  <a:ea typeface="Calibri"/>
                  <a:cs typeface="Arial"/>
                </a:endParaRPr>
              </a:p>
            </p:txBody>
          </p:sp>
          <p:cxnSp>
            <p:nvCxnSpPr>
              <p:cNvPr id="73" name="AutoShape 780"/>
              <p:cNvCxnSpPr>
                <a:cxnSpLocks noChangeShapeType="1"/>
              </p:cNvCxnSpPr>
              <p:nvPr/>
            </p:nvCxnSpPr>
            <p:spPr bwMode="auto">
              <a:xfrm flipV="1">
                <a:off x="5479" y="4357"/>
                <a:ext cx="1" cy="272"/>
              </a:xfrm>
              <a:prstGeom prst="straightConnector1">
                <a:avLst/>
              </a:prstGeom>
              <a:noFill/>
              <a:ln w="9525">
                <a:solidFill>
                  <a:srgbClr val="0A0AB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74" name="AutoShape 781"/>
              <p:cNvCxnSpPr>
                <a:cxnSpLocks noChangeShapeType="1"/>
              </p:cNvCxnSpPr>
              <p:nvPr/>
            </p:nvCxnSpPr>
            <p:spPr bwMode="auto">
              <a:xfrm flipV="1">
                <a:off x="7439" y="4352"/>
                <a:ext cx="13" cy="273"/>
              </a:xfrm>
              <a:prstGeom prst="straightConnector1">
                <a:avLst/>
              </a:prstGeom>
              <a:noFill/>
              <a:ln w="9525">
                <a:solidFill>
                  <a:srgbClr val="0A0AB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75" name="AutoShape 782"/>
              <p:cNvCxnSpPr>
                <a:cxnSpLocks noChangeShapeType="1"/>
              </p:cNvCxnSpPr>
              <p:nvPr/>
            </p:nvCxnSpPr>
            <p:spPr bwMode="auto">
              <a:xfrm flipH="1" flipV="1">
                <a:off x="5479" y="4617"/>
                <a:ext cx="2683" cy="8"/>
              </a:xfrm>
              <a:prstGeom prst="straightConnector1">
                <a:avLst/>
              </a:prstGeom>
              <a:noFill/>
              <a:ln w="9525">
                <a:solidFill>
                  <a:srgbClr val="0A0AB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76" name="Text Box 783"/>
              <p:cNvSpPr txBox="1">
                <a:spLocks noChangeArrowheads="1"/>
              </p:cNvSpPr>
              <p:nvPr/>
            </p:nvSpPr>
            <p:spPr bwMode="auto">
              <a:xfrm>
                <a:off x="8162" y="4266"/>
                <a:ext cx="1684" cy="6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marL="0" marR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fr-FR" sz="1600" dirty="0" smtClean="0">
                    <a:effectLst/>
                    <a:latin typeface="Calibri"/>
                    <a:ea typeface="Calibri"/>
                    <a:cs typeface="Arial"/>
                  </a:rPr>
                  <a:t>3HA12</a:t>
                </a:r>
                <a:endParaRPr lang="en-US" sz="1600" dirty="0">
                  <a:effectLst/>
                  <a:latin typeface="Calibri"/>
                  <a:ea typeface="Calibri"/>
                  <a:cs typeface="Arial"/>
                </a:endParaRPr>
              </a:p>
            </p:txBody>
          </p:sp>
        </p:grpSp>
        <p:grpSp>
          <p:nvGrpSpPr>
            <p:cNvPr id="42" name="Groupe 94"/>
            <p:cNvGrpSpPr/>
            <p:nvPr/>
          </p:nvGrpSpPr>
          <p:grpSpPr>
            <a:xfrm>
              <a:off x="4724400" y="3421807"/>
              <a:ext cx="228600" cy="2826593"/>
              <a:chOff x="4724400" y="3421807"/>
              <a:chExt cx="228600" cy="2826593"/>
            </a:xfrm>
          </p:grpSpPr>
          <p:sp>
            <p:nvSpPr>
              <p:cNvPr id="43" name="Oval 746"/>
              <p:cNvSpPr>
                <a:spLocks noChangeArrowheads="1"/>
              </p:cNvSpPr>
              <p:nvPr/>
            </p:nvSpPr>
            <p:spPr bwMode="auto">
              <a:xfrm>
                <a:off x="4769200" y="5631337"/>
                <a:ext cx="183800" cy="15986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 sz="1200"/>
              </a:p>
            </p:txBody>
          </p:sp>
          <p:sp>
            <p:nvSpPr>
              <p:cNvPr id="46" name="Oval 746"/>
              <p:cNvSpPr>
                <a:spLocks noChangeArrowheads="1"/>
              </p:cNvSpPr>
              <p:nvPr/>
            </p:nvSpPr>
            <p:spPr bwMode="auto">
              <a:xfrm>
                <a:off x="4756892" y="3954937"/>
                <a:ext cx="183800" cy="15986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 sz="1200"/>
              </a:p>
            </p:txBody>
          </p:sp>
          <p:cxnSp>
            <p:nvCxnSpPr>
              <p:cNvPr id="49" name="Connecteur droit 48"/>
              <p:cNvCxnSpPr/>
              <p:nvPr/>
            </p:nvCxnSpPr>
            <p:spPr>
              <a:xfrm>
                <a:off x="4941783" y="4024942"/>
                <a:ext cx="0" cy="161385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Connecteur droit 49"/>
              <p:cNvCxnSpPr/>
              <p:nvPr/>
            </p:nvCxnSpPr>
            <p:spPr>
              <a:xfrm>
                <a:off x="4757983" y="4024942"/>
                <a:ext cx="0" cy="168632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Connecteur droit 50"/>
              <p:cNvCxnSpPr/>
              <p:nvPr/>
            </p:nvCxnSpPr>
            <p:spPr>
              <a:xfrm flipH="1">
                <a:off x="4849883" y="4081462"/>
                <a:ext cx="64983" cy="104319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Connecteur droit 52"/>
              <p:cNvCxnSpPr/>
              <p:nvPr/>
            </p:nvCxnSpPr>
            <p:spPr>
              <a:xfrm flipH="1">
                <a:off x="4724400" y="3976908"/>
                <a:ext cx="64984" cy="208873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AutoShape 758"/>
              <p:cNvCxnSpPr>
                <a:cxnSpLocks noChangeShapeType="1"/>
              </p:cNvCxnSpPr>
              <p:nvPr/>
            </p:nvCxnSpPr>
            <p:spPr bwMode="auto">
              <a:xfrm flipH="1" flipV="1">
                <a:off x="4861100" y="3421807"/>
                <a:ext cx="15455" cy="240813"/>
              </a:xfrm>
              <a:prstGeom prst="straightConnector1">
                <a:avLst/>
              </a:prstGeom>
              <a:noFill/>
              <a:ln w="9525">
                <a:solidFill>
                  <a:srgbClr val="0A0AB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55" name="AutoShape 758"/>
              <p:cNvCxnSpPr>
                <a:cxnSpLocks noChangeShapeType="1"/>
              </p:cNvCxnSpPr>
              <p:nvPr/>
            </p:nvCxnSpPr>
            <p:spPr bwMode="auto">
              <a:xfrm flipV="1">
                <a:off x="4849883" y="6021148"/>
                <a:ext cx="975" cy="227252"/>
              </a:xfrm>
              <a:prstGeom prst="straightConnector1">
                <a:avLst/>
              </a:prstGeom>
              <a:noFill/>
              <a:ln w="9525">
                <a:solidFill>
                  <a:srgbClr val="0A0AB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</p:grpSp>
      <p:grpSp>
        <p:nvGrpSpPr>
          <p:cNvPr id="86" name="Groupe 85"/>
          <p:cNvGrpSpPr/>
          <p:nvPr/>
        </p:nvGrpSpPr>
        <p:grpSpPr>
          <a:xfrm>
            <a:off x="4477405" y="3743752"/>
            <a:ext cx="3259690" cy="2042702"/>
            <a:chOff x="2294279" y="3078181"/>
            <a:chExt cx="5356769" cy="3413717"/>
          </a:xfrm>
        </p:grpSpPr>
        <p:grpSp>
          <p:nvGrpSpPr>
            <p:cNvPr id="87" name="Groupe 34"/>
            <p:cNvGrpSpPr>
              <a:grpSpLocks/>
            </p:cNvGrpSpPr>
            <p:nvPr/>
          </p:nvGrpSpPr>
          <p:grpSpPr bwMode="auto">
            <a:xfrm>
              <a:off x="2294279" y="3078182"/>
              <a:ext cx="5356770" cy="3413714"/>
              <a:chOff x="3331" y="1097"/>
              <a:chExt cx="6539" cy="3785"/>
            </a:xfrm>
          </p:grpSpPr>
          <p:grpSp>
            <p:nvGrpSpPr>
              <p:cNvPr id="97" name="Group 731"/>
              <p:cNvGrpSpPr>
                <a:grpSpLocks/>
              </p:cNvGrpSpPr>
              <p:nvPr/>
            </p:nvGrpSpPr>
            <p:grpSpPr bwMode="auto">
              <a:xfrm>
                <a:off x="5243" y="1885"/>
                <a:ext cx="2506" cy="2427"/>
                <a:chOff x="4095" y="3099"/>
                <a:chExt cx="2910" cy="2616"/>
              </a:xfrm>
            </p:grpSpPr>
            <p:sp>
              <p:nvSpPr>
                <p:cNvPr id="115" name="Rectangle 114"/>
                <p:cNvSpPr>
                  <a:spLocks noChangeArrowheads="1"/>
                </p:cNvSpPr>
                <p:nvPr/>
              </p:nvSpPr>
              <p:spPr bwMode="auto">
                <a:xfrm>
                  <a:off x="4095" y="3099"/>
                  <a:ext cx="2910" cy="2616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endParaRPr lang="en-US" sz="1200"/>
                </a:p>
              </p:txBody>
            </p:sp>
            <p:sp>
              <p:nvSpPr>
                <p:cNvPr id="116" name="AutoShape 733"/>
                <p:cNvSpPr>
                  <a:spLocks noChangeArrowheads="1"/>
                </p:cNvSpPr>
                <p:nvPr/>
              </p:nvSpPr>
              <p:spPr bwMode="auto">
                <a:xfrm>
                  <a:off x="4323" y="3292"/>
                  <a:ext cx="2427" cy="2198"/>
                </a:xfrm>
                <a:prstGeom prst="roundRect">
                  <a:avLst>
                    <a:gd name="adj" fmla="val 5722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endParaRPr lang="en-US" sz="1200"/>
                </a:p>
              </p:txBody>
            </p:sp>
            <p:grpSp>
              <p:nvGrpSpPr>
                <p:cNvPr id="117" name="Group 736"/>
                <p:cNvGrpSpPr>
                  <a:grpSpLocks/>
                </p:cNvGrpSpPr>
                <p:nvPr/>
              </p:nvGrpSpPr>
              <p:grpSpPr bwMode="auto">
                <a:xfrm>
                  <a:off x="4341" y="3314"/>
                  <a:ext cx="2397" cy="2150"/>
                  <a:chOff x="4341" y="3314"/>
                  <a:chExt cx="2397" cy="2150"/>
                </a:xfrm>
              </p:grpSpPr>
              <p:sp>
                <p:nvSpPr>
                  <p:cNvPr id="120" name="Oval 737"/>
                  <p:cNvSpPr>
                    <a:spLocks noChangeArrowheads="1"/>
                  </p:cNvSpPr>
                  <p:nvPr/>
                </p:nvSpPr>
                <p:spPr bwMode="auto">
                  <a:xfrm>
                    <a:off x="6519" y="3320"/>
                    <a:ext cx="219" cy="207"/>
                  </a:xfrm>
                  <a:prstGeom prst="ellipse">
                    <a:avLst/>
                  </a:prstGeom>
                  <a:solidFill>
                    <a:srgbClr val="FF0000"/>
                  </a:solidFill>
                  <a:ln w="952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endParaRPr lang="en-US" sz="1200"/>
                  </a:p>
                </p:txBody>
              </p:sp>
              <p:sp>
                <p:nvSpPr>
                  <p:cNvPr id="121" name="Oval 742"/>
                  <p:cNvSpPr>
                    <a:spLocks noChangeArrowheads="1"/>
                  </p:cNvSpPr>
                  <p:nvPr/>
                </p:nvSpPr>
                <p:spPr bwMode="auto">
                  <a:xfrm>
                    <a:off x="6513" y="5251"/>
                    <a:ext cx="219" cy="207"/>
                  </a:xfrm>
                  <a:prstGeom prst="ellipse">
                    <a:avLst/>
                  </a:prstGeom>
                  <a:solidFill>
                    <a:srgbClr val="FF0000"/>
                  </a:solidFill>
                  <a:ln w="952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endParaRPr lang="en-US" sz="1200"/>
                  </a:p>
                </p:txBody>
              </p:sp>
              <p:sp>
                <p:nvSpPr>
                  <p:cNvPr id="122" name="Oval 743"/>
                  <p:cNvSpPr>
                    <a:spLocks noChangeArrowheads="1"/>
                  </p:cNvSpPr>
                  <p:nvPr/>
                </p:nvSpPr>
                <p:spPr bwMode="auto">
                  <a:xfrm>
                    <a:off x="4341" y="3314"/>
                    <a:ext cx="219" cy="207"/>
                  </a:xfrm>
                  <a:prstGeom prst="ellipse">
                    <a:avLst/>
                  </a:prstGeom>
                  <a:solidFill>
                    <a:srgbClr val="FF0000"/>
                  </a:solidFill>
                  <a:ln w="952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endParaRPr lang="en-US" sz="1200"/>
                  </a:p>
                </p:txBody>
              </p:sp>
              <p:sp>
                <p:nvSpPr>
                  <p:cNvPr id="123" name="Oval 746"/>
                  <p:cNvSpPr>
                    <a:spLocks noChangeArrowheads="1"/>
                  </p:cNvSpPr>
                  <p:nvPr/>
                </p:nvSpPr>
                <p:spPr bwMode="auto">
                  <a:xfrm>
                    <a:off x="4341" y="5257"/>
                    <a:ext cx="219" cy="207"/>
                  </a:xfrm>
                  <a:prstGeom prst="ellipse">
                    <a:avLst/>
                  </a:prstGeom>
                  <a:solidFill>
                    <a:srgbClr val="FF0000"/>
                  </a:solidFill>
                  <a:ln w="952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endParaRPr lang="en-US" sz="1200"/>
                  </a:p>
                </p:txBody>
              </p:sp>
            </p:grpSp>
            <p:cxnSp>
              <p:nvCxnSpPr>
                <p:cNvPr id="118" name="AutoShape 751"/>
                <p:cNvCxnSpPr>
                  <a:cxnSpLocks noChangeShapeType="1"/>
                </p:cNvCxnSpPr>
                <p:nvPr/>
              </p:nvCxnSpPr>
              <p:spPr bwMode="auto">
                <a:xfrm flipH="1">
                  <a:off x="6465" y="3292"/>
                  <a:ext cx="105" cy="195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19" name="AutoShape 752"/>
                <p:cNvCxnSpPr>
                  <a:cxnSpLocks noChangeShapeType="1"/>
                </p:cNvCxnSpPr>
                <p:nvPr/>
              </p:nvCxnSpPr>
              <p:spPr bwMode="auto">
                <a:xfrm flipH="1">
                  <a:off x="6645" y="3457"/>
                  <a:ext cx="105" cy="195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cxnSp>
            <p:nvCxnSpPr>
              <p:cNvPr id="98" name="AutoShape 758"/>
              <p:cNvCxnSpPr>
                <a:cxnSpLocks noChangeShapeType="1"/>
              </p:cNvCxnSpPr>
              <p:nvPr/>
            </p:nvCxnSpPr>
            <p:spPr bwMode="auto">
              <a:xfrm flipV="1">
                <a:off x="5518" y="1478"/>
                <a:ext cx="1" cy="273"/>
              </a:xfrm>
              <a:prstGeom prst="straightConnector1">
                <a:avLst/>
              </a:prstGeom>
              <a:noFill/>
              <a:ln w="9525">
                <a:solidFill>
                  <a:srgbClr val="0A0AB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9" name="AutoShape 759"/>
              <p:cNvCxnSpPr>
                <a:cxnSpLocks noChangeShapeType="1"/>
              </p:cNvCxnSpPr>
              <p:nvPr/>
            </p:nvCxnSpPr>
            <p:spPr bwMode="auto">
              <a:xfrm flipH="1" flipV="1">
                <a:off x="5505" y="1470"/>
                <a:ext cx="2553" cy="8"/>
              </a:xfrm>
              <a:prstGeom prst="straightConnector1">
                <a:avLst/>
              </a:prstGeom>
              <a:noFill/>
              <a:ln w="9525">
                <a:solidFill>
                  <a:srgbClr val="0A0AB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0" name="AutoShape 762"/>
              <p:cNvCxnSpPr>
                <a:cxnSpLocks noChangeShapeType="1"/>
              </p:cNvCxnSpPr>
              <p:nvPr/>
            </p:nvCxnSpPr>
            <p:spPr bwMode="auto">
              <a:xfrm flipV="1">
                <a:off x="7478" y="1474"/>
                <a:ext cx="13" cy="272"/>
              </a:xfrm>
              <a:prstGeom prst="straightConnector1">
                <a:avLst/>
              </a:prstGeom>
              <a:noFill/>
              <a:ln w="9525">
                <a:solidFill>
                  <a:srgbClr val="0A0AB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1" name="AutoShape 763"/>
              <p:cNvCxnSpPr>
                <a:cxnSpLocks noChangeShapeType="1"/>
              </p:cNvCxnSpPr>
              <p:nvPr/>
            </p:nvCxnSpPr>
            <p:spPr bwMode="auto">
              <a:xfrm>
                <a:off x="4698" y="2245"/>
                <a:ext cx="726" cy="367"/>
              </a:xfrm>
              <a:prstGeom prst="straightConnector1">
                <a:avLst/>
              </a:prstGeom>
              <a:noFill/>
              <a:ln w="9525">
                <a:solidFill>
                  <a:srgbClr val="0A0AB6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2" name="AutoShape 764"/>
              <p:cNvCxnSpPr>
                <a:cxnSpLocks noChangeShapeType="1"/>
              </p:cNvCxnSpPr>
              <p:nvPr/>
            </p:nvCxnSpPr>
            <p:spPr bwMode="auto">
              <a:xfrm>
                <a:off x="4698" y="2267"/>
                <a:ext cx="1751" cy="569"/>
              </a:xfrm>
              <a:prstGeom prst="straightConnector1">
                <a:avLst/>
              </a:prstGeom>
              <a:noFill/>
              <a:ln w="9525">
                <a:solidFill>
                  <a:srgbClr val="0A0AB6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3" name="AutoShape 765"/>
              <p:cNvCxnSpPr>
                <a:cxnSpLocks noChangeShapeType="1"/>
              </p:cNvCxnSpPr>
              <p:nvPr/>
            </p:nvCxnSpPr>
            <p:spPr bwMode="auto">
              <a:xfrm flipV="1">
                <a:off x="5535" y="2008"/>
                <a:ext cx="1" cy="310"/>
              </a:xfrm>
              <a:prstGeom prst="straightConnector1">
                <a:avLst/>
              </a:prstGeom>
              <a:noFill/>
              <a:ln w="9525">
                <a:solidFill>
                  <a:srgbClr val="0A0AB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4" name="AutoShape 768"/>
              <p:cNvCxnSpPr>
                <a:cxnSpLocks noChangeShapeType="1"/>
              </p:cNvCxnSpPr>
              <p:nvPr/>
            </p:nvCxnSpPr>
            <p:spPr bwMode="auto">
              <a:xfrm flipV="1">
                <a:off x="7424" y="1999"/>
                <a:ext cx="13" cy="309"/>
              </a:xfrm>
              <a:prstGeom prst="straightConnector1">
                <a:avLst/>
              </a:prstGeom>
              <a:noFill/>
              <a:ln w="9525">
                <a:solidFill>
                  <a:srgbClr val="0A0AB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5" name="AutoShape 769"/>
              <p:cNvCxnSpPr>
                <a:cxnSpLocks noChangeShapeType="1"/>
              </p:cNvCxnSpPr>
              <p:nvPr/>
            </p:nvCxnSpPr>
            <p:spPr bwMode="auto">
              <a:xfrm flipV="1">
                <a:off x="5544" y="3832"/>
                <a:ext cx="1" cy="335"/>
              </a:xfrm>
              <a:prstGeom prst="straightConnector1">
                <a:avLst/>
              </a:prstGeom>
              <a:noFill/>
              <a:ln w="9525">
                <a:solidFill>
                  <a:srgbClr val="0A0AB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6" name="AutoShape 772"/>
              <p:cNvCxnSpPr>
                <a:cxnSpLocks noChangeShapeType="1"/>
              </p:cNvCxnSpPr>
              <p:nvPr/>
            </p:nvCxnSpPr>
            <p:spPr bwMode="auto">
              <a:xfrm flipV="1">
                <a:off x="7414" y="3821"/>
                <a:ext cx="13" cy="334"/>
              </a:xfrm>
              <a:prstGeom prst="straightConnector1">
                <a:avLst/>
              </a:prstGeom>
              <a:noFill/>
              <a:ln w="9525">
                <a:solidFill>
                  <a:srgbClr val="0A0AB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07" name="Text Box 776"/>
              <p:cNvSpPr txBox="1">
                <a:spLocks noChangeArrowheads="1"/>
              </p:cNvSpPr>
              <p:nvPr/>
            </p:nvSpPr>
            <p:spPr bwMode="auto">
              <a:xfrm>
                <a:off x="8236" y="1097"/>
                <a:ext cx="1634" cy="9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marL="0" marR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fr-FR" sz="1600" dirty="0" smtClean="0">
                    <a:effectLst/>
                    <a:latin typeface="Calibri"/>
                    <a:ea typeface="Calibri"/>
                    <a:cs typeface="Arial"/>
                  </a:rPr>
                  <a:t>3HA12</a:t>
                </a:r>
                <a:endParaRPr lang="en-US" sz="1600" dirty="0">
                  <a:effectLst/>
                  <a:latin typeface="Calibri"/>
                  <a:ea typeface="Calibri"/>
                  <a:cs typeface="Arial"/>
                </a:endParaRPr>
              </a:p>
            </p:txBody>
          </p:sp>
          <p:sp>
            <p:nvSpPr>
              <p:cNvPr id="108" name="Text Box 777"/>
              <p:cNvSpPr txBox="1">
                <a:spLocks noChangeArrowheads="1"/>
              </p:cNvSpPr>
              <p:nvPr/>
            </p:nvSpPr>
            <p:spPr bwMode="auto">
              <a:xfrm>
                <a:off x="3331" y="1735"/>
                <a:ext cx="1447" cy="7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marL="0" marR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sz="1200" dirty="0">
                    <a:effectLst/>
                    <a:latin typeface="Calibri"/>
                    <a:ea typeface="Calibri"/>
                    <a:cs typeface="Arial"/>
                  </a:rPr>
                  <a:t> </a:t>
                </a:r>
                <a:r>
                  <a:rPr lang="fr-FR" sz="1600" dirty="0" smtClean="0">
                    <a:effectLst/>
                    <a:latin typeface="Calibri"/>
                    <a:ea typeface="Calibri"/>
                    <a:cs typeface="Arial"/>
                  </a:rPr>
                  <a:t>2HA8</a:t>
                </a:r>
                <a:endParaRPr lang="en-US" sz="1600" dirty="0">
                  <a:effectLst/>
                  <a:latin typeface="Calibri"/>
                  <a:ea typeface="Calibri"/>
                  <a:cs typeface="Arial"/>
                </a:endParaRPr>
              </a:p>
            </p:txBody>
          </p:sp>
          <p:cxnSp>
            <p:nvCxnSpPr>
              <p:cNvPr id="109" name="AutoShape 778"/>
              <p:cNvCxnSpPr>
                <a:cxnSpLocks noChangeShapeType="1"/>
              </p:cNvCxnSpPr>
              <p:nvPr/>
            </p:nvCxnSpPr>
            <p:spPr bwMode="auto">
              <a:xfrm>
                <a:off x="7943" y="1885"/>
                <a:ext cx="13" cy="2427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 type="triangl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10" name="Text Box 779"/>
              <p:cNvSpPr txBox="1">
                <a:spLocks noChangeArrowheads="1"/>
              </p:cNvSpPr>
              <p:nvPr/>
            </p:nvSpPr>
            <p:spPr bwMode="auto">
              <a:xfrm>
                <a:off x="8035" y="2603"/>
                <a:ext cx="1525" cy="6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marL="0" marR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fr-FR" sz="1600" dirty="0" smtClean="0">
                    <a:effectLst/>
                    <a:latin typeface="Calibri"/>
                    <a:ea typeface="Calibri"/>
                    <a:cs typeface="Arial"/>
                  </a:rPr>
                  <a:t>30 cm</a:t>
                </a:r>
                <a:endParaRPr lang="en-US" sz="1600" dirty="0">
                  <a:effectLst/>
                  <a:latin typeface="Calibri"/>
                  <a:ea typeface="Calibri"/>
                  <a:cs typeface="Arial"/>
                </a:endParaRPr>
              </a:p>
            </p:txBody>
          </p:sp>
          <p:cxnSp>
            <p:nvCxnSpPr>
              <p:cNvPr id="111" name="AutoShape 780"/>
              <p:cNvCxnSpPr>
                <a:cxnSpLocks noChangeShapeType="1"/>
              </p:cNvCxnSpPr>
              <p:nvPr/>
            </p:nvCxnSpPr>
            <p:spPr bwMode="auto">
              <a:xfrm flipV="1">
                <a:off x="5479" y="4357"/>
                <a:ext cx="1" cy="272"/>
              </a:xfrm>
              <a:prstGeom prst="straightConnector1">
                <a:avLst/>
              </a:prstGeom>
              <a:noFill/>
              <a:ln w="9525">
                <a:solidFill>
                  <a:srgbClr val="0A0AB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12" name="AutoShape 781"/>
              <p:cNvCxnSpPr>
                <a:cxnSpLocks noChangeShapeType="1"/>
              </p:cNvCxnSpPr>
              <p:nvPr/>
            </p:nvCxnSpPr>
            <p:spPr bwMode="auto">
              <a:xfrm flipV="1">
                <a:off x="7439" y="4352"/>
                <a:ext cx="13" cy="273"/>
              </a:xfrm>
              <a:prstGeom prst="straightConnector1">
                <a:avLst/>
              </a:prstGeom>
              <a:noFill/>
              <a:ln w="9525">
                <a:solidFill>
                  <a:srgbClr val="0A0AB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13" name="AutoShape 782"/>
              <p:cNvCxnSpPr>
                <a:cxnSpLocks noChangeShapeType="1"/>
              </p:cNvCxnSpPr>
              <p:nvPr/>
            </p:nvCxnSpPr>
            <p:spPr bwMode="auto">
              <a:xfrm flipH="1" flipV="1">
                <a:off x="5479" y="4617"/>
                <a:ext cx="2683" cy="8"/>
              </a:xfrm>
              <a:prstGeom prst="straightConnector1">
                <a:avLst/>
              </a:prstGeom>
              <a:noFill/>
              <a:ln w="9525">
                <a:solidFill>
                  <a:srgbClr val="0A0AB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14" name="Text Box 783"/>
              <p:cNvSpPr txBox="1">
                <a:spLocks noChangeArrowheads="1"/>
              </p:cNvSpPr>
              <p:nvPr/>
            </p:nvSpPr>
            <p:spPr bwMode="auto">
              <a:xfrm>
                <a:off x="8162" y="4266"/>
                <a:ext cx="1684" cy="6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marL="0" marR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fr-FR" sz="1600" dirty="0" smtClean="0">
                    <a:effectLst/>
                    <a:latin typeface="Calibri"/>
                    <a:ea typeface="Calibri"/>
                    <a:cs typeface="Arial"/>
                  </a:rPr>
                  <a:t>3HA12</a:t>
                </a:r>
                <a:endParaRPr lang="en-US" sz="1600" dirty="0">
                  <a:effectLst/>
                  <a:latin typeface="Calibri"/>
                  <a:ea typeface="Calibri"/>
                  <a:cs typeface="Arial"/>
                </a:endParaRPr>
              </a:p>
            </p:txBody>
          </p:sp>
        </p:grpSp>
        <p:grpSp>
          <p:nvGrpSpPr>
            <p:cNvPr id="88" name="Groupe 94"/>
            <p:cNvGrpSpPr/>
            <p:nvPr/>
          </p:nvGrpSpPr>
          <p:grpSpPr>
            <a:xfrm>
              <a:off x="4724400" y="3421807"/>
              <a:ext cx="228600" cy="2826593"/>
              <a:chOff x="4724400" y="3421807"/>
              <a:chExt cx="228600" cy="2826593"/>
            </a:xfrm>
          </p:grpSpPr>
          <p:sp>
            <p:nvSpPr>
              <p:cNvPr id="89" name="Oval 746"/>
              <p:cNvSpPr>
                <a:spLocks noChangeArrowheads="1"/>
              </p:cNvSpPr>
              <p:nvPr/>
            </p:nvSpPr>
            <p:spPr bwMode="auto">
              <a:xfrm>
                <a:off x="4769200" y="5631337"/>
                <a:ext cx="183800" cy="15986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 sz="1200"/>
              </a:p>
            </p:txBody>
          </p:sp>
          <p:sp>
            <p:nvSpPr>
              <p:cNvPr id="90" name="Oval 746"/>
              <p:cNvSpPr>
                <a:spLocks noChangeArrowheads="1"/>
              </p:cNvSpPr>
              <p:nvPr/>
            </p:nvSpPr>
            <p:spPr bwMode="auto">
              <a:xfrm>
                <a:off x="4756892" y="3954937"/>
                <a:ext cx="183800" cy="15986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 sz="1200"/>
              </a:p>
            </p:txBody>
          </p:sp>
          <p:cxnSp>
            <p:nvCxnSpPr>
              <p:cNvPr id="91" name="Connecteur droit 90"/>
              <p:cNvCxnSpPr/>
              <p:nvPr/>
            </p:nvCxnSpPr>
            <p:spPr>
              <a:xfrm>
                <a:off x="4941783" y="4024942"/>
                <a:ext cx="0" cy="161385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Connecteur droit 91"/>
              <p:cNvCxnSpPr/>
              <p:nvPr/>
            </p:nvCxnSpPr>
            <p:spPr>
              <a:xfrm>
                <a:off x="4757983" y="4024942"/>
                <a:ext cx="0" cy="168632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Connecteur droit 92"/>
              <p:cNvCxnSpPr/>
              <p:nvPr/>
            </p:nvCxnSpPr>
            <p:spPr>
              <a:xfrm flipH="1">
                <a:off x="4849883" y="4081462"/>
                <a:ext cx="64983" cy="104319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Connecteur droit 93"/>
              <p:cNvCxnSpPr/>
              <p:nvPr/>
            </p:nvCxnSpPr>
            <p:spPr>
              <a:xfrm flipH="1">
                <a:off x="4724400" y="3976908"/>
                <a:ext cx="64984" cy="208873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AutoShape 758"/>
              <p:cNvCxnSpPr>
                <a:cxnSpLocks noChangeShapeType="1"/>
              </p:cNvCxnSpPr>
              <p:nvPr/>
            </p:nvCxnSpPr>
            <p:spPr bwMode="auto">
              <a:xfrm flipH="1" flipV="1">
                <a:off x="4861100" y="3421807"/>
                <a:ext cx="15455" cy="240813"/>
              </a:xfrm>
              <a:prstGeom prst="straightConnector1">
                <a:avLst/>
              </a:prstGeom>
              <a:noFill/>
              <a:ln w="9525">
                <a:solidFill>
                  <a:srgbClr val="0A0AB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6" name="AutoShape 758"/>
              <p:cNvCxnSpPr>
                <a:cxnSpLocks noChangeShapeType="1"/>
              </p:cNvCxnSpPr>
              <p:nvPr/>
            </p:nvCxnSpPr>
            <p:spPr bwMode="auto">
              <a:xfrm flipV="1">
                <a:off x="4849883" y="6021148"/>
                <a:ext cx="975" cy="227252"/>
              </a:xfrm>
              <a:prstGeom prst="straightConnector1">
                <a:avLst/>
              </a:prstGeom>
              <a:noFill/>
              <a:ln w="9525">
                <a:solidFill>
                  <a:srgbClr val="0A0AB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</p:grp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llipse 5"/>
          <p:cNvSpPr/>
          <p:nvPr/>
        </p:nvSpPr>
        <p:spPr>
          <a:xfrm>
            <a:off x="3000364" y="1428737"/>
            <a:ext cx="2487468" cy="890416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103068" tIns="51535" rIns="103068" bIns="51535" rtlCol="0" anchor="ctr"/>
          <a:lstStyle/>
          <a:p>
            <a:pPr algn="ctr"/>
            <a:r>
              <a:rPr lang="fr-FR" sz="2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Balco</a:t>
            </a:r>
            <a:r>
              <a:rPr lang="fr-FR" sz="23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</a:t>
            </a:r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304800" y="364074"/>
            <a:ext cx="5981712" cy="838200"/>
          </a:xfrm>
        </p:spPr>
        <p:txBody>
          <a:bodyPr vert="horz" anchor="ctr">
            <a:normAutofit/>
          </a:bodyPr>
          <a:lstStyle/>
          <a:p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Etude des </a:t>
            </a:r>
            <a:r>
              <a:rPr lang="en-US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éléments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secondaires :</a:t>
            </a:r>
            <a:endParaRPr lang="fr-FR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6" name="Groupe 45"/>
          <p:cNvGrpSpPr/>
          <p:nvPr/>
        </p:nvGrpSpPr>
        <p:grpSpPr>
          <a:xfrm>
            <a:off x="0" y="3214687"/>
            <a:ext cx="4214810" cy="2786082"/>
            <a:chOff x="0" y="3214687"/>
            <a:chExt cx="4214810" cy="2786082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214687"/>
              <a:ext cx="4143372" cy="27860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7" name="Rectangle 6"/>
            <p:cNvSpPr/>
            <p:nvPr/>
          </p:nvSpPr>
          <p:spPr>
            <a:xfrm>
              <a:off x="3500430" y="3357562"/>
              <a:ext cx="714380" cy="42862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 smtClean="0">
                  <a:solidFill>
                    <a:schemeClr val="tx1"/>
                  </a:solidFill>
                </a:rPr>
                <a:t>WP</a:t>
              </a:r>
              <a:endParaRPr lang="fr-FR" b="1" dirty="0">
                <a:solidFill>
                  <a:schemeClr val="tx1"/>
                </a:solidFill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1714480" y="5143512"/>
              <a:ext cx="928694" cy="42862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 smtClean="0">
                  <a:solidFill>
                    <a:schemeClr val="tx1"/>
                  </a:solidFill>
                </a:rPr>
                <a:t>1.21 m</a:t>
              </a:r>
            </a:p>
          </p:txBody>
        </p:sp>
        <p:grpSp>
          <p:nvGrpSpPr>
            <p:cNvPr id="22" name="Groupe 21"/>
            <p:cNvGrpSpPr/>
            <p:nvPr/>
          </p:nvGrpSpPr>
          <p:grpSpPr>
            <a:xfrm>
              <a:off x="1428728" y="3929066"/>
              <a:ext cx="285752" cy="786612"/>
              <a:chOff x="1428728" y="3929066"/>
              <a:chExt cx="285752" cy="786612"/>
            </a:xfrm>
          </p:grpSpPr>
          <p:cxnSp>
            <p:nvCxnSpPr>
              <p:cNvPr id="15" name="Connecteur droit avec flèche 14"/>
              <p:cNvCxnSpPr/>
              <p:nvPr/>
            </p:nvCxnSpPr>
            <p:spPr>
              <a:xfrm rot="5400000" flipH="1" flipV="1">
                <a:off x="1320777" y="4321975"/>
                <a:ext cx="786612" cy="794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necteur droit 18"/>
              <p:cNvCxnSpPr/>
              <p:nvPr/>
            </p:nvCxnSpPr>
            <p:spPr>
              <a:xfrm rot="10800000">
                <a:off x="1428728" y="3929066"/>
                <a:ext cx="285752" cy="158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Groupe 20"/>
            <p:cNvGrpSpPr/>
            <p:nvPr/>
          </p:nvGrpSpPr>
          <p:grpSpPr>
            <a:xfrm>
              <a:off x="2285190" y="3929066"/>
              <a:ext cx="286546" cy="572298"/>
              <a:chOff x="2285190" y="3929066"/>
              <a:chExt cx="286546" cy="572298"/>
            </a:xfrm>
          </p:grpSpPr>
          <p:cxnSp>
            <p:nvCxnSpPr>
              <p:cNvPr id="13" name="Connecteur droit avec flèche 12"/>
              <p:cNvCxnSpPr/>
              <p:nvPr/>
            </p:nvCxnSpPr>
            <p:spPr>
              <a:xfrm rot="5400000" flipH="1" flipV="1">
                <a:off x="2000232" y="4214818"/>
                <a:ext cx="571504" cy="1588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/>
              <p:cNvCxnSpPr/>
              <p:nvPr/>
            </p:nvCxnSpPr>
            <p:spPr>
              <a:xfrm rot="10800000">
                <a:off x="2285984" y="3929066"/>
                <a:ext cx="285752" cy="158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3" name="Rectangle 22"/>
            <p:cNvSpPr/>
            <p:nvPr/>
          </p:nvSpPr>
          <p:spPr>
            <a:xfrm>
              <a:off x="2285984" y="3571876"/>
              <a:ext cx="285752" cy="28575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 smtClean="0">
                  <a:solidFill>
                    <a:schemeClr val="tx1"/>
                  </a:solidFill>
                </a:rPr>
                <a:t>Q</a:t>
              </a:r>
              <a:endParaRPr lang="fr-FR" dirty="0">
                <a:solidFill>
                  <a:schemeClr val="tx1"/>
                </a:solidFill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1428728" y="3571876"/>
              <a:ext cx="285752" cy="28575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 smtClean="0">
                  <a:solidFill>
                    <a:schemeClr val="tx1"/>
                  </a:solidFill>
                </a:rPr>
                <a:t>G</a:t>
              </a:r>
              <a:endParaRPr lang="fr-FR" dirty="0">
                <a:solidFill>
                  <a:schemeClr val="tx1"/>
                </a:solidFill>
              </a:endParaRPr>
            </a:p>
          </p:txBody>
        </p:sp>
      </p:grp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2" y="3071811"/>
            <a:ext cx="5000628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6" name="Connecteur droit 25"/>
          <p:cNvCxnSpPr/>
          <p:nvPr/>
        </p:nvCxnSpPr>
        <p:spPr>
          <a:xfrm rot="5400000" flipH="1" flipV="1">
            <a:off x="6643702" y="5000637"/>
            <a:ext cx="158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/>
          <p:cNvCxnSpPr/>
          <p:nvPr/>
        </p:nvCxnSpPr>
        <p:spPr>
          <a:xfrm rot="5400000">
            <a:off x="3964777" y="4036224"/>
            <a:ext cx="785818" cy="1588"/>
          </a:xfrm>
          <a:prstGeom prst="line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/>
          <p:cNvCxnSpPr/>
          <p:nvPr/>
        </p:nvCxnSpPr>
        <p:spPr>
          <a:xfrm rot="5400000">
            <a:off x="8643966" y="3929066"/>
            <a:ext cx="428628" cy="1588"/>
          </a:xfrm>
          <a:prstGeom prst="line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31"/>
          <p:cNvCxnSpPr/>
          <p:nvPr/>
        </p:nvCxnSpPr>
        <p:spPr>
          <a:xfrm rot="10800000">
            <a:off x="5072066" y="4714885"/>
            <a:ext cx="1571636" cy="1588"/>
          </a:xfrm>
          <a:prstGeom prst="line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cteur droit 34"/>
          <p:cNvCxnSpPr/>
          <p:nvPr/>
        </p:nvCxnSpPr>
        <p:spPr>
          <a:xfrm>
            <a:off x="7000892" y="4714885"/>
            <a:ext cx="1714512" cy="1588"/>
          </a:xfrm>
          <a:prstGeom prst="line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droit avec flèche 36"/>
          <p:cNvCxnSpPr/>
          <p:nvPr/>
        </p:nvCxnSpPr>
        <p:spPr>
          <a:xfrm rot="5400000">
            <a:off x="4429124" y="4357694"/>
            <a:ext cx="785818" cy="642942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avec flèche 38"/>
          <p:cNvCxnSpPr/>
          <p:nvPr/>
        </p:nvCxnSpPr>
        <p:spPr>
          <a:xfrm rot="5400000" flipH="1" flipV="1">
            <a:off x="6036479" y="3536158"/>
            <a:ext cx="357190" cy="1588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/>
          <p:cNvSpPr/>
          <p:nvPr/>
        </p:nvSpPr>
        <p:spPr>
          <a:xfrm>
            <a:off x="5500695" y="4786322"/>
            <a:ext cx="785818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0.86 m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4143373" y="5143512"/>
            <a:ext cx="785818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4T10/ml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7429520" y="4786322"/>
            <a:ext cx="785818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1.21 m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5715008" y="3071810"/>
            <a:ext cx="785818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dirty="0" smtClean="0">
                <a:solidFill>
                  <a:schemeClr val="tx1"/>
                </a:solidFill>
              </a:rPr>
              <a:t>5T12/ml</a:t>
            </a:r>
            <a:endParaRPr lang="fr-FR" sz="1100" dirty="0">
              <a:solidFill>
                <a:schemeClr val="tx1"/>
              </a:solidFill>
            </a:endParaRPr>
          </a:p>
        </p:txBody>
      </p:sp>
      <p:sp>
        <p:nvSpPr>
          <p:cNvPr id="44" name="Rectangle 43"/>
          <p:cNvSpPr/>
          <p:nvPr/>
        </p:nvSpPr>
        <p:spPr>
          <a:xfrm rot="5400000">
            <a:off x="8608216" y="3750471"/>
            <a:ext cx="785818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0.15 m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45" name="Rectangle 44"/>
          <p:cNvSpPr/>
          <p:nvPr/>
        </p:nvSpPr>
        <p:spPr>
          <a:xfrm rot="5400000">
            <a:off x="3893340" y="3893347"/>
            <a:ext cx="785818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0.21 m</a:t>
            </a:r>
            <a:endParaRPr lang="fr-FR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1401881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2571747"/>
            <a:ext cx="2648241" cy="3392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21" y="2357433"/>
            <a:ext cx="2817877" cy="3736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304800" y="403984"/>
            <a:ext cx="8686800" cy="838200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Etude des </a:t>
            </a:r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éléments secondaires:</a:t>
            </a:r>
            <a:endParaRPr lang="fr-FR" sz="3200" dirty="0">
              <a:solidFill>
                <a:srgbClr val="FF0000"/>
              </a:solidFill>
            </a:endParaRPr>
          </a:p>
        </p:txBody>
      </p:sp>
      <p:sp>
        <p:nvSpPr>
          <p:cNvPr id="9" name="Ellipse 8"/>
          <p:cNvSpPr/>
          <p:nvPr/>
        </p:nvSpPr>
        <p:spPr>
          <a:xfrm>
            <a:off x="3500430" y="1428736"/>
            <a:ext cx="2071702" cy="64294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Acrotère 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ETABS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856" y="1317127"/>
            <a:ext cx="3249310" cy="4276964"/>
          </a:xfrm>
          <a:prstGeom prst="rect">
            <a:avLst/>
          </a:prstGeom>
          <a:noFill/>
        </p:spPr>
      </p:pic>
      <p:cxnSp>
        <p:nvCxnSpPr>
          <p:cNvPr id="12" name="Connecteur droit avec flèche 11"/>
          <p:cNvCxnSpPr>
            <a:stCxn id="13" idx="4"/>
            <a:endCxn id="14" idx="0"/>
          </p:cNvCxnSpPr>
          <p:nvPr/>
        </p:nvCxnSpPr>
        <p:spPr>
          <a:xfrm rot="16200000" flipH="1">
            <a:off x="5554274" y="2946793"/>
            <a:ext cx="785818" cy="35719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16"/>
          <p:cNvCxnSpPr>
            <a:endCxn id="16" idx="0"/>
          </p:cNvCxnSpPr>
          <p:nvPr/>
        </p:nvCxnSpPr>
        <p:spPr>
          <a:xfrm rot="10800000" flipV="1">
            <a:off x="4321970" y="4214817"/>
            <a:ext cx="1393041" cy="121444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avec flèche 18"/>
          <p:cNvCxnSpPr>
            <a:endCxn id="18" idx="0"/>
          </p:cNvCxnSpPr>
          <p:nvPr/>
        </p:nvCxnSpPr>
        <p:spPr>
          <a:xfrm>
            <a:off x="6050429" y="4204165"/>
            <a:ext cx="1521967" cy="1296539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1" y="357166"/>
            <a:ext cx="4090164" cy="714380"/>
          </a:xfrm>
        </p:spPr>
        <p:txBody>
          <a:bodyPr vert="horz" anchor="ctr">
            <a:normAutofit/>
          </a:bodyPr>
          <a:lstStyle/>
          <a:p>
            <a:r>
              <a:rPr lang="fr-FR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Etude sismique:   </a:t>
            </a:r>
            <a:endParaRPr lang="fr-FR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Ellipse 12"/>
          <p:cNvSpPr/>
          <p:nvPr/>
        </p:nvSpPr>
        <p:spPr>
          <a:xfrm>
            <a:off x="4786314" y="1785926"/>
            <a:ext cx="2286016" cy="78581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Etude sismique</a:t>
            </a:r>
          </a:p>
        </p:txBody>
      </p:sp>
      <p:sp>
        <p:nvSpPr>
          <p:cNvPr id="14" name="Ellipse 13"/>
          <p:cNvSpPr/>
          <p:nvPr/>
        </p:nvSpPr>
        <p:spPr>
          <a:xfrm>
            <a:off x="4857752" y="3357562"/>
            <a:ext cx="2214578" cy="857256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Chois de la méthode de calcul</a:t>
            </a:r>
            <a:endParaRPr lang="fr-FR" b="1" dirty="0">
              <a:solidFill>
                <a:schemeClr val="tx1"/>
              </a:solidFill>
            </a:endParaRPr>
          </a:p>
        </p:txBody>
      </p:sp>
      <p:sp>
        <p:nvSpPr>
          <p:cNvPr id="16" name="Ellipse 15"/>
          <p:cNvSpPr/>
          <p:nvPr/>
        </p:nvSpPr>
        <p:spPr>
          <a:xfrm>
            <a:off x="3357554" y="5429264"/>
            <a:ext cx="1928826" cy="1214447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Méthode dynamique modale spectrale </a:t>
            </a:r>
            <a:endParaRPr lang="fr-FR" b="1" dirty="0">
              <a:solidFill>
                <a:schemeClr val="tx1"/>
              </a:solidFill>
            </a:endParaRPr>
          </a:p>
        </p:txBody>
      </p:sp>
      <p:sp>
        <p:nvSpPr>
          <p:cNvPr id="18" name="Ellipse 17"/>
          <p:cNvSpPr/>
          <p:nvPr/>
        </p:nvSpPr>
        <p:spPr>
          <a:xfrm>
            <a:off x="6429388" y="5500702"/>
            <a:ext cx="2286016" cy="1143007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Méthode statique équivalente</a:t>
            </a:r>
            <a:endParaRPr lang="fr-FR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851812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ZoneTexte 11"/>
          <p:cNvSpPr txBox="1"/>
          <p:nvPr/>
        </p:nvSpPr>
        <p:spPr>
          <a:xfrm>
            <a:off x="3357554" y="3211299"/>
            <a:ext cx="18573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b="1" dirty="0" smtClean="0"/>
              <a:t>Selon  le RPA 99 / version 2003</a:t>
            </a:r>
          </a:p>
        </p:txBody>
      </p:sp>
      <p:sp>
        <p:nvSpPr>
          <p:cNvPr id="13" name="Ellipse 12"/>
          <p:cNvSpPr/>
          <p:nvPr/>
        </p:nvSpPr>
        <p:spPr>
          <a:xfrm>
            <a:off x="5500694" y="3357564"/>
            <a:ext cx="3429024" cy="1214447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Méthode dynamique modale spectrale. </a:t>
            </a:r>
            <a:endParaRPr lang="fr-FR" b="1" dirty="0">
              <a:solidFill>
                <a:schemeClr val="tx1"/>
              </a:solidFill>
            </a:endParaRPr>
          </a:p>
        </p:txBody>
      </p:sp>
      <p:sp>
        <p:nvSpPr>
          <p:cNvPr id="14" name="Flèche droite 13"/>
          <p:cNvSpPr/>
          <p:nvPr/>
        </p:nvSpPr>
        <p:spPr>
          <a:xfrm>
            <a:off x="3143240" y="3714752"/>
            <a:ext cx="2357454" cy="571504"/>
          </a:xfrm>
          <a:prstGeom prst="rightArrow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b="1">
              <a:solidFill>
                <a:schemeClr val="tx1"/>
              </a:solidFill>
            </a:endParaRPr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1" y="357166"/>
            <a:ext cx="4090164" cy="714380"/>
          </a:xfrm>
        </p:spPr>
        <p:txBody>
          <a:bodyPr vert="horz" anchor="ctr">
            <a:normAutofit/>
          </a:bodyPr>
          <a:lstStyle/>
          <a:p>
            <a:r>
              <a:rPr lang="fr-FR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Etude sismique:   </a:t>
            </a:r>
            <a:endParaRPr lang="fr-FR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Ellipse 7"/>
          <p:cNvSpPr/>
          <p:nvPr/>
        </p:nvSpPr>
        <p:spPr>
          <a:xfrm>
            <a:off x="357158" y="3286127"/>
            <a:ext cx="3000396" cy="142876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La structure est classée comme irrégulière en plan et en élévation. </a:t>
            </a:r>
          </a:p>
          <a:p>
            <a:pPr algn="ctr"/>
            <a:endParaRPr lang="fr-FR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3317339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1" y="357166"/>
            <a:ext cx="4090164" cy="714380"/>
          </a:xfrm>
        </p:spPr>
        <p:txBody>
          <a:bodyPr vert="horz" anchor="ctr">
            <a:normAutofit/>
          </a:bodyPr>
          <a:lstStyle/>
          <a:p>
            <a:r>
              <a:rPr lang="fr-FR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Etude sismique:   </a:t>
            </a:r>
            <a:endParaRPr lang="fr-FR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Tableau 2"/>
          <p:cNvGraphicFramePr>
            <a:graphicFrameLocks noGrp="1"/>
          </p:cNvGraphicFramePr>
          <p:nvPr/>
        </p:nvGraphicFramePr>
        <p:xfrm>
          <a:off x="1585913" y="1997488"/>
          <a:ext cx="6124574" cy="349701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72493"/>
                <a:gridCol w="991816"/>
                <a:gridCol w="965732"/>
                <a:gridCol w="837859"/>
                <a:gridCol w="1078337"/>
                <a:gridCol w="1078337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Cas/Etage</a:t>
                      </a:r>
                      <a:endParaRPr lang="fr-FR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Nom</a:t>
                      </a:r>
                      <a:endParaRPr lang="fr-FR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ex (m)</a:t>
                      </a:r>
                      <a:endParaRPr lang="fr-FR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ey(m)</a:t>
                      </a:r>
                      <a:endParaRPr lang="fr-FR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5% Lx(m)</a:t>
                      </a:r>
                      <a:endParaRPr lang="fr-FR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5% Ly(m)</a:t>
                      </a:r>
                      <a:endParaRPr lang="fr-FR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3/             1</a:t>
                      </a:r>
                      <a:endParaRPr lang="fr-FR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Etage 1</a:t>
                      </a:r>
                      <a:endParaRPr lang="fr-FR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0,05</a:t>
                      </a:r>
                      <a:endParaRPr lang="fr-FR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0,86</a:t>
                      </a:r>
                      <a:endParaRPr lang="fr-FR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1,19</a:t>
                      </a:r>
                      <a:endParaRPr lang="fr-FR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0,99</a:t>
                      </a:r>
                      <a:endParaRPr lang="fr-FR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3/             2</a:t>
                      </a:r>
                      <a:endParaRPr lang="fr-FR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Etage 2</a:t>
                      </a:r>
                      <a:endParaRPr lang="fr-FR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0,06</a:t>
                      </a:r>
                      <a:endParaRPr lang="fr-FR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0,91</a:t>
                      </a:r>
                      <a:endParaRPr lang="fr-FR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1,19</a:t>
                      </a:r>
                      <a:endParaRPr lang="fr-FR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0,99</a:t>
                      </a:r>
                      <a:endParaRPr lang="fr-FR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3/             3</a:t>
                      </a:r>
                      <a:endParaRPr lang="fr-FR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Etage 3</a:t>
                      </a:r>
                      <a:endParaRPr lang="fr-FR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0,14</a:t>
                      </a:r>
                      <a:endParaRPr lang="fr-FR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0,91</a:t>
                      </a:r>
                      <a:endParaRPr lang="fr-FR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1,19</a:t>
                      </a:r>
                      <a:endParaRPr lang="fr-FR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0,99</a:t>
                      </a:r>
                      <a:endParaRPr lang="fr-FR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3/             4</a:t>
                      </a:r>
                      <a:endParaRPr lang="fr-FR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Etage 4</a:t>
                      </a:r>
                      <a:endParaRPr lang="fr-FR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0,13</a:t>
                      </a:r>
                      <a:endParaRPr lang="fr-FR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. 0,85</a:t>
                      </a:r>
                      <a:endParaRPr lang="fr-FR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1,19</a:t>
                      </a:r>
                      <a:endParaRPr lang="fr-FR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0,99</a:t>
                      </a:r>
                      <a:endParaRPr lang="fr-FR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/>
                </a:tc>
              </a:tr>
              <a:tr h="1854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3/             5</a:t>
                      </a:r>
                      <a:endParaRPr lang="fr-FR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Etage 5</a:t>
                      </a:r>
                      <a:endParaRPr lang="fr-FR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0,13</a:t>
                      </a:r>
                      <a:endParaRPr lang="fr-FR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0,86</a:t>
                      </a:r>
                      <a:endParaRPr lang="fr-FR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1,19</a:t>
                      </a:r>
                      <a:endParaRPr lang="fr-FR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0,99</a:t>
                      </a:r>
                      <a:endParaRPr lang="fr-FR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3/             6</a:t>
                      </a:r>
                      <a:endParaRPr lang="fr-FR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Etage 6</a:t>
                      </a:r>
                      <a:endParaRPr lang="fr-FR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0,13</a:t>
                      </a:r>
                      <a:endParaRPr lang="fr-FR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0,86</a:t>
                      </a:r>
                      <a:endParaRPr lang="fr-FR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1,19</a:t>
                      </a:r>
                      <a:endParaRPr lang="fr-FR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0,99</a:t>
                      </a:r>
                      <a:endParaRPr lang="fr-FR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3/             7</a:t>
                      </a:r>
                      <a:endParaRPr lang="fr-FR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Etage 7</a:t>
                      </a:r>
                      <a:endParaRPr lang="fr-FR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0,18</a:t>
                      </a:r>
                      <a:endParaRPr lang="fr-FR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0,84</a:t>
                      </a:r>
                      <a:endParaRPr lang="fr-FR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1,19</a:t>
                      </a:r>
                      <a:endParaRPr lang="fr-FR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0,99</a:t>
                      </a:r>
                      <a:endParaRPr lang="fr-FR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3/             8</a:t>
                      </a:r>
                      <a:endParaRPr lang="fr-FR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Etage 8</a:t>
                      </a:r>
                      <a:endParaRPr lang="fr-FR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0,18</a:t>
                      </a:r>
                      <a:endParaRPr lang="fr-FR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0,84</a:t>
                      </a:r>
                      <a:endParaRPr lang="fr-FR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1,19</a:t>
                      </a:r>
                      <a:endParaRPr lang="fr-FR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0,99</a:t>
                      </a:r>
                      <a:endParaRPr lang="fr-FR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3/             9</a:t>
                      </a:r>
                      <a:endParaRPr lang="fr-FR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Etage 9</a:t>
                      </a:r>
                      <a:endParaRPr lang="fr-FR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0,18</a:t>
                      </a:r>
                      <a:endParaRPr lang="fr-FR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0,84</a:t>
                      </a:r>
                      <a:endParaRPr lang="fr-FR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1. 19</a:t>
                      </a:r>
                      <a:endParaRPr lang="fr-FR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0,99</a:t>
                      </a:r>
                      <a:endParaRPr lang="fr-FR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3/             10</a:t>
                      </a:r>
                      <a:endParaRPr lang="fr-FR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Etage 10</a:t>
                      </a:r>
                      <a:endParaRPr lang="fr-FR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0,18</a:t>
                      </a:r>
                      <a:endParaRPr lang="fr-FR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0,84</a:t>
                      </a:r>
                      <a:endParaRPr lang="fr-FR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1,19</a:t>
                      </a:r>
                      <a:endParaRPr lang="fr-FR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0,99</a:t>
                      </a:r>
                      <a:endParaRPr lang="fr-FR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3/             11</a:t>
                      </a:r>
                      <a:endParaRPr lang="fr-FR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Etage 11</a:t>
                      </a:r>
                      <a:endParaRPr lang="fr-FR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0,21</a:t>
                      </a:r>
                      <a:endParaRPr lang="fr-FR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0,82</a:t>
                      </a:r>
                      <a:endParaRPr lang="fr-FR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1,19</a:t>
                      </a:r>
                      <a:endParaRPr lang="fr-FR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0,99</a:t>
                      </a:r>
                      <a:endParaRPr lang="fr-FR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3/             12</a:t>
                      </a:r>
                      <a:endParaRPr lang="fr-FR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Etage 12</a:t>
                      </a:r>
                      <a:endParaRPr lang="fr-FR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0,21</a:t>
                      </a:r>
                      <a:endParaRPr lang="fr-FR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0,82</a:t>
                      </a:r>
                      <a:endParaRPr lang="fr-FR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1.19</a:t>
                      </a:r>
                      <a:endParaRPr lang="fr-FR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0,99</a:t>
                      </a:r>
                      <a:endParaRPr lang="fr-FR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3/             13</a:t>
                      </a:r>
                      <a:endParaRPr lang="fr-FR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Etage 13</a:t>
                      </a:r>
                      <a:endParaRPr lang="fr-FR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0,21</a:t>
                      </a:r>
                      <a:endParaRPr lang="fr-FR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0,82</a:t>
                      </a:r>
                      <a:endParaRPr lang="fr-FR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1,19</a:t>
                      </a:r>
                      <a:endParaRPr lang="fr-FR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0,99</a:t>
                      </a:r>
                      <a:endParaRPr lang="fr-FR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3/             14</a:t>
                      </a:r>
                      <a:endParaRPr lang="fr-FR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Etage 14</a:t>
                      </a:r>
                      <a:endParaRPr lang="fr-FR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0,25</a:t>
                      </a:r>
                      <a:endParaRPr lang="fr-FR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0,80</a:t>
                      </a:r>
                      <a:endParaRPr lang="fr-FR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1,19</a:t>
                      </a:r>
                      <a:endParaRPr lang="fr-FR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0,99</a:t>
                      </a:r>
                      <a:endParaRPr lang="fr-FR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3/             15</a:t>
                      </a:r>
                      <a:endParaRPr lang="fr-FR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Etage 15</a:t>
                      </a:r>
                      <a:endParaRPr lang="fr-FR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0,25</a:t>
                      </a:r>
                      <a:endParaRPr lang="fr-FR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0,80</a:t>
                      </a:r>
                      <a:endParaRPr lang="fr-FR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1,19</a:t>
                      </a:r>
                      <a:endParaRPr lang="fr-FR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0,99</a:t>
                      </a:r>
                      <a:endParaRPr lang="fr-FR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3/             16</a:t>
                      </a:r>
                      <a:endParaRPr lang="fr-FR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Etage 16</a:t>
                      </a:r>
                      <a:endParaRPr lang="fr-FR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0,26</a:t>
                      </a:r>
                      <a:endParaRPr lang="fr-FR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0,81</a:t>
                      </a:r>
                      <a:endParaRPr lang="fr-FR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1,19</a:t>
                      </a:r>
                      <a:endParaRPr lang="fr-FR" sz="120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0,99</a:t>
                      </a:r>
                      <a:endParaRPr lang="fr-FR" sz="1200" dirty="0">
                        <a:solidFill>
                          <a:srgbClr val="000000"/>
                        </a:solidFill>
                        <a:effectLst/>
                        <a:latin typeface="Courier New"/>
                        <a:ea typeface="Courier New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e 3"/>
          <p:cNvGrpSpPr/>
          <p:nvPr/>
        </p:nvGrpSpPr>
        <p:grpSpPr>
          <a:xfrm>
            <a:off x="428597" y="1285861"/>
            <a:ext cx="8286776" cy="3571901"/>
            <a:chOff x="0" y="3214687"/>
            <a:chExt cx="4214810" cy="2786082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214687"/>
              <a:ext cx="4143372" cy="27860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6" name="Rectangle 5"/>
            <p:cNvSpPr/>
            <p:nvPr/>
          </p:nvSpPr>
          <p:spPr>
            <a:xfrm>
              <a:off x="3500430" y="3357562"/>
              <a:ext cx="714380" cy="42862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 smtClean="0">
                  <a:solidFill>
                    <a:schemeClr val="tx1"/>
                  </a:solidFill>
                </a:rPr>
                <a:t>WP</a:t>
              </a:r>
              <a:endParaRPr lang="fr-FR" b="1" dirty="0">
                <a:solidFill>
                  <a:schemeClr val="tx1"/>
                </a:solidFill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1714480" y="5143512"/>
              <a:ext cx="928694" cy="42862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 smtClean="0">
                  <a:solidFill>
                    <a:schemeClr val="tx1"/>
                  </a:solidFill>
                </a:rPr>
                <a:t>1.45 m</a:t>
              </a:r>
            </a:p>
          </p:txBody>
        </p:sp>
        <p:grpSp>
          <p:nvGrpSpPr>
            <p:cNvPr id="8" name="Groupe 21"/>
            <p:cNvGrpSpPr/>
            <p:nvPr/>
          </p:nvGrpSpPr>
          <p:grpSpPr>
            <a:xfrm>
              <a:off x="2160080" y="4857760"/>
              <a:ext cx="1317134" cy="644530"/>
              <a:chOff x="2160080" y="4857760"/>
              <a:chExt cx="1317134" cy="644530"/>
            </a:xfrm>
          </p:grpSpPr>
          <p:cxnSp>
            <p:nvCxnSpPr>
              <p:cNvPr id="14" name="Connecteur droit avec flèche 13"/>
              <p:cNvCxnSpPr/>
              <p:nvPr/>
            </p:nvCxnSpPr>
            <p:spPr>
              <a:xfrm>
                <a:off x="2160080" y="4857760"/>
                <a:ext cx="746680" cy="641514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/>
              <p:cNvCxnSpPr/>
              <p:nvPr/>
            </p:nvCxnSpPr>
            <p:spPr>
              <a:xfrm>
                <a:off x="2897674" y="5500702"/>
                <a:ext cx="579540" cy="158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" name="Groupe 20"/>
            <p:cNvGrpSpPr/>
            <p:nvPr/>
          </p:nvGrpSpPr>
          <p:grpSpPr>
            <a:xfrm>
              <a:off x="1633224" y="3929066"/>
              <a:ext cx="938512" cy="571504"/>
              <a:chOff x="1633224" y="3929066"/>
              <a:chExt cx="938512" cy="571504"/>
            </a:xfrm>
          </p:grpSpPr>
          <p:cxnSp>
            <p:nvCxnSpPr>
              <p:cNvPr id="12" name="Connecteur droit avec flèche 11"/>
              <p:cNvCxnSpPr/>
              <p:nvPr/>
            </p:nvCxnSpPr>
            <p:spPr>
              <a:xfrm flipV="1">
                <a:off x="1633224" y="3929860"/>
                <a:ext cx="653553" cy="57071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Connecteur droit 12"/>
              <p:cNvCxnSpPr/>
              <p:nvPr/>
            </p:nvCxnSpPr>
            <p:spPr>
              <a:xfrm rot="10800000">
                <a:off x="2285984" y="3929066"/>
                <a:ext cx="285752" cy="158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" name="Rectangle 9"/>
            <p:cNvSpPr/>
            <p:nvPr/>
          </p:nvSpPr>
          <p:spPr>
            <a:xfrm>
              <a:off x="2285984" y="3571876"/>
              <a:ext cx="285752" cy="28575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 smtClean="0">
                  <a:solidFill>
                    <a:schemeClr val="tx1"/>
                  </a:solidFill>
                </a:rPr>
                <a:t>P</a:t>
              </a:r>
              <a:endParaRPr lang="fr-FR" dirty="0">
                <a:solidFill>
                  <a:schemeClr val="tx1"/>
                </a:solidFill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477214" y="5357826"/>
              <a:ext cx="285752" cy="28575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 smtClean="0">
                  <a:solidFill>
                    <a:schemeClr val="tx1"/>
                  </a:solidFill>
                </a:rPr>
                <a:t>G</a:t>
              </a:r>
              <a:endParaRPr lang="fr-FR" dirty="0">
                <a:solidFill>
                  <a:schemeClr val="tx1"/>
                </a:solidFill>
              </a:endParaRPr>
            </a:p>
          </p:txBody>
        </p:sp>
      </p:grpSp>
      <p:sp>
        <p:nvSpPr>
          <p:cNvPr id="23" name="Titre 1"/>
          <p:cNvSpPr>
            <a:spLocks noGrp="1"/>
          </p:cNvSpPr>
          <p:nvPr>
            <p:ph type="title"/>
          </p:nvPr>
        </p:nvSpPr>
        <p:spPr>
          <a:xfrm>
            <a:off x="1142976" y="4929198"/>
            <a:ext cx="6500858" cy="428628"/>
          </a:xfrm>
        </p:spPr>
        <p:txBody>
          <a:bodyPr vert="horz" anchor="ctr">
            <a:normAutofit fontScale="90000"/>
          </a:bodyPr>
          <a:lstStyle/>
          <a:p>
            <a:pPr algn="ctr"/>
            <a:r>
              <a:rPr lang="fr-FR" sz="2400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schéma statique du loggia</a:t>
            </a:r>
            <a:endParaRPr lang="fr-FR" sz="2400" cap="none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e 37"/>
          <p:cNvGrpSpPr/>
          <p:nvPr/>
        </p:nvGrpSpPr>
        <p:grpSpPr>
          <a:xfrm>
            <a:off x="500034" y="2143116"/>
            <a:ext cx="8429684" cy="4429156"/>
            <a:chOff x="500034" y="2143116"/>
            <a:chExt cx="8429684" cy="4429156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00034" y="2143116"/>
              <a:ext cx="8429684" cy="37147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7" name="Rectangle 36"/>
            <p:cNvSpPr/>
            <p:nvPr/>
          </p:nvSpPr>
          <p:spPr>
            <a:xfrm>
              <a:off x="500034" y="5857892"/>
              <a:ext cx="8429684" cy="7143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85728"/>
            <a:ext cx="6357950" cy="517994"/>
          </a:xfrm>
        </p:spPr>
        <p:txBody>
          <a:bodyPr vert="horz" anchor="ctr">
            <a:norm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Etude de </a:t>
            </a:r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l’infrastructure </a:t>
            </a:r>
            <a:endParaRPr lang="fr-FR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Ellipse 3"/>
          <p:cNvSpPr/>
          <p:nvPr/>
        </p:nvSpPr>
        <p:spPr>
          <a:xfrm>
            <a:off x="214282" y="1071546"/>
            <a:ext cx="2086000" cy="810596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103068" tIns="51535" rIns="103068" bIns="51535" rtlCol="0" anchor="ctr"/>
          <a:lstStyle/>
          <a:p>
            <a:pPr algn="ctr"/>
            <a:r>
              <a:rPr lang="fr-FR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Radier</a:t>
            </a:r>
            <a:endParaRPr lang="fr-FR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Ellipse 8"/>
          <p:cNvSpPr/>
          <p:nvPr/>
        </p:nvSpPr>
        <p:spPr>
          <a:xfrm>
            <a:off x="4143372" y="1142984"/>
            <a:ext cx="1643074" cy="572084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dalle</a:t>
            </a:r>
            <a:endParaRPr lang="fr-FR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2" name="Groupe 11"/>
          <p:cNvGrpSpPr/>
          <p:nvPr/>
        </p:nvGrpSpPr>
        <p:grpSpPr>
          <a:xfrm>
            <a:off x="6500826" y="2786058"/>
            <a:ext cx="714380" cy="1357323"/>
            <a:chOff x="6865949" y="3500438"/>
            <a:chExt cx="635004" cy="1357323"/>
          </a:xfrm>
        </p:grpSpPr>
        <p:cxnSp>
          <p:nvCxnSpPr>
            <p:cNvPr id="8" name="Connecteur droit avec flèche 7"/>
            <p:cNvCxnSpPr/>
            <p:nvPr/>
          </p:nvCxnSpPr>
          <p:spPr>
            <a:xfrm rot="16200000" flipV="1">
              <a:off x="6433357" y="3933035"/>
              <a:ext cx="1357323" cy="492129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cteur droit 10"/>
            <p:cNvCxnSpPr/>
            <p:nvPr/>
          </p:nvCxnSpPr>
          <p:spPr>
            <a:xfrm>
              <a:off x="6865949" y="3500438"/>
              <a:ext cx="635004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Connecteur droit avec flèche 13"/>
          <p:cNvCxnSpPr/>
          <p:nvPr/>
        </p:nvCxnSpPr>
        <p:spPr>
          <a:xfrm rot="10800000" flipV="1">
            <a:off x="6357950" y="5214950"/>
            <a:ext cx="1643074" cy="500066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avec flèche 20"/>
          <p:cNvCxnSpPr/>
          <p:nvPr/>
        </p:nvCxnSpPr>
        <p:spPr>
          <a:xfrm rot="5400000">
            <a:off x="1821637" y="3250405"/>
            <a:ext cx="1428760" cy="35719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avec flèche 21"/>
          <p:cNvCxnSpPr/>
          <p:nvPr/>
        </p:nvCxnSpPr>
        <p:spPr>
          <a:xfrm rot="16200000" flipV="1">
            <a:off x="1964513" y="5322107"/>
            <a:ext cx="500066" cy="285752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avec flèche 23"/>
          <p:cNvCxnSpPr/>
          <p:nvPr/>
        </p:nvCxnSpPr>
        <p:spPr>
          <a:xfrm rot="5400000" flipH="1" flipV="1">
            <a:off x="2285984" y="5286388"/>
            <a:ext cx="500066" cy="35719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2071670" y="2428868"/>
            <a:ext cx="1071570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b="1" dirty="0" smtClean="0">
                <a:solidFill>
                  <a:schemeClr val="tx1"/>
                </a:solidFill>
              </a:rPr>
              <a:t>4HA10</a:t>
            </a:r>
            <a:endParaRPr lang="fr-FR" sz="1050" b="1" dirty="0">
              <a:solidFill>
                <a:schemeClr val="tx1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5500694" y="5572140"/>
            <a:ext cx="1071570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b="1" dirty="0" smtClean="0">
                <a:solidFill>
                  <a:schemeClr val="tx1"/>
                </a:solidFill>
              </a:rPr>
              <a:t>4HA10</a:t>
            </a:r>
            <a:endParaRPr lang="fr-FR" sz="1050" b="1" dirty="0">
              <a:solidFill>
                <a:schemeClr val="tx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6429388" y="2500306"/>
            <a:ext cx="1071570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b="1" dirty="0" smtClean="0">
                <a:solidFill>
                  <a:schemeClr val="tx1"/>
                </a:solidFill>
              </a:rPr>
              <a:t>4HA10</a:t>
            </a:r>
            <a:endParaRPr lang="fr-FR" sz="1050" b="1" dirty="0">
              <a:solidFill>
                <a:schemeClr val="tx1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1785918" y="5715016"/>
            <a:ext cx="1071570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b="1" dirty="0" smtClean="0">
                <a:solidFill>
                  <a:schemeClr val="tx1"/>
                </a:solidFill>
              </a:rPr>
              <a:t>4HA12</a:t>
            </a:r>
            <a:endParaRPr lang="fr-FR" sz="1050" b="1" dirty="0">
              <a:solidFill>
                <a:schemeClr val="tx1"/>
              </a:solidFill>
            </a:endParaRPr>
          </a:p>
        </p:txBody>
      </p:sp>
      <p:cxnSp>
        <p:nvCxnSpPr>
          <p:cNvPr id="31" name="Connecteur droit 30"/>
          <p:cNvCxnSpPr/>
          <p:nvPr/>
        </p:nvCxnSpPr>
        <p:spPr>
          <a:xfrm rot="5400000">
            <a:off x="107125" y="4679165"/>
            <a:ext cx="1500992" cy="794"/>
          </a:xfrm>
          <a:prstGeom prst="line">
            <a:avLst/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32"/>
          <p:cNvCxnSpPr/>
          <p:nvPr/>
        </p:nvCxnSpPr>
        <p:spPr>
          <a:xfrm>
            <a:off x="928662" y="6072206"/>
            <a:ext cx="7786742" cy="1588"/>
          </a:xfrm>
          <a:prstGeom prst="line">
            <a:avLst/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/>
          <p:cNvSpPr/>
          <p:nvPr/>
        </p:nvSpPr>
        <p:spPr>
          <a:xfrm>
            <a:off x="4286248" y="6072206"/>
            <a:ext cx="1071570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b="1" dirty="0" smtClean="0">
                <a:solidFill>
                  <a:schemeClr val="tx1"/>
                </a:solidFill>
              </a:rPr>
              <a:t>6.98 m</a:t>
            </a:r>
            <a:endParaRPr lang="fr-FR" sz="1050" b="1" dirty="0">
              <a:solidFill>
                <a:schemeClr val="tx1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 rot="16200000">
            <a:off x="250001" y="4536289"/>
            <a:ext cx="1071570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b="1" dirty="0" smtClean="0">
                <a:solidFill>
                  <a:schemeClr val="tx1"/>
                </a:solidFill>
              </a:rPr>
              <a:t>4.58 m</a:t>
            </a:r>
            <a:endParaRPr lang="fr-FR" sz="105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0470129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4294967295"/>
          </p:nvPr>
        </p:nvSpPr>
        <p:spPr>
          <a:xfrm>
            <a:off x="1" y="428625"/>
            <a:ext cx="7786710" cy="57148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fr-FR" dirty="0" smtClean="0">
                <a:solidFill>
                  <a:srgbClr val="FF0000"/>
                </a:solidFill>
              </a:rPr>
              <a:t>    Plan de travail: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" name="Flèche droite 4"/>
          <p:cNvSpPr/>
          <p:nvPr/>
        </p:nvSpPr>
        <p:spPr>
          <a:xfrm>
            <a:off x="500066" y="1214422"/>
            <a:ext cx="500034" cy="571504"/>
          </a:xfrm>
          <a:prstGeom prst="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000" dirty="0" smtClean="0"/>
              <a:t>1</a:t>
            </a:r>
            <a:endParaRPr lang="fr-FR" sz="2000" dirty="0"/>
          </a:p>
        </p:txBody>
      </p:sp>
      <p:sp>
        <p:nvSpPr>
          <p:cNvPr id="4" name="ZoneTexte 3"/>
          <p:cNvSpPr txBox="1"/>
          <p:nvPr/>
        </p:nvSpPr>
        <p:spPr>
          <a:xfrm>
            <a:off x="1071538" y="1142984"/>
            <a:ext cx="7643866" cy="73574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accent6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accent6">
                  <a:lumMod val="20000"/>
                  <a:lumOff val="80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Présentation du projet </a:t>
            </a:r>
            <a:endParaRPr lang="fr-FR" sz="2800" b="1" dirty="0"/>
          </a:p>
        </p:txBody>
      </p:sp>
      <p:sp>
        <p:nvSpPr>
          <p:cNvPr id="6" name="Ellipse 5"/>
          <p:cNvSpPr/>
          <p:nvPr/>
        </p:nvSpPr>
        <p:spPr>
          <a:xfrm>
            <a:off x="1071538" y="1944468"/>
            <a:ext cx="7715304" cy="1341656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accent6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accent6">
                  <a:lumMod val="20000"/>
                  <a:lumOff val="80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wrap="square" rtlCol="0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2800" b="1" dirty="0" smtClean="0"/>
              <a:t>Prédimensionnement  des  elements  structureaux:</a:t>
            </a:r>
            <a:endParaRPr lang="fr-FR" sz="2800" b="1" dirty="0" smtClean="0"/>
          </a:p>
        </p:txBody>
      </p:sp>
      <p:sp>
        <p:nvSpPr>
          <p:cNvPr id="7" name="Titre 1"/>
          <p:cNvSpPr txBox="1">
            <a:spLocks/>
          </p:cNvSpPr>
          <p:nvPr/>
        </p:nvSpPr>
        <p:spPr>
          <a:xfrm>
            <a:off x="1071538" y="3357562"/>
            <a:ext cx="7500990" cy="73574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accent6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accent6">
                  <a:lumMod val="20000"/>
                  <a:lumOff val="80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wrap="square" rtlCol="0">
            <a:spAutoFit/>
          </a:bodyPr>
          <a:lstStyle/>
          <a:p>
            <a:pPr marR="0" indent="0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 smtClean="0"/>
              <a:t>Etude des planchers</a:t>
            </a:r>
            <a:endParaRPr lang="fr-FR" sz="2800" b="1" dirty="0" smtClean="0"/>
          </a:p>
        </p:txBody>
      </p:sp>
      <p:sp>
        <p:nvSpPr>
          <p:cNvPr id="8" name="Ellipse 7"/>
          <p:cNvSpPr/>
          <p:nvPr/>
        </p:nvSpPr>
        <p:spPr>
          <a:xfrm>
            <a:off x="1071538" y="4214818"/>
            <a:ext cx="7500990" cy="73574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accent6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accent6">
                  <a:lumMod val="20000"/>
                  <a:lumOff val="80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  <a:defRPr/>
            </a:pPr>
            <a:r>
              <a:rPr lang="en-US" sz="2800" b="1" dirty="0" smtClean="0"/>
              <a:t>Etude des elements secondaires </a:t>
            </a:r>
            <a:endParaRPr lang="fr-FR" sz="2800" b="1" dirty="0" smtClean="0"/>
          </a:p>
        </p:txBody>
      </p:sp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1071538" y="5050707"/>
            <a:ext cx="7500990" cy="73574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accent6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accent6">
                  <a:lumMod val="20000"/>
                  <a:lumOff val="80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FR" sz="28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Etude sismique:   </a:t>
            </a:r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1142976" y="5907963"/>
            <a:ext cx="7358114" cy="73574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accent6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accent6">
                  <a:lumMod val="20000"/>
                  <a:lumOff val="80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vert="horz" wrap="square" rtlCol="0" anchor="ctr">
            <a:spAutoFit/>
          </a:bodyPr>
          <a:lstStyle/>
          <a:p>
            <a:pPr marL="0" marR="0" lvl="0" indent="0" defTabSz="914400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800" b="1" cap="all" dirty="0" smtClean="0">
                <a:effectLst>
                  <a:reflection blurRad="12700" stA="48000" endA="300" endPos="55000" dir="5400000" sy="-90000" algn="bl" rotWithShape="0"/>
                </a:effectLst>
              </a:rPr>
              <a:t> Etude de  l’infrastructure </a:t>
            </a:r>
            <a:endParaRPr lang="fr-FR" sz="2800" b="1" cap="all" dirty="0" smtClean="0">
              <a:effectLst>
                <a:reflection blurRad="12700" stA="48000" endA="300" endPos="55000" dir="5400000" sy="-90000" algn="bl" rotWithShape="0"/>
              </a:effectLst>
            </a:endParaRPr>
          </a:p>
        </p:txBody>
      </p:sp>
      <p:sp>
        <p:nvSpPr>
          <p:cNvPr id="12" name="Flèche droite 11"/>
          <p:cNvSpPr/>
          <p:nvPr/>
        </p:nvSpPr>
        <p:spPr>
          <a:xfrm>
            <a:off x="500034" y="3429000"/>
            <a:ext cx="500034" cy="571504"/>
          </a:xfrm>
          <a:prstGeom prst="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000" dirty="0" smtClean="0"/>
              <a:t>3</a:t>
            </a:r>
            <a:endParaRPr lang="fr-FR" sz="2000" dirty="0"/>
          </a:p>
        </p:txBody>
      </p:sp>
      <p:sp>
        <p:nvSpPr>
          <p:cNvPr id="13" name="Flèche droite 12"/>
          <p:cNvSpPr/>
          <p:nvPr/>
        </p:nvSpPr>
        <p:spPr>
          <a:xfrm>
            <a:off x="500034" y="4286256"/>
            <a:ext cx="500034" cy="571504"/>
          </a:xfrm>
          <a:prstGeom prst="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000" dirty="0" smtClean="0"/>
              <a:t>4</a:t>
            </a:r>
            <a:endParaRPr lang="fr-FR" sz="2000" dirty="0"/>
          </a:p>
        </p:txBody>
      </p:sp>
      <p:sp>
        <p:nvSpPr>
          <p:cNvPr id="14" name="Flèche droite 13"/>
          <p:cNvSpPr/>
          <p:nvPr/>
        </p:nvSpPr>
        <p:spPr>
          <a:xfrm>
            <a:off x="500034" y="5143512"/>
            <a:ext cx="500034" cy="571504"/>
          </a:xfrm>
          <a:prstGeom prst="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000" dirty="0" smtClean="0"/>
              <a:t>5</a:t>
            </a:r>
            <a:endParaRPr lang="fr-FR" sz="2000" dirty="0"/>
          </a:p>
        </p:txBody>
      </p:sp>
      <p:sp>
        <p:nvSpPr>
          <p:cNvPr id="15" name="Flèche droite 14"/>
          <p:cNvSpPr/>
          <p:nvPr/>
        </p:nvSpPr>
        <p:spPr>
          <a:xfrm>
            <a:off x="500034" y="6000768"/>
            <a:ext cx="500034" cy="571504"/>
          </a:xfrm>
          <a:prstGeom prst="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000" smtClean="0"/>
              <a:t>6</a:t>
            </a:r>
            <a:endParaRPr lang="fr-FR" sz="2000" dirty="0"/>
          </a:p>
        </p:txBody>
      </p:sp>
      <p:sp>
        <p:nvSpPr>
          <p:cNvPr id="16" name="Flèche droite 15"/>
          <p:cNvSpPr/>
          <p:nvPr/>
        </p:nvSpPr>
        <p:spPr>
          <a:xfrm>
            <a:off x="500066" y="2357430"/>
            <a:ext cx="500034" cy="571504"/>
          </a:xfrm>
          <a:prstGeom prst="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000" dirty="0" smtClean="0"/>
              <a:t>2</a:t>
            </a:r>
            <a:endParaRPr lang="fr-FR" sz="20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642910" y="1428736"/>
            <a:ext cx="7793930" cy="45515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Le projet de fin d’étude est une phase importante dans le cycle de formation d’étudiant en </a:t>
            </a:r>
            <a:r>
              <a:rPr lang="fr-FR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master. </a:t>
            </a:r>
            <a:endParaRPr lang="fr-FR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ea typeface="Times New Roman"/>
            </a:endParaRPr>
          </a:p>
          <a:p>
            <a:pPr algn="ctr"/>
            <a:r>
              <a:rPr lang="fr-FR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L’établissement </a:t>
            </a:r>
            <a:r>
              <a:rPr lang="fr-FR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de cette étude nous a permis d’assimiler les différentes techniques et logiciels de calcul ainsi que la réglementation de conception et de calcul des ouvrages dans le domaine du bâtiment et d’approfondir ainsi nos connaissances.</a:t>
            </a:r>
            <a:endParaRPr lang="fr-FR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ea typeface="Times New Roman"/>
            </a:endParaRPr>
          </a:p>
          <a:p>
            <a:endParaRPr lang="fr-FR" i="1" dirty="0">
              <a:latin typeface="Times New Roman"/>
            </a:endParaRPr>
          </a:p>
          <a:p>
            <a:endParaRPr lang="fr-FR" i="1" dirty="0" smtClean="0">
              <a:latin typeface="Times New Roman"/>
            </a:endParaRPr>
          </a:p>
          <a:p>
            <a:endParaRPr lang="fr-FR" i="1" dirty="0">
              <a:latin typeface="Times New Roman"/>
            </a:endParaRPr>
          </a:p>
          <a:p>
            <a:endParaRPr lang="fr-FR" i="1" dirty="0" smtClean="0">
              <a:latin typeface="Times New Roman"/>
            </a:endParaRPr>
          </a:p>
          <a:p>
            <a:endParaRPr lang="fr-FR" dirty="0"/>
          </a:p>
        </p:txBody>
      </p:sp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2139327" y="240130"/>
            <a:ext cx="4815839" cy="1018036"/>
          </a:xfrm>
        </p:spPr>
        <p:txBody>
          <a:bodyPr>
            <a:normAutofit/>
          </a:bodyPr>
          <a:lstStyle/>
          <a:p>
            <a:pPr algn="ctr"/>
            <a:r>
              <a:rPr lang="en-US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Conclusion: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1906267237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logo_FST_arab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75624" y="1491724"/>
            <a:ext cx="762575" cy="134605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" name="Image 8" descr="univer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3007" y="1491722"/>
            <a:ext cx="761184" cy="134605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5" name="Ellipse 4"/>
          <p:cNvSpPr/>
          <p:nvPr/>
        </p:nvSpPr>
        <p:spPr>
          <a:xfrm>
            <a:off x="1785918" y="3143251"/>
            <a:ext cx="5929354" cy="2428892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4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Merci pour votre attention </a:t>
            </a:r>
            <a:endParaRPr lang="fr-FR" sz="4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59320401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159" y="1357298"/>
            <a:ext cx="8258204" cy="4857784"/>
          </a:xfrm>
        </p:spPr>
        <p:txBody>
          <a:bodyPr>
            <a:normAutofit fontScale="77500" lnSpcReduction="20000"/>
          </a:bodyPr>
          <a:lstStyle/>
          <a:p>
            <a:pPr marL="96838" lvl="0" indent="381000">
              <a:buNone/>
            </a:pPr>
            <a:r>
              <a:rPr lang="fr-FR" dirty="0" smtClean="0"/>
              <a:t>L'objectif de notre travail est de l'étude d'une  partie encadré en rouge dans le plan  d'une tour en béton armé (R + 15 + 02 sous sol) a usage d'habitation " Complexe touristique« .</a:t>
            </a:r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r>
              <a:rPr lang="fr-FR" dirty="0" smtClean="0"/>
              <a:t>         Les usages par niveau sont comme suit:</a:t>
            </a:r>
          </a:p>
          <a:p>
            <a:pPr>
              <a:buFont typeface="Wingdings" pitchFamily="2" charset="2"/>
              <a:buChar char="Ø"/>
            </a:pPr>
            <a:r>
              <a:rPr lang="fr-FR" dirty="0" smtClean="0"/>
              <a:t>2 Sous-sols :parking de véhicules légers.</a:t>
            </a:r>
          </a:p>
          <a:p>
            <a:pPr>
              <a:buFont typeface="Wingdings" pitchFamily="2" charset="2"/>
              <a:buChar char="Ø"/>
            </a:pPr>
            <a:r>
              <a:rPr lang="fr-FR" dirty="0" smtClean="0"/>
              <a:t>Rez-de-chaussée : restaurant et les boutiques.</a:t>
            </a:r>
          </a:p>
          <a:p>
            <a:pPr>
              <a:buFont typeface="Wingdings" pitchFamily="2" charset="2"/>
              <a:buChar char="Ø"/>
            </a:pPr>
            <a:r>
              <a:rPr lang="fr-FR" dirty="0" smtClean="0"/>
              <a:t>1</a:t>
            </a:r>
            <a:r>
              <a:rPr lang="fr-FR" baseline="30000" dirty="0" smtClean="0"/>
              <a:t>er</a:t>
            </a:r>
            <a:r>
              <a:rPr lang="fr-FR" dirty="0" smtClean="0"/>
              <a:t> étage: salle des fêtes. </a:t>
            </a:r>
          </a:p>
          <a:p>
            <a:pPr>
              <a:buFont typeface="Wingdings" pitchFamily="2" charset="2"/>
              <a:buChar char="Ø"/>
            </a:pPr>
            <a:r>
              <a:rPr lang="fr-FR" dirty="0" smtClean="0"/>
              <a:t>2éme étage: bureaux.</a:t>
            </a:r>
          </a:p>
          <a:p>
            <a:pPr>
              <a:buFont typeface="Wingdings" pitchFamily="2" charset="2"/>
              <a:buChar char="Ø"/>
            </a:pPr>
            <a:r>
              <a:rPr lang="fr-FR" dirty="0" smtClean="0"/>
              <a:t>3éme étage: cafeteria.</a:t>
            </a:r>
          </a:p>
          <a:p>
            <a:pPr>
              <a:buFont typeface="Wingdings" pitchFamily="2" charset="2"/>
              <a:buChar char="Ø"/>
            </a:pPr>
            <a:r>
              <a:rPr lang="fr-FR" dirty="0" smtClean="0"/>
              <a:t>4éme a 15éme étage: hébergement.</a:t>
            </a:r>
          </a:p>
          <a:p>
            <a:pPr>
              <a:buFont typeface="Wingdings" pitchFamily="2" charset="2"/>
              <a:buChar char="Ø"/>
            </a:pPr>
            <a:r>
              <a:rPr lang="fr-FR" dirty="0" smtClean="0"/>
              <a:t>Terrasse: inaccessible excepté .</a:t>
            </a:r>
          </a:p>
          <a:p>
            <a:pPr>
              <a:buNone/>
            </a:pP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571474" y="357167"/>
            <a:ext cx="5715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fr-FR" sz="2800" b="1" u="sng" dirty="0" smtClean="0">
                <a:solidFill>
                  <a:srgbClr val="FF0000"/>
                </a:solidFill>
              </a:rPr>
              <a:t>Présentation du projet :</a:t>
            </a:r>
            <a:endParaRPr lang="fr-FR" sz="28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tilisateur\Desktop\Capture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500298" y="1357298"/>
            <a:ext cx="6585310" cy="4786346"/>
          </a:xfrm>
          <a:prstGeom prst="rect">
            <a:avLst/>
          </a:prstGeom>
          <a:noFill/>
        </p:spPr>
      </p:pic>
      <p:sp>
        <p:nvSpPr>
          <p:cNvPr id="3" name="Rectangle à coins arrondis 2"/>
          <p:cNvSpPr/>
          <p:nvPr/>
        </p:nvSpPr>
        <p:spPr>
          <a:xfrm>
            <a:off x="142844" y="1571612"/>
            <a:ext cx="2214578" cy="407196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Wingdings" pitchFamily="2" charset="2"/>
              <a:buChar char="v"/>
            </a:pPr>
            <a:r>
              <a:rPr lang="fr-FR" sz="2400" dirty="0" smtClean="0"/>
              <a:t>Le projet est implanté à Oran .</a:t>
            </a:r>
          </a:p>
          <a:p>
            <a:endParaRPr lang="fr-FR" sz="2400" dirty="0" smtClean="0"/>
          </a:p>
          <a:p>
            <a:pPr>
              <a:buFont typeface="Wingdings" pitchFamily="2" charset="2"/>
              <a:buChar char="v"/>
            </a:pPr>
            <a:r>
              <a:rPr lang="fr-FR" sz="2400" dirty="0" smtClean="0"/>
              <a:t>Zone IIa (moyenne sismicité) .</a:t>
            </a:r>
          </a:p>
          <a:p>
            <a:endParaRPr lang="fr-FR" sz="2400" dirty="0" smtClean="0"/>
          </a:p>
          <a:p>
            <a:endParaRPr lang="fr-FR" sz="2400" dirty="0"/>
          </a:p>
        </p:txBody>
      </p:sp>
      <p:sp>
        <p:nvSpPr>
          <p:cNvPr id="6" name="Rectangle 5"/>
          <p:cNvSpPr/>
          <p:nvPr/>
        </p:nvSpPr>
        <p:spPr>
          <a:xfrm>
            <a:off x="571472" y="428604"/>
            <a:ext cx="40719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u="sng" dirty="0" smtClean="0">
                <a:solidFill>
                  <a:srgbClr val="FF0000"/>
                </a:solidFill>
              </a:rPr>
              <a:t>Plan d’architecture:</a:t>
            </a:r>
            <a:endParaRPr lang="fr-FR" sz="2800" b="1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34" y="1142984"/>
            <a:ext cx="8286808" cy="54292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cxnSp>
        <p:nvCxnSpPr>
          <p:cNvPr id="6" name="Connecteur droit avec flèche 5"/>
          <p:cNvCxnSpPr/>
          <p:nvPr/>
        </p:nvCxnSpPr>
        <p:spPr>
          <a:xfrm rot="5400000">
            <a:off x="5607851" y="3250408"/>
            <a:ext cx="2643206" cy="5715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avec flèche 8"/>
          <p:cNvCxnSpPr/>
          <p:nvPr/>
        </p:nvCxnSpPr>
        <p:spPr>
          <a:xfrm rot="10800000" flipV="1">
            <a:off x="4429124" y="4929198"/>
            <a:ext cx="2143140" cy="15716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avec flèche 10"/>
          <p:cNvCxnSpPr/>
          <p:nvPr/>
        </p:nvCxnSpPr>
        <p:spPr>
          <a:xfrm rot="10800000">
            <a:off x="2428860" y="5429267"/>
            <a:ext cx="1571636" cy="10715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7072330" y="3286127"/>
            <a:ext cx="857256" cy="35719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60.3m</a:t>
            </a:r>
          </a:p>
        </p:txBody>
      </p:sp>
      <p:sp>
        <p:nvSpPr>
          <p:cNvPr id="14" name="Rectangle 13"/>
          <p:cNvSpPr/>
          <p:nvPr/>
        </p:nvSpPr>
        <p:spPr>
          <a:xfrm>
            <a:off x="5929322" y="5572140"/>
            <a:ext cx="1071570" cy="42862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24.35m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714480" y="5715019"/>
            <a:ext cx="1000132" cy="50006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22.00m </a:t>
            </a:r>
            <a:endParaRPr lang="fr-FR" dirty="0"/>
          </a:p>
        </p:txBody>
      </p:sp>
      <p:sp>
        <p:nvSpPr>
          <p:cNvPr id="16" name="Rectangle 15"/>
          <p:cNvSpPr/>
          <p:nvPr/>
        </p:nvSpPr>
        <p:spPr>
          <a:xfrm>
            <a:off x="428596" y="500042"/>
            <a:ext cx="55721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u="sng" dirty="0" smtClean="0">
                <a:solidFill>
                  <a:srgbClr val="FF0000"/>
                </a:solidFill>
              </a:rPr>
              <a:t>Dimensions du complexe:</a:t>
            </a:r>
            <a:endParaRPr lang="fr-FR" sz="2800" b="1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28596" y="714359"/>
            <a:ext cx="8229600" cy="5929353"/>
          </a:xfrm>
        </p:spPr>
        <p:txBody>
          <a:bodyPr/>
          <a:lstStyle/>
          <a:p>
            <a:pPr>
              <a:buNone/>
            </a:pPr>
            <a:endParaRPr lang="fr-FR" dirty="0" smtClean="0"/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357158" y="428604"/>
            <a:ext cx="81439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2800" b="1" u="sng" dirty="0" smtClean="0">
                <a:solidFill>
                  <a:srgbClr val="FF0000"/>
                </a:solidFill>
              </a:rPr>
              <a:t>Prédimensionnement  des  </a:t>
            </a:r>
            <a:r>
              <a:rPr lang="en-US" sz="2800" b="1" u="sng" dirty="0" err="1" smtClean="0">
                <a:solidFill>
                  <a:srgbClr val="FF0000"/>
                </a:solidFill>
              </a:rPr>
              <a:t>éléments</a:t>
            </a:r>
            <a:r>
              <a:rPr lang="en-US" sz="2800" b="1" u="sng" dirty="0" smtClean="0">
                <a:solidFill>
                  <a:srgbClr val="FF0000"/>
                </a:solidFill>
              </a:rPr>
              <a:t>  structureaux:</a:t>
            </a:r>
            <a:endParaRPr lang="fr-FR" sz="2800" b="1" u="sng" dirty="0">
              <a:solidFill>
                <a:srgbClr val="FF0000"/>
              </a:solidFill>
            </a:endParaRPr>
          </a:p>
        </p:txBody>
      </p:sp>
      <p:sp>
        <p:nvSpPr>
          <p:cNvPr id="5" name="Ellipse 4"/>
          <p:cNvSpPr/>
          <p:nvPr/>
        </p:nvSpPr>
        <p:spPr>
          <a:xfrm>
            <a:off x="3428992" y="1285860"/>
            <a:ext cx="1857388" cy="107157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 smtClean="0">
                <a:ln w="12700">
                  <a:noFill/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poutre</a:t>
            </a:r>
            <a:endParaRPr lang="fr-FR" sz="2800" b="1" dirty="0">
              <a:ln w="12700">
                <a:noFill/>
                <a:prstDash val="solid"/>
              </a:ln>
              <a:solidFill>
                <a:schemeClr val="tx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Ellipse 7"/>
          <p:cNvSpPr/>
          <p:nvPr/>
        </p:nvSpPr>
        <p:spPr>
          <a:xfrm>
            <a:off x="285720" y="2571747"/>
            <a:ext cx="3357586" cy="107157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Poutre principale(cm2</a:t>
            </a:r>
            <a:r>
              <a:rPr lang="fr-FR" dirty="0" smtClean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9" name="Ellipse 8"/>
          <p:cNvSpPr/>
          <p:nvPr/>
        </p:nvSpPr>
        <p:spPr>
          <a:xfrm>
            <a:off x="5143504" y="2571747"/>
            <a:ext cx="3429024" cy="107157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Poutre secondaire(cm2</a:t>
            </a:r>
            <a:r>
              <a:rPr lang="fr-FR" dirty="0" smtClean="0">
                <a:solidFill>
                  <a:schemeClr val="tx1"/>
                </a:solidFill>
              </a:rPr>
              <a:t>)</a:t>
            </a:r>
            <a:endParaRPr lang="fr-FR" dirty="0">
              <a:solidFill>
                <a:schemeClr val="tx1"/>
              </a:solidFill>
            </a:endParaRPr>
          </a:p>
        </p:txBody>
      </p:sp>
      <p:cxnSp>
        <p:nvCxnSpPr>
          <p:cNvPr id="11" name="Connecteur droit avec flèche 10"/>
          <p:cNvCxnSpPr/>
          <p:nvPr/>
        </p:nvCxnSpPr>
        <p:spPr>
          <a:xfrm rot="10800000" flipV="1">
            <a:off x="2428860" y="1785925"/>
            <a:ext cx="928694" cy="714380"/>
          </a:xfrm>
          <a:prstGeom prst="straightConnector1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1214414" y="4357694"/>
            <a:ext cx="1404000" cy="214314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/>
          <p:cNvSpPr/>
          <p:nvPr/>
        </p:nvSpPr>
        <p:spPr>
          <a:xfrm>
            <a:off x="6286512" y="4286257"/>
            <a:ext cx="1404000" cy="1764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8" name="Connecteur droit avec flèche 17"/>
          <p:cNvCxnSpPr/>
          <p:nvPr/>
        </p:nvCxnSpPr>
        <p:spPr>
          <a:xfrm rot="10800000" flipH="1" flipV="1">
            <a:off x="5357819" y="1785925"/>
            <a:ext cx="928694" cy="714380"/>
          </a:xfrm>
          <a:prstGeom prst="straightConnector1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e 18"/>
          <p:cNvGrpSpPr/>
          <p:nvPr/>
        </p:nvGrpSpPr>
        <p:grpSpPr>
          <a:xfrm>
            <a:off x="1214414" y="3929066"/>
            <a:ext cx="1404000" cy="357984"/>
            <a:chOff x="2214546" y="3143249"/>
            <a:chExt cx="3929884" cy="1072363"/>
          </a:xfrm>
        </p:grpSpPr>
        <p:cxnSp>
          <p:nvCxnSpPr>
            <p:cNvPr id="20" name="Connecteur droit 19"/>
            <p:cNvCxnSpPr/>
            <p:nvPr/>
          </p:nvCxnSpPr>
          <p:spPr>
            <a:xfrm>
              <a:off x="2214546" y="3643314"/>
              <a:ext cx="3929090" cy="1588"/>
            </a:xfrm>
            <a:prstGeom prst="line">
              <a:avLst/>
            </a:prstGeom>
            <a:ln w="19050">
              <a:solidFill>
                <a:schemeClr val="tx1"/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/>
            <p:cNvCxnSpPr/>
            <p:nvPr/>
          </p:nvCxnSpPr>
          <p:spPr>
            <a:xfrm rot="16200000" flipV="1">
              <a:off x="5607851" y="3679033"/>
              <a:ext cx="1071570" cy="1588"/>
            </a:xfrm>
            <a:prstGeom prst="line">
              <a:avLst/>
            </a:prstGeom>
            <a:ln w="1905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/>
            <p:cNvCxnSpPr/>
            <p:nvPr/>
          </p:nvCxnSpPr>
          <p:spPr>
            <a:xfrm rot="16200000" flipV="1">
              <a:off x="1679555" y="3678240"/>
              <a:ext cx="1071570" cy="1588"/>
            </a:xfrm>
            <a:prstGeom prst="line">
              <a:avLst/>
            </a:prstGeom>
            <a:ln w="1905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e 22"/>
          <p:cNvGrpSpPr/>
          <p:nvPr/>
        </p:nvGrpSpPr>
        <p:grpSpPr>
          <a:xfrm rot="5400000">
            <a:off x="-106791" y="5250272"/>
            <a:ext cx="2143140" cy="357984"/>
            <a:chOff x="2214546" y="3143249"/>
            <a:chExt cx="3929884" cy="1072363"/>
          </a:xfrm>
        </p:grpSpPr>
        <p:cxnSp>
          <p:nvCxnSpPr>
            <p:cNvPr id="24" name="Connecteur droit 23"/>
            <p:cNvCxnSpPr/>
            <p:nvPr/>
          </p:nvCxnSpPr>
          <p:spPr>
            <a:xfrm>
              <a:off x="2214546" y="3643314"/>
              <a:ext cx="3929090" cy="1588"/>
            </a:xfrm>
            <a:prstGeom prst="line">
              <a:avLst/>
            </a:prstGeom>
            <a:ln w="19050">
              <a:solidFill>
                <a:schemeClr val="tx1"/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24"/>
            <p:cNvCxnSpPr/>
            <p:nvPr/>
          </p:nvCxnSpPr>
          <p:spPr>
            <a:xfrm rot="16200000" flipV="1">
              <a:off x="5607851" y="3679033"/>
              <a:ext cx="1071570" cy="1588"/>
            </a:xfrm>
            <a:prstGeom prst="line">
              <a:avLst/>
            </a:prstGeom>
            <a:ln w="1905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25"/>
            <p:cNvCxnSpPr/>
            <p:nvPr/>
          </p:nvCxnSpPr>
          <p:spPr>
            <a:xfrm rot="16200000" flipV="1">
              <a:off x="1679555" y="3678240"/>
              <a:ext cx="1071570" cy="1588"/>
            </a:xfrm>
            <a:prstGeom prst="line">
              <a:avLst/>
            </a:prstGeom>
            <a:ln w="1905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oupe 26"/>
          <p:cNvGrpSpPr/>
          <p:nvPr/>
        </p:nvGrpSpPr>
        <p:grpSpPr>
          <a:xfrm rot="5400000">
            <a:off x="7155140" y="4989265"/>
            <a:ext cx="1764000" cy="357984"/>
            <a:chOff x="2214546" y="3143249"/>
            <a:chExt cx="3929884" cy="1072363"/>
          </a:xfrm>
        </p:grpSpPr>
        <p:cxnSp>
          <p:nvCxnSpPr>
            <p:cNvPr id="28" name="Connecteur droit 27"/>
            <p:cNvCxnSpPr/>
            <p:nvPr/>
          </p:nvCxnSpPr>
          <p:spPr>
            <a:xfrm>
              <a:off x="2214546" y="3643314"/>
              <a:ext cx="3929090" cy="1588"/>
            </a:xfrm>
            <a:prstGeom prst="line">
              <a:avLst/>
            </a:prstGeom>
            <a:ln w="19050">
              <a:solidFill>
                <a:schemeClr val="tx1"/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droit 28"/>
            <p:cNvCxnSpPr/>
            <p:nvPr/>
          </p:nvCxnSpPr>
          <p:spPr>
            <a:xfrm rot="16200000" flipV="1">
              <a:off x="5607851" y="3679033"/>
              <a:ext cx="1071570" cy="1588"/>
            </a:xfrm>
            <a:prstGeom prst="line">
              <a:avLst/>
            </a:prstGeom>
            <a:ln w="1905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eur droit 29"/>
            <p:cNvCxnSpPr/>
            <p:nvPr/>
          </p:nvCxnSpPr>
          <p:spPr>
            <a:xfrm rot="16200000" flipV="1">
              <a:off x="1679555" y="3678240"/>
              <a:ext cx="1071570" cy="1588"/>
            </a:xfrm>
            <a:prstGeom prst="line">
              <a:avLst/>
            </a:prstGeom>
            <a:ln w="1905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e 31"/>
          <p:cNvGrpSpPr/>
          <p:nvPr/>
        </p:nvGrpSpPr>
        <p:grpSpPr>
          <a:xfrm>
            <a:off x="6286512" y="6071412"/>
            <a:ext cx="1404000" cy="357984"/>
            <a:chOff x="2214546" y="3143249"/>
            <a:chExt cx="3929884" cy="1072363"/>
          </a:xfrm>
        </p:grpSpPr>
        <p:cxnSp>
          <p:nvCxnSpPr>
            <p:cNvPr id="33" name="Connecteur droit 32"/>
            <p:cNvCxnSpPr/>
            <p:nvPr/>
          </p:nvCxnSpPr>
          <p:spPr>
            <a:xfrm>
              <a:off x="2214546" y="3643314"/>
              <a:ext cx="3929090" cy="1588"/>
            </a:xfrm>
            <a:prstGeom prst="line">
              <a:avLst/>
            </a:prstGeom>
            <a:ln w="19050">
              <a:solidFill>
                <a:schemeClr val="tx1"/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34"/>
            <p:cNvCxnSpPr/>
            <p:nvPr/>
          </p:nvCxnSpPr>
          <p:spPr>
            <a:xfrm rot="16200000" flipV="1">
              <a:off x="5607851" y="3679033"/>
              <a:ext cx="1071570" cy="1588"/>
            </a:xfrm>
            <a:prstGeom prst="line">
              <a:avLst/>
            </a:prstGeom>
            <a:ln w="1905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/>
            <p:cNvCxnSpPr/>
            <p:nvPr/>
          </p:nvCxnSpPr>
          <p:spPr>
            <a:xfrm rot="16200000" flipV="1">
              <a:off x="1679555" y="3678240"/>
              <a:ext cx="1071570" cy="1588"/>
            </a:xfrm>
            <a:prstGeom prst="line">
              <a:avLst/>
            </a:prstGeom>
            <a:ln w="1905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ZoneTexte 37"/>
          <p:cNvSpPr txBox="1"/>
          <p:nvPr/>
        </p:nvSpPr>
        <p:spPr>
          <a:xfrm>
            <a:off x="1714480" y="3825721"/>
            <a:ext cx="64294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 smtClean="0"/>
              <a:t>35 cm</a:t>
            </a:r>
            <a:endParaRPr lang="fr-FR" sz="1100" b="1" dirty="0"/>
          </a:p>
        </p:txBody>
      </p:sp>
      <p:sp>
        <p:nvSpPr>
          <p:cNvPr id="39" name="ZoneTexte 38"/>
          <p:cNvSpPr txBox="1"/>
          <p:nvPr/>
        </p:nvSpPr>
        <p:spPr>
          <a:xfrm>
            <a:off x="6643702" y="6382100"/>
            <a:ext cx="64294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 smtClean="0"/>
              <a:t>35 cm</a:t>
            </a:r>
            <a:endParaRPr lang="fr-FR" sz="1100" b="1" dirty="0"/>
          </a:p>
        </p:txBody>
      </p:sp>
      <p:sp>
        <p:nvSpPr>
          <p:cNvPr id="40" name="ZoneTexte 39"/>
          <p:cNvSpPr txBox="1"/>
          <p:nvPr/>
        </p:nvSpPr>
        <p:spPr>
          <a:xfrm rot="16200000">
            <a:off x="476387" y="5214950"/>
            <a:ext cx="64294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 smtClean="0"/>
              <a:t>45 cm</a:t>
            </a:r>
            <a:endParaRPr lang="fr-FR" sz="1100" b="1" dirty="0"/>
          </a:p>
        </p:txBody>
      </p:sp>
      <p:sp>
        <p:nvSpPr>
          <p:cNvPr id="41" name="ZoneTexte 40"/>
          <p:cNvSpPr txBox="1"/>
          <p:nvPr/>
        </p:nvSpPr>
        <p:spPr>
          <a:xfrm rot="16200000" flipV="1">
            <a:off x="7881798" y="4905550"/>
            <a:ext cx="64294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 smtClean="0"/>
              <a:t>40 cm</a:t>
            </a:r>
            <a:endParaRPr lang="fr-FR" sz="1100" b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85720" y="285731"/>
            <a:ext cx="8401080" cy="5840435"/>
          </a:xfrm>
        </p:spPr>
        <p:txBody>
          <a:bodyPr/>
          <a:lstStyle/>
          <a:p>
            <a:pPr lvl="0"/>
            <a:r>
              <a:rPr lang="en-US" sz="2000" cap="all" dirty="0" smtClean="0">
                <a:solidFill>
                  <a:srgbClr val="FF0000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  <a:t>Prédimensionnement  des  elements  structuraux:</a:t>
            </a:r>
          </a:p>
          <a:p>
            <a:pPr lvl="0"/>
            <a:r>
              <a:rPr lang="en-US" sz="2000" cap="all" dirty="0" smtClean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  <a:t>Poteau:</a:t>
            </a:r>
          </a:p>
          <a:p>
            <a:pPr lvl="0"/>
            <a:endParaRPr lang="en-US" sz="2000" cap="all" dirty="0" smtClean="0"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en-US" sz="2000" cap="all" dirty="0" smtClean="0"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en-US" sz="2000" cap="all" dirty="0" smtClean="0"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en-US" sz="2000" cap="all" dirty="0" smtClean="0"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en-US" sz="2000" cap="all" dirty="0" smtClean="0"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en-US" sz="2000" cap="all" dirty="0" smtClean="0"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en-US" sz="2000" cap="all" dirty="0" smtClean="0"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en-US" sz="2000" cap="all" dirty="0" smtClean="0"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2000" cap="all" dirty="0" smtClean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  <a:t>Voile :</a:t>
            </a:r>
          </a:p>
          <a:p>
            <a:pPr lvl="1"/>
            <a:endParaRPr lang="fr-FR" sz="1600" cap="all" dirty="0" smtClean="0"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</a:endParaRPr>
          </a:p>
          <a:p>
            <a:pPr fontAlgn="t">
              <a:buNone/>
            </a:pPr>
            <a:r>
              <a:rPr lang="fr-FR" sz="2800" b="1" dirty="0" smtClean="0"/>
              <a:t>                     </a:t>
            </a: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Voiles de contreventement d’épaisseur 20cm</a:t>
            </a:r>
            <a:endParaRPr lang="fr-FR" b="1" dirty="0" smtClean="0"/>
          </a:p>
        </p:txBody>
      </p:sp>
      <p:graphicFrame>
        <p:nvGraphicFramePr>
          <p:cNvPr id="4" name="Tableau 3"/>
          <p:cNvGraphicFramePr>
            <a:graphicFrameLocks noGrp="1"/>
          </p:cNvGraphicFramePr>
          <p:nvPr/>
        </p:nvGraphicFramePr>
        <p:xfrm>
          <a:off x="428597" y="1285860"/>
          <a:ext cx="5619788" cy="25003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09894"/>
                <a:gridCol w="2809894"/>
              </a:tblGrid>
              <a:tr h="78581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dirty="0" smtClean="0"/>
                        <a:t>         Niveau (étage)</a:t>
                      </a:r>
                      <a:endParaRPr lang="fr-FR" sz="2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fr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dirty="0" smtClean="0"/>
                        <a:t>            Section(cm²)</a:t>
                      </a:r>
                      <a:endParaRPr lang="fr-FR" sz="2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fr-FR" sz="2000" dirty="0"/>
                    </a:p>
                  </a:txBody>
                  <a:tcPr/>
                </a:tc>
              </a:tr>
              <a:tr h="857256">
                <a:tc>
                  <a:txBody>
                    <a:bodyPr/>
                    <a:lstStyle/>
                    <a:p>
                      <a:r>
                        <a:rPr lang="fr-FR" sz="1800" dirty="0" smtClean="0"/>
                        <a:t> sous-sol</a:t>
                      </a:r>
                      <a:r>
                        <a:rPr lang="fr-FR" sz="1800" baseline="0" dirty="0" smtClean="0"/>
                        <a:t> , </a:t>
                      </a:r>
                      <a:r>
                        <a:rPr lang="fr-FR" sz="1800" dirty="0" smtClean="0"/>
                        <a:t>RDC ,1ere ,2eme et</a:t>
                      </a:r>
                      <a:r>
                        <a:rPr lang="fr-FR" sz="1800" baseline="0" dirty="0" smtClean="0"/>
                        <a:t> 3eme </a:t>
                      </a:r>
                      <a:endParaRPr lang="fr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dirty="0" smtClean="0"/>
                        <a:t>                (50*50)</a:t>
                      </a:r>
                      <a:endParaRPr lang="fr-FR" sz="1800" dirty="0"/>
                    </a:p>
                  </a:txBody>
                  <a:tcPr/>
                </a:tc>
              </a:tr>
              <a:tr h="857256">
                <a:tc>
                  <a:txBody>
                    <a:bodyPr/>
                    <a:lstStyle/>
                    <a:p>
                      <a:r>
                        <a:rPr lang="fr-FR" sz="1800" dirty="0" smtClean="0"/>
                        <a:t>Autre étage</a:t>
                      </a:r>
                      <a:endParaRPr lang="fr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dirty="0" smtClean="0"/>
                        <a:t>                (40*40)</a:t>
                      </a:r>
                      <a:endParaRPr lang="fr-FR" sz="1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Ellipse 5"/>
          <p:cNvSpPr/>
          <p:nvPr/>
        </p:nvSpPr>
        <p:spPr>
          <a:xfrm>
            <a:off x="571472" y="4572009"/>
            <a:ext cx="1000132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 smtClean="0"/>
              <a:t>1</a:t>
            </a:r>
            <a:endParaRPr lang="fr-FR" sz="3200" dirty="0"/>
          </a:p>
        </p:txBody>
      </p:sp>
      <p:sp>
        <p:nvSpPr>
          <p:cNvPr id="7" name="Ellipse 6"/>
          <p:cNvSpPr/>
          <p:nvPr/>
        </p:nvSpPr>
        <p:spPr>
          <a:xfrm>
            <a:off x="571472" y="5429267"/>
            <a:ext cx="1000132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 smtClean="0"/>
              <a:t>2</a:t>
            </a:r>
            <a:endParaRPr lang="fr-FR" sz="3200" dirty="0"/>
          </a:p>
        </p:txBody>
      </p:sp>
      <p:cxnSp>
        <p:nvCxnSpPr>
          <p:cNvPr id="12" name="Connecteur droit avec flèche 11"/>
          <p:cNvCxnSpPr/>
          <p:nvPr/>
        </p:nvCxnSpPr>
        <p:spPr>
          <a:xfrm>
            <a:off x="1643042" y="4857763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/>
          <p:cNvCxnSpPr/>
          <p:nvPr/>
        </p:nvCxnSpPr>
        <p:spPr>
          <a:xfrm>
            <a:off x="1714480" y="5715016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2285987" y="5357826"/>
            <a:ext cx="553728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Voile périphérique d’épaisseur 20 cm</a:t>
            </a:r>
            <a:endParaRPr lang="fr-FR" sz="28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tilisateur\Desktop\Captur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503082"/>
            <a:ext cx="4143372" cy="3426248"/>
          </a:xfrm>
          <a:prstGeom prst="rect">
            <a:avLst/>
          </a:prstGeom>
          <a:noFill/>
        </p:spPr>
      </p:pic>
      <p:sp>
        <p:nvSpPr>
          <p:cNvPr id="8" name="Flèche droite 7"/>
          <p:cNvSpPr/>
          <p:nvPr/>
        </p:nvSpPr>
        <p:spPr>
          <a:xfrm>
            <a:off x="4214810" y="3500441"/>
            <a:ext cx="1571636" cy="142876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Ht= 25cm</a:t>
            </a:r>
          </a:p>
          <a:p>
            <a:pPr algn="ctr"/>
            <a:endParaRPr lang="fr-FR" dirty="0"/>
          </a:p>
        </p:txBody>
      </p:sp>
      <p:pic>
        <p:nvPicPr>
          <p:cNvPr id="1029" name="Picture 5" descr="C:\Users\Utilisateur\Desktop\Capture.PN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6000760" y="3071812"/>
            <a:ext cx="2762636" cy="1943371"/>
          </a:xfrm>
          <a:prstGeom prst="rect">
            <a:avLst/>
          </a:prstGeom>
          <a:noFill/>
        </p:spPr>
      </p:pic>
      <p:sp>
        <p:nvSpPr>
          <p:cNvPr id="12" name="Ellipse 11"/>
          <p:cNvSpPr/>
          <p:nvPr/>
        </p:nvSpPr>
        <p:spPr>
          <a:xfrm>
            <a:off x="2714613" y="1428736"/>
            <a:ext cx="3857652" cy="78581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Plancher à corps creux</a:t>
            </a:r>
          </a:p>
          <a:p>
            <a:pPr algn="ctr"/>
            <a:endParaRPr lang="fr-FR" dirty="0"/>
          </a:p>
        </p:txBody>
      </p:sp>
      <p:sp>
        <p:nvSpPr>
          <p:cNvPr id="14" name="Rectangle 13"/>
          <p:cNvSpPr/>
          <p:nvPr/>
        </p:nvSpPr>
        <p:spPr>
          <a:xfrm>
            <a:off x="571472" y="357166"/>
            <a:ext cx="807249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2000" cap="all" dirty="0" smtClean="0">
                <a:solidFill>
                  <a:srgbClr val="FF0000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  <a:t>Prédimensionnement  des  elements  structuraux:</a:t>
            </a:r>
            <a:endParaRPr lang="fr-FR" sz="2000" cap="all" dirty="0">
              <a:solidFill>
                <a:srgbClr val="FF0000"/>
              </a:solidFill>
              <a:effectLst>
                <a:reflection blurRad="12700" stA="48000" endA="300" endPos="55000" dir="5400000" sy="-90000" algn="bl" rotWithShape="0"/>
              </a:effectLst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corps creux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10" y="1785926"/>
            <a:ext cx="6929486" cy="448355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/>
          <p:cNvSpPr/>
          <p:nvPr/>
        </p:nvSpPr>
        <p:spPr>
          <a:xfrm>
            <a:off x="4071934" y="5000636"/>
            <a:ext cx="571504" cy="4286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b="1" dirty="0" smtClean="0">
                <a:solidFill>
                  <a:schemeClr val="tx1"/>
                </a:solidFill>
              </a:rPr>
              <a:t>60</a:t>
            </a:r>
            <a:endParaRPr lang="fr-FR" sz="1000" b="1" dirty="0">
              <a:solidFill>
                <a:schemeClr val="tx1"/>
              </a:solidFill>
            </a:endParaRPr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357158" y="500042"/>
            <a:ext cx="4910142" cy="40003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i="0" u="none" strike="noStrike" kern="1200" cap="all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Etude des planchers</a:t>
            </a:r>
            <a:endParaRPr kumimoji="0" lang="fr-FR" sz="2000" i="0" u="none" strike="noStrike" kern="1200" cap="all" spc="0" normalizeH="0" baseline="0" noProof="0" dirty="0">
              <a:ln>
                <a:noFill/>
              </a:ln>
              <a:solidFill>
                <a:srgbClr val="FF0000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9" name="Groupe 8"/>
          <p:cNvGrpSpPr/>
          <p:nvPr/>
        </p:nvGrpSpPr>
        <p:grpSpPr>
          <a:xfrm>
            <a:off x="2357423" y="2571746"/>
            <a:ext cx="1143008" cy="1286678"/>
            <a:chOff x="714348" y="2285992"/>
            <a:chExt cx="1143008" cy="1286678"/>
          </a:xfrm>
        </p:grpSpPr>
        <p:cxnSp>
          <p:nvCxnSpPr>
            <p:cNvPr id="7" name="Connecteur droit 6"/>
            <p:cNvCxnSpPr/>
            <p:nvPr/>
          </p:nvCxnSpPr>
          <p:spPr>
            <a:xfrm rot="5400000" flipH="1" flipV="1">
              <a:off x="1213620" y="2928934"/>
              <a:ext cx="1285884" cy="158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Connecteur droit 7"/>
            <p:cNvCxnSpPr/>
            <p:nvPr/>
          </p:nvCxnSpPr>
          <p:spPr>
            <a:xfrm>
              <a:off x="714348" y="2285992"/>
              <a:ext cx="1143008" cy="158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e 9"/>
          <p:cNvGrpSpPr/>
          <p:nvPr/>
        </p:nvGrpSpPr>
        <p:grpSpPr>
          <a:xfrm flipH="1">
            <a:off x="5286380" y="2571746"/>
            <a:ext cx="1143008" cy="1286678"/>
            <a:chOff x="714348" y="2285992"/>
            <a:chExt cx="1143008" cy="1286678"/>
          </a:xfrm>
        </p:grpSpPr>
        <p:cxnSp>
          <p:nvCxnSpPr>
            <p:cNvPr id="11" name="Connecteur droit 10"/>
            <p:cNvCxnSpPr/>
            <p:nvPr/>
          </p:nvCxnSpPr>
          <p:spPr>
            <a:xfrm rot="5400000" flipH="1" flipV="1">
              <a:off x="1213620" y="2928934"/>
              <a:ext cx="1285884" cy="158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/>
            <p:cNvCxnSpPr/>
            <p:nvPr/>
          </p:nvCxnSpPr>
          <p:spPr>
            <a:xfrm>
              <a:off x="714348" y="2285992"/>
              <a:ext cx="1143008" cy="158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12"/>
          <p:cNvSpPr/>
          <p:nvPr/>
        </p:nvSpPr>
        <p:spPr>
          <a:xfrm>
            <a:off x="5286381" y="2285993"/>
            <a:ext cx="1071570" cy="2143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b="1" dirty="0" smtClean="0">
                <a:solidFill>
                  <a:schemeClr val="tx1"/>
                </a:solidFill>
              </a:rPr>
              <a:t>Épingle ø 6</a:t>
            </a:r>
            <a:endParaRPr lang="fr-FR" sz="1050" b="1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214546" y="2357431"/>
            <a:ext cx="1357322" cy="2143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b="1" dirty="0" smtClean="0">
                <a:solidFill>
                  <a:schemeClr val="tx1"/>
                </a:solidFill>
              </a:rPr>
              <a:t>1HA12 + 1HA12</a:t>
            </a:r>
            <a:endParaRPr lang="fr-FR" sz="1050" b="1" dirty="0">
              <a:solidFill>
                <a:schemeClr val="tx1"/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357158" y="1285860"/>
            <a:ext cx="6072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Plancher étage courant :</a:t>
            </a:r>
            <a:endParaRPr lang="fr-FR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romenade">
  <a:themeElements>
    <a:clrScheme name="Promenade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Promenade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Promenade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1292</TotalTime>
  <Words>683</Words>
  <Application>Microsoft Office PowerPoint</Application>
  <PresentationFormat>Affichage à l'écran (4:3)</PresentationFormat>
  <Paragraphs>263</Paragraphs>
  <Slides>21</Slides>
  <Notes>2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21</vt:i4>
      </vt:variant>
    </vt:vector>
  </HeadingPairs>
  <TitlesOfParts>
    <vt:vector size="22" baseType="lpstr">
      <vt:lpstr>Promenade</vt:lpstr>
      <vt:lpstr>Présentation PowerPoint</vt:lpstr>
      <vt:lpstr>Etude sismique:  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Etude des elements secondaires </vt:lpstr>
      <vt:lpstr>Etude des elements secondaires:</vt:lpstr>
      <vt:lpstr>Etude des éléments secondaires :</vt:lpstr>
      <vt:lpstr>Etude des éléments secondaires:</vt:lpstr>
      <vt:lpstr>Etude sismique:   </vt:lpstr>
      <vt:lpstr>Etude sismique:   </vt:lpstr>
      <vt:lpstr>Etude sismique:   </vt:lpstr>
      <vt:lpstr>schéma statique du loggia</vt:lpstr>
      <vt:lpstr> Etude de  l’infrastructure </vt:lpstr>
      <vt:lpstr>Conclusion: 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Utilisateur</dc:creator>
  <cp:lastModifiedBy>serveur</cp:lastModifiedBy>
  <cp:revision>138</cp:revision>
  <dcterms:created xsi:type="dcterms:W3CDTF">2020-08-24T19:09:10Z</dcterms:created>
  <dcterms:modified xsi:type="dcterms:W3CDTF">2020-09-03T10:16:30Z</dcterms:modified>
</cp:coreProperties>
</file>