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81" r:id="rId2"/>
    <p:sldId id="256" r:id="rId3"/>
    <p:sldId id="260" r:id="rId4"/>
    <p:sldId id="257" r:id="rId5"/>
    <p:sldId id="258" r:id="rId6"/>
    <p:sldId id="280" r:id="rId7"/>
    <p:sldId id="259" r:id="rId8"/>
    <p:sldId id="261" r:id="rId9"/>
    <p:sldId id="262" r:id="rId10"/>
    <p:sldId id="263" r:id="rId11"/>
    <p:sldId id="264" r:id="rId12"/>
    <p:sldId id="265" r:id="rId13"/>
    <p:sldId id="266" r:id="rId14"/>
    <p:sldId id="279"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7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AE87FF8D-C717-4BB2-8DAB-73ED6F7B1238}" type="datetimeFigureOut">
              <a:rPr lang="fr-FR" smtClean="0"/>
              <a:t>18/06/2023</a:t>
            </a:fld>
            <a:endParaRPr lang="fr-F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fr-F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2D1C646E-CE49-4ABF-A8BF-40407364AA6C}" type="slidenum">
              <a:rPr lang="fr-FR" smtClean="0"/>
              <a:t>‹N°›</a:t>
            </a:fld>
            <a:endParaRPr lang="fr-F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5387624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E87FF8D-C717-4BB2-8DAB-73ED6F7B1238}" type="datetimeFigureOut">
              <a:rPr lang="fr-FR" smtClean="0"/>
              <a:t>18/06/2023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D1C646E-CE49-4ABF-A8BF-40407364AA6C}" type="slidenum">
              <a:rPr lang="fr-FR" smtClean="0"/>
              <a:t>‹N°›</a:t>
            </a:fld>
            <a:endParaRPr lang="fr-FR"/>
          </a:p>
        </p:txBody>
      </p:sp>
    </p:spTree>
    <p:extLst>
      <p:ext uri="{BB962C8B-B14F-4D97-AF65-F5344CB8AC3E}">
        <p14:creationId xmlns:p14="http://schemas.microsoft.com/office/powerpoint/2010/main" val="521896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E87FF8D-C717-4BB2-8DAB-73ED6F7B1238}" type="datetimeFigureOut">
              <a:rPr lang="fr-FR" smtClean="0"/>
              <a:t>18/06/2023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D1C646E-CE49-4ABF-A8BF-40407364AA6C}" type="slidenum">
              <a:rPr lang="fr-FR" smtClean="0"/>
              <a:t>‹N°›</a:t>
            </a:fld>
            <a:endParaRPr lang="fr-FR"/>
          </a:p>
        </p:txBody>
      </p:sp>
    </p:spTree>
    <p:extLst>
      <p:ext uri="{BB962C8B-B14F-4D97-AF65-F5344CB8AC3E}">
        <p14:creationId xmlns:p14="http://schemas.microsoft.com/office/powerpoint/2010/main" val="3524346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E87FF8D-C717-4BB2-8DAB-73ED6F7B1238}" type="datetimeFigureOut">
              <a:rPr lang="fr-FR" smtClean="0"/>
              <a:t>18/06/2023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D1C646E-CE49-4ABF-A8BF-40407364AA6C}" type="slidenum">
              <a:rPr lang="fr-FR" smtClean="0"/>
              <a:t>‹N°›</a:t>
            </a:fld>
            <a:endParaRPr lang="fr-FR"/>
          </a:p>
        </p:txBody>
      </p:sp>
    </p:spTree>
    <p:extLst>
      <p:ext uri="{BB962C8B-B14F-4D97-AF65-F5344CB8AC3E}">
        <p14:creationId xmlns:p14="http://schemas.microsoft.com/office/powerpoint/2010/main" val="24225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fr-FR"/>
              <a:t>Modifiez le style du titre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AE87FF8D-C717-4BB2-8DAB-73ED6F7B1238}" type="datetimeFigureOut">
              <a:rPr lang="fr-FR" smtClean="0"/>
              <a:t>18/06/2023</a:t>
            </a:fld>
            <a:endParaRPr lang="fr-F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fr-F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2D1C646E-CE49-4ABF-A8BF-40407364AA6C}" type="slidenum">
              <a:rPr lang="fr-FR" smtClean="0"/>
              <a:t>‹N°›</a:t>
            </a:fld>
            <a:endParaRPr lang="fr-F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56378988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fr-FR"/>
              <a:t>Modifiez le style du titre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E87FF8D-C717-4BB2-8DAB-73ED6F7B1238}" type="datetimeFigureOut">
              <a:rPr lang="fr-FR" smtClean="0"/>
              <a:t>18/06/2023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D1C646E-CE49-4ABF-A8BF-40407364AA6C}" type="slidenum">
              <a:rPr lang="fr-FR" smtClean="0"/>
              <a:t>‹N°›</a:t>
            </a:fld>
            <a:endParaRPr lang="fr-FR"/>
          </a:p>
        </p:txBody>
      </p:sp>
    </p:spTree>
    <p:extLst>
      <p:ext uri="{BB962C8B-B14F-4D97-AF65-F5344CB8AC3E}">
        <p14:creationId xmlns:p14="http://schemas.microsoft.com/office/powerpoint/2010/main" val="2130717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fr-FR"/>
              <a:t>Modifiez le style du titre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E87FF8D-C717-4BB2-8DAB-73ED6F7B1238}" type="datetimeFigureOut">
              <a:rPr lang="fr-FR" smtClean="0"/>
              <a:t>18/06/2023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D1C646E-CE49-4ABF-A8BF-40407364AA6C}" type="slidenum">
              <a:rPr lang="fr-FR" smtClean="0"/>
              <a:t>‹N°›</a:t>
            </a:fld>
            <a:endParaRPr lang="fr-FR"/>
          </a:p>
        </p:txBody>
      </p:sp>
    </p:spTree>
    <p:extLst>
      <p:ext uri="{BB962C8B-B14F-4D97-AF65-F5344CB8AC3E}">
        <p14:creationId xmlns:p14="http://schemas.microsoft.com/office/powerpoint/2010/main" val="780345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E87FF8D-C717-4BB2-8DAB-73ED6F7B1238}" type="datetimeFigureOut">
              <a:rPr lang="fr-FR" smtClean="0"/>
              <a:t>18/06/2023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D1C646E-CE49-4ABF-A8BF-40407364AA6C}" type="slidenum">
              <a:rPr lang="fr-FR" smtClean="0"/>
              <a:t>‹N°›</a:t>
            </a:fld>
            <a:endParaRPr lang="fr-FR"/>
          </a:p>
        </p:txBody>
      </p:sp>
    </p:spTree>
    <p:extLst>
      <p:ext uri="{BB962C8B-B14F-4D97-AF65-F5344CB8AC3E}">
        <p14:creationId xmlns:p14="http://schemas.microsoft.com/office/powerpoint/2010/main" val="2951218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87FF8D-C717-4BB2-8DAB-73ED6F7B1238}" type="datetimeFigureOut">
              <a:rPr lang="fr-FR" smtClean="0"/>
              <a:t>18/06/2023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D1C646E-CE49-4ABF-A8BF-40407364AA6C}" type="slidenum">
              <a:rPr lang="fr-FR" smtClean="0"/>
              <a:t>‹N°›</a:t>
            </a:fld>
            <a:endParaRPr lang="fr-FR"/>
          </a:p>
        </p:txBody>
      </p:sp>
    </p:spTree>
    <p:extLst>
      <p:ext uri="{BB962C8B-B14F-4D97-AF65-F5344CB8AC3E}">
        <p14:creationId xmlns:p14="http://schemas.microsoft.com/office/powerpoint/2010/main" val="813745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fr-FR"/>
              <a:t>Modifiez le style du titre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AE87FF8D-C717-4BB2-8DAB-73ED6F7B1238}" type="datetimeFigureOut">
              <a:rPr lang="fr-FR" smtClean="0"/>
              <a:t>18/06/2023</a:t>
            </a:fld>
            <a:endParaRPr lang="fr-F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fr-F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D1C646E-CE49-4ABF-A8BF-40407364AA6C}" type="slidenum">
              <a:rPr lang="fr-FR" smtClean="0"/>
              <a:t>‹N°›</a:t>
            </a:fld>
            <a:endParaRPr lang="fr-F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38738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fr-FR"/>
              <a:t>Modifiez le style du titre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AE87FF8D-C717-4BB2-8DAB-73ED6F7B1238}" type="datetimeFigureOut">
              <a:rPr lang="fr-FR" smtClean="0"/>
              <a:t>18/06/2023</a:t>
            </a:fld>
            <a:endParaRPr lang="fr-F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fr-F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D1C646E-CE49-4ABF-A8BF-40407364AA6C}" type="slidenum">
              <a:rPr lang="fr-FR" smtClean="0"/>
              <a:t>‹N°›</a:t>
            </a:fld>
            <a:endParaRPr lang="fr-F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6093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AE87FF8D-C717-4BB2-8DAB-73ED6F7B1238}" type="datetimeFigureOut">
              <a:rPr lang="fr-FR" smtClean="0"/>
              <a:t>18/06/2023</a:t>
            </a:fld>
            <a:endParaRPr lang="fr-F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fr-F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2D1C646E-CE49-4ABF-A8BF-40407364AA6C}" type="slidenum">
              <a:rPr lang="fr-FR" smtClean="0"/>
              <a:t>‹N°›</a:t>
            </a:fld>
            <a:endParaRPr lang="fr-FR"/>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4159452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ملتقى أحباب أهل العباءة للانوار المحمدية - البسملة صفة عظيمة مباركة لقضاء  الحوائج تقرأ بسم الله الرحمن الرحيم - 786 - ثم تقول -- أني أسألك بعظمة  ----- بسم الله الرحمن الرحيم">
            <a:extLst>
              <a:ext uri="{FF2B5EF4-FFF2-40B4-BE49-F238E27FC236}">
                <a16:creationId xmlns:a16="http://schemas.microsoft.com/office/drawing/2014/main" id="{C942B31A-5BC5-BE44-6BDE-30524F5090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7047126"/>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5B6C0E1-B3B5-7487-D621-957B9AA6ABC6}"/>
              </a:ext>
            </a:extLst>
          </p:cNvPr>
          <p:cNvSpPr>
            <a:spLocks noGrp="1"/>
          </p:cNvSpPr>
          <p:nvPr>
            <p:ph idx="1"/>
          </p:nvPr>
        </p:nvSpPr>
        <p:spPr>
          <a:xfrm>
            <a:off x="1295400" y="1229078"/>
            <a:ext cx="9601200" cy="4661941"/>
          </a:xfrm>
        </p:spPr>
        <p:txBody>
          <a:bodyPr>
            <a:normAutofit/>
          </a:bodyPr>
          <a:lstStyle/>
          <a:p>
            <a:pPr marL="0" indent="0" algn="ctr" rtl="1">
              <a:lnSpc>
                <a:spcPct val="200000"/>
              </a:lnSpc>
              <a:buNone/>
            </a:pPr>
            <a:r>
              <a:rPr lang="ar-DZ" sz="32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خصائص رضا الزبون</a:t>
            </a:r>
          </a:p>
          <a:p>
            <a:pPr algn="ctr" rtl="1">
              <a:lnSpc>
                <a:spcPct val="200000"/>
              </a:lnSpc>
              <a:buFont typeface="Wingdings" panose="05000000000000000000" pitchFamily="2" charset="2"/>
              <a:buChar char="ü"/>
            </a:pPr>
            <a:r>
              <a:rPr lang="ar-DZ" sz="3000" i="0" u="none" strike="noStrike" baseline="0" dirty="0">
                <a:solidFill>
                  <a:schemeClr val="tx1"/>
                </a:solidFill>
                <a:latin typeface="Times New Roman" panose="02020603050405020304" pitchFamily="18" charset="0"/>
                <a:cs typeface="Times New Roman" panose="02020603050405020304" pitchFamily="18" charset="0"/>
              </a:rPr>
              <a:t>الرضا ذاتي</a:t>
            </a:r>
            <a:endParaRPr lang="ar-DZ" sz="3000" dirty="0">
              <a:solidFill>
                <a:schemeClr val="tx1"/>
              </a:solidFill>
              <a:latin typeface="Times New Roman" panose="02020603050405020304" pitchFamily="18" charset="0"/>
              <a:cs typeface="Times New Roman" panose="02020603050405020304" pitchFamily="18" charset="0"/>
            </a:endParaRPr>
          </a:p>
          <a:p>
            <a:pPr algn="ctr" rtl="1">
              <a:lnSpc>
                <a:spcPct val="200000"/>
              </a:lnSpc>
              <a:buFont typeface="Wingdings" panose="05000000000000000000" pitchFamily="2" charset="2"/>
              <a:buChar char="ü"/>
            </a:pPr>
            <a:r>
              <a:rPr lang="ar-DZ" sz="3000" i="0" u="none" strike="noStrike" baseline="0" dirty="0">
                <a:solidFill>
                  <a:schemeClr val="tx1"/>
                </a:solidFill>
                <a:latin typeface="Times New Roman" panose="02020603050405020304" pitchFamily="18" charset="0"/>
                <a:cs typeface="Times New Roman" panose="02020603050405020304" pitchFamily="18" charset="0"/>
              </a:rPr>
              <a:t>الرضا نسبي</a:t>
            </a:r>
          </a:p>
          <a:p>
            <a:pPr algn="ctr" rtl="1">
              <a:lnSpc>
                <a:spcPct val="200000"/>
              </a:lnSpc>
              <a:buFont typeface="Wingdings" panose="05000000000000000000" pitchFamily="2" charset="2"/>
              <a:buChar char="ü"/>
            </a:pPr>
            <a:r>
              <a:rPr lang="ar-DZ" sz="3000" i="0" u="none" strike="noStrike" baseline="0" dirty="0">
                <a:solidFill>
                  <a:schemeClr val="tx1"/>
                </a:solidFill>
                <a:latin typeface="Times New Roman" panose="02020603050405020304" pitchFamily="18" charset="0"/>
                <a:cs typeface="Times New Roman" panose="02020603050405020304" pitchFamily="18" charset="0"/>
              </a:rPr>
              <a:t>الرضا تطوري</a:t>
            </a:r>
            <a:endParaRPr lang="fr-FR" sz="35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480C40BD-1AD0-9C14-BBAB-A89B0337C9B2}"/>
              </a:ext>
            </a:extLst>
          </p:cNvPr>
          <p:cNvGraphicFramePr>
            <a:graphicFrameLocks noGrp="1"/>
          </p:cNvGraphicFramePr>
          <p:nvPr>
            <p:extLst>
              <p:ext uri="{D42A27DB-BD31-4B8C-83A1-F6EECF244321}">
                <p14:modId xmlns:p14="http://schemas.microsoft.com/office/powerpoint/2010/main" val="933918334"/>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lumMod val="40000"/>
                        <a:lumOff val="60000"/>
                      </a:schemeClr>
                    </a:solidFill>
                  </a:tcPr>
                </a:tc>
                <a:tc>
                  <a:txBody>
                    <a:bodyPr/>
                    <a:lstStyle/>
                    <a:p>
                      <a:pPr algn="ctr" rtl="1"/>
                      <a:r>
                        <a:rPr lang="ar-DZ" dirty="0"/>
                        <a:t>الجانب التطبيقي</a:t>
                      </a:r>
                      <a:endParaRPr lang="fr-FR" dirty="0"/>
                    </a:p>
                  </a:txBody>
                  <a:tcPr>
                    <a:solidFill>
                      <a:schemeClr val="accent5"/>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AFAEA0B1-509E-7A43-24B0-DE823D67E511}"/>
              </a:ext>
            </a:extLst>
          </p:cNvPr>
          <p:cNvGraphicFramePr>
            <a:graphicFrameLocks noGrp="1"/>
          </p:cNvGraphicFramePr>
          <p:nvPr>
            <p:extLst>
              <p:ext uri="{D42A27DB-BD31-4B8C-83A1-F6EECF244321}">
                <p14:modId xmlns:p14="http://schemas.microsoft.com/office/powerpoint/2010/main" val="39465925"/>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16542578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3DF4644-84B7-1DF0-D769-6A772C2B3884}"/>
              </a:ext>
            </a:extLst>
          </p:cNvPr>
          <p:cNvSpPr>
            <a:spLocks noGrp="1"/>
          </p:cNvSpPr>
          <p:nvPr>
            <p:ph idx="1"/>
          </p:nvPr>
        </p:nvSpPr>
        <p:spPr>
          <a:xfrm>
            <a:off x="1371600" y="1019331"/>
            <a:ext cx="10500610" cy="5186597"/>
          </a:xfrm>
        </p:spPr>
        <p:txBody>
          <a:bodyPr>
            <a:normAutofit fontScale="92500" lnSpcReduction="10000"/>
          </a:bodyPr>
          <a:lstStyle/>
          <a:p>
            <a:pPr marL="0" indent="0" algn="ctr" rtl="1">
              <a:lnSpc>
                <a:spcPct val="150000"/>
              </a:lnSpc>
              <a:buNone/>
            </a:pPr>
            <a:r>
              <a:rPr lang="ar-DZ" sz="43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أهمية رضا الزبون</a:t>
            </a:r>
          </a:p>
          <a:p>
            <a:pPr algn="ctr" rtl="1">
              <a:lnSpc>
                <a:spcPct val="150000"/>
              </a:lnSpc>
            </a:pPr>
            <a:r>
              <a:rPr lang="ar-DZ" sz="3200" b="0" i="0" u="none" strike="noStrike" baseline="0" dirty="0">
                <a:solidFill>
                  <a:schemeClr val="tx1"/>
                </a:solidFill>
                <a:latin typeface="Times New Roman" panose="02020603050405020304" pitchFamily="18" charset="0"/>
                <a:cs typeface="Times New Roman" panose="02020603050405020304" pitchFamily="18" charset="0"/>
              </a:rPr>
              <a:t>يساعد فهم وقياس رضا الزبون في تحدي تصرفاته الشرائية سلبا أو إيجابيا في المستقبل وإمكانية تحوله إلى سلعة أو خدمة أخرى بديلة.</a:t>
            </a:r>
          </a:p>
          <a:p>
            <a:pPr algn="ctr" rtl="1">
              <a:lnSpc>
                <a:spcPct val="150000"/>
              </a:lnSpc>
            </a:pPr>
            <a:r>
              <a:rPr lang="ar-DZ" sz="3200" b="0" i="0" u="none" strike="noStrike" baseline="0" dirty="0">
                <a:solidFill>
                  <a:schemeClr val="tx1"/>
                </a:solidFill>
                <a:latin typeface="Times New Roman" panose="02020603050405020304" pitchFamily="18" charset="0"/>
                <a:cs typeface="Times New Roman" panose="02020603050405020304" pitchFamily="18" charset="0"/>
              </a:rPr>
              <a:t>يعد رضا الزبون من الأصول المهمة لأي مؤسسة، بإضافة إلى الهدف من السياسة التسويقية هو رضا الزبون.</a:t>
            </a:r>
          </a:p>
          <a:p>
            <a:pPr algn="ctr" rtl="1">
              <a:lnSpc>
                <a:spcPct val="150000"/>
              </a:lnSpc>
            </a:pPr>
            <a:r>
              <a:rPr lang="ar-DZ" sz="3200" b="0" i="0" u="none" strike="noStrike" baseline="0" dirty="0">
                <a:solidFill>
                  <a:schemeClr val="tx1"/>
                </a:solidFill>
                <a:latin typeface="Times New Roman" panose="02020603050405020304" pitchFamily="18" charset="0"/>
                <a:cs typeface="Times New Roman" panose="02020603050405020304" pitchFamily="18" charset="0"/>
              </a:rPr>
              <a:t>يعتبر رضا الزبون تقويما عاما للمؤسسة، وذلك بالاعتماد على مشترياته منها خلال فترات زمنية عديدة.</a:t>
            </a:r>
            <a:endParaRPr lang="fr-FR" sz="36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1DE80B1E-4EF7-0F6B-B049-4266A781FBC6}"/>
              </a:ext>
            </a:extLst>
          </p:cNvPr>
          <p:cNvGraphicFramePr>
            <a:graphicFrameLocks noGrp="1"/>
          </p:cNvGraphicFramePr>
          <p:nvPr>
            <p:extLst>
              <p:ext uri="{D42A27DB-BD31-4B8C-83A1-F6EECF244321}">
                <p14:modId xmlns:p14="http://schemas.microsoft.com/office/powerpoint/2010/main" val="933918334"/>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lumMod val="40000"/>
                        <a:lumOff val="60000"/>
                      </a:schemeClr>
                    </a:solidFill>
                  </a:tcPr>
                </a:tc>
                <a:tc>
                  <a:txBody>
                    <a:bodyPr/>
                    <a:lstStyle/>
                    <a:p>
                      <a:pPr algn="ctr" rtl="1"/>
                      <a:r>
                        <a:rPr lang="ar-DZ" dirty="0"/>
                        <a:t>الجانب التطبيقي</a:t>
                      </a:r>
                      <a:endParaRPr lang="fr-FR" dirty="0"/>
                    </a:p>
                  </a:txBody>
                  <a:tcPr>
                    <a:solidFill>
                      <a:schemeClr val="accent5"/>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93A45E6C-35A7-9291-C071-4B2369D9F484}"/>
              </a:ext>
            </a:extLst>
          </p:cNvPr>
          <p:cNvGraphicFramePr>
            <a:graphicFrameLocks noGrp="1"/>
          </p:cNvGraphicFramePr>
          <p:nvPr>
            <p:extLst>
              <p:ext uri="{D42A27DB-BD31-4B8C-83A1-F6EECF244321}">
                <p14:modId xmlns:p14="http://schemas.microsoft.com/office/powerpoint/2010/main" val="39465925"/>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2680832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D957C25-00B7-6703-2B71-F7D5267C83E9}"/>
              </a:ext>
            </a:extLst>
          </p:cNvPr>
          <p:cNvSpPr>
            <a:spLocks noGrp="1"/>
          </p:cNvSpPr>
          <p:nvPr>
            <p:ph idx="1"/>
          </p:nvPr>
        </p:nvSpPr>
        <p:spPr>
          <a:xfrm>
            <a:off x="697874" y="779490"/>
            <a:ext cx="11301868" cy="6078510"/>
          </a:xfrm>
        </p:spPr>
        <p:txBody>
          <a:bodyPr>
            <a:normAutofit fontScale="77500" lnSpcReduction="20000"/>
          </a:bodyPr>
          <a:lstStyle/>
          <a:p>
            <a:pPr marL="0" indent="0" algn="ctr" rtl="1">
              <a:lnSpc>
                <a:spcPct val="170000"/>
              </a:lnSpc>
              <a:buNone/>
            </a:pPr>
            <a:r>
              <a:rPr lang="ar-DZ" sz="44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العوامل المؤثرة في سلوك الزبون</a:t>
            </a:r>
          </a:p>
          <a:p>
            <a:pPr marL="0" indent="0" algn="ctr" rtl="1">
              <a:lnSpc>
                <a:spcPct val="170000"/>
              </a:lnSpc>
              <a:buNone/>
            </a:pPr>
            <a:r>
              <a:rPr lang="ar-DZ" sz="3200" b="0" i="0" u="none" strike="noStrike" baseline="0" dirty="0">
                <a:solidFill>
                  <a:schemeClr val="tx1"/>
                </a:solidFill>
                <a:latin typeface="Times New Roman" panose="02020603050405020304" pitchFamily="18" charset="0"/>
                <a:cs typeface="Times New Roman" panose="02020603050405020304" pitchFamily="18" charset="0"/>
              </a:rPr>
              <a:t>يختلف سلوك الفرد وتصرفاته كزبون بنكي من خدمة إلى أخرى، والأمر نفسه نلاحظه عندما تختلف شخصية الزبون أو الدافع أو الطبعة الاجتماعية أو توقيت الشراء، فهذا يعود لوجود عوامل خارجية والأخرى داخلية، تؤثر بشكل كبير على قرار الشراء للزبون البنكي</a:t>
            </a:r>
          </a:p>
          <a:p>
            <a:pPr marL="0" indent="0" algn="ctr" rtl="1">
              <a:lnSpc>
                <a:spcPct val="170000"/>
              </a:lnSpc>
              <a:buNone/>
            </a:pPr>
            <a:r>
              <a:rPr lang="ar-DZ" sz="32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تتمثل العوامل الخارجية في:</a:t>
            </a:r>
          </a:p>
          <a:p>
            <a:pPr marL="0" indent="0" algn="ctr" rtl="1">
              <a:lnSpc>
                <a:spcPct val="170000"/>
              </a:lnSpc>
              <a:buNone/>
            </a:pPr>
            <a:r>
              <a:rPr lang="ar-DZ" sz="3200" b="0" i="0" u="none" strike="noStrike" baseline="0" dirty="0">
                <a:solidFill>
                  <a:schemeClr val="tx1"/>
                </a:solidFill>
                <a:latin typeface="Times New Roman" panose="02020603050405020304" pitchFamily="18" charset="0"/>
                <a:cs typeface="Times New Roman" panose="02020603050405020304" pitchFamily="18" charset="0"/>
              </a:rPr>
              <a:t>عوامل ثقافية و عوامل اجتماعية حيث تنقسم هذه الأخيرة الى: الطبقة الاجتماعية، الجماعات المرجعية، الأسرة</a:t>
            </a:r>
          </a:p>
          <a:p>
            <a:pPr marL="0" indent="0" algn="ctr" rtl="1">
              <a:lnSpc>
                <a:spcPct val="170000"/>
              </a:lnSpc>
              <a:buNone/>
            </a:pPr>
            <a:r>
              <a:rPr lang="ar-DZ" sz="3200" i="0" u="none" strike="noStrike" baseline="0" dirty="0">
                <a:solidFill>
                  <a:schemeClr val="tx1"/>
                </a:solidFill>
                <a:latin typeface="Times New Roman" panose="02020603050405020304" pitchFamily="18" charset="0"/>
                <a:cs typeface="Times New Roman" panose="02020603050405020304" pitchFamily="18" charset="0"/>
              </a:rPr>
              <a:t>بينما تتمثل العوامل الداخلية في: </a:t>
            </a:r>
            <a:r>
              <a:rPr lang="ar-DZ" sz="3200" b="0" i="0" u="none" strike="noStrike" baseline="0" dirty="0">
                <a:solidFill>
                  <a:schemeClr val="tx1"/>
                </a:solidFill>
                <a:latin typeface="Times New Roman" panose="02020603050405020304" pitchFamily="18" charset="0"/>
                <a:cs typeface="Times New Roman" panose="02020603050405020304" pitchFamily="18" charset="0"/>
              </a:rPr>
              <a:t>عوامل نفسية التي تنقسم الى: </a:t>
            </a:r>
          </a:p>
          <a:p>
            <a:pPr marL="0" indent="0" algn="ctr" rtl="1">
              <a:lnSpc>
                <a:spcPct val="170000"/>
              </a:lnSpc>
              <a:buNone/>
            </a:pPr>
            <a:r>
              <a:rPr lang="ar-DZ" sz="3200" b="0" i="0" u="none" strike="noStrike" baseline="0" dirty="0">
                <a:solidFill>
                  <a:schemeClr val="tx1"/>
                </a:solidFill>
                <a:latin typeface="Times New Roman" panose="02020603050405020304" pitchFamily="18" charset="0"/>
                <a:cs typeface="Times New Roman" panose="02020603050405020304" pitchFamily="18" charset="0"/>
              </a:rPr>
              <a:t>الحاجات والدوافع، الإدراك، التعلم، المعتقدات، الاتجاهات و عوامل شخصية.</a:t>
            </a:r>
            <a:endParaRPr lang="fr-FR" sz="36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79F6587A-D353-CF3A-305D-9CB06044B784}"/>
              </a:ext>
            </a:extLst>
          </p:cNvPr>
          <p:cNvGraphicFramePr>
            <a:graphicFrameLocks noGrp="1"/>
          </p:cNvGraphicFramePr>
          <p:nvPr>
            <p:extLst>
              <p:ext uri="{D42A27DB-BD31-4B8C-83A1-F6EECF244321}">
                <p14:modId xmlns:p14="http://schemas.microsoft.com/office/powerpoint/2010/main" val="933918334"/>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lumMod val="40000"/>
                        <a:lumOff val="60000"/>
                      </a:schemeClr>
                    </a:solidFill>
                  </a:tcPr>
                </a:tc>
                <a:tc>
                  <a:txBody>
                    <a:bodyPr/>
                    <a:lstStyle/>
                    <a:p>
                      <a:pPr algn="ctr" rtl="1"/>
                      <a:r>
                        <a:rPr lang="ar-DZ" dirty="0"/>
                        <a:t>الجانب التطبيقي</a:t>
                      </a:r>
                      <a:endParaRPr lang="fr-FR" dirty="0"/>
                    </a:p>
                  </a:txBody>
                  <a:tcPr>
                    <a:solidFill>
                      <a:schemeClr val="accent5"/>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5D44C410-BC76-A7D5-FC23-D60D24F32113}"/>
              </a:ext>
            </a:extLst>
          </p:cNvPr>
          <p:cNvGraphicFramePr>
            <a:graphicFrameLocks noGrp="1"/>
          </p:cNvGraphicFramePr>
          <p:nvPr>
            <p:extLst>
              <p:ext uri="{D42A27DB-BD31-4B8C-83A1-F6EECF244321}">
                <p14:modId xmlns:p14="http://schemas.microsoft.com/office/powerpoint/2010/main" val="39465925"/>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20458966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22B78D1-1849-F4C6-F453-09A09D4C4269}"/>
              </a:ext>
            </a:extLst>
          </p:cNvPr>
          <p:cNvSpPr>
            <a:spLocks noGrp="1"/>
          </p:cNvSpPr>
          <p:nvPr>
            <p:ph idx="1"/>
          </p:nvPr>
        </p:nvSpPr>
        <p:spPr>
          <a:xfrm>
            <a:off x="697875" y="629587"/>
            <a:ext cx="11249286" cy="6071016"/>
          </a:xfrm>
        </p:spPr>
        <p:txBody>
          <a:bodyPr>
            <a:normAutofit/>
          </a:bodyPr>
          <a:lstStyle/>
          <a:p>
            <a:pPr marL="0" indent="0" algn="ctr" rtl="1">
              <a:lnSpc>
                <a:spcPct val="150000"/>
              </a:lnSpc>
              <a:buNone/>
            </a:pPr>
            <a:r>
              <a:rPr lang="ar-DZ" sz="32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أثر جودة خدمة البنوك على رضا الزبون</a:t>
            </a:r>
          </a:p>
          <a:p>
            <a:pPr marL="0" indent="0" algn="ctr" rtl="1">
              <a:lnSpc>
                <a:spcPct val="150000"/>
              </a:lnSpc>
              <a:buNone/>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جودة خدمة البنوك تلعب دوراً حاسما في رضا العملاء. عندما يتعامل الأفراد مع البنوك، يتوقعون أن يحصلوا على خدمة عالية الجودة وتجربة إيجابية. إليك بعض الأثر الرئيسي لجودة خدمة البنوك على رضا الزبائن:</a:t>
            </a:r>
          </a:p>
          <a:p>
            <a:pPr algn="ctr" rtl="1">
              <a:lnSpc>
                <a:spcPct val="150000"/>
              </a:lnSpc>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رضا العملاء</a:t>
            </a:r>
          </a:p>
          <a:p>
            <a:pPr algn="ctr" rtl="1">
              <a:lnSpc>
                <a:spcPct val="150000"/>
              </a:lnSpc>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ثقة العملاء</a:t>
            </a:r>
            <a:endParaRPr lang="ar-DZ" sz="2800" dirty="0">
              <a:solidFill>
                <a:schemeClr val="tx1"/>
              </a:solidFill>
              <a:latin typeface="Times New Roman" panose="02020603050405020304" pitchFamily="18" charset="0"/>
              <a:cs typeface="Times New Roman" panose="02020603050405020304" pitchFamily="18" charset="0"/>
            </a:endParaRPr>
          </a:p>
          <a:p>
            <a:pPr algn="ctr" rtl="1">
              <a:lnSpc>
                <a:spcPct val="150000"/>
              </a:lnSpc>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تجربة العملاء</a:t>
            </a:r>
          </a:p>
          <a:p>
            <a:pPr algn="ctr" rtl="1">
              <a:lnSpc>
                <a:spcPct val="150000"/>
              </a:lnSpc>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التواصل والاستجابة</a:t>
            </a:r>
            <a:endParaRPr lang="fr-FR"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30C16CBA-2580-AC67-1557-D9D17A02BAC5}"/>
              </a:ext>
            </a:extLst>
          </p:cNvPr>
          <p:cNvGraphicFramePr>
            <a:graphicFrameLocks noGrp="1"/>
          </p:cNvGraphicFramePr>
          <p:nvPr>
            <p:extLst>
              <p:ext uri="{D42A27DB-BD31-4B8C-83A1-F6EECF244321}">
                <p14:modId xmlns:p14="http://schemas.microsoft.com/office/powerpoint/2010/main" val="933918334"/>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lumMod val="40000"/>
                        <a:lumOff val="60000"/>
                      </a:schemeClr>
                    </a:solidFill>
                  </a:tcPr>
                </a:tc>
                <a:tc>
                  <a:txBody>
                    <a:bodyPr/>
                    <a:lstStyle/>
                    <a:p>
                      <a:pPr algn="ctr" rtl="1"/>
                      <a:r>
                        <a:rPr lang="ar-DZ" dirty="0"/>
                        <a:t>الجانب التطبيقي</a:t>
                      </a:r>
                      <a:endParaRPr lang="fr-FR" dirty="0"/>
                    </a:p>
                  </a:txBody>
                  <a:tcPr>
                    <a:solidFill>
                      <a:schemeClr val="accent5"/>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792D143B-86B3-DB08-5FFF-665C1CBFAA1F}"/>
              </a:ext>
            </a:extLst>
          </p:cNvPr>
          <p:cNvGraphicFramePr>
            <a:graphicFrameLocks noGrp="1"/>
          </p:cNvGraphicFramePr>
          <p:nvPr>
            <p:extLst>
              <p:ext uri="{D42A27DB-BD31-4B8C-83A1-F6EECF244321}">
                <p14:modId xmlns:p14="http://schemas.microsoft.com/office/powerpoint/2010/main" val="39465925"/>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28842974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9C211A1-1C8B-9397-BB08-314AEF8B5BC1}"/>
              </a:ext>
            </a:extLst>
          </p:cNvPr>
          <p:cNvSpPr txBox="1">
            <a:spLocks/>
          </p:cNvSpPr>
          <p:nvPr/>
        </p:nvSpPr>
        <p:spPr>
          <a:xfrm>
            <a:off x="1536492" y="2439649"/>
            <a:ext cx="9601200" cy="1485900"/>
          </a:xfrm>
          <a:prstGeom prst="rect">
            <a:avLst/>
          </a:prstGeom>
        </p:spPr>
        <p:txBody>
          <a:bodyPr vert="horz" lIns="91440" tIns="45720" rIns="91440" bIns="45720" rtlCol="0" anchor="ct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lgn="ctr" rtl="1"/>
            <a:r>
              <a:rPr lang="ar-DZ" sz="8000" b="1" dirty="0">
                <a:latin typeface="Times New Roman" panose="02020603050405020304" pitchFamily="18" charset="0"/>
                <a:cs typeface="Times New Roman" panose="02020603050405020304" pitchFamily="18" charset="0"/>
              </a:rPr>
              <a:t>الجـــــــانب التطبيـــــــــقي</a:t>
            </a:r>
            <a:endParaRPr lang="fr-FR" sz="8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73219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E854C32-6262-C1F3-A65E-E9A9EAB3ED52}"/>
              </a:ext>
            </a:extLst>
          </p:cNvPr>
          <p:cNvSpPr>
            <a:spLocks noGrp="1"/>
          </p:cNvSpPr>
          <p:nvPr>
            <p:ph idx="1"/>
          </p:nvPr>
        </p:nvSpPr>
        <p:spPr>
          <a:xfrm>
            <a:off x="899410" y="1971206"/>
            <a:ext cx="10945734" cy="4579496"/>
          </a:xfrm>
        </p:spPr>
        <p:txBody>
          <a:bodyPr>
            <a:normAutofit/>
          </a:bodyPr>
          <a:lstStyle/>
          <a:p>
            <a:pPr marL="0" indent="0" algn="ctr" rtl="1">
              <a:lnSpc>
                <a:spcPct val="150000"/>
              </a:lnSpc>
              <a:buNone/>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يعتبر بنك الفلاحة والتنمية الريفية أحد البنوك التجارية العمومية البارزة في الوطن والسباقة دوما إلى تبني</a:t>
            </a:r>
            <a:r>
              <a:rPr lang="fr-FR" sz="2800" b="0" i="0" u="none" strike="noStrike" baseline="0" dirty="0">
                <a:solidFill>
                  <a:schemeClr val="tx1"/>
                </a:solidFill>
                <a:latin typeface="Times New Roman" panose="02020603050405020304" pitchFamily="18" charset="0"/>
                <a:cs typeface="Times New Roman" panose="02020603050405020304" pitchFamily="18" charset="0"/>
              </a:rPr>
              <a:t> </a:t>
            </a:r>
            <a:r>
              <a:rPr lang="ar-DZ" sz="2800" b="0" i="0" u="none" strike="noStrike" baseline="0" dirty="0">
                <a:solidFill>
                  <a:schemeClr val="tx1"/>
                </a:solidFill>
                <a:latin typeface="Times New Roman" panose="02020603050405020304" pitchFamily="18" charset="0"/>
                <a:cs typeface="Times New Roman" panose="02020603050405020304" pitchFamily="18" charset="0"/>
              </a:rPr>
              <a:t>الجهود التسويقية، لهذا وقصد استكمال الدراسة النظرية قمنا بدراسة ميدانية في إحدى وكالاته الواقعة</a:t>
            </a:r>
            <a:r>
              <a:rPr lang="fr-FR" sz="2800" b="0" i="0" u="none" strike="noStrike" baseline="0" dirty="0">
                <a:solidFill>
                  <a:schemeClr val="tx1"/>
                </a:solidFill>
                <a:latin typeface="Times New Roman" panose="02020603050405020304" pitchFamily="18" charset="0"/>
                <a:cs typeface="Times New Roman" panose="02020603050405020304" pitchFamily="18" charset="0"/>
              </a:rPr>
              <a:t> </a:t>
            </a:r>
            <a:r>
              <a:rPr lang="ar-DZ" sz="2800" b="0" i="0" u="none" strike="noStrike" baseline="0" dirty="0">
                <a:solidFill>
                  <a:schemeClr val="tx1"/>
                </a:solidFill>
                <a:latin typeface="Times New Roman" panose="02020603050405020304" pitchFamily="18" charset="0"/>
                <a:cs typeface="Times New Roman" panose="02020603050405020304" pitchFamily="18" charset="0"/>
              </a:rPr>
              <a:t>بولاية مستغانم للتعرف على وضعية التسويق داخل البنك ومدى تأثيره على علاقة البنك بالزبون وقصد</a:t>
            </a:r>
            <a:r>
              <a:rPr lang="fr-FR" sz="2800" b="0" i="0" u="none" strike="noStrike" baseline="0" dirty="0">
                <a:solidFill>
                  <a:schemeClr val="tx1"/>
                </a:solidFill>
                <a:latin typeface="Times New Roman" panose="02020603050405020304" pitchFamily="18" charset="0"/>
                <a:cs typeface="Times New Roman" panose="02020603050405020304" pitchFamily="18" charset="0"/>
              </a:rPr>
              <a:t> </a:t>
            </a:r>
            <a:r>
              <a:rPr lang="ar-DZ" sz="2800" b="0" i="0" u="none" strike="noStrike" baseline="0" dirty="0">
                <a:solidFill>
                  <a:schemeClr val="tx1"/>
                </a:solidFill>
                <a:latin typeface="Times New Roman" panose="02020603050405020304" pitchFamily="18" charset="0"/>
                <a:cs typeface="Times New Roman" panose="02020603050405020304" pitchFamily="18" charset="0"/>
              </a:rPr>
              <a:t>الوصول إلى الأهداف المسطرة قمنا بتقسيم الفصل إلى مبحثين بحيث تناول المبحث الأول لمحة حول</a:t>
            </a:r>
            <a:r>
              <a:rPr lang="fr-FR" sz="2800" b="0" i="0" u="none" strike="noStrike" baseline="0" dirty="0">
                <a:solidFill>
                  <a:schemeClr val="tx1"/>
                </a:solidFill>
                <a:latin typeface="Times New Roman" panose="02020603050405020304" pitchFamily="18" charset="0"/>
                <a:cs typeface="Times New Roman" panose="02020603050405020304" pitchFamily="18" charset="0"/>
              </a:rPr>
              <a:t> </a:t>
            </a:r>
            <a:r>
              <a:rPr lang="ar-DZ" sz="2800" b="0" i="0" u="none" strike="noStrike" baseline="0" dirty="0">
                <a:solidFill>
                  <a:schemeClr val="tx1"/>
                </a:solidFill>
                <a:latin typeface="Times New Roman" panose="02020603050405020304" pitchFamily="18" charset="0"/>
                <a:cs typeface="Times New Roman" panose="02020603050405020304" pitchFamily="18" charset="0"/>
              </a:rPr>
              <a:t>الوكالة البنكية محل الدراسة مع التطرق الى نشأة وتطور بنك الفلاحة والتنمية الريفية، أما المبحث الثاني</a:t>
            </a:r>
            <a:r>
              <a:rPr lang="fr-FR" sz="2800" b="0" i="0" u="none" strike="noStrike" baseline="0" dirty="0">
                <a:solidFill>
                  <a:schemeClr val="tx1"/>
                </a:solidFill>
                <a:latin typeface="Times New Roman" panose="02020603050405020304" pitchFamily="18" charset="0"/>
                <a:cs typeface="Times New Roman" panose="02020603050405020304" pitchFamily="18" charset="0"/>
              </a:rPr>
              <a:t> </a:t>
            </a:r>
            <a:r>
              <a:rPr lang="ar-DZ" sz="2800" b="0" i="0" u="none" strike="noStrike" baseline="0" dirty="0">
                <a:solidFill>
                  <a:schemeClr val="tx1"/>
                </a:solidFill>
                <a:latin typeface="Times New Roman" panose="02020603050405020304" pitchFamily="18" charset="0"/>
                <a:cs typeface="Times New Roman" panose="02020603050405020304" pitchFamily="18" charset="0"/>
              </a:rPr>
              <a:t>فتناول المزيج التسويقي في الوكالة، وأثره على رضا الزبون.</a:t>
            </a:r>
            <a:endParaRPr lang="fr-FR"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4C6235E2-9329-EC2C-D10C-17966BEEBAB5}"/>
              </a:ext>
            </a:extLst>
          </p:cNvPr>
          <p:cNvGraphicFramePr>
            <a:graphicFrameLocks noGrp="1"/>
          </p:cNvGraphicFramePr>
          <p:nvPr>
            <p:extLst>
              <p:ext uri="{D42A27DB-BD31-4B8C-83A1-F6EECF244321}">
                <p14:modId xmlns:p14="http://schemas.microsoft.com/office/powerpoint/2010/main" val="2787927780"/>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sp>
        <p:nvSpPr>
          <p:cNvPr id="5" name="ZoneTexte 4">
            <a:extLst>
              <a:ext uri="{FF2B5EF4-FFF2-40B4-BE49-F238E27FC236}">
                <a16:creationId xmlns:a16="http://schemas.microsoft.com/office/drawing/2014/main" id="{36BB837C-4CCA-7909-ABDE-BEA1DF9D738B}"/>
              </a:ext>
            </a:extLst>
          </p:cNvPr>
          <p:cNvSpPr txBox="1"/>
          <p:nvPr/>
        </p:nvSpPr>
        <p:spPr>
          <a:xfrm>
            <a:off x="3492846" y="1104589"/>
            <a:ext cx="5904181" cy="646331"/>
          </a:xfrm>
          <a:prstGeom prst="rect">
            <a:avLst/>
          </a:prstGeom>
          <a:noFill/>
        </p:spPr>
        <p:txBody>
          <a:bodyPr wrap="none" rtlCol="0">
            <a:spAutoFit/>
          </a:bodyPr>
          <a:lstStyle/>
          <a:p>
            <a:pPr algn="ctr" rtl="1"/>
            <a:r>
              <a:rPr lang="ar-DZ" sz="3600" b="1" dirty="0">
                <a:solidFill>
                  <a:schemeClr val="accent1">
                    <a:lumMod val="75000"/>
                  </a:schemeClr>
                </a:solidFill>
                <a:latin typeface="Times New Roman" panose="02020603050405020304" pitchFamily="18" charset="0"/>
                <a:cs typeface="Times New Roman" panose="02020603050405020304" pitchFamily="18" charset="0"/>
              </a:rPr>
              <a:t>بنك الفلاحة و التنمية الريفية</a:t>
            </a:r>
            <a:r>
              <a:rPr lang="fr-FR" sz="3600" b="1" dirty="0">
                <a:solidFill>
                  <a:schemeClr val="accent1">
                    <a:lumMod val="75000"/>
                  </a:schemeClr>
                </a:solidFill>
                <a:latin typeface="Times New Roman" panose="02020603050405020304" pitchFamily="18" charset="0"/>
                <a:cs typeface="Times New Roman" panose="02020603050405020304" pitchFamily="18" charset="0"/>
              </a:rPr>
              <a:t> BADR </a:t>
            </a:r>
          </a:p>
        </p:txBody>
      </p:sp>
      <p:graphicFrame>
        <p:nvGraphicFramePr>
          <p:cNvPr id="6" name="Tableau 7">
            <a:extLst>
              <a:ext uri="{FF2B5EF4-FFF2-40B4-BE49-F238E27FC236}">
                <a16:creationId xmlns:a16="http://schemas.microsoft.com/office/drawing/2014/main" id="{C483A9CB-0109-E98A-D150-5C6FD5B2A748}"/>
              </a:ext>
            </a:extLst>
          </p:cNvPr>
          <p:cNvGraphicFramePr>
            <a:graphicFrameLocks noGrp="1"/>
          </p:cNvGraphicFramePr>
          <p:nvPr>
            <p:extLst>
              <p:ext uri="{D42A27DB-BD31-4B8C-83A1-F6EECF244321}">
                <p14:modId xmlns:p14="http://schemas.microsoft.com/office/powerpoint/2010/main" val="1749066966"/>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12198526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4A2A7F9-3A83-B62F-94BC-38DEC6C74700}"/>
              </a:ext>
            </a:extLst>
          </p:cNvPr>
          <p:cNvSpPr>
            <a:spLocks noGrp="1"/>
          </p:cNvSpPr>
          <p:nvPr>
            <p:ph idx="1"/>
          </p:nvPr>
        </p:nvSpPr>
        <p:spPr>
          <a:xfrm>
            <a:off x="3807502" y="678554"/>
            <a:ext cx="5516380" cy="741283"/>
          </a:xfrm>
        </p:spPr>
        <p:txBody>
          <a:bodyPr anchor="ctr">
            <a:normAutofit lnSpcReduction="10000"/>
          </a:bodyPr>
          <a:lstStyle/>
          <a:p>
            <a:pPr marL="0" indent="0" algn="ctr" rtl="1">
              <a:buNone/>
            </a:pPr>
            <a:r>
              <a:rPr lang="ar-DZ" sz="4800" b="1" dirty="0">
                <a:latin typeface="Times New Roman" panose="02020603050405020304" pitchFamily="18" charset="0"/>
                <a:cs typeface="Times New Roman" panose="02020603050405020304" pitchFamily="18" charset="0"/>
              </a:rPr>
              <a:t>بنك بدر وكالة مستغانم</a:t>
            </a:r>
            <a:endParaRPr lang="fr-FR" sz="4800" b="1" dirty="0">
              <a:latin typeface="Times New Roman" panose="02020603050405020304" pitchFamily="18" charset="0"/>
              <a:cs typeface="Times New Roman" panose="02020603050405020304" pitchFamily="18" charset="0"/>
            </a:endParaRPr>
          </a:p>
        </p:txBody>
      </p:sp>
      <p:pic>
        <p:nvPicPr>
          <p:cNvPr id="5" name="Image 4">
            <a:extLst>
              <a:ext uri="{FF2B5EF4-FFF2-40B4-BE49-F238E27FC236}">
                <a16:creationId xmlns:a16="http://schemas.microsoft.com/office/drawing/2014/main" id="{A434CCEC-EA0F-0867-D13B-4DF6C5581DE3}"/>
              </a:ext>
            </a:extLst>
          </p:cNvPr>
          <p:cNvPicPr>
            <a:picLocks noChangeAspect="1"/>
          </p:cNvPicPr>
          <p:nvPr/>
        </p:nvPicPr>
        <p:blipFill>
          <a:blip r:embed="rId2"/>
          <a:stretch>
            <a:fillRect/>
          </a:stretch>
        </p:blipFill>
        <p:spPr>
          <a:xfrm>
            <a:off x="3158968" y="1743858"/>
            <a:ext cx="6571937" cy="4895331"/>
          </a:xfrm>
          <a:prstGeom prst="rect">
            <a:avLst/>
          </a:prstGeom>
        </p:spPr>
      </p:pic>
      <p:graphicFrame>
        <p:nvGraphicFramePr>
          <p:cNvPr id="2" name="Tableau 4">
            <a:extLst>
              <a:ext uri="{FF2B5EF4-FFF2-40B4-BE49-F238E27FC236}">
                <a16:creationId xmlns:a16="http://schemas.microsoft.com/office/drawing/2014/main" id="{93B4D83F-A61E-6B68-4122-A44D836CD819}"/>
              </a:ext>
            </a:extLst>
          </p:cNvPr>
          <p:cNvGraphicFramePr>
            <a:graphicFrameLocks noGrp="1"/>
          </p:cNvGraphicFramePr>
          <p:nvPr>
            <p:extLst>
              <p:ext uri="{D42A27DB-BD31-4B8C-83A1-F6EECF244321}">
                <p14:modId xmlns:p14="http://schemas.microsoft.com/office/powerpoint/2010/main" val="265228412"/>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4" name="Tableau 7">
            <a:extLst>
              <a:ext uri="{FF2B5EF4-FFF2-40B4-BE49-F238E27FC236}">
                <a16:creationId xmlns:a16="http://schemas.microsoft.com/office/drawing/2014/main" id="{C06CE4E9-2932-42B7-CC2A-2B24CB423C65}"/>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42865384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6BC1D11C-33BA-1000-8F6B-58F2145E8328}"/>
              </a:ext>
            </a:extLst>
          </p:cNvPr>
          <p:cNvSpPr/>
          <p:nvPr/>
        </p:nvSpPr>
        <p:spPr>
          <a:xfrm>
            <a:off x="8161607" y="1565025"/>
            <a:ext cx="3137096" cy="87219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فتح حسابات لكل شخص يقدم الطلب</a:t>
            </a:r>
            <a:endParaRPr lang="fr-FR" dirty="0"/>
          </a:p>
        </p:txBody>
      </p:sp>
      <p:sp>
        <p:nvSpPr>
          <p:cNvPr id="5" name="Rectangle : coins arrondis 4">
            <a:extLst>
              <a:ext uri="{FF2B5EF4-FFF2-40B4-BE49-F238E27FC236}">
                <a16:creationId xmlns:a16="http://schemas.microsoft.com/office/drawing/2014/main" id="{DE6C5C74-7270-46F4-C9F0-EF31F16103A6}"/>
              </a:ext>
            </a:extLst>
          </p:cNvPr>
          <p:cNvSpPr/>
          <p:nvPr/>
        </p:nvSpPr>
        <p:spPr>
          <a:xfrm>
            <a:off x="8170987" y="2805621"/>
            <a:ext cx="3137096" cy="87219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فتح حسابات لكل شخص يقدم الطلب</a:t>
            </a:r>
            <a:endParaRPr lang="fr-FR" dirty="0"/>
          </a:p>
        </p:txBody>
      </p:sp>
      <p:sp>
        <p:nvSpPr>
          <p:cNvPr id="6" name="Rectangle : coins arrondis 5">
            <a:extLst>
              <a:ext uri="{FF2B5EF4-FFF2-40B4-BE49-F238E27FC236}">
                <a16:creationId xmlns:a16="http://schemas.microsoft.com/office/drawing/2014/main" id="{2265F04F-75E7-AC31-38F4-81EB41B5394C}"/>
              </a:ext>
            </a:extLst>
          </p:cNvPr>
          <p:cNvSpPr/>
          <p:nvPr/>
        </p:nvSpPr>
        <p:spPr>
          <a:xfrm>
            <a:off x="8161607" y="4046215"/>
            <a:ext cx="3137096" cy="87219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فتح حسابات لكل شخص يقدم الطلب</a:t>
            </a:r>
            <a:endParaRPr lang="fr-FR" dirty="0"/>
          </a:p>
        </p:txBody>
      </p:sp>
      <p:sp>
        <p:nvSpPr>
          <p:cNvPr id="7" name="Rectangle : coins arrondis 6">
            <a:extLst>
              <a:ext uri="{FF2B5EF4-FFF2-40B4-BE49-F238E27FC236}">
                <a16:creationId xmlns:a16="http://schemas.microsoft.com/office/drawing/2014/main" id="{0CB960AF-B9E6-73CD-1042-4A2940ADFA6F}"/>
              </a:ext>
            </a:extLst>
          </p:cNvPr>
          <p:cNvSpPr/>
          <p:nvPr/>
        </p:nvSpPr>
        <p:spPr>
          <a:xfrm>
            <a:off x="8152232" y="5267464"/>
            <a:ext cx="3137096" cy="87219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فتح حسابات لكل شخص يقدم الطلب</a:t>
            </a:r>
            <a:endParaRPr lang="fr-FR" dirty="0"/>
          </a:p>
        </p:txBody>
      </p:sp>
      <p:sp>
        <p:nvSpPr>
          <p:cNvPr id="8" name="Rectangle : coins arrondis 7">
            <a:extLst>
              <a:ext uri="{FF2B5EF4-FFF2-40B4-BE49-F238E27FC236}">
                <a16:creationId xmlns:a16="http://schemas.microsoft.com/office/drawing/2014/main" id="{2A1F6C6A-295F-1D2C-0845-52B2A54D3B47}"/>
              </a:ext>
            </a:extLst>
          </p:cNvPr>
          <p:cNvSpPr/>
          <p:nvPr/>
        </p:nvSpPr>
        <p:spPr>
          <a:xfrm>
            <a:off x="1493520" y="1565026"/>
            <a:ext cx="3137096" cy="87219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فتح حسابات لكل شخص يقدم الطلب</a:t>
            </a:r>
            <a:endParaRPr lang="fr-FR" dirty="0"/>
          </a:p>
        </p:txBody>
      </p:sp>
      <p:sp>
        <p:nvSpPr>
          <p:cNvPr id="9" name="Rectangle : coins arrondis 8">
            <a:extLst>
              <a:ext uri="{FF2B5EF4-FFF2-40B4-BE49-F238E27FC236}">
                <a16:creationId xmlns:a16="http://schemas.microsoft.com/office/drawing/2014/main" id="{78C551AF-329B-2711-5D64-2E753313BAF4}"/>
              </a:ext>
            </a:extLst>
          </p:cNvPr>
          <p:cNvSpPr/>
          <p:nvPr/>
        </p:nvSpPr>
        <p:spPr>
          <a:xfrm>
            <a:off x="1493520" y="2805621"/>
            <a:ext cx="3137096" cy="87219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فتح حسابات لكل شخص يقدم الطلب</a:t>
            </a:r>
            <a:endParaRPr lang="fr-FR" dirty="0"/>
          </a:p>
        </p:txBody>
      </p:sp>
      <p:sp>
        <p:nvSpPr>
          <p:cNvPr id="10" name="Rectangle : coins arrondis 9">
            <a:extLst>
              <a:ext uri="{FF2B5EF4-FFF2-40B4-BE49-F238E27FC236}">
                <a16:creationId xmlns:a16="http://schemas.microsoft.com/office/drawing/2014/main" id="{A03CF038-5ABD-3B7D-BB8C-A56EB69517DA}"/>
              </a:ext>
            </a:extLst>
          </p:cNvPr>
          <p:cNvSpPr/>
          <p:nvPr/>
        </p:nvSpPr>
        <p:spPr>
          <a:xfrm>
            <a:off x="1493520" y="4046216"/>
            <a:ext cx="3137096" cy="87219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فتح حسابات لكل شخص يقدم الطلب</a:t>
            </a:r>
            <a:endParaRPr lang="fr-FR" dirty="0"/>
          </a:p>
        </p:txBody>
      </p:sp>
      <p:sp>
        <p:nvSpPr>
          <p:cNvPr id="11" name="Rectangle : coins arrondis 10">
            <a:extLst>
              <a:ext uri="{FF2B5EF4-FFF2-40B4-BE49-F238E27FC236}">
                <a16:creationId xmlns:a16="http://schemas.microsoft.com/office/drawing/2014/main" id="{F60BD2E1-7E8F-4D21-D2DE-88D547147984}"/>
              </a:ext>
            </a:extLst>
          </p:cNvPr>
          <p:cNvSpPr/>
          <p:nvPr/>
        </p:nvSpPr>
        <p:spPr>
          <a:xfrm>
            <a:off x="1493520" y="5267464"/>
            <a:ext cx="3137096" cy="87219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فتح حسابات لكل شخص يقدم الطلب</a:t>
            </a:r>
            <a:endParaRPr lang="fr-FR" dirty="0"/>
          </a:p>
        </p:txBody>
      </p:sp>
      <p:sp>
        <p:nvSpPr>
          <p:cNvPr id="14" name="Rectangle : coins arrondis 13">
            <a:extLst>
              <a:ext uri="{FF2B5EF4-FFF2-40B4-BE49-F238E27FC236}">
                <a16:creationId xmlns:a16="http://schemas.microsoft.com/office/drawing/2014/main" id="{7B99443D-9C04-DA98-34CC-8E63F2313C01}"/>
              </a:ext>
            </a:extLst>
          </p:cNvPr>
          <p:cNvSpPr/>
          <p:nvPr/>
        </p:nvSpPr>
        <p:spPr>
          <a:xfrm>
            <a:off x="4630616" y="453062"/>
            <a:ext cx="3488790" cy="852852"/>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marL="0" indent="0" algn="ctr" rtl="1">
              <a:buNone/>
            </a:pPr>
            <a:r>
              <a:rPr lang="ar-DZ" sz="1800" b="1" i="0" u="none" strike="noStrike" baseline="0" dirty="0">
                <a:latin typeface="Times New Roman,Bold"/>
              </a:rPr>
              <a:t>المنتجات والخدمات المقدمة من طرف الوكالة</a:t>
            </a:r>
          </a:p>
        </p:txBody>
      </p:sp>
      <p:cxnSp>
        <p:nvCxnSpPr>
          <p:cNvPr id="18" name="Connecteur droit 17">
            <a:extLst>
              <a:ext uri="{FF2B5EF4-FFF2-40B4-BE49-F238E27FC236}">
                <a16:creationId xmlns:a16="http://schemas.microsoft.com/office/drawing/2014/main" id="{2D135064-4451-3DAE-42EE-35A6C5842207}"/>
              </a:ext>
            </a:extLst>
          </p:cNvPr>
          <p:cNvCxnSpPr>
            <a:stCxn id="14" idx="1"/>
          </p:cNvCxnSpPr>
          <p:nvPr/>
        </p:nvCxnSpPr>
        <p:spPr>
          <a:xfrm flipH="1">
            <a:off x="1012874" y="879488"/>
            <a:ext cx="3617742" cy="0"/>
          </a:xfrm>
          <a:prstGeom prst="line">
            <a:avLst/>
          </a:prstGeom>
        </p:spPr>
        <p:style>
          <a:lnRef idx="1">
            <a:schemeClr val="dk1"/>
          </a:lnRef>
          <a:fillRef idx="0">
            <a:schemeClr val="dk1"/>
          </a:fillRef>
          <a:effectRef idx="0">
            <a:schemeClr val="dk1"/>
          </a:effectRef>
          <a:fontRef idx="minor">
            <a:schemeClr val="tx1"/>
          </a:fontRef>
        </p:style>
      </p:cxnSp>
      <p:cxnSp>
        <p:nvCxnSpPr>
          <p:cNvPr id="19" name="Connecteur droit 18">
            <a:extLst>
              <a:ext uri="{FF2B5EF4-FFF2-40B4-BE49-F238E27FC236}">
                <a16:creationId xmlns:a16="http://schemas.microsoft.com/office/drawing/2014/main" id="{A0E0D278-ACAF-563B-54B3-C366A62ECD69}"/>
              </a:ext>
            </a:extLst>
          </p:cNvPr>
          <p:cNvCxnSpPr>
            <a:cxnSpLocks/>
          </p:cNvCxnSpPr>
          <p:nvPr/>
        </p:nvCxnSpPr>
        <p:spPr>
          <a:xfrm>
            <a:off x="11734809" y="722723"/>
            <a:ext cx="0" cy="4914014"/>
          </a:xfrm>
          <a:prstGeom prst="line">
            <a:avLst/>
          </a:prstGeom>
        </p:spPr>
        <p:style>
          <a:lnRef idx="1">
            <a:schemeClr val="dk1"/>
          </a:lnRef>
          <a:fillRef idx="0">
            <a:schemeClr val="dk1"/>
          </a:fillRef>
          <a:effectRef idx="0">
            <a:schemeClr val="dk1"/>
          </a:effectRef>
          <a:fontRef idx="minor">
            <a:schemeClr val="tx1"/>
          </a:fontRef>
        </p:style>
      </p:cxnSp>
      <p:cxnSp>
        <p:nvCxnSpPr>
          <p:cNvPr id="22" name="Connecteur droit 21">
            <a:extLst>
              <a:ext uri="{FF2B5EF4-FFF2-40B4-BE49-F238E27FC236}">
                <a16:creationId xmlns:a16="http://schemas.microsoft.com/office/drawing/2014/main" id="{755D8FE4-7979-B534-BBDD-CB12F885D535}"/>
              </a:ext>
            </a:extLst>
          </p:cNvPr>
          <p:cNvCxnSpPr/>
          <p:nvPr/>
        </p:nvCxnSpPr>
        <p:spPr>
          <a:xfrm flipH="1">
            <a:off x="8117067" y="720967"/>
            <a:ext cx="3617742" cy="0"/>
          </a:xfrm>
          <a:prstGeom prst="line">
            <a:avLst/>
          </a:prstGeom>
        </p:spPr>
        <p:style>
          <a:lnRef idx="1">
            <a:schemeClr val="dk1"/>
          </a:lnRef>
          <a:fillRef idx="0">
            <a:schemeClr val="dk1"/>
          </a:fillRef>
          <a:effectRef idx="0">
            <a:schemeClr val="dk1"/>
          </a:effectRef>
          <a:fontRef idx="minor">
            <a:schemeClr val="tx1"/>
          </a:fontRef>
        </p:style>
      </p:cxnSp>
      <p:cxnSp>
        <p:nvCxnSpPr>
          <p:cNvPr id="23" name="Connecteur droit 22">
            <a:extLst>
              <a:ext uri="{FF2B5EF4-FFF2-40B4-BE49-F238E27FC236}">
                <a16:creationId xmlns:a16="http://schemas.microsoft.com/office/drawing/2014/main" id="{46FAEF93-079A-34CA-9663-A4E0F1F9AAF4}"/>
              </a:ext>
            </a:extLst>
          </p:cNvPr>
          <p:cNvCxnSpPr>
            <a:cxnSpLocks/>
          </p:cNvCxnSpPr>
          <p:nvPr/>
        </p:nvCxnSpPr>
        <p:spPr>
          <a:xfrm>
            <a:off x="1015228" y="789548"/>
            <a:ext cx="0" cy="4914014"/>
          </a:xfrm>
          <a:prstGeom prst="line">
            <a:avLst/>
          </a:prstGeom>
        </p:spPr>
        <p:style>
          <a:lnRef idx="1">
            <a:schemeClr val="dk1"/>
          </a:lnRef>
          <a:fillRef idx="0">
            <a:schemeClr val="dk1"/>
          </a:fillRef>
          <a:effectRef idx="0">
            <a:schemeClr val="dk1"/>
          </a:effectRef>
          <a:fontRef idx="minor">
            <a:schemeClr val="tx1"/>
          </a:fontRef>
        </p:style>
      </p:cxnSp>
      <p:cxnSp>
        <p:nvCxnSpPr>
          <p:cNvPr id="27" name="Connecteur droit avec flèche 26">
            <a:extLst>
              <a:ext uri="{FF2B5EF4-FFF2-40B4-BE49-F238E27FC236}">
                <a16:creationId xmlns:a16="http://schemas.microsoft.com/office/drawing/2014/main" id="{3FDBE1D5-0D73-322E-936E-E6449D0347FA}"/>
              </a:ext>
            </a:extLst>
          </p:cNvPr>
          <p:cNvCxnSpPr>
            <a:cxnSpLocks/>
            <a:endCxn id="8" idx="1"/>
          </p:cNvCxnSpPr>
          <p:nvPr/>
        </p:nvCxnSpPr>
        <p:spPr>
          <a:xfrm>
            <a:off x="1012874" y="2001123"/>
            <a:ext cx="480646" cy="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Connecteur droit avec flèche 27">
            <a:extLst>
              <a:ext uri="{FF2B5EF4-FFF2-40B4-BE49-F238E27FC236}">
                <a16:creationId xmlns:a16="http://schemas.microsoft.com/office/drawing/2014/main" id="{CD3D69E8-04F7-06DF-3DA1-5F59FBDD69A2}"/>
              </a:ext>
            </a:extLst>
          </p:cNvPr>
          <p:cNvCxnSpPr/>
          <p:nvPr/>
        </p:nvCxnSpPr>
        <p:spPr>
          <a:xfrm>
            <a:off x="1012874" y="3179730"/>
            <a:ext cx="480646" cy="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9" name="Connecteur droit avec flèche 28">
            <a:extLst>
              <a:ext uri="{FF2B5EF4-FFF2-40B4-BE49-F238E27FC236}">
                <a16:creationId xmlns:a16="http://schemas.microsoft.com/office/drawing/2014/main" id="{182060B1-EDC3-EABD-A3C5-1458BC06A6F9}"/>
              </a:ext>
            </a:extLst>
          </p:cNvPr>
          <p:cNvCxnSpPr/>
          <p:nvPr/>
        </p:nvCxnSpPr>
        <p:spPr>
          <a:xfrm>
            <a:off x="1012874" y="4441646"/>
            <a:ext cx="480646" cy="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Connecteur droit avec flèche 29">
            <a:extLst>
              <a:ext uri="{FF2B5EF4-FFF2-40B4-BE49-F238E27FC236}">
                <a16:creationId xmlns:a16="http://schemas.microsoft.com/office/drawing/2014/main" id="{2AF8CED5-F3B9-3A04-18CC-797BBC0CF711}"/>
              </a:ext>
            </a:extLst>
          </p:cNvPr>
          <p:cNvCxnSpPr/>
          <p:nvPr/>
        </p:nvCxnSpPr>
        <p:spPr>
          <a:xfrm>
            <a:off x="988251" y="5685747"/>
            <a:ext cx="480646" cy="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Connecteur droit avec flèche 31">
            <a:extLst>
              <a:ext uri="{FF2B5EF4-FFF2-40B4-BE49-F238E27FC236}">
                <a16:creationId xmlns:a16="http://schemas.microsoft.com/office/drawing/2014/main" id="{779DF4C5-420B-FFA4-94AD-3A3EFD6EC3F4}"/>
              </a:ext>
            </a:extLst>
          </p:cNvPr>
          <p:cNvCxnSpPr>
            <a:cxnSpLocks/>
          </p:cNvCxnSpPr>
          <p:nvPr/>
        </p:nvCxnSpPr>
        <p:spPr>
          <a:xfrm flipH="1">
            <a:off x="11289328" y="1955410"/>
            <a:ext cx="43844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Connecteur droit avec flèche 34">
            <a:extLst>
              <a:ext uri="{FF2B5EF4-FFF2-40B4-BE49-F238E27FC236}">
                <a16:creationId xmlns:a16="http://schemas.microsoft.com/office/drawing/2014/main" id="{734CB9FD-B4E3-7219-8FD5-541322699A8D}"/>
              </a:ext>
            </a:extLst>
          </p:cNvPr>
          <p:cNvCxnSpPr>
            <a:cxnSpLocks/>
          </p:cNvCxnSpPr>
          <p:nvPr/>
        </p:nvCxnSpPr>
        <p:spPr>
          <a:xfrm flipH="1">
            <a:off x="11289328" y="3221934"/>
            <a:ext cx="43844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Connecteur droit avec flèche 35">
            <a:extLst>
              <a:ext uri="{FF2B5EF4-FFF2-40B4-BE49-F238E27FC236}">
                <a16:creationId xmlns:a16="http://schemas.microsoft.com/office/drawing/2014/main" id="{422DED48-F059-8997-0F97-01CEC96CC3A8}"/>
              </a:ext>
            </a:extLst>
          </p:cNvPr>
          <p:cNvCxnSpPr>
            <a:cxnSpLocks/>
          </p:cNvCxnSpPr>
          <p:nvPr/>
        </p:nvCxnSpPr>
        <p:spPr>
          <a:xfrm flipH="1">
            <a:off x="11262372" y="4441646"/>
            <a:ext cx="43844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Connecteur droit avec flèche 36">
            <a:extLst>
              <a:ext uri="{FF2B5EF4-FFF2-40B4-BE49-F238E27FC236}">
                <a16:creationId xmlns:a16="http://schemas.microsoft.com/office/drawing/2014/main" id="{EDEC01F9-8E7A-BABF-4AB9-E1E8DB44A44B}"/>
              </a:ext>
            </a:extLst>
          </p:cNvPr>
          <p:cNvCxnSpPr>
            <a:cxnSpLocks/>
          </p:cNvCxnSpPr>
          <p:nvPr/>
        </p:nvCxnSpPr>
        <p:spPr>
          <a:xfrm flipH="1">
            <a:off x="11294015" y="5636737"/>
            <a:ext cx="43844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8" name="Rectangle : coins arrondis 37">
            <a:extLst>
              <a:ext uri="{FF2B5EF4-FFF2-40B4-BE49-F238E27FC236}">
                <a16:creationId xmlns:a16="http://schemas.microsoft.com/office/drawing/2014/main" id="{54135AF6-E2DB-594A-E653-1718760C71CA}"/>
              </a:ext>
            </a:extLst>
          </p:cNvPr>
          <p:cNvSpPr/>
          <p:nvPr/>
        </p:nvSpPr>
        <p:spPr>
          <a:xfrm>
            <a:off x="5451234" y="2102896"/>
            <a:ext cx="1889755" cy="668651"/>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إيداعات لأجل</a:t>
            </a:r>
            <a:endParaRPr lang="fr-FR" dirty="0"/>
          </a:p>
        </p:txBody>
      </p:sp>
      <p:sp>
        <p:nvSpPr>
          <p:cNvPr id="39" name="Rectangle : coins arrondis 38">
            <a:extLst>
              <a:ext uri="{FF2B5EF4-FFF2-40B4-BE49-F238E27FC236}">
                <a16:creationId xmlns:a16="http://schemas.microsoft.com/office/drawing/2014/main" id="{AA662C8A-2F50-47FF-A72B-73E92EF5CC64}"/>
              </a:ext>
            </a:extLst>
          </p:cNvPr>
          <p:cNvSpPr/>
          <p:nvPr/>
        </p:nvSpPr>
        <p:spPr>
          <a:xfrm>
            <a:off x="5486408" y="2958279"/>
            <a:ext cx="1889755" cy="668651"/>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حسابات العملات الصعبة</a:t>
            </a:r>
            <a:endParaRPr lang="fr-FR" dirty="0"/>
          </a:p>
        </p:txBody>
      </p:sp>
      <p:sp>
        <p:nvSpPr>
          <p:cNvPr id="40" name="Rectangle : coins arrondis 39">
            <a:extLst>
              <a:ext uri="{FF2B5EF4-FFF2-40B4-BE49-F238E27FC236}">
                <a16:creationId xmlns:a16="http://schemas.microsoft.com/office/drawing/2014/main" id="{E9D634A0-0652-C72B-1BE4-71672D60485B}"/>
              </a:ext>
            </a:extLst>
          </p:cNvPr>
          <p:cNvSpPr/>
          <p:nvPr/>
        </p:nvSpPr>
        <p:spPr>
          <a:xfrm>
            <a:off x="5484066" y="3908562"/>
            <a:ext cx="1889755" cy="668651"/>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سندات الصندوق</a:t>
            </a:r>
            <a:endParaRPr lang="fr-FR" dirty="0"/>
          </a:p>
        </p:txBody>
      </p:sp>
      <p:sp>
        <p:nvSpPr>
          <p:cNvPr id="41" name="Rectangle : coins arrondis 40">
            <a:extLst>
              <a:ext uri="{FF2B5EF4-FFF2-40B4-BE49-F238E27FC236}">
                <a16:creationId xmlns:a16="http://schemas.microsoft.com/office/drawing/2014/main" id="{69E85B92-FE8C-EE08-6C6B-53F81366B149}"/>
              </a:ext>
            </a:extLst>
          </p:cNvPr>
          <p:cNvSpPr/>
          <p:nvPr/>
        </p:nvSpPr>
        <p:spPr>
          <a:xfrm>
            <a:off x="5453003" y="4774218"/>
            <a:ext cx="1889755" cy="668651"/>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التحصيلات</a:t>
            </a:r>
            <a:endParaRPr lang="fr-FR" dirty="0"/>
          </a:p>
        </p:txBody>
      </p:sp>
      <p:sp>
        <p:nvSpPr>
          <p:cNvPr id="42" name="Rectangle : coins arrondis 41">
            <a:extLst>
              <a:ext uri="{FF2B5EF4-FFF2-40B4-BE49-F238E27FC236}">
                <a16:creationId xmlns:a16="http://schemas.microsoft.com/office/drawing/2014/main" id="{9F61B5BF-7563-C3B4-5EB6-746931ACDA0E}"/>
              </a:ext>
            </a:extLst>
          </p:cNvPr>
          <p:cNvSpPr/>
          <p:nvPr/>
        </p:nvSpPr>
        <p:spPr>
          <a:xfrm>
            <a:off x="5455927" y="5667506"/>
            <a:ext cx="1889755" cy="668651"/>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ar-DZ" sz="1800" b="1" i="0" u="none" strike="noStrike" baseline="0" dirty="0">
                <a:latin typeface="Times New Roman,Bold"/>
              </a:rPr>
              <a:t>سند بفوائد مجمعة</a:t>
            </a:r>
            <a:endParaRPr lang="fr-FR" dirty="0"/>
          </a:p>
        </p:txBody>
      </p:sp>
      <p:cxnSp>
        <p:nvCxnSpPr>
          <p:cNvPr id="46" name="Connecteur droit 45">
            <a:extLst>
              <a:ext uri="{FF2B5EF4-FFF2-40B4-BE49-F238E27FC236}">
                <a16:creationId xmlns:a16="http://schemas.microsoft.com/office/drawing/2014/main" id="{504A7F1C-22E7-87CD-4F31-00E5581C763B}"/>
              </a:ext>
            </a:extLst>
          </p:cNvPr>
          <p:cNvCxnSpPr>
            <a:cxnSpLocks/>
          </p:cNvCxnSpPr>
          <p:nvPr/>
        </p:nvCxnSpPr>
        <p:spPr>
          <a:xfrm flipH="1">
            <a:off x="6375011" y="1807476"/>
            <a:ext cx="1777221" cy="0"/>
          </a:xfrm>
          <a:prstGeom prst="line">
            <a:avLst/>
          </a:prstGeom>
        </p:spPr>
        <p:style>
          <a:lnRef idx="1">
            <a:schemeClr val="dk1"/>
          </a:lnRef>
          <a:fillRef idx="0">
            <a:schemeClr val="dk1"/>
          </a:fillRef>
          <a:effectRef idx="0">
            <a:schemeClr val="dk1"/>
          </a:effectRef>
          <a:fontRef idx="minor">
            <a:schemeClr val="tx1"/>
          </a:fontRef>
        </p:style>
      </p:cxnSp>
      <p:cxnSp>
        <p:nvCxnSpPr>
          <p:cNvPr id="48" name="Connecteur droit avec flèche 47">
            <a:extLst>
              <a:ext uri="{FF2B5EF4-FFF2-40B4-BE49-F238E27FC236}">
                <a16:creationId xmlns:a16="http://schemas.microsoft.com/office/drawing/2014/main" id="{664B6AF3-9095-DD6F-F647-CF66D5AB6A9B}"/>
              </a:ext>
            </a:extLst>
          </p:cNvPr>
          <p:cNvCxnSpPr>
            <a:cxnSpLocks/>
          </p:cNvCxnSpPr>
          <p:nvPr/>
        </p:nvCxnSpPr>
        <p:spPr>
          <a:xfrm>
            <a:off x="6382043" y="1814367"/>
            <a:ext cx="1" cy="2885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2" name="Connecteur droit avec flèche 51">
            <a:extLst>
              <a:ext uri="{FF2B5EF4-FFF2-40B4-BE49-F238E27FC236}">
                <a16:creationId xmlns:a16="http://schemas.microsoft.com/office/drawing/2014/main" id="{A22D8442-A9E0-3FC5-996D-BD72B92DC113}"/>
              </a:ext>
            </a:extLst>
          </p:cNvPr>
          <p:cNvCxnSpPr>
            <a:cxnSpLocks/>
            <a:stCxn id="38" idx="2"/>
          </p:cNvCxnSpPr>
          <p:nvPr/>
        </p:nvCxnSpPr>
        <p:spPr>
          <a:xfrm flipH="1">
            <a:off x="6382044" y="2771547"/>
            <a:ext cx="14068" cy="1761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3" name="Connecteur droit avec flèche 52">
            <a:extLst>
              <a:ext uri="{FF2B5EF4-FFF2-40B4-BE49-F238E27FC236}">
                <a16:creationId xmlns:a16="http://schemas.microsoft.com/office/drawing/2014/main" id="{025FE048-5CA7-04AD-74D1-322764D2AD9C}"/>
              </a:ext>
            </a:extLst>
          </p:cNvPr>
          <p:cNvCxnSpPr>
            <a:cxnSpLocks/>
          </p:cNvCxnSpPr>
          <p:nvPr/>
        </p:nvCxnSpPr>
        <p:spPr>
          <a:xfrm>
            <a:off x="6396110" y="3599715"/>
            <a:ext cx="1" cy="2885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4" name="Connecteur droit avec flèche 53">
            <a:extLst>
              <a:ext uri="{FF2B5EF4-FFF2-40B4-BE49-F238E27FC236}">
                <a16:creationId xmlns:a16="http://schemas.microsoft.com/office/drawing/2014/main" id="{41CBE2CB-A274-574D-8FFB-FCFC5DCB16B7}"/>
              </a:ext>
            </a:extLst>
          </p:cNvPr>
          <p:cNvCxnSpPr>
            <a:cxnSpLocks/>
          </p:cNvCxnSpPr>
          <p:nvPr/>
        </p:nvCxnSpPr>
        <p:spPr>
          <a:xfrm>
            <a:off x="6353905" y="4577213"/>
            <a:ext cx="28139" cy="1847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5" name="Connecteur droit avec flèche 54">
            <a:extLst>
              <a:ext uri="{FF2B5EF4-FFF2-40B4-BE49-F238E27FC236}">
                <a16:creationId xmlns:a16="http://schemas.microsoft.com/office/drawing/2014/main" id="{984FB264-6694-68A2-9A0B-A07E4E6E0177}"/>
              </a:ext>
            </a:extLst>
          </p:cNvPr>
          <p:cNvCxnSpPr>
            <a:cxnSpLocks/>
            <a:stCxn id="41" idx="2"/>
          </p:cNvCxnSpPr>
          <p:nvPr/>
        </p:nvCxnSpPr>
        <p:spPr>
          <a:xfrm flipH="1">
            <a:off x="6382044" y="5442869"/>
            <a:ext cx="15837" cy="2141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2" name="Tableau 4">
            <a:extLst>
              <a:ext uri="{FF2B5EF4-FFF2-40B4-BE49-F238E27FC236}">
                <a16:creationId xmlns:a16="http://schemas.microsoft.com/office/drawing/2014/main" id="{E3B69606-6F76-BEFF-35E9-967DCCD82FF7}"/>
              </a:ext>
            </a:extLst>
          </p:cNvPr>
          <p:cNvGraphicFramePr>
            <a:graphicFrameLocks noGrp="1"/>
          </p:cNvGraphicFramePr>
          <p:nvPr>
            <p:extLst>
              <p:ext uri="{D42A27DB-BD31-4B8C-83A1-F6EECF244321}">
                <p14:modId xmlns:p14="http://schemas.microsoft.com/office/powerpoint/2010/main" val="3621975699"/>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12" name="Tableau 7">
            <a:extLst>
              <a:ext uri="{FF2B5EF4-FFF2-40B4-BE49-F238E27FC236}">
                <a16:creationId xmlns:a16="http://schemas.microsoft.com/office/drawing/2014/main" id="{E2D07A17-9397-69E5-D518-CA485B5980A3}"/>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32962016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46928AC-063E-E765-1D99-8923B42ECFB4}"/>
              </a:ext>
            </a:extLst>
          </p:cNvPr>
          <p:cNvSpPr>
            <a:spLocks noGrp="1"/>
          </p:cNvSpPr>
          <p:nvPr>
            <p:ph idx="1"/>
          </p:nvPr>
        </p:nvSpPr>
        <p:spPr>
          <a:xfrm>
            <a:off x="914400" y="712032"/>
            <a:ext cx="10583055" cy="5883639"/>
          </a:xfrm>
        </p:spPr>
        <p:txBody>
          <a:bodyPr>
            <a:normAutofit fontScale="92500" lnSpcReduction="10000"/>
          </a:bodyPr>
          <a:lstStyle/>
          <a:p>
            <a:pPr marL="0" indent="0" algn="ctr" rtl="1">
              <a:lnSpc>
                <a:spcPct val="150000"/>
              </a:lnSpc>
              <a:buNone/>
            </a:pPr>
            <a:r>
              <a:rPr lang="ar-DZ" sz="39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دور التسويق في الوكالة</a:t>
            </a:r>
          </a:p>
          <a:p>
            <a:pPr algn="ctr" rtl="1">
              <a:lnSpc>
                <a:spcPct val="150000"/>
              </a:lnSpc>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التسويق بقوم بتلبية حاجات ورغبات الزبائن بمعنى ملائمة استراتيجيات البنوك لمتطلباتهم وبالجودة المرجوة.</a:t>
            </a:r>
          </a:p>
          <a:p>
            <a:pPr algn="ctr" rtl="1">
              <a:lnSpc>
                <a:spcPct val="150000"/>
              </a:lnSpc>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تطابق أو تجاوز أداء الخدمة مع توقعات الزبون يؤدي إلى تحقيق الرضاء وبالتالٍ يؤدي الرضا. </a:t>
            </a:r>
          </a:p>
          <a:p>
            <a:pPr algn="ctr" rtl="1">
              <a:lnSpc>
                <a:spcPct val="150000"/>
              </a:lnSpc>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تحقيق أهداف المؤسسات البنكية يرتكز على تطبيق المزيج التسويقي من خلال تقديم خدمات بنكية متطورة ومتنوعة؛ اختيار طريقة تسعير مناسبة، بتزويدهم بالمعرفة الكافية عن طبيعة وجودة الخدمة وما يميزها عن المنافسين، توفير الخدمات في المكان والزمن المناسب... وبالتالي ترسيخ صورة إيجابية لدى الزبائن من خلال تجربتهم وتحقيق رضاهم الذي يتضمن تكرار ومواصلة شرائهم.</a:t>
            </a:r>
            <a:endParaRPr lang="fr-FR"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37EE2BA4-3251-02D9-2B94-6A36B2668376}"/>
              </a:ext>
            </a:extLst>
          </p:cNvPr>
          <p:cNvGraphicFramePr>
            <a:graphicFrameLocks noGrp="1"/>
          </p:cNvGraphicFramePr>
          <p:nvPr>
            <p:extLst>
              <p:ext uri="{D42A27DB-BD31-4B8C-83A1-F6EECF244321}">
                <p14:modId xmlns:p14="http://schemas.microsoft.com/office/powerpoint/2010/main" val="3621975699"/>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975253A8-261A-8D8B-46FC-76A8EEE1724B}"/>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14745604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54638F5-2E24-A00B-C5E4-F018EF9687F9}"/>
              </a:ext>
            </a:extLst>
          </p:cNvPr>
          <p:cNvSpPr>
            <a:spLocks noGrp="1"/>
          </p:cNvSpPr>
          <p:nvPr>
            <p:ph idx="1"/>
          </p:nvPr>
        </p:nvSpPr>
        <p:spPr>
          <a:xfrm>
            <a:off x="1049311" y="742013"/>
            <a:ext cx="10822898" cy="5733738"/>
          </a:xfrm>
        </p:spPr>
        <p:txBody>
          <a:bodyPr>
            <a:normAutofit/>
          </a:bodyPr>
          <a:lstStyle/>
          <a:p>
            <a:pPr marL="0" indent="0" algn="ctr" rtl="1">
              <a:buNone/>
            </a:pPr>
            <a:r>
              <a:rPr lang="ar-DZ" sz="4800" b="1" i="0" u="none" strike="noStrike" baseline="0" dirty="0">
                <a:latin typeface="Times New Roman" panose="02020603050405020304" pitchFamily="18" charset="0"/>
                <a:cs typeface="Times New Roman" panose="02020603050405020304" pitchFamily="18" charset="0"/>
              </a:rPr>
              <a:t>خدمات بنك الفلاحة والتنمية الريفية</a:t>
            </a:r>
          </a:p>
          <a:p>
            <a:pPr algn="ctr" rtl="1"/>
            <a:r>
              <a:rPr lang="ar-DZ" sz="4000" b="0" i="0" u="none" strike="noStrike" baseline="0" dirty="0">
                <a:solidFill>
                  <a:schemeClr val="tx1"/>
                </a:solidFill>
                <a:latin typeface="Times New Roman" panose="02020603050405020304" pitchFamily="18" charset="0"/>
                <a:cs typeface="Times New Roman" panose="02020603050405020304" pitchFamily="18" charset="0"/>
              </a:rPr>
              <a:t>فتح مختلف الحسابات للزبائن وتخليص الصكوك بأمر المعني أو بأمر الآخرين التحويلات المصرفية؛</a:t>
            </a:r>
          </a:p>
          <a:p>
            <a:pPr algn="ctr" rtl="1"/>
            <a:r>
              <a:rPr lang="ar-DZ" sz="4000" b="0" i="0" u="none" strike="noStrike" baseline="0" dirty="0">
                <a:solidFill>
                  <a:schemeClr val="tx1"/>
                </a:solidFill>
                <a:latin typeface="Times New Roman" panose="02020603050405020304" pitchFamily="18" charset="0"/>
                <a:cs typeface="Times New Roman" panose="02020603050405020304" pitchFamily="18" charset="0"/>
              </a:rPr>
              <a:t>الخدمات المتعلقة بالدفع والتحصيل فيما يخص التعاملات الخارجية؛ </a:t>
            </a:r>
          </a:p>
          <a:p>
            <a:pPr algn="ctr" rtl="1"/>
            <a:r>
              <a:rPr lang="ar-DZ" sz="4000" b="0" i="0" u="none" strike="noStrike" baseline="0" dirty="0">
                <a:solidFill>
                  <a:schemeClr val="tx1"/>
                </a:solidFill>
                <a:latin typeface="Times New Roman" panose="02020603050405020304" pitchFamily="18" charset="0"/>
                <a:cs typeface="Times New Roman" panose="02020603050405020304" pitchFamily="18" charset="0"/>
              </a:rPr>
              <a:t>خدمة كراء الخزائن الحديدية؛ </a:t>
            </a:r>
          </a:p>
          <a:p>
            <a:pPr algn="ctr" rtl="1"/>
            <a:r>
              <a:rPr lang="fr-FR" sz="4000" i="0" u="none" strike="noStrike" baseline="0" dirty="0">
                <a:solidFill>
                  <a:schemeClr val="tx1"/>
                </a:solidFill>
                <a:latin typeface="Times New Roman" panose="02020603050405020304" pitchFamily="18" charset="0"/>
                <a:cs typeface="Times New Roman" panose="02020603050405020304" pitchFamily="18" charset="0"/>
              </a:rPr>
              <a:t>(BADR) Consulte </a:t>
            </a:r>
            <a:r>
              <a:rPr lang="ar-DZ" sz="4000" i="0" u="none" strike="noStrike" baseline="0" dirty="0">
                <a:solidFill>
                  <a:schemeClr val="tx1"/>
                </a:solidFill>
                <a:latin typeface="Times New Roman" panose="02020603050405020304" pitchFamily="18" charset="0"/>
                <a:cs typeface="Times New Roman" panose="02020603050405020304" pitchFamily="18" charset="0"/>
              </a:rPr>
              <a:t>خدمات البنك للمعاينة </a:t>
            </a:r>
          </a:p>
          <a:p>
            <a:pPr algn="ctr" rtl="1"/>
            <a:r>
              <a:rPr lang="ar-DZ" sz="4000" i="0" u="none" strike="noStrike" baseline="0" dirty="0">
                <a:solidFill>
                  <a:schemeClr val="tx1"/>
                </a:solidFill>
                <a:latin typeface="Times New Roman" panose="02020603050405020304" pitchFamily="18" charset="0"/>
                <a:cs typeface="Times New Roman" panose="02020603050405020304" pitchFamily="18" charset="0"/>
              </a:rPr>
              <a:t>خدمات الفحص السلكي </a:t>
            </a:r>
            <a:r>
              <a:rPr lang="fr-FR" sz="4000" i="0" u="none" strike="noStrike" baseline="0" dirty="0">
                <a:solidFill>
                  <a:schemeClr val="tx1"/>
                </a:solidFill>
                <a:latin typeface="Times New Roman" panose="02020603050405020304" pitchFamily="18" charset="0"/>
                <a:cs typeface="Times New Roman" panose="02020603050405020304" pitchFamily="18" charset="0"/>
              </a:rPr>
              <a:t>Télétraitement</a:t>
            </a:r>
            <a:r>
              <a:rPr lang="ar-DZ" sz="4000" i="0" u="none" strike="noStrike" baseline="0" dirty="0">
                <a:solidFill>
                  <a:schemeClr val="tx1"/>
                </a:solidFill>
                <a:latin typeface="Times New Roman" panose="02020603050405020304" pitchFamily="18" charset="0"/>
                <a:cs typeface="Times New Roman" panose="02020603050405020304" pitchFamily="18" charset="0"/>
              </a:rPr>
              <a:t> </a:t>
            </a:r>
            <a:endParaRPr lang="fr-FR" sz="44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CE192D73-4C9F-1AB1-2E4F-78302C27D405}"/>
              </a:ext>
            </a:extLst>
          </p:cNvPr>
          <p:cNvGraphicFramePr>
            <a:graphicFrameLocks noGrp="1"/>
          </p:cNvGraphicFramePr>
          <p:nvPr>
            <p:extLst>
              <p:ext uri="{D42A27DB-BD31-4B8C-83A1-F6EECF244321}">
                <p14:modId xmlns:p14="http://schemas.microsoft.com/office/powerpoint/2010/main" val="3621975699"/>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2675ABF8-8C89-067F-2AAB-28F28023AC1E}"/>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11012506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جامعة مستغانم عبد الحميد بن باديس تستقطب الطلبة الهواة -">
            <a:extLst>
              <a:ext uri="{FF2B5EF4-FFF2-40B4-BE49-F238E27FC236}">
                <a16:creationId xmlns:a16="http://schemas.microsoft.com/office/drawing/2014/main" id="{17CBB9D9-D38D-3A34-3CB2-747CFC3234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4297" y="155716"/>
            <a:ext cx="1514008" cy="14675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1923E7D3-BDB9-76E1-BF33-2335ED1E7AF6}"/>
              </a:ext>
            </a:extLst>
          </p:cNvPr>
          <p:cNvSpPr txBox="1"/>
          <p:nvPr/>
        </p:nvSpPr>
        <p:spPr>
          <a:xfrm>
            <a:off x="3564535" y="232895"/>
            <a:ext cx="5939229" cy="2246769"/>
          </a:xfrm>
          <a:prstGeom prst="rect">
            <a:avLst/>
          </a:prstGeom>
          <a:noFill/>
        </p:spPr>
        <p:txBody>
          <a:bodyPr wrap="square">
            <a:spAutoFit/>
          </a:bodyPr>
          <a:lstStyle/>
          <a:p>
            <a:pPr algn="ctr" rtl="1"/>
            <a:r>
              <a:rPr lang="ar-DZ" sz="2000" b="1" i="0" u="none" strike="noStrike" baseline="0" dirty="0">
                <a:latin typeface="Times New Roman" panose="02020603050405020304" pitchFamily="18" charset="0"/>
                <a:cs typeface="Times New Roman" panose="02020603050405020304" pitchFamily="18" charset="0"/>
              </a:rPr>
              <a:t>الجمهورية الجزائرية الديمقراطية الشعبية</a:t>
            </a:r>
          </a:p>
          <a:p>
            <a:pPr algn="ctr" rtl="1"/>
            <a:r>
              <a:rPr lang="ar-DZ" sz="2000" b="1" dirty="0">
                <a:latin typeface="Times New Roman" panose="02020603050405020304" pitchFamily="18" charset="0"/>
                <a:cs typeface="Times New Roman" panose="02020603050405020304" pitchFamily="18" charset="0"/>
              </a:rPr>
              <a:t>وزارة التعليم العالي والبحث العلمي</a:t>
            </a:r>
            <a:endParaRPr lang="ar-DZ" sz="2000" b="1" i="0" u="none" strike="noStrike" baseline="0" dirty="0">
              <a:latin typeface="Times New Roman" panose="02020603050405020304" pitchFamily="18" charset="0"/>
              <a:cs typeface="Times New Roman" panose="02020603050405020304" pitchFamily="18" charset="0"/>
            </a:endParaRPr>
          </a:p>
          <a:p>
            <a:pPr algn="ctr" rtl="1"/>
            <a:r>
              <a:rPr lang="ar-DZ" sz="2000" b="1" i="0" u="none" strike="noStrike" baseline="0" dirty="0">
                <a:latin typeface="Times New Roman" panose="02020603050405020304" pitchFamily="18" charset="0"/>
                <a:cs typeface="Times New Roman" panose="02020603050405020304" pitchFamily="18" charset="0"/>
              </a:rPr>
              <a:t>كلية العلوم الاقتصادية</a:t>
            </a:r>
            <a:r>
              <a:rPr lang="ar-DZ" sz="2000" b="1" dirty="0">
                <a:latin typeface="Times New Roman" panose="02020603050405020304" pitchFamily="18" charset="0"/>
                <a:cs typeface="Times New Roman" panose="02020603050405020304" pitchFamily="18" charset="0"/>
              </a:rPr>
              <a:t> </a:t>
            </a:r>
            <a:r>
              <a:rPr lang="ar-DZ" sz="2000" b="1" i="0" u="none" strike="noStrike" baseline="0" dirty="0">
                <a:latin typeface="Times New Roman" panose="02020603050405020304" pitchFamily="18" charset="0"/>
                <a:cs typeface="Times New Roman" panose="02020603050405020304" pitchFamily="18" charset="0"/>
              </a:rPr>
              <a:t>العلوم التجارية وعلوم التسيير</a:t>
            </a:r>
          </a:p>
          <a:p>
            <a:pPr algn="ctr" rtl="1"/>
            <a:r>
              <a:rPr lang="ar-DZ" sz="2000" b="1" i="0" u="none" strike="noStrike" baseline="0" dirty="0">
                <a:latin typeface="Times New Roman" panose="02020603050405020304" pitchFamily="18" charset="0"/>
                <a:cs typeface="Times New Roman" panose="02020603050405020304" pitchFamily="18" charset="0"/>
              </a:rPr>
              <a:t>قسم: العلوم التجارية</a:t>
            </a:r>
          </a:p>
          <a:p>
            <a:pPr algn="ctr" rtl="1"/>
            <a:r>
              <a:rPr lang="ar-DZ" sz="2000" b="1" i="0" u="none" strike="noStrike" baseline="0" dirty="0">
                <a:latin typeface="Times New Roman" panose="02020603050405020304" pitchFamily="18" charset="0"/>
                <a:cs typeface="Times New Roman" panose="02020603050405020304" pitchFamily="18" charset="0"/>
              </a:rPr>
              <a:t>مذكرة مقدمة لاستكمال متطلبات شهادة ماستر أكاديمي</a:t>
            </a:r>
          </a:p>
          <a:p>
            <a:pPr algn="ctr" rtl="1"/>
            <a:r>
              <a:rPr lang="ar-DZ" sz="2000" b="1" i="0" u="none" strike="noStrike" baseline="0" dirty="0">
                <a:latin typeface="Times New Roman" panose="02020603050405020304" pitchFamily="18" charset="0"/>
                <a:cs typeface="Times New Roman" panose="02020603050405020304" pitchFamily="18" charset="0"/>
              </a:rPr>
              <a:t>الشعبة: علوم تجارية</a:t>
            </a:r>
          </a:p>
          <a:p>
            <a:pPr algn="ctr" rtl="1"/>
            <a:r>
              <a:rPr lang="ar-DZ" sz="2000" b="1" i="0" u="none" strike="noStrike" baseline="0" dirty="0">
                <a:latin typeface="Times New Roman" panose="02020603050405020304" pitchFamily="18" charset="0"/>
                <a:cs typeface="Times New Roman" panose="02020603050405020304" pitchFamily="18" charset="0"/>
              </a:rPr>
              <a:t>التخصص: تسويق الخدمات</a:t>
            </a:r>
            <a:endParaRPr lang="fr-FR" sz="2000" b="1" dirty="0">
              <a:latin typeface="Times New Roman" panose="02020603050405020304" pitchFamily="18" charset="0"/>
              <a:cs typeface="Times New Roman" panose="02020603050405020304" pitchFamily="18" charset="0"/>
            </a:endParaRPr>
          </a:p>
        </p:txBody>
      </p:sp>
      <p:grpSp>
        <p:nvGrpSpPr>
          <p:cNvPr id="9" name="Groupe 8">
            <a:extLst>
              <a:ext uri="{FF2B5EF4-FFF2-40B4-BE49-F238E27FC236}">
                <a16:creationId xmlns:a16="http://schemas.microsoft.com/office/drawing/2014/main" id="{1E629288-B7E8-1238-920A-1BF56332E22B}"/>
              </a:ext>
            </a:extLst>
          </p:cNvPr>
          <p:cNvGrpSpPr/>
          <p:nvPr/>
        </p:nvGrpSpPr>
        <p:grpSpPr>
          <a:xfrm>
            <a:off x="2801287" y="2677344"/>
            <a:ext cx="6589425" cy="1503312"/>
            <a:chOff x="3762531" y="2833141"/>
            <a:chExt cx="6093500" cy="1274164"/>
          </a:xfrm>
        </p:grpSpPr>
        <p:sp>
          <p:nvSpPr>
            <p:cNvPr id="7" name="ZoneTexte 6">
              <a:extLst>
                <a:ext uri="{FF2B5EF4-FFF2-40B4-BE49-F238E27FC236}">
                  <a16:creationId xmlns:a16="http://schemas.microsoft.com/office/drawing/2014/main" id="{7BFE4FC6-FD61-550C-465D-A856D75E3396}"/>
                </a:ext>
              </a:extLst>
            </p:cNvPr>
            <p:cNvSpPr txBox="1"/>
            <p:nvPr/>
          </p:nvSpPr>
          <p:spPr>
            <a:xfrm>
              <a:off x="3762531" y="3208613"/>
              <a:ext cx="6093500" cy="808674"/>
            </a:xfrm>
            <a:prstGeom prst="rect">
              <a:avLst/>
            </a:prstGeom>
            <a:noFill/>
          </p:spPr>
          <p:txBody>
            <a:bodyPr wrap="square">
              <a:spAutoFit/>
            </a:bodyPr>
            <a:lstStyle/>
            <a:p>
              <a:pPr algn="ctr" rtl="1"/>
              <a:r>
                <a:rPr lang="fr-FR" sz="2800" b="1" dirty="0">
                  <a:latin typeface="Times New Roman" panose="02020603050405020304" pitchFamily="18" charset="0"/>
                  <a:cs typeface="Times New Roman" panose="02020603050405020304" pitchFamily="18" charset="0"/>
                </a:rPr>
                <a:t> أثر جودة خدمة البنوك العمومية على </a:t>
              </a:r>
              <a:r>
                <a:rPr lang="fr-FR" sz="2800" b="1" dirty="0" err="1">
                  <a:latin typeface="Times New Roman" panose="02020603050405020304" pitchFamily="18" charset="0"/>
                  <a:cs typeface="Times New Roman" panose="02020603050405020304" pitchFamily="18" charset="0"/>
                </a:rPr>
                <a:t>رضا</a:t>
              </a:r>
              <a:r>
                <a:rPr lang="fr-FR" sz="2800" b="1" dirty="0">
                  <a:latin typeface="Times New Roman" panose="02020603050405020304" pitchFamily="18" charset="0"/>
                  <a:cs typeface="Times New Roman" panose="02020603050405020304" pitchFamily="18" charset="0"/>
                </a:rPr>
                <a:t> </a:t>
              </a:r>
              <a:r>
                <a:rPr lang="fr-FR" sz="2800" b="1" dirty="0" err="1">
                  <a:latin typeface="Times New Roman" panose="02020603050405020304" pitchFamily="18" charset="0"/>
                  <a:cs typeface="Times New Roman" panose="02020603050405020304" pitchFamily="18" charset="0"/>
                </a:rPr>
                <a:t>الزبون</a:t>
              </a:r>
              <a:endParaRPr lang="fr-FR" sz="2800" b="1" dirty="0">
                <a:latin typeface="Times New Roman" panose="02020603050405020304" pitchFamily="18" charset="0"/>
                <a:cs typeface="Times New Roman" panose="02020603050405020304" pitchFamily="18" charset="0"/>
              </a:endParaRPr>
            </a:p>
            <a:p>
              <a:pPr algn="ctr" rtl="1"/>
              <a:r>
                <a:rPr lang="ar-DZ" sz="2800" b="1" dirty="0">
                  <a:latin typeface="Times New Roman" panose="02020603050405020304" pitchFamily="18" charset="0"/>
                  <a:cs typeface="Times New Roman" panose="02020603050405020304" pitchFamily="18" charset="0"/>
                </a:rPr>
                <a:t>دراسة حالة بنك الفلاحة و التنمية الريفية </a:t>
              </a:r>
              <a:r>
                <a:rPr lang="fr-FR" sz="2800" b="1" dirty="0">
                  <a:latin typeface="Times New Roman" panose="02020603050405020304" pitchFamily="18" charset="0"/>
                  <a:cs typeface="Times New Roman" panose="02020603050405020304" pitchFamily="18" charset="0"/>
                </a:rPr>
                <a:t>BADR</a:t>
              </a:r>
            </a:p>
          </p:txBody>
        </p:sp>
        <p:sp>
          <p:nvSpPr>
            <p:cNvPr id="8" name="Rectangle : coins arrondis 7">
              <a:extLst>
                <a:ext uri="{FF2B5EF4-FFF2-40B4-BE49-F238E27FC236}">
                  <a16:creationId xmlns:a16="http://schemas.microsoft.com/office/drawing/2014/main" id="{711F1CAE-39C8-E9AA-3879-1406AA337D57}"/>
                </a:ext>
              </a:extLst>
            </p:cNvPr>
            <p:cNvSpPr/>
            <p:nvPr/>
          </p:nvSpPr>
          <p:spPr>
            <a:xfrm>
              <a:off x="3762531" y="2833141"/>
              <a:ext cx="5921115" cy="1274164"/>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grpSp>
      <p:sp>
        <p:nvSpPr>
          <p:cNvPr id="10" name="ZoneTexte 9">
            <a:extLst>
              <a:ext uri="{FF2B5EF4-FFF2-40B4-BE49-F238E27FC236}">
                <a16:creationId xmlns:a16="http://schemas.microsoft.com/office/drawing/2014/main" id="{FFD3DEC2-1C10-3A2E-EC6B-A75AC33DB8F2}"/>
              </a:ext>
            </a:extLst>
          </p:cNvPr>
          <p:cNvSpPr txBox="1"/>
          <p:nvPr/>
        </p:nvSpPr>
        <p:spPr>
          <a:xfrm>
            <a:off x="1248945" y="4968212"/>
            <a:ext cx="2045753" cy="954107"/>
          </a:xfrm>
          <a:prstGeom prst="rect">
            <a:avLst/>
          </a:prstGeom>
          <a:noFill/>
        </p:spPr>
        <p:txBody>
          <a:bodyPr wrap="none" rtlCol="0">
            <a:spAutoFit/>
          </a:bodyPr>
          <a:lstStyle/>
          <a:p>
            <a:pPr algn="ctr" rtl="1"/>
            <a:r>
              <a:rPr lang="ar-DZ" sz="2800" b="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تحت إشراف:</a:t>
            </a:r>
          </a:p>
          <a:p>
            <a:pPr algn="ctr" rtl="1"/>
            <a:r>
              <a:rPr lang="ar-DZ" sz="2800" b="1" dirty="0">
                <a:latin typeface="Times New Roman" panose="02020603050405020304" pitchFamily="18" charset="0"/>
                <a:cs typeface="Times New Roman" panose="02020603050405020304" pitchFamily="18" charset="0"/>
              </a:rPr>
              <a:t>د. </a:t>
            </a:r>
            <a:r>
              <a:rPr lang="ar-DZ" sz="2800" b="1" dirty="0" err="1">
                <a:latin typeface="Times New Roman" panose="02020603050405020304" pitchFamily="18" charset="0"/>
                <a:cs typeface="Times New Roman" panose="02020603050405020304" pitchFamily="18" charset="0"/>
              </a:rPr>
              <a:t>بنشني</a:t>
            </a:r>
            <a:r>
              <a:rPr lang="ar-DZ" sz="2800" b="1" dirty="0">
                <a:latin typeface="Times New Roman" panose="02020603050405020304" pitchFamily="18" charset="0"/>
                <a:cs typeface="Times New Roman" panose="02020603050405020304" pitchFamily="18" charset="0"/>
              </a:rPr>
              <a:t> يوسف</a:t>
            </a:r>
            <a:endParaRPr lang="fr-FR" sz="2800" b="1" dirty="0">
              <a:latin typeface="Times New Roman" panose="02020603050405020304" pitchFamily="18" charset="0"/>
              <a:cs typeface="Times New Roman" panose="02020603050405020304" pitchFamily="18" charset="0"/>
            </a:endParaRPr>
          </a:p>
        </p:txBody>
      </p:sp>
      <p:sp>
        <p:nvSpPr>
          <p:cNvPr id="11" name="ZoneTexte 10">
            <a:extLst>
              <a:ext uri="{FF2B5EF4-FFF2-40B4-BE49-F238E27FC236}">
                <a16:creationId xmlns:a16="http://schemas.microsoft.com/office/drawing/2014/main" id="{A665D074-0A7D-8B00-028A-7C84B68E96ED}"/>
              </a:ext>
            </a:extLst>
          </p:cNvPr>
          <p:cNvSpPr txBox="1"/>
          <p:nvPr/>
        </p:nvSpPr>
        <p:spPr>
          <a:xfrm>
            <a:off x="4438148" y="4968211"/>
            <a:ext cx="2619628" cy="954107"/>
          </a:xfrm>
          <a:prstGeom prst="rect">
            <a:avLst/>
          </a:prstGeom>
          <a:noFill/>
        </p:spPr>
        <p:txBody>
          <a:bodyPr wrap="none" rtlCol="0">
            <a:spAutoFit/>
          </a:bodyPr>
          <a:lstStyle/>
          <a:p>
            <a:pPr algn="ctr" rtl="1"/>
            <a:r>
              <a:rPr lang="ar-DZ" sz="2800" b="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من تقديم الطالبة:</a:t>
            </a:r>
          </a:p>
          <a:p>
            <a:pPr algn="ctr" rtl="1"/>
            <a:r>
              <a:rPr lang="ar-DZ" sz="2800" b="1" dirty="0">
                <a:latin typeface="Times New Roman" panose="02020603050405020304" pitchFamily="18" charset="0"/>
                <a:cs typeface="Times New Roman" panose="02020603050405020304" pitchFamily="18" charset="0"/>
              </a:rPr>
              <a:t>بن عثمان فاطمة أمال</a:t>
            </a:r>
            <a:endParaRPr lang="fr-FR" sz="2800" b="1" dirty="0">
              <a:latin typeface="Times New Roman" panose="02020603050405020304" pitchFamily="18" charset="0"/>
              <a:cs typeface="Times New Roman" panose="02020603050405020304" pitchFamily="18" charset="0"/>
            </a:endParaRPr>
          </a:p>
        </p:txBody>
      </p:sp>
      <p:graphicFrame>
        <p:nvGraphicFramePr>
          <p:cNvPr id="15" name="Tableau 15">
            <a:extLst>
              <a:ext uri="{FF2B5EF4-FFF2-40B4-BE49-F238E27FC236}">
                <a16:creationId xmlns:a16="http://schemas.microsoft.com/office/drawing/2014/main" id="{4726AE22-6511-9231-15AB-C41D8C6E8E23}"/>
              </a:ext>
            </a:extLst>
          </p:cNvPr>
          <p:cNvGraphicFramePr>
            <a:graphicFrameLocks noGrp="1"/>
          </p:cNvGraphicFramePr>
          <p:nvPr>
            <p:extLst>
              <p:ext uri="{D42A27DB-BD31-4B8C-83A1-F6EECF244321}">
                <p14:modId xmlns:p14="http://schemas.microsoft.com/office/powerpoint/2010/main" val="503158693"/>
              </p:ext>
            </p:extLst>
          </p:nvPr>
        </p:nvGraphicFramePr>
        <p:xfrm>
          <a:off x="1683961" y="6370820"/>
          <a:ext cx="8128000" cy="487180"/>
        </p:xfrm>
        <a:graphic>
          <a:graphicData uri="http://schemas.openxmlformats.org/drawingml/2006/table">
            <a:tbl>
              <a:tblPr firstRow="1" bandRow="1">
                <a:tableStyleId>{D113A9D2-9D6B-4929-AA2D-F23B5EE8CBE7}</a:tableStyleId>
              </a:tblPr>
              <a:tblGrid>
                <a:gridCol w="8128000">
                  <a:extLst>
                    <a:ext uri="{9D8B030D-6E8A-4147-A177-3AD203B41FA5}">
                      <a16:colId xmlns:a16="http://schemas.microsoft.com/office/drawing/2014/main" val="1789536943"/>
                    </a:ext>
                  </a:extLst>
                </a:gridCol>
              </a:tblGrid>
              <a:tr h="487180">
                <a:tc>
                  <a:txBody>
                    <a:bodyPr/>
                    <a:lstStyle/>
                    <a:p>
                      <a:pPr algn="ctr" rtl="1"/>
                      <a:r>
                        <a:rPr lang="ar-DZ" sz="2400" dirty="0">
                          <a:latin typeface="Times New Roman" panose="02020603050405020304" pitchFamily="18" charset="0"/>
                          <a:cs typeface="Times New Roman" panose="02020603050405020304" pitchFamily="18" charset="0"/>
                        </a:rPr>
                        <a:t>تقدم يوم: 2023/06/24</a:t>
                      </a:r>
                      <a:endParaRPr lang="fr-FR" sz="2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776605762"/>
                  </a:ext>
                </a:extLst>
              </a:tr>
            </a:tbl>
          </a:graphicData>
        </a:graphic>
      </p:graphicFrame>
    </p:spTree>
    <p:extLst>
      <p:ext uri="{BB962C8B-B14F-4D97-AF65-F5344CB8AC3E}">
        <p14:creationId xmlns:p14="http://schemas.microsoft.com/office/powerpoint/2010/main" val="1160294368"/>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FE762D4-090D-B420-29E1-555C7721C210}"/>
              </a:ext>
            </a:extLst>
          </p:cNvPr>
          <p:cNvSpPr>
            <a:spLocks noGrp="1"/>
          </p:cNvSpPr>
          <p:nvPr>
            <p:ph idx="1"/>
          </p:nvPr>
        </p:nvSpPr>
        <p:spPr>
          <a:xfrm>
            <a:off x="959370" y="697042"/>
            <a:ext cx="11062742" cy="5853659"/>
          </a:xfrm>
        </p:spPr>
        <p:txBody>
          <a:bodyPr>
            <a:normAutofit/>
          </a:bodyPr>
          <a:lstStyle/>
          <a:p>
            <a:pPr marL="0" indent="0" algn="ctr" rtl="1">
              <a:lnSpc>
                <a:spcPct val="150000"/>
              </a:lnSpc>
              <a:buNone/>
            </a:pPr>
            <a:endParaRPr lang="ar-DZ" sz="3200" b="1" dirty="0">
              <a:latin typeface="Times New Roman" panose="02020603050405020304" pitchFamily="18" charset="0"/>
              <a:cs typeface="Times New Roman" panose="02020603050405020304" pitchFamily="18" charset="0"/>
            </a:endParaRPr>
          </a:p>
          <a:p>
            <a:pPr marL="0" indent="0" algn="ctr" rtl="1">
              <a:lnSpc>
                <a:spcPct val="150000"/>
              </a:lnSpc>
              <a:buNone/>
            </a:pPr>
            <a:r>
              <a:rPr lang="ar-DZ" sz="4400" b="1" i="0" u="none" strike="noStrike" baseline="0" dirty="0">
                <a:latin typeface="Times New Roman" panose="02020603050405020304" pitchFamily="18" charset="0"/>
                <a:cs typeface="Times New Roman" panose="02020603050405020304" pitchFamily="18" charset="0"/>
              </a:rPr>
              <a:t>تسعير المنتجات والخدمات المصرفية في بنك بدر: </a:t>
            </a:r>
            <a:endParaRPr lang="ar-DZ" sz="4400" b="0" i="0" u="none" strike="noStrike" baseline="0" dirty="0">
              <a:latin typeface="Times New Roman" panose="02020603050405020304" pitchFamily="18" charset="0"/>
              <a:cs typeface="Times New Roman" panose="02020603050405020304" pitchFamily="18" charset="0"/>
            </a:endParaRPr>
          </a:p>
          <a:p>
            <a:pPr marL="0" indent="0" algn="ctr" rtl="1">
              <a:lnSpc>
                <a:spcPct val="150000"/>
              </a:lnSpc>
              <a:buNone/>
            </a:pPr>
            <a:r>
              <a:rPr lang="ar-DZ" sz="3200" b="0" i="0" u="none" strike="noStrike" baseline="0" dirty="0">
                <a:solidFill>
                  <a:schemeClr val="tx1"/>
                </a:solidFill>
                <a:latin typeface="Times New Roman" panose="02020603050405020304" pitchFamily="18" charset="0"/>
                <a:cs typeface="Times New Roman" panose="02020603050405020304" pitchFamily="18" charset="0"/>
              </a:rPr>
              <a:t>لتسليط الضوء على عملية التسعير في بنك الفلاحة والتنمية الريفية لابد من التمييز بين العمليات المدينة الناتجة عن عمليات الإقراض ومنح التسهيلات الائتمانية الأخرى والتي يتم تحديد أسعارها عن طريق مجلس النقد والقرض ولا يجوز للبنك تغييرها، والعمليات الدائنة الناتجة عن عمليات الإيداع والتي يمكن للبنك تغييرها</a:t>
            </a:r>
            <a:r>
              <a:rPr lang="ar-DZ" sz="3200" b="0" i="0" u="none" strike="noStrike" baseline="0" dirty="0">
                <a:latin typeface="Times New Roman" panose="02020603050405020304" pitchFamily="18" charset="0"/>
                <a:cs typeface="Times New Roman" panose="02020603050405020304" pitchFamily="18" charset="0"/>
              </a:rPr>
              <a:t>.</a:t>
            </a:r>
          </a:p>
        </p:txBody>
      </p:sp>
      <p:graphicFrame>
        <p:nvGraphicFramePr>
          <p:cNvPr id="4" name="Tableau 4">
            <a:extLst>
              <a:ext uri="{FF2B5EF4-FFF2-40B4-BE49-F238E27FC236}">
                <a16:creationId xmlns:a16="http://schemas.microsoft.com/office/drawing/2014/main" id="{D4B0ED1D-E2AF-3930-827F-9CB39A689F29}"/>
              </a:ext>
            </a:extLst>
          </p:cNvPr>
          <p:cNvGraphicFramePr>
            <a:graphicFrameLocks noGrp="1"/>
          </p:cNvGraphicFramePr>
          <p:nvPr>
            <p:extLst>
              <p:ext uri="{D42A27DB-BD31-4B8C-83A1-F6EECF244321}">
                <p14:modId xmlns:p14="http://schemas.microsoft.com/office/powerpoint/2010/main" val="3621975699"/>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91272AF8-AE24-D8C5-816F-55FF49C460D8}"/>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37877946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002C28F-1C39-C6BA-29C5-158BE41A40C6}"/>
              </a:ext>
            </a:extLst>
          </p:cNvPr>
          <p:cNvSpPr>
            <a:spLocks noGrp="1"/>
          </p:cNvSpPr>
          <p:nvPr>
            <p:ph idx="1"/>
          </p:nvPr>
        </p:nvSpPr>
        <p:spPr>
          <a:xfrm>
            <a:off x="763665" y="562130"/>
            <a:ext cx="11362544" cy="6295869"/>
          </a:xfrm>
        </p:spPr>
        <p:txBody>
          <a:bodyPr>
            <a:normAutofit lnSpcReduction="10000"/>
          </a:bodyPr>
          <a:lstStyle/>
          <a:p>
            <a:pPr algn="ctr" rtl="1"/>
            <a:r>
              <a:rPr lang="ar-DZ" sz="2400" b="1" i="0" u="none" strike="noStrike" baseline="0" dirty="0">
                <a:latin typeface="Times New Roman" panose="02020603050405020304" pitchFamily="18" charset="0"/>
                <a:cs typeface="Times New Roman" panose="02020603050405020304" pitchFamily="18" charset="0"/>
              </a:rPr>
              <a:t>تسعير الإبداعات لأجل: </a:t>
            </a:r>
            <a:endParaRPr lang="ar-DZ" sz="2400" b="0" i="0" u="none" strike="noStrike" baseline="0" dirty="0">
              <a:latin typeface="Times New Roman" panose="02020603050405020304" pitchFamily="18" charset="0"/>
              <a:cs typeface="Times New Roman" panose="02020603050405020304" pitchFamily="18" charset="0"/>
            </a:endParaRPr>
          </a:p>
          <a:p>
            <a:pPr marL="0" indent="0" algn="ctr" rtl="1">
              <a:buNone/>
            </a:pPr>
            <a:r>
              <a:rPr lang="ar-DZ" sz="2400" b="0" i="0" u="none" strike="noStrike" baseline="0" dirty="0">
                <a:solidFill>
                  <a:schemeClr val="tx1"/>
                </a:solidFill>
                <a:latin typeface="Times New Roman" panose="02020603050405020304" pitchFamily="18" charset="0"/>
                <a:cs typeface="Times New Roman" panose="02020603050405020304" pitchFamily="18" charset="0"/>
              </a:rPr>
              <a:t>يتم تحديد مختلف أسعار الإيداعات في صورة سندات الصندوق من طرف إدارة البنك تبعا للتغيرات الحاصلة في معدلات الفوائد الدائنة بسبب أوضاع السوق المصرفية وحالة الاقتصاد الوطني، حيث يتغير المعدل المرجعي حسب الظروف العامة للبنك،</a:t>
            </a:r>
            <a:endParaRPr lang="fr-FR" sz="2400" dirty="0">
              <a:solidFill>
                <a:schemeClr val="tx1"/>
              </a:solidFill>
              <a:latin typeface="Times New Roman" panose="02020603050405020304" pitchFamily="18" charset="0"/>
              <a:cs typeface="Times New Roman" panose="02020603050405020304" pitchFamily="18" charset="0"/>
            </a:endParaRPr>
          </a:p>
          <a:p>
            <a:pPr marL="0" indent="0" algn="ctr" rtl="1">
              <a:buNone/>
            </a:pPr>
            <a:endParaRPr lang="ar-DZ" sz="2400" b="1" i="0" u="none" strike="noStrike" baseline="0" dirty="0">
              <a:latin typeface="Times New Roman" panose="02020603050405020304" pitchFamily="18" charset="0"/>
              <a:cs typeface="Times New Roman" panose="02020603050405020304" pitchFamily="18" charset="0"/>
            </a:endParaRPr>
          </a:p>
          <a:p>
            <a:pPr algn="ctr" rtl="1"/>
            <a:r>
              <a:rPr lang="ar-DZ" sz="2400" b="1" i="0" u="none" strike="noStrike" baseline="0" dirty="0">
                <a:latin typeface="Times New Roman" panose="02020603050405020304" pitchFamily="18" charset="0"/>
                <a:cs typeface="Times New Roman" panose="02020603050405020304" pitchFamily="18" charset="0"/>
              </a:rPr>
              <a:t>تسعير القروض: </a:t>
            </a:r>
            <a:endParaRPr lang="ar-DZ" sz="2400" dirty="0">
              <a:latin typeface="Times New Roman" panose="02020603050405020304" pitchFamily="18" charset="0"/>
              <a:cs typeface="Times New Roman" panose="02020603050405020304" pitchFamily="18" charset="0"/>
            </a:endParaRPr>
          </a:p>
          <a:p>
            <a:pPr marL="0" indent="0" algn="ctr" rtl="1">
              <a:buNone/>
            </a:pPr>
            <a:r>
              <a:rPr lang="ar-DZ" sz="2400" b="0" i="0" u="none" strike="noStrike" baseline="0" dirty="0">
                <a:solidFill>
                  <a:schemeClr val="tx1"/>
                </a:solidFill>
                <a:latin typeface="Times New Roman" panose="02020603050405020304" pitchFamily="18" charset="0"/>
                <a:cs typeface="Times New Roman" panose="02020603050405020304" pitchFamily="18" charset="0"/>
              </a:rPr>
              <a:t>يتم تحديد معدلات مختلف القروض المصرفية بناء على المعدل المرجعي المحدد من طرف البنك، تشير إلى أن معدل الفائدة المدين يزيد معدل الفائدة الدائن بهامش محدد وهكذا فإن معدل الفائدة الدائنة هو نفسه المعدل المرجعي، في حين معدل الفائدة المدين يساوي المعدل المرجعي مضافا إليه. حيث يتم تسعير القروض الممنوحة إلى الأفراد والمؤسسات بإضافة هامش يتم تحديده من طرف البنك.</a:t>
            </a:r>
          </a:p>
          <a:p>
            <a:pPr algn="ctr" rtl="1"/>
            <a:r>
              <a:rPr lang="ar-DZ" sz="2400" b="1" i="0" u="none" strike="noStrike" baseline="0" dirty="0">
                <a:latin typeface="Times New Roman" panose="02020603050405020304" pitchFamily="18" charset="0"/>
                <a:cs typeface="Times New Roman" panose="02020603050405020304" pitchFamily="18" charset="0"/>
              </a:rPr>
              <a:t>تسعير بعض الخدمات: </a:t>
            </a:r>
            <a:endParaRPr lang="ar-DZ" sz="2400" b="0" i="0" u="none" strike="noStrike" baseline="0" dirty="0">
              <a:latin typeface="Times New Roman" panose="02020603050405020304" pitchFamily="18" charset="0"/>
              <a:cs typeface="Times New Roman" panose="02020603050405020304" pitchFamily="18" charset="0"/>
            </a:endParaRPr>
          </a:p>
          <a:p>
            <a:pPr marL="0" indent="0" algn="ctr" rtl="1">
              <a:buNone/>
            </a:pPr>
            <a:r>
              <a:rPr lang="ar-DZ" sz="2400" b="0" i="0" u="none" strike="noStrike" baseline="0" dirty="0">
                <a:solidFill>
                  <a:schemeClr val="tx1"/>
                </a:solidFill>
                <a:latin typeface="Times New Roman" panose="02020603050405020304" pitchFamily="18" charset="0"/>
                <a:cs typeface="Times New Roman" panose="02020603050405020304" pitchFamily="18" charset="0"/>
              </a:rPr>
              <a:t>مثلا عند تبديل العملات في حالة البيع يكون ربح، أمل في عند تبديل العملات في حالة الشراء تتم مجانا. عمولة سحب تسليم الشبكات السياحية الحج والعمرة يكون بمبلغ مالي محدد.</a:t>
            </a:r>
          </a:p>
          <a:p>
            <a:pPr algn="ctr" rtl="1"/>
            <a:r>
              <a:rPr lang="ar-DZ" sz="2400" b="1" i="0" u="none" strike="noStrike" baseline="0" dirty="0">
                <a:latin typeface="Times New Roman" panose="02020603050405020304" pitchFamily="18" charset="0"/>
                <a:cs typeface="Times New Roman" panose="02020603050405020304" pitchFamily="18" charset="0"/>
              </a:rPr>
              <a:t>الخدمات الآلية:</a:t>
            </a:r>
          </a:p>
          <a:p>
            <a:pPr marL="0" indent="0" algn="ctr" rtl="1">
              <a:buNone/>
            </a:pPr>
            <a:r>
              <a:rPr lang="ar-DZ" sz="2400" b="0" i="0" u="none" strike="noStrike" baseline="0" dirty="0">
                <a:solidFill>
                  <a:schemeClr val="tx1"/>
                </a:solidFill>
                <a:latin typeface="Times New Roman" panose="02020603050405020304" pitchFamily="18" charset="0"/>
                <a:cs typeface="Times New Roman" panose="02020603050405020304" pitchFamily="18" charset="0"/>
              </a:rPr>
              <a:t>عمولة تسليم بطاقة السحب ما بين البنوك لا تتم محانا بل بمبلغ مالي محدد أما في حالة عمولة تحديد أو تغيير بطاقة السحب ما بين النوك فكذلك يكون بمبلغ عدد. وكذلك عمولة إعادة تحديد الرقم الري للعلاقة الألمانية ا تتم مجانا.</a:t>
            </a:r>
            <a:endParaRPr lang="fr-FR"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A038828A-425A-D8B7-1F89-050D7EF1D578}"/>
              </a:ext>
            </a:extLst>
          </p:cNvPr>
          <p:cNvGraphicFramePr>
            <a:graphicFrameLocks noGrp="1"/>
          </p:cNvGraphicFramePr>
          <p:nvPr>
            <p:extLst>
              <p:ext uri="{D42A27DB-BD31-4B8C-83A1-F6EECF244321}">
                <p14:modId xmlns:p14="http://schemas.microsoft.com/office/powerpoint/2010/main" val="3621975699"/>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BBF73614-F609-9B62-7991-B9A88A36BD4A}"/>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12825844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FCC5BA8-E2BB-439A-DD32-7E2CAF86005B}"/>
              </a:ext>
            </a:extLst>
          </p:cNvPr>
          <p:cNvSpPr>
            <a:spLocks noGrp="1"/>
          </p:cNvSpPr>
          <p:nvPr>
            <p:ph idx="1"/>
          </p:nvPr>
        </p:nvSpPr>
        <p:spPr>
          <a:xfrm>
            <a:off x="697874" y="622092"/>
            <a:ext cx="11309247" cy="6235908"/>
          </a:xfrm>
        </p:spPr>
        <p:txBody>
          <a:bodyPr>
            <a:normAutofit fontScale="92500"/>
          </a:bodyPr>
          <a:lstStyle/>
          <a:p>
            <a:pPr algn="ctr" rtl="1">
              <a:lnSpc>
                <a:spcPct val="150000"/>
              </a:lnSpc>
            </a:pPr>
            <a:r>
              <a:rPr lang="ar-DZ" sz="28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دراسة الاتصال والتوزيع والترويج وأثره على الزبون</a:t>
            </a:r>
          </a:p>
          <a:p>
            <a:pPr lvl="1" algn="r" rtl="1">
              <a:lnSpc>
                <a:spcPct val="150000"/>
              </a:lnSpc>
            </a:pPr>
            <a:r>
              <a:rPr lang="ar-DZ" sz="28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الاتصال</a:t>
            </a:r>
          </a:p>
          <a:p>
            <a:pPr marL="0" indent="0" algn="ctr" rtl="1">
              <a:lnSpc>
                <a:spcPct val="150000"/>
              </a:lnSpc>
              <a:buNone/>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والتي تعني تبادل المعلومة المتعلقة بالخدمة بين مقدمي الخدمة والعملاء بشكل سهل ومبسط، بتوفير النماذج المطلوبة تعبئتها والتي تكون سهلة الفهم من قبل الزبائن مع توفير كنيات التعريف، مع شروح بسيطة.</a:t>
            </a:r>
          </a:p>
          <a:p>
            <a:pPr lvl="1" algn="r" rtl="1">
              <a:lnSpc>
                <a:spcPct val="150000"/>
              </a:lnSpc>
            </a:pPr>
            <a:r>
              <a:rPr lang="ar-DZ" sz="28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التوزيع</a:t>
            </a:r>
          </a:p>
          <a:p>
            <a:pPr marL="0" indent="0" algn="ctr" rtl="1">
              <a:lnSpc>
                <a:spcPct val="150000"/>
              </a:lnSpc>
              <a:buNone/>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يقدم بنك الفلاحة والتنمية الريفية منتجاته وخدماته المصرفية من خلال شبكة واسعة من الوكالات المنتشرة عبر كافة التراب الوطني والتي تتجاوز 300 وكالة، وكل مجموعة من الوكالات المحلية للاستغلال تشرف عليها المجموعة الجهوية للاستغلال والتي يبلغ عددها 42 مجموعة وذلك المناطق الجغرافية للبلاد.</a:t>
            </a:r>
            <a:endParaRPr lang="fr-FR"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E55A96C7-27E6-1741-6344-A06D20A5194E}"/>
              </a:ext>
            </a:extLst>
          </p:cNvPr>
          <p:cNvGraphicFramePr>
            <a:graphicFrameLocks noGrp="1"/>
          </p:cNvGraphicFramePr>
          <p:nvPr>
            <p:extLst>
              <p:ext uri="{D42A27DB-BD31-4B8C-83A1-F6EECF244321}">
                <p14:modId xmlns:p14="http://schemas.microsoft.com/office/powerpoint/2010/main" val="1202123629"/>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EDEADA0D-2B7F-376F-B66F-D10ADC2FF8D0}"/>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35656164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1003BC1-A2F7-24E1-734B-9FE47DA4E9FD}"/>
              </a:ext>
            </a:extLst>
          </p:cNvPr>
          <p:cNvSpPr>
            <a:spLocks noGrp="1"/>
          </p:cNvSpPr>
          <p:nvPr>
            <p:ph idx="1"/>
          </p:nvPr>
        </p:nvSpPr>
        <p:spPr>
          <a:xfrm>
            <a:off x="979357" y="577122"/>
            <a:ext cx="11212643" cy="6280878"/>
          </a:xfrm>
        </p:spPr>
        <p:txBody>
          <a:bodyPr>
            <a:normAutofit/>
          </a:bodyPr>
          <a:lstStyle/>
          <a:p>
            <a:pPr marL="0" indent="0" algn="ctr" rtl="1">
              <a:lnSpc>
                <a:spcPct val="150000"/>
              </a:lnSpc>
              <a:buNone/>
            </a:pPr>
            <a:r>
              <a:rPr lang="ar-DZ" sz="3200" b="1" i="0" u="none" strike="noStrike" baseline="0" dirty="0">
                <a:latin typeface="Times New Roman" panose="02020603050405020304" pitchFamily="18" charset="0"/>
                <a:cs typeface="Times New Roman" panose="02020603050405020304" pitchFamily="18" charset="0"/>
              </a:rPr>
              <a:t>الترويج في بنك الفلاحة والتنمية الريفية</a:t>
            </a:r>
          </a:p>
          <a:p>
            <a:pPr marL="0" indent="0" algn="r" rtl="1">
              <a:lnSpc>
                <a:spcPct val="150000"/>
              </a:lnSpc>
              <a:buNone/>
            </a:pPr>
            <a:r>
              <a:rPr lang="ar-DZ" sz="2800" b="0" i="0" u="none" strike="noStrike" baseline="0" dirty="0">
                <a:solidFill>
                  <a:schemeClr val="tx1"/>
                </a:solidFill>
                <a:latin typeface="Times New Roman" panose="02020603050405020304" pitchFamily="18" charset="0"/>
                <a:cs typeface="Times New Roman" panose="02020603050405020304" pitchFamily="18" charset="0"/>
              </a:rPr>
              <a:t>إن الترويج يعتبر أحد العناصر الأساسية في المزيج التسويقي لينك الفلاحة والتنمية الريفية ، ويرجع ذلك إلى الدور الحيوي الذي يلعبه الترويج من تعريف العملاء بخدمات البنك وإقناعهم بمزايا التعامل معه والفائدة التي يمكن أن تتحقق جاء ذلك. يعتمد بنك الفلاحة والتنمية الريفية في ترويجه لخدماته للمصرفية على:</a:t>
            </a:r>
          </a:p>
          <a:p>
            <a:pPr algn="ctr" rtl="1">
              <a:lnSpc>
                <a:spcPct val="150000"/>
              </a:lnSpc>
              <a:buFont typeface="Wingdings" panose="05000000000000000000" pitchFamily="2" charset="2"/>
              <a:buChar char="ü"/>
            </a:pPr>
            <a:r>
              <a:rPr lang="ar-DZ" sz="2800" b="1" i="0" u="none" strike="noStrike" baseline="0" dirty="0">
                <a:solidFill>
                  <a:schemeClr val="tx1"/>
                </a:solidFill>
                <a:latin typeface="Times New Roman" panose="02020603050405020304" pitchFamily="18" charset="0"/>
                <a:cs typeface="Times New Roman" panose="02020603050405020304" pitchFamily="18" charset="0"/>
              </a:rPr>
              <a:t>الإعلان</a:t>
            </a:r>
            <a:endParaRPr lang="ar-DZ" sz="2800" dirty="0">
              <a:solidFill>
                <a:schemeClr val="tx1"/>
              </a:solidFill>
              <a:latin typeface="Times New Roman" panose="02020603050405020304" pitchFamily="18" charset="0"/>
              <a:cs typeface="Times New Roman" panose="02020603050405020304" pitchFamily="18" charset="0"/>
            </a:endParaRPr>
          </a:p>
          <a:p>
            <a:pPr algn="ctr" rtl="1">
              <a:lnSpc>
                <a:spcPct val="150000"/>
              </a:lnSpc>
              <a:buFont typeface="Wingdings" panose="05000000000000000000" pitchFamily="2" charset="2"/>
              <a:buChar char="ü"/>
            </a:pPr>
            <a:r>
              <a:rPr lang="ar-DZ" sz="2800" b="1" i="0" u="none" strike="noStrike" baseline="0" dirty="0">
                <a:solidFill>
                  <a:schemeClr val="tx1"/>
                </a:solidFill>
                <a:latin typeface="Times New Roman" panose="02020603050405020304" pitchFamily="18" charset="0"/>
                <a:cs typeface="Times New Roman" panose="02020603050405020304" pitchFamily="18" charset="0"/>
              </a:rPr>
              <a:t>العلاقات العامة</a:t>
            </a:r>
            <a:endParaRPr lang="fr-FR"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3C9884C6-F774-B147-ED7D-B8CD62DD8A62}"/>
              </a:ext>
            </a:extLst>
          </p:cNvPr>
          <p:cNvGraphicFramePr>
            <a:graphicFrameLocks noGrp="1"/>
          </p:cNvGraphicFramePr>
          <p:nvPr>
            <p:extLst>
              <p:ext uri="{D42A27DB-BD31-4B8C-83A1-F6EECF244321}">
                <p14:modId xmlns:p14="http://schemas.microsoft.com/office/powerpoint/2010/main" val="3621975699"/>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4A4CB5EC-F28E-4B81-E199-AE166F31FA3F}"/>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4140748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5564141-B6ED-0D9C-1169-ACBC7AE9ABB3}"/>
              </a:ext>
            </a:extLst>
          </p:cNvPr>
          <p:cNvSpPr>
            <a:spLocks noGrp="1"/>
          </p:cNvSpPr>
          <p:nvPr>
            <p:ph idx="1"/>
          </p:nvPr>
        </p:nvSpPr>
        <p:spPr>
          <a:xfrm>
            <a:off x="839449" y="577121"/>
            <a:ext cx="11122702" cy="6093502"/>
          </a:xfrm>
        </p:spPr>
        <p:txBody>
          <a:bodyPr>
            <a:normAutofit lnSpcReduction="10000"/>
          </a:bodyPr>
          <a:lstStyle/>
          <a:p>
            <a:pPr marL="0" indent="0" algn="ctr" rtl="1">
              <a:lnSpc>
                <a:spcPct val="150000"/>
              </a:lnSpc>
              <a:buNone/>
            </a:pPr>
            <a:r>
              <a:rPr lang="ar-DZ" sz="3600" b="1" i="0" u="none" strike="noStrike" baseline="0" dirty="0">
                <a:latin typeface="Times New Roman" panose="02020603050405020304" pitchFamily="18" charset="0"/>
                <a:cs typeface="Times New Roman" panose="02020603050405020304" pitchFamily="18" charset="0"/>
              </a:rPr>
              <a:t>دراسة كل من مقدمي الخدمات والعمليات والشواهد المادية</a:t>
            </a:r>
          </a:p>
          <a:p>
            <a:pPr lvl="1" algn="r" rtl="1">
              <a:lnSpc>
                <a:spcPct val="150000"/>
              </a:lnSpc>
              <a:buFont typeface="Wingdings" panose="05000000000000000000" pitchFamily="2" charset="2"/>
              <a:buChar char="q"/>
            </a:pPr>
            <a:r>
              <a:rPr lang="ar-DZ" sz="2400" b="1" i="0" u="none" strike="noStrike" baseline="0" dirty="0">
                <a:latin typeface="Times New Roman" panose="02020603050405020304" pitchFamily="18" charset="0"/>
                <a:cs typeface="Times New Roman" panose="02020603050405020304" pitchFamily="18" charset="0"/>
              </a:rPr>
              <a:t>مقدمي الخدمات والعمليات</a:t>
            </a:r>
          </a:p>
          <a:p>
            <a:pPr marL="0" indent="0" algn="ctr" rtl="1">
              <a:lnSpc>
                <a:spcPct val="150000"/>
              </a:lnSpc>
              <a:buNone/>
            </a:pPr>
            <a:r>
              <a:rPr lang="ar-DZ" sz="2400" b="0" i="0" u="none" strike="noStrike" baseline="0" dirty="0">
                <a:solidFill>
                  <a:schemeClr val="tx1"/>
                </a:solidFill>
                <a:latin typeface="Times New Roman" panose="02020603050405020304" pitchFamily="18" charset="0"/>
                <a:cs typeface="Times New Roman" panose="02020603050405020304" pitchFamily="18" charset="0"/>
              </a:rPr>
              <a:t>في البنوك، تتوفر مجموعة واسعة من الخدمات التي يتم تقديمها للعملاء. عادةً ما يقوم فريق متعدد التخصصات بتقديم هذه الخدمات. هناك عدة أدوار مهمة في البنوك التي تشمل:</a:t>
            </a:r>
          </a:p>
          <a:p>
            <a:pPr algn="ctr" rtl="1">
              <a:lnSpc>
                <a:spcPct val="150000"/>
              </a:lnSpc>
            </a:pPr>
            <a:r>
              <a:rPr lang="ar-DZ" sz="2400" b="1" i="0" u="none" strike="noStrike" baseline="0" dirty="0">
                <a:solidFill>
                  <a:schemeClr val="tx1"/>
                </a:solidFill>
                <a:latin typeface="Times New Roman" panose="02020603050405020304" pitchFamily="18" charset="0"/>
                <a:cs typeface="Times New Roman" panose="02020603050405020304" pitchFamily="18" charset="0"/>
              </a:rPr>
              <a:t>موظفو خدمة العملاء</a:t>
            </a:r>
          </a:p>
          <a:p>
            <a:pPr algn="ctr" rtl="1">
              <a:lnSpc>
                <a:spcPct val="150000"/>
              </a:lnSpc>
            </a:pPr>
            <a:r>
              <a:rPr lang="ar-DZ" sz="2400" b="1" i="0" u="none" strike="noStrike" baseline="0" dirty="0">
                <a:solidFill>
                  <a:schemeClr val="tx1"/>
                </a:solidFill>
                <a:latin typeface="Times New Roman" panose="02020603050405020304" pitchFamily="18" charset="0"/>
                <a:cs typeface="Times New Roman" panose="02020603050405020304" pitchFamily="18" charset="0"/>
              </a:rPr>
              <a:t>المحللون الماليون</a:t>
            </a:r>
          </a:p>
          <a:p>
            <a:pPr algn="ctr" rtl="1">
              <a:lnSpc>
                <a:spcPct val="150000"/>
              </a:lnSpc>
            </a:pPr>
            <a:r>
              <a:rPr lang="ar-DZ" sz="2400" b="1" i="0" u="none" strike="noStrike" baseline="0" dirty="0">
                <a:solidFill>
                  <a:schemeClr val="tx1"/>
                </a:solidFill>
                <a:latin typeface="Times New Roman" panose="02020603050405020304" pitchFamily="18" charset="0"/>
                <a:cs typeface="Times New Roman" panose="02020603050405020304" pitchFamily="18" charset="0"/>
              </a:rPr>
              <a:t>موظفو الائتمان</a:t>
            </a:r>
          </a:p>
          <a:p>
            <a:pPr algn="ctr" rtl="1">
              <a:lnSpc>
                <a:spcPct val="150000"/>
              </a:lnSpc>
            </a:pPr>
            <a:r>
              <a:rPr lang="ar-DZ" sz="2400" b="1" i="0" u="none" strike="noStrike" baseline="0" dirty="0">
                <a:solidFill>
                  <a:schemeClr val="tx1"/>
                </a:solidFill>
                <a:latin typeface="Times New Roman" panose="02020603050405020304" pitchFamily="18" charset="0"/>
                <a:cs typeface="Times New Roman" panose="02020603050405020304" pitchFamily="18" charset="0"/>
              </a:rPr>
              <a:t>موظفو الصرافة</a:t>
            </a:r>
          </a:p>
          <a:p>
            <a:pPr algn="ctr" rtl="1">
              <a:lnSpc>
                <a:spcPct val="150000"/>
              </a:lnSpc>
            </a:pPr>
            <a:r>
              <a:rPr lang="ar-DZ" sz="2400" b="1" i="0" u="none" strike="noStrike" baseline="0" dirty="0">
                <a:solidFill>
                  <a:schemeClr val="tx1"/>
                </a:solidFill>
                <a:latin typeface="Times New Roman" panose="02020603050405020304" pitchFamily="18" charset="0"/>
                <a:cs typeface="Times New Roman" panose="02020603050405020304" pitchFamily="18" charset="0"/>
              </a:rPr>
              <a:t>موظفو إدارة المخاطر</a:t>
            </a:r>
            <a:endParaRPr lang="fr-FR"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D354CF78-FB2A-1FF9-5CFC-02872AFE2198}"/>
              </a:ext>
            </a:extLst>
          </p:cNvPr>
          <p:cNvGraphicFramePr>
            <a:graphicFrameLocks noGrp="1"/>
          </p:cNvGraphicFramePr>
          <p:nvPr>
            <p:extLst>
              <p:ext uri="{D42A27DB-BD31-4B8C-83A1-F6EECF244321}">
                <p14:modId xmlns:p14="http://schemas.microsoft.com/office/powerpoint/2010/main" val="65097454"/>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a:t>
                      </a:r>
                      <a:r>
                        <a:rPr lang="ar-DZ" dirty="0" err="1"/>
                        <a:t>النظرير</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09F35312-F878-4816-D9A0-C3CC8FB16ACE}"/>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12169973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C73D407-66B7-67B5-294F-C3A8FF895EEA}"/>
              </a:ext>
            </a:extLst>
          </p:cNvPr>
          <p:cNvSpPr>
            <a:spLocks noGrp="1"/>
          </p:cNvSpPr>
          <p:nvPr>
            <p:ph idx="1"/>
          </p:nvPr>
        </p:nvSpPr>
        <p:spPr>
          <a:xfrm>
            <a:off x="884420" y="704537"/>
            <a:ext cx="11197654" cy="5936105"/>
          </a:xfrm>
        </p:spPr>
        <p:txBody>
          <a:bodyPr>
            <a:normAutofit/>
          </a:bodyPr>
          <a:lstStyle/>
          <a:p>
            <a:pPr lvl="1" algn="r" rtl="1">
              <a:lnSpc>
                <a:spcPct val="150000"/>
              </a:lnSpc>
              <a:buFont typeface="Wingdings" panose="05000000000000000000" pitchFamily="2" charset="2"/>
              <a:buChar char="q"/>
            </a:pPr>
            <a:r>
              <a:rPr lang="ar-DZ" sz="24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الشواهد المادية</a:t>
            </a:r>
          </a:p>
          <a:p>
            <a:pPr marL="0" indent="0" algn="r" rtl="1">
              <a:lnSpc>
                <a:spcPct val="150000"/>
              </a:lnSpc>
              <a:buNone/>
            </a:pPr>
            <a:r>
              <a:rPr lang="ar-DZ" sz="2400" b="0" i="0" u="none" strike="noStrike" baseline="0" dirty="0">
                <a:solidFill>
                  <a:schemeClr val="tx1"/>
                </a:solidFill>
                <a:latin typeface="Times New Roman" panose="02020603050405020304" pitchFamily="18" charset="0"/>
                <a:cs typeface="Times New Roman" panose="02020603050405020304" pitchFamily="18" charset="0"/>
              </a:rPr>
              <a:t>في البنوك، تتواجد العديد من الشواهد المادية التي تستخدم لتوثيق وتأمين المعاملات المالية وتقديم الخدمات المصرفية. إليك بعض الشواهد المادية الشائعة في البنوك:</a:t>
            </a:r>
          </a:p>
          <a:p>
            <a:pPr lvl="1" algn="r" rtl="1">
              <a:lnSpc>
                <a:spcPct val="150000"/>
              </a:lnSpc>
              <a:buFont typeface="Wingdings" panose="05000000000000000000" pitchFamily="2" charset="2"/>
              <a:buChar char="q"/>
            </a:pPr>
            <a:r>
              <a:rPr lang="ar-DZ" sz="24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الحساب المصرفي</a:t>
            </a:r>
          </a:p>
          <a:p>
            <a:pPr lvl="1" algn="r" rtl="1">
              <a:lnSpc>
                <a:spcPct val="150000"/>
              </a:lnSpc>
              <a:buFont typeface="Wingdings" panose="05000000000000000000" pitchFamily="2" charset="2"/>
              <a:buChar char="q"/>
            </a:pPr>
            <a:r>
              <a:rPr lang="ar-DZ" sz="24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الشيكات</a:t>
            </a:r>
          </a:p>
          <a:p>
            <a:pPr lvl="1" algn="r" rtl="1">
              <a:lnSpc>
                <a:spcPct val="150000"/>
              </a:lnSpc>
              <a:buFont typeface="Wingdings" panose="05000000000000000000" pitchFamily="2" charset="2"/>
              <a:buChar char="q"/>
            </a:pPr>
            <a:r>
              <a:rPr lang="ar-DZ" sz="24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بطاقات الائتمان والخصم</a:t>
            </a:r>
          </a:p>
          <a:p>
            <a:pPr lvl="1" algn="r" rtl="1">
              <a:lnSpc>
                <a:spcPct val="150000"/>
              </a:lnSpc>
              <a:buFont typeface="Wingdings" panose="05000000000000000000" pitchFamily="2" charset="2"/>
              <a:buChar char="q"/>
            </a:pPr>
            <a:r>
              <a:rPr lang="ar-DZ" sz="24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الحوالات البنكية</a:t>
            </a:r>
          </a:p>
          <a:p>
            <a:pPr lvl="1" algn="r" rtl="1">
              <a:lnSpc>
                <a:spcPct val="150000"/>
              </a:lnSpc>
              <a:buFont typeface="Wingdings" panose="05000000000000000000" pitchFamily="2" charset="2"/>
              <a:buChar char="q"/>
            </a:pPr>
            <a:r>
              <a:rPr lang="ar-DZ" sz="24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إشعارات الصرف</a:t>
            </a:r>
          </a:p>
          <a:p>
            <a:pPr lvl="1" algn="r" rtl="1">
              <a:lnSpc>
                <a:spcPct val="150000"/>
              </a:lnSpc>
              <a:buFont typeface="Wingdings" panose="05000000000000000000" pitchFamily="2" charset="2"/>
              <a:buChar char="q"/>
            </a:pPr>
            <a:r>
              <a:rPr lang="ar-DZ" sz="24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الوصلات والفواتير</a:t>
            </a:r>
            <a:endParaRPr lang="fr-FR" sz="2800" dirty="0">
              <a:solidFill>
                <a:schemeClr val="accent1">
                  <a:lumMod val="75000"/>
                </a:schemeClr>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66D61DD8-9B1C-926E-290D-2A260E9D325F}"/>
              </a:ext>
            </a:extLst>
          </p:cNvPr>
          <p:cNvGraphicFramePr>
            <a:graphicFrameLocks noGrp="1"/>
          </p:cNvGraphicFramePr>
          <p:nvPr>
            <p:extLst>
              <p:ext uri="{D42A27DB-BD31-4B8C-83A1-F6EECF244321}">
                <p14:modId xmlns:p14="http://schemas.microsoft.com/office/powerpoint/2010/main" val="3621975699"/>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solidFill>
                  </a:tcPr>
                </a:tc>
                <a:tc>
                  <a:txBody>
                    <a:bodyPr/>
                    <a:lstStyle/>
                    <a:p>
                      <a:pPr algn="ctr" rtl="1"/>
                      <a:r>
                        <a:rPr lang="ar-DZ" dirty="0"/>
                        <a:t>الجانب التطبيقي</a:t>
                      </a:r>
                      <a:endParaRPr lang="fr-FR" dirty="0"/>
                    </a:p>
                  </a:txBody>
                  <a:tcPr>
                    <a:solidFill>
                      <a:schemeClr val="accent5">
                        <a:lumMod val="40000"/>
                        <a:lumOff val="60000"/>
                      </a:schemeClr>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290CF639-0856-7299-ACE4-1E09E86637D2}"/>
              </a:ext>
            </a:extLst>
          </p:cNvPr>
          <p:cNvGraphicFramePr>
            <a:graphicFrameLocks noGrp="1"/>
          </p:cNvGraphicFramePr>
          <p:nvPr>
            <p:extLst>
              <p:ext uri="{D42A27DB-BD31-4B8C-83A1-F6EECF244321}">
                <p14:modId xmlns:p14="http://schemas.microsoft.com/office/powerpoint/2010/main" val="3600571361"/>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22960731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4368653-09CE-6BD9-1D25-778AB9C8EB46}"/>
              </a:ext>
            </a:extLst>
          </p:cNvPr>
          <p:cNvSpPr txBox="1"/>
          <p:nvPr/>
        </p:nvSpPr>
        <p:spPr>
          <a:xfrm>
            <a:off x="824459" y="1369411"/>
            <a:ext cx="11267606" cy="5028364"/>
          </a:xfrm>
          <a:prstGeom prst="rect">
            <a:avLst/>
          </a:prstGeom>
          <a:noFill/>
        </p:spPr>
        <p:txBody>
          <a:bodyPr wrap="square">
            <a:spAutoFit/>
          </a:bodyPr>
          <a:lstStyle/>
          <a:p>
            <a:pPr algn="ctr" rtl="1">
              <a:lnSpc>
                <a:spcPct val="150000"/>
              </a:lnSpc>
            </a:pPr>
            <a:r>
              <a:rPr lang="ar-DZ" b="0" i="0" u="none" strike="noStrike" baseline="0" dirty="0">
                <a:latin typeface="Times New Roman" panose="02020603050405020304" pitchFamily="18" charset="0"/>
                <a:cs typeface="Times New Roman" panose="02020603050405020304" pitchFamily="18" charset="0"/>
              </a:rPr>
              <a:t>يعد الاهتمام بتسويق الخدمات بشكل عام والخدمات البنكية بشكل خاص واحدا من أهم الاتجاهات الحديثة التي شهدت توسعا كبيرا في السنوات الأخيرة في مختلف المجتمعات، حيث أن الأمر لم يعد يقتصر على تقديم المنتجات والخدمات البنكية بشكل واسع فحسب وإنما يتعدى ذلك إلى البحث على الأساليب والطرق التي يجب أن يتم بها اتخاذ القرارات. وباعتبار أن البنك نظاما مفتوحا يتأثر ويؤثر في البيئة التي يعيش فيها فقد تزايد تأثره بتلك البيئة سواء كانت داخلية أو خارجية، حيث يعتبر الزبون جزءا هاما منها والذي لم يعد يرضى بما يقدم إليه، بل أصبح يفرض شروطه ورغباته، ويرجع ذلك إلى زيادة الخيارات أمامه بسبب المنافسة التي أضحت السوق المصرفية تشهدها.</a:t>
            </a:r>
          </a:p>
          <a:p>
            <a:pPr algn="ctr" rtl="1">
              <a:lnSpc>
                <a:spcPct val="150000"/>
              </a:lnSpc>
            </a:pPr>
            <a:r>
              <a:rPr lang="ar-DZ" b="0" i="0" u="none" strike="noStrike" baseline="0" dirty="0">
                <a:latin typeface="Times New Roman" panose="02020603050405020304" pitchFamily="18" charset="0"/>
                <a:cs typeface="Times New Roman" panose="02020603050405020304" pitchFamily="18" charset="0"/>
              </a:rPr>
              <a:t>ولهذا أصبح من الضروري على البنوك أن تهتم بدراسة سلوك الزبون من أجل القيام بالجهود اللازمة لتعريفه بالخدمات المعروضة وإبراز مواصفاتها ومزاياها والمضمون المنفعي الذي تحتويه هذه الخدمات والحاجات التي يمكن أن تلبيها ومن ثم دفع الزبائن إلى اتخاذ قراراتهم بالتعامل مع البنك، وهذا يتحقق من خلال تصميم مزيج تسويقي يتناسب مع التغيرات المستمرة التي تواجه تلك الاحتياجات والذي لم يعد يتمثل في العناصر الأربعة المعروفة فقط وإنما تمدد ليصبح متكونا من سبع عناصر والتي تتمثل في: المنتج (الخدمة)، التسعير، الاتصال، التوزيع، الترويج،، العمليات، الشواهد المادية.</a:t>
            </a:r>
            <a:endParaRPr lang="ar-DZ" dirty="0">
              <a:latin typeface="Times New Roman" panose="02020603050405020304" pitchFamily="18" charset="0"/>
              <a:cs typeface="Times New Roman" panose="02020603050405020304" pitchFamily="18" charset="0"/>
            </a:endParaRPr>
          </a:p>
          <a:p>
            <a:pPr algn="ctr" rtl="1">
              <a:lnSpc>
                <a:spcPct val="150000"/>
              </a:lnSpc>
            </a:pPr>
            <a:r>
              <a:rPr lang="ar-DZ" b="0" i="0" u="none" strike="noStrike" baseline="0" dirty="0">
                <a:latin typeface="Times New Roman" panose="02020603050405020304" pitchFamily="18" charset="0"/>
                <a:cs typeface="Times New Roman" panose="02020603050405020304" pitchFamily="18" charset="0"/>
              </a:rPr>
              <a:t>حيث أنه لا يجب أن يتوقف النشاط التسويقي للبنوك عند إنتاج الخدمة البنكية وتحديد سعرها وطرق ومنافذ توزيعها وترويجها بل يتعين الاهتمام بالعناصر الثلاثة المضافة لهذا المزيج في إطار خطة تسويقية متكاملة تشمل كافة الجهود المتعلقة بفن التأثير على الزبائن وإثارة اهتمامهم وإقناعهم على سلوك إيجابي اتجاه البنك وخدماته.</a:t>
            </a:r>
            <a:endParaRPr lang="fr-FR" dirty="0"/>
          </a:p>
        </p:txBody>
      </p:sp>
      <p:sp>
        <p:nvSpPr>
          <p:cNvPr id="9" name="Titre 1">
            <a:extLst>
              <a:ext uri="{FF2B5EF4-FFF2-40B4-BE49-F238E27FC236}">
                <a16:creationId xmlns:a16="http://schemas.microsoft.com/office/drawing/2014/main" id="{10F6AE35-E689-BF51-33B4-11AFD4BA7C1E}"/>
              </a:ext>
            </a:extLst>
          </p:cNvPr>
          <p:cNvSpPr>
            <a:spLocks noGrp="1"/>
          </p:cNvSpPr>
          <p:nvPr>
            <p:ph type="title"/>
          </p:nvPr>
        </p:nvSpPr>
        <p:spPr>
          <a:xfrm>
            <a:off x="1657661" y="396240"/>
            <a:ext cx="9601200" cy="1485900"/>
          </a:xfrm>
        </p:spPr>
        <p:txBody>
          <a:bodyPr anchor="ctr">
            <a:normAutofit/>
          </a:bodyPr>
          <a:lstStyle/>
          <a:p>
            <a:pPr algn="ctr" rtl="1"/>
            <a:r>
              <a:rPr lang="ar-DZ" sz="6600" b="1" dirty="0">
                <a:latin typeface="Times New Roman" panose="02020603050405020304" pitchFamily="18" charset="0"/>
                <a:cs typeface="Times New Roman" panose="02020603050405020304" pitchFamily="18" charset="0"/>
              </a:rPr>
              <a:t>الخــــــاتمة</a:t>
            </a:r>
            <a:endParaRPr lang="fr-FR" sz="6600" b="1" dirty="0">
              <a:latin typeface="Times New Roman" panose="02020603050405020304" pitchFamily="18" charset="0"/>
              <a:cs typeface="Times New Roman" panose="02020603050405020304" pitchFamily="18" charset="0"/>
            </a:endParaRPr>
          </a:p>
        </p:txBody>
      </p:sp>
      <p:graphicFrame>
        <p:nvGraphicFramePr>
          <p:cNvPr id="10" name="Tableau 7">
            <a:extLst>
              <a:ext uri="{FF2B5EF4-FFF2-40B4-BE49-F238E27FC236}">
                <a16:creationId xmlns:a16="http://schemas.microsoft.com/office/drawing/2014/main" id="{426D2524-DD3E-90C0-010E-61B0144AB2E6}"/>
              </a:ext>
            </a:extLst>
          </p:cNvPr>
          <p:cNvGraphicFramePr>
            <a:graphicFrameLocks noGrp="1"/>
          </p:cNvGraphicFramePr>
          <p:nvPr>
            <p:extLst>
              <p:ext uri="{D42A27DB-BD31-4B8C-83A1-F6EECF244321}">
                <p14:modId xmlns:p14="http://schemas.microsoft.com/office/powerpoint/2010/main" val="2947524573"/>
              </p:ext>
            </p:extLst>
          </p:nvPr>
        </p:nvGraphicFramePr>
        <p:xfrm>
          <a:off x="71869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31307173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2F3CEA-EDD4-E989-B67C-EFB4ADE76EF6}"/>
              </a:ext>
            </a:extLst>
          </p:cNvPr>
          <p:cNvSpPr>
            <a:spLocks noGrp="1"/>
          </p:cNvSpPr>
          <p:nvPr>
            <p:ph type="title"/>
          </p:nvPr>
        </p:nvSpPr>
        <p:spPr>
          <a:xfrm>
            <a:off x="1371600" y="0"/>
            <a:ext cx="9601200" cy="1485900"/>
          </a:xfrm>
        </p:spPr>
        <p:txBody>
          <a:bodyPr anchor="ctr"/>
          <a:lstStyle/>
          <a:p>
            <a:pPr algn="ctr" rtl="1"/>
            <a:r>
              <a:rPr lang="ar-DZ" b="1" dirty="0">
                <a:latin typeface="Times New Roman" panose="02020603050405020304" pitchFamily="18" charset="0"/>
                <a:cs typeface="Times New Roman" panose="02020603050405020304" pitchFamily="18" charset="0"/>
              </a:rPr>
              <a:t>خطة</a:t>
            </a:r>
            <a:r>
              <a:rPr lang="ar-DZ" dirty="0">
                <a:latin typeface="Times New Roman" panose="02020603050405020304" pitchFamily="18" charset="0"/>
                <a:cs typeface="Times New Roman" panose="02020603050405020304" pitchFamily="18" charset="0"/>
              </a:rPr>
              <a:t> </a:t>
            </a:r>
            <a:r>
              <a:rPr lang="ar-DZ" b="1" dirty="0">
                <a:latin typeface="Times New Roman" panose="02020603050405020304" pitchFamily="18" charset="0"/>
                <a:cs typeface="Times New Roman" panose="02020603050405020304" pitchFamily="18" charset="0"/>
              </a:rPr>
              <a:t>التقديـــــــم</a:t>
            </a:r>
            <a:endParaRPr lang="fr-FR" b="1" dirty="0">
              <a:latin typeface="Times New Roman" panose="02020603050405020304" pitchFamily="18" charset="0"/>
              <a:cs typeface="Times New Roman" panose="02020603050405020304" pitchFamily="18" charset="0"/>
            </a:endParaRPr>
          </a:p>
        </p:txBody>
      </p:sp>
      <p:sp>
        <p:nvSpPr>
          <p:cNvPr id="4" name="ZoneTexte 3">
            <a:extLst>
              <a:ext uri="{FF2B5EF4-FFF2-40B4-BE49-F238E27FC236}">
                <a16:creationId xmlns:a16="http://schemas.microsoft.com/office/drawing/2014/main" id="{EEEE9437-D0A2-EF27-5BCB-84B4099A98CD}"/>
              </a:ext>
            </a:extLst>
          </p:cNvPr>
          <p:cNvSpPr txBox="1"/>
          <p:nvPr/>
        </p:nvSpPr>
        <p:spPr>
          <a:xfrm>
            <a:off x="1633928" y="1083350"/>
            <a:ext cx="9968459" cy="5049011"/>
          </a:xfrm>
          <a:prstGeom prst="rect">
            <a:avLst/>
          </a:prstGeom>
          <a:noFill/>
        </p:spPr>
        <p:txBody>
          <a:bodyPr wrap="square" rtlCol="0" anchor="ctr">
            <a:spAutoFit/>
          </a:bodyPr>
          <a:lstStyle/>
          <a:p>
            <a:pPr marL="285750" indent="-285750" algn="ctr" rtl="1">
              <a:lnSpc>
                <a:spcPct val="150000"/>
              </a:lnSpc>
              <a:buFont typeface="Wingdings" panose="05000000000000000000" pitchFamily="2" charset="2"/>
              <a:buChar char="Ø"/>
            </a:pPr>
            <a:r>
              <a:rPr lang="ar-DZ" sz="4400" b="1" dirty="0">
                <a:latin typeface="Times New Roman" panose="02020603050405020304" pitchFamily="18" charset="0"/>
                <a:cs typeface="Times New Roman" panose="02020603050405020304" pitchFamily="18" charset="0"/>
              </a:rPr>
              <a:t>مقدمة</a:t>
            </a:r>
          </a:p>
          <a:p>
            <a:pPr marL="285750" indent="-285750" algn="ctr" rtl="1">
              <a:lnSpc>
                <a:spcPct val="150000"/>
              </a:lnSpc>
              <a:buFont typeface="Wingdings" panose="05000000000000000000" pitchFamily="2" charset="2"/>
              <a:buChar char="Ø"/>
            </a:pPr>
            <a:r>
              <a:rPr lang="ar-DZ" sz="4400" b="1" dirty="0">
                <a:latin typeface="Times New Roman" panose="02020603050405020304" pitchFamily="18" charset="0"/>
                <a:cs typeface="Times New Roman" panose="02020603050405020304" pitchFamily="18" charset="0"/>
              </a:rPr>
              <a:t>الإشكالية</a:t>
            </a:r>
          </a:p>
          <a:p>
            <a:pPr marL="285750" indent="-285750" algn="ctr" rtl="1">
              <a:lnSpc>
                <a:spcPct val="150000"/>
              </a:lnSpc>
              <a:buFont typeface="Wingdings" panose="05000000000000000000" pitchFamily="2" charset="2"/>
              <a:buChar char="Ø"/>
            </a:pPr>
            <a:r>
              <a:rPr lang="ar-DZ" sz="4400" b="1" dirty="0">
                <a:latin typeface="Times New Roman" panose="02020603050405020304" pitchFamily="18" charset="0"/>
                <a:cs typeface="Times New Roman" panose="02020603050405020304" pitchFamily="18" charset="0"/>
              </a:rPr>
              <a:t>الجانب النظري</a:t>
            </a:r>
          </a:p>
          <a:p>
            <a:pPr marL="285750" indent="-285750" algn="ctr" rtl="1">
              <a:lnSpc>
                <a:spcPct val="150000"/>
              </a:lnSpc>
              <a:buFont typeface="Wingdings" panose="05000000000000000000" pitchFamily="2" charset="2"/>
              <a:buChar char="Ø"/>
            </a:pPr>
            <a:r>
              <a:rPr lang="ar-DZ" sz="4400" b="1" dirty="0">
                <a:latin typeface="Times New Roman" panose="02020603050405020304" pitchFamily="18" charset="0"/>
                <a:cs typeface="Times New Roman" panose="02020603050405020304" pitchFamily="18" charset="0"/>
              </a:rPr>
              <a:t>الجانب التطبيقي</a:t>
            </a:r>
          </a:p>
          <a:p>
            <a:pPr marL="285750" indent="-285750" algn="ctr" rtl="1">
              <a:lnSpc>
                <a:spcPct val="150000"/>
              </a:lnSpc>
              <a:buFont typeface="Wingdings" panose="05000000000000000000" pitchFamily="2" charset="2"/>
              <a:buChar char="Ø"/>
            </a:pPr>
            <a:r>
              <a:rPr lang="ar-DZ" sz="4400" b="1" dirty="0">
                <a:latin typeface="Times New Roman" panose="02020603050405020304" pitchFamily="18" charset="0"/>
                <a:cs typeface="Times New Roman" panose="02020603050405020304" pitchFamily="18" charset="0"/>
              </a:rPr>
              <a:t>الخاتمة</a:t>
            </a:r>
            <a:endParaRPr lang="fr-FR" sz="4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575539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E1DF50-41A4-CF68-FBD7-0DFB1BB864A9}"/>
              </a:ext>
            </a:extLst>
          </p:cNvPr>
          <p:cNvSpPr>
            <a:spLocks noGrp="1"/>
          </p:cNvSpPr>
          <p:nvPr>
            <p:ph type="title"/>
          </p:nvPr>
        </p:nvSpPr>
        <p:spPr>
          <a:xfrm>
            <a:off x="1328647" y="430468"/>
            <a:ext cx="9601200" cy="1485900"/>
          </a:xfrm>
        </p:spPr>
        <p:txBody>
          <a:bodyPr anchor="ctr">
            <a:normAutofit/>
          </a:bodyPr>
          <a:lstStyle/>
          <a:p>
            <a:pPr algn="ctr" rtl="1"/>
            <a:r>
              <a:rPr lang="ar-DZ" sz="6600" b="1" dirty="0">
                <a:latin typeface="Times New Roman" panose="02020603050405020304" pitchFamily="18" charset="0"/>
                <a:cs typeface="Times New Roman" panose="02020603050405020304" pitchFamily="18" charset="0"/>
              </a:rPr>
              <a:t>مقـــــدمـــة</a:t>
            </a:r>
            <a:endParaRPr lang="fr-FR" sz="6600" b="1" dirty="0">
              <a:latin typeface="Times New Roman" panose="02020603050405020304" pitchFamily="18" charset="0"/>
              <a:cs typeface="Times New Roman" panose="02020603050405020304" pitchFamily="18" charset="0"/>
            </a:endParaRPr>
          </a:p>
        </p:txBody>
      </p:sp>
      <p:sp>
        <p:nvSpPr>
          <p:cNvPr id="3" name="Espace réservé du contenu 2">
            <a:extLst>
              <a:ext uri="{FF2B5EF4-FFF2-40B4-BE49-F238E27FC236}">
                <a16:creationId xmlns:a16="http://schemas.microsoft.com/office/drawing/2014/main" id="{83A7C780-E165-680C-0170-CF44611183C1}"/>
              </a:ext>
            </a:extLst>
          </p:cNvPr>
          <p:cNvSpPr>
            <a:spLocks noGrp="1"/>
          </p:cNvSpPr>
          <p:nvPr>
            <p:ph idx="1"/>
          </p:nvPr>
        </p:nvSpPr>
        <p:spPr>
          <a:xfrm>
            <a:off x="1004341" y="974362"/>
            <a:ext cx="10249813" cy="5553048"/>
          </a:xfrm>
        </p:spPr>
        <p:txBody>
          <a:bodyPr anchor="ctr">
            <a:normAutofit/>
          </a:bodyPr>
          <a:lstStyle/>
          <a:p>
            <a:pPr marL="0" indent="0" algn="ctr" rtl="1">
              <a:lnSpc>
                <a:spcPct val="150000"/>
              </a:lnSpc>
              <a:buNone/>
            </a:pPr>
            <a:r>
              <a:rPr lang="ar-DZ" sz="2400" b="0" i="0" u="none" strike="noStrike" baseline="0" dirty="0">
                <a:solidFill>
                  <a:schemeClr val="tx1"/>
                </a:solidFill>
                <a:latin typeface="Times New Roman" panose="02020603050405020304" pitchFamily="18" charset="0"/>
                <a:cs typeface="Times New Roman" panose="02020603050405020304" pitchFamily="18" charset="0"/>
              </a:rPr>
              <a:t>تعتبر البنوك ركيزة أساسية من الركائز التي يبنى عليها أي اقتصاد، فنجاحها في أداء مهامها وفعالياتها تعتبران عاملان ضروريان لتسريع التنمية الاقتصادية فهي تقوم بحفظ الملايين من مدخرات الأفراد والشركات، ومنح بالملايين القروض للمقترضين والاستثمار بالملايين في المشروعات بشكل مباشر أو غير مباشر، فهدفها بصفة عامة هو امداد الاقتصاد بالأموال اللازمة لتنميته وتقدمه وأبرزت متغيرات جديدة تؤكد على أهمية الزبون ونوعية الخدمات المصرفية وطرقة التعامل مع المستهلكين كمعايير هامة في تسويق الخدمات والمنتجات المصرفية وصولا الى التمييز كأساس للمنافسة.</a:t>
            </a:r>
          </a:p>
          <a:p>
            <a:pPr marL="0" indent="0" algn="ctr" rtl="1">
              <a:lnSpc>
                <a:spcPct val="150000"/>
              </a:lnSpc>
              <a:buNone/>
            </a:pPr>
            <a:r>
              <a:rPr lang="ar-DZ" sz="2400" b="0" i="0" u="none" strike="noStrike" baseline="0" dirty="0">
                <a:solidFill>
                  <a:schemeClr val="tx1"/>
                </a:solidFill>
                <a:latin typeface="Times New Roman" panose="02020603050405020304" pitchFamily="18" charset="0"/>
                <a:cs typeface="Times New Roman" panose="02020603050405020304" pitchFamily="18" charset="0"/>
              </a:rPr>
              <a:t>لهذا يعتبر موضوع أثر جودة خدمة البنوك العمومية على رضا الزبون مركز اهتمام المؤسسات البنكية والمالية حاليا.</a:t>
            </a:r>
            <a:endParaRPr lang="fr-FR" sz="2800" dirty="0">
              <a:solidFill>
                <a:schemeClr val="tx1"/>
              </a:solidFill>
            </a:endParaRPr>
          </a:p>
        </p:txBody>
      </p:sp>
      <p:graphicFrame>
        <p:nvGraphicFramePr>
          <p:cNvPr id="4" name="Tableau 7">
            <a:extLst>
              <a:ext uri="{FF2B5EF4-FFF2-40B4-BE49-F238E27FC236}">
                <a16:creationId xmlns:a16="http://schemas.microsoft.com/office/drawing/2014/main" id="{B5954851-CDE8-A0B8-7350-A524175117B9}"/>
              </a:ext>
            </a:extLst>
          </p:cNvPr>
          <p:cNvGraphicFramePr>
            <a:graphicFrameLocks noGrp="1"/>
          </p:cNvGraphicFramePr>
          <p:nvPr>
            <p:extLst>
              <p:ext uri="{D42A27DB-BD31-4B8C-83A1-F6EECF244321}">
                <p14:modId xmlns:p14="http://schemas.microsoft.com/office/powerpoint/2010/main" val="2737294418"/>
              </p:ext>
            </p:extLst>
          </p:nvPr>
        </p:nvGraphicFramePr>
        <p:xfrm>
          <a:off x="682886" y="34228"/>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98809953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168036-DC6F-5D65-9A8C-0EAACBF0F76C}"/>
              </a:ext>
            </a:extLst>
          </p:cNvPr>
          <p:cNvSpPr>
            <a:spLocks noGrp="1"/>
          </p:cNvSpPr>
          <p:nvPr>
            <p:ph type="title"/>
          </p:nvPr>
        </p:nvSpPr>
        <p:spPr/>
        <p:txBody>
          <a:bodyPr anchor="ctr">
            <a:normAutofit/>
          </a:bodyPr>
          <a:lstStyle/>
          <a:p>
            <a:pPr algn="ctr" rtl="1"/>
            <a:r>
              <a:rPr lang="ar-DZ" sz="6600" b="1" dirty="0">
                <a:latin typeface="Times New Roman" panose="02020603050405020304" pitchFamily="18" charset="0"/>
                <a:cs typeface="Times New Roman" panose="02020603050405020304" pitchFamily="18" charset="0"/>
              </a:rPr>
              <a:t>الإشكـــاليـة</a:t>
            </a:r>
            <a:endParaRPr lang="fr-FR" sz="6600" b="1" dirty="0">
              <a:latin typeface="Times New Roman" panose="02020603050405020304" pitchFamily="18" charset="0"/>
              <a:cs typeface="Times New Roman" panose="02020603050405020304" pitchFamily="18" charset="0"/>
            </a:endParaRPr>
          </a:p>
        </p:txBody>
      </p:sp>
      <p:sp>
        <p:nvSpPr>
          <p:cNvPr id="3" name="Espace réservé du contenu 2">
            <a:extLst>
              <a:ext uri="{FF2B5EF4-FFF2-40B4-BE49-F238E27FC236}">
                <a16:creationId xmlns:a16="http://schemas.microsoft.com/office/drawing/2014/main" id="{39A28EE7-3E54-21F5-22AC-053317C70D96}"/>
              </a:ext>
            </a:extLst>
          </p:cNvPr>
          <p:cNvSpPr>
            <a:spLocks noGrp="1"/>
          </p:cNvSpPr>
          <p:nvPr>
            <p:ph idx="1"/>
          </p:nvPr>
        </p:nvSpPr>
        <p:spPr>
          <a:xfrm>
            <a:off x="815926" y="2092569"/>
            <a:ext cx="11376074" cy="3581400"/>
          </a:xfrm>
        </p:spPr>
        <p:txBody>
          <a:bodyPr anchor="ctr">
            <a:normAutofit/>
          </a:bodyPr>
          <a:lstStyle/>
          <a:p>
            <a:pPr marL="0" indent="0" algn="ctr" rtl="1">
              <a:buNone/>
            </a:pPr>
            <a:r>
              <a:rPr lang="ar-DZ" sz="4000" b="0" i="0" u="none" strike="noStrike" baseline="0" dirty="0">
                <a:solidFill>
                  <a:schemeClr val="tx1"/>
                </a:solidFill>
                <a:latin typeface="Times New Roman" panose="02020603050405020304" pitchFamily="18" charset="0"/>
                <a:cs typeface="Times New Roman" panose="02020603050405020304" pitchFamily="18" charset="0"/>
              </a:rPr>
              <a:t>إلى أي مدى يؤدي أثر جودة خدمة البنوك إلى رضا الزبون في بنك البدر؟</a:t>
            </a:r>
            <a:endParaRPr lang="fr-FR" sz="44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7">
            <a:extLst>
              <a:ext uri="{FF2B5EF4-FFF2-40B4-BE49-F238E27FC236}">
                <a16:creationId xmlns:a16="http://schemas.microsoft.com/office/drawing/2014/main" id="{10F11CE4-DE44-C9F9-1689-FD9675ADBD31}"/>
              </a:ext>
            </a:extLst>
          </p:cNvPr>
          <p:cNvGraphicFramePr>
            <a:graphicFrameLocks noGrp="1"/>
          </p:cNvGraphicFramePr>
          <p:nvPr>
            <p:extLst>
              <p:ext uri="{D42A27DB-BD31-4B8C-83A1-F6EECF244321}">
                <p14:modId xmlns:p14="http://schemas.microsoft.com/office/powerpoint/2010/main" val="1668615077"/>
              </p:ext>
            </p:extLst>
          </p:nvPr>
        </p:nvGraphicFramePr>
        <p:xfrm>
          <a:off x="712864" y="2998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158410042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4639B496-A3D2-1511-ACC2-82807E412506}"/>
              </a:ext>
            </a:extLst>
          </p:cNvPr>
          <p:cNvSpPr>
            <a:spLocks noGrp="1"/>
          </p:cNvSpPr>
          <p:nvPr>
            <p:ph type="title"/>
          </p:nvPr>
        </p:nvSpPr>
        <p:spPr>
          <a:xfrm>
            <a:off x="1701383" y="2686050"/>
            <a:ext cx="9601200" cy="1485900"/>
          </a:xfrm>
        </p:spPr>
        <p:txBody>
          <a:bodyPr anchor="ctr">
            <a:normAutofit/>
          </a:bodyPr>
          <a:lstStyle/>
          <a:p>
            <a:pPr algn="ctr"/>
            <a:r>
              <a:rPr lang="ar-DZ" sz="8000" b="1" dirty="0">
                <a:latin typeface="Times New Roman" panose="02020603050405020304" pitchFamily="18" charset="0"/>
                <a:cs typeface="Times New Roman" panose="02020603050405020304" pitchFamily="18" charset="0"/>
              </a:rPr>
              <a:t>الجـــــــانب النظـــــــــري</a:t>
            </a:r>
            <a:endParaRPr lang="fr-FR" sz="8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0581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2A187C4-1F9F-6BC8-C74D-170C9F7C026E}"/>
              </a:ext>
            </a:extLst>
          </p:cNvPr>
          <p:cNvSpPr>
            <a:spLocks noGrp="1"/>
          </p:cNvSpPr>
          <p:nvPr>
            <p:ph idx="1"/>
          </p:nvPr>
        </p:nvSpPr>
        <p:spPr>
          <a:xfrm>
            <a:off x="1239609" y="599608"/>
            <a:ext cx="10712548" cy="2589010"/>
          </a:xfrm>
        </p:spPr>
        <p:txBody>
          <a:bodyPr>
            <a:normAutofit/>
          </a:bodyPr>
          <a:lstStyle/>
          <a:p>
            <a:pPr algn="r" rtl="1">
              <a:lnSpc>
                <a:spcPct val="150000"/>
              </a:lnSpc>
            </a:pPr>
            <a:r>
              <a:rPr lang="ar-DZ" sz="18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مفهوم جودة الخدمة البنكية:</a:t>
            </a:r>
          </a:p>
          <a:p>
            <a:pPr marL="0" indent="0" algn="r" rtl="1">
              <a:lnSpc>
                <a:spcPct val="150000"/>
              </a:lnSpc>
              <a:buNone/>
            </a:pPr>
            <a:r>
              <a:rPr lang="ar-DZ" sz="1800" b="0" i="0" u="none" strike="noStrike" baseline="0" dirty="0">
                <a:solidFill>
                  <a:schemeClr val="tx1"/>
                </a:solidFill>
                <a:latin typeface="Times New Roman" panose="02020603050405020304" pitchFamily="18" charset="0"/>
                <a:cs typeface="Times New Roman" panose="02020603050405020304" pitchFamily="18" charset="0"/>
              </a:rPr>
              <a:t>جودة الخدمات البنكية هي المستوى العام للأداء والتميز الذي يقدمه البنك لعملائه في تقديم الخدمات  المالية والمصرفية. تشمل جودة الخدمات البنكية عدة عناصر تهدف إلى تلبية احتياجات وتوقعات العملاء وتعزيز رضاهم. </a:t>
            </a:r>
          </a:p>
          <a:p>
            <a:pPr algn="r" rtl="1">
              <a:lnSpc>
                <a:spcPct val="150000"/>
              </a:lnSpc>
            </a:pPr>
            <a:r>
              <a:rPr lang="ar-DZ" sz="18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خصائص جودة الخدمة البنكية:</a:t>
            </a:r>
          </a:p>
          <a:p>
            <a:pPr marL="0" indent="0" algn="r" rtl="1">
              <a:lnSpc>
                <a:spcPct val="150000"/>
              </a:lnSpc>
              <a:buNone/>
            </a:pPr>
            <a:r>
              <a:rPr lang="ar-DZ" sz="1800" b="0" i="0" u="none" strike="noStrike" baseline="0" dirty="0">
                <a:solidFill>
                  <a:schemeClr val="tx1"/>
                </a:solidFill>
                <a:latin typeface="Times New Roman" panose="02020603050405020304" pitchFamily="18" charset="0"/>
                <a:cs typeface="Times New Roman" panose="02020603050405020304" pitchFamily="18" charset="0"/>
              </a:rPr>
              <a:t>إليك بعض عناصر جودة الخدمات البنكية:</a:t>
            </a:r>
            <a:endParaRPr lang="ar-DZ" sz="1600" i="0" u="none" strike="noStrike" baseline="0" dirty="0">
              <a:latin typeface="Times New Roman" panose="02020603050405020304" pitchFamily="18" charset="0"/>
              <a:cs typeface="Times New Roman" panose="02020603050405020304" pitchFamily="18" charset="0"/>
            </a:endParaRPr>
          </a:p>
        </p:txBody>
      </p:sp>
      <p:sp>
        <p:nvSpPr>
          <p:cNvPr id="5" name="ZoneTexte 4">
            <a:extLst>
              <a:ext uri="{FF2B5EF4-FFF2-40B4-BE49-F238E27FC236}">
                <a16:creationId xmlns:a16="http://schemas.microsoft.com/office/drawing/2014/main" id="{654162B1-7294-BD98-B7C5-0F7F636F943B}"/>
              </a:ext>
            </a:extLst>
          </p:cNvPr>
          <p:cNvSpPr txBox="1"/>
          <p:nvPr/>
        </p:nvSpPr>
        <p:spPr>
          <a:xfrm>
            <a:off x="7577530" y="3300210"/>
            <a:ext cx="4054838" cy="2958182"/>
          </a:xfrm>
          <a:prstGeom prst="rect">
            <a:avLst/>
          </a:prstGeom>
          <a:noFill/>
        </p:spPr>
        <p:txBody>
          <a:bodyPr wrap="square" rtlCol="0">
            <a:spAutoFit/>
          </a:bodyPr>
          <a:lstStyle/>
          <a:p>
            <a:pPr algn="ctr" rtl="1">
              <a:lnSpc>
                <a:spcPct val="150000"/>
              </a:lnSpc>
              <a:buFont typeface="Wingdings" panose="05000000000000000000" pitchFamily="2" charset="2"/>
              <a:buChar char="ü"/>
            </a:pPr>
            <a:r>
              <a:rPr lang="ar-DZ" sz="3200" b="1" i="0" u="none" strike="noStrike" baseline="0" dirty="0">
                <a:latin typeface="Times New Roman" panose="02020603050405020304" pitchFamily="18" charset="0"/>
                <a:cs typeface="Times New Roman" panose="02020603050405020304" pitchFamily="18" charset="0"/>
              </a:rPr>
              <a:t>الموثوقية</a:t>
            </a:r>
            <a:r>
              <a:rPr lang="ar-DZ" sz="3200" b="1" dirty="0">
                <a:solidFill>
                  <a:schemeClr val="tx1"/>
                </a:solidFill>
                <a:latin typeface="Times New Roman" panose="02020603050405020304" pitchFamily="18" charset="0"/>
                <a:cs typeface="Times New Roman" panose="02020603050405020304" pitchFamily="18" charset="0"/>
              </a:rPr>
              <a:t> </a:t>
            </a:r>
          </a:p>
          <a:p>
            <a:pPr algn="ctr" rtl="1">
              <a:lnSpc>
                <a:spcPct val="150000"/>
              </a:lnSpc>
              <a:buFont typeface="Wingdings" panose="05000000000000000000" pitchFamily="2" charset="2"/>
              <a:buChar char="ü"/>
            </a:pPr>
            <a:r>
              <a:rPr lang="ar-DZ" sz="3200" b="1" i="0" u="none" strike="noStrike" baseline="0" dirty="0">
                <a:latin typeface="Times New Roman" panose="02020603050405020304" pitchFamily="18" charset="0"/>
                <a:cs typeface="Times New Roman" panose="02020603050405020304" pitchFamily="18" charset="0"/>
              </a:rPr>
              <a:t>السرعة</a:t>
            </a:r>
            <a:r>
              <a:rPr lang="ar-DZ" sz="3200" b="1" dirty="0">
                <a:solidFill>
                  <a:schemeClr val="tx1"/>
                </a:solidFill>
                <a:latin typeface="Times New Roman" panose="02020603050405020304" pitchFamily="18" charset="0"/>
                <a:cs typeface="Times New Roman" panose="02020603050405020304" pitchFamily="18" charset="0"/>
              </a:rPr>
              <a:t> </a:t>
            </a:r>
          </a:p>
          <a:p>
            <a:pPr algn="ctr" rtl="1">
              <a:lnSpc>
                <a:spcPct val="150000"/>
              </a:lnSpc>
              <a:buFont typeface="Wingdings" panose="05000000000000000000" pitchFamily="2" charset="2"/>
              <a:buChar char="ü"/>
            </a:pPr>
            <a:r>
              <a:rPr lang="ar-DZ" sz="3200" b="1" i="0" u="none" strike="noStrike" baseline="0" dirty="0">
                <a:latin typeface="Times New Roman" panose="02020603050405020304" pitchFamily="18" charset="0"/>
                <a:cs typeface="Times New Roman" panose="02020603050405020304" pitchFamily="18" charset="0"/>
              </a:rPr>
              <a:t>التواصل</a:t>
            </a:r>
            <a:r>
              <a:rPr lang="ar-DZ" sz="3200" b="1" dirty="0">
                <a:solidFill>
                  <a:schemeClr val="tx1"/>
                </a:solidFill>
                <a:latin typeface="Times New Roman" panose="02020603050405020304" pitchFamily="18" charset="0"/>
                <a:cs typeface="Times New Roman" panose="02020603050405020304" pitchFamily="18" charset="0"/>
              </a:rPr>
              <a:t> </a:t>
            </a:r>
          </a:p>
          <a:p>
            <a:pPr algn="ctr" rtl="1">
              <a:lnSpc>
                <a:spcPct val="150000"/>
              </a:lnSpc>
              <a:buFont typeface="Wingdings" panose="05000000000000000000" pitchFamily="2" charset="2"/>
              <a:buChar char="ü"/>
            </a:pPr>
            <a:r>
              <a:rPr lang="ar-DZ" sz="3200" b="1" i="0" u="none" strike="noStrike" baseline="0" dirty="0">
                <a:latin typeface="Times New Roman" panose="02020603050405020304" pitchFamily="18" charset="0"/>
                <a:cs typeface="Times New Roman" panose="02020603050405020304" pitchFamily="18" charset="0"/>
              </a:rPr>
              <a:t>الاستجابة للاحتياجات</a:t>
            </a:r>
            <a:endParaRPr lang="fr-FR" sz="3200" b="1" dirty="0"/>
          </a:p>
        </p:txBody>
      </p:sp>
      <p:sp>
        <p:nvSpPr>
          <p:cNvPr id="6" name="ZoneTexte 5">
            <a:extLst>
              <a:ext uri="{FF2B5EF4-FFF2-40B4-BE49-F238E27FC236}">
                <a16:creationId xmlns:a16="http://schemas.microsoft.com/office/drawing/2014/main" id="{65552209-AE19-4DB4-A767-B35F39A5C890}"/>
              </a:ext>
            </a:extLst>
          </p:cNvPr>
          <p:cNvSpPr txBox="1"/>
          <p:nvPr/>
        </p:nvSpPr>
        <p:spPr>
          <a:xfrm>
            <a:off x="2176071" y="3669382"/>
            <a:ext cx="4876800" cy="2219838"/>
          </a:xfrm>
          <a:prstGeom prst="rect">
            <a:avLst/>
          </a:prstGeom>
          <a:noFill/>
        </p:spPr>
        <p:txBody>
          <a:bodyPr wrap="square" rtlCol="0">
            <a:spAutoFit/>
          </a:bodyPr>
          <a:lstStyle/>
          <a:p>
            <a:pPr algn="ctr" rtl="1">
              <a:lnSpc>
                <a:spcPct val="150000"/>
              </a:lnSpc>
              <a:buFont typeface="Wingdings" panose="05000000000000000000" pitchFamily="2" charset="2"/>
              <a:buChar char="ü"/>
            </a:pPr>
            <a:r>
              <a:rPr lang="ar-DZ" sz="1800" i="0" u="none" strike="noStrike" baseline="0" dirty="0">
                <a:latin typeface="Times New Roman" panose="02020603050405020304" pitchFamily="18" charset="0"/>
                <a:cs typeface="Times New Roman" panose="02020603050405020304" pitchFamily="18" charset="0"/>
              </a:rPr>
              <a:t> </a:t>
            </a:r>
            <a:r>
              <a:rPr lang="ar-DZ" sz="3200" b="1" i="0" u="none" strike="noStrike" baseline="0" dirty="0">
                <a:latin typeface="Times New Roman" panose="02020603050405020304" pitchFamily="18" charset="0"/>
                <a:cs typeface="Times New Roman" panose="02020603050405020304" pitchFamily="18" charset="0"/>
              </a:rPr>
              <a:t>التخصيص </a:t>
            </a:r>
          </a:p>
          <a:p>
            <a:pPr algn="ctr" rtl="1">
              <a:lnSpc>
                <a:spcPct val="150000"/>
              </a:lnSpc>
              <a:buFont typeface="Wingdings" panose="05000000000000000000" pitchFamily="2" charset="2"/>
              <a:buChar char="ü"/>
            </a:pPr>
            <a:r>
              <a:rPr lang="ar-DZ" sz="3200" b="1" i="0" u="none" strike="noStrike" baseline="0" dirty="0">
                <a:latin typeface="Times New Roman" panose="02020603050405020304" pitchFamily="18" charset="0"/>
                <a:cs typeface="Times New Roman" panose="02020603050405020304" pitchFamily="18" charset="0"/>
              </a:rPr>
              <a:t>الأمان</a:t>
            </a:r>
          </a:p>
          <a:p>
            <a:pPr algn="ctr" rtl="1">
              <a:lnSpc>
                <a:spcPct val="150000"/>
              </a:lnSpc>
              <a:buFont typeface="Wingdings" panose="05000000000000000000" pitchFamily="2" charset="2"/>
              <a:buChar char="ü"/>
            </a:pPr>
            <a:r>
              <a:rPr lang="ar-DZ" sz="3200" b="1" i="0" u="none" strike="noStrike" baseline="0" dirty="0">
                <a:latin typeface="Times New Roman" panose="02020603050405020304" pitchFamily="18" charset="0"/>
                <a:cs typeface="Times New Roman" panose="02020603050405020304" pitchFamily="18" charset="0"/>
              </a:rPr>
              <a:t> التكنولوجيا</a:t>
            </a:r>
            <a:endParaRPr lang="fr-FR" sz="32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7" name="Tableau 7">
            <a:extLst>
              <a:ext uri="{FF2B5EF4-FFF2-40B4-BE49-F238E27FC236}">
                <a16:creationId xmlns:a16="http://schemas.microsoft.com/office/drawing/2014/main" id="{D24B81FA-DCDF-E519-A10F-4E8000512222}"/>
              </a:ext>
            </a:extLst>
          </p:cNvPr>
          <p:cNvGraphicFramePr>
            <a:graphicFrameLocks noGrp="1"/>
          </p:cNvGraphicFramePr>
          <p:nvPr>
            <p:extLst>
              <p:ext uri="{D42A27DB-BD31-4B8C-83A1-F6EECF244321}">
                <p14:modId xmlns:p14="http://schemas.microsoft.com/office/powerpoint/2010/main" val="1904895608"/>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579696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26FA7FB-67DD-590A-D262-856B46EA593F}"/>
              </a:ext>
            </a:extLst>
          </p:cNvPr>
          <p:cNvSpPr>
            <a:spLocks noGrp="1"/>
          </p:cNvSpPr>
          <p:nvPr>
            <p:ph idx="1"/>
          </p:nvPr>
        </p:nvSpPr>
        <p:spPr>
          <a:xfrm>
            <a:off x="809469" y="764498"/>
            <a:ext cx="11107711" cy="6093502"/>
          </a:xfrm>
        </p:spPr>
        <p:txBody>
          <a:bodyPr>
            <a:normAutofit fontScale="92500"/>
          </a:bodyPr>
          <a:lstStyle/>
          <a:p>
            <a:pPr marL="0" indent="0" algn="ctr" rtl="1">
              <a:lnSpc>
                <a:spcPct val="150000"/>
              </a:lnSpc>
              <a:buNone/>
            </a:pPr>
            <a:r>
              <a:rPr lang="ar-DZ" sz="32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تعريف الزبون</a:t>
            </a:r>
          </a:p>
          <a:p>
            <a:pPr marL="0" indent="0" algn="ctr" rtl="1">
              <a:lnSpc>
                <a:spcPct val="150000"/>
              </a:lnSpc>
              <a:buNone/>
            </a:pPr>
            <a:r>
              <a:rPr lang="ar-DZ" sz="3200" b="0" i="0" u="none" strike="noStrike" baseline="0" dirty="0">
                <a:solidFill>
                  <a:schemeClr val="tx1"/>
                </a:solidFill>
                <a:latin typeface="Times New Roman" panose="02020603050405020304" pitchFamily="18" charset="0"/>
                <a:cs typeface="Times New Roman" panose="02020603050405020304" pitchFamily="18" charset="0"/>
              </a:rPr>
              <a:t>الزبون هو فرد أو مؤسسة يقوم بشراء منتجات أو استخدام خدمات معينة من شركة أو مورد. يمكن أيضًا أن يُشار إلى الزبون بمصطلحات أخرى مثل العميل أو المشتري. تعتبر العلاقة بين الشركة والزبون أساسية في بناء الأعمال التجارية الناجحة. يعتبر الزبون المحور الأساسي لأي عمل تجاري، حيث يتم تصميم وتوفير المنتجات أو الخدمات بهدف تلبية احتياجاته وتوقعاته. تختلف أنواع الزبائن وتوجهاتهم واحتياجاتهم من شركة لأخرى ومن صناعة لأخرى. قد يكون الزبون عاملًا فرديًا يبحث عن شراء منتج للاستخدام الشخصي، أو قد يكون عملاً يمثل مؤسسة تجارية تحتاج إلى مشتريات بكميات كبيرة لتلبية احتياجاتها</a:t>
            </a:r>
            <a:endParaRPr lang="fr-FR" sz="36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344A4183-B573-5920-E4EB-BFE53857BA86}"/>
              </a:ext>
            </a:extLst>
          </p:cNvPr>
          <p:cNvGraphicFramePr>
            <a:graphicFrameLocks noGrp="1"/>
          </p:cNvGraphicFramePr>
          <p:nvPr>
            <p:extLst>
              <p:ext uri="{D42A27DB-BD31-4B8C-83A1-F6EECF244321}">
                <p14:modId xmlns:p14="http://schemas.microsoft.com/office/powerpoint/2010/main" val="933918334"/>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lumMod val="40000"/>
                        <a:lumOff val="60000"/>
                      </a:schemeClr>
                    </a:solidFill>
                  </a:tcPr>
                </a:tc>
                <a:tc>
                  <a:txBody>
                    <a:bodyPr/>
                    <a:lstStyle/>
                    <a:p>
                      <a:pPr algn="ctr" rtl="1"/>
                      <a:r>
                        <a:rPr lang="ar-DZ" dirty="0"/>
                        <a:t>الجانب التطبيقي</a:t>
                      </a:r>
                      <a:endParaRPr lang="fr-FR" dirty="0"/>
                    </a:p>
                  </a:txBody>
                  <a:tcPr>
                    <a:solidFill>
                      <a:schemeClr val="accent5"/>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503D9724-1DEA-1825-5D3B-A7590B790966}"/>
              </a:ext>
            </a:extLst>
          </p:cNvPr>
          <p:cNvGraphicFramePr>
            <a:graphicFrameLocks noGrp="1"/>
          </p:cNvGraphicFramePr>
          <p:nvPr>
            <p:extLst>
              <p:ext uri="{D42A27DB-BD31-4B8C-83A1-F6EECF244321}">
                <p14:modId xmlns:p14="http://schemas.microsoft.com/office/powerpoint/2010/main" val="39465925"/>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4186608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9AFE145-0A8B-D5C2-C5BC-B83604CA1CD6}"/>
              </a:ext>
            </a:extLst>
          </p:cNvPr>
          <p:cNvSpPr>
            <a:spLocks noGrp="1"/>
          </p:cNvSpPr>
          <p:nvPr>
            <p:ph idx="1"/>
          </p:nvPr>
        </p:nvSpPr>
        <p:spPr>
          <a:xfrm>
            <a:off x="697875" y="884419"/>
            <a:ext cx="11129364" cy="5651291"/>
          </a:xfrm>
        </p:spPr>
        <p:txBody>
          <a:bodyPr>
            <a:normAutofit/>
          </a:bodyPr>
          <a:lstStyle/>
          <a:p>
            <a:pPr marL="0" indent="0" algn="ctr" rtl="1">
              <a:lnSpc>
                <a:spcPct val="200000"/>
              </a:lnSpc>
              <a:buNone/>
            </a:pPr>
            <a:r>
              <a:rPr lang="ar-DZ" sz="3200" b="1" i="0" u="none" strike="noStrike" baseline="0" dirty="0">
                <a:solidFill>
                  <a:schemeClr val="accent1">
                    <a:lumMod val="75000"/>
                  </a:schemeClr>
                </a:solidFill>
                <a:latin typeface="Times New Roman" panose="02020603050405020304" pitchFamily="18" charset="0"/>
                <a:cs typeface="Times New Roman" panose="02020603050405020304" pitchFamily="18" charset="0"/>
              </a:rPr>
              <a:t>تعريف رضا الزبون</a:t>
            </a:r>
          </a:p>
          <a:p>
            <a:pPr marL="0" indent="0" algn="ctr" rtl="1">
              <a:lnSpc>
                <a:spcPct val="200000"/>
              </a:lnSpc>
              <a:buNone/>
            </a:pPr>
            <a:r>
              <a:rPr lang="ar-DZ" sz="3200" i="0" u="none" strike="noStrike" baseline="0" dirty="0">
                <a:solidFill>
                  <a:schemeClr val="tx1"/>
                </a:solidFill>
                <a:latin typeface="Times New Roman" panose="02020603050405020304" pitchFamily="18" charset="0"/>
                <a:cs typeface="Times New Roman" panose="02020603050405020304" pitchFamily="18" charset="0"/>
              </a:rPr>
              <a:t>لقد تعددت تعاريف رضا الزبون حسب تعدد آراء الباحثين والمفكرين في مجال التسويق،</a:t>
            </a:r>
          </a:p>
          <a:p>
            <a:pPr marL="0" indent="0" algn="ctr" rtl="1">
              <a:lnSpc>
                <a:spcPct val="200000"/>
              </a:lnSpc>
              <a:buNone/>
            </a:pPr>
            <a:r>
              <a:rPr lang="ar-DZ" sz="3200" i="0" u="none" strike="noStrike" baseline="0" dirty="0">
                <a:solidFill>
                  <a:schemeClr val="tx1"/>
                </a:solidFill>
                <a:latin typeface="Times New Roman" panose="02020603050405020304" pitchFamily="18" charset="0"/>
                <a:cs typeface="Times New Roman" panose="02020603050405020304" pitchFamily="18" charset="0"/>
              </a:rPr>
              <a:t>ويعرف رضا الزبون أنه الحالة التي تكون فيها المنفعة أكبر من التضحيات وبالتالي تزداد القيمة ويزداد رضا الزبون.</a:t>
            </a:r>
            <a:endParaRPr lang="fr-FR" sz="36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4">
            <a:extLst>
              <a:ext uri="{FF2B5EF4-FFF2-40B4-BE49-F238E27FC236}">
                <a16:creationId xmlns:a16="http://schemas.microsoft.com/office/drawing/2014/main" id="{1AEB9767-DD16-866B-112A-CC3CB31346C9}"/>
              </a:ext>
            </a:extLst>
          </p:cNvPr>
          <p:cNvGraphicFramePr>
            <a:graphicFrameLocks noGrp="1"/>
          </p:cNvGraphicFramePr>
          <p:nvPr>
            <p:extLst>
              <p:ext uri="{D42A27DB-BD31-4B8C-83A1-F6EECF244321}">
                <p14:modId xmlns:p14="http://schemas.microsoft.com/office/powerpoint/2010/main" val="1252161345"/>
              </p:ext>
            </p:extLst>
          </p:nvPr>
        </p:nvGraphicFramePr>
        <p:xfrm>
          <a:off x="697874" y="-1"/>
          <a:ext cx="11494126" cy="389629"/>
        </p:xfrm>
        <a:graphic>
          <a:graphicData uri="http://schemas.openxmlformats.org/drawingml/2006/table">
            <a:tbl>
              <a:tblPr firstRow="1" bandRow="1">
                <a:tableStyleId>{5940675A-B579-460E-94D1-54222C63F5DA}</a:tableStyleId>
              </a:tblPr>
              <a:tblGrid>
                <a:gridCol w="5747063">
                  <a:extLst>
                    <a:ext uri="{9D8B030D-6E8A-4147-A177-3AD203B41FA5}">
                      <a16:colId xmlns:a16="http://schemas.microsoft.com/office/drawing/2014/main" val="1232027368"/>
                    </a:ext>
                  </a:extLst>
                </a:gridCol>
                <a:gridCol w="5747063">
                  <a:extLst>
                    <a:ext uri="{9D8B030D-6E8A-4147-A177-3AD203B41FA5}">
                      <a16:colId xmlns:a16="http://schemas.microsoft.com/office/drawing/2014/main" val="1870743259"/>
                    </a:ext>
                  </a:extLst>
                </a:gridCol>
              </a:tblGrid>
              <a:tr h="389629">
                <a:tc>
                  <a:txBody>
                    <a:bodyPr/>
                    <a:lstStyle/>
                    <a:p>
                      <a:pPr algn="ctr" rtl="1"/>
                      <a:r>
                        <a:rPr lang="ar-DZ" dirty="0"/>
                        <a:t>الجانب النظري</a:t>
                      </a:r>
                      <a:endParaRPr lang="fr-FR" dirty="0"/>
                    </a:p>
                  </a:txBody>
                  <a:tcPr>
                    <a:solidFill>
                      <a:schemeClr val="accent5">
                        <a:lumMod val="40000"/>
                        <a:lumOff val="60000"/>
                      </a:schemeClr>
                    </a:solidFill>
                  </a:tcPr>
                </a:tc>
                <a:tc>
                  <a:txBody>
                    <a:bodyPr/>
                    <a:lstStyle/>
                    <a:p>
                      <a:pPr algn="ctr" rtl="1"/>
                      <a:r>
                        <a:rPr lang="ar-DZ" dirty="0"/>
                        <a:t>الجانب التطبيقي</a:t>
                      </a:r>
                      <a:endParaRPr lang="fr-FR" dirty="0"/>
                    </a:p>
                  </a:txBody>
                  <a:tcPr>
                    <a:solidFill>
                      <a:schemeClr val="accent5"/>
                    </a:solidFill>
                  </a:tcPr>
                </a:tc>
                <a:extLst>
                  <a:ext uri="{0D108BD9-81ED-4DB2-BD59-A6C34878D82A}">
                    <a16:rowId xmlns:a16="http://schemas.microsoft.com/office/drawing/2014/main" val="674673000"/>
                  </a:ext>
                </a:extLst>
              </a:tr>
            </a:tbl>
          </a:graphicData>
        </a:graphic>
      </p:graphicFrame>
      <p:graphicFrame>
        <p:nvGraphicFramePr>
          <p:cNvPr id="5" name="Tableau 7">
            <a:extLst>
              <a:ext uri="{FF2B5EF4-FFF2-40B4-BE49-F238E27FC236}">
                <a16:creationId xmlns:a16="http://schemas.microsoft.com/office/drawing/2014/main" id="{47382E16-D6D5-093C-E80D-BE14830CB95F}"/>
              </a:ext>
            </a:extLst>
          </p:cNvPr>
          <p:cNvGraphicFramePr>
            <a:graphicFrameLocks noGrp="1"/>
          </p:cNvGraphicFramePr>
          <p:nvPr>
            <p:extLst>
              <p:ext uri="{D42A27DB-BD31-4B8C-83A1-F6EECF244321}">
                <p14:modId xmlns:p14="http://schemas.microsoft.com/office/powerpoint/2010/main" val="39465925"/>
              </p:ext>
            </p:extLst>
          </p:nvPr>
        </p:nvGraphicFramePr>
        <p:xfrm>
          <a:off x="712864" y="0"/>
          <a:ext cx="11479135" cy="396240"/>
        </p:xfrm>
        <a:graphic>
          <a:graphicData uri="http://schemas.openxmlformats.org/drawingml/2006/table">
            <a:tbl>
              <a:tblPr firstRow="1" bandRow="1">
                <a:tableStyleId>{5940675A-B579-460E-94D1-54222C63F5DA}</a:tableStyleId>
              </a:tblPr>
              <a:tblGrid>
                <a:gridCol w="2295827">
                  <a:extLst>
                    <a:ext uri="{9D8B030D-6E8A-4147-A177-3AD203B41FA5}">
                      <a16:colId xmlns:a16="http://schemas.microsoft.com/office/drawing/2014/main" val="4114052262"/>
                    </a:ext>
                  </a:extLst>
                </a:gridCol>
                <a:gridCol w="2295827">
                  <a:extLst>
                    <a:ext uri="{9D8B030D-6E8A-4147-A177-3AD203B41FA5}">
                      <a16:colId xmlns:a16="http://schemas.microsoft.com/office/drawing/2014/main" val="3625655802"/>
                    </a:ext>
                  </a:extLst>
                </a:gridCol>
                <a:gridCol w="2295827">
                  <a:extLst>
                    <a:ext uri="{9D8B030D-6E8A-4147-A177-3AD203B41FA5}">
                      <a16:colId xmlns:a16="http://schemas.microsoft.com/office/drawing/2014/main" val="3590374590"/>
                    </a:ext>
                  </a:extLst>
                </a:gridCol>
                <a:gridCol w="2295827">
                  <a:extLst>
                    <a:ext uri="{9D8B030D-6E8A-4147-A177-3AD203B41FA5}">
                      <a16:colId xmlns:a16="http://schemas.microsoft.com/office/drawing/2014/main" val="781617784"/>
                    </a:ext>
                  </a:extLst>
                </a:gridCol>
                <a:gridCol w="2295827">
                  <a:extLst>
                    <a:ext uri="{9D8B030D-6E8A-4147-A177-3AD203B41FA5}">
                      <a16:colId xmlns:a16="http://schemas.microsoft.com/office/drawing/2014/main" val="4228467631"/>
                    </a:ext>
                  </a:extLst>
                </a:gridCol>
              </a:tblGrid>
              <a:tr h="374754">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الخاتمة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التطبيقي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الجانب النظري</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الإشكالية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tc>
                  <a:txBody>
                    <a:bodyPr/>
                    <a:lstStyle/>
                    <a:p>
                      <a:pPr algn="ctr" rtl="1"/>
                      <a:r>
                        <a:rPr lang="ar-DZ" sz="2000" b="1" dirty="0">
                          <a:solidFill>
                            <a:schemeClr val="tx1"/>
                          </a:solidFill>
                          <a:latin typeface="Times New Roman" panose="02020603050405020304" pitchFamily="18" charset="0"/>
                          <a:cs typeface="Times New Roman" panose="02020603050405020304" pitchFamily="18" charset="0"/>
                        </a:rPr>
                        <a:t>المقدمة</a:t>
                      </a:r>
                      <a:endParaRPr lang="fr-FR" sz="2000" b="1" dirty="0">
                        <a:solidFill>
                          <a:schemeClr val="tx1"/>
                        </a:solidFill>
                        <a:latin typeface="Times New Roman" panose="02020603050405020304" pitchFamily="18" charset="0"/>
                        <a:cs typeface="Times New Roman" panose="02020603050405020304" pitchFamily="18" charset="0"/>
                      </a:endParaRPr>
                    </a:p>
                  </a:txBody>
                  <a:tcPr anchor="ctr">
                    <a:solidFill>
                      <a:schemeClr val="accent5">
                        <a:lumMod val="60000"/>
                        <a:lumOff val="40000"/>
                      </a:schemeClr>
                    </a:solidFill>
                  </a:tcPr>
                </a:tc>
                <a:extLst>
                  <a:ext uri="{0D108BD9-81ED-4DB2-BD59-A6C34878D82A}">
                    <a16:rowId xmlns:a16="http://schemas.microsoft.com/office/drawing/2014/main" val="2093395418"/>
                  </a:ext>
                </a:extLst>
              </a:tr>
            </a:tbl>
          </a:graphicData>
        </a:graphic>
      </p:graphicFrame>
    </p:spTree>
    <p:extLst>
      <p:ext uri="{BB962C8B-B14F-4D97-AF65-F5344CB8AC3E}">
        <p14:creationId xmlns:p14="http://schemas.microsoft.com/office/powerpoint/2010/main" val="7991252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Cadrag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drage">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adra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TM10001105[[fn=Cadrage]]</Template>
  <TotalTime>451</TotalTime>
  <Words>1885</Words>
  <Application>Microsoft Office PowerPoint</Application>
  <PresentationFormat>Grand écran</PresentationFormat>
  <Paragraphs>270</Paragraphs>
  <Slides>26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26</vt:i4>
      </vt:variant>
    </vt:vector>
  </HeadingPairs>
  <TitlesOfParts>
    <vt:vector size="31" baseType="lpstr">
      <vt:lpstr>Franklin Gothic Book</vt:lpstr>
      <vt:lpstr>Times New Roman</vt:lpstr>
      <vt:lpstr>Times New Roman,Bold</vt:lpstr>
      <vt:lpstr>Wingdings</vt:lpstr>
      <vt:lpstr>Cadrage</vt:lpstr>
      <vt:lpstr>Présentation PowerPoint</vt:lpstr>
      <vt:lpstr>Présentation PowerPoint</vt:lpstr>
      <vt:lpstr>خطة التقديـــــــم</vt:lpstr>
      <vt:lpstr>مقـــــدمـــة</vt:lpstr>
      <vt:lpstr>الإشكـــاليـة</vt:lpstr>
      <vt:lpstr>الجـــــــانب النظـــــــــري</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الخــــــاتمة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Wafaa</dc:creator>
  <cp:lastModifiedBy>ADNTECH</cp:lastModifiedBy>
  <cp:revision>8</cp:revision>
  <dcterms:created xsi:type="dcterms:W3CDTF">2023-06-16T16:41:57Z</dcterms:created>
  <dcterms:modified xsi:type="dcterms:W3CDTF">2023-06-18T09:33:51Z</dcterms:modified>
</cp:coreProperties>
</file>