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0"/>
  </p:notesMasterIdLst>
  <p:sldIdLst>
    <p:sldId id="342" r:id="rId2"/>
    <p:sldId id="303" r:id="rId3"/>
    <p:sldId id="300" r:id="rId4"/>
    <p:sldId id="258" r:id="rId5"/>
    <p:sldId id="259" r:id="rId6"/>
    <p:sldId id="260" r:id="rId7"/>
    <p:sldId id="261" r:id="rId8"/>
    <p:sldId id="263" r:id="rId9"/>
    <p:sldId id="299" r:id="rId10"/>
    <p:sldId id="336" r:id="rId11"/>
    <p:sldId id="335" r:id="rId12"/>
    <p:sldId id="290" r:id="rId13"/>
    <p:sldId id="289" r:id="rId14"/>
    <p:sldId id="288" r:id="rId15"/>
    <p:sldId id="301" r:id="rId16"/>
    <p:sldId id="302" r:id="rId17"/>
    <p:sldId id="304" r:id="rId18"/>
    <p:sldId id="308" r:id="rId19"/>
    <p:sldId id="305" r:id="rId20"/>
    <p:sldId id="309" r:id="rId21"/>
    <p:sldId id="310" r:id="rId22"/>
    <p:sldId id="337" r:id="rId23"/>
    <p:sldId id="311" r:id="rId24"/>
    <p:sldId id="306" r:id="rId25"/>
    <p:sldId id="312" r:id="rId26"/>
    <p:sldId id="313" r:id="rId27"/>
    <p:sldId id="314" r:id="rId28"/>
    <p:sldId id="315" r:id="rId29"/>
    <p:sldId id="319" r:id="rId30"/>
    <p:sldId id="320" r:id="rId31"/>
    <p:sldId id="321" r:id="rId32"/>
    <p:sldId id="322" r:id="rId33"/>
    <p:sldId id="307" r:id="rId34"/>
    <p:sldId id="323" r:id="rId35"/>
    <p:sldId id="338" r:id="rId36"/>
    <p:sldId id="324" r:id="rId37"/>
    <p:sldId id="325" r:id="rId38"/>
    <p:sldId id="326" r:id="rId39"/>
    <p:sldId id="327" r:id="rId40"/>
    <p:sldId id="328" r:id="rId41"/>
    <p:sldId id="329" r:id="rId42"/>
    <p:sldId id="330" r:id="rId43"/>
    <p:sldId id="340" r:id="rId44"/>
    <p:sldId id="341" r:id="rId45"/>
    <p:sldId id="331" r:id="rId46"/>
    <p:sldId id="339" r:id="rId47"/>
    <p:sldId id="332" r:id="rId48"/>
    <p:sldId id="296" r:id="rId49"/>
  </p:sldIdLst>
  <p:sldSz cx="9144000" cy="6858000" type="screen4x3"/>
  <p:notesSz cx="6735763" cy="9869488"/>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Style clair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DF18680-E054-41AD-8BC1-D1AEF772440D}" styleName="Style moyen 2 - Accentuation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8EC20E35-A176-4012-BC5E-935CFFF8708E}" styleName="Style moyen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8FB837D-C827-4EFA-A057-4D05807E0F7C}" styleName="Style à thème 1 - Accentuation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C2FFA5D-87B4-456A-9821-1D502468CF0F}" styleName="Style à thème 1 - Accentuation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E3FDE45-AF77-4B5C-9715-49D594BDF05E}" styleName="Style léger 1 - Accentuation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84E427A-3D55-4303-BF80-6455036E1DE7}" styleName="Style à thème 1 - Accentuation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B4B98B0-60AC-42C2-AFA5-B58CD77FA1E5}" styleName="Style léger 1 - Accentuation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Style léger 3 - Accentuation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C7853C-536D-4A76-A0AE-DD22124D55A5}" styleName="Style à thème 1 - Accentuation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24" autoAdjust="0"/>
    <p:restoredTop sz="94316" autoAdjust="0"/>
  </p:normalViewPr>
  <p:slideViewPr>
    <p:cSldViewPr>
      <p:cViewPr>
        <p:scale>
          <a:sx n="60" d="100"/>
          <a:sy n="60" d="100"/>
        </p:scale>
        <p:origin x="-714" y="-33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1836"/>
    </p:cViewPr>
  </p:sorterViewPr>
  <p:notesViewPr>
    <p:cSldViewPr>
      <p:cViewPr varScale="1">
        <p:scale>
          <a:sx n="49" d="100"/>
          <a:sy n="49" d="100"/>
        </p:scale>
        <p:origin x="-1950" y="-102"/>
      </p:cViewPr>
      <p:guideLst>
        <p:guide orient="horz" pos="3108"/>
        <p:guide pos="212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Feuille_de_calcul_Microsoft_Excel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package" Target="../embeddings/Feuille_de_calcul_Microsoft_Excel2.xlsx"/><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26"/>
    </mc:Choice>
    <mc:Fallback>
      <c:style val="26"/>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7308888755950204E-2"/>
          <c:y val="0.28209531445096475"/>
          <c:w val="0.5615236127609754"/>
          <c:h val="0.4358093710980705"/>
        </c:manualLayout>
      </c:layout>
      <c:pieChart>
        <c:varyColors val="1"/>
        <c:ser>
          <c:idx val="0"/>
          <c:order val="0"/>
          <c:tx>
            <c:strRef>
              <c:f>Feuil1!$B$1</c:f>
              <c:strCache>
                <c:ptCount val="1"/>
                <c:pt idx="0">
                  <c:v>Ventes</c:v>
                </c:pt>
              </c:strCache>
            </c:strRef>
          </c:tx>
          <c:cat>
            <c:strRef>
              <c:f>Feuil1!$A$2:$A$5</c:f>
              <c:strCache>
                <c:ptCount val="4"/>
                <c:pt idx="0">
                  <c:v>1er trim.</c:v>
                </c:pt>
                <c:pt idx="1">
                  <c:v>2e trim.</c:v>
                </c:pt>
                <c:pt idx="2">
                  <c:v>Logement promotionnel libre</c:v>
                </c:pt>
                <c:pt idx="3">
                  <c:v>Logement promotionnel aidé</c:v>
                </c:pt>
              </c:strCache>
            </c:strRef>
          </c:cat>
          <c:val>
            <c:numRef>
              <c:f>Feuil1!$B$2:$B$5</c:f>
              <c:numCache>
                <c:formatCode>General</c:formatCode>
                <c:ptCount val="4"/>
                <c:pt idx="2">
                  <c:v>1.2</c:v>
                </c:pt>
                <c:pt idx="3">
                  <c:v>0</c:v>
                </c:pt>
              </c:numCache>
            </c:numRef>
          </c:val>
        </c:ser>
        <c:dLbls>
          <c:showLegendKey val="0"/>
          <c:showVal val="0"/>
          <c:showCatName val="0"/>
          <c:showSerName val="0"/>
          <c:showPercent val="0"/>
          <c:showBubbleSize val="0"/>
          <c:showLeaderLines val="0"/>
        </c:dLbls>
        <c:firstSliceAng val="0"/>
      </c:pieChart>
    </c:plotArea>
    <c:legend>
      <c:legendPos val="r"/>
      <c:legendEntry>
        <c:idx val="0"/>
        <c:delete val="1"/>
      </c:legendEntry>
      <c:legendEntry>
        <c:idx val="1"/>
        <c:delete val="1"/>
      </c:legendEntry>
      <c:layout>
        <c:manualLayout>
          <c:xMode val="edge"/>
          <c:yMode val="edge"/>
          <c:x val="1.6210908718709435E-2"/>
          <c:y val="0.71697228181868089"/>
          <c:w val="0.61145396238024829"/>
          <c:h val="0.28064018821925768"/>
        </c:manualLayout>
      </c:layout>
      <c:overlay val="0"/>
      <c:txPr>
        <a:bodyPr/>
        <a:lstStyle/>
        <a:p>
          <a:pPr>
            <a:defRPr sz="1600"/>
          </a:pPr>
          <a:endParaRPr lang="fr-FR"/>
        </a:p>
      </c:txPr>
    </c:legend>
    <c:plotVisOnly val="1"/>
    <c:dispBlanksAs val="zero"/>
    <c:showDLblsOverMax val="0"/>
  </c:chart>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26"/>
    </mc:Choice>
    <mc:Fallback>
      <c:style val="26"/>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Feuil1!$B$1</c:f>
              <c:strCache>
                <c:ptCount val="1"/>
                <c:pt idx="0">
                  <c:v>Colonne1</c:v>
                </c:pt>
              </c:strCache>
            </c:strRef>
          </c:tx>
          <c:cat>
            <c:strRef>
              <c:f>Feuil1!$A$2:$A$5</c:f>
              <c:strCache>
                <c:ptCount val="3"/>
                <c:pt idx="0">
                  <c:v>Prénonisation n°01</c:v>
                </c:pt>
                <c:pt idx="1">
                  <c:v>Prénonisation n°04</c:v>
                </c:pt>
                <c:pt idx="2">
                  <c:v>Préconisation n°06</c:v>
                </c:pt>
              </c:strCache>
            </c:strRef>
          </c:cat>
          <c:val>
            <c:numRef>
              <c:f>Feuil1!$B$2:$B$5</c:f>
              <c:numCache>
                <c:formatCode>General</c:formatCode>
                <c:ptCount val="4"/>
                <c:pt idx="0">
                  <c:v>2</c:v>
                </c:pt>
                <c:pt idx="1">
                  <c:v>5</c:v>
                </c:pt>
                <c:pt idx="2">
                  <c:v>5</c:v>
                </c:pt>
              </c:numCache>
            </c:numRef>
          </c:val>
        </c:ser>
        <c:dLbls>
          <c:showLegendKey val="0"/>
          <c:showVal val="0"/>
          <c:showCatName val="0"/>
          <c:showSerName val="0"/>
          <c:showPercent val="0"/>
          <c:showBubbleSize val="0"/>
          <c:showLeaderLines val="0"/>
        </c:dLbls>
        <c:firstSliceAng val="0"/>
      </c:pieChart>
    </c:plotArea>
    <c:legend>
      <c:legendPos val="r"/>
      <c:layout>
        <c:manualLayout>
          <c:xMode val="edge"/>
          <c:yMode val="edge"/>
          <c:x val="0"/>
          <c:y val="0.69693844371290448"/>
          <c:w val="0.78082298212842804"/>
          <c:h val="0.30306144924465778"/>
        </c:manualLayout>
      </c:layout>
      <c:overlay val="0"/>
      <c:txPr>
        <a:bodyPr/>
        <a:lstStyle/>
        <a:p>
          <a:pPr>
            <a:defRPr sz="1600"/>
          </a:pPr>
          <a:endParaRPr lang="fr-FR"/>
        </a:p>
      </c:txPr>
    </c:legend>
    <c:plotVisOnly val="1"/>
    <c:dispBlanksAs val="zero"/>
    <c:showDLblsOverMax val="0"/>
  </c:chart>
  <c:externalData r:id="rId2">
    <c:autoUpdate val="0"/>
  </c:externalData>
  <c:userShapes r:id="rId3"/>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5156AC7-FC05-4371-B345-E190AC89990B}"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fr-FR"/>
        </a:p>
      </dgm:t>
    </dgm:pt>
    <dgm:pt modelId="{0B0D8870-AE16-46F3-8665-3960D172E016}">
      <dgm:prSet phldrT="[Texte]">
        <dgm:style>
          <a:lnRef idx="2">
            <a:schemeClr val="dk1"/>
          </a:lnRef>
          <a:fillRef idx="1">
            <a:schemeClr val="lt1"/>
          </a:fillRef>
          <a:effectRef idx="0">
            <a:schemeClr val="dk1"/>
          </a:effectRef>
          <a:fontRef idx="minor">
            <a:schemeClr val="dk1"/>
          </a:fontRef>
        </dgm:style>
      </dgm:prSet>
      <dgm:spPr/>
      <dgm:t>
        <a:bodyPr/>
        <a:lstStyle/>
        <a:p>
          <a:r>
            <a:rPr lang="fr-FR" b="1" dirty="0" smtClean="0"/>
            <a:t>Le patrimoine bâti et naturel </a:t>
          </a:r>
          <a:endParaRPr lang="fr-FR" dirty="0"/>
        </a:p>
      </dgm:t>
    </dgm:pt>
    <dgm:pt modelId="{1431B04C-B16B-41D4-9D38-C1A502E1C0EF}" type="parTrans" cxnId="{C16E9384-2EBD-47C7-824B-661CECD65F73}">
      <dgm:prSet/>
      <dgm:spPr/>
      <dgm:t>
        <a:bodyPr/>
        <a:lstStyle/>
        <a:p>
          <a:endParaRPr lang="fr-FR"/>
        </a:p>
      </dgm:t>
    </dgm:pt>
    <dgm:pt modelId="{69E3D15C-936C-4E44-B43E-0F5DF74C0CC7}" type="sibTrans" cxnId="{C16E9384-2EBD-47C7-824B-661CECD65F73}">
      <dgm:prSet>
        <dgm:style>
          <a:lnRef idx="2">
            <a:schemeClr val="dk1">
              <a:shade val="50000"/>
            </a:schemeClr>
          </a:lnRef>
          <a:fillRef idx="1">
            <a:schemeClr val="dk1"/>
          </a:fillRef>
          <a:effectRef idx="0">
            <a:schemeClr val="dk1"/>
          </a:effectRef>
          <a:fontRef idx="minor">
            <a:schemeClr val="lt1"/>
          </a:fontRef>
        </dgm:style>
      </dgm:prSet>
      <dgm:spPr/>
      <dgm:t>
        <a:bodyPr/>
        <a:lstStyle/>
        <a:p>
          <a:endParaRPr lang="fr-FR"/>
        </a:p>
      </dgm:t>
    </dgm:pt>
    <dgm:pt modelId="{C31EA6F3-37B4-4FBE-A991-48A81118E0F8}">
      <dgm:prSet phldrT="[Texte]">
        <dgm:style>
          <a:lnRef idx="2">
            <a:schemeClr val="dk1"/>
          </a:lnRef>
          <a:fillRef idx="1">
            <a:schemeClr val="lt1"/>
          </a:fillRef>
          <a:effectRef idx="0">
            <a:schemeClr val="dk1"/>
          </a:effectRef>
          <a:fontRef idx="minor">
            <a:schemeClr val="dk1"/>
          </a:fontRef>
        </dgm:style>
      </dgm:prSet>
      <dgm:spPr/>
      <dgm:t>
        <a:bodyPr/>
        <a:lstStyle/>
        <a:p>
          <a:r>
            <a:rPr lang="fr-FR" b="1" dirty="0" smtClean="0">
              <a:latin typeface="Times New Roman" pitchFamily="18" charset="0"/>
              <a:cs typeface="Times New Roman" pitchFamily="18" charset="0"/>
            </a:rPr>
            <a:t>La résistance au changement</a:t>
          </a:r>
          <a:endParaRPr lang="fr-FR" dirty="0"/>
        </a:p>
      </dgm:t>
    </dgm:pt>
    <dgm:pt modelId="{79F9434D-9C47-43EF-8A4F-F3E33E377166}" type="parTrans" cxnId="{EBB726AB-B1BD-4352-B362-931A9F3F45F8}">
      <dgm:prSet/>
      <dgm:spPr/>
      <dgm:t>
        <a:bodyPr/>
        <a:lstStyle/>
        <a:p>
          <a:endParaRPr lang="fr-FR"/>
        </a:p>
      </dgm:t>
    </dgm:pt>
    <dgm:pt modelId="{06BF992A-92C8-4214-846C-F19F37770F03}" type="sibTrans" cxnId="{EBB726AB-B1BD-4352-B362-931A9F3F45F8}">
      <dgm:prSet>
        <dgm:style>
          <a:lnRef idx="2">
            <a:schemeClr val="dk1">
              <a:shade val="50000"/>
            </a:schemeClr>
          </a:lnRef>
          <a:fillRef idx="1">
            <a:schemeClr val="dk1"/>
          </a:fillRef>
          <a:effectRef idx="0">
            <a:schemeClr val="dk1"/>
          </a:effectRef>
          <a:fontRef idx="minor">
            <a:schemeClr val="lt1"/>
          </a:fontRef>
        </dgm:style>
      </dgm:prSet>
      <dgm:spPr/>
      <dgm:t>
        <a:bodyPr/>
        <a:lstStyle/>
        <a:p>
          <a:endParaRPr lang="fr-FR"/>
        </a:p>
      </dgm:t>
    </dgm:pt>
    <dgm:pt modelId="{0EEFD66A-00BF-4914-9432-BDB640F8434A}">
      <dgm:prSet phldrT="[Texte]">
        <dgm:style>
          <a:lnRef idx="2">
            <a:schemeClr val="dk1"/>
          </a:lnRef>
          <a:fillRef idx="1">
            <a:schemeClr val="lt1"/>
          </a:fillRef>
          <a:effectRef idx="0">
            <a:schemeClr val="dk1"/>
          </a:effectRef>
          <a:fontRef idx="minor">
            <a:schemeClr val="dk1"/>
          </a:fontRef>
        </dgm:style>
      </dgm:prSet>
      <dgm:spPr/>
      <dgm:t>
        <a:bodyPr/>
        <a:lstStyle/>
        <a:p>
          <a:r>
            <a:rPr lang="fr-FR" b="1" dirty="0" smtClean="0">
              <a:latin typeface="Times New Roman" pitchFamily="18" charset="0"/>
              <a:cs typeface="Times New Roman" pitchFamily="18" charset="0"/>
            </a:rPr>
            <a:t>Les usages locaux préexistants</a:t>
          </a:r>
          <a:endParaRPr lang="fr-FR" dirty="0"/>
        </a:p>
      </dgm:t>
    </dgm:pt>
    <dgm:pt modelId="{7B0FE66E-C76F-4ECD-B792-D63B61898CBD}" type="parTrans" cxnId="{5371A3AC-9619-41AC-8A1A-5C35C3C0DE00}">
      <dgm:prSet/>
      <dgm:spPr/>
      <dgm:t>
        <a:bodyPr/>
        <a:lstStyle/>
        <a:p>
          <a:endParaRPr lang="fr-FR"/>
        </a:p>
      </dgm:t>
    </dgm:pt>
    <dgm:pt modelId="{C6C9C95E-0760-441A-99C8-B24C64D391F6}" type="sibTrans" cxnId="{5371A3AC-9619-41AC-8A1A-5C35C3C0DE00}">
      <dgm:prSet>
        <dgm:style>
          <a:lnRef idx="2">
            <a:schemeClr val="dk1">
              <a:shade val="50000"/>
            </a:schemeClr>
          </a:lnRef>
          <a:fillRef idx="1">
            <a:schemeClr val="dk1"/>
          </a:fillRef>
          <a:effectRef idx="0">
            <a:schemeClr val="dk1"/>
          </a:effectRef>
          <a:fontRef idx="minor">
            <a:schemeClr val="lt1"/>
          </a:fontRef>
        </dgm:style>
      </dgm:prSet>
      <dgm:spPr/>
      <dgm:t>
        <a:bodyPr/>
        <a:lstStyle/>
        <a:p>
          <a:endParaRPr lang="fr-FR"/>
        </a:p>
      </dgm:t>
    </dgm:pt>
    <dgm:pt modelId="{FFF8AFCC-D941-4F4D-B54F-958E9E70503F}">
      <dgm:prSet phldrT="[Texte]">
        <dgm:style>
          <a:lnRef idx="2">
            <a:schemeClr val="dk1"/>
          </a:lnRef>
          <a:fillRef idx="1">
            <a:schemeClr val="lt1"/>
          </a:fillRef>
          <a:effectRef idx="0">
            <a:schemeClr val="dk1"/>
          </a:effectRef>
          <a:fontRef idx="minor">
            <a:schemeClr val="dk1"/>
          </a:fontRef>
        </dgm:style>
      </dgm:prSet>
      <dgm:spPr/>
      <dgm:t>
        <a:bodyPr/>
        <a:lstStyle/>
        <a:p>
          <a:r>
            <a:rPr lang="fr-FR" b="1" dirty="0" smtClean="0">
              <a:latin typeface="Times New Roman" pitchFamily="18" charset="0"/>
              <a:cs typeface="Times New Roman" pitchFamily="18" charset="0"/>
            </a:rPr>
            <a:t>L’attachement au lieu et l’identité locale</a:t>
          </a:r>
          <a:endParaRPr lang="fr-FR" dirty="0"/>
        </a:p>
      </dgm:t>
    </dgm:pt>
    <dgm:pt modelId="{19F2EEE2-BBEE-4018-88BA-45F17DFA1B4B}" type="parTrans" cxnId="{146EA203-845D-4822-936E-0C909D5CF569}">
      <dgm:prSet/>
      <dgm:spPr/>
      <dgm:t>
        <a:bodyPr/>
        <a:lstStyle/>
        <a:p>
          <a:endParaRPr lang="fr-FR"/>
        </a:p>
      </dgm:t>
    </dgm:pt>
    <dgm:pt modelId="{DB271066-B072-46AB-A51F-6B2D5EBB7CEC}" type="sibTrans" cxnId="{146EA203-845D-4822-936E-0C909D5CF569}">
      <dgm:prSet>
        <dgm:style>
          <a:lnRef idx="2">
            <a:schemeClr val="dk1">
              <a:shade val="50000"/>
            </a:schemeClr>
          </a:lnRef>
          <a:fillRef idx="1">
            <a:schemeClr val="dk1"/>
          </a:fillRef>
          <a:effectRef idx="0">
            <a:schemeClr val="dk1"/>
          </a:effectRef>
          <a:fontRef idx="minor">
            <a:schemeClr val="lt1"/>
          </a:fontRef>
        </dgm:style>
      </dgm:prSet>
      <dgm:spPr/>
      <dgm:t>
        <a:bodyPr/>
        <a:lstStyle/>
        <a:p>
          <a:endParaRPr lang="fr-FR"/>
        </a:p>
      </dgm:t>
    </dgm:pt>
    <dgm:pt modelId="{F7E07D1E-6BF2-4795-83C3-3CDF7BEDE36D}">
      <dgm:prSet phldrT="[Texte]">
        <dgm:style>
          <a:lnRef idx="2">
            <a:schemeClr val="dk1"/>
          </a:lnRef>
          <a:fillRef idx="1">
            <a:schemeClr val="lt1"/>
          </a:fillRef>
          <a:effectRef idx="0">
            <a:schemeClr val="dk1"/>
          </a:effectRef>
          <a:fontRef idx="minor">
            <a:schemeClr val="dk1"/>
          </a:fontRef>
        </dgm:style>
      </dgm:prSet>
      <dgm:spPr/>
      <dgm:t>
        <a:bodyPr/>
        <a:lstStyle/>
        <a:p>
          <a:r>
            <a:rPr lang="fr-FR" b="1" dirty="0" smtClean="0">
              <a:latin typeface="Times New Roman" pitchFamily="18" charset="0"/>
              <a:cs typeface="Times New Roman" pitchFamily="18" charset="0"/>
            </a:rPr>
            <a:t>Les impacts du projet sur l’ensemble du secteur </a:t>
          </a:r>
          <a:endParaRPr lang="fr-FR" dirty="0"/>
        </a:p>
      </dgm:t>
    </dgm:pt>
    <dgm:pt modelId="{320D9712-08B1-4ECA-AB0F-8F8281DB1544}" type="parTrans" cxnId="{E317A6EA-644F-4ED0-B445-FCC1E7F88EA2}">
      <dgm:prSet/>
      <dgm:spPr/>
      <dgm:t>
        <a:bodyPr/>
        <a:lstStyle/>
        <a:p>
          <a:endParaRPr lang="fr-FR"/>
        </a:p>
      </dgm:t>
    </dgm:pt>
    <dgm:pt modelId="{994FE361-8489-47C0-80CA-C24B084C6668}" type="sibTrans" cxnId="{E317A6EA-644F-4ED0-B445-FCC1E7F88EA2}">
      <dgm:prSet>
        <dgm:style>
          <a:lnRef idx="2">
            <a:schemeClr val="dk1">
              <a:shade val="50000"/>
            </a:schemeClr>
          </a:lnRef>
          <a:fillRef idx="1">
            <a:schemeClr val="dk1"/>
          </a:fillRef>
          <a:effectRef idx="0">
            <a:schemeClr val="dk1"/>
          </a:effectRef>
          <a:fontRef idx="minor">
            <a:schemeClr val="lt1"/>
          </a:fontRef>
        </dgm:style>
      </dgm:prSet>
      <dgm:spPr/>
      <dgm:t>
        <a:bodyPr/>
        <a:lstStyle/>
        <a:p>
          <a:endParaRPr lang="fr-FR"/>
        </a:p>
      </dgm:t>
    </dgm:pt>
    <dgm:pt modelId="{E08066FD-F51E-4ECF-9F42-499C8B7AC399}">
      <dgm:prSet>
        <dgm:style>
          <a:lnRef idx="2">
            <a:schemeClr val="dk1"/>
          </a:lnRef>
          <a:fillRef idx="1">
            <a:schemeClr val="lt1"/>
          </a:fillRef>
          <a:effectRef idx="0">
            <a:schemeClr val="dk1"/>
          </a:effectRef>
          <a:fontRef idx="minor">
            <a:schemeClr val="dk1"/>
          </a:fontRef>
        </dgm:style>
      </dgm:prSet>
      <dgm:spPr/>
      <dgm:t>
        <a:bodyPr/>
        <a:lstStyle/>
        <a:p>
          <a:r>
            <a:rPr lang="fr-FR" b="1" dirty="0" smtClean="0">
              <a:latin typeface="Times New Roman" pitchFamily="18" charset="0"/>
              <a:cs typeface="Times New Roman" pitchFamily="18" charset="0"/>
            </a:rPr>
            <a:t>Le capital social </a:t>
          </a:r>
          <a:endParaRPr lang="fr-FR" dirty="0">
            <a:latin typeface="Times New Roman" pitchFamily="18" charset="0"/>
            <a:cs typeface="Times New Roman" pitchFamily="18" charset="0"/>
          </a:endParaRPr>
        </a:p>
      </dgm:t>
    </dgm:pt>
    <dgm:pt modelId="{0B5B280A-1F63-48DA-AF54-5D470FC85690}" type="parTrans" cxnId="{0BD17FE3-FA61-42A9-8A01-1BE45BB0713A}">
      <dgm:prSet/>
      <dgm:spPr/>
      <dgm:t>
        <a:bodyPr/>
        <a:lstStyle/>
        <a:p>
          <a:endParaRPr lang="fr-FR"/>
        </a:p>
      </dgm:t>
    </dgm:pt>
    <dgm:pt modelId="{1E4291F6-7873-4E04-AD72-2B08E767175A}" type="sibTrans" cxnId="{0BD17FE3-FA61-42A9-8A01-1BE45BB0713A}">
      <dgm:prSet>
        <dgm:style>
          <a:lnRef idx="2">
            <a:schemeClr val="dk1">
              <a:shade val="50000"/>
            </a:schemeClr>
          </a:lnRef>
          <a:fillRef idx="1">
            <a:schemeClr val="dk1"/>
          </a:fillRef>
          <a:effectRef idx="0">
            <a:schemeClr val="dk1"/>
          </a:effectRef>
          <a:fontRef idx="minor">
            <a:schemeClr val="lt1"/>
          </a:fontRef>
        </dgm:style>
      </dgm:prSet>
      <dgm:spPr/>
      <dgm:t>
        <a:bodyPr/>
        <a:lstStyle/>
        <a:p>
          <a:endParaRPr lang="fr-FR"/>
        </a:p>
      </dgm:t>
    </dgm:pt>
    <dgm:pt modelId="{69705F41-0CB5-408D-82A0-A21015D101C3}">
      <dgm:prSet phldrT="[Texte]">
        <dgm:style>
          <a:lnRef idx="2">
            <a:schemeClr val="dk1"/>
          </a:lnRef>
          <a:fillRef idx="1">
            <a:schemeClr val="lt1"/>
          </a:fillRef>
          <a:effectRef idx="0">
            <a:schemeClr val="dk1"/>
          </a:effectRef>
          <a:fontRef idx="minor">
            <a:schemeClr val="dk1"/>
          </a:fontRef>
        </dgm:style>
      </dgm:prSet>
      <dgm:spPr/>
      <dgm:t>
        <a:bodyPr/>
        <a:lstStyle/>
        <a:p>
          <a:r>
            <a:rPr lang="fr-FR" b="1" dirty="0" smtClean="0">
              <a:latin typeface="Times New Roman" pitchFamily="18" charset="0"/>
              <a:cs typeface="Times New Roman" pitchFamily="18" charset="0"/>
            </a:rPr>
            <a:t>La récupération du foncier </a:t>
          </a:r>
          <a:endParaRPr lang="fr-FR" dirty="0"/>
        </a:p>
      </dgm:t>
    </dgm:pt>
    <dgm:pt modelId="{97C299AF-B149-4254-9AAD-DC9B52FEBAF5}" type="parTrans" cxnId="{E3D7B734-3298-4B2E-A8E1-CB79695FAFEB}">
      <dgm:prSet/>
      <dgm:spPr/>
      <dgm:t>
        <a:bodyPr/>
        <a:lstStyle/>
        <a:p>
          <a:endParaRPr lang="fr-FR"/>
        </a:p>
      </dgm:t>
    </dgm:pt>
    <dgm:pt modelId="{76EF39EF-76F3-4763-99DF-1F3540AB8773}" type="sibTrans" cxnId="{E3D7B734-3298-4B2E-A8E1-CB79695FAFEB}">
      <dgm:prSet>
        <dgm:style>
          <a:lnRef idx="2">
            <a:schemeClr val="dk1">
              <a:shade val="50000"/>
            </a:schemeClr>
          </a:lnRef>
          <a:fillRef idx="1">
            <a:schemeClr val="dk1"/>
          </a:fillRef>
          <a:effectRef idx="0">
            <a:schemeClr val="dk1"/>
          </a:effectRef>
          <a:fontRef idx="minor">
            <a:schemeClr val="lt1"/>
          </a:fontRef>
        </dgm:style>
      </dgm:prSet>
      <dgm:spPr/>
      <dgm:t>
        <a:bodyPr/>
        <a:lstStyle/>
        <a:p>
          <a:endParaRPr lang="fr-FR"/>
        </a:p>
      </dgm:t>
    </dgm:pt>
    <dgm:pt modelId="{C7EAFCE9-9B70-4491-B3F1-BE5A24A2A90C}" type="pres">
      <dgm:prSet presAssocID="{D5156AC7-FC05-4371-B345-E190AC89990B}" presName="cycle" presStyleCnt="0">
        <dgm:presLayoutVars>
          <dgm:dir/>
          <dgm:resizeHandles val="exact"/>
        </dgm:presLayoutVars>
      </dgm:prSet>
      <dgm:spPr/>
      <dgm:t>
        <a:bodyPr/>
        <a:lstStyle/>
        <a:p>
          <a:endParaRPr lang="fr-FR"/>
        </a:p>
      </dgm:t>
    </dgm:pt>
    <dgm:pt modelId="{E2E5605D-3653-44BB-8220-B893CAA2B96F}" type="pres">
      <dgm:prSet presAssocID="{0B0D8870-AE16-46F3-8665-3960D172E016}" presName="node" presStyleLbl="node1" presStyleIdx="0" presStyleCnt="7" custScaleX="117064" custScaleY="117064">
        <dgm:presLayoutVars>
          <dgm:bulletEnabled val="1"/>
        </dgm:presLayoutVars>
      </dgm:prSet>
      <dgm:spPr/>
      <dgm:t>
        <a:bodyPr/>
        <a:lstStyle/>
        <a:p>
          <a:endParaRPr lang="fr-FR"/>
        </a:p>
      </dgm:t>
    </dgm:pt>
    <dgm:pt modelId="{525E0D5F-86A3-43B9-88D1-3003B47910B1}" type="pres">
      <dgm:prSet presAssocID="{69E3D15C-936C-4E44-B43E-0F5DF74C0CC7}" presName="sibTrans" presStyleLbl="sibTrans2D1" presStyleIdx="0" presStyleCnt="7"/>
      <dgm:spPr/>
      <dgm:t>
        <a:bodyPr/>
        <a:lstStyle/>
        <a:p>
          <a:endParaRPr lang="fr-FR"/>
        </a:p>
      </dgm:t>
    </dgm:pt>
    <dgm:pt modelId="{77936B88-B08C-4366-97A2-509FDDA096C9}" type="pres">
      <dgm:prSet presAssocID="{69E3D15C-936C-4E44-B43E-0F5DF74C0CC7}" presName="connectorText" presStyleLbl="sibTrans2D1" presStyleIdx="0" presStyleCnt="7"/>
      <dgm:spPr/>
      <dgm:t>
        <a:bodyPr/>
        <a:lstStyle/>
        <a:p>
          <a:endParaRPr lang="fr-FR"/>
        </a:p>
      </dgm:t>
    </dgm:pt>
    <dgm:pt modelId="{2C123E2E-14A2-4626-AD57-3B960F7848C4}" type="pres">
      <dgm:prSet presAssocID="{69705F41-0CB5-408D-82A0-A21015D101C3}" presName="node" presStyleLbl="node1" presStyleIdx="1" presStyleCnt="7" custScaleX="117064" custScaleY="117064">
        <dgm:presLayoutVars>
          <dgm:bulletEnabled val="1"/>
        </dgm:presLayoutVars>
      </dgm:prSet>
      <dgm:spPr/>
      <dgm:t>
        <a:bodyPr/>
        <a:lstStyle/>
        <a:p>
          <a:endParaRPr lang="fr-FR"/>
        </a:p>
      </dgm:t>
    </dgm:pt>
    <dgm:pt modelId="{5B8E843A-50DB-43C1-BB04-75E82C7B8C88}" type="pres">
      <dgm:prSet presAssocID="{76EF39EF-76F3-4763-99DF-1F3540AB8773}" presName="sibTrans" presStyleLbl="sibTrans2D1" presStyleIdx="1" presStyleCnt="7"/>
      <dgm:spPr/>
      <dgm:t>
        <a:bodyPr/>
        <a:lstStyle/>
        <a:p>
          <a:endParaRPr lang="fr-FR"/>
        </a:p>
      </dgm:t>
    </dgm:pt>
    <dgm:pt modelId="{22A9A8D1-9B3A-458C-A579-4BEE2CF69D65}" type="pres">
      <dgm:prSet presAssocID="{76EF39EF-76F3-4763-99DF-1F3540AB8773}" presName="connectorText" presStyleLbl="sibTrans2D1" presStyleIdx="1" presStyleCnt="7"/>
      <dgm:spPr/>
      <dgm:t>
        <a:bodyPr/>
        <a:lstStyle/>
        <a:p>
          <a:endParaRPr lang="fr-FR"/>
        </a:p>
      </dgm:t>
    </dgm:pt>
    <dgm:pt modelId="{160E9E65-C45B-4E22-8662-E154FC213449}" type="pres">
      <dgm:prSet presAssocID="{E08066FD-F51E-4ECF-9F42-499C8B7AC399}" presName="node" presStyleLbl="node1" presStyleIdx="2" presStyleCnt="7">
        <dgm:presLayoutVars>
          <dgm:bulletEnabled val="1"/>
        </dgm:presLayoutVars>
      </dgm:prSet>
      <dgm:spPr/>
      <dgm:t>
        <a:bodyPr/>
        <a:lstStyle/>
        <a:p>
          <a:endParaRPr lang="fr-FR"/>
        </a:p>
      </dgm:t>
    </dgm:pt>
    <dgm:pt modelId="{2C56E402-2388-4EE3-8A3F-F29D2A25104D}" type="pres">
      <dgm:prSet presAssocID="{1E4291F6-7873-4E04-AD72-2B08E767175A}" presName="sibTrans" presStyleLbl="sibTrans2D1" presStyleIdx="2" presStyleCnt="7"/>
      <dgm:spPr/>
      <dgm:t>
        <a:bodyPr/>
        <a:lstStyle/>
        <a:p>
          <a:endParaRPr lang="fr-FR"/>
        </a:p>
      </dgm:t>
    </dgm:pt>
    <dgm:pt modelId="{2FAFEFAA-173A-4060-9C3B-F73F236D7930}" type="pres">
      <dgm:prSet presAssocID="{1E4291F6-7873-4E04-AD72-2B08E767175A}" presName="connectorText" presStyleLbl="sibTrans2D1" presStyleIdx="2" presStyleCnt="7"/>
      <dgm:spPr/>
      <dgm:t>
        <a:bodyPr/>
        <a:lstStyle/>
        <a:p>
          <a:endParaRPr lang="fr-FR"/>
        </a:p>
      </dgm:t>
    </dgm:pt>
    <dgm:pt modelId="{B4EA9F33-40FC-4B17-9237-0E593C782762}" type="pres">
      <dgm:prSet presAssocID="{C31EA6F3-37B4-4FBE-A991-48A81118E0F8}" presName="node" presStyleLbl="node1" presStyleIdx="3" presStyleCnt="7" custScaleX="117064" custScaleY="117064">
        <dgm:presLayoutVars>
          <dgm:bulletEnabled val="1"/>
        </dgm:presLayoutVars>
      </dgm:prSet>
      <dgm:spPr/>
      <dgm:t>
        <a:bodyPr/>
        <a:lstStyle/>
        <a:p>
          <a:endParaRPr lang="fr-FR"/>
        </a:p>
      </dgm:t>
    </dgm:pt>
    <dgm:pt modelId="{6880D413-BF76-4DEB-97CD-7D9E4BF147F8}" type="pres">
      <dgm:prSet presAssocID="{06BF992A-92C8-4214-846C-F19F37770F03}" presName="sibTrans" presStyleLbl="sibTrans2D1" presStyleIdx="3" presStyleCnt="7"/>
      <dgm:spPr/>
      <dgm:t>
        <a:bodyPr/>
        <a:lstStyle/>
        <a:p>
          <a:endParaRPr lang="fr-FR"/>
        </a:p>
      </dgm:t>
    </dgm:pt>
    <dgm:pt modelId="{4CC6FA16-6F5B-4C61-87E3-85337779F0B7}" type="pres">
      <dgm:prSet presAssocID="{06BF992A-92C8-4214-846C-F19F37770F03}" presName="connectorText" presStyleLbl="sibTrans2D1" presStyleIdx="3" presStyleCnt="7"/>
      <dgm:spPr/>
      <dgm:t>
        <a:bodyPr/>
        <a:lstStyle/>
        <a:p>
          <a:endParaRPr lang="fr-FR"/>
        </a:p>
      </dgm:t>
    </dgm:pt>
    <dgm:pt modelId="{804F08D1-C64E-43F9-B9C4-2BD3439AD65C}" type="pres">
      <dgm:prSet presAssocID="{0EEFD66A-00BF-4914-9432-BDB640F8434A}" presName="node" presStyleLbl="node1" presStyleIdx="4" presStyleCnt="7" custScaleX="117064" custScaleY="117064">
        <dgm:presLayoutVars>
          <dgm:bulletEnabled val="1"/>
        </dgm:presLayoutVars>
      </dgm:prSet>
      <dgm:spPr/>
      <dgm:t>
        <a:bodyPr/>
        <a:lstStyle/>
        <a:p>
          <a:endParaRPr lang="fr-FR"/>
        </a:p>
      </dgm:t>
    </dgm:pt>
    <dgm:pt modelId="{CADF2EE1-1852-4F57-A94C-E781941E4DA6}" type="pres">
      <dgm:prSet presAssocID="{C6C9C95E-0760-441A-99C8-B24C64D391F6}" presName="sibTrans" presStyleLbl="sibTrans2D1" presStyleIdx="4" presStyleCnt="7"/>
      <dgm:spPr/>
      <dgm:t>
        <a:bodyPr/>
        <a:lstStyle/>
        <a:p>
          <a:endParaRPr lang="fr-FR"/>
        </a:p>
      </dgm:t>
    </dgm:pt>
    <dgm:pt modelId="{16EDF09D-0380-4DD0-BC58-559FA9245BA7}" type="pres">
      <dgm:prSet presAssocID="{C6C9C95E-0760-441A-99C8-B24C64D391F6}" presName="connectorText" presStyleLbl="sibTrans2D1" presStyleIdx="4" presStyleCnt="7"/>
      <dgm:spPr/>
      <dgm:t>
        <a:bodyPr/>
        <a:lstStyle/>
        <a:p>
          <a:endParaRPr lang="fr-FR"/>
        </a:p>
      </dgm:t>
    </dgm:pt>
    <dgm:pt modelId="{2152F98A-EAB5-42A5-8A46-AC299ED739F6}" type="pres">
      <dgm:prSet presAssocID="{FFF8AFCC-D941-4F4D-B54F-958E9E70503F}" presName="node" presStyleLbl="node1" presStyleIdx="5" presStyleCnt="7" custScaleX="117064" custScaleY="117064">
        <dgm:presLayoutVars>
          <dgm:bulletEnabled val="1"/>
        </dgm:presLayoutVars>
      </dgm:prSet>
      <dgm:spPr/>
      <dgm:t>
        <a:bodyPr/>
        <a:lstStyle/>
        <a:p>
          <a:endParaRPr lang="fr-FR"/>
        </a:p>
      </dgm:t>
    </dgm:pt>
    <dgm:pt modelId="{1786B11B-923E-4EF6-A291-951CFCC86E33}" type="pres">
      <dgm:prSet presAssocID="{DB271066-B072-46AB-A51F-6B2D5EBB7CEC}" presName="sibTrans" presStyleLbl="sibTrans2D1" presStyleIdx="5" presStyleCnt="7"/>
      <dgm:spPr/>
      <dgm:t>
        <a:bodyPr/>
        <a:lstStyle/>
        <a:p>
          <a:endParaRPr lang="fr-FR"/>
        </a:p>
      </dgm:t>
    </dgm:pt>
    <dgm:pt modelId="{C42C8C81-3C19-4EFD-A9FF-54BF3F08D192}" type="pres">
      <dgm:prSet presAssocID="{DB271066-B072-46AB-A51F-6B2D5EBB7CEC}" presName="connectorText" presStyleLbl="sibTrans2D1" presStyleIdx="5" presStyleCnt="7"/>
      <dgm:spPr/>
      <dgm:t>
        <a:bodyPr/>
        <a:lstStyle/>
        <a:p>
          <a:endParaRPr lang="fr-FR"/>
        </a:p>
      </dgm:t>
    </dgm:pt>
    <dgm:pt modelId="{D0E1D722-77CE-44C0-9A0F-0488EBB5C9F5}" type="pres">
      <dgm:prSet presAssocID="{F7E07D1E-6BF2-4795-83C3-3CDF7BEDE36D}" presName="node" presStyleLbl="node1" presStyleIdx="6" presStyleCnt="7" custScaleX="117064" custScaleY="117064">
        <dgm:presLayoutVars>
          <dgm:bulletEnabled val="1"/>
        </dgm:presLayoutVars>
      </dgm:prSet>
      <dgm:spPr/>
      <dgm:t>
        <a:bodyPr/>
        <a:lstStyle/>
        <a:p>
          <a:endParaRPr lang="fr-FR"/>
        </a:p>
      </dgm:t>
    </dgm:pt>
    <dgm:pt modelId="{CE6EA513-EDC2-4200-83AD-CC0123881B8F}" type="pres">
      <dgm:prSet presAssocID="{994FE361-8489-47C0-80CA-C24B084C6668}" presName="sibTrans" presStyleLbl="sibTrans2D1" presStyleIdx="6" presStyleCnt="7"/>
      <dgm:spPr/>
      <dgm:t>
        <a:bodyPr/>
        <a:lstStyle/>
        <a:p>
          <a:endParaRPr lang="fr-FR"/>
        </a:p>
      </dgm:t>
    </dgm:pt>
    <dgm:pt modelId="{CCBD322A-02BF-466B-A503-809F3A25FB66}" type="pres">
      <dgm:prSet presAssocID="{994FE361-8489-47C0-80CA-C24B084C6668}" presName="connectorText" presStyleLbl="sibTrans2D1" presStyleIdx="6" presStyleCnt="7"/>
      <dgm:spPr/>
      <dgm:t>
        <a:bodyPr/>
        <a:lstStyle/>
        <a:p>
          <a:endParaRPr lang="fr-FR"/>
        </a:p>
      </dgm:t>
    </dgm:pt>
  </dgm:ptLst>
  <dgm:cxnLst>
    <dgm:cxn modelId="{863A9279-0386-4EA4-A5D7-D4641D4AB7B2}" type="presOf" srcId="{DB271066-B072-46AB-A51F-6B2D5EBB7CEC}" destId="{1786B11B-923E-4EF6-A291-951CFCC86E33}" srcOrd="0" destOrd="0" presId="urn:microsoft.com/office/officeart/2005/8/layout/cycle2"/>
    <dgm:cxn modelId="{DF3FD482-D2EA-4B95-80C9-18C30C1409F7}" type="presOf" srcId="{D5156AC7-FC05-4371-B345-E190AC89990B}" destId="{C7EAFCE9-9B70-4491-B3F1-BE5A24A2A90C}" srcOrd="0" destOrd="0" presId="urn:microsoft.com/office/officeart/2005/8/layout/cycle2"/>
    <dgm:cxn modelId="{E3D7B734-3298-4B2E-A8E1-CB79695FAFEB}" srcId="{D5156AC7-FC05-4371-B345-E190AC89990B}" destId="{69705F41-0CB5-408D-82A0-A21015D101C3}" srcOrd="1" destOrd="0" parTransId="{97C299AF-B149-4254-9AAD-DC9B52FEBAF5}" sibTransId="{76EF39EF-76F3-4763-99DF-1F3540AB8773}"/>
    <dgm:cxn modelId="{D05259C8-665F-4478-88FA-F51133C01F70}" type="presOf" srcId="{C31EA6F3-37B4-4FBE-A991-48A81118E0F8}" destId="{B4EA9F33-40FC-4B17-9237-0E593C782762}" srcOrd="0" destOrd="0" presId="urn:microsoft.com/office/officeart/2005/8/layout/cycle2"/>
    <dgm:cxn modelId="{EBB726AB-B1BD-4352-B362-931A9F3F45F8}" srcId="{D5156AC7-FC05-4371-B345-E190AC89990B}" destId="{C31EA6F3-37B4-4FBE-A991-48A81118E0F8}" srcOrd="3" destOrd="0" parTransId="{79F9434D-9C47-43EF-8A4F-F3E33E377166}" sibTransId="{06BF992A-92C8-4214-846C-F19F37770F03}"/>
    <dgm:cxn modelId="{146EA203-845D-4822-936E-0C909D5CF569}" srcId="{D5156AC7-FC05-4371-B345-E190AC89990B}" destId="{FFF8AFCC-D941-4F4D-B54F-958E9E70503F}" srcOrd="5" destOrd="0" parTransId="{19F2EEE2-BBEE-4018-88BA-45F17DFA1B4B}" sibTransId="{DB271066-B072-46AB-A51F-6B2D5EBB7CEC}"/>
    <dgm:cxn modelId="{E11C87F5-5C61-4CDA-B5A5-8E0FB0E42EF9}" type="presOf" srcId="{06BF992A-92C8-4214-846C-F19F37770F03}" destId="{4CC6FA16-6F5B-4C61-87E3-85337779F0B7}" srcOrd="1" destOrd="0" presId="urn:microsoft.com/office/officeart/2005/8/layout/cycle2"/>
    <dgm:cxn modelId="{C16E9384-2EBD-47C7-824B-661CECD65F73}" srcId="{D5156AC7-FC05-4371-B345-E190AC89990B}" destId="{0B0D8870-AE16-46F3-8665-3960D172E016}" srcOrd="0" destOrd="0" parTransId="{1431B04C-B16B-41D4-9D38-C1A502E1C0EF}" sibTransId="{69E3D15C-936C-4E44-B43E-0F5DF74C0CC7}"/>
    <dgm:cxn modelId="{E317A6EA-644F-4ED0-B445-FCC1E7F88EA2}" srcId="{D5156AC7-FC05-4371-B345-E190AC89990B}" destId="{F7E07D1E-6BF2-4795-83C3-3CDF7BEDE36D}" srcOrd="6" destOrd="0" parTransId="{320D9712-08B1-4ECA-AB0F-8F8281DB1544}" sibTransId="{994FE361-8489-47C0-80CA-C24B084C6668}"/>
    <dgm:cxn modelId="{E07CEE43-2F30-481C-BED5-54B0724F491E}" type="presOf" srcId="{69E3D15C-936C-4E44-B43E-0F5DF74C0CC7}" destId="{525E0D5F-86A3-43B9-88D1-3003B47910B1}" srcOrd="0" destOrd="0" presId="urn:microsoft.com/office/officeart/2005/8/layout/cycle2"/>
    <dgm:cxn modelId="{A3F9F636-E0CD-4C53-9829-FCFC4C7B7FC5}" type="presOf" srcId="{06BF992A-92C8-4214-846C-F19F37770F03}" destId="{6880D413-BF76-4DEB-97CD-7D9E4BF147F8}" srcOrd="0" destOrd="0" presId="urn:microsoft.com/office/officeart/2005/8/layout/cycle2"/>
    <dgm:cxn modelId="{18D4529D-3B46-418A-8C9C-52B6B5030754}" type="presOf" srcId="{994FE361-8489-47C0-80CA-C24B084C6668}" destId="{CCBD322A-02BF-466B-A503-809F3A25FB66}" srcOrd="1" destOrd="0" presId="urn:microsoft.com/office/officeart/2005/8/layout/cycle2"/>
    <dgm:cxn modelId="{9A884E30-75AB-453B-8F8B-3ADE8391C69F}" type="presOf" srcId="{FFF8AFCC-D941-4F4D-B54F-958E9E70503F}" destId="{2152F98A-EAB5-42A5-8A46-AC299ED739F6}" srcOrd="0" destOrd="0" presId="urn:microsoft.com/office/officeart/2005/8/layout/cycle2"/>
    <dgm:cxn modelId="{654B8299-498C-4ECC-8210-BD45D3F8E3C7}" type="presOf" srcId="{1E4291F6-7873-4E04-AD72-2B08E767175A}" destId="{2FAFEFAA-173A-4060-9C3B-F73F236D7930}" srcOrd="1" destOrd="0" presId="urn:microsoft.com/office/officeart/2005/8/layout/cycle2"/>
    <dgm:cxn modelId="{061A325C-0CE9-4439-958A-564FEB6F1C1B}" type="presOf" srcId="{69705F41-0CB5-408D-82A0-A21015D101C3}" destId="{2C123E2E-14A2-4626-AD57-3B960F7848C4}" srcOrd="0" destOrd="0" presId="urn:microsoft.com/office/officeart/2005/8/layout/cycle2"/>
    <dgm:cxn modelId="{0BA7DE06-67E0-4618-BF62-C7B32504A86B}" type="presOf" srcId="{76EF39EF-76F3-4763-99DF-1F3540AB8773}" destId="{22A9A8D1-9B3A-458C-A579-4BEE2CF69D65}" srcOrd="1" destOrd="0" presId="urn:microsoft.com/office/officeart/2005/8/layout/cycle2"/>
    <dgm:cxn modelId="{1832244B-557D-4AD7-ABFC-19FCCEC435F7}" type="presOf" srcId="{DB271066-B072-46AB-A51F-6B2D5EBB7CEC}" destId="{C42C8C81-3C19-4EFD-A9FF-54BF3F08D192}" srcOrd="1" destOrd="0" presId="urn:microsoft.com/office/officeart/2005/8/layout/cycle2"/>
    <dgm:cxn modelId="{15AB38A2-C8A1-4768-95DA-44CADF80642C}" type="presOf" srcId="{0B0D8870-AE16-46F3-8665-3960D172E016}" destId="{E2E5605D-3653-44BB-8220-B893CAA2B96F}" srcOrd="0" destOrd="0" presId="urn:microsoft.com/office/officeart/2005/8/layout/cycle2"/>
    <dgm:cxn modelId="{D6637697-43E1-4068-9F0E-D7E60B48D914}" type="presOf" srcId="{F7E07D1E-6BF2-4795-83C3-3CDF7BEDE36D}" destId="{D0E1D722-77CE-44C0-9A0F-0488EBB5C9F5}" srcOrd="0" destOrd="0" presId="urn:microsoft.com/office/officeart/2005/8/layout/cycle2"/>
    <dgm:cxn modelId="{2B64CAD1-291B-443E-A43A-6E4F80ADE8B5}" type="presOf" srcId="{69E3D15C-936C-4E44-B43E-0F5DF74C0CC7}" destId="{77936B88-B08C-4366-97A2-509FDDA096C9}" srcOrd="1" destOrd="0" presId="urn:microsoft.com/office/officeart/2005/8/layout/cycle2"/>
    <dgm:cxn modelId="{466D9266-A65E-4BD9-9B63-8FAFBC23CE0A}" type="presOf" srcId="{994FE361-8489-47C0-80CA-C24B084C6668}" destId="{CE6EA513-EDC2-4200-83AD-CC0123881B8F}" srcOrd="0" destOrd="0" presId="urn:microsoft.com/office/officeart/2005/8/layout/cycle2"/>
    <dgm:cxn modelId="{1FF3C273-888D-48B1-AFC6-88E44D7057B9}" type="presOf" srcId="{C6C9C95E-0760-441A-99C8-B24C64D391F6}" destId="{CADF2EE1-1852-4F57-A94C-E781941E4DA6}" srcOrd="0" destOrd="0" presId="urn:microsoft.com/office/officeart/2005/8/layout/cycle2"/>
    <dgm:cxn modelId="{5371A3AC-9619-41AC-8A1A-5C35C3C0DE00}" srcId="{D5156AC7-FC05-4371-B345-E190AC89990B}" destId="{0EEFD66A-00BF-4914-9432-BDB640F8434A}" srcOrd="4" destOrd="0" parTransId="{7B0FE66E-C76F-4ECD-B792-D63B61898CBD}" sibTransId="{C6C9C95E-0760-441A-99C8-B24C64D391F6}"/>
    <dgm:cxn modelId="{80F57164-BEB5-473E-B49A-1DF268139794}" type="presOf" srcId="{0EEFD66A-00BF-4914-9432-BDB640F8434A}" destId="{804F08D1-C64E-43F9-B9C4-2BD3439AD65C}" srcOrd="0" destOrd="0" presId="urn:microsoft.com/office/officeart/2005/8/layout/cycle2"/>
    <dgm:cxn modelId="{F5F1C597-4291-4545-82EC-E0D5027C43AB}" type="presOf" srcId="{76EF39EF-76F3-4763-99DF-1F3540AB8773}" destId="{5B8E843A-50DB-43C1-BB04-75E82C7B8C88}" srcOrd="0" destOrd="0" presId="urn:microsoft.com/office/officeart/2005/8/layout/cycle2"/>
    <dgm:cxn modelId="{BC09116D-0787-4DE0-9CD4-346961D59797}" type="presOf" srcId="{1E4291F6-7873-4E04-AD72-2B08E767175A}" destId="{2C56E402-2388-4EE3-8A3F-F29D2A25104D}" srcOrd="0" destOrd="0" presId="urn:microsoft.com/office/officeart/2005/8/layout/cycle2"/>
    <dgm:cxn modelId="{8B1854AA-6100-444F-92DD-138DF0FCFEA3}" type="presOf" srcId="{E08066FD-F51E-4ECF-9F42-499C8B7AC399}" destId="{160E9E65-C45B-4E22-8662-E154FC213449}" srcOrd="0" destOrd="0" presId="urn:microsoft.com/office/officeart/2005/8/layout/cycle2"/>
    <dgm:cxn modelId="{0BD17FE3-FA61-42A9-8A01-1BE45BB0713A}" srcId="{D5156AC7-FC05-4371-B345-E190AC89990B}" destId="{E08066FD-F51E-4ECF-9F42-499C8B7AC399}" srcOrd="2" destOrd="0" parTransId="{0B5B280A-1F63-48DA-AF54-5D470FC85690}" sibTransId="{1E4291F6-7873-4E04-AD72-2B08E767175A}"/>
    <dgm:cxn modelId="{EAF7CFD4-8ADA-4640-8284-4F861115E087}" type="presOf" srcId="{C6C9C95E-0760-441A-99C8-B24C64D391F6}" destId="{16EDF09D-0380-4DD0-BC58-559FA9245BA7}" srcOrd="1" destOrd="0" presId="urn:microsoft.com/office/officeart/2005/8/layout/cycle2"/>
    <dgm:cxn modelId="{B8AB2965-9521-4CA5-A0B8-D87045FB67E4}" type="presParOf" srcId="{C7EAFCE9-9B70-4491-B3F1-BE5A24A2A90C}" destId="{E2E5605D-3653-44BB-8220-B893CAA2B96F}" srcOrd="0" destOrd="0" presId="urn:microsoft.com/office/officeart/2005/8/layout/cycle2"/>
    <dgm:cxn modelId="{1E840F4A-3D01-418C-99E1-8A2188E4FB3D}" type="presParOf" srcId="{C7EAFCE9-9B70-4491-B3F1-BE5A24A2A90C}" destId="{525E0D5F-86A3-43B9-88D1-3003B47910B1}" srcOrd="1" destOrd="0" presId="urn:microsoft.com/office/officeart/2005/8/layout/cycle2"/>
    <dgm:cxn modelId="{43D4FF67-AB96-4910-A38D-51D24563BFCF}" type="presParOf" srcId="{525E0D5F-86A3-43B9-88D1-3003B47910B1}" destId="{77936B88-B08C-4366-97A2-509FDDA096C9}" srcOrd="0" destOrd="0" presId="urn:microsoft.com/office/officeart/2005/8/layout/cycle2"/>
    <dgm:cxn modelId="{BCFAC8EA-9FDC-4C4A-B89F-C4F7ED69BFB3}" type="presParOf" srcId="{C7EAFCE9-9B70-4491-B3F1-BE5A24A2A90C}" destId="{2C123E2E-14A2-4626-AD57-3B960F7848C4}" srcOrd="2" destOrd="0" presId="urn:microsoft.com/office/officeart/2005/8/layout/cycle2"/>
    <dgm:cxn modelId="{5AA56966-06B5-4A38-B4D6-734EA25240E8}" type="presParOf" srcId="{C7EAFCE9-9B70-4491-B3F1-BE5A24A2A90C}" destId="{5B8E843A-50DB-43C1-BB04-75E82C7B8C88}" srcOrd="3" destOrd="0" presId="urn:microsoft.com/office/officeart/2005/8/layout/cycle2"/>
    <dgm:cxn modelId="{D22945DD-371D-40BD-BDF0-A9A3E5E7EF3B}" type="presParOf" srcId="{5B8E843A-50DB-43C1-BB04-75E82C7B8C88}" destId="{22A9A8D1-9B3A-458C-A579-4BEE2CF69D65}" srcOrd="0" destOrd="0" presId="urn:microsoft.com/office/officeart/2005/8/layout/cycle2"/>
    <dgm:cxn modelId="{A23881E2-7465-40AE-96E1-84099EC3EBFE}" type="presParOf" srcId="{C7EAFCE9-9B70-4491-B3F1-BE5A24A2A90C}" destId="{160E9E65-C45B-4E22-8662-E154FC213449}" srcOrd="4" destOrd="0" presId="urn:microsoft.com/office/officeart/2005/8/layout/cycle2"/>
    <dgm:cxn modelId="{66628FDD-21A8-4859-9444-16690AC45F52}" type="presParOf" srcId="{C7EAFCE9-9B70-4491-B3F1-BE5A24A2A90C}" destId="{2C56E402-2388-4EE3-8A3F-F29D2A25104D}" srcOrd="5" destOrd="0" presId="urn:microsoft.com/office/officeart/2005/8/layout/cycle2"/>
    <dgm:cxn modelId="{B9ACE3CC-6C59-4DCD-8A7B-13A83EFFE559}" type="presParOf" srcId="{2C56E402-2388-4EE3-8A3F-F29D2A25104D}" destId="{2FAFEFAA-173A-4060-9C3B-F73F236D7930}" srcOrd="0" destOrd="0" presId="urn:microsoft.com/office/officeart/2005/8/layout/cycle2"/>
    <dgm:cxn modelId="{12818CA4-0191-4A35-A597-4DE92FBEBA15}" type="presParOf" srcId="{C7EAFCE9-9B70-4491-B3F1-BE5A24A2A90C}" destId="{B4EA9F33-40FC-4B17-9237-0E593C782762}" srcOrd="6" destOrd="0" presId="urn:microsoft.com/office/officeart/2005/8/layout/cycle2"/>
    <dgm:cxn modelId="{E556BFF6-FFF3-4849-BA46-E8CB032F6FB2}" type="presParOf" srcId="{C7EAFCE9-9B70-4491-B3F1-BE5A24A2A90C}" destId="{6880D413-BF76-4DEB-97CD-7D9E4BF147F8}" srcOrd="7" destOrd="0" presId="urn:microsoft.com/office/officeart/2005/8/layout/cycle2"/>
    <dgm:cxn modelId="{398A69A5-7E9C-4265-A7E6-D86E1D6408C1}" type="presParOf" srcId="{6880D413-BF76-4DEB-97CD-7D9E4BF147F8}" destId="{4CC6FA16-6F5B-4C61-87E3-85337779F0B7}" srcOrd="0" destOrd="0" presId="urn:microsoft.com/office/officeart/2005/8/layout/cycle2"/>
    <dgm:cxn modelId="{0B49F1DE-31E4-482B-939B-0868D54D09D1}" type="presParOf" srcId="{C7EAFCE9-9B70-4491-B3F1-BE5A24A2A90C}" destId="{804F08D1-C64E-43F9-B9C4-2BD3439AD65C}" srcOrd="8" destOrd="0" presId="urn:microsoft.com/office/officeart/2005/8/layout/cycle2"/>
    <dgm:cxn modelId="{A8CFE08E-935A-43F3-B870-2FC743883D30}" type="presParOf" srcId="{C7EAFCE9-9B70-4491-B3F1-BE5A24A2A90C}" destId="{CADF2EE1-1852-4F57-A94C-E781941E4DA6}" srcOrd="9" destOrd="0" presId="urn:microsoft.com/office/officeart/2005/8/layout/cycle2"/>
    <dgm:cxn modelId="{A950F492-3103-453D-9374-69BC7E352F3A}" type="presParOf" srcId="{CADF2EE1-1852-4F57-A94C-E781941E4DA6}" destId="{16EDF09D-0380-4DD0-BC58-559FA9245BA7}" srcOrd="0" destOrd="0" presId="urn:microsoft.com/office/officeart/2005/8/layout/cycle2"/>
    <dgm:cxn modelId="{4827ABA2-301C-4048-90C0-44D0C810B3C7}" type="presParOf" srcId="{C7EAFCE9-9B70-4491-B3F1-BE5A24A2A90C}" destId="{2152F98A-EAB5-42A5-8A46-AC299ED739F6}" srcOrd="10" destOrd="0" presId="urn:microsoft.com/office/officeart/2005/8/layout/cycle2"/>
    <dgm:cxn modelId="{00109EEC-6C0A-4575-8296-C210F09CE4EA}" type="presParOf" srcId="{C7EAFCE9-9B70-4491-B3F1-BE5A24A2A90C}" destId="{1786B11B-923E-4EF6-A291-951CFCC86E33}" srcOrd="11" destOrd="0" presId="urn:microsoft.com/office/officeart/2005/8/layout/cycle2"/>
    <dgm:cxn modelId="{88E64454-05A2-4525-9979-8710746199C8}" type="presParOf" srcId="{1786B11B-923E-4EF6-A291-951CFCC86E33}" destId="{C42C8C81-3C19-4EFD-A9FF-54BF3F08D192}" srcOrd="0" destOrd="0" presId="urn:microsoft.com/office/officeart/2005/8/layout/cycle2"/>
    <dgm:cxn modelId="{2F675B97-7DDA-45B2-B8BD-73C1225384A2}" type="presParOf" srcId="{C7EAFCE9-9B70-4491-B3F1-BE5A24A2A90C}" destId="{D0E1D722-77CE-44C0-9A0F-0488EBB5C9F5}" srcOrd="12" destOrd="0" presId="urn:microsoft.com/office/officeart/2005/8/layout/cycle2"/>
    <dgm:cxn modelId="{80F2922F-9158-464B-B7FC-0EC06E2A5EAB}" type="presParOf" srcId="{C7EAFCE9-9B70-4491-B3F1-BE5A24A2A90C}" destId="{CE6EA513-EDC2-4200-83AD-CC0123881B8F}" srcOrd="13" destOrd="0" presId="urn:microsoft.com/office/officeart/2005/8/layout/cycle2"/>
    <dgm:cxn modelId="{534EE9FD-F581-4A13-AE95-EE1E13FF3E2E}" type="presParOf" srcId="{CE6EA513-EDC2-4200-83AD-CC0123881B8F}" destId="{CCBD322A-02BF-466B-A503-809F3A25FB66}" srcOrd="0" destOrd="0" presId="urn:microsoft.com/office/officeart/2005/8/layout/cycle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B5D1BB6-498E-40C6-B7E8-59E9C567B0FB}"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fr-FR"/>
        </a:p>
      </dgm:t>
    </dgm:pt>
    <dgm:pt modelId="{21AB0E60-3083-4661-8A7F-B00C83A9A1F6}">
      <dgm:prSet phldrT="[Texte]" custT="1">
        <dgm:style>
          <a:lnRef idx="2">
            <a:schemeClr val="dk1">
              <a:shade val="50000"/>
            </a:schemeClr>
          </a:lnRef>
          <a:fillRef idx="1">
            <a:schemeClr val="dk1"/>
          </a:fillRef>
          <a:effectRef idx="0">
            <a:schemeClr val="dk1"/>
          </a:effectRef>
          <a:fontRef idx="minor">
            <a:schemeClr val="lt1"/>
          </a:fontRef>
        </dgm:style>
      </dgm:prSet>
      <dgm:spPr/>
      <dgm:t>
        <a:bodyPr/>
        <a:lstStyle/>
        <a:p>
          <a:r>
            <a:rPr lang="fr-FR" sz="2400" b="1" dirty="0" smtClean="0">
              <a:latin typeface="Aharoni" pitchFamily="2" charset="-79"/>
              <a:cs typeface="Aharoni" pitchFamily="2" charset="-79"/>
            </a:rPr>
            <a:t>1</a:t>
          </a:r>
          <a:endParaRPr lang="fr-FR" sz="2400" b="1" dirty="0">
            <a:latin typeface="Aharoni" pitchFamily="2" charset="-79"/>
            <a:cs typeface="Aharoni" pitchFamily="2" charset="-79"/>
          </a:endParaRPr>
        </a:p>
      </dgm:t>
    </dgm:pt>
    <dgm:pt modelId="{3E5AFA8B-F596-422D-9BFB-6119C5B1ADAF}" type="parTrans" cxnId="{83275282-E544-4BC2-93CB-87DF7C36CB16}">
      <dgm:prSet/>
      <dgm:spPr/>
      <dgm:t>
        <a:bodyPr/>
        <a:lstStyle/>
        <a:p>
          <a:endParaRPr lang="fr-FR"/>
        </a:p>
      </dgm:t>
    </dgm:pt>
    <dgm:pt modelId="{386D7C1E-3150-447B-ACF1-11BB327DD085}" type="sibTrans" cxnId="{83275282-E544-4BC2-93CB-87DF7C36CB16}">
      <dgm:prSet/>
      <dgm:spPr/>
      <dgm:t>
        <a:bodyPr/>
        <a:lstStyle/>
        <a:p>
          <a:endParaRPr lang="fr-FR"/>
        </a:p>
      </dgm:t>
    </dgm:pt>
    <dgm:pt modelId="{8D7D3C28-5D11-4E72-988F-D2738B55619C}">
      <dgm:prSet phldrT="[Texte]">
        <dgm:style>
          <a:lnRef idx="2">
            <a:schemeClr val="dk1"/>
          </a:lnRef>
          <a:fillRef idx="1">
            <a:schemeClr val="lt1"/>
          </a:fillRef>
          <a:effectRef idx="0">
            <a:schemeClr val="dk1"/>
          </a:effectRef>
          <a:fontRef idx="minor">
            <a:schemeClr val="dk1"/>
          </a:fontRef>
        </dgm:style>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fr-FR" dirty="0" smtClean="0"/>
            <a:t>La valeur patrimoniale et immobilière </a:t>
          </a:r>
        </a:p>
      </dgm:t>
    </dgm:pt>
    <dgm:pt modelId="{282A9A12-DB1C-4906-B569-8558BEB25831}" type="parTrans" cxnId="{892993BF-2898-480C-85D4-94F7C7818048}">
      <dgm:prSet/>
      <dgm:spPr/>
      <dgm:t>
        <a:bodyPr/>
        <a:lstStyle/>
        <a:p>
          <a:endParaRPr lang="fr-FR"/>
        </a:p>
      </dgm:t>
    </dgm:pt>
    <dgm:pt modelId="{AD4F1B8C-F6F8-4A31-A0AA-C8509AADFF33}" type="sibTrans" cxnId="{892993BF-2898-480C-85D4-94F7C7818048}">
      <dgm:prSet/>
      <dgm:spPr/>
      <dgm:t>
        <a:bodyPr/>
        <a:lstStyle/>
        <a:p>
          <a:endParaRPr lang="fr-FR"/>
        </a:p>
      </dgm:t>
    </dgm:pt>
    <dgm:pt modelId="{1E826C58-C7A2-4E26-8558-05B9C5D73D32}">
      <dgm:prSet phldrT="[Texte]" custT="1">
        <dgm:style>
          <a:lnRef idx="2">
            <a:schemeClr val="dk1">
              <a:shade val="50000"/>
            </a:schemeClr>
          </a:lnRef>
          <a:fillRef idx="1">
            <a:schemeClr val="dk1"/>
          </a:fillRef>
          <a:effectRef idx="0">
            <a:schemeClr val="dk1"/>
          </a:effectRef>
          <a:fontRef idx="minor">
            <a:schemeClr val="lt1"/>
          </a:fontRef>
        </dgm:style>
      </dgm:prSet>
      <dgm:spPr/>
      <dgm:t>
        <a:bodyPr/>
        <a:lstStyle/>
        <a:p>
          <a:r>
            <a:rPr lang="fr-FR" sz="2400" b="1" dirty="0" smtClean="0">
              <a:latin typeface="Aharoni" pitchFamily="2" charset="-79"/>
              <a:cs typeface="Aharoni" pitchFamily="2" charset="-79"/>
            </a:rPr>
            <a:t>2</a:t>
          </a:r>
          <a:endParaRPr lang="fr-FR" sz="2400" b="1" dirty="0">
            <a:latin typeface="Aharoni" pitchFamily="2" charset="-79"/>
            <a:cs typeface="Aharoni" pitchFamily="2" charset="-79"/>
          </a:endParaRPr>
        </a:p>
      </dgm:t>
    </dgm:pt>
    <dgm:pt modelId="{05AC565D-8B0C-483A-9BEB-C0FB2FE04EDB}" type="parTrans" cxnId="{7DD18743-EA4A-4494-8368-5CB75926552C}">
      <dgm:prSet/>
      <dgm:spPr/>
      <dgm:t>
        <a:bodyPr/>
        <a:lstStyle/>
        <a:p>
          <a:endParaRPr lang="fr-FR"/>
        </a:p>
      </dgm:t>
    </dgm:pt>
    <dgm:pt modelId="{78CF2EDE-793B-4224-A3AB-24BC16AD4B46}" type="sibTrans" cxnId="{7DD18743-EA4A-4494-8368-5CB75926552C}">
      <dgm:prSet/>
      <dgm:spPr/>
      <dgm:t>
        <a:bodyPr/>
        <a:lstStyle/>
        <a:p>
          <a:endParaRPr lang="fr-FR"/>
        </a:p>
      </dgm:t>
    </dgm:pt>
    <dgm:pt modelId="{4244F766-6714-4225-9AF4-058C57944CE6}">
      <dgm:prSet phldrT="[Texte]">
        <dgm:style>
          <a:lnRef idx="2">
            <a:schemeClr val="dk1"/>
          </a:lnRef>
          <a:fillRef idx="1">
            <a:schemeClr val="lt1"/>
          </a:fillRef>
          <a:effectRef idx="0">
            <a:schemeClr val="dk1"/>
          </a:effectRef>
          <a:fontRef idx="minor">
            <a:schemeClr val="dk1"/>
          </a:fontRef>
        </dgm:style>
      </dgm:prSet>
      <dgm:spPr/>
      <dgm:t>
        <a:bodyPr/>
        <a:lstStyle/>
        <a:p>
          <a:r>
            <a:rPr lang="fr-FR" dirty="0" smtClean="0"/>
            <a:t>La surface occupée</a:t>
          </a:r>
          <a:endParaRPr lang="fr-FR" dirty="0"/>
        </a:p>
      </dgm:t>
    </dgm:pt>
    <dgm:pt modelId="{725E6388-5AB4-477E-822C-D22909B454D2}" type="parTrans" cxnId="{7AE21BDD-FF0D-4E66-93A5-701136D8262F}">
      <dgm:prSet/>
      <dgm:spPr/>
      <dgm:t>
        <a:bodyPr/>
        <a:lstStyle/>
        <a:p>
          <a:endParaRPr lang="fr-FR"/>
        </a:p>
      </dgm:t>
    </dgm:pt>
    <dgm:pt modelId="{2DBED418-8CEC-4C65-99A7-5F260EDD9073}" type="sibTrans" cxnId="{7AE21BDD-FF0D-4E66-93A5-701136D8262F}">
      <dgm:prSet/>
      <dgm:spPr/>
      <dgm:t>
        <a:bodyPr/>
        <a:lstStyle/>
        <a:p>
          <a:endParaRPr lang="fr-FR"/>
        </a:p>
      </dgm:t>
    </dgm:pt>
    <dgm:pt modelId="{D9268D7A-AF21-4EA3-8C44-2A4DBB2B11DD}">
      <dgm:prSet phldrT="[Texte]" custT="1">
        <dgm:style>
          <a:lnRef idx="2">
            <a:schemeClr val="dk1">
              <a:shade val="50000"/>
            </a:schemeClr>
          </a:lnRef>
          <a:fillRef idx="1">
            <a:schemeClr val="dk1"/>
          </a:fillRef>
          <a:effectRef idx="0">
            <a:schemeClr val="dk1"/>
          </a:effectRef>
          <a:fontRef idx="minor">
            <a:schemeClr val="lt1"/>
          </a:fontRef>
        </dgm:style>
      </dgm:prSet>
      <dgm:spPr/>
      <dgm:t>
        <a:bodyPr/>
        <a:lstStyle/>
        <a:p>
          <a:r>
            <a:rPr lang="fr-FR" sz="2400" b="1" dirty="0" smtClean="0">
              <a:latin typeface="Aharoni" pitchFamily="2" charset="-79"/>
              <a:cs typeface="Aharoni" pitchFamily="2" charset="-79"/>
            </a:rPr>
            <a:t>3</a:t>
          </a:r>
          <a:endParaRPr lang="fr-FR" sz="2400" b="1" dirty="0">
            <a:latin typeface="Aharoni" pitchFamily="2" charset="-79"/>
            <a:cs typeface="Aharoni" pitchFamily="2" charset="-79"/>
          </a:endParaRPr>
        </a:p>
      </dgm:t>
    </dgm:pt>
    <dgm:pt modelId="{1CE3D0AF-1E5F-46CC-AB69-39685D302548}" type="parTrans" cxnId="{AAB12055-BB80-45C6-B3CC-CBD35767925D}">
      <dgm:prSet/>
      <dgm:spPr/>
      <dgm:t>
        <a:bodyPr/>
        <a:lstStyle/>
        <a:p>
          <a:endParaRPr lang="fr-FR"/>
        </a:p>
      </dgm:t>
    </dgm:pt>
    <dgm:pt modelId="{ABECEC14-DD1C-4C1C-9925-96A80B08B6D6}" type="sibTrans" cxnId="{AAB12055-BB80-45C6-B3CC-CBD35767925D}">
      <dgm:prSet/>
      <dgm:spPr/>
      <dgm:t>
        <a:bodyPr/>
        <a:lstStyle/>
        <a:p>
          <a:endParaRPr lang="fr-FR"/>
        </a:p>
      </dgm:t>
    </dgm:pt>
    <dgm:pt modelId="{82D322AB-0EEB-4B4F-8B43-4B908D1D9A96}">
      <dgm:prSet phldrT="[Texte]">
        <dgm:style>
          <a:lnRef idx="2">
            <a:schemeClr val="dk1"/>
          </a:lnRef>
          <a:fillRef idx="1">
            <a:schemeClr val="lt1"/>
          </a:fillRef>
          <a:effectRef idx="0">
            <a:schemeClr val="dk1"/>
          </a:effectRef>
          <a:fontRef idx="minor">
            <a:schemeClr val="dk1"/>
          </a:fontRef>
        </dgm:style>
      </dgm:prSet>
      <dgm:spPr/>
      <dgm:t>
        <a:bodyPr/>
        <a:lstStyle/>
        <a:p>
          <a:r>
            <a:rPr lang="fr-FR" dirty="0" smtClean="0"/>
            <a:t>L’adéquation de sa typologie </a:t>
          </a:r>
          <a:endParaRPr lang="fr-FR" dirty="0"/>
        </a:p>
      </dgm:t>
    </dgm:pt>
    <dgm:pt modelId="{36BC7FBB-1062-4785-A5E6-5A13D7715C36}" type="parTrans" cxnId="{08D40CE1-59BD-449B-BE28-428DE23BF0EA}">
      <dgm:prSet/>
      <dgm:spPr/>
      <dgm:t>
        <a:bodyPr/>
        <a:lstStyle/>
        <a:p>
          <a:endParaRPr lang="fr-FR"/>
        </a:p>
      </dgm:t>
    </dgm:pt>
    <dgm:pt modelId="{CB0D8708-EAD9-40AF-AC7F-D2D0B71D8D55}" type="sibTrans" cxnId="{08D40CE1-59BD-449B-BE28-428DE23BF0EA}">
      <dgm:prSet/>
      <dgm:spPr/>
      <dgm:t>
        <a:bodyPr/>
        <a:lstStyle/>
        <a:p>
          <a:endParaRPr lang="fr-FR"/>
        </a:p>
      </dgm:t>
    </dgm:pt>
    <dgm:pt modelId="{5EF18D74-16BE-4403-843F-36234B4B88A5}">
      <dgm:prSet phldrT="[Texte]" custT="1">
        <dgm:style>
          <a:lnRef idx="2">
            <a:schemeClr val="dk1">
              <a:shade val="50000"/>
            </a:schemeClr>
          </a:lnRef>
          <a:fillRef idx="1">
            <a:schemeClr val="dk1"/>
          </a:fillRef>
          <a:effectRef idx="0">
            <a:schemeClr val="dk1"/>
          </a:effectRef>
          <a:fontRef idx="minor">
            <a:schemeClr val="lt1"/>
          </a:fontRef>
        </dgm:style>
      </dgm:prSet>
      <dgm:spPr/>
      <dgm:t>
        <a:bodyPr/>
        <a:lstStyle/>
        <a:p>
          <a:r>
            <a:rPr lang="fr-FR" sz="2400" b="1" dirty="0" smtClean="0">
              <a:latin typeface="Aharoni" pitchFamily="2" charset="-79"/>
              <a:cs typeface="Aharoni" pitchFamily="2" charset="-79"/>
            </a:rPr>
            <a:t>4</a:t>
          </a:r>
          <a:endParaRPr lang="fr-FR" sz="2400" b="1" dirty="0">
            <a:latin typeface="Aharoni" pitchFamily="2" charset="-79"/>
            <a:cs typeface="Aharoni" pitchFamily="2" charset="-79"/>
          </a:endParaRPr>
        </a:p>
      </dgm:t>
    </dgm:pt>
    <dgm:pt modelId="{A3276BA2-2093-4E06-AADA-0125052DE839}" type="parTrans" cxnId="{80630BDF-E055-4BD8-87CF-9AEB2B15390C}">
      <dgm:prSet/>
      <dgm:spPr/>
      <dgm:t>
        <a:bodyPr/>
        <a:lstStyle/>
        <a:p>
          <a:endParaRPr lang="fr-FR"/>
        </a:p>
      </dgm:t>
    </dgm:pt>
    <dgm:pt modelId="{53BB9B97-F9C8-4B78-BED2-602A0020AB58}" type="sibTrans" cxnId="{80630BDF-E055-4BD8-87CF-9AEB2B15390C}">
      <dgm:prSet/>
      <dgm:spPr/>
      <dgm:t>
        <a:bodyPr/>
        <a:lstStyle/>
        <a:p>
          <a:endParaRPr lang="fr-FR"/>
        </a:p>
      </dgm:t>
    </dgm:pt>
    <dgm:pt modelId="{B99DB58C-E064-40CA-A049-60EA907F67DD}">
      <dgm:prSet phldrT="[Texte]">
        <dgm:style>
          <a:lnRef idx="2">
            <a:schemeClr val="dk1"/>
          </a:lnRef>
          <a:fillRef idx="1">
            <a:schemeClr val="lt1"/>
          </a:fillRef>
          <a:effectRef idx="0">
            <a:schemeClr val="dk1"/>
          </a:effectRef>
          <a:fontRef idx="minor">
            <a:schemeClr val="dk1"/>
          </a:fontRef>
        </dgm:style>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fr-FR" dirty="0" smtClean="0"/>
            <a:t>La présence des occupants </a:t>
          </a:r>
        </a:p>
      </dgm:t>
    </dgm:pt>
    <dgm:pt modelId="{B0B9CEB5-414F-4C5F-9871-EDDA63AF694D}" type="parTrans" cxnId="{C3698686-68FD-4A2E-9EBB-F235B4A9954F}">
      <dgm:prSet/>
      <dgm:spPr/>
      <dgm:t>
        <a:bodyPr/>
        <a:lstStyle/>
        <a:p>
          <a:endParaRPr lang="fr-FR"/>
        </a:p>
      </dgm:t>
    </dgm:pt>
    <dgm:pt modelId="{7E11210F-1A4A-4D55-ACBB-F802603E6C1E}" type="sibTrans" cxnId="{C3698686-68FD-4A2E-9EBB-F235B4A9954F}">
      <dgm:prSet/>
      <dgm:spPr/>
      <dgm:t>
        <a:bodyPr/>
        <a:lstStyle/>
        <a:p>
          <a:endParaRPr lang="fr-FR"/>
        </a:p>
      </dgm:t>
    </dgm:pt>
    <dgm:pt modelId="{B1AD0529-DD7B-4DE2-8718-F2EEA0E132C6}">
      <dgm:prSet phldrT="[Texte]" custT="1">
        <dgm:style>
          <a:lnRef idx="2">
            <a:schemeClr val="dk1">
              <a:shade val="50000"/>
            </a:schemeClr>
          </a:lnRef>
          <a:fillRef idx="1">
            <a:schemeClr val="dk1"/>
          </a:fillRef>
          <a:effectRef idx="0">
            <a:schemeClr val="dk1"/>
          </a:effectRef>
          <a:fontRef idx="minor">
            <a:schemeClr val="lt1"/>
          </a:fontRef>
        </dgm:style>
      </dgm:prSet>
      <dgm:spPr/>
      <dgm:t>
        <a:bodyPr/>
        <a:lstStyle/>
        <a:p>
          <a:r>
            <a:rPr lang="fr-FR" sz="2800" b="1" dirty="0" smtClean="0">
              <a:latin typeface="Aharoni" pitchFamily="2" charset="-79"/>
              <a:cs typeface="Aharoni" pitchFamily="2" charset="-79"/>
            </a:rPr>
            <a:t>5</a:t>
          </a:r>
          <a:endParaRPr lang="fr-FR" sz="2800" b="1" dirty="0">
            <a:latin typeface="Aharoni" pitchFamily="2" charset="-79"/>
            <a:cs typeface="Aharoni" pitchFamily="2" charset="-79"/>
          </a:endParaRPr>
        </a:p>
      </dgm:t>
    </dgm:pt>
    <dgm:pt modelId="{CC94F30A-9E4B-4D55-99D8-4743C99AB5AD}" type="parTrans" cxnId="{D4DC85FD-781B-44D7-A7A7-D95AC6BF3649}">
      <dgm:prSet/>
      <dgm:spPr/>
      <dgm:t>
        <a:bodyPr/>
        <a:lstStyle/>
        <a:p>
          <a:endParaRPr lang="fr-FR"/>
        </a:p>
      </dgm:t>
    </dgm:pt>
    <dgm:pt modelId="{42244860-FBAB-4840-A7B2-760EFA703AE6}" type="sibTrans" cxnId="{D4DC85FD-781B-44D7-A7A7-D95AC6BF3649}">
      <dgm:prSet/>
      <dgm:spPr/>
      <dgm:t>
        <a:bodyPr/>
        <a:lstStyle/>
        <a:p>
          <a:endParaRPr lang="fr-FR"/>
        </a:p>
      </dgm:t>
    </dgm:pt>
    <dgm:pt modelId="{279F8E98-1184-4F11-92F2-2AA7733B3E7B}">
      <dgm:prSet phldrT="[Texte]">
        <dgm:style>
          <a:lnRef idx="2">
            <a:schemeClr val="dk1"/>
          </a:lnRef>
          <a:fillRef idx="1">
            <a:schemeClr val="lt1"/>
          </a:fillRef>
          <a:effectRef idx="0">
            <a:schemeClr val="dk1"/>
          </a:effectRef>
          <a:fontRef idx="minor">
            <a:schemeClr val="dk1"/>
          </a:fontRef>
        </dgm:style>
      </dgm:prSet>
      <dgm:spPr/>
      <dgm:t>
        <a:bodyPr/>
        <a:lstStyle/>
        <a:p>
          <a:r>
            <a:rPr lang="fr-FR" dirty="0" smtClean="0"/>
            <a:t>La possibilité ou non d’interrompre l’activité du bâtiment</a:t>
          </a:r>
          <a:endParaRPr lang="fr-FR" dirty="0"/>
        </a:p>
      </dgm:t>
    </dgm:pt>
    <dgm:pt modelId="{E3EDBB7F-A19E-4E9D-9162-F442E54376FF}" type="parTrans" cxnId="{386D350A-5962-40DE-B4DA-55C91A6E9292}">
      <dgm:prSet/>
      <dgm:spPr/>
      <dgm:t>
        <a:bodyPr/>
        <a:lstStyle/>
        <a:p>
          <a:endParaRPr lang="fr-FR"/>
        </a:p>
      </dgm:t>
    </dgm:pt>
    <dgm:pt modelId="{5B783DAD-10EC-4D56-B707-D85A7E1F9291}" type="sibTrans" cxnId="{386D350A-5962-40DE-B4DA-55C91A6E9292}">
      <dgm:prSet/>
      <dgm:spPr/>
      <dgm:t>
        <a:bodyPr/>
        <a:lstStyle/>
        <a:p>
          <a:endParaRPr lang="fr-FR"/>
        </a:p>
      </dgm:t>
    </dgm:pt>
    <dgm:pt modelId="{A1976C4B-3A1D-4829-8110-0DC837348A96}">
      <dgm:prSet phldrT="[Texte]" custT="1">
        <dgm:style>
          <a:lnRef idx="2">
            <a:schemeClr val="dk1">
              <a:shade val="50000"/>
            </a:schemeClr>
          </a:lnRef>
          <a:fillRef idx="1">
            <a:schemeClr val="dk1"/>
          </a:fillRef>
          <a:effectRef idx="0">
            <a:schemeClr val="dk1"/>
          </a:effectRef>
          <a:fontRef idx="minor">
            <a:schemeClr val="lt1"/>
          </a:fontRef>
        </dgm:style>
      </dgm:prSet>
      <dgm:spPr/>
      <dgm:t>
        <a:bodyPr/>
        <a:lstStyle/>
        <a:p>
          <a:r>
            <a:rPr lang="fr-FR" sz="2400" b="1" dirty="0" smtClean="0">
              <a:latin typeface="Aharoni" pitchFamily="2" charset="-79"/>
              <a:cs typeface="Aharoni" pitchFamily="2" charset="-79"/>
            </a:rPr>
            <a:t>6</a:t>
          </a:r>
          <a:endParaRPr lang="fr-FR" sz="2400" b="1" dirty="0">
            <a:latin typeface="Aharoni" pitchFamily="2" charset="-79"/>
            <a:cs typeface="Aharoni" pitchFamily="2" charset="-79"/>
          </a:endParaRPr>
        </a:p>
      </dgm:t>
    </dgm:pt>
    <dgm:pt modelId="{1EDA8837-62E6-4544-A087-C52F50EB18C3}" type="parTrans" cxnId="{C6089661-4CA1-4727-8062-A40B38DFF4A3}">
      <dgm:prSet/>
      <dgm:spPr/>
      <dgm:t>
        <a:bodyPr/>
        <a:lstStyle/>
        <a:p>
          <a:endParaRPr lang="fr-FR"/>
        </a:p>
      </dgm:t>
    </dgm:pt>
    <dgm:pt modelId="{20CDBA7D-E98E-4230-99BD-3B87AD5524E2}" type="sibTrans" cxnId="{C6089661-4CA1-4727-8062-A40B38DFF4A3}">
      <dgm:prSet/>
      <dgm:spPr/>
      <dgm:t>
        <a:bodyPr/>
        <a:lstStyle/>
        <a:p>
          <a:endParaRPr lang="fr-FR"/>
        </a:p>
      </dgm:t>
    </dgm:pt>
    <dgm:pt modelId="{524E33F5-1A40-4618-82C8-58A3FB58041B}">
      <dgm:prSet phldrT="[Texte]">
        <dgm:style>
          <a:lnRef idx="2">
            <a:schemeClr val="dk1"/>
          </a:lnRef>
          <a:fillRef idx="1">
            <a:schemeClr val="lt1"/>
          </a:fillRef>
          <a:effectRef idx="0">
            <a:schemeClr val="dk1"/>
          </a:effectRef>
          <a:fontRef idx="minor">
            <a:schemeClr val="dk1"/>
          </a:fontRef>
        </dgm:style>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fr-FR" dirty="0" smtClean="0"/>
            <a:t>Le coût  </a:t>
          </a:r>
          <a:endParaRPr lang="fr-FR" dirty="0"/>
        </a:p>
      </dgm:t>
    </dgm:pt>
    <dgm:pt modelId="{0DE2156D-F46A-45BA-B66A-216272FEF626}" type="parTrans" cxnId="{BB3DE3CE-1E0A-47C5-87D3-7237C12B3F75}">
      <dgm:prSet/>
      <dgm:spPr/>
      <dgm:t>
        <a:bodyPr/>
        <a:lstStyle/>
        <a:p>
          <a:endParaRPr lang="fr-FR"/>
        </a:p>
      </dgm:t>
    </dgm:pt>
    <dgm:pt modelId="{06402D61-56D6-4A89-9EA6-3A9B4EBDEB27}" type="sibTrans" cxnId="{BB3DE3CE-1E0A-47C5-87D3-7237C12B3F75}">
      <dgm:prSet/>
      <dgm:spPr/>
      <dgm:t>
        <a:bodyPr/>
        <a:lstStyle/>
        <a:p>
          <a:endParaRPr lang="fr-FR"/>
        </a:p>
      </dgm:t>
    </dgm:pt>
    <dgm:pt modelId="{11A46271-5293-4F7E-94C0-F20B459E19C8}" type="pres">
      <dgm:prSet presAssocID="{BB5D1BB6-498E-40C6-B7E8-59E9C567B0FB}" presName="linearFlow" presStyleCnt="0">
        <dgm:presLayoutVars>
          <dgm:dir/>
          <dgm:animLvl val="lvl"/>
          <dgm:resizeHandles val="exact"/>
        </dgm:presLayoutVars>
      </dgm:prSet>
      <dgm:spPr/>
      <dgm:t>
        <a:bodyPr/>
        <a:lstStyle/>
        <a:p>
          <a:endParaRPr lang="fr-FR"/>
        </a:p>
      </dgm:t>
    </dgm:pt>
    <dgm:pt modelId="{0AD84102-3C10-46BA-A5CB-2AD38B783D71}" type="pres">
      <dgm:prSet presAssocID="{21AB0E60-3083-4661-8A7F-B00C83A9A1F6}" presName="composite" presStyleCnt="0"/>
      <dgm:spPr/>
    </dgm:pt>
    <dgm:pt modelId="{CE9F7598-54F4-47CC-B389-14FF05949743}" type="pres">
      <dgm:prSet presAssocID="{21AB0E60-3083-4661-8A7F-B00C83A9A1F6}" presName="parentText" presStyleLbl="alignNode1" presStyleIdx="0" presStyleCnt="6">
        <dgm:presLayoutVars>
          <dgm:chMax val="1"/>
          <dgm:bulletEnabled val="1"/>
        </dgm:presLayoutVars>
      </dgm:prSet>
      <dgm:spPr/>
      <dgm:t>
        <a:bodyPr/>
        <a:lstStyle/>
        <a:p>
          <a:endParaRPr lang="fr-FR"/>
        </a:p>
      </dgm:t>
    </dgm:pt>
    <dgm:pt modelId="{D32DDA91-55A5-4700-A6EC-1FE6C6023B0B}" type="pres">
      <dgm:prSet presAssocID="{21AB0E60-3083-4661-8A7F-B00C83A9A1F6}" presName="descendantText" presStyleLbl="alignAcc1" presStyleIdx="0" presStyleCnt="6">
        <dgm:presLayoutVars>
          <dgm:bulletEnabled val="1"/>
        </dgm:presLayoutVars>
      </dgm:prSet>
      <dgm:spPr/>
      <dgm:t>
        <a:bodyPr/>
        <a:lstStyle/>
        <a:p>
          <a:endParaRPr lang="fr-FR"/>
        </a:p>
      </dgm:t>
    </dgm:pt>
    <dgm:pt modelId="{9F3D9579-5514-47AB-A781-C8A257A475B7}" type="pres">
      <dgm:prSet presAssocID="{386D7C1E-3150-447B-ACF1-11BB327DD085}" presName="sp" presStyleCnt="0"/>
      <dgm:spPr/>
    </dgm:pt>
    <dgm:pt modelId="{A3EEC143-F0FF-4FA3-B235-3FC2C2E4018E}" type="pres">
      <dgm:prSet presAssocID="{1E826C58-C7A2-4E26-8558-05B9C5D73D32}" presName="composite" presStyleCnt="0"/>
      <dgm:spPr/>
    </dgm:pt>
    <dgm:pt modelId="{6AE9ABC0-21E1-4687-89FE-09967BCD9827}" type="pres">
      <dgm:prSet presAssocID="{1E826C58-C7A2-4E26-8558-05B9C5D73D32}" presName="parentText" presStyleLbl="alignNode1" presStyleIdx="1" presStyleCnt="6">
        <dgm:presLayoutVars>
          <dgm:chMax val="1"/>
          <dgm:bulletEnabled val="1"/>
        </dgm:presLayoutVars>
      </dgm:prSet>
      <dgm:spPr/>
      <dgm:t>
        <a:bodyPr/>
        <a:lstStyle/>
        <a:p>
          <a:endParaRPr lang="fr-FR"/>
        </a:p>
      </dgm:t>
    </dgm:pt>
    <dgm:pt modelId="{86C3D2EF-32A3-4CBC-A4D9-6E53EFD4F9EA}" type="pres">
      <dgm:prSet presAssocID="{1E826C58-C7A2-4E26-8558-05B9C5D73D32}" presName="descendantText" presStyleLbl="alignAcc1" presStyleIdx="1" presStyleCnt="6">
        <dgm:presLayoutVars>
          <dgm:bulletEnabled val="1"/>
        </dgm:presLayoutVars>
      </dgm:prSet>
      <dgm:spPr/>
      <dgm:t>
        <a:bodyPr/>
        <a:lstStyle/>
        <a:p>
          <a:endParaRPr lang="fr-FR"/>
        </a:p>
      </dgm:t>
    </dgm:pt>
    <dgm:pt modelId="{C28FECA5-B0E2-4302-A205-AC0B3B63E17A}" type="pres">
      <dgm:prSet presAssocID="{78CF2EDE-793B-4224-A3AB-24BC16AD4B46}" presName="sp" presStyleCnt="0"/>
      <dgm:spPr/>
    </dgm:pt>
    <dgm:pt modelId="{387055CA-F9B4-4A76-8D05-EBA70DB7FABD}" type="pres">
      <dgm:prSet presAssocID="{D9268D7A-AF21-4EA3-8C44-2A4DBB2B11DD}" presName="composite" presStyleCnt="0"/>
      <dgm:spPr/>
    </dgm:pt>
    <dgm:pt modelId="{99E29F27-9AB3-4CC3-B336-3F1DD4D70F7D}" type="pres">
      <dgm:prSet presAssocID="{D9268D7A-AF21-4EA3-8C44-2A4DBB2B11DD}" presName="parentText" presStyleLbl="alignNode1" presStyleIdx="2" presStyleCnt="6">
        <dgm:presLayoutVars>
          <dgm:chMax val="1"/>
          <dgm:bulletEnabled val="1"/>
        </dgm:presLayoutVars>
      </dgm:prSet>
      <dgm:spPr/>
      <dgm:t>
        <a:bodyPr/>
        <a:lstStyle/>
        <a:p>
          <a:endParaRPr lang="fr-FR"/>
        </a:p>
      </dgm:t>
    </dgm:pt>
    <dgm:pt modelId="{B3FF5697-F70D-4491-9DFF-D7E7909D51A5}" type="pres">
      <dgm:prSet presAssocID="{D9268D7A-AF21-4EA3-8C44-2A4DBB2B11DD}" presName="descendantText" presStyleLbl="alignAcc1" presStyleIdx="2" presStyleCnt="6">
        <dgm:presLayoutVars>
          <dgm:bulletEnabled val="1"/>
        </dgm:presLayoutVars>
      </dgm:prSet>
      <dgm:spPr/>
      <dgm:t>
        <a:bodyPr/>
        <a:lstStyle/>
        <a:p>
          <a:endParaRPr lang="fr-FR"/>
        </a:p>
      </dgm:t>
    </dgm:pt>
    <dgm:pt modelId="{E900CC55-6227-48DC-8FB9-97176399ED00}" type="pres">
      <dgm:prSet presAssocID="{ABECEC14-DD1C-4C1C-9925-96A80B08B6D6}" presName="sp" presStyleCnt="0"/>
      <dgm:spPr/>
    </dgm:pt>
    <dgm:pt modelId="{1A92CAF7-68FF-4EE7-8EAC-935C8E75DECE}" type="pres">
      <dgm:prSet presAssocID="{5EF18D74-16BE-4403-843F-36234B4B88A5}" presName="composite" presStyleCnt="0"/>
      <dgm:spPr/>
    </dgm:pt>
    <dgm:pt modelId="{128D242D-A21A-47F4-9195-7BDD16CAC72F}" type="pres">
      <dgm:prSet presAssocID="{5EF18D74-16BE-4403-843F-36234B4B88A5}" presName="parentText" presStyleLbl="alignNode1" presStyleIdx="3" presStyleCnt="6">
        <dgm:presLayoutVars>
          <dgm:chMax val="1"/>
          <dgm:bulletEnabled val="1"/>
        </dgm:presLayoutVars>
      </dgm:prSet>
      <dgm:spPr/>
      <dgm:t>
        <a:bodyPr/>
        <a:lstStyle/>
        <a:p>
          <a:endParaRPr lang="fr-FR"/>
        </a:p>
      </dgm:t>
    </dgm:pt>
    <dgm:pt modelId="{5E2CCF92-7E65-4770-AC09-79A60978439B}" type="pres">
      <dgm:prSet presAssocID="{5EF18D74-16BE-4403-843F-36234B4B88A5}" presName="descendantText" presStyleLbl="alignAcc1" presStyleIdx="3" presStyleCnt="6">
        <dgm:presLayoutVars>
          <dgm:bulletEnabled val="1"/>
        </dgm:presLayoutVars>
      </dgm:prSet>
      <dgm:spPr/>
      <dgm:t>
        <a:bodyPr/>
        <a:lstStyle/>
        <a:p>
          <a:endParaRPr lang="fr-FR"/>
        </a:p>
      </dgm:t>
    </dgm:pt>
    <dgm:pt modelId="{74A638C8-1C64-4928-8C96-CF439D1D424F}" type="pres">
      <dgm:prSet presAssocID="{53BB9B97-F9C8-4B78-BED2-602A0020AB58}" presName="sp" presStyleCnt="0"/>
      <dgm:spPr/>
    </dgm:pt>
    <dgm:pt modelId="{997B9DB4-D7CF-4E34-A861-84BBBD740C3E}" type="pres">
      <dgm:prSet presAssocID="{B1AD0529-DD7B-4DE2-8718-F2EEA0E132C6}" presName="composite" presStyleCnt="0"/>
      <dgm:spPr/>
    </dgm:pt>
    <dgm:pt modelId="{C9E2D751-29A0-47C2-8D9F-3ACAB966F391}" type="pres">
      <dgm:prSet presAssocID="{B1AD0529-DD7B-4DE2-8718-F2EEA0E132C6}" presName="parentText" presStyleLbl="alignNode1" presStyleIdx="4" presStyleCnt="6">
        <dgm:presLayoutVars>
          <dgm:chMax val="1"/>
          <dgm:bulletEnabled val="1"/>
        </dgm:presLayoutVars>
      </dgm:prSet>
      <dgm:spPr/>
      <dgm:t>
        <a:bodyPr/>
        <a:lstStyle/>
        <a:p>
          <a:endParaRPr lang="fr-FR"/>
        </a:p>
      </dgm:t>
    </dgm:pt>
    <dgm:pt modelId="{0272DBA8-DB43-4510-812A-C6C3D7C810F5}" type="pres">
      <dgm:prSet presAssocID="{B1AD0529-DD7B-4DE2-8718-F2EEA0E132C6}" presName="descendantText" presStyleLbl="alignAcc1" presStyleIdx="4" presStyleCnt="6">
        <dgm:presLayoutVars>
          <dgm:bulletEnabled val="1"/>
        </dgm:presLayoutVars>
      </dgm:prSet>
      <dgm:spPr/>
      <dgm:t>
        <a:bodyPr/>
        <a:lstStyle/>
        <a:p>
          <a:endParaRPr lang="fr-FR"/>
        </a:p>
      </dgm:t>
    </dgm:pt>
    <dgm:pt modelId="{D6803333-550B-468D-9F70-07A515F460FC}" type="pres">
      <dgm:prSet presAssocID="{42244860-FBAB-4840-A7B2-760EFA703AE6}" presName="sp" presStyleCnt="0"/>
      <dgm:spPr/>
    </dgm:pt>
    <dgm:pt modelId="{1AC7D7B3-26B3-40A0-861C-239202810599}" type="pres">
      <dgm:prSet presAssocID="{A1976C4B-3A1D-4829-8110-0DC837348A96}" presName="composite" presStyleCnt="0"/>
      <dgm:spPr/>
    </dgm:pt>
    <dgm:pt modelId="{A1C1E3D3-615D-48DE-85A9-5565A16802EF}" type="pres">
      <dgm:prSet presAssocID="{A1976C4B-3A1D-4829-8110-0DC837348A96}" presName="parentText" presStyleLbl="alignNode1" presStyleIdx="5" presStyleCnt="6">
        <dgm:presLayoutVars>
          <dgm:chMax val="1"/>
          <dgm:bulletEnabled val="1"/>
        </dgm:presLayoutVars>
      </dgm:prSet>
      <dgm:spPr/>
      <dgm:t>
        <a:bodyPr/>
        <a:lstStyle/>
        <a:p>
          <a:endParaRPr lang="fr-FR"/>
        </a:p>
      </dgm:t>
    </dgm:pt>
    <dgm:pt modelId="{65EFB6B8-5342-45BA-A193-B41B90958842}" type="pres">
      <dgm:prSet presAssocID="{A1976C4B-3A1D-4829-8110-0DC837348A96}" presName="descendantText" presStyleLbl="alignAcc1" presStyleIdx="5" presStyleCnt="6">
        <dgm:presLayoutVars>
          <dgm:bulletEnabled val="1"/>
        </dgm:presLayoutVars>
      </dgm:prSet>
      <dgm:spPr/>
      <dgm:t>
        <a:bodyPr/>
        <a:lstStyle/>
        <a:p>
          <a:endParaRPr lang="fr-FR"/>
        </a:p>
      </dgm:t>
    </dgm:pt>
  </dgm:ptLst>
  <dgm:cxnLst>
    <dgm:cxn modelId="{2D40A0BC-6E01-4698-B362-84EBB871C753}" type="presOf" srcId="{82D322AB-0EEB-4B4F-8B43-4B908D1D9A96}" destId="{B3FF5697-F70D-4491-9DFF-D7E7909D51A5}" srcOrd="0" destOrd="0" presId="urn:microsoft.com/office/officeart/2005/8/layout/chevron2"/>
    <dgm:cxn modelId="{35354E17-AB64-49F1-94C6-895705243447}" type="presOf" srcId="{5EF18D74-16BE-4403-843F-36234B4B88A5}" destId="{128D242D-A21A-47F4-9195-7BDD16CAC72F}" srcOrd="0" destOrd="0" presId="urn:microsoft.com/office/officeart/2005/8/layout/chevron2"/>
    <dgm:cxn modelId="{83275282-E544-4BC2-93CB-87DF7C36CB16}" srcId="{BB5D1BB6-498E-40C6-B7E8-59E9C567B0FB}" destId="{21AB0E60-3083-4661-8A7F-B00C83A9A1F6}" srcOrd="0" destOrd="0" parTransId="{3E5AFA8B-F596-422D-9BFB-6119C5B1ADAF}" sibTransId="{386D7C1E-3150-447B-ACF1-11BB327DD085}"/>
    <dgm:cxn modelId="{F75D7881-FDCD-4566-AB4D-024D6E1D0C52}" type="presOf" srcId="{279F8E98-1184-4F11-92F2-2AA7733B3E7B}" destId="{0272DBA8-DB43-4510-812A-C6C3D7C810F5}" srcOrd="0" destOrd="0" presId="urn:microsoft.com/office/officeart/2005/8/layout/chevron2"/>
    <dgm:cxn modelId="{C49CDAB3-0685-4341-A786-284D28C1D05D}" type="presOf" srcId="{524E33F5-1A40-4618-82C8-58A3FB58041B}" destId="{65EFB6B8-5342-45BA-A193-B41B90958842}" srcOrd="0" destOrd="0" presId="urn:microsoft.com/office/officeart/2005/8/layout/chevron2"/>
    <dgm:cxn modelId="{26D4AD6B-9D1D-4D95-9321-E79D5025CAA9}" type="presOf" srcId="{B1AD0529-DD7B-4DE2-8718-F2EEA0E132C6}" destId="{C9E2D751-29A0-47C2-8D9F-3ACAB966F391}" srcOrd="0" destOrd="0" presId="urn:microsoft.com/office/officeart/2005/8/layout/chevron2"/>
    <dgm:cxn modelId="{C6089661-4CA1-4727-8062-A40B38DFF4A3}" srcId="{BB5D1BB6-498E-40C6-B7E8-59E9C567B0FB}" destId="{A1976C4B-3A1D-4829-8110-0DC837348A96}" srcOrd="5" destOrd="0" parTransId="{1EDA8837-62E6-4544-A087-C52F50EB18C3}" sibTransId="{20CDBA7D-E98E-4230-99BD-3B87AD5524E2}"/>
    <dgm:cxn modelId="{892993BF-2898-480C-85D4-94F7C7818048}" srcId="{21AB0E60-3083-4661-8A7F-B00C83A9A1F6}" destId="{8D7D3C28-5D11-4E72-988F-D2738B55619C}" srcOrd="0" destOrd="0" parTransId="{282A9A12-DB1C-4906-B569-8558BEB25831}" sibTransId="{AD4F1B8C-F6F8-4A31-A0AA-C8509AADFF33}"/>
    <dgm:cxn modelId="{0EE0AC18-52E6-4CAC-8FB9-7553350622A5}" type="presOf" srcId="{1E826C58-C7A2-4E26-8558-05B9C5D73D32}" destId="{6AE9ABC0-21E1-4687-89FE-09967BCD9827}" srcOrd="0" destOrd="0" presId="urn:microsoft.com/office/officeart/2005/8/layout/chevron2"/>
    <dgm:cxn modelId="{3FC5E1EF-F24C-4472-9E22-D0D3619716B5}" type="presOf" srcId="{D9268D7A-AF21-4EA3-8C44-2A4DBB2B11DD}" destId="{99E29F27-9AB3-4CC3-B336-3F1DD4D70F7D}" srcOrd="0" destOrd="0" presId="urn:microsoft.com/office/officeart/2005/8/layout/chevron2"/>
    <dgm:cxn modelId="{E063291F-A963-43AE-AC26-A761B3A1993F}" type="presOf" srcId="{A1976C4B-3A1D-4829-8110-0DC837348A96}" destId="{A1C1E3D3-615D-48DE-85A9-5565A16802EF}" srcOrd="0" destOrd="0" presId="urn:microsoft.com/office/officeart/2005/8/layout/chevron2"/>
    <dgm:cxn modelId="{80630BDF-E055-4BD8-87CF-9AEB2B15390C}" srcId="{BB5D1BB6-498E-40C6-B7E8-59E9C567B0FB}" destId="{5EF18D74-16BE-4403-843F-36234B4B88A5}" srcOrd="3" destOrd="0" parTransId="{A3276BA2-2093-4E06-AADA-0125052DE839}" sibTransId="{53BB9B97-F9C8-4B78-BED2-602A0020AB58}"/>
    <dgm:cxn modelId="{386D350A-5962-40DE-B4DA-55C91A6E9292}" srcId="{B1AD0529-DD7B-4DE2-8718-F2EEA0E132C6}" destId="{279F8E98-1184-4F11-92F2-2AA7733B3E7B}" srcOrd="0" destOrd="0" parTransId="{E3EDBB7F-A19E-4E9D-9162-F442E54376FF}" sibTransId="{5B783DAD-10EC-4D56-B707-D85A7E1F9291}"/>
    <dgm:cxn modelId="{D4DC85FD-781B-44D7-A7A7-D95AC6BF3649}" srcId="{BB5D1BB6-498E-40C6-B7E8-59E9C567B0FB}" destId="{B1AD0529-DD7B-4DE2-8718-F2EEA0E132C6}" srcOrd="4" destOrd="0" parTransId="{CC94F30A-9E4B-4D55-99D8-4743C99AB5AD}" sibTransId="{42244860-FBAB-4840-A7B2-760EFA703AE6}"/>
    <dgm:cxn modelId="{C47F0D59-E278-4478-8CCC-4C006A9C9E31}" type="presOf" srcId="{21AB0E60-3083-4661-8A7F-B00C83A9A1F6}" destId="{CE9F7598-54F4-47CC-B389-14FF05949743}" srcOrd="0" destOrd="0" presId="urn:microsoft.com/office/officeart/2005/8/layout/chevron2"/>
    <dgm:cxn modelId="{D644F528-A9DC-4C0F-9373-53A2B3641D49}" type="presOf" srcId="{4244F766-6714-4225-9AF4-058C57944CE6}" destId="{86C3D2EF-32A3-4CBC-A4D9-6E53EFD4F9EA}" srcOrd="0" destOrd="0" presId="urn:microsoft.com/office/officeart/2005/8/layout/chevron2"/>
    <dgm:cxn modelId="{7DD18743-EA4A-4494-8368-5CB75926552C}" srcId="{BB5D1BB6-498E-40C6-B7E8-59E9C567B0FB}" destId="{1E826C58-C7A2-4E26-8558-05B9C5D73D32}" srcOrd="1" destOrd="0" parTransId="{05AC565D-8B0C-483A-9BEB-C0FB2FE04EDB}" sibTransId="{78CF2EDE-793B-4224-A3AB-24BC16AD4B46}"/>
    <dgm:cxn modelId="{7AE21BDD-FF0D-4E66-93A5-701136D8262F}" srcId="{1E826C58-C7A2-4E26-8558-05B9C5D73D32}" destId="{4244F766-6714-4225-9AF4-058C57944CE6}" srcOrd="0" destOrd="0" parTransId="{725E6388-5AB4-477E-822C-D22909B454D2}" sibTransId="{2DBED418-8CEC-4C65-99A7-5F260EDD9073}"/>
    <dgm:cxn modelId="{BB3DE3CE-1E0A-47C5-87D3-7237C12B3F75}" srcId="{A1976C4B-3A1D-4829-8110-0DC837348A96}" destId="{524E33F5-1A40-4618-82C8-58A3FB58041B}" srcOrd="0" destOrd="0" parTransId="{0DE2156D-F46A-45BA-B66A-216272FEF626}" sibTransId="{06402D61-56D6-4A89-9EA6-3A9B4EBDEB27}"/>
    <dgm:cxn modelId="{5933BD66-BAF6-42F7-A377-6143C4C66BCE}" type="presOf" srcId="{8D7D3C28-5D11-4E72-988F-D2738B55619C}" destId="{D32DDA91-55A5-4700-A6EC-1FE6C6023B0B}" srcOrd="0" destOrd="0" presId="urn:microsoft.com/office/officeart/2005/8/layout/chevron2"/>
    <dgm:cxn modelId="{C3698686-68FD-4A2E-9EBB-F235B4A9954F}" srcId="{5EF18D74-16BE-4403-843F-36234B4B88A5}" destId="{B99DB58C-E064-40CA-A049-60EA907F67DD}" srcOrd="0" destOrd="0" parTransId="{B0B9CEB5-414F-4C5F-9871-EDDA63AF694D}" sibTransId="{7E11210F-1A4A-4D55-ACBB-F802603E6C1E}"/>
    <dgm:cxn modelId="{595B40B7-1AD8-421D-88F3-027227036482}" type="presOf" srcId="{BB5D1BB6-498E-40C6-B7E8-59E9C567B0FB}" destId="{11A46271-5293-4F7E-94C0-F20B459E19C8}" srcOrd="0" destOrd="0" presId="urn:microsoft.com/office/officeart/2005/8/layout/chevron2"/>
    <dgm:cxn modelId="{AAB12055-BB80-45C6-B3CC-CBD35767925D}" srcId="{BB5D1BB6-498E-40C6-B7E8-59E9C567B0FB}" destId="{D9268D7A-AF21-4EA3-8C44-2A4DBB2B11DD}" srcOrd="2" destOrd="0" parTransId="{1CE3D0AF-1E5F-46CC-AB69-39685D302548}" sibTransId="{ABECEC14-DD1C-4C1C-9925-96A80B08B6D6}"/>
    <dgm:cxn modelId="{08D40CE1-59BD-449B-BE28-428DE23BF0EA}" srcId="{D9268D7A-AF21-4EA3-8C44-2A4DBB2B11DD}" destId="{82D322AB-0EEB-4B4F-8B43-4B908D1D9A96}" srcOrd="0" destOrd="0" parTransId="{36BC7FBB-1062-4785-A5E6-5A13D7715C36}" sibTransId="{CB0D8708-EAD9-40AF-AC7F-D2D0B71D8D55}"/>
    <dgm:cxn modelId="{274DCC5E-3348-40FD-8C40-7CA81564A9FB}" type="presOf" srcId="{B99DB58C-E064-40CA-A049-60EA907F67DD}" destId="{5E2CCF92-7E65-4770-AC09-79A60978439B}" srcOrd="0" destOrd="0" presId="urn:microsoft.com/office/officeart/2005/8/layout/chevron2"/>
    <dgm:cxn modelId="{9EC5A70A-D35A-401B-8847-947DDC8D07BD}" type="presParOf" srcId="{11A46271-5293-4F7E-94C0-F20B459E19C8}" destId="{0AD84102-3C10-46BA-A5CB-2AD38B783D71}" srcOrd="0" destOrd="0" presId="urn:microsoft.com/office/officeart/2005/8/layout/chevron2"/>
    <dgm:cxn modelId="{6AD93C04-C0D8-4D7E-BD50-C5A092D3FBB7}" type="presParOf" srcId="{0AD84102-3C10-46BA-A5CB-2AD38B783D71}" destId="{CE9F7598-54F4-47CC-B389-14FF05949743}" srcOrd="0" destOrd="0" presId="urn:microsoft.com/office/officeart/2005/8/layout/chevron2"/>
    <dgm:cxn modelId="{46F6A61C-5A10-4E86-ADAB-5CCCF5E34939}" type="presParOf" srcId="{0AD84102-3C10-46BA-A5CB-2AD38B783D71}" destId="{D32DDA91-55A5-4700-A6EC-1FE6C6023B0B}" srcOrd="1" destOrd="0" presId="urn:microsoft.com/office/officeart/2005/8/layout/chevron2"/>
    <dgm:cxn modelId="{A97D0E66-88C0-4D48-9A6F-FFFE861894B6}" type="presParOf" srcId="{11A46271-5293-4F7E-94C0-F20B459E19C8}" destId="{9F3D9579-5514-47AB-A781-C8A257A475B7}" srcOrd="1" destOrd="0" presId="urn:microsoft.com/office/officeart/2005/8/layout/chevron2"/>
    <dgm:cxn modelId="{CD962625-1739-449D-9A7A-E0017D2A503F}" type="presParOf" srcId="{11A46271-5293-4F7E-94C0-F20B459E19C8}" destId="{A3EEC143-F0FF-4FA3-B235-3FC2C2E4018E}" srcOrd="2" destOrd="0" presId="urn:microsoft.com/office/officeart/2005/8/layout/chevron2"/>
    <dgm:cxn modelId="{72FB1455-4624-4139-AFA0-BA9B7CAA3AEE}" type="presParOf" srcId="{A3EEC143-F0FF-4FA3-B235-3FC2C2E4018E}" destId="{6AE9ABC0-21E1-4687-89FE-09967BCD9827}" srcOrd="0" destOrd="0" presId="urn:microsoft.com/office/officeart/2005/8/layout/chevron2"/>
    <dgm:cxn modelId="{E0DE29F5-3C3A-497B-ACDA-14E082BA2B1C}" type="presParOf" srcId="{A3EEC143-F0FF-4FA3-B235-3FC2C2E4018E}" destId="{86C3D2EF-32A3-4CBC-A4D9-6E53EFD4F9EA}" srcOrd="1" destOrd="0" presId="urn:microsoft.com/office/officeart/2005/8/layout/chevron2"/>
    <dgm:cxn modelId="{16A31C3D-FBD9-40BF-8423-E0182E0E8398}" type="presParOf" srcId="{11A46271-5293-4F7E-94C0-F20B459E19C8}" destId="{C28FECA5-B0E2-4302-A205-AC0B3B63E17A}" srcOrd="3" destOrd="0" presId="urn:microsoft.com/office/officeart/2005/8/layout/chevron2"/>
    <dgm:cxn modelId="{DD5632D7-423B-4291-AC9E-960E1E188A0F}" type="presParOf" srcId="{11A46271-5293-4F7E-94C0-F20B459E19C8}" destId="{387055CA-F9B4-4A76-8D05-EBA70DB7FABD}" srcOrd="4" destOrd="0" presId="urn:microsoft.com/office/officeart/2005/8/layout/chevron2"/>
    <dgm:cxn modelId="{B58ACB63-B660-482A-8D62-CE91F440687A}" type="presParOf" srcId="{387055CA-F9B4-4A76-8D05-EBA70DB7FABD}" destId="{99E29F27-9AB3-4CC3-B336-3F1DD4D70F7D}" srcOrd="0" destOrd="0" presId="urn:microsoft.com/office/officeart/2005/8/layout/chevron2"/>
    <dgm:cxn modelId="{F0B8C6E5-0295-49FC-9681-283F90424413}" type="presParOf" srcId="{387055CA-F9B4-4A76-8D05-EBA70DB7FABD}" destId="{B3FF5697-F70D-4491-9DFF-D7E7909D51A5}" srcOrd="1" destOrd="0" presId="urn:microsoft.com/office/officeart/2005/8/layout/chevron2"/>
    <dgm:cxn modelId="{DF2D60AE-AB7D-4F74-B505-DD8DD9357BD0}" type="presParOf" srcId="{11A46271-5293-4F7E-94C0-F20B459E19C8}" destId="{E900CC55-6227-48DC-8FB9-97176399ED00}" srcOrd="5" destOrd="0" presId="urn:microsoft.com/office/officeart/2005/8/layout/chevron2"/>
    <dgm:cxn modelId="{BBB4A1A0-60E4-4738-8F3C-F6A0620CE1D2}" type="presParOf" srcId="{11A46271-5293-4F7E-94C0-F20B459E19C8}" destId="{1A92CAF7-68FF-4EE7-8EAC-935C8E75DECE}" srcOrd="6" destOrd="0" presId="urn:microsoft.com/office/officeart/2005/8/layout/chevron2"/>
    <dgm:cxn modelId="{1482EECF-D6C8-4248-A869-C9275EE871DD}" type="presParOf" srcId="{1A92CAF7-68FF-4EE7-8EAC-935C8E75DECE}" destId="{128D242D-A21A-47F4-9195-7BDD16CAC72F}" srcOrd="0" destOrd="0" presId="urn:microsoft.com/office/officeart/2005/8/layout/chevron2"/>
    <dgm:cxn modelId="{0EEB022D-558C-43F9-B2D5-CE76F3B10C2B}" type="presParOf" srcId="{1A92CAF7-68FF-4EE7-8EAC-935C8E75DECE}" destId="{5E2CCF92-7E65-4770-AC09-79A60978439B}" srcOrd="1" destOrd="0" presId="urn:microsoft.com/office/officeart/2005/8/layout/chevron2"/>
    <dgm:cxn modelId="{5571BF88-85D6-4137-A21E-A25F497B64C9}" type="presParOf" srcId="{11A46271-5293-4F7E-94C0-F20B459E19C8}" destId="{74A638C8-1C64-4928-8C96-CF439D1D424F}" srcOrd="7" destOrd="0" presId="urn:microsoft.com/office/officeart/2005/8/layout/chevron2"/>
    <dgm:cxn modelId="{B6B7874E-1A21-489B-B0BF-FBC55A99E965}" type="presParOf" srcId="{11A46271-5293-4F7E-94C0-F20B459E19C8}" destId="{997B9DB4-D7CF-4E34-A861-84BBBD740C3E}" srcOrd="8" destOrd="0" presId="urn:microsoft.com/office/officeart/2005/8/layout/chevron2"/>
    <dgm:cxn modelId="{7CEEF558-7885-45F1-A2C0-5FF55B1BDFCC}" type="presParOf" srcId="{997B9DB4-D7CF-4E34-A861-84BBBD740C3E}" destId="{C9E2D751-29A0-47C2-8D9F-3ACAB966F391}" srcOrd="0" destOrd="0" presId="urn:microsoft.com/office/officeart/2005/8/layout/chevron2"/>
    <dgm:cxn modelId="{B0F8D081-6A80-4E65-9312-D1CBB911B25F}" type="presParOf" srcId="{997B9DB4-D7CF-4E34-A861-84BBBD740C3E}" destId="{0272DBA8-DB43-4510-812A-C6C3D7C810F5}" srcOrd="1" destOrd="0" presId="urn:microsoft.com/office/officeart/2005/8/layout/chevron2"/>
    <dgm:cxn modelId="{2398B71D-E4D3-4408-B5C0-22BAD2A717F8}" type="presParOf" srcId="{11A46271-5293-4F7E-94C0-F20B459E19C8}" destId="{D6803333-550B-468D-9F70-07A515F460FC}" srcOrd="9" destOrd="0" presId="urn:microsoft.com/office/officeart/2005/8/layout/chevron2"/>
    <dgm:cxn modelId="{6C5517BF-6BB9-4F4C-AE5A-3EEECC85C706}" type="presParOf" srcId="{11A46271-5293-4F7E-94C0-F20B459E19C8}" destId="{1AC7D7B3-26B3-40A0-861C-239202810599}" srcOrd="10" destOrd="0" presId="urn:microsoft.com/office/officeart/2005/8/layout/chevron2"/>
    <dgm:cxn modelId="{3246FAF8-3972-494E-925C-974F06578D05}" type="presParOf" srcId="{1AC7D7B3-26B3-40A0-861C-239202810599}" destId="{A1C1E3D3-615D-48DE-85A9-5565A16802EF}" srcOrd="0" destOrd="0" presId="urn:microsoft.com/office/officeart/2005/8/layout/chevron2"/>
    <dgm:cxn modelId="{1EE5448E-A391-4461-9175-44EF7CA6D09E}" type="presParOf" srcId="{1AC7D7B3-26B3-40A0-861C-239202810599}" destId="{65EFB6B8-5342-45BA-A193-B41B90958842}" srcOrd="1" destOrd="0" presId="urn:microsoft.com/office/officeart/2005/8/layout/chevron2"/>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0.07852</cdr:x>
      <cdr:y>0.91418</cdr:y>
    </cdr:from>
    <cdr:to>
      <cdr:x>0.2552</cdr:x>
      <cdr:y>1</cdr:y>
    </cdr:to>
    <cdr:sp macro="" textlink="">
      <cdr:nvSpPr>
        <cdr:cNvPr id="2" name="ZoneTexte 1"/>
        <cdr:cNvSpPr txBox="1"/>
      </cdr:nvSpPr>
      <cdr:spPr>
        <a:xfrm xmlns:a="http://schemas.openxmlformats.org/drawingml/2006/main">
          <a:off x="288032" y="5043758"/>
          <a:ext cx="648072" cy="473474"/>
        </a:xfrm>
        <a:prstGeom xmlns:a="http://schemas.openxmlformats.org/drawingml/2006/main" prst="rect">
          <a:avLst/>
        </a:prstGeom>
        <a:solidFill xmlns:a="http://schemas.openxmlformats.org/drawingml/2006/main">
          <a:schemeClr val="bg1"/>
        </a:solidFill>
      </cdr:spPr>
      <cdr:txBody>
        <a:bodyPr xmlns:a="http://schemas.openxmlformats.org/drawingml/2006/main" vertOverflow="clip" wrap="square" rtlCol="0"/>
        <a:lstStyle xmlns:a="http://schemas.openxmlformats.org/drawingml/2006/main"/>
        <a:p xmlns:a="http://schemas.openxmlformats.org/drawingml/2006/main">
          <a:endParaRPr lang="fr-FR" sz="11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18831" cy="493474"/>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15373" y="0"/>
            <a:ext cx="2918831" cy="493474"/>
          </a:xfrm>
          <a:prstGeom prst="rect">
            <a:avLst/>
          </a:prstGeom>
        </p:spPr>
        <p:txBody>
          <a:bodyPr vert="horz" lIns="91440" tIns="45720" rIns="91440" bIns="45720" rtlCol="0"/>
          <a:lstStyle>
            <a:lvl1pPr algn="r">
              <a:defRPr sz="1200"/>
            </a:lvl1pPr>
          </a:lstStyle>
          <a:p>
            <a:fld id="{E1ED00FB-CD05-4E54-ABE1-8A695AC89868}" type="datetimeFigureOut">
              <a:rPr lang="fr-FR" smtClean="0"/>
              <a:pPr/>
              <a:t>04/07/2021</a:t>
            </a:fld>
            <a:endParaRPr lang="fr-FR"/>
          </a:p>
        </p:txBody>
      </p:sp>
      <p:sp>
        <p:nvSpPr>
          <p:cNvPr id="4" name="Espace réservé de l'image des diapositives 3"/>
          <p:cNvSpPr>
            <a:spLocks noGrp="1" noRot="1" noChangeAspect="1"/>
          </p:cNvSpPr>
          <p:nvPr>
            <p:ph type="sldImg" idx="2"/>
          </p:nvPr>
        </p:nvSpPr>
        <p:spPr>
          <a:xfrm>
            <a:off x="900113" y="739775"/>
            <a:ext cx="4935537" cy="370205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73577" y="4688007"/>
            <a:ext cx="5388610" cy="444127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9374301"/>
            <a:ext cx="2918831" cy="493474"/>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15373" y="9374301"/>
            <a:ext cx="2918831" cy="493474"/>
          </a:xfrm>
          <a:prstGeom prst="rect">
            <a:avLst/>
          </a:prstGeom>
        </p:spPr>
        <p:txBody>
          <a:bodyPr vert="horz" lIns="91440" tIns="45720" rIns="91440" bIns="45720" rtlCol="0" anchor="b"/>
          <a:lstStyle>
            <a:lvl1pPr algn="r">
              <a:defRPr sz="1200"/>
            </a:lvl1pPr>
          </a:lstStyle>
          <a:p>
            <a:fld id="{92F283A9-9145-4C68-9E4B-F47CC25B796D}" type="slidenum">
              <a:rPr lang="fr-FR" smtClean="0"/>
              <a:pPr/>
              <a:t>‹N°›</a:t>
            </a:fld>
            <a:endParaRPr lang="fr-FR"/>
          </a:p>
        </p:txBody>
      </p:sp>
    </p:spTree>
    <p:extLst>
      <p:ext uri="{BB962C8B-B14F-4D97-AF65-F5344CB8AC3E}">
        <p14:creationId xmlns:p14="http://schemas.microsoft.com/office/powerpoint/2010/main" val="2946367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2F283A9-9145-4C68-9E4B-F47CC25B796D}" type="slidenum">
              <a:rPr lang="fr-FR" smtClean="0"/>
              <a:pPr/>
              <a:t>31</a:t>
            </a:fld>
            <a:endParaRPr lang="fr-FR"/>
          </a:p>
        </p:txBody>
      </p:sp>
    </p:spTree>
    <p:extLst>
      <p:ext uri="{BB962C8B-B14F-4D97-AF65-F5344CB8AC3E}">
        <p14:creationId xmlns:p14="http://schemas.microsoft.com/office/powerpoint/2010/main" val="18578629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Connecteur droit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Titr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fr-FR" smtClean="0"/>
              <a:t>Cliquez pour modifier le style du titre</a:t>
            </a:r>
            <a:endParaRPr kumimoji="0" lang="en-US"/>
          </a:p>
        </p:txBody>
      </p:sp>
      <p:sp>
        <p:nvSpPr>
          <p:cNvPr id="25" name="Sous-titr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fr-FR" smtClean="0"/>
              <a:t>Cliquez pour modifier le style des sous-titres du masque</a:t>
            </a:r>
            <a:endParaRPr kumimoji="0" lang="en-US"/>
          </a:p>
        </p:txBody>
      </p:sp>
      <p:sp>
        <p:nvSpPr>
          <p:cNvPr id="31" name="Espace réservé de la date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33B79878-EBA3-4C5C-8BFB-C4D51F03A98C}" type="datetimeFigureOut">
              <a:rPr lang="fr-FR" smtClean="0"/>
              <a:pPr/>
              <a:t>04/07/2021</a:t>
            </a:fld>
            <a:endParaRPr lang="fr-FR"/>
          </a:p>
        </p:txBody>
      </p:sp>
      <p:sp>
        <p:nvSpPr>
          <p:cNvPr id="18" name="Espace réservé du pied de page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fr-FR"/>
          </a:p>
        </p:txBody>
      </p:sp>
      <p:sp>
        <p:nvSpPr>
          <p:cNvPr id="29" name="Espace réservé du numéro de diapositive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ECB437C8-738A-409B-829D-BC45EF0A0579}" type="slidenum">
              <a:rPr lang="fr-FR" smtClean="0"/>
              <a:pPr/>
              <a:t>‹N°›</a:t>
            </a:fld>
            <a:endParaRPr lang="fr-F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extLst/>
          </a:lstStyle>
          <a:p>
            <a:r>
              <a:rPr kumimoji="0" lang="fr-FR" smtClean="0"/>
              <a:t>Cliquez pour modifier le style du titre</a:t>
            </a:r>
            <a:endParaRPr kumimoji="0" lang="en-US"/>
          </a:p>
        </p:txBody>
      </p:sp>
      <p:sp>
        <p:nvSpPr>
          <p:cNvPr id="3" name="Espace réservé du contenu 2"/>
          <p:cNvSpPr>
            <a:spLocks noGrp="1"/>
          </p:cNvSpPr>
          <p:nvPr>
            <p:ph idx="1"/>
          </p:nvPr>
        </p:nvSpPr>
        <p:spPr/>
        <p:txBody>
          <a:bodyPr/>
          <a:lstStyle>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extLst/>
          </a:lstStyle>
          <a:p>
            <a:fld id="{33B79878-EBA3-4C5C-8BFB-C4D51F03A98C}" type="datetimeFigureOut">
              <a:rPr lang="fr-FR" smtClean="0"/>
              <a:pPr/>
              <a:t>04/07/2021</a:t>
            </a:fld>
            <a:endParaRPr lang="fr-FR"/>
          </a:p>
        </p:txBody>
      </p:sp>
      <p:sp>
        <p:nvSpPr>
          <p:cNvPr id="5" name="Espace réservé du pied de page 4"/>
          <p:cNvSpPr>
            <a:spLocks noGrp="1"/>
          </p:cNvSpPr>
          <p:nvPr>
            <p:ph type="ftr" sz="quarter" idx="11"/>
          </p:nvPr>
        </p:nvSpPr>
        <p:spPr/>
        <p:txBody>
          <a:bodyPr/>
          <a:lstStyle>
            <a:extLst/>
          </a:lstStyle>
          <a:p>
            <a:endParaRPr lang="fr-FR"/>
          </a:p>
        </p:txBody>
      </p:sp>
      <p:sp>
        <p:nvSpPr>
          <p:cNvPr id="6" name="Espace réservé du numéro de diapositive 5"/>
          <p:cNvSpPr>
            <a:spLocks noGrp="1"/>
          </p:cNvSpPr>
          <p:nvPr>
            <p:ph type="sldNum" sz="quarter" idx="12"/>
          </p:nvPr>
        </p:nvSpPr>
        <p:spPr/>
        <p:txBody>
          <a:bodyPr/>
          <a:lstStyle>
            <a:extLst/>
          </a:lstStyle>
          <a:p>
            <a:fld id="{ECB437C8-738A-409B-829D-BC45EF0A0579}"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bg>
      <p:bgRef idx="1001">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33B79878-EBA3-4C5C-8BFB-C4D51F03A98C}" type="datetimeFigureOut">
              <a:rPr lang="fr-FR" smtClean="0"/>
              <a:pPr/>
              <a:t>04/07/2021</a:t>
            </a:fld>
            <a:endParaRPr lang="fr-FR"/>
          </a:p>
        </p:txBody>
      </p:sp>
      <p:sp>
        <p:nvSpPr>
          <p:cNvPr id="5" name="Espace réservé du pied de page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fr-FR"/>
          </a:p>
        </p:txBody>
      </p:sp>
      <p:sp>
        <p:nvSpPr>
          <p:cNvPr id="6" name="Espace réservé du numéro de diapositive 5"/>
          <p:cNvSpPr>
            <a:spLocks noGrp="1"/>
          </p:cNvSpPr>
          <p:nvPr>
            <p:ph type="sldNum" sz="quarter" idx="12"/>
          </p:nvPr>
        </p:nvSpPr>
        <p:spPr>
          <a:xfrm>
            <a:off x="6733952" y="6555112"/>
            <a:ext cx="588336" cy="228600"/>
          </a:xfrm>
        </p:spPr>
        <p:txBody>
          <a:bodyPr/>
          <a:lstStyle>
            <a:extLst/>
          </a:lstStyle>
          <a:p>
            <a:fld id="{ECB437C8-738A-409B-829D-BC45EF0A0579}" type="slidenum">
              <a:rPr lang="fr-FR" smtClean="0"/>
              <a:pPr/>
              <a:t>‹N°›</a:t>
            </a:fld>
            <a:endParaRPr lang="fr-F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457200" y="320040"/>
            <a:ext cx="7242048" cy="1143000"/>
          </a:xfrm>
        </p:spPr>
        <p:txBody>
          <a:bodyPr/>
          <a:lstStyle>
            <a:extLst/>
          </a:lstStyle>
          <a:p>
            <a:r>
              <a:rPr kumimoji="0" lang="fr-FR" smtClean="0"/>
              <a:t>Cliquez pour modifier le style du titre</a:t>
            </a:r>
            <a:endParaRPr kumimoji="0" lang="en-US"/>
          </a:p>
        </p:txBody>
      </p:sp>
      <p:sp>
        <p:nvSpPr>
          <p:cNvPr id="3" name="Espace réservé du contenu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extLst/>
          </a:lstStyle>
          <a:p>
            <a:fld id="{33B79878-EBA3-4C5C-8BFB-C4D51F03A98C}" type="datetimeFigureOut">
              <a:rPr lang="fr-FR" smtClean="0"/>
              <a:pPr/>
              <a:t>04/07/2021</a:t>
            </a:fld>
            <a:endParaRPr lang="fr-FR"/>
          </a:p>
        </p:txBody>
      </p:sp>
      <p:sp>
        <p:nvSpPr>
          <p:cNvPr id="6" name="Espace réservé du pied de page 5"/>
          <p:cNvSpPr>
            <a:spLocks noGrp="1"/>
          </p:cNvSpPr>
          <p:nvPr>
            <p:ph type="ftr" sz="quarter" idx="11"/>
          </p:nvPr>
        </p:nvSpPr>
        <p:spPr/>
        <p:txBody>
          <a:bodyPr/>
          <a:lstStyle>
            <a:extLst/>
          </a:lstStyle>
          <a:p>
            <a:endParaRPr lang="fr-FR"/>
          </a:p>
        </p:txBody>
      </p:sp>
      <p:sp>
        <p:nvSpPr>
          <p:cNvPr id="7" name="Espace réservé du numéro de diapositive 6"/>
          <p:cNvSpPr>
            <a:spLocks noGrp="1"/>
          </p:cNvSpPr>
          <p:nvPr>
            <p:ph type="sldNum" sz="quarter" idx="12"/>
          </p:nvPr>
        </p:nvSpPr>
        <p:spPr/>
        <p:txBody>
          <a:bodyPr/>
          <a:lstStyle>
            <a:extLst/>
          </a:lstStyle>
          <a:p>
            <a:fld id="{ECB437C8-738A-409B-829D-BC45EF0A0579}"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320040"/>
            <a:ext cx="7242048" cy="1143000"/>
          </a:xfrm>
        </p:spPr>
        <p:txBody>
          <a:bodyPr anchor="b"/>
          <a:lstStyle>
            <a:lvl1pPr>
              <a:defRPr/>
            </a:lvl1pPr>
            <a:extLst/>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fr-FR" smtClean="0"/>
              <a:t>Cliquez pour modifier les styles du texte du masque</a:t>
            </a:r>
          </a:p>
        </p:txBody>
      </p:sp>
      <p:sp>
        <p:nvSpPr>
          <p:cNvPr id="5" name="Espace réservé du contenu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extLst/>
          </a:lstStyle>
          <a:p>
            <a:fld id="{33B79878-EBA3-4C5C-8BFB-C4D51F03A98C}" type="datetimeFigureOut">
              <a:rPr lang="fr-FR" smtClean="0"/>
              <a:pPr/>
              <a:t>04/07/2021</a:t>
            </a:fld>
            <a:endParaRPr lang="fr-FR"/>
          </a:p>
        </p:txBody>
      </p:sp>
      <p:sp>
        <p:nvSpPr>
          <p:cNvPr id="8" name="Espace réservé du pied de page 7"/>
          <p:cNvSpPr>
            <a:spLocks noGrp="1"/>
          </p:cNvSpPr>
          <p:nvPr>
            <p:ph type="ftr" sz="quarter" idx="11"/>
          </p:nvPr>
        </p:nvSpPr>
        <p:spPr/>
        <p:txBody>
          <a:bodyPr/>
          <a:lstStyle>
            <a:extLst/>
          </a:lstStyle>
          <a:p>
            <a:endParaRPr lang="fr-FR"/>
          </a:p>
        </p:txBody>
      </p:sp>
      <p:sp>
        <p:nvSpPr>
          <p:cNvPr id="9" name="Espace réservé du numéro de diapositive 8"/>
          <p:cNvSpPr>
            <a:spLocks noGrp="1"/>
          </p:cNvSpPr>
          <p:nvPr>
            <p:ph type="sldNum" sz="quarter" idx="12"/>
          </p:nvPr>
        </p:nvSpPr>
        <p:spPr/>
        <p:txBody>
          <a:bodyPr/>
          <a:lstStyle>
            <a:extLst/>
          </a:lstStyle>
          <a:p>
            <a:fld id="{ECB437C8-738A-409B-829D-BC45EF0A0579}"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457200" y="320040"/>
            <a:ext cx="7242048" cy="1143000"/>
          </a:xfrm>
        </p:spPr>
        <p:txBody>
          <a:bodyPr/>
          <a:lstStyle>
            <a:extLst/>
          </a:lstStyle>
          <a:p>
            <a:r>
              <a:rPr kumimoji="0" lang="fr-FR" smtClean="0"/>
              <a:t>Cliquez pour modifier le style du titre</a:t>
            </a:r>
            <a:endParaRPr kumimoji="0" lang="en-US"/>
          </a:p>
        </p:txBody>
      </p:sp>
      <p:sp>
        <p:nvSpPr>
          <p:cNvPr id="3" name="Espace réservé de la date 2"/>
          <p:cNvSpPr>
            <a:spLocks noGrp="1"/>
          </p:cNvSpPr>
          <p:nvPr>
            <p:ph type="dt" sz="half" idx="10"/>
          </p:nvPr>
        </p:nvSpPr>
        <p:spPr/>
        <p:txBody>
          <a:bodyPr/>
          <a:lstStyle>
            <a:extLst/>
          </a:lstStyle>
          <a:p>
            <a:fld id="{33B79878-EBA3-4C5C-8BFB-C4D51F03A98C}" type="datetimeFigureOut">
              <a:rPr lang="fr-FR" smtClean="0"/>
              <a:pPr/>
              <a:t>04/07/2021</a:t>
            </a:fld>
            <a:endParaRPr lang="fr-FR"/>
          </a:p>
        </p:txBody>
      </p:sp>
      <p:sp>
        <p:nvSpPr>
          <p:cNvPr id="4" name="Espace réservé du pied de page 3"/>
          <p:cNvSpPr>
            <a:spLocks noGrp="1"/>
          </p:cNvSpPr>
          <p:nvPr>
            <p:ph type="ftr" sz="quarter" idx="11"/>
          </p:nvPr>
        </p:nvSpPr>
        <p:spPr/>
        <p:txBody>
          <a:bodyPr/>
          <a:lstStyle>
            <a:extLst/>
          </a:lstStyle>
          <a:p>
            <a:endParaRPr lang="fr-FR"/>
          </a:p>
        </p:txBody>
      </p:sp>
      <p:sp>
        <p:nvSpPr>
          <p:cNvPr id="5" name="Espace réservé du numéro de diapositive 4"/>
          <p:cNvSpPr>
            <a:spLocks noGrp="1"/>
          </p:cNvSpPr>
          <p:nvPr>
            <p:ph type="sldNum" sz="quarter" idx="12"/>
          </p:nvPr>
        </p:nvSpPr>
        <p:spPr/>
        <p:txBody>
          <a:bodyPr/>
          <a:lstStyle>
            <a:extLst/>
          </a:lstStyle>
          <a:p>
            <a:fld id="{ECB437C8-738A-409B-829D-BC45EF0A0579}"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lvl1pPr>
              <a:defRPr>
                <a:solidFill>
                  <a:schemeClr val="tx2"/>
                </a:solidFill>
              </a:defRPr>
            </a:lvl1pPr>
            <a:extLst/>
          </a:lstStyle>
          <a:p>
            <a:fld id="{33B79878-EBA3-4C5C-8BFB-C4D51F03A98C}" type="datetimeFigureOut">
              <a:rPr lang="fr-FR" smtClean="0"/>
              <a:pPr/>
              <a:t>04/07/2021</a:t>
            </a:fld>
            <a:endParaRPr lang="fr-FR"/>
          </a:p>
        </p:txBody>
      </p:sp>
      <p:sp>
        <p:nvSpPr>
          <p:cNvPr id="3" name="Espace réservé du pied de page 2"/>
          <p:cNvSpPr>
            <a:spLocks noGrp="1"/>
          </p:cNvSpPr>
          <p:nvPr>
            <p:ph type="ftr" sz="quarter" idx="11"/>
          </p:nvPr>
        </p:nvSpPr>
        <p:spPr/>
        <p:txBody>
          <a:bodyPr/>
          <a:lstStyle>
            <a:lvl1pPr>
              <a:defRPr>
                <a:solidFill>
                  <a:schemeClr val="tx2"/>
                </a:solidFill>
              </a:defRPr>
            </a:lvl1pPr>
            <a:extLst/>
          </a:lstStyle>
          <a:p>
            <a:endParaRPr lang="fr-FR"/>
          </a:p>
        </p:txBody>
      </p:sp>
      <p:sp>
        <p:nvSpPr>
          <p:cNvPr id="4" name="Espace réservé du numéro de diapositive 3"/>
          <p:cNvSpPr>
            <a:spLocks noGrp="1"/>
          </p:cNvSpPr>
          <p:nvPr>
            <p:ph type="sldNum" sz="quarter" idx="12"/>
          </p:nvPr>
        </p:nvSpPr>
        <p:spPr/>
        <p:txBody>
          <a:bodyPr/>
          <a:lstStyle>
            <a:extLst/>
          </a:lstStyle>
          <a:p>
            <a:fld id="{ECB437C8-738A-409B-829D-BC45EF0A0579}"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fr-FR" smtClean="0"/>
              <a:t>Cliquez pour modifier les styles du texte du masque</a:t>
            </a:r>
          </a:p>
        </p:txBody>
      </p:sp>
      <p:sp>
        <p:nvSpPr>
          <p:cNvPr id="4" name="Espace réservé du contenu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extLst/>
          </a:lstStyle>
          <a:p>
            <a:fld id="{33B79878-EBA3-4C5C-8BFB-C4D51F03A98C}" type="datetimeFigureOut">
              <a:rPr lang="fr-FR" smtClean="0"/>
              <a:pPr/>
              <a:t>04/07/2021</a:t>
            </a:fld>
            <a:endParaRPr lang="fr-FR"/>
          </a:p>
        </p:txBody>
      </p:sp>
      <p:sp>
        <p:nvSpPr>
          <p:cNvPr id="6" name="Espace réservé du pied de page 5"/>
          <p:cNvSpPr>
            <a:spLocks noGrp="1"/>
          </p:cNvSpPr>
          <p:nvPr>
            <p:ph type="ftr" sz="quarter" idx="11"/>
          </p:nvPr>
        </p:nvSpPr>
        <p:spPr/>
        <p:txBody>
          <a:bodyPr/>
          <a:lstStyle>
            <a:extLst/>
          </a:lstStyle>
          <a:p>
            <a:endParaRPr lang="fr-FR"/>
          </a:p>
        </p:txBody>
      </p:sp>
      <p:sp>
        <p:nvSpPr>
          <p:cNvPr id="7" name="Espace réservé du numéro de diapositive 6"/>
          <p:cNvSpPr>
            <a:spLocks noGrp="1"/>
          </p:cNvSpPr>
          <p:nvPr>
            <p:ph type="sldNum" sz="quarter" idx="12"/>
          </p:nvPr>
        </p:nvSpPr>
        <p:spPr/>
        <p:txBody>
          <a:bodyPr/>
          <a:lstStyle>
            <a:extLst/>
          </a:lstStyle>
          <a:p>
            <a:fld id="{ECB437C8-738A-409B-829D-BC45EF0A0579}"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r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fr-FR" smtClean="0"/>
              <a:t>Cliquez pour modifier le style du titre</a:t>
            </a:r>
            <a:endParaRPr kumimoji="0" lang="en-US" dirty="0"/>
          </a:p>
        </p:txBody>
      </p:sp>
      <p:sp>
        <p:nvSpPr>
          <p:cNvPr id="4" name="Espace réservé du texte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fr-FR" smtClean="0"/>
              <a:t>Cliquez pour modifier les styles du texte du masque</a:t>
            </a:r>
          </a:p>
        </p:txBody>
      </p:sp>
      <p:sp>
        <p:nvSpPr>
          <p:cNvPr id="5" name="Espace réservé de la date 4"/>
          <p:cNvSpPr>
            <a:spLocks noGrp="1"/>
          </p:cNvSpPr>
          <p:nvPr>
            <p:ph type="dt" sz="half" idx="10"/>
          </p:nvPr>
        </p:nvSpPr>
        <p:spPr/>
        <p:txBody>
          <a:bodyPr/>
          <a:lstStyle>
            <a:extLst/>
          </a:lstStyle>
          <a:p>
            <a:fld id="{33B79878-EBA3-4C5C-8BFB-C4D51F03A98C}" type="datetimeFigureOut">
              <a:rPr lang="fr-FR" smtClean="0"/>
              <a:pPr/>
              <a:t>04/07/2021</a:t>
            </a:fld>
            <a:endParaRPr lang="fr-FR"/>
          </a:p>
        </p:txBody>
      </p:sp>
      <p:sp>
        <p:nvSpPr>
          <p:cNvPr id="6" name="Espace réservé du pied de page 5"/>
          <p:cNvSpPr>
            <a:spLocks noGrp="1"/>
          </p:cNvSpPr>
          <p:nvPr>
            <p:ph type="ftr" sz="quarter" idx="11"/>
          </p:nvPr>
        </p:nvSpPr>
        <p:spPr/>
        <p:txBody>
          <a:bodyPr/>
          <a:lstStyle>
            <a:extLst/>
          </a:lstStyle>
          <a:p>
            <a:endParaRPr lang="fr-FR"/>
          </a:p>
        </p:txBody>
      </p:sp>
      <p:sp>
        <p:nvSpPr>
          <p:cNvPr id="7" name="Espace réservé du numéro de diapositive 6"/>
          <p:cNvSpPr>
            <a:spLocks noGrp="1"/>
          </p:cNvSpPr>
          <p:nvPr>
            <p:ph type="sldNum" sz="quarter" idx="12"/>
          </p:nvPr>
        </p:nvSpPr>
        <p:spPr/>
        <p:txBody>
          <a:bodyPr/>
          <a:lstStyle>
            <a:extLst/>
          </a:lstStyle>
          <a:p>
            <a:fld id="{ECB437C8-738A-409B-829D-BC45EF0A0579}" type="slidenum">
              <a:rPr lang="fr-FR" smtClean="0"/>
              <a:pPr/>
              <a:t>‹N°›</a:t>
            </a:fld>
            <a:endParaRPr lang="fr-FR"/>
          </a:p>
        </p:txBody>
      </p:sp>
      <p:sp>
        <p:nvSpPr>
          <p:cNvPr id="10" name="Espace réservé pour une image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fr-FR" smtClean="0"/>
              <a:t>Cliquez sur l'icône pour ajouter une image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extLs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extLst/>
          </a:lstStyle>
          <a:p>
            <a:fld id="{33B79878-EBA3-4C5C-8BFB-C4D51F03A98C}" type="datetimeFigureOut">
              <a:rPr lang="fr-FR" smtClean="0"/>
              <a:pPr/>
              <a:t>04/07/2021</a:t>
            </a:fld>
            <a:endParaRPr lang="fr-FR"/>
          </a:p>
        </p:txBody>
      </p:sp>
      <p:sp>
        <p:nvSpPr>
          <p:cNvPr id="5" name="Espace réservé du pied de page 4"/>
          <p:cNvSpPr>
            <a:spLocks noGrp="1"/>
          </p:cNvSpPr>
          <p:nvPr>
            <p:ph type="ftr" sz="quarter" idx="11"/>
          </p:nvPr>
        </p:nvSpPr>
        <p:spPr/>
        <p:txBody>
          <a:bodyPr/>
          <a:lstStyle>
            <a:extLst/>
          </a:lstStyle>
          <a:p>
            <a:endParaRPr lang="fr-FR"/>
          </a:p>
        </p:txBody>
      </p:sp>
      <p:sp>
        <p:nvSpPr>
          <p:cNvPr id="6" name="Espace réservé du numéro de diapositive 5"/>
          <p:cNvSpPr>
            <a:spLocks noGrp="1"/>
          </p:cNvSpPr>
          <p:nvPr>
            <p:ph type="sldNum" sz="quarter" idx="12"/>
          </p:nvPr>
        </p:nvSpPr>
        <p:spPr/>
        <p:txBody>
          <a:bodyPr/>
          <a:lstStyle>
            <a:extLst/>
          </a:lstStyle>
          <a:p>
            <a:fld id="{ECB437C8-738A-409B-829D-BC45EF0A0579}"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53200" y="274955"/>
            <a:ext cx="1524000" cy="5851525"/>
          </a:xfrm>
        </p:spPr>
        <p:txBody>
          <a:bodyPr vert="eaVert" anchor="t"/>
          <a:lstStyle>
            <a:extLs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274642"/>
            <a:ext cx="6019800" cy="5851525"/>
          </a:xfrm>
        </p:spPr>
        <p:txBody>
          <a:bodyPr vert="eaVert"/>
          <a:lstStyle>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a:xfrm>
            <a:off x="4242816" y="6557946"/>
            <a:ext cx="2002464" cy="226902"/>
          </a:xfrm>
        </p:spPr>
        <p:txBody>
          <a:bodyPr/>
          <a:lstStyle>
            <a:extLst/>
          </a:lstStyle>
          <a:p>
            <a:fld id="{33B79878-EBA3-4C5C-8BFB-C4D51F03A98C}" type="datetimeFigureOut">
              <a:rPr lang="fr-FR" smtClean="0"/>
              <a:pPr/>
              <a:t>04/07/2021</a:t>
            </a:fld>
            <a:endParaRPr lang="fr-FR"/>
          </a:p>
        </p:txBody>
      </p:sp>
      <p:sp>
        <p:nvSpPr>
          <p:cNvPr id="5" name="Espace réservé du pied de page 4"/>
          <p:cNvSpPr>
            <a:spLocks noGrp="1"/>
          </p:cNvSpPr>
          <p:nvPr>
            <p:ph type="ftr" sz="quarter" idx="11"/>
          </p:nvPr>
        </p:nvSpPr>
        <p:spPr>
          <a:xfrm>
            <a:off x="457200" y="6556248"/>
            <a:ext cx="3657600" cy="228600"/>
          </a:xfrm>
        </p:spPr>
        <p:txBody>
          <a:bodyPr/>
          <a:lstStyle>
            <a:extLst/>
          </a:lstStyle>
          <a:p>
            <a:endParaRPr lang="fr-FR"/>
          </a:p>
        </p:txBody>
      </p:sp>
      <p:sp>
        <p:nvSpPr>
          <p:cNvPr id="6" name="Espace réservé du numéro de diapositive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ECB437C8-738A-409B-829D-BC45EF0A0579}"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Espace réservé du titre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fr-FR" smtClean="0"/>
              <a:t>Cliquez pour modifier le style du titre</a:t>
            </a:r>
            <a:endParaRPr kumimoji="0" lang="en-US"/>
          </a:p>
        </p:txBody>
      </p:sp>
      <p:sp>
        <p:nvSpPr>
          <p:cNvPr id="31" name="Espace réservé du texte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27" name="Espace réservé de la date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33B79878-EBA3-4C5C-8BFB-C4D51F03A98C}" type="datetimeFigureOut">
              <a:rPr lang="fr-FR" smtClean="0"/>
              <a:pPr/>
              <a:t>04/07/2021</a:t>
            </a:fld>
            <a:endParaRPr lang="fr-FR"/>
          </a:p>
        </p:txBody>
      </p:sp>
      <p:sp>
        <p:nvSpPr>
          <p:cNvPr id="4" name="Espace réservé du pied de page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fr-FR"/>
          </a:p>
        </p:txBody>
      </p:sp>
      <p:sp>
        <p:nvSpPr>
          <p:cNvPr id="16" name="Espace réservé du numéro de diapositive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ECB437C8-738A-409B-829D-BC45EF0A0579}"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0.jpe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hyperlink" Target="http://www.parisrivegauche.com/var/semapa/storage/images/mediatheque/paris-rive-gauche2/l-operation/les-quartiers-de-prg/prg-en-1992/333992-1-fre-FR/PRG-en-1992_lightbox.jpg" TargetMode="External"/><Relationship Id="rId5" Type="http://schemas.openxmlformats.org/officeDocument/2006/relationships/image" Target="../media/image9.jpeg"/><Relationship Id="rId4" Type="http://schemas.openxmlformats.org/officeDocument/2006/relationships/hyperlink" Target="http://www.parisrivegauche.com/var/semapa/storage/images/mediatheque/paris-rive-gauche2/l-operation/les-quartiers-de-prg/paris-rive-gauche-2013/333932-1-fre-FR/paris-rive-gauche-2013_lightbox.jpg"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5.png"/><Relationship Id="rId7" Type="http://schemas.openxmlformats.org/officeDocument/2006/relationships/image" Target="../media/image29.jpe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png"/><Relationship Id="rId4" Type="http://schemas.openxmlformats.org/officeDocument/2006/relationships/image" Target="../media/image26.png"/></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3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ChangeArrowheads="1"/>
          </p:cNvSpPr>
          <p:nvPr/>
        </p:nvSpPr>
        <p:spPr bwMode="auto">
          <a:xfrm>
            <a:off x="1857356" y="2357430"/>
            <a:ext cx="4312399" cy="738664"/>
          </a:xfrm>
          <a:prstGeom prst="rect">
            <a:avLst/>
          </a:prstGeom>
          <a:ln>
            <a:noFill/>
            <a:headEnd/>
            <a:tailEnd/>
          </a:ln>
        </p:spPr>
        <p:style>
          <a:lnRef idx="2">
            <a:schemeClr val="dk1"/>
          </a:lnRef>
          <a:fillRef idx="1">
            <a:schemeClr val="lt1"/>
          </a:fillRef>
          <a:effectRef idx="0">
            <a:schemeClr val="dk1"/>
          </a:effectRef>
          <a:fontRef idx="minor">
            <a:schemeClr val="dk1"/>
          </a:fontRef>
        </p:style>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1795463" algn="l"/>
              </a:tabLst>
            </a:pPr>
            <a:r>
              <a:rPr kumimoji="0" lang="fr-FR" sz="1400" b="1" i="0" u="sng"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THESE</a:t>
            </a:r>
            <a:r>
              <a:rPr kumimoji="0" lang="fr-FR" sz="1400" b="1" i="0" u="sng" strike="noStrike" cap="none" normalizeH="0" baseline="0" dirty="0" smtClean="0">
                <a:ln>
                  <a:noFill/>
                </a:ln>
                <a:solidFill>
                  <a:schemeClr val="tx1"/>
                </a:solidFill>
                <a:effectLst/>
                <a:latin typeface="Calibri"/>
                <a:ea typeface="Calibri" pitchFamily="34" charset="0"/>
                <a:cs typeface="Times New Roman" pitchFamily="18" charset="0"/>
              </a:rPr>
              <a:t> </a:t>
            </a:r>
            <a:r>
              <a:rPr kumimoji="0" lang="fr-FR" sz="1400" b="1" i="0" u="sng"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fr-F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1795463" algn="l"/>
              </a:tabLst>
            </a:pPr>
            <a:r>
              <a:rPr kumimoji="0" lang="fr-FR" sz="1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POUR L</a:t>
            </a:r>
            <a:r>
              <a:rPr kumimoji="0" lang="fr-FR" sz="1400" b="1"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fr-FR" sz="1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OBTENTION DU DIPLOME DE MASTER</a:t>
            </a:r>
          </a:p>
          <a:p>
            <a:pPr marL="0" marR="0" lvl="0" indent="0" algn="ctr" defTabSz="914400" rtl="0" eaLnBrk="0" fontAlgn="base" latinLnBrk="0" hangingPunct="0">
              <a:lnSpc>
                <a:spcPct val="100000"/>
              </a:lnSpc>
              <a:spcBef>
                <a:spcPct val="0"/>
              </a:spcBef>
              <a:spcAft>
                <a:spcPct val="0"/>
              </a:spcAft>
              <a:buClrTx/>
              <a:buSzTx/>
              <a:buFontTx/>
              <a:buNone/>
              <a:tabLst>
                <a:tab pos="1795463" algn="l"/>
              </a:tabLst>
            </a:pPr>
            <a:r>
              <a:rPr kumimoji="0" lang="fr-FR" sz="1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OPTION: URBANISME</a:t>
            </a:r>
            <a:r>
              <a:rPr kumimoji="0" lang="fr-FR" sz="800" b="0" i="0" u="none" strike="noStrike" cap="none" normalizeH="0" baseline="0" dirty="0" smtClean="0">
                <a:ln>
                  <a:noFill/>
                </a:ln>
                <a:solidFill>
                  <a:schemeClr val="tx1"/>
                </a:solidFill>
                <a:effectLst/>
                <a:latin typeface="Arial" pitchFamily="34" charset="0"/>
                <a:cs typeface="Arial" pitchFamily="34" charset="0"/>
              </a:rPr>
              <a:t> </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7" name="Zone de texte 2"/>
          <p:cNvSpPr txBox="1">
            <a:spLocks noChangeArrowheads="1"/>
          </p:cNvSpPr>
          <p:nvPr/>
        </p:nvSpPr>
        <p:spPr bwMode="auto">
          <a:xfrm>
            <a:off x="285720" y="3643314"/>
            <a:ext cx="7500990" cy="714380"/>
          </a:xfrm>
          <a:prstGeom prst="rect">
            <a:avLst/>
          </a:prstGeom>
          <a:solidFill>
            <a:srgbClr val="FFFFFF"/>
          </a:solidFill>
          <a:ln w="2540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600" b="1" i="0" u="none" strike="noStrike" cap="none" normalizeH="0" baseline="0" dirty="0" smtClean="0">
                <a:ln>
                  <a:noFill/>
                </a:ln>
                <a:solidFill>
                  <a:schemeClr val="tx1"/>
                </a:solidFill>
                <a:effectLst/>
                <a:latin typeface="Times New Roman" pitchFamily="18" charset="0"/>
                <a:ea typeface="Arial" pitchFamily="34" charset="0"/>
                <a:cs typeface="Arial" pitchFamily="34" charset="0"/>
              </a:rPr>
              <a:t>VERS UN RENOUVELLEMENT URBAIN ENTRE PROJET ET REALITE</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1600" b="1" i="0" u="none" strike="noStrike" cap="none" normalizeH="0" baseline="0" dirty="0" smtClean="0">
                <a:ln>
                  <a:noFill/>
                </a:ln>
                <a:solidFill>
                  <a:schemeClr val="tx1"/>
                </a:solidFill>
                <a:effectLst/>
                <a:latin typeface="Times New Roman" pitchFamily="18" charset="0"/>
                <a:ea typeface="Arial" pitchFamily="34" charset="0"/>
                <a:cs typeface="Arial" pitchFamily="34" charset="0"/>
              </a:rPr>
              <a:t>(Cas d’étude quartier des Plateaux Marines –Mostaganem-)</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8" name="Rectangle 4"/>
          <p:cNvSpPr>
            <a:spLocks noChangeArrowheads="1"/>
          </p:cNvSpPr>
          <p:nvPr/>
        </p:nvSpPr>
        <p:spPr bwMode="auto">
          <a:xfrm>
            <a:off x="3214678" y="3286124"/>
            <a:ext cx="1928794"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1795463" algn="l"/>
              </a:tabLst>
            </a:pPr>
            <a:r>
              <a:rPr kumimoji="0" lang="fr-FR" sz="1400" b="1" i="1" u="sng"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THEME:</a:t>
            </a:r>
            <a:endParaRPr kumimoji="0" lang="fr-FR" sz="1800" b="0" i="1" u="sng" strike="noStrike" cap="none" normalizeH="0" baseline="0" dirty="0" smtClean="0">
              <a:ln>
                <a:noFill/>
              </a:ln>
              <a:solidFill>
                <a:schemeClr val="tx1"/>
              </a:solidFill>
              <a:effectLst/>
              <a:latin typeface="Arial" pitchFamily="34" charset="0"/>
              <a:cs typeface="Arial" pitchFamily="34" charset="0"/>
            </a:endParaRPr>
          </a:p>
        </p:txBody>
      </p:sp>
      <p:sp>
        <p:nvSpPr>
          <p:cNvPr id="1029" name="Rectangle 5"/>
          <p:cNvSpPr>
            <a:spLocks noChangeArrowheads="1"/>
          </p:cNvSpPr>
          <p:nvPr/>
        </p:nvSpPr>
        <p:spPr bwMode="auto">
          <a:xfrm>
            <a:off x="0" y="4500570"/>
            <a:ext cx="8001024"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tabLst>
                <a:tab pos="1795463" algn="l"/>
              </a:tabLst>
            </a:pPr>
            <a:r>
              <a:rPr kumimoji="0" lang="fr-FR"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Sous la direction du Prof</a:t>
            </a:r>
            <a:r>
              <a:rPr kumimoji="0" lang="fr-FR" sz="1200" b="1" i="0" u="none" strike="noStrike" cap="none" normalizeH="0" baseline="0" dirty="0" smtClean="0">
                <a:ln>
                  <a:noFill/>
                </a:ln>
                <a:solidFill>
                  <a:schemeClr val="tx1"/>
                </a:solidFill>
                <a:effectLst/>
                <a:latin typeface="Calibri"/>
                <a:ea typeface="Calibri" pitchFamily="34" charset="0"/>
                <a:cs typeface="Times New Roman" pitchFamily="18" charset="0"/>
              </a:rPr>
              <a:t> </a:t>
            </a:r>
            <a:r>
              <a:rPr kumimoji="0" lang="fr-FR"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fr-FR"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Mr. Mohamed Ahmed KHODJA                                       </a:t>
            </a:r>
            <a:r>
              <a:rPr lang="fr-FR" sz="1200" b="1" dirty="0" smtClean="0"/>
              <a:t>Présentée par: </a:t>
            </a:r>
            <a:r>
              <a:rPr lang="fr-FR" sz="1200" i="1" dirty="0" smtClean="0"/>
              <a:t>GHALI Yamina</a:t>
            </a:r>
            <a:endParaRPr lang="fr-FR" sz="1200" dirty="0" smtClean="0"/>
          </a:p>
          <a:p>
            <a:pPr marL="0" marR="0" lvl="0" indent="0" algn="ctr" defTabSz="914400" rtl="0" eaLnBrk="1" fontAlgn="base" latinLnBrk="0" hangingPunct="1">
              <a:lnSpc>
                <a:spcPct val="100000"/>
              </a:lnSpc>
              <a:spcBef>
                <a:spcPct val="0"/>
              </a:spcBef>
              <a:spcAft>
                <a:spcPct val="0"/>
              </a:spcAft>
              <a:buClrTx/>
              <a:buSzTx/>
              <a:buFontTx/>
              <a:buNone/>
              <a:tabLst>
                <a:tab pos="1795463" algn="l"/>
              </a:tabLst>
            </a:pPr>
            <a:r>
              <a:rPr kumimoji="0" lang="fr-FR"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30" name="Rectangle 6"/>
          <p:cNvSpPr>
            <a:spLocks noChangeArrowheads="1"/>
          </p:cNvSpPr>
          <p:nvPr/>
        </p:nvSpPr>
        <p:spPr bwMode="auto">
          <a:xfrm>
            <a:off x="3143240" y="6143644"/>
            <a:ext cx="1999265" cy="30777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1795463" algn="l"/>
              </a:tabLst>
            </a:pPr>
            <a:r>
              <a:rPr kumimoji="0" lang="fr-FR" sz="1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Session de Juillet : 2021</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31" name="Rectangle 7"/>
          <p:cNvSpPr>
            <a:spLocks noChangeArrowheads="1"/>
          </p:cNvSpPr>
          <p:nvPr/>
        </p:nvSpPr>
        <p:spPr bwMode="auto">
          <a:xfrm>
            <a:off x="142844" y="5214950"/>
            <a:ext cx="2874505"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1795463" algn="l"/>
              </a:tabLst>
            </a:pPr>
            <a:r>
              <a:rPr kumimoji="0" lang="fr-FR"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JURY D</a:t>
            </a:r>
            <a:r>
              <a:rPr kumimoji="0" lang="fr-FR" sz="1200" b="1"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fr-FR"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EXAMEN:</a:t>
            </a:r>
            <a:endParaRPr kumimoji="0" lang="fr-F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1795463" algn="l"/>
              </a:tabLst>
            </a:pPr>
            <a:r>
              <a:rPr kumimoji="0" lang="fr-FR"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Pr</a:t>
            </a:r>
            <a:r>
              <a:rPr kumimoji="0" lang="fr-FR" sz="1200"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sident : Mr. BANSALLA Kada</a:t>
            </a:r>
            <a:endParaRPr kumimoji="0" lang="fr-F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1795463" algn="l"/>
              </a:tabLst>
            </a:pPr>
            <a:r>
              <a:rPr kumimoji="0" lang="fr-FR"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Examinatrice:</a:t>
            </a:r>
            <a:r>
              <a:rPr kumimoji="0" lang="fr-FR" sz="1200" b="0" i="0" u="none" strike="noStrike" cap="none" normalizeH="0" baseline="0" dirty="0" smtClean="0">
                <a:ln>
                  <a:noFill/>
                </a:ln>
                <a:solidFill>
                  <a:schemeClr val="tx1"/>
                </a:solidFill>
                <a:effectLst/>
                <a:latin typeface="Calibri"/>
                <a:ea typeface="Calibri" pitchFamily="34" charset="0"/>
                <a:cs typeface="Times New Roman" pitchFamily="18" charset="0"/>
              </a:rPr>
              <a:t>  </a:t>
            </a:r>
            <a:r>
              <a:rPr kumimoji="0" lang="fr-FR"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Mme. BENHAMOU Nadia</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32" name="Rectangle 8"/>
          <p:cNvSpPr>
            <a:spLocks noChangeArrowheads="1"/>
          </p:cNvSpPr>
          <p:nvPr/>
        </p:nvSpPr>
        <p:spPr bwMode="auto">
          <a:xfrm>
            <a:off x="0" y="214290"/>
            <a:ext cx="8143900"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1795463" algn="l"/>
              </a:tabLst>
            </a:pPr>
            <a:r>
              <a:rPr kumimoji="0" lang="fr-FR" sz="1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REPUBLIQUE ALGERIENNE DEMOCRATIQUE ET POPULAIRE</a:t>
            </a:r>
          </a:p>
          <a:p>
            <a:pPr marL="0" marR="0" lvl="0" indent="0" algn="ctr" defTabSz="914400" rtl="0" eaLnBrk="1" fontAlgn="base" latinLnBrk="0" hangingPunct="1">
              <a:lnSpc>
                <a:spcPct val="100000"/>
              </a:lnSpc>
              <a:spcBef>
                <a:spcPct val="0"/>
              </a:spcBef>
              <a:spcAft>
                <a:spcPct val="0"/>
              </a:spcAft>
              <a:buClrTx/>
              <a:buSzTx/>
              <a:buFontTx/>
              <a:buNone/>
              <a:tabLst>
                <a:tab pos="1795463" algn="l"/>
              </a:tabLst>
            </a:pPr>
            <a:endParaRPr kumimoji="0" lang="fr-F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1795463" algn="l"/>
              </a:tabLst>
            </a:pPr>
            <a:r>
              <a:rPr kumimoji="0" lang="fr-FR" sz="1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MINISTERE DE L</a:t>
            </a:r>
            <a:r>
              <a:rPr kumimoji="0" lang="fr-FR" sz="1200" b="0" i="1"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fr-FR" sz="1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ENSEIGNEMENT SUPERIEUR</a:t>
            </a:r>
            <a:endParaRPr kumimoji="0" lang="fr-F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1795463" algn="l"/>
              </a:tabLst>
            </a:pPr>
            <a:r>
              <a:rPr kumimoji="0" lang="fr-FR" sz="1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ET DE LA RECHERCHE SCIENTIFIQUE</a:t>
            </a:r>
          </a:p>
          <a:p>
            <a:pPr marL="0" marR="0" lvl="0" indent="0" algn="ctr" defTabSz="914400" rtl="0" eaLnBrk="0" fontAlgn="base" latinLnBrk="0" hangingPunct="0">
              <a:lnSpc>
                <a:spcPct val="100000"/>
              </a:lnSpc>
              <a:spcBef>
                <a:spcPct val="0"/>
              </a:spcBef>
              <a:spcAft>
                <a:spcPct val="0"/>
              </a:spcAft>
              <a:buClrTx/>
              <a:buSzTx/>
              <a:buFontTx/>
              <a:buNone/>
              <a:tabLst>
                <a:tab pos="1795463" algn="l"/>
              </a:tabLst>
            </a:pPr>
            <a:endParaRPr kumimoji="0" lang="fr-FR" sz="1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1795463" algn="l"/>
              </a:tabLst>
            </a:pPr>
            <a:endParaRPr kumimoji="0" lang="fr-F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1795463" algn="l"/>
              </a:tabLst>
            </a:pPr>
            <a:r>
              <a:rPr kumimoji="0" lang="fr-FR" sz="1200" b="0" i="1" u="sng"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UNIVERSITE DES SCIENCES ET DE LA TECHNOLOGIE ABD EL HAMID IBN BADIS DE </a:t>
            </a:r>
          </a:p>
          <a:p>
            <a:pPr marL="0" marR="0" lvl="0" indent="0" algn="ctr" defTabSz="914400" rtl="0" eaLnBrk="0" fontAlgn="base" latinLnBrk="0" hangingPunct="0">
              <a:lnSpc>
                <a:spcPct val="100000"/>
              </a:lnSpc>
              <a:spcBef>
                <a:spcPct val="0"/>
              </a:spcBef>
              <a:spcAft>
                <a:spcPct val="0"/>
              </a:spcAft>
              <a:buClrTx/>
              <a:buSzTx/>
              <a:buFontTx/>
              <a:buNone/>
              <a:tabLst>
                <a:tab pos="1795463" algn="l"/>
              </a:tabLst>
            </a:pPr>
            <a:r>
              <a:rPr kumimoji="0" lang="fr-FR" sz="1200" b="0" i="1" u="sng"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LA WILAYA DE MOSTAGANEM</a:t>
            </a:r>
          </a:p>
          <a:p>
            <a:pPr marL="0" marR="0" lvl="0" indent="0" algn="ctr" defTabSz="914400" rtl="0" eaLnBrk="0" fontAlgn="base" latinLnBrk="0" hangingPunct="0">
              <a:lnSpc>
                <a:spcPct val="100000"/>
              </a:lnSpc>
              <a:spcBef>
                <a:spcPct val="0"/>
              </a:spcBef>
              <a:spcAft>
                <a:spcPct val="0"/>
              </a:spcAft>
              <a:buClrTx/>
              <a:buSzTx/>
              <a:buFontTx/>
              <a:buNone/>
              <a:tabLst>
                <a:tab pos="1795463" algn="l"/>
              </a:tabLst>
            </a:pPr>
            <a:endParaRPr kumimoji="0" lang="fr-F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1795463" algn="l"/>
              </a:tabLst>
            </a:pPr>
            <a:r>
              <a:rPr kumimoji="0" lang="fr-FR" sz="1200" b="0" i="0" u="sng"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DEPARTEMENT D’ARCHITECTURE ET D’URBANISME</a:t>
            </a:r>
            <a:r>
              <a:rPr kumimoji="0" lang="fr-FR" sz="800" b="0" i="0" u="none" strike="noStrike" cap="none" normalizeH="0" baseline="0" dirty="0" smtClean="0">
                <a:ln>
                  <a:noFill/>
                </a:ln>
                <a:solidFill>
                  <a:schemeClr val="tx1"/>
                </a:solidFill>
                <a:effectLst/>
                <a:latin typeface="Arial" pitchFamily="34" charset="0"/>
                <a:cs typeface="Arial" pitchFamily="34" charset="0"/>
              </a:rPr>
              <a:t> </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5" name="Image 14" descr="C:\Users\TOSHIBA\AppData\Roaming\Microsoft\Windows\Network Shortcuts\logo.png"/>
          <p:cNvPicPr/>
          <p:nvPr/>
        </p:nvPicPr>
        <p:blipFill>
          <a:blip r:embed="rId2" cstate="print"/>
          <a:srcRect/>
          <a:stretch>
            <a:fillRect/>
          </a:stretch>
        </p:blipFill>
        <p:spPr bwMode="auto">
          <a:xfrm>
            <a:off x="755576" y="1676771"/>
            <a:ext cx="1101780" cy="884874"/>
          </a:xfrm>
          <a:prstGeom prst="rect">
            <a:avLst/>
          </a:prstGeom>
          <a:noFill/>
          <a:ln w="9525">
            <a:noFill/>
            <a:miter lim="800000"/>
            <a:headEnd/>
            <a:tailEnd/>
          </a:ln>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224" y="1557233"/>
            <a:ext cx="792088" cy="1123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txBox="1">
            <a:spLocks/>
          </p:cNvSpPr>
          <p:nvPr/>
        </p:nvSpPr>
        <p:spPr>
          <a:xfrm>
            <a:off x="0" y="2276872"/>
            <a:ext cx="8229600" cy="1937918"/>
          </a:xfrm>
          <a:prstGeom prst="rect">
            <a:avLst/>
          </a:prstGeom>
        </p:spPr>
        <p:txBody>
          <a:bodyPr vert="horz" lIns="45720" tIns="0" rIns="45720" bIns="0" anchor="b" anchorCtr="0">
            <a:noAutofit/>
          </a:bodyPr>
          <a:lstStyle/>
          <a:p>
            <a:pPr lvl="0" algn="ctr">
              <a:spcBef>
                <a:spcPct val="0"/>
              </a:spcBef>
              <a:defRPr/>
            </a:pPr>
            <a:r>
              <a:rPr lang="fr-FR" sz="4400" b="1" i="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Times New Roman" pitchFamily="18" charset="0"/>
                <a:ea typeface="+mj-ea"/>
                <a:cs typeface="Times New Roman" pitchFamily="18" charset="0"/>
              </a:rPr>
              <a:t>PREMIERE </a:t>
            </a:r>
            <a:r>
              <a:rPr lang="fr-FR" sz="4400" b="1" i="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Times New Roman" pitchFamily="18" charset="0"/>
                <a:ea typeface="+mj-ea"/>
                <a:cs typeface="Times New Roman" pitchFamily="18" charset="0"/>
              </a:rPr>
              <a:t>PARTIE:</a:t>
            </a:r>
            <a:endParaRPr lang="fr-FR" sz="4400" b="1" i="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Times New Roman" pitchFamily="18" charset="0"/>
              <a:ea typeface="+mj-ea"/>
              <a:cs typeface="Times New Roman" pitchFamily="18" charset="0"/>
            </a:endParaRPr>
          </a:p>
          <a:p>
            <a:pPr lvl="0" algn="ctr">
              <a:spcBef>
                <a:spcPct val="0"/>
              </a:spcBef>
              <a:defRPr/>
            </a:pPr>
            <a:r>
              <a:rPr lang="fr-FR" sz="4400" b="1" i="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Times New Roman" pitchFamily="18" charset="0"/>
                <a:ea typeface="+mj-ea"/>
                <a:cs typeface="Times New Roman" pitchFamily="18" charset="0"/>
              </a:rPr>
              <a:t>Position et appuis sur le sujet de recherche</a:t>
            </a:r>
          </a:p>
        </p:txBody>
      </p:sp>
    </p:spTree>
    <p:extLst>
      <p:ext uri="{BB962C8B-B14F-4D97-AF65-F5344CB8AC3E}">
        <p14:creationId xmlns:p14="http://schemas.microsoft.com/office/powerpoint/2010/main" val="39867161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522411" y="100035"/>
            <a:ext cx="7239000" cy="605808"/>
          </a:xfrm>
        </p:spPr>
        <p:txBody>
          <a:bodyPr>
            <a:norm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fr-FR" i="1"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rPr>
              <a:t>INTRODUCTION</a:t>
            </a:r>
            <a:endParaRPr lang="fr-FR" i="1"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endParaRPr>
          </a:p>
        </p:txBody>
      </p:sp>
      <p:grpSp>
        <p:nvGrpSpPr>
          <p:cNvPr id="41" name="Groupe 40"/>
          <p:cNvGrpSpPr/>
          <p:nvPr/>
        </p:nvGrpSpPr>
        <p:grpSpPr>
          <a:xfrm>
            <a:off x="390358" y="900771"/>
            <a:ext cx="7710034" cy="5871647"/>
            <a:chOff x="683568" y="860647"/>
            <a:chExt cx="7710034" cy="5871647"/>
          </a:xfrm>
        </p:grpSpPr>
        <p:sp>
          <p:nvSpPr>
            <p:cNvPr id="8" name="Ellipse 7"/>
            <p:cNvSpPr/>
            <p:nvPr/>
          </p:nvSpPr>
          <p:spPr>
            <a:xfrm>
              <a:off x="2627784" y="1979840"/>
              <a:ext cx="3456384" cy="108012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b="1" dirty="0" smtClean="0">
                  <a:latin typeface="Times New Roman" pitchFamily="18" charset="0"/>
                  <a:cs typeface="Times New Roman" pitchFamily="18" charset="0"/>
                </a:rPr>
                <a:t>Croissance urbaine</a:t>
              </a:r>
              <a:endParaRPr lang="fr-FR" b="1" dirty="0">
                <a:latin typeface="Times New Roman" pitchFamily="18" charset="0"/>
                <a:cs typeface="Times New Roman" pitchFamily="18" charset="0"/>
              </a:endParaRPr>
            </a:p>
          </p:txBody>
        </p:sp>
        <p:sp>
          <p:nvSpPr>
            <p:cNvPr id="2" name="Ellipse 1"/>
            <p:cNvSpPr/>
            <p:nvPr/>
          </p:nvSpPr>
          <p:spPr>
            <a:xfrm>
              <a:off x="683568" y="878594"/>
              <a:ext cx="3101988" cy="108012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dirty="0" smtClean="0">
                  <a:latin typeface="Times New Roman" pitchFamily="18" charset="0"/>
                  <a:cs typeface="Times New Roman" pitchFamily="18" charset="0"/>
                </a:rPr>
                <a:t>Croissance démographique</a:t>
              </a:r>
              <a:endParaRPr lang="fr-FR" dirty="0">
                <a:latin typeface="Times New Roman" pitchFamily="18" charset="0"/>
                <a:cs typeface="Times New Roman" pitchFamily="18" charset="0"/>
              </a:endParaRPr>
            </a:p>
          </p:txBody>
        </p:sp>
        <p:sp>
          <p:nvSpPr>
            <p:cNvPr id="9" name="Plus 8"/>
            <p:cNvSpPr/>
            <p:nvPr/>
          </p:nvSpPr>
          <p:spPr>
            <a:xfrm>
              <a:off x="4024118" y="1202595"/>
              <a:ext cx="393013" cy="432048"/>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Ellipse 9"/>
            <p:cNvSpPr/>
            <p:nvPr/>
          </p:nvSpPr>
          <p:spPr>
            <a:xfrm>
              <a:off x="4676963" y="860647"/>
              <a:ext cx="3101988" cy="108012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dirty="0" smtClean="0">
                  <a:latin typeface="Times New Roman" pitchFamily="18" charset="0"/>
                  <a:cs typeface="Times New Roman" pitchFamily="18" charset="0"/>
                </a:rPr>
                <a:t>Développement économique</a:t>
              </a:r>
              <a:endParaRPr lang="fr-FR" dirty="0">
                <a:latin typeface="Times New Roman" pitchFamily="18" charset="0"/>
                <a:cs typeface="Times New Roman" pitchFamily="18" charset="0"/>
              </a:endParaRPr>
            </a:p>
          </p:txBody>
        </p:sp>
        <p:cxnSp>
          <p:nvCxnSpPr>
            <p:cNvPr id="14" name="Connecteur droit avec flèche 13"/>
            <p:cNvCxnSpPr/>
            <p:nvPr/>
          </p:nvCxnSpPr>
          <p:spPr>
            <a:xfrm flipH="1">
              <a:off x="5723901" y="1940767"/>
              <a:ext cx="360267" cy="30421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9" name="Rectangle 18"/>
            <p:cNvSpPr/>
            <p:nvPr/>
          </p:nvSpPr>
          <p:spPr>
            <a:xfrm>
              <a:off x="1259632" y="3744709"/>
              <a:ext cx="2304256" cy="56406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dirty="0" smtClean="0">
                  <a:latin typeface="Times New Roman" pitchFamily="18" charset="0"/>
                  <a:cs typeface="Times New Roman" pitchFamily="18" charset="0"/>
                </a:rPr>
                <a:t>Etalement urbain </a:t>
              </a:r>
              <a:endParaRPr lang="fr-FR" dirty="0">
                <a:latin typeface="Times New Roman" pitchFamily="18" charset="0"/>
                <a:cs typeface="Times New Roman" pitchFamily="18" charset="0"/>
              </a:endParaRPr>
            </a:p>
          </p:txBody>
        </p:sp>
        <p:sp>
          <p:nvSpPr>
            <p:cNvPr id="20" name="Rectangle 19"/>
            <p:cNvSpPr/>
            <p:nvPr/>
          </p:nvSpPr>
          <p:spPr>
            <a:xfrm>
              <a:off x="1259632" y="4486581"/>
              <a:ext cx="2304256" cy="56406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dirty="0" smtClean="0">
                  <a:latin typeface="Times New Roman" pitchFamily="18" charset="0"/>
                  <a:cs typeface="Times New Roman" pitchFamily="18" charset="0"/>
                </a:rPr>
                <a:t>Création des pôles support</a:t>
              </a:r>
              <a:endParaRPr lang="fr-FR" dirty="0">
                <a:latin typeface="Times New Roman" pitchFamily="18" charset="0"/>
                <a:cs typeface="Times New Roman" pitchFamily="18" charset="0"/>
              </a:endParaRPr>
            </a:p>
          </p:txBody>
        </p:sp>
        <p:sp>
          <p:nvSpPr>
            <p:cNvPr id="22" name="Rectangle 21"/>
            <p:cNvSpPr/>
            <p:nvPr/>
          </p:nvSpPr>
          <p:spPr>
            <a:xfrm>
              <a:off x="5220072" y="3668118"/>
              <a:ext cx="2664296" cy="56406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dirty="0" smtClean="0">
                  <a:latin typeface="Times New Roman" pitchFamily="18" charset="0"/>
                  <a:cs typeface="Times New Roman" pitchFamily="18" charset="0"/>
                </a:rPr>
                <a:t>Extension intra-muros </a:t>
              </a:r>
              <a:endParaRPr lang="fr-FR" dirty="0">
                <a:latin typeface="Times New Roman" pitchFamily="18" charset="0"/>
                <a:cs typeface="Times New Roman" pitchFamily="18" charset="0"/>
              </a:endParaRPr>
            </a:p>
          </p:txBody>
        </p:sp>
        <p:sp>
          <p:nvSpPr>
            <p:cNvPr id="23" name="Rectangle 22"/>
            <p:cNvSpPr/>
            <p:nvPr/>
          </p:nvSpPr>
          <p:spPr>
            <a:xfrm>
              <a:off x="5277362" y="4432779"/>
              <a:ext cx="2633918" cy="56406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dirty="0" smtClean="0">
                  <a:latin typeface="Times New Roman" pitchFamily="18" charset="0"/>
                  <a:cs typeface="Times New Roman" pitchFamily="18" charset="0"/>
                </a:rPr>
                <a:t>Renouvellement  urbain</a:t>
              </a:r>
              <a:endParaRPr lang="fr-FR" dirty="0">
                <a:latin typeface="Times New Roman" pitchFamily="18" charset="0"/>
                <a:cs typeface="Times New Roman" pitchFamily="18" charset="0"/>
              </a:endParaRPr>
            </a:p>
          </p:txBody>
        </p:sp>
        <p:sp>
          <p:nvSpPr>
            <p:cNvPr id="24" name="Égal 23"/>
            <p:cNvSpPr/>
            <p:nvPr/>
          </p:nvSpPr>
          <p:spPr>
            <a:xfrm>
              <a:off x="2088605" y="5121188"/>
              <a:ext cx="646310" cy="504056"/>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25" name="Rectangle 24"/>
            <p:cNvSpPr/>
            <p:nvPr/>
          </p:nvSpPr>
          <p:spPr>
            <a:xfrm>
              <a:off x="683568" y="5625244"/>
              <a:ext cx="3340550" cy="11070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sz="1600" dirty="0">
                  <a:latin typeface="Times New Roman" pitchFamily="18" charset="0"/>
                  <a:cs typeface="Times New Roman" pitchFamily="18" charset="0"/>
                </a:rPr>
                <a:t>R</a:t>
              </a:r>
              <a:r>
                <a:rPr lang="fr-FR" sz="1600" dirty="0" smtClean="0">
                  <a:latin typeface="Times New Roman" pitchFamily="18" charset="0"/>
                  <a:cs typeface="Times New Roman" pitchFamily="18" charset="0"/>
                </a:rPr>
                <a:t>uptures </a:t>
              </a:r>
              <a:r>
                <a:rPr lang="fr-FR" sz="1600" dirty="0">
                  <a:latin typeface="Times New Roman" pitchFamily="18" charset="0"/>
                  <a:cs typeface="Times New Roman" pitchFamily="18" charset="0"/>
                </a:rPr>
                <a:t>dans les tissus urbains, une congestion des anciens </a:t>
              </a:r>
              <a:r>
                <a:rPr lang="fr-FR" sz="1600" dirty="0" smtClean="0">
                  <a:latin typeface="Times New Roman" pitchFamily="18" charset="0"/>
                  <a:cs typeface="Times New Roman" pitchFamily="18" charset="0"/>
                </a:rPr>
                <a:t>centres, perte </a:t>
              </a:r>
              <a:r>
                <a:rPr lang="fr-FR" sz="1600" dirty="0">
                  <a:latin typeface="Times New Roman" pitchFamily="18" charset="0"/>
                  <a:cs typeface="Times New Roman" pitchFamily="18" charset="0"/>
                </a:rPr>
                <a:t>de cohérence </a:t>
              </a:r>
              <a:r>
                <a:rPr lang="fr-FR" sz="1600" dirty="0" smtClean="0">
                  <a:latin typeface="Times New Roman" pitchFamily="18" charset="0"/>
                  <a:cs typeface="Times New Roman" pitchFamily="18" charset="0"/>
                </a:rPr>
                <a:t>urbaine et gaspillage des richesses</a:t>
              </a:r>
              <a:endParaRPr lang="fr-FR" sz="1600" dirty="0">
                <a:latin typeface="Times New Roman" pitchFamily="18" charset="0"/>
                <a:cs typeface="Times New Roman" pitchFamily="18" charset="0"/>
              </a:endParaRPr>
            </a:p>
          </p:txBody>
        </p:sp>
        <p:sp>
          <p:nvSpPr>
            <p:cNvPr id="26" name="Égal 25"/>
            <p:cNvSpPr/>
            <p:nvPr/>
          </p:nvSpPr>
          <p:spPr>
            <a:xfrm>
              <a:off x="6409085" y="5046050"/>
              <a:ext cx="646310" cy="504056"/>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27" name="Rectangle 26"/>
            <p:cNvSpPr/>
            <p:nvPr/>
          </p:nvSpPr>
          <p:spPr>
            <a:xfrm>
              <a:off x="5081234" y="5550106"/>
              <a:ext cx="3312368" cy="1182188"/>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sz="1600" dirty="0" smtClean="0">
                  <a:latin typeface="Times New Roman" pitchFamily="18" charset="0"/>
                  <a:ea typeface="Calibri"/>
                  <a:cs typeface="Times New Roman" pitchFamily="18" charset="0"/>
                </a:rPr>
                <a:t>Cohérence urbaine et amélioration du cadre </a:t>
              </a:r>
              <a:r>
                <a:rPr lang="fr-FR" sz="1600" dirty="0">
                  <a:latin typeface="Times New Roman" pitchFamily="18" charset="0"/>
                  <a:ea typeface="Calibri"/>
                  <a:cs typeface="Times New Roman" pitchFamily="18" charset="0"/>
                </a:rPr>
                <a:t>de vie </a:t>
              </a:r>
              <a:r>
                <a:rPr lang="fr-FR" sz="1600" dirty="0" smtClean="0">
                  <a:latin typeface="Times New Roman" pitchFamily="18" charset="0"/>
                  <a:ea typeface="Calibri"/>
                  <a:cs typeface="Times New Roman" pitchFamily="18" charset="0"/>
                </a:rPr>
                <a:t>des </a:t>
              </a:r>
              <a:r>
                <a:rPr lang="fr-FR" sz="1600" dirty="0">
                  <a:latin typeface="Times New Roman" pitchFamily="18" charset="0"/>
                  <a:ea typeface="Calibri"/>
                  <a:cs typeface="Times New Roman" pitchFamily="18" charset="0"/>
                </a:rPr>
                <a:t>habitants </a:t>
              </a:r>
              <a:r>
                <a:rPr lang="fr-FR" sz="1600" dirty="0" smtClean="0">
                  <a:latin typeface="Times New Roman" pitchFamily="18" charset="0"/>
                  <a:ea typeface="Calibri"/>
                  <a:cs typeface="Times New Roman" pitchFamily="18" charset="0"/>
                </a:rPr>
                <a:t>dans les villes </a:t>
              </a:r>
            </a:p>
            <a:p>
              <a:pPr algn="ctr"/>
              <a:r>
                <a:rPr lang="fr-FR" sz="1600" dirty="0" smtClean="0">
                  <a:latin typeface="Times New Roman" pitchFamily="18" charset="0"/>
                  <a:ea typeface="Calibri"/>
                  <a:cs typeface="Times New Roman" pitchFamily="18" charset="0"/>
                </a:rPr>
                <a:t> </a:t>
              </a:r>
              <a:endParaRPr lang="fr-FR" sz="1600" dirty="0">
                <a:latin typeface="Times New Roman" pitchFamily="18" charset="0"/>
                <a:cs typeface="Times New Roman" pitchFamily="18" charset="0"/>
              </a:endParaRPr>
            </a:p>
          </p:txBody>
        </p:sp>
        <p:cxnSp>
          <p:nvCxnSpPr>
            <p:cNvPr id="32" name="Connecteur droit 31"/>
            <p:cNvCxnSpPr/>
            <p:nvPr/>
          </p:nvCxnSpPr>
          <p:spPr>
            <a:xfrm>
              <a:off x="2411760" y="3392996"/>
              <a:ext cx="4182561" cy="0"/>
            </a:xfrm>
            <a:prstGeom prst="line">
              <a:avLst/>
            </a:prstGeom>
          </p:spPr>
          <p:style>
            <a:lnRef idx="3">
              <a:schemeClr val="dk1"/>
            </a:lnRef>
            <a:fillRef idx="0">
              <a:schemeClr val="dk1"/>
            </a:fillRef>
            <a:effectRef idx="2">
              <a:schemeClr val="dk1"/>
            </a:effectRef>
            <a:fontRef idx="minor">
              <a:schemeClr val="tx1"/>
            </a:fontRef>
          </p:style>
        </p:cxnSp>
        <p:cxnSp>
          <p:nvCxnSpPr>
            <p:cNvPr id="34" name="Connecteur droit avec flèche 33"/>
            <p:cNvCxnSpPr>
              <a:endCxn id="19" idx="0"/>
            </p:cNvCxnSpPr>
            <p:nvPr/>
          </p:nvCxnSpPr>
          <p:spPr>
            <a:xfrm>
              <a:off x="2411760" y="3392996"/>
              <a:ext cx="0" cy="351713"/>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35" name="Connecteur droit avec flèche 34"/>
            <p:cNvCxnSpPr/>
            <p:nvPr/>
          </p:nvCxnSpPr>
          <p:spPr>
            <a:xfrm>
              <a:off x="6574886" y="3369539"/>
              <a:ext cx="0" cy="351713"/>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40" name="Connecteur droit 39"/>
            <p:cNvCxnSpPr>
              <a:stCxn id="8" idx="4"/>
            </p:cNvCxnSpPr>
            <p:nvPr/>
          </p:nvCxnSpPr>
          <p:spPr>
            <a:xfrm>
              <a:off x="4355976" y="3059960"/>
              <a:ext cx="0" cy="309579"/>
            </a:xfrm>
            <a:prstGeom prst="line">
              <a:avLst/>
            </a:prstGeom>
          </p:spPr>
          <p:style>
            <a:lnRef idx="3">
              <a:schemeClr val="dk1"/>
            </a:lnRef>
            <a:fillRef idx="0">
              <a:schemeClr val="dk1"/>
            </a:fillRef>
            <a:effectRef idx="2">
              <a:schemeClr val="dk1"/>
            </a:effectRef>
            <a:fontRef idx="minor">
              <a:schemeClr val="tx1"/>
            </a:fontRef>
          </p:style>
        </p:cxnSp>
      </p:grpSp>
      <p:cxnSp>
        <p:nvCxnSpPr>
          <p:cNvPr id="12" name="Connecteur droit avec flèche 11"/>
          <p:cNvCxnSpPr/>
          <p:nvPr/>
        </p:nvCxnSpPr>
        <p:spPr>
          <a:xfrm>
            <a:off x="2441705" y="1921797"/>
            <a:ext cx="546298" cy="26514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2637220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1412776"/>
            <a:ext cx="3817962" cy="5256584"/>
          </a:xfrm>
          <a:prstGeom prst="rect">
            <a:avLst/>
          </a:prstGeom>
        </p:spPr>
      </p:pic>
      <p:sp>
        <p:nvSpPr>
          <p:cNvPr id="4" name="Titre 1"/>
          <p:cNvSpPr>
            <a:spLocks noGrp="1"/>
          </p:cNvSpPr>
          <p:nvPr>
            <p:ph type="title"/>
          </p:nvPr>
        </p:nvSpPr>
        <p:spPr>
          <a:xfrm>
            <a:off x="522411" y="100035"/>
            <a:ext cx="7239000" cy="605808"/>
          </a:xfrm>
        </p:spPr>
        <p:txBody>
          <a:bodyPr>
            <a:norm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fr-FR" i="1"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rPr>
              <a:t>Problématique</a:t>
            </a:r>
            <a:endParaRPr lang="fr-FR" i="1"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endParaRPr>
          </a:p>
        </p:txBody>
      </p:sp>
      <p:sp>
        <p:nvSpPr>
          <p:cNvPr id="5" name="Espace réservé du contenu 2"/>
          <p:cNvSpPr txBox="1">
            <a:spLocks/>
          </p:cNvSpPr>
          <p:nvPr/>
        </p:nvSpPr>
        <p:spPr>
          <a:xfrm>
            <a:off x="150986" y="5534426"/>
            <a:ext cx="7858180" cy="4846320"/>
          </a:xfrm>
          <a:prstGeom prst="rect">
            <a:avLst/>
          </a:prstGeom>
        </p:spPr>
        <p:txBody>
          <a:bodyPr vert="horz">
            <a:normAutofit/>
          </a:bodyPr>
          <a:lstStyle/>
          <a:p>
            <a:pPr marL="274320" marR="0" lvl="0" indent="-274320" algn="l" defTabSz="914400" rtl="0" eaLnBrk="1" fontAlgn="auto" latinLnBrk="0" hangingPunct="1">
              <a:lnSpc>
                <a:spcPct val="100000"/>
              </a:lnSpc>
              <a:spcBef>
                <a:spcPts val="600"/>
              </a:spcBef>
              <a:spcAft>
                <a:spcPts val="0"/>
              </a:spcAft>
              <a:buClr>
                <a:schemeClr val="tx2"/>
              </a:buClr>
              <a:buSzPct val="73000"/>
              <a:buFont typeface="Wingdings 2"/>
              <a:buChar char=""/>
              <a:tabLst/>
              <a:defRPr/>
            </a:pPr>
            <a:endParaRPr kumimoji="0" lang="fr-FR" sz="2000" b="1" i="0" u="none" strike="noStrike" kern="1200" cap="none" spc="0" normalizeH="0" baseline="0" noProof="0" dirty="0" smtClean="0">
              <a:ln>
                <a:noFill/>
              </a:ln>
              <a:solidFill>
                <a:schemeClr val="tx1"/>
              </a:solidFill>
              <a:effectLst/>
              <a:uLnTx/>
              <a:uFillTx/>
              <a:latin typeface="Times New Roman" pitchFamily="18" charset="0"/>
              <a:ea typeface="+mn-ea"/>
              <a:cs typeface="Times New Roman" pitchFamily="18" charset="0"/>
            </a:endParaRPr>
          </a:p>
          <a:p>
            <a:pPr marL="274320" marR="0" lvl="0" indent="-274320" algn="l" defTabSz="914400" rtl="0" eaLnBrk="1" fontAlgn="auto" latinLnBrk="0" hangingPunct="1">
              <a:lnSpc>
                <a:spcPct val="100000"/>
              </a:lnSpc>
              <a:spcBef>
                <a:spcPts val="600"/>
              </a:spcBef>
              <a:spcAft>
                <a:spcPts val="0"/>
              </a:spcAft>
              <a:buClr>
                <a:schemeClr val="tx2"/>
              </a:buClr>
              <a:buSzPct val="73000"/>
              <a:buFont typeface="Wingdings 2"/>
              <a:buChar char=""/>
              <a:tabLst/>
              <a:defRPr/>
            </a:pPr>
            <a:endParaRPr kumimoji="0" lang="fr-FR" sz="2600" b="1"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endParaRPr>
          </a:p>
        </p:txBody>
      </p:sp>
      <p:sp>
        <p:nvSpPr>
          <p:cNvPr id="13" name="ZoneTexte 12"/>
          <p:cNvSpPr txBox="1"/>
          <p:nvPr/>
        </p:nvSpPr>
        <p:spPr>
          <a:xfrm>
            <a:off x="95378" y="701945"/>
            <a:ext cx="8093067" cy="1754326"/>
          </a:xfrm>
          <a:prstGeom prst="rect">
            <a:avLst/>
          </a:prstGeom>
          <a:noFill/>
        </p:spPr>
        <p:txBody>
          <a:bodyPr wrap="square" rtlCol="0">
            <a:spAutoFit/>
          </a:bodyPr>
          <a:lstStyle/>
          <a:p>
            <a:pPr algn="just"/>
            <a:r>
              <a:rPr lang="fr-FR" dirty="0">
                <a:latin typeface="Times New Roman" pitchFamily="18" charset="0"/>
                <a:cs typeface="Times New Roman" pitchFamily="18" charset="0"/>
              </a:rPr>
              <a:t>L’objet de ce  présent travail est d’étudier l’approche du renouvellement urbain par rapport aux pratiques urbanistiques algériennes qui se </a:t>
            </a:r>
            <a:r>
              <a:rPr lang="fr-FR" dirty="0" smtClean="0">
                <a:latin typeface="Times New Roman" pitchFamily="18" charset="0"/>
                <a:cs typeface="Times New Roman" pitchFamily="18" charset="0"/>
              </a:rPr>
              <a:t>caractérisent </a:t>
            </a:r>
            <a:r>
              <a:rPr lang="fr-FR" dirty="0">
                <a:latin typeface="Times New Roman" pitchFamily="18" charset="0"/>
                <a:cs typeface="Times New Roman" pitchFamily="18" charset="0"/>
              </a:rPr>
              <a:t>principalement par l’étalement ainsi d’analyser les facteurs déterminants qui contraignent cette dynamique de renouvellement et son instauration comme une culture de la gouvernance urbaine dans les ville algériennes qui disposent du potentiel inestimable dans son </a:t>
            </a:r>
            <a:r>
              <a:rPr lang="fr-FR" dirty="0" smtClean="0">
                <a:latin typeface="Times New Roman" pitchFamily="18" charset="0"/>
                <a:cs typeface="Times New Roman" pitchFamily="18" charset="0"/>
              </a:rPr>
              <a:t>développement, </a:t>
            </a:r>
            <a:r>
              <a:rPr lang="fr-FR" dirty="0">
                <a:latin typeface="Times New Roman" pitchFamily="18" charset="0"/>
                <a:cs typeface="Times New Roman" pitchFamily="18" charset="0"/>
              </a:rPr>
              <a:t>ceux-ci nous amène à poser la question principale suivante</a:t>
            </a:r>
            <a:r>
              <a:rPr lang="fr-FR" dirty="0" smtClean="0">
                <a:latin typeface="Times New Roman" pitchFamily="18" charset="0"/>
                <a:cs typeface="Times New Roman" pitchFamily="18" charset="0"/>
              </a:rPr>
              <a:t>:</a:t>
            </a:r>
            <a:endParaRPr lang="fr-FR" dirty="0">
              <a:latin typeface="Times New Roman" pitchFamily="18" charset="0"/>
              <a:cs typeface="Times New Roman" pitchFamily="18" charset="0"/>
            </a:endParaRPr>
          </a:p>
        </p:txBody>
      </p:sp>
      <p:sp>
        <p:nvSpPr>
          <p:cNvPr id="15" name="ZoneTexte 14"/>
          <p:cNvSpPr txBox="1"/>
          <p:nvPr/>
        </p:nvSpPr>
        <p:spPr>
          <a:xfrm>
            <a:off x="3453546" y="2630543"/>
            <a:ext cx="4644000" cy="923330"/>
          </a:xfrm>
          <a:prstGeom prst="rect">
            <a:avLst/>
          </a:prstGeom>
          <a:ln w="76200"/>
        </p:spPr>
        <p:style>
          <a:lnRef idx="2">
            <a:schemeClr val="dk1"/>
          </a:lnRef>
          <a:fillRef idx="1">
            <a:schemeClr val="lt1"/>
          </a:fillRef>
          <a:effectRef idx="0">
            <a:schemeClr val="dk1"/>
          </a:effectRef>
          <a:fontRef idx="minor">
            <a:schemeClr val="dk1"/>
          </a:fontRef>
        </p:style>
        <p:txBody>
          <a:bodyPr wrap="square" rtlCol="0">
            <a:spAutoFit/>
          </a:bodyPr>
          <a:lstStyle/>
          <a:p>
            <a:pPr lvl="0" algn="just"/>
            <a:r>
              <a:rPr lang="fr-FR" dirty="0">
                <a:solidFill>
                  <a:srgbClr val="FF0000"/>
                </a:solidFill>
                <a:latin typeface="Times New Roman" pitchFamily="18" charset="0"/>
                <a:cs typeface="Times New Roman" pitchFamily="18" charset="0"/>
              </a:rPr>
              <a:t>Quelle sont les causes et les éléments qui empêchent la dynamique du renouvellement urbain dans les villes algériennes ?</a:t>
            </a:r>
          </a:p>
        </p:txBody>
      </p:sp>
      <p:sp>
        <p:nvSpPr>
          <p:cNvPr id="3" name="Flèche droite rayée 2"/>
          <p:cNvSpPr/>
          <p:nvPr/>
        </p:nvSpPr>
        <p:spPr>
          <a:xfrm rot="5400000">
            <a:off x="5613266" y="3574059"/>
            <a:ext cx="202842" cy="176095"/>
          </a:xfrm>
          <a:prstGeom prst="striped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0" name="Rectangle 9"/>
          <p:cNvSpPr/>
          <p:nvPr/>
        </p:nvSpPr>
        <p:spPr>
          <a:xfrm>
            <a:off x="3455150" y="3770442"/>
            <a:ext cx="4663956" cy="584775"/>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p>
            <a:pPr lvl="0" algn="just"/>
            <a:r>
              <a:rPr lang="fr-FR" sz="1600" dirty="0">
                <a:latin typeface="Times New Roman" pitchFamily="18" charset="0"/>
                <a:cs typeface="Times New Roman" pitchFamily="18" charset="0"/>
              </a:rPr>
              <a:t>Est-ce que le cadre législatif urbain en Algérie ne favorise pas cette dynamique ?</a:t>
            </a:r>
          </a:p>
        </p:txBody>
      </p:sp>
      <p:sp>
        <p:nvSpPr>
          <p:cNvPr id="11" name="Rectangle 10"/>
          <p:cNvSpPr/>
          <p:nvPr/>
        </p:nvSpPr>
        <p:spPr>
          <a:xfrm>
            <a:off x="3455150" y="4502751"/>
            <a:ext cx="4644000" cy="830997"/>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p>
            <a:pPr lvl="0" algn="just"/>
            <a:r>
              <a:rPr lang="fr-FR" sz="1600" dirty="0">
                <a:latin typeface="Times New Roman" pitchFamily="18" charset="0"/>
                <a:cs typeface="Times New Roman" pitchFamily="18" charset="0"/>
              </a:rPr>
              <a:t>Est-ce que la politique algérienne n’encourage pas ce processus vu l’absence observable de ce phénomène dans les anciens quartiers algériens ?</a:t>
            </a:r>
          </a:p>
        </p:txBody>
      </p:sp>
      <p:sp>
        <p:nvSpPr>
          <p:cNvPr id="12" name="Rectangle 11"/>
          <p:cNvSpPr/>
          <p:nvPr/>
        </p:nvSpPr>
        <p:spPr>
          <a:xfrm>
            <a:off x="3503978" y="5451693"/>
            <a:ext cx="4644000" cy="584775"/>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p>
            <a:pPr lvl="0" algn="just"/>
            <a:r>
              <a:rPr lang="fr-FR" sz="1600" dirty="0">
                <a:latin typeface="Times New Roman" pitchFamily="18" charset="0"/>
                <a:cs typeface="Times New Roman" pitchFamily="18" charset="0"/>
              </a:rPr>
              <a:t>Quelle est la relation entre le marché immobilier et le phénomène étudié dans notre recherche ?</a:t>
            </a:r>
          </a:p>
        </p:txBody>
      </p:sp>
      <p:sp>
        <p:nvSpPr>
          <p:cNvPr id="14" name="Rectangle 13"/>
          <p:cNvSpPr/>
          <p:nvPr/>
        </p:nvSpPr>
        <p:spPr>
          <a:xfrm>
            <a:off x="170342" y="6158935"/>
            <a:ext cx="7977636" cy="584775"/>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p>
            <a:pPr lvl="0" algn="just"/>
            <a:r>
              <a:rPr lang="fr-FR" sz="1600" dirty="0">
                <a:latin typeface="Times New Roman" pitchFamily="18" charset="0"/>
                <a:cs typeface="Times New Roman" pitchFamily="18" charset="0"/>
              </a:rPr>
              <a:t>Avant de développer les compétences, quels sont les moyens à fournir pour favoriser ce processus sur les tissus urbains dégradés en Algérie?</a:t>
            </a:r>
          </a:p>
        </p:txBody>
      </p:sp>
      <p:sp>
        <p:nvSpPr>
          <p:cNvPr id="6" name="Accolade fermante 5"/>
          <p:cNvSpPr/>
          <p:nvPr/>
        </p:nvSpPr>
        <p:spPr>
          <a:xfrm>
            <a:off x="8097546" y="3706261"/>
            <a:ext cx="416003" cy="3081604"/>
          </a:xfrm>
          <a:prstGeom prst="rightBrace">
            <a:avLst/>
          </a:prstGeom>
          <a:ln>
            <a:solidFill>
              <a:schemeClr val="bg1"/>
            </a:solidFill>
          </a:ln>
        </p:spPr>
        <p:style>
          <a:lnRef idx="3">
            <a:schemeClr val="dk1"/>
          </a:lnRef>
          <a:fillRef idx="0">
            <a:schemeClr val="dk1"/>
          </a:fillRef>
          <a:effectRef idx="2">
            <a:schemeClr val="dk1"/>
          </a:effectRef>
          <a:fontRef idx="minor">
            <a:schemeClr val="tx1"/>
          </a:fontRef>
        </p:style>
        <p:txBody>
          <a:bodyPr rtlCol="0" anchor="ctr"/>
          <a:lstStyle/>
          <a:p>
            <a:pPr algn="ctr"/>
            <a:endParaRPr lang="fr-F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grayscl/>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1" t="12289" r="-13346" b="5319"/>
          <a:stretch/>
        </p:blipFill>
        <p:spPr>
          <a:xfrm>
            <a:off x="0" y="1340767"/>
            <a:ext cx="3635896" cy="4684669"/>
          </a:xfrm>
          <a:prstGeom prst="rect">
            <a:avLst/>
          </a:prstGeom>
        </p:spPr>
      </p:pic>
      <p:sp>
        <p:nvSpPr>
          <p:cNvPr id="7" name="Rectangle 6"/>
          <p:cNvSpPr/>
          <p:nvPr/>
        </p:nvSpPr>
        <p:spPr>
          <a:xfrm>
            <a:off x="2843808" y="1340767"/>
            <a:ext cx="5300060" cy="230832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lvl="0" algn="just"/>
            <a:r>
              <a:rPr lang="fr-FR" b="1" dirty="0" smtClean="0">
                <a:latin typeface="Times New Roman" pitchFamily="18" charset="0"/>
                <a:cs typeface="Times New Roman" pitchFamily="18" charset="0"/>
              </a:rPr>
              <a:t>      Vue </a:t>
            </a:r>
            <a:r>
              <a:rPr lang="fr-FR" b="1" dirty="0">
                <a:latin typeface="Times New Roman" pitchFamily="18" charset="0"/>
                <a:cs typeface="Times New Roman" pitchFamily="18" charset="0"/>
              </a:rPr>
              <a:t>l’urbanisation accélérée des ville algérienne, </a:t>
            </a:r>
            <a:r>
              <a:rPr lang="fr-FR" b="1" dirty="0" smtClean="0">
                <a:latin typeface="Times New Roman" pitchFamily="18" charset="0"/>
                <a:cs typeface="Times New Roman" pitchFamily="18" charset="0"/>
              </a:rPr>
              <a:t>la politique urbaines </a:t>
            </a:r>
            <a:r>
              <a:rPr lang="fr-FR" b="1" dirty="0">
                <a:latin typeface="Times New Roman" pitchFamily="18" charset="0"/>
                <a:cs typeface="Times New Roman" pitchFamily="18" charset="0"/>
              </a:rPr>
              <a:t>était plus axée à répondre dans l’urgence au besoins de la population qui est en forte croissance que s’occuper de créer une politique urbaine qui encourage l’amélioration du cadre de vie des usagers et définir des orientations stratégiques qui ne sont pas juste des présuppositions.</a:t>
            </a:r>
          </a:p>
        </p:txBody>
      </p:sp>
      <p:sp>
        <p:nvSpPr>
          <p:cNvPr id="6" name="Titre 1"/>
          <p:cNvSpPr txBox="1">
            <a:spLocks/>
          </p:cNvSpPr>
          <p:nvPr/>
        </p:nvSpPr>
        <p:spPr>
          <a:xfrm>
            <a:off x="357158" y="0"/>
            <a:ext cx="8229600" cy="571500"/>
          </a:xfrm>
          <a:prstGeom prst="rect">
            <a:avLst/>
          </a:prstGeom>
        </p:spPr>
        <p:txBody>
          <a:bodyPr vert="horz" lIns="45720" tIns="0" rIns="45720" bIns="0" anchor="b" anchorCtr="0">
            <a:normAutofit fontScale="97500"/>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r-FR" sz="3800" b="1" i="1"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Times New Roman" pitchFamily="18" charset="0"/>
                <a:ea typeface="+mj-ea"/>
                <a:cs typeface="Times New Roman" pitchFamily="18" charset="0"/>
              </a:rPr>
              <a:t>Hypothèses </a:t>
            </a:r>
            <a:endParaRPr kumimoji="0" lang="fr-FR" sz="3800" b="1" i="1"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Times New Roman" pitchFamily="18" charset="0"/>
              <a:ea typeface="+mj-ea"/>
              <a:cs typeface="Times New Roman" pitchFamily="18" charset="0"/>
            </a:endParaRPr>
          </a:p>
        </p:txBody>
      </p:sp>
      <p:sp>
        <p:nvSpPr>
          <p:cNvPr id="25" name="Rectangle 24"/>
          <p:cNvSpPr/>
          <p:nvPr/>
        </p:nvSpPr>
        <p:spPr>
          <a:xfrm>
            <a:off x="2843390" y="1340767"/>
            <a:ext cx="428596" cy="523220"/>
          </a:xfrm>
          <a:prstGeom prst="rect">
            <a:avLst/>
          </a:prstGeom>
          <a:noFill/>
        </p:spPr>
        <p:txBody>
          <a:bodyPr wrap="square" lIns="91440" tIns="45720" rIns="91440" bIns="45720">
            <a:spAutoFit/>
          </a:bodyPr>
          <a:lstStyle/>
          <a:p>
            <a:pPr algn="ctr"/>
            <a:r>
              <a:rPr lang="fr-FR" sz="28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1</a:t>
            </a:r>
            <a:endParaRPr lang="fr-FR" sz="2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6385" name="Rectangle 1"/>
          <p:cNvSpPr>
            <a:spLocks noChangeArrowheads="1"/>
          </p:cNvSpPr>
          <p:nvPr/>
        </p:nvSpPr>
        <p:spPr bwMode="auto">
          <a:xfrm>
            <a:off x="357158" y="571480"/>
            <a:ext cx="778671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kumimoji="0" lang="fr-FR" sz="16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lang="fr-FR" sz="1600" dirty="0">
                <a:latin typeface="Times New Roman" pitchFamily="18" charset="0"/>
                <a:cs typeface="Times New Roman" pitchFamily="18" charset="0"/>
              </a:rPr>
              <a:t>Nos préconisations pour la bonne utilisation de cette dynamique urbaine afin de requalifier nos anciens tissus urbains algériens sont :</a:t>
            </a:r>
          </a:p>
        </p:txBody>
      </p:sp>
      <p:sp>
        <p:nvSpPr>
          <p:cNvPr id="8" name="Rectangle 7"/>
          <p:cNvSpPr/>
          <p:nvPr/>
        </p:nvSpPr>
        <p:spPr>
          <a:xfrm>
            <a:off x="2882494" y="3847589"/>
            <a:ext cx="5261374" cy="203132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lvl="0" algn="just"/>
            <a:r>
              <a:rPr lang="fr-FR" b="1" dirty="0" smtClean="0">
                <a:latin typeface="Times New Roman" pitchFamily="18" charset="0"/>
                <a:cs typeface="Times New Roman" pitchFamily="18" charset="0"/>
              </a:rPr>
              <a:t>       </a:t>
            </a:r>
            <a:r>
              <a:rPr lang="fr-FR" b="1" dirty="0" smtClean="0">
                <a:solidFill>
                  <a:schemeClr val="tx1"/>
                </a:solidFill>
                <a:latin typeface="Times New Roman" pitchFamily="18" charset="0"/>
                <a:cs typeface="Times New Roman" pitchFamily="18" charset="0"/>
              </a:rPr>
              <a:t>Le </a:t>
            </a:r>
            <a:r>
              <a:rPr lang="fr-FR" b="1" dirty="0">
                <a:solidFill>
                  <a:schemeClr val="tx1"/>
                </a:solidFill>
                <a:latin typeface="Times New Roman" pitchFamily="18" charset="0"/>
                <a:cs typeface="Times New Roman" pitchFamily="18" charset="0"/>
              </a:rPr>
              <a:t>processus de la production du cadre bâtis est principalement orienté à travers les instruments d’urbanisme à codifier: </a:t>
            </a:r>
            <a:r>
              <a:rPr lang="fr-FR" b="1" dirty="0" smtClean="0">
                <a:solidFill>
                  <a:schemeClr val="tx1"/>
                </a:solidFill>
                <a:latin typeface="Times New Roman" pitchFamily="18" charset="0"/>
                <a:cs typeface="Times New Roman" pitchFamily="18" charset="0"/>
              </a:rPr>
              <a:t>l’usage et le </a:t>
            </a:r>
            <a:r>
              <a:rPr lang="fr-FR" b="1" dirty="0">
                <a:solidFill>
                  <a:schemeClr val="tx1"/>
                </a:solidFill>
                <a:latin typeface="Times New Roman" pitchFamily="18" charset="0"/>
                <a:cs typeface="Times New Roman" pitchFamily="18" charset="0"/>
              </a:rPr>
              <a:t>droit d’usage des sols que de développer des projets urbains sachant qu’ils ne traitent que l’aspect règlementaire en oubliant l’aspect de gestion et de gouvernance dans les projets  urbains avec toutes ses actions. </a:t>
            </a:r>
          </a:p>
        </p:txBody>
      </p:sp>
      <p:sp>
        <p:nvSpPr>
          <p:cNvPr id="38" name="Rectangle 37"/>
          <p:cNvSpPr/>
          <p:nvPr/>
        </p:nvSpPr>
        <p:spPr>
          <a:xfrm>
            <a:off x="2882076" y="3791538"/>
            <a:ext cx="456846" cy="523220"/>
          </a:xfrm>
          <a:prstGeom prst="rect">
            <a:avLst/>
          </a:prstGeom>
          <a:noFill/>
        </p:spPr>
        <p:txBody>
          <a:bodyPr wrap="square" lIns="91440" tIns="45720" rIns="91440" bIns="45720">
            <a:spAutoFit/>
          </a:bodyPr>
          <a:lstStyle/>
          <a:p>
            <a:pPr algn="ctr"/>
            <a:r>
              <a:rPr lang="fr-FR" sz="28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2</a:t>
            </a:r>
            <a:endParaRPr lang="fr-FR" sz="2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Ellipse 30"/>
          <p:cNvSpPr/>
          <p:nvPr/>
        </p:nvSpPr>
        <p:spPr>
          <a:xfrm>
            <a:off x="1660002" y="1214422"/>
            <a:ext cx="5055138" cy="464347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pic>
        <p:nvPicPr>
          <p:cNvPr id="3" name="Image 2"/>
          <p:cNvPicPr>
            <a:picLocks noChangeAspect="1"/>
          </p:cNvPicPr>
          <p:nvPr/>
        </p:nvPicPr>
        <p:blipFill>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3504350" y="3041466"/>
            <a:ext cx="1366442" cy="1166030"/>
          </a:xfrm>
          <a:prstGeom prst="rect">
            <a:avLst/>
          </a:prstGeom>
        </p:spPr>
      </p:pic>
      <p:sp>
        <p:nvSpPr>
          <p:cNvPr id="19" name="Ellipse 18"/>
          <p:cNvSpPr/>
          <p:nvPr/>
        </p:nvSpPr>
        <p:spPr>
          <a:xfrm>
            <a:off x="2643174" y="642918"/>
            <a:ext cx="3240000" cy="207360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18" name="Ellipse 17"/>
          <p:cNvSpPr/>
          <p:nvPr/>
        </p:nvSpPr>
        <p:spPr>
          <a:xfrm>
            <a:off x="285720" y="2357430"/>
            <a:ext cx="3240000" cy="207360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fr-FR" b="1" dirty="0"/>
          </a:p>
        </p:txBody>
      </p:sp>
      <p:sp>
        <p:nvSpPr>
          <p:cNvPr id="5" name="Titre 1"/>
          <p:cNvSpPr txBox="1">
            <a:spLocks/>
          </p:cNvSpPr>
          <p:nvPr/>
        </p:nvSpPr>
        <p:spPr>
          <a:xfrm>
            <a:off x="214282" y="0"/>
            <a:ext cx="8229600" cy="571500"/>
          </a:xfrm>
          <a:prstGeom prst="rect">
            <a:avLst/>
          </a:prstGeom>
        </p:spPr>
        <p:txBody>
          <a:bodyPr vert="horz" lIns="45720" tIns="0" rIns="45720" bIns="0" anchor="b" anchorCtr="0">
            <a:normAutofit fontScale="97500"/>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fr-FR" sz="3800" b="1" i="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ea typeface="+mj-ea"/>
                <a:cs typeface="Times New Roman" pitchFamily="18" charset="0"/>
              </a:rPr>
              <a:t>Les objectifs</a:t>
            </a:r>
            <a:r>
              <a:rPr kumimoji="0" lang="fr-FR" sz="3800" b="1" i="1"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Times New Roman" pitchFamily="18" charset="0"/>
                <a:ea typeface="+mj-ea"/>
                <a:cs typeface="Times New Roman" pitchFamily="18" charset="0"/>
              </a:rPr>
              <a:t> </a:t>
            </a:r>
            <a:endParaRPr kumimoji="0" lang="fr-FR" sz="3800" b="1" i="1"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Times New Roman" pitchFamily="18" charset="0"/>
              <a:ea typeface="+mj-ea"/>
              <a:cs typeface="Times New Roman" pitchFamily="18" charset="0"/>
            </a:endParaRPr>
          </a:p>
        </p:txBody>
      </p:sp>
      <p:sp>
        <p:nvSpPr>
          <p:cNvPr id="20" name="Rectangle 2"/>
          <p:cNvSpPr>
            <a:spLocks noChangeArrowheads="1"/>
          </p:cNvSpPr>
          <p:nvPr/>
        </p:nvSpPr>
        <p:spPr bwMode="auto">
          <a:xfrm>
            <a:off x="500034" y="2827848"/>
            <a:ext cx="278605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lnSpc>
                <a:spcPct val="150000"/>
              </a:lnSpc>
              <a:spcAft>
                <a:spcPts val="0"/>
              </a:spcAft>
            </a:pPr>
            <a:r>
              <a:rPr lang="fr-FR" sz="1600" b="1" dirty="0">
                <a:latin typeface="Times New Roman"/>
                <a:ea typeface="Times New Roman"/>
              </a:rPr>
              <a:t>D</a:t>
            </a:r>
            <a:r>
              <a:rPr lang="fr-FR" sz="1600" b="1" dirty="0" smtClean="0">
                <a:latin typeface="Times New Roman"/>
                <a:ea typeface="Times New Roman"/>
              </a:rPr>
              <a:t>écortiquer </a:t>
            </a:r>
            <a:r>
              <a:rPr lang="fr-FR" sz="1600" b="1" dirty="0">
                <a:latin typeface="Times New Roman"/>
                <a:ea typeface="Times New Roman"/>
              </a:rPr>
              <a:t>ces facteurs et faire une démonstration de chaque point.</a:t>
            </a:r>
            <a:endParaRPr lang="fr-FR" sz="1600" b="1" dirty="0">
              <a:effectLst/>
            </a:endParaRPr>
          </a:p>
        </p:txBody>
      </p:sp>
      <p:sp>
        <p:nvSpPr>
          <p:cNvPr id="21" name="Ellipse 20"/>
          <p:cNvSpPr/>
          <p:nvPr/>
        </p:nvSpPr>
        <p:spPr>
          <a:xfrm>
            <a:off x="1504513" y="4449231"/>
            <a:ext cx="5400600" cy="207360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fr-FR" dirty="0"/>
          </a:p>
        </p:txBody>
      </p:sp>
      <p:sp>
        <p:nvSpPr>
          <p:cNvPr id="24" name="Rectangle 2"/>
          <p:cNvSpPr>
            <a:spLocks noChangeArrowheads="1"/>
          </p:cNvSpPr>
          <p:nvPr/>
        </p:nvSpPr>
        <p:spPr bwMode="auto">
          <a:xfrm>
            <a:off x="2928926" y="714549"/>
            <a:ext cx="2786050" cy="18945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lnSpc>
                <a:spcPct val="150000"/>
              </a:lnSpc>
              <a:spcAft>
                <a:spcPts val="0"/>
              </a:spcAft>
            </a:pPr>
            <a:endParaRPr lang="fr-FR" sz="1600" b="1" dirty="0" smtClean="0">
              <a:latin typeface="Times New Roman"/>
              <a:ea typeface="Times New Roman"/>
            </a:endParaRPr>
          </a:p>
          <a:p>
            <a:pPr algn="ctr">
              <a:lnSpc>
                <a:spcPct val="150000"/>
              </a:lnSpc>
              <a:spcAft>
                <a:spcPts val="0"/>
              </a:spcAft>
            </a:pPr>
            <a:r>
              <a:rPr lang="fr-FR" sz="1600" b="1" dirty="0" smtClean="0">
                <a:latin typeface="Times New Roman"/>
                <a:ea typeface="Times New Roman"/>
              </a:rPr>
              <a:t>Citer </a:t>
            </a:r>
            <a:r>
              <a:rPr lang="fr-FR" sz="1600" b="1" dirty="0">
                <a:latin typeface="Times New Roman"/>
                <a:ea typeface="Times New Roman"/>
              </a:rPr>
              <a:t>les éléments qui freinent une opération dans le cadre de renouvellement urbain</a:t>
            </a:r>
            <a:endParaRPr lang="fr-FR" sz="1600" b="1" dirty="0">
              <a:effectLst/>
            </a:endParaRPr>
          </a:p>
        </p:txBody>
      </p:sp>
      <p:sp>
        <p:nvSpPr>
          <p:cNvPr id="25" name="Ellipse 24"/>
          <p:cNvSpPr/>
          <p:nvPr/>
        </p:nvSpPr>
        <p:spPr>
          <a:xfrm>
            <a:off x="4786314" y="2428868"/>
            <a:ext cx="3240000" cy="207360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17412" name="Rectangle 4"/>
          <p:cNvSpPr>
            <a:spLocks noChangeArrowheads="1"/>
          </p:cNvSpPr>
          <p:nvPr/>
        </p:nvSpPr>
        <p:spPr bwMode="auto">
          <a:xfrm>
            <a:off x="4929190" y="2714621"/>
            <a:ext cx="3143272"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fr-FR" sz="16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Collecte des textes juridiques </a:t>
            </a:r>
          </a:p>
          <a:p>
            <a:pPr marL="0" marR="0" lvl="0" indent="0" algn="ctr" defTabSz="914400" rtl="0" eaLnBrk="1" fontAlgn="base" latinLnBrk="0" hangingPunct="1">
              <a:lnSpc>
                <a:spcPct val="150000"/>
              </a:lnSpc>
              <a:spcBef>
                <a:spcPct val="0"/>
              </a:spcBef>
              <a:spcAft>
                <a:spcPct val="0"/>
              </a:spcAft>
              <a:buClrTx/>
              <a:buSzTx/>
              <a:buFontTx/>
              <a:buNone/>
              <a:tabLst/>
            </a:pPr>
            <a:r>
              <a:rPr kumimoji="0" lang="fr-FR" sz="16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afin de comprendre</a:t>
            </a:r>
            <a:r>
              <a:rPr kumimoji="0" lang="fr-FR" sz="16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cette dynamique dans la législation urbaine algérienne</a:t>
            </a:r>
            <a:endParaRPr kumimoji="0" lang="fr-FR" sz="24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4" name="Rectangle 13"/>
          <p:cNvSpPr/>
          <p:nvPr/>
        </p:nvSpPr>
        <p:spPr>
          <a:xfrm>
            <a:off x="4048876" y="558121"/>
            <a:ext cx="428596" cy="646331"/>
          </a:xfrm>
          <a:prstGeom prst="rect">
            <a:avLst/>
          </a:prstGeom>
          <a:noFill/>
        </p:spPr>
        <p:txBody>
          <a:bodyPr wrap="square" lIns="91440" tIns="45720" rIns="91440" bIns="45720">
            <a:spAutoFit/>
          </a:bodyPr>
          <a:lstStyle/>
          <a:p>
            <a:pPr algn="ctr"/>
            <a:r>
              <a:rPr lang="fr-FR" sz="36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1</a:t>
            </a:r>
            <a:endParaRPr lang="fr-FR" sz="36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6" name="Rectangle 15"/>
          <p:cNvSpPr/>
          <p:nvPr/>
        </p:nvSpPr>
        <p:spPr>
          <a:xfrm>
            <a:off x="3834578" y="4431030"/>
            <a:ext cx="428596" cy="646331"/>
          </a:xfrm>
          <a:prstGeom prst="rect">
            <a:avLst/>
          </a:prstGeom>
          <a:noFill/>
        </p:spPr>
        <p:txBody>
          <a:bodyPr wrap="square" lIns="91440" tIns="45720" rIns="91440" bIns="45720">
            <a:spAutoFit/>
          </a:bodyPr>
          <a:lstStyle/>
          <a:p>
            <a:pPr algn="ctr"/>
            <a:r>
              <a:rPr lang="fr-FR" sz="36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4</a:t>
            </a:r>
            <a:endParaRPr lang="fr-FR" sz="36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7" name="Rectangle 16"/>
          <p:cNvSpPr/>
          <p:nvPr/>
        </p:nvSpPr>
        <p:spPr>
          <a:xfrm>
            <a:off x="6227751" y="2453788"/>
            <a:ext cx="428596" cy="646331"/>
          </a:xfrm>
          <a:prstGeom prst="rect">
            <a:avLst/>
          </a:prstGeom>
          <a:noFill/>
        </p:spPr>
        <p:txBody>
          <a:bodyPr wrap="square" lIns="91440" tIns="45720" rIns="91440" bIns="45720">
            <a:spAutoFit/>
          </a:bodyPr>
          <a:lstStyle/>
          <a:p>
            <a:pPr algn="ctr"/>
            <a:r>
              <a:rPr lang="fr-FR" sz="36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3</a:t>
            </a:r>
            <a:endParaRPr lang="fr-FR" sz="36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26" name="Rectangle 25"/>
          <p:cNvSpPr/>
          <p:nvPr/>
        </p:nvSpPr>
        <p:spPr>
          <a:xfrm>
            <a:off x="1601225" y="2393352"/>
            <a:ext cx="428596" cy="646331"/>
          </a:xfrm>
          <a:prstGeom prst="rect">
            <a:avLst/>
          </a:prstGeom>
          <a:noFill/>
        </p:spPr>
        <p:txBody>
          <a:bodyPr wrap="square" lIns="91440" tIns="45720" rIns="91440" bIns="45720">
            <a:spAutoFit/>
          </a:bodyPr>
          <a:lstStyle/>
          <a:p>
            <a:pPr algn="ctr"/>
            <a:r>
              <a:rPr lang="fr-FR" sz="36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2</a:t>
            </a:r>
            <a:endParaRPr lang="fr-FR" sz="36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28" name="Rectangle 2"/>
          <p:cNvSpPr>
            <a:spLocks noChangeArrowheads="1"/>
          </p:cNvSpPr>
          <p:nvPr/>
        </p:nvSpPr>
        <p:spPr bwMode="auto">
          <a:xfrm>
            <a:off x="1384921" y="4775787"/>
            <a:ext cx="5472608"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lnSpc>
                <a:spcPct val="150000"/>
              </a:lnSpc>
              <a:spcAft>
                <a:spcPts val="0"/>
              </a:spcAft>
            </a:pPr>
            <a:r>
              <a:rPr lang="fr-FR" sz="1600" b="1" dirty="0" smtClean="0">
                <a:solidFill>
                  <a:srgbClr val="000000"/>
                </a:solidFill>
                <a:latin typeface="Times New Roman" pitchFamily="18" charset="0"/>
                <a:ea typeface="Times New Roman" pitchFamily="18" charset="0"/>
                <a:cs typeface="Times New Roman" pitchFamily="18" charset="0"/>
              </a:rPr>
              <a:t>Porter </a:t>
            </a:r>
            <a:r>
              <a:rPr lang="fr-FR" sz="1600" b="1" dirty="0">
                <a:solidFill>
                  <a:srgbClr val="000000"/>
                </a:solidFill>
                <a:latin typeface="Times New Roman" pitchFamily="18" charset="0"/>
                <a:ea typeface="Times New Roman" pitchFamily="18" charset="0"/>
                <a:cs typeface="Times New Roman" pitchFamily="18" charset="0"/>
              </a:rPr>
              <a:t>un éclairage sur </a:t>
            </a:r>
            <a:r>
              <a:rPr lang="fr-FR" sz="1600" b="1" dirty="0" smtClean="0">
                <a:latin typeface="Times New Roman"/>
                <a:ea typeface="Times New Roman"/>
              </a:rPr>
              <a:t>la </a:t>
            </a:r>
            <a:r>
              <a:rPr lang="fr-FR" sz="1600" b="1" dirty="0">
                <a:latin typeface="Times New Roman"/>
                <a:ea typeface="Times New Roman"/>
              </a:rPr>
              <a:t>relation entre </a:t>
            </a:r>
            <a:r>
              <a:rPr lang="fr-FR" sz="1600" b="1" dirty="0" smtClean="0">
                <a:latin typeface="Times New Roman"/>
                <a:ea typeface="Times New Roman"/>
              </a:rPr>
              <a:t>les</a:t>
            </a:r>
          </a:p>
          <a:p>
            <a:pPr algn="ctr">
              <a:lnSpc>
                <a:spcPct val="150000"/>
              </a:lnSpc>
              <a:spcAft>
                <a:spcPts val="0"/>
              </a:spcAft>
            </a:pPr>
            <a:r>
              <a:rPr lang="fr-FR" sz="1600" b="1" dirty="0" smtClean="0">
                <a:latin typeface="Times New Roman"/>
                <a:ea typeface="Times New Roman"/>
              </a:rPr>
              <a:t> </a:t>
            </a:r>
            <a:r>
              <a:rPr lang="fr-FR" sz="1600" b="1" dirty="0">
                <a:latin typeface="Times New Roman"/>
                <a:ea typeface="Times New Roman"/>
              </a:rPr>
              <a:t>opérations proposées </a:t>
            </a:r>
            <a:r>
              <a:rPr lang="fr-FR" sz="1600" b="1" dirty="0" smtClean="0">
                <a:latin typeface="Times New Roman"/>
                <a:ea typeface="Times New Roman"/>
              </a:rPr>
              <a:t>à </a:t>
            </a:r>
            <a:r>
              <a:rPr lang="fr-FR" sz="1600" b="1" dirty="0">
                <a:latin typeface="Times New Roman"/>
                <a:ea typeface="Times New Roman"/>
              </a:rPr>
              <a:t>Mostaganem, l’opportunité du marché et les ambitions des pouvoirs publics locaux par l’analyse du cas d’étude.</a:t>
            </a:r>
            <a:endParaRPr lang="fr-FR" sz="1600" b="1" dirty="0">
              <a:effectLst/>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txBox="1">
            <a:spLocks/>
          </p:cNvSpPr>
          <p:nvPr/>
        </p:nvSpPr>
        <p:spPr>
          <a:xfrm>
            <a:off x="214282" y="214290"/>
            <a:ext cx="8229600" cy="785790"/>
          </a:xfrm>
          <a:prstGeom prst="rect">
            <a:avLst/>
          </a:prstGeom>
        </p:spPr>
        <p:txBody>
          <a:bodyPr vert="horz" lIns="45720" tIns="0" rIns="45720" bIns="0" anchor="b" anchorCtr="0">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fr-FR" sz="2800" b="1" i="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ea typeface="+mj-ea"/>
                <a:cs typeface="Times New Roman" pitchFamily="18" charset="0"/>
              </a:rPr>
              <a:t>Méthodologies d'approche</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fr-FR" sz="2800" b="1" i="1"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Times New Roman" pitchFamily="18" charset="0"/>
                <a:ea typeface="+mj-ea"/>
                <a:cs typeface="Times New Roman" pitchFamily="18" charset="0"/>
              </a:rPr>
              <a:t>Et</a:t>
            </a:r>
            <a:r>
              <a:rPr kumimoji="0" lang="fr-FR" sz="2800" b="1" i="1" u="none" strike="noStrike" kern="1200" cap="none" spc="50" normalizeH="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Times New Roman" pitchFamily="18" charset="0"/>
                <a:ea typeface="+mj-ea"/>
                <a:cs typeface="Times New Roman" pitchFamily="18" charset="0"/>
              </a:rPr>
              <a:t> outils de travail</a:t>
            </a:r>
            <a:endParaRPr kumimoji="0" lang="fr-FR" sz="2800" b="1" i="1"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Times New Roman" pitchFamily="18" charset="0"/>
              <a:ea typeface="+mj-ea"/>
              <a:cs typeface="Times New Roman" pitchFamily="18" charset="0"/>
            </a:endParaRPr>
          </a:p>
        </p:txBody>
      </p:sp>
      <p:sp>
        <p:nvSpPr>
          <p:cNvPr id="18433" name="Rectangle 1"/>
          <p:cNvSpPr>
            <a:spLocks noChangeArrowheads="1"/>
          </p:cNvSpPr>
          <p:nvPr/>
        </p:nvSpPr>
        <p:spPr bwMode="auto">
          <a:xfrm>
            <a:off x="0" y="1000080"/>
            <a:ext cx="8041510" cy="235449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lnSpc>
                <a:spcPct val="150000"/>
              </a:lnSpc>
              <a:spcAft>
                <a:spcPts val="0"/>
              </a:spcAft>
            </a:pPr>
            <a:r>
              <a:rPr lang="fr-FR" sz="1400" dirty="0" smtClean="0">
                <a:latin typeface="Times New Roman"/>
                <a:ea typeface="Calibri"/>
                <a:cs typeface="Arial"/>
              </a:rPr>
              <a:t>Notre </a:t>
            </a:r>
            <a:r>
              <a:rPr lang="fr-FR" sz="1400" dirty="0">
                <a:latin typeface="Times New Roman"/>
                <a:ea typeface="Calibri"/>
                <a:cs typeface="Arial"/>
              </a:rPr>
              <a:t>recherche sur le renouvellement urbain d’un ancien fragment dans la ville de Mostaganem doit obéir à une volonté de prendre en compte tous les enjeux du territoire </a:t>
            </a:r>
            <a:r>
              <a:rPr lang="fr-FR" sz="1400" dirty="0" smtClean="0">
                <a:latin typeface="Times New Roman"/>
                <a:ea typeface="Calibri"/>
                <a:cs typeface="Arial"/>
              </a:rPr>
              <a:t>concerné.</a:t>
            </a:r>
            <a:r>
              <a:rPr lang="fr-FR" sz="1400" dirty="0" smtClean="0">
                <a:latin typeface="Calibri"/>
                <a:ea typeface="Calibri"/>
                <a:cs typeface="Arial"/>
              </a:rPr>
              <a:t> </a:t>
            </a:r>
            <a:r>
              <a:rPr lang="fr-FR" sz="1400" dirty="0" smtClean="0">
                <a:latin typeface="Times New Roman"/>
                <a:ea typeface="Calibri"/>
                <a:cs typeface="Arial"/>
              </a:rPr>
              <a:t>Cela </a:t>
            </a:r>
            <a:r>
              <a:rPr lang="fr-FR" sz="1400" dirty="0">
                <a:latin typeface="Times New Roman"/>
                <a:ea typeface="Calibri"/>
                <a:cs typeface="Arial"/>
              </a:rPr>
              <a:t>suppose l’intégration conjointe des questions </a:t>
            </a:r>
            <a:r>
              <a:rPr lang="fr-FR" sz="1400" dirty="0" smtClean="0">
                <a:latin typeface="Times New Roman"/>
                <a:ea typeface="Calibri"/>
                <a:cs typeface="Arial"/>
              </a:rPr>
              <a:t>d’ordre législatif, </a:t>
            </a:r>
            <a:r>
              <a:rPr lang="fr-FR" sz="1400" dirty="0">
                <a:latin typeface="Times New Roman"/>
                <a:ea typeface="Calibri"/>
                <a:cs typeface="Arial"/>
              </a:rPr>
              <a:t>économique, social, culturel, spatial et environnemental, en termes de concertation, de gouvernance, de création de valeur et de nouvelle attractivité de ce territoire.</a:t>
            </a:r>
            <a:endParaRPr lang="fr-FR" sz="1400" dirty="0">
              <a:latin typeface="Calibri"/>
              <a:ea typeface="Calibri"/>
              <a:cs typeface="Arial"/>
            </a:endParaRPr>
          </a:p>
          <a:p>
            <a:pPr algn="just">
              <a:lnSpc>
                <a:spcPct val="150000"/>
              </a:lnSpc>
              <a:spcAft>
                <a:spcPts val="0"/>
              </a:spcAft>
            </a:pPr>
            <a:r>
              <a:rPr lang="fr-FR" sz="1400" dirty="0">
                <a:latin typeface="Times New Roman"/>
                <a:ea typeface="Calibri"/>
                <a:cs typeface="Arial"/>
              </a:rPr>
              <a:t>Il en résulte la nécessité d’une méthodologie d’approche du phénomène en question, à définir d’une manière pertinente pour l’appréhender. Pour la construction d’un tel projet notre recherche repose sur la méthodologie suivante : </a:t>
            </a:r>
            <a:endParaRPr lang="fr-FR" sz="1400" dirty="0">
              <a:effectLst/>
              <a:latin typeface="Calibri"/>
              <a:ea typeface="Calibri"/>
              <a:cs typeface="Arial"/>
            </a:endParaRPr>
          </a:p>
        </p:txBody>
      </p:sp>
      <p:sp>
        <p:nvSpPr>
          <p:cNvPr id="12" name="Ellipse 11"/>
          <p:cNvSpPr/>
          <p:nvPr/>
        </p:nvSpPr>
        <p:spPr>
          <a:xfrm>
            <a:off x="285720" y="3357562"/>
            <a:ext cx="3357586" cy="1071570"/>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fr-FR"/>
          </a:p>
        </p:txBody>
      </p:sp>
      <p:sp>
        <p:nvSpPr>
          <p:cNvPr id="13" name="Rectangle 12"/>
          <p:cNvSpPr/>
          <p:nvPr/>
        </p:nvSpPr>
        <p:spPr>
          <a:xfrm>
            <a:off x="571472" y="3500438"/>
            <a:ext cx="3071834" cy="923330"/>
          </a:xfrm>
          <a:prstGeom prst="rect">
            <a:avLst/>
          </a:prstGeom>
        </p:spPr>
        <p:txBody>
          <a:bodyPr wrap="square">
            <a:spAutoFit/>
          </a:bodyPr>
          <a:lstStyle/>
          <a:p>
            <a:pPr algn="ctr"/>
            <a:r>
              <a:rPr lang="fr-FR" b="1" dirty="0" smtClean="0"/>
              <a:t>collecte des informations, des données et le traitement </a:t>
            </a:r>
            <a:endParaRPr lang="fr-FR" dirty="0"/>
          </a:p>
        </p:txBody>
      </p:sp>
      <p:sp>
        <p:nvSpPr>
          <p:cNvPr id="14" name="Ellipse 13"/>
          <p:cNvSpPr/>
          <p:nvPr/>
        </p:nvSpPr>
        <p:spPr>
          <a:xfrm>
            <a:off x="285720" y="5643578"/>
            <a:ext cx="3357586" cy="1071570"/>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r-FR" b="1" dirty="0" smtClean="0">
                <a:solidFill>
                  <a:schemeClr val="tx1"/>
                </a:solidFill>
              </a:rPr>
              <a:t>Enquêtes directes sur terrains et directions </a:t>
            </a:r>
            <a:endParaRPr lang="fr-FR" dirty="0">
              <a:solidFill>
                <a:schemeClr val="tx1"/>
              </a:solidFill>
            </a:endParaRPr>
          </a:p>
        </p:txBody>
      </p:sp>
      <p:sp>
        <p:nvSpPr>
          <p:cNvPr id="16" name="Ellipse 15"/>
          <p:cNvSpPr/>
          <p:nvPr/>
        </p:nvSpPr>
        <p:spPr>
          <a:xfrm>
            <a:off x="285720" y="4500570"/>
            <a:ext cx="3357586" cy="1071570"/>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r-FR" b="1" dirty="0" smtClean="0">
                <a:solidFill>
                  <a:schemeClr val="tx1"/>
                </a:solidFill>
              </a:rPr>
              <a:t>Analyses et interprétations</a:t>
            </a:r>
            <a:endParaRPr lang="fr-FR" dirty="0">
              <a:solidFill>
                <a:schemeClr val="tx1"/>
              </a:solidFill>
            </a:endParaRPr>
          </a:p>
        </p:txBody>
      </p:sp>
      <p:sp>
        <p:nvSpPr>
          <p:cNvPr id="23" name="Rectangle 22"/>
          <p:cNvSpPr/>
          <p:nvPr/>
        </p:nvSpPr>
        <p:spPr>
          <a:xfrm>
            <a:off x="4946581" y="4143380"/>
            <a:ext cx="2000264" cy="57150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27" name="Flèche courbée vers la droite 26"/>
          <p:cNvSpPr/>
          <p:nvPr/>
        </p:nvSpPr>
        <p:spPr>
          <a:xfrm>
            <a:off x="3841493" y="3606294"/>
            <a:ext cx="1071570" cy="1143008"/>
          </a:xfrm>
          <a:prstGeom prst="curved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solidFill>
                <a:schemeClr val="tx1"/>
              </a:solidFill>
            </a:endParaRPr>
          </a:p>
        </p:txBody>
      </p:sp>
      <p:sp>
        <p:nvSpPr>
          <p:cNvPr id="18435" name="Rectangle 3"/>
          <p:cNvSpPr>
            <a:spLocks noChangeArrowheads="1"/>
          </p:cNvSpPr>
          <p:nvPr/>
        </p:nvSpPr>
        <p:spPr bwMode="auto">
          <a:xfrm>
            <a:off x="5268052" y="4120929"/>
            <a:ext cx="1357322"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6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a:t>
            </a:r>
            <a:r>
              <a:rPr kumimoji="0" lang="fr-FR" sz="1600" b="1"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fr-FR" sz="16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approche Th</a:t>
            </a:r>
            <a:r>
              <a:rPr kumimoji="0" lang="fr-FR" sz="1600" b="1"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sz="16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orique</a:t>
            </a:r>
            <a:endParaRPr kumimoji="0" lang="fr-FR"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29" name="Rectangle 28"/>
          <p:cNvSpPr/>
          <p:nvPr/>
        </p:nvSpPr>
        <p:spPr>
          <a:xfrm>
            <a:off x="4968103" y="6145213"/>
            <a:ext cx="2000264" cy="57150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sz="1600" b="1" dirty="0" smtClean="0">
                <a:latin typeface="Times New Roman" pitchFamily="18" charset="0"/>
                <a:cs typeface="Times New Roman" pitchFamily="18" charset="0"/>
              </a:rPr>
              <a:t>Etude et analyse du fragment concern</a:t>
            </a:r>
            <a:r>
              <a:rPr lang="fr-FR" sz="1600" dirty="0" smtClean="0">
                <a:latin typeface="Times New Roman" pitchFamily="18" charset="0"/>
                <a:cs typeface="Times New Roman" pitchFamily="18" charset="0"/>
              </a:rPr>
              <a:t>é</a:t>
            </a:r>
            <a:r>
              <a:rPr lang="fr-FR" sz="1600" b="1" dirty="0" smtClean="0">
                <a:latin typeface="Times New Roman" pitchFamily="18" charset="0"/>
                <a:cs typeface="Times New Roman" pitchFamily="18" charset="0"/>
              </a:rPr>
              <a:t> </a:t>
            </a:r>
            <a:endParaRPr lang="fr-FR" sz="1600" dirty="0">
              <a:latin typeface="Times New Roman" pitchFamily="18" charset="0"/>
              <a:cs typeface="Times New Roman" pitchFamily="18" charset="0"/>
            </a:endParaRPr>
          </a:p>
        </p:txBody>
      </p:sp>
      <p:sp>
        <p:nvSpPr>
          <p:cNvPr id="18" name="Ellipse 17"/>
          <p:cNvSpPr/>
          <p:nvPr/>
        </p:nvSpPr>
        <p:spPr>
          <a:xfrm>
            <a:off x="4143372" y="3071810"/>
            <a:ext cx="3357586" cy="890293"/>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b="1" dirty="0" smtClean="0">
                <a:solidFill>
                  <a:schemeClr val="tx1"/>
                </a:solidFill>
              </a:rPr>
              <a:t>La structure de la recherche </a:t>
            </a:r>
            <a:endParaRPr lang="fr-FR" dirty="0">
              <a:solidFill>
                <a:schemeClr val="tx1"/>
              </a:solidFill>
            </a:endParaRPr>
          </a:p>
        </p:txBody>
      </p:sp>
      <p:cxnSp>
        <p:nvCxnSpPr>
          <p:cNvPr id="31" name="Connecteur droit 30"/>
          <p:cNvCxnSpPr/>
          <p:nvPr/>
        </p:nvCxnSpPr>
        <p:spPr>
          <a:xfrm rot="5400000">
            <a:off x="-1000164" y="5000636"/>
            <a:ext cx="2428892" cy="1588"/>
          </a:xfrm>
          <a:prstGeom prst="line">
            <a:avLst/>
          </a:prstGeom>
        </p:spPr>
        <p:style>
          <a:lnRef idx="3">
            <a:schemeClr val="dk1"/>
          </a:lnRef>
          <a:fillRef idx="0">
            <a:schemeClr val="dk1"/>
          </a:fillRef>
          <a:effectRef idx="2">
            <a:schemeClr val="dk1"/>
          </a:effectRef>
          <a:fontRef idx="minor">
            <a:schemeClr val="tx1"/>
          </a:fontRef>
        </p:style>
      </p:cxnSp>
      <p:cxnSp>
        <p:nvCxnSpPr>
          <p:cNvPr id="33" name="Connecteur droit avec flèche 32"/>
          <p:cNvCxnSpPr/>
          <p:nvPr/>
        </p:nvCxnSpPr>
        <p:spPr>
          <a:xfrm>
            <a:off x="214282" y="3786190"/>
            <a:ext cx="35719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34" name="Connecteur droit avec flèche 33"/>
          <p:cNvCxnSpPr/>
          <p:nvPr/>
        </p:nvCxnSpPr>
        <p:spPr>
          <a:xfrm>
            <a:off x="214282" y="5072074"/>
            <a:ext cx="35719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35" name="Connecteur droit avec flèche 34"/>
          <p:cNvCxnSpPr/>
          <p:nvPr/>
        </p:nvCxnSpPr>
        <p:spPr>
          <a:xfrm>
            <a:off x="214282" y="6215082"/>
            <a:ext cx="35719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20" name="Rectangle 19"/>
          <p:cNvSpPr/>
          <p:nvPr/>
        </p:nvSpPr>
        <p:spPr>
          <a:xfrm>
            <a:off x="4957723" y="4815716"/>
            <a:ext cx="2010644" cy="124864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21" name="Rectangle 3"/>
          <p:cNvSpPr>
            <a:spLocks noChangeArrowheads="1"/>
          </p:cNvSpPr>
          <p:nvPr/>
        </p:nvSpPr>
        <p:spPr bwMode="auto">
          <a:xfrm>
            <a:off x="5024296" y="4901427"/>
            <a:ext cx="1957887"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kumimoji="0" lang="fr-FR" sz="16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Dispositif législatif +</a:t>
            </a:r>
          </a:p>
          <a:p>
            <a:pPr algn="ctr" fontAlgn="base">
              <a:spcBef>
                <a:spcPct val="0"/>
              </a:spcBef>
              <a:spcAft>
                <a:spcPct val="0"/>
              </a:spcAft>
            </a:pPr>
            <a:r>
              <a:rPr lang="fr-FR" sz="1600" b="1" dirty="0" smtClean="0">
                <a:latin typeface="Times New Roman" pitchFamily="18" charset="0"/>
                <a:cs typeface="Times New Roman" pitchFamily="18" charset="0"/>
              </a:rPr>
              <a:t>Les </a:t>
            </a:r>
            <a:r>
              <a:rPr lang="fr-FR" sz="1600" b="1" dirty="0">
                <a:latin typeface="Times New Roman" pitchFamily="18" charset="0"/>
                <a:cs typeface="Times New Roman" pitchFamily="18" charset="0"/>
              </a:rPr>
              <a:t>élément qui freine le </a:t>
            </a:r>
            <a:r>
              <a:rPr lang="fr-FR" sz="1600" b="1" dirty="0" smtClean="0">
                <a:latin typeface="Times New Roman" pitchFamily="18" charset="0"/>
                <a:cs typeface="Times New Roman" pitchFamily="18" charset="0"/>
              </a:rPr>
              <a:t>RU</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47664" y="2492896"/>
            <a:ext cx="5112568" cy="1323439"/>
          </a:xfrm>
          <a:prstGeom prst="rect">
            <a:avLst/>
          </a:prstGeom>
        </p:spPr>
        <p:txBody>
          <a:bodyPr wrap="square">
            <a:spAutoFit/>
          </a:bodyPr>
          <a:lstStyle/>
          <a:p>
            <a:pPr algn="ctr"/>
            <a:r>
              <a:rPr lang="fr-FR" sz="4000" b="1" i="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DEUXIEME </a:t>
            </a:r>
            <a:r>
              <a:rPr lang="fr-FR" sz="4000" b="1" i="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PARTIE:</a:t>
            </a:r>
            <a:endParaRPr lang="fr-FR" sz="4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pPr algn="ctr"/>
            <a:r>
              <a:rPr lang="fr-FR" sz="4000" b="1" i="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Aperçu théorique</a:t>
            </a:r>
            <a:endParaRPr lang="fr-FR" sz="4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610" y="0"/>
            <a:ext cx="8229600" cy="571500"/>
          </a:xfrm>
        </p:spPr>
        <p:txBody>
          <a:bodyPr>
            <a:normAutofit fontScale="90000"/>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fr-FR" i="1"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rPr>
              <a:t>Introduction générale</a:t>
            </a:r>
            <a:endParaRPr lang="fr-FR" i="1"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endParaRPr>
          </a:p>
        </p:txBody>
      </p:sp>
      <p:sp>
        <p:nvSpPr>
          <p:cNvPr id="3" name="Espace réservé du contenu 2"/>
          <p:cNvSpPr>
            <a:spLocks noGrp="1"/>
          </p:cNvSpPr>
          <p:nvPr>
            <p:ph idx="1"/>
          </p:nvPr>
        </p:nvSpPr>
        <p:spPr>
          <a:xfrm>
            <a:off x="115908" y="692696"/>
            <a:ext cx="9028092" cy="1180728"/>
          </a:xfrm>
        </p:spPr>
        <p:txBody>
          <a:bodyPr/>
          <a:lstStyle/>
          <a:p>
            <a:pPr marL="0" indent="0">
              <a:buNone/>
            </a:pPr>
            <a:r>
              <a:rPr lang="fr-FR" sz="2400" dirty="0">
                <a:latin typeface="Times New Roman" pitchFamily="18" charset="0"/>
                <a:cs typeface="Times New Roman" pitchFamily="18" charset="0"/>
              </a:rPr>
              <a:t>Le renouvellement urbain </a:t>
            </a:r>
            <a:r>
              <a:rPr lang="fr-FR" sz="2400" dirty="0" smtClean="0">
                <a:solidFill>
                  <a:srgbClr val="FF0000"/>
                </a:solidFill>
                <a:latin typeface="Times New Roman" pitchFamily="18" charset="0"/>
                <a:cs typeface="Times New Roman" pitchFamily="18" charset="0"/>
              </a:rPr>
              <a:t>c’est quoi ? </a:t>
            </a:r>
            <a:r>
              <a:rPr lang="fr-FR" sz="2400" dirty="0" smtClean="0">
                <a:solidFill>
                  <a:schemeClr val="tx2">
                    <a:lumMod val="60000"/>
                    <a:lumOff val="40000"/>
                  </a:schemeClr>
                </a:solidFill>
                <a:latin typeface="Times New Roman" pitchFamily="18" charset="0"/>
                <a:cs typeface="Times New Roman" pitchFamily="18" charset="0"/>
              </a:rPr>
              <a:t>Ca </a:t>
            </a:r>
            <a:r>
              <a:rPr lang="fr-FR" sz="2400" dirty="0">
                <a:solidFill>
                  <a:schemeClr val="tx2">
                    <a:lumMod val="60000"/>
                    <a:lumOff val="40000"/>
                  </a:schemeClr>
                </a:solidFill>
                <a:latin typeface="Times New Roman" pitchFamily="18" charset="0"/>
                <a:cs typeface="Times New Roman" pitchFamily="18" charset="0"/>
              </a:rPr>
              <a:t>vient d’ou ?</a:t>
            </a:r>
            <a:r>
              <a:rPr lang="fr-FR" sz="2400" dirty="0">
                <a:latin typeface="Times New Roman" pitchFamily="18" charset="0"/>
                <a:cs typeface="Times New Roman" pitchFamily="18" charset="0"/>
              </a:rPr>
              <a:t> </a:t>
            </a:r>
            <a:r>
              <a:rPr lang="fr-FR" sz="2400" dirty="0">
                <a:solidFill>
                  <a:schemeClr val="accent6">
                    <a:lumMod val="75000"/>
                  </a:schemeClr>
                </a:solidFill>
                <a:latin typeface="Times New Roman" pitchFamily="18" charset="0"/>
                <a:cs typeface="Times New Roman" pitchFamily="18" charset="0"/>
              </a:rPr>
              <a:t>Et </a:t>
            </a:r>
            <a:endParaRPr lang="fr-FR" sz="2400" dirty="0" smtClean="0">
              <a:solidFill>
                <a:schemeClr val="accent6">
                  <a:lumMod val="75000"/>
                </a:schemeClr>
              </a:solidFill>
              <a:latin typeface="Times New Roman" pitchFamily="18" charset="0"/>
              <a:cs typeface="Times New Roman" pitchFamily="18" charset="0"/>
            </a:endParaRPr>
          </a:p>
          <a:p>
            <a:pPr marL="0" indent="0">
              <a:buNone/>
            </a:pPr>
            <a:r>
              <a:rPr lang="fr-FR" sz="2400" dirty="0" smtClean="0">
                <a:solidFill>
                  <a:schemeClr val="accent6">
                    <a:lumMod val="75000"/>
                  </a:schemeClr>
                </a:solidFill>
                <a:latin typeface="Times New Roman" pitchFamily="18" charset="0"/>
                <a:cs typeface="Times New Roman" pitchFamily="18" charset="0"/>
              </a:rPr>
              <a:t>                                                                     comment </a:t>
            </a:r>
            <a:r>
              <a:rPr lang="fr-FR" sz="2400" dirty="0">
                <a:solidFill>
                  <a:schemeClr val="accent6">
                    <a:lumMod val="75000"/>
                  </a:schemeClr>
                </a:solidFill>
                <a:latin typeface="Times New Roman" pitchFamily="18" charset="0"/>
                <a:cs typeface="Times New Roman" pitchFamily="18" charset="0"/>
              </a:rPr>
              <a:t>ca marche ?</a:t>
            </a:r>
          </a:p>
          <a:p>
            <a:endParaRPr lang="fr-FR" dirty="0">
              <a:latin typeface="Times New Roman" pitchFamily="18" charset="0"/>
              <a:cs typeface="Times New Roman" pitchFamily="18" charset="0"/>
            </a:endParaRPr>
          </a:p>
        </p:txBody>
      </p:sp>
      <p:sp>
        <p:nvSpPr>
          <p:cNvPr id="6" name="Rectangle à coins arrondis 5"/>
          <p:cNvSpPr/>
          <p:nvPr/>
        </p:nvSpPr>
        <p:spPr>
          <a:xfrm>
            <a:off x="137632" y="1453808"/>
            <a:ext cx="3240000" cy="4477829"/>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fr-FR">
              <a:latin typeface="Times New Roman" pitchFamily="18" charset="0"/>
              <a:cs typeface="Times New Roman" pitchFamily="18" charset="0"/>
            </a:endParaRPr>
          </a:p>
        </p:txBody>
      </p:sp>
      <p:sp>
        <p:nvSpPr>
          <p:cNvPr id="7" name="Rectangle à coins arrondis 6"/>
          <p:cNvSpPr/>
          <p:nvPr/>
        </p:nvSpPr>
        <p:spPr>
          <a:xfrm>
            <a:off x="3419218" y="1579428"/>
            <a:ext cx="2874727" cy="4009812"/>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fr-FR" dirty="0">
              <a:latin typeface="Times New Roman" pitchFamily="18" charset="0"/>
              <a:cs typeface="Times New Roman" pitchFamily="18" charset="0"/>
            </a:endParaRPr>
          </a:p>
        </p:txBody>
      </p:sp>
      <p:sp>
        <p:nvSpPr>
          <p:cNvPr id="8" name="Rectangle à coins arrondis 7"/>
          <p:cNvSpPr/>
          <p:nvPr/>
        </p:nvSpPr>
        <p:spPr>
          <a:xfrm>
            <a:off x="5760312" y="2349361"/>
            <a:ext cx="3240000" cy="432000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fr-FR" dirty="0">
              <a:latin typeface="Times New Roman" pitchFamily="18" charset="0"/>
              <a:cs typeface="Times New Roman" pitchFamily="18" charset="0"/>
            </a:endParaRPr>
          </a:p>
        </p:txBody>
      </p:sp>
      <p:sp>
        <p:nvSpPr>
          <p:cNvPr id="9" name="ZoneTexte 8"/>
          <p:cNvSpPr txBox="1"/>
          <p:nvPr/>
        </p:nvSpPr>
        <p:spPr>
          <a:xfrm>
            <a:off x="272174" y="1491081"/>
            <a:ext cx="3036244" cy="1169551"/>
          </a:xfrm>
          <a:prstGeom prst="rect">
            <a:avLst/>
          </a:prstGeom>
          <a:noFill/>
        </p:spPr>
        <p:txBody>
          <a:bodyPr wrap="square" rtlCol="0">
            <a:spAutoFit/>
          </a:bodyPr>
          <a:lstStyle/>
          <a:p>
            <a:pPr marL="285750" indent="-285750">
              <a:buFont typeface="Arial" charset="0"/>
              <a:buChar char="•"/>
            </a:pPr>
            <a:r>
              <a:rPr lang="fr-FR" sz="1600" b="1" dirty="0" smtClean="0">
                <a:latin typeface="Times New Roman" pitchFamily="18" charset="0"/>
                <a:cs typeface="Times New Roman" pitchFamily="18" charset="0"/>
              </a:rPr>
              <a:t>Les villes </a:t>
            </a:r>
            <a:r>
              <a:rPr lang="fr-FR" sz="1600" b="1" dirty="0">
                <a:latin typeface="Times New Roman" pitchFamily="18" charset="0"/>
                <a:cs typeface="Times New Roman" pitchFamily="18" charset="0"/>
              </a:rPr>
              <a:t>sont composées de </a:t>
            </a:r>
            <a:r>
              <a:rPr lang="fr-FR" b="1" dirty="0">
                <a:latin typeface="Times New Roman" pitchFamily="18" charset="0"/>
                <a:cs typeface="Times New Roman" pitchFamily="18" charset="0"/>
              </a:rPr>
              <a:t>différents </a:t>
            </a:r>
            <a:r>
              <a:rPr lang="fr-FR" b="1" dirty="0" smtClean="0">
                <a:latin typeface="Times New Roman" pitchFamily="18" charset="0"/>
                <a:cs typeface="Times New Roman" pitchFamily="18" charset="0"/>
              </a:rPr>
              <a:t>quartiers qui sont en croissance continue</a:t>
            </a:r>
          </a:p>
        </p:txBody>
      </p:sp>
      <p:sp>
        <p:nvSpPr>
          <p:cNvPr id="10" name="ZoneTexte 9"/>
          <p:cNvSpPr txBox="1"/>
          <p:nvPr/>
        </p:nvSpPr>
        <p:spPr>
          <a:xfrm>
            <a:off x="303750" y="2698246"/>
            <a:ext cx="3073882" cy="830997"/>
          </a:xfrm>
          <a:prstGeom prst="rect">
            <a:avLst/>
          </a:prstGeom>
          <a:noFill/>
        </p:spPr>
        <p:txBody>
          <a:bodyPr wrap="square" rtlCol="0">
            <a:spAutoFit/>
          </a:bodyPr>
          <a:lstStyle/>
          <a:p>
            <a:pPr marL="285750" indent="-285750">
              <a:buFont typeface="Arial" charset="0"/>
              <a:buChar char="•"/>
            </a:pPr>
            <a:r>
              <a:rPr lang="fr-FR" sz="1600" b="1" dirty="0" smtClean="0">
                <a:latin typeface="Times New Roman" pitchFamily="18" charset="0"/>
                <a:cs typeface="Times New Roman" pitchFamily="18" charset="0"/>
              </a:rPr>
              <a:t>celles-ci se transforment </a:t>
            </a:r>
            <a:r>
              <a:rPr lang="fr-FR" sz="1600" b="1" dirty="0">
                <a:latin typeface="Times New Roman" pitchFamily="18" charset="0"/>
                <a:cs typeface="Times New Roman" pitchFamily="18" charset="0"/>
              </a:rPr>
              <a:t>et souvent s’associent </a:t>
            </a:r>
            <a:r>
              <a:rPr lang="fr-FR" sz="1600" b="1" dirty="0" smtClean="0">
                <a:latin typeface="Times New Roman" pitchFamily="18" charset="0"/>
                <a:cs typeface="Times New Roman" pitchFamily="18" charset="0"/>
              </a:rPr>
              <a:t>à </a:t>
            </a:r>
            <a:r>
              <a:rPr lang="fr-FR" sz="1600" b="1" dirty="0">
                <a:latin typeface="Times New Roman" pitchFamily="18" charset="0"/>
                <a:cs typeface="Times New Roman" pitchFamily="18" charset="0"/>
              </a:rPr>
              <a:t>d’autre pour former un ensemble</a:t>
            </a:r>
            <a:endParaRPr lang="fr-FR" sz="1600" b="1" dirty="0" smtClean="0">
              <a:latin typeface="Times New Roman" pitchFamily="18" charset="0"/>
              <a:cs typeface="Times New Roman" pitchFamily="18" charset="0"/>
            </a:endParaRPr>
          </a:p>
        </p:txBody>
      </p:sp>
      <p:sp>
        <p:nvSpPr>
          <p:cNvPr id="12" name="ZoneTexte 11"/>
          <p:cNvSpPr txBox="1"/>
          <p:nvPr/>
        </p:nvSpPr>
        <p:spPr>
          <a:xfrm>
            <a:off x="271958" y="3823877"/>
            <a:ext cx="3219922" cy="2062103"/>
          </a:xfrm>
          <a:prstGeom prst="rect">
            <a:avLst/>
          </a:prstGeom>
          <a:noFill/>
        </p:spPr>
        <p:txBody>
          <a:bodyPr wrap="square" rtlCol="0">
            <a:spAutoFit/>
          </a:bodyPr>
          <a:lstStyle/>
          <a:p>
            <a:pPr marL="285750" indent="-285750">
              <a:buFont typeface="Arial" charset="0"/>
              <a:buChar char="•"/>
            </a:pPr>
            <a:r>
              <a:rPr lang="fr-FR" sz="1600" b="1" dirty="0" smtClean="0">
                <a:latin typeface="Times New Roman" pitchFamily="18" charset="0"/>
                <a:cs typeface="Times New Roman" pitchFamily="18" charset="0"/>
              </a:rPr>
              <a:t>et </a:t>
            </a:r>
            <a:r>
              <a:rPr lang="fr-FR" sz="1600" b="1" dirty="0">
                <a:latin typeface="Times New Roman" pitchFamily="18" charset="0"/>
                <a:cs typeface="Times New Roman" pitchFamily="18" charset="0"/>
              </a:rPr>
              <a:t>parfois c’est la surchauffe : vétusté des logements , déséquilibre dans l’offre dans les services publics et de proximité, absence d’activités économiques problèmes d’accessibilité et tension </a:t>
            </a:r>
            <a:r>
              <a:rPr lang="fr-FR" sz="1600" b="1" dirty="0" smtClean="0">
                <a:latin typeface="Times New Roman" pitchFamily="18" charset="0"/>
                <a:cs typeface="Times New Roman" pitchFamily="18" charset="0"/>
              </a:rPr>
              <a:t>sociale.</a:t>
            </a:r>
          </a:p>
        </p:txBody>
      </p:sp>
      <p:cxnSp>
        <p:nvCxnSpPr>
          <p:cNvPr id="23" name="Connecteur droit avec flèche 22"/>
          <p:cNvCxnSpPr/>
          <p:nvPr/>
        </p:nvCxnSpPr>
        <p:spPr>
          <a:xfrm>
            <a:off x="2627784" y="5697252"/>
            <a:ext cx="874492" cy="43291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25" name="ZoneTexte 24"/>
          <p:cNvSpPr txBox="1"/>
          <p:nvPr/>
        </p:nvSpPr>
        <p:spPr>
          <a:xfrm>
            <a:off x="3502276" y="5848065"/>
            <a:ext cx="2437876" cy="830997"/>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fr-FR" sz="1600" b="1" dirty="0">
                <a:latin typeface="Times New Roman" pitchFamily="18" charset="0"/>
                <a:cs typeface="Times New Roman" pitchFamily="18" charset="0"/>
              </a:rPr>
              <a:t>et pour que l’ensemble fonctionne bien il faut parfois intervenir</a:t>
            </a:r>
          </a:p>
        </p:txBody>
      </p:sp>
      <p:cxnSp>
        <p:nvCxnSpPr>
          <p:cNvPr id="27" name="Connecteur droit avec flèche 26"/>
          <p:cNvCxnSpPr>
            <a:endCxn id="8" idx="0"/>
          </p:cNvCxnSpPr>
          <p:nvPr/>
        </p:nvCxnSpPr>
        <p:spPr>
          <a:xfrm rot="16200000" flipH="1">
            <a:off x="6980323" y="1949371"/>
            <a:ext cx="777749" cy="2223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31" name="Connecteur droit avec flèche 30"/>
          <p:cNvCxnSpPr/>
          <p:nvPr/>
        </p:nvCxnSpPr>
        <p:spPr>
          <a:xfrm>
            <a:off x="5220072" y="1079659"/>
            <a:ext cx="0" cy="513774"/>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33" name="Connecteur droit avec flèche 32"/>
          <p:cNvCxnSpPr>
            <a:endCxn id="6" idx="0"/>
          </p:cNvCxnSpPr>
          <p:nvPr/>
        </p:nvCxnSpPr>
        <p:spPr>
          <a:xfrm flipH="1">
            <a:off x="1757632" y="1079659"/>
            <a:ext cx="2022280" cy="374149"/>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38" name="Connecteur droit avec flèche 37"/>
          <p:cNvCxnSpPr/>
          <p:nvPr/>
        </p:nvCxnSpPr>
        <p:spPr>
          <a:xfrm flipH="1">
            <a:off x="2768772" y="6453336"/>
            <a:ext cx="723108"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40" name="ZoneTexte 39"/>
          <p:cNvSpPr txBox="1"/>
          <p:nvPr/>
        </p:nvSpPr>
        <p:spPr>
          <a:xfrm>
            <a:off x="603984" y="6130170"/>
            <a:ext cx="2160894" cy="646331"/>
          </a:xfrm>
          <a:prstGeom prst="rect">
            <a:avLst/>
          </a:prstGeom>
        </p:spPr>
        <p:style>
          <a:lnRef idx="1">
            <a:schemeClr val="accent3"/>
          </a:lnRef>
          <a:fillRef idx="3">
            <a:schemeClr val="accent3"/>
          </a:fillRef>
          <a:effectRef idx="2">
            <a:schemeClr val="accent3"/>
          </a:effectRef>
          <a:fontRef idx="minor">
            <a:schemeClr val="lt1"/>
          </a:fontRef>
        </p:style>
        <p:txBody>
          <a:bodyPr wrap="square" rtlCol="0">
            <a:spAutoFit/>
          </a:bodyPr>
          <a:lstStyle/>
          <a:p>
            <a:pPr algn="ctr"/>
            <a:r>
              <a:rPr lang="fr-FR" b="1" dirty="0" smtClean="0">
                <a:latin typeface="Times New Roman" pitchFamily="18" charset="0"/>
                <a:cs typeface="Times New Roman" pitchFamily="18" charset="0"/>
              </a:rPr>
              <a:t>Renouvellement urbain</a:t>
            </a:r>
            <a:endParaRPr lang="fr-FR" b="1" dirty="0">
              <a:latin typeface="Times New Roman" pitchFamily="18" charset="0"/>
              <a:cs typeface="Times New Roman" pitchFamily="18" charset="0"/>
            </a:endParaRPr>
          </a:p>
        </p:txBody>
      </p:sp>
      <p:sp>
        <p:nvSpPr>
          <p:cNvPr id="41" name="ZoneTexte 40"/>
          <p:cNvSpPr txBox="1"/>
          <p:nvPr/>
        </p:nvSpPr>
        <p:spPr>
          <a:xfrm>
            <a:off x="3472056" y="1749196"/>
            <a:ext cx="2814456" cy="1077218"/>
          </a:xfrm>
          <a:prstGeom prst="rect">
            <a:avLst/>
          </a:prstGeom>
          <a:noFill/>
        </p:spPr>
        <p:txBody>
          <a:bodyPr wrap="square" rtlCol="0">
            <a:spAutoFit/>
          </a:bodyPr>
          <a:lstStyle/>
          <a:p>
            <a:r>
              <a:rPr lang="fr-FR" sz="1600" b="1" dirty="0">
                <a:latin typeface="Times New Roman" pitchFamily="18" charset="0"/>
                <a:cs typeface="Times New Roman" pitchFamily="18" charset="0"/>
              </a:rPr>
              <a:t>L’idée initiale c’était créer un environnement fait </a:t>
            </a:r>
            <a:r>
              <a:rPr lang="fr-FR" sz="1600" b="1" dirty="0" smtClean="0">
                <a:latin typeface="Times New Roman" pitchFamily="18" charset="0"/>
                <a:cs typeface="Times New Roman" pitchFamily="18" charset="0"/>
              </a:rPr>
              <a:t>par</a:t>
            </a:r>
          </a:p>
          <a:p>
            <a:r>
              <a:rPr lang="fr-FR" sz="1600" b="1" dirty="0" smtClean="0">
                <a:latin typeface="Times New Roman" pitchFamily="18" charset="0"/>
                <a:cs typeface="Times New Roman" pitchFamily="18" charset="0"/>
              </a:rPr>
              <a:t> </a:t>
            </a:r>
            <a:r>
              <a:rPr lang="fr-FR" sz="1600" b="1" dirty="0">
                <a:latin typeface="Times New Roman" pitchFamily="18" charset="0"/>
                <a:cs typeface="Times New Roman" pitchFamily="18" charset="0"/>
              </a:rPr>
              <a:t>l’homme en repensant la </a:t>
            </a:r>
            <a:endParaRPr lang="fr-FR" sz="1600" b="1" dirty="0" smtClean="0">
              <a:latin typeface="Times New Roman" pitchFamily="18" charset="0"/>
              <a:cs typeface="Times New Roman" pitchFamily="18" charset="0"/>
            </a:endParaRPr>
          </a:p>
          <a:p>
            <a:r>
              <a:rPr lang="fr-FR" sz="1600" b="1" dirty="0" smtClean="0">
                <a:latin typeface="Times New Roman" pitchFamily="18" charset="0"/>
                <a:cs typeface="Times New Roman" pitchFamily="18" charset="0"/>
              </a:rPr>
              <a:t>ville </a:t>
            </a:r>
            <a:r>
              <a:rPr lang="fr-FR" sz="1600" b="1" dirty="0">
                <a:latin typeface="Times New Roman" pitchFamily="18" charset="0"/>
                <a:cs typeface="Times New Roman" pitchFamily="18" charset="0"/>
              </a:rPr>
              <a:t>dans </a:t>
            </a:r>
            <a:r>
              <a:rPr lang="fr-FR" sz="1600" b="1" dirty="0" smtClean="0">
                <a:latin typeface="Times New Roman" pitchFamily="18" charset="0"/>
                <a:cs typeface="Times New Roman" pitchFamily="18" charset="0"/>
              </a:rPr>
              <a:t>sa </a:t>
            </a:r>
            <a:r>
              <a:rPr lang="fr-FR" sz="1600" b="1" dirty="0">
                <a:latin typeface="Times New Roman" pitchFamily="18" charset="0"/>
                <a:cs typeface="Times New Roman" pitchFamily="18" charset="0"/>
              </a:rPr>
              <a:t>globalité. </a:t>
            </a:r>
          </a:p>
        </p:txBody>
      </p:sp>
      <p:sp>
        <p:nvSpPr>
          <p:cNvPr id="42" name="ZoneTexte 41"/>
          <p:cNvSpPr txBox="1"/>
          <p:nvPr/>
        </p:nvSpPr>
        <p:spPr>
          <a:xfrm>
            <a:off x="3377632" y="2852135"/>
            <a:ext cx="3373980" cy="523220"/>
          </a:xfrm>
          <a:prstGeom prst="rect">
            <a:avLst/>
          </a:prstGeom>
          <a:noFill/>
        </p:spPr>
        <p:txBody>
          <a:bodyPr wrap="square" rtlCol="0">
            <a:spAutoFit/>
          </a:bodyPr>
          <a:lstStyle/>
          <a:p>
            <a:r>
              <a:rPr lang="fr-FR" sz="1400" b="1" dirty="0" smtClean="0">
                <a:latin typeface="Times New Roman" pitchFamily="18" charset="0"/>
                <a:cs typeface="Times New Roman" pitchFamily="18" charset="0"/>
              </a:rPr>
              <a:t>1- Des </a:t>
            </a:r>
            <a:r>
              <a:rPr lang="fr-FR" sz="1400" b="1" dirty="0">
                <a:latin typeface="Times New Roman" pitchFamily="18" charset="0"/>
                <a:cs typeface="Times New Roman" pitchFamily="18" charset="0"/>
              </a:rPr>
              <a:t>villes antiques comme </a:t>
            </a:r>
            <a:endParaRPr lang="fr-FR" sz="1400" b="1" dirty="0" smtClean="0">
              <a:latin typeface="Times New Roman" pitchFamily="18" charset="0"/>
              <a:cs typeface="Times New Roman" pitchFamily="18" charset="0"/>
            </a:endParaRPr>
          </a:p>
          <a:p>
            <a:r>
              <a:rPr lang="fr-FR" sz="1400" b="1" dirty="0" smtClean="0">
                <a:latin typeface="Times New Roman" pitchFamily="18" charset="0"/>
                <a:cs typeface="Times New Roman" pitchFamily="18" charset="0"/>
              </a:rPr>
              <a:t>Bagdad ou</a:t>
            </a:r>
            <a:r>
              <a:rPr lang="fr-FR" sz="1400" b="1" dirty="0">
                <a:latin typeface="Times New Roman" pitchFamily="18" charset="0"/>
                <a:cs typeface="Times New Roman" pitchFamily="18" charset="0"/>
              </a:rPr>
              <a:t> </a:t>
            </a:r>
            <a:r>
              <a:rPr lang="fr-FR" sz="1400" b="1" dirty="0" smtClean="0">
                <a:latin typeface="Times New Roman" pitchFamily="18" charset="0"/>
                <a:cs typeface="Times New Roman" pitchFamily="18" charset="0"/>
              </a:rPr>
              <a:t>Athènes </a:t>
            </a:r>
            <a:endParaRPr lang="fr-FR" sz="1400" b="1" dirty="0">
              <a:latin typeface="Times New Roman" pitchFamily="18" charset="0"/>
              <a:cs typeface="Times New Roman" pitchFamily="18" charset="0"/>
            </a:endParaRPr>
          </a:p>
        </p:txBody>
      </p:sp>
      <p:sp>
        <p:nvSpPr>
          <p:cNvPr id="44" name="ZoneTexte 43"/>
          <p:cNvSpPr txBox="1"/>
          <p:nvPr/>
        </p:nvSpPr>
        <p:spPr>
          <a:xfrm>
            <a:off x="3420128" y="3475372"/>
            <a:ext cx="2723508" cy="1077218"/>
          </a:xfrm>
          <a:prstGeom prst="rect">
            <a:avLst/>
          </a:prstGeom>
          <a:noFill/>
        </p:spPr>
        <p:txBody>
          <a:bodyPr wrap="square" rtlCol="0">
            <a:spAutoFit/>
          </a:bodyPr>
          <a:lstStyle/>
          <a:p>
            <a:pPr lvl="0"/>
            <a:r>
              <a:rPr lang="fr-FR" sz="1600" b="1" dirty="0" smtClean="0">
                <a:latin typeface="Times New Roman" pitchFamily="18" charset="0"/>
                <a:cs typeface="Times New Roman" pitchFamily="18" charset="0"/>
              </a:rPr>
              <a:t>2- De </a:t>
            </a:r>
            <a:r>
              <a:rPr lang="fr-FR" sz="1600" b="1" dirty="0">
                <a:latin typeface="Times New Roman" pitchFamily="18" charset="0"/>
                <a:cs typeface="Times New Roman" pitchFamily="18" charset="0"/>
              </a:rPr>
              <a:t>nombreuses </a:t>
            </a:r>
            <a:r>
              <a:rPr lang="fr-FR" sz="1600" b="1" dirty="0" smtClean="0">
                <a:latin typeface="Times New Roman" pitchFamily="18" charset="0"/>
                <a:cs typeface="Times New Roman" pitchFamily="18" charset="0"/>
              </a:rPr>
              <a:t>villes</a:t>
            </a:r>
          </a:p>
          <a:p>
            <a:pPr lvl="0"/>
            <a:r>
              <a:rPr lang="fr-FR" sz="1600" b="1" dirty="0" smtClean="0">
                <a:latin typeface="Times New Roman" pitchFamily="18" charset="0"/>
                <a:cs typeface="Times New Roman" pitchFamily="18" charset="0"/>
              </a:rPr>
              <a:t> </a:t>
            </a:r>
            <a:r>
              <a:rPr lang="fr-FR" sz="1600" b="1" dirty="0">
                <a:latin typeface="Times New Roman" pitchFamily="18" charset="0"/>
                <a:cs typeface="Times New Roman" pitchFamily="18" charset="0"/>
              </a:rPr>
              <a:t>ont connu des </a:t>
            </a:r>
            <a:r>
              <a:rPr lang="fr-FR" sz="1600" b="1" dirty="0" smtClean="0">
                <a:latin typeface="Times New Roman" pitchFamily="18" charset="0"/>
                <a:cs typeface="Times New Roman" pitchFamily="18" charset="0"/>
              </a:rPr>
              <a:t>incendies destructeurs</a:t>
            </a:r>
            <a:r>
              <a:rPr lang="fr-FR" sz="1600" b="1" dirty="0">
                <a:latin typeface="Times New Roman" pitchFamily="18" charset="0"/>
                <a:cs typeface="Times New Roman" pitchFamily="18" charset="0"/>
              </a:rPr>
              <a:t> </a:t>
            </a:r>
            <a:r>
              <a:rPr lang="fr-FR" sz="1600" b="1" dirty="0" smtClean="0">
                <a:latin typeface="Times New Roman" pitchFamily="18" charset="0"/>
                <a:cs typeface="Times New Roman" pitchFamily="18" charset="0"/>
              </a:rPr>
              <a:t>:</a:t>
            </a:r>
          </a:p>
          <a:p>
            <a:pPr lvl="0"/>
            <a:r>
              <a:rPr lang="fr-FR" sz="1600" b="1" dirty="0">
                <a:latin typeface="Times New Roman" pitchFamily="18" charset="0"/>
                <a:cs typeface="Times New Roman" pitchFamily="18" charset="0"/>
              </a:rPr>
              <a:t> </a:t>
            </a:r>
            <a:r>
              <a:rPr lang="fr-FR" sz="1600" b="1" dirty="0" err="1" smtClean="0">
                <a:latin typeface="Times New Roman" pitchFamily="18" charset="0"/>
                <a:cs typeface="Times New Roman" pitchFamily="18" charset="0"/>
              </a:rPr>
              <a:t>Londre,Chicago,et</a:t>
            </a:r>
            <a:r>
              <a:rPr lang="fr-FR" sz="1600" b="1" dirty="0" smtClean="0">
                <a:latin typeface="Times New Roman" pitchFamily="18" charset="0"/>
                <a:cs typeface="Times New Roman" pitchFamily="18" charset="0"/>
              </a:rPr>
              <a:t> Rome</a:t>
            </a:r>
            <a:endParaRPr lang="fr-FR" sz="1600" b="1" dirty="0">
              <a:latin typeface="Times New Roman" pitchFamily="18" charset="0"/>
              <a:cs typeface="Times New Roman" pitchFamily="18" charset="0"/>
            </a:endParaRPr>
          </a:p>
        </p:txBody>
      </p:sp>
      <p:sp>
        <p:nvSpPr>
          <p:cNvPr id="45" name="ZoneTexte 44"/>
          <p:cNvSpPr txBox="1"/>
          <p:nvPr/>
        </p:nvSpPr>
        <p:spPr>
          <a:xfrm>
            <a:off x="3428992" y="4643446"/>
            <a:ext cx="2786082" cy="584775"/>
          </a:xfrm>
          <a:prstGeom prst="rect">
            <a:avLst/>
          </a:prstGeom>
          <a:noFill/>
        </p:spPr>
        <p:txBody>
          <a:bodyPr wrap="square" rtlCol="0">
            <a:spAutoFit/>
          </a:bodyPr>
          <a:lstStyle/>
          <a:p>
            <a:pPr lvl="0"/>
            <a:r>
              <a:rPr lang="fr-FR" sz="1600" b="1" dirty="0" smtClean="0">
                <a:latin typeface="Times New Roman" pitchFamily="18" charset="0"/>
                <a:cs typeface="Times New Roman" pitchFamily="18" charset="0"/>
              </a:rPr>
              <a:t>3- </a:t>
            </a:r>
            <a:r>
              <a:rPr lang="fr-FR" sz="1600" b="1" dirty="0">
                <a:latin typeface="Times New Roman" pitchFamily="18" charset="0"/>
                <a:cs typeface="Times New Roman" pitchFamily="18" charset="0"/>
              </a:rPr>
              <a:t>Des anciennes villes coloniales </a:t>
            </a:r>
            <a:r>
              <a:rPr lang="fr-FR" sz="1600" b="1" dirty="0" smtClean="0">
                <a:latin typeface="Times New Roman" pitchFamily="18" charset="0"/>
                <a:cs typeface="Times New Roman" pitchFamily="18" charset="0"/>
              </a:rPr>
              <a:t>américaines</a:t>
            </a:r>
            <a:endParaRPr lang="fr-FR" sz="1600" b="1" dirty="0">
              <a:latin typeface="Times New Roman" pitchFamily="18" charset="0"/>
              <a:cs typeface="Times New Roman" pitchFamily="18" charset="0"/>
            </a:endParaRPr>
          </a:p>
        </p:txBody>
      </p:sp>
      <p:sp>
        <p:nvSpPr>
          <p:cNvPr id="47" name="ZoneTexte 46"/>
          <p:cNvSpPr txBox="1"/>
          <p:nvPr/>
        </p:nvSpPr>
        <p:spPr>
          <a:xfrm>
            <a:off x="5914622" y="2643182"/>
            <a:ext cx="3229378" cy="1200329"/>
          </a:xfrm>
          <a:prstGeom prst="rect">
            <a:avLst/>
          </a:prstGeom>
          <a:noFill/>
        </p:spPr>
        <p:txBody>
          <a:bodyPr wrap="square" rtlCol="0">
            <a:spAutoFit/>
          </a:bodyPr>
          <a:lstStyle/>
          <a:p>
            <a:r>
              <a:rPr lang="fr-FR" b="1" dirty="0">
                <a:latin typeface="Times New Roman" pitchFamily="18" charset="0"/>
                <a:cs typeface="Times New Roman" pitchFamily="18" charset="0"/>
              </a:rPr>
              <a:t>C’est un projet collectif ou chacun a un rôle </a:t>
            </a:r>
            <a:r>
              <a:rPr lang="fr-FR" b="1" dirty="0" smtClean="0">
                <a:latin typeface="Times New Roman" pitchFamily="18" charset="0"/>
                <a:cs typeface="Times New Roman" pitchFamily="18" charset="0"/>
              </a:rPr>
              <a:t>à </a:t>
            </a:r>
            <a:r>
              <a:rPr lang="fr-FR" b="1" dirty="0">
                <a:latin typeface="Times New Roman" pitchFamily="18" charset="0"/>
                <a:cs typeface="Times New Roman" pitchFamily="18" charset="0"/>
              </a:rPr>
              <a:t>jouer sachant que ces travaux prennent beaucoup de temps.</a:t>
            </a:r>
          </a:p>
        </p:txBody>
      </p:sp>
      <p:sp>
        <p:nvSpPr>
          <p:cNvPr id="48" name="ZoneTexte 47"/>
          <p:cNvSpPr txBox="1"/>
          <p:nvPr/>
        </p:nvSpPr>
        <p:spPr>
          <a:xfrm>
            <a:off x="5972459" y="3843511"/>
            <a:ext cx="3229378" cy="369332"/>
          </a:xfrm>
          <a:prstGeom prst="rect">
            <a:avLst/>
          </a:prstGeom>
          <a:noFill/>
        </p:spPr>
        <p:txBody>
          <a:bodyPr wrap="square" rtlCol="0">
            <a:spAutoFit/>
          </a:bodyPr>
          <a:lstStyle/>
          <a:p>
            <a:r>
              <a:rPr lang="fr-FR" b="1" dirty="0">
                <a:latin typeface="Times New Roman" pitchFamily="18" charset="0"/>
                <a:cs typeface="Times New Roman" pitchFamily="18" charset="0"/>
              </a:rPr>
              <a:t>l’état qui assure le lien </a:t>
            </a:r>
          </a:p>
        </p:txBody>
      </p:sp>
      <p:sp>
        <p:nvSpPr>
          <p:cNvPr id="49" name="ZoneTexte 48"/>
          <p:cNvSpPr txBox="1"/>
          <p:nvPr/>
        </p:nvSpPr>
        <p:spPr>
          <a:xfrm>
            <a:off x="5957135" y="4320280"/>
            <a:ext cx="3229378" cy="646331"/>
          </a:xfrm>
          <a:prstGeom prst="rect">
            <a:avLst/>
          </a:prstGeom>
          <a:noFill/>
        </p:spPr>
        <p:txBody>
          <a:bodyPr wrap="square" rtlCol="0">
            <a:spAutoFit/>
          </a:bodyPr>
          <a:lstStyle/>
          <a:p>
            <a:r>
              <a:rPr lang="fr-FR" b="1" dirty="0">
                <a:latin typeface="Times New Roman" pitchFamily="18" charset="0"/>
                <a:cs typeface="Times New Roman" pitchFamily="18" charset="0"/>
              </a:rPr>
              <a:t>c’est l’état qui approuve et finance les travaux</a:t>
            </a:r>
          </a:p>
        </p:txBody>
      </p:sp>
      <p:sp>
        <p:nvSpPr>
          <p:cNvPr id="50" name="ZoneTexte 49"/>
          <p:cNvSpPr txBox="1"/>
          <p:nvPr/>
        </p:nvSpPr>
        <p:spPr>
          <a:xfrm>
            <a:off x="5995178" y="4981042"/>
            <a:ext cx="3229378" cy="923330"/>
          </a:xfrm>
          <a:prstGeom prst="rect">
            <a:avLst/>
          </a:prstGeom>
          <a:noFill/>
        </p:spPr>
        <p:txBody>
          <a:bodyPr wrap="square" rtlCol="0">
            <a:spAutoFit/>
          </a:bodyPr>
          <a:lstStyle/>
          <a:p>
            <a:r>
              <a:rPr lang="fr-FR" b="1" dirty="0">
                <a:latin typeface="Times New Roman" pitchFamily="18" charset="0"/>
                <a:cs typeface="Times New Roman" pitchFamily="18" charset="0"/>
              </a:rPr>
              <a:t>les maitres d’ouvrages commandent les travaux et les maitres d’œuvres les réalisent </a:t>
            </a:r>
          </a:p>
        </p:txBody>
      </p:sp>
      <p:sp>
        <p:nvSpPr>
          <p:cNvPr id="51" name="ZoneTexte 50"/>
          <p:cNvSpPr txBox="1"/>
          <p:nvPr/>
        </p:nvSpPr>
        <p:spPr>
          <a:xfrm>
            <a:off x="6016240" y="5918478"/>
            <a:ext cx="3229378" cy="646331"/>
          </a:xfrm>
          <a:prstGeom prst="rect">
            <a:avLst/>
          </a:prstGeom>
          <a:noFill/>
        </p:spPr>
        <p:txBody>
          <a:bodyPr wrap="square" rtlCol="0">
            <a:spAutoFit/>
          </a:bodyPr>
          <a:lstStyle/>
          <a:p>
            <a:r>
              <a:rPr lang="fr-FR" b="1" dirty="0" smtClean="0">
                <a:latin typeface="Times New Roman" pitchFamily="18" charset="0"/>
                <a:cs typeface="Times New Roman" pitchFamily="18" charset="0"/>
              </a:rPr>
              <a:t>Mais ce n’est plus aussi simple que ça ,,,! </a:t>
            </a:r>
            <a:endParaRPr lang="fr-FR" b="1" dirty="0">
              <a:latin typeface="Times New Roman" pitchFamily="18" charset="0"/>
              <a:cs typeface="Times New Roman" pitchFamily="18" charset="0"/>
            </a:endParaRPr>
          </a:p>
        </p:txBody>
      </p:sp>
    </p:spTree>
    <p:extLst>
      <p:ext uri="{BB962C8B-B14F-4D97-AF65-F5344CB8AC3E}">
        <p14:creationId xmlns:p14="http://schemas.microsoft.com/office/powerpoint/2010/main" val="41156978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0" y="99429"/>
            <a:ext cx="8229600" cy="571500"/>
          </a:xfrm>
        </p:spPr>
        <p:txBody>
          <a:bodyPr>
            <a:norm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fr-FR" sz="2800" i="1"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rPr>
              <a:t>Exemples thématiques</a:t>
            </a:r>
            <a:endParaRPr lang="fr-FR" sz="2800" i="1"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endParaRPr>
          </a:p>
        </p:txBody>
      </p:sp>
      <p:sp>
        <p:nvSpPr>
          <p:cNvPr id="6" name="Rectangle 5"/>
          <p:cNvSpPr/>
          <p:nvPr/>
        </p:nvSpPr>
        <p:spPr>
          <a:xfrm>
            <a:off x="179512" y="836712"/>
            <a:ext cx="7848872" cy="3477875"/>
          </a:xfrm>
          <a:prstGeom prst="rect">
            <a:avLst/>
          </a:prstGeom>
        </p:spPr>
        <p:txBody>
          <a:bodyPr wrap="square">
            <a:spAutoFit/>
          </a:bodyPr>
          <a:lstStyle/>
          <a:p>
            <a:pPr indent="363538" algn="just"/>
            <a:r>
              <a:rPr lang="fr-FR" sz="2000" dirty="0">
                <a:latin typeface="Times New Roman"/>
                <a:ea typeface="Calibri"/>
              </a:rPr>
              <a:t>Plusieurs thématique ont été présentées dans notre recherche, mais ce qui est observable c’est l’exemple français qui domine le reste des exemples, car le cas de la France comme exemple référentiel a une importante similitude urbaine formelle et structurelle avec l’Algérie vue l’héritage colonial urbain et administratif ; donc le premier exemple sera l’exemple de </a:t>
            </a:r>
            <a:r>
              <a:rPr lang="fr-FR" sz="2000" i="1" dirty="0">
                <a:latin typeface="Times New Roman"/>
                <a:ea typeface="Calibri"/>
              </a:rPr>
              <a:t>Paris rive gauche</a:t>
            </a:r>
            <a:r>
              <a:rPr lang="fr-FR" sz="2000" dirty="0">
                <a:latin typeface="Times New Roman"/>
                <a:ea typeface="Calibri"/>
              </a:rPr>
              <a:t> comme projet urbain lancé en 2001 et le deuxième c’est le grand projet urbain de </a:t>
            </a:r>
            <a:r>
              <a:rPr lang="fr-FR" sz="2000" i="1" dirty="0">
                <a:latin typeface="Times New Roman"/>
                <a:ea typeface="Calibri"/>
              </a:rPr>
              <a:t>Central Park of New York</a:t>
            </a:r>
            <a:r>
              <a:rPr lang="fr-FR" sz="2000" dirty="0">
                <a:latin typeface="Times New Roman"/>
                <a:ea typeface="Calibri"/>
              </a:rPr>
              <a:t> qui a donné une différente image à la ville américaine, ces deux exemples seront développés autant qu’opération dans le cadre de renouvellement urbain pour citer par la suite d’autres exemples de projets dans le chapitre les actions urbaines dans ce </a:t>
            </a:r>
            <a:r>
              <a:rPr lang="fr-FR" sz="2000" dirty="0" smtClean="0">
                <a:latin typeface="Times New Roman"/>
                <a:ea typeface="Calibri"/>
              </a:rPr>
              <a:t>cadre.</a:t>
            </a:r>
            <a:endParaRPr lang="fr-FR" sz="2000" dirty="0"/>
          </a:p>
        </p:txBody>
      </p:sp>
      <p:sp>
        <p:nvSpPr>
          <p:cNvPr id="9" name="Ellipse 8"/>
          <p:cNvSpPr/>
          <p:nvPr/>
        </p:nvSpPr>
        <p:spPr>
          <a:xfrm>
            <a:off x="539552" y="4581128"/>
            <a:ext cx="2016224" cy="180020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lvl="0" algn="ctr"/>
            <a:r>
              <a:rPr lang="fr-FR" sz="1600" b="1" i="1" dirty="0">
                <a:solidFill>
                  <a:schemeClr val="tx1"/>
                </a:solidFill>
                <a:latin typeface="Times New Roman" pitchFamily="18" charset="0"/>
                <a:cs typeface="Times New Roman" pitchFamily="18" charset="0"/>
              </a:rPr>
              <a:t>Exemple 01: Paris rive gauche 2001</a:t>
            </a:r>
          </a:p>
          <a:p>
            <a:pPr algn="ctr"/>
            <a:endParaRPr lang="fr-FR" sz="1600" b="1" dirty="0">
              <a:solidFill>
                <a:schemeClr val="tx1"/>
              </a:solidFill>
            </a:endParaRPr>
          </a:p>
        </p:txBody>
      </p:sp>
      <p:sp>
        <p:nvSpPr>
          <p:cNvPr id="10" name="Ellipse 9"/>
          <p:cNvSpPr/>
          <p:nvPr/>
        </p:nvSpPr>
        <p:spPr>
          <a:xfrm>
            <a:off x="3095836" y="4581128"/>
            <a:ext cx="2016224" cy="180020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lvl="0" algn="ctr">
              <a:spcBef>
                <a:spcPct val="0"/>
              </a:spcBef>
              <a:defRPr/>
            </a:pPr>
            <a:r>
              <a:rPr lang="fr-FR" sz="1600" b="1" i="1" dirty="0">
                <a:solidFill>
                  <a:schemeClr val="tx1"/>
                </a:solidFill>
                <a:latin typeface="Times New Roman" pitchFamily="18" charset="0"/>
                <a:cs typeface="Times New Roman" pitchFamily="18" charset="0"/>
              </a:rPr>
              <a:t>Exemple 2</a:t>
            </a:r>
            <a:r>
              <a:rPr lang="fr-FR" sz="1600" b="1" i="1" dirty="0" smtClean="0">
                <a:solidFill>
                  <a:schemeClr val="tx1"/>
                </a:solidFill>
                <a:latin typeface="Times New Roman" pitchFamily="18" charset="0"/>
                <a:cs typeface="Times New Roman" pitchFamily="18" charset="0"/>
              </a:rPr>
              <a:t>: la </a:t>
            </a:r>
            <a:r>
              <a:rPr lang="fr-FR" sz="1600" b="1" i="1" dirty="0">
                <a:solidFill>
                  <a:schemeClr val="tx1"/>
                </a:solidFill>
                <a:latin typeface="Times New Roman" pitchFamily="18" charset="0"/>
                <a:cs typeface="Times New Roman" pitchFamily="18" charset="0"/>
              </a:rPr>
              <a:t>ville </a:t>
            </a:r>
            <a:r>
              <a:rPr lang="fr-FR" sz="1600" b="1" i="1" dirty="0" err="1" smtClean="0">
                <a:solidFill>
                  <a:schemeClr val="tx1"/>
                </a:solidFill>
                <a:latin typeface="Times New Roman" pitchFamily="18" charset="0"/>
                <a:cs typeface="Times New Roman" pitchFamily="18" charset="0"/>
              </a:rPr>
              <a:t>Vaulx</a:t>
            </a:r>
            <a:r>
              <a:rPr lang="fr-FR" sz="1600" b="1" i="1" dirty="0" smtClean="0">
                <a:solidFill>
                  <a:schemeClr val="tx1"/>
                </a:solidFill>
                <a:latin typeface="Times New Roman" pitchFamily="18" charset="0"/>
                <a:cs typeface="Times New Roman" pitchFamily="18" charset="0"/>
              </a:rPr>
              <a:t>-en Vélin</a:t>
            </a:r>
            <a:endParaRPr lang="fr-FR" sz="1600" b="1" i="1" dirty="0">
              <a:solidFill>
                <a:schemeClr val="tx1"/>
              </a:solidFill>
              <a:latin typeface="Times New Roman" pitchFamily="18" charset="0"/>
              <a:cs typeface="Times New Roman" pitchFamily="18" charset="0"/>
            </a:endParaRPr>
          </a:p>
          <a:p>
            <a:pPr lvl="0" algn="ctr">
              <a:spcBef>
                <a:spcPct val="0"/>
              </a:spcBef>
              <a:defRPr/>
            </a:pPr>
            <a:r>
              <a:rPr lang="fr-FR" sz="1600" b="1" i="1" dirty="0">
                <a:solidFill>
                  <a:schemeClr val="tx1"/>
                </a:solidFill>
                <a:latin typeface="Times New Roman" pitchFamily="18" charset="0"/>
                <a:cs typeface="Times New Roman" pitchFamily="18" charset="0"/>
              </a:rPr>
              <a:t>En France. </a:t>
            </a:r>
          </a:p>
        </p:txBody>
      </p:sp>
      <p:sp>
        <p:nvSpPr>
          <p:cNvPr id="11" name="Ellipse 10"/>
          <p:cNvSpPr/>
          <p:nvPr/>
        </p:nvSpPr>
        <p:spPr>
          <a:xfrm>
            <a:off x="5724128" y="4564473"/>
            <a:ext cx="2016224" cy="180020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lvl="0" algn="ctr">
              <a:spcBef>
                <a:spcPct val="0"/>
              </a:spcBef>
              <a:defRPr/>
            </a:pPr>
            <a:r>
              <a:rPr lang="fr-FR" b="1" i="1" dirty="0">
                <a:ln w="1905"/>
                <a:gradFill>
                  <a:gsLst>
                    <a:gs pos="0">
                      <a:srgbClr val="FA8D3D">
                        <a:shade val="20000"/>
                        <a:satMod val="200000"/>
                      </a:srgbClr>
                    </a:gs>
                    <a:gs pos="78000">
                      <a:srgbClr val="FA8D3D">
                        <a:tint val="90000"/>
                        <a:shade val="89000"/>
                        <a:satMod val="220000"/>
                      </a:srgbClr>
                    </a:gs>
                    <a:gs pos="100000">
                      <a:srgbClr val="FA8D3D">
                        <a:tint val="12000"/>
                        <a:satMod val="255000"/>
                      </a:srgbClr>
                    </a:gs>
                  </a:gsLst>
                  <a:lin ang="5400000"/>
                </a:gradFill>
                <a:effectLst>
                  <a:innerShdw blurRad="69850" dist="43180" dir="5400000">
                    <a:srgbClr val="000000">
                      <a:alpha val="65000"/>
                    </a:srgbClr>
                  </a:innerShdw>
                </a:effectLst>
                <a:latin typeface="Times New Roman" pitchFamily="18" charset="0"/>
                <a:cs typeface="Times New Roman" pitchFamily="18" charset="0"/>
              </a:rPr>
              <a:t> </a:t>
            </a:r>
            <a:r>
              <a:rPr lang="fr-FR" sz="1600" b="1" i="1" dirty="0">
                <a:solidFill>
                  <a:schemeClr val="tx1"/>
                </a:solidFill>
                <a:latin typeface="Times New Roman" pitchFamily="18" charset="0"/>
                <a:cs typeface="Times New Roman" pitchFamily="18" charset="0"/>
              </a:rPr>
              <a:t>Exemple 3: vision individuelle </a:t>
            </a:r>
          </a:p>
          <a:p>
            <a:pPr lvl="0" algn="ctr">
              <a:spcBef>
                <a:spcPct val="0"/>
              </a:spcBef>
              <a:defRPr/>
            </a:pPr>
            <a:r>
              <a:rPr lang="fr-FR" sz="1600" b="1" i="1" dirty="0">
                <a:solidFill>
                  <a:schemeClr val="tx1"/>
                </a:solidFill>
                <a:latin typeface="Times New Roman" pitchFamily="18" charset="0"/>
                <a:cs typeface="Times New Roman" pitchFamily="18" charset="0"/>
              </a:rPr>
              <a:t>Central Park of New-York</a:t>
            </a:r>
          </a:p>
        </p:txBody>
      </p:sp>
    </p:spTree>
    <p:extLst>
      <p:ext uri="{BB962C8B-B14F-4D97-AF65-F5344CB8AC3E}">
        <p14:creationId xmlns:p14="http://schemas.microsoft.com/office/powerpoint/2010/main" val="28240437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rotWithShape="1">
          <a:blip r:embed="rId2">
            <a:extLst>
              <a:ext uri="{28A0092B-C50C-407E-A947-70E740481C1C}">
                <a14:useLocalDpi xmlns:a14="http://schemas.microsoft.com/office/drawing/2010/main" val="0"/>
              </a:ext>
            </a:extLst>
          </a:blip>
          <a:srcRect r="3061"/>
          <a:stretch/>
        </p:blipFill>
        <p:spPr bwMode="auto">
          <a:xfrm>
            <a:off x="5364088" y="641774"/>
            <a:ext cx="2470785" cy="2003261"/>
          </a:xfrm>
          <a:prstGeom prst="rect">
            <a:avLst/>
          </a:prstGeom>
          <a:ln>
            <a:noFill/>
          </a:ln>
          <a:extLst>
            <a:ext uri="{53640926-AAD7-44D8-BBD7-CCE9431645EC}">
              <a14:shadowObscured xmlns:a14="http://schemas.microsoft.com/office/drawing/2010/main"/>
            </a:ext>
          </a:extLst>
        </p:spPr>
      </p:pic>
      <p:sp>
        <p:nvSpPr>
          <p:cNvPr id="8" name="Rectangle 7"/>
          <p:cNvSpPr/>
          <p:nvPr/>
        </p:nvSpPr>
        <p:spPr>
          <a:xfrm>
            <a:off x="66416" y="687338"/>
            <a:ext cx="5904656" cy="1015663"/>
          </a:xfrm>
          <a:prstGeom prst="rect">
            <a:avLst/>
          </a:prstGeom>
        </p:spPr>
        <p:txBody>
          <a:bodyPr wrap="square">
            <a:spAutoFit/>
          </a:bodyPr>
          <a:lstStyle/>
          <a:p>
            <a:r>
              <a:rPr lang="fr-FR" sz="1500" dirty="0">
                <a:latin typeface="Times New Roman" pitchFamily="18" charset="0"/>
                <a:ea typeface="Calibri"/>
                <a:cs typeface="Times New Roman" pitchFamily="18" charset="0"/>
              </a:rPr>
              <a:t>Rive gauche désigne à Paris la partie de la ville située sur la rive sud de la Seine, par opposition à la Rive droite, en référence à la direction vers la mer. Les îles situées sur le fleuve n'appartiennent, par nature</a:t>
            </a:r>
            <a:r>
              <a:rPr lang="fr-FR" sz="1500" dirty="0" smtClean="0">
                <a:latin typeface="Times New Roman" pitchFamily="18" charset="0"/>
                <a:ea typeface="Calibri"/>
                <a:cs typeface="Times New Roman" pitchFamily="18" charset="0"/>
              </a:rPr>
              <a:t>,</a:t>
            </a:r>
          </a:p>
          <a:p>
            <a:r>
              <a:rPr lang="fr-FR" sz="1500" dirty="0" smtClean="0">
                <a:latin typeface="Times New Roman" pitchFamily="18" charset="0"/>
                <a:ea typeface="Calibri"/>
                <a:cs typeface="Times New Roman" pitchFamily="18" charset="0"/>
              </a:rPr>
              <a:t> </a:t>
            </a:r>
            <a:r>
              <a:rPr lang="fr-FR" sz="1500" dirty="0">
                <a:latin typeface="Times New Roman" pitchFamily="18" charset="0"/>
                <a:ea typeface="Calibri"/>
                <a:cs typeface="Times New Roman" pitchFamily="18" charset="0"/>
              </a:rPr>
              <a:t>à aucune des deux </a:t>
            </a:r>
            <a:r>
              <a:rPr lang="fr-FR" sz="1500" dirty="0" smtClean="0">
                <a:latin typeface="Times New Roman" pitchFamily="18" charset="0"/>
                <a:ea typeface="Calibri"/>
                <a:cs typeface="Times New Roman" pitchFamily="18" charset="0"/>
              </a:rPr>
              <a:t>rives , s=</a:t>
            </a:r>
            <a:r>
              <a:rPr lang="fr-FR" sz="1500" dirty="0" smtClean="0">
                <a:latin typeface="Times New Roman" pitchFamily="18" charset="0"/>
                <a:cs typeface="Times New Roman" pitchFamily="18" charset="0"/>
              </a:rPr>
              <a:t>130 </a:t>
            </a:r>
            <a:r>
              <a:rPr lang="fr-FR" sz="1500" dirty="0">
                <a:latin typeface="Times New Roman" pitchFamily="18" charset="0"/>
                <a:cs typeface="Times New Roman" pitchFamily="18" charset="0"/>
              </a:rPr>
              <a:t>hectares </a:t>
            </a:r>
          </a:p>
        </p:txBody>
      </p:sp>
      <p:pic>
        <p:nvPicPr>
          <p:cNvPr id="10" name="Image 9" descr="L'avenue de France - secteur Tolbiac"/>
          <p:cNvPicPr/>
          <p:nvPr/>
        </p:nvPicPr>
        <p:blipFill>
          <a:blip r:embed="rId3">
            <a:extLst>
              <a:ext uri="{28A0092B-C50C-407E-A947-70E740481C1C}">
                <a14:useLocalDpi xmlns:a14="http://schemas.microsoft.com/office/drawing/2010/main" val="0"/>
              </a:ext>
            </a:extLst>
          </a:blip>
          <a:srcRect/>
          <a:stretch>
            <a:fillRect/>
          </a:stretch>
        </p:blipFill>
        <p:spPr bwMode="auto">
          <a:xfrm>
            <a:off x="5520298" y="4223112"/>
            <a:ext cx="2314575" cy="2412365"/>
          </a:xfrm>
          <a:prstGeom prst="rect">
            <a:avLst/>
          </a:prstGeom>
          <a:noFill/>
          <a:ln>
            <a:noFill/>
          </a:ln>
        </p:spPr>
      </p:pic>
      <p:pic>
        <p:nvPicPr>
          <p:cNvPr id="11" name="Image 10" descr="Paris Rive Gauche vue depuis Paris en juin 2013 (Agrandir l'image).">
            <a:hlinkClick r:id="rId4" tooltip="&quot;Paris Rive Gauche vue depuis Paris en juin 2013 (Agrandir l'image).&quot;"/>
          </p:cNvPr>
          <p:cNvPicPr/>
          <p:nvPr/>
        </p:nvPicPr>
        <p:blipFill>
          <a:blip r:embed="rId5">
            <a:extLst>
              <a:ext uri="{28A0092B-C50C-407E-A947-70E740481C1C}">
                <a14:useLocalDpi xmlns:a14="http://schemas.microsoft.com/office/drawing/2010/main" val="0"/>
              </a:ext>
            </a:extLst>
          </a:blip>
          <a:srcRect/>
          <a:stretch>
            <a:fillRect/>
          </a:stretch>
        </p:blipFill>
        <p:spPr bwMode="auto">
          <a:xfrm>
            <a:off x="3179280" y="1870970"/>
            <a:ext cx="2220595" cy="2696210"/>
          </a:xfrm>
          <a:prstGeom prst="rect">
            <a:avLst/>
          </a:prstGeom>
          <a:noFill/>
          <a:ln>
            <a:noFill/>
          </a:ln>
        </p:spPr>
      </p:pic>
      <p:pic>
        <p:nvPicPr>
          <p:cNvPr id="12" name="Image 11" descr="Paris Rive Gauche en 1992 (Agrandir l'image).">
            <a:hlinkClick r:id="rId6" tooltip="&quot;Paris Rive Gauche en 1992 (Agrandir l'image).&quot;"/>
          </p:cNvPr>
          <p:cNvPicPr/>
          <p:nvPr/>
        </p:nvPicPr>
        <p:blipFill>
          <a:blip r:embed="rId7">
            <a:extLst>
              <a:ext uri="{28A0092B-C50C-407E-A947-70E740481C1C}">
                <a14:useLocalDpi xmlns:a14="http://schemas.microsoft.com/office/drawing/2010/main" val="0"/>
              </a:ext>
            </a:extLst>
          </a:blip>
          <a:srcRect/>
          <a:stretch>
            <a:fillRect/>
          </a:stretch>
        </p:blipFill>
        <p:spPr bwMode="auto">
          <a:xfrm>
            <a:off x="3182594" y="4797152"/>
            <a:ext cx="2206081" cy="1838325"/>
          </a:xfrm>
          <a:prstGeom prst="rect">
            <a:avLst/>
          </a:prstGeom>
          <a:noFill/>
          <a:ln>
            <a:noFill/>
          </a:ln>
        </p:spPr>
      </p:pic>
      <p:sp>
        <p:nvSpPr>
          <p:cNvPr id="13" name="Flèche à angle droit 12"/>
          <p:cNvSpPr/>
          <p:nvPr/>
        </p:nvSpPr>
        <p:spPr>
          <a:xfrm>
            <a:off x="7300488" y="2645035"/>
            <a:ext cx="219120" cy="216024"/>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Rectangle 13"/>
          <p:cNvSpPr/>
          <p:nvPr/>
        </p:nvSpPr>
        <p:spPr>
          <a:xfrm>
            <a:off x="5462576" y="2632279"/>
            <a:ext cx="2565807" cy="1600438"/>
          </a:xfrm>
          <a:prstGeom prst="rect">
            <a:avLst/>
          </a:prstGeom>
        </p:spPr>
        <p:txBody>
          <a:bodyPr wrap="square">
            <a:spAutoFit/>
          </a:bodyPr>
          <a:lstStyle/>
          <a:p>
            <a:r>
              <a:rPr lang="fr-FR" sz="1400" dirty="0">
                <a:latin typeface="Times New Roman" pitchFamily="18" charset="0"/>
                <a:cs typeface="Times New Roman" pitchFamily="18" charset="0"/>
              </a:rPr>
              <a:t>Pourtant, il y a </a:t>
            </a:r>
            <a:r>
              <a:rPr lang="fr-FR" sz="1400" dirty="0" smtClean="0">
                <a:latin typeface="Times New Roman" pitchFamily="18" charset="0"/>
                <a:cs typeface="Times New Roman" pitchFamily="18" charset="0"/>
              </a:rPr>
              <a:t>quelques</a:t>
            </a:r>
          </a:p>
          <a:p>
            <a:r>
              <a:rPr lang="fr-FR" sz="1400" dirty="0" smtClean="0">
                <a:latin typeface="Times New Roman" pitchFamily="18" charset="0"/>
                <a:cs typeface="Times New Roman" pitchFamily="18" charset="0"/>
              </a:rPr>
              <a:t>années </a:t>
            </a:r>
            <a:r>
              <a:rPr lang="fr-FR" sz="1400" dirty="0">
                <a:latin typeface="Times New Roman" pitchFamily="18" charset="0"/>
                <a:cs typeface="Times New Roman" pitchFamily="18" charset="0"/>
              </a:rPr>
              <a:t>encore, en parcourant cette partie du  13ème arrondissement, on ne trouvait qu'une succession d'anciens terrains industriels en mal activité (friches)</a:t>
            </a:r>
          </a:p>
        </p:txBody>
      </p:sp>
      <p:sp>
        <p:nvSpPr>
          <p:cNvPr id="15" name="Ellipse 14"/>
          <p:cNvSpPr/>
          <p:nvPr/>
        </p:nvSpPr>
        <p:spPr>
          <a:xfrm>
            <a:off x="6745479" y="1995713"/>
            <a:ext cx="778849" cy="636566"/>
          </a:xfrm>
          <a:prstGeom prst="ellipse">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fr-FR"/>
          </a:p>
        </p:txBody>
      </p:sp>
      <p:sp>
        <p:nvSpPr>
          <p:cNvPr id="16" name="Rectangle 15"/>
          <p:cNvSpPr/>
          <p:nvPr/>
        </p:nvSpPr>
        <p:spPr>
          <a:xfrm>
            <a:off x="50077" y="1547804"/>
            <a:ext cx="3129136" cy="1015663"/>
          </a:xfrm>
          <a:prstGeom prst="rect">
            <a:avLst/>
          </a:prstGeom>
        </p:spPr>
        <p:txBody>
          <a:bodyPr wrap="square">
            <a:spAutoFit/>
          </a:bodyPr>
          <a:lstStyle/>
          <a:p>
            <a:pPr algn="just">
              <a:spcAft>
                <a:spcPts val="0"/>
              </a:spcAft>
            </a:pPr>
            <a:r>
              <a:rPr lang="fr-FR" sz="1500" dirty="0" smtClean="0">
                <a:latin typeface="Times New Roman"/>
                <a:ea typeface="Calibri"/>
                <a:cs typeface="Arial"/>
              </a:rPr>
              <a:t>C'est la création d'une zone d'aménagement concerté (ZAC) en 1991 qui a permis le lancement de cette opération.</a:t>
            </a:r>
            <a:r>
              <a:rPr lang="fr-FR" sz="1500" dirty="0" smtClean="0">
                <a:latin typeface="Times New Roman"/>
                <a:ea typeface="Times New Roman"/>
                <a:cs typeface="Arial"/>
              </a:rPr>
              <a:t> </a:t>
            </a:r>
            <a:endParaRPr lang="fr-FR" sz="1500" dirty="0">
              <a:effectLst/>
              <a:latin typeface="Calibri"/>
              <a:ea typeface="Calibri"/>
              <a:cs typeface="Arial"/>
            </a:endParaRPr>
          </a:p>
        </p:txBody>
      </p:sp>
      <p:sp>
        <p:nvSpPr>
          <p:cNvPr id="17" name="Rectangle 16"/>
          <p:cNvSpPr/>
          <p:nvPr/>
        </p:nvSpPr>
        <p:spPr>
          <a:xfrm>
            <a:off x="101214" y="2501733"/>
            <a:ext cx="3125620" cy="4247317"/>
          </a:xfrm>
          <a:prstGeom prst="rect">
            <a:avLst/>
          </a:prstGeom>
        </p:spPr>
        <p:txBody>
          <a:bodyPr wrap="square">
            <a:spAutoFit/>
          </a:bodyPr>
          <a:lstStyle/>
          <a:p>
            <a:r>
              <a:rPr lang="fr-FR" sz="1500" dirty="0" smtClean="0">
                <a:latin typeface="Times New Roman" pitchFamily="18" charset="0"/>
                <a:ea typeface="Calibri"/>
                <a:cs typeface="Times New Roman" pitchFamily="18" charset="0"/>
              </a:rPr>
              <a:t> En 2001 l'opération a été inscrite dans une logique de développement durable, la ville de paris a souhaité:</a:t>
            </a:r>
          </a:p>
          <a:p>
            <a:pPr marL="342900" lvl="0" indent="-342900" algn="just">
              <a:buFont typeface="+mj-lt"/>
              <a:buAutoNum type="arabicPeriod"/>
            </a:pPr>
            <a:r>
              <a:rPr lang="fr-FR" sz="1500" dirty="0" smtClean="0">
                <a:latin typeface="Times New Roman" pitchFamily="18" charset="0"/>
                <a:ea typeface="Calibri"/>
                <a:cs typeface="Times New Roman" pitchFamily="18" charset="0"/>
              </a:rPr>
              <a:t> </a:t>
            </a:r>
            <a:r>
              <a:rPr lang="fr-FR" sz="1500" dirty="0">
                <a:latin typeface="Times New Roman" pitchFamily="18" charset="0"/>
                <a:ea typeface="Calibri"/>
                <a:cs typeface="Times New Roman" pitchFamily="18" charset="0"/>
              </a:rPr>
              <a:t>Développer la mixité urbaine et sociale en rééquilibrant notamment la Part du logement social et des logements étudiants.</a:t>
            </a:r>
          </a:p>
          <a:p>
            <a:pPr marL="342900" lvl="0" indent="-342900" algn="just">
              <a:spcAft>
                <a:spcPts val="0"/>
              </a:spcAft>
              <a:buFont typeface="+mj-lt"/>
              <a:buAutoNum type="arabicPeriod"/>
            </a:pPr>
            <a:r>
              <a:rPr lang="fr-FR" sz="1500" dirty="0">
                <a:latin typeface="Times New Roman" pitchFamily="18" charset="0"/>
                <a:ea typeface="Calibri"/>
                <a:cs typeface="Times New Roman" pitchFamily="18" charset="0"/>
              </a:rPr>
              <a:t>Renforcer la fonction universitaire et intégrer l'université dans la ville. </a:t>
            </a:r>
          </a:p>
          <a:p>
            <a:pPr marL="342900" lvl="0" indent="-342900" algn="just">
              <a:spcAft>
                <a:spcPts val="0"/>
              </a:spcAft>
              <a:buFont typeface="+mj-lt"/>
              <a:buAutoNum type="arabicPeriod"/>
            </a:pPr>
            <a:r>
              <a:rPr lang="fr-FR" sz="1500" dirty="0">
                <a:latin typeface="Times New Roman" pitchFamily="18" charset="0"/>
                <a:ea typeface="Calibri"/>
                <a:cs typeface="Times New Roman" pitchFamily="18" charset="0"/>
              </a:rPr>
              <a:t>Conforter la fonction de pôle d'emplois diversifiés à côté des grands sièges sociaux, en augmentant les surfaces destinées aux activités liées à la recherche, à l'artisanat, aux pme et pmi.</a:t>
            </a:r>
          </a:p>
          <a:p>
            <a:pPr marL="342900" lvl="0" indent="-342900" algn="just">
              <a:spcAft>
                <a:spcPts val="0"/>
              </a:spcAft>
              <a:buFont typeface="+mj-lt"/>
              <a:buAutoNum type="arabicPeriod"/>
            </a:pPr>
            <a:r>
              <a:rPr lang="fr-FR" sz="1500" dirty="0">
                <a:latin typeface="Times New Roman" pitchFamily="18" charset="0"/>
                <a:ea typeface="Calibri"/>
                <a:cs typeface="Times New Roman" pitchFamily="18" charset="0"/>
              </a:rPr>
              <a:t>Favoriser la conservation du patrimoine </a:t>
            </a:r>
            <a:r>
              <a:rPr lang="fr-FR" sz="1500" dirty="0" smtClean="0">
                <a:latin typeface="Times New Roman" pitchFamily="18" charset="0"/>
                <a:ea typeface="Calibri"/>
                <a:cs typeface="Times New Roman" pitchFamily="18" charset="0"/>
              </a:rPr>
              <a:t>et</a:t>
            </a:r>
            <a:endParaRPr lang="fr-FR" sz="1500" dirty="0">
              <a:latin typeface="Times New Roman" pitchFamily="18" charset="0"/>
              <a:cs typeface="Times New Roman" pitchFamily="18" charset="0"/>
            </a:endParaRPr>
          </a:p>
        </p:txBody>
      </p:sp>
      <p:sp>
        <p:nvSpPr>
          <p:cNvPr id="19" name="Titre 1"/>
          <p:cNvSpPr txBox="1">
            <a:spLocks/>
          </p:cNvSpPr>
          <p:nvPr/>
        </p:nvSpPr>
        <p:spPr>
          <a:xfrm>
            <a:off x="323528" y="283679"/>
            <a:ext cx="4608512" cy="358095"/>
          </a:xfrm>
          <a:prstGeom prst="rect">
            <a:avLst/>
          </a:prstGeom>
        </p:spPr>
        <p:txBody>
          <a:bodyPr vert="horz" lIns="45720" tIns="0" rIns="45720" bIns="0" anchor="b" anchorCtr="0">
            <a:noAutofit/>
          </a:bodyPr>
          <a:lstStyle/>
          <a:p>
            <a:pPr lvl="0" algn="ctr">
              <a:spcBef>
                <a:spcPct val="0"/>
              </a:spcBef>
              <a:defRPr/>
            </a:pPr>
            <a:r>
              <a:rPr lang="fr-FR" sz="2000" b="1" i="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ea typeface="+mj-ea"/>
                <a:cs typeface="Times New Roman" pitchFamily="18" charset="0"/>
              </a:rPr>
              <a:t>Exemple </a:t>
            </a:r>
            <a:r>
              <a:rPr lang="fr-FR" sz="2000" b="1" i="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ea typeface="+mj-ea"/>
                <a:cs typeface="Times New Roman" pitchFamily="18" charset="0"/>
              </a:rPr>
              <a:t>01: Paris rive gauche 2001</a:t>
            </a:r>
          </a:p>
        </p:txBody>
      </p:sp>
    </p:spTree>
    <p:extLst>
      <p:ext uri="{BB962C8B-B14F-4D97-AF65-F5344CB8AC3E}">
        <p14:creationId xmlns:p14="http://schemas.microsoft.com/office/powerpoint/2010/main" val="25663421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60032" y="671446"/>
            <a:ext cx="3762375" cy="1219200"/>
          </a:xfrm>
          <a:prstGeom prst="rect">
            <a:avLst/>
          </a:prstGeom>
        </p:spPr>
      </p:pic>
      <p:sp>
        <p:nvSpPr>
          <p:cNvPr id="4" name="Titre 1"/>
          <p:cNvSpPr txBox="1">
            <a:spLocks/>
          </p:cNvSpPr>
          <p:nvPr/>
        </p:nvSpPr>
        <p:spPr>
          <a:xfrm>
            <a:off x="-21704" y="116632"/>
            <a:ext cx="8229600" cy="525142"/>
          </a:xfrm>
          <a:prstGeom prst="rect">
            <a:avLst/>
          </a:prstGeom>
        </p:spPr>
        <p:txBody>
          <a:bodyPr vert="horz" lIns="45720" tIns="0" rIns="45720" bIns="0" anchor="b" anchorCtr="0">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lgn="ctr">
              <a:spcBef>
                <a:spcPct val="0"/>
              </a:spcBef>
              <a:defRPr/>
            </a:pPr>
            <a:r>
              <a:rPr lang="fr-FR" sz="2800" b="1" i="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ea typeface="+mj-ea"/>
                <a:cs typeface="Times New Roman" pitchFamily="18" charset="0"/>
              </a:rPr>
              <a:t> Exemples de </a:t>
            </a:r>
            <a:r>
              <a:rPr lang="fr-FR" sz="2800" b="1" i="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ea typeface="+mj-ea"/>
                <a:cs typeface="Times New Roman" pitchFamily="18" charset="0"/>
              </a:rPr>
              <a:t>projet urbain</a:t>
            </a:r>
            <a:endParaRPr kumimoji="0" lang="fr-FR" sz="2800" b="1" i="1"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Times New Roman" pitchFamily="18" charset="0"/>
              <a:ea typeface="+mj-ea"/>
              <a:cs typeface="Times New Roman" pitchFamily="18" charset="0"/>
            </a:endParaRPr>
          </a:p>
        </p:txBody>
      </p:sp>
      <p:sp>
        <p:nvSpPr>
          <p:cNvPr id="5" name="Titre 1"/>
          <p:cNvSpPr txBox="1">
            <a:spLocks/>
          </p:cNvSpPr>
          <p:nvPr/>
        </p:nvSpPr>
        <p:spPr>
          <a:xfrm>
            <a:off x="-1570124" y="825724"/>
            <a:ext cx="8229600" cy="455322"/>
          </a:xfrm>
          <a:prstGeom prst="rect">
            <a:avLst/>
          </a:prstGeom>
        </p:spPr>
        <p:txBody>
          <a:bodyPr vert="horz" lIns="45720" tIns="0" rIns="45720" bIns="0" anchor="b" anchorCtr="0">
            <a:noAutofit/>
          </a:bodyPr>
          <a:lstStyle/>
          <a:p>
            <a:pPr algn="ctr">
              <a:spcBef>
                <a:spcPct val="0"/>
              </a:spcBef>
              <a:defRPr/>
            </a:pPr>
            <a:r>
              <a:rPr lang="fr-FR" sz="2000" b="1" i="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ea typeface="+mj-ea"/>
                <a:cs typeface="Times New Roman" pitchFamily="18" charset="0"/>
              </a:rPr>
              <a:t> Exemple 2:</a:t>
            </a:r>
            <a:r>
              <a:rPr lang="fr-FR" sz="2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la ville </a:t>
            </a:r>
            <a:r>
              <a:rPr lang="fr-FR" sz="20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vaulx</a:t>
            </a:r>
            <a:r>
              <a:rPr lang="fr-FR" sz="2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-en vélin</a:t>
            </a:r>
          </a:p>
          <a:p>
            <a:pPr algn="ctr">
              <a:spcBef>
                <a:spcPct val="0"/>
              </a:spcBef>
              <a:defRPr/>
            </a:pPr>
            <a:r>
              <a:rPr lang="fr-FR" sz="2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En France. </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endParaRPr>
          </a:p>
        </p:txBody>
      </p:sp>
      <p:sp>
        <p:nvSpPr>
          <p:cNvPr id="6" name="Rectangle 5"/>
          <p:cNvSpPr/>
          <p:nvPr/>
        </p:nvSpPr>
        <p:spPr>
          <a:xfrm>
            <a:off x="179512" y="1430489"/>
            <a:ext cx="4572000" cy="5262979"/>
          </a:xfrm>
          <a:prstGeom prst="rect">
            <a:avLst/>
          </a:prstGeom>
        </p:spPr>
        <p:txBody>
          <a:bodyPr>
            <a:spAutoFit/>
          </a:bodyPr>
          <a:lstStyle/>
          <a:p>
            <a:pPr lvl="0" algn="just"/>
            <a:r>
              <a:rPr lang="fr-FR" sz="1600" dirty="0" smtClean="0">
                <a:latin typeface="Times New Roman" pitchFamily="18" charset="0"/>
                <a:cs typeface="Times New Roman" pitchFamily="18" charset="0"/>
              </a:rPr>
              <a:t>La </a:t>
            </a:r>
            <a:r>
              <a:rPr lang="fr-FR" sz="1600" dirty="0">
                <a:latin typeface="Times New Roman" pitchFamily="18" charset="0"/>
                <a:cs typeface="Times New Roman" pitchFamily="18" charset="0"/>
              </a:rPr>
              <a:t>Ville de </a:t>
            </a:r>
            <a:r>
              <a:rPr lang="fr-FR" sz="1600" dirty="0">
                <a:solidFill>
                  <a:srgbClr val="FF0000"/>
                </a:solidFill>
                <a:latin typeface="Times New Roman" pitchFamily="18" charset="0"/>
                <a:cs typeface="Times New Roman" pitchFamily="18" charset="0"/>
              </a:rPr>
              <a:t>Vaulx-en-Velin</a:t>
            </a:r>
            <a:r>
              <a:rPr lang="fr-FR" sz="1600" dirty="0">
                <a:latin typeface="Times New Roman" pitchFamily="18" charset="0"/>
                <a:cs typeface="Times New Roman" pitchFamily="18" charset="0"/>
              </a:rPr>
              <a:t> est située dans </a:t>
            </a:r>
            <a:r>
              <a:rPr lang="fr-FR" sz="1600" dirty="0" smtClean="0">
                <a:latin typeface="Times New Roman" pitchFamily="18" charset="0"/>
                <a:cs typeface="Times New Roman" pitchFamily="18" charset="0"/>
              </a:rPr>
              <a:t>le département de Rhône </a:t>
            </a:r>
            <a:r>
              <a:rPr lang="fr-FR" sz="1600" dirty="0">
                <a:latin typeface="Times New Roman" pitchFamily="18" charset="0"/>
                <a:cs typeface="Times New Roman" pitchFamily="18" charset="0"/>
              </a:rPr>
              <a:t> à l’Est </a:t>
            </a:r>
            <a:r>
              <a:rPr lang="fr-FR" sz="1600" dirty="0" smtClean="0">
                <a:latin typeface="Times New Roman" pitchFamily="18" charset="0"/>
                <a:cs typeface="Times New Roman" pitchFamily="18" charset="0"/>
              </a:rPr>
              <a:t>de la métropole de Lyon</a:t>
            </a:r>
          </a:p>
          <a:p>
            <a:pPr lvl="0" algn="just"/>
            <a:r>
              <a:rPr lang="fr-FR" sz="1600" dirty="0" smtClean="0">
                <a:latin typeface="Times New Roman" pitchFamily="18" charset="0"/>
                <a:cs typeface="Times New Roman" pitchFamily="18" charset="0"/>
              </a:rPr>
              <a:t>• </a:t>
            </a:r>
            <a:r>
              <a:rPr lang="fr-FR" sz="1600" dirty="0">
                <a:latin typeface="Times New Roman" pitchFamily="18" charset="0"/>
                <a:cs typeface="Times New Roman" pitchFamily="18" charset="0"/>
              </a:rPr>
              <a:t>Je suis intéressé par sa démarche inscrite dans le cadre de </a:t>
            </a:r>
            <a:r>
              <a:rPr lang="fr-FR" sz="1600" dirty="0">
                <a:solidFill>
                  <a:srgbClr val="FF0000"/>
                </a:solidFill>
                <a:latin typeface="Times New Roman" pitchFamily="18" charset="0"/>
                <a:cs typeface="Times New Roman" pitchFamily="18" charset="0"/>
              </a:rPr>
              <a:t>l’espace public </a:t>
            </a:r>
            <a:r>
              <a:rPr lang="fr-FR" sz="1600" dirty="0">
                <a:latin typeface="Times New Roman" pitchFamily="18" charset="0"/>
                <a:cs typeface="Times New Roman" pitchFamily="18" charset="0"/>
              </a:rPr>
              <a:t>et </a:t>
            </a:r>
            <a:r>
              <a:rPr lang="fr-FR" sz="1600" dirty="0">
                <a:solidFill>
                  <a:srgbClr val="FF0000"/>
                </a:solidFill>
                <a:latin typeface="Times New Roman" pitchFamily="18" charset="0"/>
                <a:cs typeface="Times New Roman" pitchFamily="18" charset="0"/>
              </a:rPr>
              <a:t>le paysage </a:t>
            </a:r>
            <a:r>
              <a:rPr lang="fr-FR" sz="1600" dirty="0" smtClean="0">
                <a:solidFill>
                  <a:srgbClr val="FF0000"/>
                </a:solidFill>
                <a:latin typeface="Times New Roman" pitchFamily="18" charset="0"/>
                <a:cs typeface="Times New Roman" pitchFamily="18" charset="0"/>
              </a:rPr>
              <a:t>urbain,</a:t>
            </a:r>
          </a:p>
          <a:p>
            <a:pPr lvl="0" algn="just"/>
            <a:r>
              <a:rPr lang="fr-FR" sz="1600" dirty="0" smtClean="0">
                <a:latin typeface="Times New Roman" pitchFamily="18" charset="0"/>
                <a:cs typeface="Times New Roman" pitchFamily="18" charset="0"/>
              </a:rPr>
              <a:t>cette </a:t>
            </a:r>
            <a:r>
              <a:rPr lang="fr-FR" sz="1600" dirty="0">
                <a:latin typeface="Times New Roman" pitchFamily="18" charset="0"/>
                <a:cs typeface="Times New Roman" pitchFamily="18" charset="0"/>
              </a:rPr>
              <a:t>ville est confronté </a:t>
            </a:r>
            <a:r>
              <a:rPr lang="fr-FR" sz="1600" dirty="0">
                <a:solidFill>
                  <a:srgbClr val="FF0000"/>
                </a:solidFill>
                <a:latin typeface="Times New Roman" pitchFamily="18" charset="0"/>
                <a:cs typeface="Times New Roman" pitchFamily="18" charset="0"/>
              </a:rPr>
              <a:t>a une réalité économique et sociales difficile</a:t>
            </a:r>
            <a:r>
              <a:rPr lang="fr-FR" sz="1600" dirty="0" smtClean="0">
                <a:solidFill>
                  <a:srgbClr val="FF0000"/>
                </a:solidFill>
                <a:latin typeface="Times New Roman" pitchFamily="18" charset="0"/>
                <a:cs typeface="Times New Roman" pitchFamily="18" charset="0"/>
              </a:rPr>
              <a:t>.</a:t>
            </a:r>
          </a:p>
          <a:p>
            <a:pPr lvl="0" algn="just"/>
            <a:r>
              <a:rPr lang="fr-FR" sz="1600" dirty="0" smtClean="0">
                <a:solidFill>
                  <a:srgbClr val="000000"/>
                </a:solidFill>
                <a:latin typeface="Times New Roman" pitchFamily="18" charset="0"/>
                <a:cs typeface="Times New Roman" pitchFamily="18" charset="0"/>
              </a:rPr>
              <a:t>Son </a:t>
            </a:r>
            <a:r>
              <a:rPr lang="fr-FR" sz="1600" dirty="0">
                <a:solidFill>
                  <a:srgbClr val="000000"/>
                </a:solidFill>
                <a:latin typeface="Times New Roman" pitchFamily="18" charset="0"/>
                <a:cs typeface="Times New Roman" pitchFamily="18" charset="0"/>
              </a:rPr>
              <a:t>maire Maurice chantier et aussi le vice président du grand Lyon </a:t>
            </a:r>
            <a:r>
              <a:rPr lang="fr-FR" sz="1600" dirty="0">
                <a:solidFill>
                  <a:srgbClr val="FF0000"/>
                </a:solidFill>
                <a:latin typeface="Times New Roman" pitchFamily="18" charset="0"/>
                <a:cs typeface="Times New Roman" pitchFamily="18" charset="0"/>
              </a:rPr>
              <a:t>faire valoir les potentialités </a:t>
            </a:r>
            <a:r>
              <a:rPr lang="fr-FR" sz="1600" dirty="0">
                <a:latin typeface="Times New Roman" pitchFamily="18" charset="0"/>
                <a:cs typeface="Times New Roman" pitchFamily="18" charset="0"/>
              </a:rPr>
              <a:t>afin qu’elle puisse s’affirmer comme </a:t>
            </a:r>
            <a:r>
              <a:rPr lang="fr-FR" sz="1600" dirty="0">
                <a:solidFill>
                  <a:srgbClr val="FF0000"/>
                </a:solidFill>
                <a:latin typeface="Times New Roman" pitchFamily="18" charset="0"/>
                <a:cs typeface="Times New Roman" pitchFamily="18" charset="0"/>
              </a:rPr>
              <a:t>4eme ville </a:t>
            </a:r>
            <a:r>
              <a:rPr lang="fr-FR" sz="1600" dirty="0">
                <a:latin typeface="Times New Roman" pitchFamily="18" charset="0"/>
                <a:cs typeface="Times New Roman" pitchFamily="18" charset="0"/>
              </a:rPr>
              <a:t>de l’agglomération et pole d’équilibre </a:t>
            </a:r>
            <a:r>
              <a:rPr lang="fr-FR" sz="1600" dirty="0" smtClean="0">
                <a:latin typeface="Times New Roman" pitchFamily="18" charset="0"/>
                <a:cs typeface="Times New Roman" pitchFamily="18" charset="0"/>
              </a:rPr>
              <a:t>.</a:t>
            </a:r>
          </a:p>
          <a:p>
            <a:pPr lvl="0" algn="just"/>
            <a:r>
              <a:rPr lang="fr-FR" sz="1600" dirty="0" smtClean="0">
                <a:latin typeface="Times New Roman" pitchFamily="18" charset="0"/>
                <a:cs typeface="Times New Roman" pitchFamily="18" charset="0"/>
              </a:rPr>
              <a:t>donc </a:t>
            </a:r>
            <a:r>
              <a:rPr lang="fr-FR" sz="1600" dirty="0">
                <a:latin typeface="Times New Roman" pitchFamily="18" charset="0"/>
                <a:cs typeface="Times New Roman" pitchFamily="18" charset="0"/>
              </a:rPr>
              <a:t>il a voulu y créer </a:t>
            </a:r>
            <a:r>
              <a:rPr lang="fr-FR" sz="1600" dirty="0">
                <a:solidFill>
                  <a:srgbClr val="000000"/>
                </a:solidFill>
                <a:latin typeface="Times New Roman" pitchFamily="18" charset="0"/>
                <a:cs typeface="Times New Roman" pitchFamily="18" charset="0"/>
              </a:rPr>
              <a:t>un centre actif diversifié </a:t>
            </a:r>
            <a:r>
              <a:rPr lang="fr-FR" sz="1600" dirty="0">
                <a:latin typeface="Times New Roman" pitchFamily="18" charset="0"/>
                <a:cs typeface="Times New Roman" pitchFamily="18" charset="0"/>
              </a:rPr>
              <a:t>et fédérateur de quartiers trop séparés </a:t>
            </a:r>
            <a:r>
              <a:rPr lang="fr-FR" sz="1600" dirty="0" smtClean="0">
                <a:latin typeface="Times New Roman" pitchFamily="18" charset="0"/>
                <a:cs typeface="Times New Roman" pitchFamily="18" charset="0"/>
              </a:rPr>
              <a:t>.</a:t>
            </a:r>
          </a:p>
          <a:p>
            <a:pPr lvl="0" algn="just"/>
            <a:r>
              <a:rPr lang="fr-FR" sz="1600" dirty="0">
                <a:solidFill>
                  <a:srgbClr val="FF0000"/>
                </a:solidFill>
                <a:latin typeface="Times New Roman" pitchFamily="18" charset="0"/>
                <a:cs typeface="Times New Roman" pitchFamily="18" charset="0"/>
              </a:rPr>
              <a:t> </a:t>
            </a:r>
            <a:r>
              <a:rPr lang="fr-FR" sz="1600" dirty="0" smtClean="0">
                <a:solidFill>
                  <a:srgbClr val="FF0000"/>
                </a:solidFill>
                <a:latin typeface="Times New Roman" pitchFamily="18" charset="0"/>
                <a:cs typeface="Times New Roman" pitchFamily="18" charset="0"/>
              </a:rPr>
              <a:t>                       par </a:t>
            </a:r>
            <a:r>
              <a:rPr lang="fr-FR" sz="1600" dirty="0">
                <a:solidFill>
                  <a:srgbClr val="FF0000"/>
                </a:solidFill>
                <a:latin typeface="Times New Roman" pitchFamily="18" charset="0"/>
                <a:cs typeface="Times New Roman" pitchFamily="18" charset="0"/>
              </a:rPr>
              <a:t>le moyen de</a:t>
            </a:r>
            <a:r>
              <a:rPr lang="fr-FR" sz="1600" dirty="0" smtClean="0">
                <a:solidFill>
                  <a:srgbClr val="FF0000"/>
                </a:solidFill>
                <a:latin typeface="Times New Roman" pitchFamily="18" charset="0"/>
                <a:cs typeface="Times New Roman" pitchFamily="18" charset="0"/>
              </a:rPr>
              <a:t>:</a:t>
            </a:r>
          </a:p>
          <a:p>
            <a:pPr lvl="0" algn="just"/>
            <a:r>
              <a:rPr lang="fr-FR" sz="1600" dirty="0">
                <a:latin typeface="Times New Roman" pitchFamily="18" charset="0"/>
                <a:cs typeface="Times New Roman" pitchFamily="18" charset="0"/>
              </a:rPr>
              <a:t>1/-lutter contre la dégradation urbaine implique </a:t>
            </a:r>
            <a:r>
              <a:rPr lang="fr-FR" sz="1600" dirty="0" smtClean="0">
                <a:latin typeface="Times New Roman" pitchFamily="18" charset="0"/>
                <a:cs typeface="Times New Roman" pitchFamily="18" charset="0"/>
              </a:rPr>
              <a:t>   </a:t>
            </a:r>
          </a:p>
          <a:p>
            <a:pPr lvl="0" algn="just"/>
            <a:r>
              <a:rPr lang="fr-FR" sz="1600" dirty="0">
                <a:latin typeface="Times New Roman" pitchFamily="18" charset="0"/>
                <a:cs typeface="Times New Roman" pitchFamily="18" charset="0"/>
              </a:rPr>
              <a:t> </a:t>
            </a:r>
            <a:r>
              <a:rPr lang="fr-FR" sz="1600" dirty="0" smtClean="0">
                <a:latin typeface="Times New Roman" pitchFamily="18" charset="0"/>
                <a:cs typeface="Times New Roman" pitchFamily="18" charset="0"/>
              </a:rPr>
              <a:t>                  une </a:t>
            </a:r>
            <a:r>
              <a:rPr lang="fr-FR" sz="1600" dirty="0">
                <a:latin typeface="Times New Roman" pitchFamily="18" charset="0"/>
                <a:cs typeface="Times New Roman" pitchFamily="18" charset="0"/>
              </a:rPr>
              <a:t>large ambition. </a:t>
            </a:r>
            <a:endParaRPr lang="fr-FR" sz="1600" dirty="0" smtClean="0">
              <a:latin typeface="Times New Roman" pitchFamily="18" charset="0"/>
              <a:cs typeface="Times New Roman" pitchFamily="18" charset="0"/>
            </a:endParaRPr>
          </a:p>
          <a:p>
            <a:pPr lvl="0" algn="just"/>
            <a:r>
              <a:rPr lang="fr-FR" sz="1600" dirty="0" smtClean="0">
                <a:latin typeface="Times New Roman" pitchFamily="18" charset="0"/>
                <a:cs typeface="Times New Roman" pitchFamily="18" charset="0"/>
              </a:rPr>
              <a:t>2</a:t>
            </a:r>
            <a:r>
              <a:rPr lang="fr-FR" sz="1600" dirty="0">
                <a:latin typeface="Times New Roman" pitchFamily="18" charset="0"/>
                <a:cs typeface="Times New Roman" pitchFamily="18" charset="0"/>
              </a:rPr>
              <a:t>/-aménagement de beaux espaces publics </a:t>
            </a:r>
            <a:endParaRPr lang="fr-FR" sz="1600" dirty="0" smtClean="0">
              <a:latin typeface="Times New Roman" pitchFamily="18" charset="0"/>
              <a:cs typeface="Times New Roman" pitchFamily="18" charset="0"/>
            </a:endParaRPr>
          </a:p>
          <a:p>
            <a:pPr lvl="0" algn="just"/>
            <a:r>
              <a:rPr lang="fr-FR" sz="1600" dirty="0" smtClean="0">
                <a:latin typeface="Times New Roman" pitchFamily="18" charset="0"/>
                <a:cs typeface="Times New Roman" pitchFamily="18" charset="0"/>
              </a:rPr>
              <a:t>3</a:t>
            </a:r>
            <a:r>
              <a:rPr lang="fr-FR" sz="1600" dirty="0">
                <a:latin typeface="Times New Roman" pitchFamily="18" charset="0"/>
                <a:cs typeface="Times New Roman" pitchFamily="18" charset="0"/>
              </a:rPr>
              <a:t>/-rétablir liaisons et les continuités </a:t>
            </a:r>
            <a:endParaRPr lang="fr-FR" sz="1600" dirty="0" smtClean="0">
              <a:latin typeface="Times New Roman" pitchFamily="18" charset="0"/>
              <a:cs typeface="Times New Roman" pitchFamily="18" charset="0"/>
            </a:endParaRPr>
          </a:p>
          <a:p>
            <a:pPr lvl="0" algn="just"/>
            <a:r>
              <a:rPr lang="fr-FR" sz="1600" dirty="0" smtClean="0">
                <a:latin typeface="Times New Roman" pitchFamily="18" charset="0"/>
                <a:cs typeface="Times New Roman" pitchFamily="18" charset="0"/>
              </a:rPr>
              <a:t>4</a:t>
            </a:r>
            <a:r>
              <a:rPr lang="fr-FR" sz="1600" dirty="0">
                <a:latin typeface="Times New Roman" pitchFamily="18" charset="0"/>
                <a:cs typeface="Times New Roman" pitchFamily="18" charset="0"/>
              </a:rPr>
              <a:t>/-améliorer les qualités résidentielles des grands </a:t>
            </a:r>
            <a:r>
              <a:rPr lang="fr-FR" sz="1600" dirty="0" smtClean="0">
                <a:latin typeface="Times New Roman" pitchFamily="18" charset="0"/>
                <a:cs typeface="Times New Roman" pitchFamily="18" charset="0"/>
              </a:rPr>
              <a:t>     </a:t>
            </a:r>
          </a:p>
          <a:p>
            <a:pPr lvl="0" algn="just"/>
            <a:r>
              <a:rPr lang="fr-FR" sz="1600" dirty="0">
                <a:latin typeface="Times New Roman" pitchFamily="18" charset="0"/>
                <a:cs typeface="Times New Roman" pitchFamily="18" charset="0"/>
              </a:rPr>
              <a:t> </a:t>
            </a:r>
            <a:r>
              <a:rPr lang="fr-FR" sz="1600" dirty="0" smtClean="0">
                <a:latin typeface="Times New Roman" pitchFamily="18" charset="0"/>
                <a:cs typeface="Times New Roman" pitchFamily="18" charset="0"/>
              </a:rPr>
              <a:t>            ensemble </a:t>
            </a:r>
            <a:r>
              <a:rPr lang="fr-FR" sz="1600" dirty="0">
                <a:latin typeface="Times New Roman" pitchFamily="18" charset="0"/>
                <a:cs typeface="Times New Roman" pitchFamily="18" charset="0"/>
              </a:rPr>
              <a:t>et en proposer une réécriture </a:t>
            </a:r>
            <a:r>
              <a:rPr lang="fr-FR" sz="1600" dirty="0" smtClean="0">
                <a:latin typeface="Times New Roman" pitchFamily="18" charset="0"/>
                <a:cs typeface="Times New Roman" pitchFamily="18" charset="0"/>
              </a:rPr>
              <a:t>  </a:t>
            </a:r>
          </a:p>
          <a:p>
            <a:pPr lvl="0" algn="just"/>
            <a:r>
              <a:rPr lang="fr-FR" sz="1600" dirty="0">
                <a:latin typeface="Times New Roman" pitchFamily="18" charset="0"/>
                <a:cs typeface="Times New Roman" pitchFamily="18" charset="0"/>
              </a:rPr>
              <a:t> </a:t>
            </a:r>
            <a:r>
              <a:rPr lang="fr-FR" sz="1600" dirty="0" smtClean="0">
                <a:latin typeface="Times New Roman" pitchFamily="18" charset="0"/>
                <a:cs typeface="Times New Roman" pitchFamily="18" charset="0"/>
              </a:rPr>
              <a:t>                                    architecturale </a:t>
            </a:r>
            <a:endParaRPr lang="fr-FR" sz="1600" dirty="0">
              <a:latin typeface="Times New Roman" pitchFamily="18" charset="0"/>
              <a:cs typeface="Times New Roman" pitchFamily="18" charset="0"/>
            </a:endParaRPr>
          </a:p>
        </p:txBody>
      </p:sp>
      <p:pic>
        <p:nvPicPr>
          <p:cNvPr id="8" name="Image 7"/>
          <p:cNvPicPr>
            <a:picLocks noChangeAspect="1"/>
          </p:cNvPicPr>
          <p:nvPr/>
        </p:nvPicPr>
        <p:blipFill rotWithShape="1">
          <a:blip r:embed="rId3">
            <a:extLst>
              <a:ext uri="{28A0092B-C50C-407E-A947-70E740481C1C}">
                <a14:useLocalDpi xmlns:a14="http://schemas.microsoft.com/office/drawing/2010/main" val="0"/>
              </a:ext>
            </a:extLst>
          </a:blip>
          <a:srcRect t="14497"/>
          <a:stretch/>
        </p:blipFill>
        <p:spPr>
          <a:xfrm>
            <a:off x="5230726" y="2132856"/>
            <a:ext cx="2857500" cy="1368224"/>
          </a:xfrm>
          <a:prstGeom prst="rect">
            <a:avLst/>
          </a:prstGeom>
        </p:spPr>
      </p:pic>
      <p:pic>
        <p:nvPicPr>
          <p:cNvPr id="10" name="Imag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60032" y="3592318"/>
            <a:ext cx="3762375" cy="1219200"/>
          </a:xfrm>
          <a:prstGeom prst="rect">
            <a:avLst/>
          </a:prstGeom>
        </p:spPr>
      </p:pic>
      <p:pic>
        <p:nvPicPr>
          <p:cNvPr id="11" name="Imag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31671" y="5013176"/>
            <a:ext cx="2790825" cy="1638300"/>
          </a:xfrm>
          <a:prstGeom prst="rect">
            <a:avLst/>
          </a:prstGeom>
        </p:spPr>
      </p:pic>
    </p:spTree>
    <p:extLst>
      <p:ext uri="{BB962C8B-B14F-4D97-AF65-F5344CB8AC3E}">
        <p14:creationId xmlns:p14="http://schemas.microsoft.com/office/powerpoint/2010/main" val="15601044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0" y="139483"/>
            <a:ext cx="3333750" cy="3105150"/>
          </a:xfrm>
          <a:prstGeom prst="rect">
            <a:avLst/>
          </a:prstGeom>
        </p:spPr>
      </p:pic>
      <p:sp>
        <p:nvSpPr>
          <p:cNvPr id="8" name="Titre 1"/>
          <p:cNvSpPr txBox="1">
            <a:spLocks/>
          </p:cNvSpPr>
          <p:nvPr/>
        </p:nvSpPr>
        <p:spPr>
          <a:xfrm>
            <a:off x="0" y="399490"/>
            <a:ext cx="4608512" cy="525142"/>
          </a:xfrm>
          <a:prstGeom prst="rect">
            <a:avLst/>
          </a:prstGeom>
        </p:spPr>
        <p:txBody>
          <a:bodyPr vert="horz" lIns="45720" tIns="0" rIns="45720" bIns="0" anchor="b" anchorCtr="0">
            <a:noAutofit/>
          </a:bodyPr>
          <a:lstStyle/>
          <a:p>
            <a:pPr lvl="0" algn="ctr">
              <a:spcBef>
                <a:spcPct val="0"/>
              </a:spcBef>
              <a:defRPr/>
            </a:pPr>
            <a:r>
              <a:rPr lang="fr-FR" sz="2000" b="1" i="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ea typeface="+mj-ea"/>
                <a:cs typeface="Times New Roman" pitchFamily="18" charset="0"/>
              </a:rPr>
              <a:t> Exemple 3: vision individuelle </a:t>
            </a:r>
          </a:p>
          <a:p>
            <a:pPr lvl="0" algn="ctr">
              <a:spcBef>
                <a:spcPct val="0"/>
              </a:spcBef>
              <a:defRPr/>
            </a:pPr>
            <a:r>
              <a:rPr kumimoji="0" lang="fr-FR" sz="2000" b="1" i="1" u="none" strike="noStrike" kern="1200" normalizeH="0" baseline="0" noProof="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uLnTx/>
                <a:uFillTx/>
                <a:latin typeface="Times New Roman" pitchFamily="18" charset="0"/>
                <a:ea typeface="+mj-ea"/>
                <a:cs typeface="Times New Roman" pitchFamily="18" charset="0"/>
              </a:rPr>
              <a:t>Central Park</a:t>
            </a:r>
            <a:r>
              <a:rPr kumimoji="0" lang="fr-FR" sz="2000" b="1" i="1" u="none" strike="noStrike" kern="1200" normalizeH="0" noProof="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uLnTx/>
                <a:uFillTx/>
                <a:latin typeface="Times New Roman" pitchFamily="18" charset="0"/>
                <a:ea typeface="+mj-ea"/>
                <a:cs typeface="Times New Roman" pitchFamily="18" charset="0"/>
              </a:rPr>
              <a:t> of New-York</a:t>
            </a:r>
            <a:endParaRPr kumimoji="0" lang="fr-FR" sz="2000" b="1" i="1" u="none" strike="noStrike" kern="1200" normalizeH="0" baseline="0" noProof="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uLnTx/>
              <a:uFillTx/>
              <a:latin typeface="Times New Roman" pitchFamily="18" charset="0"/>
              <a:ea typeface="+mj-ea"/>
              <a:cs typeface="Times New Roman" pitchFamily="18" charset="0"/>
            </a:endParaRPr>
          </a:p>
        </p:txBody>
      </p:sp>
      <p:pic>
        <p:nvPicPr>
          <p:cNvPr id="10" name="Image 9"/>
          <p:cNvPicPr>
            <a:picLocks noChangeAspect="1"/>
          </p:cNvPicPr>
          <p:nvPr/>
        </p:nvPicPr>
        <p:blipFill rotWithShape="1">
          <a:blip r:embed="rId3">
            <a:extLst>
              <a:ext uri="{28A0092B-C50C-407E-A947-70E740481C1C}">
                <a14:useLocalDpi xmlns:a14="http://schemas.microsoft.com/office/drawing/2010/main" val="0"/>
              </a:ext>
            </a:extLst>
          </a:blip>
          <a:srcRect b="7812"/>
          <a:stretch/>
        </p:blipFill>
        <p:spPr>
          <a:xfrm>
            <a:off x="4575625" y="3429000"/>
            <a:ext cx="4286250" cy="3187513"/>
          </a:xfrm>
          <a:prstGeom prst="rect">
            <a:avLst/>
          </a:prstGeom>
        </p:spPr>
      </p:pic>
      <p:sp>
        <p:nvSpPr>
          <p:cNvPr id="13" name="ZoneTexte 12"/>
          <p:cNvSpPr txBox="1"/>
          <p:nvPr/>
        </p:nvSpPr>
        <p:spPr>
          <a:xfrm>
            <a:off x="144016" y="1043731"/>
            <a:ext cx="4320480" cy="4770537"/>
          </a:xfrm>
          <a:prstGeom prst="rect">
            <a:avLst/>
          </a:prstGeom>
          <a:noFill/>
        </p:spPr>
        <p:txBody>
          <a:bodyPr wrap="square" rtlCol="0">
            <a:spAutoFit/>
          </a:bodyPr>
          <a:lstStyle/>
          <a:p>
            <a:pPr algn="just"/>
            <a:r>
              <a:rPr lang="fr-FR" sz="1600" dirty="0" smtClean="0">
                <a:latin typeface="Times New Roman" pitchFamily="18" charset="0"/>
                <a:cs typeface="Times New Roman" pitchFamily="18" charset="0"/>
              </a:rPr>
              <a:t>      Dès </a:t>
            </a:r>
            <a:r>
              <a:rPr lang="fr-FR" sz="1600" dirty="0">
                <a:latin typeface="Times New Roman" pitchFamily="18" charset="0"/>
                <a:cs typeface="Times New Roman" pitchFamily="18" charset="0"/>
              </a:rPr>
              <a:t>la seconde moitié du </a:t>
            </a:r>
            <a:r>
              <a:rPr lang="fr-FR" sz="1600" dirty="0" smtClean="0">
                <a:solidFill>
                  <a:srgbClr val="FF0000"/>
                </a:solidFill>
                <a:latin typeface="Times New Roman" pitchFamily="18" charset="0"/>
                <a:cs typeface="Times New Roman" pitchFamily="18" charset="0"/>
              </a:rPr>
              <a:t>17eme</a:t>
            </a:r>
            <a:r>
              <a:rPr lang="fr-FR" sz="1600" dirty="0">
                <a:solidFill>
                  <a:srgbClr val="FF0000"/>
                </a:solidFill>
                <a:latin typeface="Times New Roman" pitchFamily="18" charset="0"/>
                <a:cs typeface="Times New Roman" pitchFamily="18" charset="0"/>
              </a:rPr>
              <a:t> siècle</a:t>
            </a:r>
            <a:r>
              <a:rPr lang="fr-FR" sz="1600" dirty="0">
                <a:latin typeface="Times New Roman" pitchFamily="18" charset="0"/>
                <a:cs typeface="Times New Roman" pitchFamily="18" charset="0"/>
              </a:rPr>
              <a:t>, New York a connu une croissance très rapide due à l'arrivée constante de nouveaux immigrants ... Impact de l'immigration sur le tissu urbain ... Grands projets d'urbanisme du </a:t>
            </a:r>
            <a:r>
              <a:rPr lang="fr-FR" sz="1600" dirty="0" smtClean="0">
                <a:solidFill>
                  <a:srgbClr val="FF0000"/>
                </a:solidFill>
                <a:latin typeface="Times New Roman" pitchFamily="18" charset="0"/>
                <a:cs typeface="Times New Roman" pitchFamily="18" charset="0"/>
              </a:rPr>
              <a:t>19eme </a:t>
            </a:r>
            <a:r>
              <a:rPr lang="fr-FR" sz="1600" dirty="0">
                <a:solidFill>
                  <a:srgbClr val="FF0000"/>
                </a:solidFill>
                <a:latin typeface="Times New Roman" pitchFamily="18" charset="0"/>
                <a:cs typeface="Times New Roman" pitchFamily="18" charset="0"/>
              </a:rPr>
              <a:t>siècle </a:t>
            </a:r>
            <a:r>
              <a:rPr lang="fr-FR" sz="1600" dirty="0">
                <a:latin typeface="Times New Roman" pitchFamily="18" charset="0"/>
                <a:cs typeface="Times New Roman" pitchFamily="18" charset="0"/>
              </a:rPr>
              <a:t>... C'est pour cette raison que la ville a décidé de concevoir un immense </a:t>
            </a:r>
            <a:r>
              <a:rPr lang="fr-FR" sz="1600" dirty="0" smtClean="0">
                <a:latin typeface="Times New Roman" pitchFamily="18" charset="0"/>
                <a:cs typeface="Times New Roman" pitchFamily="18" charset="0"/>
              </a:rPr>
              <a:t>terrain parc</a:t>
            </a:r>
            <a:r>
              <a:rPr lang="fr-FR" sz="1600" dirty="0">
                <a:latin typeface="Times New Roman" pitchFamily="18" charset="0"/>
                <a:cs typeface="Times New Roman" pitchFamily="18" charset="0"/>
              </a:rPr>
              <a:t> au cœur de la ville</a:t>
            </a:r>
            <a:r>
              <a:rPr lang="fr-FR" sz="1600" dirty="0" smtClean="0">
                <a:latin typeface="Times New Roman" pitchFamily="18" charset="0"/>
                <a:cs typeface="Times New Roman" pitchFamily="18" charset="0"/>
              </a:rPr>
              <a:t>.</a:t>
            </a:r>
          </a:p>
          <a:p>
            <a:pPr algn="just"/>
            <a:r>
              <a:rPr lang="fr-FR" sz="1600" dirty="0" smtClean="0">
                <a:solidFill>
                  <a:srgbClr val="FF0000"/>
                </a:solidFill>
                <a:latin typeface="Times New Roman" pitchFamily="18" charset="0"/>
                <a:cs typeface="Times New Roman" pitchFamily="18" charset="0"/>
              </a:rPr>
              <a:t>      1853</a:t>
            </a:r>
            <a:r>
              <a:rPr lang="fr-FR" sz="1600" dirty="0" smtClean="0">
                <a:latin typeface="Times New Roman" pitchFamily="18" charset="0"/>
                <a:cs typeface="Times New Roman" pitchFamily="18" charset="0"/>
              </a:rPr>
              <a:t>,,,la ville de New </a:t>
            </a:r>
            <a:r>
              <a:rPr lang="fr-FR" sz="1600" dirty="0" err="1" smtClean="0">
                <a:latin typeface="Times New Roman" pitchFamily="18" charset="0"/>
                <a:cs typeface="Times New Roman" pitchFamily="18" charset="0"/>
              </a:rPr>
              <a:t>york</a:t>
            </a:r>
            <a:r>
              <a:rPr lang="fr-FR" sz="1600" dirty="0" smtClean="0">
                <a:latin typeface="Times New Roman" pitchFamily="18" charset="0"/>
                <a:cs typeface="Times New Roman" pitchFamily="18" charset="0"/>
              </a:rPr>
              <a:t> décida acheter un </a:t>
            </a:r>
            <a:r>
              <a:rPr lang="fr-FR" sz="1600" dirty="0" err="1" smtClean="0">
                <a:latin typeface="Times New Roman" pitchFamily="18" charset="0"/>
                <a:cs typeface="Times New Roman" pitchFamily="18" charset="0"/>
              </a:rPr>
              <a:t>terrainb</a:t>
            </a:r>
            <a:r>
              <a:rPr lang="fr-FR" sz="1600" dirty="0" smtClean="0">
                <a:latin typeface="Times New Roman" pitchFamily="18" charset="0"/>
                <a:cs typeface="Times New Roman" pitchFamily="18" charset="0"/>
              </a:rPr>
              <a:t> de friche d’une valeur de 5 million de dollars ( grand </a:t>
            </a:r>
            <a:r>
              <a:rPr lang="fr-FR" sz="1600" dirty="0" err="1" smtClean="0">
                <a:latin typeface="Times New Roman" pitchFamily="18" charset="0"/>
                <a:cs typeface="Times New Roman" pitchFamily="18" charset="0"/>
              </a:rPr>
              <a:t>réctangle</a:t>
            </a:r>
            <a:r>
              <a:rPr lang="fr-FR" sz="1600" dirty="0" smtClean="0">
                <a:latin typeface="Times New Roman" pitchFamily="18" charset="0"/>
                <a:cs typeface="Times New Roman" pitchFamily="18" charset="0"/>
              </a:rPr>
              <a:t> de verdure de 4km de long et 800m de large (s=341 ha)</a:t>
            </a:r>
          </a:p>
          <a:p>
            <a:pPr algn="just"/>
            <a:r>
              <a:rPr lang="fr-FR" sz="1600" dirty="0" smtClean="0">
                <a:latin typeface="Times New Roman" pitchFamily="18" charset="0"/>
                <a:cs typeface="Times New Roman" pitchFamily="18" charset="0"/>
              </a:rPr>
              <a:t>Les paysagistes Frederick </a:t>
            </a:r>
            <a:r>
              <a:rPr lang="fr-FR" sz="1600" dirty="0">
                <a:latin typeface="Times New Roman" pitchFamily="18" charset="0"/>
                <a:cs typeface="Times New Roman" pitchFamily="18" charset="0"/>
              </a:rPr>
              <a:t>L</a:t>
            </a:r>
            <a:r>
              <a:rPr lang="fr-FR" sz="1600" dirty="0" smtClean="0">
                <a:latin typeface="Times New Roman" pitchFamily="18" charset="0"/>
                <a:cs typeface="Times New Roman" pitchFamily="18" charset="0"/>
              </a:rPr>
              <a:t>aw Olmstead et </a:t>
            </a:r>
            <a:r>
              <a:rPr lang="fr-FR" sz="1600" dirty="0" err="1" smtClean="0">
                <a:latin typeface="Times New Roman" pitchFamily="18" charset="0"/>
                <a:cs typeface="Times New Roman" pitchFamily="18" charset="0"/>
              </a:rPr>
              <a:t>Calvert</a:t>
            </a:r>
            <a:r>
              <a:rPr lang="fr-FR" sz="1600" dirty="0" smtClean="0">
                <a:latin typeface="Times New Roman" pitchFamily="18" charset="0"/>
                <a:cs typeface="Times New Roman" pitchFamily="18" charset="0"/>
              </a:rPr>
              <a:t> Vaux,</a:t>
            </a:r>
          </a:p>
          <a:p>
            <a:pPr algn="just"/>
            <a:r>
              <a:rPr lang="fr-FR" sz="1600" dirty="0" smtClean="0">
                <a:solidFill>
                  <a:srgbClr val="FF0000"/>
                </a:solidFill>
                <a:latin typeface="Times New Roman" pitchFamily="18" charset="0"/>
                <a:cs typeface="Times New Roman" pitchFamily="18" charset="0"/>
              </a:rPr>
              <a:t>       1813</a:t>
            </a:r>
            <a:r>
              <a:rPr lang="fr-FR" sz="1600" dirty="0" smtClean="0">
                <a:latin typeface="Times New Roman" pitchFamily="18" charset="0"/>
                <a:cs typeface="Times New Roman" pitchFamily="18" charset="0"/>
              </a:rPr>
              <a:t>,,,l’aménagement du parc fut terminé,</a:t>
            </a:r>
          </a:p>
          <a:p>
            <a:pPr algn="just"/>
            <a:endParaRPr lang="fr-FR" sz="1600" dirty="0">
              <a:latin typeface="Times New Roman" pitchFamily="18" charset="0"/>
              <a:cs typeface="Times New Roman" pitchFamily="18" charset="0"/>
            </a:endParaRPr>
          </a:p>
          <a:p>
            <a:pPr algn="just"/>
            <a:r>
              <a:rPr lang="fr-FR" sz="1600" dirty="0">
                <a:latin typeface="Times New Roman" pitchFamily="18" charset="0"/>
                <a:cs typeface="Times New Roman" pitchFamily="18" charset="0"/>
              </a:rPr>
              <a:t> </a:t>
            </a:r>
          </a:p>
          <a:p>
            <a:r>
              <a:rPr lang="fr-FR" sz="1600" dirty="0" smtClean="0">
                <a:latin typeface="Times New Roman" pitchFamily="18" charset="0"/>
                <a:cs typeface="Times New Roman" pitchFamily="18" charset="0"/>
              </a:rPr>
              <a:t>Source:  </a:t>
            </a:r>
            <a:r>
              <a:rPr lang="fr-FR" sz="1600" dirty="0" err="1" smtClean="0">
                <a:latin typeface="Times New Roman" pitchFamily="18" charset="0"/>
                <a:cs typeface="Times New Roman" pitchFamily="18" charset="0"/>
              </a:rPr>
              <a:t>Dr,khenoucha</a:t>
            </a:r>
            <a:r>
              <a:rPr lang="fr-FR" sz="1600" dirty="0" smtClean="0">
                <a:latin typeface="Times New Roman" pitchFamily="18" charset="0"/>
                <a:cs typeface="Times New Roman" pitchFamily="18" charset="0"/>
              </a:rPr>
              <a:t> Taieb conférence 19 </a:t>
            </a:r>
            <a:r>
              <a:rPr lang="fr-FR" sz="1600" dirty="0" err="1" smtClean="0">
                <a:latin typeface="Times New Roman" pitchFamily="18" charset="0"/>
                <a:cs typeface="Times New Roman" pitchFamily="18" charset="0"/>
              </a:rPr>
              <a:t>janv</a:t>
            </a:r>
            <a:r>
              <a:rPr lang="fr-FR" sz="1600" dirty="0" smtClean="0">
                <a:latin typeface="Times New Roman" pitchFamily="18" charset="0"/>
                <a:cs typeface="Times New Roman" pitchFamily="18" charset="0"/>
              </a:rPr>
              <a:t>  </a:t>
            </a:r>
          </a:p>
          <a:p>
            <a:r>
              <a:rPr lang="fr-FR" sz="1600" dirty="0">
                <a:latin typeface="Times New Roman" pitchFamily="18" charset="0"/>
                <a:cs typeface="Times New Roman" pitchFamily="18" charset="0"/>
              </a:rPr>
              <a:t> </a:t>
            </a:r>
            <a:r>
              <a:rPr lang="fr-FR" sz="1600" dirty="0" smtClean="0">
                <a:latin typeface="Times New Roman" pitchFamily="18" charset="0"/>
                <a:cs typeface="Times New Roman" pitchFamily="18" charset="0"/>
              </a:rPr>
              <a:t>                                       2015 a </a:t>
            </a:r>
            <a:r>
              <a:rPr lang="fr-FR" sz="1600" dirty="0" err="1" smtClean="0">
                <a:latin typeface="Times New Roman" pitchFamily="18" charset="0"/>
                <a:cs typeface="Times New Roman" pitchFamily="18" charset="0"/>
              </a:rPr>
              <a:t>bidjaya</a:t>
            </a:r>
            <a:endParaRPr lang="fr-FR" sz="1600" dirty="0">
              <a:latin typeface="Times New Roman" pitchFamily="18" charset="0"/>
              <a:cs typeface="Times New Roman" pitchFamily="18" charset="0"/>
            </a:endParaRPr>
          </a:p>
        </p:txBody>
      </p:sp>
    </p:spTree>
    <p:extLst>
      <p:ext uri="{BB962C8B-B14F-4D97-AF65-F5344CB8AC3E}">
        <p14:creationId xmlns:p14="http://schemas.microsoft.com/office/powerpoint/2010/main" val="424318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0" y="3984912"/>
            <a:ext cx="8128992" cy="2890790"/>
          </a:xfrm>
          <a:prstGeom prst="rect">
            <a:avLst/>
          </a:prstGeom>
        </p:spPr>
      </p:pic>
      <p:sp>
        <p:nvSpPr>
          <p:cNvPr id="5" name="Titre 1"/>
          <p:cNvSpPr txBox="1">
            <a:spLocks/>
          </p:cNvSpPr>
          <p:nvPr/>
        </p:nvSpPr>
        <p:spPr>
          <a:xfrm>
            <a:off x="-154014" y="42284"/>
            <a:ext cx="8229600" cy="525142"/>
          </a:xfrm>
          <a:prstGeom prst="rect">
            <a:avLst/>
          </a:prstGeom>
        </p:spPr>
        <p:txBody>
          <a:bodyPr vert="horz" lIns="45720" tIns="0" rIns="45720" bIns="0" anchor="b" anchorCtr="0">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fr-FR" sz="2800" b="1" i="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ea typeface="+mj-ea"/>
                <a:cs typeface="Times New Roman" pitchFamily="18" charset="0"/>
              </a:rPr>
              <a:t> Conclusion</a:t>
            </a:r>
            <a:endParaRPr kumimoji="0" lang="fr-FR" sz="2800" b="1" i="1"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Times New Roman" pitchFamily="18" charset="0"/>
              <a:ea typeface="+mj-ea"/>
              <a:cs typeface="Times New Roman" pitchFamily="18" charset="0"/>
            </a:endParaRPr>
          </a:p>
        </p:txBody>
      </p:sp>
      <p:grpSp>
        <p:nvGrpSpPr>
          <p:cNvPr id="74" name="Groupe 73"/>
          <p:cNvGrpSpPr/>
          <p:nvPr/>
        </p:nvGrpSpPr>
        <p:grpSpPr>
          <a:xfrm>
            <a:off x="85903" y="582815"/>
            <a:ext cx="7878743" cy="4661774"/>
            <a:chOff x="429963" y="567426"/>
            <a:chExt cx="7878743" cy="4661774"/>
          </a:xfrm>
        </p:grpSpPr>
        <p:grpSp>
          <p:nvGrpSpPr>
            <p:cNvPr id="53" name="Groupe 52"/>
            <p:cNvGrpSpPr/>
            <p:nvPr/>
          </p:nvGrpSpPr>
          <p:grpSpPr>
            <a:xfrm>
              <a:off x="2915817" y="567426"/>
              <a:ext cx="4968552" cy="4661774"/>
              <a:chOff x="1630524" y="635496"/>
              <a:chExt cx="4968552" cy="4661774"/>
            </a:xfrm>
          </p:grpSpPr>
          <p:sp>
            <p:nvSpPr>
              <p:cNvPr id="8" name="Triangle isocèle 7"/>
              <p:cNvSpPr/>
              <p:nvPr/>
            </p:nvSpPr>
            <p:spPr>
              <a:xfrm>
                <a:off x="1630524" y="635496"/>
                <a:ext cx="4968552" cy="4661774"/>
              </a:xfrm>
              <a:prstGeom prst="triangle">
                <a:avLst/>
              </a:prstGeom>
              <a:ln w="76200"/>
            </p:spPr>
            <p:style>
              <a:lnRef idx="2">
                <a:schemeClr val="dk1"/>
              </a:lnRef>
              <a:fillRef idx="1">
                <a:schemeClr val="lt1"/>
              </a:fillRef>
              <a:effectRef idx="0">
                <a:schemeClr val="dk1"/>
              </a:effectRef>
              <a:fontRef idx="minor">
                <a:schemeClr val="dk1"/>
              </a:fontRef>
            </p:style>
            <p:txBody>
              <a:bodyPr rtlCol="0" anchor="ctr"/>
              <a:lstStyle/>
              <a:p>
                <a:pPr algn="ctr"/>
                <a:endParaRPr lang="fr-FR" dirty="0"/>
              </a:p>
            </p:txBody>
          </p:sp>
          <p:sp>
            <p:nvSpPr>
              <p:cNvPr id="14" name="ZoneTexte 13"/>
              <p:cNvSpPr txBox="1"/>
              <p:nvPr/>
            </p:nvSpPr>
            <p:spPr>
              <a:xfrm>
                <a:off x="3550086" y="1995905"/>
                <a:ext cx="1296144" cy="400110"/>
              </a:xfrm>
              <a:prstGeom prst="rect">
                <a:avLst/>
              </a:prstGeom>
              <a:noFill/>
            </p:spPr>
            <p:txBody>
              <a:bodyPr wrap="square" rtlCol="0">
                <a:spAutoFit/>
              </a:bodyPr>
              <a:lstStyle/>
              <a:p>
                <a:r>
                  <a:rPr lang="fr-FR" sz="2000" b="1" dirty="0">
                    <a:latin typeface="Times New Roman"/>
                    <a:ea typeface="Calibri"/>
                    <a:cs typeface="Arial"/>
                  </a:rPr>
                  <a:t>Le foncier </a:t>
                </a:r>
                <a:endParaRPr lang="fr-FR" sz="2000" b="1" dirty="0"/>
              </a:p>
            </p:txBody>
          </p:sp>
          <p:cxnSp>
            <p:nvCxnSpPr>
              <p:cNvPr id="16" name="Connecteur droit 15"/>
              <p:cNvCxnSpPr>
                <a:stCxn id="8" idx="1"/>
                <a:endCxn id="8" idx="5"/>
              </p:cNvCxnSpPr>
              <p:nvPr/>
            </p:nvCxnSpPr>
            <p:spPr>
              <a:xfrm>
                <a:off x="2872662" y="2966383"/>
                <a:ext cx="2484276" cy="0"/>
              </a:xfrm>
              <a:prstGeom prst="line">
                <a:avLst/>
              </a:prstGeom>
              <a:ln w="76200"/>
            </p:spPr>
            <p:style>
              <a:lnRef idx="3">
                <a:schemeClr val="dk1"/>
              </a:lnRef>
              <a:fillRef idx="0">
                <a:schemeClr val="dk1"/>
              </a:fillRef>
              <a:effectRef idx="2">
                <a:schemeClr val="dk1"/>
              </a:effectRef>
              <a:fontRef idx="minor">
                <a:schemeClr val="tx1"/>
              </a:fontRef>
            </p:style>
          </p:cxnSp>
          <p:sp>
            <p:nvSpPr>
              <p:cNvPr id="18" name="Rectangle 17"/>
              <p:cNvSpPr/>
              <p:nvPr/>
            </p:nvSpPr>
            <p:spPr>
              <a:xfrm>
                <a:off x="4022436" y="2673995"/>
                <a:ext cx="184730" cy="307777"/>
              </a:xfrm>
              <a:prstGeom prst="rect">
                <a:avLst/>
              </a:prstGeom>
            </p:spPr>
            <p:txBody>
              <a:bodyPr wrap="none">
                <a:spAutoFit/>
              </a:bodyPr>
              <a:lstStyle/>
              <a:p>
                <a:pPr algn="ctr"/>
                <a:endParaRPr lang="fr-FR" sz="1400" b="1" dirty="0"/>
              </a:p>
            </p:txBody>
          </p:sp>
          <p:cxnSp>
            <p:nvCxnSpPr>
              <p:cNvPr id="19" name="Connecteur droit 18"/>
              <p:cNvCxnSpPr/>
              <p:nvPr/>
            </p:nvCxnSpPr>
            <p:spPr>
              <a:xfrm>
                <a:off x="2195736" y="4179875"/>
                <a:ext cx="3816424" cy="0"/>
              </a:xfrm>
              <a:prstGeom prst="line">
                <a:avLst/>
              </a:prstGeom>
              <a:ln w="76200"/>
            </p:spPr>
            <p:style>
              <a:lnRef idx="3">
                <a:schemeClr val="dk1"/>
              </a:lnRef>
              <a:fillRef idx="0">
                <a:schemeClr val="dk1"/>
              </a:fillRef>
              <a:effectRef idx="2">
                <a:schemeClr val="dk1"/>
              </a:effectRef>
              <a:fontRef idx="minor">
                <a:schemeClr val="tx1"/>
              </a:fontRef>
            </p:style>
          </p:cxnSp>
          <p:sp>
            <p:nvSpPr>
              <p:cNvPr id="22" name="ZoneTexte 21"/>
              <p:cNvSpPr txBox="1"/>
              <p:nvPr/>
            </p:nvSpPr>
            <p:spPr>
              <a:xfrm>
                <a:off x="3398971" y="3417015"/>
                <a:ext cx="1700589" cy="400110"/>
              </a:xfrm>
              <a:prstGeom prst="rect">
                <a:avLst/>
              </a:prstGeom>
              <a:noFill/>
            </p:spPr>
            <p:txBody>
              <a:bodyPr wrap="square" rtlCol="0">
                <a:spAutoFit/>
              </a:bodyPr>
              <a:lstStyle/>
              <a:p>
                <a:r>
                  <a:rPr lang="fr-FR" sz="2000" b="1" dirty="0">
                    <a:solidFill>
                      <a:prstClr val="black"/>
                    </a:solidFill>
                    <a:latin typeface="Times New Roman"/>
                    <a:ea typeface="Calibri"/>
                    <a:cs typeface="Arial"/>
                  </a:rPr>
                  <a:t>La politique </a:t>
                </a:r>
                <a:endParaRPr lang="fr-FR" b="1" dirty="0"/>
              </a:p>
            </p:txBody>
          </p:sp>
          <p:cxnSp>
            <p:nvCxnSpPr>
              <p:cNvPr id="24" name="Connecteur droit 23"/>
              <p:cNvCxnSpPr>
                <a:endCxn id="8" idx="3"/>
              </p:cNvCxnSpPr>
              <p:nvPr/>
            </p:nvCxnSpPr>
            <p:spPr>
              <a:xfrm>
                <a:off x="4114800" y="4179875"/>
                <a:ext cx="0" cy="1117395"/>
              </a:xfrm>
              <a:prstGeom prst="line">
                <a:avLst/>
              </a:prstGeom>
              <a:ln w="76200"/>
            </p:spPr>
            <p:style>
              <a:lnRef idx="3">
                <a:schemeClr val="dk1"/>
              </a:lnRef>
              <a:fillRef idx="0">
                <a:schemeClr val="dk1"/>
              </a:fillRef>
              <a:effectRef idx="2">
                <a:schemeClr val="dk1"/>
              </a:effectRef>
              <a:fontRef idx="minor">
                <a:schemeClr val="tx1"/>
              </a:fontRef>
            </p:style>
          </p:cxnSp>
          <p:sp>
            <p:nvSpPr>
              <p:cNvPr id="25" name="ZoneTexte 24"/>
              <p:cNvSpPr txBox="1"/>
              <p:nvPr/>
            </p:nvSpPr>
            <p:spPr>
              <a:xfrm>
                <a:off x="2169259" y="4512993"/>
                <a:ext cx="1700589" cy="400110"/>
              </a:xfrm>
              <a:prstGeom prst="rect">
                <a:avLst/>
              </a:prstGeom>
              <a:noFill/>
            </p:spPr>
            <p:txBody>
              <a:bodyPr wrap="square" rtlCol="0">
                <a:spAutoFit/>
              </a:bodyPr>
              <a:lstStyle/>
              <a:p>
                <a:r>
                  <a:rPr lang="fr-FR" sz="2000" b="1" dirty="0" smtClean="0">
                    <a:solidFill>
                      <a:prstClr val="black"/>
                    </a:solidFill>
                    <a:latin typeface="Times New Roman"/>
                    <a:ea typeface="Calibri"/>
                    <a:cs typeface="Arial"/>
                  </a:rPr>
                  <a:t>Les moyens</a:t>
                </a:r>
                <a:endParaRPr lang="fr-FR" b="1" dirty="0"/>
              </a:p>
            </p:txBody>
          </p:sp>
          <p:sp>
            <p:nvSpPr>
              <p:cNvPr id="26" name="ZoneTexte 25"/>
              <p:cNvSpPr txBox="1"/>
              <p:nvPr/>
            </p:nvSpPr>
            <p:spPr>
              <a:xfrm>
                <a:off x="4198158" y="4359105"/>
                <a:ext cx="1700589" cy="707886"/>
              </a:xfrm>
              <a:prstGeom prst="rect">
                <a:avLst/>
              </a:prstGeom>
              <a:noFill/>
            </p:spPr>
            <p:txBody>
              <a:bodyPr wrap="square" rtlCol="0">
                <a:spAutoFit/>
              </a:bodyPr>
              <a:lstStyle/>
              <a:p>
                <a:pPr algn="ctr"/>
                <a:r>
                  <a:rPr lang="fr-FR" sz="2000" b="1" dirty="0">
                    <a:solidFill>
                      <a:prstClr val="black"/>
                    </a:solidFill>
                    <a:latin typeface="Times New Roman"/>
                    <a:ea typeface="Calibri"/>
                    <a:cs typeface="Arial"/>
                  </a:rPr>
                  <a:t>La </a:t>
                </a:r>
                <a:r>
                  <a:rPr lang="fr-FR" sz="2000" b="1" dirty="0" smtClean="0">
                    <a:solidFill>
                      <a:prstClr val="black"/>
                    </a:solidFill>
                    <a:latin typeface="Times New Roman"/>
                    <a:ea typeface="Calibri"/>
                    <a:cs typeface="Arial"/>
                  </a:rPr>
                  <a:t>gouvernance </a:t>
                </a:r>
                <a:endParaRPr lang="fr-FR" b="1" dirty="0"/>
              </a:p>
            </p:txBody>
          </p:sp>
        </p:grpSp>
        <p:grpSp>
          <p:nvGrpSpPr>
            <p:cNvPr id="54" name="Groupe 53"/>
            <p:cNvGrpSpPr/>
            <p:nvPr/>
          </p:nvGrpSpPr>
          <p:grpSpPr>
            <a:xfrm>
              <a:off x="1793928" y="1338572"/>
              <a:ext cx="2924999" cy="1200329"/>
              <a:chOff x="458629" y="1302831"/>
              <a:chExt cx="2924999" cy="1200329"/>
            </a:xfrm>
          </p:grpSpPr>
          <p:sp>
            <p:nvSpPr>
              <p:cNvPr id="39" name="Rectangle 38"/>
              <p:cNvSpPr/>
              <p:nvPr/>
            </p:nvSpPr>
            <p:spPr>
              <a:xfrm>
                <a:off x="458629" y="1302831"/>
                <a:ext cx="1817549" cy="1200329"/>
              </a:xfrm>
              <a:prstGeom prst="rect">
                <a:avLst/>
              </a:prstGeom>
            </p:spPr>
            <p:txBody>
              <a:bodyPr wrap="square">
                <a:spAutoFit/>
              </a:bodyPr>
              <a:lstStyle/>
              <a:p>
                <a:pPr algn="r"/>
                <a:r>
                  <a:rPr lang="fr-FR" dirty="0" smtClean="0">
                    <a:latin typeface="Times New Roman"/>
                    <a:ea typeface="Times New Roman"/>
                  </a:rPr>
                  <a:t>L’expropriation</a:t>
                </a:r>
              </a:p>
              <a:p>
                <a:pPr algn="r"/>
                <a:r>
                  <a:rPr lang="fr-FR" dirty="0" smtClean="0">
                    <a:latin typeface="Times New Roman"/>
                    <a:ea typeface="Times New Roman"/>
                  </a:rPr>
                  <a:t>La préemption Remembrement</a:t>
                </a:r>
              </a:p>
              <a:p>
                <a:pPr algn="r"/>
                <a:r>
                  <a:rPr lang="fr-FR" dirty="0" smtClean="0">
                    <a:latin typeface="Times New Roman"/>
                    <a:ea typeface="Times New Roman"/>
                  </a:rPr>
                  <a:t> Le relogement</a:t>
                </a:r>
                <a:endParaRPr lang="fr-FR" dirty="0"/>
              </a:p>
            </p:txBody>
          </p:sp>
          <p:cxnSp>
            <p:nvCxnSpPr>
              <p:cNvPr id="41" name="Connecteur droit 40"/>
              <p:cNvCxnSpPr/>
              <p:nvPr/>
            </p:nvCxnSpPr>
            <p:spPr>
              <a:xfrm flipH="1">
                <a:off x="2762885" y="1900559"/>
                <a:ext cx="620743" cy="0"/>
              </a:xfrm>
              <a:prstGeom prst="line">
                <a:avLst/>
              </a:prstGeom>
            </p:spPr>
            <p:style>
              <a:lnRef idx="3">
                <a:schemeClr val="dk1"/>
              </a:lnRef>
              <a:fillRef idx="0">
                <a:schemeClr val="dk1"/>
              </a:fillRef>
              <a:effectRef idx="2">
                <a:schemeClr val="dk1"/>
              </a:effectRef>
              <a:fontRef idx="minor">
                <a:schemeClr val="tx1"/>
              </a:fontRef>
            </p:style>
          </p:cxnSp>
          <p:cxnSp>
            <p:nvCxnSpPr>
              <p:cNvPr id="43" name="Connecteur droit 42"/>
              <p:cNvCxnSpPr/>
              <p:nvPr/>
            </p:nvCxnSpPr>
            <p:spPr>
              <a:xfrm>
                <a:off x="2762886" y="1510739"/>
                <a:ext cx="0" cy="867836"/>
              </a:xfrm>
              <a:prstGeom prst="line">
                <a:avLst/>
              </a:prstGeom>
            </p:spPr>
            <p:style>
              <a:lnRef idx="3">
                <a:schemeClr val="dk1"/>
              </a:lnRef>
              <a:fillRef idx="0">
                <a:schemeClr val="dk1"/>
              </a:fillRef>
              <a:effectRef idx="2">
                <a:schemeClr val="dk1"/>
              </a:effectRef>
              <a:fontRef idx="minor">
                <a:schemeClr val="tx1"/>
              </a:fontRef>
            </p:style>
          </p:cxnSp>
          <p:cxnSp>
            <p:nvCxnSpPr>
              <p:cNvPr id="46" name="Connecteur droit avec flèche 45"/>
              <p:cNvCxnSpPr/>
              <p:nvPr/>
            </p:nvCxnSpPr>
            <p:spPr>
              <a:xfrm flipH="1">
                <a:off x="2276178" y="1508303"/>
                <a:ext cx="486708" cy="243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49" name="Connecteur droit avec flèche 48"/>
              <p:cNvCxnSpPr/>
              <p:nvPr/>
            </p:nvCxnSpPr>
            <p:spPr>
              <a:xfrm flipH="1">
                <a:off x="2276178" y="1796335"/>
                <a:ext cx="486708" cy="243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50" name="Connecteur droit avec flèche 49"/>
              <p:cNvCxnSpPr/>
              <p:nvPr/>
            </p:nvCxnSpPr>
            <p:spPr>
              <a:xfrm flipH="1">
                <a:off x="2276178" y="2084367"/>
                <a:ext cx="486708" cy="243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51" name="Connecteur droit avec flèche 50"/>
              <p:cNvCxnSpPr/>
              <p:nvPr/>
            </p:nvCxnSpPr>
            <p:spPr>
              <a:xfrm flipH="1">
                <a:off x="2276177" y="2371021"/>
                <a:ext cx="486708" cy="243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grpSp>
        <p:cxnSp>
          <p:nvCxnSpPr>
            <p:cNvPr id="65" name="Connecteur droit avec flèche 64"/>
            <p:cNvCxnSpPr/>
            <p:nvPr/>
          </p:nvCxnSpPr>
          <p:spPr>
            <a:xfrm flipH="1">
              <a:off x="3353575" y="3446101"/>
              <a:ext cx="486708" cy="243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66" name="Rectangle 65"/>
            <p:cNvSpPr/>
            <p:nvPr/>
          </p:nvSpPr>
          <p:spPr>
            <a:xfrm>
              <a:off x="1104241" y="3246248"/>
              <a:ext cx="2305118" cy="369332"/>
            </a:xfrm>
            <a:prstGeom prst="rect">
              <a:avLst/>
            </a:prstGeom>
          </p:spPr>
          <p:txBody>
            <a:bodyPr wrap="none">
              <a:spAutoFit/>
            </a:bodyPr>
            <a:lstStyle/>
            <a:p>
              <a:r>
                <a:rPr lang="fr-FR" dirty="0" smtClean="0">
                  <a:latin typeface="Times New Roman" pitchFamily="18" charset="0"/>
                  <a:cs typeface="Times New Roman" pitchFamily="18" charset="0"/>
                </a:rPr>
                <a:t>L’investissement </a:t>
              </a:r>
              <a:r>
                <a:rPr lang="fr-FR" dirty="0">
                  <a:latin typeface="Times New Roman" pitchFamily="18" charset="0"/>
                  <a:cs typeface="Times New Roman" pitchFamily="18" charset="0"/>
                </a:rPr>
                <a:t>local </a:t>
              </a:r>
            </a:p>
          </p:txBody>
        </p:sp>
        <p:cxnSp>
          <p:nvCxnSpPr>
            <p:cNvPr id="69" name="Connecteur droit avec flèche 68"/>
            <p:cNvCxnSpPr/>
            <p:nvPr/>
          </p:nvCxnSpPr>
          <p:spPr>
            <a:xfrm flipV="1">
              <a:off x="7524328" y="2265780"/>
              <a:ext cx="0" cy="2222219"/>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71" name="Connecteur droit avec flèche 70"/>
            <p:cNvCxnSpPr/>
            <p:nvPr/>
          </p:nvCxnSpPr>
          <p:spPr>
            <a:xfrm flipH="1">
              <a:off x="2679297" y="4672665"/>
              <a:ext cx="486708" cy="243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72" name="Rectangle 71"/>
            <p:cNvSpPr/>
            <p:nvPr/>
          </p:nvSpPr>
          <p:spPr>
            <a:xfrm>
              <a:off x="429963" y="4487999"/>
              <a:ext cx="2101857" cy="369332"/>
            </a:xfrm>
            <a:prstGeom prst="rect">
              <a:avLst/>
            </a:prstGeom>
          </p:spPr>
          <p:txBody>
            <a:bodyPr wrap="none">
              <a:spAutoFit/>
            </a:bodyPr>
            <a:lstStyle/>
            <a:p>
              <a:r>
                <a:rPr lang="fr-FR" dirty="0" smtClean="0">
                  <a:latin typeface="Times New Roman" pitchFamily="18" charset="0"/>
                  <a:cs typeface="Times New Roman" pitchFamily="18" charset="0"/>
                </a:rPr>
                <a:t>Banques/ entreprises</a:t>
              </a:r>
              <a:endParaRPr lang="fr-FR" dirty="0">
                <a:latin typeface="Times New Roman" pitchFamily="18" charset="0"/>
                <a:cs typeface="Times New Roman" pitchFamily="18" charset="0"/>
              </a:endParaRPr>
            </a:p>
          </p:txBody>
        </p:sp>
        <p:sp>
          <p:nvSpPr>
            <p:cNvPr id="73" name="Rectangle 72"/>
            <p:cNvSpPr/>
            <p:nvPr/>
          </p:nvSpPr>
          <p:spPr>
            <a:xfrm>
              <a:off x="6194025" y="1342450"/>
              <a:ext cx="2114681" cy="923330"/>
            </a:xfrm>
            <a:prstGeom prst="rect">
              <a:avLst/>
            </a:prstGeom>
          </p:spPr>
          <p:txBody>
            <a:bodyPr wrap="none">
              <a:spAutoFit/>
            </a:bodyPr>
            <a:lstStyle/>
            <a:p>
              <a:r>
                <a:rPr lang="fr-FR" dirty="0" smtClean="0">
                  <a:latin typeface="Times New Roman" pitchFamily="18" charset="0"/>
                  <a:cs typeface="Times New Roman" pitchFamily="18" charset="0"/>
                </a:rPr>
                <a:t>- Etat/ commune</a:t>
              </a:r>
            </a:p>
            <a:p>
              <a:r>
                <a:rPr lang="fr-FR" dirty="0" smtClean="0">
                  <a:latin typeface="Times New Roman" pitchFamily="18" charset="0"/>
                  <a:cs typeface="Times New Roman" pitchFamily="18" charset="0"/>
                </a:rPr>
                <a:t>- Commune/ d’autre </a:t>
              </a:r>
            </a:p>
            <a:p>
              <a:r>
                <a:rPr lang="fr-FR" dirty="0">
                  <a:latin typeface="Times New Roman" pitchFamily="18" charset="0"/>
                  <a:cs typeface="Times New Roman" pitchFamily="18" charset="0"/>
                </a:rPr>
                <a:t> </a:t>
              </a:r>
              <a:r>
                <a:rPr lang="fr-FR" dirty="0" smtClean="0">
                  <a:latin typeface="Times New Roman" pitchFamily="18" charset="0"/>
                  <a:cs typeface="Times New Roman" pitchFamily="18" charset="0"/>
                </a:rPr>
                <a:t>                   acteurs</a:t>
              </a:r>
              <a:endParaRPr lang="fr-FR" dirty="0">
                <a:latin typeface="Times New Roman" pitchFamily="18" charset="0"/>
                <a:cs typeface="Times New Roman" pitchFamily="18" charset="0"/>
              </a:endParaRPr>
            </a:p>
          </p:txBody>
        </p:sp>
      </p:grpSp>
    </p:spTree>
    <p:extLst>
      <p:ext uri="{BB962C8B-B14F-4D97-AF65-F5344CB8AC3E}">
        <p14:creationId xmlns:p14="http://schemas.microsoft.com/office/powerpoint/2010/main" val="16099593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1"/>
          <p:cNvSpPr txBox="1">
            <a:spLocks/>
          </p:cNvSpPr>
          <p:nvPr/>
        </p:nvSpPr>
        <p:spPr>
          <a:xfrm>
            <a:off x="0" y="-17628"/>
            <a:ext cx="8229600" cy="525142"/>
          </a:xfrm>
          <a:prstGeom prst="rect">
            <a:avLst/>
          </a:prstGeom>
        </p:spPr>
        <p:txBody>
          <a:bodyPr vert="horz" lIns="45720" tIns="0" rIns="45720" bIns="0" anchor="b" anchorCtr="0">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fr-FR" sz="2800" b="1" i="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ea typeface="+mj-ea"/>
                <a:cs typeface="Times New Roman" pitchFamily="18" charset="0"/>
              </a:rPr>
              <a:t> </a:t>
            </a:r>
            <a:r>
              <a:rPr lang="fr-FR" sz="2800" b="1" i="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ea typeface="+mj-ea"/>
                <a:cs typeface="Times New Roman" pitchFamily="18" charset="0"/>
              </a:rPr>
              <a:t>L</a:t>
            </a:r>
            <a:r>
              <a:rPr lang="fr-FR" sz="2800" b="1" i="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ea typeface="+mj-ea"/>
                <a:cs typeface="Times New Roman" pitchFamily="18" charset="0"/>
              </a:rPr>
              <a:t>es actions du renouvellement urbain</a:t>
            </a:r>
            <a:endParaRPr kumimoji="0" lang="fr-FR" sz="2800" b="1" i="1"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Times New Roman" pitchFamily="18" charset="0"/>
              <a:ea typeface="+mj-ea"/>
              <a:cs typeface="Times New Roman" pitchFamily="18" charset="0"/>
            </a:endParaRPr>
          </a:p>
        </p:txBody>
      </p:sp>
      <p:graphicFrame>
        <p:nvGraphicFramePr>
          <p:cNvPr id="9" name="Tableau 8"/>
          <p:cNvGraphicFramePr>
            <a:graphicFrameLocks noGrp="1"/>
          </p:cNvGraphicFramePr>
          <p:nvPr>
            <p:extLst>
              <p:ext uri="{D42A27DB-BD31-4B8C-83A1-F6EECF244321}">
                <p14:modId xmlns:p14="http://schemas.microsoft.com/office/powerpoint/2010/main" val="3858729340"/>
              </p:ext>
            </p:extLst>
          </p:nvPr>
        </p:nvGraphicFramePr>
        <p:xfrm>
          <a:off x="190364" y="620688"/>
          <a:ext cx="7848871" cy="6037695"/>
        </p:xfrm>
        <a:graphic>
          <a:graphicData uri="http://schemas.openxmlformats.org/drawingml/2006/table">
            <a:tbl>
              <a:tblPr firstRow="1" bandRow="1">
                <a:tableStyleId>{8EC20E35-A176-4012-BC5E-935CFFF8708E}</a:tableStyleId>
              </a:tblPr>
              <a:tblGrid>
                <a:gridCol w="1285292"/>
                <a:gridCol w="3355747"/>
                <a:gridCol w="3207832"/>
              </a:tblGrid>
              <a:tr h="42987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FR" sz="1200" dirty="0" smtClean="0"/>
                        <a:t>action</a:t>
                      </a:r>
                    </a:p>
                    <a:p>
                      <a:pPr algn="ctr"/>
                      <a:endParaRPr lang="fr-FR" sz="1200" dirty="0"/>
                    </a:p>
                  </a:txBody>
                  <a:tcPr/>
                </a:tc>
                <a:tc>
                  <a:txBody>
                    <a:bodyPr/>
                    <a:lstStyle/>
                    <a:p>
                      <a:pPr algn="ctr"/>
                      <a:r>
                        <a:rPr lang="fr-FR" sz="1200" dirty="0" smtClean="0"/>
                        <a:t>Définition</a:t>
                      </a:r>
                      <a:endParaRPr lang="fr-FR" sz="1200" dirty="0"/>
                    </a:p>
                  </a:txBody>
                  <a:tcPr/>
                </a:tc>
                <a:tc>
                  <a:txBody>
                    <a:bodyPr/>
                    <a:lstStyle/>
                    <a:p>
                      <a:pPr algn="ctr"/>
                      <a:r>
                        <a:rPr lang="fr-FR" sz="1200" dirty="0" smtClean="0"/>
                        <a:t>exemple</a:t>
                      </a:r>
                      <a:endParaRPr lang="fr-FR" sz="1200" dirty="0"/>
                    </a:p>
                  </a:txBody>
                  <a:tcPr/>
                </a:tc>
              </a:tr>
              <a:tr h="601823">
                <a:tc>
                  <a:txBody>
                    <a:bodyPr/>
                    <a:lstStyle/>
                    <a:p>
                      <a:r>
                        <a:rPr lang="fr-FR" sz="1200" b="1" dirty="0" smtClean="0">
                          <a:latin typeface="Times New Roman" pitchFamily="18" charset="0"/>
                          <a:cs typeface="Times New Roman" pitchFamily="18" charset="0"/>
                        </a:rPr>
                        <a:t>Réorganisation</a:t>
                      </a:r>
                      <a:endParaRPr lang="fr-FR" sz="1200" dirty="0"/>
                    </a:p>
                  </a:txBody>
                  <a:tcPr/>
                </a:tc>
                <a:tc>
                  <a:txBody>
                    <a:bodyPr/>
                    <a:lstStyle/>
                    <a:p>
                      <a:r>
                        <a:rPr lang="fr-FR" sz="1200" smtClean="0">
                          <a:latin typeface="Times New Roman" pitchFamily="18" charset="0"/>
                          <a:cs typeface="Times New Roman" pitchFamily="18" charset="0"/>
                        </a:rPr>
                        <a:t>Des actions superficielles, non radicales, à court ou à moyen termes</a:t>
                      </a:r>
                      <a:endParaRPr lang="fr-FR" sz="12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200" dirty="0" smtClean="0">
                          <a:latin typeface="Times New Roman" pitchFamily="18" charset="0"/>
                          <a:cs typeface="Times New Roman" pitchFamily="18" charset="0"/>
                        </a:rPr>
                        <a:t>Plaine Centrale Marcel-Cachin à Romainville ile de France)</a:t>
                      </a:r>
                    </a:p>
                    <a:p>
                      <a:endParaRPr lang="fr-FR" sz="1200" dirty="0"/>
                    </a:p>
                  </a:txBody>
                  <a:tcPr/>
                </a:tc>
              </a:tr>
              <a:tr h="551295">
                <a:tc>
                  <a:txBody>
                    <a:bodyPr/>
                    <a:lstStyle/>
                    <a:p>
                      <a:r>
                        <a:rPr lang="fr-FR" sz="1200" b="1" dirty="0" smtClean="0">
                          <a:latin typeface="Times New Roman" pitchFamily="18" charset="0"/>
                          <a:cs typeface="Times New Roman" pitchFamily="18" charset="0"/>
                        </a:rPr>
                        <a:t>Restructuration</a:t>
                      </a:r>
                      <a:endParaRPr lang="fr-FR" sz="1200" dirty="0"/>
                    </a:p>
                  </a:txBody>
                  <a:tcPr/>
                </a:tc>
                <a:tc>
                  <a:txBody>
                    <a:bodyPr/>
                    <a:lstStyle/>
                    <a:p>
                      <a:r>
                        <a:rPr lang="fr-FR" sz="1200" dirty="0" smtClean="0">
                          <a:latin typeface="Times New Roman" pitchFamily="18" charset="0"/>
                          <a:cs typeface="Times New Roman" pitchFamily="18" charset="0"/>
                        </a:rPr>
                        <a:t>Une nouvelle configuration de l’entité, au niveau de son tracé que de son cadre bâti</a:t>
                      </a:r>
                      <a:endParaRPr lang="fr-FR" sz="1200" dirty="0"/>
                    </a:p>
                  </a:txBody>
                  <a:tcPr/>
                </a:tc>
                <a:tc>
                  <a:txBody>
                    <a:bodyPr/>
                    <a:lstStyle/>
                    <a:p>
                      <a:r>
                        <a:rPr lang="fr-FR" sz="1200" dirty="0" smtClean="0">
                          <a:latin typeface="Times New Roman" pitchFamily="18" charset="0"/>
                          <a:cs typeface="Times New Roman" pitchFamily="18" charset="0"/>
                        </a:rPr>
                        <a:t>Restructuration des espaces extérieurs et de la trame viaires, ville de Toul- France</a:t>
                      </a:r>
                      <a:endParaRPr lang="fr-FR" sz="1200" dirty="0"/>
                    </a:p>
                  </a:txBody>
                  <a:tcPr/>
                </a:tc>
              </a:tr>
              <a:tr h="601823">
                <a:tc>
                  <a:txBody>
                    <a:bodyPr/>
                    <a:lstStyle/>
                    <a:p>
                      <a:r>
                        <a:rPr lang="fr-FR" sz="1200" b="1" dirty="0" smtClean="0">
                          <a:latin typeface="Times New Roman" pitchFamily="18" charset="0"/>
                          <a:cs typeface="Times New Roman" pitchFamily="18" charset="0"/>
                        </a:rPr>
                        <a:t>Rénovation</a:t>
                      </a:r>
                      <a:endParaRPr lang="fr-FR" sz="1200" dirty="0"/>
                    </a:p>
                  </a:txBody>
                  <a:tcPr/>
                </a:tc>
                <a:tc>
                  <a:txBody>
                    <a:bodyPr/>
                    <a:lstStyle/>
                    <a:p>
                      <a:r>
                        <a:rPr lang="fr-FR" sz="1200" smtClean="0">
                          <a:latin typeface="Times New Roman" pitchFamily="18" charset="0"/>
                          <a:cs typeface="Times New Roman" pitchFamily="18" charset="0"/>
                        </a:rPr>
                        <a:t>Elle adapte une entité donnée à de nouvelles conditions d’hygiène, de confort, de fonctionnement, de qualité architecturale et urbanistique</a:t>
                      </a:r>
                      <a:endParaRPr lang="fr-FR" sz="1200" dirty="0"/>
                    </a:p>
                  </a:txBody>
                  <a:tcPr/>
                </a:tc>
                <a:tc>
                  <a:txBody>
                    <a:bodyPr/>
                    <a:lstStyle/>
                    <a:p>
                      <a:r>
                        <a:rPr lang="fr-FR" sz="1200" dirty="0" smtClean="0">
                          <a:latin typeface="Times New Roman" pitchFamily="18" charset="0"/>
                          <a:cs typeface="Times New Roman" pitchFamily="18" charset="0"/>
                        </a:rPr>
                        <a:t>ZUS Malakoff, Nantes. Crédit : Nina Guyon</a:t>
                      </a:r>
                      <a:endParaRPr lang="fr-FR" sz="1200" dirty="0"/>
                    </a:p>
                  </a:txBody>
                  <a:tcPr/>
                </a:tc>
              </a:tr>
              <a:tr h="429874">
                <a:tc>
                  <a:txBody>
                    <a:bodyPr/>
                    <a:lstStyle/>
                    <a:p>
                      <a:r>
                        <a:rPr lang="fr-FR" sz="1200" b="1" dirty="0" smtClean="0">
                          <a:latin typeface="Times New Roman" pitchFamily="18" charset="0"/>
                          <a:cs typeface="Times New Roman" pitchFamily="18" charset="0"/>
                        </a:rPr>
                        <a:t>Densification</a:t>
                      </a:r>
                      <a:endParaRPr lang="fr-FR" sz="1200" dirty="0"/>
                    </a:p>
                  </a:txBody>
                  <a:tcPr/>
                </a:tc>
                <a:tc>
                  <a:txBody>
                    <a:bodyPr/>
                    <a:lstStyle/>
                    <a:p>
                      <a:r>
                        <a:rPr lang="fr-FR" sz="1200" dirty="0" smtClean="0">
                          <a:latin typeface="Times New Roman" pitchFamily="18" charset="0"/>
                          <a:cs typeface="Times New Roman" pitchFamily="18" charset="0"/>
                        </a:rPr>
                        <a:t>Elle s’applique à des secteurs urbanisés qui présentent des poches non urbanisées</a:t>
                      </a:r>
                      <a:endParaRPr lang="fr-FR" sz="1200" dirty="0"/>
                    </a:p>
                  </a:txBody>
                  <a:tcPr/>
                </a:tc>
                <a:tc>
                  <a:txBody>
                    <a:bodyPr/>
                    <a:lstStyle/>
                    <a:p>
                      <a:r>
                        <a:rPr lang="fr-FR" sz="1200" dirty="0" smtClean="0">
                          <a:latin typeface="Times New Roman" pitchFamily="18" charset="0"/>
                          <a:cs typeface="Times New Roman" pitchFamily="18" charset="0"/>
                        </a:rPr>
                        <a:t>Le quartier de Baud Chardonnet à l’ouest de Frances</a:t>
                      </a:r>
                      <a:endParaRPr lang="fr-FR" sz="1200" dirty="0"/>
                    </a:p>
                  </a:txBody>
                  <a:tcPr/>
                </a:tc>
              </a:tr>
              <a:tr h="601823">
                <a:tc>
                  <a:txBody>
                    <a:bodyPr/>
                    <a:lstStyle/>
                    <a:p>
                      <a:r>
                        <a:rPr lang="fr-FR" sz="1200" b="1" dirty="0" smtClean="0">
                          <a:latin typeface="Times New Roman" pitchFamily="18" charset="0"/>
                          <a:cs typeface="Times New Roman" pitchFamily="18" charset="0"/>
                        </a:rPr>
                        <a:t>Réhabilitation</a:t>
                      </a:r>
                      <a:endParaRPr lang="fr-FR" sz="1200" dirty="0"/>
                    </a:p>
                  </a:txBody>
                  <a:tcPr/>
                </a:tc>
                <a:tc>
                  <a:txBody>
                    <a:bodyPr/>
                    <a:lstStyle/>
                    <a:p>
                      <a:r>
                        <a:rPr lang="fr-FR" sz="1200" dirty="0" smtClean="0">
                          <a:latin typeface="Times New Roman" pitchFamily="18" charset="0"/>
                          <a:cs typeface="Times New Roman" pitchFamily="18" charset="0"/>
                        </a:rPr>
                        <a:t>Désigne l'action de réaliser des travaux importants dans un bâtiment existant pour le remettre en bon état</a:t>
                      </a:r>
                      <a:endParaRPr lang="fr-FR" sz="1200" dirty="0"/>
                    </a:p>
                  </a:txBody>
                  <a:tcPr/>
                </a:tc>
                <a:tc>
                  <a:txBody>
                    <a:bodyPr/>
                    <a:lstStyle/>
                    <a:p>
                      <a:r>
                        <a:rPr lang="fr-FR" sz="1200" dirty="0" smtClean="0">
                          <a:latin typeface="Times New Roman" pitchFamily="18" charset="0"/>
                          <a:cs typeface="Times New Roman" pitchFamily="18" charset="0"/>
                        </a:rPr>
                        <a:t>Le boulevard Lénine à Chambon-Feugerolles –France-</a:t>
                      </a:r>
                      <a:endParaRPr lang="fr-FR" sz="1200" dirty="0"/>
                    </a:p>
                  </a:txBody>
                  <a:tcPr/>
                </a:tc>
              </a:tr>
              <a:tr h="945722">
                <a:tc>
                  <a:txBody>
                    <a:bodyPr/>
                    <a:lstStyle/>
                    <a:p>
                      <a:r>
                        <a:rPr lang="fr-FR" sz="1200" b="1" dirty="0" smtClean="0">
                          <a:latin typeface="Times New Roman" pitchFamily="18" charset="0"/>
                          <a:cs typeface="Times New Roman" pitchFamily="18" charset="0"/>
                        </a:rPr>
                        <a:t>Restauration</a:t>
                      </a:r>
                      <a:endParaRPr lang="fr-FR" sz="12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200" dirty="0" smtClean="0">
                          <a:latin typeface="Times New Roman" pitchFamily="18" charset="0"/>
                          <a:cs typeface="Times New Roman" pitchFamily="18" charset="0"/>
                        </a:rPr>
                        <a:t>Ce type d’intervention urbanistique se limite au cas de figure d’une entité à identité culturelle et/ou architecturale menacées, qui réclame des mesures de sauvegarde</a:t>
                      </a:r>
                    </a:p>
                    <a:p>
                      <a:endParaRPr lang="fr-FR" sz="1200" dirty="0"/>
                    </a:p>
                  </a:txBody>
                  <a:tcPr/>
                </a:tc>
                <a:tc>
                  <a:txBody>
                    <a:bodyPr/>
                    <a:lstStyle/>
                    <a:p>
                      <a:r>
                        <a:rPr lang="fr-FR" sz="1200" dirty="0" smtClean="0">
                          <a:latin typeface="Times New Roman" pitchFamily="18" charset="0"/>
                          <a:cs typeface="Times New Roman" pitchFamily="18" charset="0"/>
                        </a:rPr>
                        <a:t>Un ancien dépôt de tabac renaît sous la forme d’une école à Bruxelles</a:t>
                      </a:r>
                      <a:endParaRPr lang="fr-FR" sz="1200" dirty="0"/>
                    </a:p>
                  </a:txBody>
                  <a:tcPr/>
                </a:tc>
              </a:tr>
              <a:tr h="773772">
                <a:tc>
                  <a:txBody>
                    <a:bodyPr/>
                    <a:lstStyle/>
                    <a:p>
                      <a:r>
                        <a:rPr lang="fr-FR" sz="1200" b="1" dirty="0" smtClean="0">
                          <a:latin typeface="Times New Roman" pitchFamily="18" charset="0"/>
                          <a:cs typeface="Times New Roman" pitchFamily="18" charset="0"/>
                        </a:rPr>
                        <a:t>Reconstruction</a:t>
                      </a:r>
                      <a:endParaRPr lang="fr-FR" sz="1200" dirty="0"/>
                    </a:p>
                  </a:txBody>
                  <a:tcPr/>
                </a:tc>
                <a:tc>
                  <a:txBody>
                    <a:bodyPr/>
                    <a:lstStyle/>
                    <a:p>
                      <a:r>
                        <a:rPr lang="fr-FR" sz="1200" dirty="0" smtClean="0">
                          <a:latin typeface="Times New Roman" pitchFamily="18" charset="0"/>
                          <a:cs typeface="Times New Roman" pitchFamily="18" charset="0"/>
                        </a:rPr>
                        <a:t>La reconstruction signifie en général une rénovation à l'identique. On détruit un bâtiment pour reconstruire le même parce qu'il est trop dégradé pour être réhabilité</a:t>
                      </a:r>
                      <a:endParaRPr lang="fr-FR" sz="1200" dirty="0"/>
                    </a:p>
                  </a:txBody>
                  <a:tcPr/>
                </a:tc>
                <a:tc>
                  <a:txBody>
                    <a:bodyPr/>
                    <a:lstStyle/>
                    <a:p>
                      <a:r>
                        <a:rPr lang="fr-FR" sz="1200" dirty="0" smtClean="0">
                          <a:latin typeface="Times New Roman" pitchFamily="18" charset="0"/>
                          <a:cs typeface="Times New Roman" pitchFamily="18" charset="0"/>
                        </a:rPr>
                        <a:t>Reconstruire </a:t>
                      </a:r>
                      <a:r>
                        <a:rPr lang="fr-FR" sz="1200" dirty="0" err="1" smtClean="0">
                          <a:latin typeface="Times New Roman" pitchFamily="18" charset="0"/>
                          <a:cs typeface="Times New Roman" pitchFamily="18" charset="0"/>
                        </a:rPr>
                        <a:t>Varosha</a:t>
                      </a:r>
                      <a:r>
                        <a:rPr lang="fr-FR" sz="1200" dirty="0" smtClean="0">
                          <a:latin typeface="Times New Roman" pitchFamily="18" charset="0"/>
                          <a:cs typeface="Times New Roman" pitchFamily="18" charset="0"/>
                        </a:rPr>
                        <a:t> en Turquie </a:t>
                      </a:r>
                      <a:endParaRPr lang="fr-FR" sz="1200" dirty="0"/>
                    </a:p>
                  </a:txBody>
                  <a:tcPr/>
                </a:tc>
              </a:tr>
              <a:tr h="601823">
                <a:tc>
                  <a:txBody>
                    <a:bodyPr/>
                    <a:lstStyle/>
                    <a:p>
                      <a:r>
                        <a:rPr lang="fr-FR" sz="1200" b="1" dirty="0" smtClean="0">
                          <a:latin typeface="Times New Roman" pitchFamily="18" charset="0"/>
                          <a:cs typeface="Times New Roman" pitchFamily="18" charset="0"/>
                        </a:rPr>
                        <a:t>Extension</a:t>
                      </a:r>
                      <a:endParaRPr lang="fr-FR" sz="1200" dirty="0"/>
                    </a:p>
                  </a:txBody>
                  <a:tcPr/>
                </a:tc>
                <a:tc>
                  <a:txBody>
                    <a:bodyPr/>
                    <a:lstStyle/>
                    <a:p>
                      <a:r>
                        <a:rPr lang="fr-FR" sz="1200" dirty="0" smtClean="0">
                          <a:latin typeface="Times New Roman" pitchFamily="18" charset="0"/>
                          <a:cs typeface="Times New Roman" pitchFamily="18" charset="0"/>
                        </a:rPr>
                        <a:t>Elle s’applique à des secteurs non urbanisés et qui sont destinées par le plan d’urbanisme à une urbanisation future</a:t>
                      </a:r>
                      <a:endParaRPr lang="fr-FR" sz="1200" dirty="0"/>
                    </a:p>
                  </a:txBody>
                  <a:tcPr/>
                </a:tc>
                <a:tc>
                  <a:txBody>
                    <a:bodyPr/>
                    <a:lstStyle/>
                    <a:p>
                      <a:r>
                        <a:rPr lang="fr-FR" sz="1200" dirty="0" smtClean="0">
                          <a:latin typeface="Times New Roman" pitchFamily="18" charset="0"/>
                          <a:cs typeface="Times New Roman" pitchFamily="18" charset="0"/>
                        </a:rPr>
                        <a:t>L’extension urbaine de la plus grande mégapole du monde à Tokyo</a:t>
                      </a:r>
                      <a:endParaRPr lang="fr-FR" sz="1200" dirty="0"/>
                    </a:p>
                  </a:txBody>
                  <a:tcPr/>
                </a:tc>
              </a:tr>
            </a:tbl>
          </a:graphicData>
        </a:graphic>
      </p:graphicFrame>
    </p:spTree>
    <p:extLst>
      <p:ext uri="{BB962C8B-B14F-4D97-AF65-F5344CB8AC3E}">
        <p14:creationId xmlns:p14="http://schemas.microsoft.com/office/powerpoint/2010/main" val="276120209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 13"/>
          <p:cNvPicPr>
            <a:picLocks noChangeAspect="1"/>
          </p:cNvPicPr>
          <p:nvPr/>
        </p:nvPicPr>
        <p:blipFill rotWithShape="1">
          <a:blip r:embed="rId2">
            <a:extLst>
              <a:ext uri="{28A0092B-C50C-407E-A947-70E740481C1C}">
                <a14:useLocalDpi xmlns:a14="http://schemas.microsoft.com/office/drawing/2010/main" val="0"/>
              </a:ext>
            </a:extLst>
          </a:blip>
          <a:srcRect l="16427" t="19165" b="36184"/>
          <a:stretch/>
        </p:blipFill>
        <p:spPr>
          <a:xfrm rot="16200000">
            <a:off x="-2854466" y="2851938"/>
            <a:ext cx="6858002" cy="1149070"/>
          </a:xfrm>
          <a:prstGeom prst="rect">
            <a:avLst/>
          </a:prstGeom>
        </p:spPr>
      </p:pic>
      <p:sp>
        <p:nvSpPr>
          <p:cNvPr id="4" name="Rectangle 3"/>
          <p:cNvSpPr/>
          <p:nvPr/>
        </p:nvSpPr>
        <p:spPr>
          <a:xfrm>
            <a:off x="467544" y="173831"/>
            <a:ext cx="8352928" cy="461665"/>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r-FR"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Enjeux </a:t>
            </a:r>
            <a:r>
              <a:rPr lang="fr-FR"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et limites dans le renouvellement </a:t>
            </a:r>
            <a:r>
              <a:rPr lang="fr-FR"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urbain </a:t>
            </a:r>
          </a:p>
        </p:txBody>
      </p:sp>
      <p:sp>
        <p:nvSpPr>
          <p:cNvPr id="2" name="Rectangle 1"/>
          <p:cNvSpPr/>
          <p:nvPr/>
        </p:nvSpPr>
        <p:spPr>
          <a:xfrm>
            <a:off x="447684" y="716901"/>
            <a:ext cx="8028384" cy="400110"/>
          </a:xfrm>
          <a:prstGeom prst="rect">
            <a:avLst/>
          </a:prstGeom>
        </p:spPr>
        <p:txBody>
          <a:bodyPr wrap="square">
            <a:spAutoFit/>
          </a:bodyPr>
          <a:lstStyle/>
          <a:p>
            <a:r>
              <a:rPr lang="fr-FR" sz="2000" dirty="0" smtClean="0">
                <a:latin typeface="Times New Roman" pitchFamily="18" charset="0"/>
                <a:cs typeface="Times New Roman" pitchFamily="18" charset="0"/>
              </a:rPr>
              <a:t>Le renouvellement urbain pose un </a:t>
            </a:r>
            <a:r>
              <a:rPr lang="fr-FR" sz="2000" dirty="0">
                <a:latin typeface="Times New Roman" pitchFamily="18" charset="0"/>
                <a:cs typeface="Times New Roman" pitchFamily="18" charset="0"/>
              </a:rPr>
              <a:t>certain nombre d’enjeux spécifiques </a:t>
            </a:r>
          </a:p>
        </p:txBody>
      </p:sp>
      <p:graphicFrame>
        <p:nvGraphicFramePr>
          <p:cNvPr id="15" name="Diagramme 14"/>
          <p:cNvGraphicFramePr/>
          <p:nvPr>
            <p:extLst>
              <p:ext uri="{D42A27DB-BD31-4B8C-83A1-F6EECF244321}">
                <p14:modId xmlns:p14="http://schemas.microsoft.com/office/powerpoint/2010/main" val="3480479514"/>
              </p:ext>
            </p:extLst>
          </p:nvPr>
        </p:nvGraphicFramePr>
        <p:xfrm>
          <a:off x="693241" y="1230522"/>
          <a:ext cx="7901533" cy="55172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6728412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p:cNvPicPr>
            <a:picLocks noChangeAspect="1"/>
          </p:cNvPicPr>
          <p:nvPr/>
        </p:nvPicPr>
        <p:blipFill rotWithShape="1">
          <a:blip r:embed="rId2">
            <a:extLst>
              <a:ext uri="{28A0092B-C50C-407E-A947-70E740481C1C}">
                <a14:useLocalDpi xmlns:a14="http://schemas.microsoft.com/office/drawing/2010/main" val="0"/>
              </a:ext>
            </a:extLst>
          </a:blip>
          <a:srcRect l="3151" t="21024" b="27093"/>
          <a:stretch/>
        </p:blipFill>
        <p:spPr>
          <a:xfrm rot="16200000">
            <a:off x="-2763181" y="2763178"/>
            <a:ext cx="6858003" cy="1331639"/>
          </a:xfrm>
          <a:prstGeom prst="rect">
            <a:avLst/>
          </a:prstGeom>
        </p:spPr>
      </p:pic>
      <p:sp>
        <p:nvSpPr>
          <p:cNvPr id="14" name="Rectangle 13"/>
          <p:cNvSpPr/>
          <p:nvPr/>
        </p:nvSpPr>
        <p:spPr>
          <a:xfrm>
            <a:off x="665820" y="260648"/>
            <a:ext cx="7506580" cy="707886"/>
          </a:xfrm>
          <a:prstGeom prst="rect">
            <a:avLst/>
          </a:prstGeom>
        </p:spPr>
        <p:txBody>
          <a:bodyPr wrap="square">
            <a:spAutoFit/>
          </a:bodyPr>
          <a:lstStyle/>
          <a:p>
            <a:r>
              <a:rPr lang="fr-FR" sz="2000" dirty="0">
                <a:latin typeface="Times New Roman" pitchFamily="18" charset="0"/>
                <a:cs typeface="Times New Roman" pitchFamily="18" charset="0"/>
              </a:rPr>
              <a:t>Les critères qui entrent en jeu dans le renouvellement sont multiples, ils peuvent être subjectifs et suggérés </a:t>
            </a:r>
          </a:p>
        </p:txBody>
      </p:sp>
      <p:graphicFrame>
        <p:nvGraphicFramePr>
          <p:cNvPr id="17" name="Diagramme 16"/>
          <p:cNvGraphicFramePr/>
          <p:nvPr>
            <p:extLst>
              <p:ext uri="{D42A27DB-BD31-4B8C-83A1-F6EECF244321}">
                <p14:modId xmlns:p14="http://schemas.microsoft.com/office/powerpoint/2010/main" val="3018707946"/>
              </p:ext>
            </p:extLst>
          </p:nvPr>
        </p:nvGraphicFramePr>
        <p:xfrm>
          <a:off x="1343295" y="1340768"/>
          <a:ext cx="6829105" cy="4896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014514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1072" y="173831"/>
            <a:ext cx="8352928" cy="523220"/>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r-FR"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Conclusion de la partie théorique</a:t>
            </a:r>
            <a:endParaRPr lang="fr-F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5" name="Rectangle 4"/>
          <p:cNvSpPr/>
          <p:nvPr/>
        </p:nvSpPr>
        <p:spPr>
          <a:xfrm>
            <a:off x="193009" y="1196752"/>
            <a:ext cx="7979391" cy="1569660"/>
          </a:xfrm>
          <a:prstGeom prst="rect">
            <a:avLst/>
          </a:prstGeom>
        </p:spPr>
        <p:txBody>
          <a:bodyPr wrap="square">
            <a:spAutoFit/>
          </a:bodyPr>
          <a:lstStyle/>
          <a:p>
            <a:pPr algn="just"/>
            <a:r>
              <a:rPr lang="fr-FR" sz="2400" dirty="0">
                <a:latin typeface="Times New Roman" pitchFamily="18" charset="0"/>
                <a:cs typeface="Times New Roman" pitchFamily="18" charset="0"/>
              </a:rPr>
              <a:t>Les projets urbains de renouvellement concernent des territoires ou des sites urbains existants pour lesquels la «</a:t>
            </a:r>
            <a:r>
              <a:rPr lang="fr-FR" sz="2400" b="1" dirty="0">
                <a:latin typeface="Times New Roman" pitchFamily="18" charset="0"/>
                <a:cs typeface="Times New Roman" pitchFamily="18" charset="0"/>
              </a:rPr>
              <a:t>transformation</a:t>
            </a:r>
            <a:r>
              <a:rPr lang="fr-FR" sz="2400" dirty="0">
                <a:latin typeface="Times New Roman" pitchFamily="18" charset="0"/>
                <a:cs typeface="Times New Roman" pitchFamily="18" charset="0"/>
              </a:rPr>
              <a:t>» d’une partie significative du tissu existant s’avère </a:t>
            </a:r>
            <a:r>
              <a:rPr lang="fr-FR" sz="2400" b="1" dirty="0">
                <a:latin typeface="Times New Roman" pitchFamily="18" charset="0"/>
                <a:cs typeface="Times New Roman" pitchFamily="18" charset="0"/>
              </a:rPr>
              <a:t>nécessaire</a:t>
            </a:r>
          </a:p>
        </p:txBody>
      </p:sp>
      <p:sp>
        <p:nvSpPr>
          <p:cNvPr id="6" name="Rectangle 5"/>
          <p:cNvSpPr/>
          <p:nvPr/>
        </p:nvSpPr>
        <p:spPr>
          <a:xfrm>
            <a:off x="193009" y="2633183"/>
            <a:ext cx="7979391" cy="3416320"/>
          </a:xfrm>
          <a:prstGeom prst="rect">
            <a:avLst/>
          </a:prstGeom>
        </p:spPr>
        <p:txBody>
          <a:bodyPr wrap="square">
            <a:spAutoFit/>
          </a:bodyPr>
          <a:lstStyle/>
          <a:p>
            <a:pPr algn="just"/>
            <a:r>
              <a:rPr lang="fr-FR" sz="2400" dirty="0" smtClean="0">
                <a:latin typeface="Times New Roman" pitchFamily="18" charset="0"/>
                <a:cs typeface="Times New Roman" pitchFamily="18" charset="0"/>
              </a:rPr>
              <a:t>Mais ce qu’il parait que </a:t>
            </a:r>
            <a:r>
              <a:rPr lang="fr-FR" sz="2400" b="1" dirty="0" smtClean="0">
                <a:latin typeface="Times New Roman" pitchFamily="18" charset="0"/>
                <a:cs typeface="Times New Roman" pitchFamily="18" charset="0"/>
              </a:rPr>
              <a:t>la complexité </a:t>
            </a:r>
            <a:r>
              <a:rPr lang="fr-FR" sz="2400" dirty="0" smtClean="0">
                <a:latin typeface="Times New Roman" pitchFamily="18" charset="0"/>
                <a:cs typeface="Times New Roman" pitchFamily="18" charset="0"/>
              </a:rPr>
              <a:t>de la mise en œuvre de ces actions a plusieurs </a:t>
            </a:r>
            <a:r>
              <a:rPr lang="fr-FR" sz="2400" b="1" dirty="0" smtClean="0">
                <a:latin typeface="Times New Roman" pitchFamily="18" charset="0"/>
                <a:cs typeface="Times New Roman" pitchFamily="18" charset="0"/>
              </a:rPr>
              <a:t>facteurs exogènes </a:t>
            </a:r>
            <a:r>
              <a:rPr lang="fr-FR" sz="2400" dirty="0" smtClean="0">
                <a:latin typeface="Times New Roman" pitchFamily="18" charset="0"/>
                <a:cs typeface="Times New Roman" pitchFamily="18" charset="0"/>
              </a:rPr>
              <a:t>qui la freinent, car penser à un renouvellement sans avoir préparer </a:t>
            </a:r>
            <a:r>
              <a:rPr lang="fr-FR" sz="2400" b="1" dirty="0" smtClean="0">
                <a:latin typeface="Times New Roman" pitchFamily="18" charset="0"/>
                <a:cs typeface="Times New Roman" pitchFamily="18" charset="0"/>
              </a:rPr>
              <a:t>les appui </a:t>
            </a:r>
            <a:r>
              <a:rPr lang="fr-FR" sz="2400" dirty="0" smtClean="0">
                <a:latin typeface="Times New Roman" pitchFamily="18" charset="0"/>
                <a:cs typeface="Times New Roman" pitchFamily="18" charset="0"/>
              </a:rPr>
              <a:t>qui le favorise sur le site d’intervention posent un grand problème dans </a:t>
            </a:r>
            <a:r>
              <a:rPr lang="fr-FR" sz="2400" b="1" dirty="0" smtClean="0">
                <a:latin typeface="Times New Roman" pitchFamily="18" charset="0"/>
                <a:cs typeface="Times New Roman" pitchFamily="18" charset="0"/>
              </a:rPr>
              <a:t>la démarche </a:t>
            </a:r>
            <a:r>
              <a:rPr lang="fr-FR" sz="2400" dirty="0" smtClean="0">
                <a:latin typeface="Times New Roman" pitchFamily="18" charset="0"/>
                <a:cs typeface="Times New Roman" pitchFamily="18" charset="0"/>
              </a:rPr>
              <a:t>vue la législation urbaine spécifique à chaque pays ; donc </a:t>
            </a:r>
            <a:r>
              <a:rPr lang="fr-FR" sz="2400" b="1" dirty="0" smtClean="0">
                <a:latin typeface="Times New Roman" pitchFamily="18" charset="0"/>
                <a:cs typeface="Times New Roman" pitchFamily="18" charset="0"/>
              </a:rPr>
              <a:t>le succès ou l’échec </a:t>
            </a:r>
            <a:r>
              <a:rPr lang="fr-FR" sz="2400" dirty="0" smtClean="0">
                <a:latin typeface="Times New Roman" pitchFamily="18" charset="0"/>
                <a:cs typeface="Times New Roman" pitchFamily="18" charset="0"/>
              </a:rPr>
              <a:t>de ce genre d’opération est relatif au dispositif législatif qui va l’encadrer, effectivement, c’est ce que nous allons expliquer dans le chapitre suivant.</a:t>
            </a:r>
            <a:endParaRPr lang="fr-FR" sz="2400" dirty="0">
              <a:latin typeface="Times New Roman" pitchFamily="18" charset="0"/>
              <a:cs typeface="Times New Roman" pitchFamily="18" charset="0"/>
            </a:endParaRPr>
          </a:p>
        </p:txBody>
      </p:sp>
    </p:spTree>
    <p:extLst>
      <p:ext uri="{BB962C8B-B14F-4D97-AF65-F5344CB8AC3E}">
        <p14:creationId xmlns:p14="http://schemas.microsoft.com/office/powerpoint/2010/main" val="15973573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63688" y="2735529"/>
            <a:ext cx="4968552" cy="1323439"/>
          </a:xfrm>
          <a:prstGeom prst="rect">
            <a:avLst/>
          </a:prstGeom>
        </p:spPr>
        <p:txBody>
          <a:bodyPr wrap="square">
            <a:spAutoFit/>
          </a:bodyPr>
          <a:lstStyle/>
          <a:p>
            <a:pPr algn="ctr"/>
            <a:r>
              <a:rPr lang="fr-FR" sz="4000" b="1" i="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TROISIEME </a:t>
            </a:r>
            <a:r>
              <a:rPr lang="fr-FR" sz="4000" b="1" i="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PARTIE:</a:t>
            </a:r>
            <a:endParaRPr lang="fr-FR" sz="4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pPr algn="ctr"/>
            <a:r>
              <a:rPr lang="fr-FR" sz="4000" b="1" i="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Législation </a:t>
            </a:r>
            <a:endParaRPr lang="fr-FR" sz="4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extLst>
      <p:ext uri="{BB962C8B-B14F-4D97-AF65-F5344CB8AC3E}">
        <p14:creationId xmlns:p14="http://schemas.microsoft.com/office/powerpoint/2010/main" val="24939138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7544" y="980728"/>
            <a:ext cx="7632848" cy="2308324"/>
          </a:xfrm>
          <a:prstGeom prst="rect">
            <a:avLst/>
          </a:prstGeom>
        </p:spPr>
        <p:txBody>
          <a:bodyPr wrap="square">
            <a:spAutoFit/>
          </a:bodyPr>
          <a:lstStyle/>
          <a:p>
            <a:r>
              <a:rPr lang="fr-FR" dirty="0">
                <a:latin typeface="Times New Roman" pitchFamily="18" charset="0"/>
                <a:cs typeface="Times New Roman" pitchFamily="18" charset="0"/>
              </a:rPr>
              <a:t>Le Décret </a:t>
            </a:r>
            <a:r>
              <a:rPr lang="fr-FR" dirty="0" smtClean="0">
                <a:latin typeface="Times New Roman" pitchFamily="18" charset="0"/>
                <a:cs typeface="Times New Roman" pitchFamily="18" charset="0"/>
              </a:rPr>
              <a:t> n°83-684  du </a:t>
            </a:r>
            <a:r>
              <a:rPr lang="fr-FR" dirty="0">
                <a:latin typeface="Times New Roman" pitchFamily="18" charset="0"/>
                <a:cs typeface="Times New Roman" pitchFamily="18" charset="0"/>
              </a:rPr>
              <a:t>26 Novembre 1983, notamment les dispositions de son article, ont défini quatre (04) types d’opérations et qui comprennent des actions suivantes</a:t>
            </a:r>
            <a:r>
              <a:rPr lang="fr-FR" dirty="0" smtClean="0">
                <a:latin typeface="Times New Roman" pitchFamily="18" charset="0"/>
                <a:cs typeface="Times New Roman" pitchFamily="18" charset="0"/>
              </a:rPr>
              <a:t>:</a:t>
            </a:r>
          </a:p>
          <a:p>
            <a:endParaRPr lang="fr-FR" dirty="0">
              <a:latin typeface="Times New Roman" pitchFamily="18" charset="0"/>
              <a:cs typeface="Times New Roman" pitchFamily="18" charset="0"/>
            </a:endParaRPr>
          </a:p>
          <a:p>
            <a:r>
              <a:rPr lang="fr-FR" dirty="0">
                <a:latin typeface="Times New Roman" pitchFamily="18" charset="0"/>
                <a:cs typeface="Times New Roman" pitchFamily="18" charset="0"/>
              </a:rPr>
              <a:t>a. La restructuration </a:t>
            </a:r>
          </a:p>
          <a:p>
            <a:r>
              <a:rPr lang="fr-FR" dirty="0">
                <a:latin typeface="Times New Roman" pitchFamily="18" charset="0"/>
                <a:cs typeface="Times New Roman" pitchFamily="18" charset="0"/>
              </a:rPr>
              <a:t>b. La rénovation </a:t>
            </a:r>
          </a:p>
          <a:p>
            <a:r>
              <a:rPr lang="fr-FR" dirty="0">
                <a:latin typeface="Times New Roman" pitchFamily="18" charset="0"/>
                <a:cs typeface="Times New Roman" pitchFamily="18" charset="0"/>
              </a:rPr>
              <a:t>c. La réhabilitation </a:t>
            </a:r>
          </a:p>
          <a:p>
            <a:r>
              <a:rPr lang="fr-FR" dirty="0">
                <a:latin typeface="Times New Roman" pitchFamily="18" charset="0"/>
                <a:cs typeface="Times New Roman" pitchFamily="18" charset="0"/>
              </a:rPr>
              <a:t>d. La restauration </a:t>
            </a:r>
          </a:p>
        </p:txBody>
      </p:sp>
      <p:sp>
        <p:nvSpPr>
          <p:cNvPr id="6" name="Rectangle à coins arrondis 5"/>
          <p:cNvSpPr/>
          <p:nvPr/>
        </p:nvSpPr>
        <p:spPr>
          <a:xfrm>
            <a:off x="1547664" y="1031515"/>
            <a:ext cx="936105" cy="288032"/>
          </a:xfrm>
          <a:prstGeom prst="roundRect">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fr-FR"/>
          </a:p>
        </p:txBody>
      </p:sp>
      <p:sp>
        <p:nvSpPr>
          <p:cNvPr id="7" name="Rectangle 6"/>
          <p:cNvSpPr/>
          <p:nvPr/>
        </p:nvSpPr>
        <p:spPr>
          <a:xfrm>
            <a:off x="755576" y="2121823"/>
            <a:ext cx="1728193" cy="1167229"/>
          </a:xfrm>
          <a:prstGeom prst="rect">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10" name="Rectangle 9"/>
          <p:cNvSpPr/>
          <p:nvPr/>
        </p:nvSpPr>
        <p:spPr>
          <a:xfrm>
            <a:off x="2771800" y="2121823"/>
            <a:ext cx="3960440" cy="359402"/>
          </a:xfrm>
          <a:prstGeom prst="rect">
            <a:avLst/>
          </a:prstGeom>
          <a:noFill/>
        </p:spPr>
        <p:style>
          <a:lnRef idx="2">
            <a:schemeClr val="dk1"/>
          </a:lnRef>
          <a:fillRef idx="1">
            <a:schemeClr val="lt1"/>
          </a:fillRef>
          <a:effectRef idx="0">
            <a:schemeClr val="dk1"/>
          </a:effectRef>
          <a:fontRef idx="minor">
            <a:schemeClr val="dk1"/>
          </a:fontRef>
        </p:style>
        <p:txBody>
          <a:bodyPr rtlCol="0" anchor="ctr"/>
          <a:lstStyle/>
          <a:p>
            <a:r>
              <a:rPr lang="fr-FR" sz="1600" dirty="0" smtClean="0">
                <a:latin typeface="Times New Roman" pitchFamily="18" charset="0"/>
                <a:cs typeface="Times New Roman" pitchFamily="18" charset="0"/>
              </a:rPr>
              <a:t>qui </a:t>
            </a:r>
            <a:r>
              <a:rPr lang="fr-FR" sz="1600" dirty="0">
                <a:latin typeface="Times New Roman" pitchFamily="18" charset="0"/>
                <a:cs typeface="Times New Roman" pitchFamily="18" charset="0"/>
              </a:rPr>
              <a:t>ne s’adaptent pas aux fonctions urbaines</a:t>
            </a:r>
          </a:p>
        </p:txBody>
      </p:sp>
      <p:sp>
        <p:nvSpPr>
          <p:cNvPr id="11" name="Rectangle 10"/>
          <p:cNvSpPr/>
          <p:nvPr/>
        </p:nvSpPr>
        <p:spPr>
          <a:xfrm>
            <a:off x="2771800" y="2536160"/>
            <a:ext cx="5328592" cy="338554"/>
          </a:xfrm>
          <a:prstGeom prst="rect">
            <a:avLst/>
          </a:prstGeom>
          <a:noFill/>
        </p:spPr>
        <p:style>
          <a:lnRef idx="2">
            <a:schemeClr val="dk1"/>
          </a:lnRef>
          <a:fillRef idx="1">
            <a:schemeClr val="lt1"/>
          </a:fillRef>
          <a:effectRef idx="0">
            <a:schemeClr val="dk1"/>
          </a:effectRef>
          <a:fontRef idx="minor">
            <a:schemeClr val="dk1"/>
          </a:fontRef>
        </p:style>
        <p:txBody>
          <a:bodyPr wrap="square">
            <a:spAutoFit/>
          </a:bodyPr>
          <a:lstStyle/>
          <a:p>
            <a:r>
              <a:rPr lang="fr-FR" sz="1600" dirty="0" smtClean="0">
                <a:latin typeface="Times New Roman" pitchFamily="18" charset="0"/>
                <a:cs typeface="Times New Roman" pitchFamily="18" charset="0"/>
              </a:rPr>
              <a:t>qui </a:t>
            </a:r>
            <a:r>
              <a:rPr lang="fr-FR" sz="1600" dirty="0">
                <a:latin typeface="Times New Roman" pitchFamily="18" charset="0"/>
                <a:cs typeface="Times New Roman" pitchFamily="18" charset="0"/>
              </a:rPr>
              <a:t>ne réunissant pas les conditions d’hygiène et de </a:t>
            </a:r>
            <a:r>
              <a:rPr lang="fr-FR" sz="1600" dirty="0" smtClean="0">
                <a:latin typeface="Times New Roman" pitchFamily="18" charset="0"/>
                <a:cs typeface="Times New Roman" pitchFamily="18" charset="0"/>
              </a:rPr>
              <a:t>salubrité</a:t>
            </a:r>
            <a:endParaRPr lang="fr-FR" sz="1600" dirty="0">
              <a:latin typeface="Times New Roman" pitchFamily="18" charset="0"/>
              <a:cs typeface="Times New Roman" pitchFamily="18" charset="0"/>
            </a:endParaRPr>
          </a:p>
        </p:txBody>
      </p:sp>
      <p:sp>
        <p:nvSpPr>
          <p:cNvPr id="12" name="Rectangle 11"/>
          <p:cNvSpPr/>
          <p:nvPr/>
        </p:nvSpPr>
        <p:spPr>
          <a:xfrm>
            <a:off x="2771800" y="2947577"/>
            <a:ext cx="5328592" cy="338554"/>
          </a:xfrm>
          <a:prstGeom prst="rect">
            <a:avLst/>
          </a:prstGeom>
          <a:noFill/>
        </p:spPr>
        <p:style>
          <a:lnRef idx="2">
            <a:schemeClr val="dk1"/>
          </a:lnRef>
          <a:fillRef idx="1">
            <a:schemeClr val="lt1"/>
          </a:fillRef>
          <a:effectRef idx="0">
            <a:schemeClr val="dk1"/>
          </a:effectRef>
          <a:fontRef idx="minor">
            <a:schemeClr val="dk1"/>
          </a:fontRef>
        </p:style>
        <p:txBody>
          <a:bodyPr wrap="square">
            <a:spAutoFit/>
          </a:bodyPr>
          <a:lstStyle/>
          <a:p>
            <a:r>
              <a:rPr lang="fr-FR" sz="1600" dirty="0" smtClean="0">
                <a:latin typeface="Times New Roman" pitchFamily="18" charset="0"/>
                <a:cs typeface="Times New Roman" pitchFamily="18" charset="0"/>
              </a:rPr>
              <a:t>dont </a:t>
            </a:r>
            <a:r>
              <a:rPr lang="fr-FR" sz="1600" dirty="0">
                <a:latin typeface="Times New Roman" pitchFamily="18" charset="0"/>
                <a:cs typeface="Times New Roman" pitchFamily="18" charset="0"/>
              </a:rPr>
              <a:t>les constructions sont vétustes</a:t>
            </a:r>
          </a:p>
        </p:txBody>
      </p:sp>
      <p:sp>
        <p:nvSpPr>
          <p:cNvPr id="13" name="Ellipse 12"/>
          <p:cNvSpPr/>
          <p:nvPr/>
        </p:nvSpPr>
        <p:spPr>
          <a:xfrm>
            <a:off x="1385646" y="1574988"/>
            <a:ext cx="1260140" cy="541525"/>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r>
              <a:rPr lang="fr-FR" sz="1600" dirty="0">
                <a:latin typeface="Times New Roman" pitchFamily="18" charset="0"/>
                <a:cs typeface="Times New Roman" pitchFamily="18" charset="0"/>
              </a:rPr>
              <a:t>A</a:t>
            </a:r>
            <a:r>
              <a:rPr lang="fr-FR" sz="1600" dirty="0" smtClean="0">
                <a:latin typeface="Times New Roman" pitchFamily="18" charset="0"/>
                <a:cs typeface="Times New Roman" pitchFamily="18" charset="0"/>
              </a:rPr>
              <a:t>ctions</a:t>
            </a:r>
            <a:endParaRPr lang="fr-FR" sz="1600" dirty="0">
              <a:latin typeface="Times New Roman" pitchFamily="18" charset="0"/>
              <a:cs typeface="Times New Roman" pitchFamily="18" charset="0"/>
            </a:endParaRPr>
          </a:p>
        </p:txBody>
      </p:sp>
      <p:sp>
        <p:nvSpPr>
          <p:cNvPr id="14" name="Ellipse 13"/>
          <p:cNvSpPr/>
          <p:nvPr/>
        </p:nvSpPr>
        <p:spPr>
          <a:xfrm>
            <a:off x="3563888" y="1574989"/>
            <a:ext cx="2160240" cy="541525"/>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r>
              <a:rPr lang="fr-FR" sz="1600" dirty="0">
                <a:latin typeface="Times New Roman" pitchFamily="18" charset="0"/>
                <a:cs typeface="Times New Roman" pitchFamily="18" charset="0"/>
              </a:rPr>
              <a:t>A</a:t>
            </a:r>
            <a:r>
              <a:rPr lang="fr-FR" sz="1600" dirty="0" smtClean="0">
                <a:latin typeface="Times New Roman" pitchFamily="18" charset="0"/>
                <a:cs typeface="Times New Roman" pitchFamily="18" charset="0"/>
              </a:rPr>
              <a:t>gglomérations</a:t>
            </a:r>
            <a:endParaRPr lang="fr-FR" sz="1600" dirty="0">
              <a:latin typeface="Times New Roman" pitchFamily="18" charset="0"/>
              <a:cs typeface="Times New Roman" pitchFamily="18" charset="0"/>
            </a:endParaRPr>
          </a:p>
        </p:txBody>
      </p:sp>
      <p:cxnSp>
        <p:nvCxnSpPr>
          <p:cNvPr id="16" name="Connecteur droit avec flèche 15"/>
          <p:cNvCxnSpPr/>
          <p:nvPr/>
        </p:nvCxnSpPr>
        <p:spPr>
          <a:xfrm flipH="1">
            <a:off x="1009866" y="3313970"/>
            <a:ext cx="1" cy="698741"/>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7" name="Ellipse 16"/>
          <p:cNvSpPr/>
          <p:nvPr/>
        </p:nvSpPr>
        <p:spPr>
          <a:xfrm>
            <a:off x="413538" y="4016177"/>
            <a:ext cx="1260140" cy="541525"/>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r>
              <a:rPr lang="fr-FR" sz="2800" dirty="0"/>
              <a:t>PUD</a:t>
            </a:r>
            <a:endParaRPr lang="fr-FR" sz="1600" dirty="0">
              <a:latin typeface="Times New Roman" pitchFamily="18" charset="0"/>
              <a:cs typeface="Times New Roman" pitchFamily="18" charset="0"/>
            </a:endParaRPr>
          </a:p>
        </p:txBody>
      </p:sp>
      <p:cxnSp>
        <p:nvCxnSpPr>
          <p:cNvPr id="18" name="Connecteur droit avec flèche 17"/>
          <p:cNvCxnSpPr/>
          <p:nvPr/>
        </p:nvCxnSpPr>
        <p:spPr>
          <a:xfrm>
            <a:off x="2141730" y="3286131"/>
            <a:ext cx="0" cy="136700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20" name="Ellipse 19"/>
          <p:cNvSpPr/>
          <p:nvPr/>
        </p:nvSpPr>
        <p:spPr>
          <a:xfrm>
            <a:off x="413538" y="4653137"/>
            <a:ext cx="3870430" cy="703688"/>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r>
              <a:rPr lang="fr-FR" sz="1600" dirty="0">
                <a:latin typeface="Times New Roman" pitchFamily="18" charset="0"/>
                <a:cs typeface="Times New Roman" pitchFamily="18" charset="0"/>
              </a:rPr>
              <a:t>A</a:t>
            </a:r>
            <a:r>
              <a:rPr lang="fr-FR" sz="1600" dirty="0" smtClean="0">
                <a:latin typeface="Times New Roman" pitchFamily="18" charset="0"/>
                <a:cs typeface="Times New Roman" pitchFamily="18" charset="0"/>
              </a:rPr>
              <a:t>rrêté </a:t>
            </a:r>
            <a:r>
              <a:rPr lang="fr-FR" sz="1600" dirty="0">
                <a:latin typeface="Times New Roman" pitchFamily="18" charset="0"/>
                <a:cs typeface="Times New Roman" pitchFamily="18" charset="0"/>
              </a:rPr>
              <a:t>du ministre de l’habitat et de l’urbanisme</a:t>
            </a:r>
          </a:p>
        </p:txBody>
      </p:sp>
      <p:sp>
        <p:nvSpPr>
          <p:cNvPr id="24" name="Rectangle 23"/>
          <p:cNvSpPr/>
          <p:nvPr/>
        </p:nvSpPr>
        <p:spPr>
          <a:xfrm>
            <a:off x="3006341" y="3691645"/>
            <a:ext cx="1296144" cy="746425"/>
          </a:xfrm>
          <a:prstGeom prst="rect">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fr-FR" sz="1400" dirty="0" smtClean="0">
              <a:latin typeface="Times New Roman" pitchFamily="18" charset="0"/>
              <a:cs typeface="Times New Roman" pitchFamily="18" charset="0"/>
            </a:endParaRPr>
          </a:p>
          <a:p>
            <a:pPr algn="ctr"/>
            <a:r>
              <a:rPr lang="fr-FR" sz="1400" dirty="0" smtClean="0">
                <a:latin typeface="Times New Roman" pitchFamily="18" charset="0"/>
                <a:cs typeface="Times New Roman" pitchFamily="18" charset="0"/>
              </a:rPr>
              <a:t>définir </a:t>
            </a:r>
            <a:r>
              <a:rPr lang="fr-FR" sz="1400" dirty="0">
                <a:latin typeface="Times New Roman" pitchFamily="18" charset="0"/>
                <a:cs typeface="Times New Roman" pitchFamily="18" charset="0"/>
              </a:rPr>
              <a:t>la zone d’intervention</a:t>
            </a:r>
          </a:p>
          <a:p>
            <a:pPr algn="ctr"/>
            <a:endParaRPr lang="fr-FR" dirty="0"/>
          </a:p>
        </p:txBody>
      </p:sp>
      <p:sp>
        <p:nvSpPr>
          <p:cNvPr id="25" name="Ellipse 24"/>
          <p:cNvSpPr/>
          <p:nvPr/>
        </p:nvSpPr>
        <p:spPr>
          <a:xfrm>
            <a:off x="1934707" y="3687626"/>
            <a:ext cx="414046" cy="432048"/>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dirty="0" smtClean="0"/>
              <a:t>2</a:t>
            </a:r>
            <a:endParaRPr lang="fr-FR" dirty="0"/>
          </a:p>
        </p:txBody>
      </p:sp>
      <p:sp>
        <p:nvSpPr>
          <p:cNvPr id="27" name="Ellipse 26"/>
          <p:cNvSpPr/>
          <p:nvPr/>
        </p:nvSpPr>
        <p:spPr>
          <a:xfrm>
            <a:off x="824682" y="3384071"/>
            <a:ext cx="414046" cy="432048"/>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dirty="0" smtClean="0"/>
              <a:t>1</a:t>
            </a:r>
            <a:endParaRPr lang="fr-FR" dirty="0"/>
          </a:p>
        </p:txBody>
      </p:sp>
      <p:cxnSp>
        <p:nvCxnSpPr>
          <p:cNvPr id="35" name="Connecteur droit 34"/>
          <p:cNvCxnSpPr/>
          <p:nvPr/>
        </p:nvCxnSpPr>
        <p:spPr>
          <a:xfrm flipV="1">
            <a:off x="2771800" y="4064857"/>
            <a:ext cx="0" cy="588280"/>
          </a:xfrm>
          <a:prstGeom prst="line">
            <a:avLst/>
          </a:prstGeom>
        </p:spPr>
        <p:style>
          <a:lnRef idx="3">
            <a:schemeClr val="dk1"/>
          </a:lnRef>
          <a:fillRef idx="0">
            <a:schemeClr val="dk1"/>
          </a:fillRef>
          <a:effectRef idx="2">
            <a:schemeClr val="dk1"/>
          </a:effectRef>
          <a:fontRef idx="minor">
            <a:schemeClr val="tx1"/>
          </a:fontRef>
        </p:style>
      </p:cxnSp>
      <p:cxnSp>
        <p:nvCxnSpPr>
          <p:cNvPr id="37" name="Connecteur droit avec flèche 36"/>
          <p:cNvCxnSpPr/>
          <p:nvPr/>
        </p:nvCxnSpPr>
        <p:spPr>
          <a:xfrm>
            <a:off x="2790770" y="4064857"/>
            <a:ext cx="234541"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39" name="Connecteur droit avec flèche 38"/>
          <p:cNvCxnSpPr>
            <a:stCxn id="24" idx="3"/>
          </p:cNvCxnSpPr>
          <p:nvPr/>
        </p:nvCxnSpPr>
        <p:spPr>
          <a:xfrm flipV="1">
            <a:off x="4302485" y="4064857"/>
            <a:ext cx="449535" cy="1"/>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41" name="Rectangle 40"/>
          <p:cNvSpPr/>
          <p:nvPr/>
        </p:nvSpPr>
        <p:spPr>
          <a:xfrm>
            <a:off x="4752020" y="3600095"/>
            <a:ext cx="3348372" cy="220516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fr-FR" sz="1600" dirty="0" smtClean="0">
                <a:latin typeface="Times New Roman" pitchFamily="18" charset="0"/>
                <a:cs typeface="Times New Roman" pitchFamily="18" charset="0"/>
              </a:rPr>
              <a:t>- Le </a:t>
            </a:r>
            <a:r>
              <a:rPr lang="fr-FR" sz="1600" dirty="0">
                <a:latin typeface="Times New Roman" pitchFamily="18" charset="0"/>
                <a:cs typeface="Times New Roman" pitchFamily="18" charset="0"/>
              </a:rPr>
              <a:t>Schéma d’aménagement. </a:t>
            </a:r>
          </a:p>
          <a:p>
            <a:r>
              <a:rPr lang="fr-FR" sz="1600" dirty="0">
                <a:latin typeface="Times New Roman" pitchFamily="18" charset="0"/>
                <a:cs typeface="Times New Roman" pitchFamily="18" charset="0"/>
              </a:rPr>
              <a:t>- Le programme général d’intervention (relogement, utilisation des parties rénovées, etc.…) ;</a:t>
            </a:r>
          </a:p>
          <a:p>
            <a:r>
              <a:rPr lang="fr-FR" sz="1600" dirty="0">
                <a:latin typeface="Times New Roman" pitchFamily="18" charset="0"/>
                <a:cs typeface="Times New Roman" pitchFamily="18" charset="0"/>
              </a:rPr>
              <a:t>- Les programmes d’action dans le cadre des opérations prévues et en matière d’équipement et d’activités artisanales et industrielles.</a:t>
            </a:r>
          </a:p>
          <a:p>
            <a:pPr algn="ctr"/>
            <a:endParaRPr lang="fr-FR" sz="1600" dirty="0">
              <a:latin typeface="Times New Roman" pitchFamily="18" charset="0"/>
              <a:cs typeface="Times New Roman" pitchFamily="18" charset="0"/>
            </a:endParaRPr>
          </a:p>
        </p:txBody>
      </p:sp>
      <p:sp>
        <p:nvSpPr>
          <p:cNvPr id="43" name="Rectangle 42"/>
          <p:cNvSpPr/>
          <p:nvPr/>
        </p:nvSpPr>
        <p:spPr>
          <a:xfrm>
            <a:off x="647564" y="5847655"/>
            <a:ext cx="7992888" cy="923330"/>
          </a:xfrm>
          <a:prstGeom prst="rect">
            <a:avLst/>
          </a:prstGeom>
        </p:spPr>
        <p:txBody>
          <a:bodyPr wrap="square">
            <a:spAutoFit/>
          </a:bodyPr>
          <a:lstStyle/>
          <a:p>
            <a:r>
              <a:rPr lang="fr-FR" b="1" i="1" dirty="0" smtClean="0">
                <a:solidFill>
                  <a:srgbClr val="FF0000"/>
                </a:solidFill>
                <a:latin typeface="Times New Roman" pitchFamily="18" charset="0"/>
                <a:cs typeface="Times New Roman" pitchFamily="18" charset="0"/>
              </a:rPr>
              <a:t>Note n°01: </a:t>
            </a:r>
            <a:r>
              <a:rPr lang="fr-FR" dirty="0" smtClean="0">
                <a:latin typeface="Times New Roman" pitchFamily="18" charset="0"/>
                <a:cs typeface="Times New Roman" pitchFamily="18" charset="0"/>
              </a:rPr>
              <a:t>Mais </a:t>
            </a:r>
            <a:r>
              <a:rPr lang="fr-FR" dirty="0">
                <a:latin typeface="Times New Roman" pitchFamily="18" charset="0"/>
                <a:cs typeface="Times New Roman" pitchFamily="18" charset="0"/>
              </a:rPr>
              <a:t>malheureusement, </a:t>
            </a:r>
            <a:r>
              <a:rPr lang="fr-FR" b="1" dirty="0">
                <a:latin typeface="Times New Roman" pitchFamily="18" charset="0"/>
                <a:cs typeface="Times New Roman" pitchFamily="18" charset="0"/>
              </a:rPr>
              <a:t>les 122 études  </a:t>
            </a:r>
            <a:r>
              <a:rPr lang="fr-FR" dirty="0">
                <a:latin typeface="Times New Roman" pitchFamily="18" charset="0"/>
                <a:cs typeface="Times New Roman" pitchFamily="18" charset="0"/>
              </a:rPr>
              <a:t>d’intervention sur les tissus urbains existants élaborées n’ont pas connu de mise en œuvre, en raison d’absence de mécanismes institutionnel et financier appropriés.</a:t>
            </a:r>
          </a:p>
        </p:txBody>
      </p:sp>
      <p:sp>
        <p:nvSpPr>
          <p:cNvPr id="44" name="Rectangle 43"/>
          <p:cNvSpPr/>
          <p:nvPr/>
        </p:nvSpPr>
        <p:spPr>
          <a:xfrm>
            <a:off x="4025003" y="5847655"/>
            <a:ext cx="1411093" cy="360040"/>
          </a:xfrm>
          <a:prstGeom prst="rect">
            <a:avLst/>
          </a:prstGeom>
          <a:noFill/>
          <a:ln w="12700"/>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26" name="Rectangle 25"/>
          <p:cNvSpPr/>
          <p:nvPr/>
        </p:nvSpPr>
        <p:spPr>
          <a:xfrm>
            <a:off x="892476" y="254010"/>
            <a:ext cx="8352928" cy="400110"/>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r-FR"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Dispositif législatif du </a:t>
            </a:r>
            <a:r>
              <a:rPr lang="fr-FR"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renouvellement en Algérie</a:t>
            </a:r>
          </a:p>
        </p:txBody>
      </p:sp>
    </p:spTree>
    <p:extLst>
      <p:ext uri="{BB962C8B-B14F-4D97-AF65-F5344CB8AC3E}">
        <p14:creationId xmlns:p14="http://schemas.microsoft.com/office/powerpoint/2010/main" val="80355508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9512" y="369237"/>
            <a:ext cx="7344816" cy="4247317"/>
          </a:xfrm>
          <a:prstGeom prst="rect">
            <a:avLst/>
          </a:prstGeom>
        </p:spPr>
        <p:txBody>
          <a:bodyPr wrap="square">
            <a:spAutoFit/>
          </a:bodyPr>
          <a:lstStyle/>
          <a:p>
            <a:pPr algn="just" fontAlgn="base"/>
            <a:r>
              <a:rPr lang="fr-FR" dirty="0">
                <a:latin typeface="Times New Roman" pitchFamily="18" charset="0"/>
                <a:cs typeface="Times New Roman" pitchFamily="18" charset="0"/>
              </a:rPr>
              <a:t>L</a:t>
            </a:r>
            <a:r>
              <a:rPr lang="fr-FR" dirty="0" smtClean="0">
                <a:latin typeface="Times New Roman" pitchFamily="18" charset="0"/>
                <a:cs typeface="Times New Roman" pitchFamily="18" charset="0"/>
              </a:rPr>
              <a:t>a loi  n°06-06  de </a:t>
            </a:r>
            <a:r>
              <a:rPr lang="fr-FR" dirty="0">
                <a:latin typeface="Times New Roman" pitchFamily="18" charset="0"/>
                <a:cs typeface="Times New Roman" pitchFamily="18" charset="0"/>
              </a:rPr>
              <a:t>la </a:t>
            </a:r>
            <a:r>
              <a:rPr lang="fr-FR" dirty="0" smtClean="0">
                <a:latin typeface="Times New Roman" pitchFamily="18" charset="0"/>
                <a:cs typeface="Times New Roman" pitchFamily="18" charset="0"/>
              </a:rPr>
              <a:t>20 Février 2006 portant </a:t>
            </a:r>
            <a:r>
              <a:rPr lang="fr-FR" dirty="0">
                <a:latin typeface="Times New Roman" pitchFamily="18" charset="0"/>
                <a:cs typeface="Times New Roman" pitchFamily="18" charset="0"/>
              </a:rPr>
              <a:t>loi d’orientation de la ville, il semble qu’il existe donc une « vision globale » et un programme d’action.</a:t>
            </a:r>
          </a:p>
          <a:p>
            <a:pPr algn="just" fontAlgn="base"/>
            <a:r>
              <a:rPr lang="fr-FR" dirty="0">
                <a:latin typeface="Times New Roman" pitchFamily="18" charset="0"/>
                <a:cs typeface="Times New Roman" pitchFamily="18" charset="0"/>
              </a:rPr>
              <a:t>Chacune des </a:t>
            </a:r>
            <a:r>
              <a:rPr lang="fr-FR" dirty="0" smtClean="0">
                <a:latin typeface="Times New Roman" pitchFamily="18" charset="0"/>
                <a:cs typeface="Times New Roman" pitchFamily="18" charset="0"/>
              </a:rPr>
              <a:t> </a:t>
            </a:r>
            <a:r>
              <a:rPr lang="fr-FR" dirty="0">
                <a:latin typeface="Times New Roman" pitchFamily="18" charset="0"/>
                <a:cs typeface="Times New Roman" pitchFamily="18" charset="0"/>
              </a:rPr>
              <a:t>actions du programme est  explicitée de manière plus détaillée, et la politique de la ville, consacrée par la loi 06-06, est présentée comme l’une des déclinaisons territoriales du SNAT, visant  à orienter et à coordonner toutes les interventions et particulièrement celles relatives à</a:t>
            </a:r>
            <a:r>
              <a:rPr lang="fr-FR" dirty="0" smtClean="0">
                <a:latin typeface="Times New Roman" pitchFamily="18" charset="0"/>
                <a:cs typeface="Times New Roman" pitchFamily="18" charset="0"/>
              </a:rPr>
              <a:t>:</a:t>
            </a:r>
          </a:p>
          <a:p>
            <a:pPr algn="just" fontAlgn="base"/>
            <a:endParaRPr lang="fr-FR" dirty="0">
              <a:latin typeface="Times New Roman" pitchFamily="18" charset="0"/>
              <a:cs typeface="Times New Roman" pitchFamily="18" charset="0"/>
            </a:endParaRPr>
          </a:p>
          <a:p>
            <a:pPr lvl="0" algn="just" fontAlgn="base"/>
            <a:r>
              <a:rPr lang="fr-FR" dirty="0" smtClean="0">
                <a:latin typeface="Times New Roman" pitchFamily="18" charset="0"/>
                <a:cs typeface="Times New Roman" pitchFamily="18" charset="0"/>
              </a:rPr>
              <a:t>          L’urbanisme.</a:t>
            </a:r>
          </a:p>
          <a:p>
            <a:pPr lvl="0" algn="just" fontAlgn="base"/>
            <a:endParaRPr lang="fr-FR" dirty="0">
              <a:latin typeface="Times New Roman" pitchFamily="18" charset="0"/>
              <a:cs typeface="Times New Roman" pitchFamily="18" charset="0"/>
            </a:endParaRPr>
          </a:p>
          <a:p>
            <a:pPr lvl="0" algn="just" fontAlgn="base"/>
            <a:r>
              <a:rPr lang="fr-FR" dirty="0" smtClean="0">
                <a:latin typeface="Times New Roman" pitchFamily="18" charset="0"/>
                <a:cs typeface="Times New Roman" pitchFamily="18" charset="0"/>
              </a:rPr>
              <a:t>         </a:t>
            </a:r>
          </a:p>
          <a:p>
            <a:pPr lvl="0" algn="just" fontAlgn="base"/>
            <a:r>
              <a:rPr lang="fr-FR" dirty="0" smtClean="0">
                <a:latin typeface="Times New Roman" pitchFamily="18" charset="0"/>
                <a:cs typeface="Times New Roman" pitchFamily="18" charset="0"/>
              </a:rPr>
              <a:t>         La </a:t>
            </a:r>
            <a:r>
              <a:rPr lang="fr-FR" dirty="0">
                <a:latin typeface="Times New Roman" pitchFamily="18" charset="0"/>
                <a:cs typeface="Times New Roman" pitchFamily="18" charset="0"/>
              </a:rPr>
              <a:t>maîtrise des plans de transport, de déplacement et de  Circulation</a:t>
            </a:r>
            <a:r>
              <a:rPr lang="fr-FR" dirty="0" smtClean="0">
                <a:latin typeface="Times New Roman" pitchFamily="18" charset="0"/>
                <a:cs typeface="Times New Roman" pitchFamily="18" charset="0"/>
              </a:rPr>
              <a:t>.</a:t>
            </a:r>
          </a:p>
          <a:p>
            <a:pPr lvl="0" algn="just" fontAlgn="base"/>
            <a:endParaRPr lang="fr-FR" dirty="0">
              <a:latin typeface="Times New Roman" pitchFamily="18" charset="0"/>
              <a:cs typeface="Times New Roman" pitchFamily="18" charset="0"/>
            </a:endParaRPr>
          </a:p>
          <a:p>
            <a:pPr marL="538163" lvl="0" algn="just" fontAlgn="base"/>
            <a:r>
              <a:rPr lang="fr-FR" dirty="0">
                <a:latin typeface="Times New Roman" pitchFamily="18" charset="0"/>
                <a:cs typeface="Times New Roman" pitchFamily="18" charset="0"/>
              </a:rPr>
              <a:t>La bonne gestion des services de base liés à l’environnement, la sécurité, les réseaux divers, l’aménagement urbain, l’amélioration du cadre de vie et le système productif qui fait vivre la ville.</a:t>
            </a:r>
          </a:p>
        </p:txBody>
      </p:sp>
      <p:sp>
        <p:nvSpPr>
          <p:cNvPr id="5" name="Rectangle à coins arrondis 4"/>
          <p:cNvSpPr/>
          <p:nvPr/>
        </p:nvSpPr>
        <p:spPr>
          <a:xfrm>
            <a:off x="827584" y="375262"/>
            <a:ext cx="936105" cy="288032"/>
          </a:xfrm>
          <a:prstGeom prst="roundRect">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fr-FR"/>
          </a:p>
        </p:txBody>
      </p:sp>
      <p:sp>
        <p:nvSpPr>
          <p:cNvPr id="6" name="Rectangle 5"/>
          <p:cNvSpPr/>
          <p:nvPr/>
        </p:nvSpPr>
        <p:spPr>
          <a:xfrm>
            <a:off x="683568" y="2204864"/>
            <a:ext cx="1512169" cy="576064"/>
          </a:xfrm>
          <a:prstGeom prst="rect">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7" name="Rectangle 6"/>
          <p:cNvSpPr/>
          <p:nvPr/>
        </p:nvSpPr>
        <p:spPr>
          <a:xfrm>
            <a:off x="677522" y="2918429"/>
            <a:ext cx="6624737" cy="576064"/>
          </a:xfrm>
          <a:prstGeom prst="rect">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8" name="Rectangle 7"/>
          <p:cNvSpPr/>
          <p:nvPr/>
        </p:nvSpPr>
        <p:spPr>
          <a:xfrm>
            <a:off x="672549" y="3643430"/>
            <a:ext cx="7344818" cy="1017990"/>
          </a:xfrm>
          <a:prstGeom prst="rect">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9" name="Rectangle 8"/>
          <p:cNvSpPr/>
          <p:nvPr/>
        </p:nvSpPr>
        <p:spPr>
          <a:xfrm>
            <a:off x="179512" y="4797152"/>
            <a:ext cx="7848872" cy="2585323"/>
          </a:xfrm>
          <a:prstGeom prst="rect">
            <a:avLst/>
          </a:prstGeom>
        </p:spPr>
        <p:txBody>
          <a:bodyPr wrap="square">
            <a:spAutoFit/>
          </a:bodyPr>
          <a:lstStyle/>
          <a:p>
            <a:pPr fontAlgn="base"/>
            <a:r>
              <a:rPr lang="fr-FR" b="1" i="1" dirty="0" smtClean="0">
                <a:solidFill>
                  <a:srgbClr val="FF0000"/>
                </a:solidFill>
                <a:latin typeface="Times New Roman" pitchFamily="18" charset="0"/>
                <a:cs typeface="Times New Roman" pitchFamily="18" charset="0"/>
              </a:rPr>
              <a:t>Note n°02: </a:t>
            </a:r>
            <a:r>
              <a:rPr lang="fr-FR" dirty="0" smtClean="0">
                <a:latin typeface="Times New Roman" pitchFamily="18" charset="0"/>
                <a:cs typeface="Times New Roman" pitchFamily="18" charset="0"/>
              </a:rPr>
              <a:t>Donc on constate qu’il existe des textes législatifs  concernant  l’opération du RU dans le droit de l’urbain algérien depuis 1983 mais on ne trouve aucune opération qui a été mise en œuvre à ce jour mise à part les opérations qui ont été réalisées par l’acteur privée, et la seule opération qui en réalisation depuis 36 ans, </a:t>
            </a:r>
          </a:p>
          <a:p>
            <a:pPr fontAlgn="base"/>
            <a:r>
              <a:rPr lang="fr-FR" dirty="0" smtClean="0">
                <a:latin typeface="Times New Roman" pitchFamily="18" charset="0"/>
                <a:cs typeface="Times New Roman" pitchFamily="18" charset="0"/>
              </a:rPr>
              <a:t>(voir l’exemple d’El </a:t>
            </a:r>
            <a:r>
              <a:rPr lang="fr-FR" dirty="0" err="1" smtClean="0">
                <a:latin typeface="Times New Roman" pitchFamily="18" charset="0"/>
                <a:cs typeface="Times New Roman" pitchFamily="18" charset="0"/>
              </a:rPr>
              <a:t>Hamma</a:t>
            </a:r>
            <a:r>
              <a:rPr lang="fr-FR" dirty="0" smtClean="0">
                <a:latin typeface="Times New Roman" pitchFamily="18" charset="0"/>
                <a:cs typeface="Times New Roman" pitchFamily="18" charset="0"/>
              </a:rPr>
              <a:t> d’Alger) début des travaux de RU depuis 1985 et qui ne sont pas encore achevés à nos jours</a:t>
            </a:r>
          </a:p>
          <a:p>
            <a:pPr fontAlgn="base"/>
            <a:r>
              <a:rPr lang="fr-FR" dirty="0" smtClean="0">
                <a:latin typeface="Times New Roman" pitchFamily="18" charset="0"/>
                <a:cs typeface="Times New Roman" pitchFamily="18" charset="0"/>
              </a:rPr>
              <a:t> </a:t>
            </a:r>
          </a:p>
          <a:p>
            <a:pPr fontAlgn="base"/>
            <a:r>
              <a:rPr lang="fr-FR" b="1" i="1" dirty="0" smtClean="0">
                <a:solidFill>
                  <a:srgbClr val="FF0000"/>
                </a:solidFill>
                <a:latin typeface="Times New Roman" pitchFamily="18" charset="0"/>
                <a:cs typeface="Times New Roman" pitchFamily="18" charset="0"/>
              </a:rPr>
              <a:t> </a:t>
            </a:r>
            <a:endParaRPr lang="fr-FR" i="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00861983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979712" cy="6810318"/>
          </a:xfrm>
          <a:prstGeom prst="rect">
            <a:avLst/>
          </a:prstGeom>
        </p:spPr>
      </p:pic>
      <p:sp>
        <p:nvSpPr>
          <p:cNvPr id="4" name="Rectangle 3"/>
          <p:cNvSpPr/>
          <p:nvPr/>
        </p:nvSpPr>
        <p:spPr>
          <a:xfrm>
            <a:off x="1403648" y="908720"/>
            <a:ext cx="6696744" cy="4708981"/>
          </a:xfrm>
          <a:prstGeom prst="rect">
            <a:avLst/>
          </a:prstGeom>
        </p:spPr>
        <p:txBody>
          <a:bodyPr wrap="square">
            <a:spAutoFit/>
          </a:bodyPr>
          <a:lstStyle/>
          <a:p>
            <a:pPr indent="363538" algn="just">
              <a:spcAft>
                <a:spcPts val="0"/>
              </a:spcAft>
            </a:pPr>
            <a:r>
              <a:rPr lang="fr-FR" sz="2000" dirty="0">
                <a:solidFill>
                  <a:srgbClr val="000000"/>
                </a:solidFill>
                <a:latin typeface="Times New Roman" pitchFamily="18" charset="0"/>
                <a:ea typeface="Times New Roman"/>
                <a:cs typeface="Times New Roman" pitchFamily="18" charset="0"/>
              </a:rPr>
              <a:t>Malgré une politique de la ville aux objectifs définis par la loi, et confirmés par le SNAT, le décalage entre les objectifs affichés et les réalités urbaines </a:t>
            </a:r>
            <a:r>
              <a:rPr lang="fr-FR" sz="2000" dirty="0" smtClean="0">
                <a:solidFill>
                  <a:srgbClr val="000000"/>
                </a:solidFill>
                <a:latin typeface="Times New Roman" pitchFamily="18" charset="0"/>
                <a:ea typeface="Times New Roman"/>
                <a:cs typeface="Times New Roman" pitchFamily="18" charset="0"/>
              </a:rPr>
              <a:t>demeure, </a:t>
            </a:r>
            <a:r>
              <a:rPr lang="fr-FR" sz="2000" dirty="0">
                <a:solidFill>
                  <a:srgbClr val="000000"/>
                </a:solidFill>
                <a:latin typeface="Times New Roman" pitchFamily="18" charset="0"/>
                <a:ea typeface="Times New Roman"/>
                <a:cs typeface="Times New Roman" pitchFamily="18" charset="0"/>
              </a:rPr>
              <a:t>ce constat a été tiré par rapport à ce qui se passe entre les textes affichés et la réalité vécue dans les ville algérienne, entendre parler de plusieurs </a:t>
            </a:r>
            <a:r>
              <a:rPr lang="fr-FR" sz="2000" dirty="0" smtClean="0">
                <a:solidFill>
                  <a:srgbClr val="000000"/>
                </a:solidFill>
                <a:latin typeface="Times New Roman" pitchFamily="18" charset="0"/>
                <a:ea typeface="Times New Roman"/>
                <a:cs typeface="Times New Roman" pitchFamily="18" charset="0"/>
              </a:rPr>
              <a:t>lois </a:t>
            </a:r>
            <a:r>
              <a:rPr lang="fr-FR" sz="2000" dirty="0">
                <a:solidFill>
                  <a:srgbClr val="000000"/>
                </a:solidFill>
                <a:latin typeface="Times New Roman" pitchFamily="18" charset="0"/>
                <a:ea typeface="Times New Roman"/>
                <a:cs typeface="Times New Roman" pitchFamily="18" charset="0"/>
              </a:rPr>
              <a:t>qui donne l’envie à intervenir sur les anciens tissus mais lors de programmation on se retrouve bloqué par la rigidité des conditions, donc il est très important de superposer ce qu’il a été annoncé ou dit avec ce qui se passe dans nos ville et réduire ce décalage afin de requalifier nos anciens tissu et améliorer le cadre de vie des algériens dans leur pays</a:t>
            </a:r>
            <a:r>
              <a:rPr lang="fr-FR" sz="2000" dirty="0" smtClean="0">
                <a:solidFill>
                  <a:srgbClr val="000000"/>
                </a:solidFill>
                <a:latin typeface="Times New Roman" pitchFamily="18" charset="0"/>
                <a:ea typeface="Times New Roman"/>
                <a:cs typeface="Times New Roman" pitchFamily="18" charset="0"/>
              </a:rPr>
              <a:t>.</a:t>
            </a:r>
          </a:p>
          <a:p>
            <a:pPr algn="just">
              <a:spcAft>
                <a:spcPts val="0"/>
              </a:spcAft>
            </a:pPr>
            <a:endParaRPr lang="fr-FR" sz="2000" dirty="0">
              <a:latin typeface="Times New Roman" pitchFamily="18" charset="0"/>
              <a:ea typeface="Times New Roman"/>
              <a:cs typeface="Times New Roman" pitchFamily="18" charset="0"/>
            </a:endParaRPr>
          </a:p>
          <a:p>
            <a:pPr indent="363538" algn="just" fontAlgn="base">
              <a:spcAft>
                <a:spcPts val="0"/>
              </a:spcAft>
            </a:pPr>
            <a:r>
              <a:rPr lang="fr-FR" sz="2000" dirty="0">
                <a:solidFill>
                  <a:srgbClr val="000000"/>
                </a:solidFill>
                <a:latin typeface="Times New Roman" pitchFamily="18" charset="0"/>
                <a:ea typeface="Times New Roman"/>
                <a:cs typeface="Times New Roman" pitchFamily="18" charset="0"/>
              </a:rPr>
              <a:t>Donc on constate </a:t>
            </a:r>
            <a:r>
              <a:rPr lang="fr-FR" sz="2000" dirty="0" smtClean="0">
                <a:solidFill>
                  <a:srgbClr val="000000"/>
                </a:solidFill>
                <a:latin typeface="Times New Roman" pitchFamily="18" charset="0"/>
                <a:ea typeface="Times New Roman"/>
                <a:cs typeface="Times New Roman" pitchFamily="18" charset="0"/>
              </a:rPr>
              <a:t>qu’il y </a:t>
            </a:r>
            <a:r>
              <a:rPr lang="fr-FR" sz="2000" dirty="0">
                <a:solidFill>
                  <a:srgbClr val="000000"/>
                </a:solidFill>
                <a:latin typeface="Times New Roman" pitchFamily="18" charset="0"/>
                <a:ea typeface="Times New Roman"/>
                <a:cs typeface="Times New Roman" pitchFamily="18" charset="0"/>
              </a:rPr>
              <a:t>a un très grand décalage entre les textes et leur application dans le renouvellement urbain dans les anciens tissus urbains en Algérie.</a:t>
            </a:r>
            <a:endParaRPr lang="fr-FR" sz="2000" dirty="0">
              <a:effectLst/>
              <a:latin typeface="Times New Roman" pitchFamily="18" charset="0"/>
              <a:ea typeface="Calibri"/>
              <a:cs typeface="Times New Roman" pitchFamily="18" charset="0"/>
            </a:endParaRPr>
          </a:p>
        </p:txBody>
      </p:sp>
      <p:sp>
        <p:nvSpPr>
          <p:cNvPr id="5" name="Rectangle 4"/>
          <p:cNvSpPr/>
          <p:nvPr/>
        </p:nvSpPr>
        <p:spPr>
          <a:xfrm>
            <a:off x="791072" y="173831"/>
            <a:ext cx="8352928" cy="523220"/>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r-FR"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Conclusion de la partie législative</a:t>
            </a:r>
            <a:endParaRPr lang="fr-F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266883747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47664" y="2474241"/>
            <a:ext cx="5526360" cy="1323439"/>
          </a:xfrm>
          <a:prstGeom prst="rect">
            <a:avLst/>
          </a:prstGeom>
        </p:spPr>
        <p:txBody>
          <a:bodyPr wrap="square">
            <a:spAutoFit/>
          </a:bodyPr>
          <a:lstStyle/>
          <a:p>
            <a:pPr algn="ctr"/>
            <a:r>
              <a:rPr lang="fr-FR" sz="4000" b="1" i="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QUATRIEME </a:t>
            </a:r>
            <a:r>
              <a:rPr lang="fr-FR" sz="4000" b="1" i="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PARTIE:</a:t>
            </a:r>
            <a:endParaRPr lang="fr-FR" sz="4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pPr algn="ctr"/>
            <a:r>
              <a:rPr lang="fr-FR" sz="4000" b="1" i="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Lecture des facteurs  </a:t>
            </a:r>
            <a:endParaRPr lang="fr-FR" sz="4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extLst>
      <p:ext uri="{BB962C8B-B14F-4D97-AF65-F5344CB8AC3E}">
        <p14:creationId xmlns:p14="http://schemas.microsoft.com/office/powerpoint/2010/main" val="29947330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9638" y="476672"/>
            <a:ext cx="8064896" cy="1477328"/>
          </a:xfrm>
          <a:prstGeom prst="rect">
            <a:avLst/>
          </a:prstGeom>
        </p:spPr>
        <p:txBody>
          <a:bodyPr wrap="square">
            <a:spAutoFit/>
          </a:bodyPr>
          <a:lstStyle/>
          <a:p>
            <a:pPr algn="just"/>
            <a:r>
              <a:rPr lang="fr-FR" dirty="0">
                <a:latin typeface="Times New Roman" pitchFamily="18" charset="0"/>
                <a:cs typeface="Times New Roman" pitchFamily="18" charset="0"/>
              </a:rPr>
              <a:t>Le renouvellement urbain est un processus qui n’est pas simple comme il le parait vu qu’il a plusieurs facteurs qui peuvent le favoriser ou le freiner cela dépend de la politique et les stratégies urbaines appliquées dans chaque pays,  nous essayerons dans ce chapitre d’expliquer la relation entre eux pour mieux comprendre le phénomène et sa mise en œuvre en  Algérie.</a:t>
            </a:r>
          </a:p>
        </p:txBody>
      </p:sp>
      <p:sp>
        <p:nvSpPr>
          <p:cNvPr id="5" name="Rectangle 4"/>
          <p:cNvSpPr/>
          <p:nvPr/>
        </p:nvSpPr>
        <p:spPr>
          <a:xfrm>
            <a:off x="109638" y="91421"/>
            <a:ext cx="9649072" cy="369332"/>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r-FR"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Les facteurs déterminant qui freinent le renouvellement urbain en Algérie</a:t>
            </a:r>
          </a:p>
        </p:txBody>
      </p:sp>
      <p:sp>
        <p:nvSpPr>
          <p:cNvPr id="43" name="ZoneTexte 42"/>
          <p:cNvSpPr txBox="1"/>
          <p:nvPr/>
        </p:nvSpPr>
        <p:spPr>
          <a:xfrm rot="16200000">
            <a:off x="7222429" y="1903939"/>
            <a:ext cx="2771612" cy="769441"/>
          </a:xfrm>
          <a:prstGeom prst="rect">
            <a:avLst/>
          </a:prstGeom>
          <a:noFill/>
        </p:spPr>
        <p:txBody>
          <a:bodyPr wrap="square" rtlCol="0">
            <a:spAutoFit/>
          </a:bodyPr>
          <a:lstStyle/>
          <a:p>
            <a:r>
              <a:rPr lang="fr-FR" sz="4400" dirty="0" smtClean="0">
                <a:solidFill>
                  <a:schemeClr val="bg1"/>
                </a:solidFill>
                <a:latin typeface="Times New Roman" pitchFamily="18" charset="0"/>
                <a:cs typeface="Times New Roman" pitchFamily="18" charset="0"/>
              </a:rPr>
              <a:t>FONCIER</a:t>
            </a:r>
            <a:endParaRPr lang="fr-FR" sz="4400" dirty="0">
              <a:solidFill>
                <a:schemeClr val="bg1"/>
              </a:solidFill>
              <a:latin typeface="Times New Roman" pitchFamily="18" charset="0"/>
              <a:cs typeface="Times New Roman" pitchFamily="18" charset="0"/>
            </a:endParaRPr>
          </a:p>
        </p:txBody>
      </p:sp>
      <p:grpSp>
        <p:nvGrpSpPr>
          <p:cNvPr id="49" name="Groupe 48"/>
          <p:cNvGrpSpPr/>
          <p:nvPr/>
        </p:nvGrpSpPr>
        <p:grpSpPr>
          <a:xfrm>
            <a:off x="178555" y="1970513"/>
            <a:ext cx="4580296" cy="4749362"/>
            <a:chOff x="779468" y="2070139"/>
            <a:chExt cx="4580296" cy="4749362"/>
          </a:xfrm>
        </p:grpSpPr>
        <p:cxnSp>
          <p:nvCxnSpPr>
            <p:cNvPr id="29" name="Connecteur droit avec flèche 28"/>
            <p:cNvCxnSpPr>
              <a:stCxn id="21" idx="2"/>
            </p:cNvCxnSpPr>
            <p:nvPr/>
          </p:nvCxnSpPr>
          <p:spPr>
            <a:xfrm>
              <a:off x="1970359" y="3638365"/>
              <a:ext cx="328712" cy="2513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1" name="Connecteur droit avec flèche 30"/>
            <p:cNvCxnSpPr/>
            <p:nvPr/>
          </p:nvCxnSpPr>
          <p:spPr>
            <a:xfrm flipH="1">
              <a:off x="3860213" y="3638365"/>
              <a:ext cx="281874" cy="2513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 name="Connecteur droit avec flèche 5"/>
            <p:cNvCxnSpPr/>
            <p:nvPr/>
          </p:nvCxnSpPr>
          <p:spPr>
            <a:xfrm>
              <a:off x="1887100" y="4934489"/>
              <a:ext cx="0" cy="2665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Connecteur droit avec flèche 7"/>
            <p:cNvCxnSpPr>
              <a:stCxn id="36" idx="3"/>
              <a:endCxn id="37" idx="1"/>
            </p:cNvCxnSpPr>
            <p:nvPr/>
          </p:nvCxnSpPr>
          <p:spPr>
            <a:xfrm>
              <a:off x="2742447" y="5385692"/>
              <a:ext cx="428017"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Connecteur droit avec flèche 9"/>
            <p:cNvCxnSpPr>
              <a:stCxn id="36" idx="3"/>
              <a:endCxn id="42" idx="1"/>
            </p:cNvCxnSpPr>
            <p:nvPr/>
          </p:nvCxnSpPr>
          <p:spPr>
            <a:xfrm>
              <a:off x="2742447" y="5385692"/>
              <a:ext cx="455418" cy="5217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nvGrpSpPr>
            <p:cNvPr id="48" name="Groupe 47"/>
            <p:cNvGrpSpPr/>
            <p:nvPr/>
          </p:nvGrpSpPr>
          <p:grpSpPr>
            <a:xfrm>
              <a:off x="779468" y="2070139"/>
              <a:ext cx="4580296" cy="4749362"/>
              <a:chOff x="779468" y="2070139"/>
              <a:chExt cx="4580296" cy="4749362"/>
            </a:xfrm>
          </p:grpSpPr>
          <p:sp>
            <p:nvSpPr>
              <p:cNvPr id="14" name="ZoneTexte 13"/>
              <p:cNvSpPr txBox="1"/>
              <p:nvPr/>
            </p:nvSpPr>
            <p:spPr>
              <a:xfrm>
                <a:off x="1887100" y="2070139"/>
                <a:ext cx="2254986" cy="64633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fr-FR" dirty="0" smtClean="0">
                    <a:latin typeface="Times New Roman" pitchFamily="18" charset="0"/>
                    <a:cs typeface="Times New Roman" pitchFamily="18" charset="0"/>
                  </a:rPr>
                  <a:t>1962-1973: </a:t>
                </a:r>
              </a:p>
              <a:p>
                <a:pPr algn="ctr"/>
                <a:r>
                  <a:rPr lang="fr-FR" dirty="0" smtClean="0">
                    <a:latin typeface="Times New Roman" pitchFamily="18" charset="0"/>
                    <a:cs typeface="Times New Roman" pitchFamily="18" charset="0"/>
                  </a:rPr>
                  <a:t>législation française </a:t>
                </a:r>
                <a:endParaRPr lang="fr-FR" dirty="0">
                  <a:latin typeface="Times New Roman" pitchFamily="18" charset="0"/>
                  <a:cs typeface="Times New Roman" pitchFamily="18" charset="0"/>
                </a:endParaRPr>
              </a:p>
            </p:txBody>
          </p:sp>
          <p:cxnSp>
            <p:nvCxnSpPr>
              <p:cNvPr id="18" name="Connecteur droit avec flèche 17"/>
              <p:cNvCxnSpPr>
                <a:stCxn id="14" idx="2"/>
                <a:endCxn id="21" idx="0"/>
              </p:cNvCxnSpPr>
              <p:nvPr/>
            </p:nvCxnSpPr>
            <p:spPr>
              <a:xfrm flipH="1">
                <a:off x="1970359" y="2716470"/>
                <a:ext cx="1044234" cy="5525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Connecteur droit avec flèche 19"/>
              <p:cNvCxnSpPr>
                <a:stCxn id="14" idx="2"/>
              </p:cNvCxnSpPr>
              <p:nvPr/>
            </p:nvCxnSpPr>
            <p:spPr>
              <a:xfrm>
                <a:off x="3014593" y="2716470"/>
                <a:ext cx="1127493" cy="49650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 name="ZoneTexte 20"/>
              <p:cNvSpPr txBox="1"/>
              <p:nvPr/>
            </p:nvSpPr>
            <p:spPr>
              <a:xfrm>
                <a:off x="1164886" y="3269033"/>
                <a:ext cx="1610945"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fr-FR" dirty="0" smtClean="0">
                    <a:latin typeface="Times New Roman" pitchFamily="18" charset="0"/>
                    <a:cs typeface="Times New Roman" pitchFamily="18" charset="0"/>
                  </a:rPr>
                  <a:t>planification</a:t>
                </a:r>
                <a:endParaRPr lang="fr-FR" dirty="0">
                  <a:latin typeface="Times New Roman" pitchFamily="18" charset="0"/>
                  <a:cs typeface="Times New Roman" pitchFamily="18" charset="0"/>
                </a:endParaRPr>
              </a:p>
            </p:txBody>
          </p:sp>
          <p:sp>
            <p:nvSpPr>
              <p:cNvPr id="22" name="ZoneTexte 21"/>
              <p:cNvSpPr txBox="1"/>
              <p:nvPr/>
            </p:nvSpPr>
            <p:spPr>
              <a:xfrm>
                <a:off x="3203848" y="3269033"/>
                <a:ext cx="1610945"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fr-FR" dirty="0" smtClean="0">
                    <a:latin typeface="Times New Roman" pitchFamily="18" charset="0"/>
                    <a:cs typeface="Times New Roman" pitchFamily="18" charset="0"/>
                  </a:rPr>
                  <a:t>Lancement </a:t>
                </a:r>
                <a:endParaRPr lang="fr-FR" dirty="0">
                  <a:latin typeface="Times New Roman" pitchFamily="18" charset="0"/>
                  <a:cs typeface="Times New Roman" pitchFamily="18" charset="0"/>
                </a:endParaRPr>
              </a:p>
            </p:txBody>
          </p:sp>
          <p:sp>
            <p:nvSpPr>
              <p:cNvPr id="23" name="ZoneTexte 22"/>
              <p:cNvSpPr txBox="1"/>
              <p:nvPr/>
            </p:nvSpPr>
            <p:spPr>
              <a:xfrm>
                <a:off x="2426817" y="2840084"/>
                <a:ext cx="2160240" cy="369332"/>
              </a:xfrm>
              <a:prstGeom prst="rect">
                <a:avLst/>
              </a:prstGeom>
              <a:noFill/>
            </p:spPr>
            <p:txBody>
              <a:bodyPr wrap="square" rtlCol="0">
                <a:spAutoFit/>
              </a:bodyPr>
              <a:lstStyle/>
              <a:p>
                <a:r>
                  <a:rPr lang="fr-FR" dirty="0" smtClean="0">
                    <a:latin typeface="Times New Roman" pitchFamily="18" charset="0"/>
                    <a:cs typeface="Times New Roman" pitchFamily="18" charset="0"/>
                  </a:rPr>
                  <a:t>Logement</a:t>
                </a:r>
                <a:endParaRPr lang="fr-FR" dirty="0">
                  <a:latin typeface="Times New Roman" pitchFamily="18" charset="0"/>
                  <a:cs typeface="Times New Roman" pitchFamily="18" charset="0"/>
                </a:endParaRPr>
              </a:p>
            </p:txBody>
          </p:sp>
          <p:sp>
            <p:nvSpPr>
              <p:cNvPr id="33" name="ZoneTexte 32"/>
              <p:cNvSpPr txBox="1"/>
              <p:nvPr/>
            </p:nvSpPr>
            <p:spPr>
              <a:xfrm>
                <a:off x="2492476" y="3872474"/>
                <a:ext cx="2127365" cy="369332"/>
              </a:xfrm>
              <a:prstGeom prst="rect">
                <a:avLst/>
              </a:prstGeom>
              <a:noFill/>
            </p:spPr>
            <p:txBody>
              <a:bodyPr wrap="square" rtlCol="0">
                <a:spAutoFit/>
              </a:bodyPr>
              <a:lstStyle/>
              <a:p>
                <a:r>
                  <a:rPr lang="fr-FR" b="1" dirty="0" smtClean="0">
                    <a:latin typeface="Times New Roman" pitchFamily="18" charset="0"/>
                    <a:cs typeface="Times New Roman" pitchFamily="18" charset="0"/>
                  </a:rPr>
                  <a:t>Croissance</a:t>
                </a:r>
                <a:endParaRPr lang="fr-FR" b="1" dirty="0">
                  <a:latin typeface="Times New Roman" pitchFamily="18" charset="0"/>
                  <a:cs typeface="Times New Roman" pitchFamily="18" charset="0"/>
                </a:endParaRPr>
              </a:p>
            </p:txBody>
          </p:sp>
          <p:sp>
            <p:nvSpPr>
              <p:cNvPr id="34" name="ZoneTexte 33"/>
              <p:cNvSpPr txBox="1"/>
              <p:nvPr/>
            </p:nvSpPr>
            <p:spPr>
              <a:xfrm>
                <a:off x="1459177" y="4241992"/>
                <a:ext cx="3039392" cy="69249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fr-FR" dirty="0" smtClean="0">
                    <a:latin typeface="Times New Roman" pitchFamily="18" charset="0"/>
                    <a:cs typeface="Times New Roman" pitchFamily="18" charset="0"/>
                  </a:rPr>
                  <a:t>1974-1990: </a:t>
                </a:r>
              </a:p>
              <a:p>
                <a:pPr algn="ctr"/>
                <a:r>
                  <a:rPr lang="fr-FR" sz="1050" dirty="0">
                    <a:latin typeface="Times New Roman" pitchFamily="18" charset="0"/>
                    <a:cs typeface="Times New Roman" pitchFamily="18" charset="0"/>
                  </a:rPr>
                  <a:t>la mise en place d’instruments de planification spatiale et de gestion urbaine</a:t>
                </a:r>
              </a:p>
            </p:txBody>
          </p:sp>
          <p:sp>
            <p:nvSpPr>
              <p:cNvPr id="36" name="ZoneTexte 35"/>
              <p:cNvSpPr txBox="1"/>
              <p:nvPr/>
            </p:nvSpPr>
            <p:spPr>
              <a:xfrm>
                <a:off x="1131502" y="5201026"/>
                <a:ext cx="1610945"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fr-FR" b="1" dirty="0">
                    <a:latin typeface="Times New Roman" pitchFamily="18" charset="0"/>
                    <a:cs typeface="Times New Roman" pitchFamily="18" charset="0"/>
                  </a:rPr>
                  <a:t>PUD</a:t>
                </a:r>
              </a:p>
            </p:txBody>
          </p:sp>
          <p:sp>
            <p:nvSpPr>
              <p:cNvPr id="37" name="ZoneTexte 36"/>
              <p:cNvSpPr txBox="1"/>
              <p:nvPr/>
            </p:nvSpPr>
            <p:spPr>
              <a:xfrm>
                <a:off x="3170464" y="5201026"/>
                <a:ext cx="1610945"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fr-FR" b="1" dirty="0" smtClean="0">
                    <a:latin typeface="Times New Roman" pitchFamily="18" charset="0"/>
                    <a:cs typeface="Times New Roman" pitchFamily="18" charset="0"/>
                  </a:rPr>
                  <a:t>ZI</a:t>
                </a:r>
                <a:endParaRPr lang="fr-FR" b="1" dirty="0">
                  <a:latin typeface="Times New Roman" pitchFamily="18" charset="0"/>
                  <a:cs typeface="Times New Roman" pitchFamily="18" charset="0"/>
                </a:endParaRPr>
              </a:p>
            </p:txBody>
          </p:sp>
          <p:sp>
            <p:nvSpPr>
              <p:cNvPr id="41" name="Rectangle 40"/>
              <p:cNvSpPr/>
              <p:nvPr/>
            </p:nvSpPr>
            <p:spPr>
              <a:xfrm>
                <a:off x="779468" y="5589659"/>
                <a:ext cx="1683011" cy="1169551"/>
              </a:xfrm>
              <a:prstGeom prst="rect">
                <a:avLst/>
              </a:prstGeom>
            </p:spPr>
            <p:txBody>
              <a:bodyPr wrap="square">
                <a:spAutoFit/>
              </a:bodyPr>
              <a:lstStyle/>
              <a:p>
                <a:r>
                  <a:rPr lang="fr-FR" sz="1400" dirty="0">
                    <a:latin typeface="Times New Roman" pitchFamily="18" charset="0"/>
                    <a:cs typeface="Times New Roman" pitchFamily="18" charset="0"/>
                  </a:rPr>
                  <a:t>C</a:t>
                </a:r>
                <a:r>
                  <a:rPr lang="fr-FR" sz="1400" dirty="0" smtClean="0">
                    <a:latin typeface="Times New Roman" pitchFamily="18" charset="0"/>
                    <a:cs typeface="Times New Roman" pitchFamily="18" charset="0"/>
                  </a:rPr>
                  <a:t>aractère </a:t>
                </a:r>
                <a:r>
                  <a:rPr lang="fr-FR" sz="1400" dirty="0">
                    <a:latin typeface="Times New Roman" pitchFamily="18" charset="0"/>
                    <a:cs typeface="Times New Roman" pitchFamily="18" charset="0"/>
                  </a:rPr>
                  <a:t>programmatique, n’aboutissait qu’à un état des lieux de la ville </a:t>
                </a:r>
              </a:p>
            </p:txBody>
          </p:sp>
          <p:sp>
            <p:nvSpPr>
              <p:cNvPr id="42" name="ZoneTexte 41"/>
              <p:cNvSpPr txBox="1"/>
              <p:nvPr/>
            </p:nvSpPr>
            <p:spPr>
              <a:xfrm>
                <a:off x="3197865" y="5722758"/>
                <a:ext cx="1610945"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fr-FR" b="1" dirty="0">
                    <a:latin typeface="Times New Roman" pitchFamily="18" charset="0"/>
                    <a:cs typeface="Times New Roman" pitchFamily="18" charset="0"/>
                  </a:rPr>
                  <a:t>ZHUN</a:t>
                </a:r>
              </a:p>
            </p:txBody>
          </p:sp>
          <p:sp>
            <p:nvSpPr>
              <p:cNvPr id="44" name="Rectangle 43"/>
              <p:cNvSpPr/>
              <p:nvPr/>
            </p:nvSpPr>
            <p:spPr>
              <a:xfrm>
                <a:off x="2658876" y="6080837"/>
                <a:ext cx="2700888" cy="738664"/>
              </a:xfrm>
              <a:prstGeom prst="rect">
                <a:avLst/>
              </a:prstGeom>
            </p:spPr>
            <p:txBody>
              <a:bodyPr wrap="square">
                <a:spAutoFit/>
              </a:bodyPr>
              <a:lstStyle/>
              <a:p>
                <a:r>
                  <a:rPr lang="fr-FR" sz="1400" dirty="0">
                    <a:latin typeface="Times New Roman" pitchFamily="18" charset="0"/>
                    <a:cs typeface="Times New Roman" pitchFamily="18" charset="0"/>
                  </a:rPr>
                  <a:t>Ces instruments ont constitué les moteurs de l’urbanisation des périphéries des villes algériennes</a:t>
                </a:r>
              </a:p>
            </p:txBody>
          </p:sp>
          <p:sp>
            <p:nvSpPr>
              <p:cNvPr id="12" name="Accolade fermante 11"/>
              <p:cNvSpPr/>
              <p:nvPr/>
            </p:nvSpPr>
            <p:spPr>
              <a:xfrm>
                <a:off x="4781409" y="4241806"/>
                <a:ext cx="264041" cy="1903731"/>
              </a:xfrm>
              <a:prstGeom prst="righ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fr-FR"/>
              </a:p>
            </p:txBody>
          </p:sp>
          <p:sp>
            <p:nvSpPr>
              <p:cNvPr id="30" name="Accolade fermante 29"/>
              <p:cNvSpPr/>
              <p:nvPr/>
            </p:nvSpPr>
            <p:spPr>
              <a:xfrm>
                <a:off x="4808810" y="2112196"/>
                <a:ext cx="235251" cy="1666914"/>
              </a:xfrm>
              <a:prstGeom prst="righ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fr-FR"/>
              </a:p>
            </p:txBody>
          </p:sp>
        </p:grpSp>
      </p:grpSp>
      <p:grpSp>
        <p:nvGrpSpPr>
          <p:cNvPr id="50" name="Groupe 49"/>
          <p:cNvGrpSpPr/>
          <p:nvPr/>
        </p:nvGrpSpPr>
        <p:grpSpPr>
          <a:xfrm>
            <a:off x="4934174" y="1923234"/>
            <a:ext cx="2982857" cy="4367530"/>
            <a:chOff x="5215994" y="2006922"/>
            <a:chExt cx="2982857" cy="4367530"/>
          </a:xfrm>
        </p:grpSpPr>
        <p:sp>
          <p:nvSpPr>
            <p:cNvPr id="25" name="ZoneTexte 24"/>
            <p:cNvSpPr txBox="1"/>
            <p:nvPr/>
          </p:nvSpPr>
          <p:spPr>
            <a:xfrm>
              <a:off x="5498446" y="2047019"/>
              <a:ext cx="2254986" cy="64633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fr-FR" dirty="0" smtClean="0">
                  <a:latin typeface="Times New Roman" pitchFamily="18" charset="0"/>
                  <a:cs typeface="Times New Roman" pitchFamily="18" charset="0"/>
                </a:rPr>
                <a:t>1990 </a:t>
              </a:r>
              <a:r>
                <a:rPr lang="fr-FR" dirty="0">
                  <a:latin typeface="Times New Roman" pitchFamily="18" charset="0"/>
                  <a:cs typeface="Times New Roman" pitchFamily="18" charset="0"/>
                </a:rPr>
                <a:t>à </a:t>
              </a:r>
              <a:r>
                <a:rPr lang="fr-FR" dirty="0" smtClean="0">
                  <a:latin typeface="Times New Roman" pitchFamily="18" charset="0"/>
                  <a:cs typeface="Times New Roman" pitchFamily="18" charset="0"/>
                </a:rPr>
                <a:t>1997:</a:t>
              </a:r>
            </a:p>
            <a:p>
              <a:pPr algn="ctr"/>
              <a:r>
                <a:rPr lang="fr-FR" dirty="0" smtClean="0">
                  <a:latin typeface="Times New Roman" pitchFamily="18" charset="0"/>
                  <a:cs typeface="Times New Roman" pitchFamily="18" charset="0"/>
                </a:rPr>
                <a:t>Période </a:t>
              </a:r>
              <a:r>
                <a:rPr lang="fr-FR" dirty="0">
                  <a:latin typeface="Times New Roman" pitchFamily="18" charset="0"/>
                  <a:cs typeface="Times New Roman" pitchFamily="18" charset="0"/>
                </a:rPr>
                <a:t>de </a:t>
              </a:r>
              <a:r>
                <a:rPr lang="fr-FR" dirty="0" smtClean="0">
                  <a:latin typeface="Times New Roman" pitchFamily="18" charset="0"/>
                  <a:cs typeface="Times New Roman" pitchFamily="18" charset="0"/>
                </a:rPr>
                <a:t>flottemen</a:t>
              </a:r>
              <a:r>
                <a:rPr lang="fr-FR" dirty="0">
                  <a:latin typeface="Times New Roman" pitchFamily="18" charset="0"/>
                  <a:cs typeface="Times New Roman" pitchFamily="18" charset="0"/>
                </a:rPr>
                <a:t>t</a:t>
              </a:r>
            </a:p>
          </p:txBody>
        </p:sp>
        <p:sp>
          <p:nvSpPr>
            <p:cNvPr id="11" name="Rectangle 10"/>
            <p:cNvSpPr/>
            <p:nvPr/>
          </p:nvSpPr>
          <p:spPr>
            <a:xfrm>
              <a:off x="5215994" y="2843468"/>
              <a:ext cx="2982857" cy="1323439"/>
            </a:xfrm>
            <a:prstGeom prst="rect">
              <a:avLst/>
            </a:prstGeom>
          </p:spPr>
          <p:txBody>
            <a:bodyPr wrap="square">
              <a:spAutoFit/>
            </a:bodyPr>
            <a:lstStyle/>
            <a:p>
              <a:pPr lvl="0" algn="ctr"/>
              <a:r>
                <a:rPr lang="fr-FR" sz="1600" dirty="0" smtClean="0">
                  <a:solidFill>
                    <a:prstClr val="black"/>
                  </a:solidFill>
                  <a:latin typeface="Times New Roman" pitchFamily="18" charset="0"/>
                  <a:cs typeface="Times New Roman" pitchFamily="18" charset="0"/>
                </a:rPr>
                <a:t>Crise </a:t>
              </a:r>
              <a:r>
                <a:rPr lang="fr-FR" sz="1600" dirty="0">
                  <a:solidFill>
                    <a:prstClr val="black"/>
                  </a:solidFill>
                  <a:latin typeface="Times New Roman" pitchFamily="18" charset="0"/>
                  <a:cs typeface="Times New Roman" pitchFamily="18" charset="0"/>
                </a:rPr>
                <a:t>multidimensionnelle et urbanisation sans instruments </a:t>
              </a:r>
              <a:r>
                <a:rPr lang="fr-FR" sz="1600" dirty="0" smtClean="0">
                  <a:solidFill>
                    <a:prstClr val="black"/>
                  </a:solidFill>
                  <a:latin typeface="Times New Roman" pitchFamily="18" charset="0"/>
                  <a:cs typeface="Times New Roman" pitchFamily="18" charset="0"/>
                </a:rPr>
                <a:t>d’urbanisme</a:t>
              </a:r>
            </a:p>
            <a:p>
              <a:pPr lvl="0" algn="ctr"/>
              <a:endParaRPr lang="fr-FR" sz="1600" dirty="0">
                <a:solidFill>
                  <a:prstClr val="black"/>
                </a:solidFill>
                <a:latin typeface="Times New Roman" pitchFamily="18" charset="0"/>
                <a:cs typeface="Times New Roman" pitchFamily="18" charset="0"/>
              </a:endParaRPr>
            </a:p>
            <a:p>
              <a:pPr lvl="0" algn="ctr"/>
              <a:endParaRPr lang="fr-FR" sz="1600" dirty="0">
                <a:solidFill>
                  <a:prstClr val="black"/>
                </a:solidFill>
                <a:latin typeface="Times New Roman" pitchFamily="18" charset="0"/>
                <a:cs typeface="Times New Roman" pitchFamily="18" charset="0"/>
              </a:endParaRPr>
            </a:p>
          </p:txBody>
        </p:sp>
        <p:sp>
          <p:nvSpPr>
            <p:cNvPr id="35" name="ZoneTexte 34"/>
            <p:cNvSpPr txBox="1"/>
            <p:nvPr/>
          </p:nvSpPr>
          <p:spPr>
            <a:xfrm>
              <a:off x="5579929" y="4505542"/>
              <a:ext cx="2254986" cy="64633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fr-FR" dirty="0" smtClean="0">
                  <a:latin typeface="Times New Roman" pitchFamily="18" charset="0"/>
                  <a:cs typeface="Times New Roman" pitchFamily="18" charset="0"/>
                </a:rPr>
                <a:t>depuis 1997 à nos jours:</a:t>
              </a:r>
            </a:p>
          </p:txBody>
        </p:sp>
        <p:cxnSp>
          <p:nvCxnSpPr>
            <p:cNvPr id="38" name="Connecteur droit avec flèche 37"/>
            <p:cNvCxnSpPr>
              <a:stCxn id="35" idx="2"/>
              <a:endCxn id="40" idx="0"/>
            </p:cNvCxnSpPr>
            <p:nvPr/>
          </p:nvCxnSpPr>
          <p:spPr>
            <a:xfrm flipH="1">
              <a:off x="5994143" y="5151873"/>
              <a:ext cx="713279" cy="54073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Connecteur droit avec flèche 38"/>
            <p:cNvCxnSpPr>
              <a:stCxn id="35" idx="2"/>
              <a:endCxn id="45" idx="0"/>
            </p:cNvCxnSpPr>
            <p:nvPr/>
          </p:nvCxnSpPr>
          <p:spPr>
            <a:xfrm>
              <a:off x="6707422" y="5151873"/>
              <a:ext cx="783885" cy="54372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0" name="ZoneTexte 39"/>
            <p:cNvSpPr txBox="1"/>
            <p:nvPr/>
          </p:nvSpPr>
          <p:spPr>
            <a:xfrm>
              <a:off x="5591407" y="5692608"/>
              <a:ext cx="805472"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fr-FR" dirty="0" smtClean="0">
                  <a:latin typeface="Times New Roman" pitchFamily="18" charset="0"/>
                  <a:cs typeface="Times New Roman" pitchFamily="18" charset="0"/>
                </a:rPr>
                <a:t>PDAU</a:t>
              </a:r>
              <a:endParaRPr lang="fr-FR" dirty="0">
                <a:latin typeface="Times New Roman" pitchFamily="18" charset="0"/>
                <a:cs typeface="Times New Roman" pitchFamily="18" charset="0"/>
              </a:endParaRPr>
            </a:p>
          </p:txBody>
        </p:sp>
        <p:sp>
          <p:nvSpPr>
            <p:cNvPr id="45" name="ZoneTexte 44"/>
            <p:cNvSpPr txBox="1"/>
            <p:nvPr/>
          </p:nvSpPr>
          <p:spPr>
            <a:xfrm>
              <a:off x="7088571" y="5695594"/>
              <a:ext cx="805472"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fr-FR" dirty="0" smtClean="0">
                  <a:latin typeface="Times New Roman" pitchFamily="18" charset="0"/>
                  <a:cs typeface="Times New Roman" pitchFamily="18" charset="0"/>
                </a:rPr>
                <a:t>POS</a:t>
              </a:r>
              <a:endParaRPr lang="fr-FR" dirty="0">
                <a:latin typeface="Times New Roman" pitchFamily="18" charset="0"/>
                <a:cs typeface="Times New Roman" pitchFamily="18" charset="0"/>
              </a:endParaRPr>
            </a:p>
          </p:txBody>
        </p:sp>
        <p:sp>
          <p:nvSpPr>
            <p:cNvPr id="46" name="Accolade fermante 45"/>
            <p:cNvSpPr/>
            <p:nvPr/>
          </p:nvSpPr>
          <p:spPr>
            <a:xfrm>
              <a:off x="7820534" y="4391329"/>
              <a:ext cx="261263" cy="1983123"/>
            </a:xfrm>
            <a:prstGeom prst="righ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fr-FR"/>
            </a:p>
          </p:txBody>
        </p:sp>
        <p:sp>
          <p:nvSpPr>
            <p:cNvPr id="47" name="Accolade fermante 46"/>
            <p:cNvSpPr/>
            <p:nvPr/>
          </p:nvSpPr>
          <p:spPr>
            <a:xfrm>
              <a:off x="7820534" y="2006922"/>
              <a:ext cx="259874" cy="1631444"/>
            </a:xfrm>
            <a:prstGeom prst="righ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fr-FR"/>
            </a:p>
          </p:txBody>
        </p:sp>
      </p:grpSp>
      <p:sp>
        <p:nvSpPr>
          <p:cNvPr id="51" name="ZoneTexte 50"/>
          <p:cNvSpPr txBox="1"/>
          <p:nvPr/>
        </p:nvSpPr>
        <p:spPr>
          <a:xfrm rot="16200000">
            <a:off x="3767775" y="2634264"/>
            <a:ext cx="1551147" cy="461665"/>
          </a:xfrm>
          <a:prstGeom prst="rect">
            <a:avLst/>
          </a:prstGeom>
          <a:noFill/>
        </p:spPr>
        <p:txBody>
          <a:bodyPr wrap="square" rtlCol="0">
            <a:spAutoFit/>
          </a:bodyPr>
          <a:lstStyle/>
          <a:p>
            <a:r>
              <a:rPr lang="fr-FR" sz="2400" dirty="0" smtClean="0">
                <a:latin typeface="Times New Roman" pitchFamily="18" charset="0"/>
                <a:cs typeface="Times New Roman" pitchFamily="18" charset="0"/>
              </a:rPr>
              <a:t>Période -1-</a:t>
            </a:r>
            <a:endParaRPr lang="fr-FR" sz="2400" dirty="0">
              <a:latin typeface="Times New Roman" pitchFamily="18" charset="0"/>
              <a:cs typeface="Times New Roman" pitchFamily="18" charset="0"/>
            </a:endParaRPr>
          </a:p>
        </p:txBody>
      </p:sp>
      <p:sp>
        <p:nvSpPr>
          <p:cNvPr id="52" name="ZoneTexte 51"/>
          <p:cNvSpPr txBox="1"/>
          <p:nvPr/>
        </p:nvSpPr>
        <p:spPr>
          <a:xfrm rot="16200000">
            <a:off x="3767775" y="4835956"/>
            <a:ext cx="1551147" cy="461665"/>
          </a:xfrm>
          <a:prstGeom prst="rect">
            <a:avLst/>
          </a:prstGeom>
          <a:noFill/>
        </p:spPr>
        <p:txBody>
          <a:bodyPr wrap="square" rtlCol="0">
            <a:spAutoFit/>
          </a:bodyPr>
          <a:lstStyle/>
          <a:p>
            <a:r>
              <a:rPr lang="fr-FR" sz="2400" dirty="0" smtClean="0">
                <a:latin typeface="Times New Roman" pitchFamily="18" charset="0"/>
                <a:cs typeface="Times New Roman" pitchFamily="18" charset="0"/>
              </a:rPr>
              <a:t>Période -2-</a:t>
            </a:r>
            <a:endParaRPr lang="fr-FR" sz="2400" dirty="0">
              <a:latin typeface="Times New Roman" pitchFamily="18" charset="0"/>
              <a:cs typeface="Times New Roman" pitchFamily="18" charset="0"/>
            </a:endParaRPr>
          </a:p>
        </p:txBody>
      </p:sp>
      <p:sp>
        <p:nvSpPr>
          <p:cNvPr id="53" name="ZoneTexte 52"/>
          <p:cNvSpPr txBox="1"/>
          <p:nvPr/>
        </p:nvSpPr>
        <p:spPr>
          <a:xfrm rot="16200000">
            <a:off x="7070904" y="5061707"/>
            <a:ext cx="1551147" cy="461665"/>
          </a:xfrm>
          <a:prstGeom prst="rect">
            <a:avLst/>
          </a:prstGeom>
          <a:noFill/>
        </p:spPr>
        <p:txBody>
          <a:bodyPr wrap="square" rtlCol="0">
            <a:spAutoFit/>
          </a:bodyPr>
          <a:lstStyle/>
          <a:p>
            <a:r>
              <a:rPr lang="fr-FR" sz="2400" dirty="0" smtClean="0">
                <a:latin typeface="Times New Roman" pitchFamily="18" charset="0"/>
                <a:cs typeface="Times New Roman" pitchFamily="18" charset="0"/>
              </a:rPr>
              <a:t>Période -4-</a:t>
            </a:r>
            <a:endParaRPr lang="fr-FR" sz="2400" dirty="0">
              <a:latin typeface="Times New Roman" pitchFamily="18" charset="0"/>
              <a:cs typeface="Times New Roman" pitchFamily="18" charset="0"/>
            </a:endParaRPr>
          </a:p>
        </p:txBody>
      </p:sp>
      <p:sp>
        <p:nvSpPr>
          <p:cNvPr id="54" name="ZoneTexte 53"/>
          <p:cNvSpPr txBox="1"/>
          <p:nvPr/>
        </p:nvSpPr>
        <p:spPr>
          <a:xfrm rot="16200000">
            <a:off x="7067482" y="2448316"/>
            <a:ext cx="1551147" cy="461665"/>
          </a:xfrm>
          <a:prstGeom prst="rect">
            <a:avLst/>
          </a:prstGeom>
          <a:noFill/>
        </p:spPr>
        <p:txBody>
          <a:bodyPr wrap="square" rtlCol="0">
            <a:spAutoFit/>
          </a:bodyPr>
          <a:lstStyle/>
          <a:p>
            <a:r>
              <a:rPr lang="fr-FR" sz="2400" dirty="0" smtClean="0">
                <a:latin typeface="Times New Roman" pitchFamily="18" charset="0"/>
                <a:cs typeface="Times New Roman" pitchFamily="18" charset="0"/>
              </a:rPr>
              <a:t>Période -3-</a:t>
            </a:r>
            <a:endParaRPr lang="fr-FR" sz="2400" dirty="0">
              <a:latin typeface="Times New Roman" pitchFamily="18" charset="0"/>
              <a:cs typeface="Times New Roman" pitchFamily="18" charset="0"/>
            </a:endParaRPr>
          </a:p>
        </p:txBody>
      </p:sp>
    </p:spTree>
    <p:extLst>
      <p:ext uri="{BB962C8B-B14F-4D97-AF65-F5344CB8AC3E}">
        <p14:creationId xmlns:p14="http://schemas.microsoft.com/office/powerpoint/2010/main" val="86937170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52167" y="191883"/>
            <a:ext cx="5031314" cy="40011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r-FR"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Réserves Foncières Communales (</a:t>
            </a:r>
            <a:r>
              <a:rPr lang="fr-FR"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RFC)</a:t>
            </a:r>
            <a:endParaRPr lang="fr-FR"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5" name="Rectangle 4"/>
          <p:cNvSpPr/>
          <p:nvPr/>
        </p:nvSpPr>
        <p:spPr>
          <a:xfrm>
            <a:off x="3404719" y="836712"/>
            <a:ext cx="2121093"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r>
              <a:rPr lang="fr-FR" dirty="0" smtClean="0">
                <a:latin typeface="Times New Roman" pitchFamily="18" charset="0"/>
                <a:cs typeface="Times New Roman" pitchFamily="18" charset="0"/>
              </a:rPr>
              <a:t>Ordonnance du </a:t>
            </a:r>
            <a:r>
              <a:rPr lang="fr-FR" dirty="0">
                <a:latin typeface="Times New Roman" pitchFamily="18" charset="0"/>
                <a:cs typeface="Times New Roman" pitchFamily="18" charset="0"/>
              </a:rPr>
              <a:t>1974</a:t>
            </a:r>
          </a:p>
        </p:txBody>
      </p:sp>
      <p:sp>
        <p:nvSpPr>
          <p:cNvPr id="6" name="Rectangle 5"/>
          <p:cNvSpPr/>
          <p:nvPr/>
        </p:nvSpPr>
        <p:spPr>
          <a:xfrm>
            <a:off x="2766002" y="1844824"/>
            <a:ext cx="5210717" cy="147732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r>
              <a:rPr lang="fr-FR" dirty="0">
                <a:latin typeface="Times New Roman" pitchFamily="18" charset="0"/>
                <a:cs typeface="Times New Roman" pitchFamily="18" charset="0"/>
              </a:rPr>
              <a:t>La commune devient propriétaire du foncier, de statut juridique divers, situé à l’intérieur du périmètre d’urbanisation et doit veiller à l’utilisation et à la gestion rationnelle du foncier pour l’utilité et l’intérêt </a:t>
            </a:r>
            <a:r>
              <a:rPr lang="fr-FR" dirty="0" smtClean="0">
                <a:latin typeface="Times New Roman" pitchFamily="18" charset="0"/>
                <a:cs typeface="Times New Roman" pitchFamily="18" charset="0"/>
              </a:rPr>
              <a:t>publics,</a:t>
            </a:r>
            <a:endParaRPr lang="fr-FR" dirty="0">
              <a:latin typeface="Times New Roman" pitchFamily="18" charset="0"/>
              <a:cs typeface="Times New Roman" pitchFamily="18" charset="0"/>
            </a:endParaRPr>
          </a:p>
        </p:txBody>
      </p:sp>
      <p:cxnSp>
        <p:nvCxnSpPr>
          <p:cNvPr id="8" name="Connecteur droit avec flèche 7"/>
          <p:cNvCxnSpPr>
            <a:stCxn id="5" idx="2"/>
          </p:cNvCxnSpPr>
          <p:nvPr/>
        </p:nvCxnSpPr>
        <p:spPr>
          <a:xfrm flipH="1">
            <a:off x="4458854" y="1206044"/>
            <a:ext cx="6412" cy="63878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 name="ZoneTexte 8"/>
          <p:cNvSpPr txBox="1"/>
          <p:nvPr/>
        </p:nvSpPr>
        <p:spPr>
          <a:xfrm>
            <a:off x="3325686" y="1340768"/>
            <a:ext cx="3381721" cy="369332"/>
          </a:xfrm>
          <a:prstGeom prst="rect">
            <a:avLst/>
          </a:prstGeom>
          <a:noFill/>
        </p:spPr>
        <p:txBody>
          <a:bodyPr wrap="square" rtlCol="0">
            <a:spAutoFit/>
          </a:bodyPr>
          <a:lstStyle/>
          <a:p>
            <a:r>
              <a:rPr lang="fr-FR" dirty="0">
                <a:latin typeface="Times New Roman" pitchFamily="18" charset="0"/>
                <a:cs typeface="Times New Roman" pitchFamily="18" charset="0"/>
              </a:rPr>
              <a:t>Par </a:t>
            </a:r>
            <a:r>
              <a:rPr lang="fr-FR" dirty="0" smtClean="0">
                <a:latin typeface="Times New Roman" pitchFamily="18" charset="0"/>
                <a:cs typeface="Times New Roman" pitchFamily="18" charset="0"/>
              </a:rPr>
              <a:t>une </a:t>
            </a:r>
            <a:r>
              <a:rPr lang="fr-FR" dirty="0">
                <a:latin typeface="Times New Roman" pitchFamily="18" charset="0"/>
                <a:cs typeface="Times New Roman" pitchFamily="18" charset="0"/>
              </a:rPr>
              <a:t>décision légale </a:t>
            </a:r>
          </a:p>
        </p:txBody>
      </p:sp>
      <p:cxnSp>
        <p:nvCxnSpPr>
          <p:cNvPr id="11" name="Connecteur droit avec flèche 10"/>
          <p:cNvCxnSpPr/>
          <p:nvPr/>
        </p:nvCxnSpPr>
        <p:spPr>
          <a:xfrm flipH="1">
            <a:off x="2339752" y="2583488"/>
            <a:ext cx="42625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2501342" y="3928944"/>
            <a:ext cx="3332964"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r>
              <a:rPr lang="fr-FR" dirty="0">
                <a:latin typeface="Times New Roman" pitchFamily="18" charset="0"/>
                <a:cs typeface="Times New Roman" pitchFamily="18" charset="0"/>
              </a:rPr>
              <a:t>R</a:t>
            </a:r>
            <a:r>
              <a:rPr lang="fr-FR" dirty="0" smtClean="0">
                <a:latin typeface="Times New Roman" pitchFamily="18" charset="0"/>
                <a:cs typeface="Times New Roman" pitchFamily="18" charset="0"/>
              </a:rPr>
              <a:t>éforme </a:t>
            </a:r>
            <a:r>
              <a:rPr lang="fr-FR" dirty="0">
                <a:latin typeface="Times New Roman" pitchFamily="18" charset="0"/>
                <a:cs typeface="Times New Roman" pitchFamily="18" charset="0"/>
              </a:rPr>
              <a:t>législative </a:t>
            </a:r>
            <a:r>
              <a:rPr lang="fr-FR" dirty="0" smtClean="0">
                <a:latin typeface="Times New Roman" pitchFamily="18" charset="0"/>
                <a:cs typeface="Times New Roman" pitchFamily="18" charset="0"/>
              </a:rPr>
              <a:t>du </a:t>
            </a:r>
            <a:r>
              <a:rPr lang="fr-FR" dirty="0">
                <a:latin typeface="Times New Roman" pitchFamily="18" charset="0"/>
                <a:cs typeface="Times New Roman" pitchFamily="18" charset="0"/>
              </a:rPr>
              <a:t>1990-2010</a:t>
            </a:r>
          </a:p>
        </p:txBody>
      </p:sp>
      <p:cxnSp>
        <p:nvCxnSpPr>
          <p:cNvPr id="15" name="Connecteur droit 14"/>
          <p:cNvCxnSpPr/>
          <p:nvPr/>
        </p:nvCxnSpPr>
        <p:spPr>
          <a:xfrm flipV="1">
            <a:off x="0" y="3701596"/>
            <a:ext cx="7236296" cy="72008"/>
          </a:xfrm>
          <a:prstGeom prst="line">
            <a:avLst/>
          </a:prstGeom>
        </p:spPr>
        <p:style>
          <a:lnRef idx="3">
            <a:schemeClr val="accent2"/>
          </a:lnRef>
          <a:fillRef idx="0">
            <a:schemeClr val="accent2"/>
          </a:fillRef>
          <a:effectRef idx="2">
            <a:schemeClr val="accent2"/>
          </a:effectRef>
          <a:fontRef idx="minor">
            <a:schemeClr val="tx1"/>
          </a:fontRef>
        </p:style>
      </p:cxnSp>
      <p:sp>
        <p:nvSpPr>
          <p:cNvPr id="16" name="Rectangle 15"/>
          <p:cNvSpPr/>
          <p:nvPr/>
        </p:nvSpPr>
        <p:spPr>
          <a:xfrm>
            <a:off x="3728233" y="4657194"/>
            <a:ext cx="4263625" cy="175432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r>
              <a:rPr lang="fr-FR" dirty="0" smtClean="0">
                <a:latin typeface="Times New Roman" pitchFamily="18" charset="0"/>
                <a:cs typeface="Times New Roman" pitchFamily="18" charset="0"/>
              </a:rPr>
              <a:t>Consacre </a:t>
            </a:r>
            <a:r>
              <a:rPr lang="fr-FR" dirty="0">
                <a:latin typeface="Times New Roman" pitchFamily="18" charset="0"/>
                <a:cs typeface="Times New Roman" pitchFamily="18" charset="0"/>
              </a:rPr>
              <a:t>la rupture avec le modèle étatique des réserves foncières communales à outrance. Elle met en place un certain nombre d’idées fortes, véhiculées par de nouveaux textes législatifs et un éventail de décrets exécutifs.</a:t>
            </a:r>
          </a:p>
        </p:txBody>
      </p:sp>
      <p:cxnSp>
        <p:nvCxnSpPr>
          <p:cNvPr id="17" name="Connecteur droit avec flèche 16"/>
          <p:cNvCxnSpPr>
            <a:stCxn id="13" idx="2"/>
            <a:endCxn id="16" idx="0"/>
          </p:cNvCxnSpPr>
          <p:nvPr/>
        </p:nvCxnSpPr>
        <p:spPr>
          <a:xfrm>
            <a:off x="4167824" y="4298276"/>
            <a:ext cx="1692222" cy="35891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a:off x="243599" y="4668995"/>
            <a:ext cx="3276449" cy="175432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fr-FR" dirty="0" smtClean="0">
                <a:latin typeface="Times New Roman" pitchFamily="18" charset="0"/>
                <a:cs typeface="Times New Roman" pitchFamily="18" charset="0"/>
              </a:rPr>
              <a:t>pallier </a:t>
            </a:r>
            <a:r>
              <a:rPr lang="fr-FR" dirty="0">
                <a:latin typeface="Times New Roman" pitchFamily="18" charset="0"/>
                <a:cs typeface="Times New Roman" pitchFamily="18" charset="0"/>
              </a:rPr>
              <a:t>le manque de disponibilité du foncier urbanisable et pour développer l’offre foncière privée et publique, la loi préconise plusieurs outils de gestion et de régulation </a:t>
            </a:r>
          </a:p>
        </p:txBody>
      </p:sp>
      <p:cxnSp>
        <p:nvCxnSpPr>
          <p:cNvPr id="23" name="Connecteur droit avec flèche 22"/>
          <p:cNvCxnSpPr>
            <a:stCxn id="13" idx="2"/>
          </p:cNvCxnSpPr>
          <p:nvPr/>
        </p:nvCxnSpPr>
        <p:spPr>
          <a:xfrm flipH="1">
            <a:off x="1881824" y="4298276"/>
            <a:ext cx="2286000" cy="35486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290921" y="1844825"/>
            <a:ext cx="2048831" cy="1477327"/>
          </a:xfrm>
          <a:prstGeom prst="rect">
            <a:avLst/>
          </a:prstGeom>
          <a:noFill/>
        </p:spPr>
        <p:style>
          <a:lnRef idx="2">
            <a:schemeClr val="dk1"/>
          </a:lnRef>
          <a:fillRef idx="1">
            <a:schemeClr val="lt1"/>
          </a:fillRef>
          <a:effectRef idx="0">
            <a:schemeClr val="dk1"/>
          </a:effectRef>
          <a:fontRef idx="minor">
            <a:schemeClr val="dk1"/>
          </a:fontRef>
        </p:style>
        <p:txBody>
          <a:bodyPr rtlCol="0" anchor="ctr"/>
          <a:lstStyle/>
          <a:p>
            <a:pPr algn="ctr"/>
            <a:r>
              <a:rPr lang="fr-FR" dirty="0">
                <a:latin typeface="Times New Roman" pitchFamily="18" charset="0"/>
                <a:cs typeface="Times New Roman" pitchFamily="18" charset="0"/>
              </a:rPr>
              <a:t>Expropriations abusives de la part de la </a:t>
            </a:r>
            <a:r>
              <a:rPr lang="fr-FR" dirty="0" smtClean="0">
                <a:latin typeface="Times New Roman" pitchFamily="18" charset="0"/>
                <a:cs typeface="Times New Roman" pitchFamily="18" charset="0"/>
              </a:rPr>
              <a:t>commune</a:t>
            </a:r>
            <a:endParaRPr lang="fr-FR" dirty="0">
              <a:latin typeface="Times New Roman" pitchFamily="18" charset="0"/>
              <a:cs typeface="Times New Roman" pitchFamily="18" charset="0"/>
            </a:endParaRPr>
          </a:p>
        </p:txBody>
      </p:sp>
    </p:spTree>
    <p:extLst>
      <p:ext uri="{BB962C8B-B14F-4D97-AF65-F5344CB8AC3E}">
        <p14:creationId xmlns:p14="http://schemas.microsoft.com/office/powerpoint/2010/main" val="67156713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24397" y="153402"/>
            <a:ext cx="4051109" cy="369332"/>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r-FR"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Outils de gestion et de régulation </a:t>
            </a:r>
            <a:endParaRPr lang="fr-FR"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nvGrpSpPr>
          <p:cNvPr id="8" name="Groupe 7"/>
          <p:cNvGrpSpPr/>
          <p:nvPr/>
        </p:nvGrpSpPr>
        <p:grpSpPr>
          <a:xfrm>
            <a:off x="356676" y="1052736"/>
            <a:ext cx="8040468" cy="3737577"/>
            <a:chOff x="401784" y="383465"/>
            <a:chExt cx="8040468" cy="3737577"/>
          </a:xfrm>
        </p:grpSpPr>
        <p:sp>
          <p:nvSpPr>
            <p:cNvPr id="9" name="ZoneTexte 8"/>
            <p:cNvSpPr txBox="1"/>
            <p:nvPr/>
          </p:nvSpPr>
          <p:spPr>
            <a:xfrm>
              <a:off x="401784" y="383465"/>
              <a:ext cx="7351741" cy="461665"/>
            </a:xfrm>
            <a:prstGeom prst="rect">
              <a:avLst/>
            </a:prstGeom>
            <a:noFill/>
          </p:spPr>
          <p:txBody>
            <a:bodyPr wrap="square" rtlCol="0">
              <a:spAutoFit/>
            </a:bodyPr>
            <a:lstStyle/>
            <a:p>
              <a:r>
                <a:rPr lang="fr-FR" sz="2000" b="1" u="sng" dirty="0" smtClean="0">
                  <a:latin typeface="Times New Roman" pitchFamily="18" charset="0"/>
                  <a:cs typeface="Times New Roman" pitchFamily="18" charset="0"/>
                </a:rPr>
                <a:t>Les </a:t>
              </a:r>
              <a:r>
                <a:rPr lang="fr-FR" sz="2000" b="1" u="sng" dirty="0">
                  <a:latin typeface="Times New Roman" pitchFamily="18" charset="0"/>
                  <a:cs typeface="Times New Roman" pitchFamily="18" charset="0"/>
                </a:rPr>
                <a:t>agences </a:t>
              </a:r>
              <a:r>
                <a:rPr lang="fr-FR" sz="2400" b="1" u="sng" dirty="0">
                  <a:latin typeface="Times New Roman" pitchFamily="18" charset="0"/>
                  <a:cs typeface="Times New Roman" pitchFamily="18" charset="0"/>
                </a:rPr>
                <a:t>locales</a:t>
              </a:r>
              <a:r>
                <a:rPr lang="fr-FR" sz="2000" b="1" u="sng" dirty="0">
                  <a:latin typeface="Times New Roman" pitchFamily="18" charset="0"/>
                  <a:cs typeface="Times New Roman" pitchFamily="18" charset="0"/>
                </a:rPr>
                <a:t> de gestion et de régulation foncière </a:t>
              </a:r>
              <a:r>
                <a:rPr lang="fr-FR" sz="2000" b="1" u="sng" dirty="0" smtClean="0">
                  <a:latin typeface="Times New Roman" pitchFamily="18" charset="0"/>
                  <a:cs typeface="Times New Roman" pitchFamily="18" charset="0"/>
                </a:rPr>
                <a:t>urbaine:</a:t>
              </a:r>
              <a:endParaRPr lang="fr-FR" sz="2000" b="1" u="sng" dirty="0">
                <a:latin typeface="Times New Roman" pitchFamily="18" charset="0"/>
                <a:cs typeface="Times New Roman" pitchFamily="18" charset="0"/>
              </a:endParaRPr>
            </a:p>
          </p:txBody>
        </p:sp>
        <p:sp>
          <p:nvSpPr>
            <p:cNvPr id="10" name="Rectangle 9"/>
            <p:cNvSpPr/>
            <p:nvPr/>
          </p:nvSpPr>
          <p:spPr>
            <a:xfrm>
              <a:off x="2284741" y="738187"/>
              <a:ext cx="6157511" cy="646331"/>
            </a:xfrm>
            <a:prstGeom prst="rect">
              <a:avLst/>
            </a:prstGeom>
          </p:spPr>
          <p:txBody>
            <a:bodyPr wrap="square">
              <a:spAutoFit/>
            </a:bodyPr>
            <a:lstStyle/>
            <a:p>
              <a:r>
                <a:rPr lang="fr-FR" dirty="0" smtClean="0">
                  <a:latin typeface="Times New Roman" pitchFamily="18" charset="0"/>
                  <a:cs typeface="Times New Roman" pitchFamily="18" charset="0"/>
                </a:rPr>
                <a:t>Seules </a:t>
              </a:r>
              <a:r>
                <a:rPr lang="fr-FR" dirty="0">
                  <a:latin typeface="Times New Roman" pitchFamily="18" charset="0"/>
                  <a:cs typeface="Times New Roman" pitchFamily="18" charset="0"/>
                </a:rPr>
                <a:t>les structures étatiques détenaient le monopole de la prise en charge du foncier</a:t>
              </a:r>
            </a:p>
          </p:txBody>
        </p:sp>
        <p:sp>
          <p:nvSpPr>
            <p:cNvPr id="11" name="Rectangle 10"/>
            <p:cNvSpPr/>
            <p:nvPr/>
          </p:nvSpPr>
          <p:spPr>
            <a:xfrm>
              <a:off x="461808" y="1372526"/>
              <a:ext cx="1308884" cy="36933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fr-FR" dirty="0" smtClean="0">
                  <a:latin typeface="Times New Roman" pitchFamily="18" charset="0"/>
                  <a:cs typeface="Times New Roman" pitchFamily="18" charset="0"/>
                </a:rPr>
                <a:t>Après 1990 </a:t>
              </a:r>
              <a:endParaRPr lang="fr-FR" dirty="0">
                <a:latin typeface="Times New Roman" pitchFamily="18" charset="0"/>
                <a:cs typeface="Times New Roman" pitchFamily="18" charset="0"/>
              </a:endParaRPr>
            </a:p>
          </p:txBody>
        </p:sp>
        <p:sp>
          <p:nvSpPr>
            <p:cNvPr id="12" name="Rectangle 11"/>
            <p:cNvSpPr/>
            <p:nvPr/>
          </p:nvSpPr>
          <p:spPr>
            <a:xfrm>
              <a:off x="461808" y="876687"/>
              <a:ext cx="1308884"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r>
                <a:rPr lang="fr-FR" dirty="0">
                  <a:latin typeface="Times New Roman" pitchFamily="18" charset="0"/>
                  <a:cs typeface="Times New Roman" pitchFamily="18" charset="0"/>
                </a:rPr>
                <a:t>Avant 1990 </a:t>
              </a:r>
            </a:p>
          </p:txBody>
        </p:sp>
        <p:sp>
          <p:nvSpPr>
            <p:cNvPr id="13" name="Rectangle 12"/>
            <p:cNvSpPr/>
            <p:nvPr/>
          </p:nvSpPr>
          <p:spPr>
            <a:xfrm>
              <a:off x="2284741" y="1334567"/>
              <a:ext cx="5797471" cy="646331"/>
            </a:xfrm>
            <a:prstGeom prst="rect">
              <a:avLst/>
            </a:prstGeom>
          </p:spPr>
          <p:txBody>
            <a:bodyPr wrap="square">
              <a:spAutoFit/>
            </a:bodyPr>
            <a:lstStyle/>
            <a:p>
              <a:r>
                <a:rPr lang="fr-FR" dirty="0" smtClean="0">
                  <a:latin typeface="Times New Roman" pitchFamily="18" charset="0"/>
                  <a:cs typeface="Times New Roman" pitchFamily="18" charset="0"/>
                </a:rPr>
                <a:t>La gestion du foncier par l’agence </a:t>
              </a:r>
              <a:r>
                <a:rPr lang="fr-FR" dirty="0">
                  <a:latin typeface="Times New Roman" pitchFamily="18" charset="0"/>
                  <a:cs typeface="Times New Roman" pitchFamily="18" charset="0"/>
                </a:rPr>
                <a:t>foncière et des </a:t>
              </a:r>
              <a:r>
                <a:rPr lang="fr-FR" dirty="0" smtClean="0">
                  <a:latin typeface="Times New Roman" pitchFamily="18" charset="0"/>
                  <a:cs typeface="Times New Roman" pitchFamily="18" charset="0"/>
                </a:rPr>
                <a:t>mairies aussi </a:t>
              </a:r>
              <a:endParaRPr lang="fr-FR" dirty="0">
                <a:latin typeface="Times New Roman" pitchFamily="18" charset="0"/>
                <a:cs typeface="Times New Roman" pitchFamily="18" charset="0"/>
              </a:endParaRPr>
            </a:p>
          </p:txBody>
        </p:sp>
        <p:sp>
          <p:nvSpPr>
            <p:cNvPr id="14" name="Flèche droite 13"/>
            <p:cNvSpPr/>
            <p:nvPr/>
          </p:nvSpPr>
          <p:spPr>
            <a:xfrm>
              <a:off x="1848791" y="1061352"/>
              <a:ext cx="276126" cy="4571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latin typeface="Times New Roman" pitchFamily="18" charset="0"/>
                <a:cs typeface="Times New Roman" pitchFamily="18" charset="0"/>
              </a:endParaRPr>
            </a:p>
          </p:txBody>
        </p:sp>
        <p:sp>
          <p:nvSpPr>
            <p:cNvPr id="16" name="Rectangle 15"/>
            <p:cNvSpPr/>
            <p:nvPr/>
          </p:nvSpPr>
          <p:spPr>
            <a:xfrm>
              <a:off x="442884" y="2870145"/>
              <a:ext cx="3667992" cy="400110"/>
            </a:xfrm>
            <a:prstGeom prst="rect">
              <a:avLst/>
            </a:prstGeom>
          </p:spPr>
          <p:txBody>
            <a:bodyPr wrap="none">
              <a:spAutoFit/>
            </a:bodyPr>
            <a:lstStyle/>
            <a:p>
              <a:r>
                <a:rPr lang="fr-FR" sz="2000" b="1" u="sng" dirty="0" smtClean="0">
                  <a:latin typeface="Times New Roman" pitchFamily="18" charset="0"/>
                  <a:cs typeface="Times New Roman" pitchFamily="18" charset="0"/>
                </a:rPr>
                <a:t>Outils </a:t>
              </a:r>
              <a:r>
                <a:rPr lang="fr-FR" sz="2000" b="1" u="sng" dirty="0">
                  <a:latin typeface="Times New Roman" pitchFamily="18" charset="0"/>
                  <a:cs typeface="Times New Roman" pitchFamily="18" charset="0"/>
                </a:rPr>
                <a:t>juridiques d’intervention</a:t>
              </a:r>
            </a:p>
          </p:txBody>
        </p:sp>
        <p:sp>
          <p:nvSpPr>
            <p:cNvPr id="17" name="Rectangle 16"/>
            <p:cNvSpPr/>
            <p:nvPr/>
          </p:nvSpPr>
          <p:spPr>
            <a:xfrm>
              <a:off x="486291" y="3197712"/>
              <a:ext cx="7532676" cy="923330"/>
            </a:xfrm>
            <a:prstGeom prst="rect">
              <a:avLst/>
            </a:prstGeom>
          </p:spPr>
          <p:txBody>
            <a:bodyPr wrap="square">
              <a:spAutoFit/>
            </a:bodyPr>
            <a:lstStyle/>
            <a:p>
              <a:r>
                <a:rPr lang="fr-FR" dirty="0" smtClean="0">
                  <a:latin typeface="Times New Roman" pitchFamily="18" charset="0"/>
                  <a:cs typeface="Times New Roman" pitchFamily="18" charset="0"/>
                </a:rPr>
                <a:t>Pour </a:t>
              </a:r>
              <a:r>
                <a:rPr lang="fr-FR" dirty="0">
                  <a:latin typeface="Times New Roman" pitchFamily="18" charset="0"/>
                  <a:cs typeface="Times New Roman" pitchFamily="18" charset="0"/>
                </a:rPr>
                <a:t>les acquisitions foncières nécessaires à l’urbanisation, la loi met à la disposition de l’État et des collectivités locales, par le biais des agences foncières </a:t>
              </a:r>
              <a:r>
                <a:rPr lang="fr-FR" dirty="0" smtClean="0">
                  <a:latin typeface="Times New Roman" pitchFamily="18" charset="0"/>
                  <a:cs typeface="Times New Roman" pitchFamily="18" charset="0"/>
                </a:rPr>
                <a:t>locales</a:t>
              </a:r>
              <a:endParaRPr lang="fr-FR" dirty="0">
                <a:latin typeface="Times New Roman" pitchFamily="18" charset="0"/>
                <a:cs typeface="Times New Roman" pitchFamily="18" charset="0"/>
              </a:endParaRPr>
            </a:p>
          </p:txBody>
        </p:sp>
      </p:grpSp>
      <p:sp>
        <p:nvSpPr>
          <p:cNvPr id="18" name="Flèche droite 17"/>
          <p:cNvSpPr/>
          <p:nvPr/>
        </p:nvSpPr>
        <p:spPr>
          <a:xfrm>
            <a:off x="1723743" y="2275092"/>
            <a:ext cx="276126" cy="4571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latin typeface="Times New Roman" pitchFamily="18" charset="0"/>
              <a:cs typeface="Times New Roman" pitchFamily="18" charset="0"/>
            </a:endParaRPr>
          </a:p>
        </p:txBody>
      </p:sp>
      <p:sp>
        <p:nvSpPr>
          <p:cNvPr id="15" name="Rectangle 14"/>
          <p:cNvSpPr/>
          <p:nvPr/>
        </p:nvSpPr>
        <p:spPr>
          <a:xfrm>
            <a:off x="683568" y="5373216"/>
            <a:ext cx="1584176" cy="576064"/>
          </a:xfrm>
          <a:prstGeom prst="rect">
            <a:avLst/>
          </a:prstGeom>
          <a:noFill/>
        </p:spPr>
        <p:style>
          <a:lnRef idx="2">
            <a:schemeClr val="dk1"/>
          </a:lnRef>
          <a:fillRef idx="1">
            <a:schemeClr val="lt1"/>
          </a:fillRef>
          <a:effectRef idx="0">
            <a:schemeClr val="dk1"/>
          </a:effectRef>
          <a:fontRef idx="minor">
            <a:schemeClr val="dk1"/>
          </a:fontRef>
        </p:style>
        <p:txBody>
          <a:bodyPr rtlCol="0" anchor="ctr"/>
          <a:lstStyle/>
          <a:p>
            <a:pPr algn="ctr"/>
            <a:r>
              <a:rPr lang="fr-FR" dirty="0" smtClean="0"/>
              <a:t>L’état</a:t>
            </a:r>
            <a:endParaRPr lang="fr-FR" dirty="0"/>
          </a:p>
        </p:txBody>
      </p:sp>
      <p:sp>
        <p:nvSpPr>
          <p:cNvPr id="19" name="Rectangle 18"/>
          <p:cNvSpPr/>
          <p:nvPr/>
        </p:nvSpPr>
        <p:spPr>
          <a:xfrm>
            <a:off x="5580112" y="5331409"/>
            <a:ext cx="1584176" cy="576064"/>
          </a:xfrm>
          <a:prstGeom prst="rect">
            <a:avLst/>
          </a:prstGeom>
          <a:noFill/>
        </p:spPr>
        <p:style>
          <a:lnRef idx="2">
            <a:schemeClr val="dk1"/>
          </a:lnRef>
          <a:fillRef idx="1">
            <a:schemeClr val="lt1"/>
          </a:fillRef>
          <a:effectRef idx="0">
            <a:schemeClr val="dk1"/>
          </a:effectRef>
          <a:fontRef idx="minor">
            <a:schemeClr val="dk1"/>
          </a:fontRef>
        </p:style>
        <p:txBody>
          <a:bodyPr rtlCol="0" anchor="ctr"/>
          <a:lstStyle/>
          <a:p>
            <a:pPr algn="ctr"/>
            <a:r>
              <a:rPr lang="fr-FR" dirty="0" smtClean="0"/>
              <a:t>La commune</a:t>
            </a:r>
            <a:endParaRPr lang="fr-FR" dirty="0"/>
          </a:p>
        </p:txBody>
      </p:sp>
      <p:sp>
        <p:nvSpPr>
          <p:cNvPr id="20" name="Double flèche horizontale 19"/>
          <p:cNvSpPr/>
          <p:nvPr/>
        </p:nvSpPr>
        <p:spPr>
          <a:xfrm>
            <a:off x="2267744" y="5619441"/>
            <a:ext cx="3312368" cy="113815"/>
          </a:xfrm>
          <a:prstGeom prst="lef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21" name="Ellipse 20"/>
          <p:cNvSpPr/>
          <p:nvPr/>
        </p:nvSpPr>
        <p:spPr>
          <a:xfrm>
            <a:off x="3059831" y="5345547"/>
            <a:ext cx="1962275" cy="576064"/>
          </a:xfrm>
          <a:prstGeom prst="ellipse">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r>
              <a:rPr lang="fr-FR" dirty="0" smtClean="0"/>
              <a:t>Agence foncière</a:t>
            </a:r>
            <a:endParaRPr lang="fr-FR" dirty="0"/>
          </a:p>
        </p:txBody>
      </p:sp>
    </p:spTree>
    <p:extLst>
      <p:ext uri="{BB962C8B-B14F-4D97-AF65-F5344CB8AC3E}">
        <p14:creationId xmlns:p14="http://schemas.microsoft.com/office/powerpoint/2010/main" val="207497683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110138" y="132601"/>
            <a:ext cx="4145687" cy="40011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r-FR"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Outils Juridiques D’acquisition </a:t>
            </a:r>
            <a:endParaRPr lang="fr-FR"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5" name="Rectangle 14"/>
          <p:cNvSpPr/>
          <p:nvPr/>
        </p:nvSpPr>
        <p:spPr>
          <a:xfrm>
            <a:off x="835812" y="3834883"/>
            <a:ext cx="2919035" cy="2862322"/>
          </a:xfrm>
          <a:prstGeom prst="rect">
            <a:avLst/>
          </a:prstGeom>
        </p:spPr>
        <p:txBody>
          <a:bodyPr wrap="square">
            <a:spAutoFit/>
          </a:bodyPr>
          <a:lstStyle/>
          <a:p>
            <a:pPr marL="0" lvl="2"/>
            <a:r>
              <a:rPr lang="ar-SA" dirty="0" smtClean="0">
                <a:latin typeface="Times New Roman" pitchFamily="18" charset="0"/>
                <a:cs typeface="Times New Roman" pitchFamily="18" charset="0"/>
              </a:rPr>
              <a:t>.</a:t>
            </a:r>
            <a:endParaRPr lang="fr-FR" dirty="0" smtClean="0">
              <a:latin typeface="Times New Roman" pitchFamily="18" charset="0"/>
              <a:cs typeface="Times New Roman" pitchFamily="18" charset="0"/>
            </a:endParaRPr>
          </a:p>
          <a:p>
            <a:pPr marL="0" lvl="2"/>
            <a:endParaRPr lang="fr-FR" dirty="0">
              <a:latin typeface="Times New Roman" pitchFamily="18" charset="0"/>
              <a:cs typeface="Times New Roman" pitchFamily="18" charset="0"/>
            </a:endParaRPr>
          </a:p>
          <a:p>
            <a:pPr marL="0" lvl="2"/>
            <a:endParaRPr lang="fr-FR" dirty="0">
              <a:latin typeface="Times New Roman" pitchFamily="18" charset="0"/>
              <a:cs typeface="Times New Roman" pitchFamily="18" charset="0"/>
            </a:endParaRPr>
          </a:p>
          <a:p>
            <a:pPr marL="0" lvl="2"/>
            <a:endParaRPr lang="fr-FR" dirty="0">
              <a:latin typeface="Times New Roman" pitchFamily="18" charset="0"/>
              <a:cs typeface="Times New Roman" pitchFamily="18" charset="0"/>
            </a:endParaRPr>
          </a:p>
          <a:p>
            <a:pPr marL="0" lvl="2"/>
            <a:endParaRPr lang="fr-FR" dirty="0">
              <a:latin typeface="Times New Roman" pitchFamily="18" charset="0"/>
              <a:cs typeface="Times New Roman" pitchFamily="18" charset="0"/>
            </a:endParaRPr>
          </a:p>
          <a:p>
            <a:pPr marL="0" lvl="2"/>
            <a:endParaRPr lang="fr-FR" dirty="0">
              <a:latin typeface="Times New Roman" pitchFamily="18" charset="0"/>
              <a:cs typeface="Times New Roman" pitchFamily="18" charset="0"/>
            </a:endParaRPr>
          </a:p>
          <a:p>
            <a:pPr marL="0" lvl="2"/>
            <a:endParaRPr lang="fr-FR" dirty="0">
              <a:latin typeface="Times New Roman" pitchFamily="18" charset="0"/>
              <a:cs typeface="Times New Roman" pitchFamily="18" charset="0"/>
            </a:endParaRPr>
          </a:p>
          <a:p>
            <a:pPr marL="0" lvl="2"/>
            <a:endParaRPr lang="fr-FR" dirty="0">
              <a:latin typeface="Times New Roman" pitchFamily="18" charset="0"/>
              <a:cs typeface="Times New Roman" pitchFamily="18" charset="0"/>
            </a:endParaRPr>
          </a:p>
          <a:p>
            <a:pPr marL="0" lvl="2"/>
            <a:endParaRPr lang="fr-FR" dirty="0">
              <a:latin typeface="Times New Roman" pitchFamily="18" charset="0"/>
              <a:cs typeface="Times New Roman" pitchFamily="18" charset="0"/>
            </a:endParaRPr>
          </a:p>
          <a:p>
            <a:pPr marL="0" lvl="2"/>
            <a:r>
              <a:rPr lang="fr-FR" dirty="0" smtClean="0">
                <a:latin typeface="Times New Roman" pitchFamily="18" charset="0"/>
                <a:cs typeface="Times New Roman" pitchFamily="18" charset="0"/>
              </a:rPr>
              <a:t>.</a:t>
            </a:r>
            <a:endParaRPr lang="fr-FR" dirty="0">
              <a:latin typeface="Times New Roman" pitchFamily="18" charset="0"/>
              <a:cs typeface="Times New Roman" pitchFamily="18" charset="0"/>
            </a:endParaRPr>
          </a:p>
        </p:txBody>
      </p:sp>
      <p:sp>
        <p:nvSpPr>
          <p:cNvPr id="16" name="Rectangle 15"/>
          <p:cNvSpPr/>
          <p:nvPr/>
        </p:nvSpPr>
        <p:spPr>
          <a:xfrm>
            <a:off x="2286000" y="3105835"/>
            <a:ext cx="4572000" cy="646331"/>
          </a:xfrm>
          <a:prstGeom prst="rect">
            <a:avLst/>
          </a:prstGeom>
        </p:spPr>
        <p:txBody>
          <a:bodyPr>
            <a:spAutoFit/>
          </a:bodyPr>
          <a:lstStyle/>
          <a:p>
            <a:r>
              <a:rPr lang="fr-FR" b="1" dirty="0"/>
              <a:t>Difficultés d’application de la préemption et l’expropriation en Algérie</a:t>
            </a:r>
            <a:endParaRPr lang="fr-FR" dirty="0"/>
          </a:p>
        </p:txBody>
      </p:sp>
      <p:graphicFrame>
        <p:nvGraphicFramePr>
          <p:cNvPr id="17" name="Tableau 16"/>
          <p:cNvGraphicFramePr>
            <a:graphicFrameLocks noGrp="1"/>
          </p:cNvGraphicFramePr>
          <p:nvPr>
            <p:extLst>
              <p:ext uri="{D42A27DB-BD31-4B8C-83A1-F6EECF244321}">
                <p14:modId xmlns:p14="http://schemas.microsoft.com/office/powerpoint/2010/main" val="2031215369"/>
              </p:ext>
            </p:extLst>
          </p:nvPr>
        </p:nvGraphicFramePr>
        <p:xfrm>
          <a:off x="258545" y="580230"/>
          <a:ext cx="7625824" cy="6208298"/>
        </p:xfrm>
        <a:graphic>
          <a:graphicData uri="http://schemas.openxmlformats.org/drawingml/2006/table">
            <a:tbl>
              <a:tblPr firstRow="1" bandRow="1">
                <a:tableStyleId>{073A0DAA-6AF3-43AB-8588-CEC1D06C72B9}</a:tableStyleId>
              </a:tblPr>
              <a:tblGrid>
                <a:gridCol w="2541941"/>
                <a:gridCol w="2285416"/>
                <a:gridCol w="2798467"/>
              </a:tblGrid>
              <a:tr h="502276">
                <a:tc>
                  <a:txBody>
                    <a:bodyPr/>
                    <a:lstStyle/>
                    <a:p>
                      <a:pPr algn="ctr"/>
                      <a:r>
                        <a:rPr lang="fr-FR" sz="1600" dirty="0" smtClean="0">
                          <a:latin typeface="Times New Roman" pitchFamily="18" charset="0"/>
                          <a:cs typeface="Times New Roman" pitchFamily="18" charset="0"/>
                        </a:rPr>
                        <a:t>OUTIL</a:t>
                      </a:r>
                      <a:endParaRPr lang="fr-FR" sz="1600" dirty="0">
                        <a:latin typeface="Times New Roman" pitchFamily="18" charset="0"/>
                        <a:cs typeface="Times New Roman" pitchFamily="18" charset="0"/>
                      </a:endParaRPr>
                    </a:p>
                  </a:txBody>
                  <a:tcPr/>
                </a:tc>
                <a:tc>
                  <a:txBody>
                    <a:bodyPr/>
                    <a:lstStyle/>
                    <a:p>
                      <a:pPr algn="ctr"/>
                      <a:r>
                        <a:rPr lang="fr-FR" sz="1600" baseline="0" dirty="0" smtClean="0">
                          <a:latin typeface="Times New Roman" pitchFamily="18" charset="0"/>
                          <a:cs typeface="Times New Roman" pitchFamily="18" charset="0"/>
                        </a:rPr>
                        <a:t> Définition </a:t>
                      </a:r>
                      <a:endParaRPr lang="fr-FR" sz="1600" dirty="0">
                        <a:latin typeface="Times New Roman" pitchFamily="18" charset="0"/>
                        <a:cs typeface="Times New Roman" pitchFamily="18" charset="0"/>
                      </a:endParaRPr>
                    </a:p>
                  </a:txBody>
                  <a:tcPr/>
                </a:tc>
                <a:tc>
                  <a:txBody>
                    <a:bodyPr/>
                    <a:lstStyle/>
                    <a:p>
                      <a:pPr algn="ctr"/>
                      <a:r>
                        <a:rPr lang="fr-FR" sz="1600" baseline="0" dirty="0" smtClean="0">
                          <a:latin typeface="Times New Roman" pitchFamily="18" charset="0"/>
                          <a:cs typeface="Times New Roman" pitchFamily="18" charset="0"/>
                        </a:rPr>
                        <a:t>Difficulté d’application</a:t>
                      </a:r>
                      <a:endParaRPr lang="fr-FR" sz="1600" dirty="0">
                        <a:latin typeface="Times New Roman" pitchFamily="18" charset="0"/>
                        <a:cs typeface="Times New Roman" pitchFamily="18" charset="0"/>
                      </a:endParaRPr>
                    </a:p>
                  </a:txBody>
                  <a:tcPr/>
                </a:tc>
              </a:tr>
              <a:tr h="1228686">
                <a:tc>
                  <a:txBody>
                    <a:bodyPr/>
                    <a:lstStyle/>
                    <a:p>
                      <a:pPr algn="l"/>
                      <a:r>
                        <a:rPr lang="fr-FR" sz="1600" dirty="0" smtClean="0">
                          <a:latin typeface="Times New Roman" pitchFamily="18" charset="0"/>
                          <a:cs typeface="Times New Roman" pitchFamily="18" charset="0"/>
                        </a:rPr>
                        <a:t>Le droit de préemption pour l’intérêt général</a:t>
                      </a:r>
                      <a:r>
                        <a:rPr lang="fr-FR" sz="1600" baseline="0" dirty="0" smtClean="0">
                          <a:latin typeface="Times New Roman" pitchFamily="18" charset="0"/>
                          <a:cs typeface="Times New Roman" pitchFamily="18" charset="0"/>
                        </a:rPr>
                        <a:t> (DPU)</a:t>
                      </a:r>
                      <a:endParaRPr lang="fr-FR" sz="1600" dirty="0">
                        <a:latin typeface="Times New Roman" pitchFamily="18" charset="0"/>
                        <a:cs typeface="Times New Roman" pitchFamily="18" charset="0"/>
                      </a:endParaRPr>
                    </a:p>
                  </a:txBody>
                  <a:tcPr/>
                </a:tc>
                <a:tc>
                  <a:txBody>
                    <a:bodyPr/>
                    <a:lstStyle/>
                    <a:p>
                      <a:pPr algn="l"/>
                      <a:r>
                        <a:rPr lang="fr-FR" sz="1600" dirty="0" smtClean="0">
                          <a:latin typeface="Times New Roman" pitchFamily="18" charset="0"/>
                          <a:cs typeface="Times New Roman" pitchFamily="18" charset="0"/>
                        </a:rPr>
                        <a:t> instrument inopérant. Le DPU est institué en 1990 par la loi d’orientation foncière </a:t>
                      </a:r>
                      <a:endParaRPr lang="fr-FR" sz="1600" dirty="0">
                        <a:latin typeface="Times New Roman" pitchFamily="18" charset="0"/>
                        <a:cs typeface="Times New Roman" pitchFamily="18" charset="0"/>
                      </a:endParaRPr>
                    </a:p>
                  </a:txBody>
                  <a:tcPr/>
                </a:tc>
                <a:tc>
                  <a:txBody>
                    <a:bodyPr/>
                    <a:lstStyle/>
                    <a:p>
                      <a:pPr algn="l"/>
                      <a:r>
                        <a:rPr kumimoji="0" lang="fr-FR" sz="1600" kern="1200" dirty="0" smtClean="0">
                          <a:effectLst/>
                          <a:latin typeface="Times New Roman" pitchFamily="18" charset="0"/>
                          <a:cs typeface="Times New Roman" pitchFamily="18" charset="0"/>
                        </a:rPr>
                        <a:t>L’inexistence de lien entre le DPU et le règlement POS </a:t>
                      </a:r>
                      <a:endParaRPr lang="fr-FR" sz="1600" dirty="0">
                        <a:latin typeface="Times New Roman" pitchFamily="18" charset="0"/>
                        <a:cs typeface="Times New Roman" pitchFamily="18" charset="0"/>
                      </a:endParaRPr>
                    </a:p>
                  </a:txBody>
                  <a:tcPr/>
                </a:tc>
              </a:tr>
              <a:tr h="948810">
                <a:tc>
                  <a: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lang="fr-FR" sz="1600" dirty="0" smtClean="0">
                          <a:latin typeface="Times New Roman" pitchFamily="18" charset="0"/>
                          <a:cs typeface="Times New Roman" pitchFamily="18" charset="0"/>
                        </a:rPr>
                        <a:t>L’achat anticipé de terrains sur le marché foncier</a:t>
                      </a:r>
                      <a:r>
                        <a:rPr lang="ar-SA" sz="1600" dirty="0" smtClean="0">
                          <a:latin typeface="Times New Roman" pitchFamily="18" charset="0"/>
                          <a:cs typeface="Times New Roman" pitchFamily="18" charset="0"/>
                        </a:rPr>
                        <a:t>.</a:t>
                      </a:r>
                      <a:endParaRPr lang="fr-FR" sz="1600" dirty="0">
                        <a:latin typeface="Times New Roman" pitchFamily="18" charset="0"/>
                        <a:cs typeface="Times New Roman" pitchFamily="18" charset="0"/>
                      </a:endParaRPr>
                    </a:p>
                  </a:txBody>
                  <a:tcPr/>
                </a:tc>
                <a:tc>
                  <a:txBody>
                    <a:bodyPr/>
                    <a:lstStyle/>
                    <a:p>
                      <a:pPr algn="l"/>
                      <a:r>
                        <a:rPr lang="fr-FR" sz="1600" dirty="0" smtClean="0">
                          <a:latin typeface="Times New Roman" pitchFamily="18" charset="0"/>
                          <a:cs typeface="Times New Roman" pitchFamily="18" charset="0"/>
                        </a:rPr>
                        <a:t>L’agence foncière peut s’occuper de</a:t>
                      </a:r>
                      <a:r>
                        <a:rPr lang="fr-FR" sz="1600" baseline="0" dirty="0" smtClean="0">
                          <a:latin typeface="Times New Roman" pitchFamily="18" charset="0"/>
                          <a:cs typeface="Times New Roman" pitchFamily="18" charset="0"/>
                        </a:rPr>
                        <a:t> l’achat des terrains privé,</a:t>
                      </a:r>
                      <a:endParaRPr lang="fr-FR" sz="1600" dirty="0">
                        <a:latin typeface="Times New Roman" pitchFamily="18" charset="0"/>
                        <a:cs typeface="Times New Roman" pitchFamily="18" charset="0"/>
                      </a:endParaRPr>
                    </a:p>
                  </a:txBody>
                  <a:tcPr/>
                </a:tc>
                <a:tc>
                  <a:txBody>
                    <a:bodyPr/>
                    <a:lstStyle/>
                    <a:p>
                      <a:pPr algn="l"/>
                      <a:r>
                        <a:rPr lang="fr-FR" sz="1600" dirty="0" smtClean="0">
                          <a:latin typeface="Times New Roman" pitchFamily="18" charset="0"/>
                          <a:cs typeface="Times New Roman" pitchFamily="18" charset="0"/>
                        </a:rPr>
                        <a:t>Manque d’un marché</a:t>
                      </a:r>
                      <a:r>
                        <a:rPr lang="fr-FR" sz="1600" baseline="0" dirty="0" smtClean="0">
                          <a:latin typeface="Times New Roman" pitchFamily="18" charset="0"/>
                          <a:cs typeface="Times New Roman" pitchFamily="18" charset="0"/>
                        </a:rPr>
                        <a:t> régulé </a:t>
                      </a:r>
                      <a:r>
                        <a:rPr lang="fr-FR" sz="1600" dirty="0" smtClean="0">
                          <a:latin typeface="Times New Roman" pitchFamily="18" charset="0"/>
                          <a:cs typeface="Times New Roman" pitchFamily="18" charset="0"/>
                        </a:rPr>
                        <a:t>n’encourage pas le</a:t>
                      </a:r>
                      <a:r>
                        <a:rPr lang="fr-FR" sz="1600" baseline="0" dirty="0" smtClean="0">
                          <a:latin typeface="Times New Roman" pitchFamily="18" charset="0"/>
                          <a:cs typeface="Times New Roman" pitchFamily="18" charset="0"/>
                        </a:rPr>
                        <a:t> privé a vendre </a:t>
                      </a:r>
                      <a:endParaRPr lang="fr-FR" sz="1600" dirty="0">
                        <a:latin typeface="Times New Roman" pitchFamily="18" charset="0"/>
                        <a:cs typeface="Times New Roman" pitchFamily="18" charset="0"/>
                      </a:endParaRPr>
                    </a:p>
                  </a:txBody>
                  <a:tcPr/>
                </a:tc>
              </a:tr>
              <a:tr h="1486366">
                <a:tc>
                  <a:txBody>
                    <a:bodyPr/>
                    <a:lstStyle/>
                    <a:p>
                      <a:pPr marL="0" lvl="2" algn="l"/>
                      <a:r>
                        <a:rPr lang="fr-FR" sz="1600" dirty="0" smtClean="0">
                          <a:latin typeface="Times New Roman" pitchFamily="18" charset="0"/>
                          <a:cs typeface="Times New Roman" pitchFamily="18" charset="0"/>
                        </a:rPr>
                        <a:t>L’acquisition de terrains publics auprès des services des domaines</a:t>
                      </a:r>
                      <a:r>
                        <a:rPr lang="ar-SA" sz="1600" dirty="0" smtClean="0">
                          <a:latin typeface="Times New Roman" pitchFamily="18" charset="0"/>
                          <a:cs typeface="Times New Roman" pitchFamily="18" charset="0"/>
                        </a:rPr>
                        <a:t>.</a:t>
                      </a:r>
                      <a:endParaRPr lang="fr-FR" sz="1600" dirty="0" smtClean="0">
                        <a:latin typeface="Times New Roman" pitchFamily="18" charset="0"/>
                        <a:cs typeface="Times New Roman" pitchFamily="18" charset="0"/>
                      </a:endParaRPr>
                    </a:p>
                    <a:p>
                      <a:pPr algn="l"/>
                      <a:endParaRPr lang="fr-FR" sz="1600" dirty="0">
                        <a:latin typeface="Times New Roman" pitchFamily="18" charset="0"/>
                        <a:cs typeface="Times New Roman" pitchFamily="18" charset="0"/>
                      </a:endParaRPr>
                    </a:p>
                  </a:txBody>
                  <a:tcPr/>
                </a:tc>
                <a:tc>
                  <a:txBody>
                    <a:bodyPr/>
                    <a:lstStyle/>
                    <a:p>
                      <a:pPr algn="l"/>
                      <a:r>
                        <a:rPr lang="fr-FR" sz="1600" dirty="0" smtClean="0">
                          <a:latin typeface="Times New Roman" pitchFamily="18" charset="0"/>
                          <a:cs typeface="Times New Roman" pitchFamily="18" charset="0"/>
                        </a:rPr>
                        <a:t>L’acquisition des terrains domaniaux par la concession, </a:t>
                      </a:r>
                      <a:endParaRPr lang="fr-FR" sz="1600" dirty="0">
                        <a:latin typeface="Times New Roman" pitchFamily="18" charset="0"/>
                        <a:cs typeface="Times New Roman" pitchFamily="18" charset="0"/>
                      </a:endParaRPr>
                    </a:p>
                  </a:txBody>
                  <a:tcPr/>
                </a:tc>
                <a:tc>
                  <a:txBody>
                    <a:bodyPr/>
                    <a:lstStyle/>
                    <a:p>
                      <a:pPr algn="l"/>
                      <a:r>
                        <a:rPr lang="fr-FR" sz="1600" dirty="0" smtClean="0">
                          <a:latin typeface="Times New Roman" pitchFamily="18" charset="0"/>
                          <a:cs typeface="Times New Roman" pitchFamily="18" charset="0"/>
                        </a:rPr>
                        <a:t>Ralentissement</a:t>
                      </a:r>
                      <a:r>
                        <a:rPr lang="fr-FR" sz="1600" baseline="0" dirty="0" smtClean="0">
                          <a:latin typeface="Times New Roman" pitchFamily="18" charset="0"/>
                          <a:cs typeface="Times New Roman" pitchFamily="18" charset="0"/>
                        </a:rPr>
                        <a:t> de l’économie depuis 2012 à nos jours, la diminution des investissements  </a:t>
                      </a:r>
                      <a:endParaRPr lang="fr-FR" sz="1600" dirty="0">
                        <a:latin typeface="Times New Roman" pitchFamily="18" charset="0"/>
                        <a:cs typeface="Times New Roman" pitchFamily="18" charset="0"/>
                      </a:endParaRPr>
                    </a:p>
                  </a:txBody>
                  <a:tcPr/>
                </a:tc>
              </a:tr>
              <a:tr h="1974624">
                <a:tc>
                  <a:txBody>
                    <a:bodyPr/>
                    <a:lstStyle/>
                    <a:p>
                      <a:pPr algn="l"/>
                      <a:r>
                        <a:rPr lang="fr-FR" sz="1600" dirty="0" smtClean="0">
                          <a:latin typeface="Times New Roman" pitchFamily="18" charset="0"/>
                          <a:cs typeface="Times New Roman" pitchFamily="18" charset="0"/>
                        </a:rPr>
                        <a:t>L’expropriation</a:t>
                      </a:r>
                      <a:endParaRPr lang="fr-FR" sz="1600" dirty="0">
                        <a:latin typeface="Times New Roman" pitchFamily="18" charset="0"/>
                        <a:cs typeface="Times New Roman" pitchFamily="18" charset="0"/>
                      </a:endParaRPr>
                    </a:p>
                  </a:txBody>
                  <a:tcPr/>
                </a:tc>
                <a:tc>
                  <a:txBody>
                    <a:bodyPr/>
                    <a:lstStyle/>
                    <a:p>
                      <a:pPr algn="l"/>
                      <a:r>
                        <a:rPr lang="fr-FR" sz="1600" dirty="0" smtClean="0">
                          <a:latin typeface="Times New Roman" pitchFamily="18" charset="0"/>
                          <a:cs typeface="Times New Roman" pitchFamily="18" charset="0"/>
                        </a:rPr>
                        <a:t>l’expropriation pour cause d’utilité publique est soumise à des règles plus strictes, notamment l’existence préalable d’instruments d’urbanisme pour l’encadrer</a:t>
                      </a:r>
                      <a:endParaRPr lang="fr-FR" sz="1600" dirty="0">
                        <a:latin typeface="Times New Roman" pitchFamily="18" charset="0"/>
                        <a:cs typeface="Times New Roman" pitchFamily="18" charset="0"/>
                      </a:endParaRPr>
                    </a:p>
                  </a:txBody>
                  <a:tcPr/>
                </a:tc>
                <a:tc>
                  <a:txBody>
                    <a:bodyPr/>
                    <a:lstStyle/>
                    <a:p>
                      <a:pPr algn="l"/>
                      <a:r>
                        <a:rPr kumimoji="0" lang="fr-FR" sz="1600" kern="1200" dirty="0" smtClean="0">
                          <a:solidFill>
                            <a:schemeClr val="dk1"/>
                          </a:solidFill>
                          <a:effectLst/>
                          <a:latin typeface="Times New Roman" pitchFamily="18" charset="0"/>
                          <a:ea typeface="+mn-ea"/>
                          <a:cs typeface="Times New Roman" pitchFamily="18" charset="0"/>
                        </a:rPr>
                        <a:t>L’application de la loi a connu un retard lié au manque de textes d’application pour la mise en œuvre de l’indemnisation. La procédure est lente et complexe, faisant intervenir le cadastre et ses différentes administrations</a:t>
                      </a:r>
                      <a:endParaRPr lang="fr-FR" sz="1600" dirty="0">
                        <a:latin typeface="Times New Roman" pitchFamily="18" charset="0"/>
                        <a:cs typeface="Times New Roman" pitchFamily="18" charset="0"/>
                      </a:endParaRPr>
                    </a:p>
                  </a:txBody>
                  <a:tcPr/>
                </a:tc>
              </a:tr>
            </a:tbl>
          </a:graphicData>
        </a:graphic>
      </p:graphicFrame>
    </p:spTree>
    <p:extLst>
      <p:ext uri="{BB962C8B-B14F-4D97-AF65-F5344CB8AC3E}">
        <p14:creationId xmlns:p14="http://schemas.microsoft.com/office/powerpoint/2010/main" val="364341365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35696" y="332656"/>
            <a:ext cx="4572000" cy="646331"/>
          </a:xfrm>
          <a:prstGeom prst="rect">
            <a:avLst/>
          </a:prstGeom>
          <a:ln w="76200"/>
        </p:spPr>
        <p:style>
          <a:lnRef idx="2">
            <a:schemeClr val="dk1"/>
          </a:lnRef>
          <a:fillRef idx="1">
            <a:schemeClr val="lt1"/>
          </a:fillRef>
          <a:effectRef idx="0">
            <a:schemeClr val="dk1"/>
          </a:effectRef>
          <a:fontRef idx="minor">
            <a:schemeClr val="dk1"/>
          </a:fontRef>
        </p:style>
        <p:txBody>
          <a:bodyPr>
            <a:spAutoFit/>
          </a:bodyPr>
          <a:lstStyle/>
          <a:p>
            <a:pPr algn="ctr"/>
            <a:r>
              <a:rPr lang="fr-FR" dirty="0">
                <a:latin typeface="Times New Roman" pitchFamily="18" charset="0"/>
                <a:cs typeface="Times New Roman" pitchFamily="18" charset="0"/>
              </a:rPr>
              <a:t>la Fédération Nationale des Agences Immobilières (FNAI)</a:t>
            </a:r>
          </a:p>
        </p:txBody>
      </p:sp>
      <p:sp>
        <p:nvSpPr>
          <p:cNvPr id="5" name="ZoneTexte 4"/>
          <p:cNvSpPr txBox="1"/>
          <p:nvPr/>
        </p:nvSpPr>
        <p:spPr>
          <a:xfrm rot="16200000">
            <a:off x="-2996196" y="3044279"/>
            <a:ext cx="6858000" cy="769441"/>
          </a:xfrm>
          <a:prstGeom prst="rect">
            <a:avLst/>
          </a:prstGeom>
          <a:noFill/>
        </p:spPr>
        <p:txBody>
          <a:bodyPr wrap="square" rtlCol="0">
            <a:spAutoFit/>
          </a:bodyPr>
          <a:lstStyle/>
          <a:p>
            <a:pPr algn="ctr"/>
            <a:r>
              <a:rPr lang="fr-FR" sz="4400" dirty="0" smtClean="0"/>
              <a:t>MARCHE IMMOBILIER</a:t>
            </a:r>
            <a:endParaRPr lang="fr-FR" sz="4400" dirty="0"/>
          </a:p>
        </p:txBody>
      </p:sp>
      <p:sp>
        <p:nvSpPr>
          <p:cNvPr id="6" name="Rectangle 5"/>
          <p:cNvSpPr/>
          <p:nvPr/>
        </p:nvSpPr>
        <p:spPr>
          <a:xfrm>
            <a:off x="971600" y="1013469"/>
            <a:ext cx="7200800" cy="923330"/>
          </a:xfrm>
          <a:prstGeom prst="rect">
            <a:avLst/>
          </a:prstGeom>
        </p:spPr>
        <p:txBody>
          <a:bodyPr wrap="square">
            <a:spAutoFit/>
          </a:bodyPr>
          <a:lstStyle/>
          <a:p>
            <a:r>
              <a:rPr lang="fr-FR" dirty="0" smtClean="0">
                <a:latin typeface="Times New Roman" pitchFamily="18" charset="0"/>
                <a:cs typeface="Times New Roman" pitchFamily="18" charset="0"/>
              </a:rPr>
              <a:t>* a </a:t>
            </a:r>
            <a:r>
              <a:rPr lang="fr-FR" dirty="0">
                <a:latin typeface="Times New Roman" pitchFamily="18" charset="0"/>
                <a:cs typeface="Times New Roman" pitchFamily="18" charset="0"/>
              </a:rPr>
              <a:t>déclaré que les prix de l’immobilier ont relativement baissé allant de 10 à 20 %, selon les régions et les wilayas, en raison de le stagnation de </a:t>
            </a:r>
            <a:r>
              <a:rPr lang="fr-FR" dirty="0" smtClean="0">
                <a:latin typeface="Times New Roman" pitchFamily="18" charset="0"/>
                <a:cs typeface="Times New Roman" pitchFamily="18" charset="0"/>
              </a:rPr>
              <a:t>l’investissement,</a:t>
            </a:r>
            <a:endParaRPr lang="fr-FR" dirty="0">
              <a:latin typeface="Times New Roman" pitchFamily="18" charset="0"/>
              <a:cs typeface="Times New Roman" pitchFamily="18" charset="0"/>
            </a:endParaRPr>
          </a:p>
        </p:txBody>
      </p:sp>
      <p:sp>
        <p:nvSpPr>
          <p:cNvPr id="7" name="Rectangle 6"/>
          <p:cNvSpPr/>
          <p:nvPr/>
        </p:nvSpPr>
        <p:spPr>
          <a:xfrm>
            <a:off x="984176" y="2000487"/>
            <a:ext cx="7836296" cy="369332"/>
          </a:xfrm>
          <a:prstGeom prst="rect">
            <a:avLst/>
          </a:prstGeom>
        </p:spPr>
        <p:txBody>
          <a:bodyPr wrap="square">
            <a:spAutoFit/>
          </a:bodyPr>
          <a:lstStyle/>
          <a:p>
            <a:r>
              <a:rPr lang="fr-FR" dirty="0" smtClean="0">
                <a:latin typeface="Times New Roman" pitchFamily="18" charset="0"/>
                <a:cs typeface="Times New Roman" pitchFamily="18" charset="0"/>
              </a:rPr>
              <a:t>* le </a:t>
            </a:r>
            <a:r>
              <a:rPr lang="fr-FR" dirty="0">
                <a:latin typeface="Times New Roman" pitchFamily="18" charset="0"/>
                <a:cs typeface="Times New Roman" pitchFamily="18" charset="0"/>
              </a:rPr>
              <a:t>marché immobilier en Algérie, a connu trois années de stagnation</a:t>
            </a:r>
          </a:p>
        </p:txBody>
      </p:sp>
      <p:sp>
        <p:nvSpPr>
          <p:cNvPr id="8" name="Rectangle 7"/>
          <p:cNvSpPr/>
          <p:nvPr/>
        </p:nvSpPr>
        <p:spPr>
          <a:xfrm>
            <a:off x="1479003" y="2501574"/>
            <a:ext cx="6336704" cy="92333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fr-FR" dirty="0" smtClean="0">
                <a:latin typeface="Times New Roman" pitchFamily="18" charset="0"/>
                <a:cs typeface="Times New Roman" pitchFamily="18" charset="0"/>
              </a:rPr>
              <a:t>1- la </a:t>
            </a:r>
            <a:r>
              <a:rPr lang="fr-FR" dirty="0">
                <a:latin typeface="Times New Roman" pitchFamily="18" charset="0"/>
                <a:cs typeface="Times New Roman" pitchFamily="18" charset="0"/>
              </a:rPr>
              <a:t>première année est due au mouvement populaire et à l’instabilité que l’Algérie a connu politiquement et économiquement </a:t>
            </a:r>
            <a:r>
              <a:rPr lang="fr-FR" b="1" u="sng" dirty="0">
                <a:latin typeface="Times New Roman" pitchFamily="18" charset="0"/>
                <a:cs typeface="Times New Roman" pitchFamily="18" charset="0"/>
              </a:rPr>
              <a:t>en 2019</a:t>
            </a:r>
            <a:r>
              <a:rPr lang="fr-FR" dirty="0">
                <a:latin typeface="Times New Roman" pitchFamily="18" charset="0"/>
                <a:cs typeface="Times New Roman" pitchFamily="18" charset="0"/>
              </a:rPr>
              <a:t>, avant les élections présidentielles</a:t>
            </a:r>
          </a:p>
        </p:txBody>
      </p:sp>
      <p:sp>
        <p:nvSpPr>
          <p:cNvPr id="9" name="Rectangle 8"/>
          <p:cNvSpPr/>
          <p:nvPr/>
        </p:nvSpPr>
        <p:spPr>
          <a:xfrm>
            <a:off x="1479003" y="3829158"/>
            <a:ext cx="6336704" cy="92333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fr-FR" dirty="0" smtClean="0">
                <a:latin typeface="Times New Roman" pitchFamily="18" charset="0"/>
                <a:cs typeface="Times New Roman" pitchFamily="18" charset="0"/>
              </a:rPr>
              <a:t>2- qu’en </a:t>
            </a:r>
            <a:r>
              <a:rPr lang="fr-FR" b="1" dirty="0">
                <a:latin typeface="Times New Roman" pitchFamily="18" charset="0"/>
                <a:cs typeface="Times New Roman" pitchFamily="18" charset="0"/>
              </a:rPr>
              <a:t>2020 et 2021</a:t>
            </a:r>
            <a:r>
              <a:rPr lang="fr-FR" dirty="0">
                <a:latin typeface="Times New Roman" pitchFamily="18" charset="0"/>
                <a:cs typeface="Times New Roman" pitchFamily="18" charset="0"/>
              </a:rPr>
              <a:t>, à l’apparition de mesures de </a:t>
            </a:r>
            <a:r>
              <a:rPr lang="fr-FR" i="1" dirty="0">
                <a:latin typeface="Times New Roman" pitchFamily="18" charset="0"/>
                <a:cs typeface="Times New Roman" pitchFamily="18" charset="0"/>
              </a:rPr>
              <a:t>Coronavirus </a:t>
            </a:r>
            <a:r>
              <a:rPr lang="fr-FR" dirty="0">
                <a:latin typeface="Times New Roman" pitchFamily="18" charset="0"/>
                <a:cs typeface="Times New Roman" pitchFamily="18" charset="0"/>
              </a:rPr>
              <a:t>et de quarantaine et à leur impact sur la vie économique et l’échange de prix dans son ensemble en Algérie</a:t>
            </a:r>
          </a:p>
        </p:txBody>
      </p:sp>
      <p:cxnSp>
        <p:nvCxnSpPr>
          <p:cNvPr id="11" name="Connecteur droit 10"/>
          <p:cNvCxnSpPr/>
          <p:nvPr/>
        </p:nvCxnSpPr>
        <p:spPr>
          <a:xfrm>
            <a:off x="1118963" y="2366530"/>
            <a:ext cx="0" cy="1924292"/>
          </a:xfrm>
          <a:prstGeom prst="line">
            <a:avLst/>
          </a:prstGeom>
        </p:spPr>
        <p:style>
          <a:lnRef idx="2">
            <a:schemeClr val="dk1"/>
          </a:lnRef>
          <a:fillRef idx="0">
            <a:schemeClr val="dk1"/>
          </a:fillRef>
          <a:effectRef idx="1">
            <a:schemeClr val="dk1"/>
          </a:effectRef>
          <a:fontRef idx="minor">
            <a:schemeClr val="tx1"/>
          </a:fontRef>
        </p:style>
      </p:cxnSp>
      <p:cxnSp>
        <p:nvCxnSpPr>
          <p:cNvPr id="15" name="Connecteur droit avec flèche 14"/>
          <p:cNvCxnSpPr/>
          <p:nvPr/>
        </p:nvCxnSpPr>
        <p:spPr>
          <a:xfrm flipV="1">
            <a:off x="1118963" y="2968479"/>
            <a:ext cx="360040" cy="1"/>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6" name="Rectangle 15"/>
          <p:cNvSpPr/>
          <p:nvPr/>
        </p:nvSpPr>
        <p:spPr>
          <a:xfrm>
            <a:off x="1159328" y="5229200"/>
            <a:ext cx="7013072" cy="1477328"/>
          </a:xfrm>
          <a:prstGeom prst="rect">
            <a:avLst/>
          </a:prstGeom>
        </p:spPr>
        <p:txBody>
          <a:bodyPr wrap="square">
            <a:spAutoFit/>
          </a:bodyPr>
          <a:lstStyle/>
          <a:p>
            <a:r>
              <a:rPr lang="fr-FR" dirty="0" smtClean="0">
                <a:latin typeface="Times New Roman" pitchFamily="18" charset="0"/>
                <a:cs typeface="Times New Roman" pitchFamily="18" charset="0"/>
              </a:rPr>
              <a:t>* Soulignant </a:t>
            </a:r>
            <a:r>
              <a:rPr lang="fr-FR" dirty="0">
                <a:latin typeface="Times New Roman" pitchFamily="18" charset="0"/>
                <a:cs typeface="Times New Roman" pitchFamily="18" charset="0"/>
              </a:rPr>
              <a:t>que les transactions au niveau les agences immobilières ainsi que les notaires montrent une forte baisse de taux d’achat et de vente au cours de ces années et un effondrement significatif de chiffre d’affaires donc ce manque de dynamique dans le marché immobilier en Algérie empêche </a:t>
            </a:r>
            <a:r>
              <a:rPr lang="fr-FR" dirty="0" smtClean="0">
                <a:latin typeface="Times New Roman" pitchFamily="18" charset="0"/>
                <a:cs typeface="Times New Roman" pitchFamily="18" charset="0"/>
              </a:rPr>
              <a:t>les investissements </a:t>
            </a:r>
            <a:r>
              <a:rPr lang="fr-FR" dirty="0">
                <a:latin typeface="Times New Roman" pitchFamily="18" charset="0"/>
                <a:cs typeface="Times New Roman" pitchFamily="18" charset="0"/>
              </a:rPr>
              <a:t>dans le domaine urbain.</a:t>
            </a:r>
          </a:p>
        </p:txBody>
      </p:sp>
      <p:cxnSp>
        <p:nvCxnSpPr>
          <p:cNvPr id="17" name="Connecteur droit avec flèche 16"/>
          <p:cNvCxnSpPr/>
          <p:nvPr/>
        </p:nvCxnSpPr>
        <p:spPr>
          <a:xfrm flipV="1">
            <a:off x="1091343" y="4290822"/>
            <a:ext cx="360040" cy="1"/>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27932666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8622" y="2996952"/>
            <a:ext cx="4644661" cy="3362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ZoneTexte 4"/>
          <p:cNvSpPr txBox="1"/>
          <p:nvPr/>
        </p:nvSpPr>
        <p:spPr>
          <a:xfrm rot="16200000">
            <a:off x="-2757859" y="2859614"/>
            <a:ext cx="6381328" cy="769441"/>
          </a:xfrm>
          <a:prstGeom prst="rect">
            <a:avLst/>
          </a:prstGeom>
          <a:noFill/>
        </p:spPr>
        <p:txBody>
          <a:bodyPr wrap="square" rtlCol="0">
            <a:spAutoFit/>
          </a:bodyPr>
          <a:lstStyle/>
          <a:p>
            <a:r>
              <a:rPr lang="fr-FR" sz="4400" b="1" dirty="0">
                <a:latin typeface="Times New Roman" pitchFamily="18" charset="0"/>
                <a:cs typeface="Times New Roman" pitchFamily="18" charset="0"/>
              </a:rPr>
              <a:t>Facteur économique </a:t>
            </a:r>
            <a:endParaRPr lang="fr-FR" sz="4400" dirty="0">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526" y="277853"/>
            <a:ext cx="3842987" cy="25158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5017328" y="3227606"/>
            <a:ext cx="3155072" cy="3785652"/>
          </a:xfrm>
          <a:prstGeom prst="rect">
            <a:avLst/>
          </a:prstGeom>
        </p:spPr>
        <p:txBody>
          <a:bodyPr wrap="square">
            <a:spAutoFit/>
          </a:bodyPr>
          <a:lstStyle/>
          <a:p>
            <a:pPr lvl="0" algn="just"/>
            <a:r>
              <a:rPr lang="fr-FR" sz="1200" b="1" dirty="0" smtClean="0">
                <a:solidFill>
                  <a:srgbClr val="C00000"/>
                </a:solidFill>
                <a:latin typeface="Times New Roman" pitchFamily="18" charset="0"/>
                <a:cs typeface="Times New Roman" pitchFamily="18" charset="0"/>
              </a:rPr>
              <a:t>1</a:t>
            </a:r>
            <a:r>
              <a:rPr lang="fr-FR" sz="1200" b="1" dirty="0" smtClean="0">
                <a:latin typeface="Times New Roman" pitchFamily="18" charset="0"/>
                <a:cs typeface="Times New Roman" pitchFamily="18" charset="0"/>
              </a:rPr>
              <a:t>- l’économie algérienne a une croissance essentiellement tirée par les hydrocarbures et l’investissement public</a:t>
            </a:r>
            <a:r>
              <a:rPr lang="fr-FR" sz="1200" b="1" dirty="0">
                <a:solidFill>
                  <a:prstClr val="black"/>
                </a:solidFill>
                <a:latin typeface="Times New Roman" pitchFamily="18" charset="0"/>
                <a:cs typeface="Times New Roman" pitchFamily="18" charset="0"/>
              </a:rPr>
              <a:t>. </a:t>
            </a:r>
            <a:endParaRPr lang="fr-FR" sz="1200" b="1" dirty="0" smtClean="0">
              <a:solidFill>
                <a:prstClr val="black"/>
              </a:solidFill>
              <a:latin typeface="Times New Roman" pitchFamily="18" charset="0"/>
              <a:cs typeface="Times New Roman" pitchFamily="18" charset="0"/>
            </a:endParaRPr>
          </a:p>
          <a:p>
            <a:pPr lvl="0" algn="just"/>
            <a:endParaRPr lang="fr-FR" sz="1200" b="1" dirty="0" smtClean="0">
              <a:latin typeface="Times New Roman" pitchFamily="18" charset="0"/>
              <a:cs typeface="Times New Roman" pitchFamily="18" charset="0"/>
            </a:endParaRPr>
          </a:p>
          <a:p>
            <a:pPr algn="just"/>
            <a:r>
              <a:rPr lang="fr-FR" sz="1200" b="1" dirty="0" smtClean="0">
                <a:solidFill>
                  <a:srgbClr val="C00000"/>
                </a:solidFill>
                <a:latin typeface="Times New Roman" pitchFamily="18" charset="0"/>
                <a:cs typeface="Times New Roman" pitchFamily="18" charset="0"/>
              </a:rPr>
              <a:t>2</a:t>
            </a:r>
            <a:r>
              <a:rPr lang="fr-FR" sz="1200" b="1" dirty="0" smtClean="0">
                <a:latin typeface="Times New Roman" pitchFamily="18" charset="0"/>
                <a:cs typeface="Times New Roman" pitchFamily="18" charset="0"/>
              </a:rPr>
              <a:t>- Diversification de l’économie algérienne,</a:t>
            </a:r>
          </a:p>
          <a:p>
            <a:pPr algn="just"/>
            <a:r>
              <a:rPr lang="fr-FR" sz="1200" b="1" dirty="0" smtClean="0">
                <a:latin typeface="Times New Roman" pitchFamily="18" charset="0"/>
                <a:cs typeface="Times New Roman" pitchFamily="18" charset="0"/>
              </a:rPr>
              <a:t>Dont l’évolution décrite par le graphique ci-dessous (ONS) montre une baisse nette depuis 2012 et négative en 2019. </a:t>
            </a:r>
          </a:p>
          <a:p>
            <a:pPr algn="just"/>
            <a:endParaRPr lang="fr-FR" sz="1200" b="1" dirty="0" smtClean="0">
              <a:latin typeface="Times New Roman" pitchFamily="18" charset="0"/>
              <a:cs typeface="Times New Roman" pitchFamily="18" charset="0"/>
            </a:endParaRPr>
          </a:p>
          <a:p>
            <a:pPr lvl="0" algn="just"/>
            <a:r>
              <a:rPr lang="fr-FR" sz="1200" b="1" dirty="0" smtClean="0">
                <a:solidFill>
                  <a:srgbClr val="C00000"/>
                </a:solidFill>
                <a:latin typeface="Times New Roman" pitchFamily="18" charset="0"/>
                <a:cs typeface="Times New Roman" pitchFamily="18" charset="0"/>
              </a:rPr>
              <a:t>4-</a:t>
            </a:r>
            <a:r>
              <a:rPr lang="fr-FR" sz="1200" b="1" dirty="0" smtClean="0">
                <a:latin typeface="Times New Roman" pitchFamily="18" charset="0"/>
                <a:cs typeface="Times New Roman" pitchFamily="18" charset="0"/>
              </a:rPr>
              <a:t> L’année 2020 a été l’année de tous les chamboulements, semée d’embuches, la crise  du covid-19 ne fut pas seulement sanitaire, les marchés boursiers comme l’immobilier se sont vus persécutés et même si nous ne pouvons pas encore mesurer avec exactitude les dégâts qu’a engendré la pandémie sur l’économie mondiale</a:t>
            </a:r>
            <a:r>
              <a:rPr lang="fr-FR" sz="1200" b="1" dirty="0">
                <a:solidFill>
                  <a:prstClr val="black"/>
                </a:solidFill>
                <a:latin typeface="Times New Roman" pitchFamily="18" charset="0"/>
                <a:cs typeface="Times New Roman" pitchFamily="18" charset="0"/>
              </a:rPr>
              <a:t>. </a:t>
            </a:r>
          </a:p>
          <a:p>
            <a:pPr algn="just"/>
            <a:endParaRPr lang="fr-FR" sz="1200" b="1" dirty="0" smtClean="0">
              <a:latin typeface="Times New Roman" pitchFamily="18" charset="0"/>
              <a:cs typeface="Times New Roman" pitchFamily="18" charset="0"/>
            </a:endParaRPr>
          </a:p>
          <a:p>
            <a:pPr algn="just"/>
            <a:r>
              <a:rPr lang="fr-FR" sz="1200" b="1" dirty="0" smtClean="0">
                <a:latin typeface="Times New Roman" pitchFamily="18" charset="0"/>
                <a:cs typeface="Times New Roman" pitchFamily="18" charset="0"/>
              </a:rPr>
              <a:t> </a:t>
            </a:r>
          </a:p>
          <a:p>
            <a:pPr marL="285750" indent="-285750" algn="just">
              <a:buFontTx/>
              <a:buChar char="-"/>
            </a:pPr>
            <a:endParaRPr lang="fr-FR" sz="1200" b="1" dirty="0">
              <a:latin typeface="Times New Roman" pitchFamily="18" charset="0"/>
              <a:cs typeface="Times New Roman" pitchFamily="18" charset="0"/>
            </a:endParaRPr>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040" y="260648"/>
            <a:ext cx="3842987" cy="2494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3920672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p:cNvSpPr txBox="1"/>
          <p:nvPr/>
        </p:nvSpPr>
        <p:spPr>
          <a:xfrm rot="16200000">
            <a:off x="-2829259" y="2929054"/>
            <a:ext cx="6381328" cy="523220"/>
          </a:xfrm>
          <a:prstGeom prst="rect">
            <a:avLst/>
          </a:prstGeom>
          <a:noFill/>
        </p:spPr>
        <p:txBody>
          <a:bodyPr wrap="square" rtlCol="0">
            <a:spAutoFit/>
          </a:bodyPr>
          <a:lstStyle/>
          <a:p>
            <a:r>
              <a:rPr lang="fr-FR" sz="2800" b="1" dirty="0"/>
              <a:t>Rôle des instruments </a:t>
            </a:r>
            <a:r>
              <a:rPr lang="fr-FR" sz="2800" b="1" dirty="0" smtClean="0"/>
              <a:t>d’urbanisme</a:t>
            </a:r>
            <a:endParaRPr lang="fr-FR" sz="2800" dirty="0"/>
          </a:p>
        </p:txBody>
      </p:sp>
      <p:sp>
        <p:nvSpPr>
          <p:cNvPr id="6" name="Rectangle 5"/>
          <p:cNvSpPr/>
          <p:nvPr/>
        </p:nvSpPr>
        <p:spPr>
          <a:xfrm>
            <a:off x="698244" y="5503783"/>
            <a:ext cx="8341472" cy="1354217"/>
          </a:xfrm>
          <a:prstGeom prst="rect">
            <a:avLst/>
          </a:prstGeom>
        </p:spPr>
        <p:txBody>
          <a:bodyPr wrap="square">
            <a:spAutoFit/>
          </a:bodyPr>
          <a:lstStyle/>
          <a:p>
            <a:pPr algn="just"/>
            <a:r>
              <a:rPr lang="fr-FR" sz="2800" b="1" dirty="0" smtClean="0">
                <a:latin typeface="Times New Roman" pitchFamily="18" charset="0"/>
                <a:cs typeface="Times New Roman" pitchFamily="18" charset="0"/>
              </a:rPr>
              <a:t>Note: </a:t>
            </a:r>
            <a:r>
              <a:rPr lang="fr-FR" dirty="0" smtClean="0">
                <a:latin typeface="Times New Roman" pitchFamily="18" charset="0"/>
                <a:cs typeface="Times New Roman" pitchFamily="18" charset="0"/>
              </a:rPr>
              <a:t>Mais </a:t>
            </a:r>
            <a:r>
              <a:rPr lang="fr-FR" dirty="0">
                <a:latin typeface="Times New Roman" pitchFamily="18" charset="0"/>
                <a:cs typeface="Times New Roman" pitchFamily="18" charset="0"/>
              </a:rPr>
              <a:t>ce qui est important à noter c’est que </a:t>
            </a:r>
            <a:r>
              <a:rPr lang="fr-FR" sz="2000" b="1" dirty="0">
                <a:latin typeface="Times New Roman" pitchFamily="18" charset="0"/>
                <a:cs typeface="Times New Roman" pitchFamily="18" charset="0"/>
              </a:rPr>
              <a:t>la contrainte du foncier </a:t>
            </a:r>
            <a:r>
              <a:rPr lang="fr-FR" dirty="0">
                <a:latin typeface="Times New Roman" pitchFamily="18" charset="0"/>
                <a:cs typeface="Times New Roman" pitchFamily="18" charset="0"/>
              </a:rPr>
              <a:t>est peut présenter lors de l’élaboration du PDAU et se limite à une simple description des natures juridique des </a:t>
            </a:r>
            <a:r>
              <a:rPr lang="fr-FR" dirty="0" smtClean="0">
                <a:latin typeface="Times New Roman" pitchFamily="18" charset="0"/>
                <a:cs typeface="Times New Roman" pitchFamily="18" charset="0"/>
              </a:rPr>
              <a:t>terrains car les </a:t>
            </a:r>
            <a:r>
              <a:rPr lang="fr-FR" dirty="0">
                <a:latin typeface="Times New Roman" pitchFamily="18" charset="0"/>
                <a:cs typeface="Times New Roman" pitchFamily="18" charset="0"/>
              </a:rPr>
              <a:t>acteurs présents se contentent sur la compréhension du PDAU qu’a une contribution</a:t>
            </a:r>
          </a:p>
        </p:txBody>
      </p:sp>
      <p:sp>
        <p:nvSpPr>
          <p:cNvPr id="7" name="Ellipse 6"/>
          <p:cNvSpPr/>
          <p:nvPr/>
        </p:nvSpPr>
        <p:spPr>
          <a:xfrm>
            <a:off x="898577" y="59223"/>
            <a:ext cx="1368152" cy="1440160"/>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r>
              <a:rPr lang="fr-FR" sz="2400" b="1" dirty="0" smtClean="0"/>
              <a:t>PDAU</a:t>
            </a:r>
            <a:endParaRPr lang="fr-FR" sz="2400" b="1" dirty="0"/>
          </a:p>
        </p:txBody>
      </p:sp>
      <p:sp>
        <p:nvSpPr>
          <p:cNvPr id="8" name="Ellipse 7"/>
          <p:cNvSpPr/>
          <p:nvPr/>
        </p:nvSpPr>
        <p:spPr>
          <a:xfrm>
            <a:off x="898577" y="2050472"/>
            <a:ext cx="1368152" cy="1440160"/>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r>
              <a:rPr lang="fr-FR" sz="2800" b="1" dirty="0" smtClean="0"/>
              <a:t>POS</a:t>
            </a:r>
            <a:endParaRPr lang="fr-FR" sz="2800" b="1" dirty="0"/>
          </a:p>
        </p:txBody>
      </p:sp>
      <p:sp>
        <p:nvSpPr>
          <p:cNvPr id="10" name="Rectangle 9"/>
          <p:cNvSpPr/>
          <p:nvPr/>
        </p:nvSpPr>
        <p:spPr>
          <a:xfrm>
            <a:off x="2671910" y="960896"/>
            <a:ext cx="1739515"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r>
              <a:rPr lang="fr-FR" dirty="0" smtClean="0">
                <a:latin typeface="Times New Roman" pitchFamily="18" charset="0"/>
                <a:cs typeface="Times New Roman" pitchFamily="18" charset="0"/>
              </a:rPr>
              <a:t>Textes </a:t>
            </a:r>
            <a:r>
              <a:rPr lang="fr-FR" dirty="0">
                <a:latin typeface="Times New Roman" pitchFamily="18" charset="0"/>
                <a:cs typeface="Times New Roman" pitchFamily="18" charset="0"/>
              </a:rPr>
              <a:t>législatifs</a:t>
            </a:r>
          </a:p>
        </p:txBody>
      </p:sp>
      <p:sp>
        <p:nvSpPr>
          <p:cNvPr id="11" name="Rectangle 10"/>
          <p:cNvSpPr/>
          <p:nvPr/>
        </p:nvSpPr>
        <p:spPr>
          <a:xfrm>
            <a:off x="2671910" y="1533314"/>
            <a:ext cx="3185487"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r>
              <a:rPr lang="fr-FR" dirty="0" smtClean="0">
                <a:latin typeface="Times New Roman" pitchFamily="18" charset="0"/>
                <a:cs typeface="Times New Roman" pitchFamily="18" charset="0"/>
              </a:rPr>
              <a:t>Décrets </a:t>
            </a:r>
            <a:r>
              <a:rPr lang="fr-FR" dirty="0">
                <a:latin typeface="Times New Roman" pitchFamily="18" charset="0"/>
                <a:cs typeface="Times New Roman" pitchFamily="18" charset="0"/>
              </a:rPr>
              <a:t>d’application de ces lois</a:t>
            </a:r>
          </a:p>
        </p:txBody>
      </p:sp>
      <p:sp>
        <p:nvSpPr>
          <p:cNvPr id="12" name="Rectangle 11"/>
          <p:cNvSpPr/>
          <p:nvPr/>
        </p:nvSpPr>
        <p:spPr>
          <a:xfrm>
            <a:off x="2684892" y="2050472"/>
            <a:ext cx="2980303"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r>
              <a:rPr lang="fr-FR" dirty="0" smtClean="0">
                <a:latin typeface="Times New Roman" pitchFamily="18" charset="0"/>
                <a:cs typeface="Times New Roman" pitchFamily="18" charset="0"/>
              </a:rPr>
              <a:t>Circulaires </a:t>
            </a:r>
            <a:r>
              <a:rPr lang="fr-FR" dirty="0">
                <a:latin typeface="Times New Roman" pitchFamily="18" charset="0"/>
                <a:cs typeface="Times New Roman" pitchFamily="18" charset="0"/>
              </a:rPr>
              <a:t>interministérielles </a:t>
            </a:r>
          </a:p>
        </p:txBody>
      </p:sp>
      <p:sp>
        <p:nvSpPr>
          <p:cNvPr id="15" name="Demi-tour 14"/>
          <p:cNvSpPr/>
          <p:nvPr/>
        </p:nvSpPr>
        <p:spPr>
          <a:xfrm>
            <a:off x="3328704" y="265720"/>
            <a:ext cx="3907592" cy="513584"/>
          </a:xfrm>
          <a:prstGeom prst="utur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solidFill>
                <a:schemeClr val="tx1"/>
              </a:solidFill>
            </a:endParaRPr>
          </a:p>
        </p:txBody>
      </p:sp>
      <p:sp>
        <p:nvSpPr>
          <p:cNvPr id="16" name="ZoneTexte 15"/>
          <p:cNvSpPr txBox="1"/>
          <p:nvPr/>
        </p:nvSpPr>
        <p:spPr>
          <a:xfrm>
            <a:off x="6264188" y="779303"/>
            <a:ext cx="1944216" cy="923330"/>
          </a:xfrm>
          <a:prstGeom prst="rect">
            <a:avLst/>
          </a:prstGeom>
          <a:noFill/>
        </p:spPr>
        <p:txBody>
          <a:bodyPr wrap="square" rtlCol="0">
            <a:spAutoFit/>
          </a:bodyPr>
          <a:lstStyle/>
          <a:p>
            <a:r>
              <a:rPr lang="fr-FR" dirty="0" smtClean="0">
                <a:latin typeface="Times New Roman" pitchFamily="18" charset="0"/>
                <a:cs typeface="Times New Roman" pitchFamily="18" charset="0"/>
              </a:rPr>
              <a:t>Pour déterminer l’usage et le droit d’usage</a:t>
            </a:r>
            <a:endParaRPr lang="fr-FR" dirty="0">
              <a:latin typeface="Times New Roman" pitchFamily="18" charset="0"/>
              <a:cs typeface="Times New Roman" pitchFamily="18" charset="0"/>
            </a:endParaRPr>
          </a:p>
        </p:txBody>
      </p:sp>
      <p:sp>
        <p:nvSpPr>
          <p:cNvPr id="18" name="Rectangle 17"/>
          <p:cNvSpPr/>
          <p:nvPr/>
        </p:nvSpPr>
        <p:spPr>
          <a:xfrm>
            <a:off x="3897147" y="2796522"/>
            <a:ext cx="5076564" cy="2585323"/>
          </a:xfrm>
          <a:prstGeom prst="rect">
            <a:avLst/>
          </a:prstGeom>
        </p:spPr>
        <p:txBody>
          <a:bodyPr wrap="square">
            <a:spAutoFit/>
          </a:bodyPr>
          <a:lstStyle/>
          <a:p>
            <a:pPr marL="285750" indent="-285750" fontAlgn="base">
              <a:buFont typeface="Arial" pitchFamily="34" charset="0"/>
              <a:buChar char="•"/>
            </a:pPr>
            <a:r>
              <a:rPr lang="fr-FR" dirty="0">
                <a:latin typeface="Times New Roman" pitchFamily="18" charset="0"/>
                <a:cs typeface="Times New Roman" pitchFamily="18" charset="0"/>
              </a:rPr>
              <a:t>Pendant la phase de l’élaboration du PDAU le </a:t>
            </a:r>
            <a:r>
              <a:rPr lang="fr-FR" dirty="0" smtClean="0">
                <a:latin typeface="Times New Roman" pitchFamily="18" charset="0"/>
                <a:cs typeface="Times New Roman" pitchFamily="18" charset="0"/>
              </a:rPr>
              <a:t>PAPC arrête </a:t>
            </a:r>
            <a:r>
              <a:rPr lang="fr-FR" dirty="0">
                <a:latin typeface="Times New Roman" pitchFamily="18" charset="0"/>
                <a:cs typeface="Times New Roman" pitchFamily="18" charset="0"/>
              </a:rPr>
              <a:t>toutes mesures nécessaire à la bonne exécution ultérieure du dit plan, </a:t>
            </a:r>
          </a:p>
          <a:p>
            <a:pPr marL="285750" indent="-285750" fontAlgn="base">
              <a:buFont typeface="Arial" pitchFamily="34" charset="0"/>
              <a:buChar char="•"/>
            </a:pPr>
            <a:endParaRPr lang="fr-FR" dirty="0" smtClean="0">
              <a:latin typeface="Times New Roman" pitchFamily="18" charset="0"/>
              <a:cs typeface="Times New Roman" pitchFamily="18" charset="0"/>
            </a:endParaRPr>
          </a:p>
          <a:p>
            <a:pPr marL="285750" indent="-285750" fontAlgn="base">
              <a:buFont typeface="Arial" pitchFamily="34" charset="0"/>
              <a:buChar char="•"/>
            </a:pPr>
            <a:r>
              <a:rPr lang="fr-FR" dirty="0">
                <a:latin typeface="Times New Roman" pitchFamily="18" charset="0"/>
                <a:cs typeface="Times New Roman" pitchFamily="18" charset="0"/>
              </a:rPr>
              <a:t>C</a:t>
            </a:r>
            <a:r>
              <a:rPr lang="fr-FR" dirty="0" smtClean="0">
                <a:latin typeface="Times New Roman" pitchFamily="18" charset="0"/>
                <a:cs typeface="Times New Roman" pitchFamily="18" charset="0"/>
              </a:rPr>
              <a:t>ependant</a:t>
            </a:r>
            <a:r>
              <a:rPr lang="fr-FR" dirty="0">
                <a:latin typeface="Times New Roman" pitchFamily="18" charset="0"/>
                <a:cs typeface="Times New Roman" pitchFamily="18" charset="0"/>
              </a:rPr>
              <a:t>, on a remarqué que la commune </a:t>
            </a:r>
            <a:r>
              <a:rPr lang="fr-FR" dirty="0" smtClean="0">
                <a:latin typeface="Times New Roman" pitchFamily="18" charset="0"/>
                <a:cs typeface="Times New Roman" pitchFamily="18" charset="0"/>
              </a:rPr>
              <a:t>continue à </a:t>
            </a:r>
            <a:r>
              <a:rPr lang="fr-FR" dirty="0">
                <a:latin typeface="Times New Roman" pitchFamily="18" charset="0"/>
                <a:cs typeface="Times New Roman" pitchFamily="18" charset="0"/>
              </a:rPr>
              <a:t>délivrer les permis de lotir, les permis de construire en parallèle avec l’élaboration du PDAU, Une enquête publique non formelle avant son approbation.</a:t>
            </a:r>
          </a:p>
        </p:txBody>
      </p:sp>
      <p:sp>
        <p:nvSpPr>
          <p:cNvPr id="19" name="ZoneTexte 18"/>
          <p:cNvSpPr txBox="1"/>
          <p:nvPr/>
        </p:nvSpPr>
        <p:spPr>
          <a:xfrm>
            <a:off x="695606" y="3887955"/>
            <a:ext cx="1425260" cy="64633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fr-FR" b="1" dirty="0" smtClean="0"/>
              <a:t>POS non approuvé</a:t>
            </a:r>
            <a:endParaRPr lang="fr-FR" b="1" dirty="0"/>
          </a:p>
        </p:txBody>
      </p:sp>
      <p:sp>
        <p:nvSpPr>
          <p:cNvPr id="20" name="Flèche droite rayée 19"/>
          <p:cNvSpPr/>
          <p:nvPr/>
        </p:nvSpPr>
        <p:spPr>
          <a:xfrm>
            <a:off x="2120866" y="3961918"/>
            <a:ext cx="1572502" cy="498403"/>
          </a:xfrm>
          <a:prstGeom prst="striped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21" name="Accolade ouvrante 20"/>
          <p:cNvSpPr/>
          <p:nvPr/>
        </p:nvSpPr>
        <p:spPr>
          <a:xfrm>
            <a:off x="3755634" y="2854310"/>
            <a:ext cx="351575" cy="2531604"/>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fr-FR"/>
          </a:p>
        </p:txBody>
      </p:sp>
      <p:sp>
        <p:nvSpPr>
          <p:cNvPr id="22" name="Plus 21"/>
          <p:cNvSpPr/>
          <p:nvPr/>
        </p:nvSpPr>
        <p:spPr>
          <a:xfrm>
            <a:off x="1535288" y="1619595"/>
            <a:ext cx="248277" cy="311811"/>
          </a:xfrm>
          <a:prstGeom prst="mathPlu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23" name="Accolade ouvrante 22"/>
          <p:cNvSpPr/>
          <p:nvPr/>
        </p:nvSpPr>
        <p:spPr>
          <a:xfrm>
            <a:off x="2267744" y="613307"/>
            <a:ext cx="404166" cy="2337431"/>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fr-FR"/>
          </a:p>
        </p:txBody>
      </p:sp>
      <p:sp>
        <p:nvSpPr>
          <p:cNvPr id="24" name="ZoneTexte 23"/>
          <p:cNvSpPr txBox="1"/>
          <p:nvPr/>
        </p:nvSpPr>
        <p:spPr>
          <a:xfrm>
            <a:off x="4748977" y="153180"/>
            <a:ext cx="1067045" cy="369332"/>
          </a:xfrm>
          <a:prstGeom prst="rect">
            <a:avLst/>
          </a:prstGeom>
          <a:solidFill>
            <a:schemeClr val="bg1"/>
          </a:solidFill>
        </p:spPr>
        <p:txBody>
          <a:bodyPr wrap="square" rtlCol="0">
            <a:spAutoFit/>
          </a:bodyPr>
          <a:lstStyle/>
          <a:p>
            <a:r>
              <a:rPr lang="fr-FR" b="1" dirty="0" smtClean="0">
                <a:latin typeface="Times New Roman" pitchFamily="18" charset="0"/>
                <a:cs typeface="Times New Roman" pitchFamily="18" charset="0"/>
              </a:rPr>
              <a:t>Objectif</a:t>
            </a:r>
            <a:endParaRPr lang="fr-FR" b="1" dirty="0">
              <a:latin typeface="Times New Roman" pitchFamily="18" charset="0"/>
              <a:cs typeface="Times New Roman" pitchFamily="18" charset="0"/>
            </a:endParaRPr>
          </a:p>
        </p:txBody>
      </p:sp>
      <p:sp>
        <p:nvSpPr>
          <p:cNvPr id="25" name="ZoneTexte 24"/>
          <p:cNvSpPr txBox="1"/>
          <p:nvPr/>
        </p:nvSpPr>
        <p:spPr>
          <a:xfrm>
            <a:off x="2261659" y="3999517"/>
            <a:ext cx="1067045" cy="369332"/>
          </a:xfrm>
          <a:prstGeom prst="rect">
            <a:avLst/>
          </a:prstGeom>
          <a:solidFill>
            <a:schemeClr val="bg1"/>
          </a:solidFill>
        </p:spPr>
        <p:txBody>
          <a:bodyPr wrap="square" rtlCol="0">
            <a:spAutoFit/>
          </a:bodyPr>
          <a:lstStyle/>
          <a:p>
            <a:r>
              <a:rPr lang="fr-FR" b="1" dirty="0" smtClean="0">
                <a:latin typeface="Times New Roman" pitchFamily="18" charset="0"/>
                <a:cs typeface="Times New Roman" pitchFamily="18" charset="0"/>
              </a:rPr>
              <a:t>Objectif</a:t>
            </a:r>
            <a:endParaRPr lang="fr-FR" b="1" dirty="0">
              <a:latin typeface="Times New Roman" pitchFamily="18" charset="0"/>
              <a:cs typeface="Times New Roman" pitchFamily="18" charset="0"/>
            </a:endParaRPr>
          </a:p>
        </p:txBody>
      </p:sp>
      <p:sp>
        <p:nvSpPr>
          <p:cNvPr id="26" name="Rectangle 25"/>
          <p:cNvSpPr/>
          <p:nvPr/>
        </p:nvSpPr>
        <p:spPr>
          <a:xfrm>
            <a:off x="5857397" y="5503783"/>
            <a:ext cx="2819059" cy="517505"/>
          </a:xfrm>
          <a:prstGeom prst="rect">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fr-FR"/>
          </a:p>
        </p:txBody>
      </p:sp>
    </p:spTree>
    <p:extLst>
      <p:ext uri="{BB962C8B-B14F-4D97-AF65-F5344CB8AC3E}">
        <p14:creationId xmlns:p14="http://schemas.microsoft.com/office/powerpoint/2010/main" val="14329943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97040"/>
            <a:ext cx="8917056" cy="353943"/>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r-FR" sz="17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a:t>
            </a:r>
            <a:r>
              <a:rPr lang="fr-FR" sz="17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ecture </a:t>
            </a:r>
            <a:r>
              <a:rPr lang="fr-FR" sz="17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comparative entre la politique urbaine de la France et celle de l’Algérie</a:t>
            </a:r>
          </a:p>
        </p:txBody>
      </p:sp>
      <p:sp>
        <p:nvSpPr>
          <p:cNvPr id="8" name="Rectangle 7"/>
          <p:cNvSpPr/>
          <p:nvPr/>
        </p:nvSpPr>
        <p:spPr>
          <a:xfrm>
            <a:off x="0" y="477261"/>
            <a:ext cx="9144000" cy="830997"/>
          </a:xfrm>
          <a:prstGeom prst="rect">
            <a:avLst/>
          </a:prstGeom>
        </p:spPr>
        <p:txBody>
          <a:bodyPr wrap="square">
            <a:spAutoFit/>
          </a:bodyPr>
          <a:lstStyle/>
          <a:p>
            <a:r>
              <a:rPr lang="fr-FR" sz="1600" dirty="0">
                <a:latin typeface="Times New Roman" pitchFamily="18" charset="0"/>
                <a:cs typeface="Times New Roman" pitchFamily="18" charset="0"/>
              </a:rPr>
              <a:t>L’Algérie est un pays qui a une relation particulière avec la France, de part l’histoire douloureuse qui leur a liée pendant 132 ans. Pour cela l’Algérie indépendante continue depuis l'indépendance a utiliser l’héritage coloniale même en matière de gestion territoriale</a:t>
            </a:r>
          </a:p>
        </p:txBody>
      </p:sp>
      <p:graphicFrame>
        <p:nvGraphicFramePr>
          <p:cNvPr id="9" name="Tableau 8"/>
          <p:cNvGraphicFramePr>
            <a:graphicFrameLocks noGrp="1"/>
          </p:cNvGraphicFramePr>
          <p:nvPr>
            <p:extLst>
              <p:ext uri="{D42A27DB-BD31-4B8C-83A1-F6EECF244321}">
                <p14:modId xmlns:p14="http://schemas.microsoft.com/office/powerpoint/2010/main" val="1683822678"/>
              </p:ext>
            </p:extLst>
          </p:nvPr>
        </p:nvGraphicFramePr>
        <p:xfrm>
          <a:off x="41256" y="1615724"/>
          <a:ext cx="8947209" cy="5034614"/>
        </p:xfrm>
        <a:graphic>
          <a:graphicData uri="http://schemas.openxmlformats.org/drawingml/2006/table">
            <a:tbl>
              <a:tblPr firstRow="1" bandRow="1">
                <a:tableStyleId>{073A0DAA-6AF3-43AB-8588-CEC1D06C72B9}</a:tableStyleId>
              </a:tblPr>
              <a:tblGrid>
                <a:gridCol w="1002352"/>
                <a:gridCol w="2664296"/>
                <a:gridCol w="5280561"/>
              </a:tblGrid>
              <a:tr h="426834">
                <a:tc>
                  <a:txBody>
                    <a:bodyPr/>
                    <a:lstStyle/>
                    <a:p>
                      <a:pPr marL="0" marR="0" indent="0" algn="ctr" defTabSz="914400" rtl="0" eaLnBrk="1" fontAlgn="auto" latinLnBrk="0" hangingPunct="1">
                        <a:lnSpc>
                          <a:spcPts val="1900"/>
                        </a:lnSpc>
                        <a:spcBef>
                          <a:spcPts val="0"/>
                        </a:spcBef>
                        <a:spcAft>
                          <a:spcPts val="0"/>
                        </a:spcAft>
                        <a:buClrTx/>
                        <a:buSzTx/>
                        <a:buFontTx/>
                        <a:buNone/>
                        <a:tabLst/>
                        <a:defRPr/>
                      </a:pPr>
                      <a:r>
                        <a:rPr lang="fr-FR" sz="1200" b="1" dirty="0" smtClean="0">
                          <a:solidFill>
                            <a:schemeClr val="bg1"/>
                          </a:solidFill>
                          <a:latin typeface="Times New Roman" pitchFamily="18" charset="0"/>
                          <a:cs typeface="Times New Roman" pitchFamily="18" charset="0"/>
                        </a:rPr>
                        <a:t>Mesures</a:t>
                      </a:r>
                    </a:p>
                  </a:txBody>
                  <a:tcPr/>
                </a:tc>
                <a:tc>
                  <a:txBody>
                    <a:bodyPr/>
                    <a:lstStyle/>
                    <a:p>
                      <a:pPr marL="0" marR="0" indent="0" algn="ctr" defTabSz="914400" rtl="0" eaLnBrk="1" fontAlgn="auto" latinLnBrk="0" hangingPunct="1">
                        <a:lnSpc>
                          <a:spcPts val="1900"/>
                        </a:lnSpc>
                        <a:spcBef>
                          <a:spcPts val="0"/>
                        </a:spcBef>
                        <a:spcAft>
                          <a:spcPts val="0"/>
                        </a:spcAft>
                        <a:buClrTx/>
                        <a:buSzTx/>
                        <a:buFontTx/>
                        <a:buNone/>
                        <a:tabLst/>
                        <a:defRPr/>
                      </a:pPr>
                      <a:r>
                        <a:rPr lang="fr-FR" sz="1200" b="1" dirty="0" smtClean="0">
                          <a:solidFill>
                            <a:schemeClr val="bg1"/>
                          </a:solidFill>
                          <a:latin typeface="Times New Roman" pitchFamily="18" charset="0"/>
                          <a:cs typeface="Times New Roman" pitchFamily="18" charset="0"/>
                        </a:rPr>
                        <a:t>L’ALGERIE</a:t>
                      </a:r>
                    </a:p>
                  </a:txBody>
                  <a:tcPr/>
                </a:tc>
                <a:tc>
                  <a:txBody>
                    <a:bodyPr/>
                    <a:lstStyle/>
                    <a:p>
                      <a:pPr marL="0" marR="0" indent="0" algn="ctr" defTabSz="914400" rtl="0" eaLnBrk="1" fontAlgn="auto" latinLnBrk="0" hangingPunct="1">
                        <a:lnSpc>
                          <a:spcPts val="1900"/>
                        </a:lnSpc>
                        <a:spcBef>
                          <a:spcPts val="0"/>
                        </a:spcBef>
                        <a:spcAft>
                          <a:spcPts val="0"/>
                        </a:spcAft>
                        <a:buClrTx/>
                        <a:buSzTx/>
                        <a:buFontTx/>
                        <a:buNone/>
                        <a:tabLst/>
                        <a:defRPr/>
                      </a:pPr>
                      <a:r>
                        <a:rPr lang="fr-FR" sz="1200" b="1" dirty="0" smtClean="0">
                          <a:solidFill>
                            <a:schemeClr val="bg1"/>
                          </a:solidFill>
                          <a:latin typeface="Times New Roman" pitchFamily="18" charset="0"/>
                          <a:cs typeface="Times New Roman" pitchFamily="18" charset="0"/>
                        </a:rPr>
                        <a:t>LA FRANCE</a:t>
                      </a:r>
                    </a:p>
                  </a:txBody>
                  <a:tcPr/>
                </a:tc>
              </a:tr>
              <a:tr h="1280796">
                <a:tc>
                  <a:txBody>
                    <a:bodyPr/>
                    <a:lstStyle/>
                    <a:p>
                      <a:pPr algn="ctr">
                        <a:lnSpc>
                          <a:spcPts val="1900"/>
                        </a:lnSpc>
                      </a:pPr>
                      <a:endParaRPr lang="fr-FR" sz="1800" b="0" dirty="0" smtClean="0">
                        <a:solidFill>
                          <a:schemeClr val="tx1"/>
                        </a:solidFill>
                        <a:latin typeface="Times New Roman" pitchFamily="18" charset="0"/>
                        <a:cs typeface="Times New Roman" pitchFamily="18" charset="0"/>
                      </a:endParaRPr>
                    </a:p>
                    <a:p>
                      <a:pPr algn="ctr">
                        <a:lnSpc>
                          <a:spcPts val="1900"/>
                        </a:lnSpc>
                      </a:pPr>
                      <a:r>
                        <a:rPr lang="fr-FR" sz="1800" b="0" dirty="0" smtClean="0">
                          <a:solidFill>
                            <a:schemeClr val="tx1"/>
                          </a:solidFill>
                          <a:latin typeface="Times New Roman" pitchFamily="18" charset="0"/>
                          <a:cs typeface="Times New Roman" pitchFamily="18" charset="0"/>
                        </a:rPr>
                        <a:t>Planification</a:t>
                      </a:r>
                      <a:endParaRPr lang="fr-FR" sz="1800" b="0" dirty="0">
                        <a:solidFill>
                          <a:schemeClr val="tx1"/>
                        </a:solidFill>
                        <a:latin typeface="Times New Roman" pitchFamily="18" charset="0"/>
                        <a:cs typeface="Times New Roman" pitchFamily="18" charset="0"/>
                      </a:endParaRPr>
                    </a:p>
                  </a:txBody>
                  <a:tcPr vert="vert270"/>
                </a:tc>
                <a:tc>
                  <a:txBody>
                    <a:bodyPr/>
                    <a:lstStyle/>
                    <a:p>
                      <a:pPr>
                        <a:lnSpc>
                          <a:spcPts val="1900"/>
                        </a:lnSpc>
                      </a:pPr>
                      <a:r>
                        <a:rPr lang="fr-FR" sz="1200" b="0" dirty="0" smtClean="0">
                          <a:solidFill>
                            <a:schemeClr val="tx1"/>
                          </a:solidFill>
                          <a:latin typeface="Times New Roman" pitchFamily="18" charset="0"/>
                          <a:cs typeface="Times New Roman" pitchFamily="18" charset="0"/>
                        </a:rPr>
                        <a:t>La planification se</a:t>
                      </a:r>
                      <a:r>
                        <a:rPr lang="fr-FR" sz="1200" b="0" baseline="0" dirty="0" smtClean="0">
                          <a:solidFill>
                            <a:schemeClr val="tx1"/>
                          </a:solidFill>
                          <a:latin typeface="Times New Roman" pitchFamily="18" charset="0"/>
                          <a:cs typeface="Times New Roman" pitchFamily="18" charset="0"/>
                        </a:rPr>
                        <a:t> fait par l’état au lieu que par les collectivités locales</a:t>
                      </a:r>
                      <a:endParaRPr lang="fr-FR" sz="1200" b="0" dirty="0">
                        <a:solidFill>
                          <a:schemeClr val="tx1"/>
                        </a:solidFill>
                        <a:latin typeface="Times New Roman" pitchFamily="18" charset="0"/>
                        <a:cs typeface="Times New Roman" pitchFamily="18" charset="0"/>
                      </a:endParaRPr>
                    </a:p>
                  </a:txBody>
                  <a:tcPr/>
                </a:tc>
                <a:tc>
                  <a:txBody>
                    <a:bodyPr/>
                    <a:lstStyle/>
                    <a:p>
                      <a:pPr>
                        <a:lnSpc>
                          <a:spcPts val="1900"/>
                        </a:lnSpc>
                      </a:pPr>
                      <a:r>
                        <a:rPr lang="fr-FR" sz="1200" b="0" dirty="0" smtClean="0">
                          <a:solidFill>
                            <a:schemeClr val="tx1"/>
                          </a:solidFill>
                          <a:effectLst/>
                          <a:latin typeface="Times New Roman" pitchFamily="18" charset="0"/>
                          <a:ea typeface="Calibri"/>
                          <a:cs typeface="Times New Roman" pitchFamily="18" charset="0"/>
                        </a:rPr>
                        <a:t>Les collectivités locales élaborent des documents de planification qui orientent et encadrent le développement urbain et économique de leur territoire et fixent leurs politiques en matière d’aménagement, d’habitat, de transports et de développement économique</a:t>
                      </a:r>
                      <a:endParaRPr lang="fr-FR" sz="1200" b="0" dirty="0">
                        <a:solidFill>
                          <a:schemeClr val="tx1"/>
                        </a:solidFill>
                        <a:latin typeface="Times New Roman" pitchFamily="18" charset="0"/>
                        <a:cs typeface="Times New Roman" pitchFamily="18" charset="0"/>
                      </a:endParaRPr>
                    </a:p>
                  </a:txBody>
                  <a:tcPr/>
                </a:tc>
              </a:tr>
              <a:tr h="1329782">
                <a:tc>
                  <a:txBody>
                    <a:bodyPr/>
                    <a:lstStyle/>
                    <a:p>
                      <a:pPr>
                        <a:lnSpc>
                          <a:spcPts val="1900"/>
                        </a:lnSpc>
                      </a:pPr>
                      <a:r>
                        <a:rPr lang="fr-FR" sz="1800" b="0" dirty="0" smtClean="0">
                          <a:solidFill>
                            <a:schemeClr val="tx1"/>
                          </a:solidFill>
                          <a:latin typeface="Times New Roman" pitchFamily="18" charset="0"/>
                          <a:cs typeface="Times New Roman" pitchFamily="18" charset="0"/>
                        </a:rPr>
                        <a:t>Rôle des instrument d’urbanisme</a:t>
                      </a:r>
                      <a:endParaRPr lang="fr-FR" sz="1800" b="0" dirty="0">
                        <a:solidFill>
                          <a:schemeClr val="tx1"/>
                        </a:solidFill>
                        <a:latin typeface="Times New Roman" pitchFamily="18" charset="0"/>
                        <a:cs typeface="Times New Roman" pitchFamily="18" charset="0"/>
                      </a:endParaRPr>
                    </a:p>
                  </a:txBody>
                  <a:tcPr vert="vert270"/>
                </a:tc>
                <a:tc>
                  <a:txBody>
                    <a:bodyPr/>
                    <a:lstStyle/>
                    <a:p>
                      <a:pPr>
                        <a:lnSpc>
                          <a:spcPts val="1900"/>
                        </a:lnSpc>
                      </a:pPr>
                      <a:r>
                        <a:rPr lang="fr-FR" sz="1200" b="0" dirty="0" smtClean="0">
                          <a:solidFill>
                            <a:schemeClr val="tx1"/>
                          </a:solidFill>
                          <a:latin typeface="Times New Roman" pitchFamily="18" charset="0"/>
                          <a:cs typeface="Times New Roman" pitchFamily="18" charset="0"/>
                        </a:rPr>
                        <a:t>Les instrument</a:t>
                      </a:r>
                      <a:r>
                        <a:rPr lang="fr-FR" sz="1200" b="0" baseline="0" dirty="0" smtClean="0">
                          <a:solidFill>
                            <a:schemeClr val="tx1"/>
                          </a:solidFill>
                          <a:latin typeface="Times New Roman" pitchFamily="18" charset="0"/>
                          <a:cs typeface="Times New Roman" pitchFamily="18" charset="0"/>
                        </a:rPr>
                        <a:t> d’urbanisme </a:t>
                      </a:r>
                      <a:r>
                        <a:rPr lang="fr-FR" sz="1200" b="0" dirty="0" smtClean="0">
                          <a:solidFill>
                            <a:schemeClr val="tx1"/>
                          </a:solidFill>
                          <a:effectLst/>
                          <a:latin typeface="Times New Roman" pitchFamily="18" charset="0"/>
                          <a:ea typeface="Calibri"/>
                          <a:cs typeface="Times New Roman" pitchFamily="18" charset="0"/>
                        </a:rPr>
                        <a:t>ne traitent que l’aspect règlementaire en oubliant l’aspect de gestion et de gouvernance dans les projets  urbains avec toutes ses actions. </a:t>
                      </a:r>
                      <a:endParaRPr lang="fr-FR" sz="1200" b="0" dirty="0">
                        <a:solidFill>
                          <a:schemeClr val="tx1"/>
                        </a:solidFill>
                        <a:latin typeface="Times New Roman" pitchFamily="18" charset="0"/>
                        <a:cs typeface="Times New Roman" pitchFamily="18" charset="0"/>
                      </a:endParaRPr>
                    </a:p>
                  </a:txBody>
                  <a:tcPr/>
                </a:tc>
                <a:tc>
                  <a:txBody>
                    <a:bodyPr/>
                    <a:lstStyle/>
                    <a:p>
                      <a:pPr algn="just" fontAlgn="base">
                        <a:lnSpc>
                          <a:spcPts val="1900"/>
                        </a:lnSpc>
                        <a:spcAft>
                          <a:spcPts val="0"/>
                        </a:spcAft>
                      </a:pPr>
                      <a:r>
                        <a:rPr lang="fr-FR" sz="1200" b="0" dirty="0" smtClean="0">
                          <a:solidFill>
                            <a:schemeClr val="tx1"/>
                          </a:solidFill>
                          <a:effectLst/>
                          <a:latin typeface="Times New Roman" pitchFamily="18" charset="0"/>
                          <a:ea typeface="Calibri"/>
                          <a:cs typeface="Times New Roman" pitchFamily="18" charset="0"/>
                        </a:rPr>
                        <a:t>Les documents d’urbanisme découlent des dispositions réglementaires qui sont autant d’éléments à combiner entre eux et avec les outils fonciers, financiers et contractuels pour la mise en œuvre de stratégies visant à la maîtrise de l’urbanisation.</a:t>
                      </a:r>
                      <a:endParaRPr lang="fr-FR" sz="1200" b="0" dirty="0">
                        <a:solidFill>
                          <a:schemeClr val="tx1"/>
                        </a:solidFill>
                        <a:effectLst/>
                        <a:latin typeface="Times New Roman" pitchFamily="18" charset="0"/>
                        <a:ea typeface="Calibri"/>
                        <a:cs typeface="Times New Roman" pitchFamily="18" charset="0"/>
                      </a:endParaRPr>
                    </a:p>
                  </a:txBody>
                  <a:tcPr/>
                </a:tc>
              </a:tr>
              <a:tr h="981773">
                <a:tc>
                  <a:txBody>
                    <a:bodyPr/>
                    <a:lstStyle/>
                    <a:p>
                      <a:pPr>
                        <a:lnSpc>
                          <a:spcPts val="1900"/>
                        </a:lnSpc>
                      </a:pPr>
                      <a:endParaRPr lang="fr-FR" sz="1800" b="0" dirty="0" smtClean="0">
                        <a:solidFill>
                          <a:schemeClr val="tx1"/>
                        </a:solidFill>
                        <a:effectLst/>
                        <a:latin typeface="Times New Roman" pitchFamily="18" charset="0"/>
                        <a:ea typeface="Calibri"/>
                        <a:cs typeface="Times New Roman" pitchFamily="18" charset="0"/>
                      </a:endParaRPr>
                    </a:p>
                    <a:p>
                      <a:pPr>
                        <a:lnSpc>
                          <a:spcPts val="1900"/>
                        </a:lnSpc>
                      </a:pPr>
                      <a:r>
                        <a:rPr lang="fr-FR" sz="1800" b="0" dirty="0" smtClean="0">
                          <a:solidFill>
                            <a:schemeClr val="tx1"/>
                          </a:solidFill>
                          <a:effectLst/>
                          <a:latin typeface="Times New Roman" pitchFamily="18" charset="0"/>
                          <a:ea typeface="Calibri"/>
                          <a:cs typeface="Times New Roman" pitchFamily="18" charset="0"/>
                        </a:rPr>
                        <a:t>Les instrument d’urbanisme</a:t>
                      </a:r>
                    </a:p>
                  </a:txBody>
                  <a:tcPr vert="vert270"/>
                </a:tc>
                <a:tc>
                  <a:txBody>
                    <a:bodyPr/>
                    <a:lstStyle/>
                    <a:p>
                      <a:pPr>
                        <a:lnSpc>
                          <a:spcPts val="1900"/>
                        </a:lnSpc>
                      </a:pPr>
                      <a:r>
                        <a:rPr lang="fr-FR" sz="1200" b="0" dirty="0" smtClean="0">
                          <a:solidFill>
                            <a:schemeClr val="tx1"/>
                          </a:solidFill>
                          <a:effectLst/>
                          <a:latin typeface="Times New Roman" pitchFamily="18" charset="0"/>
                          <a:ea typeface="Calibri"/>
                          <a:cs typeface="Times New Roman" pitchFamily="18" charset="0"/>
                        </a:rPr>
                        <a:t>- Un PUD approuvé par APC</a:t>
                      </a:r>
                    </a:p>
                    <a:p>
                      <a:pPr>
                        <a:lnSpc>
                          <a:spcPts val="1900"/>
                        </a:lnSpc>
                      </a:pPr>
                      <a:r>
                        <a:rPr lang="fr-FR" sz="1200" b="0" dirty="0" smtClean="0">
                          <a:solidFill>
                            <a:schemeClr val="tx1"/>
                          </a:solidFill>
                          <a:effectLst/>
                          <a:latin typeface="Times New Roman" pitchFamily="18" charset="0"/>
                          <a:ea typeface="Calibri"/>
                          <a:cs typeface="Times New Roman" pitchFamily="18" charset="0"/>
                        </a:rPr>
                        <a:t>- MTPC la définit comme étant instrument pour la conception des ZHUN (1975)</a:t>
                      </a:r>
                    </a:p>
                    <a:p>
                      <a:pPr>
                        <a:lnSpc>
                          <a:spcPts val="1900"/>
                        </a:lnSpc>
                      </a:pPr>
                      <a:r>
                        <a:rPr lang="fr-FR" sz="1200" b="0" dirty="0" smtClean="0">
                          <a:solidFill>
                            <a:schemeClr val="tx1"/>
                          </a:solidFill>
                          <a:effectLst/>
                          <a:latin typeface="Times New Roman" pitchFamily="18" charset="0"/>
                          <a:ea typeface="Calibri"/>
                          <a:cs typeface="Times New Roman" pitchFamily="18" charset="0"/>
                        </a:rPr>
                        <a:t>- Le PDAU prévisionnel, et le POS réglementaire sont une gestion plus économe des sols (1990)</a:t>
                      </a:r>
                    </a:p>
                  </a:txBody>
                  <a:tcPr/>
                </a:tc>
                <a:tc>
                  <a:txBody>
                    <a:bodyPr/>
                    <a:lstStyle/>
                    <a:p>
                      <a:pPr algn="just" fontAlgn="base">
                        <a:lnSpc>
                          <a:spcPts val="1900"/>
                        </a:lnSpc>
                        <a:spcAft>
                          <a:spcPts val="0"/>
                        </a:spcAft>
                      </a:pPr>
                      <a:r>
                        <a:rPr lang="fr-FR" sz="1200" b="0" dirty="0" smtClean="0">
                          <a:solidFill>
                            <a:schemeClr val="tx1"/>
                          </a:solidFill>
                          <a:effectLst/>
                          <a:latin typeface="Times New Roman" pitchFamily="18" charset="0"/>
                          <a:ea typeface="Calibri"/>
                          <a:cs typeface="Times New Roman" pitchFamily="18" charset="0"/>
                        </a:rPr>
                        <a:t>- La procédure juridique, fut la zone d’aménagement concerté (ZAC), procédure Apportée par la loi d’orientation foncière de 1967</a:t>
                      </a:r>
                    </a:p>
                    <a:p>
                      <a:pPr marL="171450" marR="0" indent="-171450" algn="just" defTabSz="914400" rtl="0" eaLnBrk="1" fontAlgn="base" latinLnBrk="0" hangingPunct="1">
                        <a:lnSpc>
                          <a:spcPts val="1900"/>
                        </a:lnSpc>
                        <a:spcBef>
                          <a:spcPts val="0"/>
                        </a:spcBef>
                        <a:spcAft>
                          <a:spcPts val="0"/>
                        </a:spcAft>
                        <a:buClrTx/>
                        <a:buSzTx/>
                        <a:buFontTx/>
                        <a:buChar char="-"/>
                        <a:tabLst/>
                        <a:defRPr/>
                      </a:pPr>
                      <a:r>
                        <a:rPr lang="fr-FR" sz="1200" b="0" i="0" dirty="0" smtClean="0">
                          <a:solidFill>
                            <a:srgbClr val="202122"/>
                          </a:solidFill>
                          <a:effectLst/>
                          <a:latin typeface="Times New Roman" pitchFamily="18" charset="0"/>
                          <a:cs typeface="Times New Roman" pitchFamily="18" charset="0"/>
                        </a:rPr>
                        <a:t>La</a:t>
                      </a:r>
                      <a:r>
                        <a:rPr lang="fr-FR" sz="1200" b="0" i="0" u="none" dirty="0" smtClean="0">
                          <a:solidFill>
                            <a:schemeClr val="tx1"/>
                          </a:solidFill>
                          <a:effectLst/>
                          <a:latin typeface="Times New Roman" pitchFamily="18" charset="0"/>
                          <a:cs typeface="Times New Roman" pitchFamily="18" charset="0"/>
                        </a:rPr>
                        <a:t> carte communale</a:t>
                      </a:r>
                    </a:p>
                    <a:p>
                      <a:pPr marL="171450" indent="-171450" algn="just" fontAlgn="base">
                        <a:lnSpc>
                          <a:spcPts val="1900"/>
                        </a:lnSpc>
                        <a:spcAft>
                          <a:spcPts val="0"/>
                        </a:spcAft>
                        <a:buFontTx/>
                        <a:buChar char="-"/>
                      </a:pPr>
                      <a:r>
                        <a:rPr lang="fr-FR" sz="1200" b="0" i="0" dirty="0" smtClean="0">
                          <a:solidFill>
                            <a:schemeClr val="tx1"/>
                          </a:solidFill>
                          <a:effectLst/>
                          <a:latin typeface="Times New Roman" pitchFamily="18" charset="0"/>
                          <a:cs typeface="Times New Roman" pitchFamily="18" charset="0"/>
                        </a:rPr>
                        <a:t>Le </a:t>
                      </a:r>
                      <a:r>
                        <a:rPr lang="fr-FR" sz="1200" b="0" i="0" u="none" strike="noStrike" dirty="0" smtClean="0">
                          <a:solidFill>
                            <a:schemeClr val="tx1"/>
                          </a:solidFill>
                          <a:effectLst/>
                          <a:latin typeface="Times New Roman" pitchFamily="18" charset="0"/>
                          <a:cs typeface="Times New Roman" pitchFamily="18" charset="0"/>
                        </a:rPr>
                        <a:t>plan local d'urbanisme </a:t>
                      </a:r>
                      <a:r>
                        <a:rPr lang="fr-FR" sz="1200" b="0" i="0" dirty="0" smtClean="0">
                          <a:solidFill>
                            <a:schemeClr val="tx1"/>
                          </a:solidFill>
                          <a:effectLst/>
                          <a:latin typeface="Times New Roman" pitchFamily="18" charset="0"/>
                          <a:cs typeface="Times New Roman" pitchFamily="18" charset="0"/>
                        </a:rPr>
                        <a:t>(PLU)</a:t>
                      </a:r>
                    </a:p>
                    <a:p>
                      <a:pPr marL="171450" indent="-171450" algn="l" fontAlgn="base">
                        <a:lnSpc>
                          <a:spcPts val="1900"/>
                        </a:lnSpc>
                        <a:spcAft>
                          <a:spcPts val="0"/>
                        </a:spcAft>
                        <a:buFontTx/>
                        <a:buChar char="-"/>
                      </a:pPr>
                      <a:r>
                        <a:rPr lang="fr-FR" sz="1200" b="0" i="0" dirty="0" smtClean="0">
                          <a:solidFill>
                            <a:srgbClr val="202122"/>
                          </a:solidFill>
                          <a:effectLst/>
                          <a:latin typeface="Times New Roman" pitchFamily="18" charset="0"/>
                          <a:cs typeface="Times New Roman" pitchFamily="18" charset="0"/>
                        </a:rPr>
                        <a:t>Le</a:t>
                      </a:r>
                      <a:r>
                        <a:rPr lang="fr-FR" sz="1200" b="0" i="0" dirty="0" smtClean="0">
                          <a:solidFill>
                            <a:schemeClr val="tx1"/>
                          </a:solidFill>
                          <a:effectLst/>
                          <a:latin typeface="Times New Roman" pitchFamily="18" charset="0"/>
                          <a:cs typeface="Times New Roman" pitchFamily="18" charset="0"/>
                        </a:rPr>
                        <a:t> </a:t>
                      </a:r>
                      <a:r>
                        <a:rPr lang="fr-FR" sz="1200" b="0" i="0" u="none" strike="noStrike" dirty="0" smtClean="0">
                          <a:solidFill>
                            <a:schemeClr val="tx1"/>
                          </a:solidFill>
                          <a:effectLst/>
                          <a:latin typeface="Times New Roman" pitchFamily="18" charset="0"/>
                          <a:cs typeface="Times New Roman" pitchFamily="18" charset="0"/>
                        </a:rPr>
                        <a:t>plan de sauvegarde et de mise en valeur</a:t>
                      </a:r>
                      <a:r>
                        <a:rPr lang="fr-FR" sz="1200" b="0" i="0" dirty="0" smtClean="0">
                          <a:solidFill>
                            <a:srgbClr val="202122"/>
                          </a:solidFill>
                          <a:effectLst/>
                          <a:latin typeface="Times New Roman" pitchFamily="18" charset="0"/>
                          <a:cs typeface="Times New Roman" pitchFamily="18" charset="0"/>
                        </a:rPr>
                        <a:t> (PSMV)</a:t>
                      </a:r>
                    </a:p>
                    <a:p>
                      <a:pPr marL="171450" indent="-171450" algn="l" fontAlgn="base">
                        <a:lnSpc>
                          <a:spcPts val="1900"/>
                        </a:lnSpc>
                        <a:spcAft>
                          <a:spcPts val="0"/>
                        </a:spcAft>
                        <a:buFontTx/>
                        <a:buChar char="-"/>
                      </a:pPr>
                      <a:r>
                        <a:rPr lang="fr-FR" sz="1200" b="0" i="0" dirty="0" smtClean="0">
                          <a:solidFill>
                            <a:srgbClr val="202122"/>
                          </a:solidFill>
                          <a:effectLst/>
                          <a:latin typeface="Times New Roman" pitchFamily="18" charset="0"/>
                          <a:cs typeface="Times New Roman" pitchFamily="18" charset="0"/>
                        </a:rPr>
                        <a:t>Le</a:t>
                      </a:r>
                      <a:r>
                        <a:rPr lang="fr-FR" sz="1200" b="0" i="0" dirty="0" smtClean="0">
                          <a:solidFill>
                            <a:schemeClr val="tx1"/>
                          </a:solidFill>
                          <a:effectLst/>
                          <a:latin typeface="Times New Roman" pitchFamily="18" charset="0"/>
                          <a:cs typeface="Times New Roman" pitchFamily="18" charset="0"/>
                        </a:rPr>
                        <a:t> </a:t>
                      </a:r>
                      <a:r>
                        <a:rPr lang="fr-FR" sz="1200" b="0" i="0" u="none" strike="noStrike" dirty="0" smtClean="0">
                          <a:solidFill>
                            <a:schemeClr val="tx1"/>
                          </a:solidFill>
                          <a:effectLst/>
                          <a:latin typeface="Times New Roman" pitchFamily="18" charset="0"/>
                          <a:cs typeface="Times New Roman" pitchFamily="18" charset="0"/>
                        </a:rPr>
                        <a:t>schéma de cohérence territoriale</a:t>
                      </a:r>
                      <a:r>
                        <a:rPr lang="fr-FR" sz="1200" b="0" i="0" u="none" strike="noStrike" baseline="0" dirty="0" smtClean="0">
                          <a:solidFill>
                            <a:srgbClr val="202122"/>
                          </a:solidFill>
                          <a:effectLst/>
                          <a:latin typeface="Times New Roman" pitchFamily="18" charset="0"/>
                          <a:cs typeface="Times New Roman" pitchFamily="18" charset="0"/>
                        </a:rPr>
                        <a:t> </a:t>
                      </a:r>
                      <a:r>
                        <a:rPr lang="fr-FR" sz="1200" b="0" i="0" dirty="0" smtClean="0">
                          <a:solidFill>
                            <a:srgbClr val="202122"/>
                          </a:solidFill>
                          <a:effectLst/>
                          <a:latin typeface="Times New Roman" pitchFamily="18" charset="0"/>
                          <a:cs typeface="Times New Roman" pitchFamily="18" charset="0"/>
                        </a:rPr>
                        <a:t>(SCOT)</a:t>
                      </a:r>
                    </a:p>
                    <a:p>
                      <a:pPr marL="171450" indent="-171450" algn="l" fontAlgn="base">
                        <a:lnSpc>
                          <a:spcPts val="1900"/>
                        </a:lnSpc>
                        <a:spcAft>
                          <a:spcPts val="0"/>
                        </a:spcAft>
                        <a:buFontTx/>
                        <a:buChar char="-"/>
                      </a:pPr>
                      <a:r>
                        <a:rPr lang="fr-FR" sz="1200" b="0" i="0" dirty="0" smtClean="0">
                          <a:solidFill>
                            <a:srgbClr val="202122"/>
                          </a:solidFill>
                          <a:effectLst/>
                          <a:latin typeface="Times New Roman" pitchFamily="18" charset="0"/>
                          <a:cs typeface="Times New Roman" pitchFamily="18" charset="0"/>
                        </a:rPr>
                        <a:t>Le</a:t>
                      </a:r>
                      <a:r>
                        <a:rPr lang="fr-FR" sz="1200" b="0" i="0" dirty="0" smtClean="0">
                          <a:solidFill>
                            <a:schemeClr val="tx1"/>
                          </a:solidFill>
                          <a:effectLst/>
                          <a:latin typeface="Times New Roman" pitchFamily="18" charset="0"/>
                          <a:cs typeface="Times New Roman" pitchFamily="18" charset="0"/>
                        </a:rPr>
                        <a:t> </a:t>
                      </a:r>
                      <a:r>
                        <a:rPr lang="fr-FR" sz="1200" b="0" i="0" u="none" strike="noStrike" dirty="0" smtClean="0">
                          <a:solidFill>
                            <a:schemeClr val="tx1"/>
                          </a:solidFill>
                          <a:effectLst/>
                          <a:latin typeface="Times New Roman" pitchFamily="18" charset="0"/>
                          <a:cs typeface="Times New Roman" pitchFamily="18" charset="0"/>
                        </a:rPr>
                        <a:t>règlement national d'urbanisme</a:t>
                      </a:r>
                      <a:r>
                        <a:rPr lang="fr-FR" sz="1200" b="0" i="0" dirty="0" smtClean="0">
                          <a:solidFill>
                            <a:schemeClr val="tx1"/>
                          </a:solidFill>
                          <a:effectLst/>
                          <a:latin typeface="Times New Roman" pitchFamily="18" charset="0"/>
                          <a:cs typeface="Times New Roman" pitchFamily="18" charset="0"/>
                        </a:rPr>
                        <a:t>(MU</a:t>
                      </a:r>
                      <a:r>
                        <a:rPr lang="fr-FR" sz="1200" b="0" i="0" dirty="0" smtClean="0">
                          <a:solidFill>
                            <a:srgbClr val="202122"/>
                          </a:solidFill>
                          <a:effectLst/>
                          <a:latin typeface="Times New Roman" pitchFamily="18" charset="0"/>
                          <a:cs typeface="Times New Roman" pitchFamily="18" charset="0"/>
                        </a:rPr>
                        <a:t>), qui pour la plupart de ses règles ne s'applique qu’en l’absence de plan local d’urbanisme ou de carte communale</a:t>
                      </a:r>
                      <a:endParaRPr lang="fr-FR" sz="1200" b="0" i="0" u="none" dirty="0" smtClean="0">
                        <a:solidFill>
                          <a:schemeClr val="tx1"/>
                        </a:solidFill>
                        <a:effectLst/>
                        <a:latin typeface="Times New Roman" pitchFamily="18" charset="0"/>
                        <a:cs typeface="Times New Roman" pitchFamily="18" charset="0"/>
                      </a:endParaRPr>
                    </a:p>
                  </a:txBody>
                  <a:tcPr/>
                </a:tc>
              </a:tr>
            </a:tbl>
          </a:graphicData>
        </a:graphic>
      </p:graphicFrame>
      <p:sp>
        <p:nvSpPr>
          <p:cNvPr id="2" name="ZoneTexte 1"/>
          <p:cNvSpPr txBox="1"/>
          <p:nvPr/>
        </p:nvSpPr>
        <p:spPr>
          <a:xfrm>
            <a:off x="86976" y="1169016"/>
            <a:ext cx="6048672" cy="338554"/>
          </a:xfrm>
          <a:prstGeom prst="rect">
            <a:avLst/>
          </a:prstGeom>
          <a:noFill/>
        </p:spPr>
        <p:txBody>
          <a:bodyPr wrap="square" rtlCol="0">
            <a:spAutoFit/>
          </a:bodyPr>
          <a:lstStyle/>
          <a:p>
            <a:r>
              <a:rPr lang="fr-FR" sz="1600" b="1" dirty="0" smtClean="0">
                <a:latin typeface="Times New Roman" pitchFamily="18" charset="0"/>
                <a:cs typeface="Times New Roman" pitchFamily="18" charset="0"/>
              </a:rPr>
              <a:t>1- Politique / législation/ instrument d’urbanisme:</a:t>
            </a:r>
            <a:endParaRPr lang="fr-FR" sz="1600" b="1" dirty="0">
              <a:latin typeface="Times New Roman" pitchFamily="18" charset="0"/>
              <a:cs typeface="Times New Roman" pitchFamily="18" charset="0"/>
            </a:endParaRPr>
          </a:p>
        </p:txBody>
      </p:sp>
    </p:spTree>
    <p:extLst>
      <p:ext uri="{BB962C8B-B14F-4D97-AF65-F5344CB8AC3E}">
        <p14:creationId xmlns:p14="http://schemas.microsoft.com/office/powerpoint/2010/main" val="28753353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66008" y="328102"/>
            <a:ext cx="2337499" cy="461665"/>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r-FR"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CONCLUSION</a:t>
            </a:r>
            <a:endParaRPr lang="fr-FR"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endParaRPr>
          </a:p>
        </p:txBody>
      </p:sp>
      <p:sp>
        <p:nvSpPr>
          <p:cNvPr id="3" name="Rectangle 2"/>
          <p:cNvSpPr/>
          <p:nvPr/>
        </p:nvSpPr>
        <p:spPr>
          <a:xfrm>
            <a:off x="1598938" y="960852"/>
            <a:ext cx="1224136" cy="72008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sz="3200" dirty="0" smtClean="0"/>
              <a:t>POS</a:t>
            </a:r>
            <a:endParaRPr lang="fr-FR" sz="3200" dirty="0"/>
          </a:p>
        </p:txBody>
      </p:sp>
      <p:sp>
        <p:nvSpPr>
          <p:cNvPr id="5" name="Égal 4"/>
          <p:cNvSpPr/>
          <p:nvPr/>
        </p:nvSpPr>
        <p:spPr>
          <a:xfrm>
            <a:off x="3764640" y="1052785"/>
            <a:ext cx="648072" cy="648072"/>
          </a:xfrm>
          <a:prstGeom prst="mathEqual">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solidFill>
                <a:schemeClr val="tx1"/>
              </a:solidFill>
            </a:endParaRPr>
          </a:p>
        </p:txBody>
      </p:sp>
      <p:sp>
        <p:nvSpPr>
          <p:cNvPr id="7" name="Rectangle 6"/>
          <p:cNvSpPr/>
          <p:nvPr/>
        </p:nvSpPr>
        <p:spPr>
          <a:xfrm>
            <a:off x="5127330" y="939681"/>
            <a:ext cx="1224136" cy="72008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sz="3200" dirty="0" smtClean="0"/>
              <a:t>PLU</a:t>
            </a:r>
            <a:endParaRPr lang="fr-FR" sz="3200" dirty="0"/>
          </a:p>
        </p:txBody>
      </p:sp>
      <p:cxnSp>
        <p:nvCxnSpPr>
          <p:cNvPr id="11" name="Connecteur droit 10"/>
          <p:cNvCxnSpPr>
            <a:stCxn id="3" idx="2"/>
          </p:cNvCxnSpPr>
          <p:nvPr/>
        </p:nvCxnSpPr>
        <p:spPr>
          <a:xfrm>
            <a:off x="2211006" y="1680932"/>
            <a:ext cx="0" cy="30790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Connecteur droit avec flèche 12"/>
          <p:cNvCxnSpPr/>
          <p:nvPr/>
        </p:nvCxnSpPr>
        <p:spPr>
          <a:xfrm>
            <a:off x="2211006" y="1988840"/>
            <a:ext cx="61206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Connecteur droit 13"/>
          <p:cNvCxnSpPr/>
          <p:nvPr/>
        </p:nvCxnSpPr>
        <p:spPr>
          <a:xfrm>
            <a:off x="5796136" y="1659761"/>
            <a:ext cx="0" cy="344402"/>
          </a:xfrm>
          <a:prstGeom prst="line">
            <a:avLst/>
          </a:prstGeom>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2227921" y="2062598"/>
            <a:ext cx="4543231" cy="584775"/>
          </a:xfrm>
          <a:prstGeom prst="rect">
            <a:avLst/>
          </a:prstGeom>
        </p:spPr>
        <p:txBody>
          <a:bodyPr wrap="none">
            <a:spAutoFit/>
          </a:bodyPr>
          <a:lstStyle/>
          <a:p>
            <a:pPr marL="285750" indent="-285750">
              <a:buFontTx/>
              <a:buChar char="-"/>
            </a:pPr>
            <a:r>
              <a:rPr lang="fr-FR" sz="1600" dirty="0" smtClean="0">
                <a:solidFill>
                  <a:prstClr val="black"/>
                </a:solidFill>
                <a:latin typeface="Times New Roman"/>
                <a:ea typeface="Calibri"/>
                <a:cs typeface="Arial"/>
              </a:rPr>
              <a:t>L’organisation</a:t>
            </a:r>
          </a:p>
          <a:p>
            <a:pPr marL="285750" indent="-285750">
              <a:buFontTx/>
              <a:buChar char="-"/>
            </a:pPr>
            <a:r>
              <a:rPr lang="fr-FR" sz="1600" dirty="0" smtClean="0">
                <a:solidFill>
                  <a:prstClr val="black"/>
                </a:solidFill>
                <a:latin typeface="Times New Roman"/>
                <a:ea typeface="Calibri"/>
                <a:cs typeface="Arial"/>
              </a:rPr>
              <a:t>La maitrise </a:t>
            </a:r>
            <a:r>
              <a:rPr lang="fr-FR" sz="1600" dirty="0">
                <a:solidFill>
                  <a:prstClr val="black"/>
                </a:solidFill>
                <a:latin typeface="Times New Roman"/>
                <a:ea typeface="Calibri"/>
                <a:cs typeface="Arial"/>
              </a:rPr>
              <a:t>et de la production du sol </a:t>
            </a:r>
            <a:r>
              <a:rPr lang="fr-FR" sz="1600" dirty="0" smtClean="0">
                <a:solidFill>
                  <a:prstClr val="black"/>
                </a:solidFill>
                <a:latin typeface="Times New Roman"/>
                <a:ea typeface="Calibri"/>
                <a:cs typeface="Arial"/>
              </a:rPr>
              <a:t>urbanisable</a:t>
            </a:r>
          </a:p>
        </p:txBody>
      </p:sp>
      <p:cxnSp>
        <p:nvCxnSpPr>
          <p:cNvPr id="20" name="Connecteur droit avec flèche 19"/>
          <p:cNvCxnSpPr/>
          <p:nvPr/>
        </p:nvCxnSpPr>
        <p:spPr>
          <a:xfrm flipH="1" flipV="1">
            <a:off x="5297117" y="1997373"/>
            <a:ext cx="509095" cy="853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2907686" y="1756348"/>
            <a:ext cx="2295821" cy="400110"/>
          </a:xfrm>
          <a:prstGeom prst="rect">
            <a:avLst/>
          </a:prstGeom>
        </p:spPr>
        <p:txBody>
          <a:bodyPr wrap="none">
            <a:spAutoFit/>
          </a:bodyPr>
          <a:lstStyle/>
          <a:p>
            <a:r>
              <a:rPr lang="fr-FR" sz="2000" b="1" i="1" u="sng" dirty="0" smtClean="0">
                <a:solidFill>
                  <a:prstClr val="black"/>
                </a:solidFill>
                <a:latin typeface="Times New Roman"/>
                <a:ea typeface="Calibri"/>
                <a:cs typeface="Arial"/>
              </a:rPr>
              <a:t>Objectifs communs:</a:t>
            </a:r>
            <a:endParaRPr lang="fr-FR" sz="2400" b="1" i="1" u="sng" dirty="0"/>
          </a:p>
        </p:txBody>
      </p:sp>
      <p:sp>
        <p:nvSpPr>
          <p:cNvPr id="31" name="Rectangle 30"/>
          <p:cNvSpPr/>
          <p:nvPr/>
        </p:nvSpPr>
        <p:spPr>
          <a:xfrm>
            <a:off x="3194527" y="2914798"/>
            <a:ext cx="1680460" cy="400110"/>
          </a:xfrm>
          <a:prstGeom prst="rect">
            <a:avLst/>
          </a:prstGeom>
        </p:spPr>
        <p:txBody>
          <a:bodyPr wrap="none">
            <a:spAutoFit/>
          </a:bodyPr>
          <a:lstStyle/>
          <a:p>
            <a:r>
              <a:rPr lang="fr-FR" sz="2000" b="1" i="1" u="sng" dirty="0" smtClean="0">
                <a:solidFill>
                  <a:prstClr val="black"/>
                </a:solidFill>
                <a:latin typeface="Times New Roman"/>
                <a:ea typeface="Calibri"/>
                <a:cs typeface="Arial"/>
              </a:rPr>
              <a:t>La </a:t>
            </a:r>
            <a:r>
              <a:rPr lang="fr-FR" sz="2000" b="1" i="1" u="sng" dirty="0" err="1" smtClean="0">
                <a:solidFill>
                  <a:prstClr val="black"/>
                </a:solidFill>
                <a:latin typeface="Times New Roman"/>
                <a:ea typeface="Calibri"/>
                <a:cs typeface="Arial"/>
              </a:rPr>
              <a:t>difference</a:t>
            </a:r>
            <a:r>
              <a:rPr lang="fr-FR" sz="2000" b="1" i="1" u="sng" dirty="0" smtClean="0">
                <a:solidFill>
                  <a:prstClr val="black"/>
                </a:solidFill>
                <a:latin typeface="Times New Roman"/>
                <a:ea typeface="Calibri"/>
                <a:cs typeface="Arial"/>
              </a:rPr>
              <a:t>:</a:t>
            </a:r>
            <a:endParaRPr lang="fr-FR" sz="2400" b="1" i="1" u="sng" dirty="0"/>
          </a:p>
        </p:txBody>
      </p:sp>
      <p:sp>
        <p:nvSpPr>
          <p:cNvPr id="32" name="Rectangle 31"/>
          <p:cNvSpPr/>
          <p:nvPr/>
        </p:nvSpPr>
        <p:spPr>
          <a:xfrm>
            <a:off x="323528" y="3244052"/>
            <a:ext cx="7560839" cy="1600438"/>
          </a:xfrm>
          <a:prstGeom prst="rect">
            <a:avLst/>
          </a:prstGeom>
        </p:spPr>
        <p:txBody>
          <a:bodyPr wrap="square">
            <a:spAutoFit/>
          </a:bodyPr>
          <a:lstStyle/>
          <a:p>
            <a:pPr marL="285750" indent="-285750">
              <a:buFontTx/>
              <a:buChar char="-"/>
            </a:pPr>
            <a:r>
              <a:rPr lang="fr-FR" sz="1600" dirty="0" smtClean="0">
                <a:solidFill>
                  <a:prstClr val="black"/>
                </a:solidFill>
                <a:latin typeface="Times New Roman"/>
                <a:ea typeface="Calibri"/>
                <a:cs typeface="Arial"/>
              </a:rPr>
              <a:t>La recherche </a:t>
            </a:r>
            <a:r>
              <a:rPr lang="fr-FR" sz="1600" dirty="0">
                <a:solidFill>
                  <a:prstClr val="black"/>
                </a:solidFill>
                <a:latin typeface="Times New Roman"/>
                <a:ea typeface="Calibri"/>
                <a:cs typeface="Arial"/>
              </a:rPr>
              <a:t>à objectiver le règlement vers un projet de </a:t>
            </a:r>
            <a:r>
              <a:rPr lang="fr-FR" sz="1600" dirty="0" smtClean="0">
                <a:solidFill>
                  <a:prstClr val="black"/>
                </a:solidFill>
                <a:latin typeface="Times New Roman"/>
                <a:ea typeface="Calibri"/>
                <a:cs typeface="Arial"/>
              </a:rPr>
              <a:t>commun</a:t>
            </a:r>
          </a:p>
          <a:p>
            <a:pPr marL="285750" indent="-285750">
              <a:buFontTx/>
              <a:buChar char="-"/>
            </a:pPr>
            <a:r>
              <a:rPr lang="fr-FR" sz="1600" dirty="0" smtClean="0">
                <a:solidFill>
                  <a:prstClr val="black"/>
                </a:solidFill>
                <a:latin typeface="Times New Roman"/>
                <a:ea typeface="Calibri"/>
                <a:cs typeface="Arial"/>
              </a:rPr>
              <a:t>Le POS  algérien répondait à des objectifs globaux, mais qui sont occultes, liant de la même façon les actions singulières et guident règlement (zoning)</a:t>
            </a:r>
          </a:p>
          <a:p>
            <a:pPr marL="285750" indent="-285750">
              <a:buFontTx/>
              <a:buChar char="-"/>
            </a:pPr>
            <a:r>
              <a:rPr lang="fr-FR" sz="1600" dirty="0" smtClean="0">
                <a:solidFill>
                  <a:prstClr val="black"/>
                </a:solidFill>
                <a:latin typeface="Times New Roman"/>
                <a:ea typeface="Calibri"/>
                <a:cs typeface="Arial"/>
              </a:rPr>
              <a:t>Le passage de la France du POS au PLU traduit la nature de la politique française basée sur règle « essai erreur »</a:t>
            </a:r>
          </a:p>
          <a:p>
            <a:pPr marL="285750" indent="-285750">
              <a:buFont typeface="Arial" charset="0"/>
              <a:buChar char="•"/>
            </a:pPr>
            <a:endParaRPr lang="fr-FR" dirty="0"/>
          </a:p>
        </p:txBody>
      </p:sp>
      <p:sp>
        <p:nvSpPr>
          <p:cNvPr id="37" name="Rectangle 36"/>
          <p:cNvSpPr/>
          <p:nvPr/>
        </p:nvSpPr>
        <p:spPr>
          <a:xfrm>
            <a:off x="3055162" y="4581128"/>
            <a:ext cx="2148345" cy="400110"/>
          </a:xfrm>
          <a:prstGeom prst="rect">
            <a:avLst/>
          </a:prstGeom>
        </p:spPr>
        <p:txBody>
          <a:bodyPr wrap="none">
            <a:spAutoFit/>
          </a:bodyPr>
          <a:lstStyle/>
          <a:p>
            <a:r>
              <a:rPr lang="fr-FR" sz="2000" b="1" i="1" u="sng" dirty="0" smtClean="0">
                <a:solidFill>
                  <a:prstClr val="black"/>
                </a:solidFill>
                <a:latin typeface="Times New Roman"/>
                <a:ea typeface="Calibri"/>
                <a:cs typeface="Arial"/>
              </a:rPr>
              <a:t>Causes de l’</a:t>
            </a:r>
            <a:r>
              <a:rPr lang="fr-FR" sz="2000" b="1" i="1" u="sng" dirty="0" err="1" smtClean="0">
                <a:solidFill>
                  <a:prstClr val="black"/>
                </a:solidFill>
                <a:latin typeface="Times New Roman"/>
                <a:ea typeface="Calibri"/>
                <a:cs typeface="Arial"/>
              </a:rPr>
              <a:t>echec</a:t>
            </a:r>
            <a:r>
              <a:rPr lang="fr-FR" sz="2000" b="1" i="1" u="sng" dirty="0" smtClean="0">
                <a:solidFill>
                  <a:prstClr val="black"/>
                </a:solidFill>
                <a:latin typeface="Times New Roman"/>
                <a:ea typeface="Calibri"/>
                <a:cs typeface="Arial"/>
              </a:rPr>
              <a:t>:</a:t>
            </a:r>
            <a:endParaRPr lang="fr-FR" sz="2400" b="1" i="1" u="sng" dirty="0"/>
          </a:p>
        </p:txBody>
      </p:sp>
      <p:sp>
        <p:nvSpPr>
          <p:cNvPr id="38" name="Rectangle 37"/>
          <p:cNvSpPr/>
          <p:nvPr/>
        </p:nvSpPr>
        <p:spPr>
          <a:xfrm>
            <a:off x="597047" y="4983801"/>
            <a:ext cx="7056784" cy="830997"/>
          </a:xfrm>
          <a:prstGeom prst="rect">
            <a:avLst/>
          </a:prstGeom>
        </p:spPr>
        <p:txBody>
          <a:bodyPr wrap="square">
            <a:spAutoFit/>
          </a:bodyPr>
          <a:lstStyle/>
          <a:p>
            <a:r>
              <a:rPr lang="fr-FR" sz="1600" dirty="0" smtClean="0">
                <a:solidFill>
                  <a:prstClr val="black"/>
                </a:solidFill>
                <a:latin typeface="Times New Roman"/>
                <a:ea typeface="Calibri"/>
                <a:cs typeface="Arial"/>
              </a:rPr>
              <a:t>1- La </a:t>
            </a:r>
            <a:r>
              <a:rPr lang="fr-FR" sz="1600" dirty="0">
                <a:solidFill>
                  <a:prstClr val="black"/>
                </a:solidFill>
                <a:latin typeface="Times New Roman"/>
                <a:ea typeface="Calibri"/>
                <a:cs typeface="Arial"/>
              </a:rPr>
              <a:t>nature de découpage </a:t>
            </a:r>
            <a:r>
              <a:rPr lang="fr-FR" sz="1600" dirty="0" smtClean="0">
                <a:solidFill>
                  <a:prstClr val="black"/>
                </a:solidFill>
                <a:latin typeface="Times New Roman"/>
                <a:ea typeface="Calibri"/>
                <a:cs typeface="Arial"/>
              </a:rPr>
              <a:t>administratif  (densité faible)</a:t>
            </a:r>
          </a:p>
          <a:p>
            <a:r>
              <a:rPr lang="fr-FR" sz="1600" dirty="0" smtClean="0">
                <a:solidFill>
                  <a:prstClr val="black"/>
                </a:solidFill>
                <a:latin typeface="Times New Roman"/>
                <a:cs typeface="Arial"/>
              </a:rPr>
              <a:t>2- </a:t>
            </a:r>
            <a:r>
              <a:rPr lang="fr-FR" sz="1600" dirty="0">
                <a:solidFill>
                  <a:prstClr val="black"/>
                </a:solidFill>
                <a:latin typeface="Times New Roman"/>
                <a:ea typeface="Calibri"/>
                <a:cs typeface="Arial"/>
              </a:rPr>
              <a:t>Le PLU </a:t>
            </a:r>
            <a:r>
              <a:rPr lang="fr-FR" sz="1600" dirty="0" smtClean="0">
                <a:solidFill>
                  <a:prstClr val="black"/>
                </a:solidFill>
                <a:latin typeface="Times New Roman"/>
                <a:ea typeface="Calibri"/>
                <a:cs typeface="Arial"/>
              </a:rPr>
              <a:t>vise </a:t>
            </a:r>
            <a:r>
              <a:rPr lang="fr-FR" sz="1600" dirty="0">
                <a:solidFill>
                  <a:prstClr val="black"/>
                </a:solidFill>
                <a:latin typeface="Times New Roman"/>
                <a:ea typeface="Calibri"/>
                <a:cs typeface="Arial"/>
              </a:rPr>
              <a:t>une planification de 10ans ce qui veut dire que les résultats de ce nouveau instrument d’urbanisme reste à vérifier</a:t>
            </a:r>
            <a:endParaRPr lang="fr-FR" dirty="0"/>
          </a:p>
        </p:txBody>
      </p:sp>
    </p:spTree>
    <p:extLst>
      <p:ext uri="{BB962C8B-B14F-4D97-AF65-F5344CB8AC3E}">
        <p14:creationId xmlns:p14="http://schemas.microsoft.com/office/powerpoint/2010/main" val="221739949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9512" y="2158838"/>
            <a:ext cx="7920880" cy="2554545"/>
          </a:xfrm>
          <a:prstGeom prst="rect">
            <a:avLst/>
          </a:prstGeom>
        </p:spPr>
        <p:txBody>
          <a:bodyPr wrap="square">
            <a:spAutoFit/>
          </a:bodyPr>
          <a:lstStyle/>
          <a:p>
            <a:pPr algn="ctr"/>
            <a:r>
              <a:rPr lang="fr-FR" sz="4000" b="1" i="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CINQUIEME </a:t>
            </a:r>
            <a:r>
              <a:rPr lang="fr-FR" sz="4000" b="1" i="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PARTIE:</a:t>
            </a:r>
            <a:endParaRPr lang="fr-FR" sz="4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pPr algn="ctr"/>
            <a:r>
              <a:rPr lang="fr-FR" sz="4000" b="1" i="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Analyse et décryptage des facteurs étudiés dans le cas d’étude</a:t>
            </a:r>
            <a:endParaRPr lang="fr-FR" sz="4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extLst>
      <p:ext uri="{BB962C8B-B14F-4D97-AF65-F5344CB8AC3E}">
        <p14:creationId xmlns:p14="http://schemas.microsoft.com/office/powerpoint/2010/main" val="333892279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e 10"/>
          <p:cNvGrpSpPr/>
          <p:nvPr/>
        </p:nvGrpSpPr>
        <p:grpSpPr>
          <a:xfrm>
            <a:off x="5621562" y="493451"/>
            <a:ext cx="3007012" cy="2793805"/>
            <a:chOff x="0" y="1"/>
            <a:chExt cx="3015698" cy="2928966"/>
          </a:xfrm>
        </p:grpSpPr>
        <p:grpSp>
          <p:nvGrpSpPr>
            <p:cNvPr id="12" name="Groupe 11"/>
            <p:cNvGrpSpPr/>
            <p:nvPr/>
          </p:nvGrpSpPr>
          <p:grpSpPr>
            <a:xfrm>
              <a:off x="272498" y="295275"/>
              <a:ext cx="2743200" cy="2633692"/>
              <a:chOff x="139148" y="0"/>
              <a:chExt cx="2743200" cy="2633869"/>
            </a:xfrm>
          </p:grpSpPr>
          <p:pic>
            <p:nvPicPr>
              <p:cNvPr id="16" name="Imag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148" y="0"/>
                <a:ext cx="2743200" cy="2633869"/>
              </a:xfrm>
              <a:prstGeom prst="rect">
                <a:avLst/>
              </a:prstGeom>
            </p:spPr>
          </p:pic>
          <p:sp>
            <p:nvSpPr>
              <p:cNvPr id="15" name="Ellipse 14"/>
              <p:cNvSpPr/>
              <p:nvPr/>
            </p:nvSpPr>
            <p:spPr>
              <a:xfrm rot="1129204">
                <a:off x="983974" y="854765"/>
                <a:ext cx="667439" cy="1386006"/>
              </a:xfrm>
              <a:prstGeom prst="ellipse">
                <a:avLst/>
              </a:prstGeom>
              <a:noFill/>
              <a:ln w="76200"/>
            </p:spPr>
            <p:style>
              <a:lnRef idx="2">
                <a:schemeClr val="accent2"/>
              </a:lnRef>
              <a:fillRef idx="1">
                <a:schemeClr val="lt1"/>
              </a:fillRef>
              <a:effectRef idx="0">
                <a:schemeClr val="accent2"/>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grpSp>
        <p:sp>
          <p:nvSpPr>
            <p:cNvPr id="13" name="Zone de texte 2"/>
            <p:cNvSpPr txBox="1">
              <a:spLocks noChangeArrowheads="1"/>
            </p:cNvSpPr>
            <p:nvPr/>
          </p:nvSpPr>
          <p:spPr bwMode="auto">
            <a:xfrm>
              <a:off x="0" y="1"/>
              <a:ext cx="3015698" cy="295274"/>
            </a:xfrm>
            <a:prstGeom prst="rect">
              <a:avLst/>
            </a:prstGeom>
            <a:noFill/>
            <a:ln w="9525">
              <a:solidFill>
                <a:sysClr val="window" lastClr="FFFFFF"/>
              </a:solidFill>
              <a:miter lim="800000"/>
              <a:headEnd/>
              <a:tailEnd/>
            </a:ln>
          </p:spPr>
          <p:txBody>
            <a:bodyPr rot="0" vert="horz" wrap="square" lIns="91440" tIns="45720" rIns="91440" bIns="45720" anchor="t" anchorCtr="0">
              <a:noAutofit/>
            </a:bodyPr>
            <a:lstStyle/>
            <a:p>
              <a:pPr algn="ctr">
                <a:lnSpc>
                  <a:spcPct val="115000"/>
                </a:lnSpc>
                <a:spcAft>
                  <a:spcPts val="1000"/>
                </a:spcAft>
              </a:pPr>
              <a:r>
                <a:rPr lang="fr-FR" sz="1200" b="1" dirty="0" smtClean="0">
                  <a:effectLst/>
                  <a:latin typeface="Times New Roman"/>
                  <a:ea typeface="Calibri"/>
                  <a:cs typeface="Arial"/>
                </a:rPr>
                <a:t> </a:t>
              </a:r>
              <a:r>
                <a:rPr lang="fr-FR" sz="1200" dirty="0">
                  <a:effectLst/>
                  <a:latin typeface="Times New Roman"/>
                  <a:ea typeface="Calibri"/>
                  <a:cs typeface="Arial"/>
                </a:rPr>
                <a:t>Situation du quartier Plateaux Marines</a:t>
              </a:r>
              <a:endParaRPr lang="fr-FR" sz="1100" dirty="0">
                <a:effectLst/>
                <a:latin typeface="Calibri"/>
                <a:ea typeface="Calibri"/>
                <a:cs typeface="Arial"/>
              </a:endParaRPr>
            </a:p>
          </p:txBody>
        </p:sp>
      </p:grpSp>
      <p:sp>
        <p:nvSpPr>
          <p:cNvPr id="19" name="Rectangle 18"/>
          <p:cNvSpPr/>
          <p:nvPr/>
        </p:nvSpPr>
        <p:spPr>
          <a:xfrm>
            <a:off x="6435873" y="124118"/>
            <a:ext cx="1217000" cy="369332"/>
          </a:xfrm>
          <a:prstGeom prst="rect">
            <a:avLst/>
          </a:prstGeom>
        </p:spPr>
        <p:txBody>
          <a:bodyPr wrap="none">
            <a:spAutoFit/>
          </a:bodyPr>
          <a:lstStyle/>
          <a:p>
            <a:r>
              <a:rPr lang="fr-FR" b="1" dirty="0">
                <a:latin typeface="Times New Roman"/>
                <a:ea typeface="Calibri"/>
              </a:rPr>
              <a:t>Situation :</a:t>
            </a:r>
            <a:endParaRPr lang="fr-FR" dirty="0"/>
          </a:p>
        </p:txBody>
      </p:sp>
      <p:sp>
        <p:nvSpPr>
          <p:cNvPr id="2" name="Rectangle 1"/>
          <p:cNvSpPr/>
          <p:nvPr/>
        </p:nvSpPr>
        <p:spPr>
          <a:xfrm>
            <a:off x="2904160" y="434661"/>
            <a:ext cx="2831126" cy="2893100"/>
          </a:xfrm>
          <a:prstGeom prst="rect">
            <a:avLst/>
          </a:prstGeom>
        </p:spPr>
        <p:txBody>
          <a:bodyPr wrap="square">
            <a:spAutoFit/>
          </a:bodyPr>
          <a:lstStyle/>
          <a:p>
            <a:pPr marL="171450" indent="-171450" algn="just">
              <a:spcAft>
                <a:spcPts val="0"/>
              </a:spcAft>
              <a:buFontTx/>
              <a:buChar char="-"/>
            </a:pPr>
            <a:r>
              <a:rPr lang="fr-FR" sz="1400" dirty="0" smtClean="0">
                <a:latin typeface="Times New Roman"/>
                <a:ea typeface="Times New Roman"/>
                <a:cs typeface="Arial"/>
              </a:rPr>
              <a:t>Type </a:t>
            </a:r>
            <a:r>
              <a:rPr lang="fr-FR" sz="1400" dirty="0">
                <a:latin typeface="Times New Roman"/>
                <a:ea typeface="Times New Roman"/>
                <a:cs typeface="Arial"/>
              </a:rPr>
              <a:t>colonial; </a:t>
            </a:r>
          </a:p>
          <a:p>
            <a:pPr marL="171450" indent="-171450" algn="just">
              <a:spcAft>
                <a:spcPts val="0"/>
              </a:spcAft>
              <a:buFontTx/>
              <a:buChar char="-"/>
            </a:pPr>
            <a:r>
              <a:rPr lang="fr-FR" sz="1400" dirty="0" smtClean="0">
                <a:latin typeface="Times New Roman"/>
                <a:ea typeface="Times New Roman"/>
                <a:cs typeface="Arial"/>
              </a:rPr>
              <a:t>Il </a:t>
            </a:r>
            <a:r>
              <a:rPr lang="fr-FR" sz="1400" dirty="0">
                <a:latin typeface="Times New Roman"/>
                <a:ea typeface="Times New Roman"/>
                <a:cs typeface="Arial"/>
              </a:rPr>
              <a:t>avait une relation forte avec le port (exportation d’alcool et les agrumes</a:t>
            </a:r>
            <a:r>
              <a:rPr lang="fr-FR" sz="1400" dirty="0" smtClean="0">
                <a:latin typeface="Times New Roman"/>
                <a:ea typeface="Times New Roman"/>
                <a:cs typeface="Arial"/>
              </a:rPr>
              <a:t>).</a:t>
            </a:r>
          </a:p>
          <a:p>
            <a:pPr marL="171450" indent="-171450" algn="just">
              <a:spcAft>
                <a:spcPts val="0"/>
              </a:spcAft>
              <a:buFontTx/>
              <a:buChar char="-"/>
            </a:pPr>
            <a:r>
              <a:rPr lang="fr-FR" sz="1400" dirty="0" smtClean="0">
                <a:latin typeface="Times New Roman"/>
                <a:ea typeface="Times New Roman"/>
                <a:cs typeface="Arial"/>
              </a:rPr>
              <a:t>Jusqu’en </a:t>
            </a:r>
            <a:r>
              <a:rPr lang="fr-FR" sz="1400" dirty="0">
                <a:latin typeface="Times New Roman"/>
                <a:ea typeface="Times New Roman"/>
                <a:cs typeface="Arial"/>
              </a:rPr>
              <a:t>1962 le faubourg était constitué des unités de fabrication et des caves qui fonctionnaient avec le port et aussi les deux assembles collectifs </a:t>
            </a:r>
            <a:r>
              <a:rPr lang="fr-FR" sz="1400" dirty="0" smtClean="0">
                <a:latin typeface="Times New Roman"/>
                <a:ea typeface="Times New Roman"/>
                <a:cs typeface="Arial"/>
              </a:rPr>
              <a:t>Il </a:t>
            </a:r>
            <a:r>
              <a:rPr lang="fr-FR" sz="1400" dirty="0">
                <a:latin typeface="Times New Roman"/>
                <a:ea typeface="Times New Roman"/>
                <a:cs typeface="Arial"/>
              </a:rPr>
              <a:t>est composé de deux sous-fragments le premier c’est HASLA </a:t>
            </a:r>
            <a:r>
              <a:rPr lang="fr-FR" sz="1400" dirty="0" err="1">
                <a:latin typeface="Times New Roman"/>
                <a:ea typeface="Times New Roman"/>
                <a:cs typeface="Arial"/>
              </a:rPr>
              <a:t>Housseine</a:t>
            </a:r>
            <a:r>
              <a:rPr lang="fr-FR" sz="1400" dirty="0">
                <a:latin typeface="Times New Roman"/>
                <a:ea typeface="Times New Roman"/>
                <a:cs typeface="Arial"/>
              </a:rPr>
              <a:t> et le deuxième c’est </a:t>
            </a:r>
            <a:r>
              <a:rPr lang="fr-FR" sz="1400" dirty="0" err="1">
                <a:latin typeface="Times New Roman"/>
                <a:ea typeface="Times New Roman"/>
                <a:cs typeface="Arial"/>
              </a:rPr>
              <a:t>Colonnel</a:t>
            </a:r>
            <a:r>
              <a:rPr lang="fr-FR" sz="1400" dirty="0">
                <a:latin typeface="Times New Roman"/>
                <a:ea typeface="Times New Roman"/>
                <a:cs typeface="Arial"/>
              </a:rPr>
              <a:t> </a:t>
            </a:r>
            <a:r>
              <a:rPr lang="fr-FR" sz="1400" dirty="0" err="1">
                <a:latin typeface="Times New Roman"/>
                <a:ea typeface="Times New Roman"/>
                <a:cs typeface="Arial"/>
              </a:rPr>
              <a:t>Amirouche</a:t>
            </a:r>
            <a:r>
              <a:rPr lang="fr-FR" sz="1400" dirty="0">
                <a:latin typeface="Times New Roman"/>
                <a:ea typeface="Times New Roman"/>
                <a:cs typeface="Arial"/>
              </a:rPr>
              <a:t>.</a:t>
            </a:r>
            <a:endParaRPr lang="fr-FR" sz="1400" dirty="0">
              <a:effectLst/>
              <a:latin typeface="Calibri"/>
              <a:ea typeface="Calibri"/>
              <a:cs typeface="Arial"/>
            </a:endParaRPr>
          </a:p>
        </p:txBody>
      </p:sp>
      <p:sp>
        <p:nvSpPr>
          <p:cNvPr id="22" name="Rectangle 21"/>
          <p:cNvSpPr/>
          <p:nvPr/>
        </p:nvSpPr>
        <p:spPr>
          <a:xfrm>
            <a:off x="3415148" y="124119"/>
            <a:ext cx="1809150" cy="369332"/>
          </a:xfrm>
          <a:prstGeom prst="rect">
            <a:avLst/>
          </a:prstGeom>
        </p:spPr>
        <p:txBody>
          <a:bodyPr wrap="none">
            <a:spAutoFit/>
          </a:bodyPr>
          <a:lstStyle/>
          <a:p>
            <a:r>
              <a:rPr lang="fr-FR" b="1" dirty="0" smtClean="0">
                <a:latin typeface="Times New Roman"/>
                <a:ea typeface="Calibri"/>
              </a:rPr>
              <a:t>Bref historique</a:t>
            </a:r>
            <a:r>
              <a:rPr lang="fr-FR" b="1" dirty="0">
                <a:latin typeface="Times New Roman"/>
                <a:ea typeface="Calibri"/>
              </a:rPr>
              <a:t> :</a:t>
            </a:r>
            <a:endParaRPr lang="fr-FR" dirty="0"/>
          </a:p>
        </p:txBody>
      </p:sp>
      <p:pic>
        <p:nvPicPr>
          <p:cNvPr id="28" name="Image 27"/>
          <p:cNvPicPr/>
          <p:nvPr/>
        </p:nvPicPr>
        <p:blipFill>
          <a:blip r:embed="rId3" cstate="print"/>
          <a:stretch>
            <a:fillRect/>
          </a:stretch>
        </p:blipFill>
        <p:spPr>
          <a:xfrm>
            <a:off x="6490960" y="4031196"/>
            <a:ext cx="1539928" cy="1121190"/>
          </a:xfrm>
          <a:prstGeom prst="rect">
            <a:avLst/>
          </a:prstGeom>
        </p:spPr>
      </p:pic>
      <p:pic>
        <p:nvPicPr>
          <p:cNvPr id="29" name="Image 28"/>
          <p:cNvPicPr/>
          <p:nvPr/>
        </p:nvPicPr>
        <p:blipFill>
          <a:blip r:embed="rId4"/>
          <a:stretch>
            <a:fillRect/>
          </a:stretch>
        </p:blipFill>
        <p:spPr>
          <a:xfrm>
            <a:off x="6490960" y="5296852"/>
            <a:ext cx="1538666" cy="1182854"/>
          </a:xfrm>
          <a:prstGeom prst="rect">
            <a:avLst/>
          </a:prstGeom>
        </p:spPr>
      </p:pic>
      <p:sp>
        <p:nvSpPr>
          <p:cNvPr id="3" name="Rectangle 2"/>
          <p:cNvSpPr/>
          <p:nvPr/>
        </p:nvSpPr>
        <p:spPr>
          <a:xfrm>
            <a:off x="5888095" y="3446421"/>
            <a:ext cx="2745658" cy="584775"/>
          </a:xfrm>
          <a:prstGeom prst="rect">
            <a:avLst/>
          </a:prstGeom>
        </p:spPr>
        <p:txBody>
          <a:bodyPr wrap="square">
            <a:spAutoFit/>
          </a:bodyPr>
          <a:lstStyle/>
          <a:p>
            <a:pPr algn="ctr"/>
            <a:r>
              <a:rPr lang="fr-FR" sz="1600" b="1" dirty="0">
                <a:latin typeface="Times New Roman"/>
                <a:ea typeface="Calibri"/>
              </a:rPr>
              <a:t>Vue aérienne sur le quartier des plateaux Marines</a:t>
            </a:r>
            <a:endParaRPr lang="fr-FR" sz="1600" b="1" dirty="0"/>
          </a:p>
        </p:txBody>
      </p:sp>
      <p:grpSp>
        <p:nvGrpSpPr>
          <p:cNvPr id="25" name="Groupe 24"/>
          <p:cNvGrpSpPr/>
          <p:nvPr/>
        </p:nvGrpSpPr>
        <p:grpSpPr>
          <a:xfrm>
            <a:off x="153246" y="547678"/>
            <a:ext cx="2740479" cy="2828922"/>
            <a:chOff x="114362" y="248273"/>
            <a:chExt cx="3745230" cy="4180062"/>
          </a:xfrm>
        </p:grpSpPr>
        <p:sp>
          <p:nvSpPr>
            <p:cNvPr id="26" name="Ellipse 25"/>
            <p:cNvSpPr/>
            <p:nvPr/>
          </p:nvSpPr>
          <p:spPr>
            <a:xfrm>
              <a:off x="1419225" y="1533525"/>
              <a:ext cx="193675" cy="247650"/>
            </a:xfrm>
            <a:prstGeom prst="ellipse">
              <a:avLst/>
            </a:prstGeom>
            <a:gradFill rotWithShape="1">
              <a:gsLst>
                <a:gs pos="0">
                  <a:srgbClr val="C0504D">
                    <a:shade val="51000"/>
                    <a:satMod val="130000"/>
                  </a:srgbClr>
                </a:gs>
                <a:gs pos="80000">
                  <a:srgbClr val="C0504D">
                    <a:shade val="93000"/>
                    <a:satMod val="130000"/>
                  </a:srgbClr>
                </a:gs>
                <a:gs pos="100000">
                  <a:srgbClr val="C0504D">
                    <a:shade val="94000"/>
                    <a:satMod val="135000"/>
                  </a:srgbClr>
                </a:gs>
              </a:gsLst>
              <a:lin ang="16200000" scaled="0"/>
            </a:gradFill>
            <a:ln w="9525" cap="flat" cmpd="sng" algn="ctr">
              <a:solidFill>
                <a:srgbClr val="C0504D">
                  <a:shade val="95000"/>
                  <a:satMod val="105000"/>
                </a:srgbClr>
              </a:solidFill>
              <a:prstDash val="solid"/>
            </a:ln>
            <a:effectLst>
              <a:outerShdw blurRad="40000" dist="23000" dir="5400000" rotWithShape="0">
                <a:srgbClr val="000000">
                  <a:alpha val="35000"/>
                </a:srgb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ysClr val="window" lastClr="FFFFFF"/>
                </a:solidFill>
                <a:effectLst/>
                <a:uLnTx/>
                <a:uFillTx/>
                <a:latin typeface="Calibri"/>
                <a:ea typeface="+mn-ea"/>
                <a:cs typeface="+mn-cs"/>
              </a:endParaRPr>
            </a:p>
          </p:txBody>
        </p:sp>
        <p:grpSp>
          <p:nvGrpSpPr>
            <p:cNvPr id="27" name="Groupe 26"/>
            <p:cNvGrpSpPr/>
            <p:nvPr/>
          </p:nvGrpSpPr>
          <p:grpSpPr>
            <a:xfrm>
              <a:off x="114362" y="248273"/>
              <a:ext cx="3745230" cy="4180062"/>
              <a:chOff x="114362" y="248273"/>
              <a:chExt cx="3745230" cy="4180062"/>
            </a:xfrm>
          </p:grpSpPr>
          <p:pic>
            <p:nvPicPr>
              <p:cNvPr id="32" name="Image 31"/>
              <p:cNvPicPr>
                <a:picLocks noChangeAspect="1"/>
              </p:cNvPicPr>
              <p:nvPr/>
            </p:nvPicPr>
            <p:blipFill rotWithShape="1">
              <a:blip r:embed="rId5">
                <a:extLst>
                  <a:ext uri="{28A0092B-C50C-407E-A947-70E740481C1C}">
                    <a14:useLocalDpi xmlns:a14="http://schemas.microsoft.com/office/drawing/2010/main" val="0"/>
                  </a:ext>
                </a:extLst>
              </a:blip>
              <a:srcRect b="11111"/>
              <a:stretch/>
            </p:blipFill>
            <p:spPr bwMode="auto">
              <a:xfrm>
                <a:off x="114362" y="671949"/>
                <a:ext cx="3745230" cy="3756386"/>
              </a:xfrm>
              <a:prstGeom prst="rect">
                <a:avLst/>
              </a:prstGeom>
              <a:ln>
                <a:noFill/>
              </a:ln>
              <a:extLst>
                <a:ext uri="{53640926-AAD7-44D8-BBD7-CCE9431645EC}">
                  <a14:shadowObscured xmlns:a14="http://schemas.microsoft.com/office/drawing/2010/main"/>
                </a:ext>
              </a:extLst>
            </p:spPr>
          </p:pic>
          <p:sp>
            <p:nvSpPr>
              <p:cNvPr id="31" name="Zone de texte 2"/>
              <p:cNvSpPr txBox="1">
                <a:spLocks noChangeArrowheads="1"/>
              </p:cNvSpPr>
              <p:nvPr/>
            </p:nvSpPr>
            <p:spPr bwMode="auto">
              <a:xfrm>
                <a:off x="428865" y="248273"/>
                <a:ext cx="3116221" cy="296544"/>
              </a:xfrm>
              <a:prstGeom prst="rect">
                <a:avLst/>
              </a:prstGeom>
              <a:solidFill>
                <a:srgbClr val="FFFFFF"/>
              </a:solidFill>
              <a:ln w="9525">
                <a:solidFill>
                  <a:sysClr val="window" lastClr="FFFFFF"/>
                </a:solidFill>
                <a:miter lim="800000"/>
                <a:headEnd/>
                <a:tailEnd/>
              </a:ln>
            </p:spPr>
            <p:txBody>
              <a:bodyPr rot="0" vert="horz" wrap="square" lIns="91440" tIns="45720" rIns="91440" bIns="45720" anchor="t" anchorCtr="0">
                <a:noAutofit/>
              </a:bodyPr>
              <a:lstStyle/>
              <a:p>
                <a:pPr marL="0" marR="0" lvl="0" indent="0" defTabSz="914400" eaLnBrk="1" fontAlgn="auto" latinLnBrk="0" hangingPunct="1">
                  <a:lnSpc>
                    <a:spcPct val="115000"/>
                  </a:lnSpc>
                  <a:spcBef>
                    <a:spcPts val="0"/>
                  </a:spcBef>
                  <a:spcAft>
                    <a:spcPts val="1000"/>
                  </a:spcAft>
                  <a:buClrTx/>
                  <a:buSzTx/>
                  <a:buFontTx/>
                  <a:buNone/>
                  <a:tabLst/>
                  <a:defRPr/>
                </a:pPr>
                <a:r>
                  <a:rPr kumimoji="0" lang="fr-FR" sz="1200" b="0" i="0" u="none" strike="noStrike" kern="0" cap="none" spc="0" normalizeH="0" baseline="0" noProof="0" dirty="0" smtClean="0">
                    <a:ln>
                      <a:noFill/>
                    </a:ln>
                    <a:solidFill>
                      <a:sysClr val="windowText" lastClr="000000"/>
                    </a:solidFill>
                    <a:effectLst/>
                    <a:uLnTx/>
                    <a:uFillTx/>
                    <a:latin typeface="Times New Roman"/>
                    <a:ea typeface="Calibri"/>
                    <a:cs typeface="Arial"/>
                  </a:rPr>
                  <a:t>Carte </a:t>
                </a:r>
                <a:r>
                  <a:rPr kumimoji="0" lang="fr-FR" sz="1200" b="0" i="0" u="none" strike="noStrike" kern="0" cap="none" spc="0" normalizeH="0" baseline="0" noProof="0" dirty="0">
                    <a:ln>
                      <a:noFill/>
                    </a:ln>
                    <a:solidFill>
                      <a:sysClr val="windowText" lastClr="000000"/>
                    </a:solidFill>
                    <a:effectLst/>
                    <a:uLnTx/>
                    <a:uFillTx/>
                    <a:latin typeface="Times New Roman"/>
                    <a:ea typeface="Calibri"/>
                    <a:cs typeface="Arial"/>
                  </a:rPr>
                  <a:t>de la ville de Mostaganem</a:t>
                </a:r>
                <a:endParaRPr kumimoji="0" lang="fr-FR" sz="1100" b="0" i="0" u="none" strike="noStrike" kern="0" cap="none" spc="0" normalizeH="0" baseline="0" noProof="0" dirty="0">
                  <a:ln>
                    <a:noFill/>
                  </a:ln>
                  <a:solidFill>
                    <a:sysClr val="windowText" lastClr="000000"/>
                  </a:solidFill>
                  <a:effectLst/>
                  <a:uLnTx/>
                  <a:uFillTx/>
                  <a:latin typeface="Calibri"/>
                  <a:ea typeface="Calibri"/>
                  <a:cs typeface="Arial"/>
                </a:endParaRPr>
              </a:p>
            </p:txBody>
          </p:sp>
        </p:grpSp>
      </p:grpSp>
      <p:sp>
        <p:nvSpPr>
          <p:cNvPr id="34" name="Rectangle 33"/>
          <p:cNvSpPr/>
          <p:nvPr/>
        </p:nvSpPr>
        <p:spPr>
          <a:xfrm>
            <a:off x="618909" y="138597"/>
            <a:ext cx="1588897" cy="369332"/>
          </a:xfrm>
          <a:prstGeom prst="rect">
            <a:avLst/>
          </a:prstGeom>
        </p:spPr>
        <p:txBody>
          <a:bodyPr wrap="none">
            <a:spAutoFit/>
          </a:bodyPr>
          <a:lstStyle/>
          <a:p>
            <a:r>
              <a:rPr lang="fr-FR" b="1" dirty="0" smtClean="0">
                <a:latin typeface="Times New Roman"/>
                <a:ea typeface="Calibri"/>
              </a:rPr>
              <a:t>Chois du site</a:t>
            </a:r>
            <a:r>
              <a:rPr lang="fr-FR" b="1" dirty="0">
                <a:latin typeface="Times New Roman"/>
                <a:ea typeface="Calibri"/>
              </a:rPr>
              <a:t> :</a:t>
            </a:r>
            <a:endParaRPr lang="fr-FR" dirty="0"/>
          </a:p>
        </p:txBody>
      </p:sp>
      <p:sp>
        <p:nvSpPr>
          <p:cNvPr id="4" name="Rectangle 3"/>
          <p:cNvSpPr/>
          <p:nvPr/>
        </p:nvSpPr>
        <p:spPr>
          <a:xfrm>
            <a:off x="103733" y="3436451"/>
            <a:ext cx="3225396" cy="3108543"/>
          </a:xfrm>
          <a:prstGeom prst="rect">
            <a:avLst/>
          </a:prstGeom>
        </p:spPr>
        <p:txBody>
          <a:bodyPr wrap="square">
            <a:spAutoFit/>
          </a:bodyPr>
          <a:lstStyle/>
          <a:p>
            <a:pPr algn="just"/>
            <a:r>
              <a:rPr lang="fr-FR" sz="1400" dirty="0">
                <a:latin typeface="Times New Roman"/>
                <a:ea typeface="Calibri"/>
              </a:rPr>
              <a:t>Mostaganem est une ville qui est en train </a:t>
            </a:r>
            <a:r>
              <a:rPr lang="fr-FR" sz="1400" b="1" dirty="0">
                <a:latin typeface="Times New Roman"/>
                <a:ea typeface="Calibri"/>
              </a:rPr>
              <a:t>d’évoluer vers </a:t>
            </a:r>
            <a:r>
              <a:rPr lang="fr-FR" sz="1400" b="1" dirty="0" smtClean="0">
                <a:latin typeface="Times New Roman"/>
                <a:ea typeface="Calibri"/>
              </a:rPr>
              <a:t>Oran</a:t>
            </a:r>
            <a:r>
              <a:rPr lang="fr-FR" sz="1400" dirty="0" smtClean="0">
                <a:latin typeface="Times New Roman"/>
                <a:ea typeface="Calibri"/>
              </a:rPr>
              <a:t>, car </a:t>
            </a:r>
            <a:r>
              <a:rPr lang="fr-FR" sz="1400" dirty="0">
                <a:latin typeface="Times New Roman"/>
                <a:ea typeface="Calibri"/>
              </a:rPr>
              <a:t>on ne trouve plus </a:t>
            </a:r>
            <a:r>
              <a:rPr lang="fr-FR" sz="1400" b="1" dirty="0">
                <a:latin typeface="Times New Roman"/>
                <a:ea typeface="Calibri"/>
              </a:rPr>
              <a:t>d’obstacle</a:t>
            </a:r>
            <a:r>
              <a:rPr lang="fr-FR" sz="1400" dirty="0">
                <a:latin typeface="Times New Roman"/>
                <a:ea typeface="Calibri"/>
              </a:rPr>
              <a:t> qui l’empêche à le faire par une </a:t>
            </a:r>
            <a:r>
              <a:rPr lang="fr-FR" sz="1400" b="1" dirty="0">
                <a:latin typeface="Times New Roman"/>
                <a:ea typeface="Calibri"/>
              </a:rPr>
              <a:t>extension linéaire vers Ora</a:t>
            </a:r>
            <a:r>
              <a:rPr lang="fr-FR" sz="1400" dirty="0">
                <a:latin typeface="Times New Roman"/>
                <a:ea typeface="Calibri"/>
              </a:rPr>
              <a:t>n contrairement aux autres cotés ou on trouve l’Oued de Ain </a:t>
            </a:r>
            <a:r>
              <a:rPr lang="fr-FR" sz="1400" dirty="0" err="1">
                <a:latin typeface="Times New Roman"/>
                <a:ea typeface="Calibri"/>
              </a:rPr>
              <a:t>Sefra</a:t>
            </a:r>
            <a:r>
              <a:rPr lang="fr-FR" sz="1400" dirty="0">
                <a:latin typeface="Times New Roman"/>
                <a:ea typeface="Calibri"/>
              </a:rPr>
              <a:t> sur le côté nord – est et le trame-</a:t>
            </a:r>
            <a:r>
              <a:rPr lang="fr-FR" sz="1400" dirty="0" err="1">
                <a:latin typeface="Times New Roman"/>
                <a:ea typeface="Calibri"/>
              </a:rPr>
              <a:t>way</a:t>
            </a:r>
            <a:r>
              <a:rPr lang="fr-FR" sz="1400" dirty="0">
                <a:latin typeface="Times New Roman"/>
                <a:ea typeface="Calibri"/>
              </a:rPr>
              <a:t> sur le côté sud, et afin de désenclaver son centre originel et l’ouvrir sur les quartiers avoisinants on doit penser </a:t>
            </a:r>
            <a:r>
              <a:rPr lang="fr-FR" sz="1400" dirty="0" smtClean="0">
                <a:latin typeface="Times New Roman"/>
                <a:ea typeface="Calibri"/>
              </a:rPr>
              <a:t>aux 03 quartiers (la cité Voltaire, la </a:t>
            </a:r>
            <a:r>
              <a:rPr lang="fr-FR" sz="1400" dirty="0">
                <a:latin typeface="Times New Roman"/>
                <a:ea typeface="Calibri"/>
              </a:rPr>
              <a:t>Pépinière, et les Plateaux marines) on a choisi ce dernier comme cas </a:t>
            </a:r>
            <a:r>
              <a:rPr lang="fr-FR" sz="1400" dirty="0" smtClean="0">
                <a:latin typeface="Times New Roman"/>
                <a:ea typeface="Calibri"/>
              </a:rPr>
              <a:t>d’étude et penser le rendre comme un lien qui relie le centre ville avec le port  </a:t>
            </a:r>
            <a:endParaRPr lang="fr-FR" sz="1400" dirty="0"/>
          </a:p>
        </p:txBody>
      </p:sp>
      <p:pic>
        <p:nvPicPr>
          <p:cNvPr id="6" name="Image 5"/>
          <p:cNvPicPr>
            <a:picLocks noChangeAspect="1"/>
          </p:cNvPicPr>
          <p:nvPr/>
        </p:nvPicPr>
        <p:blipFill rotWithShape="1">
          <a:blip r:embed="rId6">
            <a:extLst>
              <a:ext uri="{28A0092B-C50C-407E-A947-70E740481C1C}">
                <a14:useLocalDpi xmlns:a14="http://schemas.microsoft.com/office/drawing/2010/main" val="0"/>
              </a:ext>
            </a:extLst>
          </a:blip>
          <a:srcRect t="22120" b="10763"/>
          <a:stretch/>
        </p:blipFill>
        <p:spPr>
          <a:xfrm>
            <a:off x="3688670" y="4594317"/>
            <a:ext cx="956608" cy="1480130"/>
          </a:xfrm>
          <a:prstGeom prst="rect">
            <a:avLst/>
          </a:prstGeom>
        </p:spPr>
      </p:pic>
      <p:pic>
        <p:nvPicPr>
          <p:cNvPr id="7" name="Imag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81478" y="4617613"/>
            <a:ext cx="1231260" cy="1030340"/>
          </a:xfrm>
          <a:prstGeom prst="rect">
            <a:avLst/>
          </a:prstGeom>
        </p:spPr>
      </p:pic>
      <p:pic>
        <p:nvPicPr>
          <p:cNvPr id="8" name="Image 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93448" y="3436451"/>
            <a:ext cx="1503660" cy="1041423"/>
          </a:xfrm>
          <a:prstGeom prst="rect">
            <a:avLst/>
          </a:prstGeom>
        </p:spPr>
      </p:pic>
      <p:sp>
        <p:nvSpPr>
          <p:cNvPr id="35" name="Rectangle 34"/>
          <p:cNvSpPr/>
          <p:nvPr/>
        </p:nvSpPr>
        <p:spPr>
          <a:xfrm>
            <a:off x="4781478" y="5648709"/>
            <a:ext cx="1613353" cy="584775"/>
          </a:xfrm>
          <a:prstGeom prst="rect">
            <a:avLst/>
          </a:prstGeom>
        </p:spPr>
        <p:txBody>
          <a:bodyPr wrap="square">
            <a:spAutoFit/>
          </a:bodyPr>
          <a:lstStyle/>
          <a:p>
            <a:pPr algn="ctr"/>
            <a:r>
              <a:rPr lang="fr-FR" sz="1600" b="1" dirty="0" smtClean="0">
                <a:latin typeface="Times New Roman"/>
                <a:ea typeface="Calibri"/>
              </a:rPr>
              <a:t>L’Algérie dans les années 50</a:t>
            </a:r>
            <a:endParaRPr lang="fr-FR" sz="1600" b="1" dirty="0"/>
          </a:p>
        </p:txBody>
      </p:sp>
      <p:sp>
        <p:nvSpPr>
          <p:cNvPr id="24" name="ZoneTexte 23"/>
          <p:cNvSpPr txBox="1"/>
          <p:nvPr/>
        </p:nvSpPr>
        <p:spPr>
          <a:xfrm rot="16200000">
            <a:off x="6779289" y="4324694"/>
            <a:ext cx="3696387" cy="1015663"/>
          </a:xfrm>
          <a:prstGeom prst="rect">
            <a:avLst/>
          </a:prstGeom>
          <a:noFill/>
        </p:spPr>
        <p:txBody>
          <a:bodyPr wrap="square" rtlCol="0">
            <a:spAutoFit/>
          </a:bodyPr>
          <a:lstStyle/>
          <a:p>
            <a:pPr algn="ctr"/>
            <a:r>
              <a:rPr lang="fr-FR" sz="6000" b="1" dirty="0" smtClean="0">
                <a:solidFill>
                  <a:schemeClr val="bg1"/>
                </a:solidFill>
              </a:rPr>
              <a:t>ANALYSE</a:t>
            </a:r>
            <a:endParaRPr lang="fr-FR" sz="6000" b="1" dirty="0">
              <a:solidFill>
                <a:schemeClr val="bg1"/>
              </a:solidFill>
            </a:endParaRPr>
          </a:p>
        </p:txBody>
      </p:sp>
    </p:spTree>
    <p:extLst>
      <p:ext uri="{BB962C8B-B14F-4D97-AF65-F5344CB8AC3E}">
        <p14:creationId xmlns:p14="http://schemas.microsoft.com/office/powerpoint/2010/main" val="6277749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p:nvPr/>
        </p:nvPicPr>
        <p:blipFill>
          <a:blip r:embed="rId2">
            <a:extLst>
              <a:ext uri="{28A0092B-C50C-407E-A947-70E740481C1C}">
                <a14:useLocalDpi xmlns:a14="http://schemas.microsoft.com/office/drawing/2010/main" val="0"/>
              </a:ext>
            </a:extLst>
          </a:blip>
          <a:stretch>
            <a:fillRect/>
          </a:stretch>
        </p:blipFill>
        <p:spPr>
          <a:xfrm rot="16200000">
            <a:off x="3776679" y="1954902"/>
            <a:ext cx="4968553" cy="2682021"/>
          </a:xfrm>
          <a:prstGeom prst="rect">
            <a:avLst/>
          </a:prstGeom>
        </p:spPr>
      </p:pic>
      <p:sp>
        <p:nvSpPr>
          <p:cNvPr id="5" name="Rectangle 4"/>
          <p:cNvSpPr/>
          <p:nvPr/>
        </p:nvSpPr>
        <p:spPr>
          <a:xfrm>
            <a:off x="1691680" y="212158"/>
            <a:ext cx="1263487" cy="338554"/>
          </a:xfrm>
          <a:prstGeom prst="rect">
            <a:avLst/>
          </a:prstGeom>
        </p:spPr>
        <p:txBody>
          <a:bodyPr wrap="none">
            <a:spAutoFit/>
          </a:bodyPr>
          <a:lstStyle/>
          <a:p>
            <a:r>
              <a:rPr lang="fr-FR" sz="1600" b="1" dirty="0">
                <a:latin typeface="Times New Roman"/>
                <a:ea typeface="Times New Roman"/>
              </a:rPr>
              <a:t>Etat de bâti </a:t>
            </a:r>
            <a:endParaRPr lang="fr-FR" sz="1600" dirty="0"/>
          </a:p>
        </p:txBody>
      </p:sp>
      <p:graphicFrame>
        <p:nvGraphicFramePr>
          <p:cNvPr id="6" name="Tableau 5"/>
          <p:cNvGraphicFramePr>
            <a:graphicFrameLocks noGrp="1"/>
          </p:cNvGraphicFramePr>
          <p:nvPr>
            <p:extLst>
              <p:ext uri="{D42A27DB-BD31-4B8C-83A1-F6EECF244321}">
                <p14:modId xmlns:p14="http://schemas.microsoft.com/office/powerpoint/2010/main" val="3168141381"/>
              </p:ext>
            </p:extLst>
          </p:nvPr>
        </p:nvGraphicFramePr>
        <p:xfrm>
          <a:off x="467544" y="550712"/>
          <a:ext cx="3995936" cy="2461665"/>
        </p:xfrm>
        <a:graphic>
          <a:graphicData uri="http://schemas.openxmlformats.org/drawingml/2006/table">
            <a:tbl>
              <a:tblPr firstRow="1" firstCol="1" bandRow="1">
                <a:tableStyleId>{073A0DAA-6AF3-43AB-8588-CEC1D06C72B9}</a:tableStyleId>
              </a:tblPr>
              <a:tblGrid>
                <a:gridCol w="1260438"/>
                <a:gridCol w="1154443"/>
                <a:gridCol w="1581055"/>
              </a:tblGrid>
              <a:tr h="488713">
                <a:tc>
                  <a:txBody>
                    <a:bodyPr/>
                    <a:lstStyle/>
                    <a:p>
                      <a:pPr>
                        <a:lnSpc>
                          <a:spcPct val="150000"/>
                        </a:lnSpc>
                        <a:spcAft>
                          <a:spcPts val="0"/>
                        </a:spcAft>
                      </a:pPr>
                      <a:r>
                        <a:rPr lang="fr-FR" sz="1200" dirty="0">
                          <a:effectLst/>
                        </a:rPr>
                        <a:t>Désignation</a:t>
                      </a:r>
                      <a:endParaRPr lang="fr-FR" sz="1100" dirty="0">
                        <a:effectLst/>
                        <a:latin typeface="Calibri"/>
                        <a:ea typeface="Calibri"/>
                        <a:cs typeface="Arial"/>
                      </a:endParaRPr>
                    </a:p>
                  </a:txBody>
                  <a:tcPr marL="68580" marR="68580" marT="0" marB="0" anchor="ctr"/>
                </a:tc>
                <a:tc>
                  <a:txBody>
                    <a:bodyPr/>
                    <a:lstStyle/>
                    <a:p>
                      <a:pPr algn="ctr">
                        <a:lnSpc>
                          <a:spcPct val="150000"/>
                        </a:lnSpc>
                        <a:spcAft>
                          <a:spcPts val="0"/>
                        </a:spcAft>
                      </a:pPr>
                      <a:r>
                        <a:rPr lang="fr-FR" sz="1200" dirty="0">
                          <a:effectLst/>
                        </a:rPr>
                        <a:t>Nombres</a:t>
                      </a:r>
                      <a:endParaRPr lang="fr-FR" sz="1100" dirty="0">
                        <a:effectLst/>
                        <a:latin typeface="Calibri"/>
                        <a:ea typeface="Calibri"/>
                        <a:cs typeface="Arial"/>
                      </a:endParaRPr>
                    </a:p>
                  </a:txBody>
                  <a:tcPr marL="68580" marR="68580" marT="0" marB="0" anchor="ctr"/>
                </a:tc>
                <a:tc>
                  <a:txBody>
                    <a:bodyPr/>
                    <a:lstStyle/>
                    <a:p>
                      <a:pPr algn="ctr">
                        <a:lnSpc>
                          <a:spcPct val="150000"/>
                        </a:lnSpc>
                        <a:spcAft>
                          <a:spcPts val="0"/>
                        </a:spcAft>
                      </a:pPr>
                      <a:r>
                        <a:rPr lang="fr-FR" sz="1200">
                          <a:effectLst/>
                        </a:rPr>
                        <a:t>Taux   ℅</a:t>
                      </a:r>
                      <a:endParaRPr lang="fr-FR" sz="1100">
                        <a:effectLst/>
                        <a:latin typeface="Calibri"/>
                        <a:ea typeface="Calibri"/>
                        <a:cs typeface="Arial"/>
                      </a:endParaRPr>
                    </a:p>
                  </a:txBody>
                  <a:tcPr marL="68580" marR="68580" marT="0" marB="0" anchor="ctr"/>
                </a:tc>
              </a:tr>
              <a:tr h="488713">
                <a:tc>
                  <a:txBody>
                    <a:bodyPr/>
                    <a:lstStyle/>
                    <a:p>
                      <a:pPr>
                        <a:lnSpc>
                          <a:spcPct val="150000"/>
                        </a:lnSpc>
                        <a:spcAft>
                          <a:spcPts val="0"/>
                        </a:spcAft>
                      </a:pPr>
                      <a:r>
                        <a:rPr lang="fr-FR" sz="1200" dirty="0">
                          <a:effectLst/>
                        </a:rPr>
                        <a:t>Bon</a:t>
                      </a:r>
                      <a:endParaRPr lang="fr-FR" sz="1100" dirty="0">
                        <a:effectLst/>
                        <a:latin typeface="Calibri"/>
                        <a:ea typeface="Calibri"/>
                        <a:cs typeface="Arial"/>
                      </a:endParaRPr>
                    </a:p>
                  </a:txBody>
                  <a:tcPr marL="68580" marR="68580" marT="0" marB="0" anchor="ctr"/>
                </a:tc>
                <a:tc>
                  <a:txBody>
                    <a:bodyPr/>
                    <a:lstStyle/>
                    <a:p>
                      <a:pPr algn="ctr">
                        <a:lnSpc>
                          <a:spcPct val="150000"/>
                        </a:lnSpc>
                        <a:spcAft>
                          <a:spcPts val="0"/>
                        </a:spcAft>
                      </a:pPr>
                      <a:r>
                        <a:rPr lang="fr-FR" sz="1200" dirty="0">
                          <a:effectLst/>
                        </a:rPr>
                        <a:t>410</a:t>
                      </a:r>
                      <a:endParaRPr lang="fr-FR" sz="1100" dirty="0">
                        <a:effectLst/>
                        <a:latin typeface="Calibri"/>
                        <a:ea typeface="Calibri"/>
                        <a:cs typeface="Arial"/>
                      </a:endParaRPr>
                    </a:p>
                  </a:txBody>
                  <a:tcPr marL="68580" marR="68580" marT="0" marB="0" anchor="ctr"/>
                </a:tc>
                <a:tc>
                  <a:txBody>
                    <a:bodyPr/>
                    <a:lstStyle/>
                    <a:p>
                      <a:pPr algn="ctr">
                        <a:lnSpc>
                          <a:spcPct val="150000"/>
                        </a:lnSpc>
                        <a:spcAft>
                          <a:spcPts val="0"/>
                        </a:spcAft>
                      </a:pPr>
                      <a:r>
                        <a:rPr lang="fr-FR" sz="1200" dirty="0">
                          <a:effectLst/>
                        </a:rPr>
                        <a:t>58.16</a:t>
                      </a:r>
                      <a:endParaRPr lang="fr-FR" sz="1100" dirty="0">
                        <a:effectLst/>
                        <a:latin typeface="Calibri"/>
                        <a:ea typeface="Calibri"/>
                        <a:cs typeface="Arial"/>
                      </a:endParaRPr>
                    </a:p>
                  </a:txBody>
                  <a:tcPr marL="68580" marR="68580" marT="0" marB="0" anchor="ctr"/>
                </a:tc>
              </a:tr>
              <a:tr h="488713">
                <a:tc>
                  <a:txBody>
                    <a:bodyPr/>
                    <a:lstStyle/>
                    <a:p>
                      <a:pPr>
                        <a:lnSpc>
                          <a:spcPct val="150000"/>
                        </a:lnSpc>
                        <a:spcAft>
                          <a:spcPts val="0"/>
                        </a:spcAft>
                      </a:pPr>
                      <a:r>
                        <a:rPr lang="fr-FR" sz="1200">
                          <a:effectLst/>
                        </a:rPr>
                        <a:t>Moyen</a:t>
                      </a:r>
                      <a:endParaRPr lang="fr-FR" sz="1100">
                        <a:effectLst/>
                        <a:latin typeface="Calibri"/>
                        <a:ea typeface="Calibri"/>
                        <a:cs typeface="Arial"/>
                      </a:endParaRPr>
                    </a:p>
                  </a:txBody>
                  <a:tcPr marL="68580" marR="68580" marT="0" marB="0" anchor="ctr"/>
                </a:tc>
                <a:tc>
                  <a:txBody>
                    <a:bodyPr/>
                    <a:lstStyle/>
                    <a:p>
                      <a:pPr algn="ctr">
                        <a:lnSpc>
                          <a:spcPct val="150000"/>
                        </a:lnSpc>
                        <a:spcAft>
                          <a:spcPts val="0"/>
                        </a:spcAft>
                      </a:pPr>
                      <a:r>
                        <a:rPr lang="fr-FR" sz="1200">
                          <a:effectLst/>
                        </a:rPr>
                        <a:t>161</a:t>
                      </a:r>
                      <a:endParaRPr lang="fr-FR" sz="1100">
                        <a:effectLst/>
                        <a:latin typeface="Calibri"/>
                        <a:ea typeface="Calibri"/>
                        <a:cs typeface="Arial"/>
                      </a:endParaRPr>
                    </a:p>
                  </a:txBody>
                  <a:tcPr marL="68580" marR="68580" marT="0" marB="0" anchor="ctr"/>
                </a:tc>
                <a:tc>
                  <a:txBody>
                    <a:bodyPr/>
                    <a:lstStyle/>
                    <a:p>
                      <a:pPr algn="ctr">
                        <a:lnSpc>
                          <a:spcPct val="150000"/>
                        </a:lnSpc>
                        <a:spcAft>
                          <a:spcPts val="0"/>
                        </a:spcAft>
                      </a:pPr>
                      <a:r>
                        <a:rPr lang="fr-FR" sz="1200" dirty="0">
                          <a:effectLst/>
                        </a:rPr>
                        <a:t>22.84</a:t>
                      </a:r>
                      <a:endParaRPr lang="fr-FR" sz="1100" dirty="0">
                        <a:effectLst/>
                        <a:latin typeface="Calibri"/>
                        <a:ea typeface="Calibri"/>
                        <a:cs typeface="Arial"/>
                      </a:endParaRPr>
                    </a:p>
                  </a:txBody>
                  <a:tcPr marL="68580" marR="68580" marT="0" marB="0" anchor="ctr"/>
                </a:tc>
              </a:tr>
              <a:tr h="506813">
                <a:tc>
                  <a:txBody>
                    <a:bodyPr/>
                    <a:lstStyle/>
                    <a:p>
                      <a:pPr>
                        <a:lnSpc>
                          <a:spcPct val="150000"/>
                        </a:lnSpc>
                        <a:spcAft>
                          <a:spcPts val="0"/>
                        </a:spcAft>
                      </a:pPr>
                      <a:r>
                        <a:rPr lang="fr-FR" sz="1200">
                          <a:effectLst/>
                        </a:rPr>
                        <a:t>Mauvais</a:t>
                      </a:r>
                      <a:endParaRPr lang="fr-FR" sz="1100">
                        <a:effectLst/>
                        <a:latin typeface="Calibri"/>
                        <a:ea typeface="Calibri"/>
                        <a:cs typeface="Arial"/>
                      </a:endParaRPr>
                    </a:p>
                  </a:txBody>
                  <a:tcPr marL="68580" marR="68580" marT="0" marB="0" anchor="ctr"/>
                </a:tc>
                <a:tc>
                  <a:txBody>
                    <a:bodyPr/>
                    <a:lstStyle/>
                    <a:p>
                      <a:pPr algn="ctr">
                        <a:lnSpc>
                          <a:spcPct val="150000"/>
                        </a:lnSpc>
                        <a:spcAft>
                          <a:spcPts val="0"/>
                        </a:spcAft>
                      </a:pPr>
                      <a:r>
                        <a:rPr lang="fr-FR" sz="1200">
                          <a:effectLst/>
                        </a:rPr>
                        <a:t>134</a:t>
                      </a:r>
                      <a:endParaRPr lang="fr-FR" sz="1100">
                        <a:effectLst/>
                        <a:latin typeface="Calibri"/>
                        <a:ea typeface="Calibri"/>
                        <a:cs typeface="Arial"/>
                      </a:endParaRPr>
                    </a:p>
                  </a:txBody>
                  <a:tcPr marL="68580" marR="68580" marT="0" marB="0" anchor="ctr"/>
                </a:tc>
                <a:tc>
                  <a:txBody>
                    <a:bodyPr/>
                    <a:lstStyle/>
                    <a:p>
                      <a:pPr algn="ctr">
                        <a:lnSpc>
                          <a:spcPct val="150000"/>
                        </a:lnSpc>
                        <a:spcAft>
                          <a:spcPts val="0"/>
                        </a:spcAft>
                      </a:pPr>
                      <a:r>
                        <a:rPr lang="fr-FR" sz="1200">
                          <a:effectLst/>
                        </a:rPr>
                        <a:t>19.00</a:t>
                      </a:r>
                      <a:endParaRPr lang="fr-FR" sz="1100">
                        <a:effectLst/>
                        <a:latin typeface="Calibri"/>
                        <a:ea typeface="Calibri"/>
                        <a:cs typeface="Arial"/>
                      </a:endParaRPr>
                    </a:p>
                  </a:txBody>
                  <a:tcPr marL="68580" marR="68580" marT="0" marB="0" anchor="ctr"/>
                </a:tc>
              </a:tr>
              <a:tr h="488713">
                <a:tc>
                  <a:txBody>
                    <a:bodyPr/>
                    <a:lstStyle/>
                    <a:p>
                      <a:pPr>
                        <a:lnSpc>
                          <a:spcPct val="150000"/>
                        </a:lnSpc>
                        <a:spcAft>
                          <a:spcPts val="0"/>
                        </a:spcAft>
                      </a:pPr>
                      <a:r>
                        <a:rPr lang="fr-FR" sz="1200" dirty="0">
                          <a:effectLst/>
                        </a:rPr>
                        <a:t>Total</a:t>
                      </a:r>
                      <a:endParaRPr lang="fr-FR" sz="1100" dirty="0">
                        <a:effectLst/>
                        <a:latin typeface="Calibri"/>
                        <a:ea typeface="Calibri"/>
                        <a:cs typeface="Arial"/>
                      </a:endParaRPr>
                    </a:p>
                  </a:txBody>
                  <a:tcPr marL="68580" marR="68580" marT="0" marB="0" anchor="ctr"/>
                </a:tc>
                <a:tc>
                  <a:txBody>
                    <a:bodyPr/>
                    <a:lstStyle/>
                    <a:p>
                      <a:pPr algn="ctr">
                        <a:lnSpc>
                          <a:spcPct val="150000"/>
                        </a:lnSpc>
                        <a:spcAft>
                          <a:spcPts val="0"/>
                        </a:spcAft>
                      </a:pPr>
                      <a:r>
                        <a:rPr lang="fr-FR" sz="1200">
                          <a:effectLst/>
                        </a:rPr>
                        <a:t>705</a:t>
                      </a:r>
                      <a:endParaRPr lang="fr-FR" sz="1100">
                        <a:effectLst/>
                        <a:latin typeface="Calibri"/>
                        <a:ea typeface="Calibri"/>
                        <a:cs typeface="Arial"/>
                      </a:endParaRPr>
                    </a:p>
                  </a:txBody>
                  <a:tcPr marL="68580" marR="68580" marT="0" marB="0" anchor="ctr"/>
                </a:tc>
                <a:tc>
                  <a:txBody>
                    <a:bodyPr/>
                    <a:lstStyle/>
                    <a:p>
                      <a:pPr algn="ctr">
                        <a:lnSpc>
                          <a:spcPct val="150000"/>
                        </a:lnSpc>
                        <a:spcAft>
                          <a:spcPts val="0"/>
                        </a:spcAft>
                      </a:pPr>
                      <a:r>
                        <a:rPr lang="fr-FR" sz="1200" dirty="0">
                          <a:effectLst/>
                        </a:rPr>
                        <a:t>100</a:t>
                      </a:r>
                      <a:endParaRPr lang="fr-FR" sz="1100" dirty="0">
                        <a:effectLst/>
                        <a:latin typeface="Calibri"/>
                        <a:ea typeface="Calibri"/>
                        <a:cs typeface="Arial"/>
                      </a:endParaRPr>
                    </a:p>
                  </a:txBody>
                  <a:tcPr marL="68580" marR="68580" marT="0" marB="0" anchor="ctr"/>
                </a:tc>
              </a:tr>
            </a:tbl>
          </a:graphicData>
        </a:graphic>
      </p:graphicFrame>
      <p:sp>
        <p:nvSpPr>
          <p:cNvPr id="7" name="Rectangle 6"/>
          <p:cNvSpPr/>
          <p:nvPr/>
        </p:nvSpPr>
        <p:spPr>
          <a:xfrm>
            <a:off x="5095510" y="212158"/>
            <a:ext cx="2184631" cy="584775"/>
          </a:xfrm>
          <a:prstGeom prst="rect">
            <a:avLst/>
          </a:prstGeom>
        </p:spPr>
        <p:txBody>
          <a:bodyPr wrap="square">
            <a:spAutoFit/>
          </a:bodyPr>
          <a:lstStyle/>
          <a:p>
            <a:pPr algn="ctr"/>
            <a:r>
              <a:rPr lang="fr-FR" sz="1600" b="1" dirty="0">
                <a:latin typeface="Times New Roman"/>
                <a:ea typeface="Times New Roman"/>
              </a:rPr>
              <a:t>Caractère d’habitation prédominant </a:t>
            </a:r>
            <a:endParaRPr lang="fr-FR" sz="1600" dirty="0"/>
          </a:p>
        </p:txBody>
      </p:sp>
      <p:pic>
        <p:nvPicPr>
          <p:cNvPr id="8" name="Image 7"/>
          <p:cNvPicPr/>
          <p:nvPr/>
        </p:nvPicPr>
        <p:blipFill>
          <a:blip r:embed="rId3" cstate="print">
            <a:extLst>
              <a:ext uri="{28A0092B-C50C-407E-A947-70E740481C1C}">
                <a14:useLocalDpi xmlns:a14="http://schemas.microsoft.com/office/drawing/2010/main" val="0"/>
              </a:ext>
            </a:extLst>
          </a:blip>
          <a:stretch>
            <a:fillRect/>
          </a:stretch>
        </p:blipFill>
        <p:spPr>
          <a:xfrm>
            <a:off x="5508104" y="5780189"/>
            <a:ext cx="1856000" cy="1077811"/>
          </a:xfrm>
          <a:prstGeom prst="rect">
            <a:avLst/>
          </a:prstGeom>
        </p:spPr>
      </p:pic>
      <p:pic>
        <p:nvPicPr>
          <p:cNvPr id="10" name="Imag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59511" y="3144479"/>
            <a:ext cx="2019300" cy="3484133"/>
          </a:xfrm>
          <a:prstGeom prst="rect">
            <a:avLst/>
          </a:prstGeom>
        </p:spPr>
      </p:pic>
      <p:pic>
        <p:nvPicPr>
          <p:cNvPr id="13" name="Image 12" descr="C:\Users\pc\Desktop\plateau 2\POS PLATEAU  MARINE  phase I\plateau photos du site\CIMG2981.JP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0366" y="3144478"/>
            <a:ext cx="2246610" cy="1682767"/>
          </a:xfrm>
          <a:prstGeom prst="rect">
            <a:avLst/>
          </a:prstGeom>
          <a:noFill/>
          <a:ln>
            <a:noFill/>
          </a:ln>
        </p:spPr>
      </p:pic>
      <p:pic>
        <p:nvPicPr>
          <p:cNvPr id="16" name="Image 15" descr="C:\Users\pc\Desktop\plateau 2\POS PLATEAU  MARINE  phase I\plateau photos du site\CIMG2920.JP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87272" y="4935641"/>
            <a:ext cx="2259704" cy="1692971"/>
          </a:xfrm>
          <a:prstGeom prst="rect">
            <a:avLst/>
          </a:prstGeom>
          <a:noFill/>
          <a:ln>
            <a:noFill/>
          </a:ln>
        </p:spPr>
      </p:pic>
      <p:sp>
        <p:nvSpPr>
          <p:cNvPr id="11" name="ZoneTexte 10"/>
          <p:cNvSpPr txBox="1"/>
          <p:nvPr/>
        </p:nvSpPr>
        <p:spPr>
          <a:xfrm rot="16200000">
            <a:off x="5562479" y="3107884"/>
            <a:ext cx="6130007" cy="1015663"/>
          </a:xfrm>
          <a:prstGeom prst="rect">
            <a:avLst/>
          </a:prstGeom>
          <a:noFill/>
        </p:spPr>
        <p:txBody>
          <a:bodyPr wrap="square" rtlCol="0">
            <a:spAutoFit/>
          </a:bodyPr>
          <a:lstStyle/>
          <a:p>
            <a:pPr algn="ctr"/>
            <a:r>
              <a:rPr lang="fr-FR" sz="6000" b="1" dirty="0" smtClean="0">
                <a:solidFill>
                  <a:schemeClr val="bg1"/>
                </a:solidFill>
              </a:rPr>
              <a:t>ANALYSE</a:t>
            </a:r>
            <a:endParaRPr lang="fr-FR" sz="6000" b="1" dirty="0">
              <a:solidFill>
                <a:schemeClr val="bg1"/>
              </a:solidFill>
            </a:endParaRPr>
          </a:p>
        </p:txBody>
      </p:sp>
      <p:sp>
        <p:nvSpPr>
          <p:cNvPr id="2" name="Ellipse 1"/>
          <p:cNvSpPr/>
          <p:nvPr/>
        </p:nvSpPr>
        <p:spPr>
          <a:xfrm>
            <a:off x="3419872" y="1052736"/>
            <a:ext cx="504056" cy="504056"/>
          </a:xfrm>
          <a:prstGeom prst="ellipse">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Tree>
    <p:extLst>
      <p:ext uri="{BB962C8B-B14F-4D97-AF65-F5344CB8AC3E}">
        <p14:creationId xmlns:p14="http://schemas.microsoft.com/office/powerpoint/2010/main" val="138062663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1096224369"/>
              </p:ext>
            </p:extLst>
          </p:nvPr>
        </p:nvGraphicFramePr>
        <p:xfrm>
          <a:off x="6046476" y="2430035"/>
          <a:ext cx="2543315" cy="3017520"/>
        </p:xfrm>
        <a:graphic>
          <a:graphicData uri="http://schemas.openxmlformats.org/drawingml/2006/table">
            <a:tbl>
              <a:tblPr firstRow="1" firstCol="1" bandRow="1">
                <a:tableStyleId>{69C7853C-536D-4A76-A0AE-DD22124D55A5}</a:tableStyleId>
              </a:tblPr>
              <a:tblGrid>
                <a:gridCol w="1023518"/>
                <a:gridCol w="760500"/>
                <a:gridCol w="759297"/>
              </a:tblGrid>
              <a:tr h="492131">
                <a:tc>
                  <a:txBody>
                    <a:bodyPr/>
                    <a:lstStyle/>
                    <a:p>
                      <a:pPr algn="ctr">
                        <a:lnSpc>
                          <a:spcPct val="150000"/>
                        </a:lnSpc>
                        <a:spcAft>
                          <a:spcPts val="0"/>
                        </a:spcAft>
                      </a:pPr>
                      <a:r>
                        <a:rPr lang="fr-FR" sz="1200" dirty="0">
                          <a:effectLst/>
                        </a:rPr>
                        <a:t>Nature juridique</a:t>
                      </a:r>
                      <a:endParaRPr lang="fr-FR" sz="1100" dirty="0">
                        <a:effectLst/>
                        <a:latin typeface="Calibri"/>
                        <a:cs typeface="Arial"/>
                      </a:endParaRPr>
                    </a:p>
                  </a:txBody>
                  <a:tcPr marL="68580" marR="68580" marT="0" marB="0" anchor="ctr"/>
                </a:tc>
                <a:tc>
                  <a:txBody>
                    <a:bodyPr/>
                    <a:lstStyle/>
                    <a:p>
                      <a:pPr algn="ctr">
                        <a:lnSpc>
                          <a:spcPct val="150000"/>
                        </a:lnSpc>
                        <a:spcAft>
                          <a:spcPts val="0"/>
                        </a:spcAft>
                      </a:pPr>
                      <a:r>
                        <a:rPr lang="fr-FR" sz="1200">
                          <a:effectLst/>
                        </a:rPr>
                        <a:t>Surfaces (m²)</a:t>
                      </a:r>
                      <a:endParaRPr lang="fr-FR" sz="1100">
                        <a:effectLst/>
                        <a:latin typeface="Calibri"/>
                        <a:cs typeface="Arial"/>
                      </a:endParaRPr>
                    </a:p>
                  </a:txBody>
                  <a:tcPr marL="68580" marR="68580" marT="0" marB="0" anchor="ctr"/>
                </a:tc>
                <a:tc>
                  <a:txBody>
                    <a:bodyPr/>
                    <a:lstStyle/>
                    <a:p>
                      <a:pPr algn="ctr">
                        <a:lnSpc>
                          <a:spcPct val="150000"/>
                        </a:lnSpc>
                        <a:spcAft>
                          <a:spcPts val="0"/>
                        </a:spcAft>
                      </a:pPr>
                      <a:r>
                        <a:rPr lang="fr-FR" sz="1200">
                          <a:effectLst/>
                        </a:rPr>
                        <a:t>Pourcentage (%)</a:t>
                      </a:r>
                      <a:endParaRPr lang="fr-FR" sz="1100">
                        <a:effectLst/>
                        <a:latin typeface="Calibri"/>
                        <a:cs typeface="Arial"/>
                      </a:endParaRPr>
                    </a:p>
                  </a:txBody>
                  <a:tcPr marL="68580" marR="68580" marT="0" marB="0" anchor="ctr"/>
                </a:tc>
              </a:tr>
              <a:tr h="246066">
                <a:tc>
                  <a:txBody>
                    <a:bodyPr/>
                    <a:lstStyle/>
                    <a:p>
                      <a:pPr>
                        <a:lnSpc>
                          <a:spcPct val="150000"/>
                        </a:lnSpc>
                        <a:spcAft>
                          <a:spcPts val="0"/>
                        </a:spcAft>
                      </a:pPr>
                      <a:r>
                        <a:rPr lang="fr-FR" sz="1200" dirty="0">
                          <a:effectLst/>
                        </a:rPr>
                        <a:t>Propriété d’état</a:t>
                      </a:r>
                      <a:endParaRPr lang="fr-FR" sz="1100" dirty="0">
                        <a:effectLst/>
                        <a:latin typeface="Calibri"/>
                        <a:cs typeface="Arial"/>
                      </a:endParaRPr>
                    </a:p>
                  </a:txBody>
                  <a:tcPr marL="68580" marR="68580" marT="0" marB="0" anchor="ctr"/>
                </a:tc>
                <a:tc>
                  <a:txBody>
                    <a:bodyPr/>
                    <a:lstStyle/>
                    <a:p>
                      <a:pPr algn="ctr">
                        <a:lnSpc>
                          <a:spcPct val="150000"/>
                        </a:lnSpc>
                        <a:spcAft>
                          <a:spcPts val="0"/>
                        </a:spcAft>
                      </a:pPr>
                      <a:r>
                        <a:rPr lang="fr-FR" sz="1200">
                          <a:effectLst/>
                        </a:rPr>
                        <a:t>127 142</a:t>
                      </a:r>
                      <a:endParaRPr lang="fr-FR" sz="1100">
                        <a:effectLst/>
                        <a:latin typeface="Calibri"/>
                        <a:cs typeface="Arial"/>
                      </a:endParaRPr>
                    </a:p>
                  </a:txBody>
                  <a:tcPr marL="68580" marR="68580" marT="0" marB="0" anchor="ctr"/>
                </a:tc>
                <a:tc>
                  <a:txBody>
                    <a:bodyPr/>
                    <a:lstStyle/>
                    <a:p>
                      <a:pPr algn="ctr">
                        <a:lnSpc>
                          <a:spcPct val="150000"/>
                        </a:lnSpc>
                        <a:spcAft>
                          <a:spcPts val="0"/>
                        </a:spcAft>
                      </a:pPr>
                      <a:r>
                        <a:rPr lang="fr-FR" sz="1200">
                          <a:effectLst/>
                        </a:rPr>
                        <a:t>42,83</a:t>
                      </a:r>
                      <a:endParaRPr lang="fr-FR" sz="1100">
                        <a:effectLst/>
                        <a:latin typeface="Calibri"/>
                        <a:cs typeface="Arial"/>
                      </a:endParaRPr>
                    </a:p>
                  </a:txBody>
                  <a:tcPr marL="68580" marR="68580" marT="0" marB="0" anchor="ctr"/>
                </a:tc>
              </a:tr>
              <a:tr h="246066">
                <a:tc>
                  <a:txBody>
                    <a:bodyPr/>
                    <a:lstStyle/>
                    <a:p>
                      <a:pPr>
                        <a:lnSpc>
                          <a:spcPct val="150000"/>
                        </a:lnSpc>
                        <a:spcAft>
                          <a:spcPts val="0"/>
                        </a:spcAft>
                      </a:pPr>
                      <a:r>
                        <a:rPr lang="fr-FR" sz="1200">
                          <a:effectLst/>
                        </a:rPr>
                        <a:t>Propriété privée</a:t>
                      </a:r>
                      <a:endParaRPr lang="fr-FR" sz="1100">
                        <a:effectLst/>
                        <a:latin typeface="Calibri"/>
                        <a:cs typeface="Arial"/>
                      </a:endParaRPr>
                    </a:p>
                  </a:txBody>
                  <a:tcPr marL="68580" marR="68580" marT="0" marB="0" anchor="ctr"/>
                </a:tc>
                <a:tc>
                  <a:txBody>
                    <a:bodyPr/>
                    <a:lstStyle/>
                    <a:p>
                      <a:pPr algn="ctr">
                        <a:lnSpc>
                          <a:spcPct val="150000"/>
                        </a:lnSpc>
                        <a:spcAft>
                          <a:spcPts val="0"/>
                        </a:spcAft>
                      </a:pPr>
                      <a:r>
                        <a:rPr lang="fr-FR" sz="1200">
                          <a:effectLst/>
                        </a:rPr>
                        <a:t>164 357</a:t>
                      </a:r>
                      <a:endParaRPr lang="fr-FR" sz="1100">
                        <a:effectLst/>
                        <a:latin typeface="Calibri"/>
                        <a:cs typeface="Arial"/>
                      </a:endParaRPr>
                    </a:p>
                  </a:txBody>
                  <a:tcPr marL="68580" marR="68580" marT="0" marB="0" anchor="ctr"/>
                </a:tc>
                <a:tc>
                  <a:txBody>
                    <a:bodyPr/>
                    <a:lstStyle/>
                    <a:p>
                      <a:pPr algn="ctr">
                        <a:lnSpc>
                          <a:spcPct val="150000"/>
                        </a:lnSpc>
                        <a:spcAft>
                          <a:spcPts val="0"/>
                        </a:spcAft>
                      </a:pPr>
                      <a:r>
                        <a:rPr lang="fr-FR" sz="1200">
                          <a:effectLst/>
                        </a:rPr>
                        <a:t>55,37</a:t>
                      </a:r>
                      <a:endParaRPr lang="fr-FR" sz="1100">
                        <a:effectLst/>
                        <a:latin typeface="Calibri"/>
                        <a:cs typeface="Arial"/>
                      </a:endParaRPr>
                    </a:p>
                  </a:txBody>
                  <a:tcPr marL="68580" marR="68580" marT="0" marB="0" anchor="ctr"/>
                </a:tc>
              </a:tr>
              <a:tr h="492131">
                <a:tc>
                  <a:txBody>
                    <a:bodyPr/>
                    <a:lstStyle/>
                    <a:p>
                      <a:pPr>
                        <a:lnSpc>
                          <a:spcPct val="150000"/>
                        </a:lnSpc>
                        <a:spcAft>
                          <a:spcPts val="0"/>
                        </a:spcAft>
                      </a:pPr>
                      <a:r>
                        <a:rPr lang="fr-FR" sz="1200">
                          <a:effectLst/>
                        </a:rPr>
                        <a:t>Propriété mixte (état + privé)</a:t>
                      </a:r>
                      <a:endParaRPr lang="fr-FR" sz="1100">
                        <a:effectLst/>
                        <a:latin typeface="Calibri"/>
                        <a:cs typeface="Arial"/>
                      </a:endParaRPr>
                    </a:p>
                  </a:txBody>
                  <a:tcPr marL="68580" marR="68580" marT="0" marB="0" anchor="ctr"/>
                </a:tc>
                <a:tc>
                  <a:txBody>
                    <a:bodyPr/>
                    <a:lstStyle/>
                    <a:p>
                      <a:pPr algn="ctr">
                        <a:lnSpc>
                          <a:spcPct val="150000"/>
                        </a:lnSpc>
                        <a:spcAft>
                          <a:spcPts val="0"/>
                        </a:spcAft>
                      </a:pPr>
                      <a:r>
                        <a:rPr lang="fr-FR" sz="1200">
                          <a:effectLst/>
                        </a:rPr>
                        <a:t>4 016</a:t>
                      </a:r>
                      <a:endParaRPr lang="fr-FR" sz="1100">
                        <a:effectLst/>
                        <a:latin typeface="Calibri"/>
                        <a:cs typeface="Arial"/>
                      </a:endParaRPr>
                    </a:p>
                  </a:txBody>
                  <a:tcPr marL="68580" marR="68580" marT="0" marB="0" anchor="ctr"/>
                </a:tc>
                <a:tc>
                  <a:txBody>
                    <a:bodyPr/>
                    <a:lstStyle/>
                    <a:p>
                      <a:pPr algn="ctr">
                        <a:lnSpc>
                          <a:spcPct val="150000"/>
                        </a:lnSpc>
                        <a:spcAft>
                          <a:spcPts val="0"/>
                        </a:spcAft>
                      </a:pPr>
                      <a:r>
                        <a:rPr lang="fr-FR" sz="1200">
                          <a:effectLst/>
                        </a:rPr>
                        <a:t>1,35</a:t>
                      </a:r>
                      <a:endParaRPr lang="fr-FR" sz="1100">
                        <a:effectLst/>
                        <a:latin typeface="Calibri"/>
                        <a:cs typeface="Arial"/>
                      </a:endParaRPr>
                    </a:p>
                  </a:txBody>
                  <a:tcPr marL="68580" marR="68580" marT="0" marB="0" anchor="ctr"/>
                </a:tc>
              </a:tr>
              <a:tr h="492131">
                <a:tc>
                  <a:txBody>
                    <a:bodyPr/>
                    <a:lstStyle/>
                    <a:p>
                      <a:pPr>
                        <a:lnSpc>
                          <a:spcPct val="150000"/>
                        </a:lnSpc>
                        <a:spcAft>
                          <a:spcPts val="0"/>
                        </a:spcAft>
                      </a:pPr>
                      <a:r>
                        <a:rPr lang="fr-FR" sz="1200">
                          <a:effectLst/>
                        </a:rPr>
                        <a:t>Propriété inconnue</a:t>
                      </a:r>
                      <a:endParaRPr lang="fr-FR" sz="1100">
                        <a:effectLst/>
                        <a:latin typeface="Calibri"/>
                        <a:cs typeface="Arial"/>
                      </a:endParaRPr>
                    </a:p>
                  </a:txBody>
                  <a:tcPr marL="68580" marR="68580" marT="0" marB="0" anchor="ctr"/>
                </a:tc>
                <a:tc>
                  <a:txBody>
                    <a:bodyPr/>
                    <a:lstStyle/>
                    <a:p>
                      <a:pPr algn="ctr">
                        <a:lnSpc>
                          <a:spcPct val="150000"/>
                        </a:lnSpc>
                        <a:spcAft>
                          <a:spcPts val="0"/>
                        </a:spcAft>
                      </a:pPr>
                      <a:r>
                        <a:rPr lang="fr-FR" sz="1200">
                          <a:effectLst/>
                        </a:rPr>
                        <a:t>1 287</a:t>
                      </a:r>
                      <a:endParaRPr lang="fr-FR" sz="1100">
                        <a:effectLst/>
                        <a:latin typeface="Calibri"/>
                        <a:cs typeface="Arial"/>
                      </a:endParaRPr>
                    </a:p>
                  </a:txBody>
                  <a:tcPr marL="68580" marR="68580" marT="0" marB="0" anchor="ctr"/>
                </a:tc>
                <a:tc>
                  <a:txBody>
                    <a:bodyPr/>
                    <a:lstStyle/>
                    <a:p>
                      <a:pPr algn="ctr">
                        <a:lnSpc>
                          <a:spcPct val="150000"/>
                        </a:lnSpc>
                        <a:spcAft>
                          <a:spcPts val="0"/>
                        </a:spcAft>
                      </a:pPr>
                      <a:r>
                        <a:rPr lang="fr-FR" sz="1200" dirty="0">
                          <a:effectLst/>
                        </a:rPr>
                        <a:t>0,45</a:t>
                      </a:r>
                      <a:endParaRPr lang="fr-FR" sz="1100" dirty="0">
                        <a:effectLst/>
                        <a:latin typeface="Calibri"/>
                        <a:cs typeface="Arial"/>
                      </a:endParaRPr>
                    </a:p>
                  </a:txBody>
                  <a:tcPr marL="68580" marR="68580" marT="0" marB="0" anchor="ctr"/>
                </a:tc>
              </a:tr>
            </a:tbl>
          </a:graphicData>
        </a:graphic>
      </p:graphicFrame>
      <p:grpSp>
        <p:nvGrpSpPr>
          <p:cNvPr id="4" name="Groupe 3"/>
          <p:cNvGrpSpPr/>
          <p:nvPr/>
        </p:nvGrpSpPr>
        <p:grpSpPr>
          <a:xfrm>
            <a:off x="26376" y="765969"/>
            <a:ext cx="3059832" cy="5406465"/>
            <a:chOff x="-382140" y="-168698"/>
            <a:chExt cx="6427715" cy="7337949"/>
          </a:xfrm>
        </p:grpSpPr>
        <p:grpSp>
          <p:nvGrpSpPr>
            <p:cNvPr id="5" name="Groupe 4"/>
            <p:cNvGrpSpPr/>
            <p:nvPr/>
          </p:nvGrpSpPr>
          <p:grpSpPr>
            <a:xfrm>
              <a:off x="-382140" y="523875"/>
              <a:ext cx="6067840" cy="6143356"/>
              <a:chOff x="-382140" y="0"/>
              <a:chExt cx="6067840" cy="6143356"/>
            </a:xfrm>
          </p:grpSpPr>
          <p:grpSp>
            <p:nvGrpSpPr>
              <p:cNvPr id="12" name="Groupe 11"/>
              <p:cNvGrpSpPr/>
              <p:nvPr/>
            </p:nvGrpSpPr>
            <p:grpSpPr>
              <a:xfrm>
                <a:off x="2100943" y="0"/>
                <a:ext cx="3584756" cy="1697718"/>
                <a:chOff x="0" y="0"/>
                <a:chExt cx="3584756" cy="1697718"/>
              </a:xfrm>
            </p:grpSpPr>
            <p:sp>
              <p:nvSpPr>
                <p:cNvPr id="27" name="Rectangle à coins arrondis 26"/>
                <p:cNvSpPr/>
                <p:nvPr/>
              </p:nvSpPr>
              <p:spPr>
                <a:xfrm>
                  <a:off x="1190171" y="0"/>
                  <a:ext cx="2394585" cy="434975"/>
                </a:xfrm>
                <a:prstGeom prst="roundRect">
                  <a:avLst/>
                </a:prstGeom>
                <a:gradFill rotWithShape="1">
                  <a:gsLst>
                    <a:gs pos="0">
                      <a:srgbClr val="9BBB59">
                        <a:shade val="51000"/>
                        <a:satMod val="130000"/>
                      </a:srgbClr>
                    </a:gs>
                    <a:gs pos="80000">
                      <a:srgbClr val="9BBB59">
                        <a:shade val="93000"/>
                        <a:satMod val="130000"/>
                      </a:srgbClr>
                    </a:gs>
                    <a:gs pos="100000">
                      <a:srgbClr val="9BBB59">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1100" b="1" i="0" u="none" strike="noStrike" kern="0" cap="none" spc="0" normalizeH="0" baseline="0" noProof="0">
                      <a:ln>
                        <a:noFill/>
                      </a:ln>
                      <a:solidFill>
                        <a:srgbClr val="000000"/>
                      </a:solidFill>
                      <a:effectLst/>
                      <a:uLnTx/>
                      <a:uFillTx/>
                      <a:latin typeface="Times New Roman"/>
                      <a:ea typeface="Calibri"/>
                      <a:cs typeface="Arial"/>
                    </a:rPr>
                    <a:t>Equipements</a:t>
                  </a:r>
                  <a:endParaRPr kumimoji="0" lang="fr-FR" sz="1100" b="0" i="0" u="none" strike="noStrike" kern="0" cap="none" spc="0" normalizeH="0" baseline="0" noProof="0">
                    <a:ln>
                      <a:noFill/>
                    </a:ln>
                    <a:solidFill>
                      <a:srgbClr val="000000"/>
                    </a:solidFill>
                    <a:effectLst/>
                    <a:uLnTx/>
                    <a:uFillTx/>
                    <a:latin typeface="Calibri"/>
                    <a:ea typeface="Calibri"/>
                    <a:cs typeface="Arial"/>
                  </a:endParaRPr>
                </a:p>
              </p:txBody>
            </p:sp>
            <p:sp>
              <p:nvSpPr>
                <p:cNvPr id="28" name="Rectangle à coins arrondis 27"/>
                <p:cNvSpPr/>
                <p:nvPr/>
              </p:nvSpPr>
              <p:spPr>
                <a:xfrm>
                  <a:off x="1190171" y="624114"/>
                  <a:ext cx="2394585" cy="434975"/>
                </a:xfrm>
                <a:prstGeom prst="roundRect">
                  <a:avLst/>
                </a:prstGeom>
                <a:gradFill rotWithShape="1">
                  <a:gsLst>
                    <a:gs pos="0">
                      <a:srgbClr val="9BBB59">
                        <a:shade val="51000"/>
                        <a:satMod val="130000"/>
                      </a:srgbClr>
                    </a:gs>
                    <a:gs pos="80000">
                      <a:srgbClr val="9BBB59">
                        <a:shade val="93000"/>
                        <a:satMod val="130000"/>
                      </a:srgbClr>
                    </a:gs>
                    <a:gs pos="100000">
                      <a:srgbClr val="9BBB59">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1100" b="1" i="0" u="none" strike="noStrike" kern="0" cap="none" spc="0" normalizeH="0" baseline="0" noProof="0">
                      <a:ln>
                        <a:noFill/>
                      </a:ln>
                      <a:solidFill>
                        <a:srgbClr val="000000"/>
                      </a:solidFill>
                      <a:effectLst/>
                      <a:uLnTx/>
                      <a:uFillTx/>
                      <a:latin typeface="Times New Roman"/>
                      <a:ea typeface="Calibri"/>
                      <a:cs typeface="Arial"/>
                    </a:rPr>
                    <a:t>Caves</a:t>
                  </a:r>
                  <a:endParaRPr kumimoji="0" lang="fr-FR" sz="1100" b="0" i="0" u="none" strike="noStrike" kern="0" cap="none" spc="0" normalizeH="0" baseline="0" noProof="0">
                    <a:ln>
                      <a:noFill/>
                    </a:ln>
                    <a:solidFill>
                      <a:srgbClr val="000000"/>
                    </a:solidFill>
                    <a:effectLst/>
                    <a:uLnTx/>
                    <a:uFillTx/>
                    <a:latin typeface="Calibri"/>
                    <a:ea typeface="Calibri"/>
                    <a:cs typeface="Arial"/>
                  </a:endParaRPr>
                </a:p>
              </p:txBody>
            </p:sp>
            <p:sp>
              <p:nvSpPr>
                <p:cNvPr id="29" name="Rectangle à coins arrondis 28"/>
                <p:cNvSpPr/>
                <p:nvPr/>
              </p:nvSpPr>
              <p:spPr>
                <a:xfrm>
                  <a:off x="1190171" y="1262743"/>
                  <a:ext cx="2394585" cy="434975"/>
                </a:xfrm>
                <a:prstGeom prst="roundRect">
                  <a:avLst/>
                </a:prstGeom>
                <a:gradFill rotWithShape="1">
                  <a:gsLst>
                    <a:gs pos="0">
                      <a:srgbClr val="9BBB59">
                        <a:shade val="51000"/>
                        <a:satMod val="130000"/>
                      </a:srgbClr>
                    </a:gs>
                    <a:gs pos="80000">
                      <a:srgbClr val="9BBB59">
                        <a:shade val="93000"/>
                        <a:satMod val="130000"/>
                      </a:srgbClr>
                    </a:gs>
                    <a:gs pos="100000">
                      <a:srgbClr val="9BBB59">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1100" b="1" i="0" u="none" strike="noStrike" kern="0" cap="none" spc="0" normalizeH="0" baseline="0" noProof="0">
                      <a:ln>
                        <a:noFill/>
                      </a:ln>
                      <a:solidFill>
                        <a:srgbClr val="000000"/>
                      </a:solidFill>
                      <a:effectLst/>
                      <a:uLnTx/>
                      <a:uFillTx/>
                      <a:latin typeface="Times New Roman"/>
                      <a:ea typeface="Calibri"/>
                      <a:cs typeface="Arial"/>
                    </a:rPr>
                    <a:t>Moulins</a:t>
                  </a:r>
                  <a:endParaRPr kumimoji="0" lang="fr-FR" sz="1100" b="0" i="0" u="none" strike="noStrike" kern="0" cap="none" spc="0" normalizeH="0" baseline="0" noProof="0">
                    <a:ln>
                      <a:noFill/>
                    </a:ln>
                    <a:solidFill>
                      <a:srgbClr val="000000"/>
                    </a:solidFill>
                    <a:effectLst/>
                    <a:uLnTx/>
                    <a:uFillTx/>
                    <a:latin typeface="Calibri"/>
                    <a:ea typeface="Calibri"/>
                    <a:cs typeface="Arial"/>
                  </a:endParaRPr>
                </a:p>
              </p:txBody>
            </p:sp>
            <p:cxnSp>
              <p:nvCxnSpPr>
                <p:cNvPr id="30" name="Connecteur droit avec flèche 29"/>
                <p:cNvCxnSpPr/>
                <p:nvPr/>
              </p:nvCxnSpPr>
              <p:spPr>
                <a:xfrm>
                  <a:off x="0" y="783772"/>
                  <a:ext cx="1117600" cy="13970"/>
                </a:xfrm>
                <a:prstGeom prst="straightConnector1">
                  <a:avLst/>
                </a:prstGeom>
                <a:noFill/>
                <a:ln w="38100" cap="flat" cmpd="sng" algn="ctr">
                  <a:solidFill>
                    <a:srgbClr val="8064A2"/>
                  </a:solidFill>
                  <a:prstDash val="solid"/>
                  <a:tailEnd type="arrow"/>
                </a:ln>
                <a:effectLst>
                  <a:outerShdw blurRad="40000" dist="23000" dir="5400000" rotWithShape="0">
                    <a:srgbClr val="000000">
                      <a:alpha val="35000"/>
                    </a:srgbClr>
                  </a:outerShdw>
                </a:effectLst>
              </p:spPr>
            </p:cxnSp>
            <p:cxnSp>
              <p:nvCxnSpPr>
                <p:cNvPr id="31" name="Connecteur droit 30"/>
                <p:cNvCxnSpPr/>
                <p:nvPr/>
              </p:nvCxnSpPr>
              <p:spPr>
                <a:xfrm>
                  <a:off x="566057" y="232229"/>
                  <a:ext cx="0" cy="1291771"/>
                </a:xfrm>
                <a:prstGeom prst="line">
                  <a:avLst/>
                </a:prstGeom>
                <a:noFill/>
                <a:ln w="38100" cap="flat" cmpd="sng" algn="ctr">
                  <a:solidFill>
                    <a:srgbClr val="8064A2"/>
                  </a:solidFill>
                  <a:prstDash val="solid"/>
                </a:ln>
                <a:effectLst>
                  <a:outerShdw blurRad="40000" dist="23000" dir="5400000" rotWithShape="0">
                    <a:srgbClr val="000000">
                      <a:alpha val="35000"/>
                    </a:srgbClr>
                  </a:outerShdw>
                </a:effectLst>
              </p:spPr>
            </p:cxnSp>
            <p:cxnSp>
              <p:nvCxnSpPr>
                <p:cNvPr id="32" name="Connecteur droit avec flèche 31"/>
                <p:cNvCxnSpPr/>
                <p:nvPr/>
              </p:nvCxnSpPr>
              <p:spPr>
                <a:xfrm>
                  <a:off x="566057" y="232229"/>
                  <a:ext cx="551543" cy="0"/>
                </a:xfrm>
                <a:prstGeom prst="straightConnector1">
                  <a:avLst/>
                </a:prstGeom>
                <a:noFill/>
                <a:ln w="38100" cap="flat" cmpd="sng" algn="ctr">
                  <a:solidFill>
                    <a:srgbClr val="8064A2"/>
                  </a:solidFill>
                  <a:prstDash val="solid"/>
                  <a:tailEnd type="arrow"/>
                </a:ln>
                <a:effectLst>
                  <a:outerShdw blurRad="40000" dist="23000" dir="5400000" rotWithShape="0">
                    <a:srgbClr val="000000">
                      <a:alpha val="35000"/>
                    </a:srgbClr>
                  </a:outerShdw>
                </a:effectLst>
              </p:spPr>
            </p:cxnSp>
            <p:cxnSp>
              <p:nvCxnSpPr>
                <p:cNvPr id="33" name="Connecteur droit avec flèche 32"/>
                <p:cNvCxnSpPr/>
                <p:nvPr/>
              </p:nvCxnSpPr>
              <p:spPr>
                <a:xfrm>
                  <a:off x="580571" y="1524000"/>
                  <a:ext cx="551543" cy="0"/>
                </a:xfrm>
                <a:prstGeom prst="straightConnector1">
                  <a:avLst/>
                </a:prstGeom>
                <a:noFill/>
                <a:ln w="38100" cap="flat" cmpd="sng" algn="ctr">
                  <a:solidFill>
                    <a:srgbClr val="8064A2"/>
                  </a:solidFill>
                  <a:prstDash val="solid"/>
                  <a:tailEnd type="arrow"/>
                </a:ln>
                <a:effectLst>
                  <a:outerShdw blurRad="40000" dist="23000" dir="5400000" rotWithShape="0">
                    <a:srgbClr val="000000">
                      <a:alpha val="35000"/>
                    </a:srgbClr>
                  </a:outerShdw>
                </a:effectLst>
              </p:spPr>
            </p:cxnSp>
          </p:grpSp>
          <p:grpSp>
            <p:nvGrpSpPr>
              <p:cNvPr id="13" name="Groupe 12"/>
              <p:cNvGrpSpPr/>
              <p:nvPr/>
            </p:nvGrpSpPr>
            <p:grpSpPr>
              <a:xfrm>
                <a:off x="2050778" y="1897569"/>
                <a:ext cx="3634920" cy="1164287"/>
                <a:chOff x="-17508" y="-323283"/>
                <a:chExt cx="3635104" cy="1164884"/>
              </a:xfrm>
            </p:grpSpPr>
            <p:sp>
              <p:nvSpPr>
                <p:cNvPr id="22" name="Rectangle à coins arrondis 21"/>
                <p:cNvSpPr/>
                <p:nvPr/>
              </p:nvSpPr>
              <p:spPr>
                <a:xfrm>
                  <a:off x="1172661" y="-323283"/>
                  <a:ext cx="2444935" cy="613893"/>
                </a:xfrm>
                <a:prstGeom prst="roundRect">
                  <a:avLst/>
                </a:prstGeom>
                <a:gradFill rotWithShape="1">
                  <a:gsLst>
                    <a:gs pos="0">
                      <a:srgbClr val="9BBB59">
                        <a:shade val="51000"/>
                        <a:satMod val="130000"/>
                      </a:srgbClr>
                    </a:gs>
                    <a:gs pos="80000">
                      <a:srgbClr val="9BBB59">
                        <a:shade val="93000"/>
                        <a:satMod val="130000"/>
                      </a:srgbClr>
                    </a:gs>
                    <a:gs pos="100000">
                      <a:srgbClr val="9BBB59">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1100" b="1" i="0" u="none" strike="noStrike" kern="0" cap="none" spc="0" normalizeH="0" baseline="0" noProof="0">
                      <a:ln>
                        <a:noFill/>
                      </a:ln>
                      <a:solidFill>
                        <a:srgbClr val="000000"/>
                      </a:solidFill>
                      <a:effectLst/>
                      <a:uLnTx/>
                      <a:uFillTx/>
                      <a:latin typeface="Times New Roman"/>
                      <a:ea typeface="Calibri"/>
                      <a:cs typeface="Arial"/>
                    </a:rPr>
                    <a:t>Habitations individuelles</a:t>
                  </a:r>
                  <a:endParaRPr kumimoji="0" lang="fr-FR" sz="1100" b="0" i="0" u="none" strike="noStrike" kern="0" cap="none" spc="0" normalizeH="0" baseline="0" noProof="0">
                    <a:ln>
                      <a:noFill/>
                    </a:ln>
                    <a:solidFill>
                      <a:srgbClr val="000000"/>
                    </a:solidFill>
                    <a:effectLst/>
                    <a:uLnTx/>
                    <a:uFillTx/>
                    <a:latin typeface="Calibri"/>
                    <a:ea typeface="Calibri"/>
                    <a:cs typeface="Arial"/>
                  </a:endParaRPr>
                </a:p>
              </p:txBody>
            </p:sp>
            <p:sp>
              <p:nvSpPr>
                <p:cNvPr id="23" name="Rectangle à coins arrondis 22"/>
                <p:cNvSpPr/>
                <p:nvPr/>
              </p:nvSpPr>
              <p:spPr>
                <a:xfrm>
                  <a:off x="1161777" y="406626"/>
                  <a:ext cx="2394585" cy="434975"/>
                </a:xfrm>
                <a:prstGeom prst="roundRect">
                  <a:avLst/>
                </a:prstGeom>
                <a:gradFill rotWithShape="1">
                  <a:gsLst>
                    <a:gs pos="0">
                      <a:srgbClr val="9BBB59">
                        <a:shade val="51000"/>
                        <a:satMod val="130000"/>
                      </a:srgbClr>
                    </a:gs>
                    <a:gs pos="80000">
                      <a:srgbClr val="9BBB59">
                        <a:shade val="93000"/>
                        <a:satMod val="130000"/>
                      </a:srgbClr>
                    </a:gs>
                    <a:gs pos="100000">
                      <a:srgbClr val="9BBB59">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1100" b="1" i="0" u="none" strike="noStrike" kern="0" cap="none" spc="0" normalizeH="0" baseline="0" noProof="0" dirty="0">
                      <a:ln>
                        <a:noFill/>
                      </a:ln>
                      <a:solidFill>
                        <a:srgbClr val="000000"/>
                      </a:solidFill>
                      <a:effectLst/>
                      <a:uLnTx/>
                      <a:uFillTx/>
                      <a:latin typeface="Times New Roman"/>
                      <a:ea typeface="Calibri"/>
                      <a:cs typeface="Arial"/>
                    </a:rPr>
                    <a:t>Hangars</a:t>
                  </a:r>
                  <a:endParaRPr kumimoji="0" lang="fr-FR" sz="1100" b="0" i="0" u="none" strike="noStrike" kern="0" cap="none" spc="0" normalizeH="0" baseline="0" noProof="0" dirty="0">
                    <a:ln>
                      <a:noFill/>
                    </a:ln>
                    <a:solidFill>
                      <a:srgbClr val="000000"/>
                    </a:solidFill>
                    <a:effectLst/>
                    <a:uLnTx/>
                    <a:uFillTx/>
                    <a:latin typeface="Calibri"/>
                    <a:ea typeface="Calibri"/>
                    <a:cs typeface="Arial"/>
                  </a:endParaRPr>
                </a:p>
              </p:txBody>
            </p:sp>
            <p:cxnSp>
              <p:nvCxnSpPr>
                <p:cNvPr id="24" name="Connecteur droit avec flèche 23"/>
                <p:cNvCxnSpPr/>
                <p:nvPr/>
              </p:nvCxnSpPr>
              <p:spPr>
                <a:xfrm>
                  <a:off x="-17508" y="559500"/>
                  <a:ext cx="1117600" cy="13970"/>
                </a:xfrm>
                <a:prstGeom prst="straightConnector1">
                  <a:avLst/>
                </a:prstGeom>
                <a:noFill/>
                <a:ln w="38100" cap="flat" cmpd="sng" algn="ctr">
                  <a:solidFill>
                    <a:srgbClr val="8064A2"/>
                  </a:solidFill>
                  <a:prstDash val="solid"/>
                  <a:tailEnd type="arrow"/>
                </a:ln>
                <a:effectLst>
                  <a:outerShdw blurRad="40000" dist="23000" dir="5400000" rotWithShape="0">
                    <a:srgbClr val="000000">
                      <a:alpha val="35000"/>
                    </a:srgbClr>
                  </a:outerShdw>
                </a:effectLst>
              </p:spPr>
            </p:cxnSp>
            <p:cxnSp>
              <p:nvCxnSpPr>
                <p:cNvPr id="25" name="Connecteur droit 24"/>
                <p:cNvCxnSpPr/>
                <p:nvPr/>
              </p:nvCxnSpPr>
              <p:spPr>
                <a:xfrm>
                  <a:off x="548549" y="7911"/>
                  <a:ext cx="14515" cy="565398"/>
                </a:xfrm>
                <a:prstGeom prst="line">
                  <a:avLst/>
                </a:prstGeom>
                <a:noFill/>
                <a:ln w="38100" cap="flat" cmpd="sng" algn="ctr">
                  <a:solidFill>
                    <a:srgbClr val="8064A2"/>
                  </a:solidFill>
                  <a:prstDash val="solid"/>
                </a:ln>
                <a:effectLst>
                  <a:outerShdw blurRad="40000" dist="23000" dir="5400000" rotWithShape="0">
                    <a:srgbClr val="000000">
                      <a:alpha val="35000"/>
                    </a:srgbClr>
                  </a:outerShdw>
                </a:effectLst>
              </p:spPr>
            </p:cxnSp>
            <p:cxnSp>
              <p:nvCxnSpPr>
                <p:cNvPr id="26" name="Connecteur droit avec flèche 25"/>
                <p:cNvCxnSpPr/>
                <p:nvPr/>
              </p:nvCxnSpPr>
              <p:spPr>
                <a:xfrm>
                  <a:off x="548549" y="7958"/>
                  <a:ext cx="551543" cy="0"/>
                </a:xfrm>
                <a:prstGeom prst="straightConnector1">
                  <a:avLst/>
                </a:prstGeom>
                <a:noFill/>
                <a:ln w="38100" cap="flat" cmpd="sng" algn="ctr">
                  <a:solidFill>
                    <a:srgbClr val="8064A2"/>
                  </a:solidFill>
                  <a:prstDash val="solid"/>
                  <a:tailEnd type="arrow"/>
                </a:ln>
                <a:effectLst>
                  <a:outerShdw blurRad="40000" dist="23000" dir="5400000" rotWithShape="0">
                    <a:srgbClr val="000000">
                      <a:alpha val="35000"/>
                    </a:srgbClr>
                  </a:outerShdw>
                </a:effectLst>
              </p:spPr>
            </p:cxnSp>
          </p:grpSp>
          <p:sp>
            <p:nvSpPr>
              <p:cNvPr id="14" name="Rectangle à coins arrondis 13"/>
              <p:cNvSpPr/>
              <p:nvPr/>
            </p:nvSpPr>
            <p:spPr>
              <a:xfrm>
                <a:off x="3291751" y="3444331"/>
                <a:ext cx="2393949" cy="750024"/>
              </a:xfrm>
              <a:prstGeom prst="roundRect">
                <a:avLst/>
              </a:prstGeom>
              <a:gradFill rotWithShape="1">
                <a:gsLst>
                  <a:gs pos="0">
                    <a:srgbClr val="9BBB59">
                      <a:shade val="51000"/>
                      <a:satMod val="130000"/>
                    </a:srgbClr>
                  </a:gs>
                  <a:gs pos="80000">
                    <a:srgbClr val="9BBB59">
                      <a:shade val="93000"/>
                      <a:satMod val="130000"/>
                    </a:srgbClr>
                  </a:gs>
                  <a:gs pos="100000">
                    <a:srgbClr val="9BBB59">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1100" b="1" i="0" u="none" strike="noStrike" kern="0" cap="none" spc="0" normalizeH="0" baseline="0" noProof="0" dirty="0">
                    <a:ln>
                      <a:noFill/>
                    </a:ln>
                    <a:solidFill>
                      <a:srgbClr val="000000"/>
                    </a:solidFill>
                    <a:effectLst/>
                    <a:uLnTx/>
                    <a:uFillTx/>
                    <a:latin typeface="Times New Roman"/>
                    <a:ea typeface="Calibri"/>
                    <a:cs typeface="Arial"/>
                  </a:rPr>
                  <a:t>Habitations en ruine</a:t>
                </a:r>
                <a:endParaRPr kumimoji="0" lang="fr-FR" sz="1100" b="0" i="0" u="none" strike="noStrike" kern="0" cap="none" spc="0" normalizeH="0" baseline="0" noProof="0" dirty="0">
                  <a:ln>
                    <a:noFill/>
                  </a:ln>
                  <a:solidFill>
                    <a:srgbClr val="000000"/>
                  </a:solidFill>
                  <a:effectLst/>
                  <a:uLnTx/>
                  <a:uFillTx/>
                  <a:latin typeface="Calibri"/>
                  <a:ea typeface="Calibri"/>
                  <a:cs typeface="Arial"/>
                </a:endParaRPr>
              </a:p>
            </p:txBody>
          </p:sp>
          <p:cxnSp>
            <p:nvCxnSpPr>
              <p:cNvPr id="15" name="Connecteur droit avec flèche 14"/>
              <p:cNvCxnSpPr/>
              <p:nvPr/>
            </p:nvCxnSpPr>
            <p:spPr>
              <a:xfrm>
                <a:off x="2094321" y="3912415"/>
                <a:ext cx="1116965" cy="13335"/>
              </a:xfrm>
              <a:prstGeom prst="straightConnector1">
                <a:avLst/>
              </a:prstGeom>
              <a:noFill/>
              <a:ln w="38100" cap="flat" cmpd="sng" algn="ctr">
                <a:solidFill>
                  <a:srgbClr val="8064A2"/>
                </a:solidFill>
                <a:prstDash val="solid"/>
                <a:tailEnd type="arrow"/>
              </a:ln>
              <a:effectLst>
                <a:outerShdw blurRad="40000" dist="23000" dir="5400000" rotWithShape="0">
                  <a:srgbClr val="000000">
                    <a:alpha val="35000"/>
                  </a:srgbClr>
                </a:outerShdw>
              </a:effectLst>
            </p:spPr>
          </p:cxnSp>
          <p:grpSp>
            <p:nvGrpSpPr>
              <p:cNvPr id="16" name="Groupe 15"/>
              <p:cNvGrpSpPr/>
              <p:nvPr/>
            </p:nvGrpSpPr>
            <p:grpSpPr>
              <a:xfrm>
                <a:off x="2039893" y="4837701"/>
                <a:ext cx="3645806" cy="1305654"/>
                <a:chOff x="-17508" y="-224156"/>
                <a:chExt cx="3645990" cy="1305654"/>
              </a:xfrm>
            </p:grpSpPr>
            <p:sp>
              <p:nvSpPr>
                <p:cNvPr id="17" name="Rectangle à coins arrondis 16"/>
                <p:cNvSpPr/>
                <p:nvPr/>
              </p:nvSpPr>
              <p:spPr>
                <a:xfrm>
                  <a:off x="1172663" y="-224156"/>
                  <a:ext cx="2394585" cy="434975"/>
                </a:xfrm>
                <a:prstGeom prst="roundRect">
                  <a:avLst/>
                </a:prstGeom>
                <a:gradFill rotWithShape="1">
                  <a:gsLst>
                    <a:gs pos="0">
                      <a:srgbClr val="9BBB59">
                        <a:shade val="51000"/>
                        <a:satMod val="130000"/>
                      </a:srgbClr>
                    </a:gs>
                    <a:gs pos="80000">
                      <a:srgbClr val="9BBB59">
                        <a:shade val="93000"/>
                        <a:satMod val="130000"/>
                      </a:srgbClr>
                    </a:gs>
                    <a:gs pos="100000">
                      <a:srgbClr val="9BBB59">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1100" b="1" i="0" u="none" strike="noStrike" kern="0" cap="none" spc="0" normalizeH="0" baseline="0" noProof="0">
                      <a:ln>
                        <a:noFill/>
                      </a:ln>
                      <a:solidFill>
                        <a:srgbClr val="000000"/>
                      </a:solidFill>
                      <a:effectLst/>
                      <a:uLnTx/>
                      <a:uFillTx/>
                      <a:latin typeface="Times New Roman"/>
                      <a:ea typeface="Calibri"/>
                      <a:cs typeface="Arial"/>
                    </a:rPr>
                    <a:t>Hangars</a:t>
                  </a:r>
                  <a:endParaRPr kumimoji="0" lang="fr-FR" sz="1100" b="0" i="0" u="none" strike="noStrike" kern="0" cap="none" spc="0" normalizeH="0" baseline="0" noProof="0">
                    <a:ln>
                      <a:noFill/>
                    </a:ln>
                    <a:solidFill>
                      <a:srgbClr val="000000"/>
                    </a:solidFill>
                    <a:effectLst/>
                    <a:uLnTx/>
                    <a:uFillTx/>
                    <a:latin typeface="Calibri"/>
                    <a:ea typeface="Calibri"/>
                    <a:cs typeface="Arial"/>
                  </a:endParaRPr>
                </a:p>
              </p:txBody>
            </p:sp>
            <p:sp>
              <p:nvSpPr>
                <p:cNvPr id="18" name="Rectangle à coins arrondis 17"/>
                <p:cNvSpPr/>
                <p:nvPr/>
              </p:nvSpPr>
              <p:spPr>
                <a:xfrm>
                  <a:off x="1172661" y="395783"/>
                  <a:ext cx="2455821" cy="685715"/>
                </a:xfrm>
                <a:prstGeom prst="roundRect">
                  <a:avLst/>
                </a:prstGeom>
                <a:gradFill rotWithShape="1">
                  <a:gsLst>
                    <a:gs pos="0">
                      <a:srgbClr val="9BBB59">
                        <a:shade val="51000"/>
                        <a:satMod val="130000"/>
                      </a:srgbClr>
                    </a:gs>
                    <a:gs pos="80000">
                      <a:srgbClr val="9BBB59">
                        <a:shade val="93000"/>
                        <a:satMod val="130000"/>
                      </a:srgbClr>
                    </a:gs>
                    <a:gs pos="100000">
                      <a:srgbClr val="9BBB59">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1100" b="1" i="0" u="none" strike="noStrike" kern="0" cap="none" spc="0" normalizeH="0" baseline="0" noProof="0" dirty="0">
                      <a:ln>
                        <a:noFill/>
                      </a:ln>
                      <a:solidFill>
                        <a:srgbClr val="000000"/>
                      </a:solidFill>
                      <a:effectLst/>
                      <a:uLnTx/>
                      <a:uFillTx/>
                      <a:latin typeface="Times New Roman"/>
                      <a:ea typeface="Calibri"/>
                      <a:cs typeface="Arial"/>
                    </a:rPr>
                    <a:t>Habitations en ruine</a:t>
                  </a:r>
                  <a:endParaRPr kumimoji="0" lang="fr-FR" sz="1100" b="0" i="0" u="none" strike="noStrike" kern="0" cap="none" spc="0" normalizeH="0" baseline="0" noProof="0" dirty="0">
                    <a:ln>
                      <a:noFill/>
                    </a:ln>
                    <a:solidFill>
                      <a:srgbClr val="000000"/>
                    </a:solidFill>
                    <a:effectLst/>
                    <a:uLnTx/>
                    <a:uFillTx/>
                    <a:latin typeface="Calibri"/>
                    <a:ea typeface="Calibri"/>
                    <a:cs typeface="Arial"/>
                  </a:endParaRPr>
                </a:p>
              </p:txBody>
            </p:sp>
            <p:cxnSp>
              <p:nvCxnSpPr>
                <p:cNvPr id="19" name="Connecteur droit avec flèche 18"/>
                <p:cNvCxnSpPr/>
                <p:nvPr/>
              </p:nvCxnSpPr>
              <p:spPr>
                <a:xfrm>
                  <a:off x="-17508" y="555442"/>
                  <a:ext cx="1117600" cy="13970"/>
                </a:xfrm>
                <a:prstGeom prst="straightConnector1">
                  <a:avLst/>
                </a:prstGeom>
                <a:noFill/>
                <a:ln w="38100" cap="flat" cmpd="sng" algn="ctr">
                  <a:solidFill>
                    <a:srgbClr val="8064A2"/>
                  </a:solidFill>
                  <a:prstDash val="solid"/>
                  <a:tailEnd type="arrow"/>
                </a:ln>
                <a:effectLst>
                  <a:outerShdw blurRad="40000" dist="23000" dir="5400000" rotWithShape="0">
                    <a:srgbClr val="000000">
                      <a:alpha val="35000"/>
                    </a:srgbClr>
                  </a:outerShdw>
                </a:effectLst>
              </p:spPr>
            </p:cxnSp>
            <p:cxnSp>
              <p:nvCxnSpPr>
                <p:cNvPr id="20" name="Connecteur droit 19"/>
                <p:cNvCxnSpPr/>
                <p:nvPr/>
              </p:nvCxnSpPr>
              <p:spPr>
                <a:xfrm>
                  <a:off x="548550" y="3899"/>
                  <a:ext cx="0" cy="565513"/>
                </a:xfrm>
                <a:prstGeom prst="line">
                  <a:avLst/>
                </a:prstGeom>
                <a:noFill/>
                <a:ln w="38100" cap="flat" cmpd="sng" algn="ctr">
                  <a:solidFill>
                    <a:srgbClr val="8064A2"/>
                  </a:solidFill>
                  <a:prstDash val="solid"/>
                </a:ln>
                <a:effectLst>
                  <a:outerShdw blurRad="40000" dist="23000" dir="5400000" rotWithShape="0">
                    <a:srgbClr val="000000">
                      <a:alpha val="35000"/>
                    </a:srgbClr>
                  </a:outerShdw>
                </a:effectLst>
              </p:spPr>
            </p:cxnSp>
            <p:cxnSp>
              <p:nvCxnSpPr>
                <p:cNvPr id="21" name="Connecteur droit avec flèche 20"/>
                <p:cNvCxnSpPr/>
                <p:nvPr/>
              </p:nvCxnSpPr>
              <p:spPr>
                <a:xfrm>
                  <a:off x="548550" y="3899"/>
                  <a:ext cx="551543" cy="0"/>
                </a:xfrm>
                <a:prstGeom prst="straightConnector1">
                  <a:avLst/>
                </a:prstGeom>
                <a:noFill/>
                <a:ln w="38100" cap="flat" cmpd="sng" algn="ctr">
                  <a:solidFill>
                    <a:srgbClr val="8064A2"/>
                  </a:solidFill>
                  <a:prstDash val="solid"/>
                  <a:tailEnd type="arrow"/>
                </a:ln>
                <a:effectLst>
                  <a:outerShdw blurRad="40000" dist="23000" dir="5400000" rotWithShape="0">
                    <a:srgbClr val="000000">
                      <a:alpha val="35000"/>
                    </a:srgbClr>
                  </a:outerShdw>
                </a:effectLst>
              </p:spPr>
            </p:cxnSp>
          </p:grpSp>
          <p:sp>
            <p:nvSpPr>
              <p:cNvPr id="8" name="Ellipse 7"/>
              <p:cNvSpPr/>
              <p:nvPr/>
            </p:nvSpPr>
            <p:spPr>
              <a:xfrm>
                <a:off x="-382140" y="326220"/>
                <a:ext cx="2543310" cy="1001485"/>
              </a:xfrm>
              <a:prstGeom prst="ellipse">
                <a:avLst/>
              </a:prstGeom>
              <a:gradFill rotWithShape="1">
                <a:gsLst>
                  <a:gs pos="0">
                    <a:srgbClr val="4F81BD">
                      <a:shade val="51000"/>
                      <a:satMod val="130000"/>
                    </a:srgbClr>
                  </a:gs>
                  <a:gs pos="80000">
                    <a:srgbClr val="4F81BD">
                      <a:shade val="93000"/>
                      <a:satMod val="130000"/>
                    </a:srgbClr>
                  </a:gs>
                  <a:gs pos="100000">
                    <a:srgbClr val="4F81BD">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fr-FR" sz="1100" b="1" i="1" u="none" strike="noStrike" kern="0" cap="none" spc="0" normalizeH="0" baseline="0" noProof="0">
                    <a:ln>
                      <a:noFill/>
                    </a:ln>
                    <a:solidFill>
                      <a:srgbClr val="000000"/>
                    </a:solidFill>
                    <a:effectLst/>
                    <a:uLnTx/>
                    <a:uFillTx/>
                    <a:latin typeface="Times New Roman"/>
                    <a:ea typeface="Times New Roman"/>
                    <a:cs typeface="Arial"/>
                  </a:rPr>
                  <a:t>Foncier étatique</a:t>
                </a:r>
                <a:endParaRPr kumimoji="0" lang="fr-FR" sz="1100" b="0" i="0" u="none" strike="noStrike" kern="0" cap="none" spc="0" normalizeH="0" baseline="0" noProof="0">
                  <a:ln>
                    <a:noFill/>
                  </a:ln>
                  <a:solidFill>
                    <a:srgbClr val="000000"/>
                  </a:solidFill>
                  <a:effectLst/>
                  <a:uLnTx/>
                  <a:uFillTx/>
                  <a:latin typeface="Calibri"/>
                  <a:ea typeface="Calibri"/>
                  <a:cs typeface="Arial"/>
                </a:endParaRPr>
              </a:p>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1100" b="0" i="0" u="none" strike="noStrike" kern="0" cap="none" spc="0" normalizeH="0" baseline="0" noProof="0">
                    <a:ln>
                      <a:noFill/>
                    </a:ln>
                    <a:solidFill>
                      <a:srgbClr val="000000"/>
                    </a:solidFill>
                    <a:effectLst/>
                    <a:uLnTx/>
                    <a:uFillTx/>
                    <a:latin typeface="Calibri"/>
                    <a:ea typeface="Calibri"/>
                    <a:cs typeface="Arial"/>
                  </a:rPr>
                  <a:t> </a:t>
                </a:r>
              </a:p>
            </p:txBody>
          </p:sp>
          <p:sp>
            <p:nvSpPr>
              <p:cNvPr id="9" name="Ellipse 8"/>
              <p:cNvSpPr/>
              <p:nvPr/>
            </p:nvSpPr>
            <p:spPr>
              <a:xfrm>
                <a:off x="-382140" y="2228640"/>
                <a:ext cx="2498497" cy="1050592"/>
              </a:xfrm>
              <a:prstGeom prst="ellipse">
                <a:avLst/>
              </a:prstGeom>
              <a:gradFill rotWithShape="1">
                <a:gsLst>
                  <a:gs pos="0">
                    <a:srgbClr val="4F81BD">
                      <a:shade val="51000"/>
                      <a:satMod val="130000"/>
                    </a:srgbClr>
                  </a:gs>
                  <a:gs pos="80000">
                    <a:srgbClr val="4F81BD">
                      <a:shade val="93000"/>
                      <a:satMod val="130000"/>
                    </a:srgbClr>
                  </a:gs>
                  <a:gs pos="100000">
                    <a:srgbClr val="4F81BD">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fr-FR" sz="1100" b="1" i="1" u="none" strike="noStrike" kern="0" cap="none" spc="0" normalizeH="0" baseline="0" noProof="0">
                    <a:ln>
                      <a:noFill/>
                    </a:ln>
                    <a:solidFill>
                      <a:srgbClr val="000000"/>
                    </a:solidFill>
                    <a:effectLst/>
                    <a:uLnTx/>
                    <a:uFillTx/>
                    <a:latin typeface="Times New Roman"/>
                    <a:ea typeface="Times New Roman"/>
                    <a:cs typeface="Arial"/>
                  </a:rPr>
                  <a:t>Foncier privé</a:t>
                </a:r>
                <a:endParaRPr kumimoji="0" lang="fr-FR" sz="1100" b="0" i="0" u="none" strike="noStrike" kern="0" cap="none" spc="0" normalizeH="0" baseline="0" noProof="0">
                  <a:ln>
                    <a:noFill/>
                  </a:ln>
                  <a:solidFill>
                    <a:srgbClr val="000000"/>
                  </a:solidFill>
                  <a:effectLst/>
                  <a:uLnTx/>
                  <a:uFillTx/>
                  <a:latin typeface="Calibri"/>
                  <a:ea typeface="Calibri"/>
                  <a:cs typeface="Arial"/>
                </a:endParaRPr>
              </a:p>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1100" b="0" i="0" u="none" strike="noStrike" kern="0" cap="none" spc="0" normalizeH="0" baseline="0" noProof="0">
                    <a:ln>
                      <a:noFill/>
                    </a:ln>
                    <a:solidFill>
                      <a:srgbClr val="000000"/>
                    </a:solidFill>
                    <a:effectLst/>
                    <a:uLnTx/>
                    <a:uFillTx/>
                    <a:latin typeface="Calibri"/>
                    <a:ea typeface="Calibri"/>
                    <a:cs typeface="Arial"/>
                  </a:rPr>
                  <a:t> </a:t>
                </a:r>
              </a:p>
            </p:txBody>
          </p:sp>
          <p:sp>
            <p:nvSpPr>
              <p:cNvPr id="10" name="Ellipse 9"/>
              <p:cNvSpPr/>
              <p:nvPr/>
            </p:nvSpPr>
            <p:spPr>
              <a:xfrm>
                <a:off x="-382140" y="3444331"/>
                <a:ext cx="2980804" cy="979805"/>
              </a:xfrm>
              <a:prstGeom prst="ellipse">
                <a:avLst/>
              </a:prstGeom>
              <a:gradFill rotWithShape="1">
                <a:gsLst>
                  <a:gs pos="0">
                    <a:srgbClr val="4F81BD">
                      <a:shade val="51000"/>
                      <a:satMod val="130000"/>
                    </a:srgbClr>
                  </a:gs>
                  <a:gs pos="80000">
                    <a:srgbClr val="4F81BD">
                      <a:shade val="93000"/>
                      <a:satMod val="130000"/>
                    </a:srgbClr>
                  </a:gs>
                  <a:gs pos="100000">
                    <a:srgbClr val="4F81BD">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fr-FR" sz="1100" b="1" i="1" u="none" strike="noStrike" kern="0" cap="none" spc="0" normalizeH="0" baseline="0" noProof="0" dirty="0" smtClean="0">
                  <a:ln>
                    <a:noFill/>
                  </a:ln>
                  <a:solidFill>
                    <a:srgbClr val="000000"/>
                  </a:solidFill>
                  <a:effectLst/>
                  <a:uLnTx/>
                  <a:uFillTx/>
                  <a:latin typeface="Times New Roman"/>
                  <a:ea typeface="Times New Roman"/>
                  <a:cs typeface="Arial"/>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fr-FR" sz="1100" b="1" i="1" u="none" strike="noStrike" kern="0" cap="none" spc="0" normalizeH="0" baseline="0" noProof="0" dirty="0" smtClean="0">
                    <a:ln>
                      <a:noFill/>
                    </a:ln>
                    <a:solidFill>
                      <a:srgbClr val="000000"/>
                    </a:solidFill>
                    <a:effectLst/>
                    <a:uLnTx/>
                    <a:uFillTx/>
                    <a:latin typeface="Times New Roman"/>
                    <a:ea typeface="Times New Roman"/>
                    <a:cs typeface="Arial"/>
                  </a:rPr>
                  <a:t>Foncier </a:t>
                </a:r>
                <a:r>
                  <a:rPr kumimoji="0" lang="fr-FR" sz="1100" b="1" i="1" u="none" strike="noStrike" kern="0" cap="none" spc="0" normalizeH="0" baseline="0" noProof="0" dirty="0">
                    <a:ln>
                      <a:noFill/>
                    </a:ln>
                    <a:solidFill>
                      <a:srgbClr val="000000"/>
                    </a:solidFill>
                    <a:effectLst/>
                    <a:uLnTx/>
                    <a:uFillTx/>
                    <a:latin typeface="Times New Roman"/>
                    <a:ea typeface="Times New Roman"/>
                    <a:cs typeface="Arial"/>
                  </a:rPr>
                  <a:t>mixte</a:t>
                </a:r>
                <a:endParaRPr kumimoji="0" lang="fr-FR" sz="1100" b="0" i="0" u="none" strike="noStrike" kern="0" cap="none" spc="0" normalizeH="0" baseline="0" noProof="0" dirty="0">
                  <a:ln>
                    <a:noFill/>
                  </a:ln>
                  <a:solidFill>
                    <a:srgbClr val="000000"/>
                  </a:solidFill>
                  <a:effectLst/>
                  <a:uLnTx/>
                  <a:uFillTx/>
                  <a:latin typeface="Calibri"/>
                  <a:ea typeface="Calibri"/>
                  <a:cs typeface="Arial"/>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fr-FR" sz="1100" b="1" i="1" u="none" strike="noStrike" kern="0" cap="none" spc="0" normalizeH="0" baseline="0" noProof="0" dirty="0">
                    <a:ln>
                      <a:noFill/>
                    </a:ln>
                    <a:solidFill>
                      <a:srgbClr val="000000"/>
                    </a:solidFill>
                    <a:effectLst/>
                    <a:uLnTx/>
                    <a:uFillTx/>
                    <a:latin typeface="Times New Roman"/>
                    <a:ea typeface="Times New Roman"/>
                    <a:cs typeface="Arial"/>
                  </a:rPr>
                  <a:t> (État + privé)</a:t>
                </a:r>
                <a:endParaRPr kumimoji="0" lang="fr-FR" sz="1100" b="0" i="0" u="none" strike="noStrike" kern="0" cap="none" spc="0" normalizeH="0" baseline="0" noProof="0" dirty="0">
                  <a:ln>
                    <a:noFill/>
                  </a:ln>
                  <a:solidFill>
                    <a:srgbClr val="000000"/>
                  </a:solidFill>
                  <a:effectLst/>
                  <a:uLnTx/>
                  <a:uFillTx/>
                  <a:latin typeface="Calibri"/>
                  <a:ea typeface="Calibri"/>
                  <a:cs typeface="Arial"/>
                </a:endParaRPr>
              </a:p>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1100" b="0" i="0" u="none" strike="noStrike" kern="0" cap="none" spc="0" normalizeH="0" baseline="0" noProof="0" dirty="0">
                    <a:ln>
                      <a:noFill/>
                    </a:ln>
                    <a:solidFill>
                      <a:srgbClr val="000000"/>
                    </a:solidFill>
                    <a:effectLst/>
                    <a:uLnTx/>
                    <a:uFillTx/>
                    <a:latin typeface="Calibri"/>
                    <a:ea typeface="Calibri"/>
                    <a:cs typeface="Arial"/>
                  </a:rPr>
                  <a:t> </a:t>
                </a:r>
              </a:p>
            </p:txBody>
          </p:sp>
          <p:sp>
            <p:nvSpPr>
              <p:cNvPr id="11" name="Ellipse 10"/>
              <p:cNvSpPr/>
              <p:nvPr/>
            </p:nvSpPr>
            <p:spPr>
              <a:xfrm>
                <a:off x="-382140" y="5179706"/>
                <a:ext cx="2454955" cy="963650"/>
              </a:xfrm>
              <a:prstGeom prst="ellipse">
                <a:avLst/>
              </a:prstGeom>
              <a:gradFill rotWithShape="1">
                <a:gsLst>
                  <a:gs pos="0">
                    <a:srgbClr val="4F81BD">
                      <a:shade val="51000"/>
                      <a:satMod val="130000"/>
                    </a:srgbClr>
                  </a:gs>
                  <a:gs pos="80000">
                    <a:srgbClr val="4F81BD">
                      <a:shade val="93000"/>
                      <a:satMod val="130000"/>
                    </a:srgbClr>
                  </a:gs>
                  <a:gs pos="100000">
                    <a:srgbClr val="4F81BD">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fr-FR" sz="1100" b="1" i="1" u="none" strike="noStrike" kern="0" cap="none" spc="0" normalizeH="0" baseline="0" noProof="0" dirty="0">
                    <a:ln>
                      <a:noFill/>
                    </a:ln>
                    <a:solidFill>
                      <a:srgbClr val="000000"/>
                    </a:solidFill>
                    <a:effectLst/>
                    <a:uLnTx/>
                    <a:uFillTx/>
                    <a:latin typeface="Times New Roman"/>
                    <a:ea typeface="Times New Roman"/>
                    <a:cs typeface="Arial"/>
                  </a:rPr>
                  <a:t>Foncier inconnu</a:t>
                </a:r>
                <a:endParaRPr kumimoji="0" lang="fr-FR" sz="1100" b="0" i="0" u="none" strike="noStrike" kern="0" cap="none" spc="0" normalizeH="0" baseline="0" noProof="0" dirty="0">
                  <a:ln>
                    <a:noFill/>
                  </a:ln>
                  <a:solidFill>
                    <a:srgbClr val="000000"/>
                  </a:solidFill>
                  <a:effectLst/>
                  <a:uLnTx/>
                  <a:uFillTx/>
                  <a:latin typeface="Calibri"/>
                  <a:ea typeface="Calibri"/>
                  <a:cs typeface="Arial"/>
                </a:endParaRPr>
              </a:p>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1100" b="0" i="0" u="none" strike="noStrike" kern="0" cap="none" spc="0" normalizeH="0" baseline="0" noProof="0" dirty="0">
                    <a:ln>
                      <a:noFill/>
                    </a:ln>
                    <a:solidFill>
                      <a:srgbClr val="000000"/>
                    </a:solidFill>
                    <a:effectLst/>
                    <a:uLnTx/>
                    <a:uFillTx/>
                    <a:latin typeface="Calibri"/>
                    <a:ea typeface="Calibri"/>
                    <a:cs typeface="Arial"/>
                  </a:rPr>
                  <a:t> </a:t>
                </a:r>
              </a:p>
            </p:txBody>
          </p:sp>
        </p:grpSp>
        <p:sp>
          <p:nvSpPr>
            <p:cNvPr id="6" name="Zone de texte 2"/>
            <p:cNvSpPr txBox="1">
              <a:spLocks noChangeArrowheads="1"/>
            </p:cNvSpPr>
            <p:nvPr/>
          </p:nvSpPr>
          <p:spPr bwMode="auto">
            <a:xfrm>
              <a:off x="1033144" y="6717801"/>
              <a:ext cx="4125175" cy="451450"/>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1100" b="1" i="0" u="none" strike="noStrike" kern="0" cap="none" spc="0" normalizeH="0" baseline="0" noProof="0" dirty="0">
                  <a:ln>
                    <a:noFill/>
                  </a:ln>
                  <a:solidFill>
                    <a:srgbClr val="000000"/>
                  </a:solidFill>
                  <a:effectLst/>
                  <a:uLnTx/>
                  <a:uFillTx/>
                  <a:latin typeface="Times New Roman"/>
                  <a:ea typeface="Calibri"/>
                  <a:cs typeface="Arial"/>
                </a:rPr>
                <a:t>Source :</a:t>
              </a:r>
              <a:r>
                <a:rPr kumimoji="0" lang="fr-FR" sz="1100" b="0" i="0" u="none" strike="noStrike" kern="0" cap="none" spc="0" normalizeH="0" baseline="0" noProof="0" dirty="0">
                  <a:ln>
                    <a:noFill/>
                  </a:ln>
                  <a:solidFill>
                    <a:srgbClr val="000000"/>
                  </a:solidFill>
                  <a:effectLst/>
                  <a:uLnTx/>
                  <a:uFillTx/>
                  <a:latin typeface="Times New Roman"/>
                  <a:ea typeface="Calibri"/>
                  <a:cs typeface="Arial"/>
                </a:rPr>
                <a:t> réalisé par l’auteur</a:t>
              </a:r>
              <a:endParaRPr kumimoji="0" lang="fr-FR" sz="1100" b="0" i="0" u="none" strike="noStrike" kern="0" cap="none" spc="0" normalizeH="0" baseline="0" noProof="0" dirty="0">
                <a:ln>
                  <a:noFill/>
                </a:ln>
                <a:solidFill>
                  <a:srgbClr val="000000"/>
                </a:solidFill>
                <a:effectLst/>
                <a:uLnTx/>
                <a:uFillTx/>
                <a:latin typeface="Calibri"/>
                <a:ea typeface="Calibri"/>
                <a:cs typeface="Arial"/>
              </a:endParaRPr>
            </a:p>
          </p:txBody>
        </p:sp>
        <p:sp>
          <p:nvSpPr>
            <p:cNvPr id="7" name="Zone de texte 2"/>
            <p:cNvSpPr txBox="1">
              <a:spLocks noChangeArrowheads="1"/>
            </p:cNvSpPr>
            <p:nvPr/>
          </p:nvSpPr>
          <p:spPr bwMode="auto">
            <a:xfrm>
              <a:off x="26036" y="-168698"/>
              <a:ext cx="6019539" cy="361949"/>
            </a:xfrm>
            <a:prstGeom prst="rect">
              <a:avLst/>
            </a:prstGeom>
            <a:solidFill>
              <a:srgbClr val="FFFFFF"/>
            </a:solidFill>
            <a:ln w="9525">
              <a:solidFill>
                <a:sysClr val="window" lastClr="FFFFFF"/>
              </a:solidFill>
              <a:miter lim="800000"/>
              <a:headEnd/>
              <a:tailEnd/>
            </a:ln>
          </p:spPr>
          <p:txBody>
            <a:bodyPr rot="0" vert="horz" wrap="square" lIns="91440" tIns="45720" rIns="91440" bIns="45720" anchor="t" anchorCtr="0">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1100" b="1" i="0" u="none" strike="noStrike" kern="0" cap="none" spc="0" normalizeH="0" baseline="0" noProof="0" dirty="0" smtClean="0">
                  <a:ln>
                    <a:noFill/>
                  </a:ln>
                  <a:solidFill>
                    <a:srgbClr val="000000"/>
                  </a:solidFill>
                  <a:effectLst/>
                  <a:uLnTx/>
                  <a:uFillTx/>
                  <a:latin typeface="Times New Roman"/>
                  <a:ea typeface="Calibri"/>
                  <a:cs typeface="Arial"/>
                </a:rPr>
                <a:t> </a:t>
              </a:r>
              <a:r>
                <a:rPr kumimoji="0" lang="fr-FR" sz="1100" b="0" i="0" u="none" strike="noStrike" kern="0" cap="none" spc="0" normalizeH="0" baseline="0" noProof="0" dirty="0">
                  <a:ln>
                    <a:noFill/>
                  </a:ln>
                  <a:solidFill>
                    <a:srgbClr val="000000"/>
                  </a:solidFill>
                  <a:effectLst/>
                  <a:uLnTx/>
                  <a:uFillTx/>
                  <a:latin typeface="Times New Roman"/>
                  <a:ea typeface="Calibri"/>
                  <a:cs typeface="Arial"/>
                </a:rPr>
                <a:t>Schéma des quatre natures juridiques disponibles dans le périmètre d’étude</a:t>
              </a:r>
              <a:endParaRPr kumimoji="0" lang="fr-FR" sz="1100" b="0" i="0" u="none" strike="noStrike" kern="0" cap="none" spc="0" normalizeH="0" baseline="0" noProof="0" dirty="0">
                <a:ln>
                  <a:noFill/>
                </a:ln>
                <a:solidFill>
                  <a:srgbClr val="000000"/>
                </a:solidFill>
                <a:effectLst/>
                <a:uLnTx/>
                <a:uFillTx/>
                <a:latin typeface="Calibri"/>
                <a:ea typeface="Calibri"/>
                <a:cs typeface="Arial"/>
              </a:endParaRPr>
            </a:p>
          </p:txBody>
        </p:sp>
      </p:grpSp>
      <p:grpSp>
        <p:nvGrpSpPr>
          <p:cNvPr id="34" name="Groupe 33"/>
          <p:cNvGrpSpPr/>
          <p:nvPr/>
        </p:nvGrpSpPr>
        <p:grpSpPr>
          <a:xfrm>
            <a:off x="3098931" y="695404"/>
            <a:ext cx="4353389" cy="5905705"/>
            <a:chOff x="0" y="0"/>
            <a:chExt cx="7682092" cy="7968343"/>
          </a:xfrm>
        </p:grpSpPr>
        <p:sp>
          <p:nvSpPr>
            <p:cNvPr id="35" name="Zone de texte 2"/>
            <p:cNvSpPr txBox="1">
              <a:spLocks noChangeArrowheads="1"/>
            </p:cNvSpPr>
            <p:nvPr/>
          </p:nvSpPr>
          <p:spPr bwMode="auto">
            <a:xfrm>
              <a:off x="643095" y="0"/>
              <a:ext cx="4842076" cy="296545"/>
            </a:xfrm>
            <a:prstGeom prst="rect">
              <a:avLst/>
            </a:prstGeom>
            <a:solidFill>
              <a:srgbClr val="FFFFFF"/>
            </a:solidFill>
            <a:ln w="9525">
              <a:solidFill>
                <a:sysClr val="window" lastClr="FFFFFF"/>
              </a:solidFill>
              <a:miter lim="800000"/>
              <a:headEnd/>
              <a:tailEnd/>
            </a:ln>
          </p:spPr>
          <p:txBody>
            <a:bodyPr rot="0" vert="horz" wrap="square" lIns="91440" tIns="45720" rIns="91440" bIns="45720" anchor="t" anchorCtr="0">
              <a:noAutofit/>
            </a:bodyPr>
            <a:lstStyle/>
            <a:p>
              <a:pPr>
                <a:lnSpc>
                  <a:spcPct val="115000"/>
                </a:lnSpc>
                <a:spcAft>
                  <a:spcPts val="1000"/>
                </a:spcAft>
              </a:pPr>
              <a:r>
                <a:rPr lang="fr-FR" sz="1200" b="1" dirty="0" smtClean="0">
                  <a:effectLst/>
                  <a:latin typeface="Times New Roman"/>
                  <a:ea typeface="Calibri"/>
                  <a:cs typeface="Arial"/>
                </a:rPr>
                <a:t> </a:t>
              </a:r>
              <a:r>
                <a:rPr lang="fr-FR" sz="1200" dirty="0">
                  <a:effectLst/>
                  <a:latin typeface="Times New Roman"/>
                  <a:ea typeface="Calibri"/>
                  <a:cs typeface="Arial"/>
                </a:rPr>
                <a:t>Plan de nature juridique disponible</a:t>
              </a:r>
              <a:endParaRPr lang="fr-FR" sz="1100" dirty="0">
                <a:effectLst/>
                <a:latin typeface="Calibri"/>
                <a:ea typeface="Calibri"/>
                <a:cs typeface="Arial"/>
              </a:endParaRPr>
            </a:p>
          </p:txBody>
        </p:sp>
        <p:pic>
          <p:nvPicPr>
            <p:cNvPr id="36" name="Image 35"/>
            <p:cNvPicPr>
              <a:picLocks noChangeAspect="1"/>
            </p:cNvPicPr>
            <p:nvPr/>
          </p:nvPicPr>
          <p:blipFill rotWithShape="1">
            <a:blip r:embed="rId2">
              <a:extLst>
                <a:ext uri="{28A0092B-C50C-407E-A947-70E740481C1C}">
                  <a14:useLocalDpi xmlns:a14="http://schemas.microsoft.com/office/drawing/2010/main" val="0"/>
                </a:ext>
              </a:extLst>
            </a:blip>
            <a:srcRect t="1851"/>
            <a:stretch/>
          </p:blipFill>
          <p:spPr bwMode="auto">
            <a:xfrm rot="16200000">
              <a:off x="-1341454" y="1753437"/>
              <a:ext cx="7556360" cy="4873451"/>
            </a:xfrm>
            <a:prstGeom prst="rect">
              <a:avLst/>
            </a:prstGeom>
            <a:ln>
              <a:noFill/>
            </a:ln>
            <a:extLst>
              <a:ext uri="{53640926-AAD7-44D8-BBD7-CCE9431645EC}">
                <a14:shadowObscured xmlns:a14="http://schemas.microsoft.com/office/drawing/2010/main"/>
              </a:ext>
            </a:extLst>
          </p:spPr>
        </p:pic>
        <p:pic>
          <p:nvPicPr>
            <p:cNvPr id="37" name="Image 3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9756" y="654488"/>
              <a:ext cx="3322336" cy="1290369"/>
            </a:xfrm>
            <a:prstGeom prst="rect">
              <a:avLst/>
            </a:prstGeom>
          </p:spPr>
        </p:pic>
      </p:grpSp>
      <p:sp>
        <p:nvSpPr>
          <p:cNvPr id="38" name="Rectangle 37"/>
          <p:cNvSpPr/>
          <p:nvPr/>
        </p:nvSpPr>
        <p:spPr>
          <a:xfrm>
            <a:off x="220683" y="396637"/>
            <a:ext cx="2238754" cy="369332"/>
          </a:xfrm>
          <a:prstGeom prst="rect">
            <a:avLst/>
          </a:prstGeom>
        </p:spPr>
        <p:txBody>
          <a:bodyPr wrap="none">
            <a:spAutoFit/>
          </a:bodyPr>
          <a:lstStyle/>
          <a:p>
            <a:r>
              <a:rPr lang="fr-FR" b="1" dirty="0" smtClean="0">
                <a:latin typeface="Times New Roman"/>
                <a:ea typeface="Calibri"/>
              </a:rPr>
              <a:t>1- Nature juridique</a:t>
            </a:r>
            <a:r>
              <a:rPr lang="fr-FR" b="1" dirty="0">
                <a:latin typeface="Times New Roman"/>
                <a:ea typeface="Calibri"/>
              </a:rPr>
              <a:t> :</a:t>
            </a:r>
            <a:endParaRPr lang="fr-FR" dirty="0"/>
          </a:p>
        </p:txBody>
      </p:sp>
      <p:sp>
        <p:nvSpPr>
          <p:cNvPr id="40" name="Rectangle 39"/>
          <p:cNvSpPr/>
          <p:nvPr/>
        </p:nvSpPr>
        <p:spPr>
          <a:xfrm>
            <a:off x="3051339" y="61357"/>
            <a:ext cx="2852063" cy="369332"/>
          </a:xfrm>
          <a:prstGeom prst="rect">
            <a:avLst/>
          </a:prstGeom>
        </p:spPr>
        <p:txBody>
          <a:bodyPr wrap="none">
            <a:spAutoFit/>
          </a:bodyPr>
          <a:lstStyle/>
          <a:p>
            <a:r>
              <a:rPr lang="fr-FR" b="1" u="sng" dirty="0">
                <a:latin typeface="Times New Roman"/>
                <a:ea typeface="Calibri"/>
              </a:rPr>
              <a:t>I</a:t>
            </a:r>
            <a:r>
              <a:rPr lang="fr-FR" b="1" u="sng" dirty="0" smtClean="0">
                <a:latin typeface="Times New Roman"/>
                <a:ea typeface="Calibri"/>
              </a:rPr>
              <a:t>- ETUDE DU FONCIRE</a:t>
            </a:r>
            <a:r>
              <a:rPr lang="fr-FR" b="1" u="sng" dirty="0">
                <a:latin typeface="Times New Roman"/>
                <a:ea typeface="Calibri"/>
              </a:rPr>
              <a:t> :</a:t>
            </a:r>
            <a:endParaRPr lang="fr-FR" u="sng" dirty="0"/>
          </a:p>
        </p:txBody>
      </p:sp>
      <p:sp>
        <p:nvSpPr>
          <p:cNvPr id="41" name="Ellipse 40"/>
          <p:cNvSpPr/>
          <p:nvPr/>
        </p:nvSpPr>
        <p:spPr>
          <a:xfrm>
            <a:off x="7874938" y="3486820"/>
            <a:ext cx="715939" cy="716993"/>
          </a:xfrm>
          <a:prstGeom prst="ellipse">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42" name="ZoneTexte 41"/>
          <p:cNvSpPr txBox="1"/>
          <p:nvPr/>
        </p:nvSpPr>
        <p:spPr>
          <a:xfrm rot="16200000">
            <a:off x="7243617" y="789282"/>
            <a:ext cx="2767732" cy="707886"/>
          </a:xfrm>
          <a:prstGeom prst="rect">
            <a:avLst/>
          </a:prstGeom>
          <a:noFill/>
        </p:spPr>
        <p:txBody>
          <a:bodyPr wrap="square" rtlCol="0">
            <a:spAutoFit/>
          </a:bodyPr>
          <a:lstStyle/>
          <a:p>
            <a:pPr algn="ctr"/>
            <a:r>
              <a:rPr lang="fr-FR" sz="4000" b="1" dirty="0" smtClean="0">
                <a:solidFill>
                  <a:schemeClr val="bg1"/>
                </a:solidFill>
              </a:rPr>
              <a:t>FONCIER</a:t>
            </a:r>
            <a:endParaRPr lang="fr-FR" sz="4000" b="1" dirty="0">
              <a:solidFill>
                <a:schemeClr val="bg1"/>
              </a:solidFill>
            </a:endParaRPr>
          </a:p>
        </p:txBody>
      </p:sp>
    </p:spTree>
    <p:extLst>
      <p:ext uri="{BB962C8B-B14F-4D97-AF65-F5344CB8AC3E}">
        <p14:creationId xmlns:p14="http://schemas.microsoft.com/office/powerpoint/2010/main" val="133578804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3484" y="673671"/>
            <a:ext cx="8088916" cy="2062103"/>
          </a:xfrm>
          <a:prstGeom prst="rect">
            <a:avLst/>
          </a:prstGeom>
        </p:spPr>
        <p:txBody>
          <a:bodyPr wrap="square">
            <a:spAutoFit/>
          </a:bodyPr>
          <a:lstStyle/>
          <a:p>
            <a:pPr algn="just"/>
            <a:r>
              <a:rPr lang="fr-FR" sz="1600" dirty="0">
                <a:latin typeface="Times New Roman" pitchFamily="18" charset="0"/>
                <a:cs typeface="Times New Roman" pitchFamily="18" charset="0"/>
              </a:rPr>
              <a:t>Définir les intégrales de surface de parcelles disponible afin de définir le nombre de lot dans chaque parcelle et connaitre les surfaces les plus dominantes dans notre périmètre d’étude concernant les deux secteurs celui du privé et celui de l’état, cela pourra nous donner une idée générale sur les lots qui nécessiteront une préemption, cette dernière concerne le foncier privé bien sur mise à part le foncier étatique qui ne pose pas de grands problème si l’intervention urbaine dans le cadre de renouvellement nécessite une préemption des lot pour obtenir des parcelle avec des surfaces qui favorisent la construction des immeubles collectifs denses et émergents. </a:t>
            </a:r>
            <a:endParaRPr lang="fr-FR" sz="1600" dirty="0">
              <a:effectLst/>
              <a:latin typeface="Times New Roman" pitchFamily="18" charset="0"/>
              <a:cs typeface="Times New Roman" pitchFamily="18" charset="0"/>
            </a:endParaRPr>
          </a:p>
        </p:txBody>
      </p:sp>
      <p:grpSp>
        <p:nvGrpSpPr>
          <p:cNvPr id="16" name="Groupe 15"/>
          <p:cNvGrpSpPr/>
          <p:nvPr/>
        </p:nvGrpSpPr>
        <p:grpSpPr>
          <a:xfrm>
            <a:off x="632658" y="2871148"/>
            <a:ext cx="6990568" cy="3701444"/>
            <a:chOff x="761768" y="2871148"/>
            <a:chExt cx="6990568" cy="3701444"/>
          </a:xfrm>
        </p:grpSpPr>
        <p:sp>
          <p:nvSpPr>
            <p:cNvPr id="14" name="Flèche courbée vers la gauche 13"/>
            <p:cNvSpPr/>
            <p:nvPr/>
          </p:nvSpPr>
          <p:spPr>
            <a:xfrm>
              <a:off x="5508104" y="4743356"/>
              <a:ext cx="1059112" cy="1656184"/>
            </a:xfrm>
            <a:prstGeom prst="curvedLef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solidFill>
                  <a:schemeClr val="tx1"/>
                </a:solidFill>
              </a:endParaRPr>
            </a:p>
          </p:txBody>
        </p:sp>
        <p:sp>
          <p:nvSpPr>
            <p:cNvPr id="11" name="Rectangle 10"/>
            <p:cNvSpPr/>
            <p:nvPr/>
          </p:nvSpPr>
          <p:spPr>
            <a:xfrm>
              <a:off x="4860032" y="2871148"/>
              <a:ext cx="2892304" cy="136815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sz="2400" dirty="0">
                  <a:latin typeface="Times New Roman" pitchFamily="18" charset="0"/>
                  <a:cs typeface="Times New Roman" pitchFamily="18" charset="0"/>
                </a:rPr>
                <a:t>surface de parcelles </a:t>
              </a:r>
              <a:r>
                <a:rPr lang="fr-FR" sz="2400" b="1" dirty="0">
                  <a:latin typeface="Times New Roman" pitchFamily="18" charset="0"/>
                  <a:cs typeface="Times New Roman" pitchFamily="18" charset="0"/>
                </a:rPr>
                <a:t>étatiques</a:t>
              </a:r>
              <a:r>
                <a:rPr lang="fr-FR" sz="2400" dirty="0">
                  <a:latin typeface="Times New Roman" pitchFamily="18" charset="0"/>
                  <a:cs typeface="Times New Roman" pitchFamily="18" charset="0"/>
                </a:rPr>
                <a:t> disponibles </a:t>
              </a:r>
            </a:p>
          </p:txBody>
        </p:sp>
        <p:sp>
          <p:nvSpPr>
            <p:cNvPr id="12" name="Rectangle 11"/>
            <p:cNvSpPr/>
            <p:nvPr/>
          </p:nvSpPr>
          <p:spPr>
            <a:xfrm>
              <a:off x="761768" y="2871148"/>
              <a:ext cx="2892304" cy="136815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sz="2400" dirty="0">
                  <a:latin typeface="Times New Roman" pitchFamily="18" charset="0"/>
                  <a:cs typeface="Times New Roman" pitchFamily="18" charset="0"/>
                </a:rPr>
                <a:t>surface de parcelles </a:t>
              </a:r>
              <a:r>
                <a:rPr lang="fr-FR" sz="2400" b="1" dirty="0" smtClean="0">
                  <a:latin typeface="Times New Roman" pitchFamily="18" charset="0"/>
                  <a:cs typeface="Times New Roman" pitchFamily="18" charset="0"/>
                </a:rPr>
                <a:t>privées</a:t>
              </a:r>
              <a:r>
                <a:rPr lang="fr-FR" sz="2400" dirty="0" smtClean="0">
                  <a:latin typeface="Times New Roman" pitchFamily="18" charset="0"/>
                  <a:cs typeface="Times New Roman" pitchFamily="18" charset="0"/>
                </a:rPr>
                <a:t> </a:t>
              </a:r>
              <a:r>
                <a:rPr lang="fr-FR" sz="2400" dirty="0">
                  <a:latin typeface="Times New Roman" pitchFamily="18" charset="0"/>
                  <a:cs typeface="Times New Roman" pitchFamily="18" charset="0"/>
                </a:rPr>
                <a:t>disponibles </a:t>
              </a:r>
            </a:p>
          </p:txBody>
        </p:sp>
        <p:sp>
          <p:nvSpPr>
            <p:cNvPr id="13" name="Ellipse 12"/>
            <p:cNvSpPr/>
            <p:nvPr/>
          </p:nvSpPr>
          <p:spPr>
            <a:xfrm>
              <a:off x="2699792" y="3879260"/>
              <a:ext cx="3240360" cy="1728192"/>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r>
                <a:rPr lang="fr-FR" dirty="0" smtClean="0">
                  <a:latin typeface="Times New Roman" pitchFamily="18" charset="0"/>
                  <a:cs typeface="Times New Roman" pitchFamily="18" charset="0"/>
                </a:rPr>
                <a:t>Est-ce que </a:t>
              </a:r>
              <a:r>
                <a:rPr lang="fr-FR" sz="2000" b="1" dirty="0" smtClean="0">
                  <a:latin typeface="Times New Roman" pitchFamily="18" charset="0"/>
                  <a:cs typeface="Times New Roman" pitchFamily="18" charset="0"/>
                </a:rPr>
                <a:t>le foncier </a:t>
              </a:r>
              <a:r>
                <a:rPr lang="fr-FR" dirty="0" smtClean="0">
                  <a:latin typeface="Times New Roman" pitchFamily="18" charset="0"/>
                  <a:cs typeface="Times New Roman" pitchFamily="18" charset="0"/>
                </a:rPr>
                <a:t>disponible favorise ou freine un RU dans la zone d’étude?</a:t>
              </a:r>
              <a:endParaRPr lang="fr-FR" dirty="0">
                <a:latin typeface="Times New Roman" pitchFamily="18" charset="0"/>
                <a:cs typeface="Times New Roman" pitchFamily="18" charset="0"/>
              </a:endParaRPr>
            </a:p>
          </p:txBody>
        </p:sp>
        <p:sp>
          <p:nvSpPr>
            <p:cNvPr id="15" name="ZoneTexte 14"/>
            <p:cNvSpPr txBox="1"/>
            <p:nvPr/>
          </p:nvSpPr>
          <p:spPr>
            <a:xfrm>
              <a:off x="761768" y="5895484"/>
              <a:ext cx="4746336" cy="67710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fr-FR" dirty="0" smtClean="0">
                  <a:latin typeface="Times New Roman" pitchFamily="18" charset="0"/>
                  <a:cs typeface="Times New Roman" pitchFamily="18" charset="0"/>
                </a:rPr>
                <a:t>Pour répondre il faut </a:t>
              </a:r>
              <a:r>
                <a:rPr lang="fr-FR" sz="2000" b="1" dirty="0" smtClean="0">
                  <a:latin typeface="Times New Roman" pitchFamily="18" charset="0"/>
                  <a:cs typeface="Times New Roman" pitchFamily="18" charset="0"/>
                </a:rPr>
                <a:t>recenser</a:t>
              </a:r>
              <a:r>
                <a:rPr lang="fr-FR" dirty="0" smtClean="0">
                  <a:latin typeface="Times New Roman" pitchFamily="18" charset="0"/>
                  <a:cs typeface="Times New Roman" pitchFamily="18" charset="0"/>
                </a:rPr>
                <a:t> les parcelles disponible dans le périmètre d’étude  </a:t>
              </a:r>
              <a:endParaRPr lang="fr-FR" dirty="0">
                <a:latin typeface="Times New Roman" pitchFamily="18" charset="0"/>
                <a:cs typeface="Times New Roman" pitchFamily="18" charset="0"/>
              </a:endParaRPr>
            </a:p>
          </p:txBody>
        </p:sp>
      </p:grpSp>
      <p:sp>
        <p:nvSpPr>
          <p:cNvPr id="17" name="Rectangle 16"/>
          <p:cNvSpPr/>
          <p:nvPr/>
        </p:nvSpPr>
        <p:spPr>
          <a:xfrm>
            <a:off x="221115" y="288568"/>
            <a:ext cx="7004866" cy="369332"/>
          </a:xfrm>
          <a:prstGeom prst="rect">
            <a:avLst/>
          </a:prstGeom>
        </p:spPr>
        <p:txBody>
          <a:bodyPr wrap="none">
            <a:spAutoFit/>
          </a:bodyPr>
          <a:lstStyle/>
          <a:p>
            <a:r>
              <a:rPr lang="fr-FR" b="1" dirty="0" smtClean="0">
                <a:latin typeface="Times New Roman"/>
                <a:ea typeface="Calibri"/>
              </a:rPr>
              <a:t>2- INTEGRALE DE SURFACE DES PARCELLES DISPONIBLES</a:t>
            </a:r>
            <a:r>
              <a:rPr lang="fr-FR" b="1" dirty="0">
                <a:latin typeface="Times New Roman"/>
                <a:ea typeface="Calibri"/>
              </a:rPr>
              <a:t> :</a:t>
            </a:r>
            <a:endParaRPr lang="fr-FR" dirty="0"/>
          </a:p>
        </p:txBody>
      </p:sp>
      <p:sp>
        <p:nvSpPr>
          <p:cNvPr id="10" name="ZoneTexte 9"/>
          <p:cNvSpPr txBox="1"/>
          <p:nvPr/>
        </p:nvSpPr>
        <p:spPr>
          <a:xfrm rot="16200000">
            <a:off x="7243617" y="789282"/>
            <a:ext cx="2767732" cy="707886"/>
          </a:xfrm>
          <a:prstGeom prst="rect">
            <a:avLst/>
          </a:prstGeom>
          <a:noFill/>
        </p:spPr>
        <p:txBody>
          <a:bodyPr wrap="square" rtlCol="0">
            <a:spAutoFit/>
          </a:bodyPr>
          <a:lstStyle/>
          <a:p>
            <a:pPr algn="ctr"/>
            <a:r>
              <a:rPr lang="fr-FR" sz="4000" b="1" dirty="0" smtClean="0">
                <a:solidFill>
                  <a:schemeClr val="bg1"/>
                </a:solidFill>
              </a:rPr>
              <a:t>FONCIER</a:t>
            </a:r>
            <a:endParaRPr lang="fr-FR" sz="4000" b="1" dirty="0">
              <a:solidFill>
                <a:schemeClr val="bg1"/>
              </a:solidFill>
            </a:endParaRPr>
          </a:p>
        </p:txBody>
      </p:sp>
    </p:spTree>
    <p:extLst>
      <p:ext uri="{BB962C8B-B14F-4D97-AF65-F5344CB8AC3E}">
        <p14:creationId xmlns:p14="http://schemas.microsoft.com/office/powerpoint/2010/main" val="52024511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1797225308"/>
              </p:ext>
            </p:extLst>
          </p:nvPr>
        </p:nvGraphicFramePr>
        <p:xfrm>
          <a:off x="107504" y="357895"/>
          <a:ext cx="5880100" cy="1827435"/>
        </p:xfrm>
        <a:graphic>
          <a:graphicData uri="http://schemas.openxmlformats.org/drawingml/2006/table">
            <a:tbl>
              <a:tblPr firstRow="1" firstCol="1" bandRow="1">
                <a:tableStyleId>{5C22544A-7EE6-4342-B048-85BDC9FD1C3A}</a:tableStyleId>
              </a:tblPr>
              <a:tblGrid>
                <a:gridCol w="1008112"/>
                <a:gridCol w="792088"/>
                <a:gridCol w="1368152"/>
                <a:gridCol w="1152128"/>
                <a:gridCol w="737295"/>
                <a:gridCol w="822325"/>
              </a:tblGrid>
              <a:tr h="0">
                <a:tc>
                  <a:txBody>
                    <a:bodyPr/>
                    <a:lstStyle/>
                    <a:p>
                      <a:pPr algn="ctr">
                        <a:lnSpc>
                          <a:spcPct val="150000"/>
                        </a:lnSpc>
                        <a:spcAft>
                          <a:spcPts val="0"/>
                        </a:spcAft>
                      </a:pPr>
                      <a:r>
                        <a:rPr lang="fr-FR" sz="900" dirty="0" smtClean="0">
                          <a:effectLst/>
                        </a:rPr>
                        <a:t>Propriété</a:t>
                      </a:r>
                      <a:endParaRPr lang="fr-FR" sz="800" dirty="0">
                        <a:effectLst/>
                        <a:latin typeface="Calibri"/>
                        <a:cs typeface="Arial"/>
                      </a:endParaRPr>
                    </a:p>
                  </a:txBody>
                  <a:tcPr marL="68580" marR="68580" marT="0" marB="0" anchor="ctr"/>
                </a:tc>
                <a:tc>
                  <a:txBody>
                    <a:bodyPr/>
                    <a:lstStyle/>
                    <a:p>
                      <a:pPr algn="ctr">
                        <a:lnSpc>
                          <a:spcPct val="150000"/>
                        </a:lnSpc>
                        <a:spcAft>
                          <a:spcPts val="0"/>
                        </a:spcAft>
                      </a:pPr>
                      <a:r>
                        <a:rPr lang="fr-FR" sz="900">
                          <a:effectLst/>
                        </a:rPr>
                        <a:t>Parcelles </a:t>
                      </a:r>
                      <a:endParaRPr lang="fr-FR" sz="800">
                        <a:effectLst/>
                      </a:endParaRPr>
                    </a:p>
                    <a:p>
                      <a:pPr algn="ctr">
                        <a:lnSpc>
                          <a:spcPct val="150000"/>
                        </a:lnSpc>
                        <a:spcAft>
                          <a:spcPts val="0"/>
                        </a:spcAft>
                      </a:pPr>
                      <a:r>
                        <a:rPr lang="fr-FR" sz="900">
                          <a:effectLst/>
                        </a:rPr>
                        <a:t>S&lt;300m²</a:t>
                      </a:r>
                      <a:endParaRPr lang="fr-FR" sz="800">
                        <a:effectLst/>
                        <a:latin typeface="Calibri"/>
                        <a:cs typeface="Arial"/>
                      </a:endParaRPr>
                    </a:p>
                  </a:txBody>
                  <a:tcPr marL="68580" marR="68580" marT="0" marB="0" anchor="ctr"/>
                </a:tc>
                <a:tc>
                  <a:txBody>
                    <a:bodyPr/>
                    <a:lstStyle/>
                    <a:p>
                      <a:pPr algn="ctr">
                        <a:lnSpc>
                          <a:spcPct val="150000"/>
                        </a:lnSpc>
                        <a:spcAft>
                          <a:spcPts val="0"/>
                        </a:spcAft>
                      </a:pPr>
                      <a:r>
                        <a:rPr lang="fr-FR" sz="900" dirty="0">
                          <a:effectLst/>
                        </a:rPr>
                        <a:t>Parcelles </a:t>
                      </a:r>
                      <a:endParaRPr lang="fr-FR" sz="800" dirty="0">
                        <a:effectLst/>
                      </a:endParaRPr>
                    </a:p>
                    <a:p>
                      <a:pPr algn="ctr">
                        <a:lnSpc>
                          <a:spcPct val="150000"/>
                        </a:lnSpc>
                        <a:spcAft>
                          <a:spcPts val="0"/>
                        </a:spcAft>
                      </a:pPr>
                      <a:r>
                        <a:rPr lang="fr-FR" sz="900" dirty="0">
                          <a:effectLst/>
                        </a:rPr>
                        <a:t>300m²&lt;S&lt;600m²</a:t>
                      </a:r>
                      <a:endParaRPr lang="fr-FR" sz="800" dirty="0">
                        <a:effectLst/>
                        <a:latin typeface="Calibri"/>
                        <a:cs typeface="Arial"/>
                      </a:endParaRPr>
                    </a:p>
                  </a:txBody>
                  <a:tcPr marL="68580" marR="68580" marT="0" marB="0" anchor="ctr"/>
                </a:tc>
                <a:tc>
                  <a:txBody>
                    <a:bodyPr/>
                    <a:lstStyle/>
                    <a:p>
                      <a:pPr algn="ctr">
                        <a:lnSpc>
                          <a:spcPct val="150000"/>
                        </a:lnSpc>
                        <a:spcAft>
                          <a:spcPts val="0"/>
                        </a:spcAft>
                      </a:pPr>
                      <a:r>
                        <a:rPr lang="fr-FR" sz="900">
                          <a:effectLst/>
                        </a:rPr>
                        <a:t>Parcelles 600m²&lt;S&lt;1000m²</a:t>
                      </a:r>
                      <a:endParaRPr lang="fr-FR" sz="800">
                        <a:effectLst/>
                        <a:latin typeface="Calibri"/>
                        <a:cs typeface="Arial"/>
                      </a:endParaRPr>
                    </a:p>
                  </a:txBody>
                  <a:tcPr marL="68580" marR="68580" marT="0" marB="0" anchor="ctr"/>
                </a:tc>
                <a:tc>
                  <a:txBody>
                    <a:bodyPr/>
                    <a:lstStyle/>
                    <a:p>
                      <a:pPr algn="ctr">
                        <a:lnSpc>
                          <a:spcPct val="150000"/>
                        </a:lnSpc>
                        <a:spcAft>
                          <a:spcPts val="0"/>
                        </a:spcAft>
                      </a:pPr>
                      <a:r>
                        <a:rPr lang="fr-FR" sz="900">
                          <a:effectLst/>
                        </a:rPr>
                        <a:t>Parcelles</a:t>
                      </a:r>
                      <a:endParaRPr lang="fr-FR" sz="800">
                        <a:effectLst/>
                      </a:endParaRPr>
                    </a:p>
                    <a:p>
                      <a:pPr algn="ctr">
                        <a:lnSpc>
                          <a:spcPct val="150000"/>
                        </a:lnSpc>
                        <a:spcAft>
                          <a:spcPts val="0"/>
                        </a:spcAft>
                      </a:pPr>
                      <a:r>
                        <a:rPr lang="fr-FR" sz="900">
                          <a:effectLst/>
                        </a:rPr>
                        <a:t>S≥1000m²</a:t>
                      </a:r>
                      <a:endParaRPr lang="fr-FR" sz="800">
                        <a:effectLst/>
                        <a:latin typeface="Calibri"/>
                        <a:cs typeface="Arial"/>
                      </a:endParaRPr>
                    </a:p>
                  </a:txBody>
                  <a:tcPr marL="68580" marR="68580" marT="0" marB="0" anchor="ctr"/>
                </a:tc>
                <a:tc>
                  <a:txBody>
                    <a:bodyPr/>
                    <a:lstStyle/>
                    <a:p>
                      <a:pPr algn="ctr">
                        <a:lnSpc>
                          <a:spcPct val="150000"/>
                        </a:lnSpc>
                        <a:spcAft>
                          <a:spcPts val="0"/>
                        </a:spcAft>
                      </a:pPr>
                      <a:r>
                        <a:rPr lang="fr-FR" sz="900">
                          <a:effectLst/>
                        </a:rPr>
                        <a:t> </a:t>
                      </a:r>
                      <a:endParaRPr lang="fr-FR" sz="800">
                        <a:effectLst/>
                      </a:endParaRPr>
                    </a:p>
                    <a:p>
                      <a:pPr algn="ctr">
                        <a:lnSpc>
                          <a:spcPct val="150000"/>
                        </a:lnSpc>
                        <a:spcAft>
                          <a:spcPts val="0"/>
                        </a:spcAft>
                      </a:pPr>
                      <a:r>
                        <a:rPr lang="fr-FR" sz="900">
                          <a:effectLst/>
                        </a:rPr>
                        <a:t>  total de parcelles </a:t>
                      </a:r>
                      <a:endParaRPr lang="fr-FR" sz="800">
                        <a:effectLst/>
                      </a:endParaRPr>
                    </a:p>
                    <a:p>
                      <a:pPr algn="ctr">
                        <a:lnSpc>
                          <a:spcPct val="150000"/>
                        </a:lnSpc>
                        <a:spcAft>
                          <a:spcPts val="0"/>
                        </a:spcAft>
                      </a:pPr>
                      <a:r>
                        <a:rPr lang="fr-FR" sz="900">
                          <a:effectLst/>
                        </a:rPr>
                        <a:t> </a:t>
                      </a:r>
                      <a:endParaRPr lang="fr-FR" sz="800">
                        <a:effectLst/>
                        <a:latin typeface="Calibri"/>
                        <a:cs typeface="Arial"/>
                      </a:endParaRPr>
                    </a:p>
                  </a:txBody>
                  <a:tcPr marL="68580" marR="68580" marT="0" marB="0"/>
                </a:tc>
              </a:tr>
              <a:tr h="265065">
                <a:tc>
                  <a:txBody>
                    <a:bodyPr/>
                    <a:lstStyle/>
                    <a:p>
                      <a:pPr algn="ctr">
                        <a:lnSpc>
                          <a:spcPct val="150000"/>
                        </a:lnSpc>
                        <a:spcAft>
                          <a:spcPts val="0"/>
                        </a:spcAft>
                      </a:pPr>
                      <a:r>
                        <a:rPr lang="fr-FR" sz="900" dirty="0">
                          <a:effectLst/>
                        </a:rPr>
                        <a:t>Surface </a:t>
                      </a:r>
                      <a:endParaRPr lang="fr-FR" sz="800" dirty="0">
                        <a:effectLst/>
                        <a:latin typeface="Calibri"/>
                        <a:cs typeface="Arial"/>
                      </a:endParaRPr>
                    </a:p>
                  </a:txBody>
                  <a:tcPr marL="68580" marR="68580" marT="0" marB="0" anchor="ctr"/>
                </a:tc>
                <a:tc>
                  <a:txBody>
                    <a:bodyPr/>
                    <a:lstStyle/>
                    <a:p>
                      <a:pPr algn="ctr">
                        <a:lnSpc>
                          <a:spcPct val="150000"/>
                        </a:lnSpc>
                        <a:spcAft>
                          <a:spcPts val="0"/>
                        </a:spcAft>
                      </a:pPr>
                      <a:r>
                        <a:rPr lang="fr-FR" sz="900" dirty="0">
                          <a:effectLst/>
                        </a:rPr>
                        <a:t>74 907</a:t>
                      </a:r>
                      <a:endParaRPr lang="fr-FR" sz="800" dirty="0">
                        <a:effectLst/>
                        <a:latin typeface="Calibri"/>
                        <a:cs typeface="Arial"/>
                      </a:endParaRPr>
                    </a:p>
                  </a:txBody>
                  <a:tcPr marL="68580" marR="68580" marT="0" marB="0" anchor="ctr"/>
                </a:tc>
                <a:tc>
                  <a:txBody>
                    <a:bodyPr/>
                    <a:lstStyle/>
                    <a:p>
                      <a:pPr algn="ctr">
                        <a:lnSpc>
                          <a:spcPct val="150000"/>
                        </a:lnSpc>
                        <a:spcAft>
                          <a:spcPts val="0"/>
                        </a:spcAft>
                      </a:pPr>
                      <a:r>
                        <a:rPr lang="fr-FR" sz="900" dirty="0">
                          <a:effectLst/>
                        </a:rPr>
                        <a:t>33 821</a:t>
                      </a:r>
                      <a:endParaRPr lang="fr-FR" sz="800" dirty="0">
                        <a:effectLst/>
                        <a:latin typeface="Calibri"/>
                        <a:cs typeface="Arial"/>
                      </a:endParaRPr>
                    </a:p>
                  </a:txBody>
                  <a:tcPr marL="68580" marR="68580" marT="0" marB="0" anchor="ctr"/>
                </a:tc>
                <a:tc>
                  <a:txBody>
                    <a:bodyPr/>
                    <a:lstStyle/>
                    <a:p>
                      <a:pPr algn="ctr">
                        <a:lnSpc>
                          <a:spcPct val="150000"/>
                        </a:lnSpc>
                        <a:spcAft>
                          <a:spcPts val="0"/>
                        </a:spcAft>
                      </a:pPr>
                      <a:r>
                        <a:rPr lang="fr-FR" sz="900" dirty="0">
                          <a:effectLst/>
                        </a:rPr>
                        <a:t>12 971</a:t>
                      </a:r>
                      <a:endParaRPr lang="fr-FR" sz="800" dirty="0">
                        <a:effectLst/>
                        <a:latin typeface="Calibri"/>
                        <a:cs typeface="Arial"/>
                      </a:endParaRPr>
                    </a:p>
                  </a:txBody>
                  <a:tcPr marL="68580" marR="68580" marT="0" marB="0" anchor="ctr"/>
                </a:tc>
                <a:tc>
                  <a:txBody>
                    <a:bodyPr/>
                    <a:lstStyle/>
                    <a:p>
                      <a:pPr algn="ctr">
                        <a:lnSpc>
                          <a:spcPct val="150000"/>
                        </a:lnSpc>
                        <a:spcAft>
                          <a:spcPts val="0"/>
                        </a:spcAft>
                      </a:pPr>
                      <a:r>
                        <a:rPr lang="fr-FR" sz="900" dirty="0">
                          <a:effectLst/>
                        </a:rPr>
                        <a:t>27 815</a:t>
                      </a:r>
                      <a:endParaRPr lang="fr-FR" sz="800" dirty="0">
                        <a:effectLst/>
                        <a:latin typeface="Calibri"/>
                        <a:cs typeface="Arial"/>
                      </a:endParaRPr>
                    </a:p>
                  </a:txBody>
                  <a:tcPr marL="68580" marR="68580" marT="0" marB="0" anchor="ctr"/>
                </a:tc>
                <a:tc>
                  <a:txBody>
                    <a:bodyPr/>
                    <a:lstStyle/>
                    <a:p>
                      <a:pPr algn="ctr">
                        <a:lnSpc>
                          <a:spcPct val="150000"/>
                        </a:lnSpc>
                        <a:spcAft>
                          <a:spcPts val="0"/>
                        </a:spcAft>
                      </a:pPr>
                      <a:r>
                        <a:rPr lang="fr-FR" sz="900" dirty="0">
                          <a:effectLst/>
                        </a:rPr>
                        <a:t>149 514</a:t>
                      </a:r>
                      <a:endParaRPr lang="fr-FR" sz="800" dirty="0">
                        <a:effectLst/>
                        <a:latin typeface="Calibri"/>
                        <a:cs typeface="Arial"/>
                      </a:endParaRPr>
                    </a:p>
                  </a:txBody>
                  <a:tcPr marL="68580" marR="68580" marT="0" marB="0"/>
                </a:tc>
              </a:tr>
              <a:tr h="265065">
                <a:tc>
                  <a:txBody>
                    <a:bodyPr/>
                    <a:lstStyle/>
                    <a:p>
                      <a:pPr algn="ctr">
                        <a:lnSpc>
                          <a:spcPct val="150000"/>
                        </a:lnSpc>
                        <a:spcAft>
                          <a:spcPts val="0"/>
                        </a:spcAft>
                      </a:pPr>
                      <a:r>
                        <a:rPr lang="fr-FR" sz="900" dirty="0">
                          <a:effectLst/>
                        </a:rPr>
                        <a:t>Nombre</a:t>
                      </a:r>
                      <a:endParaRPr lang="fr-FR" sz="800" dirty="0">
                        <a:effectLst/>
                        <a:latin typeface="Calibri"/>
                        <a:cs typeface="Arial"/>
                      </a:endParaRPr>
                    </a:p>
                  </a:txBody>
                  <a:tcPr marL="68580" marR="68580" marT="0" marB="0" anchor="ctr"/>
                </a:tc>
                <a:tc>
                  <a:txBody>
                    <a:bodyPr/>
                    <a:lstStyle/>
                    <a:p>
                      <a:pPr algn="ctr">
                        <a:lnSpc>
                          <a:spcPct val="150000"/>
                        </a:lnSpc>
                        <a:spcAft>
                          <a:spcPts val="0"/>
                        </a:spcAft>
                      </a:pPr>
                      <a:r>
                        <a:rPr lang="fr-FR" sz="900">
                          <a:effectLst/>
                        </a:rPr>
                        <a:t>402</a:t>
                      </a:r>
                      <a:endParaRPr lang="fr-FR" sz="800">
                        <a:effectLst/>
                        <a:latin typeface="Calibri"/>
                        <a:cs typeface="Arial"/>
                      </a:endParaRPr>
                    </a:p>
                  </a:txBody>
                  <a:tcPr marL="68580" marR="68580" marT="0" marB="0" anchor="ctr"/>
                </a:tc>
                <a:tc>
                  <a:txBody>
                    <a:bodyPr/>
                    <a:lstStyle/>
                    <a:p>
                      <a:pPr algn="ctr">
                        <a:lnSpc>
                          <a:spcPct val="150000"/>
                        </a:lnSpc>
                        <a:spcAft>
                          <a:spcPts val="0"/>
                        </a:spcAft>
                      </a:pPr>
                      <a:r>
                        <a:rPr lang="fr-FR" sz="900">
                          <a:effectLst/>
                        </a:rPr>
                        <a:t>67</a:t>
                      </a:r>
                      <a:endParaRPr lang="fr-FR" sz="800">
                        <a:effectLst/>
                        <a:latin typeface="Calibri"/>
                        <a:cs typeface="Arial"/>
                      </a:endParaRPr>
                    </a:p>
                  </a:txBody>
                  <a:tcPr marL="68580" marR="68580" marT="0" marB="0" anchor="ctr"/>
                </a:tc>
                <a:tc>
                  <a:txBody>
                    <a:bodyPr/>
                    <a:lstStyle/>
                    <a:p>
                      <a:pPr algn="ctr">
                        <a:lnSpc>
                          <a:spcPct val="150000"/>
                        </a:lnSpc>
                        <a:spcAft>
                          <a:spcPts val="0"/>
                        </a:spcAft>
                      </a:pPr>
                      <a:r>
                        <a:rPr lang="fr-FR" sz="900" dirty="0">
                          <a:effectLst/>
                        </a:rPr>
                        <a:t>21</a:t>
                      </a:r>
                      <a:endParaRPr lang="fr-FR" sz="800" dirty="0">
                        <a:effectLst/>
                        <a:latin typeface="Calibri"/>
                        <a:cs typeface="Arial"/>
                      </a:endParaRPr>
                    </a:p>
                  </a:txBody>
                  <a:tcPr marL="68580" marR="68580" marT="0" marB="0" anchor="ctr"/>
                </a:tc>
                <a:tc>
                  <a:txBody>
                    <a:bodyPr/>
                    <a:lstStyle/>
                    <a:p>
                      <a:pPr algn="ctr">
                        <a:lnSpc>
                          <a:spcPct val="150000"/>
                        </a:lnSpc>
                        <a:spcAft>
                          <a:spcPts val="0"/>
                        </a:spcAft>
                      </a:pPr>
                      <a:r>
                        <a:rPr lang="fr-FR" sz="900" dirty="0">
                          <a:effectLst/>
                        </a:rPr>
                        <a:t>16</a:t>
                      </a:r>
                      <a:endParaRPr lang="fr-FR" sz="800" dirty="0">
                        <a:effectLst/>
                        <a:latin typeface="Calibri"/>
                        <a:cs typeface="Arial"/>
                      </a:endParaRPr>
                    </a:p>
                  </a:txBody>
                  <a:tcPr marL="68580" marR="68580" marT="0" marB="0" anchor="ctr"/>
                </a:tc>
                <a:tc>
                  <a:txBody>
                    <a:bodyPr/>
                    <a:lstStyle/>
                    <a:p>
                      <a:pPr algn="ctr">
                        <a:lnSpc>
                          <a:spcPct val="150000"/>
                        </a:lnSpc>
                        <a:spcAft>
                          <a:spcPts val="0"/>
                        </a:spcAft>
                      </a:pPr>
                      <a:r>
                        <a:rPr lang="fr-FR" sz="900" dirty="0">
                          <a:effectLst/>
                        </a:rPr>
                        <a:t>506</a:t>
                      </a:r>
                      <a:endParaRPr lang="fr-FR" sz="800" dirty="0">
                        <a:effectLst/>
                        <a:latin typeface="Calibri"/>
                        <a:cs typeface="Arial"/>
                      </a:endParaRPr>
                    </a:p>
                  </a:txBody>
                  <a:tcPr marL="68580" marR="68580" marT="0" marB="0"/>
                </a:tc>
              </a:tr>
              <a:tr h="474345">
                <a:tc>
                  <a:txBody>
                    <a:bodyPr/>
                    <a:lstStyle/>
                    <a:p>
                      <a:pPr algn="ctr">
                        <a:lnSpc>
                          <a:spcPct val="150000"/>
                        </a:lnSpc>
                        <a:spcAft>
                          <a:spcPts val="0"/>
                        </a:spcAft>
                      </a:pPr>
                      <a:r>
                        <a:rPr lang="fr-FR" sz="900" dirty="0">
                          <a:effectLst/>
                        </a:rPr>
                        <a:t>Taux total %</a:t>
                      </a:r>
                      <a:endParaRPr lang="fr-FR" sz="800" dirty="0">
                        <a:effectLst/>
                        <a:latin typeface="Calibri"/>
                        <a:cs typeface="Arial"/>
                      </a:endParaRPr>
                    </a:p>
                  </a:txBody>
                  <a:tcPr marL="68580" marR="68580" marT="0" marB="0" anchor="ctr"/>
                </a:tc>
                <a:tc>
                  <a:txBody>
                    <a:bodyPr/>
                    <a:lstStyle/>
                    <a:p>
                      <a:pPr algn="ctr">
                        <a:lnSpc>
                          <a:spcPct val="150000"/>
                        </a:lnSpc>
                        <a:spcAft>
                          <a:spcPts val="0"/>
                        </a:spcAft>
                      </a:pPr>
                      <a:r>
                        <a:rPr lang="fr-FR" sz="900" dirty="0">
                          <a:effectLst/>
                        </a:rPr>
                        <a:t>80,08</a:t>
                      </a:r>
                      <a:endParaRPr lang="fr-FR" sz="800" dirty="0">
                        <a:effectLst/>
                        <a:latin typeface="Calibri"/>
                        <a:cs typeface="Arial"/>
                      </a:endParaRPr>
                    </a:p>
                  </a:txBody>
                  <a:tcPr marL="68580" marR="68580" marT="0" marB="0" anchor="ctr"/>
                </a:tc>
                <a:tc>
                  <a:txBody>
                    <a:bodyPr/>
                    <a:lstStyle/>
                    <a:p>
                      <a:pPr algn="ctr">
                        <a:lnSpc>
                          <a:spcPct val="150000"/>
                        </a:lnSpc>
                        <a:spcAft>
                          <a:spcPts val="0"/>
                        </a:spcAft>
                      </a:pPr>
                      <a:r>
                        <a:rPr lang="fr-FR" sz="900" dirty="0">
                          <a:effectLst/>
                        </a:rPr>
                        <a:t>13.43</a:t>
                      </a:r>
                      <a:endParaRPr lang="fr-FR" sz="800" dirty="0">
                        <a:effectLst/>
                        <a:latin typeface="Calibri"/>
                        <a:cs typeface="Arial"/>
                      </a:endParaRPr>
                    </a:p>
                  </a:txBody>
                  <a:tcPr marL="68580" marR="68580" marT="0" marB="0" anchor="ctr"/>
                </a:tc>
                <a:tc>
                  <a:txBody>
                    <a:bodyPr/>
                    <a:lstStyle/>
                    <a:p>
                      <a:pPr algn="ctr">
                        <a:lnSpc>
                          <a:spcPct val="150000"/>
                        </a:lnSpc>
                        <a:spcAft>
                          <a:spcPts val="0"/>
                        </a:spcAft>
                      </a:pPr>
                      <a:r>
                        <a:rPr lang="fr-FR" sz="900">
                          <a:effectLst/>
                        </a:rPr>
                        <a:t>4.18</a:t>
                      </a:r>
                      <a:endParaRPr lang="fr-FR" sz="800">
                        <a:effectLst/>
                        <a:latin typeface="Calibri"/>
                        <a:cs typeface="Arial"/>
                      </a:endParaRPr>
                    </a:p>
                  </a:txBody>
                  <a:tcPr marL="68580" marR="68580" marT="0" marB="0" anchor="ctr"/>
                </a:tc>
                <a:tc>
                  <a:txBody>
                    <a:bodyPr/>
                    <a:lstStyle/>
                    <a:p>
                      <a:pPr algn="ctr">
                        <a:lnSpc>
                          <a:spcPct val="150000"/>
                        </a:lnSpc>
                        <a:spcAft>
                          <a:spcPts val="0"/>
                        </a:spcAft>
                      </a:pPr>
                      <a:r>
                        <a:rPr lang="fr-FR" sz="900">
                          <a:effectLst/>
                        </a:rPr>
                        <a:t>2.31</a:t>
                      </a:r>
                      <a:endParaRPr lang="fr-FR" sz="800">
                        <a:effectLst/>
                        <a:latin typeface="Calibri"/>
                        <a:cs typeface="Arial"/>
                      </a:endParaRPr>
                    </a:p>
                  </a:txBody>
                  <a:tcPr marL="68580" marR="68580" marT="0" marB="0" anchor="ctr"/>
                </a:tc>
                <a:tc>
                  <a:txBody>
                    <a:bodyPr/>
                    <a:lstStyle/>
                    <a:p>
                      <a:pPr algn="ctr">
                        <a:lnSpc>
                          <a:spcPct val="150000"/>
                        </a:lnSpc>
                        <a:spcAft>
                          <a:spcPts val="0"/>
                        </a:spcAft>
                      </a:pPr>
                      <a:r>
                        <a:rPr lang="fr-FR" sz="900" dirty="0">
                          <a:effectLst/>
                        </a:rPr>
                        <a:t> </a:t>
                      </a:r>
                      <a:endParaRPr lang="fr-FR" sz="800" dirty="0">
                        <a:effectLst/>
                      </a:endParaRPr>
                    </a:p>
                    <a:p>
                      <a:pPr algn="ctr">
                        <a:lnSpc>
                          <a:spcPct val="150000"/>
                        </a:lnSpc>
                        <a:spcAft>
                          <a:spcPts val="0"/>
                        </a:spcAft>
                      </a:pPr>
                      <a:r>
                        <a:rPr lang="fr-FR" sz="900" dirty="0">
                          <a:effectLst/>
                        </a:rPr>
                        <a:t>100</a:t>
                      </a:r>
                      <a:endParaRPr lang="fr-FR" sz="800" dirty="0">
                        <a:effectLst/>
                        <a:latin typeface="Calibri"/>
                        <a:cs typeface="Arial"/>
                      </a:endParaRPr>
                    </a:p>
                  </a:txBody>
                  <a:tcPr marL="68580" marR="68580" marT="0" marB="0" anchor="ctr"/>
                </a:tc>
              </a:tr>
            </a:tbl>
          </a:graphicData>
        </a:graphic>
      </p:graphicFrame>
      <p:pic>
        <p:nvPicPr>
          <p:cNvPr id="6" name="Image 5"/>
          <p:cNvPicPr/>
          <p:nvPr/>
        </p:nvPicPr>
        <p:blipFill>
          <a:blip r:embed="rId2">
            <a:extLst>
              <a:ext uri="{28A0092B-C50C-407E-A947-70E740481C1C}">
                <a14:useLocalDpi xmlns:a14="http://schemas.microsoft.com/office/drawing/2010/main" val="0"/>
              </a:ext>
            </a:extLst>
          </a:blip>
          <a:stretch>
            <a:fillRect/>
          </a:stretch>
        </p:blipFill>
        <p:spPr>
          <a:xfrm rot="16200000">
            <a:off x="5054048" y="1068479"/>
            <a:ext cx="4176463" cy="2204257"/>
          </a:xfrm>
          <a:prstGeom prst="rect">
            <a:avLst/>
          </a:prstGeom>
        </p:spPr>
      </p:pic>
      <p:sp>
        <p:nvSpPr>
          <p:cNvPr id="5" name="Rectangle 1"/>
          <p:cNvSpPr>
            <a:spLocks noChangeArrowheads="1"/>
          </p:cNvSpPr>
          <p:nvPr/>
        </p:nvSpPr>
        <p:spPr bwMode="auto">
          <a:xfrm>
            <a:off x="611560" y="82376"/>
            <a:ext cx="4270656"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4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Intégrales de surface de parcelles </a:t>
            </a:r>
            <a:r>
              <a:rPr kumimoji="0" lang="fr-FR" sz="1400" b="1" i="0"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privées</a:t>
            </a:r>
            <a:r>
              <a:rPr kumimoji="0" lang="fr-FR" sz="14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disponibles </a:t>
            </a:r>
            <a:endParaRPr kumimoji="0" lang="fr-FR" sz="2000" b="1" i="0" u="sng"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8" name="Image 7"/>
          <p:cNvPicPr/>
          <p:nvPr/>
        </p:nvPicPr>
        <p:blipFill>
          <a:blip r:embed="rId3">
            <a:extLst>
              <a:ext uri="{28A0092B-C50C-407E-A947-70E740481C1C}">
                <a14:useLocalDpi xmlns:a14="http://schemas.microsoft.com/office/drawing/2010/main" val="0"/>
              </a:ext>
            </a:extLst>
          </a:blip>
          <a:stretch>
            <a:fillRect/>
          </a:stretch>
        </p:blipFill>
        <p:spPr>
          <a:xfrm rot="16200000">
            <a:off x="-922137" y="3297006"/>
            <a:ext cx="4401611" cy="2505359"/>
          </a:xfrm>
          <a:prstGeom prst="rect">
            <a:avLst/>
          </a:prstGeom>
        </p:spPr>
      </p:pic>
      <p:pic>
        <p:nvPicPr>
          <p:cNvPr id="10" name="Image 9"/>
          <p:cNvPicPr/>
          <p:nvPr/>
        </p:nvPicPr>
        <p:blipFill>
          <a:blip r:embed="rId4" cstate="print">
            <a:extLst>
              <a:ext uri="{28A0092B-C50C-407E-A947-70E740481C1C}">
                <a14:useLocalDpi xmlns:a14="http://schemas.microsoft.com/office/drawing/2010/main" val="0"/>
              </a:ext>
            </a:extLst>
          </a:blip>
          <a:stretch>
            <a:fillRect/>
          </a:stretch>
        </p:blipFill>
        <p:spPr>
          <a:xfrm>
            <a:off x="3079032" y="2827267"/>
            <a:ext cx="2674822" cy="1296145"/>
          </a:xfrm>
          <a:prstGeom prst="rect">
            <a:avLst/>
          </a:prstGeom>
        </p:spPr>
      </p:pic>
      <p:sp>
        <p:nvSpPr>
          <p:cNvPr id="12" name="Rectangle 1"/>
          <p:cNvSpPr>
            <a:spLocks noChangeArrowheads="1"/>
          </p:cNvSpPr>
          <p:nvPr/>
        </p:nvSpPr>
        <p:spPr bwMode="auto">
          <a:xfrm>
            <a:off x="3131840" y="4399285"/>
            <a:ext cx="4408515" cy="615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4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Intégrales de surface de parcelles </a:t>
            </a:r>
            <a:r>
              <a:rPr kumimoji="0" lang="fr-FR" sz="1400" b="1" i="0" u="sng"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étatiques</a:t>
            </a:r>
            <a:r>
              <a:rPr kumimoji="0" lang="fr-FR" sz="14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disponibles </a:t>
            </a:r>
            <a:endParaRPr kumimoji="0" lang="fr-FR" sz="1200" b="1" i="0" u="sng"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2000" b="1" i="0" u="sng"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5" name="Ellipse 14"/>
          <p:cNvSpPr/>
          <p:nvPr/>
        </p:nvSpPr>
        <p:spPr>
          <a:xfrm>
            <a:off x="5237030" y="1070484"/>
            <a:ext cx="720081" cy="648302"/>
          </a:xfrm>
          <a:prstGeom prst="ellipse">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13" name="ZoneTexte 12"/>
          <p:cNvSpPr txBox="1"/>
          <p:nvPr/>
        </p:nvSpPr>
        <p:spPr>
          <a:xfrm rot="16200000">
            <a:off x="7243617" y="789282"/>
            <a:ext cx="2767732" cy="707886"/>
          </a:xfrm>
          <a:prstGeom prst="rect">
            <a:avLst/>
          </a:prstGeom>
          <a:noFill/>
        </p:spPr>
        <p:txBody>
          <a:bodyPr wrap="square" rtlCol="0">
            <a:spAutoFit/>
          </a:bodyPr>
          <a:lstStyle/>
          <a:p>
            <a:pPr algn="ctr"/>
            <a:r>
              <a:rPr lang="fr-FR" sz="4000" b="1" dirty="0" smtClean="0">
                <a:solidFill>
                  <a:schemeClr val="bg1"/>
                </a:solidFill>
              </a:rPr>
              <a:t>FONCIER</a:t>
            </a:r>
            <a:endParaRPr lang="fr-FR" sz="4000" b="1" dirty="0">
              <a:solidFill>
                <a:schemeClr val="bg1"/>
              </a:solidFill>
            </a:endParaRPr>
          </a:p>
        </p:txBody>
      </p:sp>
      <p:sp>
        <p:nvSpPr>
          <p:cNvPr id="19" name="Ellipse 18"/>
          <p:cNvSpPr/>
          <p:nvPr/>
        </p:nvSpPr>
        <p:spPr>
          <a:xfrm>
            <a:off x="1115616" y="1394635"/>
            <a:ext cx="720081" cy="775972"/>
          </a:xfrm>
          <a:prstGeom prst="ellipse">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graphicFrame>
        <p:nvGraphicFramePr>
          <p:cNvPr id="3" name="Tableau 2"/>
          <p:cNvGraphicFramePr>
            <a:graphicFrameLocks noGrp="1"/>
          </p:cNvGraphicFramePr>
          <p:nvPr>
            <p:extLst>
              <p:ext uri="{D42A27DB-BD31-4B8C-83A1-F6EECF244321}">
                <p14:modId xmlns:p14="http://schemas.microsoft.com/office/powerpoint/2010/main" val="462743246"/>
              </p:ext>
            </p:extLst>
          </p:nvPr>
        </p:nvGraphicFramePr>
        <p:xfrm>
          <a:off x="2505358" y="4684904"/>
          <a:ext cx="6122126" cy="1828800"/>
        </p:xfrm>
        <a:graphic>
          <a:graphicData uri="http://schemas.openxmlformats.org/drawingml/2006/table">
            <a:tbl>
              <a:tblPr firstRow="1" firstCol="1" bandRow="1">
                <a:tableStyleId>{5C22544A-7EE6-4342-B048-85BDC9FD1C3A}</a:tableStyleId>
              </a:tblPr>
              <a:tblGrid>
                <a:gridCol w="954860"/>
                <a:gridCol w="808597"/>
                <a:gridCol w="1248769"/>
                <a:gridCol w="1396070"/>
                <a:gridCol w="955206"/>
                <a:gridCol w="758624"/>
              </a:tblGrid>
              <a:tr h="0">
                <a:tc>
                  <a:txBody>
                    <a:bodyPr/>
                    <a:lstStyle/>
                    <a:p>
                      <a:pPr algn="ctr">
                        <a:lnSpc>
                          <a:spcPct val="150000"/>
                        </a:lnSpc>
                        <a:spcAft>
                          <a:spcPts val="0"/>
                        </a:spcAft>
                      </a:pPr>
                      <a:r>
                        <a:rPr lang="fr-FR" sz="1000" dirty="0" smtClean="0">
                          <a:effectLst/>
                        </a:rPr>
                        <a:t>Propriété</a:t>
                      </a:r>
                      <a:endParaRPr lang="fr-FR" sz="900" dirty="0">
                        <a:effectLst/>
                        <a:latin typeface="Calibri"/>
                        <a:cs typeface="Arial"/>
                      </a:endParaRPr>
                    </a:p>
                  </a:txBody>
                  <a:tcPr marL="68580" marR="68580" marT="0" marB="0" anchor="ctr"/>
                </a:tc>
                <a:tc>
                  <a:txBody>
                    <a:bodyPr/>
                    <a:lstStyle/>
                    <a:p>
                      <a:pPr algn="ctr">
                        <a:lnSpc>
                          <a:spcPct val="150000"/>
                        </a:lnSpc>
                        <a:spcAft>
                          <a:spcPts val="0"/>
                        </a:spcAft>
                      </a:pPr>
                      <a:r>
                        <a:rPr lang="fr-FR" sz="1000">
                          <a:effectLst/>
                        </a:rPr>
                        <a:t>Parcelles </a:t>
                      </a:r>
                      <a:endParaRPr lang="fr-FR" sz="900">
                        <a:effectLst/>
                      </a:endParaRPr>
                    </a:p>
                    <a:p>
                      <a:pPr algn="ctr">
                        <a:lnSpc>
                          <a:spcPct val="150000"/>
                        </a:lnSpc>
                        <a:spcAft>
                          <a:spcPts val="0"/>
                        </a:spcAft>
                      </a:pPr>
                      <a:r>
                        <a:rPr lang="fr-FR" sz="1000">
                          <a:effectLst/>
                        </a:rPr>
                        <a:t>S&lt;300m²</a:t>
                      </a:r>
                      <a:endParaRPr lang="fr-FR" sz="900">
                        <a:effectLst/>
                        <a:latin typeface="Calibri"/>
                        <a:cs typeface="Arial"/>
                      </a:endParaRPr>
                    </a:p>
                  </a:txBody>
                  <a:tcPr marL="68580" marR="68580" marT="0" marB="0" anchor="ctr"/>
                </a:tc>
                <a:tc>
                  <a:txBody>
                    <a:bodyPr/>
                    <a:lstStyle/>
                    <a:p>
                      <a:pPr algn="ctr">
                        <a:lnSpc>
                          <a:spcPct val="150000"/>
                        </a:lnSpc>
                        <a:spcAft>
                          <a:spcPts val="0"/>
                        </a:spcAft>
                      </a:pPr>
                      <a:r>
                        <a:rPr lang="fr-FR" sz="1000">
                          <a:effectLst/>
                        </a:rPr>
                        <a:t>Parcelles </a:t>
                      </a:r>
                      <a:endParaRPr lang="fr-FR" sz="900">
                        <a:effectLst/>
                      </a:endParaRPr>
                    </a:p>
                    <a:p>
                      <a:pPr algn="ctr">
                        <a:lnSpc>
                          <a:spcPct val="150000"/>
                        </a:lnSpc>
                        <a:spcAft>
                          <a:spcPts val="0"/>
                        </a:spcAft>
                      </a:pPr>
                      <a:r>
                        <a:rPr lang="fr-FR" sz="1000">
                          <a:effectLst/>
                        </a:rPr>
                        <a:t>300m²&lt;S&lt;600m²</a:t>
                      </a:r>
                      <a:endParaRPr lang="fr-FR" sz="900">
                        <a:effectLst/>
                        <a:latin typeface="Calibri"/>
                        <a:cs typeface="Arial"/>
                      </a:endParaRPr>
                    </a:p>
                  </a:txBody>
                  <a:tcPr marL="68580" marR="68580" marT="0" marB="0" anchor="ctr"/>
                </a:tc>
                <a:tc>
                  <a:txBody>
                    <a:bodyPr/>
                    <a:lstStyle/>
                    <a:p>
                      <a:pPr algn="ctr">
                        <a:lnSpc>
                          <a:spcPct val="150000"/>
                        </a:lnSpc>
                        <a:spcAft>
                          <a:spcPts val="0"/>
                        </a:spcAft>
                      </a:pPr>
                      <a:r>
                        <a:rPr lang="fr-FR" sz="1000">
                          <a:effectLst/>
                        </a:rPr>
                        <a:t>Parcelles 600m²&lt;S&lt;1000m²</a:t>
                      </a:r>
                      <a:endParaRPr lang="fr-FR" sz="900">
                        <a:effectLst/>
                        <a:latin typeface="Calibri"/>
                        <a:cs typeface="Arial"/>
                      </a:endParaRPr>
                    </a:p>
                  </a:txBody>
                  <a:tcPr marL="68580" marR="68580" marT="0" marB="0" anchor="ctr"/>
                </a:tc>
                <a:tc>
                  <a:txBody>
                    <a:bodyPr/>
                    <a:lstStyle/>
                    <a:p>
                      <a:pPr algn="ctr">
                        <a:lnSpc>
                          <a:spcPct val="150000"/>
                        </a:lnSpc>
                        <a:spcAft>
                          <a:spcPts val="0"/>
                        </a:spcAft>
                      </a:pPr>
                      <a:r>
                        <a:rPr lang="fr-FR" sz="1000" dirty="0">
                          <a:effectLst/>
                        </a:rPr>
                        <a:t>Parcelles</a:t>
                      </a:r>
                      <a:endParaRPr lang="fr-FR" sz="900" dirty="0">
                        <a:effectLst/>
                      </a:endParaRPr>
                    </a:p>
                    <a:p>
                      <a:pPr algn="ctr">
                        <a:lnSpc>
                          <a:spcPct val="150000"/>
                        </a:lnSpc>
                        <a:spcAft>
                          <a:spcPts val="0"/>
                        </a:spcAft>
                      </a:pPr>
                      <a:r>
                        <a:rPr lang="fr-FR" sz="1000" dirty="0">
                          <a:effectLst/>
                        </a:rPr>
                        <a:t>S≥1000m²</a:t>
                      </a:r>
                      <a:endParaRPr lang="fr-FR" sz="900" dirty="0">
                        <a:effectLst/>
                        <a:latin typeface="Calibri"/>
                        <a:cs typeface="Arial"/>
                      </a:endParaRPr>
                    </a:p>
                  </a:txBody>
                  <a:tcPr marL="68580" marR="68580" marT="0" marB="0" anchor="ctr"/>
                </a:tc>
                <a:tc>
                  <a:txBody>
                    <a:bodyPr/>
                    <a:lstStyle/>
                    <a:p>
                      <a:pPr algn="ctr">
                        <a:lnSpc>
                          <a:spcPct val="150000"/>
                        </a:lnSpc>
                        <a:spcAft>
                          <a:spcPts val="0"/>
                        </a:spcAft>
                      </a:pPr>
                      <a:r>
                        <a:rPr lang="fr-FR" sz="1000">
                          <a:effectLst/>
                        </a:rPr>
                        <a:t> </a:t>
                      </a:r>
                      <a:endParaRPr lang="fr-FR" sz="900">
                        <a:effectLst/>
                      </a:endParaRPr>
                    </a:p>
                    <a:p>
                      <a:pPr algn="ctr">
                        <a:lnSpc>
                          <a:spcPct val="150000"/>
                        </a:lnSpc>
                        <a:spcAft>
                          <a:spcPts val="0"/>
                        </a:spcAft>
                      </a:pPr>
                      <a:r>
                        <a:rPr lang="fr-FR" sz="1000">
                          <a:effectLst/>
                        </a:rPr>
                        <a:t>  total de parcelles </a:t>
                      </a:r>
                      <a:endParaRPr lang="fr-FR" sz="900">
                        <a:effectLst/>
                      </a:endParaRPr>
                    </a:p>
                    <a:p>
                      <a:pPr algn="ctr">
                        <a:lnSpc>
                          <a:spcPct val="150000"/>
                        </a:lnSpc>
                        <a:spcAft>
                          <a:spcPts val="0"/>
                        </a:spcAft>
                      </a:pPr>
                      <a:r>
                        <a:rPr lang="fr-FR" sz="1000">
                          <a:effectLst/>
                        </a:rPr>
                        <a:t> </a:t>
                      </a:r>
                      <a:endParaRPr lang="fr-FR" sz="900">
                        <a:effectLst/>
                        <a:latin typeface="Calibri"/>
                        <a:cs typeface="Arial"/>
                      </a:endParaRPr>
                    </a:p>
                  </a:txBody>
                  <a:tcPr marL="68580" marR="68580" marT="0" marB="0"/>
                </a:tc>
              </a:tr>
              <a:tr h="0">
                <a:tc>
                  <a:txBody>
                    <a:bodyPr/>
                    <a:lstStyle/>
                    <a:p>
                      <a:pPr algn="ctr">
                        <a:lnSpc>
                          <a:spcPct val="150000"/>
                        </a:lnSpc>
                        <a:spcAft>
                          <a:spcPts val="0"/>
                        </a:spcAft>
                      </a:pPr>
                      <a:r>
                        <a:rPr lang="fr-FR" sz="1000">
                          <a:effectLst/>
                        </a:rPr>
                        <a:t>Surface                                                                                                                                                                                                                                                                                  </a:t>
                      </a:r>
                      <a:endParaRPr lang="fr-FR" sz="900">
                        <a:effectLst/>
                        <a:latin typeface="Calibri"/>
                        <a:cs typeface="Arial"/>
                      </a:endParaRPr>
                    </a:p>
                  </a:txBody>
                  <a:tcPr marL="68580" marR="68580" marT="0" marB="0" anchor="ctr"/>
                </a:tc>
                <a:tc>
                  <a:txBody>
                    <a:bodyPr/>
                    <a:lstStyle/>
                    <a:p>
                      <a:pPr algn="ctr">
                        <a:lnSpc>
                          <a:spcPct val="150000"/>
                        </a:lnSpc>
                        <a:spcAft>
                          <a:spcPts val="0"/>
                        </a:spcAft>
                      </a:pPr>
                      <a:r>
                        <a:rPr lang="fr-FR" sz="1000">
                          <a:effectLst/>
                        </a:rPr>
                        <a:t>1 294</a:t>
                      </a:r>
                      <a:endParaRPr lang="fr-FR" sz="900">
                        <a:effectLst/>
                        <a:latin typeface="Calibri"/>
                        <a:cs typeface="Arial"/>
                      </a:endParaRPr>
                    </a:p>
                  </a:txBody>
                  <a:tcPr marL="68580" marR="68580" marT="0" marB="0" anchor="ctr"/>
                </a:tc>
                <a:tc>
                  <a:txBody>
                    <a:bodyPr/>
                    <a:lstStyle/>
                    <a:p>
                      <a:pPr algn="ctr">
                        <a:lnSpc>
                          <a:spcPct val="150000"/>
                        </a:lnSpc>
                        <a:spcAft>
                          <a:spcPts val="0"/>
                        </a:spcAft>
                      </a:pPr>
                      <a:r>
                        <a:rPr lang="fr-FR" sz="1000">
                          <a:effectLst/>
                        </a:rPr>
                        <a:t>2 967</a:t>
                      </a:r>
                      <a:endParaRPr lang="fr-FR" sz="900">
                        <a:effectLst/>
                        <a:latin typeface="Calibri"/>
                        <a:cs typeface="Arial"/>
                      </a:endParaRPr>
                    </a:p>
                  </a:txBody>
                  <a:tcPr marL="68580" marR="68580" marT="0" marB="0" anchor="ctr"/>
                </a:tc>
                <a:tc>
                  <a:txBody>
                    <a:bodyPr/>
                    <a:lstStyle/>
                    <a:p>
                      <a:pPr algn="ctr">
                        <a:lnSpc>
                          <a:spcPct val="150000"/>
                        </a:lnSpc>
                        <a:spcAft>
                          <a:spcPts val="0"/>
                        </a:spcAft>
                      </a:pPr>
                      <a:r>
                        <a:rPr lang="fr-FR" sz="1000">
                          <a:effectLst/>
                        </a:rPr>
                        <a:t>3 871</a:t>
                      </a:r>
                      <a:endParaRPr lang="fr-FR" sz="900">
                        <a:effectLst/>
                        <a:latin typeface="Calibri"/>
                        <a:cs typeface="Arial"/>
                      </a:endParaRPr>
                    </a:p>
                  </a:txBody>
                  <a:tcPr marL="68580" marR="68580" marT="0" marB="0" anchor="ctr"/>
                </a:tc>
                <a:tc>
                  <a:txBody>
                    <a:bodyPr/>
                    <a:lstStyle/>
                    <a:p>
                      <a:pPr algn="ctr">
                        <a:lnSpc>
                          <a:spcPct val="150000"/>
                        </a:lnSpc>
                        <a:spcAft>
                          <a:spcPts val="0"/>
                        </a:spcAft>
                      </a:pPr>
                      <a:r>
                        <a:rPr lang="fr-FR" sz="1000">
                          <a:effectLst/>
                        </a:rPr>
                        <a:t>111 809</a:t>
                      </a:r>
                      <a:endParaRPr lang="fr-FR" sz="900">
                        <a:effectLst/>
                        <a:latin typeface="Calibri"/>
                        <a:cs typeface="Arial"/>
                      </a:endParaRPr>
                    </a:p>
                  </a:txBody>
                  <a:tcPr marL="68580" marR="68580" marT="0" marB="0" anchor="ctr"/>
                </a:tc>
                <a:tc>
                  <a:txBody>
                    <a:bodyPr/>
                    <a:lstStyle/>
                    <a:p>
                      <a:pPr algn="ctr">
                        <a:lnSpc>
                          <a:spcPct val="150000"/>
                        </a:lnSpc>
                        <a:spcAft>
                          <a:spcPts val="0"/>
                        </a:spcAft>
                      </a:pPr>
                      <a:r>
                        <a:rPr lang="fr-FR" sz="1000">
                          <a:effectLst/>
                        </a:rPr>
                        <a:t>119 941</a:t>
                      </a:r>
                      <a:endParaRPr lang="fr-FR" sz="900">
                        <a:effectLst/>
                        <a:latin typeface="Calibri"/>
                        <a:cs typeface="Arial"/>
                      </a:endParaRPr>
                    </a:p>
                  </a:txBody>
                  <a:tcPr marL="68580" marR="68580" marT="0" marB="0"/>
                </a:tc>
              </a:tr>
              <a:tr h="0">
                <a:tc>
                  <a:txBody>
                    <a:bodyPr/>
                    <a:lstStyle/>
                    <a:p>
                      <a:pPr algn="ctr">
                        <a:lnSpc>
                          <a:spcPct val="150000"/>
                        </a:lnSpc>
                        <a:spcAft>
                          <a:spcPts val="0"/>
                        </a:spcAft>
                      </a:pPr>
                      <a:r>
                        <a:rPr lang="fr-FR" sz="1000">
                          <a:effectLst/>
                        </a:rPr>
                        <a:t>Nombre</a:t>
                      </a:r>
                      <a:endParaRPr lang="fr-FR" sz="900">
                        <a:effectLst/>
                        <a:latin typeface="Calibri"/>
                        <a:cs typeface="Arial"/>
                      </a:endParaRPr>
                    </a:p>
                  </a:txBody>
                  <a:tcPr marL="68580" marR="68580" marT="0" marB="0" anchor="ctr"/>
                </a:tc>
                <a:tc>
                  <a:txBody>
                    <a:bodyPr/>
                    <a:lstStyle/>
                    <a:p>
                      <a:pPr algn="ctr">
                        <a:lnSpc>
                          <a:spcPct val="150000"/>
                        </a:lnSpc>
                        <a:spcAft>
                          <a:spcPts val="0"/>
                        </a:spcAft>
                      </a:pPr>
                      <a:r>
                        <a:rPr lang="fr-FR" sz="1000">
                          <a:effectLst/>
                        </a:rPr>
                        <a:t>05</a:t>
                      </a:r>
                      <a:endParaRPr lang="fr-FR" sz="900">
                        <a:effectLst/>
                        <a:latin typeface="Calibri"/>
                        <a:cs typeface="Arial"/>
                      </a:endParaRPr>
                    </a:p>
                  </a:txBody>
                  <a:tcPr marL="68580" marR="68580" marT="0" marB="0" anchor="ctr"/>
                </a:tc>
                <a:tc>
                  <a:txBody>
                    <a:bodyPr/>
                    <a:lstStyle/>
                    <a:p>
                      <a:pPr algn="ctr">
                        <a:lnSpc>
                          <a:spcPct val="150000"/>
                        </a:lnSpc>
                        <a:spcAft>
                          <a:spcPts val="0"/>
                        </a:spcAft>
                      </a:pPr>
                      <a:r>
                        <a:rPr lang="fr-FR" sz="1000">
                          <a:effectLst/>
                        </a:rPr>
                        <a:t>06</a:t>
                      </a:r>
                      <a:endParaRPr lang="fr-FR" sz="900">
                        <a:effectLst/>
                        <a:latin typeface="Calibri"/>
                        <a:cs typeface="Arial"/>
                      </a:endParaRPr>
                    </a:p>
                  </a:txBody>
                  <a:tcPr marL="68580" marR="68580" marT="0" marB="0" anchor="ctr"/>
                </a:tc>
                <a:tc>
                  <a:txBody>
                    <a:bodyPr/>
                    <a:lstStyle/>
                    <a:p>
                      <a:pPr algn="ctr">
                        <a:lnSpc>
                          <a:spcPct val="150000"/>
                        </a:lnSpc>
                        <a:spcAft>
                          <a:spcPts val="0"/>
                        </a:spcAft>
                      </a:pPr>
                      <a:r>
                        <a:rPr lang="fr-FR" sz="1000">
                          <a:effectLst/>
                        </a:rPr>
                        <a:t>05</a:t>
                      </a:r>
                      <a:endParaRPr lang="fr-FR" sz="900">
                        <a:effectLst/>
                        <a:latin typeface="Calibri"/>
                        <a:cs typeface="Arial"/>
                      </a:endParaRPr>
                    </a:p>
                  </a:txBody>
                  <a:tcPr marL="68580" marR="68580" marT="0" marB="0" anchor="ctr"/>
                </a:tc>
                <a:tc>
                  <a:txBody>
                    <a:bodyPr/>
                    <a:lstStyle/>
                    <a:p>
                      <a:pPr algn="ctr">
                        <a:lnSpc>
                          <a:spcPct val="150000"/>
                        </a:lnSpc>
                        <a:spcAft>
                          <a:spcPts val="0"/>
                        </a:spcAft>
                      </a:pPr>
                      <a:r>
                        <a:rPr lang="fr-FR" sz="1000">
                          <a:effectLst/>
                        </a:rPr>
                        <a:t>26</a:t>
                      </a:r>
                      <a:endParaRPr lang="fr-FR" sz="900">
                        <a:effectLst/>
                        <a:latin typeface="Calibri"/>
                        <a:cs typeface="Arial"/>
                      </a:endParaRPr>
                    </a:p>
                  </a:txBody>
                  <a:tcPr marL="68580" marR="68580" marT="0" marB="0" anchor="ctr"/>
                </a:tc>
                <a:tc>
                  <a:txBody>
                    <a:bodyPr/>
                    <a:lstStyle/>
                    <a:p>
                      <a:pPr algn="ctr">
                        <a:lnSpc>
                          <a:spcPct val="150000"/>
                        </a:lnSpc>
                        <a:spcAft>
                          <a:spcPts val="0"/>
                        </a:spcAft>
                      </a:pPr>
                      <a:r>
                        <a:rPr lang="fr-FR" sz="1000">
                          <a:effectLst/>
                        </a:rPr>
                        <a:t>42</a:t>
                      </a:r>
                      <a:endParaRPr lang="fr-FR" sz="900">
                        <a:effectLst/>
                        <a:latin typeface="Calibri"/>
                        <a:cs typeface="Arial"/>
                      </a:endParaRPr>
                    </a:p>
                  </a:txBody>
                  <a:tcPr marL="68580" marR="68580" marT="0" marB="0"/>
                </a:tc>
              </a:tr>
              <a:tr h="0">
                <a:tc>
                  <a:txBody>
                    <a:bodyPr/>
                    <a:lstStyle/>
                    <a:p>
                      <a:pPr algn="ctr">
                        <a:lnSpc>
                          <a:spcPct val="150000"/>
                        </a:lnSpc>
                        <a:spcAft>
                          <a:spcPts val="0"/>
                        </a:spcAft>
                      </a:pPr>
                      <a:r>
                        <a:rPr lang="fr-FR" sz="1000">
                          <a:effectLst/>
                        </a:rPr>
                        <a:t>Taux total %</a:t>
                      </a:r>
                      <a:endParaRPr lang="fr-FR" sz="900">
                        <a:effectLst/>
                        <a:latin typeface="Calibri"/>
                        <a:cs typeface="Arial"/>
                      </a:endParaRPr>
                    </a:p>
                  </a:txBody>
                  <a:tcPr marL="68580" marR="68580" marT="0" marB="0" anchor="ctr"/>
                </a:tc>
                <a:tc>
                  <a:txBody>
                    <a:bodyPr/>
                    <a:lstStyle/>
                    <a:p>
                      <a:pPr algn="ctr">
                        <a:lnSpc>
                          <a:spcPct val="150000"/>
                        </a:lnSpc>
                        <a:spcAft>
                          <a:spcPts val="0"/>
                        </a:spcAft>
                      </a:pPr>
                      <a:r>
                        <a:rPr lang="fr-FR" sz="1000">
                          <a:effectLst/>
                        </a:rPr>
                        <a:t>15,56</a:t>
                      </a:r>
                      <a:endParaRPr lang="fr-FR" sz="900">
                        <a:effectLst/>
                        <a:latin typeface="Calibri"/>
                        <a:cs typeface="Arial"/>
                      </a:endParaRPr>
                    </a:p>
                  </a:txBody>
                  <a:tcPr marL="68580" marR="68580" marT="0" marB="0" anchor="ctr"/>
                </a:tc>
                <a:tc>
                  <a:txBody>
                    <a:bodyPr/>
                    <a:lstStyle/>
                    <a:p>
                      <a:pPr algn="ctr">
                        <a:lnSpc>
                          <a:spcPct val="150000"/>
                        </a:lnSpc>
                        <a:spcAft>
                          <a:spcPts val="0"/>
                        </a:spcAft>
                      </a:pPr>
                      <a:r>
                        <a:rPr lang="fr-FR" sz="1000">
                          <a:effectLst/>
                        </a:rPr>
                        <a:t>10,08</a:t>
                      </a:r>
                      <a:endParaRPr lang="fr-FR" sz="900">
                        <a:effectLst/>
                        <a:latin typeface="Calibri"/>
                        <a:cs typeface="Arial"/>
                      </a:endParaRPr>
                    </a:p>
                  </a:txBody>
                  <a:tcPr marL="68580" marR="68580" marT="0" marB="0" anchor="ctr"/>
                </a:tc>
                <a:tc>
                  <a:txBody>
                    <a:bodyPr/>
                    <a:lstStyle/>
                    <a:p>
                      <a:pPr algn="ctr">
                        <a:lnSpc>
                          <a:spcPct val="150000"/>
                        </a:lnSpc>
                        <a:spcAft>
                          <a:spcPts val="0"/>
                        </a:spcAft>
                      </a:pPr>
                      <a:r>
                        <a:rPr lang="fr-FR" sz="1000">
                          <a:effectLst/>
                        </a:rPr>
                        <a:t>6,33</a:t>
                      </a:r>
                      <a:endParaRPr lang="fr-FR" sz="900">
                        <a:effectLst/>
                        <a:latin typeface="Calibri"/>
                        <a:cs typeface="Arial"/>
                      </a:endParaRPr>
                    </a:p>
                  </a:txBody>
                  <a:tcPr marL="68580" marR="68580" marT="0" marB="0" anchor="ctr"/>
                </a:tc>
                <a:tc>
                  <a:txBody>
                    <a:bodyPr/>
                    <a:lstStyle/>
                    <a:p>
                      <a:pPr algn="ctr">
                        <a:lnSpc>
                          <a:spcPct val="150000"/>
                        </a:lnSpc>
                        <a:spcAft>
                          <a:spcPts val="0"/>
                        </a:spcAft>
                      </a:pPr>
                      <a:r>
                        <a:rPr lang="fr-FR" sz="1000">
                          <a:effectLst/>
                        </a:rPr>
                        <a:t>68,57</a:t>
                      </a:r>
                      <a:endParaRPr lang="fr-FR" sz="900">
                        <a:effectLst/>
                        <a:latin typeface="Calibri"/>
                        <a:cs typeface="Arial"/>
                      </a:endParaRPr>
                    </a:p>
                  </a:txBody>
                  <a:tcPr marL="68580" marR="68580" marT="0" marB="0" anchor="ctr"/>
                </a:tc>
                <a:tc>
                  <a:txBody>
                    <a:bodyPr/>
                    <a:lstStyle/>
                    <a:p>
                      <a:pPr algn="ctr">
                        <a:lnSpc>
                          <a:spcPct val="150000"/>
                        </a:lnSpc>
                        <a:spcAft>
                          <a:spcPts val="0"/>
                        </a:spcAft>
                      </a:pPr>
                      <a:r>
                        <a:rPr lang="fr-FR" sz="1000" dirty="0">
                          <a:effectLst/>
                        </a:rPr>
                        <a:t> </a:t>
                      </a:r>
                      <a:endParaRPr lang="fr-FR" sz="900" dirty="0">
                        <a:effectLst/>
                      </a:endParaRPr>
                    </a:p>
                    <a:p>
                      <a:pPr algn="ctr">
                        <a:lnSpc>
                          <a:spcPct val="150000"/>
                        </a:lnSpc>
                        <a:spcAft>
                          <a:spcPts val="0"/>
                        </a:spcAft>
                      </a:pPr>
                      <a:r>
                        <a:rPr lang="fr-FR" sz="1000" dirty="0">
                          <a:effectLst/>
                        </a:rPr>
                        <a:t>100</a:t>
                      </a:r>
                      <a:endParaRPr lang="fr-FR" sz="900" dirty="0">
                        <a:effectLst/>
                        <a:latin typeface="Calibri"/>
                        <a:cs typeface="Arial"/>
                      </a:endParaRPr>
                    </a:p>
                  </a:txBody>
                  <a:tcPr marL="68580" marR="68580" marT="0" marB="0"/>
                </a:tc>
              </a:tr>
            </a:tbl>
          </a:graphicData>
        </a:graphic>
      </p:graphicFrame>
      <p:cxnSp>
        <p:nvCxnSpPr>
          <p:cNvPr id="9" name="Connecteur droit avec flèche 8"/>
          <p:cNvCxnSpPr/>
          <p:nvPr/>
        </p:nvCxnSpPr>
        <p:spPr>
          <a:xfrm flipH="1" flipV="1">
            <a:off x="2300487" y="4707061"/>
            <a:ext cx="358818" cy="234107"/>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0" name="Connecteur droit avec flèche 19"/>
          <p:cNvCxnSpPr/>
          <p:nvPr/>
        </p:nvCxnSpPr>
        <p:spPr>
          <a:xfrm>
            <a:off x="6028219" y="836712"/>
            <a:ext cx="255914" cy="306512"/>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22" name="Rectangle 1"/>
          <p:cNvSpPr>
            <a:spLocks noChangeArrowheads="1"/>
          </p:cNvSpPr>
          <p:nvPr/>
        </p:nvSpPr>
        <p:spPr bwMode="auto">
          <a:xfrm>
            <a:off x="3131840" y="2527091"/>
            <a:ext cx="1077539"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fr-FR" sz="1400" b="1" u="sng" dirty="0" smtClean="0">
                <a:latin typeface="Times New Roman" pitchFamily="18" charset="0"/>
                <a:cs typeface="Times New Roman" pitchFamily="18" charset="0"/>
              </a:rPr>
              <a:t>La légende:</a:t>
            </a:r>
            <a:endParaRPr kumimoji="0" lang="fr-FR" sz="1200" b="1" i="0" u="sng"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23" name="Ellipse 22"/>
          <p:cNvSpPr/>
          <p:nvPr/>
        </p:nvSpPr>
        <p:spPr>
          <a:xfrm>
            <a:off x="7913499" y="5373216"/>
            <a:ext cx="720081" cy="648302"/>
          </a:xfrm>
          <a:prstGeom prst="ellipse">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24" name="Ellipse 23"/>
          <p:cNvSpPr/>
          <p:nvPr/>
        </p:nvSpPr>
        <p:spPr>
          <a:xfrm>
            <a:off x="3489298" y="5805264"/>
            <a:ext cx="720081" cy="775972"/>
          </a:xfrm>
          <a:prstGeom prst="ellipse">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Tree>
    <p:extLst>
      <p:ext uri="{BB962C8B-B14F-4D97-AF65-F5344CB8AC3E}">
        <p14:creationId xmlns:p14="http://schemas.microsoft.com/office/powerpoint/2010/main" val="78547691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1114" y="103902"/>
            <a:ext cx="2807243" cy="369332"/>
          </a:xfrm>
          <a:prstGeom prst="rect">
            <a:avLst/>
          </a:prstGeom>
        </p:spPr>
        <p:txBody>
          <a:bodyPr wrap="none">
            <a:spAutoFit/>
          </a:bodyPr>
          <a:lstStyle/>
          <a:p>
            <a:r>
              <a:rPr lang="fr-FR" b="1" dirty="0">
                <a:latin typeface="Times New Roman"/>
                <a:ea typeface="Calibri"/>
              </a:rPr>
              <a:t>3</a:t>
            </a:r>
            <a:r>
              <a:rPr lang="fr-FR" b="1" dirty="0" smtClean="0">
                <a:latin typeface="Times New Roman"/>
                <a:ea typeface="Calibri"/>
              </a:rPr>
              <a:t>- LA COOPROPRIETE</a:t>
            </a:r>
            <a:r>
              <a:rPr lang="fr-FR" b="1" dirty="0">
                <a:latin typeface="Times New Roman"/>
                <a:ea typeface="Calibri"/>
              </a:rPr>
              <a:t> :</a:t>
            </a:r>
            <a:endParaRPr lang="fr-FR" dirty="0"/>
          </a:p>
        </p:txBody>
      </p:sp>
      <p:grpSp>
        <p:nvGrpSpPr>
          <p:cNvPr id="5" name="Groupe 4"/>
          <p:cNvGrpSpPr/>
          <p:nvPr/>
        </p:nvGrpSpPr>
        <p:grpSpPr>
          <a:xfrm>
            <a:off x="90677" y="3328842"/>
            <a:ext cx="8801802" cy="3158365"/>
            <a:chOff x="0" y="0"/>
            <a:chExt cx="7653029" cy="2493777"/>
          </a:xfrm>
        </p:grpSpPr>
        <p:grpSp>
          <p:nvGrpSpPr>
            <p:cNvPr id="6" name="Groupe 5"/>
            <p:cNvGrpSpPr/>
            <p:nvPr/>
          </p:nvGrpSpPr>
          <p:grpSpPr>
            <a:xfrm>
              <a:off x="0" y="0"/>
              <a:ext cx="7653029" cy="2493777"/>
              <a:chOff x="0" y="0"/>
              <a:chExt cx="7653029" cy="2493777"/>
            </a:xfrm>
          </p:grpSpPr>
          <p:grpSp>
            <p:nvGrpSpPr>
              <p:cNvPr id="13" name="Groupe 12"/>
              <p:cNvGrpSpPr/>
              <p:nvPr/>
            </p:nvGrpSpPr>
            <p:grpSpPr>
              <a:xfrm>
                <a:off x="0" y="0"/>
                <a:ext cx="7653029" cy="2493777"/>
                <a:chOff x="-120903" y="-116650"/>
                <a:chExt cx="7653029" cy="2493777"/>
              </a:xfrm>
            </p:grpSpPr>
            <p:grpSp>
              <p:nvGrpSpPr>
                <p:cNvPr id="15" name="Groupe 14"/>
                <p:cNvGrpSpPr/>
                <p:nvPr/>
              </p:nvGrpSpPr>
              <p:grpSpPr>
                <a:xfrm rot="10800000">
                  <a:off x="-120903" y="-116650"/>
                  <a:ext cx="7653029" cy="2493777"/>
                  <a:chOff x="-2845974" y="14719"/>
                  <a:chExt cx="8001585" cy="2862372"/>
                </a:xfrm>
              </p:grpSpPr>
              <p:grpSp>
                <p:nvGrpSpPr>
                  <p:cNvPr id="19" name="Groupe 18"/>
                  <p:cNvGrpSpPr/>
                  <p:nvPr/>
                </p:nvGrpSpPr>
                <p:grpSpPr>
                  <a:xfrm>
                    <a:off x="-408606" y="14719"/>
                    <a:ext cx="5564217" cy="2862372"/>
                    <a:chOff x="-408606" y="14719"/>
                    <a:chExt cx="5564217" cy="2862372"/>
                  </a:xfrm>
                </p:grpSpPr>
                <p:pic>
                  <p:nvPicPr>
                    <p:cNvPr id="22" name="Image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549658" y="343036"/>
                      <a:ext cx="2675107" cy="2393004"/>
                    </a:xfrm>
                    <a:prstGeom prst="rect">
                      <a:avLst/>
                    </a:prstGeom>
                    <a:ln>
                      <a:noFill/>
                    </a:ln>
                    <a:effectLst>
                      <a:outerShdw blurRad="292100" dist="139700" dir="2700000" algn="tl" rotWithShape="0">
                        <a:srgbClr val="333333">
                          <a:alpha val="65000"/>
                        </a:srgbClr>
                      </a:outerShdw>
                    </a:effectLst>
                  </p:spPr>
                </p:pic>
                <p:pic>
                  <p:nvPicPr>
                    <p:cNvPr id="23" name="Image 2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2572917" y="175224"/>
                      <a:ext cx="2743199" cy="2422189"/>
                    </a:xfrm>
                    <a:prstGeom prst="rect">
                      <a:avLst/>
                    </a:prstGeom>
                  </p:spPr>
                </p:pic>
              </p:grpSp>
              <p:pic>
                <p:nvPicPr>
                  <p:cNvPr id="20" name="Imag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1927919" y="1009835"/>
                    <a:ext cx="1111249" cy="611697"/>
                  </a:xfrm>
                  <a:prstGeom prst="rect">
                    <a:avLst/>
                  </a:prstGeom>
                </p:spPr>
              </p:pic>
              <p:sp>
                <p:nvSpPr>
                  <p:cNvPr id="21" name="Zone de texte 2"/>
                  <p:cNvSpPr txBox="1">
                    <a:spLocks noChangeArrowheads="1"/>
                  </p:cNvSpPr>
                  <p:nvPr/>
                </p:nvSpPr>
                <p:spPr bwMode="auto">
                  <a:xfrm rot="10800000">
                    <a:off x="-2845974" y="1870431"/>
                    <a:ext cx="2072914" cy="525146"/>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algn="just">
                      <a:lnSpc>
                        <a:spcPct val="115000"/>
                      </a:lnSpc>
                      <a:spcAft>
                        <a:spcPts val="1000"/>
                      </a:spcAft>
                    </a:pPr>
                    <a:r>
                      <a:rPr lang="fr-FR" sz="1100" b="1" dirty="0">
                        <a:effectLst/>
                        <a:latin typeface="Times New Roman"/>
                        <a:ea typeface="Calibri"/>
                        <a:cs typeface="Arial"/>
                      </a:rPr>
                      <a:t>           Construction d’une nature juridique privée (copropriété)</a:t>
                    </a:r>
                    <a:endParaRPr lang="fr-FR" sz="1100" dirty="0">
                      <a:effectLst/>
                      <a:latin typeface="Calibri"/>
                      <a:ea typeface="Calibri"/>
                      <a:cs typeface="Arial"/>
                    </a:endParaRPr>
                  </a:p>
                  <a:p>
                    <a:pPr>
                      <a:lnSpc>
                        <a:spcPct val="115000"/>
                      </a:lnSpc>
                      <a:spcAft>
                        <a:spcPts val="1000"/>
                      </a:spcAft>
                    </a:pPr>
                    <a:r>
                      <a:rPr lang="fr-FR" sz="1100" b="1" dirty="0">
                        <a:effectLst/>
                        <a:latin typeface="Times New Roman"/>
                        <a:ea typeface="Calibri"/>
                        <a:cs typeface="Arial"/>
                      </a:rPr>
                      <a:t> </a:t>
                    </a:r>
                    <a:endParaRPr lang="fr-FR" sz="1100" dirty="0">
                      <a:effectLst/>
                      <a:latin typeface="Calibri"/>
                      <a:ea typeface="Calibri"/>
                      <a:cs typeface="Arial"/>
                    </a:endParaRPr>
                  </a:p>
                  <a:p>
                    <a:pPr>
                      <a:lnSpc>
                        <a:spcPct val="115000"/>
                      </a:lnSpc>
                      <a:spcAft>
                        <a:spcPts val="1000"/>
                      </a:spcAft>
                    </a:pPr>
                    <a:r>
                      <a:rPr lang="fr-FR" sz="1100" dirty="0">
                        <a:effectLst/>
                        <a:latin typeface="Calibri"/>
                        <a:ea typeface="Calibri"/>
                        <a:cs typeface="Arial"/>
                      </a:rPr>
                      <a:t> </a:t>
                    </a:r>
                  </a:p>
                </p:txBody>
              </p:sp>
            </p:grpSp>
            <p:sp>
              <p:nvSpPr>
                <p:cNvPr id="16" name="Ellipse 15"/>
                <p:cNvSpPr/>
                <p:nvPr/>
              </p:nvSpPr>
              <p:spPr>
                <a:xfrm>
                  <a:off x="4302160" y="1510155"/>
                  <a:ext cx="76140" cy="83401"/>
                </a:xfrm>
                <a:prstGeom prst="ellipse">
                  <a:avLst/>
                </a:prstGeom>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17" name="Ellipse 16"/>
                <p:cNvSpPr/>
                <p:nvPr/>
              </p:nvSpPr>
              <p:spPr>
                <a:xfrm>
                  <a:off x="3837395" y="593530"/>
                  <a:ext cx="75565" cy="83185"/>
                </a:xfrm>
                <a:prstGeom prst="ellipse">
                  <a:avLst/>
                </a:prstGeom>
                <a:ln/>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18" name="Ellipse 17"/>
                <p:cNvSpPr/>
                <p:nvPr/>
              </p:nvSpPr>
              <p:spPr>
                <a:xfrm>
                  <a:off x="1153741" y="231647"/>
                  <a:ext cx="75565" cy="83185"/>
                </a:xfrm>
                <a:prstGeom prst="ellipse">
                  <a:avLst/>
                </a:prstGeom>
                <a:ln/>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grpSp>
          <p:sp>
            <p:nvSpPr>
              <p:cNvPr id="14" name="Ellipse 13"/>
              <p:cNvSpPr/>
              <p:nvPr/>
            </p:nvSpPr>
            <p:spPr>
              <a:xfrm>
                <a:off x="5781293" y="419508"/>
                <a:ext cx="109543" cy="84397"/>
              </a:xfrm>
              <a:prstGeom prst="ellipse">
                <a:avLst/>
              </a:prstGeom>
              <a:ln/>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grpSp>
        <p:cxnSp>
          <p:nvCxnSpPr>
            <p:cNvPr id="7" name="Connecteur droit avec flèche 6"/>
            <p:cNvCxnSpPr/>
            <p:nvPr/>
          </p:nvCxnSpPr>
          <p:spPr>
            <a:xfrm flipH="1">
              <a:off x="1351128" y="423081"/>
              <a:ext cx="1098645" cy="0"/>
            </a:xfrm>
            <a:prstGeom prst="straightConnector1">
              <a:avLst/>
            </a:prstGeom>
            <a:ln w="19050">
              <a:tailEnd type="arrow"/>
            </a:ln>
          </p:spPr>
          <p:style>
            <a:lnRef idx="1">
              <a:schemeClr val="dk1"/>
            </a:lnRef>
            <a:fillRef idx="0">
              <a:schemeClr val="dk1"/>
            </a:fillRef>
            <a:effectRef idx="0">
              <a:schemeClr val="dk1"/>
            </a:effectRef>
            <a:fontRef idx="minor">
              <a:schemeClr val="tx1"/>
            </a:fontRef>
          </p:style>
        </p:cxnSp>
        <p:cxnSp>
          <p:nvCxnSpPr>
            <p:cNvPr id="8" name="Connecteur droit avec flèche 7"/>
            <p:cNvCxnSpPr/>
            <p:nvPr/>
          </p:nvCxnSpPr>
          <p:spPr>
            <a:xfrm>
              <a:off x="2695432" y="791570"/>
              <a:ext cx="1261963" cy="0"/>
            </a:xfrm>
            <a:prstGeom prst="straightConnector1">
              <a:avLst/>
            </a:prstGeom>
            <a:ln w="19050">
              <a:tailEnd type="arrow"/>
            </a:ln>
          </p:spPr>
          <p:style>
            <a:lnRef idx="1">
              <a:schemeClr val="dk1"/>
            </a:lnRef>
            <a:fillRef idx="0">
              <a:schemeClr val="dk1"/>
            </a:fillRef>
            <a:effectRef idx="0">
              <a:schemeClr val="dk1"/>
            </a:effectRef>
            <a:fontRef idx="minor">
              <a:schemeClr val="tx1"/>
            </a:fontRef>
          </p:style>
        </p:cxnSp>
        <p:cxnSp>
          <p:nvCxnSpPr>
            <p:cNvPr id="9" name="Connecteur droit avec flèche 8"/>
            <p:cNvCxnSpPr/>
            <p:nvPr/>
          </p:nvCxnSpPr>
          <p:spPr>
            <a:xfrm>
              <a:off x="2736376" y="1705970"/>
              <a:ext cx="1686242" cy="0"/>
            </a:xfrm>
            <a:prstGeom prst="straightConnector1">
              <a:avLst/>
            </a:prstGeom>
            <a:ln w="19050">
              <a:tailEnd type="arrow"/>
            </a:ln>
          </p:spPr>
          <p:style>
            <a:lnRef idx="1">
              <a:schemeClr val="dk1"/>
            </a:lnRef>
            <a:fillRef idx="0">
              <a:schemeClr val="dk1"/>
            </a:fillRef>
            <a:effectRef idx="0">
              <a:schemeClr val="dk1"/>
            </a:effectRef>
            <a:fontRef idx="minor">
              <a:schemeClr val="tx1"/>
            </a:fontRef>
          </p:style>
        </p:cxnSp>
        <p:sp>
          <p:nvSpPr>
            <p:cNvPr id="10" name="Zone de texte 2"/>
            <p:cNvSpPr txBox="1">
              <a:spLocks noChangeArrowheads="1"/>
            </p:cNvSpPr>
            <p:nvPr/>
          </p:nvSpPr>
          <p:spPr bwMode="auto">
            <a:xfrm>
              <a:off x="2449773" y="279779"/>
              <a:ext cx="245110" cy="28511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15000"/>
                </a:lnSpc>
                <a:spcAft>
                  <a:spcPts val="1000"/>
                </a:spcAft>
              </a:pPr>
              <a:r>
                <a:rPr lang="fr-FR" sz="1400" b="1" i="1">
                  <a:effectLst/>
                  <a:latin typeface="Times New Roman"/>
                  <a:ea typeface="Calibri"/>
                  <a:cs typeface="Arial"/>
                </a:rPr>
                <a:t>1</a:t>
              </a:r>
              <a:endParaRPr lang="fr-FR" sz="1100">
                <a:effectLst/>
                <a:latin typeface="Calibri"/>
                <a:ea typeface="Calibri"/>
                <a:cs typeface="Arial"/>
              </a:endParaRPr>
            </a:p>
          </p:txBody>
        </p:sp>
        <p:sp>
          <p:nvSpPr>
            <p:cNvPr id="11" name="Zone de texte 2"/>
            <p:cNvSpPr txBox="1">
              <a:spLocks noChangeArrowheads="1"/>
            </p:cNvSpPr>
            <p:nvPr/>
          </p:nvSpPr>
          <p:spPr bwMode="auto">
            <a:xfrm>
              <a:off x="2449773" y="648269"/>
              <a:ext cx="245110" cy="28511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15000"/>
                </a:lnSpc>
                <a:spcAft>
                  <a:spcPts val="1000"/>
                </a:spcAft>
              </a:pPr>
              <a:r>
                <a:rPr lang="fr-FR" sz="1400" b="1" i="1">
                  <a:effectLst/>
                  <a:latin typeface="Times New Roman"/>
                  <a:ea typeface="Calibri"/>
                  <a:cs typeface="Arial"/>
                </a:rPr>
                <a:t>2</a:t>
              </a:r>
              <a:endParaRPr lang="fr-FR" sz="1100">
                <a:effectLst/>
                <a:latin typeface="Calibri"/>
                <a:ea typeface="Calibri"/>
                <a:cs typeface="Arial"/>
              </a:endParaRPr>
            </a:p>
          </p:txBody>
        </p:sp>
        <p:sp>
          <p:nvSpPr>
            <p:cNvPr id="12" name="Zone de texte 2"/>
            <p:cNvSpPr txBox="1">
              <a:spLocks noChangeArrowheads="1"/>
            </p:cNvSpPr>
            <p:nvPr/>
          </p:nvSpPr>
          <p:spPr bwMode="auto">
            <a:xfrm>
              <a:off x="2490716" y="1535373"/>
              <a:ext cx="245110" cy="28511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15000"/>
                </a:lnSpc>
                <a:spcAft>
                  <a:spcPts val="1000"/>
                </a:spcAft>
              </a:pPr>
              <a:r>
                <a:rPr lang="fr-FR" sz="1400" b="1" i="1">
                  <a:effectLst/>
                  <a:latin typeface="Times New Roman"/>
                  <a:ea typeface="Calibri"/>
                  <a:cs typeface="Arial"/>
                </a:rPr>
                <a:t>3</a:t>
              </a:r>
              <a:endParaRPr lang="fr-FR" sz="1100">
                <a:effectLst/>
                <a:latin typeface="Calibri"/>
                <a:ea typeface="Calibri"/>
                <a:cs typeface="Arial"/>
              </a:endParaRPr>
            </a:p>
          </p:txBody>
        </p:sp>
      </p:grpSp>
      <p:sp>
        <p:nvSpPr>
          <p:cNvPr id="24" name="Rectangle 23"/>
          <p:cNvSpPr/>
          <p:nvPr/>
        </p:nvSpPr>
        <p:spPr>
          <a:xfrm>
            <a:off x="7629" y="418615"/>
            <a:ext cx="8164772" cy="3093154"/>
          </a:xfrm>
          <a:prstGeom prst="rect">
            <a:avLst/>
          </a:prstGeom>
        </p:spPr>
        <p:txBody>
          <a:bodyPr wrap="square">
            <a:spAutoFit/>
          </a:bodyPr>
          <a:lstStyle/>
          <a:p>
            <a:pPr algn="just">
              <a:lnSpc>
                <a:spcPct val="150000"/>
              </a:lnSpc>
              <a:spcAft>
                <a:spcPts val="0"/>
              </a:spcAft>
            </a:pPr>
            <a:r>
              <a:rPr lang="fr-FR" sz="1400" dirty="0" smtClean="0">
                <a:latin typeface="Times New Roman" pitchFamily="18" charset="0"/>
                <a:ea typeface="Times New Roman"/>
                <a:cs typeface="Times New Roman" pitchFamily="18" charset="0"/>
              </a:rPr>
              <a:t>Dans tout le périmètre, il existe  constructions d’une nature juridique privée mais  avec une copropriété dont la majorité de ces constructions sont de 2 à 3 niveaux d’après le cadastre ces trois lots mise à part les immeubles d’habitat collectif tels que </a:t>
            </a:r>
            <a:r>
              <a:rPr lang="fr-FR" sz="1400" dirty="0" smtClean="0">
                <a:solidFill>
                  <a:srgbClr val="C00000"/>
                </a:solidFill>
                <a:latin typeface="Times New Roman" pitchFamily="18" charset="0"/>
                <a:ea typeface="Times New Roman"/>
                <a:cs typeface="Times New Roman" pitchFamily="18" charset="0"/>
              </a:rPr>
              <a:t>l’hôtel </a:t>
            </a:r>
            <a:r>
              <a:rPr lang="fr-FR" sz="1400" dirty="0" err="1" smtClean="0">
                <a:solidFill>
                  <a:srgbClr val="C00000"/>
                </a:solidFill>
                <a:latin typeface="Times New Roman" pitchFamily="18" charset="0"/>
                <a:ea typeface="Times New Roman"/>
                <a:cs typeface="Times New Roman" pitchFamily="18" charset="0"/>
              </a:rPr>
              <a:t>Chelif</a:t>
            </a:r>
            <a:r>
              <a:rPr lang="fr-FR" sz="1400" dirty="0" smtClean="0">
                <a:latin typeface="Times New Roman" pitchFamily="18" charset="0"/>
                <a:ea typeface="Times New Roman"/>
                <a:cs typeface="Times New Roman" pitchFamily="18" charset="0"/>
              </a:rPr>
              <a:t>, </a:t>
            </a:r>
            <a:r>
              <a:rPr lang="fr-FR" sz="1400" dirty="0" smtClean="0">
                <a:solidFill>
                  <a:srgbClr val="C00000"/>
                </a:solidFill>
                <a:latin typeface="Times New Roman" pitchFamily="18" charset="0"/>
                <a:ea typeface="Times New Roman"/>
                <a:cs typeface="Times New Roman" pitchFamily="18" charset="0"/>
              </a:rPr>
              <a:t>résidence de la douane </a:t>
            </a:r>
            <a:r>
              <a:rPr lang="fr-FR" sz="1400" dirty="0" smtClean="0">
                <a:latin typeface="Times New Roman" pitchFamily="18" charset="0"/>
                <a:ea typeface="Times New Roman"/>
                <a:cs typeface="Times New Roman" pitchFamily="18" charset="0"/>
              </a:rPr>
              <a:t>et </a:t>
            </a:r>
            <a:r>
              <a:rPr lang="fr-FR" sz="1400" dirty="0" smtClean="0">
                <a:solidFill>
                  <a:srgbClr val="C00000"/>
                </a:solidFill>
                <a:latin typeface="Times New Roman" pitchFamily="18" charset="0"/>
                <a:ea typeface="Times New Roman"/>
                <a:cs typeface="Times New Roman" pitchFamily="18" charset="0"/>
              </a:rPr>
              <a:t>un autre immeuble collectif en r+6 </a:t>
            </a:r>
            <a:r>
              <a:rPr lang="fr-FR" sz="1400" dirty="0" smtClean="0">
                <a:latin typeface="Times New Roman" pitchFamily="18" charset="0"/>
                <a:ea typeface="Times New Roman"/>
                <a:cs typeface="Times New Roman" pitchFamily="18" charset="0"/>
              </a:rPr>
              <a:t>plus les trois lots suivant:</a:t>
            </a:r>
            <a:endParaRPr lang="fr-FR" sz="1200" dirty="0" smtClean="0">
              <a:latin typeface="Times New Roman" pitchFamily="18" charset="0"/>
              <a:ea typeface="Calibri"/>
              <a:cs typeface="Times New Roman" pitchFamily="18" charset="0"/>
            </a:endParaRPr>
          </a:p>
          <a:p>
            <a:pPr marL="1712913" lvl="0" indent="-342900" algn="just">
              <a:lnSpc>
                <a:spcPct val="150000"/>
              </a:lnSpc>
              <a:spcAft>
                <a:spcPts val="0"/>
              </a:spcAft>
              <a:buFont typeface="+mj-lt"/>
              <a:buAutoNum type="arabicPeriod"/>
            </a:pPr>
            <a:r>
              <a:rPr lang="fr-FR" sz="1400" dirty="0" smtClean="0">
                <a:solidFill>
                  <a:srgbClr val="C00000"/>
                </a:solidFill>
                <a:latin typeface="Times New Roman" pitchFamily="18" charset="0"/>
                <a:ea typeface="Times New Roman"/>
                <a:cs typeface="Times New Roman" pitchFamily="18" charset="0"/>
              </a:rPr>
              <a:t>Lot n°01 : deux propriétaires dans un lot de 428m² de surface </a:t>
            </a:r>
            <a:endParaRPr lang="fr-FR" sz="1200" dirty="0" smtClean="0">
              <a:solidFill>
                <a:srgbClr val="C00000"/>
              </a:solidFill>
              <a:latin typeface="Times New Roman" pitchFamily="18" charset="0"/>
              <a:ea typeface="Calibri"/>
              <a:cs typeface="Times New Roman" pitchFamily="18" charset="0"/>
            </a:endParaRPr>
          </a:p>
          <a:p>
            <a:pPr marL="1712913" lvl="0" indent="-342900" algn="just">
              <a:lnSpc>
                <a:spcPct val="150000"/>
              </a:lnSpc>
              <a:spcAft>
                <a:spcPts val="0"/>
              </a:spcAft>
              <a:buFont typeface="+mj-lt"/>
              <a:buAutoNum type="arabicPeriod"/>
            </a:pPr>
            <a:r>
              <a:rPr lang="fr-FR" sz="1400" dirty="0" smtClean="0">
                <a:solidFill>
                  <a:srgbClr val="C00000"/>
                </a:solidFill>
                <a:latin typeface="Times New Roman" pitchFamily="18" charset="0"/>
                <a:ea typeface="Times New Roman"/>
                <a:cs typeface="Times New Roman" pitchFamily="18" charset="0"/>
              </a:rPr>
              <a:t>Lot n°02 : deux propriétaires dans un lot de 732m² de surface</a:t>
            </a:r>
            <a:endParaRPr lang="fr-FR" sz="1200" dirty="0" smtClean="0">
              <a:solidFill>
                <a:srgbClr val="C00000"/>
              </a:solidFill>
              <a:latin typeface="Times New Roman" pitchFamily="18" charset="0"/>
              <a:ea typeface="Calibri"/>
              <a:cs typeface="Times New Roman" pitchFamily="18" charset="0"/>
            </a:endParaRPr>
          </a:p>
          <a:p>
            <a:pPr marL="1712913" lvl="0" indent="-342900">
              <a:lnSpc>
                <a:spcPct val="150000"/>
              </a:lnSpc>
              <a:spcAft>
                <a:spcPts val="0"/>
              </a:spcAft>
              <a:buFont typeface="+mj-lt"/>
              <a:buAutoNum type="arabicPeriod"/>
            </a:pPr>
            <a:r>
              <a:rPr lang="fr-FR" sz="1400" dirty="0" smtClean="0">
                <a:solidFill>
                  <a:srgbClr val="C00000"/>
                </a:solidFill>
                <a:latin typeface="Times New Roman" pitchFamily="18" charset="0"/>
                <a:ea typeface="Times New Roman"/>
                <a:cs typeface="Times New Roman" pitchFamily="18" charset="0"/>
              </a:rPr>
              <a:t>Lot n°03 : deux propriétaires dans un lot de 223m² de surface</a:t>
            </a:r>
            <a:endParaRPr lang="fr-FR" sz="1200" dirty="0" smtClean="0">
              <a:solidFill>
                <a:srgbClr val="C00000"/>
              </a:solidFill>
              <a:latin typeface="Times New Roman" pitchFamily="18" charset="0"/>
              <a:ea typeface="Calibri"/>
              <a:cs typeface="Times New Roman" pitchFamily="18" charset="0"/>
            </a:endParaRPr>
          </a:p>
          <a:p>
            <a:pPr marL="182563" indent="-90488" algn="ctr">
              <a:lnSpc>
                <a:spcPct val="150000"/>
              </a:lnSpc>
              <a:spcAft>
                <a:spcPts val="0"/>
              </a:spcAft>
            </a:pPr>
            <a:r>
              <a:rPr lang="fr-FR" sz="1400" b="1" dirty="0" smtClean="0">
                <a:latin typeface="Times New Roman" pitchFamily="18" charset="0"/>
                <a:ea typeface="Times New Roman"/>
                <a:cs typeface="Times New Roman" pitchFamily="18" charset="0"/>
              </a:rPr>
              <a:t>Vue ce nombre réduit de constructions avec une  copropriété cette dernière ne pose aucun problème dans le périmètre d’étude en cas de nécessiter de récupération du foncier</a:t>
            </a:r>
            <a:endParaRPr lang="fr-FR" sz="1200" b="1" dirty="0">
              <a:effectLst/>
              <a:latin typeface="Times New Roman" pitchFamily="18" charset="0"/>
              <a:ea typeface="Calibri"/>
              <a:cs typeface="Times New Roman" pitchFamily="18" charset="0"/>
            </a:endParaRPr>
          </a:p>
        </p:txBody>
      </p:sp>
      <p:sp>
        <p:nvSpPr>
          <p:cNvPr id="25" name="ZoneTexte 24"/>
          <p:cNvSpPr txBox="1"/>
          <p:nvPr/>
        </p:nvSpPr>
        <p:spPr>
          <a:xfrm rot="16200000">
            <a:off x="7243617" y="789282"/>
            <a:ext cx="2767732" cy="707886"/>
          </a:xfrm>
          <a:prstGeom prst="rect">
            <a:avLst/>
          </a:prstGeom>
          <a:noFill/>
        </p:spPr>
        <p:txBody>
          <a:bodyPr wrap="square" rtlCol="0">
            <a:spAutoFit/>
          </a:bodyPr>
          <a:lstStyle/>
          <a:p>
            <a:pPr algn="ctr"/>
            <a:r>
              <a:rPr lang="fr-FR" sz="4000" b="1" dirty="0" smtClean="0">
                <a:solidFill>
                  <a:schemeClr val="bg1"/>
                </a:solidFill>
              </a:rPr>
              <a:t>FONCIER</a:t>
            </a:r>
            <a:endParaRPr lang="fr-FR" sz="4000" b="1" dirty="0">
              <a:solidFill>
                <a:schemeClr val="bg1"/>
              </a:solidFill>
            </a:endParaRPr>
          </a:p>
        </p:txBody>
      </p:sp>
    </p:spTree>
    <p:extLst>
      <p:ext uri="{BB962C8B-B14F-4D97-AF65-F5344CB8AC3E}">
        <p14:creationId xmlns:p14="http://schemas.microsoft.com/office/powerpoint/2010/main" val="410786665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1114" y="103902"/>
            <a:ext cx="4638918" cy="369332"/>
          </a:xfrm>
          <a:prstGeom prst="rect">
            <a:avLst/>
          </a:prstGeom>
        </p:spPr>
        <p:txBody>
          <a:bodyPr wrap="square">
            <a:spAutoFit/>
          </a:bodyPr>
          <a:lstStyle/>
          <a:p>
            <a:pPr lvl="0"/>
            <a:r>
              <a:rPr lang="fr-FR" b="1" dirty="0" smtClean="0">
                <a:latin typeface="Times New Roman" pitchFamily="18" charset="0"/>
                <a:ea typeface="Calibri"/>
                <a:cs typeface="Times New Roman" pitchFamily="18" charset="0"/>
              </a:rPr>
              <a:t>4- </a:t>
            </a:r>
            <a:r>
              <a:rPr lang="fr-FR" b="1" dirty="0">
                <a:solidFill>
                  <a:prstClr val="black"/>
                </a:solidFill>
                <a:latin typeface="Times New Roman" pitchFamily="18" charset="0"/>
                <a:cs typeface="Times New Roman" pitchFamily="18" charset="0"/>
              </a:rPr>
              <a:t>Constat des parcelles </a:t>
            </a:r>
            <a:r>
              <a:rPr lang="fr-FR" b="1" dirty="0" smtClean="0">
                <a:solidFill>
                  <a:prstClr val="black"/>
                </a:solidFill>
                <a:latin typeface="Times New Roman" pitchFamily="18" charset="0"/>
                <a:cs typeface="Times New Roman" pitchFamily="18" charset="0"/>
              </a:rPr>
              <a:t>récupérables</a:t>
            </a:r>
            <a:endParaRPr lang="fr-FR" dirty="0">
              <a:solidFill>
                <a:prstClr val="black"/>
              </a:solidFill>
              <a:latin typeface="Times New Roman" pitchFamily="18" charset="0"/>
              <a:cs typeface="Times New Roman" pitchFamily="18" charset="0"/>
            </a:endParaRPr>
          </a:p>
        </p:txBody>
      </p:sp>
      <p:pic>
        <p:nvPicPr>
          <p:cNvPr id="6" name="Image 5"/>
          <p:cNvPicPr/>
          <p:nvPr/>
        </p:nvPicPr>
        <p:blipFill rotWithShape="1">
          <a:blip r:embed="rId2">
            <a:extLst>
              <a:ext uri="{28A0092B-C50C-407E-A947-70E740481C1C}">
                <a14:useLocalDpi xmlns:a14="http://schemas.microsoft.com/office/drawing/2010/main" val="0"/>
              </a:ext>
            </a:extLst>
          </a:blip>
          <a:srcRect t="4220"/>
          <a:stretch/>
        </p:blipFill>
        <p:spPr bwMode="auto">
          <a:xfrm rot="16024235">
            <a:off x="3474692" y="1824436"/>
            <a:ext cx="6172529" cy="3597145"/>
          </a:xfrm>
          <a:prstGeom prst="rect">
            <a:avLst/>
          </a:prstGeom>
          <a:ln>
            <a:noFill/>
          </a:ln>
          <a:extLst>
            <a:ext uri="{53640926-AAD7-44D8-BBD7-CCE9431645EC}">
              <a14:shadowObscured xmlns:a14="http://schemas.microsoft.com/office/drawing/2010/main"/>
            </a:ext>
          </a:extLst>
        </p:spPr>
      </p:pic>
      <p:pic>
        <p:nvPicPr>
          <p:cNvPr id="7" name="Image 6"/>
          <p:cNvPicPr/>
          <p:nvPr/>
        </p:nvPicPr>
        <p:blipFill>
          <a:blip r:embed="rId3">
            <a:extLst>
              <a:ext uri="{28A0092B-C50C-407E-A947-70E740481C1C}">
                <a14:useLocalDpi xmlns:a14="http://schemas.microsoft.com/office/drawing/2010/main" val="0"/>
              </a:ext>
            </a:extLst>
          </a:blip>
          <a:stretch>
            <a:fillRect/>
          </a:stretch>
        </p:blipFill>
        <p:spPr>
          <a:xfrm>
            <a:off x="7386187" y="2321765"/>
            <a:ext cx="1595239" cy="410652"/>
          </a:xfrm>
          <a:prstGeom prst="rect">
            <a:avLst/>
          </a:prstGeom>
        </p:spPr>
      </p:pic>
      <p:sp>
        <p:nvSpPr>
          <p:cNvPr id="8" name="Rectangle 7"/>
          <p:cNvSpPr/>
          <p:nvPr/>
        </p:nvSpPr>
        <p:spPr>
          <a:xfrm>
            <a:off x="4501837" y="103902"/>
            <a:ext cx="2926891" cy="357534"/>
          </a:xfrm>
          <a:prstGeom prst="rect">
            <a:avLst/>
          </a:prstGeom>
        </p:spPr>
        <p:txBody>
          <a:bodyPr wrap="none">
            <a:spAutoFit/>
          </a:bodyPr>
          <a:lstStyle/>
          <a:p>
            <a:pPr algn="ctr">
              <a:lnSpc>
                <a:spcPct val="115000"/>
              </a:lnSpc>
              <a:spcAft>
                <a:spcPts val="1000"/>
              </a:spcAft>
            </a:pPr>
            <a:r>
              <a:rPr lang="fr-FR" sz="1600" b="1" dirty="0">
                <a:latin typeface="Times New Roman"/>
                <a:ea typeface="Calibri"/>
                <a:cs typeface="Arial"/>
              </a:rPr>
              <a:t>Plan des parcelles </a:t>
            </a:r>
            <a:r>
              <a:rPr lang="fr-FR" sz="1600" b="1" dirty="0" smtClean="0">
                <a:latin typeface="Times New Roman"/>
                <a:ea typeface="Calibri"/>
                <a:cs typeface="Arial"/>
              </a:rPr>
              <a:t>récupérables</a:t>
            </a:r>
            <a:endParaRPr lang="fr-FR" sz="1400" b="1" dirty="0">
              <a:effectLst/>
              <a:latin typeface="Calibri"/>
              <a:ea typeface="Calibri"/>
              <a:cs typeface="Arial"/>
            </a:endParaRPr>
          </a:p>
        </p:txBody>
      </p:sp>
      <p:graphicFrame>
        <p:nvGraphicFramePr>
          <p:cNvPr id="10" name="Tableau 9"/>
          <p:cNvGraphicFramePr>
            <a:graphicFrameLocks noGrp="1"/>
          </p:cNvGraphicFramePr>
          <p:nvPr>
            <p:extLst>
              <p:ext uri="{D42A27DB-BD31-4B8C-83A1-F6EECF244321}">
                <p14:modId xmlns:p14="http://schemas.microsoft.com/office/powerpoint/2010/main" val="1667383826"/>
              </p:ext>
            </p:extLst>
          </p:nvPr>
        </p:nvGraphicFramePr>
        <p:xfrm>
          <a:off x="306175" y="1093906"/>
          <a:ext cx="4401878" cy="1792157"/>
        </p:xfrm>
        <a:graphic>
          <a:graphicData uri="http://schemas.openxmlformats.org/drawingml/2006/table">
            <a:tbl>
              <a:tblPr firstRow="1" firstCol="1" bandRow="1">
                <a:tableStyleId>{3C2FFA5D-87B4-456A-9821-1D502468CF0F}</a:tableStyleId>
              </a:tblPr>
              <a:tblGrid>
                <a:gridCol w="838478"/>
                <a:gridCol w="1152128"/>
                <a:gridCol w="1224136"/>
                <a:gridCol w="1187136"/>
              </a:tblGrid>
              <a:tr h="783234">
                <a:tc>
                  <a:txBody>
                    <a:bodyPr/>
                    <a:lstStyle/>
                    <a:p>
                      <a:pPr algn="ctr">
                        <a:lnSpc>
                          <a:spcPct val="150000"/>
                        </a:lnSpc>
                        <a:spcAft>
                          <a:spcPts val="0"/>
                        </a:spcAft>
                      </a:pPr>
                      <a:r>
                        <a:rPr lang="fr-FR" sz="1100" dirty="0">
                          <a:effectLst/>
                        </a:rPr>
                        <a:t>TERRAIN</a:t>
                      </a:r>
                      <a:endParaRPr lang="fr-FR" sz="1100" dirty="0">
                        <a:effectLst/>
                        <a:latin typeface="Calibri"/>
                        <a:ea typeface="Times New Roman"/>
                        <a:cs typeface="Arial"/>
                      </a:endParaRPr>
                    </a:p>
                  </a:txBody>
                  <a:tcPr marL="68580" marR="68580" marT="0" marB="0" anchor="ctr"/>
                </a:tc>
                <a:tc>
                  <a:txBody>
                    <a:bodyPr/>
                    <a:lstStyle/>
                    <a:p>
                      <a:pPr algn="ctr">
                        <a:lnSpc>
                          <a:spcPct val="150000"/>
                        </a:lnSpc>
                        <a:spcAft>
                          <a:spcPts val="0"/>
                        </a:spcAft>
                      </a:pPr>
                      <a:r>
                        <a:rPr lang="fr-FR" sz="1100">
                          <a:effectLst/>
                        </a:rPr>
                        <a:t>VETUSTE</a:t>
                      </a:r>
                      <a:endParaRPr lang="fr-FR" sz="1100">
                        <a:effectLst/>
                        <a:latin typeface="Calibri"/>
                        <a:ea typeface="Times New Roman"/>
                        <a:cs typeface="Arial"/>
                      </a:endParaRPr>
                    </a:p>
                  </a:txBody>
                  <a:tcPr marL="68580" marR="68580" marT="0" marB="0" anchor="ctr"/>
                </a:tc>
                <a:tc>
                  <a:txBody>
                    <a:bodyPr/>
                    <a:lstStyle/>
                    <a:p>
                      <a:pPr algn="ctr">
                        <a:lnSpc>
                          <a:spcPct val="150000"/>
                        </a:lnSpc>
                        <a:spcAft>
                          <a:spcPts val="0"/>
                        </a:spcAft>
                      </a:pPr>
                      <a:r>
                        <a:rPr lang="fr-FR" sz="1100" dirty="0">
                          <a:effectLst/>
                        </a:rPr>
                        <a:t>COLLECTIFS</a:t>
                      </a:r>
                      <a:endParaRPr lang="fr-FR" sz="1100" dirty="0">
                        <a:effectLst/>
                        <a:latin typeface="Calibri"/>
                        <a:ea typeface="Times New Roman"/>
                        <a:cs typeface="Arial"/>
                      </a:endParaRPr>
                    </a:p>
                  </a:txBody>
                  <a:tcPr marL="68580" marR="68580" marT="0" marB="0" anchor="ctr"/>
                </a:tc>
                <a:tc>
                  <a:txBody>
                    <a:bodyPr/>
                    <a:lstStyle/>
                    <a:p>
                      <a:pPr algn="ctr">
                        <a:lnSpc>
                          <a:spcPct val="150000"/>
                        </a:lnSpc>
                        <a:spcAft>
                          <a:spcPts val="0"/>
                        </a:spcAft>
                      </a:pPr>
                      <a:r>
                        <a:rPr lang="fr-FR" sz="1100">
                          <a:effectLst/>
                        </a:rPr>
                        <a:t>INSTALATION A DELOCALISER</a:t>
                      </a:r>
                      <a:endParaRPr lang="fr-FR" sz="1100">
                        <a:effectLst/>
                        <a:latin typeface="Calibri"/>
                        <a:ea typeface="Times New Roman"/>
                        <a:cs typeface="Arial"/>
                      </a:endParaRPr>
                    </a:p>
                  </a:txBody>
                  <a:tcPr marL="68580" marR="68580" marT="0" marB="0" anchor="ctr"/>
                </a:tc>
              </a:tr>
              <a:tr h="687764">
                <a:tc>
                  <a:txBody>
                    <a:bodyPr/>
                    <a:lstStyle/>
                    <a:p>
                      <a:pPr algn="ctr">
                        <a:lnSpc>
                          <a:spcPct val="150000"/>
                        </a:lnSpc>
                        <a:spcAft>
                          <a:spcPts val="0"/>
                        </a:spcAft>
                      </a:pPr>
                      <a:r>
                        <a:rPr lang="fr-FR" sz="1100">
                          <a:effectLst/>
                        </a:rPr>
                        <a:t>07</a:t>
                      </a:r>
                    </a:p>
                    <a:p>
                      <a:pPr algn="ctr">
                        <a:lnSpc>
                          <a:spcPct val="150000"/>
                        </a:lnSpc>
                        <a:spcAft>
                          <a:spcPts val="0"/>
                        </a:spcAft>
                      </a:pPr>
                      <a:r>
                        <a:rPr lang="fr-FR" sz="1100">
                          <a:effectLst/>
                        </a:rPr>
                        <a:t> </a:t>
                      </a:r>
                      <a:endParaRPr lang="fr-FR" sz="1100">
                        <a:effectLst/>
                        <a:latin typeface="Calibri"/>
                        <a:ea typeface="Times New Roman"/>
                        <a:cs typeface="Arial"/>
                      </a:endParaRPr>
                    </a:p>
                  </a:txBody>
                  <a:tcPr marL="44450" marR="44450" marT="0" marB="0" anchor="ctr"/>
                </a:tc>
                <a:tc>
                  <a:txBody>
                    <a:bodyPr/>
                    <a:lstStyle/>
                    <a:p>
                      <a:pPr algn="ctr">
                        <a:lnSpc>
                          <a:spcPct val="150000"/>
                        </a:lnSpc>
                        <a:spcAft>
                          <a:spcPts val="0"/>
                        </a:spcAft>
                      </a:pPr>
                      <a:r>
                        <a:rPr lang="fr-FR" sz="1100">
                          <a:effectLst/>
                        </a:rPr>
                        <a:t>HANGAR – CAVE</a:t>
                      </a:r>
                    </a:p>
                    <a:p>
                      <a:pPr algn="ctr">
                        <a:lnSpc>
                          <a:spcPct val="150000"/>
                        </a:lnSpc>
                        <a:spcAft>
                          <a:spcPts val="0"/>
                        </a:spcAft>
                      </a:pPr>
                      <a:r>
                        <a:rPr lang="fr-FR" sz="1100">
                          <a:effectLst/>
                        </a:rPr>
                        <a:t>12  + 03</a:t>
                      </a:r>
                      <a:endParaRPr lang="fr-FR" sz="1100">
                        <a:effectLst/>
                        <a:latin typeface="Calibri"/>
                        <a:ea typeface="Times New Roman"/>
                        <a:cs typeface="Arial"/>
                      </a:endParaRPr>
                    </a:p>
                  </a:txBody>
                  <a:tcPr marL="44450" marR="44450" marT="0" marB="0" anchor="ctr"/>
                </a:tc>
                <a:tc>
                  <a:txBody>
                    <a:bodyPr/>
                    <a:lstStyle/>
                    <a:p>
                      <a:pPr algn="ctr">
                        <a:lnSpc>
                          <a:spcPct val="150000"/>
                        </a:lnSpc>
                        <a:spcAft>
                          <a:spcPts val="0"/>
                        </a:spcAft>
                      </a:pPr>
                      <a:r>
                        <a:rPr lang="fr-FR" sz="1100" dirty="0">
                          <a:effectLst/>
                        </a:rPr>
                        <a:t>R +</a:t>
                      </a:r>
                      <a:r>
                        <a:rPr lang="fr-FR" sz="1100" dirty="0" smtClean="0">
                          <a:effectLst/>
                        </a:rPr>
                        <a:t>6</a:t>
                      </a:r>
                      <a:endParaRPr lang="fr-FR" sz="1100" dirty="0">
                        <a:effectLst/>
                        <a:latin typeface="Calibri"/>
                        <a:ea typeface="Times New Roman"/>
                        <a:cs typeface="Arial"/>
                      </a:endParaRPr>
                    </a:p>
                  </a:txBody>
                  <a:tcPr marL="44450" marR="44450" marT="0" marB="0" anchor="ctr"/>
                </a:tc>
                <a:tc>
                  <a:txBody>
                    <a:bodyPr/>
                    <a:lstStyle/>
                    <a:p>
                      <a:pPr algn="ctr">
                        <a:lnSpc>
                          <a:spcPct val="150000"/>
                        </a:lnSpc>
                        <a:spcAft>
                          <a:spcPts val="0"/>
                        </a:spcAft>
                      </a:pPr>
                      <a:r>
                        <a:rPr lang="fr-FR" sz="1100">
                          <a:effectLst/>
                        </a:rPr>
                        <a:t>09</a:t>
                      </a:r>
                      <a:endParaRPr lang="fr-FR" sz="1100">
                        <a:effectLst/>
                        <a:latin typeface="Calibri"/>
                        <a:ea typeface="Times New Roman"/>
                        <a:cs typeface="Arial"/>
                      </a:endParaRPr>
                    </a:p>
                  </a:txBody>
                  <a:tcPr marL="44450" marR="44450" marT="0" marB="0" anchor="ctr"/>
                </a:tc>
              </a:tr>
              <a:tr h="321159">
                <a:tc>
                  <a:txBody>
                    <a:bodyPr/>
                    <a:lstStyle/>
                    <a:p>
                      <a:pPr algn="ctr">
                        <a:lnSpc>
                          <a:spcPct val="150000"/>
                        </a:lnSpc>
                        <a:spcAft>
                          <a:spcPts val="0"/>
                        </a:spcAft>
                      </a:pPr>
                      <a:r>
                        <a:rPr lang="fr-FR" sz="1100" dirty="0">
                          <a:effectLst/>
                        </a:rPr>
                        <a:t>TOTAL</a:t>
                      </a:r>
                      <a:endParaRPr lang="fr-FR" sz="1100" dirty="0">
                        <a:effectLst/>
                        <a:latin typeface="Calibri"/>
                        <a:ea typeface="Times New Roman"/>
                        <a:cs typeface="Arial"/>
                      </a:endParaRPr>
                    </a:p>
                  </a:txBody>
                  <a:tcPr marL="44450" marR="44450" marT="0" marB="0" anchor="ctr"/>
                </a:tc>
                <a:tc gridSpan="3">
                  <a:txBody>
                    <a:bodyPr/>
                    <a:lstStyle/>
                    <a:p>
                      <a:pPr algn="ctr">
                        <a:lnSpc>
                          <a:spcPct val="150000"/>
                        </a:lnSpc>
                        <a:spcAft>
                          <a:spcPts val="0"/>
                        </a:spcAft>
                      </a:pPr>
                      <a:r>
                        <a:rPr lang="fr-FR" sz="1100" dirty="0">
                          <a:effectLst/>
                        </a:rPr>
                        <a:t>120 280 m²</a:t>
                      </a:r>
                      <a:endParaRPr lang="fr-FR" sz="1100" dirty="0">
                        <a:effectLst/>
                        <a:latin typeface="Calibri"/>
                        <a:ea typeface="Times New Roman"/>
                        <a:cs typeface="Arial"/>
                      </a:endParaRPr>
                    </a:p>
                  </a:txBody>
                  <a:tcPr marL="44450" marR="44450" marT="0" marB="0" anchor="ctr"/>
                </a:tc>
                <a:tc hMerge="1">
                  <a:txBody>
                    <a:bodyPr/>
                    <a:lstStyle/>
                    <a:p>
                      <a:endParaRPr lang="fr-FR"/>
                    </a:p>
                  </a:txBody>
                  <a:tcPr/>
                </a:tc>
                <a:tc hMerge="1">
                  <a:txBody>
                    <a:bodyPr/>
                    <a:lstStyle/>
                    <a:p>
                      <a:endParaRPr lang="fr-FR"/>
                    </a:p>
                  </a:txBody>
                  <a:tcPr/>
                </a:tc>
              </a:tr>
            </a:tbl>
          </a:graphicData>
        </a:graphic>
      </p:graphicFrame>
      <p:sp>
        <p:nvSpPr>
          <p:cNvPr id="11" name="Rectangle 10"/>
          <p:cNvSpPr/>
          <p:nvPr/>
        </p:nvSpPr>
        <p:spPr>
          <a:xfrm>
            <a:off x="254573" y="3284984"/>
            <a:ext cx="4572000" cy="3184398"/>
          </a:xfrm>
          <a:prstGeom prst="rect">
            <a:avLst/>
          </a:prstGeom>
        </p:spPr>
        <p:txBody>
          <a:bodyPr>
            <a:spAutoFit/>
          </a:bodyPr>
          <a:lstStyle/>
          <a:p>
            <a:pPr algn="just">
              <a:lnSpc>
                <a:spcPct val="150000"/>
              </a:lnSpc>
              <a:spcAft>
                <a:spcPts val="0"/>
              </a:spcAft>
            </a:pPr>
            <a:r>
              <a:rPr lang="fr-FR" sz="1700" dirty="0">
                <a:latin typeface="Times New Roman"/>
                <a:ea typeface="Times New Roman"/>
              </a:rPr>
              <a:t>Le tableau ci-dessus montre le foncier qu’on peut récupérer après la démolition des constructions en ruine, réaffectation des hangars et des caves, délocalisation de toutes unités productives que ce soit en production ou en arrêt dans le cadre du PDAU et l’occupation des terrains libres. Le foncier qui peut être récupérer est de </a:t>
            </a:r>
            <a:r>
              <a:rPr lang="fr-FR" sz="1700" b="1" dirty="0">
                <a:latin typeface="Times New Roman"/>
                <a:ea typeface="Times New Roman"/>
              </a:rPr>
              <a:t>12.28 ha</a:t>
            </a:r>
            <a:r>
              <a:rPr lang="fr-FR" sz="1700" dirty="0">
                <a:latin typeface="Times New Roman"/>
                <a:ea typeface="Times New Roman"/>
              </a:rPr>
              <a:t> soit </a:t>
            </a:r>
            <a:r>
              <a:rPr lang="fr-FR" sz="1700" b="1" dirty="0">
                <a:latin typeface="Times New Roman"/>
                <a:ea typeface="Times New Roman"/>
              </a:rPr>
              <a:t>17%</a:t>
            </a:r>
            <a:r>
              <a:rPr lang="fr-FR" sz="1700" dirty="0">
                <a:latin typeface="Times New Roman"/>
                <a:ea typeface="Times New Roman"/>
              </a:rPr>
              <a:t>  du surface total du notre périmètre d’étude.</a:t>
            </a:r>
            <a:endParaRPr lang="fr-FR" sz="1700" dirty="0">
              <a:effectLst/>
            </a:endParaRPr>
          </a:p>
        </p:txBody>
      </p:sp>
      <p:sp>
        <p:nvSpPr>
          <p:cNvPr id="12" name="Rectangle 11"/>
          <p:cNvSpPr/>
          <p:nvPr/>
        </p:nvSpPr>
        <p:spPr>
          <a:xfrm>
            <a:off x="893597" y="696966"/>
            <a:ext cx="3227038" cy="375487"/>
          </a:xfrm>
          <a:prstGeom prst="rect">
            <a:avLst/>
          </a:prstGeom>
        </p:spPr>
        <p:txBody>
          <a:bodyPr wrap="none">
            <a:spAutoFit/>
          </a:bodyPr>
          <a:lstStyle/>
          <a:p>
            <a:pPr algn="ctr">
              <a:lnSpc>
                <a:spcPct val="115000"/>
              </a:lnSpc>
              <a:spcAft>
                <a:spcPts val="1000"/>
              </a:spcAft>
            </a:pPr>
            <a:r>
              <a:rPr lang="fr-FR" sz="1600" b="1" dirty="0" smtClean="0">
                <a:latin typeface="Times New Roman"/>
                <a:ea typeface="Calibri"/>
                <a:cs typeface="Arial"/>
              </a:rPr>
              <a:t>Tableau </a:t>
            </a:r>
            <a:r>
              <a:rPr lang="fr-FR" sz="1600" b="1" dirty="0">
                <a:latin typeface="Times New Roman"/>
                <a:ea typeface="Calibri"/>
                <a:cs typeface="Arial"/>
              </a:rPr>
              <a:t>des parcelles </a:t>
            </a:r>
            <a:r>
              <a:rPr lang="fr-FR" sz="1600" b="1" dirty="0" smtClean="0">
                <a:latin typeface="Times New Roman"/>
                <a:ea typeface="Calibri"/>
                <a:cs typeface="Arial"/>
              </a:rPr>
              <a:t>récupérables</a:t>
            </a:r>
            <a:endParaRPr lang="fr-FR" sz="1400" b="1" dirty="0">
              <a:effectLst/>
              <a:latin typeface="Calibri"/>
              <a:ea typeface="Calibri"/>
              <a:cs typeface="Arial"/>
            </a:endParaRPr>
          </a:p>
        </p:txBody>
      </p:sp>
      <p:sp>
        <p:nvSpPr>
          <p:cNvPr id="13" name="Rectangle 12"/>
          <p:cNvSpPr/>
          <p:nvPr/>
        </p:nvSpPr>
        <p:spPr>
          <a:xfrm>
            <a:off x="3563888" y="5733256"/>
            <a:ext cx="792088" cy="288032"/>
          </a:xfrm>
          <a:prstGeom prst="rect">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14" name="Rectangle 13"/>
          <p:cNvSpPr/>
          <p:nvPr/>
        </p:nvSpPr>
        <p:spPr>
          <a:xfrm>
            <a:off x="221114" y="6146224"/>
            <a:ext cx="626448" cy="288032"/>
          </a:xfrm>
          <a:prstGeom prst="rect">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15" name="ZoneTexte 14"/>
          <p:cNvSpPr txBox="1"/>
          <p:nvPr/>
        </p:nvSpPr>
        <p:spPr>
          <a:xfrm rot="16200000">
            <a:off x="7243617" y="789282"/>
            <a:ext cx="2767732" cy="707886"/>
          </a:xfrm>
          <a:prstGeom prst="rect">
            <a:avLst/>
          </a:prstGeom>
          <a:noFill/>
        </p:spPr>
        <p:txBody>
          <a:bodyPr wrap="square" rtlCol="0">
            <a:spAutoFit/>
          </a:bodyPr>
          <a:lstStyle/>
          <a:p>
            <a:pPr algn="ctr"/>
            <a:r>
              <a:rPr lang="fr-FR" sz="4000" b="1" dirty="0" smtClean="0">
                <a:solidFill>
                  <a:schemeClr val="bg1"/>
                </a:solidFill>
              </a:rPr>
              <a:t>FONCIER</a:t>
            </a:r>
            <a:endParaRPr lang="fr-FR" sz="4000" b="1" dirty="0">
              <a:solidFill>
                <a:schemeClr val="bg1"/>
              </a:solidFill>
            </a:endParaRPr>
          </a:p>
        </p:txBody>
      </p:sp>
    </p:spTree>
    <p:extLst>
      <p:ext uri="{BB962C8B-B14F-4D97-AF65-F5344CB8AC3E}">
        <p14:creationId xmlns:p14="http://schemas.microsoft.com/office/powerpoint/2010/main" val="386687905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47802" y="189312"/>
            <a:ext cx="5500224" cy="369332"/>
          </a:xfrm>
          <a:prstGeom prst="rect">
            <a:avLst/>
          </a:prstGeom>
        </p:spPr>
        <p:txBody>
          <a:bodyPr wrap="none">
            <a:spAutoFit/>
          </a:bodyPr>
          <a:lstStyle/>
          <a:p>
            <a:r>
              <a:rPr lang="fr-FR" b="1" u="sng" dirty="0" smtClean="0">
                <a:latin typeface="Times New Roman" pitchFamily="18" charset="0"/>
                <a:ea typeface="Calibri"/>
                <a:cs typeface="Times New Roman" pitchFamily="18" charset="0"/>
              </a:rPr>
              <a:t>II- ETUDE DU MARCHE IMMOBILIER</a:t>
            </a:r>
            <a:r>
              <a:rPr lang="fr-FR" b="1" u="sng" dirty="0">
                <a:latin typeface="Times New Roman" pitchFamily="18" charset="0"/>
                <a:ea typeface="Calibri"/>
                <a:cs typeface="Times New Roman" pitchFamily="18" charset="0"/>
              </a:rPr>
              <a:t> </a:t>
            </a:r>
            <a:r>
              <a:rPr lang="fr-FR" b="1" u="sng" dirty="0" smtClean="0">
                <a:latin typeface="Times New Roman" pitchFamily="18" charset="0"/>
                <a:ea typeface="Calibri"/>
                <a:cs typeface="Times New Roman" pitchFamily="18" charset="0"/>
              </a:rPr>
              <a:t>2010-2020:</a:t>
            </a:r>
            <a:endParaRPr lang="fr-FR" u="sng" dirty="0">
              <a:latin typeface="Times New Roman" pitchFamily="18" charset="0"/>
              <a:cs typeface="Times New Roman" pitchFamily="18" charset="0"/>
            </a:endParaRPr>
          </a:p>
        </p:txBody>
      </p:sp>
      <p:graphicFrame>
        <p:nvGraphicFramePr>
          <p:cNvPr id="5" name="Tableau 4"/>
          <p:cNvGraphicFramePr>
            <a:graphicFrameLocks noGrp="1"/>
          </p:cNvGraphicFramePr>
          <p:nvPr>
            <p:extLst>
              <p:ext uri="{D42A27DB-BD31-4B8C-83A1-F6EECF244321}">
                <p14:modId xmlns:p14="http://schemas.microsoft.com/office/powerpoint/2010/main" val="448355704"/>
              </p:ext>
            </p:extLst>
          </p:nvPr>
        </p:nvGraphicFramePr>
        <p:xfrm>
          <a:off x="282865" y="1579922"/>
          <a:ext cx="3204356" cy="1508760"/>
        </p:xfrm>
        <a:graphic>
          <a:graphicData uri="http://schemas.openxmlformats.org/drawingml/2006/table">
            <a:tbl>
              <a:tblPr firstRow="1" firstCol="1" bandRow="1">
                <a:tableStyleId>{3C2FFA5D-87B4-456A-9821-1D502468CF0F}</a:tableStyleId>
              </a:tblPr>
              <a:tblGrid>
                <a:gridCol w="1464347"/>
                <a:gridCol w="1740009"/>
              </a:tblGrid>
              <a:tr h="0">
                <a:tc>
                  <a:txBody>
                    <a:bodyPr/>
                    <a:lstStyle/>
                    <a:p>
                      <a:pPr marL="0" indent="0" algn="l">
                        <a:lnSpc>
                          <a:spcPct val="150000"/>
                        </a:lnSpc>
                        <a:spcAft>
                          <a:spcPts val="0"/>
                        </a:spcAft>
                      </a:pPr>
                      <a:r>
                        <a:rPr lang="fr-FR" sz="1100" dirty="0">
                          <a:effectLst/>
                        </a:rPr>
                        <a:t>période</a:t>
                      </a:r>
                      <a:endParaRPr lang="fr-FR" sz="1050" dirty="0">
                        <a:effectLst/>
                        <a:latin typeface="Calibri"/>
                        <a:ea typeface="Calibri"/>
                        <a:cs typeface="Arial"/>
                      </a:endParaRPr>
                    </a:p>
                  </a:txBody>
                  <a:tcPr marL="68580" marR="68580" marT="0" marB="0"/>
                </a:tc>
                <a:tc>
                  <a:txBody>
                    <a:bodyPr/>
                    <a:lstStyle/>
                    <a:p>
                      <a:pPr marL="0" indent="0" algn="ctr">
                        <a:lnSpc>
                          <a:spcPct val="150000"/>
                        </a:lnSpc>
                        <a:spcAft>
                          <a:spcPts val="0"/>
                        </a:spcAft>
                      </a:pPr>
                      <a:r>
                        <a:rPr lang="fr-FR" sz="1100" dirty="0">
                          <a:effectLst/>
                        </a:rPr>
                        <a:t>Nombre de </a:t>
                      </a:r>
                      <a:r>
                        <a:rPr lang="fr-FR" sz="1100" dirty="0" smtClean="0">
                          <a:effectLst/>
                        </a:rPr>
                        <a:t>logement</a:t>
                      </a:r>
                      <a:endParaRPr lang="fr-FR" sz="1050" dirty="0">
                        <a:effectLst/>
                        <a:latin typeface="Calibri"/>
                        <a:ea typeface="Calibri"/>
                        <a:cs typeface="Arial"/>
                      </a:endParaRPr>
                    </a:p>
                  </a:txBody>
                  <a:tcPr marL="68580" marR="68580" marT="0" marB="0"/>
                </a:tc>
              </a:tr>
              <a:tr h="0">
                <a:tc>
                  <a:txBody>
                    <a:bodyPr/>
                    <a:lstStyle/>
                    <a:p>
                      <a:pPr marL="0" indent="0" algn="l">
                        <a:lnSpc>
                          <a:spcPct val="150000"/>
                        </a:lnSpc>
                        <a:spcAft>
                          <a:spcPts val="0"/>
                        </a:spcAft>
                      </a:pPr>
                      <a:r>
                        <a:rPr lang="fr-FR" sz="1100" dirty="0">
                          <a:effectLst/>
                        </a:rPr>
                        <a:t>2010-2014</a:t>
                      </a:r>
                      <a:endParaRPr lang="fr-FR" sz="1050" dirty="0">
                        <a:effectLst/>
                        <a:latin typeface="Calibri"/>
                        <a:ea typeface="Calibri"/>
                        <a:cs typeface="Arial"/>
                      </a:endParaRPr>
                    </a:p>
                  </a:txBody>
                  <a:tcPr marL="68580" marR="68580" marT="0" marB="0"/>
                </a:tc>
                <a:tc>
                  <a:txBody>
                    <a:bodyPr/>
                    <a:lstStyle/>
                    <a:p>
                      <a:pPr marL="0" indent="0" algn="ctr">
                        <a:lnSpc>
                          <a:spcPct val="150000"/>
                        </a:lnSpc>
                        <a:spcAft>
                          <a:spcPts val="0"/>
                        </a:spcAft>
                      </a:pPr>
                      <a:r>
                        <a:rPr lang="fr-FR" sz="1100" dirty="0">
                          <a:effectLst/>
                        </a:rPr>
                        <a:t>13 468</a:t>
                      </a:r>
                      <a:endParaRPr lang="fr-FR" sz="1050" dirty="0">
                        <a:effectLst/>
                        <a:latin typeface="Calibri"/>
                        <a:ea typeface="Calibri"/>
                        <a:cs typeface="Arial"/>
                      </a:endParaRPr>
                    </a:p>
                  </a:txBody>
                  <a:tcPr marL="68580" marR="68580" marT="0" marB="0"/>
                </a:tc>
              </a:tr>
              <a:tr h="0">
                <a:tc>
                  <a:txBody>
                    <a:bodyPr/>
                    <a:lstStyle/>
                    <a:p>
                      <a:pPr marL="0" indent="0" algn="l">
                        <a:lnSpc>
                          <a:spcPct val="150000"/>
                        </a:lnSpc>
                        <a:spcAft>
                          <a:spcPts val="0"/>
                        </a:spcAft>
                      </a:pPr>
                      <a:r>
                        <a:rPr lang="fr-FR" sz="1100" dirty="0">
                          <a:effectLst/>
                        </a:rPr>
                        <a:t>2015-2017</a:t>
                      </a:r>
                      <a:endParaRPr lang="fr-FR" sz="1050" dirty="0">
                        <a:effectLst/>
                        <a:latin typeface="Calibri"/>
                        <a:ea typeface="Calibri"/>
                        <a:cs typeface="Arial"/>
                      </a:endParaRPr>
                    </a:p>
                  </a:txBody>
                  <a:tcPr marL="68580" marR="68580" marT="0" marB="0"/>
                </a:tc>
                <a:tc>
                  <a:txBody>
                    <a:bodyPr/>
                    <a:lstStyle/>
                    <a:p>
                      <a:pPr marL="0" indent="0" algn="ctr">
                        <a:lnSpc>
                          <a:spcPct val="150000"/>
                        </a:lnSpc>
                        <a:spcAft>
                          <a:spcPts val="0"/>
                        </a:spcAft>
                      </a:pPr>
                      <a:r>
                        <a:rPr lang="fr-FR" sz="1100" dirty="0">
                          <a:effectLst/>
                        </a:rPr>
                        <a:t>0</a:t>
                      </a:r>
                      <a:endParaRPr lang="fr-FR" sz="1050" dirty="0">
                        <a:effectLst/>
                        <a:latin typeface="Calibri"/>
                        <a:ea typeface="Calibri"/>
                        <a:cs typeface="Arial"/>
                      </a:endParaRPr>
                    </a:p>
                  </a:txBody>
                  <a:tcPr marL="68580" marR="68580" marT="0" marB="0"/>
                </a:tc>
              </a:tr>
              <a:tr h="0">
                <a:tc>
                  <a:txBody>
                    <a:bodyPr/>
                    <a:lstStyle/>
                    <a:p>
                      <a:pPr marL="0" indent="0" algn="l">
                        <a:lnSpc>
                          <a:spcPct val="150000"/>
                        </a:lnSpc>
                        <a:spcAft>
                          <a:spcPts val="0"/>
                        </a:spcAft>
                      </a:pPr>
                      <a:r>
                        <a:rPr lang="fr-FR" sz="1100" dirty="0">
                          <a:effectLst/>
                        </a:rPr>
                        <a:t>2018</a:t>
                      </a:r>
                      <a:endParaRPr lang="fr-FR" sz="1050" dirty="0">
                        <a:effectLst/>
                        <a:latin typeface="Calibri"/>
                        <a:ea typeface="Calibri"/>
                        <a:cs typeface="Arial"/>
                      </a:endParaRPr>
                    </a:p>
                  </a:txBody>
                  <a:tcPr marL="68580" marR="68580" marT="0" marB="0"/>
                </a:tc>
                <a:tc>
                  <a:txBody>
                    <a:bodyPr/>
                    <a:lstStyle/>
                    <a:p>
                      <a:pPr marL="0" indent="0" algn="ctr">
                        <a:lnSpc>
                          <a:spcPct val="150000"/>
                        </a:lnSpc>
                        <a:spcAft>
                          <a:spcPts val="0"/>
                        </a:spcAft>
                      </a:pPr>
                      <a:r>
                        <a:rPr lang="fr-FR" sz="1100" dirty="0">
                          <a:effectLst/>
                        </a:rPr>
                        <a:t>300</a:t>
                      </a:r>
                      <a:endParaRPr lang="fr-FR" sz="1050" dirty="0">
                        <a:effectLst/>
                        <a:latin typeface="Calibri"/>
                        <a:ea typeface="Calibri"/>
                        <a:cs typeface="Arial"/>
                      </a:endParaRPr>
                    </a:p>
                  </a:txBody>
                  <a:tcPr marL="68580" marR="68580" marT="0" marB="0"/>
                </a:tc>
              </a:tr>
              <a:tr h="0">
                <a:tc>
                  <a:txBody>
                    <a:bodyPr/>
                    <a:lstStyle/>
                    <a:p>
                      <a:pPr marL="0" indent="0" algn="l">
                        <a:lnSpc>
                          <a:spcPct val="150000"/>
                        </a:lnSpc>
                        <a:spcAft>
                          <a:spcPts val="0"/>
                        </a:spcAft>
                      </a:pPr>
                      <a:r>
                        <a:rPr lang="fr-FR" sz="1100" dirty="0">
                          <a:effectLst/>
                        </a:rPr>
                        <a:t>2019-2021</a:t>
                      </a:r>
                      <a:endParaRPr lang="fr-FR" sz="1050" dirty="0">
                        <a:effectLst/>
                        <a:latin typeface="Calibri"/>
                        <a:ea typeface="Calibri"/>
                        <a:cs typeface="Arial"/>
                      </a:endParaRPr>
                    </a:p>
                  </a:txBody>
                  <a:tcPr marL="68580" marR="68580" marT="0" marB="0"/>
                </a:tc>
                <a:tc>
                  <a:txBody>
                    <a:bodyPr/>
                    <a:lstStyle/>
                    <a:p>
                      <a:pPr marL="0" indent="0" algn="ctr">
                        <a:lnSpc>
                          <a:spcPct val="150000"/>
                        </a:lnSpc>
                        <a:spcAft>
                          <a:spcPts val="0"/>
                        </a:spcAft>
                      </a:pPr>
                      <a:r>
                        <a:rPr lang="fr-FR" sz="1100" dirty="0">
                          <a:effectLst/>
                        </a:rPr>
                        <a:t>0</a:t>
                      </a:r>
                      <a:endParaRPr lang="fr-FR" sz="1050" dirty="0">
                        <a:effectLst/>
                        <a:latin typeface="Calibri"/>
                        <a:ea typeface="Calibri"/>
                        <a:cs typeface="Arial"/>
                      </a:endParaRPr>
                    </a:p>
                  </a:txBody>
                  <a:tcPr marL="68580" marR="68580" marT="0" marB="0"/>
                </a:tc>
              </a:tr>
              <a:tr h="0">
                <a:tc>
                  <a:txBody>
                    <a:bodyPr/>
                    <a:lstStyle/>
                    <a:p>
                      <a:pPr marL="0" indent="0" algn="l">
                        <a:lnSpc>
                          <a:spcPct val="150000"/>
                        </a:lnSpc>
                        <a:spcAft>
                          <a:spcPts val="0"/>
                        </a:spcAft>
                      </a:pPr>
                      <a:r>
                        <a:rPr lang="fr-FR" sz="1100" dirty="0" err="1">
                          <a:effectLst/>
                        </a:rPr>
                        <a:t>Tot</a:t>
                      </a:r>
                      <a:r>
                        <a:rPr lang="fr-FR" sz="1100" dirty="0">
                          <a:effectLst/>
                        </a:rPr>
                        <a:t> :2010-2021</a:t>
                      </a:r>
                      <a:endParaRPr lang="fr-FR" sz="1050" dirty="0">
                        <a:effectLst/>
                        <a:latin typeface="Calibri"/>
                        <a:ea typeface="Calibri"/>
                        <a:cs typeface="Arial"/>
                      </a:endParaRPr>
                    </a:p>
                  </a:txBody>
                  <a:tcPr marL="68580" marR="68580" marT="0" marB="0"/>
                </a:tc>
                <a:tc>
                  <a:txBody>
                    <a:bodyPr/>
                    <a:lstStyle/>
                    <a:p>
                      <a:pPr marL="0" indent="0" algn="ctr">
                        <a:lnSpc>
                          <a:spcPct val="150000"/>
                        </a:lnSpc>
                        <a:spcAft>
                          <a:spcPts val="0"/>
                        </a:spcAft>
                      </a:pPr>
                      <a:r>
                        <a:rPr lang="fr-FR" sz="1100" dirty="0">
                          <a:effectLst/>
                        </a:rPr>
                        <a:t>13 768</a:t>
                      </a:r>
                      <a:endParaRPr lang="fr-FR" sz="1050" dirty="0">
                        <a:effectLst/>
                        <a:latin typeface="Calibri"/>
                        <a:ea typeface="Calibri"/>
                        <a:cs typeface="Arial"/>
                      </a:endParaRPr>
                    </a:p>
                  </a:txBody>
                  <a:tcPr marL="68580" marR="68580" marT="0" marB="0"/>
                </a:tc>
              </a:tr>
            </a:tbl>
          </a:graphicData>
        </a:graphic>
      </p:graphicFrame>
      <p:sp>
        <p:nvSpPr>
          <p:cNvPr id="6" name="Rectangle 1"/>
          <p:cNvSpPr>
            <a:spLocks noChangeArrowheads="1"/>
          </p:cNvSpPr>
          <p:nvPr/>
        </p:nvSpPr>
        <p:spPr bwMode="auto">
          <a:xfrm>
            <a:off x="8384" y="1118257"/>
            <a:ext cx="340189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fontAlgn="base">
              <a:spcBef>
                <a:spcPct val="0"/>
              </a:spcBef>
              <a:spcAft>
                <a:spcPct val="0"/>
              </a:spcAft>
            </a:pPr>
            <a:r>
              <a:rPr lang="fr-FR" sz="1200" b="1" dirty="0">
                <a:latin typeface="Times New Roman" pitchFamily="18" charset="0"/>
                <a:ea typeface="Calibri" pitchFamily="34" charset="0"/>
                <a:cs typeface="Times New Roman" pitchFamily="18" charset="0"/>
              </a:rPr>
              <a:t>a</a:t>
            </a:r>
            <a:r>
              <a:rPr lang="fr-FR" sz="1200" b="1" dirty="0" smtClean="0">
                <a:latin typeface="Times New Roman" pitchFamily="18" charset="0"/>
                <a:ea typeface="Calibri" pitchFamily="34" charset="0"/>
                <a:cs typeface="Times New Roman" pitchFamily="18" charset="0"/>
              </a:rPr>
              <a:t>- </a:t>
            </a:r>
            <a:r>
              <a:rPr kumimoji="0" lang="fr-FR"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Logement social :</a:t>
            </a:r>
            <a:r>
              <a:rPr lang="fr-FR" sz="1100" dirty="0">
                <a:latin typeface="Times New Roman" pitchFamily="18" charset="0"/>
                <a:ea typeface="Calibri" pitchFamily="34" charset="0"/>
                <a:cs typeface="Times New Roman" pitchFamily="18" charset="0"/>
              </a:rPr>
              <a:t>(selon la notification ministérielle</a:t>
            </a:r>
            <a:endParaRPr kumimoji="0" lang="fr-FR" sz="11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fr-FR"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Nombre de logement social programmé )</a:t>
            </a:r>
            <a:endParaRPr kumimoji="0" lang="fr-FR" sz="1100" b="0" i="0" u="none" strike="noStrike" cap="none" normalizeH="0" baseline="0" dirty="0" smtClean="0">
              <a:ln>
                <a:noFill/>
              </a:ln>
              <a:solidFill>
                <a:schemeClr val="tx1"/>
              </a:solidFill>
              <a:effectLst/>
              <a:latin typeface="Times New Roman" pitchFamily="18" charset="0"/>
              <a:cs typeface="Times New Roman" pitchFamily="18" charset="0"/>
            </a:endParaRPr>
          </a:p>
        </p:txBody>
      </p:sp>
      <p:graphicFrame>
        <p:nvGraphicFramePr>
          <p:cNvPr id="7" name="Tableau 6"/>
          <p:cNvGraphicFramePr>
            <a:graphicFrameLocks noGrp="1"/>
          </p:cNvGraphicFramePr>
          <p:nvPr>
            <p:extLst>
              <p:ext uri="{D42A27DB-BD31-4B8C-83A1-F6EECF244321}">
                <p14:modId xmlns:p14="http://schemas.microsoft.com/office/powerpoint/2010/main" val="2433967288"/>
              </p:ext>
            </p:extLst>
          </p:nvPr>
        </p:nvGraphicFramePr>
        <p:xfrm>
          <a:off x="3932314" y="1582790"/>
          <a:ext cx="3975452" cy="4684071"/>
        </p:xfrm>
        <a:graphic>
          <a:graphicData uri="http://schemas.openxmlformats.org/drawingml/2006/table">
            <a:tbl>
              <a:tblPr firstRow="1" firstCol="1" bandRow="1">
                <a:tableStyleId>{3C2FFA5D-87B4-456A-9821-1D502468CF0F}</a:tableStyleId>
              </a:tblPr>
              <a:tblGrid>
                <a:gridCol w="1305314"/>
                <a:gridCol w="1142958"/>
                <a:gridCol w="1527180"/>
              </a:tblGrid>
              <a:tr h="569271">
                <a:tc>
                  <a:txBody>
                    <a:bodyPr/>
                    <a:lstStyle/>
                    <a:p>
                      <a:pPr marL="0" indent="0" algn="ctr">
                        <a:lnSpc>
                          <a:spcPct val="150000"/>
                        </a:lnSpc>
                        <a:spcAft>
                          <a:spcPts val="0"/>
                        </a:spcAft>
                      </a:pPr>
                      <a:r>
                        <a:rPr lang="fr-FR" sz="1000" dirty="0">
                          <a:effectLst/>
                        </a:rPr>
                        <a:t>Formule</a:t>
                      </a:r>
                      <a:endParaRPr lang="fr-FR" sz="900" dirty="0">
                        <a:effectLst/>
                        <a:latin typeface="Calibri"/>
                        <a:ea typeface="Calibri"/>
                        <a:cs typeface="Arial"/>
                      </a:endParaRPr>
                    </a:p>
                  </a:txBody>
                  <a:tcPr marL="52681" marR="52681" marT="0" marB="0" anchor="ctr"/>
                </a:tc>
                <a:tc>
                  <a:txBody>
                    <a:bodyPr/>
                    <a:lstStyle/>
                    <a:p>
                      <a:pPr marL="0" indent="0" algn="ctr">
                        <a:lnSpc>
                          <a:spcPct val="150000"/>
                        </a:lnSpc>
                        <a:spcAft>
                          <a:spcPts val="0"/>
                        </a:spcAft>
                      </a:pPr>
                      <a:r>
                        <a:rPr lang="fr-FR" sz="1000" dirty="0">
                          <a:effectLst/>
                        </a:rPr>
                        <a:t>période</a:t>
                      </a:r>
                      <a:endParaRPr lang="fr-FR" sz="900" dirty="0">
                        <a:effectLst/>
                        <a:latin typeface="Calibri"/>
                        <a:ea typeface="Calibri"/>
                        <a:cs typeface="Arial"/>
                      </a:endParaRPr>
                    </a:p>
                  </a:txBody>
                  <a:tcPr marL="52681" marR="52681" marT="0" marB="0" anchor="ctr"/>
                </a:tc>
                <a:tc>
                  <a:txBody>
                    <a:bodyPr/>
                    <a:lstStyle/>
                    <a:p>
                      <a:pPr marL="0" indent="0" algn="ctr">
                        <a:lnSpc>
                          <a:spcPct val="150000"/>
                        </a:lnSpc>
                        <a:spcAft>
                          <a:spcPts val="0"/>
                        </a:spcAft>
                      </a:pPr>
                      <a:r>
                        <a:rPr lang="fr-FR" sz="1000" dirty="0">
                          <a:effectLst/>
                        </a:rPr>
                        <a:t>Nombre de logement </a:t>
                      </a:r>
                      <a:r>
                        <a:rPr lang="fr-FR" sz="1000" dirty="0" smtClean="0">
                          <a:effectLst/>
                        </a:rPr>
                        <a:t>()</a:t>
                      </a:r>
                      <a:endParaRPr lang="fr-FR" sz="900" dirty="0">
                        <a:effectLst/>
                        <a:latin typeface="Calibri"/>
                        <a:ea typeface="Calibri"/>
                        <a:cs typeface="Arial"/>
                      </a:endParaRPr>
                    </a:p>
                  </a:txBody>
                  <a:tcPr marL="52681" marR="52681" marT="0" marB="0" anchor="ctr"/>
                </a:tc>
              </a:tr>
              <a:tr h="210723">
                <a:tc rowSpan="4">
                  <a:txBody>
                    <a:bodyPr/>
                    <a:lstStyle/>
                    <a:p>
                      <a:pPr marL="457200" algn="ctr">
                        <a:lnSpc>
                          <a:spcPct val="150000"/>
                        </a:lnSpc>
                        <a:spcAft>
                          <a:spcPts val="0"/>
                        </a:spcAft>
                      </a:pPr>
                      <a:r>
                        <a:rPr lang="fr-FR" sz="1000" dirty="0">
                          <a:effectLst/>
                        </a:rPr>
                        <a:t> </a:t>
                      </a:r>
                      <a:endParaRPr lang="fr-FR" sz="900" dirty="0">
                        <a:effectLst/>
                      </a:endParaRPr>
                    </a:p>
                    <a:p>
                      <a:pPr marL="0" indent="0" algn="ctr">
                        <a:lnSpc>
                          <a:spcPct val="150000"/>
                        </a:lnSpc>
                        <a:spcAft>
                          <a:spcPts val="0"/>
                        </a:spcAft>
                        <a:tabLst/>
                      </a:pPr>
                      <a:r>
                        <a:rPr lang="fr-FR" sz="1000" dirty="0">
                          <a:effectLst/>
                        </a:rPr>
                        <a:t>LSP</a:t>
                      </a:r>
                      <a:endParaRPr lang="fr-FR" sz="900" dirty="0">
                        <a:effectLst/>
                        <a:latin typeface="Calibri"/>
                        <a:ea typeface="Calibri"/>
                        <a:cs typeface="Arial"/>
                      </a:endParaRPr>
                    </a:p>
                  </a:txBody>
                  <a:tcPr marL="52681" marR="52681" marT="0" marB="0" anchor="ctr"/>
                </a:tc>
                <a:tc>
                  <a:txBody>
                    <a:bodyPr/>
                    <a:lstStyle/>
                    <a:p>
                      <a:pPr marL="0" indent="0" algn="ctr">
                        <a:lnSpc>
                          <a:spcPct val="150000"/>
                        </a:lnSpc>
                        <a:spcAft>
                          <a:spcPts val="0"/>
                        </a:spcAft>
                      </a:pPr>
                      <a:r>
                        <a:rPr lang="fr-FR" sz="1000" dirty="0">
                          <a:effectLst/>
                        </a:rPr>
                        <a:t>2010</a:t>
                      </a:r>
                      <a:endParaRPr lang="fr-FR" sz="900" dirty="0">
                        <a:effectLst/>
                        <a:latin typeface="Calibri"/>
                        <a:ea typeface="Calibri"/>
                        <a:cs typeface="Arial"/>
                      </a:endParaRPr>
                    </a:p>
                  </a:txBody>
                  <a:tcPr marL="52681" marR="52681" marT="0" marB="0" anchor="ctr"/>
                </a:tc>
                <a:tc>
                  <a:txBody>
                    <a:bodyPr/>
                    <a:lstStyle/>
                    <a:p>
                      <a:pPr marL="0" indent="0" algn="ctr">
                        <a:lnSpc>
                          <a:spcPct val="150000"/>
                        </a:lnSpc>
                        <a:spcAft>
                          <a:spcPts val="0"/>
                        </a:spcAft>
                      </a:pPr>
                      <a:r>
                        <a:rPr lang="fr-FR" sz="1000" dirty="0">
                          <a:effectLst/>
                        </a:rPr>
                        <a:t>400</a:t>
                      </a:r>
                      <a:endParaRPr lang="fr-FR" sz="900" dirty="0">
                        <a:effectLst/>
                        <a:latin typeface="Calibri"/>
                        <a:ea typeface="Calibri"/>
                        <a:cs typeface="Arial"/>
                      </a:endParaRPr>
                    </a:p>
                  </a:txBody>
                  <a:tcPr marL="52681" marR="52681" marT="0" marB="0" anchor="ctr"/>
                </a:tc>
              </a:tr>
              <a:tr h="210723">
                <a:tc vMerge="1">
                  <a:txBody>
                    <a:bodyPr/>
                    <a:lstStyle/>
                    <a:p>
                      <a:endParaRPr lang="fr-FR"/>
                    </a:p>
                  </a:txBody>
                  <a:tcPr/>
                </a:tc>
                <a:tc>
                  <a:txBody>
                    <a:bodyPr/>
                    <a:lstStyle/>
                    <a:p>
                      <a:pPr marL="0" indent="0" algn="ctr">
                        <a:lnSpc>
                          <a:spcPct val="150000"/>
                        </a:lnSpc>
                        <a:spcAft>
                          <a:spcPts val="0"/>
                        </a:spcAft>
                      </a:pPr>
                      <a:r>
                        <a:rPr lang="fr-FR" sz="1000" dirty="0">
                          <a:effectLst/>
                        </a:rPr>
                        <a:t>2011</a:t>
                      </a:r>
                      <a:endParaRPr lang="fr-FR" sz="900" dirty="0">
                        <a:effectLst/>
                        <a:latin typeface="Calibri"/>
                        <a:ea typeface="Calibri"/>
                        <a:cs typeface="Arial"/>
                      </a:endParaRPr>
                    </a:p>
                  </a:txBody>
                  <a:tcPr marL="52681" marR="52681" marT="0" marB="0" anchor="ctr"/>
                </a:tc>
                <a:tc>
                  <a:txBody>
                    <a:bodyPr/>
                    <a:lstStyle/>
                    <a:p>
                      <a:pPr marL="0" indent="0" algn="ctr">
                        <a:lnSpc>
                          <a:spcPct val="150000"/>
                        </a:lnSpc>
                        <a:spcAft>
                          <a:spcPts val="0"/>
                        </a:spcAft>
                      </a:pPr>
                      <a:r>
                        <a:rPr lang="fr-FR" sz="1000" dirty="0">
                          <a:effectLst/>
                        </a:rPr>
                        <a:t>1 890</a:t>
                      </a:r>
                      <a:endParaRPr lang="fr-FR" sz="900" dirty="0">
                        <a:effectLst/>
                        <a:latin typeface="Calibri"/>
                        <a:ea typeface="Calibri"/>
                        <a:cs typeface="Arial"/>
                      </a:endParaRPr>
                    </a:p>
                  </a:txBody>
                  <a:tcPr marL="52681" marR="52681" marT="0" marB="0" anchor="ctr"/>
                </a:tc>
              </a:tr>
              <a:tr h="210723">
                <a:tc vMerge="1">
                  <a:txBody>
                    <a:bodyPr/>
                    <a:lstStyle/>
                    <a:p>
                      <a:endParaRPr lang="fr-FR"/>
                    </a:p>
                  </a:txBody>
                  <a:tcPr/>
                </a:tc>
                <a:tc>
                  <a:txBody>
                    <a:bodyPr/>
                    <a:lstStyle/>
                    <a:p>
                      <a:pPr marL="0" indent="0" algn="ctr">
                        <a:lnSpc>
                          <a:spcPct val="150000"/>
                        </a:lnSpc>
                        <a:spcAft>
                          <a:spcPts val="0"/>
                        </a:spcAft>
                      </a:pPr>
                      <a:r>
                        <a:rPr lang="fr-FR" sz="1000" dirty="0">
                          <a:effectLst/>
                        </a:rPr>
                        <a:t>2012-2017</a:t>
                      </a:r>
                      <a:endParaRPr lang="fr-FR" sz="900" dirty="0">
                        <a:effectLst/>
                        <a:latin typeface="Calibri"/>
                        <a:ea typeface="Calibri"/>
                        <a:cs typeface="Arial"/>
                      </a:endParaRPr>
                    </a:p>
                  </a:txBody>
                  <a:tcPr marL="52681" marR="52681" marT="0" marB="0" anchor="ctr"/>
                </a:tc>
                <a:tc>
                  <a:txBody>
                    <a:bodyPr/>
                    <a:lstStyle/>
                    <a:p>
                      <a:pPr marL="0" indent="0" algn="ctr">
                        <a:lnSpc>
                          <a:spcPct val="150000"/>
                        </a:lnSpc>
                        <a:spcAft>
                          <a:spcPts val="0"/>
                        </a:spcAft>
                        <a:tabLst>
                          <a:tab pos="92075" algn="l"/>
                        </a:tabLst>
                      </a:pPr>
                      <a:r>
                        <a:rPr lang="fr-FR" sz="1000" dirty="0">
                          <a:effectLst/>
                        </a:rPr>
                        <a:t>0</a:t>
                      </a:r>
                      <a:endParaRPr lang="fr-FR" sz="900" dirty="0">
                        <a:effectLst/>
                        <a:latin typeface="Calibri"/>
                        <a:ea typeface="Calibri"/>
                        <a:cs typeface="Arial"/>
                      </a:endParaRPr>
                    </a:p>
                  </a:txBody>
                  <a:tcPr marL="52681" marR="52681" marT="0" marB="0" anchor="ctr"/>
                </a:tc>
              </a:tr>
              <a:tr h="210723">
                <a:tc vMerge="1">
                  <a:txBody>
                    <a:bodyPr/>
                    <a:lstStyle/>
                    <a:p>
                      <a:endParaRPr lang="fr-FR"/>
                    </a:p>
                  </a:txBody>
                  <a:tcPr/>
                </a:tc>
                <a:tc>
                  <a:txBody>
                    <a:bodyPr/>
                    <a:lstStyle/>
                    <a:p>
                      <a:pPr marL="0" indent="0" algn="ctr">
                        <a:lnSpc>
                          <a:spcPct val="150000"/>
                        </a:lnSpc>
                        <a:spcAft>
                          <a:spcPts val="0"/>
                        </a:spcAft>
                      </a:pPr>
                      <a:r>
                        <a:rPr lang="fr-FR" sz="1000" dirty="0" err="1">
                          <a:effectLst/>
                        </a:rPr>
                        <a:t>Tot</a:t>
                      </a:r>
                      <a:r>
                        <a:rPr lang="fr-FR" sz="1000" dirty="0">
                          <a:effectLst/>
                        </a:rPr>
                        <a:t> : 2010-2021</a:t>
                      </a:r>
                      <a:endParaRPr lang="fr-FR" sz="900" dirty="0">
                        <a:effectLst/>
                        <a:latin typeface="Calibri"/>
                        <a:ea typeface="Calibri"/>
                        <a:cs typeface="Arial"/>
                      </a:endParaRPr>
                    </a:p>
                  </a:txBody>
                  <a:tcPr marL="52681" marR="52681" marT="0" marB="0" anchor="ctr"/>
                </a:tc>
                <a:tc>
                  <a:txBody>
                    <a:bodyPr/>
                    <a:lstStyle/>
                    <a:p>
                      <a:pPr marL="0" indent="0" algn="ctr">
                        <a:lnSpc>
                          <a:spcPct val="150000"/>
                        </a:lnSpc>
                        <a:spcAft>
                          <a:spcPts val="0"/>
                        </a:spcAft>
                      </a:pPr>
                      <a:r>
                        <a:rPr lang="fr-FR" sz="1000" dirty="0">
                          <a:effectLst/>
                        </a:rPr>
                        <a:t>2 290</a:t>
                      </a:r>
                      <a:endParaRPr lang="fr-FR" sz="900" dirty="0">
                        <a:effectLst/>
                        <a:latin typeface="Calibri"/>
                        <a:ea typeface="Calibri"/>
                        <a:cs typeface="Arial"/>
                      </a:endParaRPr>
                    </a:p>
                  </a:txBody>
                  <a:tcPr marL="52681" marR="52681" marT="0" marB="0" anchor="ctr"/>
                </a:tc>
              </a:tr>
              <a:tr h="210723">
                <a:tc rowSpan="7">
                  <a:txBody>
                    <a:bodyPr/>
                    <a:lstStyle/>
                    <a:p>
                      <a:pPr marL="0" indent="0" algn="ctr">
                        <a:lnSpc>
                          <a:spcPct val="150000"/>
                        </a:lnSpc>
                        <a:spcAft>
                          <a:spcPts val="0"/>
                        </a:spcAft>
                      </a:pPr>
                      <a:r>
                        <a:rPr lang="fr-FR" sz="1000" dirty="0">
                          <a:effectLst/>
                        </a:rPr>
                        <a:t>AADL</a:t>
                      </a:r>
                      <a:endParaRPr lang="fr-FR" sz="900" dirty="0">
                        <a:effectLst/>
                        <a:latin typeface="Calibri"/>
                        <a:ea typeface="Calibri"/>
                        <a:cs typeface="Arial"/>
                      </a:endParaRPr>
                    </a:p>
                  </a:txBody>
                  <a:tcPr marL="52681" marR="52681" marT="0" marB="0" anchor="ctr"/>
                </a:tc>
                <a:tc>
                  <a:txBody>
                    <a:bodyPr/>
                    <a:lstStyle/>
                    <a:p>
                      <a:pPr marL="0" indent="0" algn="ctr">
                        <a:lnSpc>
                          <a:spcPct val="150000"/>
                        </a:lnSpc>
                        <a:spcAft>
                          <a:spcPts val="0"/>
                        </a:spcAft>
                      </a:pPr>
                      <a:r>
                        <a:rPr lang="fr-FR" sz="1000" dirty="0">
                          <a:effectLst/>
                        </a:rPr>
                        <a:t>2010-2012</a:t>
                      </a:r>
                      <a:endParaRPr lang="fr-FR" sz="900" dirty="0">
                        <a:effectLst/>
                        <a:latin typeface="Calibri"/>
                        <a:ea typeface="Calibri"/>
                        <a:cs typeface="Arial"/>
                      </a:endParaRPr>
                    </a:p>
                  </a:txBody>
                  <a:tcPr marL="52681" marR="52681" marT="0" marB="0" anchor="ctr"/>
                </a:tc>
                <a:tc>
                  <a:txBody>
                    <a:bodyPr/>
                    <a:lstStyle/>
                    <a:p>
                      <a:pPr marL="0" indent="0" algn="ctr">
                        <a:lnSpc>
                          <a:spcPct val="150000"/>
                        </a:lnSpc>
                        <a:spcAft>
                          <a:spcPts val="0"/>
                        </a:spcAft>
                      </a:pPr>
                      <a:r>
                        <a:rPr lang="fr-FR" sz="1000" dirty="0">
                          <a:effectLst/>
                        </a:rPr>
                        <a:t>0</a:t>
                      </a:r>
                      <a:endParaRPr lang="fr-FR" sz="900" dirty="0">
                        <a:effectLst/>
                        <a:latin typeface="Calibri"/>
                        <a:ea typeface="Calibri"/>
                        <a:cs typeface="Arial"/>
                      </a:endParaRPr>
                    </a:p>
                  </a:txBody>
                  <a:tcPr marL="52681" marR="52681" marT="0" marB="0" anchor="ctr"/>
                </a:tc>
              </a:tr>
              <a:tr h="210723">
                <a:tc vMerge="1">
                  <a:txBody>
                    <a:bodyPr/>
                    <a:lstStyle/>
                    <a:p>
                      <a:endParaRPr lang="fr-FR"/>
                    </a:p>
                  </a:txBody>
                  <a:tcPr/>
                </a:tc>
                <a:tc>
                  <a:txBody>
                    <a:bodyPr/>
                    <a:lstStyle/>
                    <a:p>
                      <a:pPr marL="0" indent="0" algn="ctr">
                        <a:lnSpc>
                          <a:spcPct val="150000"/>
                        </a:lnSpc>
                        <a:spcAft>
                          <a:spcPts val="0"/>
                        </a:spcAft>
                      </a:pPr>
                      <a:r>
                        <a:rPr lang="fr-FR" sz="1000" dirty="0">
                          <a:effectLst/>
                        </a:rPr>
                        <a:t>2013</a:t>
                      </a:r>
                      <a:endParaRPr lang="fr-FR" sz="900" dirty="0">
                        <a:effectLst/>
                        <a:latin typeface="Calibri"/>
                        <a:ea typeface="Calibri"/>
                        <a:cs typeface="Arial"/>
                      </a:endParaRPr>
                    </a:p>
                  </a:txBody>
                  <a:tcPr marL="52681" marR="52681" marT="0" marB="0" anchor="ctr"/>
                </a:tc>
                <a:tc>
                  <a:txBody>
                    <a:bodyPr/>
                    <a:lstStyle/>
                    <a:p>
                      <a:pPr marL="0" indent="0" algn="ctr">
                        <a:lnSpc>
                          <a:spcPct val="150000"/>
                        </a:lnSpc>
                        <a:spcAft>
                          <a:spcPts val="0"/>
                        </a:spcAft>
                      </a:pPr>
                      <a:r>
                        <a:rPr lang="fr-FR" sz="1000" dirty="0">
                          <a:effectLst/>
                        </a:rPr>
                        <a:t>2 000</a:t>
                      </a:r>
                      <a:endParaRPr lang="fr-FR" sz="900" dirty="0">
                        <a:effectLst/>
                        <a:latin typeface="Calibri"/>
                        <a:ea typeface="Calibri"/>
                        <a:cs typeface="Arial"/>
                      </a:endParaRPr>
                    </a:p>
                  </a:txBody>
                  <a:tcPr marL="52681" marR="52681" marT="0" marB="0" anchor="ctr"/>
                </a:tc>
              </a:tr>
              <a:tr h="210723">
                <a:tc vMerge="1">
                  <a:txBody>
                    <a:bodyPr/>
                    <a:lstStyle/>
                    <a:p>
                      <a:endParaRPr lang="fr-FR"/>
                    </a:p>
                  </a:txBody>
                  <a:tcPr/>
                </a:tc>
                <a:tc>
                  <a:txBody>
                    <a:bodyPr/>
                    <a:lstStyle/>
                    <a:p>
                      <a:pPr marL="0" indent="0" algn="ctr">
                        <a:lnSpc>
                          <a:spcPct val="150000"/>
                        </a:lnSpc>
                        <a:spcAft>
                          <a:spcPts val="0"/>
                        </a:spcAft>
                      </a:pPr>
                      <a:r>
                        <a:rPr lang="fr-FR" sz="1000" dirty="0">
                          <a:effectLst/>
                        </a:rPr>
                        <a:t>2015</a:t>
                      </a:r>
                      <a:endParaRPr lang="fr-FR" sz="900" dirty="0">
                        <a:effectLst/>
                        <a:latin typeface="Calibri"/>
                        <a:ea typeface="Calibri"/>
                        <a:cs typeface="Arial"/>
                      </a:endParaRPr>
                    </a:p>
                  </a:txBody>
                  <a:tcPr marL="52681" marR="52681" marT="0" marB="0" anchor="ctr"/>
                </a:tc>
                <a:tc>
                  <a:txBody>
                    <a:bodyPr/>
                    <a:lstStyle/>
                    <a:p>
                      <a:pPr marL="0" indent="0" algn="ctr">
                        <a:lnSpc>
                          <a:spcPct val="150000"/>
                        </a:lnSpc>
                        <a:spcAft>
                          <a:spcPts val="0"/>
                        </a:spcAft>
                      </a:pPr>
                      <a:r>
                        <a:rPr lang="fr-FR" sz="1000" dirty="0">
                          <a:effectLst/>
                        </a:rPr>
                        <a:t>500</a:t>
                      </a:r>
                      <a:endParaRPr lang="fr-FR" sz="900" dirty="0">
                        <a:effectLst/>
                        <a:latin typeface="Calibri"/>
                        <a:ea typeface="Calibri"/>
                        <a:cs typeface="Arial"/>
                      </a:endParaRPr>
                    </a:p>
                  </a:txBody>
                  <a:tcPr marL="52681" marR="52681" marT="0" marB="0" anchor="ctr"/>
                </a:tc>
              </a:tr>
              <a:tr h="210723">
                <a:tc vMerge="1">
                  <a:txBody>
                    <a:bodyPr/>
                    <a:lstStyle/>
                    <a:p>
                      <a:endParaRPr lang="fr-FR"/>
                    </a:p>
                  </a:txBody>
                  <a:tcPr/>
                </a:tc>
                <a:tc>
                  <a:txBody>
                    <a:bodyPr/>
                    <a:lstStyle/>
                    <a:p>
                      <a:pPr marL="0" indent="0" algn="ctr">
                        <a:lnSpc>
                          <a:spcPct val="150000"/>
                        </a:lnSpc>
                        <a:spcAft>
                          <a:spcPts val="0"/>
                        </a:spcAft>
                      </a:pPr>
                      <a:r>
                        <a:rPr lang="fr-FR" sz="1000" dirty="0">
                          <a:effectLst/>
                        </a:rPr>
                        <a:t>2016</a:t>
                      </a:r>
                      <a:endParaRPr lang="fr-FR" sz="900" dirty="0">
                        <a:effectLst/>
                        <a:latin typeface="Calibri"/>
                        <a:ea typeface="Calibri"/>
                        <a:cs typeface="Arial"/>
                      </a:endParaRPr>
                    </a:p>
                  </a:txBody>
                  <a:tcPr marL="52681" marR="52681" marT="0" marB="0" anchor="ctr"/>
                </a:tc>
                <a:tc>
                  <a:txBody>
                    <a:bodyPr/>
                    <a:lstStyle/>
                    <a:p>
                      <a:pPr marL="0" indent="0" algn="ctr">
                        <a:lnSpc>
                          <a:spcPct val="150000"/>
                        </a:lnSpc>
                        <a:spcAft>
                          <a:spcPts val="0"/>
                        </a:spcAft>
                      </a:pPr>
                      <a:r>
                        <a:rPr lang="fr-FR" sz="1000" dirty="0">
                          <a:effectLst/>
                        </a:rPr>
                        <a:t>0</a:t>
                      </a:r>
                      <a:endParaRPr lang="fr-FR" sz="900" dirty="0">
                        <a:effectLst/>
                        <a:latin typeface="Calibri"/>
                        <a:ea typeface="Calibri"/>
                        <a:cs typeface="Arial"/>
                      </a:endParaRPr>
                    </a:p>
                  </a:txBody>
                  <a:tcPr marL="52681" marR="52681" marT="0" marB="0" anchor="ctr"/>
                </a:tc>
              </a:tr>
              <a:tr h="210723">
                <a:tc vMerge="1">
                  <a:txBody>
                    <a:bodyPr/>
                    <a:lstStyle/>
                    <a:p>
                      <a:endParaRPr lang="fr-FR"/>
                    </a:p>
                  </a:txBody>
                  <a:tcPr/>
                </a:tc>
                <a:tc>
                  <a:txBody>
                    <a:bodyPr/>
                    <a:lstStyle/>
                    <a:p>
                      <a:pPr marL="0" indent="0" algn="ctr">
                        <a:lnSpc>
                          <a:spcPct val="150000"/>
                        </a:lnSpc>
                        <a:spcAft>
                          <a:spcPts val="0"/>
                        </a:spcAft>
                      </a:pPr>
                      <a:r>
                        <a:rPr lang="fr-FR" sz="1000" dirty="0">
                          <a:effectLst/>
                        </a:rPr>
                        <a:t>2017</a:t>
                      </a:r>
                      <a:endParaRPr lang="fr-FR" sz="900" dirty="0">
                        <a:effectLst/>
                        <a:latin typeface="Calibri"/>
                        <a:ea typeface="Calibri"/>
                        <a:cs typeface="Arial"/>
                      </a:endParaRPr>
                    </a:p>
                  </a:txBody>
                  <a:tcPr marL="52681" marR="52681" marT="0" marB="0" anchor="ctr"/>
                </a:tc>
                <a:tc>
                  <a:txBody>
                    <a:bodyPr/>
                    <a:lstStyle/>
                    <a:p>
                      <a:pPr marL="0" indent="0" algn="ctr">
                        <a:lnSpc>
                          <a:spcPct val="150000"/>
                        </a:lnSpc>
                        <a:spcAft>
                          <a:spcPts val="0"/>
                        </a:spcAft>
                      </a:pPr>
                      <a:r>
                        <a:rPr lang="fr-FR" sz="1000" dirty="0">
                          <a:effectLst/>
                        </a:rPr>
                        <a:t>1 900</a:t>
                      </a:r>
                      <a:endParaRPr lang="fr-FR" sz="900" dirty="0">
                        <a:effectLst/>
                        <a:latin typeface="Calibri"/>
                        <a:ea typeface="Calibri"/>
                        <a:cs typeface="Arial"/>
                      </a:endParaRPr>
                    </a:p>
                  </a:txBody>
                  <a:tcPr marL="52681" marR="52681" marT="0" marB="0" anchor="ctr"/>
                </a:tc>
              </a:tr>
              <a:tr h="210723">
                <a:tc vMerge="1">
                  <a:txBody>
                    <a:bodyPr/>
                    <a:lstStyle/>
                    <a:p>
                      <a:endParaRPr lang="fr-FR"/>
                    </a:p>
                  </a:txBody>
                  <a:tcPr/>
                </a:tc>
                <a:tc>
                  <a:txBody>
                    <a:bodyPr/>
                    <a:lstStyle/>
                    <a:p>
                      <a:pPr marL="0" indent="0" algn="ctr">
                        <a:lnSpc>
                          <a:spcPct val="150000"/>
                        </a:lnSpc>
                        <a:spcAft>
                          <a:spcPts val="0"/>
                        </a:spcAft>
                      </a:pPr>
                      <a:r>
                        <a:rPr lang="fr-FR" sz="1000" dirty="0">
                          <a:effectLst/>
                        </a:rPr>
                        <a:t>2018</a:t>
                      </a:r>
                      <a:endParaRPr lang="fr-FR" sz="900" dirty="0">
                        <a:effectLst/>
                        <a:latin typeface="Calibri"/>
                        <a:ea typeface="Calibri"/>
                        <a:cs typeface="Arial"/>
                      </a:endParaRPr>
                    </a:p>
                  </a:txBody>
                  <a:tcPr marL="52681" marR="52681" marT="0" marB="0" anchor="ctr"/>
                </a:tc>
                <a:tc>
                  <a:txBody>
                    <a:bodyPr/>
                    <a:lstStyle/>
                    <a:p>
                      <a:pPr marL="0" indent="0" algn="ctr">
                        <a:lnSpc>
                          <a:spcPct val="150000"/>
                        </a:lnSpc>
                        <a:spcAft>
                          <a:spcPts val="0"/>
                        </a:spcAft>
                      </a:pPr>
                      <a:r>
                        <a:rPr lang="fr-FR" sz="1000" dirty="0">
                          <a:effectLst/>
                        </a:rPr>
                        <a:t>1 100</a:t>
                      </a:r>
                      <a:endParaRPr lang="fr-FR" sz="900" dirty="0">
                        <a:effectLst/>
                        <a:latin typeface="Calibri"/>
                        <a:ea typeface="Calibri"/>
                        <a:cs typeface="Arial"/>
                      </a:endParaRPr>
                    </a:p>
                  </a:txBody>
                  <a:tcPr marL="52681" marR="52681" marT="0" marB="0" anchor="ctr"/>
                </a:tc>
              </a:tr>
              <a:tr h="210723">
                <a:tc vMerge="1">
                  <a:txBody>
                    <a:bodyPr/>
                    <a:lstStyle/>
                    <a:p>
                      <a:endParaRPr lang="fr-FR"/>
                    </a:p>
                  </a:txBody>
                  <a:tcPr/>
                </a:tc>
                <a:tc>
                  <a:txBody>
                    <a:bodyPr/>
                    <a:lstStyle/>
                    <a:p>
                      <a:pPr marL="0" indent="0" algn="ctr">
                        <a:lnSpc>
                          <a:spcPct val="150000"/>
                        </a:lnSpc>
                        <a:spcAft>
                          <a:spcPts val="0"/>
                        </a:spcAft>
                      </a:pPr>
                      <a:r>
                        <a:rPr lang="fr-FR" sz="1000" dirty="0">
                          <a:effectLst/>
                        </a:rPr>
                        <a:t>2019</a:t>
                      </a:r>
                      <a:endParaRPr lang="fr-FR" sz="900" dirty="0">
                        <a:effectLst/>
                        <a:latin typeface="Calibri"/>
                        <a:ea typeface="Calibri"/>
                        <a:cs typeface="Arial"/>
                      </a:endParaRPr>
                    </a:p>
                  </a:txBody>
                  <a:tcPr marL="52681" marR="52681" marT="0" marB="0" anchor="ctr"/>
                </a:tc>
                <a:tc>
                  <a:txBody>
                    <a:bodyPr/>
                    <a:lstStyle/>
                    <a:p>
                      <a:pPr marL="0" indent="0" algn="ctr">
                        <a:lnSpc>
                          <a:spcPct val="150000"/>
                        </a:lnSpc>
                        <a:spcAft>
                          <a:spcPts val="0"/>
                        </a:spcAft>
                      </a:pPr>
                      <a:r>
                        <a:rPr lang="fr-FR" sz="1000" dirty="0">
                          <a:effectLst/>
                        </a:rPr>
                        <a:t>2 400</a:t>
                      </a:r>
                      <a:endParaRPr lang="fr-FR" sz="900" dirty="0">
                        <a:effectLst/>
                        <a:latin typeface="Calibri"/>
                        <a:ea typeface="Calibri"/>
                        <a:cs typeface="Arial"/>
                      </a:endParaRPr>
                    </a:p>
                  </a:txBody>
                  <a:tcPr marL="52681" marR="52681" marT="0" marB="0" anchor="ctr"/>
                </a:tc>
              </a:tr>
              <a:tr h="210723">
                <a:tc>
                  <a:txBody>
                    <a:bodyPr/>
                    <a:lstStyle/>
                    <a:p>
                      <a:pPr marL="457200" algn="ctr">
                        <a:lnSpc>
                          <a:spcPct val="150000"/>
                        </a:lnSpc>
                        <a:spcAft>
                          <a:spcPts val="0"/>
                        </a:spcAft>
                      </a:pPr>
                      <a:r>
                        <a:rPr lang="fr-FR" sz="1000">
                          <a:effectLst/>
                        </a:rPr>
                        <a:t> </a:t>
                      </a:r>
                      <a:endParaRPr lang="fr-FR" sz="900">
                        <a:effectLst/>
                        <a:latin typeface="Calibri"/>
                        <a:ea typeface="Calibri"/>
                        <a:cs typeface="Arial"/>
                      </a:endParaRPr>
                    </a:p>
                  </a:txBody>
                  <a:tcPr marL="52681" marR="52681" marT="0" marB="0" anchor="ctr"/>
                </a:tc>
                <a:tc>
                  <a:txBody>
                    <a:bodyPr/>
                    <a:lstStyle/>
                    <a:p>
                      <a:pPr marL="0" indent="0" algn="ctr">
                        <a:lnSpc>
                          <a:spcPct val="150000"/>
                        </a:lnSpc>
                        <a:spcAft>
                          <a:spcPts val="0"/>
                        </a:spcAft>
                      </a:pPr>
                      <a:r>
                        <a:rPr lang="fr-FR" sz="1000" dirty="0" err="1">
                          <a:effectLst/>
                        </a:rPr>
                        <a:t>Tot</a:t>
                      </a:r>
                      <a:r>
                        <a:rPr lang="fr-FR" sz="1000" dirty="0">
                          <a:effectLst/>
                        </a:rPr>
                        <a:t> : 2010-2021</a:t>
                      </a:r>
                      <a:endParaRPr lang="fr-FR" sz="900" dirty="0">
                        <a:effectLst/>
                        <a:latin typeface="Calibri"/>
                        <a:ea typeface="Calibri"/>
                        <a:cs typeface="Arial"/>
                      </a:endParaRPr>
                    </a:p>
                  </a:txBody>
                  <a:tcPr marL="52681" marR="52681" marT="0" marB="0" anchor="ctr"/>
                </a:tc>
                <a:tc>
                  <a:txBody>
                    <a:bodyPr/>
                    <a:lstStyle/>
                    <a:p>
                      <a:pPr marL="0" indent="0" algn="ctr">
                        <a:lnSpc>
                          <a:spcPct val="150000"/>
                        </a:lnSpc>
                        <a:spcAft>
                          <a:spcPts val="0"/>
                        </a:spcAft>
                        <a:tabLst>
                          <a:tab pos="365125" algn="l"/>
                        </a:tabLst>
                      </a:pPr>
                      <a:r>
                        <a:rPr lang="fr-FR" sz="1000" dirty="0">
                          <a:effectLst/>
                        </a:rPr>
                        <a:t>7 900</a:t>
                      </a:r>
                      <a:endParaRPr lang="fr-FR" sz="900" dirty="0">
                        <a:effectLst/>
                        <a:latin typeface="Calibri"/>
                        <a:ea typeface="Calibri"/>
                        <a:cs typeface="Arial"/>
                      </a:endParaRPr>
                    </a:p>
                  </a:txBody>
                  <a:tcPr marL="52681" marR="52681" marT="0" marB="0" anchor="ctr"/>
                </a:tc>
              </a:tr>
              <a:tr h="210723">
                <a:tc rowSpan="3">
                  <a:txBody>
                    <a:bodyPr/>
                    <a:lstStyle/>
                    <a:p>
                      <a:pPr marL="0" indent="0" algn="ctr">
                        <a:lnSpc>
                          <a:spcPct val="150000"/>
                        </a:lnSpc>
                        <a:spcAft>
                          <a:spcPts val="0"/>
                        </a:spcAft>
                      </a:pPr>
                      <a:r>
                        <a:rPr lang="fr-FR" sz="1000" dirty="0">
                          <a:effectLst/>
                        </a:rPr>
                        <a:t>LPA</a:t>
                      </a:r>
                      <a:endParaRPr lang="fr-FR" sz="900" dirty="0">
                        <a:effectLst/>
                      </a:endParaRPr>
                    </a:p>
                    <a:p>
                      <a:pPr marL="0" indent="0" algn="ctr">
                        <a:lnSpc>
                          <a:spcPct val="150000"/>
                        </a:lnSpc>
                        <a:spcAft>
                          <a:spcPts val="0"/>
                        </a:spcAft>
                      </a:pPr>
                      <a:r>
                        <a:rPr lang="fr-FR" sz="1000" dirty="0">
                          <a:effectLst/>
                        </a:rPr>
                        <a:t> (</a:t>
                      </a:r>
                      <a:r>
                        <a:rPr lang="fr-FR" sz="1000" dirty="0" smtClean="0">
                          <a:effectLst/>
                        </a:rPr>
                        <a:t>nouvelle</a:t>
                      </a:r>
                      <a:r>
                        <a:rPr lang="fr-FR" sz="1000" baseline="0" dirty="0" smtClean="0">
                          <a:effectLst/>
                        </a:rPr>
                        <a:t> </a:t>
                      </a:r>
                      <a:r>
                        <a:rPr lang="fr-FR" sz="1000" dirty="0" smtClean="0">
                          <a:effectLst/>
                        </a:rPr>
                        <a:t>formule</a:t>
                      </a:r>
                      <a:r>
                        <a:rPr lang="fr-FR" sz="1000" dirty="0">
                          <a:effectLst/>
                        </a:rPr>
                        <a:t>)</a:t>
                      </a:r>
                      <a:endParaRPr lang="fr-FR" sz="900" dirty="0">
                        <a:effectLst/>
                        <a:latin typeface="Calibri"/>
                        <a:ea typeface="Calibri"/>
                        <a:cs typeface="Arial"/>
                      </a:endParaRPr>
                    </a:p>
                  </a:txBody>
                  <a:tcPr marL="52681" marR="52681" marT="0" marB="0" anchor="ctr"/>
                </a:tc>
                <a:tc>
                  <a:txBody>
                    <a:bodyPr/>
                    <a:lstStyle/>
                    <a:p>
                      <a:pPr marL="0" indent="0" algn="ctr">
                        <a:lnSpc>
                          <a:spcPct val="150000"/>
                        </a:lnSpc>
                        <a:spcAft>
                          <a:spcPts val="0"/>
                        </a:spcAft>
                        <a:tabLst>
                          <a:tab pos="223520" algn="l"/>
                        </a:tabLst>
                      </a:pPr>
                      <a:r>
                        <a:rPr lang="fr-FR" sz="1000" dirty="0">
                          <a:effectLst/>
                        </a:rPr>
                        <a:t>2018</a:t>
                      </a:r>
                      <a:endParaRPr lang="fr-FR" sz="900" dirty="0">
                        <a:effectLst/>
                        <a:latin typeface="Calibri"/>
                        <a:ea typeface="Calibri"/>
                        <a:cs typeface="Arial"/>
                      </a:endParaRPr>
                    </a:p>
                  </a:txBody>
                  <a:tcPr marL="52681" marR="52681" marT="0" marB="0" anchor="ctr"/>
                </a:tc>
                <a:tc>
                  <a:txBody>
                    <a:bodyPr/>
                    <a:lstStyle/>
                    <a:p>
                      <a:pPr marL="0" indent="0" algn="ctr">
                        <a:lnSpc>
                          <a:spcPct val="150000"/>
                        </a:lnSpc>
                        <a:spcAft>
                          <a:spcPts val="0"/>
                        </a:spcAft>
                      </a:pPr>
                      <a:r>
                        <a:rPr lang="fr-FR" sz="1000" dirty="0">
                          <a:effectLst/>
                        </a:rPr>
                        <a:t>2 000</a:t>
                      </a:r>
                      <a:endParaRPr lang="fr-FR" sz="900" dirty="0">
                        <a:effectLst/>
                        <a:latin typeface="Calibri"/>
                        <a:ea typeface="Calibri"/>
                        <a:cs typeface="Arial"/>
                      </a:endParaRPr>
                    </a:p>
                  </a:txBody>
                  <a:tcPr marL="52681" marR="52681" marT="0" marB="0" anchor="ctr"/>
                </a:tc>
              </a:tr>
              <a:tr h="210723">
                <a:tc vMerge="1">
                  <a:txBody>
                    <a:bodyPr/>
                    <a:lstStyle/>
                    <a:p>
                      <a:endParaRPr lang="fr-FR"/>
                    </a:p>
                  </a:txBody>
                  <a:tcPr/>
                </a:tc>
                <a:tc>
                  <a:txBody>
                    <a:bodyPr/>
                    <a:lstStyle/>
                    <a:p>
                      <a:pPr marL="0" indent="0" algn="ctr">
                        <a:lnSpc>
                          <a:spcPct val="150000"/>
                        </a:lnSpc>
                        <a:spcAft>
                          <a:spcPts val="0"/>
                        </a:spcAft>
                        <a:tabLst>
                          <a:tab pos="223520" algn="l"/>
                        </a:tabLst>
                      </a:pPr>
                      <a:r>
                        <a:rPr lang="fr-FR" sz="1000" dirty="0">
                          <a:effectLst/>
                        </a:rPr>
                        <a:t>2019</a:t>
                      </a:r>
                      <a:endParaRPr lang="fr-FR" sz="900" dirty="0">
                        <a:effectLst/>
                        <a:latin typeface="Calibri"/>
                        <a:ea typeface="Calibri"/>
                        <a:cs typeface="Arial"/>
                      </a:endParaRPr>
                    </a:p>
                  </a:txBody>
                  <a:tcPr marL="52681" marR="52681" marT="0" marB="0" anchor="ctr"/>
                </a:tc>
                <a:tc>
                  <a:txBody>
                    <a:bodyPr/>
                    <a:lstStyle/>
                    <a:p>
                      <a:pPr marL="1588" indent="0" algn="ctr">
                        <a:lnSpc>
                          <a:spcPct val="150000"/>
                        </a:lnSpc>
                        <a:spcAft>
                          <a:spcPts val="0"/>
                        </a:spcAft>
                      </a:pPr>
                      <a:r>
                        <a:rPr lang="fr-FR" sz="1000" dirty="0">
                          <a:effectLst/>
                        </a:rPr>
                        <a:t>1 300</a:t>
                      </a:r>
                      <a:endParaRPr lang="fr-FR" sz="900" dirty="0">
                        <a:effectLst/>
                        <a:latin typeface="Calibri"/>
                        <a:ea typeface="Calibri"/>
                        <a:cs typeface="Arial"/>
                      </a:endParaRPr>
                    </a:p>
                  </a:txBody>
                  <a:tcPr marL="52681" marR="52681" marT="0" marB="0" anchor="ctr"/>
                </a:tc>
              </a:tr>
              <a:tr h="210723">
                <a:tc vMerge="1">
                  <a:txBody>
                    <a:bodyPr/>
                    <a:lstStyle/>
                    <a:p>
                      <a:endParaRPr lang="fr-FR"/>
                    </a:p>
                  </a:txBody>
                  <a:tcPr/>
                </a:tc>
                <a:tc>
                  <a:txBody>
                    <a:bodyPr/>
                    <a:lstStyle/>
                    <a:p>
                      <a:pPr marL="0" indent="0" algn="ctr">
                        <a:lnSpc>
                          <a:spcPct val="150000"/>
                        </a:lnSpc>
                        <a:spcAft>
                          <a:spcPts val="0"/>
                        </a:spcAft>
                        <a:tabLst>
                          <a:tab pos="223520" algn="l"/>
                        </a:tabLst>
                      </a:pPr>
                      <a:r>
                        <a:rPr lang="fr-FR" sz="1000" dirty="0" err="1">
                          <a:effectLst/>
                        </a:rPr>
                        <a:t>Tot</a:t>
                      </a:r>
                      <a:r>
                        <a:rPr lang="fr-FR" sz="1000" dirty="0">
                          <a:effectLst/>
                        </a:rPr>
                        <a:t> : 2010-2021</a:t>
                      </a:r>
                      <a:endParaRPr lang="fr-FR" sz="900" dirty="0">
                        <a:effectLst/>
                        <a:latin typeface="Calibri"/>
                        <a:ea typeface="Calibri"/>
                        <a:cs typeface="Arial"/>
                      </a:endParaRPr>
                    </a:p>
                  </a:txBody>
                  <a:tcPr marL="52681" marR="52681" marT="0" marB="0" anchor="ctr"/>
                </a:tc>
                <a:tc>
                  <a:txBody>
                    <a:bodyPr/>
                    <a:lstStyle/>
                    <a:p>
                      <a:pPr marL="0" indent="0" algn="ctr">
                        <a:lnSpc>
                          <a:spcPct val="150000"/>
                        </a:lnSpc>
                        <a:spcAft>
                          <a:spcPts val="0"/>
                        </a:spcAft>
                        <a:tabLst/>
                      </a:pPr>
                      <a:r>
                        <a:rPr lang="fr-FR" sz="1000" dirty="0">
                          <a:effectLst/>
                        </a:rPr>
                        <a:t>2 300</a:t>
                      </a:r>
                      <a:endParaRPr lang="fr-FR" sz="900" dirty="0">
                        <a:effectLst/>
                        <a:latin typeface="Calibri"/>
                        <a:ea typeface="Calibri"/>
                        <a:cs typeface="Arial"/>
                      </a:endParaRPr>
                    </a:p>
                  </a:txBody>
                  <a:tcPr marL="52681" marR="52681" marT="0" marB="0" anchor="ctr"/>
                </a:tc>
              </a:tr>
              <a:tr h="210723">
                <a:tc>
                  <a:txBody>
                    <a:bodyPr/>
                    <a:lstStyle/>
                    <a:p>
                      <a:pPr marL="457200" algn="ctr">
                        <a:lnSpc>
                          <a:spcPct val="150000"/>
                        </a:lnSpc>
                        <a:spcAft>
                          <a:spcPts val="0"/>
                        </a:spcAft>
                      </a:pPr>
                      <a:r>
                        <a:rPr lang="fr-FR" sz="1000">
                          <a:effectLst/>
                        </a:rPr>
                        <a:t> </a:t>
                      </a:r>
                      <a:endParaRPr lang="fr-FR" sz="900">
                        <a:effectLst/>
                        <a:latin typeface="Calibri"/>
                        <a:ea typeface="Calibri"/>
                        <a:cs typeface="Arial"/>
                      </a:endParaRPr>
                    </a:p>
                  </a:txBody>
                  <a:tcPr marL="52681" marR="52681" marT="0" marB="0" anchor="ctr"/>
                </a:tc>
                <a:tc>
                  <a:txBody>
                    <a:bodyPr/>
                    <a:lstStyle/>
                    <a:p>
                      <a:pPr marL="457200">
                        <a:lnSpc>
                          <a:spcPct val="150000"/>
                        </a:lnSpc>
                        <a:spcAft>
                          <a:spcPts val="0"/>
                        </a:spcAft>
                        <a:tabLst>
                          <a:tab pos="223520" algn="l"/>
                        </a:tabLst>
                      </a:pPr>
                      <a:r>
                        <a:rPr lang="fr-FR" sz="1000" dirty="0">
                          <a:effectLst/>
                        </a:rPr>
                        <a:t> </a:t>
                      </a:r>
                      <a:endParaRPr lang="fr-FR" sz="900" dirty="0">
                        <a:effectLst/>
                        <a:latin typeface="Calibri"/>
                        <a:ea typeface="Calibri"/>
                        <a:cs typeface="Arial"/>
                      </a:endParaRPr>
                    </a:p>
                  </a:txBody>
                  <a:tcPr marL="52681" marR="52681" marT="0" marB="0" anchor="ctr"/>
                </a:tc>
                <a:tc>
                  <a:txBody>
                    <a:bodyPr/>
                    <a:lstStyle/>
                    <a:p>
                      <a:pPr marL="457200" algn="ctr">
                        <a:lnSpc>
                          <a:spcPct val="150000"/>
                        </a:lnSpc>
                        <a:spcAft>
                          <a:spcPts val="0"/>
                        </a:spcAft>
                      </a:pPr>
                      <a:r>
                        <a:rPr lang="fr-FR" sz="1000">
                          <a:effectLst/>
                        </a:rPr>
                        <a:t> </a:t>
                      </a:r>
                      <a:endParaRPr lang="fr-FR" sz="900">
                        <a:effectLst/>
                        <a:latin typeface="Calibri"/>
                        <a:ea typeface="Calibri"/>
                        <a:cs typeface="Arial"/>
                      </a:endParaRPr>
                    </a:p>
                  </a:txBody>
                  <a:tcPr marL="52681" marR="52681" marT="0" marB="0" anchor="ctr"/>
                </a:tc>
              </a:tr>
              <a:tr h="421447">
                <a:tc>
                  <a:txBody>
                    <a:bodyPr/>
                    <a:lstStyle/>
                    <a:p>
                      <a:pPr marL="0" indent="0" algn="ctr">
                        <a:lnSpc>
                          <a:spcPct val="150000"/>
                        </a:lnSpc>
                        <a:spcAft>
                          <a:spcPts val="0"/>
                        </a:spcAft>
                      </a:pPr>
                      <a:r>
                        <a:rPr lang="fr-FR" sz="1000" dirty="0">
                          <a:effectLst/>
                        </a:rPr>
                        <a:t>Nombre total des trois formules </a:t>
                      </a:r>
                      <a:endParaRPr lang="fr-FR" sz="900" dirty="0">
                        <a:effectLst/>
                        <a:latin typeface="Calibri"/>
                        <a:ea typeface="Calibri"/>
                        <a:cs typeface="Arial"/>
                      </a:endParaRPr>
                    </a:p>
                  </a:txBody>
                  <a:tcPr marL="52681" marR="52681" marT="0" marB="0" anchor="ctr"/>
                </a:tc>
                <a:tc>
                  <a:txBody>
                    <a:bodyPr/>
                    <a:lstStyle/>
                    <a:p>
                      <a:pPr marL="0" indent="0" algn="ctr">
                        <a:lnSpc>
                          <a:spcPct val="150000"/>
                        </a:lnSpc>
                        <a:spcAft>
                          <a:spcPts val="0"/>
                        </a:spcAft>
                        <a:tabLst>
                          <a:tab pos="223520" algn="l"/>
                        </a:tabLst>
                      </a:pPr>
                      <a:r>
                        <a:rPr lang="fr-FR" sz="1000" dirty="0">
                          <a:effectLst/>
                        </a:rPr>
                        <a:t>2010-2021</a:t>
                      </a:r>
                      <a:endParaRPr lang="fr-FR" sz="900" dirty="0">
                        <a:effectLst/>
                        <a:latin typeface="Calibri"/>
                        <a:ea typeface="Calibri"/>
                        <a:cs typeface="Arial"/>
                      </a:endParaRPr>
                    </a:p>
                  </a:txBody>
                  <a:tcPr marL="52681" marR="52681" marT="0" marB="0" anchor="ctr"/>
                </a:tc>
                <a:tc>
                  <a:txBody>
                    <a:bodyPr/>
                    <a:lstStyle/>
                    <a:p>
                      <a:pPr marL="0" indent="0" algn="ctr">
                        <a:lnSpc>
                          <a:spcPct val="150000"/>
                        </a:lnSpc>
                        <a:spcAft>
                          <a:spcPts val="0"/>
                        </a:spcAft>
                      </a:pPr>
                      <a:r>
                        <a:rPr lang="fr-FR" sz="1000" dirty="0">
                          <a:effectLst/>
                        </a:rPr>
                        <a:t>12 490</a:t>
                      </a:r>
                      <a:endParaRPr lang="fr-FR" sz="900" dirty="0">
                        <a:effectLst/>
                        <a:latin typeface="Calibri"/>
                        <a:ea typeface="Calibri"/>
                        <a:cs typeface="Arial"/>
                      </a:endParaRPr>
                    </a:p>
                  </a:txBody>
                  <a:tcPr marL="52681" marR="52681" marT="0" marB="0" anchor="ctr"/>
                </a:tc>
              </a:tr>
            </a:tbl>
          </a:graphicData>
        </a:graphic>
      </p:graphicFrame>
      <p:sp>
        <p:nvSpPr>
          <p:cNvPr id="8" name="Rectangle 2"/>
          <p:cNvSpPr>
            <a:spLocks noChangeArrowheads="1"/>
          </p:cNvSpPr>
          <p:nvPr/>
        </p:nvSpPr>
        <p:spPr bwMode="auto">
          <a:xfrm>
            <a:off x="3796601" y="1081904"/>
            <a:ext cx="430284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fontAlgn="base">
              <a:spcBef>
                <a:spcPct val="0"/>
              </a:spcBef>
              <a:spcAft>
                <a:spcPct val="0"/>
              </a:spcAft>
              <a:tabLst>
                <a:tab pos="223838" algn="l"/>
              </a:tabLst>
            </a:pPr>
            <a:r>
              <a:rPr lang="fr-FR" sz="1200" b="1" dirty="0">
                <a:latin typeface="Times New Roman" pitchFamily="18" charset="0"/>
                <a:ea typeface="Calibri" pitchFamily="34" charset="0"/>
                <a:cs typeface="Times New Roman" pitchFamily="18" charset="0"/>
              </a:rPr>
              <a:t>b</a:t>
            </a:r>
            <a:r>
              <a:rPr kumimoji="0" lang="fr-FR"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Logement AADL, LSP et LPA :</a:t>
            </a:r>
            <a:r>
              <a:rPr lang="fr-FR" sz="1100" dirty="0">
                <a:latin typeface="Times New Roman" pitchFamily="18" charset="0"/>
                <a:ea typeface="Calibri" pitchFamily="34" charset="0"/>
                <a:cs typeface="Times New Roman" pitchFamily="18" charset="0"/>
              </a:rPr>
              <a:t>(selon la notification ministérielle</a:t>
            </a:r>
            <a:endParaRPr kumimoji="0" lang="fr-FR" sz="11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223838" algn="l"/>
              </a:tabLst>
            </a:pPr>
            <a:r>
              <a:rPr kumimoji="0" lang="fr-FR"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fr-FR"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Nombre de logement LSP , AADL, LPA programmé ) </a:t>
            </a:r>
            <a:endParaRPr kumimoji="0" lang="fr-FR" sz="1100" b="0" i="0" u="none" strike="noStrike" cap="none" normalizeH="0" baseline="0" dirty="0" smtClean="0">
              <a:ln>
                <a:noFill/>
              </a:ln>
              <a:solidFill>
                <a:schemeClr val="tx1"/>
              </a:solidFill>
              <a:effectLst/>
              <a:latin typeface="Times New Roman" pitchFamily="18" charset="0"/>
              <a:cs typeface="Times New Roman" pitchFamily="18" charset="0"/>
            </a:endParaRPr>
          </a:p>
        </p:txBody>
      </p:sp>
      <p:graphicFrame>
        <p:nvGraphicFramePr>
          <p:cNvPr id="9" name="Tableau 8"/>
          <p:cNvGraphicFramePr>
            <a:graphicFrameLocks noGrp="1"/>
          </p:cNvGraphicFramePr>
          <p:nvPr>
            <p:extLst>
              <p:ext uri="{D42A27DB-BD31-4B8C-83A1-F6EECF244321}">
                <p14:modId xmlns:p14="http://schemas.microsoft.com/office/powerpoint/2010/main" val="2188921213"/>
              </p:ext>
            </p:extLst>
          </p:nvPr>
        </p:nvGraphicFramePr>
        <p:xfrm>
          <a:off x="331914" y="3736237"/>
          <a:ext cx="3020126" cy="822960"/>
        </p:xfrm>
        <a:graphic>
          <a:graphicData uri="http://schemas.openxmlformats.org/drawingml/2006/table">
            <a:tbl>
              <a:tblPr firstRow="1" firstCol="1" bandRow="1">
                <a:tableStyleId>{3C2FFA5D-87B4-456A-9821-1D502468CF0F}</a:tableStyleId>
              </a:tblPr>
              <a:tblGrid>
                <a:gridCol w="999939"/>
                <a:gridCol w="999939"/>
                <a:gridCol w="1020248"/>
              </a:tblGrid>
              <a:tr h="0">
                <a:tc>
                  <a:txBody>
                    <a:bodyPr/>
                    <a:lstStyle/>
                    <a:p>
                      <a:pPr marL="0" indent="0" algn="ctr">
                        <a:lnSpc>
                          <a:spcPct val="150000"/>
                        </a:lnSpc>
                        <a:spcAft>
                          <a:spcPts val="0"/>
                        </a:spcAft>
                      </a:pPr>
                      <a:r>
                        <a:rPr lang="fr-FR" sz="1200" dirty="0" smtClean="0">
                          <a:effectLst/>
                        </a:rPr>
                        <a:t>Programme</a:t>
                      </a:r>
                      <a:endParaRPr lang="fr-FR" sz="1100" dirty="0">
                        <a:effectLst/>
                        <a:latin typeface="Calibri"/>
                        <a:ea typeface="Calibri"/>
                        <a:cs typeface="Arial"/>
                      </a:endParaRPr>
                    </a:p>
                  </a:txBody>
                  <a:tcPr marL="68580" marR="68580" marT="0" marB="0"/>
                </a:tc>
                <a:tc>
                  <a:txBody>
                    <a:bodyPr/>
                    <a:lstStyle/>
                    <a:p>
                      <a:pPr marL="0" indent="0" algn="ctr">
                        <a:lnSpc>
                          <a:spcPct val="150000"/>
                        </a:lnSpc>
                        <a:spcAft>
                          <a:spcPts val="0"/>
                        </a:spcAft>
                      </a:pPr>
                      <a:r>
                        <a:rPr lang="fr-FR" sz="1200" dirty="0">
                          <a:effectLst/>
                        </a:rPr>
                        <a:t>période</a:t>
                      </a:r>
                      <a:endParaRPr lang="fr-FR" sz="1100" dirty="0">
                        <a:effectLst/>
                        <a:latin typeface="Calibri"/>
                        <a:ea typeface="Calibri"/>
                        <a:cs typeface="Arial"/>
                      </a:endParaRPr>
                    </a:p>
                  </a:txBody>
                  <a:tcPr marL="68580" marR="68580" marT="0" marB="0" anchor="ctr"/>
                </a:tc>
                <a:tc>
                  <a:txBody>
                    <a:bodyPr/>
                    <a:lstStyle/>
                    <a:p>
                      <a:pPr marL="0" indent="0" algn="ctr">
                        <a:lnSpc>
                          <a:spcPct val="150000"/>
                        </a:lnSpc>
                        <a:spcAft>
                          <a:spcPts val="0"/>
                        </a:spcAft>
                      </a:pPr>
                      <a:r>
                        <a:rPr lang="fr-FR" sz="1200" dirty="0">
                          <a:effectLst/>
                        </a:rPr>
                        <a:t>Nombre de </a:t>
                      </a:r>
                      <a:r>
                        <a:rPr lang="fr-FR" sz="1200" dirty="0" smtClean="0">
                          <a:effectLst/>
                        </a:rPr>
                        <a:t>logement</a:t>
                      </a:r>
                      <a:endParaRPr lang="fr-FR" sz="1100" dirty="0">
                        <a:effectLst/>
                        <a:latin typeface="Calibri"/>
                        <a:ea typeface="Calibri"/>
                        <a:cs typeface="Arial"/>
                      </a:endParaRPr>
                    </a:p>
                  </a:txBody>
                  <a:tcPr marL="68580" marR="68580" marT="0" marB="0" anchor="ctr"/>
                </a:tc>
              </a:tr>
              <a:tr h="0">
                <a:tc>
                  <a:txBody>
                    <a:bodyPr/>
                    <a:lstStyle/>
                    <a:p>
                      <a:pPr marL="0" indent="0" algn="ctr">
                        <a:lnSpc>
                          <a:spcPct val="150000"/>
                        </a:lnSpc>
                        <a:spcAft>
                          <a:spcPts val="0"/>
                        </a:spcAft>
                      </a:pPr>
                      <a:r>
                        <a:rPr lang="fr-FR" sz="1200" dirty="0">
                          <a:effectLst/>
                        </a:rPr>
                        <a:t>Pl</a:t>
                      </a:r>
                      <a:endParaRPr lang="fr-FR" sz="1100" dirty="0">
                        <a:effectLst/>
                        <a:latin typeface="Calibri"/>
                        <a:ea typeface="Calibri"/>
                        <a:cs typeface="Arial"/>
                      </a:endParaRPr>
                    </a:p>
                  </a:txBody>
                  <a:tcPr marL="68580" marR="68580" marT="0" marB="0"/>
                </a:tc>
                <a:tc>
                  <a:txBody>
                    <a:bodyPr/>
                    <a:lstStyle/>
                    <a:p>
                      <a:pPr marL="0" indent="0" algn="ctr">
                        <a:lnSpc>
                          <a:spcPct val="150000"/>
                        </a:lnSpc>
                        <a:spcAft>
                          <a:spcPts val="0"/>
                        </a:spcAft>
                      </a:pPr>
                      <a:r>
                        <a:rPr lang="fr-FR" sz="1200" dirty="0">
                          <a:effectLst/>
                        </a:rPr>
                        <a:t>2010-2021</a:t>
                      </a:r>
                      <a:endParaRPr lang="fr-FR" sz="1100" dirty="0">
                        <a:effectLst/>
                        <a:latin typeface="Calibri"/>
                        <a:ea typeface="Calibri"/>
                        <a:cs typeface="Arial"/>
                      </a:endParaRPr>
                    </a:p>
                  </a:txBody>
                  <a:tcPr marL="68580" marR="68580" marT="0" marB="0" anchor="ctr"/>
                </a:tc>
                <a:tc>
                  <a:txBody>
                    <a:bodyPr/>
                    <a:lstStyle/>
                    <a:p>
                      <a:pPr marL="457200" algn="ctr">
                        <a:lnSpc>
                          <a:spcPct val="150000"/>
                        </a:lnSpc>
                        <a:spcAft>
                          <a:spcPts val="0"/>
                        </a:spcAft>
                      </a:pPr>
                      <a:r>
                        <a:rPr lang="fr-FR" sz="1200" dirty="0">
                          <a:effectLst/>
                        </a:rPr>
                        <a:t>2 279</a:t>
                      </a:r>
                      <a:endParaRPr lang="fr-FR" sz="1100" dirty="0">
                        <a:effectLst/>
                        <a:latin typeface="Calibri"/>
                        <a:ea typeface="Calibri"/>
                        <a:cs typeface="Arial"/>
                      </a:endParaRPr>
                    </a:p>
                  </a:txBody>
                  <a:tcPr marL="68580" marR="68580" marT="0" marB="0" anchor="ctr"/>
                </a:tc>
              </a:tr>
            </a:tbl>
          </a:graphicData>
        </a:graphic>
      </p:graphicFrame>
      <p:sp>
        <p:nvSpPr>
          <p:cNvPr id="10" name="Rectangle 3"/>
          <p:cNvSpPr>
            <a:spLocks noChangeArrowheads="1"/>
          </p:cNvSpPr>
          <p:nvPr/>
        </p:nvSpPr>
        <p:spPr bwMode="auto">
          <a:xfrm>
            <a:off x="8384" y="3238213"/>
            <a:ext cx="4059125"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 Logement promotionnel libre :</a:t>
            </a:r>
            <a:endParaRPr kumimoji="0" lang="fr-FR" sz="11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fr-FR"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Nombre de logement Promotionnel libre achevés et en cours </a:t>
            </a:r>
            <a:endParaRPr kumimoji="0" lang="fr-FR" sz="11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graphicFrame>
        <p:nvGraphicFramePr>
          <p:cNvPr id="11" name="Tableau 10"/>
          <p:cNvGraphicFramePr>
            <a:graphicFrameLocks noGrp="1"/>
          </p:cNvGraphicFramePr>
          <p:nvPr>
            <p:extLst>
              <p:ext uri="{D42A27DB-BD31-4B8C-83A1-F6EECF244321}">
                <p14:modId xmlns:p14="http://schemas.microsoft.com/office/powerpoint/2010/main" val="3255904006"/>
              </p:ext>
            </p:extLst>
          </p:nvPr>
        </p:nvGraphicFramePr>
        <p:xfrm>
          <a:off x="229780" y="5464429"/>
          <a:ext cx="3566821" cy="979424"/>
        </p:xfrm>
        <a:graphic>
          <a:graphicData uri="http://schemas.openxmlformats.org/drawingml/2006/table">
            <a:tbl>
              <a:tblPr firstRow="1" lastCol="1">
                <a:tableStyleId>{5940675A-B579-460E-94D1-54222C63F5DA}</a:tableStyleId>
              </a:tblPr>
              <a:tblGrid>
                <a:gridCol w="1171253"/>
                <a:gridCol w="1479333"/>
                <a:gridCol w="916235"/>
              </a:tblGrid>
              <a:tr h="0">
                <a:tc>
                  <a:txBody>
                    <a:bodyPr/>
                    <a:lstStyle/>
                    <a:p>
                      <a:pPr algn="ctr">
                        <a:lnSpc>
                          <a:spcPct val="150000"/>
                        </a:lnSpc>
                        <a:spcAft>
                          <a:spcPts val="0"/>
                        </a:spcAft>
                        <a:tabLst>
                          <a:tab pos="680720" algn="l"/>
                        </a:tabLst>
                      </a:pPr>
                      <a:r>
                        <a:rPr lang="fr-FR" sz="1200" dirty="0">
                          <a:effectLst/>
                        </a:rPr>
                        <a:t>Programme</a:t>
                      </a:r>
                      <a:endParaRPr lang="fr-FR" sz="1100" dirty="0">
                        <a:effectLst/>
                        <a:latin typeface="Calibri"/>
                        <a:ea typeface="Calibri"/>
                        <a:cs typeface="Arial"/>
                      </a:endParaRPr>
                    </a:p>
                  </a:txBody>
                  <a:tcPr marL="68580" marR="68580" marT="0" marB="0"/>
                </a:tc>
                <a:tc>
                  <a:txBody>
                    <a:bodyPr/>
                    <a:lstStyle/>
                    <a:p>
                      <a:pPr algn="ctr">
                        <a:lnSpc>
                          <a:spcPct val="150000"/>
                        </a:lnSpc>
                        <a:spcAft>
                          <a:spcPts val="0"/>
                        </a:spcAft>
                        <a:tabLst>
                          <a:tab pos="680720" algn="l"/>
                        </a:tabLst>
                      </a:pPr>
                      <a:r>
                        <a:rPr lang="fr-FR" sz="1200">
                          <a:effectLst/>
                        </a:rPr>
                        <a:t>Nombre de logts</a:t>
                      </a:r>
                      <a:endParaRPr lang="fr-FR" sz="1100">
                        <a:effectLst/>
                        <a:latin typeface="Calibri"/>
                        <a:ea typeface="Calibri"/>
                        <a:cs typeface="Arial"/>
                      </a:endParaRPr>
                    </a:p>
                  </a:txBody>
                  <a:tcPr marL="68580" marR="68580" marT="0" marB="0"/>
                </a:tc>
                <a:tc>
                  <a:txBody>
                    <a:bodyPr/>
                    <a:lstStyle/>
                    <a:p>
                      <a:pPr algn="ctr">
                        <a:lnSpc>
                          <a:spcPct val="150000"/>
                        </a:lnSpc>
                        <a:spcAft>
                          <a:spcPts val="0"/>
                        </a:spcAft>
                        <a:tabLst>
                          <a:tab pos="680720" algn="l"/>
                        </a:tabLst>
                      </a:pPr>
                      <a:r>
                        <a:rPr lang="fr-FR" sz="1200">
                          <a:effectLst/>
                        </a:rPr>
                        <a:t>Taux (%)</a:t>
                      </a:r>
                      <a:endParaRPr lang="fr-FR" sz="1100">
                        <a:effectLst/>
                        <a:latin typeface="Calibri"/>
                        <a:ea typeface="Calibri"/>
                        <a:cs typeface="Arial"/>
                      </a:endParaRPr>
                    </a:p>
                  </a:txBody>
                  <a:tcPr marL="68580" marR="68580" marT="0" marB="0"/>
                </a:tc>
              </a:tr>
              <a:tr h="0">
                <a:tc>
                  <a:txBody>
                    <a:bodyPr/>
                    <a:lstStyle/>
                    <a:p>
                      <a:pPr algn="just">
                        <a:lnSpc>
                          <a:spcPct val="150000"/>
                        </a:lnSpc>
                        <a:spcAft>
                          <a:spcPts val="0"/>
                        </a:spcAft>
                        <a:tabLst>
                          <a:tab pos="680720" algn="l"/>
                        </a:tabLst>
                      </a:pPr>
                      <a:r>
                        <a:rPr lang="fr-FR" sz="1200" dirty="0">
                          <a:effectLst/>
                        </a:rPr>
                        <a:t>Social</a:t>
                      </a:r>
                      <a:endParaRPr lang="fr-FR" sz="1100" dirty="0">
                        <a:effectLst/>
                        <a:latin typeface="Calibri"/>
                        <a:ea typeface="Calibri"/>
                        <a:cs typeface="Arial"/>
                      </a:endParaRPr>
                    </a:p>
                  </a:txBody>
                  <a:tcPr marL="68580" marR="68580" marT="0" marB="0"/>
                </a:tc>
                <a:tc>
                  <a:txBody>
                    <a:bodyPr/>
                    <a:lstStyle/>
                    <a:p>
                      <a:pPr algn="ctr">
                        <a:lnSpc>
                          <a:spcPct val="150000"/>
                        </a:lnSpc>
                        <a:spcAft>
                          <a:spcPts val="0"/>
                        </a:spcAft>
                        <a:tabLst>
                          <a:tab pos="680720" algn="l"/>
                        </a:tabLst>
                      </a:pPr>
                      <a:r>
                        <a:rPr lang="fr-FR" sz="1200">
                          <a:effectLst/>
                        </a:rPr>
                        <a:t>13 768</a:t>
                      </a:r>
                      <a:endParaRPr lang="fr-FR" sz="1100">
                        <a:effectLst/>
                        <a:latin typeface="Calibri"/>
                        <a:ea typeface="Calibri"/>
                        <a:cs typeface="Arial"/>
                      </a:endParaRPr>
                    </a:p>
                  </a:txBody>
                  <a:tcPr marL="68580" marR="68580" marT="0" marB="0"/>
                </a:tc>
                <a:tc>
                  <a:txBody>
                    <a:bodyPr/>
                    <a:lstStyle/>
                    <a:p>
                      <a:pPr algn="ctr">
                        <a:lnSpc>
                          <a:spcPct val="150000"/>
                        </a:lnSpc>
                        <a:spcAft>
                          <a:spcPts val="0"/>
                        </a:spcAft>
                        <a:tabLst>
                          <a:tab pos="680720" algn="l"/>
                        </a:tabLst>
                      </a:pPr>
                      <a:r>
                        <a:rPr lang="fr-FR" sz="1200">
                          <a:effectLst/>
                        </a:rPr>
                        <a:t>48.24</a:t>
                      </a:r>
                      <a:endParaRPr lang="fr-FR" sz="1100">
                        <a:effectLst/>
                        <a:latin typeface="Calibri"/>
                        <a:ea typeface="Calibri"/>
                        <a:cs typeface="Arial"/>
                      </a:endParaRPr>
                    </a:p>
                  </a:txBody>
                  <a:tcPr marL="68580" marR="68580" marT="0" marB="0"/>
                </a:tc>
              </a:tr>
              <a:tr h="0">
                <a:tc>
                  <a:txBody>
                    <a:bodyPr/>
                    <a:lstStyle/>
                    <a:p>
                      <a:pPr algn="just">
                        <a:lnSpc>
                          <a:spcPct val="150000"/>
                        </a:lnSpc>
                        <a:spcAft>
                          <a:spcPts val="0"/>
                        </a:spcAft>
                        <a:tabLst/>
                      </a:pPr>
                      <a:r>
                        <a:rPr lang="fr-FR" sz="1200" dirty="0">
                          <a:effectLst/>
                        </a:rPr>
                        <a:t>AADL, LSP, LPA</a:t>
                      </a:r>
                      <a:endParaRPr lang="fr-FR" sz="1100" dirty="0">
                        <a:effectLst/>
                        <a:latin typeface="Calibri"/>
                        <a:ea typeface="Calibri"/>
                        <a:cs typeface="Arial"/>
                      </a:endParaRPr>
                    </a:p>
                  </a:txBody>
                  <a:tcPr marL="68580" marR="68580" marT="0" marB="0"/>
                </a:tc>
                <a:tc>
                  <a:txBody>
                    <a:bodyPr/>
                    <a:lstStyle/>
                    <a:p>
                      <a:pPr algn="ctr">
                        <a:lnSpc>
                          <a:spcPct val="150000"/>
                        </a:lnSpc>
                        <a:spcAft>
                          <a:spcPts val="0"/>
                        </a:spcAft>
                        <a:tabLst>
                          <a:tab pos="680720" algn="l"/>
                        </a:tabLst>
                      </a:pPr>
                      <a:r>
                        <a:rPr lang="fr-FR" sz="1200">
                          <a:effectLst/>
                        </a:rPr>
                        <a:t>12 490</a:t>
                      </a:r>
                      <a:endParaRPr lang="fr-FR" sz="1100">
                        <a:effectLst/>
                        <a:latin typeface="Calibri"/>
                        <a:ea typeface="Calibri"/>
                        <a:cs typeface="Arial"/>
                      </a:endParaRPr>
                    </a:p>
                  </a:txBody>
                  <a:tcPr marL="68580" marR="68580" marT="0" marB="0"/>
                </a:tc>
                <a:tc>
                  <a:txBody>
                    <a:bodyPr/>
                    <a:lstStyle/>
                    <a:p>
                      <a:pPr algn="ctr">
                        <a:lnSpc>
                          <a:spcPct val="150000"/>
                        </a:lnSpc>
                        <a:spcAft>
                          <a:spcPts val="0"/>
                        </a:spcAft>
                        <a:tabLst>
                          <a:tab pos="680720" algn="l"/>
                        </a:tabLst>
                      </a:pPr>
                      <a:r>
                        <a:rPr lang="fr-FR" sz="1200">
                          <a:effectLst/>
                        </a:rPr>
                        <a:t>43.76</a:t>
                      </a:r>
                      <a:endParaRPr lang="fr-FR" sz="1100">
                        <a:effectLst/>
                        <a:latin typeface="Calibri"/>
                        <a:ea typeface="Calibri"/>
                        <a:cs typeface="Arial"/>
                      </a:endParaRPr>
                    </a:p>
                  </a:txBody>
                  <a:tcPr marL="68580" marR="68580" marT="0" marB="0"/>
                </a:tc>
              </a:tr>
              <a:tr h="0">
                <a:tc>
                  <a:txBody>
                    <a:bodyPr/>
                    <a:lstStyle/>
                    <a:p>
                      <a:pPr algn="just">
                        <a:lnSpc>
                          <a:spcPct val="150000"/>
                        </a:lnSpc>
                        <a:spcAft>
                          <a:spcPts val="0"/>
                        </a:spcAft>
                        <a:tabLst>
                          <a:tab pos="680720" algn="l"/>
                        </a:tabLst>
                      </a:pPr>
                      <a:r>
                        <a:rPr lang="fr-FR" sz="1200">
                          <a:effectLst/>
                        </a:rPr>
                        <a:t>PL</a:t>
                      </a:r>
                      <a:endParaRPr lang="fr-FR" sz="1100">
                        <a:effectLst/>
                        <a:latin typeface="Calibri"/>
                        <a:ea typeface="Calibri"/>
                        <a:cs typeface="Arial"/>
                      </a:endParaRPr>
                    </a:p>
                  </a:txBody>
                  <a:tcPr marL="68580" marR="68580" marT="0" marB="0"/>
                </a:tc>
                <a:tc>
                  <a:txBody>
                    <a:bodyPr/>
                    <a:lstStyle/>
                    <a:p>
                      <a:pPr algn="ctr">
                        <a:lnSpc>
                          <a:spcPct val="150000"/>
                        </a:lnSpc>
                        <a:spcAft>
                          <a:spcPts val="0"/>
                        </a:spcAft>
                        <a:tabLst>
                          <a:tab pos="680720" algn="l"/>
                        </a:tabLst>
                      </a:pPr>
                      <a:r>
                        <a:rPr lang="fr-FR" sz="1200">
                          <a:effectLst/>
                        </a:rPr>
                        <a:t>2 279</a:t>
                      </a:r>
                      <a:endParaRPr lang="fr-FR" sz="1100">
                        <a:effectLst/>
                        <a:latin typeface="Calibri"/>
                        <a:ea typeface="Calibri"/>
                        <a:cs typeface="Arial"/>
                      </a:endParaRPr>
                    </a:p>
                  </a:txBody>
                  <a:tcPr marL="68580" marR="68580" marT="0" marB="0"/>
                </a:tc>
                <a:tc>
                  <a:txBody>
                    <a:bodyPr/>
                    <a:lstStyle/>
                    <a:p>
                      <a:pPr algn="ctr">
                        <a:lnSpc>
                          <a:spcPct val="150000"/>
                        </a:lnSpc>
                        <a:spcAft>
                          <a:spcPts val="0"/>
                        </a:spcAft>
                        <a:tabLst>
                          <a:tab pos="680720" algn="l"/>
                        </a:tabLst>
                      </a:pPr>
                      <a:r>
                        <a:rPr lang="fr-FR" sz="1200" dirty="0">
                          <a:effectLst/>
                        </a:rPr>
                        <a:t>7.98</a:t>
                      </a:r>
                      <a:endParaRPr lang="fr-FR" sz="1100" dirty="0">
                        <a:effectLst/>
                        <a:latin typeface="Calibri"/>
                        <a:ea typeface="Calibri"/>
                        <a:cs typeface="Arial"/>
                      </a:endParaRPr>
                    </a:p>
                  </a:txBody>
                  <a:tcPr marL="68580" marR="68580" marT="0" marB="0"/>
                </a:tc>
              </a:tr>
            </a:tbl>
          </a:graphicData>
        </a:graphic>
      </p:graphicFrame>
      <p:sp>
        <p:nvSpPr>
          <p:cNvPr id="12" name="Rectangle 4"/>
          <p:cNvSpPr>
            <a:spLocks noChangeArrowheads="1"/>
          </p:cNvSpPr>
          <p:nvPr/>
        </p:nvSpPr>
        <p:spPr bwMode="auto">
          <a:xfrm>
            <a:off x="140396" y="4960373"/>
            <a:ext cx="3879611"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681038" algn="l"/>
              </a:tabLst>
            </a:pPr>
            <a:r>
              <a:rPr kumimoji="0" lang="fr-FR"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Taux de logement global (social, AADL, LSP, LPA, et PL </a:t>
            </a:r>
            <a:endParaRPr kumimoji="0" lang="fr-FR" sz="11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681038" algn="l"/>
              </a:tabLst>
            </a:pPr>
            <a:r>
              <a:rPr kumimoji="0" lang="fr-FR"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entre 2010-2021)</a:t>
            </a:r>
            <a:endParaRPr kumimoji="0" lang="fr-FR" sz="11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81038" algn="l"/>
              </a:tabLst>
            </a:pPr>
            <a:endParaRPr kumimoji="0" lang="fr-FR" sz="18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3" name="Ellipse 12"/>
          <p:cNvSpPr/>
          <p:nvPr/>
        </p:nvSpPr>
        <p:spPr>
          <a:xfrm>
            <a:off x="3138869" y="6205925"/>
            <a:ext cx="419003" cy="504056"/>
          </a:xfrm>
          <a:prstGeom prst="ellipse">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14" name="Rectangle 13"/>
          <p:cNvSpPr/>
          <p:nvPr/>
        </p:nvSpPr>
        <p:spPr>
          <a:xfrm>
            <a:off x="0" y="480697"/>
            <a:ext cx="7740352" cy="553998"/>
          </a:xfrm>
          <a:prstGeom prst="rect">
            <a:avLst/>
          </a:prstGeom>
        </p:spPr>
        <p:txBody>
          <a:bodyPr wrap="square">
            <a:spAutoFit/>
          </a:bodyPr>
          <a:lstStyle/>
          <a:p>
            <a:pPr marL="46038" lvl="2">
              <a:lnSpc>
                <a:spcPct val="150000"/>
              </a:lnSpc>
            </a:pPr>
            <a:r>
              <a:rPr lang="fr-FR" sz="2000" b="1" dirty="0" smtClean="0">
                <a:latin typeface="Times New Roman"/>
                <a:ea typeface="Calibri"/>
                <a:cs typeface="Arial"/>
              </a:rPr>
              <a:t>1- Notification </a:t>
            </a:r>
            <a:r>
              <a:rPr lang="fr-FR" sz="2000" b="1" dirty="0">
                <a:latin typeface="Times New Roman"/>
                <a:ea typeface="Calibri"/>
                <a:cs typeface="Arial"/>
              </a:rPr>
              <a:t>ministérielle de logement (Wilaya de Mostaganem)</a:t>
            </a:r>
            <a:endParaRPr lang="fr-FR" sz="2000" dirty="0">
              <a:effectLst/>
              <a:latin typeface="Calibri"/>
              <a:ea typeface="Calibri"/>
              <a:cs typeface="Arial"/>
            </a:endParaRPr>
          </a:p>
        </p:txBody>
      </p:sp>
      <p:sp>
        <p:nvSpPr>
          <p:cNvPr id="15" name="ZoneTexte 14"/>
          <p:cNvSpPr txBox="1"/>
          <p:nvPr/>
        </p:nvSpPr>
        <p:spPr>
          <a:xfrm rot="16200000">
            <a:off x="5592959" y="2884270"/>
            <a:ext cx="5935424" cy="707886"/>
          </a:xfrm>
          <a:prstGeom prst="rect">
            <a:avLst/>
          </a:prstGeom>
          <a:noFill/>
        </p:spPr>
        <p:txBody>
          <a:bodyPr wrap="square" rtlCol="0">
            <a:spAutoFit/>
          </a:bodyPr>
          <a:lstStyle/>
          <a:p>
            <a:pPr algn="ctr"/>
            <a:r>
              <a:rPr lang="fr-FR" sz="4000" b="1" dirty="0" smtClean="0">
                <a:solidFill>
                  <a:schemeClr val="bg1"/>
                </a:solidFill>
              </a:rPr>
              <a:t>MARCHE IMMOBILIER</a:t>
            </a:r>
            <a:endParaRPr lang="fr-FR" sz="4000" b="1" dirty="0">
              <a:solidFill>
                <a:schemeClr val="bg1"/>
              </a:solidFill>
            </a:endParaRPr>
          </a:p>
        </p:txBody>
      </p:sp>
    </p:spTree>
    <p:extLst>
      <p:ext uri="{BB962C8B-B14F-4D97-AF65-F5344CB8AC3E}">
        <p14:creationId xmlns:p14="http://schemas.microsoft.com/office/powerpoint/2010/main" val="129548269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9512" y="67977"/>
            <a:ext cx="6696743" cy="504625"/>
          </a:xfrm>
          <a:prstGeom prst="rect">
            <a:avLst/>
          </a:prstGeom>
        </p:spPr>
        <p:txBody>
          <a:bodyPr wrap="square">
            <a:spAutoFit/>
          </a:bodyPr>
          <a:lstStyle/>
          <a:p>
            <a:pPr marL="46038" lvl="2">
              <a:lnSpc>
                <a:spcPct val="150000"/>
              </a:lnSpc>
            </a:pPr>
            <a:r>
              <a:rPr lang="fr-FR" sz="2000" b="1" dirty="0" smtClean="0">
                <a:latin typeface="Times New Roman"/>
                <a:ea typeface="Calibri"/>
                <a:cs typeface="Arial"/>
              </a:rPr>
              <a:t>2- Nature du marché</a:t>
            </a:r>
            <a:endParaRPr lang="fr-FR" sz="2000" dirty="0">
              <a:effectLst/>
              <a:latin typeface="Calibri"/>
              <a:ea typeface="Calibri"/>
              <a:cs typeface="Arial"/>
            </a:endParaRPr>
          </a:p>
        </p:txBody>
      </p:sp>
      <p:graphicFrame>
        <p:nvGraphicFramePr>
          <p:cNvPr id="5" name="Tableau 4"/>
          <p:cNvGraphicFramePr>
            <a:graphicFrameLocks noGrp="1"/>
          </p:cNvGraphicFramePr>
          <p:nvPr>
            <p:extLst>
              <p:ext uri="{D42A27DB-BD31-4B8C-83A1-F6EECF244321}">
                <p14:modId xmlns:p14="http://schemas.microsoft.com/office/powerpoint/2010/main" val="2896972388"/>
              </p:ext>
            </p:extLst>
          </p:nvPr>
        </p:nvGraphicFramePr>
        <p:xfrm>
          <a:off x="1235426" y="2924944"/>
          <a:ext cx="5668645" cy="2057400"/>
        </p:xfrm>
        <a:graphic>
          <a:graphicData uri="http://schemas.openxmlformats.org/drawingml/2006/table">
            <a:tbl>
              <a:tblPr firstRow="1" firstCol="1" bandRow="1">
                <a:tableStyleId>{3C2FFA5D-87B4-456A-9821-1D502468CF0F}</a:tableStyleId>
              </a:tblPr>
              <a:tblGrid>
                <a:gridCol w="1889125"/>
                <a:gridCol w="1889760"/>
                <a:gridCol w="1889760"/>
              </a:tblGrid>
              <a:tr h="0">
                <a:tc>
                  <a:txBody>
                    <a:bodyPr/>
                    <a:lstStyle/>
                    <a:p>
                      <a:pPr algn="ctr">
                        <a:lnSpc>
                          <a:spcPct val="150000"/>
                        </a:lnSpc>
                        <a:spcAft>
                          <a:spcPts val="0"/>
                        </a:spcAft>
                      </a:pPr>
                      <a:r>
                        <a:rPr lang="fr-FR" sz="1800" dirty="0">
                          <a:effectLst/>
                        </a:rPr>
                        <a:t>N° lots</a:t>
                      </a:r>
                      <a:endParaRPr lang="fr-FR" sz="1600" dirty="0">
                        <a:effectLst/>
                        <a:latin typeface="Calibri"/>
                        <a:ea typeface="Calibri"/>
                        <a:cs typeface="Arial"/>
                      </a:endParaRPr>
                    </a:p>
                  </a:txBody>
                  <a:tcPr marL="68580" marR="68580" marT="0" marB="0"/>
                </a:tc>
                <a:tc>
                  <a:txBody>
                    <a:bodyPr/>
                    <a:lstStyle/>
                    <a:p>
                      <a:pPr algn="ctr">
                        <a:lnSpc>
                          <a:spcPct val="150000"/>
                        </a:lnSpc>
                        <a:spcAft>
                          <a:spcPts val="0"/>
                        </a:spcAft>
                      </a:pPr>
                      <a:r>
                        <a:rPr lang="fr-FR" sz="1800" dirty="0">
                          <a:effectLst/>
                        </a:rPr>
                        <a:t>surface en M²</a:t>
                      </a:r>
                      <a:endParaRPr lang="fr-FR" sz="1600" dirty="0">
                        <a:effectLst/>
                        <a:latin typeface="Calibri"/>
                        <a:ea typeface="Calibri"/>
                        <a:cs typeface="Arial"/>
                      </a:endParaRPr>
                    </a:p>
                  </a:txBody>
                  <a:tcPr marL="68580" marR="68580" marT="0" marB="0"/>
                </a:tc>
                <a:tc>
                  <a:txBody>
                    <a:bodyPr/>
                    <a:lstStyle/>
                    <a:p>
                      <a:pPr algn="ctr">
                        <a:lnSpc>
                          <a:spcPct val="150000"/>
                        </a:lnSpc>
                        <a:spcAft>
                          <a:spcPts val="0"/>
                        </a:spcAft>
                      </a:pPr>
                      <a:r>
                        <a:rPr lang="fr-FR" sz="1800">
                          <a:effectLst/>
                        </a:rPr>
                        <a:t>Prix du mètre carré DA</a:t>
                      </a:r>
                      <a:endParaRPr lang="fr-FR" sz="1600">
                        <a:effectLst/>
                        <a:latin typeface="Calibri"/>
                        <a:ea typeface="Calibri"/>
                        <a:cs typeface="Arial"/>
                      </a:endParaRPr>
                    </a:p>
                  </a:txBody>
                  <a:tcPr marL="68580" marR="68580" marT="0" marB="0"/>
                </a:tc>
              </a:tr>
              <a:tr h="0">
                <a:tc>
                  <a:txBody>
                    <a:bodyPr/>
                    <a:lstStyle/>
                    <a:p>
                      <a:pPr algn="ctr">
                        <a:lnSpc>
                          <a:spcPct val="150000"/>
                        </a:lnSpc>
                        <a:spcAft>
                          <a:spcPts val="0"/>
                        </a:spcAft>
                      </a:pPr>
                      <a:r>
                        <a:rPr lang="fr-FR" sz="1800">
                          <a:effectLst/>
                        </a:rPr>
                        <a:t>Lot n° 01</a:t>
                      </a:r>
                      <a:endParaRPr lang="fr-FR" sz="1600">
                        <a:effectLst/>
                        <a:latin typeface="Calibri"/>
                        <a:ea typeface="Calibri"/>
                        <a:cs typeface="Arial"/>
                      </a:endParaRPr>
                    </a:p>
                  </a:txBody>
                  <a:tcPr marL="68580" marR="68580" marT="0" marB="0"/>
                </a:tc>
                <a:tc>
                  <a:txBody>
                    <a:bodyPr/>
                    <a:lstStyle/>
                    <a:p>
                      <a:pPr algn="ctr">
                        <a:lnSpc>
                          <a:spcPct val="150000"/>
                        </a:lnSpc>
                        <a:spcAft>
                          <a:spcPts val="0"/>
                        </a:spcAft>
                      </a:pPr>
                      <a:r>
                        <a:rPr lang="fr-FR" sz="1800" dirty="0">
                          <a:effectLst/>
                        </a:rPr>
                        <a:t>800 </a:t>
                      </a:r>
                      <a:endParaRPr lang="fr-FR" sz="1600" dirty="0">
                        <a:effectLst/>
                        <a:latin typeface="Calibri"/>
                        <a:ea typeface="Calibri"/>
                        <a:cs typeface="Arial"/>
                      </a:endParaRPr>
                    </a:p>
                  </a:txBody>
                  <a:tcPr marL="68580" marR="68580" marT="0" marB="0"/>
                </a:tc>
                <a:tc>
                  <a:txBody>
                    <a:bodyPr/>
                    <a:lstStyle/>
                    <a:p>
                      <a:pPr algn="ctr">
                        <a:lnSpc>
                          <a:spcPct val="150000"/>
                        </a:lnSpc>
                        <a:spcAft>
                          <a:spcPts val="0"/>
                        </a:spcAft>
                      </a:pPr>
                      <a:r>
                        <a:rPr lang="fr-FR" sz="1800">
                          <a:effectLst/>
                        </a:rPr>
                        <a:t>140 000,00</a:t>
                      </a:r>
                      <a:endParaRPr lang="fr-FR" sz="1600">
                        <a:effectLst/>
                        <a:latin typeface="Calibri"/>
                        <a:ea typeface="Calibri"/>
                        <a:cs typeface="Arial"/>
                      </a:endParaRPr>
                    </a:p>
                  </a:txBody>
                  <a:tcPr marL="68580" marR="68580" marT="0" marB="0"/>
                </a:tc>
              </a:tr>
              <a:tr h="0">
                <a:tc>
                  <a:txBody>
                    <a:bodyPr/>
                    <a:lstStyle/>
                    <a:p>
                      <a:pPr algn="ctr">
                        <a:lnSpc>
                          <a:spcPct val="115000"/>
                        </a:lnSpc>
                        <a:spcAft>
                          <a:spcPts val="0"/>
                        </a:spcAft>
                      </a:pPr>
                      <a:r>
                        <a:rPr lang="fr-FR" sz="1800">
                          <a:effectLst/>
                        </a:rPr>
                        <a:t>Lot n° 02</a:t>
                      </a:r>
                      <a:endParaRPr lang="fr-FR" sz="1600">
                        <a:effectLst/>
                        <a:latin typeface="Calibri"/>
                        <a:ea typeface="Calibri"/>
                        <a:cs typeface="Arial"/>
                      </a:endParaRPr>
                    </a:p>
                  </a:txBody>
                  <a:tcPr marL="68580" marR="68580" marT="0" marB="0"/>
                </a:tc>
                <a:tc>
                  <a:txBody>
                    <a:bodyPr/>
                    <a:lstStyle/>
                    <a:p>
                      <a:pPr algn="ctr">
                        <a:lnSpc>
                          <a:spcPct val="150000"/>
                        </a:lnSpc>
                        <a:spcAft>
                          <a:spcPts val="0"/>
                        </a:spcAft>
                      </a:pPr>
                      <a:r>
                        <a:rPr lang="fr-FR" sz="1800">
                          <a:effectLst/>
                        </a:rPr>
                        <a:t>650</a:t>
                      </a:r>
                      <a:endParaRPr lang="fr-FR" sz="1600">
                        <a:effectLst/>
                        <a:latin typeface="Calibri"/>
                        <a:ea typeface="Calibri"/>
                        <a:cs typeface="Arial"/>
                      </a:endParaRPr>
                    </a:p>
                  </a:txBody>
                  <a:tcPr marL="68580" marR="68580" marT="0" marB="0"/>
                </a:tc>
                <a:tc>
                  <a:txBody>
                    <a:bodyPr/>
                    <a:lstStyle/>
                    <a:p>
                      <a:pPr algn="ctr">
                        <a:lnSpc>
                          <a:spcPct val="150000"/>
                        </a:lnSpc>
                        <a:spcAft>
                          <a:spcPts val="0"/>
                        </a:spcAft>
                      </a:pPr>
                      <a:r>
                        <a:rPr lang="fr-FR" sz="1800">
                          <a:effectLst/>
                        </a:rPr>
                        <a:t>90 000,00</a:t>
                      </a:r>
                      <a:endParaRPr lang="fr-FR" sz="1600">
                        <a:effectLst/>
                        <a:latin typeface="Calibri"/>
                        <a:ea typeface="Calibri"/>
                        <a:cs typeface="Arial"/>
                      </a:endParaRPr>
                    </a:p>
                  </a:txBody>
                  <a:tcPr marL="68580" marR="68580" marT="0" marB="0"/>
                </a:tc>
              </a:tr>
              <a:tr h="0">
                <a:tc>
                  <a:txBody>
                    <a:bodyPr/>
                    <a:lstStyle/>
                    <a:p>
                      <a:pPr algn="ctr">
                        <a:lnSpc>
                          <a:spcPct val="115000"/>
                        </a:lnSpc>
                        <a:spcAft>
                          <a:spcPts val="0"/>
                        </a:spcAft>
                      </a:pPr>
                      <a:r>
                        <a:rPr lang="fr-FR" sz="1800">
                          <a:effectLst/>
                        </a:rPr>
                        <a:t>Lot n° 03</a:t>
                      </a:r>
                      <a:endParaRPr lang="fr-FR" sz="1600">
                        <a:effectLst/>
                        <a:latin typeface="Calibri"/>
                        <a:ea typeface="Calibri"/>
                        <a:cs typeface="Arial"/>
                      </a:endParaRPr>
                    </a:p>
                  </a:txBody>
                  <a:tcPr marL="68580" marR="68580" marT="0" marB="0"/>
                </a:tc>
                <a:tc>
                  <a:txBody>
                    <a:bodyPr/>
                    <a:lstStyle/>
                    <a:p>
                      <a:pPr algn="ctr">
                        <a:lnSpc>
                          <a:spcPct val="150000"/>
                        </a:lnSpc>
                        <a:spcAft>
                          <a:spcPts val="0"/>
                        </a:spcAft>
                      </a:pPr>
                      <a:r>
                        <a:rPr lang="fr-FR" sz="1800" dirty="0">
                          <a:effectLst/>
                        </a:rPr>
                        <a:t>170</a:t>
                      </a:r>
                      <a:endParaRPr lang="fr-FR" sz="1600" dirty="0">
                        <a:effectLst/>
                        <a:latin typeface="Calibri"/>
                        <a:ea typeface="Calibri"/>
                        <a:cs typeface="Arial"/>
                      </a:endParaRPr>
                    </a:p>
                  </a:txBody>
                  <a:tcPr marL="68580" marR="68580" marT="0" marB="0"/>
                </a:tc>
                <a:tc>
                  <a:txBody>
                    <a:bodyPr/>
                    <a:lstStyle/>
                    <a:p>
                      <a:pPr algn="ctr">
                        <a:lnSpc>
                          <a:spcPct val="150000"/>
                        </a:lnSpc>
                        <a:spcAft>
                          <a:spcPts val="0"/>
                        </a:spcAft>
                      </a:pPr>
                      <a:r>
                        <a:rPr lang="fr-FR" sz="1800" dirty="0">
                          <a:effectLst/>
                        </a:rPr>
                        <a:t>50 000,00</a:t>
                      </a:r>
                      <a:endParaRPr lang="fr-FR" sz="1600" dirty="0">
                        <a:effectLst/>
                        <a:latin typeface="Calibri"/>
                        <a:ea typeface="Calibri"/>
                        <a:cs typeface="Arial"/>
                      </a:endParaRPr>
                    </a:p>
                  </a:txBody>
                  <a:tcPr marL="68580" marR="68580" marT="0" marB="0"/>
                </a:tc>
              </a:tr>
            </a:tbl>
          </a:graphicData>
        </a:graphic>
      </p:graphicFrame>
      <p:sp>
        <p:nvSpPr>
          <p:cNvPr id="6" name="Rectangle 1"/>
          <p:cNvSpPr>
            <a:spLocks noChangeArrowheads="1"/>
          </p:cNvSpPr>
          <p:nvPr/>
        </p:nvSpPr>
        <p:spPr bwMode="auto">
          <a:xfrm>
            <a:off x="241098" y="760811"/>
            <a:ext cx="7795709"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tab pos="681038" algn="l"/>
              </a:tabLst>
            </a:pP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Le march</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est libre il manque de r</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gulation depuis plusieurs ann</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e, on trouve des lots avec une surface importante qui se vendent à des prix tr</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è</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 </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lev</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et des lot </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à</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moyenne et petite surface avec des prix plus ou moins raisonnables, apr</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è</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 une petite enquête que nous avons faites sur les lieux nous sommes arriv</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 au r</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sultats montr</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 sur le tableau ci- dessous.</a:t>
            </a:r>
            <a:endParaRPr kumimoji="0" lang="fr-FR"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681038" algn="l"/>
              </a:tabLst>
            </a:pPr>
            <a:endParaRPr kumimoji="0" lang="fr-FR"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Rectangle 6"/>
          <p:cNvSpPr/>
          <p:nvPr/>
        </p:nvSpPr>
        <p:spPr>
          <a:xfrm>
            <a:off x="2135839" y="2515137"/>
            <a:ext cx="4006225" cy="369332"/>
          </a:xfrm>
          <a:prstGeom prst="rect">
            <a:avLst/>
          </a:prstGeom>
        </p:spPr>
        <p:txBody>
          <a:bodyPr wrap="none">
            <a:spAutoFit/>
          </a:bodyPr>
          <a:lstStyle/>
          <a:p>
            <a:pPr lvl="0" eaLnBrk="0" fontAlgn="base" hangingPunct="0">
              <a:spcBef>
                <a:spcPct val="0"/>
              </a:spcBef>
              <a:spcAft>
                <a:spcPct val="0"/>
              </a:spcAft>
              <a:tabLst>
                <a:tab pos="681038" algn="l"/>
              </a:tabLst>
            </a:pPr>
            <a:r>
              <a:rPr lang="fr-FR" dirty="0" smtClean="0">
                <a:solidFill>
                  <a:prstClr val="black"/>
                </a:solidFill>
                <a:latin typeface="Times New Roman" pitchFamily="18" charset="0"/>
                <a:ea typeface="Calibri" pitchFamily="34" charset="0"/>
                <a:cs typeface="Times New Roman" pitchFamily="18" charset="0"/>
              </a:rPr>
              <a:t>Prix </a:t>
            </a:r>
            <a:r>
              <a:rPr lang="fr-FR" dirty="0">
                <a:solidFill>
                  <a:prstClr val="black"/>
                </a:solidFill>
                <a:latin typeface="Times New Roman" pitchFamily="18" charset="0"/>
                <a:ea typeface="Calibri" pitchFamily="34" charset="0"/>
                <a:cs typeface="Times New Roman" pitchFamily="18" charset="0"/>
              </a:rPr>
              <a:t>du foncier 2021 (enquête sur terrain)</a:t>
            </a:r>
            <a:endParaRPr lang="fr-FR" dirty="0">
              <a:solidFill>
                <a:prstClr val="black"/>
              </a:solidFill>
              <a:latin typeface="Arial" pitchFamily="34" charset="0"/>
              <a:cs typeface="Arial" pitchFamily="34" charset="0"/>
            </a:endParaRPr>
          </a:p>
        </p:txBody>
      </p:sp>
      <p:sp>
        <p:nvSpPr>
          <p:cNvPr id="8" name="ZoneTexte 7"/>
          <p:cNvSpPr txBox="1"/>
          <p:nvPr/>
        </p:nvSpPr>
        <p:spPr>
          <a:xfrm rot="16200000">
            <a:off x="5592959" y="2884270"/>
            <a:ext cx="5935424" cy="707886"/>
          </a:xfrm>
          <a:prstGeom prst="rect">
            <a:avLst/>
          </a:prstGeom>
          <a:noFill/>
        </p:spPr>
        <p:txBody>
          <a:bodyPr wrap="square" rtlCol="0">
            <a:spAutoFit/>
          </a:bodyPr>
          <a:lstStyle/>
          <a:p>
            <a:pPr algn="ctr"/>
            <a:r>
              <a:rPr lang="fr-FR" sz="4000" b="1" dirty="0" smtClean="0">
                <a:solidFill>
                  <a:schemeClr val="bg1"/>
                </a:solidFill>
              </a:rPr>
              <a:t>MARCHE IMMOBILIER</a:t>
            </a:r>
            <a:endParaRPr lang="fr-FR" sz="4000" b="1" dirty="0">
              <a:solidFill>
                <a:schemeClr val="bg1"/>
              </a:solidFill>
            </a:endParaRPr>
          </a:p>
        </p:txBody>
      </p:sp>
    </p:spTree>
    <p:extLst>
      <p:ext uri="{BB962C8B-B14F-4D97-AF65-F5344CB8AC3E}">
        <p14:creationId xmlns:p14="http://schemas.microsoft.com/office/powerpoint/2010/main" val="417482633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369539"/>
            <a:ext cx="6696743" cy="504625"/>
          </a:xfrm>
          <a:prstGeom prst="rect">
            <a:avLst/>
          </a:prstGeom>
        </p:spPr>
        <p:txBody>
          <a:bodyPr wrap="square">
            <a:spAutoFit/>
          </a:bodyPr>
          <a:lstStyle/>
          <a:p>
            <a:pPr marL="46038" lvl="2">
              <a:lnSpc>
                <a:spcPct val="150000"/>
              </a:lnSpc>
            </a:pPr>
            <a:r>
              <a:rPr lang="fr-FR" sz="2000" b="1" dirty="0" smtClean="0">
                <a:latin typeface="Times New Roman"/>
                <a:ea typeface="Calibri"/>
                <a:cs typeface="Arial"/>
              </a:rPr>
              <a:t>3- </a:t>
            </a:r>
            <a:r>
              <a:rPr lang="fr-FR" sz="2000" b="1" dirty="0">
                <a:latin typeface="Times New Roman"/>
                <a:ea typeface="Calibri"/>
              </a:rPr>
              <a:t>Analyse du sondage</a:t>
            </a:r>
            <a:endParaRPr lang="fr-FR" dirty="0">
              <a:effectLst/>
              <a:latin typeface="Calibri"/>
              <a:ea typeface="Calibri"/>
              <a:cs typeface="Arial"/>
            </a:endParaRPr>
          </a:p>
        </p:txBody>
      </p:sp>
      <p:graphicFrame>
        <p:nvGraphicFramePr>
          <p:cNvPr id="7" name="Graphique 6"/>
          <p:cNvGraphicFramePr/>
          <p:nvPr>
            <p:extLst>
              <p:ext uri="{D42A27DB-BD31-4B8C-83A1-F6EECF244321}">
                <p14:modId xmlns:p14="http://schemas.microsoft.com/office/powerpoint/2010/main" val="1019479327"/>
              </p:ext>
            </p:extLst>
          </p:nvPr>
        </p:nvGraphicFramePr>
        <p:xfrm>
          <a:off x="5255569" y="0"/>
          <a:ext cx="3888431" cy="5319108"/>
        </p:xfrm>
        <a:graphic>
          <a:graphicData uri="http://schemas.openxmlformats.org/drawingml/2006/chart">
            <c:chart xmlns:c="http://schemas.openxmlformats.org/drawingml/2006/chart" xmlns:r="http://schemas.openxmlformats.org/officeDocument/2006/relationships" r:id="rId2"/>
          </a:graphicData>
        </a:graphic>
      </p:graphicFrame>
      <p:sp>
        <p:nvSpPr>
          <p:cNvPr id="9" name="Rectangle 8"/>
          <p:cNvSpPr/>
          <p:nvPr/>
        </p:nvSpPr>
        <p:spPr>
          <a:xfrm>
            <a:off x="203354" y="889718"/>
            <a:ext cx="4752528" cy="5016758"/>
          </a:xfrm>
          <a:prstGeom prst="rect">
            <a:avLst/>
          </a:prstGeom>
        </p:spPr>
        <p:txBody>
          <a:bodyPr wrap="square">
            <a:spAutoFit/>
          </a:bodyPr>
          <a:lstStyle/>
          <a:p>
            <a:pPr algn="just"/>
            <a:r>
              <a:rPr lang="fr-FR" sz="2000" dirty="0">
                <a:latin typeface="Times New Roman"/>
                <a:ea typeface="Calibri"/>
              </a:rPr>
              <a:t>L’objectif était de savoir les causes de diminution de la production privé dans le domaine de logement à Mostaganem, on a distribué le sondage sur des promoteurs immobiliers, concernant la première question posée </a:t>
            </a:r>
            <a:r>
              <a:rPr lang="fr-FR" sz="2000" b="1" dirty="0">
                <a:solidFill>
                  <a:schemeClr val="accent1"/>
                </a:solidFill>
                <a:latin typeface="Times New Roman"/>
                <a:ea typeface="Calibri"/>
              </a:rPr>
              <a:t>(quel programme d’habitat préférez-vous ?) </a:t>
            </a:r>
            <a:r>
              <a:rPr lang="fr-FR" sz="2000" dirty="0">
                <a:latin typeface="Times New Roman"/>
                <a:ea typeface="Calibri"/>
              </a:rPr>
              <a:t>les réponses se ressemblaient, tous les promoteurs ont choisi s’engager  à des programmes de logement promotionnel libre que s’engager à des programmes de logement promotionnel aidé vu les recommandations des direction de l’urbanisme et de logement aussi, plus les prix très élevé des matériaux de construction qui rendent ce genre d’investissement moins rentable</a:t>
            </a:r>
            <a:endParaRPr lang="fr-FR" sz="2000" dirty="0"/>
          </a:p>
        </p:txBody>
      </p:sp>
      <p:sp>
        <p:nvSpPr>
          <p:cNvPr id="10" name="ZoneTexte 7"/>
          <p:cNvSpPr txBox="1"/>
          <p:nvPr/>
        </p:nvSpPr>
        <p:spPr>
          <a:xfrm rot="16200000">
            <a:off x="5978253" y="2785257"/>
            <a:ext cx="5319108" cy="923330"/>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fr-FR" sz="5400" b="1" dirty="0" smtClean="0">
                <a:solidFill>
                  <a:schemeClr val="bg1"/>
                </a:solidFill>
              </a:rPr>
              <a:t>SONDAGE</a:t>
            </a:r>
            <a:endParaRPr lang="fr-FR" sz="5400" b="1" dirty="0">
              <a:solidFill>
                <a:schemeClr val="bg1"/>
              </a:solidFill>
            </a:endParaRPr>
          </a:p>
        </p:txBody>
      </p:sp>
      <p:sp>
        <p:nvSpPr>
          <p:cNvPr id="8" name="Zone de texte 2"/>
          <p:cNvSpPr txBox="1">
            <a:spLocks noChangeArrowheads="1"/>
          </p:cNvSpPr>
          <p:nvPr/>
        </p:nvSpPr>
        <p:spPr bwMode="auto">
          <a:xfrm>
            <a:off x="6084168" y="2492896"/>
            <a:ext cx="1008112" cy="339090"/>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1000"/>
              </a:spcAft>
            </a:pPr>
            <a:r>
              <a:rPr lang="fr-FR" sz="2000" b="1" dirty="0" smtClean="0">
                <a:effectLst/>
                <a:latin typeface="Calibri"/>
                <a:ea typeface="Calibri"/>
                <a:cs typeface="Arial"/>
              </a:rPr>
              <a:t>100</a:t>
            </a:r>
            <a:r>
              <a:rPr lang="fr-FR" sz="2000" b="1" dirty="0" smtClean="0">
                <a:effectLst/>
                <a:latin typeface="Calibri"/>
                <a:ea typeface="Calibri"/>
                <a:cs typeface="Calibri"/>
              </a:rPr>
              <a:t>%</a:t>
            </a:r>
            <a:endParaRPr lang="fr-FR" sz="2000" b="1" dirty="0">
              <a:effectLst/>
              <a:latin typeface="Calibri"/>
              <a:ea typeface="Calibri"/>
              <a:cs typeface="Arial"/>
            </a:endParaRPr>
          </a:p>
        </p:txBody>
      </p:sp>
    </p:spTree>
    <p:extLst>
      <p:ext uri="{BB962C8B-B14F-4D97-AF65-F5344CB8AC3E}">
        <p14:creationId xmlns:p14="http://schemas.microsoft.com/office/powerpoint/2010/main" val="227684469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aphique 3"/>
          <p:cNvGraphicFramePr/>
          <p:nvPr>
            <p:extLst>
              <p:ext uri="{D42A27DB-BD31-4B8C-83A1-F6EECF244321}">
                <p14:modId xmlns:p14="http://schemas.microsoft.com/office/powerpoint/2010/main" val="3589790067"/>
              </p:ext>
            </p:extLst>
          </p:nvPr>
        </p:nvGraphicFramePr>
        <p:xfrm>
          <a:off x="4716016" y="-4758"/>
          <a:ext cx="3668172" cy="5517232"/>
        </p:xfrm>
        <a:graphic>
          <a:graphicData uri="http://schemas.openxmlformats.org/drawingml/2006/chart">
            <c:chart xmlns:c="http://schemas.openxmlformats.org/drawingml/2006/chart" xmlns:r="http://schemas.openxmlformats.org/officeDocument/2006/relationships" r:id="rId2"/>
          </a:graphicData>
        </a:graphic>
      </p:graphicFrame>
      <p:sp>
        <p:nvSpPr>
          <p:cNvPr id="17" name="Zone de texte 2"/>
          <p:cNvSpPr txBox="1">
            <a:spLocks noChangeArrowheads="1"/>
          </p:cNvSpPr>
          <p:nvPr/>
        </p:nvSpPr>
        <p:spPr bwMode="auto">
          <a:xfrm>
            <a:off x="5603875" y="6905625"/>
            <a:ext cx="417195" cy="373380"/>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a:lnSpc>
                <a:spcPct val="115000"/>
              </a:lnSpc>
              <a:spcAft>
                <a:spcPts val="1000"/>
              </a:spcAft>
            </a:pPr>
            <a:r>
              <a:rPr lang="fr-FR" sz="1100">
                <a:effectLst/>
                <a:latin typeface="Calibri"/>
                <a:ea typeface="Calibri"/>
                <a:cs typeface="Arial"/>
              </a:rPr>
              <a:t> </a:t>
            </a:r>
          </a:p>
        </p:txBody>
      </p:sp>
      <p:sp>
        <p:nvSpPr>
          <p:cNvPr id="18" name="Zone de texte 2"/>
          <p:cNvSpPr txBox="1">
            <a:spLocks noChangeArrowheads="1"/>
          </p:cNvSpPr>
          <p:nvPr/>
        </p:nvSpPr>
        <p:spPr bwMode="auto">
          <a:xfrm>
            <a:off x="5068570" y="2492896"/>
            <a:ext cx="743902" cy="339090"/>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1000"/>
              </a:spcAft>
            </a:pPr>
            <a:r>
              <a:rPr lang="fr-FR" sz="2000" b="1" dirty="0">
                <a:solidFill>
                  <a:schemeClr val="bg1"/>
                </a:solidFill>
                <a:effectLst/>
                <a:latin typeface="Calibri"/>
                <a:ea typeface="Calibri"/>
                <a:cs typeface="Arial"/>
              </a:rPr>
              <a:t>40</a:t>
            </a:r>
            <a:r>
              <a:rPr lang="fr-FR" sz="2000" b="1" dirty="0">
                <a:solidFill>
                  <a:schemeClr val="bg1"/>
                </a:solidFill>
                <a:effectLst/>
                <a:latin typeface="Calibri"/>
                <a:ea typeface="Calibri"/>
                <a:cs typeface="Calibri"/>
              </a:rPr>
              <a:t>%</a:t>
            </a:r>
            <a:endParaRPr lang="fr-FR" sz="2000" b="1" dirty="0">
              <a:solidFill>
                <a:schemeClr val="bg1"/>
              </a:solidFill>
              <a:effectLst/>
              <a:latin typeface="Calibri"/>
              <a:ea typeface="Calibri"/>
              <a:cs typeface="Arial"/>
            </a:endParaRPr>
          </a:p>
        </p:txBody>
      </p:sp>
      <p:sp>
        <p:nvSpPr>
          <p:cNvPr id="19" name="Zone de texte 2"/>
          <p:cNvSpPr txBox="1">
            <a:spLocks noChangeArrowheads="1"/>
          </p:cNvSpPr>
          <p:nvPr/>
        </p:nvSpPr>
        <p:spPr bwMode="auto">
          <a:xfrm>
            <a:off x="6013617" y="2845623"/>
            <a:ext cx="934647" cy="339090"/>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1000"/>
              </a:spcAft>
            </a:pPr>
            <a:r>
              <a:rPr lang="fr-FR" sz="2000" b="1" dirty="0">
                <a:solidFill>
                  <a:schemeClr val="bg1"/>
                </a:solidFill>
                <a:effectLst/>
                <a:latin typeface="Calibri"/>
                <a:ea typeface="Calibri"/>
                <a:cs typeface="Arial"/>
              </a:rPr>
              <a:t>40</a:t>
            </a:r>
            <a:r>
              <a:rPr lang="fr-FR" sz="2000" b="1" dirty="0">
                <a:solidFill>
                  <a:schemeClr val="bg1"/>
                </a:solidFill>
                <a:effectLst/>
                <a:latin typeface="Calibri"/>
                <a:ea typeface="Calibri"/>
                <a:cs typeface="Calibri"/>
              </a:rPr>
              <a:t>%</a:t>
            </a:r>
            <a:endParaRPr lang="fr-FR" sz="2000" b="1" dirty="0">
              <a:solidFill>
                <a:schemeClr val="bg1"/>
              </a:solidFill>
              <a:effectLst/>
              <a:latin typeface="Calibri"/>
              <a:ea typeface="Calibri"/>
              <a:cs typeface="Arial"/>
            </a:endParaRPr>
          </a:p>
        </p:txBody>
      </p:sp>
      <p:sp>
        <p:nvSpPr>
          <p:cNvPr id="20" name="Zone de texte 2"/>
          <p:cNvSpPr txBox="1">
            <a:spLocks noChangeArrowheads="1"/>
          </p:cNvSpPr>
          <p:nvPr/>
        </p:nvSpPr>
        <p:spPr bwMode="auto">
          <a:xfrm>
            <a:off x="6021070" y="1916832"/>
            <a:ext cx="1143218" cy="339090"/>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1000"/>
              </a:spcAft>
            </a:pPr>
            <a:r>
              <a:rPr lang="fr-FR" sz="2000" b="1" dirty="0">
                <a:solidFill>
                  <a:schemeClr val="bg1"/>
                </a:solidFill>
                <a:effectLst/>
                <a:latin typeface="Calibri"/>
                <a:ea typeface="Calibri"/>
                <a:cs typeface="Arial"/>
              </a:rPr>
              <a:t>20</a:t>
            </a:r>
            <a:r>
              <a:rPr lang="fr-FR" sz="2000" b="1" dirty="0">
                <a:solidFill>
                  <a:schemeClr val="bg1"/>
                </a:solidFill>
                <a:effectLst/>
                <a:latin typeface="Calibri"/>
                <a:ea typeface="Calibri"/>
                <a:cs typeface="Calibri"/>
              </a:rPr>
              <a:t>%</a:t>
            </a:r>
            <a:endParaRPr lang="fr-FR" sz="2000" b="1" dirty="0">
              <a:solidFill>
                <a:schemeClr val="bg1"/>
              </a:solidFill>
              <a:effectLst/>
              <a:latin typeface="Calibri"/>
              <a:ea typeface="Calibri"/>
              <a:cs typeface="Arial"/>
            </a:endParaRPr>
          </a:p>
        </p:txBody>
      </p:sp>
      <p:sp>
        <p:nvSpPr>
          <p:cNvPr id="21" name="Rectangle 2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22" name="Rectangle 30"/>
          <p:cNvSpPr>
            <a:spLocks noChangeArrowheads="1"/>
          </p:cNvSpPr>
          <p:nvPr/>
        </p:nvSpPr>
        <p:spPr bwMode="auto">
          <a:xfrm>
            <a:off x="179512" y="1240077"/>
            <a:ext cx="4605745" cy="507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En ce qui concerne la deuxi</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è</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me r</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ponse (quelles sont vos pr</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conisations pour augmenter le taux de la production immobili</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è</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re priv</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e dans une ville comme Mostaganem?), 80% des promoteurs ont coch</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sur la pr</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conisation suivante</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 </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fr-FR"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fr-FR" b="1" i="0" u="none" strike="noStrike" cap="none" normalizeH="0" baseline="0" dirty="0" smtClean="0">
                <a:ln>
                  <a:noFill/>
                </a:ln>
                <a:solidFill>
                  <a:srgbClr val="92D050"/>
                </a:solidFill>
                <a:effectLst/>
                <a:latin typeface="Times New Roman" pitchFamily="18" charset="0"/>
                <a:ea typeface="Calibri" pitchFamily="34" charset="0"/>
                <a:cs typeface="Times New Roman" pitchFamily="18" charset="0"/>
              </a:rPr>
              <a:t>Pr</a:t>
            </a:r>
            <a:r>
              <a:rPr kumimoji="0" lang="fr-FR" b="1" i="0" u="none" strike="noStrike" cap="none" normalizeH="0" baseline="0" dirty="0" smtClean="0">
                <a:ln>
                  <a:noFill/>
                </a:ln>
                <a:solidFill>
                  <a:srgbClr val="92D050"/>
                </a:solidFill>
                <a:effectLst/>
                <a:latin typeface="Calibri"/>
                <a:ea typeface="Calibri" pitchFamily="34" charset="0"/>
                <a:cs typeface="Times New Roman" pitchFamily="18" charset="0"/>
              </a:rPr>
              <a:t>é</a:t>
            </a:r>
            <a:r>
              <a:rPr kumimoji="0" lang="fr-FR" b="1" i="0" u="none" strike="noStrike" cap="none" normalizeH="0" baseline="0" dirty="0" smtClean="0">
                <a:ln>
                  <a:noFill/>
                </a:ln>
                <a:solidFill>
                  <a:srgbClr val="92D050"/>
                </a:solidFill>
                <a:effectLst/>
                <a:latin typeface="Times New Roman" pitchFamily="18" charset="0"/>
                <a:ea typeface="Calibri" pitchFamily="34" charset="0"/>
                <a:cs typeface="Times New Roman" pitchFamily="18" charset="0"/>
              </a:rPr>
              <a:t>conisation n°04</a:t>
            </a:r>
            <a:r>
              <a:rPr kumimoji="0" lang="fr-FR" b="1" i="0" u="none" strike="noStrike" cap="none" normalizeH="0" baseline="0" dirty="0" smtClean="0">
                <a:ln>
                  <a:noFill/>
                </a:ln>
                <a:solidFill>
                  <a:srgbClr val="92D050"/>
                </a:solidFill>
                <a:effectLst/>
                <a:latin typeface="Calibri"/>
                <a:ea typeface="Calibri" pitchFamily="34" charset="0"/>
                <a:cs typeface="Times New Roman" pitchFamily="18" charset="0"/>
              </a:rPr>
              <a:t> </a:t>
            </a:r>
            <a:r>
              <a:rPr kumimoji="0" lang="fr-FR" b="1" i="0" u="none" strike="noStrike" cap="none" normalizeH="0" baseline="0" dirty="0" smtClean="0">
                <a:ln>
                  <a:noFill/>
                </a:ln>
                <a:solidFill>
                  <a:srgbClr val="92D050"/>
                </a:solidFill>
                <a:effectLst/>
                <a:latin typeface="Times New Roman" pitchFamily="18" charset="0"/>
                <a:ea typeface="Calibri" pitchFamily="34" charset="0"/>
                <a:cs typeface="Times New Roman" pitchFamily="18" charset="0"/>
              </a:rPr>
              <a:t>: </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Avoir un m</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canisme d</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ajustements des prix des logements aid</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 </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à</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l</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volution du SMIG combin</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à</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l</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inflation, associ</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e </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à</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l</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volution des co</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û</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ts des mat</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riaux de construction (locaux et import</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 </a:t>
            </a:r>
            <a:endParaRPr kumimoji="0" lang="fr-FR"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fr-FR"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Pr</a:t>
            </a:r>
            <a:r>
              <a:rPr kumimoji="0" lang="fr-FR" b="1" i="0" u="none" strike="noStrike" cap="none" normalizeH="0" baseline="0" dirty="0" smtClean="0">
                <a:ln>
                  <a:noFill/>
                </a:ln>
                <a:solidFill>
                  <a:srgbClr val="C00000"/>
                </a:solidFill>
                <a:effectLst/>
                <a:latin typeface="Calibri"/>
                <a:ea typeface="Calibri" pitchFamily="34" charset="0"/>
                <a:cs typeface="Times New Roman" pitchFamily="18" charset="0"/>
              </a:rPr>
              <a:t>é</a:t>
            </a:r>
            <a:r>
              <a:rPr kumimoji="0" lang="fr-FR"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conisation n°06</a:t>
            </a:r>
            <a:r>
              <a:rPr kumimoji="0" lang="fr-FR" b="1" i="0" u="none" strike="noStrike" cap="none" normalizeH="0" baseline="0" dirty="0" smtClean="0">
                <a:ln>
                  <a:noFill/>
                </a:ln>
                <a:solidFill>
                  <a:srgbClr val="C00000"/>
                </a:solidFill>
                <a:effectLst/>
                <a:latin typeface="Calibri"/>
                <a:ea typeface="Calibri" pitchFamily="34" charset="0"/>
                <a:cs typeface="Times New Roman" pitchFamily="18" charset="0"/>
              </a:rPr>
              <a:t> </a:t>
            </a:r>
            <a:r>
              <a:rPr kumimoji="0" lang="fr-FR"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Fluidifier le circuit de production au niveau des directions d</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urbanisme, APC et CTC</a:t>
            </a:r>
            <a:endParaRPr kumimoji="0" lang="fr-FR"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Et 20% ont coch</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fr-FR"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fr-FR" b="1" i="0" u="none" strike="noStrike" cap="none" normalizeH="0" baseline="0" dirty="0" smtClean="0">
                <a:ln>
                  <a:noFill/>
                </a:ln>
                <a:solidFill>
                  <a:srgbClr val="00B0F0"/>
                </a:solidFill>
                <a:effectLst/>
                <a:latin typeface="Times New Roman" pitchFamily="18" charset="0"/>
                <a:ea typeface="Calibri" pitchFamily="34" charset="0"/>
                <a:cs typeface="Times New Roman" pitchFamily="18" charset="0"/>
              </a:rPr>
              <a:t>Pr</a:t>
            </a:r>
            <a:r>
              <a:rPr kumimoji="0" lang="fr-FR" b="1" i="0" u="none" strike="noStrike" cap="none" normalizeH="0" baseline="0" dirty="0" smtClean="0">
                <a:ln>
                  <a:noFill/>
                </a:ln>
                <a:solidFill>
                  <a:srgbClr val="00B0F0"/>
                </a:solidFill>
                <a:effectLst/>
                <a:latin typeface="Calibri"/>
                <a:ea typeface="Calibri" pitchFamily="34" charset="0"/>
                <a:cs typeface="Times New Roman" pitchFamily="18" charset="0"/>
              </a:rPr>
              <a:t>é</a:t>
            </a:r>
            <a:r>
              <a:rPr kumimoji="0" lang="fr-FR" b="1" i="0" u="none" strike="noStrike" cap="none" normalizeH="0" baseline="0" dirty="0" smtClean="0">
                <a:ln>
                  <a:noFill/>
                </a:ln>
                <a:solidFill>
                  <a:srgbClr val="00B0F0"/>
                </a:solidFill>
                <a:effectLst/>
                <a:latin typeface="Times New Roman" pitchFamily="18" charset="0"/>
                <a:ea typeface="Calibri" pitchFamily="34" charset="0"/>
                <a:cs typeface="Times New Roman" pitchFamily="18" charset="0"/>
              </a:rPr>
              <a:t>conisation n°01</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 </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R</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gulation du march</a:t>
            </a:r>
            <a:r>
              <a:rPr kumimoji="0" lang="fr-FR" b="0" i="0" u="none" strike="noStrike" cap="none" normalizeH="0" baseline="0" dirty="0" smtClean="0">
                <a:ln>
                  <a:noFill/>
                </a:ln>
                <a:solidFill>
                  <a:schemeClr val="tx1"/>
                </a:solidFill>
                <a:effectLst/>
                <a:latin typeface="Calibri"/>
                <a:ea typeface="Calibri" pitchFamily="34" charset="0"/>
                <a:cs typeface="Times New Roman" pitchFamily="18" charset="0"/>
              </a:rPr>
              <a:t>é</a:t>
            </a:r>
            <a:r>
              <a:rPr kumimoji="0" lang="fr-F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immobilier.</a:t>
            </a:r>
            <a:endParaRPr kumimoji="0" lang="fr-FR"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fr-FR" b="0" i="0" u="none" strike="noStrike" cap="none" normalizeH="0" baseline="0" dirty="0" smtClean="0">
              <a:ln>
                <a:noFill/>
              </a:ln>
              <a:solidFill>
                <a:schemeClr val="tx1"/>
              </a:solidFill>
              <a:effectLst/>
              <a:latin typeface="Arial" pitchFamily="34" charset="0"/>
              <a:cs typeface="Arial" pitchFamily="34" charset="0"/>
            </a:endParaRPr>
          </a:p>
        </p:txBody>
      </p:sp>
      <p:sp>
        <p:nvSpPr>
          <p:cNvPr id="23" name="Rectangle 22"/>
          <p:cNvSpPr/>
          <p:nvPr/>
        </p:nvSpPr>
        <p:spPr>
          <a:xfrm>
            <a:off x="179512" y="319954"/>
            <a:ext cx="6696743" cy="504625"/>
          </a:xfrm>
          <a:prstGeom prst="rect">
            <a:avLst/>
          </a:prstGeom>
        </p:spPr>
        <p:txBody>
          <a:bodyPr wrap="square">
            <a:spAutoFit/>
          </a:bodyPr>
          <a:lstStyle/>
          <a:p>
            <a:pPr marL="46038" lvl="2">
              <a:lnSpc>
                <a:spcPct val="150000"/>
              </a:lnSpc>
            </a:pPr>
            <a:r>
              <a:rPr lang="fr-FR" sz="2000" b="1" dirty="0" smtClean="0">
                <a:latin typeface="Times New Roman"/>
                <a:ea typeface="Calibri"/>
                <a:cs typeface="Arial"/>
              </a:rPr>
              <a:t>3- </a:t>
            </a:r>
            <a:r>
              <a:rPr lang="fr-FR" sz="2000" b="1" dirty="0">
                <a:latin typeface="Times New Roman"/>
                <a:ea typeface="Calibri"/>
              </a:rPr>
              <a:t>Analyse du sondage</a:t>
            </a:r>
            <a:endParaRPr lang="fr-FR" dirty="0">
              <a:effectLst/>
              <a:latin typeface="Calibri"/>
              <a:ea typeface="Calibri"/>
              <a:cs typeface="Arial"/>
            </a:endParaRPr>
          </a:p>
        </p:txBody>
      </p:sp>
      <p:sp>
        <p:nvSpPr>
          <p:cNvPr id="24" name="ZoneTexte 7"/>
          <p:cNvSpPr txBox="1"/>
          <p:nvPr/>
        </p:nvSpPr>
        <p:spPr>
          <a:xfrm rot="16200000">
            <a:off x="5978253" y="2785257"/>
            <a:ext cx="5319108" cy="923330"/>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fr-FR" sz="5400" b="1" dirty="0" smtClean="0">
                <a:solidFill>
                  <a:schemeClr val="bg1"/>
                </a:solidFill>
              </a:rPr>
              <a:t>SONDAGE</a:t>
            </a:r>
            <a:endParaRPr lang="fr-FR" sz="5400" b="1" dirty="0">
              <a:solidFill>
                <a:schemeClr val="bg1"/>
              </a:solidFill>
            </a:endParaRPr>
          </a:p>
        </p:txBody>
      </p:sp>
    </p:spTree>
    <p:extLst>
      <p:ext uri="{BB962C8B-B14F-4D97-AF65-F5344CB8AC3E}">
        <p14:creationId xmlns:p14="http://schemas.microsoft.com/office/powerpoint/2010/main" val="362177949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52448" y="43178"/>
            <a:ext cx="1879041" cy="461665"/>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r-FR"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SYNTHESE</a:t>
            </a:r>
            <a:endParaRPr lang="fr-FR"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endParaRPr>
          </a:p>
        </p:txBody>
      </p:sp>
      <p:sp>
        <p:nvSpPr>
          <p:cNvPr id="7" name="Rectangle 6"/>
          <p:cNvSpPr/>
          <p:nvPr/>
        </p:nvSpPr>
        <p:spPr>
          <a:xfrm>
            <a:off x="108345" y="417775"/>
            <a:ext cx="5123144" cy="6440225"/>
          </a:xfrm>
          <a:prstGeom prst="rect">
            <a:avLst/>
          </a:prstGeom>
        </p:spPr>
        <p:txBody>
          <a:bodyPr wrap="square">
            <a:spAutoFit/>
          </a:bodyPr>
          <a:lstStyle/>
          <a:p>
            <a:pPr algn="just">
              <a:lnSpc>
                <a:spcPct val="150000"/>
              </a:lnSpc>
              <a:spcAft>
                <a:spcPts val="0"/>
              </a:spcAft>
              <a:tabLst>
                <a:tab pos="5671185" algn="l"/>
              </a:tabLst>
            </a:pPr>
            <a:r>
              <a:rPr lang="fr-FR" sz="1100" dirty="0">
                <a:latin typeface="Times New Roman"/>
                <a:ea typeface="Times New Roman"/>
                <a:cs typeface="Arial"/>
              </a:rPr>
              <a:t>L’intérêt de cette analyse réside, non seulement dans les différentes interventions de sauvegarde du patrimoine immobilier, mais aussi dans la recherche des moyens et les méthodes qui permettent :</a:t>
            </a:r>
            <a:endParaRPr lang="fr-FR" sz="1050" dirty="0">
              <a:latin typeface="Calibri"/>
              <a:ea typeface="Calibri"/>
              <a:cs typeface="Arial"/>
            </a:endParaRPr>
          </a:p>
          <a:p>
            <a:pPr marL="342900" lvl="0" indent="-342900" algn="just">
              <a:lnSpc>
                <a:spcPct val="150000"/>
              </a:lnSpc>
              <a:spcAft>
                <a:spcPts val="0"/>
              </a:spcAft>
              <a:buFont typeface="+mj-lt"/>
              <a:buAutoNum type="alphaLcPeriod"/>
            </a:pPr>
            <a:r>
              <a:rPr lang="fr-FR" sz="1100" dirty="0">
                <a:latin typeface="Times New Roman"/>
                <a:ea typeface="Times New Roman"/>
                <a:cs typeface="Times New Roman"/>
              </a:rPr>
              <a:t>D’insérer le quartier Plateau Marine dans la dynamique urbaine de la ville de Mostaganem en assurant une liaison organique et fonctionnelle entre le quartier et le centre-ville et la partie Est TIGDITT par la proposition d’une liaison mécanique ou piétonne (pont, passerelle).</a:t>
            </a:r>
            <a:endParaRPr lang="fr-FR" sz="1050" dirty="0">
              <a:latin typeface="Times New Roman"/>
              <a:ea typeface="Times New Roman"/>
              <a:cs typeface="Times New Roman"/>
            </a:endParaRPr>
          </a:p>
          <a:p>
            <a:pPr marL="342900" lvl="0" indent="-342900" algn="just">
              <a:lnSpc>
                <a:spcPct val="150000"/>
              </a:lnSpc>
              <a:spcAft>
                <a:spcPts val="0"/>
              </a:spcAft>
              <a:buFont typeface="+mj-lt"/>
              <a:buAutoNum type="alphaLcPeriod"/>
            </a:pPr>
            <a:r>
              <a:rPr lang="fr-FR" sz="1100" dirty="0">
                <a:latin typeface="Times New Roman"/>
                <a:ea typeface="Times New Roman"/>
                <a:cs typeface="Times New Roman"/>
              </a:rPr>
              <a:t>Remembrement des petits lots pour obtenir des parcelles avec des surfaces plus ou moins aménageables (habitat collectif et loisir).</a:t>
            </a:r>
            <a:endParaRPr lang="fr-FR" sz="1050" dirty="0">
              <a:latin typeface="Times New Roman"/>
              <a:ea typeface="Times New Roman"/>
              <a:cs typeface="Times New Roman"/>
            </a:endParaRPr>
          </a:p>
          <a:p>
            <a:pPr marL="342900" lvl="0" indent="-342900" algn="just">
              <a:lnSpc>
                <a:spcPct val="150000"/>
              </a:lnSpc>
              <a:spcAft>
                <a:spcPts val="0"/>
              </a:spcAft>
              <a:buFont typeface="+mj-lt"/>
              <a:buAutoNum type="alphaLcPeriod"/>
            </a:pPr>
            <a:r>
              <a:rPr lang="fr-FR" sz="1100" dirty="0">
                <a:latin typeface="Times New Roman"/>
                <a:ea typeface="Times New Roman"/>
                <a:cs typeface="Times New Roman"/>
              </a:rPr>
              <a:t>D’assurer une animation urbaine continue qui fait défaut actuellement en raison de la vétusté du cadre bâti et l’absence des équipements.</a:t>
            </a:r>
            <a:endParaRPr lang="fr-FR" sz="1050" dirty="0">
              <a:latin typeface="Times New Roman"/>
              <a:ea typeface="Times New Roman"/>
              <a:cs typeface="Times New Roman"/>
            </a:endParaRPr>
          </a:p>
          <a:p>
            <a:pPr marL="499110" marR="813435" algn="just">
              <a:lnSpc>
                <a:spcPct val="150000"/>
              </a:lnSpc>
              <a:spcAft>
                <a:spcPts val="0"/>
              </a:spcAft>
            </a:pPr>
            <a:r>
              <a:rPr lang="fr-FR" sz="1100" dirty="0">
                <a:latin typeface="Times New Roman"/>
                <a:ea typeface="Times New Roman"/>
                <a:cs typeface="Arial"/>
              </a:rPr>
              <a:t>Mesures à mener :</a:t>
            </a:r>
            <a:endParaRPr lang="fr-FR" sz="1050" dirty="0">
              <a:latin typeface="Calibri"/>
              <a:ea typeface="Calibri"/>
              <a:cs typeface="Arial"/>
            </a:endParaRPr>
          </a:p>
          <a:p>
            <a:pPr marL="342900" marR="813435" lvl="0" indent="-342900" algn="just">
              <a:lnSpc>
                <a:spcPct val="150000"/>
              </a:lnSpc>
              <a:spcAft>
                <a:spcPts val="0"/>
              </a:spcAft>
              <a:buFont typeface="+mj-lt"/>
              <a:buAutoNum type="alphaLcPeriod"/>
            </a:pPr>
            <a:r>
              <a:rPr lang="fr-FR" sz="1100" dirty="0">
                <a:latin typeface="Times New Roman"/>
                <a:ea typeface="Times New Roman"/>
                <a:cs typeface="Arial"/>
              </a:rPr>
              <a:t>Récupération du foncier</a:t>
            </a:r>
            <a:endParaRPr lang="fr-FR" sz="1050" dirty="0">
              <a:latin typeface="Calibri"/>
              <a:ea typeface="Calibri"/>
              <a:cs typeface="Arial"/>
            </a:endParaRPr>
          </a:p>
          <a:p>
            <a:pPr marL="342900" lvl="0" indent="-342900" algn="just">
              <a:lnSpc>
                <a:spcPct val="150000"/>
              </a:lnSpc>
              <a:spcAft>
                <a:spcPts val="0"/>
              </a:spcAft>
              <a:buFont typeface="+mj-lt"/>
              <a:buAutoNum type="alphaLcPeriod"/>
              <a:tabLst>
                <a:tab pos="5579745" algn="l"/>
              </a:tabLst>
            </a:pPr>
            <a:r>
              <a:rPr lang="fr-FR" sz="1100" dirty="0">
                <a:latin typeface="Times New Roman"/>
                <a:ea typeface="Times New Roman"/>
                <a:cs typeface="Arial"/>
              </a:rPr>
              <a:t>Encourager les promoteurs immobiliers en créant un marché immobilier afin de les encourager à investir dans ladite zone.</a:t>
            </a:r>
            <a:endParaRPr lang="fr-FR" sz="1050" dirty="0">
              <a:latin typeface="Calibri"/>
              <a:ea typeface="Calibri"/>
              <a:cs typeface="Arial"/>
            </a:endParaRPr>
          </a:p>
          <a:p>
            <a:pPr marL="342900" lvl="0" indent="-342900" algn="just">
              <a:lnSpc>
                <a:spcPct val="150000"/>
              </a:lnSpc>
              <a:spcAft>
                <a:spcPts val="0"/>
              </a:spcAft>
              <a:buFont typeface="+mj-lt"/>
              <a:buAutoNum type="alphaLcPeriod"/>
              <a:tabLst>
                <a:tab pos="5579745" algn="l"/>
              </a:tabLst>
            </a:pPr>
            <a:r>
              <a:rPr lang="fr-FR" sz="1100" dirty="0">
                <a:latin typeface="Times New Roman"/>
                <a:ea typeface="Times New Roman"/>
                <a:cs typeface="Arial"/>
              </a:rPr>
              <a:t>Rénovation, réhabilitation et restauration des constructions qui ont une valeur historique ou architecturale.</a:t>
            </a:r>
            <a:endParaRPr lang="fr-FR" sz="1050" dirty="0">
              <a:latin typeface="Calibri"/>
              <a:ea typeface="Calibri"/>
              <a:cs typeface="Arial"/>
            </a:endParaRPr>
          </a:p>
          <a:p>
            <a:pPr marL="342900" lvl="0" indent="-342900" algn="just">
              <a:lnSpc>
                <a:spcPct val="150000"/>
              </a:lnSpc>
              <a:spcAft>
                <a:spcPts val="0"/>
              </a:spcAft>
              <a:buFont typeface="+mj-lt"/>
              <a:buAutoNum type="alphaLcPeriod"/>
              <a:tabLst>
                <a:tab pos="5579745" algn="l"/>
              </a:tabLst>
            </a:pPr>
            <a:r>
              <a:rPr lang="fr-FR" sz="1100" dirty="0">
                <a:latin typeface="Times New Roman"/>
                <a:ea typeface="Times New Roman"/>
                <a:cs typeface="Arial"/>
              </a:rPr>
              <a:t>Résorption de l’habitat précaire.</a:t>
            </a:r>
            <a:endParaRPr lang="fr-FR" sz="1050" dirty="0">
              <a:latin typeface="Calibri"/>
              <a:ea typeface="Calibri"/>
              <a:cs typeface="Arial"/>
            </a:endParaRPr>
          </a:p>
          <a:p>
            <a:pPr marL="342900" lvl="0" indent="-342900" algn="just">
              <a:lnSpc>
                <a:spcPct val="150000"/>
              </a:lnSpc>
              <a:spcAft>
                <a:spcPts val="0"/>
              </a:spcAft>
              <a:buFont typeface="+mj-lt"/>
              <a:buAutoNum type="alphaLcPeriod"/>
              <a:tabLst>
                <a:tab pos="5579745" algn="l"/>
              </a:tabLst>
            </a:pPr>
            <a:r>
              <a:rPr lang="fr-FR" sz="1100" dirty="0">
                <a:latin typeface="Times New Roman"/>
                <a:ea typeface="Times New Roman"/>
                <a:cs typeface="Arial"/>
              </a:rPr>
              <a:t>Démolition des constructions en état de vétusté très avancé.   </a:t>
            </a:r>
            <a:endParaRPr lang="fr-FR" sz="1050" dirty="0">
              <a:latin typeface="Calibri"/>
              <a:ea typeface="Calibri"/>
              <a:cs typeface="Arial"/>
            </a:endParaRPr>
          </a:p>
          <a:p>
            <a:pPr marL="342900" lvl="0" indent="-342900" algn="just">
              <a:lnSpc>
                <a:spcPct val="150000"/>
              </a:lnSpc>
              <a:spcAft>
                <a:spcPts val="0"/>
              </a:spcAft>
              <a:buFont typeface="+mj-lt"/>
              <a:buAutoNum type="alphaLcPeriod"/>
              <a:tabLst>
                <a:tab pos="5579745" algn="l"/>
              </a:tabLst>
            </a:pPr>
            <a:r>
              <a:rPr lang="fr-FR" sz="1100" dirty="0">
                <a:latin typeface="Times New Roman"/>
                <a:ea typeface="Times New Roman"/>
                <a:cs typeface="Arial"/>
              </a:rPr>
              <a:t>Réaffectation des hangars et les entrepôts. </a:t>
            </a:r>
            <a:endParaRPr lang="fr-FR" sz="1050" dirty="0">
              <a:latin typeface="Calibri"/>
              <a:ea typeface="Calibri"/>
              <a:cs typeface="Arial"/>
            </a:endParaRPr>
          </a:p>
          <a:p>
            <a:pPr marL="342900" lvl="0" indent="-342900" algn="just">
              <a:lnSpc>
                <a:spcPct val="150000"/>
              </a:lnSpc>
              <a:spcAft>
                <a:spcPts val="0"/>
              </a:spcAft>
              <a:buFont typeface="+mj-lt"/>
              <a:buAutoNum type="alphaLcPeriod"/>
              <a:tabLst>
                <a:tab pos="5579745" algn="l"/>
              </a:tabLst>
            </a:pPr>
            <a:r>
              <a:rPr lang="fr-FR" sz="1100" dirty="0">
                <a:latin typeface="Times New Roman"/>
                <a:ea typeface="Times New Roman"/>
                <a:cs typeface="Arial"/>
              </a:rPr>
              <a:t>Renouvellement des friches urbaine et industrielle</a:t>
            </a:r>
            <a:endParaRPr lang="fr-FR" sz="1050" dirty="0">
              <a:latin typeface="Calibri"/>
              <a:ea typeface="Calibri"/>
              <a:cs typeface="Arial"/>
            </a:endParaRPr>
          </a:p>
          <a:p>
            <a:pPr marL="342900" lvl="0" indent="-342900" algn="just">
              <a:lnSpc>
                <a:spcPct val="150000"/>
              </a:lnSpc>
              <a:spcAft>
                <a:spcPts val="0"/>
              </a:spcAft>
              <a:buFont typeface="+mj-lt"/>
              <a:buAutoNum type="alphaLcPeriod"/>
              <a:tabLst>
                <a:tab pos="5579745" algn="l"/>
              </a:tabLst>
            </a:pPr>
            <a:r>
              <a:rPr lang="fr-FR" sz="1100" dirty="0">
                <a:latin typeface="Times New Roman"/>
                <a:ea typeface="Times New Roman"/>
                <a:cs typeface="Arial"/>
              </a:rPr>
              <a:t>Délocalisation  des équipements industriels tels que :</a:t>
            </a:r>
            <a:endParaRPr lang="fr-FR" sz="1050" dirty="0">
              <a:latin typeface="Calibri"/>
              <a:ea typeface="Calibri"/>
              <a:cs typeface="Arial"/>
            </a:endParaRPr>
          </a:p>
          <a:p>
            <a:pPr marL="457200" algn="just">
              <a:lnSpc>
                <a:spcPct val="150000"/>
              </a:lnSpc>
              <a:spcAft>
                <a:spcPts val="0"/>
              </a:spcAft>
              <a:tabLst>
                <a:tab pos="5579745" algn="l"/>
              </a:tabLst>
            </a:pPr>
            <a:r>
              <a:rPr lang="fr-FR" sz="1100" dirty="0">
                <a:latin typeface="Times New Roman"/>
                <a:ea typeface="Times New Roman"/>
                <a:cs typeface="Arial"/>
              </a:rPr>
              <a:t> E.G.A, SONITEX, ONCV, ERCO et NAFTAL dans le cadre de  PDAU.  </a:t>
            </a:r>
            <a:endParaRPr lang="fr-FR" sz="1050" dirty="0">
              <a:latin typeface="Calibri"/>
              <a:ea typeface="Calibri"/>
              <a:cs typeface="Arial"/>
            </a:endParaRPr>
          </a:p>
          <a:p>
            <a:pPr marL="342900" lvl="0" indent="-342900" algn="just">
              <a:lnSpc>
                <a:spcPct val="150000"/>
              </a:lnSpc>
              <a:spcAft>
                <a:spcPts val="0"/>
              </a:spcAft>
              <a:buFont typeface="+mj-lt"/>
              <a:buAutoNum type="alphaLcPeriod"/>
            </a:pPr>
            <a:r>
              <a:rPr lang="fr-FR" sz="1100" dirty="0">
                <a:latin typeface="Times New Roman"/>
                <a:ea typeface="Times New Roman"/>
                <a:cs typeface="Arial"/>
              </a:rPr>
              <a:t>Projection des équipements culturels, touristiques et de loisirs à l’échelle de la ville</a:t>
            </a:r>
            <a:r>
              <a:rPr lang="fr-FR" sz="1100" dirty="0" smtClean="0">
                <a:latin typeface="Times New Roman"/>
                <a:ea typeface="Times New Roman"/>
                <a:cs typeface="Arial"/>
              </a:rPr>
              <a:t>.</a:t>
            </a:r>
            <a:endParaRPr lang="fr-FR" sz="1050" dirty="0">
              <a:latin typeface="Calibri"/>
              <a:ea typeface="Calibri"/>
              <a:cs typeface="Arial"/>
            </a:endParaRPr>
          </a:p>
        </p:txBody>
      </p:sp>
      <p:sp>
        <p:nvSpPr>
          <p:cNvPr id="8" name="Double flèche horizontale 7"/>
          <p:cNvSpPr/>
          <p:nvPr/>
        </p:nvSpPr>
        <p:spPr>
          <a:xfrm>
            <a:off x="5436096" y="3140968"/>
            <a:ext cx="648072" cy="28803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6300192" y="510261"/>
            <a:ext cx="1656184" cy="5909310"/>
          </a:xfrm>
          <a:prstGeom prst="rect">
            <a:avLst/>
          </a:prstGeom>
        </p:spPr>
        <p:txBody>
          <a:bodyPr wrap="square">
            <a:spAutoFit/>
          </a:bodyPr>
          <a:lstStyle/>
          <a:p>
            <a:pPr lvl="0" algn="just">
              <a:lnSpc>
                <a:spcPct val="150000"/>
              </a:lnSpc>
            </a:pPr>
            <a:r>
              <a:rPr lang="fr-FR" sz="1200" dirty="0">
                <a:solidFill>
                  <a:prstClr val="black"/>
                </a:solidFill>
                <a:latin typeface="Times New Roman"/>
                <a:ea typeface="Times New Roman"/>
                <a:cs typeface="Arial"/>
              </a:rPr>
              <a:t>Toutes ces </a:t>
            </a:r>
            <a:r>
              <a:rPr lang="fr-FR" sz="1200" dirty="0" smtClean="0">
                <a:solidFill>
                  <a:prstClr val="black"/>
                </a:solidFill>
                <a:latin typeface="Times New Roman"/>
                <a:ea typeface="Times New Roman"/>
                <a:cs typeface="Arial"/>
              </a:rPr>
              <a:t>mesures </a:t>
            </a:r>
            <a:r>
              <a:rPr lang="fr-FR" sz="1200" dirty="0">
                <a:solidFill>
                  <a:prstClr val="black"/>
                </a:solidFill>
                <a:latin typeface="Times New Roman"/>
                <a:ea typeface="Times New Roman"/>
                <a:cs typeface="Arial"/>
              </a:rPr>
              <a:t>ne peuvent jamais être atteindre si on ne définit pas une politique urbaine qui supporte toute procédure dans le cadre d’un processus bien étudié afin de requalifier ce quartier qui a une importante potentialité par rapport à sa situation stratégique et qui peut améliorer l’image du centre originel de la ville de Mostaganem en le désenclavant sur les quartiers avoisinants tels que Pépinière et la cité Voltaire.</a:t>
            </a:r>
            <a:endParaRPr lang="fr-FR" sz="1100" dirty="0">
              <a:solidFill>
                <a:prstClr val="black"/>
              </a:solidFill>
              <a:latin typeface="Calibri"/>
              <a:ea typeface="Calibri"/>
              <a:cs typeface="Arial"/>
            </a:endParaRPr>
          </a:p>
        </p:txBody>
      </p:sp>
      <p:sp>
        <p:nvSpPr>
          <p:cNvPr id="10" name="ZoneTexte 7"/>
          <p:cNvSpPr txBox="1"/>
          <p:nvPr/>
        </p:nvSpPr>
        <p:spPr>
          <a:xfrm rot="16200000">
            <a:off x="4482612" y="3044280"/>
            <a:ext cx="8136904" cy="76944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fr-FR" sz="4400" b="1" dirty="0" smtClean="0">
                <a:solidFill>
                  <a:schemeClr val="bg1"/>
                </a:solidFill>
              </a:rPr>
              <a:t>SYNTHESE DE L’ANALYSE</a:t>
            </a:r>
            <a:endParaRPr lang="fr-FR" sz="4400" b="1" dirty="0">
              <a:solidFill>
                <a:schemeClr val="bg1"/>
              </a:solidFill>
            </a:endParaRPr>
          </a:p>
        </p:txBody>
      </p:sp>
    </p:spTree>
    <p:extLst>
      <p:ext uri="{BB962C8B-B14F-4D97-AF65-F5344CB8AC3E}">
        <p14:creationId xmlns:p14="http://schemas.microsoft.com/office/powerpoint/2010/main" val="298089134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82660" y="43178"/>
            <a:ext cx="3554178" cy="40011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r-FR"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CONCLUSION GENERALE</a:t>
            </a:r>
            <a:endParaRPr lang="fr-FR"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endParaRPr>
          </a:p>
        </p:txBody>
      </p:sp>
      <p:sp>
        <p:nvSpPr>
          <p:cNvPr id="5" name="Rectangle 4"/>
          <p:cNvSpPr/>
          <p:nvPr/>
        </p:nvSpPr>
        <p:spPr>
          <a:xfrm>
            <a:off x="-484185" y="536056"/>
            <a:ext cx="8475652" cy="707886"/>
          </a:xfrm>
          <a:prstGeom prst="rect">
            <a:avLst/>
          </a:prstGeom>
        </p:spPr>
        <p:txBody>
          <a:bodyPr wrap="square">
            <a:spAutoFit/>
          </a:bodyPr>
          <a:lstStyle/>
          <a:p>
            <a:pPr marL="457200" algn="ctr">
              <a:spcAft>
                <a:spcPts val="0"/>
              </a:spcAft>
            </a:pPr>
            <a:r>
              <a:rPr lang="fr-FR" sz="2000" b="1" i="1" dirty="0">
                <a:latin typeface="Times New Roman" pitchFamily="18" charset="0"/>
                <a:ea typeface="Times New Roman"/>
                <a:cs typeface="Times New Roman" pitchFamily="18" charset="0"/>
              </a:rPr>
              <a:t>Schéma résumant les blocages qu’on rencontre lors des études de renouvellement urbain</a:t>
            </a:r>
            <a:r>
              <a:rPr lang="fr-FR" b="1" i="1" dirty="0" smtClean="0">
                <a:latin typeface="Times New Roman" pitchFamily="18" charset="0"/>
                <a:ea typeface="Times New Roman"/>
                <a:cs typeface="Times New Roman" pitchFamily="18" charset="0"/>
              </a:rPr>
              <a:t>:</a:t>
            </a:r>
            <a:endParaRPr lang="fr-FR" b="1" i="1" dirty="0">
              <a:latin typeface="Times New Roman" pitchFamily="18" charset="0"/>
              <a:ea typeface="Calibri"/>
              <a:cs typeface="Times New Roman" pitchFamily="18" charset="0"/>
            </a:endParaRPr>
          </a:p>
        </p:txBody>
      </p:sp>
      <p:pic>
        <p:nvPicPr>
          <p:cNvPr id="7" name="Image 6" descr="C:\Users\IMTIYAZ-INFO\Desktop\Sans titre.png"/>
          <p:cNvPicPr/>
          <p:nvPr/>
        </p:nvPicPr>
        <p:blipFill>
          <a:blip r:embed="rId2">
            <a:extLst>
              <a:ext uri="{28A0092B-C50C-407E-A947-70E740481C1C}">
                <a14:useLocalDpi xmlns:a14="http://schemas.microsoft.com/office/drawing/2010/main" val="0"/>
              </a:ext>
            </a:extLst>
          </a:blip>
          <a:srcRect/>
          <a:stretch>
            <a:fillRect/>
          </a:stretch>
        </p:blipFill>
        <p:spPr bwMode="auto">
          <a:xfrm>
            <a:off x="755576" y="1340768"/>
            <a:ext cx="6912768" cy="4896544"/>
          </a:xfrm>
          <a:prstGeom prst="rect">
            <a:avLst/>
          </a:prstGeom>
          <a:noFill/>
          <a:ln>
            <a:noFill/>
          </a:ln>
        </p:spPr>
      </p:pic>
      <p:sp>
        <p:nvSpPr>
          <p:cNvPr id="6" name="Zone de texte 2"/>
          <p:cNvSpPr txBox="1">
            <a:spLocks noChangeArrowheads="1"/>
          </p:cNvSpPr>
          <p:nvPr/>
        </p:nvSpPr>
        <p:spPr bwMode="auto">
          <a:xfrm>
            <a:off x="4614471" y="5933112"/>
            <a:ext cx="1442338" cy="304199"/>
          </a:xfrm>
          <a:prstGeom prst="rect">
            <a:avLst/>
          </a:prstGeom>
          <a:noFill/>
          <a:ln w="25400" cap="flat" cmpd="sng" algn="ctr">
            <a:solidFill>
              <a:srgbClr val="FFFF00"/>
            </a:solidFill>
            <a:prstDash val="solid"/>
            <a:headEnd/>
            <a:tailEnd/>
          </a:ln>
          <a:effectLst/>
        </p:spPr>
        <p:txBody>
          <a:bodyPr rot="0" vert="horz" wrap="square" lIns="91440" tIns="45720" rIns="91440" bIns="45720" anchor="t" anchorCtr="0">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1100" b="0" u="none" strike="noStrike" kern="0" cap="none" spc="0" normalizeH="0" baseline="0" noProof="0" dirty="0">
                <a:ln>
                  <a:noFill/>
                </a:ln>
                <a:solidFill>
                  <a:sysClr val="windowText" lastClr="000000"/>
                </a:solidFill>
                <a:effectLst/>
                <a:uLnTx/>
                <a:uFillTx/>
                <a:latin typeface="Eras Demi ITC"/>
                <a:ea typeface="Calibri"/>
                <a:cs typeface="Times New Roman"/>
              </a:rPr>
              <a:t>Blocage du foncier</a:t>
            </a:r>
            <a:endParaRPr kumimoji="0" lang="fr-FR" sz="1600" b="0" u="none" strike="noStrike" kern="0" cap="none" spc="0" normalizeH="0" baseline="0" noProof="0" dirty="0">
              <a:ln>
                <a:noFill/>
              </a:ln>
              <a:solidFill>
                <a:sysClr val="windowText" lastClr="000000"/>
              </a:solidFill>
              <a:effectLst/>
              <a:uLnTx/>
              <a:uFillTx/>
              <a:latin typeface="Calibri"/>
              <a:ea typeface="Calibri"/>
              <a:cs typeface="Arial"/>
            </a:endParaRPr>
          </a:p>
        </p:txBody>
      </p:sp>
      <p:cxnSp>
        <p:nvCxnSpPr>
          <p:cNvPr id="8" name="Connecteur droit avec flèche 7"/>
          <p:cNvCxnSpPr/>
          <p:nvPr/>
        </p:nvCxnSpPr>
        <p:spPr>
          <a:xfrm>
            <a:off x="4860032" y="5013176"/>
            <a:ext cx="503758" cy="903313"/>
          </a:xfrm>
          <a:prstGeom prst="straightConnector1">
            <a:avLst/>
          </a:prstGeom>
          <a:noFill/>
          <a:ln w="12700" cap="flat" cmpd="sng" algn="ctr">
            <a:solidFill>
              <a:srgbClr val="FFFF00"/>
            </a:solidFill>
            <a:prstDash val="solid"/>
            <a:tailEnd type="arrow"/>
          </a:ln>
          <a:effectLst/>
        </p:spPr>
      </p:cxnSp>
      <p:sp>
        <p:nvSpPr>
          <p:cNvPr id="9" name="ZoneTexte 7"/>
          <p:cNvSpPr txBox="1"/>
          <p:nvPr/>
        </p:nvSpPr>
        <p:spPr>
          <a:xfrm rot="16200000">
            <a:off x="4654924" y="3000872"/>
            <a:ext cx="8136904" cy="76944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fr-FR" sz="4400" b="1" dirty="0" smtClean="0">
                <a:solidFill>
                  <a:schemeClr val="bg1"/>
                </a:solidFill>
              </a:rPr>
              <a:t>CONCLUSION</a:t>
            </a:r>
            <a:endParaRPr lang="fr-FR" sz="4400" b="1" dirty="0">
              <a:solidFill>
                <a:schemeClr val="bg1"/>
              </a:solidFill>
            </a:endParaRPr>
          </a:p>
        </p:txBody>
      </p:sp>
      <p:sp>
        <p:nvSpPr>
          <p:cNvPr id="3" name="Rectangle 2"/>
          <p:cNvSpPr/>
          <p:nvPr/>
        </p:nvSpPr>
        <p:spPr>
          <a:xfrm>
            <a:off x="3491880" y="2765361"/>
            <a:ext cx="432048"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95311709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e 4"/>
          <p:cNvGrpSpPr/>
          <p:nvPr/>
        </p:nvGrpSpPr>
        <p:grpSpPr>
          <a:xfrm>
            <a:off x="211033" y="922061"/>
            <a:ext cx="8177392" cy="5666094"/>
            <a:chOff x="36" y="0"/>
            <a:chExt cx="6495766" cy="4917679"/>
          </a:xfrm>
        </p:grpSpPr>
        <p:sp>
          <p:nvSpPr>
            <p:cNvPr id="6" name="Zone de texte 2"/>
            <p:cNvSpPr txBox="1">
              <a:spLocks noChangeArrowheads="1"/>
            </p:cNvSpPr>
            <p:nvPr/>
          </p:nvSpPr>
          <p:spPr bwMode="auto">
            <a:xfrm>
              <a:off x="4203492" y="1075038"/>
              <a:ext cx="2055829" cy="690644"/>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lvl="0" indent="0" defTabSz="914400" eaLnBrk="1" fontAlgn="auto" latinLnBrk="0" hangingPunct="1">
                <a:lnSpc>
                  <a:spcPct val="115000"/>
                </a:lnSpc>
                <a:spcBef>
                  <a:spcPts val="0"/>
                </a:spcBef>
                <a:spcAft>
                  <a:spcPts val="1000"/>
                </a:spcAft>
                <a:buClrTx/>
                <a:buSzTx/>
                <a:buFontTx/>
                <a:buNone/>
                <a:tabLst/>
                <a:defRPr/>
              </a:pPr>
              <a:r>
                <a:rPr kumimoji="0" lang="fr-FR" sz="1400" b="1" i="0" u="none" strike="noStrike" kern="0" cap="none" spc="0" normalizeH="0" baseline="0" noProof="0">
                  <a:ln>
                    <a:noFill/>
                  </a:ln>
                  <a:solidFill>
                    <a:sysClr val="windowText" lastClr="000000"/>
                  </a:solidFill>
                  <a:effectLst/>
                  <a:uLnTx/>
                  <a:uFillTx/>
                  <a:latin typeface="Times New Roman"/>
                  <a:ea typeface="Calibri"/>
                  <a:cs typeface="Arial"/>
                </a:rPr>
                <a:t>Délaissés, malmenés, subissant dégradation, effondrement et renouvellement inapproprié</a:t>
              </a:r>
              <a:endParaRPr kumimoji="0" lang="fr-FR" sz="1100" b="0" i="0" u="none" strike="noStrike" kern="0" cap="none" spc="0" normalizeH="0" baseline="0" noProof="0">
                <a:ln>
                  <a:noFill/>
                </a:ln>
                <a:solidFill>
                  <a:sysClr val="windowText" lastClr="000000"/>
                </a:solidFill>
                <a:effectLst/>
                <a:uLnTx/>
                <a:uFillTx/>
                <a:latin typeface="Calibri"/>
                <a:ea typeface="Calibri"/>
                <a:cs typeface="Arial"/>
              </a:endParaRPr>
            </a:p>
          </p:txBody>
        </p:sp>
        <p:grpSp>
          <p:nvGrpSpPr>
            <p:cNvPr id="7" name="Groupe 6"/>
            <p:cNvGrpSpPr/>
            <p:nvPr/>
          </p:nvGrpSpPr>
          <p:grpSpPr>
            <a:xfrm>
              <a:off x="59376" y="0"/>
              <a:ext cx="5930424" cy="4917679"/>
              <a:chOff x="0" y="0"/>
              <a:chExt cx="5930424" cy="4917679"/>
            </a:xfrm>
          </p:grpSpPr>
          <p:grpSp>
            <p:nvGrpSpPr>
              <p:cNvPr id="10" name="Groupe 9"/>
              <p:cNvGrpSpPr/>
              <p:nvPr/>
            </p:nvGrpSpPr>
            <p:grpSpPr>
              <a:xfrm>
                <a:off x="0" y="0"/>
                <a:ext cx="5930424" cy="4917679"/>
                <a:chOff x="0" y="0"/>
                <a:chExt cx="5930424" cy="4917679"/>
              </a:xfrm>
            </p:grpSpPr>
            <p:grpSp>
              <p:nvGrpSpPr>
                <p:cNvPr id="13" name="Groupe 12"/>
                <p:cNvGrpSpPr/>
                <p:nvPr/>
              </p:nvGrpSpPr>
              <p:grpSpPr>
                <a:xfrm>
                  <a:off x="0" y="0"/>
                  <a:ext cx="5930424" cy="4917679"/>
                  <a:chOff x="129941" y="0"/>
                  <a:chExt cx="5930424" cy="4917679"/>
                </a:xfrm>
              </p:grpSpPr>
              <p:grpSp>
                <p:nvGrpSpPr>
                  <p:cNvPr id="22" name="Groupe 21"/>
                  <p:cNvGrpSpPr/>
                  <p:nvPr/>
                </p:nvGrpSpPr>
                <p:grpSpPr>
                  <a:xfrm>
                    <a:off x="760020" y="0"/>
                    <a:ext cx="5300345" cy="4803510"/>
                    <a:chOff x="0" y="0"/>
                    <a:chExt cx="5300345" cy="4803510"/>
                  </a:xfrm>
                </p:grpSpPr>
                <p:grpSp>
                  <p:nvGrpSpPr>
                    <p:cNvPr id="24" name="Groupe 23"/>
                    <p:cNvGrpSpPr/>
                    <p:nvPr/>
                  </p:nvGrpSpPr>
                  <p:grpSpPr>
                    <a:xfrm>
                      <a:off x="0" y="0"/>
                      <a:ext cx="5300345" cy="4803510"/>
                      <a:chOff x="0" y="0"/>
                      <a:chExt cx="6079421" cy="4927581"/>
                    </a:xfrm>
                  </p:grpSpPr>
                  <p:grpSp>
                    <p:nvGrpSpPr>
                      <p:cNvPr id="28" name="Groupe 27"/>
                      <p:cNvGrpSpPr/>
                      <p:nvPr/>
                    </p:nvGrpSpPr>
                    <p:grpSpPr>
                      <a:xfrm>
                        <a:off x="0" y="0"/>
                        <a:ext cx="6079421" cy="4927581"/>
                        <a:chOff x="0" y="0"/>
                        <a:chExt cx="6079421" cy="4927581"/>
                      </a:xfrm>
                    </p:grpSpPr>
                    <p:sp>
                      <p:nvSpPr>
                        <p:cNvPr id="32" name="Éclair 31"/>
                        <p:cNvSpPr/>
                        <p:nvPr/>
                      </p:nvSpPr>
                      <p:spPr>
                        <a:xfrm rot="20012941">
                          <a:off x="2902164" y="1320160"/>
                          <a:ext cx="1098907" cy="2616052"/>
                        </a:xfrm>
                        <a:prstGeom prst="lightningBolt">
                          <a:avLst/>
                        </a:prstGeom>
                        <a:solidFill>
                          <a:sysClr val="windowText" lastClr="000000"/>
                        </a:solidFill>
                        <a:ln w="25400" cap="flat" cmpd="sng" algn="ctr">
                          <a:solidFill>
                            <a:sysClr val="windowText" lastClr="000000">
                              <a:shade val="50000"/>
                            </a:sys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ysClr val="windowText" lastClr="000000"/>
                            </a:solidFill>
                            <a:effectLst/>
                            <a:uLnTx/>
                            <a:uFillTx/>
                          </a:endParaRPr>
                        </a:p>
                      </p:txBody>
                    </p:sp>
                    <p:sp>
                      <p:nvSpPr>
                        <p:cNvPr id="33" name="Cadre 32"/>
                        <p:cNvSpPr/>
                        <p:nvPr/>
                      </p:nvSpPr>
                      <p:spPr>
                        <a:xfrm>
                          <a:off x="0" y="1433384"/>
                          <a:ext cx="2236470" cy="716280"/>
                        </a:xfrm>
                        <a:prstGeom prst="frame">
                          <a:avLst/>
                        </a:prstGeom>
                        <a:gradFill rotWithShape="1">
                          <a:gsLst>
                            <a:gs pos="0">
                              <a:srgbClr val="8064A2">
                                <a:shade val="51000"/>
                                <a:satMod val="130000"/>
                              </a:srgbClr>
                            </a:gs>
                            <a:gs pos="80000">
                              <a:srgbClr val="8064A2">
                                <a:shade val="93000"/>
                                <a:satMod val="130000"/>
                              </a:srgbClr>
                            </a:gs>
                            <a:gs pos="100000">
                              <a:srgbClr val="8064A2">
                                <a:shade val="94000"/>
                                <a:satMod val="135000"/>
                              </a:srgbClr>
                            </a:gs>
                          </a:gsLst>
                          <a:lin ang="16200000" scaled="0"/>
                        </a:gradFill>
                        <a:ln w="9525" cap="flat" cmpd="sng" algn="ctr">
                          <a:solidFill>
                            <a:srgbClr val="8064A2">
                              <a:shade val="95000"/>
                              <a:satMod val="105000"/>
                            </a:srgbClr>
                          </a:solidFill>
                          <a:prstDash val="solid"/>
                        </a:ln>
                        <a:effectLst>
                          <a:outerShdw blurRad="40000" dist="23000" dir="5400000" rotWithShape="0">
                            <a:srgbClr val="000000">
                              <a:alpha val="35000"/>
                            </a:srgb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1400" b="1" i="0" u="none" strike="noStrike" kern="0" cap="none" spc="0" normalizeH="0" baseline="0" noProof="0">
                              <a:ln>
                                <a:noFill/>
                              </a:ln>
                              <a:solidFill>
                                <a:srgbClr val="000000"/>
                              </a:solidFill>
                              <a:effectLst/>
                              <a:uLnTx/>
                              <a:uFillTx/>
                              <a:latin typeface="Informal Roman"/>
                              <a:ea typeface="Calibri"/>
                              <a:cs typeface="Arial"/>
                            </a:rPr>
                            <a:t>RENOUVELLEMENT URBAIN</a:t>
                          </a:r>
                          <a:endParaRPr kumimoji="0" lang="fr-FR" sz="1100" b="0" i="0" u="none" strike="noStrike" kern="0" cap="none" spc="0" normalizeH="0" baseline="0" noProof="0">
                            <a:ln>
                              <a:noFill/>
                            </a:ln>
                            <a:solidFill>
                              <a:sysClr val="windowText" lastClr="000000"/>
                            </a:solidFill>
                            <a:effectLst/>
                            <a:uLnTx/>
                            <a:uFillTx/>
                            <a:latin typeface="Calibri"/>
                            <a:ea typeface="Calibri"/>
                            <a:cs typeface="Arial"/>
                          </a:endParaRPr>
                        </a:p>
                      </p:txBody>
                    </p:sp>
                    <p:sp>
                      <p:nvSpPr>
                        <p:cNvPr id="34" name="Cadre 33"/>
                        <p:cNvSpPr/>
                        <p:nvPr/>
                      </p:nvSpPr>
                      <p:spPr>
                        <a:xfrm>
                          <a:off x="3842951" y="3645243"/>
                          <a:ext cx="2236470" cy="716280"/>
                        </a:xfrm>
                        <a:prstGeom prst="frame">
                          <a:avLst/>
                        </a:prstGeom>
                        <a:gradFill rotWithShape="1">
                          <a:gsLst>
                            <a:gs pos="0">
                              <a:srgbClr val="F79646">
                                <a:shade val="51000"/>
                                <a:satMod val="130000"/>
                              </a:srgbClr>
                            </a:gs>
                            <a:gs pos="80000">
                              <a:srgbClr val="F79646">
                                <a:shade val="93000"/>
                                <a:satMod val="130000"/>
                              </a:srgbClr>
                            </a:gs>
                            <a:gs pos="100000">
                              <a:srgbClr val="F79646">
                                <a:shade val="94000"/>
                                <a:satMod val="135000"/>
                              </a:srgbClr>
                            </a:gs>
                          </a:gsLst>
                          <a:lin ang="16200000" scaled="0"/>
                        </a:gradFill>
                        <a:ln w="9525" cap="flat" cmpd="sng" algn="ctr">
                          <a:solidFill>
                            <a:srgbClr val="F79646">
                              <a:shade val="95000"/>
                              <a:satMod val="105000"/>
                            </a:srgbClr>
                          </a:solidFill>
                          <a:prstDash val="solid"/>
                        </a:ln>
                        <a:effectLst>
                          <a:outerShdw blurRad="40000" dist="23000" dir="5400000" rotWithShape="0">
                            <a:srgbClr val="000000">
                              <a:alpha val="35000"/>
                            </a:srgb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lang="fr-FR" sz="2800" b="1" kern="0" dirty="0" smtClean="0">
                              <a:solidFill>
                                <a:srgbClr val="000000"/>
                              </a:solidFill>
                              <a:latin typeface="Informal Roman"/>
                              <a:ea typeface="Calibri"/>
                              <a:cs typeface="Arial"/>
                            </a:rPr>
                            <a:t>Mise en œuvre</a:t>
                          </a:r>
                          <a:r>
                            <a:rPr kumimoji="0" lang="fr-FR" sz="2800" b="1" i="0" u="none" strike="noStrike" kern="0" cap="none" spc="0" normalizeH="0" baseline="0" noProof="0" dirty="0" smtClean="0">
                              <a:ln>
                                <a:noFill/>
                              </a:ln>
                              <a:solidFill>
                                <a:srgbClr val="000000"/>
                              </a:solidFill>
                              <a:effectLst/>
                              <a:uLnTx/>
                              <a:uFillTx/>
                              <a:latin typeface="Informal Roman"/>
                              <a:ea typeface="Calibri"/>
                              <a:cs typeface="Arial"/>
                            </a:rPr>
                            <a:t> </a:t>
                          </a:r>
                          <a:endParaRPr kumimoji="0" lang="fr-FR" sz="1100" b="0" i="0" u="none" strike="noStrike" kern="0" cap="none" spc="0" normalizeH="0" baseline="0" noProof="0" dirty="0">
                            <a:ln>
                              <a:noFill/>
                            </a:ln>
                            <a:solidFill>
                              <a:sysClr val="windowText" lastClr="000000"/>
                            </a:solidFill>
                            <a:effectLst/>
                            <a:uLnTx/>
                            <a:uFillTx/>
                            <a:latin typeface="Calibri"/>
                            <a:ea typeface="Calibri"/>
                            <a:cs typeface="Arial"/>
                          </a:endParaRPr>
                        </a:p>
                      </p:txBody>
                    </p:sp>
                    <p:sp>
                      <p:nvSpPr>
                        <p:cNvPr id="35" name="Ellipse 34"/>
                        <p:cNvSpPr/>
                        <p:nvPr/>
                      </p:nvSpPr>
                      <p:spPr>
                        <a:xfrm>
                          <a:off x="2236573" y="2396952"/>
                          <a:ext cx="3007446" cy="679450"/>
                        </a:xfrm>
                        <a:prstGeom prst="ellipse">
                          <a:avLst/>
                        </a:prstGeom>
                        <a:gradFill rotWithShape="1">
                          <a:gsLst>
                            <a:gs pos="0">
                              <a:srgbClr val="C0504D">
                                <a:shade val="51000"/>
                                <a:satMod val="130000"/>
                              </a:srgbClr>
                            </a:gs>
                            <a:gs pos="80000">
                              <a:srgbClr val="C0504D">
                                <a:shade val="93000"/>
                                <a:satMod val="130000"/>
                              </a:srgbClr>
                            </a:gs>
                            <a:gs pos="100000">
                              <a:srgbClr val="C0504D">
                                <a:shade val="94000"/>
                                <a:satMod val="135000"/>
                              </a:srgbClr>
                            </a:gs>
                          </a:gsLst>
                          <a:lin ang="16200000" scaled="0"/>
                        </a:gradFill>
                        <a:ln w="9525" cap="flat" cmpd="sng" algn="ctr">
                          <a:solidFill>
                            <a:srgbClr val="C0504D">
                              <a:shade val="95000"/>
                              <a:satMod val="105000"/>
                            </a:srgbClr>
                          </a:solidFill>
                          <a:prstDash val="solid"/>
                        </a:ln>
                        <a:effectLst>
                          <a:outerShdw blurRad="40000" dist="23000" dir="5400000" rotWithShape="0">
                            <a:srgbClr val="000000">
                              <a:alpha val="35000"/>
                            </a:srgb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2200" b="1" i="0" u="none" strike="noStrike" kern="0" cap="none" spc="0" normalizeH="0" baseline="0" noProof="0" dirty="0">
                              <a:ln>
                                <a:noFill/>
                              </a:ln>
                              <a:solidFill>
                                <a:srgbClr val="000000"/>
                              </a:solidFill>
                              <a:effectLst/>
                              <a:uLnTx/>
                              <a:uFillTx/>
                              <a:latin typeface="Informal Roman"/>
                              <a:ea typeface="Calibri"/>
                              <a:cs typeface="Arial"/>
                            </a:rPr>
                            <a:t>LEGISLATION</a:t>
                          </a:r>
                          <a:endParaRPr kumimoji="0" lang="fr-FR" sz="1100" b="0" i="0" u="none" strike="noStrike" kern="0" cap="none" spc="0" normalizeH="0" baseline="0" noProof="0" dirty="0">
                            <a:ln>
                              <a:noFill/>
                            </a:ln>
                            <a:solidFill>
                              <a:sysClr val="windowText" lastClr="000000"/>
                            </a:solidFill>
                            <a:effectLst/>
                            <a:uLnTx/>
                            <a:uFillTx/>
                            <a:latin typeface="Calibri"/>
                            <a:ea typeface="Calibri"/>
                            <a:cs typeface="Arial"/>
                          </a:endParaRPr>
                        </a:p>
                      </p:txBody>
                    </p:sp>
                    <p:sp>
                      <p:nvSpPr>
                        <p:cNvPr id="36" name="Cadre 35"/>
                        <p:cNvSpPr/>
                        <p:nvPr/>
                      </p:nvSpPr>
                      <p:spPr>
                        <a:xfrm>
                          <a:off x="3385751" y="0"/>
                          <a:ext cx="2236470" cy="716280"/>
                        </a:xfrm>
                        <a:prstGeom prst="frame">
                          <a:avLst/>
                        </a:prstGeom>
                        <a:gradFill rotWithShape="1">
                          <a:gsLst>
                            <a:gs pos="0">
                              <a:srgbClr val="4F81BD">
                                <a:shade val="51000"/>
                                <a:satMod val="130000"/>
                              </a:srgbClr>
                            </a:gs>
                            <a:gs pos="80000">
                              <a:srgbClr val="4F81BD">
                                <a:shade val="93000"/>
                                <a:satMod val="130000"/>
                              </a:srgbClr>
                            </a:gs>
                            <a:gs pos="100000">
                              <a:srgbClr val="4F81BD">
                                <a:shade val="94000"/>
                                <a:satMod val="135000"/>
                              </a:srgbClr>
                            </a:gs>
                          </a:gsLst>
                          <a:lin ang="16200000" scaled="0"/>
                        </a:gradFill>
                        <a:ln w="9525" cap="flat" cmpd="sng" algn="ctr">
                          <a:solidFill>
                            <a:srgbClr val="4F81BD">
                              <a:shade val="95000"/>
                              <a:satMod val="105000"/>
                            </a:srgbClr>
                          </a:solidFill>
                          <a:prstDash val="solid"/>
                        </a:ln>
                        <a:effectLst>
                          <a:outerShdw blurRad="40000" dist="23000" dir="5400000" rotWithShape="0">
                            <a:srgbClr val="000000">
                              <a:alpha val="35000"/>
                            </a:srgb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2200" b="1" i="0" u="none" strike="noStrike" kern="0" cap="none" spc="0" normalizeH="0" baseline="0" noProof="0" dirty="0">
                              <a:ln>
                                <a:noFill/>
                              </a:ln>
                              <a:solidFill>
                                <a:srgbClr val="000000"/>
                              </a:solidFill>
                              <a:effectLst/>
                              <a:uLnTx/>
                              <a:uFillTx/>
                              <a:latin typeface="Informal Roman"/>
                              <a:ea typeface="Calibri"/>
                              <a:cs typeface="Arial"/>
                            </a:rPr>
                            <a:t>Ancien quartier</a:t>
                          </a:r>
                          <a:endParaRPr kumimoji="0" lang="fr-FR" sz="1100" b="0" i="0" u="none" strike="noStrike" kern="0" cap="none" spc="0" normalizeH="0" baseline="0" noProof="0" dirty="0">
                            <a:ln>
                              <a:noFill/>
                            </a:ln>
                            <a:solidFill>
                              <a:sysClr val="windowText" lastClr="000000"/>
                            </a:solidFill>
                            <a:effectLst/>
                            <a:uLnTx/>
                            <a:uFillTx/>
                            <a:latin typeface="Calibri"/>
                            <a:ea typeface="Calibri"/>
                            <a:cs typeface="Arial"/>
                          </a:endParaRPr>
                        </a:p>
                      </p:txBody>
                    </p:sp>
                    <p:cxnSp>
                      <p:nvCxnSpPr>
                        <p:cNvPr id="37" name="Connecteur droit avec flèche 36"/>
                        <p:cNvCxnSpPr/>
                        <p:nvPr/>
                      </p:nvCxnSpPr>
                      <p:spPr>
                        <a:xfrm flipH="1">
                          <a:off x="1198605" y="259492"/>
                          <a:ext cx="2261287" cy="1173892"/>
                        </a:xfrm>
                        <a:prstGeom prst="straightConnector1">
                          <a:avLst/>
                        </a:prstGeom>
                        <a:noFill/>
                        <a:ln w="38100" cap="flat" cmpd="sng" algn="ctr">
                          <a:solidFill>
                            <a:srgbClr val="C0504D"/>
                          </a:solidFill>
                          <a:prstDash val="solid"/>
                          <a:tailEnd type="arrow"/>
                        </a:ln>
                        <a:effectLst>
                          <a:outerShdw blurRad="40000" dist="23000" dir="5400000" rotWithShape="0">
                            <a:srgbClr val="000000">
                              <a:alpha val="35000"/>
                            </a:srgbClr>
                          </a:outerShdw>
                        </a:effectLst>
                      </p:spPr>
                    </p:cxnSp>
                    <p:sp>
                      <p:nvSpPr>
                        <p:cNvPr id="38" name="Zone de texte 2"/>
                        <p:cNvSpPr txBox="1">
                          <a:spLocks noChangeArrowheads="1"/>
                        </p:cNvSpPr>
                        <p:nvPr/>
                      </p:nvSpPr>
                      <p:spPr bwMode="auto">
                        <a:xfrm>
                          <a:off x="1161535" y="642510"/>
                          <a:ext cx="1915297" cy="460295"/>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1800" b="1" i="1" u="none" strike="noStrike" kern="0" cap="none" spc="0" normalizeH="0" baseline="0" noProof="0" dirty="0">
                              <a:ln>
                                <a:noFill/>
                              </a:ln>
                              <a:solidFill>
                                <a:sysClr val="windowText" lastClr="000000"/>
                              </a:solidFill>
                              <a:effectLst/>
                              <a:uLnTx/>
                              <a:uFillTx/>
                              <a:latin typeface="Informal Roman"/>
                              <a:ea typeface="Calibri"/>
                              <a:cs typeface="Arial"/>
                            </a:rPr>
                            <a:t>Requalification</a:t>
                          </a:r>
                          <a:endParaRPr kumimoji="0" lang="fr-FR" sz="1100" b="0" i="0" u="none" strike="noStrike" kern="0" cap="none" spc="0" normalizeH="0" baseline="0" noProof="0" dirty="0">
                            <a:ln>
                              <a:noFill/>
                            </a:ln>
                            <a:solidFill>
                              <a:sysClr val="windowText" lastClr="000000"/>
                            </a:solidFill>
                            <a:effectLst/>
                            <a:uLnTx/>
                            <a:uFillTx/>
                            <a:latin typeface="Calibri"/>
                            <a:ea typeface="Calibri"/>
                            <a:cs typeface="Arial"/>
                          </a:endParaRPr>
                        </a:p>
                      </p:txBody>
                    </p:sp>
                    <p:sp>
                      <p:nvSpPr>
                        <p:cNvPr id="39" name="Rectangle à coins arrondis 38"/>
                        <p:cNvSpPr/>
                        <p:nvPr/>
                      </p:nvSpPr>
                      <p:spPr>
                        <a:xfrm>
                          <a:off x="1161485" y="3395985"/>
                          <a:ext cx="1663791" cy="394969"/>
                        </a:xfrm>
                        <a:prstGeom prst="roundRect">
                          <a:avLst/>
                        </a:prstGeom>
                        <a:gradFill rotWithShape="1">
                          <a:gsLst>
                            <a:gs pos="0">
                              <a:srgbClr val="9BBB59">
                                <a:shade val="51000"/>
                                <a:satMod val="130000"/>
                              </a:srgbClr>
                            </a:gs>
                            <a:gs pos="80000">
                              <a:srgbClr val="9BBB59">
                                <a:shade val="93000"/>
                                <a:satMod val="130000"/>
                              </a:srgbClr>
                            </a:gs>
                            <a:gs pos="100000">
                              <a:srgbClr val="9BBB59">
                                <a:shade val="94000"/>
                                <a:satMod val="135000"/>
                              </a:srgbClr>
                            </a:gs>
                          </a:gsLst>
                          <a:lin ang="16200000" scaled="0"/>
                        </a:gradFill>
                        <a:ln w="9525" cap="flat" cmpd="sng" algn="ctr">
                          <a:solidFill>
                            <a:srgbClr val="9BBB59">
                              <a:shade val="95000"/>
                              <a:satMod val="105000"/>
                            </a:srgbClr>
                          </a:solidFill>
                          <a:prstDash val="solid"/>
                        </a:ln>
                        <a:effectLst>
                          <a:outerShdw blurRad="40000" dist="23000" dir="5400000" rotWithShape="0">
                            <a:srgbClr val="000000">
                              <a:alpha val="35000"/>
                            </a:srgb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2000" b="1" i="0" u="none" strike="noStrike" kern="0" cap="none" spc="0" normalizeH="0" baseline="0" noProof="0" dirty="0">
                              <a:ln>
                                <a:noFill/>
                              </a:ln>
                              <a:solidFill>
                                <a:sysClr val="windowText" lastClr="000000"/>
                              </a:solidFill>
                              <a:effectLst/>
                              <a:uLnTx/>
                              <a:uFillTx/>
                              <a:latin typeface="Informal Roman"/>
                              <a:ea typeface="Calibri"/>
                              <a:cs typeface="Arial"/>
                            </a:rPr>
                            <a:t>Volonté</a:t>
                          </a:r>
                          <a:endParaRPr kumimoji="0" lang="fr-FR" sz="1100" b="0" i="0" u="none" strike="noStrike" kern="0" cap="none" spc="0" normalizeH="0" baseline="0" noProof="0" dirty="0">
                            <a:ln>
                              <a:noFill/>
                            </a:ln>
                            <a:solidFill>
                              <a:sysClr val="windowText" lastClr="000000"/>
                            </a:solidFill>
                            <a:effectLst/>
                            <a:uLnTx/>
                            <a:uFillTx/>
                            <a:latin typeface="Calibri"/>
                            <a:ea typeface="Calibri"/>
                            <a:cs typeface="Arial"/>
                          </a:endParaRPr>
                        </a:p>
                      </p:txBody>
                    </p:sp>
                    <p:sp>
                      <p:nvSpPr>
                        <p:cNvPr id="40" name="Rectangle à coins arrondis 39"/>
                        <p:cNvSpPr/>
                        <p:nvPr/>
                      </p:nvSpPr>
                      <p:spPr>
                        <a:xfrm>
                          <a:off x="709177" y="3976422"/>
                          <a:ext cx="2128313" cy="394922"/>
                        </a:xfrm>
                        <a:prstGeom prst="roundRect">
                          <a:avLst/>
                        </a:prstGeom>
                        <a:gradFill rotWithShape="1">
                          <a:gsLst>
                            <a:gs pos="0">
                              <a:srgbClr val="9BBB59">
                                <a:shade val="51000"/>
                                <a:satMod val="130000"/>
                              </a:srgbClr>
                            </a:gs>
                            <a:gs pos="80000">
                              <a:srgbClr val="9BBB59">
                                <a:shade val="93000"/>
                                <a:satMod val="130000"/>
                              </a:srgbClr>
                            </a:gs>
                            <a:gs pos="100000">
                              <a:srgbClr val="9BBB59">
                                <a:shade val="94000"/>
                                <a:satMod val="135000"/>
                              </a:srgbClr>
                            </a:gs>
                          </a:gsLst>
                          <a:lin ang="16200000" scaled="0"/>
                        </a:gradFill>
                        <a:ln w="9525" cap="flat" cmpd="sng" algn="ctr">
                          <a:solidFill>
                            <a:srgbClr val="9BBB59">
                              <a:shade val="95000"/>
                              <a:satMod val="105000"/>
                            </a:srgbClr>
                          </a:solidFill>
                          <a:prstDash val="solid"/>
                        </a:ln>
                        <a:effectLst>
                          <a:outerShdw blurRad="40000" dist="23000" dir="5400000" rotWithShape="0">
                            <a:srgbClr val="000000">
                              <a:alpha val="35000"/>
                            </a:srgb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2000" b="1" i="0" u="none" strike="noStrike" kern="0" cap="none" spc="0" normalizeH="0" baseline="0" noProof="0">
                              <a:ln>
                                <a:noFill/>
                              </a:ln>
                              <a:solidFill>
                                <a:sysClr val="windowText" lastClr="000000"/>
                              </a:solidFill>
                              <a:effectLst/>
                              <a:uLnTx/>
                              <a:uFillTx/>
                              <a:latin typeface="Informal Roman"/>
                              <a:ea typeface="Calibri"/>
                              <a:cs typeface="Arial"/>
                            </a:rPr>
                            <a:t>Processus étudié</a:t>
                          </a:r>
                          <a:endParaRPr kumimoji="0" lang="fr-FR" sz="1100" b="0" i="0" u="none" strike="noStrike" kern="0" cap="none" spc="0" normalizeH="0" baseline="0" noProof="0">
                            <a:ln>
                              <a:noFill/>
                            </a:ln>
                            <a:solidFill>
                              <a:sysClr val="windowText" lastClr="000000"/>
                            </a:solidFill>
                            <a:effectLst/>
                            <a:uLnTx/>
                            <a:uFillTx/>
                            <a:latin typeface="Calibri"/>
                            <a:ea typeface="Calibri"/>
                            <a:cs typeface="Arial"/>
                          </a:endParaRPr>
                        </a:p>
                      </p:txBody>
                    </p:sp>
                    <p:sp>
                      <p:nvSpPr>
                        <p:cNvPr id="41" name="Rectangle à coins arrondis 40"/>
                        <p:cNvSpPr/>
                        <p:nvPr/>
                      </p:nvSpPr>
                      <p:spPr>
                        <a:xfrm>
                          <a:off x="1198553" y="4532659"/>
                          <a:ext cx="1639081" cy="394922"/>
                        </a:xfrm>
                        <a:prstGeom prst="roundRect">
                          <a:avLst/>
                        </a:prstGeom>
                        <a:gradFill rotWithShape="1">
                          <a:gsLst>
                            <a:gs pos="0">
                              <a:srgbClr val="9BBB59">
                                <a:shade val="51000"/>
                                <a:satMod val="130000"/>
                              </a:srgbClr>
                            </a:gs>
                            <a:gs pos="80000">
                              <a:srgbClr val="9BBB59">
                                <a:shade val="93000"/>
                                <a:satMod val="130000"/>
                              </a:srgbClr>
                            </a:gs>
                            <a:gs pos="100000">
                              <a:srgbClr val="9BBB59">
                                <a:shade val="94000"/>
                                <a:satMod val="135000"/>
                              </a:srgbClr>
                            </a:gs>
                          </a:gsLst>
                          <a:lin ang="16200000" scaled="0"/>
                        </a:gradFill>
                        <a:ln w="9525" cap="flat" cmpd="sng" algn="ctr">
                          <a:solidFill>
                            <a:srgbClr val="9BBB59">
                              <a:shade val="95000"/>
                              <a:satMod val="105000"/>
                            </a:srgbClr>
                          </a:solidFill>
                          <a:prstDash val="solid"/>
                        </a:ln>
                        <a:effectLst>
                          <a:outerShdw blurRad="40000" dist="23000" dir="5400000" rotWithShape="0">
                            <a:srgbClr val="000000">
                              <a:alpha val="35000"/>
                            </a:srgb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defTabSz="914400" eaLnBrk="1" fontAlgn="auto" latinLnBrk="0" hangingPunct="1">
                            <a:lnSpc>
                              <a:spcPct val="115000"/>
                            </a:lnSpc>
                            <a:spcBef>
                              <a:spcPts val="0"/>
                            </a:spcBef>
                            <a:spcAft>
                              <a:spcPts val="1000"/>
                            </a:spcAft>
                            <a:buClrTx/>
                            <a:buSzTx/>
                            <a:buFontTx/>
                            <a:buNone/>
                            <a:tabLst/>
                            <a:defRPr/>
                          </a:pPr>
                          <a:r>
                            <a:rPr kumimoji="0" lang="fr-FR" sz="2000" b="1" i="0" u="none" strike="noStrike" kern="0" cap="none" spc="0" normalizeH="0" baseline="0" noProof="0">
                              <a:ln>
                                <a:noFill/>
                              </a:ln>
                              <a:solidFill>
                                <a:sysClr val="windowText" lastClr="000000"/>
                              </a:solidFill>
                              <a:effectLst/>
                              <a:uLnTx/>
                              <a:uFillTx/>
                              <a:latin typeface="Informal Roman"/>
                              <a:ea typeface="Calibri"/>
                              <a:cs typeface="Arial"/>
                            </a:rPr>
                            <a:t>Gouvernance </a:t>
                          </a:r>
                          <a:endParaRPr kumimoji="0" lang="fr-FR" sz="1100" b="0" i="0" u="none" strike="noStrike" kern="0" cap="none" spc="0" normalizeH="0" baseline="0" noProof="0">
                            <a:ln>
                              <a:noFill/>
                            </a:ln>
                            <a:solidFill>
                              <a:sysClr val="windowText" lastClr="000000"/>
                            </a:solidFill>
                            <a:effectLst/>
                            <a:uLnTx/>
                            <a:uFillTx/>
                            <a:latin typeface="Calibri"/>
                            <a:ea typeface="Calibri"/>
                            <a:cs typeface="Arial"/>
                          </a:endParaRPr>
                        </a:p>
                      </p:txBody>
                    </p:sp>
                  </p:grpSp>
                  <p:sp>
                    <p:nvSpPr>
                      <p:cNvPr id="29" name="Flèche à angle droit 28"/>
                      <p:cNvSpPr/>
                      <p:nvPr/>
                    </p:nvSpPr>
                    <p:spPr>
                      <a:xfrm rot="16200000" flipH="1">
                        <a:off x="4036043" y="3172938"/>
                        <a:ext cx="504072" cy="2900886"/>
                      </a:xfrm>
                      <a:prstGeom prst="bentUpArrow">
                        <a:avLst/>
                      </a:prstGeom>
                      <a:solidFill>
                        <a:sysClr val="windowText" lastClr="000000"/>
                      </a:solidFill>
                      <a:ln w="25400" cap="flat" cmpd="sng" algn="ctr">
                        <a:solidFill>
                          <a:sysClr val="windowText" lastClr="000000">
                            <a:shade val="50000"/>
                          </a:sys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ysClr val="windowText" lastClr="000000"/>
                          </a:solidFill>
                          <a:effectLst/>
                          <a:uLnTx/>
                          <a:uFillTx/>
                        </a:endParaRPr>
                      </a:p>
                    </p:txBody>
                  </p:sp>
                  <p:sp>
                    <p:nvSpPr>
                      <p:cNvPr id="30" name="Zone de texte 2"/>
                      <p:cNvSpPr txBox="1">
                        <a:spLocks noChangeArrowheads="1"/>
                      </p:cNvSpPr>
                      <p:nvPr/>
                    </p:nvSpPr>
                    <p:spPr bwMode="auto">
                      <a:xfrm>
                        <a:off x="3237470" y="4547287"/>
                        <a:ext cx="1075223" cy="330186"/>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2000" b="1" i="1" u="none" strike="noStrike" kern="0" cap="none" spc="0" normalizeH="0" baseline="0" noProof="0" dirty="0">
                            <a:ln>
                              <a:noFill/>
                            </a:ln>
                            <a:solidFill>
                              <a:sysClr val="windowText" lastClr="000000"/>
                            </a:solidFill>
                            <a:effectLst/>
                            <a:uLnTx/>
                            <a:uFillTx/>
                            <a:latin typeface="Informal Roman"/>
                            <a:ea typeface="Calibri"/>
                            <a:cs typeface="Arial"/>
                          </a:rPr>
                          <a:t>Acteurs</a:t>
                        </a:r>
                        <a:endParaRPr kumimoji="0" lang="fr-FR" sz="1200" b="0" i="0" u="none" strike="noStrike" kern="0" cap="none" spc="0" normalizeH="0" baseline="0" noProof="0" dirty="0">
                          <a:ln>
                            <a:noFill/>
                          </a:ln>
                          <a:solidFill>
                            <a:sysClr val="windowText" lastClr="000000"/>
                          </a:solidFill>
                          <a:effectLst/>
                          <a:uLnTx/>
                          <a:uFillTx/>
                          <a:latin typeface="Calibri"/>
                          <a:ea typeface="Calibri"/>
                          <a:cs typeface="Arial"/>
                        </a:endParaRPr>
                      </a:p>
                    </p:txBody>
                  </p:sp>
                </p:grpSp>
                <p:sp>
                  <p:nvSpPr>
                    <p:cNvPr id="26" name="Flèche vers le bas 25"/>
                    <p:cNvSpPr/>
                    <p:nvPr/>
                  </p:nvSpPr>
                  <p:spPr>
                    <a:xfrm>
                      <a:off x="1785905" y="3704279"/>
                      <a:ext cx="135924" cy="131993"/>
                    </a:xfrm>
                    <a:prstGeom prst="downArrow">
                      <a:avLst/>
                    </a:prstGeom>
                    <a:solidFill>
                      <a:sysClr val="windowText" lastClr="000000"/>
                    </a:solidFill>
                    <a:ln w="25400" cap="flat" cmpd="sng" algn="ctr">
                      <a:solidFill>
                        <a:sysClr val="windowText" lastClr="000000">
                          <a:shade val="50000"/>
                        </a:sys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ysClr val="windowText" lastClr="000000"/>
                        </a:solidFill>
                        <a:effectLst/>
                        <a:uLnTx/>
                        <a:uFillTx/>
                      </a:endParaRPr>
                    </a:p>
                  </p:txBody>
                </p:sp>
                <p:sp>
                  <p:nvSpPr>
                    <p:cNvPr id="27" name="Flèche vers le bas 26"/>
                    <p:cNvSpPr/>
                    <p:nvPr/>
                  </p:nvSpPr>
                  <p:spPr>
                    <a:xfrm>
                      <a:off x="1810619" y="4272619"/>
                      <a:ext cx="135890" cy="131641"/>
                    </a:xfrm>
                    <a:prstGeom prst="downArrow">
                      <a:avLst/>
                    </a:prstGeom>
                    <a:solidFill>
                      <a:sysClr val="windowText" lastClr="000000"/>
                    </a:solidFill>
                    <a:ln w="25400" cap="flat" cmpd="sng" algn="ctr">
                      <a:solidFill>
                        <a:sysClr val="windowText" lastClr="000000">
                          <a:shade val="50000"/>
                        </a:sys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ysClr val="windowText" lastClr="000000"/>
                        </a:solidFill>
                        <a:effectLst/>
                        <a:uLnTx/>
                        <a:uFillTx/>
                      </a:endParaRPr>
                    </a:p>
                  </p:txBody>
                </p:sp>
              </p:grpSp>
              <p:sp>
                <p:nvSpPr>
                  <p:cNvPr id="23" name="Zone de texte 36"/>
                  <p:cNvSpPr txBox="1"/>
                  <p:nvPr/>
                </p:nvSpPr>
                <p:spPr>
                  <a:xfrm>
                    <a:off x="129941" y="3527228"/>
                    <a:ext cx="1103630" cy="1390451"/>
                  </a:xfrm>
                  <a:prstGeom prst="rect">
                    <a:avLst/>
                  </a:prstGeom>
                  <a:solidFill>
                    <a:sysClr val="window" lastClr="FFFFFF"/>
                  </a:solid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15000"/>
                      </a:lnSpc>
                      <a:spcBef>
                        <a:spcPts val="0"/>
                      </a:spcBef>
                      <a:spcAft>
                        <a:spcPts val="0"/>
                      </a:spcAft>
                      <a:buClrTx/>
                      <a:buSzTx/>
                      <a:buFontTx/>
                      <a:buNone/>
                      <a:tabLst/>
                      <a:defRPr/>
                    </a:pPr>
                    <a:r>
                      <a:rPr kumimoji="0" lang="fr-FR" sz="1400" b="1" i="0" u="none" strike="noStrike" kern="0" cap="none" spc="0" normalizeH="0" baseline="0" noProof="0" dirty="0">
                        <a:ln>
                          <a:noFill/>
                        </a:ln>
                        <a:solidFill>
                          <a:srgbClr val="000000"/>
                        </a:solidFill>
                        <a:effectLst/>
                        <a:uLnTx/>
                        <a:uFillTx/>
                        <a:latin typeface="Times New Roman"/>
                        <a:ea typeface="Calibri"/>
                        <a:cs typeface="Arial"/>
                      </a:rPr>
                      <a:t>-Foncier</a:t>
                    </a:r>
                    <a:endParaRPr kumimoji="0" lang="fr-FR" sz="1100" b="0" i="0" u="none" strike="noStrike" kern="0" cap="none" spc="0" normalizeH="0" baseline="0" noProof="0" dirty="0">
                      <a:ln>
                        <a:noFill/>
                      </a:ln>
                      <a:solidFill>
                        <a:sysClr val="windowText" lastClr="000000"/>
                      </a:solidFill>
                      <a:effectLst/>
                      <a:uLnTx/>
                      <a:uFillTx/>
                      <a:latin typeface="Calibri"/>
                      <a:ea typeface="Calibri"/>
                      <a:cs typeface="Arial"/>
                    </a:endParaRPr>
                  </a:p>
                  <a:p>
                    <a:pPr marL="0" marR="0" lvl="0" indent="0" defTabSz="914400" eaLnBrk="1" fontAlgn="auto" latinLnBrk="0" hangingPunct="1">
                      <a:lnSpc>
                        <a:spcPct val="115000"/>
                      </a:lnSpc>
                      <a:spcBef>
                        <a:spcPts val="0"/>
                      </a:spcBef>
                      <a:spcAft>
                        <a:spcPts val="0"/>
                      </a:spcAft>
                      <a:buClrTx/>
                      <a:buSzTx/>
                      <a:buFontTx/>
                      <a:buNone/>
                      <a:tabLst/>
                      <a:defRPr/>
                    </a:pPr>
                    <a:r>
                      <a:rPr kumimoji="0" lang="fr-FR" sz="1400" b="1" i="0" u="none" strike="noStrike" kern="0" cap="none" spc="0" normalizeH="0" baseline="0" noProof="0" dirty="0">
                        <a:ln>
                          <a:noFill/>
                        </a:ln>
                        <a:solidFill>
                          <a:srgbClr val="000000"/>
                        </a:solidFill>
                        <a:effectLst/>
                        <a:uLnTx/>
                        <a:uFillTx/>
                        <a:latin typeface="Times New Roman"/>
                        <a:ea typeface="Calibri"/>
                        <a:cs typeface="Arial"/>
                      </a:rPr>
                      <a:t>-Marché  immobilier</a:t>
                    </a:r>
                    <a:endParaRPr kumimoji="0" lang="fr-FR" sz="1100" b="0" i="0" u="none" strike="noStrike" kern="0" cap="none" spc="0" normalizeH="0" baseline="0" noProof="0" dirty="0">
                      <a:ln>
                        <a:noFill/>
                      </a:ln>
                      <a:solidFill>
                        <a:sysClr val="windowText" lastClr="000000"/>
                      </a:solidFill>
                      <a:effectLst/>
                      <a:uLnTx/>
                      <a:uFillTx/>
                      <a:latin typeface="Calibri"/>
                      <a:ea typeface="Calibri"/>
                      <a:cs typeface="Arial"/>
                    </a:endParaRPr>
                  </a:p>
                  <a:p>
                    <a:pPr marL="0" marR="0" lvl="0" indent="0" defTabSz="914400" eaLnBrk="1" fontAlgn="auto" latinLnBrk="0" hangingPunct="1">
                      <a:lnSpc>
                        <a:spcPct val="115000"/>
                      </a:lnSpc>
                      <a:spcBef>
                        <a:spcPts val="0"/>
                      </a:spcBef>
                      <a:spcAft>
                        <a:spcPts val="0"/>
                      </a:spcAft>
                      <a:buClrTx/>
                      <a:buSzTx/>
                      <a:buFontTx/>
                      <a:buNone/>
                      <a:tabLst/>
                      <a:defRPr/>
                    </a:pPr>
                    <a:r>
                      <a:rPr kumimoji="0" lang="fr-FR" sz="1400" b="1" i="0" u="none" strike="noStrike" kern="0" cap="none" spc="0" normalizeH="0" baseline="0" noProof="0" dirty="0">
                        <a:ln>
                          <a:noFill/>
                        </a:ln>
                        <a:solidFill>
                          <a:srgbClr val="000000"/>
                        </a:solidFill>
                        <a:effectLst/>
                        <a:uLnTx/>
                        <a:uFillTx/>
                        <a:latin typeface="Times New Roman"/>
                        <a:ea typeface="Calibri"/>
                        <a:cs typeface="Arial"/>
                      </a:rPr>
                      <a:t>-Politique</a:t>
                    </a:r>
                    <a:endParaRPr kumimoji="0" lang="fr-FR" sz="1100" b="0" i="0" u="none" strike="noStrike" kern="0" cap="none" spc="0" normalizeH="0" baseline="0" noProof="0" dirty="0">
                      <a:ln>
                        <a:noFill/>
                      </a:ln>
                      <a:solidFill>
                        <a:sysClr val="windowText" lastClr="000000"/>
                      </a:solidFill>
                      <a:effectLst/>
                      <a:uLnTx/>
                      <a:uFillTx/>
                      <a:latin typeface="Calibri"/>
                      <a:ea typeface="Calibri"/>
                      <a:cs typeface="Arial"/>
                    </a:endParaRPr>
                  </a:p>
                  <a:p>
                    <a:pPr marL="0" marR="0" lvl="0" indent="0" defTabSz="914400" eaLnBrk="1" fontAlgn="auto" latinLnBrk="0" hangingPunct="1">
                      <a:lnSpc>
                        <a:spcPct val="115000"/>
                      </a:lnSpc>
                      <a:spcBef>
                        <a:spcPts val="0"/>
                      </a:spcBef>
                      <a:spcAft>
                        <a:spcPts val="0"/>
                      </a:spcAft>
                      <a:buClrTx/>
                      <a:buSzTx/>
                      <a:buFontTx/>
                      <a:buNone/>
                      <a:tabLst/>
                      <a:defRPr/>
                    </a:pPr>
                    <a:r>
                      <a:rPr kumimoji="0" lang="fr-FR" sz="1400" b="1" i="0" u="none" strike="noStrike" kern="0" cap="none" spc="0" normalizeH="0" baseline="0" noProof="0" dirty="0">
                        <a:ln>
                          <a:noFill/>
                        </a:ln>
                        <a:solidFill>
                          <a:srgbClr val="000000"/>
                        </a:solidFill>
                        <a:effectLst/>
                        <a:uLnTx/>
                        <a:uFillTx/>
                        <a:latin typeface="Times New Roman"/>
                        <a:ea typeface="Calibri"/>
                        <a:cs typeface="Arial"/>
                      </a:rPr>
                      <a:t>-Economie</a:t>
                    </a:r>
                    <a:endParaRPr kumimoji="0" lang="fr-FR" sz="1100" b="0" i="0" u="none" strike="noStrike" kern="0" cap="none" spc="0" normalizeH="0" baseline="0" noProof="0" dirty="0">
                      <a:ln>
                        <a:noFill/>
                      </a:ln>
                      <a:solidFill>
                        <a:sysClr val="windowText" lastClr="000000"/>
                      </a:solidFill>
                      <a:effectLst/>
                      <a:uLnTx/>
                      <a:uFillTx/>
                      <a:latin typeface="Calibri"/>
                      <a:ea typeface="Calibri"/>
                      <a:cs typeface="Arial"/>
                    </a:endParaRPr>
                  </a:p>
                  <a:p>
                    <a:pPr marL="0" marR="0" lvl="0" indent="0" defTabSz="914400" eaLnBrk="1" fontAlgn="auto" latinLnBrk="0" hangingPunct="1">
                      <a:lnSpc>
                        <a:spcPct val="115000"/>
                      </a:lnSpc>
                      <a:spcBef>
                        <a:spcPts val="0"/>
                      </a:spcBef>
                      <a:spcAft>
                        <a:spcPts val="0"/>
                      </a:spcAft>
                      <a:buClrTx/>
                      <a:buSzTx/>
                      <a:buFontTx/>
                      <a:buNone/>
                      <a:tabLst/>
                      <a:defRPr/>
                    </a:pPr>
                    <a:r>
                      <a:rPr kumimoji="0" lang="fr-FR" sz="1400" b="1" i="0" u="none" strike="noStrike" kern="0" cap="none" spc="0" normalizeH="0" baseline="0" noProof="0" dirty="0">
                        <a:ln>
                          <a:noFill/>
                        </a:ln>
                        <a:solidFill>
                          <a:srgbClr val="000000"/>
                        </a:solidFill>
                        <a:effectLst/>
                        <a:uLnTx/>
                        <a:uFillTx/>
                        <a:latin typeface="Times New Roman"/>
                        <a:ea typeface="Calibri"/>
                        <a:cs typeface="Arial"/>
                      </a:rPr>
                      <a:t>-Moyens</a:t>
                    </a:r>
                    <a:endParaRPr kumimoji="0" lang="fr-FR" sz="1100" b="0" i="0" u="none" strike="noStrike" kern="0" cap="none" spc="0" normalizeH="0" baseline="0" noProof="0" dirty="0">
                      <a:ln>
                        <a:noFill/>
                      </a:ln>
                      <a:solidFill>
                        <a:sysClr val="windowText" lastClr="000000"/>
                      </a:solidFill>
                      <a:effectLst/>
                      <a:uLnTx/>
                      <a:uFillTx/>
                      <a:latin typeface="Calibri"/>
                      <a:ea typeface="Calibri"/>
                      <a:cs typeface="Arial"/>
                    </a:endParaRPr>
                  </a:p>
                  <a:p>
                    <a:pPr marL="0" marR="0" lvl="0" indent="0" defTabSz="914400" eaLnBrk="1" fontAlgn="auto" latinLnBrk="0" hangingPunct="1">
                      <a:lnSpc>
                        <a:spcPct val="115000"/>
                      </a:lnSpc>
                      <a:spcBef>
                        <a:spcPts val="0"/>
                      </a:spcBef>
                      <a:spcAft>
                        <a:spcPts val="0"/>
                      </a:spcAft>
                      <a:buClrTx/>
                      <a:buSzTx/>
                      <a:buFontTx/>
                      <a:buNone/>
                      <a:tabLst/>
                      <a:defRPr/>
                    </a:pPr>
                    <a:r>
                      <a:rPr kumimoji="0" lang="fr-FR" sz="1400" b="1" i="0" u="none" strike="noStrike" kern="0" cap="none" spc="0" normalizeH="0" baseline="0" noProof="0" dirty="0">
                        <a:ln>
                          <a:noFill/>
                        </a:ln>
                        <a:solidFill>
                          <a:srgbClr val="000000"/>
                        </a:solidFill>
                        <a:effectLst/>
                        <a:uLnTx/>
                        <a:uFillTx/>
                        <a:latin typeface="Times New Roman"/>
                        <a:ea typeface="Calibri"/>
                        <a:cs typeface="Arial"/>
                      </a:rPr>
                      <a:t> </a:t>
                    </a:r>
                    <a:endParaRPr kumimoji="0" lang="fr-FR" sz="1100" b="0" i="0" u="none" strike="noStrike" kern="0" cap="none" spc="0" normalizeH="0" baseline="0" noProof="0" dirty="0">
                      <a:ln>
                        <a:noFill/>
                      </a:ln>
                      <a:solidFill>
                        <a:sysClr val="windowText" lastClr="000000"/>
                      </a:solidFill>
                      <a:effectLst/>
                      <a:uLnTx/>
                      <a:uFillTx/>
                      <a:latin typeface="Calibri"/>
                      <a:ea typeface="Calibri"/>
                      <a:cs typeface="Arial"/>
                    </a:endParaRPr>
                  </a:p>
                  <a:p>
                    <a:pPr marL="0" marR="0" lvl="0" indent="0" defTabSz="914400" eaLnBrk="1" fontAlgn="auto" latinLnBrk="0" hangingPunct="1">
                      <a:lnSpc>
                        <a:spcPct val="115000"/>
                      </a:lnSpc>
                      <a:spcBef>
                        <a:spcPts val="0"/>
                      </a:spcBef>
                      <a:spcAft>
                        <a:spcPts val="1000"/>
                      </a:spcAft>
                      <a:buClrTx/>
                      <a:buSzTx/>
                      <a:buFontTx/>
                      <a:buNone/>
                      <a:tabLst/>
                      <a:defRPr/>
                    </a:pPr>
                    <a:r>
                      <a:rPr kumimoji="0" lang="fr-FR" sz="900" b="0" i="0" u="none" strike="noStrike" kern="0" cap="none" spc="0" normalizeH="0" baseline="0" noProof="0" dirty="0">
                        <a:ln>
                          <a:noFill/>
                        </a:ln>
                        <a:solidFill>
                          <a:sysClr val="windowText" lastClr="000000"/>
                        </a:solidFill>
                        <a:effectLst/>
                        <a:uLnTx/>
                        <a:uFillTx/>
                        <a:latin typeface="Times New Roman"/>
                        <a:ea typeface="Calibri"/>
                        <a:cs typeface="Arial"/>
                      </a:rPr>
                      <a:t> </a:t>
                    </a:r>
                    <a:endParaRPr kumimoji="0" lang="fr-FR" sz="1100" b="0" i="0" u="none" strike="noStrike" kern="0" cap="none" spc="0" normalizeH="0" baseline="0" noProof="0" dirty="0">
                      <a:ln>
                        <a:noFill/>
                      </a:ln>
                      <a:solidFill>
                        <a:sysClr val="windowText" lastClr="000000"/>
                      </a:solidFill>
                      <a:effectLst/>
                      <a:uLnTx/>
                      <a:uFillTx/>
                      <a:latin typeface="Calibri"/>
                      <a:ea typeface="Calibri"/>
                      <a:cs typeface="Arial"/>
                    </a:endParaRPr>
                  </a:p>
                  <a:p>
                    <a:pPr marL="0" marR="0" lvl="0" indent="0" defTabSz="914400" eaLnBrk="1" fontAlgn="auto" latinLnBrk="0" hangingPunct="1">
                      <a:lnSpc>
                        <a:spcPct val="115000"/>
                      </a:lnSpc>
                      <a:spcBef>
                        <a:spcPts val="0"/>
                      </a:spcBef>
                      <a:spcAft>
                        <a:spcPts val="1000"/>
                      </a:spcAft>
                      <a:buClrTx/>
                      <a:buSzTx/>
                      <a:buFontTx/>
                      <a:buNone/>
                      <a:tabLst/>
                      <a:defRPr/>
                    </a:pPr>
                    <a:r>
                      <a:rPr kumimoji="0" lang="fr-FR" sz="900" b="0" i="0" u="none" strike="noStrike" kern="0" cap="none" spc="0" normalizeH="0" baseline="0" noProof="0" dirty="0">
                        <a:ln>
                          <a:noFill/>
                        </a:ln>
                        <a:solidFill>
                          <a:sysClr val="windowText" lastClr="000000"/>
                        </a:solidFill>
                        <a:effectLst/>
                        <a:uLnTx/>
                        <a:uFillTx/>
                        <a:latin typeface="Times New Roman"/>
                        <a:ea typeface="Calibri"/>
                        <a:cs typeface="Arial"/>
                      </a:rPr>
                      <a:t> </a:t>
                    </a:r>
                    <a:endParaRPr kumimoji="0" lang="fr-FR" sz="1100" b="0" i="0" u="none" strike="noStrike" kern="0" cap="none" spc="0" normalizeH="0" baseline="0" noProof="0" dirty="0">
                      <a:ln>
                        <a:noFill/>
                      </a:ln>
                      <a:solidFill>
                        <a:sysClr val="windowText" lastClr="000000"/>
                      </a:solidFill>
                      <a:effectLst/>
                      <a:uLnTx/>
                      <a:uFillTx/>
                      <a:latin typeface="Calibri"/>
                      <a:ea typeface="Calibri"/>
                      <a:cs typeface="Arial"/>
                    </a:endParaRPr>
                  </a:p>
                </p:txBody>
              </p:sp>
            </p:grpSp>
            <p:grpSp>
              <p:nvGrpSpPr>
                <p:cNvPr id="14" name="Groupe 13"/>
                <p:cNvGrpSpPr/>
                <p:nvPr/>
              </p:nvGrpSpPr>
              <p:grpSpPr>
                <a:xfrm>
                  <a:off x="773622" y="698171"/>
                  <a:ext cx="3068435" cy="4056493"/>
                  <a:chOff x="-151536" y="-2986516"/>
                  <a:chExt cx="3068435" cy="4056493"/>
                </a:xfrm>
              </p:grpSpPr>
              <p:cxnSp>
                <p:nvCxnSpPr>
                  <p:cNvPr id="16" name="Connecteur droit avec flèche 15"/>
                  <p:cNvCxnSpPr/>
                  <p:nvPr/>
                </p:nvCxnSpPr>
                <p:spPr>
                  <a:xfrm flipH="1">
                    <a:off x="-151536" y="-34829"/>
                    <a:ext cx="414068" cy="0"/>
                  </a:xfrm>
                  <a:prstGeom prst="straightConnector1">
                    <a:avLst/>
                  </a:prstGeom>
                  <a:noFill/>
                  <a:ln w="38100" cap="flat" cmpd="sng" algn="ctr">
                    <a:solidFill>
                      <a:sysClr val="windowText" lastClr="000000"/>
                    </a:solidFill>
                    <a:prstDash val="solid"/>
                    <a:tailEnd type="arrow"/>
                  </a:ln>
                  <a:effectLst>
                    <a:outerShdw blurRad="40000" dist="23000" dir="5400000" rotWithShape="0">
                      <a:srgbClr val="000000">
                        <a:alpha val="35000"/>
                      </a:srgbClr>
                    </a:outerShdw>
                  </a:effectLst>
                </p:spPr>
              </p:cxnSp>
              <p:cxnSp>
                <p:nvCxnSpPr>
                  <p:cNvPr id="20" name="Connecteur droit 19"/>
                  <p:cNvCxnSpPr/>
                  <p:nvPr/>
                </p:nvCxnSpPr>
                <p:spPr>
                  <a:xfrm flipH="1">
                    <a:off x="258183" y="-51389"/>
                    <a:ext cx="3047" cy="1121366"/>
                  </a:xfrm>
                  <a:prstGeom prst="line">
                    <a:avLst/>
                  </a:prstGeom>
                  <a:noFill/>
                  <a:ln w="38100" cap="flat" cmpd="sng" algn="ctr">
                    <a:solidFill>
                      <a:sysClr val="windowText" lastClr="000000"/>
                    </a:solidFill>
                    <a:prstDash val="solid"/>
                  </a:ln>
                  <a:effectLst>
                    <a:outerShdw blurRad="40000" dist="23000" dir="5400000" rotWithShape="0">
                      <a:srgbClr val="000000">
                        <a:alpha val="35000"/>
                      </a:srgbClr>
                    </a:outerShdw>
                  </a:effectLst>
                </p:spPr>
              </p:cxnSp>
              <p:cxnSp>
                <p:nvCxnSpPr>
                  <p:cNvPr id="21" name="Connecteur droit 20"/>
                  <p:cNvCxnSpPr/>
                  <p:nvPr/>
                </p:nvCxnSpPr>
                <p:spPr>
                  <a:xfrm>
                    <a:off x="2916899" y="-2986516"/>
                    <a:ext cx="0" cy="754111"/>
                  </a:xfrm>
                  <a:prstGeom prst="line">
                    <a:avLst/>
                  </a:prstGeom>
                  <a:noFill/>
                  <a:ln w="38100" cap="flat" cmpd="sng" algn="ctr">
                    <a:solidFill>
                      <a:sysClr val="windowText" lastClr="000000"/>
                    </a:solidFill>
                    <a:prstDash val="solid"/>
                  </a:ln>
                  <a:effectLst>
                    <a:outerShdw blurRad="40000" dist="23000" dir="5400000" rotWithShape="0">
                      <a:srgbClr val="000000">
                        <a:alpha val="35000"/>
                      </a:srgbClr>
                    </a:outerShdw>
                  </a:effectLst>
                </p:spPr>
              </p:cxnSp>
            </p:grpSp>
            <p:cxnSp>
              <p:nvCxnSpPr>
                <p:cNvPr id="15" name="Connecteur droit 14"/>
                <p:cNvCxnSpPr/>
                <p:nvPr/>
              </p:nvCxnSpPr>
              <p:spPr>
                <a:xfrm>
                  <a:off x="1183341" y="4098664"/>
                  <a:ext cx="161290" cy="0"/>
                </a:xfrm>
                <a:prstGeom prst="line">
                  <a:avLst/>
                </a:prstGeom>
                <a:noFill/>
                <a:ln w="38100" cap="flat" cmpd="sng" algn="ctr">
                  <a:solidFill>
                    <a:sysClr val="windowText" lastClr="000000"/>
                  </a:solidFill>
                  <a:prstDash val="solid"/>
                </a:ln>
                <a:effectLst>
                  <a:outerShdw blurRad="40000" dist="23000" dir="5400000" rotWithShape="0">
                    <a:srgbClr val="000000">
                      <a:alpha val="35000"/>
                    </a:srgbClr>
                  </a:outerShdw>
                </a:effectLst>
              </p:spPr>
            </p:cxnSp>
          </p:grpSp>
          <p:sp>
            <p:nvSpPr>
              <p:cNvPr id="11" name="Accolade ouvrante 10"/>
              <p:cNvSpPr/>
              <p:nvPr/>
            </p:nvSpPr>
            <p:spPr>
              <a:xfrm>
                <a:off x="3871356" y="1063216"/>
                <a:ext cx="386715" cy="702465"/>
              </a:xfrm>
              <a:prstGeom prst="leftBrace">
                <a:avLst>
                  <a:gd name="adj1" fmla="val 8333"/>
                  <a:gd name="adj2" fmla="val 49074"/>
                </a:avLst>
              </a:prstGeom>
              <a:noFill/>
              <a:ln w="38100" cap="flat" cmpd="sng" algn="ctr">
                <a:solidFill>
                  <a:sysClr val="windowText" lastClr="000000"/>
                </a:solidFill>
                <a:prstDash val="solid"/>
              </a:ln>
              <a:effectLst>
                <a:outerShdw blurRad="40000" dist="23000" dir="5400000" rotWithShape="0">
                  <a:srgbClr val="000000">
                    <a:alpha val="35000"/>
                  </a:srgb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ysClr val="windowText" lastClr="000000"/>
                  </a:solidFill>
                  <a:effectLst/>
                  <a:uLnTx/>
                  <a:uFillTx/>
                </a:endParaRPr>
              </a:p>
            </p:txBody>
          </p:sp>
        </p:grpSp>
        <p:sp>
          <p:nvSpPr>
            <p:cNvPr id="8" name="Ellipse 7"/>
            <p:cNvSpPr/>
            <p:nvPr/>
          </p:nvSpPr>
          <p:spPr>
            <a:xfrm>
              <a:off x="4940135" y="2161309"/>
              <a:ext cx="1555667" cy="967740"/>
            </a:xfrm>
            <a:prstGeom prst="ellipse">
              <a:avLst/>
            </a:prstGeom>
            <a:noFill/>
            <a:ln w="76200" cap="flat" cmpd="sng" algn="ctr">
              <a:solidFill>
                <a:srgbClr val="C0504D">
                  <a:lumMod val="75000"/>
                </a:srgb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1100" b="0" i="0" u="none" strike="noStrike" kern="0" cap="none" spc="0" normalizeH="0" baseline="0" noProof="0">
                  <a:ln>
                    <a:noFill/>
                  </a:ln>
                  <a:solidFill>
                    <a:sysClr val="windowText" lastClr="000000"/>
                  </a:solidFill>
                  <a:effectLst/>
                  <a:uLnTx/>
                  <a:uFillTx/>
                  <a:latin typeface="Times New Roman"/>
                  <a:ea typeface="Calibri"/>
                  <a:cs typeface="Arial"/>
                </a:rPr>
                <a:t>Veiller à ce que la loi soit appliquée</a:t>
              </a:r>
              <a:endParaRPr kumimoji="0" lang="fr-FR" sz="1100" b="0" i="0" u="none" strike="noStrike" kern="0" cap="none" spc="0" normalizeH="0" baseline="0" noProof="0">
                <a:ln>
                  <a:noFill/>
                </a:ln>
                <a:solidFill>
                  <a:sysClr val="windowText" lastClr="000000"/>
                </a:solidFill>
                <a:effectLst/>
                <a:uLnTx/>
                <a:uFillTx/>
                <a:latin typeface="Calibri"/>
                <a:ea typeface="Calibri"/>
                <a:cs typeface="Arial"/>
              </a:endParaRPr>
            </a:p>
          </p:txBody>
        </p:sp>
        <p:sp>
          <p:nvSpPr>
            <p:cNvPr id="9" name="Ellipse 8"/>
            <p:cNvSpPr/>
            <p:nvPr/>
          </p:nvSpPr>
          <p:spPr>
            <a:xfrm>
              <a:off x="36" y="1722068"/>
              <a:ext cx="1403971" cy="902861"/>
            </a:xfrm>
            <a:prstGeom prst="ellipse">
              <a:avLst/>
            </a:prstGeom>
            <a:noFill/>
            <a:ln w="57150" cap="flat" cmpd="sng" algn="ctr">
              <a:solidFill>
                <a:srgbClr val="8064A2">
                  <a:lumMod val="75000"/>
                </a:srgb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endParaRPr kumimoji="0" lang="fr-FR" sz="1100" b="0" i="0" u="none" strike="noStrike" kern="0" cap="none" spc="0" normalizeH="0" baseline="0" noProof="0" dirty="0" smtClean="0">
                <a:ln>
                  <a:noFill/>
                </a:ln>
                <a:solidFill>
                  <a:sysClr val="windowText" lastClr="000000"/>
                </a:solidFill>
                <a:effectLst/>
                <a:uLnTx/>
                <a:uFillTx/>
                <a:latin typeface="Times New Roman"/>
                <a:ea typeface="Calibri"/>
                <a:cs typeface="Arial"/>
              </a:endParaRPr>
            </a:p>
            <a:p>
              <a:pPr marL="0" marR="0" lvl="0" indent="0" algn="ctr" defTabSz="914400" eaLnBrk="1" fontAlgn="auto" latinLnBrk="0" hangingPunct="1">
                <a:lnSpc>
                  <a:spcPct val="115000"/>
                </a:lnSpc>
                <a:spcBef>
                  <a:spcPts val="0"/>
                </a:spcBef>
                <a:spcAft>
                  <a:spcPts val="1000"/>
                </a:spcAft>
                <a:buClrTx/>
                <a:buSzTx/>
                <a:buFontTx/>
                <a:buNone/>
                <a:tabLst/>
                <a:defRPr/>
              </a:pPr>
              <a:r>
                <a:rPr kumimoji="0" lang="fr-FR" sz="1100" b="0" i="0" u="none" strike="noStrike" kern="0" cap="none" spc="0" normalizeH="0" baseline="0" noProof="0" dirty="0" smtClean="0">
                  <a:ln>
                    <a:noFill/>
                  </a:ln>
                  <a:solidFill>
                    <a:sysClr val="windowText" lastClr="000000"/>
                  </a:solidFill>
                  <a:effectLst/>
                  <a:uLnTx/>
                  <a:uFillTx/>
                  <a:latin typeface="Times New Roman"/>
                  <a:ea typeface="Calibri"/>
                  <a:cs typeface="Arial"/>
                </a:rPr>
                <a:t>Avec </a:t>
              </a:r>
              <a:r>
                <a:rPr kumimoji="0" lang="fr-FR" sz="1100" b="0" i="0" u="none" strike="noStrike" kern="0" cap="none" spc="0" normalizeH="0" baseline="0" noProof="0" dirty="0">
                  <a:ln>
                    <a:noFill/>
                  </a:ln>
                  <a:solidFill>
                    <a:sysClr val="windowText" lastClr="000000"/>
                  </a:solidFill>
                  <a:effectLst/>
                  <a:uLnTx/>
                  <a:uFillTx/>
                  <a:latin typeface="Times New Roman"/>
                  <a:ea typeface="Calibri"/>
                  <a:cs typeface="Arial"/>
                </a:rPr>
                <a:t>toutes ses actions</a:t>
              </a:r>
              <a:endParaRPr kumimoji="0" lang="fr-FR" sz="1100" b="0" i="0" u="none" strike="noStrike" kern="0" cap="none" spc="0" normalizeH="0" baseline="0" noProof="0" dirty="0">
                <a:ln>
                  <a:noFill/>
                </a:ln>
                <a:solidFill>
                  <a:sysClr val="windowText" lastClr="000000"/>
                </a:solidFill>
                <a:effectLst/>
                <a:uLnTx/>
                <a:uFillTx/>
                <a:latin typeface="Calibri"/>
                <a:ea typeface="Calibri"/>
                <a:cs typeface="Arial"/>
              </a:endParaRPr>
            </a:p>
          </p:txBody>
        </p:sp>
      </p:grpSp>
      <p:cxnSp>
        <p:nvCxnSpPr>
          <p:cNvPr id="46" name="Connecteur droit avec flèche 45"/>
          <p:cNvCxnSpPr/>
          <p:nvPr/>
        </p:nvCxnSpPr>
        <p:spPr>
          <a:xfrm flipH="1">
            <a:off x="1254158" y="5471189"/>
            <a:ext cx="521262" cy="0"/>
          </a:xfrm>
          <a:prstGeom prst="straightConnector1">
            <a:avLst/>
          </a:prstGeom>
          <a:noFill/>
          <a:ln w="38100" cap="flat" cmpd="sng" algn="ctr">
            <a:solidFill>
              <a:sysClr val="windowText" lastClr="000000"/>
            </a:solidFill>
            <a:prstDash val="solid"/>
            <a:tailEnd type="arrow"/>
          </a:ln>
          <a:effectLst>
            <a:outerShdw blurRad="40000" dist="23000" dir="5400000" rotWithShape="0">
              <a:srgbClr val="000000">
                <a:alpha val="35000"/>
              </a:srgbClr>
            </a:outerShdw>
          </a:effectLst>
        </p:spPr>
      </p:cxnSp>
      <p:cxnSp>
        <p:nvCxnSpPr>
          <p:cNvPr id="80" name="Connecteur droit avec flèche 79"/>
          <p:cNvCxnSpPr/>
          <p:nvPr/>
        </p:nvCxnSpPr>
        <p:spPr>
          <a:xfrm flipH="1">
            <a:off x="1248683" y="5908613"/>
            <a:ext cx="521262" cy="0"/>
          </a:xfrm>
          <a:prstGeom prst="straightConnector1">
            <a:avLst/>
          </a:prstGeom>
          <a:noFill/>
          <a:ln w="38100" cap="flat" cmpd="sng" algn="ctr">
            <a:solidFill>
              <a:sysClr val="windowText" lastClr="000000"/>
            </a:solidFill>
            <a:prstDash val="solid"/>
            <a:tailEnd type="arrow"/>
          </a:ln>
          <a:effectLst>
            <a:outerShdw blurRad="40000" dist="23000" dir="5400000" rotWithShape="0">
              <a:srgbClr val="000000">
                <a:alpha val="35000"/>
              </a:srgbClr>
            </a:outerShdw>
          </a:effectLst>
        </p:spPr>
      </p:cxnSp>
      <p:cxnSp>
        <p:nvCxnSpPr>
          <p:cNvPr id="81" name="Connecteur droit avec flèche 80"/>
          <p:cNvCxnSpPr/>
          <p:nvPr/>
        </p:nvCxnSpPr>
        <p:spPr>
          <a:xfrm flipH="1">
            <a:off x="1254158" y="6180881"/>
            <a:ext cx="521262" cy="0"/>
          </a:xfrm>
          <a:prstGeom prst="straightConnector1">
            <a:avLst/>
          </a:prstGeom>
          <a:noFill/>
          <a:ln w="38100" cap="flat" cmpd="sng" algn="ctr">
            <a:solidFill>
              <a:sysClr val="windowText" lastClr="000000"/>
            </a:solidFill>
            <a:prstDash val="solid"/>
            <a:tailEnd type="arrow"/>
          </a:ln>
          <a:effectLst>
            <a:outerShdw blurRad="40000" dist="23000" dir="5400000" rotWithShape="0">
              <a:srgbClr val="000000">
                <a:alpha val="35000"/>
              </a:srgbClr>
            </a:outerShdw>
          </a:effectLst>
        </p:spPr>
      </p:cxnSp>
      <p:cxnSp>
        <p:nvCxnSpPr>
          <p:cNvPr id="82" name="Connecteur droit avec flèche 81"/>
          <p:cNvCxnSpPr/>
          <p:nvPr/>
        </p:nvCxnSpPr>
        <p:spPr>
          <a:xfrm flipH="1">
            <a:off x="1254158" y="6400331"/>
            <a:ext cx="521262" cy="0"/>
          </a:xfrm>
          <a:prstGeom prst="straightConnector1">
            <a:avLst/>
          </a:prstGeom>
          <a:noFill/>
          <a:ln w="38100" cap="flat" cmpd="sng" algn="ctr">
            <a:solidFill>
              <a:sysClr val="windowText" lastClr="000000"/>
            </a:solidFill>
            <a:prstDash val="solid"/>
            <a:tailEnd type="arrow"/>
          </a:ln>
          <a:effectLst>
            <a:outerShdw blurRad="40000" dist="23000" dir="5400000" rotWithShape="0">
              <a:srgbClr val="000000">
                <a:alpha val="35000"/>
              </a:srgbClr>
            </a:outerShdw>
          </a:effectLst>
        </p:spPr>
      </p:cxnSp>
      <p:sp>
        <p:nvSpPr>
          <p:cNvPr id="83" name="Rectangle 82"/>
          <p:cNvSpPr/>
          <p:nvPr/>
        </p:nvSpPr>
        <p:spPr>
          <a:xfrm>
            <a:off x="285735" y="317721"/>
            <a:ext cx="7528036" cy="400110"/>
          </a:xfrm>
          <a:prstGeom prst="rect">
            <a:avLst/>
          </a:prstGeom>
        </p:spPr>
        <p:txBody>
          <a:bodyPr wrap="square">
            <a:spAutoFit/>
          </a:bodyPr>
          <a:lstStyle/>
          <a:p>
            <a:pPr marL="6350" algn="ctr">
              <a:spcAft>
                <a:spcPts val="0"/>
              </a:spcAft>
            </a:pPr>
            <a:r>
              <a:rPr lang="fr-FR" sz="2000" b="1" i="1" dirty="0">
                <a:latin typeface="Times New Roman" pitchFamily="18" charset="0"/>
                <a:ea typeface="Times New Roman"/>
                <a:cs typeface="Times New Roman" pitchFamily="18" charset="0"/>
              </a:rPr>
              <a:t>Schéma résumant les préalables des études de renouvellement </a:t>
            </a:r>
            <a:r>
              <a:rPr lang="fr-FR" sz="2000" b="1" i="1" dirty="0" smtClean="0">
                <a:latin typeface="Times New Roman" pitchFamily="18" charset="0"/>
                <a:ea typeface="Times New Roman"/>
                <a:cs typeface="Times New Roman" pitchFamily="18" charset="0"/>
              </a:rPr>
              <a:t>urbain</a:t>
            </a:r>
            <a:r>
              <a:rPr lang="fr-FR" b="1" i="1" dirty="0">
                <a:latin typeface="Times New Roman" pitchFamily="18" charset="0"/>
                <a:ea typeface="Times New Roman"/>
                <a:cs typeface="Times New Roman" pitchFamily="18" charset="0"/>
              </a:rPr>
              <a:t>:</a:t>
            </a:r>
            <a:endParaRPr lang="fr-FR" b="1" i="1" dirty="0">
              <a:latin typeface="Times New Roman" pitchFamily="18" charset="0"/>
              <a:ea typeface="Calibri"/>
              <a:cs typeface="Times New Roman" pitchFamily="18" charset="0"/>
            </a:endParaRPr>
          </a:p>
        </p:txBody>
      </p:sp>
      <p:sp>
        <p:nvSpPr>
          <p:cNvPr id="42" name="ZoneTexte 7"/>
          <p:cNvSpPr txBox="1"/>
          <p:nvPr/>
        </p:nvSpPr>
        <p:spPr>
          <a:xfrm rot="16200000">
            <a:off x="4654924" y="3000872"/>
            <a:ext cx="8136904" cy="76944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fr-FR" sz="4400" b="1" dirty="0" smtClean="0">
                <a:solidFill>
                  <a:schemeClr val="bg1"/>
                </a:solidFill>
              </a:rPr>
              <a:t>CONCLUSION</a:t>
            </a:r>
            <a:endParaRPr lang="fr-FR" sz="4400" b="1" dirty="0">
              <a:solidFill>
                <a:schemeClr val="bg1"/>
              </a:solidFill>
            </a:endParaRPr>
          </a:p>
        </p:txBody>
      </p:sp>
    </p:spTree>
    <p:extLst>
      <p:ext uri="{BB962C8B-B14F-4D97-AF65-F5344CB8AC3E}">
        <p14:creationId xmlns:p14="http://schemas.microsoft.com/office/powerpoint/2010/main" val="405710945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txBox="1">
            <a:spLocks/>
          </p:cNvSpPr>
          <p:nvPr/>
        </p:nvSpPr>
        <p:spPr>
          <a:xfrm>
            <a:off x="120760" y="2266339"/>
            <a:ext cx="8229600" cy="2258805"/>
          </a:xfrm>
          <a:prstGeom prst="rect">
            <a:avLst/>
          </a:prstGeom>
        </p:spPr>
        <p:txBody>
          <a:bodyPr vert="horz" lIns="45720" tIns="0" rIns="45720" bIns="0" anchor="b" anchorCtr="0">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fr-FR" sz="4400" b="1" i="1" noProof="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Times New Roman" pitchFamily="18" charset="0"/>
                <a:ea typeface="+mj-ea"/>
                <a:cs typeface="Times New Roman" pitchFamily="18" charset="0"/>
              </a:rPr>
              <a:t>Merci de votre attention!</a:t>
            </a:r>
            <a:endParaRPr kumimoji="0" lang="fr-FR" sz="4400" b="1" i="1" u="none" strike="noStrike" kern="1200" normalizeH="0" baseline="0" noProof="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uLnTx/>
              <a:uFillTx/>
              <a:latin typeface="Times New Roman" pitchFamily="18" charset="0"/>
              <a:ea typeface="+mj-ea"/>
              <a:cs typeface="Times New Roman" pitchFamily="18" charset="0"/>
            </a:endParaRPr>
          </a:p>
        </p:txBody>
      </p:sp>
      <p:sp>
        <p:nvSpPr>
          <p:cNvPr id="5" name="AutoShape 2" descr="Un projet urbain remarquable dans l'ancienne prison de Nant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cxnSp>
        <p:nvCxnSpPr>
          <p:cNvPr id="6" name="Connecteur droit 5"/>
          <p:cNvCxnSpPr/>
          <p:nvPr/>
        </p:nvCxnSpPr>
        <p:spPr>
          <a:xfrm>
            <a:off x="2339752" y="4581128"/>
            <a:ext cx="5472608" cy="0"/>
          </a:xfrm>
          <a:prstGeom prst="line">
            <a:avLst/>
          </a:prstGeom>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4766098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Opulent</Template>
  <TotalTime>14007793</TotalTime>
  <Words>4453</Words>
  <Application>Microsoft Office PowerPoint</Application>
  <PresentationFormat>Affichage à l'écran (4:3)</PresentationFormat>
  <Paragraphs>724</Paragraphs>
  <Slides>48</Slides>
  <Notes>1</Notes>
  <HiddenSlides>0</HiddenSlides>
  <MMClips>0</MMClips>
  <ScaleCrop>false</ScaleCrop>
  <HeadingPairs>
    <vt:vector size="4" baseType="variant">
      <vt:variant>
        <vt:lpstr>Thème</vt:lpstr>
      </vt:variant>
      <vt:variant>
        <vt:i4>1</vt:i4>
      </vt:variant>
      <vt:variant>
        <vt:lpstr>Titres des diapositives</vt:lpstr>
      </vt:variant>
      <vt:variant>
        <vt:i4>48</vt:i4>
      </vt:variant>
    </vt:vector>
  </HeadingPairs>
  <TitlesOfParts>
    <vt:vector size="49" baseType="lpstr">
      <vt:lpstr>Opulent</vt:lpstr>
      <vt:lpstr>Présentation PowerPoint</vt:lpstr>
      <vt:lpstr>Présentation PowerPoint</vt:lpstr>
      <vt:lpstr>INTRODUCTION</vt:lpstr>
      <vt:lpstr>Problématique</vt:lpstr>
      <vt:lpstr>Présentation PowerPoint</vt:lpstr>
      <vt:lpstr>Présentation PowerPoint</vt:lpstr>
      <vt:lpstr>Présentation PowerPoint</vt:lpstr>
      <vt:lpstr>Présentation PowerPoint</vt:lpstr>
      <vt:lpstr>Introduction générale</vt:lpstr>
      <vt:lpstr>Exemples thématiques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dc:title>
  <dc:creator>IMTIYAZ-INFO</dc:creator>
  <cp:lastModifiedBy>IMTIYAZ-INFO</cp:lastModifiedBy>
  <cp:revision>333</cp:revision>
  <cp:lastPrinted>2021-01-28T14:04:15Z</cp:lastPrinted>
  <dcterms:created xsi:type="dcterms:W3CDTF">2012-03-13T23:03:29Z</dcterms:created>
  <dcterms:modified xsi:type="dcterms:W3CDTF">2021-07-04T15:03:57Z</dcterms:modified>
</cp:coreProperties>
</file>