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638" autoAdjust="0"/>
  </p:normalViewPr>
  <p:slideViewPr>
    <p:cSldViewPr>
      <p:cViewPr varScale="1">
        <p:scale>
          <a:sx n="86" d="100"/>
          <a:sy n="86" d="100"/>
        </p:scale>
        <p:origin x="-1494" y="-90"/>
      </p:cViewPr>
      <p:guideLst>
        <p:guide orient="horz" pos="2160"/>
        <p:guide pos="2880"/>
      </p:guideLst>
    </p:cSldViewPr>
  </p:slideViewPr>
  <p:outlineViewPr>
    <p:cViewPr>
      <p:scale>
        <a:sx n="33" d="100"/>
        <a:sy n="33" d="100"/>
      </p:scale>
      <p:origin x="24"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Triangle isocè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540544" y="776288"/>
            <a:ext cx="8062912" cy="1470025"/>
          </a:xfrm>
        </p:spPr>
        <p:txBody>
          <a:bodyPr anchor="b">
            <a:normAutofit/>
          </a:bodyPr>
          <a:lstStyle>
            <a:lvl1pPr algn="r">
              <a:defRPr sz="4400"/>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a:xfrm>
            <a:off x="1371600" y="6012656"/>
            <a:ext cx="5791200" cy="365125"/>
          </a:xfrm>
        </p:spPr>
        <p:txBody>
          <a:bodyPr tIns="0" bIns="0" anchor="t"/>
          <a:lstStyle>
            <a:lvl1pPr algn="r">
              <a:defRPr sz="1000"/>
            </a:lvl1pPr>
          </a:lstStyle>
          <a:p>
            <a:fld id="{AEFCFA6C-6F43-4C91-A6C9-9EDF8AF5CB87}" type="datetimeFigureOut">
              <a:rPr lang="fr-FR" smtClean="0"/>
              <a:pPr/>
              <a:t>20/09/2020</a:t>
            </a:fld>
            <a:endParaRPr lang="fr-FR"/>
          </a:p>
        </p:txBody>
      </p:sp>
      <p:sp>
        <p:nvSpPr>
          <p:cNvPr id="17" name="Espace réservé du pied de page 16"/>
          <p:cNvSpPr>
            <a:spLocks noGrp="1"/>
          </p:cNvSpPr>
          <p:nvPr>
            <p:ph type="ftr" sz="quarter" idx="11"/>
          </p:nvPr>
        </p:nvSpPr>
        <p:spPr>
          <a:xfrm>
            <a:off x="1371600" y="5650704"/>
            <a:ext cx="5791200" cy="365125"/>
          </a:xfrm>
        </p:spPr>
        <p:txBody>
          <a:bodyPr tIns="0" bIns="0" anchor="b"/>
          <a:lstStyle>
            <a:lvl1pPr algn="r">
              <a:defRPr sz="1100"/>
            </a:lvl1pPr>
          </a:lstStyle>
          <a:p>
            <a:endParaRPr lang="fr-FR"/>
          </a:p>
        </p:txBody>
      </p:sp>
      <p:sp>
        <p:nvSpPr>
          <p:cNvPr id="29" name="Espace réservé du numéro de diapositive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43EF0E1-5F30-4087-9F93-C274292E7566}"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EFCFA6C-6F43-4C91-A6C9-9EDF8AF5CB87}" type="datetimeFigureOut">
              <a:rPr lang="fr-FR" smtClean="0"/>
              <a:pPr/>
              <a:t>20/09/2020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43EF0E1-5F30-4087-9F93-C274292E756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381000"/>
            <a:ext cx="1905000" cy="5486400"/>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381000"/>
            <a:ext cx="6248400" cy="5486400"/>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EFCFA6C-6F43-4C91-A6C9-9EDF8AF5CB87}" type="datetimeFigureOut">
              <a:rPr lang="fr-FR" smtClean="0"/>
              <a:pPr/>
              <a:t>20/09/2020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43EF0E1-5F30-4087-9F93-C274292E756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399032"/>
          </a:xfrm>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457200" y="1882808"/>
            <a:ext cx="8229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791456" y="6480048"/>
            <a:ext cx="2133600" cy="301752"/>
          </a:xfrm>
        </p:spPr>
        <p:txBody>
          <a:bodyPr/>
          <a:lstStyle/>
          <a:p>
            <a:fld id="{AEFCFA6C-6F43-4C91-A6C9-9EDF8AF5CB87}" type="datetimeFigureOut">
              <a:rPr lang="fr-FR" smtClean="0"/>
              <a:pPr/>
              <a:t>20/09/2020</a:t>
            </a:fld>
            <a:endParaRPr lang="fr-FR"/>
          </a:p>
        </p:txBody>
      </p:sp>
      <p:sp>
        <p:nvSpPr>
          <p:cNvPr id="5" name="Espace réservé du pied de page 4"/>
          <p:cNvSpPr>
            <a:spLocks noGrp="1"/>
          </p:cNvSpPr>
          <p:nvPr>
            <p:ph type="ftr" sz="quarter" idx="11"/>
          </p:nvPr>
        </p:nvSpPr>
        <p:spPr>
          <a:xfrm>
            <a:off x="457200" y="6480969"/>
            <a:ext cx="4260056" cy="300831"/>
          </a:xfrm>
        </p:spPr>
        <p:txBody>
          <a:bodyPr/>
          <a:lstStyle/>
          <a:p>
            <a:endParaRPr lang="fr-FR"/>
          </a:p>
        </p:txBody>
      </p:sp>
      <p:sp>
        <p:nvSpPr>
          <p:cNvPr id="6" name="Espace réservé du numéro de diapositive 5"/>
          <p:cNvSpPr>
            <a:spLocks noGrp="1"/>
          </p:cNvSpPr>
          <p:nvPr>
            <p:ph type="sldNum" sz="quarter" idx="12"/>
          </p:nvPr>
        </p:nvSpPr>
        <p:spPr/>
        <p:txBody>
          <a:bodyPr/>
          <a:lstStyle/>
          <a:p>
            <a:fld id="{243EF0E1-5F30-4087-9F93-C274292E7566}"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1"/>
      </p:bgRef>
    </p:bg>
    <p:spTree>
      <p:nvGrpSpPr>
        <p:cNvPr id="1" name=""/>
        <p:cNvGrpSpPr/>
        <p:nvPr/>
      </p:nvGrpSpPr>
      <p:grpSpPr>
        <a:xfrm>
          <a:off x="0" y="0"/>
          <a:ext cx="0" cy="0"/>
          <a:chOff x="0" y="0"/>
          <a:chExt cx="0" cy="0"/>
        </a:xfrm>
      </p:grpSpPr>
      <p:sp>
        <p:nvSpPr>
          <p:cNvPr id="9" name="Triangle rect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le isocè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Espace réservé de la date 3"/>
          <p:cNvSpPr>
            <a:spLocks noGrp="1"/>
          </p:cNvSpPr>
          <p:nvPr>
            <p:ph type="dt" sz="half" idx="10"/>
          </p:nvPr>
        </p:nvSpPr>
        <p:spPr>
          <a:xfrm>
            <a:off x="6955632" y="6477000"/>
            <a:ext cx="2133600" cy="304800"/>
          </a:xfrm>
        </p:spPr>
        <p:txBody>
          <a:bodyPr/>
          <a:lstStyle/>
          <a:p>
            <a:fld id="{AEFCFA6C-6F43-4C91-A6C9-9EDF8AF5CB87}" type="datetimeFigureOut">
              <a:rPr lang="fr-FR" smtClean="0"/>
              <a:pPr/>
              <a:t>20/09/2020</a:t>
            </a:fld>
            <a:endParaRPr lang="fr-FR"/>
          </a:p>
        </p:txBody>
      </p:sp>
      <p:sp>
        <p:nvSpPr>
          <p:cNvPr id="5" name="Espace réservé du pied de page 4"/>
          <p:cNvSpPr>
            <a:spLocks noGrp="1"/>
          </p:cNvSpPr>
          <p:nvPr>
            <p:ph type="ftr" sz="quarter" idx="11"/>
          </p:nvPr>
        </p:nvSpPr>
        <p:spPr>
          <a:xfrm>
            <a:off x="2619376" y="6480969"/>
            <a:ext cx="4260056" cy="300831"/>
          </a:xfrm>
        </p:spPr>
        <p:txBody>
          <a:bodyPr/>
          <a:lstStyle/>
          <a:p>
            <a:endParaRPr lang="fr-FR"/>
          </a:p>
        </p:txBody>
      </p:sp>
      <p:sp>
        <p:nvSpPr>
          <p:cNvPr id="6" name="Espace réservé du numéro de diapositive 5"/>
          <p:cNvSpPr>
            <a:spLocks noGrp="1"/>
          </p:cNvSpPr>
          <p:nvPr>
            <p:ph type="sldNum" sz="quarter" idx="12"/>
          </p:nvPr>
        </p:nvSpPr>
        <p:spPr>
          <a:xfrm>
            <a:off x="8451056" y="809624"/>
            <a:ext cx="502920" cy="300831"/>
          </a:xfrm>
        </p:spPr>
        <p:txBody>
          <a:bodyPr/>
          <a:lstStyle/>
          <a:p>
            <a:fld id="{243EF0E1-5F30-4087-9F93-C274292E7566}" type="slidenum">
              <a:rPr lang="fr-FR" smtClean="0"/>
              <a:pPr/>
              <a:t>‹N°›</a:t>
            </a:fld>
            <a:endParaRPr lang="fr-FR"/>
          </a:p>
        </p:txBody>
      </p:sp>
      <p:cxnSp>
        <p:nvCxnSpPr>
          <p:cNvPr id="11" name="Connecteur droit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cteur droit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algn="l">
              <a:defRPr/>
            </a:lvl1p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4791456" y="6480969"/>
            <a:ext cx="2133600" cy="301752"/>
          </a:xfrm>
        </p:spPr>
        <p:txBody>
          <a:bodyPr/>
          <a:lstStyle/>
          <a:p>
            <a:fld id="{AEFCFA6C-6F43-4C91-A6C9-9EDF8AF5CB87}" type="datetimeFigureOut">
              <a:rPr lang="fr-FR" smtClean="0"/>
              <a:pPr/>
              <a:t>20/09/2020</a:t>
            </a:fld>
            <a:endParaRPr lang="fr-FR"/>
          </a:p>
        </p:txBody>
      </p:sp>
      <p:sp>
        <p:nvSpPr>
          <p:cNvPr id="6" name="Espace réservé du pied de page 5"/>
          <p:cNvSpPr>
            <a:spLocks noGrp="1"/>
          </p:cNvSpPr>
          <p:nvPr>
            <p:ph type="ftr" sz="quarter" idx="11"/>
          </p:nvPr>
        </p:nvSpPr>
        <p:spPr>
          <a:xfrm>
            <a:off x="457200" y="6480969"/>
            <a:ext cx="4260056" cy="301752"/>
          </a:xfrm>
        </p:spPr>
        <p:txBody>
          <a:bodyPr/>
          <a:lstStyle/>
          <a:p>
            <a:endParaRPr lang="fr-FR"/>
          </a:p>
        </p:txBody>
      </p:sp>
      <p:sp>
        <p:nvSpPr>
          <p:cNvPr id="7" name="Espace réservé du numéro de diapositive 6"/>
          <p:cNvSpPr>
            <a:spLocks noGrp="1"/>
          </p:cNvSpPr>
          <p:nvPr>
            <p:ph type="sldNum" sz="quarter" idx="12"/>
          </p:nvPr>
        </p:nvSpPr>
        <p:spPr>
          <a:xfrm>
            <a:off x="7589520" y="6480969"/>
            <a:ext cx="502920" cy="301752"/>
          </a:xfrm>
        </p:spPr>
        <p:txBody>
          <a:bodyPr/>
          <a:lstStyle/>
          <a:p>
            <a:fld id="{243EF0E1-5F30-4087-9F93-C274292E7566}"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a:xfrm>
            <a:off x="4791456" y="6480969"/>
            <a:ext cx="2130552" cy="301752"/>
          </a:xfrm>
        </p:spPr>
        <p:txBody>
          <a:bodyPr/>
          <a:lstStyle/>
          <a:p>
            <a:fld id="{AEFCFA6C-6F43-4C91-A6C9-9EDF8AF5CB87}" type="datetimeFigureOut">
              <a:rPr lang="fr-FR" smtClean="0"/>
              <a:pPr/>
              <a:t>20/09/2020</a:t>
            </a:fld>
            <a:endParaRPr lang="fr-FR"/>
          </a:p>
        </p:txBody>
      </p:sp>
      <p:sp>
        <p:nvSpPr>
          <p:cNvPr id="8" name="Espace réservé du pied de page 7"/>
          <p:cNvSpPr>
            <a:spLocks noGrp="1"/>
          </p:cNvSpPr>
          <p:nvPr>
            <p:ph type="ftr" sz="quarter" idx="11"/>
          </p:nvPr>
        </p:nvSpPr>
        <p:spPr>
          <a:xfrm>
            <a:off x="457200" y="6480969"/>
            <a:ext cx="4261104" cy="301752"/>
          </a:xfrm>
        </p:spPr>
        <p:txBody>
          <a:bodyPr/>
          <a:lstStyle/>
          <a:p>
            <a:endParaRPr lang="fr-FR"/>
          </a:p>
        </p:txBody>
      </p:sp>
      <p:sp>
        <p:nvSpPr>
          <p:cNvPr id="9" name="Espace réservé du numéro de diapositive 8"/>
          <p:cNvSpPr>
            <a:spLocks noGrp="1"/>
          </p:cNvSpPr>
          <p:nvPr>
            <p:ph type="sldNum" sz="quarter" idx="12"/>
          </p:nvPr>
        </p:nvSpPr>
        <p:spPr>
          <a:xfrm>
            <a:off x="7589520" y="6483096"/>
            <a:ext cx="502920" cy="301752"/>
          </a:xfrm>
        </p:spPr>
        <p:txBody>
          <a:bodyPr/>
          <a:lstStyle>
            <a:lvl1pPr algn="ctr">
              <a:defRPr/>
            </a:lvl1pPr>
          </a:lstStyle>
          <a:p>
            <a:fld id="{243EF0E1-5F30-4087-9F93-C274292E7566}"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0"/>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AEFCFA6C-6F43-4C91-A6C9-9EDF8AF5CB87}" type="datetimeFigureOut">
              <a:rPr lang="fr-FR" smtClean="0"/>
              <a:pPr/>
              <a:t>20/09/2020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43EF0E1-5F30-4087-9F93-C274292E756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791456" y="6480969"/>
            <a:ext cx="2133600" cy="301752"/>
          </a:xfrm>
        </p:spPr>
        <p:txBody>
          <a:bodyPr/>
          <a:lstStyle/>
          <a:p>
            <a:fld id="{AEFCFA6C-6F43-4C91-A6C9-9EDF8AF5CB87}" type="datetimeFigureOut">
              <a:rPr lang="fr-FR" smtClean="0"/>
              <a:pPr/>
              <a:t>20/09/2020</a:t>
            </a:fld>
            <a:endParaRPr lang="fr-FR"/>
          </a:p>
        </p:txBody>
      </p:sp>
      <p:sp>
        <p:nvSpPr>
          <p:cNvPr id="3" name="Espace réservé du pied de page 2"/>
          <p:cNvSpPr>
            <a:spLocks noGrp="1"/>
          </p:cNvSpPr>
          <p:nvPr>
            <p:ph type="ftr" sz="quarter" idx="11"/>
          </p:nvPr>
        </p:nvSpPr>
        <p:spPr>
          <a:xfrm>
            <a:off x="457200" y="6481890"/>
            <a:ext cx="4260056" cy="300831"/>
          </a:xfrm>
        </p:spPr>
        <p:txBody>
          <a:bodyPr/>
          <a:lstStyle/>
          <a:p>
            <a:endParaRPr lang="fr-FR"/>
          </a:p>
        </p:txBody>
      </p:sp>
      <p:sp>
        <p:nvSpPr>
          <p:cNvPr id="4" name="Espace réservé du numéro de diapositive 3"/>
          <p:cNvSpPr>
            <a:spLocks noGrp="1"/>
          </p:cNvSpPr>
          <p:nvPr>
            <p:ph type="sldNum" sz="quarter" idx="12"/>
          </p:nvPr>
        </p:nvSpPr>
        <p:spPr>
          <a:xfrm>
            <a:off x="7589520" y="6480969"/>
            <a:ext cx="502920" cy="301752"/>
          </a:xfrm>
        </p:spPr>
        <p:txBody>
          <a:bodyPr/>
          <a:lstStyle/>
          <a:p>
            <a:fld id="{243EF0E1-5F30-4087-9F93-C274292E756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278976" y="6556248"/>
            <a:ext cx="2133600" cy="301752"/>
          </a:xfrm>
        </p:spPr>
        <p:txBody>
          <a:bodyPr/>
          <a:lstStyle>
            <a:lvl1pPr>
              <a:defRPr sz="900"/>
            </a:lvl1pPr>
          </a:lstStyle>
          <a:p>
            <a:fld id="{AEFCFA6C-6F43-4C91-A6C9-9EDF8AF5CB87}" type="datetimeFigureOut">
              <a:rPr lang="fr-FR" smtClean="0"/>
              <a:pPr/>
              <a:t>20/09/2020</a:t>
            </a:fld>
            <a:endParaRPr lang="fr-FR"/>
          </a:p>
        </p:txBody>
      </p:sp>
      <p:sp>
        <p:nvSpPr>
          <p:cNvPr id="6" name="Espace réservé du pied de page 5"/>
          <p:cNvSpPr>
            <a:spLocks noGrp="1"/>
          </p:cNvSpPr>
          <p:nvPr>
            <p:ph type="ftr" sz="quarter" idx="11"/>
          </p:nvPr>
        </p:nvSpPr>
        <p:spPr>
          <a:xfrm>
            <a:off x="1135856" y="6556248"/>
            <a:ext cx="5143120"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410576" y="6556248"/>
            <a:ext cx="502920" cy="301752"/>
          </a:xfrm>
        </p:spPr>
        <p:txBody>
          <a:bodyPr/>
          <a:lstStyle>
            <a:lvl1pPr>
              <a:defRPr sz="900"/>
            </a:lvl1pPr>
          </a:lstStyle>
          <a:p>
            <a:fld id="{243EF0E1-5F30-4087-9F93-C274292E7566}"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6108192" y="6556248"/>
            <a:ext cx="2103120" cy="301752"/>
          </a:xfrm>
        </p:spPr>
        <p:txBody>
          <a:bodyPr/>
          <a:lstStyle>
            <a:lvl1pPr>
              <a:defRPr sz="900"/>
            </a:lvl1pPr>
          </a:lstStyle>
          <a:p>
            <a:fld id="{AEFCFA6C-6F43-4C91-A6C9-9EDF8AF5CB87}" type="datetimeFigureOut">
              <a:rPr lang="fr-FR" smtClean="0"/>
              <a:pPr/>
              <a:t>20/09/2020</a:t>
            </a:fld>
            <a:endParaRPr lang="fr-FR"/>
          </a:p>
        </p:txBody>
      </p:sp>
      <p:sp>
        <p:nvSpPr>
          <p:cNvPr id="6" name="Espace réservé du pied de page 5"/>
          <p:cNvSpPr>
            <a:spLocks noGrp="1"/>
          </p:cNvSpPr>
          <p:nvPr>
            <p:ph type="ftr" sz="quarter" idx="11"/>
          </p:nvPr>
        </p:nvSpPr>
        <p:spPr>
          <a:xfrm>
            <a:off x="1170432" y="6557169"/>
            <a:ext cx="4948072"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217192" y="6556248"/>
            <a:ext cx="365760" cy="301752"/>
          </a:xfrm>
        </p:spPr>
        <p:txBody>
          <a:bodyPr/>
          <a:lstStyle>
            <a:lvl1pPr algn="ctr">
              <a:defRPr sz="900"/>
            </a:lvl1pPr>
          </a:lstStyle>
          <a:p>
            <a:fld id="{243EF0E1-5F30-4087-9F93-C274292E7566}"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le rect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cteur droit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cteur droit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Espace réservé du titre 21"/>
          <p:cNvSpPr>
            <a:spLocks noGrp="1"/>
          </p:cNvSpPr>
          <p:nvPr>
            <p:ph type="title"/>
          </p:nvPr>
        </p:nvSpPr>
        <p:spPr>
          <a:xfrm>
            <a:off x="457200" y="267494"/>
            <a:ext cx="8229600" cy="1399032"/>
          </a:xfrm>
          <a:prstGeom prst="rect">
            <a:avLst/>
          </a:prstGeom>
        </p:spPr>
        <p:txBody>
          <a:bodyPr vert="horz" anchor="ctr">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EFCFA6C-6F43-4C91-A6C9-9EDF8AF5CB87}" type="datetimeFigureOut">
              <a:rPr lang="fr-FR" smtClean="0"/>
              <a:pPr/>
              <a:t>20/09/2020</a:t>
            </a:fld>
            <a:endParaRPr lang="fr-FR"/>
          </a:p>
        </p:txBody>
      </p:sp>
      <p:sp>
        <p:nvSpPr>
          <p:cNvPr id="3" name="Espace réservé du pied de page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fr-FR"/>
          </a:p>
        </p:txBody>
      </p:sp>
      <p:sp>
        <p:nvSpPr>
          <p:cNvPr id="23" name="Espace réservé du numéro de diapositive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43EF0E1-5F30-4087-9F93-C274292E7566}"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ar-DZ" dirty="0" smtClean="0"/>
              <a:t>روبورتاج مصور لنيل شهادة ماستر</a:t>
            </a:r>
            <a:br>
              <a:rPr lang="ar-DZ" dirty="0" smtClean="0"/>
            </a:br>
            <a:r>
              <a:rPr lang="ar-DZ" dirty="0" smtClean="0"/>
              <a:t>تخصص سمعي بصري</a:t>
            </a:r>
            <a:endParaRPr lang="fr-FR" dirty="0"/>
          </a:p>
        </p:txBody>
      </p:sp>
      <p:sp>
        <p:nvSpPr>
          <p:cNvPr id="3" name="Sous-titre 2"/>
          <p:cNvSpPr>
            <a:spLocks noGrp="1"/>
          </p:cNvSpPr>
          <p:nvPr>
            <p:ph type="subTitle" idx="1"/>
          </p:nvPr>
        </p:nvSpPr>
        <p:spPr/>
        <p:txBody>
          <a:bodyPr/>
          <a:lstStyle/>
          <a:p>
            <a:r>
              <a:rPr lang="ar-DZ" dirty="0" smtClean="0"/>
              <a:t> بداية الجمهورية الثانية</a:t>
            </a:r>
            <a:r>
              <a:rPr lang="fr-FR" dirty="0" smtClean="0"/>
              <a:t>22 </a:t>
            </a:r>
            <a:r>
              <a:rPr lang="ar-DZ" dirty="0" smtClean="0"/>
              <a:t>فبراير</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مراحل اعداد الروبورتاج المصور:</a:t>
            </a:r>
            <a:endParaRPr lang="fr-FR" dirty="0"/>
          </a:p>
        </p:txBody>
      </p:sp>
      <p:sp>
        <p:nvSpPr>
          <p:cNvPr id="3" name="Espace réservé du contenu 2"/>
          <p:cNvSpPr>
            <a:spLocks noGrp="1"/>
          </p:cNvSpPr>
          <p:nvPr>
            <p:ph idx="1"/>
          </p:nvPr>
        </p:nvSpPr>
        <p:spPr/>
        <p:txBody>
          <a:bodyPr>
            <a:normAutofit fontScale="85000" lnSpcReduction="20000"/>
          </a:bodyPr>
          <a:lstStyle/>
          <a:p>
            <a:pPr algn="r" rtl="1"/>
            <a:r>
              <a:rPr lang="ar-SA" dirty="0" smtClean="0"/>
              <a:t>3-مرحلة ما بعد التصوير</a:t>
            </a:r>
            <a:endParaRPr lang="fr-FR" dirty="0" smtClean="0"/>
          </a:p>
          <a:p>
            <a:pPr algn="r"/>
            <a:r>
              <a:rPr lang="ar-SA" dirty="0" smtClean="0"/>
              <a:t>تبدأ هذه الرحلة بعد جمع المادة و مشاهدتها حيث وضعنا الهيكل الروبورتاجي المعالج للحدث و ترتيب الصور و التعليق </a:t>
            </a:r>
            <a:r>
              <a:rPr lang="ar-SA" dirty="0" err="1" smtClean="0"/>
              <a:t>عليها </a:t>
            </a:r>
            <a:r>
              <a:rPr lang="ar-SA" dirty="0" smtClean="0"/>
              <a:t>, و يتم ذلك بعملية المونتاج و </a:t>
            </a:r>
            <a:r>
              <a:rPr lang="ar-SA" dirty="0" err="1" smtClean="0"/>
              <a:t>الميكساج </a:t>
            </a:r>
            <a:r>
              <a:rPr lang="ar-SA" dirty="0" smtClean="0"/>
              <a:t>,حيث يتم في هذه المرحلة:</a:t>
            </a:r>
            <a:endParaRPr lang="fr-FR" dirty="0" smtClean="0"/>
          </a:p>
          <a:p>
            <a:pPr algn="r"/>
            <a:r>
              <a:rPr lang="ar-SA" dirty="0" smtClean="0"/>
              <a:t>1-المشاهدة:</a:t>
            </a:r>
            <a:endParaRPr lang="fr-FR" dirty="0" smtClean="0"/>
          </a:p>
          <a:p>
            <a:pPr algn="r"/>
            <a:r>
              <a:rPr lang="ar-SA" dirty="0" smtClean="0"/>
              <a:t>   بعد الانتهاء من التصوير تبدأ عملية المشاهدة لانتقاء احسن اللقطات التي تثري الموضوع و من خلال هذه المرحلة قمنا بمشاهدة الصور عدة مرات حتى يتسنى لنا تحديد ما نحتاجه من المشاهد ليليها ترتيب اللقطات بشكل يخدم الروبورتاج من اجل تسهيل عملية التحكم في المدة الزمنية المخصصة للروبورتاج.</a:t>
            </a: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مراحل اعداد الروبورتاج المصور:</a:t>
            </a:r>
            <a:endParaRPr lang="fr-FR" dirty="0"/>
          </a:p>
        </p:txBody>
      </p:sp>
      <p:sp>
        <p:nvSpPr>
          <p:cNvPr id="3" name="Espace réservé du contenu 2"/>
          <p:cNvSpPr>
            <a:spLocks noGrp="1"/>
          </p:cNvSpPr>
          <p:nvPr>
            <p:ph idx="1"/>
          </p:nvPr>
        </p:nvSpPr>
        <p:spPr/>
        <p:txBody>
          <a:bodyPr>
            <a:normAutofit fontScale="92500" lnSpcReduction="10000"/>
          </a:bodyPr>
          <a:lstStyle/>
          <a:p>
            <a:pPr algn="r" rtl="1"/>
            <a:r>
              <a:rPr lang="ar-SA" dirty="0" smtClean="0"/>
              <a:t>2-المونتاج:</a:t>
            </a:r>
            <a:endParaRPr lang="fr-FR" dirty="0" smtClean="0"/>
          </a:p>
          <a:p>
            <a:pPr algn="r"/>
            <a:r>
              <a:rPr lang="ar-SA" dirty="0" smtClean="0"/>
              <a:t>تعد عملية المونتاج من اعقد المراحل وعليه يتوقف نجاح او فشل الروبورتاج و المونتاج عملية تقنية يقوم بها الشخص المكلف بعملية المونتاج لأنه عمل معقد حيث يتطلب </a:t>
            </a:r>
            <a:r>
              <a:rPr lang="ar-SA" dirty="0" err="1" smtClean="0"/>
              <a:t>الاختيار </a:t>
            </a:r>
            <a:r>
              <a:rPr lang="ar-SA" dirty="0" smtClean="0"/>
              <a:t>, الإلغاء </a:t>
            </a:r>
            <a:r>
              <a:rPr lang="ar-SA" dirty="0" err="1" smtClean="0"/>
              <a:t>الالصاق...</a:t>
            </a:r>
            <a:endParaRPr lang="fr-FR" dirty="0" smtClean="0"/>
          </a:p>
          <a:p>
            <a:pPr algn="r" rtl="1"/>
            <a:r>
              <a:rPr lang="ar-SA" dirty="0" smtClean="0"/>
              <a:t>3-التعليق:</a:t>
            </a:r>
            <a:endParaRPr lang="fr-FR" dirty="0" smtClean="0"/>
          </a:p>
          <a:p>
            <a:pPr algn="r"/>
            <a:r>
              <a:rPr lang="ar-SA" dirty="0" smtClean="0"/>
              <a:t>ان التعليق في العمل المصور يساعد توضيح الهدف المرجو من خلال استخدام الالفاظ و العبارات الموحية يتضح </a:t>
            </a:r>
            <a:r>
              <a:rPr lang="ar-SA" dirty="0" err="1" smtClean="0"/>
              <a:t>المعنى </a:t>
            </a:r>
            <a:r>
              <a:rPr lang="ar-SA" dirty="0" smtClean="0"/>
              <a:t>,فالتعليق في الروبورتاج مع جودة الصورة يساعدنا على ايصال الرسالة الاعلامية بشكل </a:t>
            </a:r>
            <a:r>
              <a:rPr lang="ar-SA" dirty="0" err="1" smtClean="0"/>
              <a:t>جيد .</a:t>
            </a:r>
            <a:endParaRPr lang="fr-FR"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مراحل اعداد الروبورتاج المصور:</a:t>
            </a:r>
            <a:endParaRPr lang="fr-FR" dirty="0"/>
          </a:p>
        </p:txBody>
      </p:sp>
      <p:sp>
        <p:nvSpPr>
          <p:cNvPr id="3" name="Espace réservé du contenu 2"/>
          <p:cNvSpPr>
            <a:spLocks noGrp="1"/>
          </p:cNvSpPr>
          <p:nvPr>
            <p:ph idx="1"/>
          </p:nvPr>
        </p:nvSpPr>
        <p:spPr/>
        <p:txBody>
          <a:bodyPr>
            <a:normAutofit lnSpcReduction="10000"/>
          </a:bodyPr>
          <a:lstStyle/>
          <a:p>
            <a:pPr algn="r" rtl="1"/>
            <a:r>
              <a:rPr lang="ar-SA" dirty="0" smtClean="0"/>
              <a:t>4-الموسيقى:</a:t>
            </a:r>
            <a:endParaRPr lang="fr-FR" dirty="0" smtClean="0"/>
          </a:p>
          <a:p>
            <a:pPr algn="r"/>
            <a:r>
              <a:rPr lang="ar-SA" dirty="0" smtClean="0"/>
              <a:t>بعد عملية التركيب اللقطات ووضع التعليق نقوم باختيار الموسيقى و التي يجب ان تكون متماثلة حسب طبيعة الموضوع.</a:t>
            </a:r>
            <a:endParaRPr lang="fr-FR" dirty="0" smtClean="0"/>
          </a:p>
          <a:p>
            <a:pPr algn="r"/>
            <a:r>
              <a:rPr lang="ar-SA" dirty="0" smtClean="0"/>
              <a:t>5-التركيب:</a:t>
            </a:r>
            <a:endParaRPr lang="fr-FR" dirty="0" smtClean="0"/>
          </a:p>
          <a:p>
            <a:pPr algn="r"/>
            <a:r>
              <a:rPr lang="ar-SA" dirty="0" smtClean="0"/>
              <a:t>هو عبارة عن جمع الاصوات المختلفة في عدة اشرطة و مزجها معا لتشكل شريطا واحد او هو جمع للصوت و يتم هذا بالسيطرة على التوازن و شدة الاصوات التعديل المناسب لها لتكون في النهاية ذات وقع على الاذن.</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البطاقة التقنية:</a:t>
            </a:r>
            <a:endParaRPr lang="fr-FR" dirty="0"/>
          </a:p>
        </p:txBody>
      </p:sp>
      <p:sp>
        <p:nvSpPr>
          <p:cNvPr id="3" name="Espace réservé du contenu 2"/>
          <p:cNvSpPr>
            <a:spLocks noGrp="1"/>
          </p:cNvSpPr>
          <p:nvPr>
            <p:ph idx="1"/>
          </p:nvPr>
        </p:nvSpPr>
        <p:spPr/>
        <p:txBody>
          <a:bodyPr>
            <a:normAutofit/>
          </a:bodyPr>
          <a:lstStyle/>
          <a:p>
            <a:pPr lvl="8" algn="r" rtl="1"/>
            <a:r>
              <a:rPr lang="ar-DZ" sz="3200" dirty="0" err="1" smtClean="0"/>
              <a:t>-الموضوع </a:t>
            </a:r>
            <a:r>
              <a:rPr lang="ar-DZ" sz="3200" dirty="0" smtClean="0"/>
              <a:t>:روبورتاج </a:t>
            </a:r>
            <a:r>
              <a:rPr lang="ar-DZ" sz="3200" dirty="0" err="1" smtClean="0"/>
              <a:t>مصور </a:t>
            </a:r>
            <a:r>
              <a:rPr lang="ar-DZ" dirty="0" err="1" smtClean="0"/>
              <a:t>.</a:t>
            </a:r>
            <a:endParaRPr lang="fr-FR" dirty="0" smtClean="0"/>
          </a:p>
          <a:p>
            <a:pPr algn="r" rtl="1"/>
            <a:r>
              <a:rPr lang="ar-DZ" dirty="0" err="1" smtClean="0"/>
              <a:t>-العنوان </a:t>
            </a:r>
            <a:r>
              <a:rPr lang="ar-DZ" dirty="0" smtClean="0"/>
              <a:t>:22 فبراير بداية الجمهورية </a:t>
            </a:r>
            <a:r>
              <a:rPr lang="ar-DZ" dirty="0" err="1" smtClean="0"/>
              <a:t>الثانية .</a:t>
            </a:r>
            <a:endParaRPr lang="fr-FR" dirty="0" smtClean="0"/>
          </a:p>
          <a:p>
            <a:pPr algn="r" rtl="1"/>
            <a:r>
              <a:rPr lang="ar-DZ" dirty="0" err="1" smtClean="0"/>
              <a:t>-المدة </a:t>
            </a:r>
            <a:r>
              <a:rPr lang="ar-DZ" dirty="0" smtClean="0"/>
              <a:t>:23 دقيقة و 19 </a:t>
            </a:r>
            <a:r>
              <a:rPr lang="ar-DZ" dirty="0" err="1" smtClean="0"/>
              <a:t>ثانية .</a:t>
            </a:r>
            <a:endParaRPr lang="fr-FR" dirty="0" smtClean="0"/>
          </a:p>
          <a:p>
            <a:pPr algn="r" rtl="1"/>
            <a:r>
              <a:rPr lang="ar-DZ" dirty="0" smtClean="0"/>
              <a:t>-نوع الكاميرا:</a:t>
            </a:r>
            <a:r>
              <a:rPr lang="fr-FR" dirty="0" smtClean="0"/>
              <a:t>canon 80D</a:t>
            </a:r>
            <a:r>
              <a:rPr lang="ar-DZ" dirty="0" smtClean="0"/>
              <a:t> و </a:t>
            </a:r>
            <a:r>
              <a:rPr lang="fr-FR" dirty="0" smtClean="0"/>
              <a:t>Nicon D810</a:t>
            </a:r>
            <a:r>
              <a:rPr lang="ar-DZ" dirty="0" err="1" smtClean="0"/>
              <a:t>.</a:t>
            </a:r>
            <a:endParaRPr lang="fr-FR" dirty="0" smtClean="0"/>
          </a:p>
          <a:p>
            <a:pPr algn="r" rtl="1"/>
            <a:r>
              <a:rPr lang="ar-DZ" dirty="0" smtClean="0"/>
              <a:t>-اشراف </a:t>
            </a:r>
            <a:r>
              <a:rPr lang="ar-DZ" dirty="0" err="1" smtClean="0"/>
              <a:t>الاستاذ </a:t>
            </a:r>
            <a:r>
              <a:rPr lang="ar-DZ" dirty="0" smtClean="0"/>
              <a:t>:بعلي </a:t>
            </a:r>
            <a:r>
              <a:rPr lang="ar-DZ" dirty="0" err="1" smtClean="0"/>
              <a:t>السعيد .</a:t>
            </a:r>
            <a:endParaRPr lang="fr-FR" dirty="0" smtClean="0"/>
          </a:p>
          <a:p>
            <a:pPr algn="r" rtl="1"/>
            <a:r>
              <a:rPr lang="ar-DZ" dirty="0" smtClean="0"/>
              <a:t>-اعداد و تقديم </a:t>
            </a:r>
            <a:r>
              <a:rPr lang="ar-DZ" dirty="0" err="1" smtClean="0"/>
              <a:t>الطالبتين :</a:t>
            </a:r>
            <a:endParaRPr lang="fr-FR" dirty="0" smtClean="0"/>
          </a:p>
          <a:p>
            <a:pPr algn="r" rtl="1"/>
            <a:r>
              <a:rPr lang="ar-DZ" dirty="0" smtClean="0"/>
              <a:t>     -بوبقرة </a:t>
            </a:r>
            <a:r>
              <a:rPr lang="ar-DZ" dirty="0" err="1" smtClean="0"/>
              <a:t>حميدة .</a:t>
            </a:r>
            <a:endParaRPr lang="fr-FR" dirty="0" smtClean="0"/>
          </a:p>
          <a:p>
            <a:pPr algn="r" rtl="1"/>
            <a:r>
              <a:rPr lang="ar-DZ" dirty="0" smtClean="0"/>
              <a:t>     -بن عبو </a:t>
            </a:r>
            <a:r>
              <a:rPr lang="ar-DZ" dirty="0" err="1" smtClean="0"/>
              <a:t>سارة .</a:t>
            </a:r>
            <a:r>
              <a:rPr lang="ar-DZ" dirty="0" smtClean="0"/>
              <a:t> </a:t>
            </a: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البطاقة التقنية</a:t>
            </a:r>
            <a:endParaRPr lang="fr-FR" dirty="0"/>
          </a:p>
        </p:txBody>
      </p:sp>
      <p:sp>
        <p:nvSpPr>
          <p:cNvPr id="3" name="Espace réservé du contenu 2"/>
          <p:cNvSpPr>
            <a:spLocks noGrp="1"/>
          </p:cNvSpPr>
          <p:nvPr>
            <p:ph idx="1"/>
          </p:nvPr>
        </p:nvSpPr>
        <p:spPr/>
        <p:txBody>
          <a:bodyPr/>
          <a:lstStyle/>
          <a:p>
            <a:pPr algn="r" rtl="1"/>
            <a:r>
              <a:rPr lang="ar-DZ" dirty="0" smtClean="0"/>
              <a:t>-اماكن </a:t>
            </a:r>
            <a:r>
              <a:rPr lang="ar-DZ" dirty="0" err="1" smtClean="0"/>
              <a:t>التصوير </a:t>
            </a:r>
            <a:r>
              <a:rPr lang="ar-DZ" dirty="0" smtClean="0"/>
              <a:t>:الجزائر </a:t>
            </a:r>
            <a:r>
              <a:rPr lang="ar-DZ" dirty="0" err="1" smtClean="0"/>
              <a:t>العاصمة </a:t>
            </a:r>
            <a:r>
              <a:rPr lang="ar-DZ" dirty="0" smtClean="0"/>
              <a:t>"البريد </a:t>
            </a:r>
            <a:r>
              <a:rPr lang="ar-DZ" dirty="0" err="1" smtClean="0"/>
              <a:t>المركزي </a:t>
            </a:r>
            <a:r>
              <a:rPr lang="ar-DZ" dirty="0" smtClean="0"/>
              <a:t>",ولاية </a:t>
            </a:r>
            <a:r>
              <a:rPr lang="ar-DZ" dirty="0" err="1" smtClean="0"/>
              <a:t>مستغانم </a:t>
            </a:r>
            <a:r>
              <a:rPr lang="ar-DZ" dirty="0" smtClean="0"/>
              <a:t>"كلية العلوم </a:t>
            </a:r>
            <a:r>
              <a:rPr lang="ar-DZ" dirty="0" err="1" smtClean="0"/>
              <a:t>الاجتماعية ,مكتبة </a:t>
            </a:r>
            <a:r>
              <a:rPr lang="ar-DZ" dirty="0" smtClean="0"/>
              <a:t>,قاعة </a:t>
            </a:r>
            <a:r>
              <a:rPr lang="ar-DZ" dirty="0" err="1" smtClean="0"/>
              <a:t>الاساتذة </a:t>
            </a:r>
            <a:r>
              <a:rPr lang="ar-DZ" dirty="0" smtClean="0"/>
              <a:t>_كلية الحقوق و العلوم </a:t>
            </a:r>
            <a:r>
              <a:rPr lang="ar-DZ" dirty="0" err="1" smtClean="0"/>
              <a:t>السياسية </a:t>
            </a:r>
            <a:r>
              <a:rPr lang="ar-DZ" dirty="0" smtClean="0"/>
              <a:t>,مكتب الامين </a:t>
            </a:r>
            <a:r>
              <a:rPr lang="ar-DZ" dirty="0" err="1" smtClean="0"/>
              <a:t>العام </a:t>
            </a:r>
            <a:r>
              <a:rPr lang="ar-DZ" dirty="0" smtClean="0"/>
              <a:t>_شوارع </a:t>
            </a:r>
            <a:r>
              <a:rPr lang="ar-DZ" dirty="0" err="1" smtClean="0"/>
              <a:t>مستغانم" .</a:t>
            </a:r>
            <a:endParaRPr lang="fr-FR" dirty="0" smtClean="0"/>
          </a:p>
          <a:p>
            <a:pPr algn="r" rtl="1"/>
            <a:r>
              <a:rPr lang="ar-DZ" dirty="0" smtClean="0"/>
              <a:t>-الجمهور </a:t>
            </a:r>
            <a:r>
              <a:rPr lang="ar-DZ" dirty="0" err="1" smtClean="0"/>
              <a:t>المستهدف </a:t>
            </a:r>
            <a:r>
              <a:rPr lang="ar-DZ" dirty="0" smtClean="0"/>
              <a:t>:جمهور عام.</a:t>
            </a:r>
            <a:endParaRPr lang="fr-FR" dirty="0" smtClean="0"/>
          </a:p>
          <a:p>
            <a:pPr algn="r" rtl="1"/>
            <a:r>
              <a:rPr lang="ar-DZ" dirty="0" smtClean="0"/>
              <a:t>-تاريخ </a:t>
            </a:r>
            <a:r>
              <a:rPr lang="ar-DZ" dirty="0" err="1" smtClean="0"/>
              <a:t>الانتاج </a:t>
            </a:r>
            <a:r>
              <a:rPr lang="ar-DZ" dirty="0" smtClean="0"/>
              <a:t>:سبتمبر 2020</a:t>
            </a:r>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جنيريك البداية:</a:t>
            </a:r>
            <a:endParaRPr lang="fr-FR" dirty="0"/>
          </a:p>
        </p:txBody>
      </p:sp>
      <p:sp>
        <p:nvSpPr>
          <p:cNvPr id="3" name="Espace réservé du contenu 2"/>
          <p:cNvSpPr>
            <a:spLocks noGrp="1"/>
          </p:cNvSpPr>
          <p:nvPr>
            <p:ph idx="1"/>
          </p:nvPr>
        </p:nvSpPr>
        <p:spPr/>
        <p:txBody>
          <a:bodyPr>
            <a:normAutofit/>
          </a:bodyPr>
          <a:lstStyle/>
          <a:p>
            <a:pPr algn="r"/>
            <a:r>
              <a:rPr lang="fr-FR" dirty="0" smtClean="0"/>
              <a:t>Studio Béla le Son de l’image </a:t>
            </a:r>
          </a:p>
          <a:p>
            <a:pPr algn="r"/>
            <a:r>
              <a:rPr lang="ar-DZ" dirty="0" smtClean="0"/>
              <a:t>وزارة التعليم العالي و البحث العلمي </a:t>
            </a:r>
            <a:endParaRPr lang="fr-FR" dirty="0" smtClean="0"/>
          </a:p>
          <a:p>
            <a:pPr algn="r"/>
            <a:r>
              <a:rPr lang="ar-DZ" dirty="0" smtClean="0"/>
              <a:t>جامعة عبد الحميد ابن باديس</a:t>
            </a:r>
            <a:endParaRPr lang="fr-FR" dirty="0" smtClean="0"/>
          </a:p>
          <a:p>
            <a:pPr algn="r"/>
            <a:r>
              <a:rPr lang="ar-DZ" dirty="0" smtClean="0"/>
              <a:t>22 فبراير بداية الجمهورية الثانية</a:t>
            </a:r>
            <a:endParaRPr lang="fr-FR" dirty="0" smtClean="0"/>
          </a:p>
          <a:p>
            <a:pPr algn="r"/>
            <a:r>
              <a:rPr lang="ar-DZ" dirty="0" smtClean="0"/>
              <a:t>روبورتاج من </a:t>
            </a:r>
            <a:r>
              <a:rPr lang="ar-DZ" dirty="0" err="1" smtClean="0"/>
              <a:t>اعداد :</a:t>
            </a:r>
            <a:endParaRPr lang="fr-FR" dirty="0" smtClean="0"/>
          </a:p>
          <a:p>
            <a:pPr algn="r"/>
            <a:r>
              <a:rPr lang="ar-DZ" dirty="0" smtClean="0"/>
              <a:t>  -بن عبو سارة </a:t>
            </a:r>
            <a:endParaRPr lang="fr-FR" dirty="0" smtClean="0"/>
          </a:p>
          <a:p>
            <a:pPr algn="r"/>
            <a:r>
              <a:rPr lang="ar-DZ" dirty="0" smtClean="0"/>
              <a:t>  -بوبقرة حميدة</a:t>
            </a:r>
            <a:endParaRPr lang="fr-FR" dirty="0" smtClean="0"/>
          </a:p>
          <a:p>
            <a:pPr algn="r"/>
            <a:r>
              <a:rPr lang="ar-DZ" dirty="0" err="1" smtClean="0"/>
              <a:t>تعليق </a:t>
            </a:r>
            <a:r>
              <a:rPr lang="ar-DZ" dirty="0" smtClean="0"/>
              <a:t>:بن عبو سارة</a:t>
            </a: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fontScale="85000" lnSpcReduction="20000"/>
          </a:bodyPr>
          <a:lstStyle/>
          <a:p>
            <a:pPr algn="r"/>
            <a:r>
              <a:rPr lang="ar-DZ" dirty="0" smtClean="0"/>
              <a:t>انها النقطة التي افاضت </a:t>
            </a:r>
            <a:r>
              <a:rPr lang="ar-DZ" dirty="0" err="1" smtClean="0"/>
              <a:t>الكأس </a:t>
            </a:r>
            <a:r>
              <a:rPr lang="ar-DZ" dirty="0" smtClean="0"/>
              <a:t>, لكن الكأس التي تجرعها الجزائريون على مدى السنين كانت قد امتلأت عن آخرها بمرارة الحقرة و التهميش و المحسوبية و الفساد و الرشوة.</a:t>
            </a:r>
            <a:endParaRPr lang="fr-FR" dirty="0" smtClean="0"/>
          </a:p>
          <a:p>
            <a:pPr algn="r"/>
            <a:r>
              <a:rPr lang="ar-DZ" dirty="0" smtClean="0"/>
              <a:t>ارتشفوها واحدة تلوى الاخرى على </a:t>
            </a:r>
            <a:r>
              <a:rPr lang="ar-DZ" dirty="0" err="1" smtClean="0"/>
              <a:t>مضد </a:t>
            </a:r>
            <a:r>
              <a:rPr lang="ar-DZ" dirty="0" smtClean="0"/>
              <a:t>, ليس خوفا بل حفاظا على </a:t>
            </a:r>
            <a:r>
              <a:rPr lang="ar-DZ" dirty="0" err="1" smtClean="0"/>
              <a:t>الوطن.</a:t>
            </a:r>
            <a:r>
              <a:rPr lang="ar-DZ" dirty="0" smtClean="0"/>
              <a:t> كلما استذكروا أو ذكروا بما مروا به خلال العشرية </a:t>
            </a:r>
            <a:r>
              <a:rPr lang="ar-DZ" dirty="0" err="1" smtClean="0"/>
              <a:t>السوداء .</a:t>
            </a:r>
            <a:endParaRPr lang="fr-FR" dirty="0" smtClean="0"/>
          </a:p>
          <a:p>
            <a:pPr algn="r"/>
            <a:r>
              <a:rPr lang="ar-DZ" dirty="0" smtClean="0"/>
              <a:t>عشرية أدمت القلوب و تركت جرحا غائرا لم يسلم منه بيت في </a:t>
            </a:r>
            <a:r>
              <a:rPr lang="ar-DZ" dirty="0" err="1" smtClean="0"/>
              <a:t>الجزائر </a:t>
            </a:r>
            <a:r>
              <a:rPr lang="ar-DZ" dirty="0" smtClean="0"/>
              <a:t>, كان لابد ان يولد جيل جديد.</a:t>
            </a:r>
            <a:endParaRPr lang="fr-FR" dirty="0" smtClean="0"/>
          </a:p>
          <a:p>
            <a:pPr algn="r"/>
            <a:r>
              <a:rPr lang="ar-DZ" dirty="0" smtClean="0"/>
              <a:t>لم تجدي معه نفعا فزاعة </a:t>
            </a:r>
            <a:r>
              <a:rPr lang="ar-DZ" dirty="0" err="1" smtClean="0"/>
              <a:t>التخويف </a:t>
            </a:r>
            <a:r>
              <a:rPr lang="ar-DZ" dirty="0" smtClean="0"/>
              <a:t>, جيل تحلل من اشباح الماضي و صقلته الخيبات فاشتد عوده و </a:t>
            </a:r>
            <a:r>
              <a:rPr lang="ar-DZ" dirty="0" err="1" smtClean="0"/>
              <a:t>انتفض </a:t>
            </a:r>
            <a:r>
              <a:rPr lang="ar-DZ" dirty="0" smtClean="0"/>
              <a:t>, فانتفض معه الشعب و قال كلمته </a:t>
            </a:r>
            <a:r>
              <a:rPr lang="ar-DZ" dirty="0" err="1" smtClean="0"/>
              <a:t>الفصل </a:t>
            </a:r>
            <a:r>
              <a:rPr lang="ar-DZ" dirty="0" smtClean="0"/>
              <a:t>"يتنحاو </a:t>
            </a:r>
            <a:r>
              <a:rPr lang="ar-DZ" dirty="0" err="1" smtClean="0"/>
              <a:t>قاع </a:t>
            </a:r>
            <a:r>
              <a:rPr lang="ar-DZ" dirty="0" smtClean="0"/>
              <a:t>"عليهم ان يرحلوا </a:t>
            </a:r>
            <a:r>
              <a:rPr lang="ar-DZ" dirty="0" err="1" smtClean="0"/>
              <a:t>جميعا...</a:t>
            </a:r>
            <a:endParaRPr lang="fr-FR" dirty="0" smtClean="0"/>
          </a:p>
          <a:p>
            <a:pPr algn="r"/>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lnSpcReduction="10000"/>
          </a:bodyPr>
          <a:lstStyle/>
          <a:p>
            <a:pPr algn="r" rtl="1"/>
            <a:r>
              <a:rPr lang="ar-DZ" dirty="0" smtClean="0"/>
              <a:t> الجزائر العاصمة او البهجة كما يسميها </a:t>
            </a:r>
            <a:r>
              <a:rPr lang="ar-DZ" dirty="0" err="1" smtClean="0"/>
              <a:t>اهلها .</a:t>
            </a:r>
            <a:r>
              <a:rPr lang="ar-DZ" dirty="0" smtClean="0"/>
              <a:t> من ذروة الغضب و الاحتقان و خيبات الامل السياسية و الاجتماعية و الاقتصادية...عقد الجزائريون في كل شبر من الوطن العزم على المطالبة بالتغيير </a:t>
            </a:r>
            <a:r>
              <a:rPr lang="ar-DZ" dirty="0" err="1" smtClean="0"/>
              <a:t>السلمي .</a:t>
            </a:r>
            <a:endParaRPr lang="fr-FR" dirty="0" smtClean="0"/>
          </a:p>
          <a:p>
            <a:pPr algn="r"/>
            <a:r>
              <a:rPr lang="ar-DZ" dirty="0" smtClean="0"/>
              <a:t> البلد الذي تبلغ مساحته خمس مرات بحجم فرنسا التي احتلته و لم تخرج منه سوى بعد </a:t>
            </a:r>
            <a:endParaRPr lang="fr-FR" dirty="0" smtClean="0"/>
          </a:p>
          <a:p>
            <a:pPr algn="r"/>
            <a:r>
              <a:rPr lang="ar-DZ" dirty="0" smtClean="0"/>
              <a:t>16</a:t>
            </a:r>
            <a:endParaRPr lang="fr-FR" dirty="0" smtClean="0"/>
          </a:p>
          <a:p>
            <a:pPr algn="r"/>
            <a:r>
              <a:rPr lang="ar-DZ" dirty="0" smtClean="0"/>
              <a:t>حرب كانت و تبقى مضرب الامثال في الصمود و </a:t>
            </a:r>
            <a:r>
              <a:rPr lang="ar-DZ" dirty="0" err="1" smtClean="0"/>
              <a:t>التضحيات.</a:t>
            </a:r>
            <a:r>
              <a:rPr lang="ar-DZ" dirty="0" smtClean="0"/>
              <a:t>                                </a:t>
            </a:r>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fontScale="77500" lnSpcReduction="20000"/>
          </a:bodyPr>
          <a:lstStyle/>
          <a:p>
            <a:pPr algn="r" rtl="1"/>
            <a:r>
              <a:rPr lang="ar-DZ" dirty="0" smtClean="0"/>
              <a:t>57 عاما بعد الاستقلال يتوق الجزائريون الى الانعتاق من نظام سياسي استمر </a:t>
            </a:r>
            <a:r>
              <a:rPr lang="ar-DZ" dirty="0" err="1" smtClean="0"/>
              <a:t>لعقود .</a:t>
            </a:r>
            <a:r>
              <a:rPr lang="ar-DZ" dirty="0" smtClean="0"/>
              <a:t> نظام يجهل مصيره بعد الان,بين شعب تعداد سكانه اكثر من اربعين مليون نسمة.</a:t>
            </a:r>
            <a:endParaRPr lang="fr-FR" dirty="0" smtClean="0"/>
          </a:p>
          <a:p>
            <a:pPr algn="r"/>
            <a:r>
              <a:rPr lang="ar-DZ" dirty="0" smtClean="0"/>
              <a:t>70 بالمئة منهم اعمارهم اقل من 30 </a:t>
            </a:r>
            <a:r>
              <a:rPr lang="ar-DZ" dirty="0" err="1" smtClean="0"/>
              <a:t>عام </a:t>
            </a:r>
            <a:r>
              <a:rPr lang="ar-DZ" dirty="0" smtClean="0"/>
              <a:t>,منهم 45 بالمئة لم يعرفوا سوى الرئيس الثمانيني عبد العزيز بوتفليقة حاكما للبلاد بصلاحيات لم يتمتع بها اي من من حكموا البلاد سابقا.</a:t>
            </a:r>
            <a:endParaRPr lang="fr-FR" dirty="0" smtClean="0"/>
          </a:p>
          <a:p>
            <a:pPr algn="r"/>
            <a:r>
              <a:rPr lang="ar-DZ" dirty="0" smtClean="0"/>
              <a:t>و يأتي اعتصام الطلبة الجزائريين تلبية لمطالب شعبية عقب خروج آلاف المتظاهرين للشوارع منددين بشكل قاطع لتولي الرئيس مناصب </a:t>
            </a:r>
            <a:r>
              <a:rPr lang="ar-DZ" dirty="0" err="1" smtClean="0"/>
              <a:t>الحكم.</a:t>
            </a:r>
            <a:r>
              <a:rPr lang="ar-DZ" dirty="0" smtClean="0"/>
              <a:t> هذا و قد تواصلت مسيرات الطلبة عبر ربوع الوطن و استمرت بشكل متصاعد  بعد ظهيرة يوم الثلاثاء.</a:t>
            </a:r>
            <a:endParaRPr lang="fr-FR" dirty="0" smtClean="0"/>
          </a:p>
          <a:p>
            <a:pPr algn="r">
              <a:buNone/>
            </a:pPr>
            <a:r>
              <a:rPr lang="ar-DZ" dirty="0" smtClean="0"/>
              <a:t> </a:t>
            </a:r>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fontScale="85000" lnSpcReduction="20000"/>
          </a:bodyPr>
          <a:lstStyle/>
          <a:p>
            <a:pPr algn="r" rtl="1"/>
            <a:r>
              <a:rPr lang="fr-FR" dirty="0" smtClean="0"/>
              <a:t> </a:t>
            </a:r>
            <a:r>
              <a:rPr lang="ar-DZ" dirty="0" smtClean="0"/>
              <a:t>الثلاثاء هو اليوم الذي اختاره الطلبة للتجمهر داخل الحرم الجامعي بعدها مباشرة يقومون </a:t>
            </a:r>
            <a:endParaRPr lang="fr-FR" dirty="0" smtClean="0"/>
          </a:p>
          <a:p>
            <a:pPr algn="r"/>
            <a:r>
              <a:rPr lang="ar-DZ" dirty="0" smtClean="0"/>
              <a:t>بالخروج الى الشارع لاستكمال مسيراتهم السلمية املا في ايصال </a:t>
            </a:r>
            <a:r>
              <a:rPr lang="ar-DZ" dirty="0" err="1" smtClean="0"/>
              <a:t>صوتهم .</a:t>
            </a:r>
            <a:endParaRPr lang="fr-FR" dirty="0" smtClean="0"/>
          </a:p>
          <a:p>
            <a:pPr algn="r"/>
            <a:r>
              <a:rPr lang="ar-DZ" dirty="0" smtClean="0"/>
              <a:t>استنكر المتظاهرون القنوات التلفزيونية باعتبارها لم تكن تنقل الاخبار كما هي و رفع لافتات تصف بعض القنوات بأنها خانت الحراك الشعبي  </a:t>
            </a:r>
            <a:endParaRPr lang="fr-FR" dirty="0" smtClean="0"/>
          </a:p>
          <a:p>
            <a:pPr algn="r"/>
            <a:r>
              <a:rPr lang="ar-DZ" dirty="0" smtClean="0"/>
              <a:t>استفزت الطبقة الحاكمة و الدائرة المحيطة به الشعب المحبطة من سنوات الحكم </a:t>
            </a:r>
            <a:r>
              <a:rPr lang="ar-DZ" dirty="0" err="1" smtClean="0"/>
              <a:t>العجاف </a:t>
            </a:r>
            <a:r>
              <a:rPr lang="ar-DZ" dirty="0" smtClean="0"/>
              <a:t>, ومن رئيس حاضر عبر الصور و الرسائل المنسوبة </a:t>
            </a:r>
            <a:r>
              <a:rPr lang="ar-DZ" dirty="0" err="1" smtClean="0"/>
              <a:t>اليه </a:t>
            </a:r>
            <a:r>
              <a:rPr lang="ar-DZ" dirty="0" smtClean="0"/>
              <a:t>,ومن فساد افقر البلد </a:t>
            </a:r>
            <a:r>
              <a:rPr lang="ar-DZ" dirty="0" err="1" smtClean="0"/>
              <a:t>الغني.</a:t>
            </a:r>
            <a:r>
              <a:rPr lang="ar-DZ" dirty="0" smtClean="0"/>
              <a:t> فكان الاعلان الرسمي عن ترشح الرئيس المريض و الذي لم يخاطب شعبه منذ نحو 7 </a:t>
            </a:r>
            <a:r>
              <a:rPr lang="ar-DZ" dirty="0" err="1" smtClean="0"/>
              <a:t>سنوات.</a:t>
            </a:r>
            <a:r>
              <a:rPr lang="ar-DZ" dirty="0" smtClean="0"/>
              <a:t> بداية نهاية حكمه </a:t>
            </a:r>
            <a:r>
              <a:rPr lang="ar-DZ" dirty="0" err="1" smtClean="0"/>
              <a:t>الطويل......</a:t>
            </a:r>
            <a:endParaRPr lang="fr-FR" dirty="0" smtClean="0"/>
          </a:p>
          <a:p>
            <a:pPr algn="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dirty="0" err="1" smtClean="0"/>
              <a:t>مقدمة:</a:t>
            </a:r>
            <a:r>
              <a:rPr lang="ar-DZ" dirty="0" smtClean="0"/>
              <a:t/>
            </a:r>
            <a:br>
              <a:rPr lang="ar-DZ" dirty="0" smtClean="0"/>
            </a:br>
            <a:endParaRPr lang="fr-FR" dirty="0"/>
          </a:p>
        </p:txBody>
      </p:sp>
      <p:sp>
        <p:nvSpPr>
          <p:cNvPr id="3" name="Espace réservé du contenu 2"/>
          <p:cNvSpPr>
            <a:spLocks noGrp="1"/>
          </p:cNvSpPr>
          <p:nvPr>
            <p:ph idx="1"/>
          </p:nvPr>
        </p:nvSpPr>
        <p:spPr/>
        <p:txBody>
          <a:bodyPr>
            <a:normAutofit fontScale="92500" lnSpcReduction="20000"/>
          </a:bodyPr>
          <a:lstStyle/>
          <a:p>
            <a:pPr algn="r">
              <a:buNone/>
            </a:pPr>
            <a:endParaRPr lang="ar-DZ" dirty="0"/>
          </a:p>
          <a:p>
            <a:pPr algn="r" rtl="1"/>
            <a:r>
              <a:rPr lang="ar-DZ" dirty="0"/>
              <a:t> شهدت الجزائر في السنوات الاخيرة سلسلة تظاهرات </a:t>
            </a:r>
            <a:r>
              <a:rPr lang="ar-DZ" dirty="0" err="1"/>
              <a:t>عدة </a:t>
            </a:r>
            <a:r>
              <a:rPr lang="ar-DZ" dirty="0"/>
              <a:t>,لكنها كانت </a:t>
            </a:r>
            <a:r>
              <a:rPr lang="ar-DZ" dirty="0" err="1"/>
              <a:t>قطاعية </a:t>
            </a:r>
            <a:r>
              <a:rPr lang="ar-DZ" dirty="0"/>
              <a:t>,و ذات مطالب مهنية و </a:t>
            </a:r>
            <a:r>
              <a:rPr lang="ar-DZ" dirty="0" err="1"/>
              <a:t>فئوية </a:t>
            </a:r>
            <a:r>
              <a:rPr lang="ar-DZ" dirty="0"/>
              <a:t>,كما شهدت البلاد بعض الاحتجاجات المحلية و هو ما اوحى للكثير من المحليين ان الجمهور الجزائري لا يخرج بكثافة في احتجاجات ذات طابع و مطالب </a:t>
            </a:r>
            <a:r>
              <a:rPr lang="ar-DZ" dirty="0" err="1"/>
              <a:t>سياسية </a:t>
            </a:r>
            <a:r>
              <a:rPr lang="ar-DZ" dirty="0"/>
              <a:t>,انما تحركه حاجاته الاقتصادية او </a:t>
            </a:r>
            <a:r>
              <a:rPr lang="ar-DZ" dirty="0" err="1"/>
              <a:t>المهنية </a:t>
            </a:r>
            <a:r>
              <a:rPr lang="ar-DZ" dirty="0"/>
              <a:t>,فلم تعم الاحتجاجات المدن </a:t>
            </a:r>
            <a:r>
              <a:rPr lang="ar-DZ" dirty="0" err="1"/>
              <a:t>الجزائرية </a:t>
            </a:r>
            <a:r>
              <a:rPr lang="ar-DZ" dirty="0"/>
              <a:t>_بما في ذلك العاصمة_ مثل ما حدث في نهاية فبراير و مارس </a:t>
            </a:r>
            <a:r>
              <a:rPr lang="ar-DZ" dirty="0" err="1"/>
              <a:t>2019 </a:t>
            </a:r>
            <a:r>
              <a:rPr lang="ar-DZ" dirty="0"/>
              <a:t>.خصوصا ان العاصمة كان يمنع فيها التظاهر منذ حوالي 20 عاما إلا بإذن من السلطات الرسمية</a:t>
            </a:r>
            <a:r>
              <a:rPr lang="ar-DZ" dirty="0" smtClean="0"/>
              <a:t>.</a:t>
            </a: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fontScale="92500" lnSpcReduction="10000"/>
          </a:bodyPr>
          <a:lstStyle/>
          <a:p>
            <a:pPr algn="r"/>
            <a:r>
              <a:rPr lang="ar-DZ" dirty="0" smtClean="0"/>
              <a:t>انهار جدار </a:t>
            </a:r>
            <a:r>
              <a:rPr lang="ar-DZ" dirty="0" err="1" smtClean="0"/>
              <a:t>الصمت </a:t>
            </a:r>
            <a:r>
              <a:rPr lang="ar-DZ" dirty="0" smtClean="0"/>
              <a:t>,الجزائر بعد 22 فبراير 2019 لا تشبه ابدا ما </a:t>
            </a:r>
            <a:r>
              <a:rPr lang="ar-DZ" dirty="0" err="1" smtClean="0"/>
              <a:t>قبلها......</a:t>
            </a:r>
            <a:endParaRPr lang="fr-FR" dirty="0" smtClean="0"/>
          </a:p>
          <a:p>
            <a:pPr algn="r"/>
            <a:r>
              <a:rPr lang="ar-DZ" dirty="0" smtClean="0"/>
              <a:t>لكن النظام السابق رفض الاستماع الى </a:t>
            </a:r>
            <a:r>
              <a:rPr lang="ar-DZ" dirty="0" err="1" smtClean="0"/>
              <a:t>صوته </a:t>
            </a:r>
            <a:r>
              <a:rPr lang="ar-DZ" dirty="0" smtClean="0"/>
              <a:t>,بل و حاول الالتفاف على مطالبه الشرعية.</a:t>
            </a:r>
            <a:endParaRPr lang="fr-FR" dirty="0" smtClean="0"/>
          </a:p>
          <a:p>
            <a:pPr algn="r"/>
            <a:r>
              <a:rPr lang="ar-DZ" dirty="0" smtClean="0"/>
              <a:t>بدأ رد فعل النظام السابق في شهر مارس بمساعي السعيد بوتفليقة لانزال الجيش الى </a:t>
            </a:r>
            <a:r>
              <a:rPr lang="ar-DZ" dirty="0" err="1" smtClean="0"/>
              <a:t>الشارع.</a:t>
            </a:r>
            <a:r>
              <a:rPr lang="ar-DZ" dirty="0" smtClean="0"/>
              <a:t> استفسر السعيد اللواء المتقاعد خالد نزار و جنرالات </a:t>
            </a:r>
            <a:r>
              <a:rPr lang="ar-DZ" dirty="0" err="1" smtClean="0"/>
              <a:t>اخرين </a:t>
            </a:r>
            <a:r>
              <a:rPr lang="ar-DZ" dirty="0" smtClean="0"/>
              <a:t>,بدأت العصابة  او كما سماها المتضاهرون في تخطيط لإعلان الحالة الاستثنائية في البلاد تليها حالة الطوارئ و هذا يعني وضع الجيش في مواجهة للشعب و انزاله يعني بالمواجهة الدامية.</a:t>
            </a:r>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fontScale="77500" lnSpcReduction="20000"/>
          </a:bodyPr>
          <a:lstStyle/>
          <a:p>
            <a:pPr algn="r"/>
            <a:r>
              <a:rPr lang="ar-DZ" dirty="0" smtClean="0"/>
              <a:t>لقد ارادوا البقاء في السلطة و لو فوق جثث الجزائريين و دمائهم.</a:t>
            </a:r>
            <a:endParaRPr lang="fr-FR" dirty="0" smtClean="0"/>
          </a:p>
          <a:p>
            <a:pPr algn="r"/>
            <a:r>
              <a:rPr lang="ar-DZ" dirty="0" smtClean="0"/>
              <a:t>في تلك اللحظات التاريخية قررت قيادة الجيش التحرك لتوري بان الشعب خط احمر لا يجب تجاوزه.</a:t>
            </a:r>
            <a:endParaRPr lang="fr-FR" dirty="0" smtClean="0"/>
          </a:p>
          <a:p>
            <a:pPr algn="r"/>
            <a:r>
              <a:rPr lang="ar-DZ" dirty="0" smtClean="0"/>
              <a:t>17</a:t>
            </a:r>
            <a:endParaRPr lang="fr-FR" dirty="0" smtClean="0"/>
          </a:p>
          <a:p>
            <a:pPr algn="r"/>
            <a:r>
              <a:rPr lang="ar-DZ" dirty="0" smtClean="0"/>
              <a:t>نقطة تحول بدأت بتدخل الجيش و قائده الفريق احمد قايد </a:t>
            </a:r>
            <a:r>
              <a:rPr lang="ar-DZ" dirty="0" err="1" smtClean="0"/>
              <a:t>صالح  .</a:t>
            </a:r>
            <a:endParaRPr lang="fr-FR" dirty="0" smtClean="0"/>
          </a:p>
          <a:p>
            <a:pPr algn="r"/>
            <a:r>
              <a:rPr lang="ar-DZ" dirty="0" smtClean="0"/>
              <a:t>و تحت ضغط الشارع </a:t>
            </a:r>
            <a:r>
              <a:rPr lang="ar-DZ" dirty="0" err="1" smtClean="0"/>
              <a:t>اولا </a:t>
            </a:r>
            <a:r>
              <a:rPr lang="ar-DZ" dirty="0" smtClean="0"/>
              <a:t>.بدأت السلطة تقدم </a:t>
            </a:r>
            <a:r>
              <a:rPr lang="ar-DZ" dirty="0" err="1" smtClean="0"/>
              <a:t>تنازلات </a:t>
            </a:r>
            <a:r>
              <a:rPr lang="ar-DZ" dirty="0" smtClean="0"/>
              <a:t>, بدأ بالعدول عن العهدة الخامسة   و انتهاءا بتنحي الرئيس بوتفليقة قبل انهاء عهدته الرابعة و الاخيرة بأسابيع معدودات الرئيس اصيب بجلطة دماغية في 2013 و انتخب بعدها لعهدة </a:t>
            </a:r>
            <a:r>
              <a:rPr lang="ar-DZ" dirty="0" err="1" smtClean="0"/>
              <a:t>رابعة </a:t>
            </a:r>
            <a:r>
              <a:rPr lang="ar-DZ" dirty="0" smtClean="0"/>
              <a:t>,كان امرا مقضيا بعد ساعات فقط من الدعوة الأمر لرئيس الاركان الفريق احمد قايد صالح بتفعيل</a:t>
            </a:r>
            <a:endParaRPr lang="fr-FR" dirty="0" smtClean="0"/>
          </a:p>
          <a:p>
            <a:pPr algn="r"/>
            <a:r>
              <a:rPr lang="ar-DZ" dirty="0" smtClean="0"/>
              <a:t>المادة 102 من </a:t>
            </a:r>
            <a:r>
              <a:rPr lang="ar-DZ" dirty="0" err="1" smtClean="0"/>
              <a:t>الدستور </a:t>
            </a:r>
            <a:r>
              <a:rPr lang="ar-DZ" dirty="0" smtClean="0"/>
              <a:t>,تنص عن شغور منصب رئيس الجمهورية بسبب المرض</a:t>
            </a:r>
            <a:endParaRPr lang="fr-FR" dirty="0" smtClean="0"/>
          </a:p>
          <a:p>
            <a:pPr algn="r"/>
            <a:endParaRPr lang="fr-F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a:xfrm>
            <a:off x="467544" y="1700808"/>
            <a:ext cx="8229600" cy="4525963"/>
          </a:xfrm>
        </p:spPr>
        <p:txBody>
          <a:bodyPr>
            <a:normAutofit fontScale="70000" lnSpcReduction="20000"/>
          </a:bodyPr>
          <a:lstStyle/>
          <a:p>
            <a:pPr algn="r"/>
            <a:r>
              <a:rPr lang="ar-DZ" sz="4400" dirty="0" smtClean="0"/>
              <a:t>لأول مرة منذ اكثر من 20 </a:t>
            </a:r>
            <a:r>
              <a:rPr lang="ar-DZ" sz="4400" dirty="0" err="1" smtClean="0"/>
              <a:t>عاما </a:t>
            </a:r>
            <a:r>
              <a:rPr lang="ar-DZ" sz="4400" dirty="0" smtClean="0"/>
              <a:t>,طوفان من البشر يخرج الى الشارع بسلمية و </a:t>
            </a:r>
            <a:r>
              <a:rPr lang="ar-DZ" sz="4400" dirty="0" err="1" smtClean="0"/>
              <a:t>تحضر </a:t>
            </a:r>
            <a:r>
              <a:rPr lang="ar-DZ" sz="4400" dirty="0" smtClean="0"/>
              <a:t>.حيث تصالح الشعب مع نفسه و تخلص من عقدة العودة الى سنوات الدم في حال التظاهر.</a:t>
            </a:r>
            <a:endParaRPr lang="fr-FR" sz="4400" dirty="0" smtClean="0"/>
          </a:p>
          <a:p>
            <a:pPr algn="r"/>
            <a:r>
              <a:rPr lang="ar-DZ" sz="4400" dirty="0" smtClean="0"/>
              <a:t>ردد الاغاني و الشعارات خلال مسيرات الجمعات الكثيرة اهمها </a:t>
            </a:r>
            <a:r>
              <a:rPr lang="ar-DZ" sz="4400" dirty="0" err="1" smtClean="0"/>
              <a:t>شعار </a:t>
            </a:r>
            <a:r>
              <a:rPr lang="ar-DZ" sz="4400" dirty="0" smtClean="0"/>
              <a:t>"يتنحاو </a:t>
            </a:r>
            <a:r>
              <a:rPr lang="ar-DZ" sz="4400" dirty="0" err="1" smtClean="0"/>
              <a:t>قاع </a:t>
            </a:r>
            <a:r>
              <a:rPr lang="ar-DZ" sz="4400" dirty="0" smtClean="0"/>
              <a:t>,شعار ايقونة اي عليهم ان يرحلوا </a:t>
            </a:r>
            <a:r>
              <a:rPr lang="ar-DZ" sz="4400" dirty="0" err="1" smtClean="0"/>
              <a:t>جميعا </a:t>
            </a:r>
            <a:r>
              <a:rPr lang="ar-DZ" sz="4400" dirty="0" smtClean="0"/>
              <a:t>"كان الاكثر حضورا و الاكثر جدلا ايضا.</a:t>
            </a:r>
            <a:endParaRPr lang="fr-FR" sz="4400" dirty="0" smtClean="0"/>
          </a:p>
          <a:p>
            <a:pPr algn="r"/>
            <a:r>
              <a:rPr lang="ar-DZ" sz="4400" dirty="0" smtClean="0"/>
              <a:t> كانت و لسنوات تسمعها مئات الحناجر لانصار فرق كرة القدم في مدرجات الملاعب  اغاني سياسية تحمل رسائل قوية للنظام الحاكم.</a:t>
            </a:r>
            <a:endParaRPr lang="fr-FR" sz="4400" dirty="0" smtClean="0"/>
          </a:p>
          <a:p>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fontScale="85000" lnSpcReduction="20000"/>
          </a:bodyPr>
          <a:lstStyle/>
          <a:p>
            <a:pPr algn="r"/>
            <a:r>
              <a:rPr lang="ar-DZ" dirty="0" smtClean="0"/>
              <a:t>ضجت وسائل الاعلام غير الرسمية و مواقع التواصل الاجتماعي بأخبار فضائح الاختلاسات و السرقة لاسيما في المشاريع الكبرى مثل شبكة الطرق </a:t>
            </a:r>
            <a:r>
              <a:rPr lang="ar-DZ" dirty="0" err="1" smtClean="0"/>
              <a:t>السريعة </a:t>
            </a:r>
            <a:r>
              <a:rPr lang="ar-DZ" dirty="0" smtClean="0"/>
              <a:t>,التهميش    و الاقصاء و ارتفاع البطالة و توفير فرص العمل عن طريق المحسوبية لا على اساس الكفاءة و الشهادات الجامعية كلها مجتمعة تختزل في كلمة الحقرة اي </a:t>
            </a:r>
            <a:r>
              <a:rPr lang="ar-DZ" dirty="0" err="1" smtClean="0"/>
              <a:t>الظلم.</a:t>
            </a:r>
            <a:r>
              <a:rPr lang="ar-DZ" dirty="0" smtClean="0"/>
              <a:t> و بهذا فإن المتهم في نظر الشعب هو المنظومة السياسية.</a:t>
            </a:r>
            <a:endParaRPr lang="fr-FR" dirty="0" smtClean="0"/>
          </a:p>
          <a:p>
            <a:pPr algn="r"/>
            <a:r>
              <a:rPr lang="ar-DZ" dirty="0" smtClean="0"/>
              <a:t>و من هنا توحدت الهتافات الرافضة للسلطة و عمت المسيرات في كل </a:t>
            </a:r>
            <a:r>
              <a:rPr lang="ar-DZ" dirty="0" err="1" smtClean="0"/>
              <a:t>الولايات "الشرق </a:t>
            </a:r>
            <a:r>
              <a:rPr lang="ar-DZ" dirty="0" smtClean="0"/>
              <a:t>, </a:t>
            </a:r>
            <a:r>
              <a:rPr lang="ar-DZ" dirty="0" err="1" smtClean="0"/>
              <a:t>الغرب ,الوسط </a:t>
            </a:r>
            <a:r>
              <a:rPr lang="ar-DZ" dirty="0" smtClean="0"/>
              <a:t>,و </a:t>
            </a:r>
            <a:r>
              <a:rPr lang="ar-DZ" dirty="0" err="1" smtClean="0"/>
              <a:t>الجنوب </a:t>
            </a:r>
            <a:r>
              <a:rPr lang="ar-DZ" dirty="0" smtClean="0"/>
              <a:t>"لحظة تاريخية انتظرها الحراك الشعبي و تحققت له بعد 6 جمعة للمسيرات لكن الفرحة الكبرى لم تأتي بعد.</a:t>
            </a:r>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fontScale="92500"/>
          </a:bodyPr>
          <a:lstStyle/>
          <a:p>
            <a:pPr algn="r"/>
            <a:r>
              <a:rPr lang="ar-DZ" dirty="0" smtClean="0"/>
              <a:t>بدأت قيادة الجيش في عملية تواصل مكثفة مع الجزائريين ببيانات و خطابات متكررة من قائد الاركان لتوضيح صورة الوضع للشعب و توضيح حجم المؤامرة التي كانت تحاك ضد الشعب و الدولة معا.</a:t>
            </a:r>
            <a:endParaRPr lang="fr-FR" dirty="0" smtClean="0"/>
          </a:p>
          <a:p>
            <a:pPr algn="r"/>
            <a:r>
              <a:rPr lang="ar-DZ" dirty="0" smtClean="0"/>
              <a:t>المخطط تمثل في لقاء 27 و 29 مارس حيث السعيد بوتفليقة و الفريق توفيق و رئيسة حزب العمال لويزة حنون  وبناءا على هذه اللقاءات و مدار فيها تم توقيف الاربعة و حوكموا في المؤسسة العسكرية بتهمة التآمر على الدولة و المؤسسة </a:t>
            </a:r>
            <a:r>
              <a:rPr lang="ar-DZ" dirty="0" err="1" smtClean="0"/>
              <a:t>العسكرية </a:t>
            </a:r>
            <a:r>
              <a:rPr lang="ar-DZ" dirty="0" smtClean="0"/>
              <a:t>,و صدر ضدهم الحكم ب 15 سنة.</a:t>
            </a:r>
            <a:endParaRPr lang="fr-FR" dirty="0" smtClean="0"/>
          </a:p>
          <a:p>
            <a:pPr algn="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fontScale="77500" lnSpcReduction="20000"/>
          </a:bodyPr>
          <a:lstStyle/>
          <a:p>
            <a:pPr algn="r"/>
            <a:r>
              <a:rPr lang="ar-DZ" dirty="0" smtClean="0"/>
              <a:t>بعد ذلك اعلن قائد الجيش الفريق احمد قايد صالح عن فتح الملفات الكبرى للفساد التي تورط فيها كبار </a:t>
            </a:r>
            <a:r>
              <a:rPr lang="ar-DZ" dirty="0" err="1" smtClean="0"/>
              <a:t>المسؤوليين </a:t>
            </a:r>
            <a:r>
              <a:rPr lang="ar-DZ" dirty="0" smtClean="0"/>
              <a:t>,من بينهم عبد المالك  سلال واحمد اويحيى و عدد كبير من الوزراء و الولاة و رجال اعمال قاموا بتبديد المال العام و تحصلوا على مزايا ضخمة بدون وجه </a:t>
            </a:r>
            <a:r>
              <a:rPr lang="ar-DZ" dirty="0" err="1" smtClean="0"/>
              <a:t>حق.</a:t>
            </a:r>
            <a:r>
              <a:rPr lang="ar-DZ" dirty="0" smtClean="0"/>
              <a:t> قامت العدالة بسبب الضمانات التي وفرها قائد الجيش للكشف عن اسرار و قضايا فساد </a:t>
            </a:r>
            <a:r>
              <a:rPr lang="ar-DZ" dirty="0" err="1" smtClean="0"/>
              <a:t>كبرى </a:t>
            </a:r>
            <a:r>
              <a:rPr lang="ar-DZ" dirty="0" smtClean="0"/>
              <a:t>,تورط فيها رجال اعمال و وزراء و قادة عسكريين سابقين و قادة في اجهزة امنية.</a:t>
            </a:r>
            <a:endParaRPr lang="fr-FR" dirty="0" smtClean="0"/>
          </a:p>
          <a:p>
            <a:pPr algn="r"/>
            <a:r>
              <a:rPr lang="ar-DZ" dirty="0" smtClean="0"/>
              <a:t> في 12 ديسمبر 2019 تم تنظيم انتخابات رئاسية,بفضل موقف الجيش الذي التزم بتوفير الحماية للعملية الانتخابية </a:t>
            </a:r>
            <a:r>
              <a:rPr lang="ar-DZ" dirty="0" err="1" smtClean="0"/>
              <a:t>برمتها </a:t>
            </a:r>
            <a:r>
              <a:rPr lang="ar-DZ" dirty="0" smtClean="0"/>
              <a:t>,لقد تحقق هذا الوعد و تمت الانتخابات و الحفاظ على مؤسسة الدولة و تم تجنيب البلاد من الفوضى و الفراغ.</a:t>
            </a:r>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نص التعليق:</a:t>
            </a:r>
            <a:endParaRPr lang="fr-FR" dirty="0"/>
          </a:p>
        </p:txBody>
      </p:sp>
      <p:sp>
        <p:nvSpPr>
          <p:cNvPr id="3" name="Espace réservé du contenu 2"/>
          <p:cNvSpPr>
            <a:spLocks noGrp="1"/>
          </p:cNvSpPr>
          <p:nvPr>
            <p:ph idx="1"/>
          </p:nvPr>
        </p:nvSpPr>
        <p:spPr/>
        <p:txBody>
          <a:bodyPr>
            <a:normAutofit lnSpcReduction="10000"/>
          </a:bodyPr>
          <a:lstStyle/>
          <a:p>
            <a:pPr algn="r"/>
            <a:r>
              <a:rPr lang="ar-DZ" dirty="0" smtClean="0"/>
              <a:t>لقد انتخب الجزائريون رئيسهم بكل حرية و بذلك تم الاعلان عن عبد المجيد تبون رئيسا للبلاد.</a:t>
            </a:r>
            <a:endParaRPr lang="fr-FR" dirty="0" smtClean="0"/>
          </a:p>
          <a:p>
            <a:pPr algn="r"/>
            <a:r>
              <a:rPr lang="ar-DZ" dirty="0" smtClean="0"/>
              <a:t>   للمرة الولى منذ 57 اسبوع على </a:t>
            </a:r>
            <a:r>
              <a:rPr lang="ar-DZ" dirty="0" err="1" smtClean="0"/>
              <a:t>التوالي </a:t>
            </a:r>
            <a:r>
              <a:rPr lang="ar-DZ" dirty="0" smtClean="0"/>
              <a:t>,غاب متضاهروا الحراك الشعبي شوارع العاصمة و كبريات المدن الجزائر على خلفية المخاوف من تفشي فيروس الكورونا.</a:t>
            </a:r>
            <a:endParaRPr lang="fr-FR" dirty="0" smtClean="0"/>
          </a:p>
          <a:p>
            <a:pPr algn="r"/>
            <a:r>
              <a:rPr lang="ar-DZ" dirty="0" smtClean="0"/>
              <a:t>فيروس عميل اتم ما عجزت عنه السلطات في فض التضاهرات و اخلى الشوارع و الساحات بعد شهور متواصلة من الحراك.</a:t>
            </a:r>
            <a:endParaRPr lang="fr-FR" dirty="0" smtClean="0"/>
          </a:p>
          <a:p>
            <a:pPr algn="r"/>
            <a:r>
              <a:rPr lang="ar-DZ" dirty="0" smtClean="0"/>
              <a:t>        "فمصائب قوم عند قوم فوائد"</a:t>
            </a:r>
            <a:endParaRPr lang="fr-F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جنيريك النهاية</a:t>
            </a:r>
            <a:endParaRPr lang="fr-FR" dirty="0"/>
          </a:p>
        </p:txBody>
      </p:sp>
      <p:sp>
        <p:nvSpPr>
          <p:cNvPr id="3" name="Espace réservé du contenu 2"/>
          <p:cNvSpPr>
            <a:spLocks noGrp="1"/>
          </p:cNvSpPr>
          <p:nvPr>
            <p:ph idx="1"/>
          </p:nvPr>
        </p:nvSpPr>
        <p:spPr/>
        <p:txBody>
          <a:bodyPr>
            <a:normAutofit lnSpcReduction="10000"/>
          </a:bodyPr>
          <a:lstStyle/>
          <a:p>
            <a:pPr algn="r"/>
            <a:r>
              <a:rPr lang="ar-DZ" dirty="0" smtClean="0"/>
              <a:t>شكر خاص لكل من ساهم في انجاز هذا الروبورتاج</a:t>
            </a:r>
            <a:endParaRPr lang="fr-FR" dirty="0" smtClean="0"/>
          </a:p>
          <a:p>
            <a:pPr algn="r"/>
            <a:r>
              <a:rPr lang="ar-DZ" dirty="0" smtClean="0"/>
              <a:t>اعداد و تصوير:</a:t>
            </a:r>
            <a:endParaRPr lang="fr-FR" dirty="0" smtClean="0"/>
          </a:p>
          <a:p>
            <a:pPr algn="r"/>
            <a:r>
              <a:rPr lang="ar-DZ" dirty="0" smtClean="0"/>
              <a:t>بن عبو سارة</a:t>
            </a:r>
            <a:endParaRPr lang="fr-FR" dirty="0" smtClean="0"/>
          </a:p>
          <a:p>
            <a:pPr algn="r"/>
            <a:r>
              <a:rPr lang="ar-DZ" dirty="0" smtClean="0"/>
              <a:t>حميدة بوبقرة</a:t>
            </a:r>
            <a:endParaRPr lang="fr-FR" dirty="0" smtClean="0"/>
          </a:p>
          <a:p>
            <a:pPr algn="r"/>
            <a:r>
              <a:rPr lang="ar-DZ" dirty="0" smtClean="0"/>
              <a:t>بمساعدة الاصدقاء </a:t>
            </a:r>
            <a:endParaRPr lang="fr-FR" dirty="0" smtClean="0"/>
          </a:p>
          <a:p>
            <a:pPr algn="r"/>
            <a:r>
              <a:rPr lang="ar-DZ" dirty="0" err="1" smtClean="0"/>
              <a:t>تركيب </a:t>
            </a:r>
            <a:r>
              <a:rPr lang="ar-DZ" dirty="0" smtClean="0"/>
              <a:t>:ب.محمد امين</a:t>
            </a:r>
            <a:endParaRPr lang="fr-FR" dirty="0" smtClean="0"/>
          </a:p>
          <a:p>
            <a:pPr algn="r"/>
            <a:r>
              <a:rPr lang="ar-DZ" dirty="0" smtClean="0"/>
              <a:t>السنة الثانية ماستر تخصص سمعي بصري_دفعة 2019-2020</a:t>
            </a:r>
            <a:endParaRPr lang="fr-F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خاتمة:</a:t>
            </a:r>
            <a:endParaRPr lang="fr-FR" dirty="0"/>
          </a:p>
        </p:txBody>
      </p:sp>
      <p:sp>
        <p:nvSpPr>
          <p:cNvPr id="3" name="Espace réservé du contenu 2"/>
          <p:cNvSpPr>
            <a:spLocks noGrp="1"/>
          </p:cNvSpPr>
          <p:nvPr>
            <p:ph idx="1"/>
          </p:nvPr>
        </p:nvSpPr>
        <p:spPr>
          <a:xfrm>
            <a:off x="611560" y="1268760"/>
            <a:ext cx="8229600" cy="4968552"/>
          </a:xfrm>
        </p:spPr>
        <p:txBody>
          <a:bodyPr>
            <a:normAutofit fontScale="77500" lnSpcReduction="20000"/>
          </a:bodyPr>
          <a:lstStyle/>
          <a:p>
            <a:pPr algn="r" rtl="1"/>
            <a:r>
              <a:rPr lang="ar-SA" dirty="0" smtClean="0"/>
              <a:t> بعد هذا العرض المتواضع لموضوع 22 فبراير بداية الجمهورية </a:t>
            </a:r>
            <a:r>
              <a:rPr lang="ar-SA" dirty="0" err="1" smtClean="0"/>
              <a:t>الثانية </a:t>
            </a:r>
            <a:r>
              <a:rPr lang="ar-SA" dirty="0" smtClean="0"/>
              <a:t>,و الذي يندرج ضمن الأحداث التي وقعت في السنة </a:t>
            </a:r>
            <a:r>
              <a:rPr lang="ar-SA" dirty="0" err="1" smtClean="0"/>
              <a:t>الأخيرة </a:t>
            </a:r>
            <a:r>
              <a:rPr lang="ar-SA" dirty="0" smtClean="0"/>
              <a:t>,نتيجة الاستفزازات التي كان يتعرض لها الشعب الجزائري من قبل النظام السابق خلال العشرين السنة </a:t>
            </a:r>
            <a:r>
              <a:rPr lang="ar-SA" dirty="0" err="1" smtClean="0"/>
              <a:t>الماضية </a:t>
            </a:r>
            <a:r>
              <a:rPr lang="ar-SA" dirty="0" smtClean="0"/>
              <a:t>,فكان الرد من قبل الشعب بخروجه الشارع عن طريق مسيرات عديدة طوال 57 اسبوعا على </a:t>
            </a:r>
            <a:r>
              <a:rPr lang="ar-SA" dirty="0" err="1" smtClean="0"/>
              <a:t>التوالي </a:t>
            </a:r>
            <a:r>
              <a:rPr lang="ar-SA" dirty="0" smtClean="0"/>
              <a:t>,و ذلك لأجل المطالبة بالتغيير و رفضه للمنظومة السياسية </a:t>
            </a:r>
            <a:r>
              <a:rPr lang="ar-SA" dirty="0" err="1" smtClean="0"/>
              <a:t>السابقة </a:t>
            </a:r>
            <a:r>
              <a:rPr lang="ar-SA" dirty="0" smtClean="0"/>
              <a:t>,وقد كان الجيش منذ بداية الحراك مساندا لشعبه حيث تعهد قائد الاركان السابق الفريق احمد قايد صالح بعدم نزول قطرة دم واحدة و اوفى بوعده و هذا ما أدى بالحراك ان يكون </a:t>
            </a:r>
            <a:r>
              <a:rPr lang="ar-SA" dirty="0" err="1" smtClean="0"/>
              <a:t>سلمي </a:t>
            </a:r>
            <a:r>
              <a:rPr lang="ar-SA" dirty="0" smtClean="0"/>
              <a:t>, وبالتالي تم انتخاب الرئيس عبد المجيد تبون بكل حرية و نزاهة.</a:t>
            </a:r>
            <a:endParaRPr lang="fr-FR" dirty="0" smtClean="0"/>
          </a:p>
          <a:p>
            <a:pPr algn="r"/>
            <a:r>
              <a:rPr lang="ar-SA" dirty="0" smtClean="0"/>
              <a:t>    و في الأخير يمكن القول ان ما عجزت عنه السلطات في ايقاف </a:t>
            </a:r>
            <a:r>
              <a:rPr lang="ar-SA" dirty="0" err="1" smtClean="0"/>
              <a:t>التظاهرات </a:t>
            </a:r>
            <a:r>
              <a:rPr lang="ar-SA" dirty="0" smtClean="0"/>
              <a:t>,اتمه فيروس </a:t>
            </a:r>
            <a:r>
              <a:rPr lang="ar-SA" dirty="0" err="1" smtClean="0"/>
              <a:t>كورونا </a:t>
            </a:r>
            <a:r>
              <a:rPr lang="ar-SA" dirty="0" smtClean="0"/>
              <a:t>,حيث غاب المتظاهرون عن الشوارع و الساحات بعد شهور </a:t>
            </a:r>
            <a:r>
              <a:rPr lang="ar-SA" dirty="0" err="1" smtClean="0"/>
              <a:t>تواصلة</a:t>
            </a:r>
            <a:r>
              <a:rPr lang="ar-SA" dirty="0" smtClean="0"/>
              <a:t> من الحراك خوفا من انتشار هذا </a:t>
            </a:r>
            <a:r>
              <a:rPr lang="ar-SA" dirty="0" err="1" smtClean="0"/>
              <a:t>الوباء .</a:t>
            </a:r>
            <a:r>
              <a:rPr lang="ar-SA" dirty="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مقدمة:</a:t>
            </a:r>
            <a:endParaRPr lang="fr-FR" dirty="0"/>
          </a:p>
        </p:txBody>
      </p:sp>
      <p:sp>
        <p:nvSpPr>
          <p:cNvPr id="3" name="Espace réservé du contenu 2"/>
          <p:cNvSpPr>
            <a:spLocks noGrp="1"/>
          </p:cNvSpPr>
          <p:nvPr>
            <p:ph idx="1"/>
          </p:nvPr>
        </p:nvSpPr>
        <p:spPr/>
        <p:txBody>
          <a:bodyPr>
            <a:normAutofit fontScale="92500"/>
          </a:bodyPr>
          <a:lstStyle/>
          <a:p>
            <a:pPr algn="r"/>
            <a:r>
              <a:rPr lang="ar-DZ" dirty="0"/>
              <a:t> فالأزمة التي اثارها ترشح الرئيس بوتفليقة لعهدة خامسة بينت المأزق السياسي لنظام ظل يتردد في القيام بإصلاحات عميقة و حقيقية تيسر عملية الانتقال الديمقراطي الى نظام تعددي وتداول سلمي على </a:t>
            </a:r>
            <a:r>
              <a:rPr lang="ar-DZ" dirty="0" err="1"/>
              <a:t>السلطة </a:t>
            </a:r>
            <a:r>
              <a:rPr lang="ar-DZ" dirty="0"/>
              <a:t>,و قد تعمقت الازمة بفعل تعدد الفاعلين داخل السلطة و صراع </a:t>
            </a:r>
            <a:r>
              <a:rPr lang="ar-DZ" dirty="0" err="1"/>
              <a:t>الاجنحة </a:t>
            </a:r>
            <a:r>
              <a:rPr lang="ar-DZ" dirty="0"/>
              <a:t>(او ما يعبر عنه لدى النخب السياسية الجزائرية بعصب النظام)و مراكز  القوى في دوائر </a:t>
            </a:r>
            <a:r>
              <a:rPr lang="ar-DZ" dirty="0" err="1"/>
              <a:t>النظام </a:t>
            </a:r>
            <a:r>
              <a:rPr lang="ar-DZ" dirty="0"/>
              <a:t>.و فقدان العملية السياسية مصداقيتها رغم اعتماد اليات الانتخابات بوصفها مصدر للشرعية الشعبية.</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مقدمة.</a:t>
            </a:r>
            <a:endParaRPr lang="fr-FR" dirty="0"/>
          </a:p>
        </p:txBody>
      </p:sp>
      <p:sp>
        <p:nvSpPr>
          <p:cNvPr id="3" name="Espace réservé du contenu 2"/>
          <p:cNvSpPr>
            <a:spLocks noGrp="1"/>
          </p:cNvSpPr>
          <p:nvPr>
            <p:ph idx="1"/>
          </p:nvPr>
        </p:nvSpPr>
        <p:spPr/>
        <p:txBody>
          <a:bodyPr>
            <a:normAutofit/>
          </a:bodyPr>
          <a:lstStyle/>
          <a:p>
            <a:pPr algn="r" rtl="1"/>
            <a:r>
              <a:rPr lang="ar-DZ" dirty="0"/>
              <a:t> ان تصاعد موجة الاحتجاجات بهذه الصورة التي كانت عليها منذ نهاية شهر فبراير اختلف عن احتجاجات 2011 في خضم الموجة الاولى من الثورات </a:t>
            </a:r>
            <a:r>
              <a:rPr lang="ar-DZ" dirty="0" err="1"/>
              <a:t>العربية </a:t>
            </a:r>
            <a:r>
              <a:rPr lang="ar-DZ" dirty="0"/>
              <a:t>,حيث تمكن النظام الجزائري حينها بالتحكم بالبلاد عن حركة التغيير التي اجتاحت بلدان المغرب العربي </a:t>
            </a:r>
            <a:r>
              <a:rPr lang="ar-DZ" dirty="0" err="1"/>
              <a:t>خاصة </a:t>
            </a:r>
            <a:r>
              <a:rPr lang="ar-DZ" dirty="0"/>
              <a:t>,و بعض الدول العربية </a:t>
            </a:r>
            <a:r>
              <a:rPr lang="ar-DZ" dirty="0" err="1"/>
              <a:t>الاخرى.</a:t>
            </a:r>
            <a:r>
              <a:rPr lang="ar-DZ" dirty="0"/>
              <a:t> و كان ذلك بالتذكير بما شهدته البلاد من موجة عنف تواصلت لعشر سنوات دامية في التسعينات من القرن </a:t>
            </a:r>
            <a:r>
              <a:rPr lang="ar-DZ" dirty="0" err="1"/>
              <a:t>العشرين</a:t>
            </a:r>
            <a:r>
              <a:rPr lang="ar-DZ" dirty="0" err="1" smtClean="0"/>
              <a:t>..</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مقدمة</a:t>
            </a:r>
            <a:endParaRPr lang="fr-FR" dirty="0"/>
          </a:p>
        </p:txBody>
      </p:sp>
      <p:sp>
        <p:nvSpPr>
          <p:cNvPr id="3" name="Espace réservé du contenu 2"/>
          <p:cNvSpPr>
            <a:spLocks noGrp="1"/>
          </p:cNvSpPr>
          <p:nvPr>
            <p:ph idx="1"/>
          </p:nvPr>
        </p:nvSpPr>
        <p:spPr/>
        <p:txBody>
          <a:bodyPr>
            <a:normAutofit fontScale="77500" lnSpcReduction="20000"/>
          </a:bodyPr>
          <a:lstStyle/>
          <a:p>
            <a:pPr algn="r"/>
            <a:r>
              <a:rPr lang="ar-DZ" dirty="0"/>
              <a:t>لكن الرئيس بوتفليقة وعد حينها باصلاحات عميقة للنظام وتحوير معتبر </a:t>
            </a:r>
            <a:r>
              <a:rPr lang="ar-DZ" dirty="0" err="1"/>
              <a:t>للدستور </a:t>
            </a:r>
            <a:r>
              <a:rPr lang="ar-DZ" dirty="0"/>
              <a:t>, إلا ان الحصيلة لم تكن معتبرة في المستوى المنتظر من قبل </a:t>
            </a:r>
            <a:r>
              <a:rPr lang="ar-DZ" dirty="0" err="1"/>
              <a:t>الجزائريين </a:t>
            </a:r>
            <a:r>
              <a:rPr lang="ar-DZ" dirty="0"/>
              <a:t>.بالاضافة الى عوامل عدة ادت الى الانفجار الذي شهده الشارع الجزائري و ان كان بطريقة </a:t>
            </a:r>
            <a:r>
              <a:rPr lang="ar-DZ"/>
              <a:t>سلمية</a:t>
            </a:r>
            <a:r>
              <a:rPr lang="ar-DZ" smtClean="0"/>
              <a:t>.</a:t>
            </a:r>
            <a:endParaRPr lang="fr-FR" dirty="0"/>
          </a:p>
          <a:p>
            <a:pPr algn="r"/>
            <a:r>
              <a:rPr lang="ar-DZ" dirty="0"/>
              <a:t>       -و من هذا المنطلق نطرح الاشكالية الاتية و هي:</a:t>
            </a:r>
            <a:endParaRPr lang="fr-FR" dirty="0"/>
          </a:p>
          <a:p>
            <a:pPr algn="r"/>
            <a:r>
              <a:rPr lang="ar-DZ" dirty="0"/>
              <a:t>كيف ظهر الحراك الشعبي </a:t>
            </a:r>
            <a:r>
              <a:rPr lang="ar-DZ" dirty="0" err="1"/>
              <a:t>الجزائري </a:t>
            </a:r>
            <a:r>
              <a:rPr lang="ar-DZ" dirty="0"/>
              <a:t>,والى اي مدى دامت استمراريته؟</a:t>
            </a:r>
            <a:endParaRPr lang="fr-FR" dirty="0"/>
          </a:p>
          <a:p>
            <a:pPr algn="r"/>
            <a:r>
              <a:rPr lang="ar-DZ" dirty="0"/>
              <a:t>       -و تحت هذه الاشكالية تندرج مجموعة من الاسئلة الفرعية المصاغة على الشكل التالي:</a:t>
            </a:r>
            <a:endParaRPr lang="fr-FR" dirty="0"/>
          </a:p>
          <a:p>
            <a:pPr algn="r"/>
            <a:r>
              <a:rPr lang="ar-DZ" dirty="0"/>
              <a:t>1-  ما هي الاسباب التي ادت الى ظهور الحراك الشعبي في الجزائر؟</a:t>
            </a:r>
            <a:endParaRPr lang="fr-FR" dirty="0"/>
          </a:p>
          <a:p>
            <a:pPr algn="r"/>
            <a:r>
              <a:rPr lang="ar-DZ" dirty="0"/>
              <a:t>2-  ما هي النتائج التي توالت عن الحراك الشعبي في الجزائر؟</a:t>
            </a:r>
            <a:endParaRPr lang="fr-FR" dirty="0"/>
          </a:p>
          <a:p>
            <a:pPr algn="r"/>
            <a:r>
              <a:rPr lang="ar-DZ" dirty="0"/>
              <a:t>3- ما مصير الحراك الشعبي في الجزائر بعد الانتخابات الرئاسية؟</a:t>
            </a: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تمهيد:</a:t>
            </a:r>
            <a:endParaRPr lang="fr-FR" dirty="0"/>
          </a:p>
        </p:txBody>
      </p:sp>
      <p:sp>
        <p:nvSpPr>
          <p:cNvPr id="3" name="Espace réservé du contenu 2"/>
          <p:cNvSpPr>
            <a:spLocks noGrp="1"/>
          </p:cNvSpPr>
          <p:nvPr>
            <p:ph idx="1"/>
          </p:nvPr>
        </p:nvSpPr>
        <p:spPr/>
        <p:txBody>
          <a:bodyPr/>
          <a:lstStyle/>
          <a:p>
            <a:pPr algn="r"/>
            <a:r>
              <a:rPr lang="ar-SA" dirty="0" smtClean="0"/>
              <a:t> يقوم الروبورتاج على خطة و اعداد مسبق للعمل الصحفي يعمل على خطة مسبقة اي يعرف ما سيقول و ما سيبلغ للمشاهد,و هده الطريقة تقوم بشكل عام على ثلاثة مراحل تنطلق من التحضير المسبق بوضع خطة زيادة على الالمام بالموضوع و ادراك ما يريد الروبورتاج ايصاله.</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 السينوبسيس</a:t>
            </a:r>
            <a:endParaRPr lang="fr-FR" dirty="0"/>
          </a:p>
        </p:txBody>
      </p:sp>
      <p:sp>
        <p:nvSpPr>
          <p:cNvPr id="3" name="Espace réservé du contenu 2"/>
          <p:cNvSpPr>
            <a:spLocks noGrp="1"/>
          </p:cNvSpPr>
          <p:nvPr>
            <p:ph idx="1"/>
          </p:nvPr>
        </p:nvSpPr>
        <p:spPr/>
        <p:txBody>
          <a:bodyPr>
            <a:normAutofit fontScale="92500" lnSpcReduction="10000"/>
          </a:bodyPr>
          <a:lstStyle/>
          <a:p>
            <a:pPr algn="r" rtl="1"/>
            <a:r>
              <a:rPr lang="ar-SA" dirty="0" smtClean="0"/>
              <a:t> يعد السينوبسيس بمثابة خطة عمل توضح عملية </a:t>
            </a:r>
            <a:r>
              <a:rPr lang="ar-SA" dirty="0" err="1" smtClean="0"/>
              <a:t>التركيب </a:t>
            </a:r>
            <a:r>
              <a:rPr lang="ar-SA" dirty="0" smtClean="0"/>
              <a:t>, وهو بدلك لا يختلف عن السيناريو و الذي هو عبارة عن ملخص يبين فيه كل الجوانب التي ستدخل في عملية </a:t>
            </a:r>
            <a:r>
              <a:rPr lang="ar-SA" dirty="0" err="1" smtClean="0"/>
              <a:t>التصوير </a:t>
            </a:r>
            <a:r>
              <a:rPr lang="ar-SA" dirty="0" smtClean="0"/>
              <a:t>, فهو السجل الذي يحتوي على كل اللقطات التي تدخل في تركيب الفيلم مع مراعاة الجانب التقني.</a:t>
            </a:r>
            <a:endParaRPr lang="fr-FR" dirty="0" smtClean="0"/>
          </a:p>
          <a:p>
            <a:pPr algn="r"/>
            <a:r>
              <a:rPr lang="ar-SA" dirty="0" smtClean="0"/>
              <a:t>و من خلال هدا الروبورتاج تناولنا الاسباب التي تولد عنها الحراك الشعبي في الجزائر و نتائجه.</a:t>
            </a:r>
            <a:endParaRPr lang="fr-FR" dirty="0" smtClean="0"/>
          </a:p>
          <a:p>
            <a:pPr algn="r"/>
            <a:r>
              <a:rPr lang="ar-SA" dirty="0" smtClean="0"/>
              <a:t>بحيث توجب علينا اجراء مقابلات مع كل من لديهم صلة بالموضوع و ذلك من اجل خدمة الموضوع و </a:t>
            </a:r>
            <a:r>
              <a:rPr lang="ar-SA" dirty="0" err="1" smtClean="0"/>
              <a:t>اثرائه.</a:t>
            </a:r>
            <a:r>
              <a:rPr lang="ar-SA" dirty="0" smtClean="0"/>
              <a:t>  </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مراحل اعداد الروبورتاج المصور:</a:t>
            </a:r>
            <a:endParaRPr lang="fr-FR" dirty="0"/>
          </a:p>
        </p:txBody>
      </p:sp>
      <p:sp>
        <p:nvSpPr>
          <p:cNvPr id="3" name="Espace réservé du contenu 2"/>
          <p:cNvSpPr>
            <a:spLocks noGrp="1"/>
          </p:cNvSpPr>
          <p:nvPr>
            <p:ph idx="1"/>
          </p:nvPr>
        </p:nvSpPr>
        <p:spPr/>
        <p:txBody>
          <a:bodyPr/>
          <a:lstStyle/>
          <a:p>
            <a:pPr algn="r"/>
            <a:r>
              <a:rPr lang="ar-SA" dirty="0" smtClean="0"/>
              <a:t>و هي ثلاثة مراحل كما يلي:</a:t>
            </a:r>
            <a:endParaRPr lang="fr-FR" dirty="0" smtClean="0"/>
          </a:p>
          <a:p>
            <a:pPr algn="r"/>
            <a:r>
              <a:rPr lang="ar-SA" dirty="0" smtClean="0"/>
              <a:t>1-مرحلة ما قبل التصوير</a:t>
            </a:r>
            <a:endParaRPr lang="fr-FR" dirty="0" smtClean="0"/>
          </a:p>
          <a:p>
            <a:pPr algn="r"/>
            <a:r>
              <a:rPr lang="ar-SA" dirty="0" smtClean="0"/>
              <a:t>بعدما وقع اختيارنا على الموضوع المقترح باشرنا في وضع خطة مبدئية لطريقة سير عملنا.</a:t>
            </a:r>
            <a:endParaRPr lang="fr-FR" dirty="0" smtClean="0"/>
          </a:p>
          <a:p>
            <a:pPr algn="r"/>
            <a:r>
              <a:rPr lang="ar-SA" dirty="0" smtClean="0"/>
              <a:t>و قد كانت اول الخطوات هي تحدي اماكن التصوير و تحديد الاشخاص للقيام بالمقابلة معهم حول موضوع البحث  و اخد بعض المعلومات اللازمة للتوجه للتصوير مباشرة.</a:t>
            </a: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مراحل اعداد الروبورتاج المصور:</a:t>
            </a:r>
            <a:endParaRPr lang="fr-FR" dirty="0"/>
          </a:p>
        </p:txBody>
      </p:sp>
      <p:sp>
        <p:nvSpPr>
          <p:cNvPr id="3" name="Espace réservé du contenu 2"/>
          <p:cNvSpPr>
            <a:spLocks noGrp="1"/>
          </p:cNvSpPr>
          <p:nvPr>
            <p:ph idx="1"/>
          </p:nvPr>
        </p:nvSpPr>
        <p:spPr/>
        <p:txBody>
          <a:bodyPr>
            <a:normAutofit fontScale="77500" lnSpcReduction="20000"/>
          </a:bodyPr>
          <a:lstStyle/>
          <a:p>
            <a:pPr algn="r" rtl="1"/>
            <a:r>
              <a:rPr lang="ar-SA" dirty="0" smtClean="0"/>
              <a:t> 2-مرحلة التصوير:</a:t>
            </a:r>
            <a:endParaRPr lang="fr-FR" dirty="0" smtClean="0"/>
          </a:p>
          <a:p>
            <a:pPr algn="r"/>
            <a:r>
              <a:rPr lang="ar-SA" dirty="0" smtClean="0"/>
              <a:t>تحتاج هده المرحلة الى وسائل التصوير و التسجيل كآلة </a:t>
            </a:r>
            <a:r>
              <a:rPr lang="ar-SA" dirty="0" err="1" smtClean="0"/>
              <a:t>الكاميرا </a:t>
            </a:r>
            <a:r>
              <a:rPr lang="ar-SA" dirty="0" smtClean="0"/>
              <a:t>,الة </a:t>
            </a:r>
            <a:r>
              <a:rPr lang="ar-SA" dirty="0" err="1" smtClean="0"/>
              <a:t>التسجيل </a:t>
            </a:r>
            <a:r>
              <a:rPr lang="ar-SA" dirty="0" smtClean="0"/>
              <a:t>,ضبط </a:t>
            </a:r>
            <a:r>
              <a:rPr lang="ar-SA" dirty="0" err="1" smtClean="0"/>
              <a:t>الصوت...</a:t>
            </a:r>
            <a:r>
              <a:rPr lang="ar-SA" dirty="0" smtClean="0"/>
              <a:t>                                      </a:t>
            </a:r>
            <a:endParaRPr lang="fr-FR" dirty="0" smtClean="0"/>
          </a:p>
          <a:p>
            <a:pPr algn="r"/>
            <a:r>
              <a:rPr lang="ar-SA" dirty="0" smtClean="0"/>
              <a:t>لتصوير كل ما له علاقة بالموضوع و كل ما يمكن ان يساعدنا من صور و تسجيل كل الاستجوابات الهامة التي لها علاقة </a:t>
            </a:r>
            <a:r>
              <a:rPr lang="ar-SA" dirty="0" err="1" smtClean="0"/>
              <a:t>بالموضوع .</a:t>
            </a:r>
            <a:endParaRPr lang="fr-FR" dirty="0" smtClean="0"/>
          </a:p>
          <a:p>
            <a:pPr algn="r"/>
            <a:r>
              <a:rPr lang="ar-SA" dirty="0" smtClean="0"/>
              <a:t>-اولى المشاهد التي تم تصويرها هي المسيرات التي قام بها الطلاب كل ثلاثاء و الجمعات التي خرجوا فيها المواطنين.</a:t>
            </a:r>
            <a:endParaRPr lang="fr-FR" dirty="0" smtClean="0"/>
          </a:p>
          <a:p>
            <a:pPr algn="r"/>
            <a:r>
              <a:rPr lang="ar-SA" dirty="0" smtClean="0"/>
              <a:t>-بعد ذلك انتقلنا الى القيام بمقابلات مع اساتذة ذوي الاختصاص لدراسة لنا الاحداث التي طرأت لها الجزائر خلال فترة </a:t>
            </a:r>
            <a:r>
              <a:rPr lang="ar-SA" dirty="0" err="1" smtClean="0"/>
              <a:t>الحراك...</a:t>
            </a:r>
            <a:endParaRPr lang="fr-FR" dirty="0" smtClean="0"/>
          </a:p>
          <a:p>
            <a:pPr algn="r"/>
            <a:r>
              <a:rPr lang="ar-SA" dirty="0" smtClean="0"/>
              <a:t>و قد تم تقسيم ذلك الى حوالي شهرين تقريبا.</a:t>
            </a:r>
            <a:endParaRPr lang="fr-FR" dirty="0" smtClean="0"/>
          </a:p>
          <a:p>
            <a:pPr algn="r"/>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56</TotalTime>
  <Words>2328</Words>
  <Application>Microsoft Office PowerPoint</Application>
  <PresentationFormat>Affichage à l'écran (4:3)</PresentationFormat>
  <Paragraphs>132</Paragraphs>
  <Slides>28</Slides>
  <Notes>0</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Verve</vt:lpstr>
      <vt:lpstr>روبورتاج مصور لنيل شهادة ماستر تخصص سمعي بصري</vt:lpstr>
      <vt:lpstr>مقدمة: </vt:lpstr>
      <vt:lpstr>مقدمة:</vt:lpstr>
      <vt:lpstr>مقدمة.</vt:lpstr>
      <vt:lpstr>مقدمة</vt:lpstr>
      <vt:lpstr>تمهيد:</vt:lpstr>
      <vt:lpstr> السينوبسيس</vt:lpstr>
      <vt:lpstr>مراحل اعداد الروبورتاج المصور:</vt:lpstr>
      <vt:lpstr>مراحل اعداد الروبورتاج المصور:</vt:lpstr>
      <vt:lpstr>مراحل اعداد الروبورتاج المصور:</vt:lpstr>
      <vt:lpstr>مراحل اعداد الروبورتاج المصور:</vt:lpstr>
      <vt:lpstr>مراحل اعداد الروبورتاج المصور:</vt:lpstr>
      <vt:lpstr>البطاقة التقنية:</vt:lpstr>
      <vt:lpstr>البطاقة التقنية</vt:lpstr>
      <vt:lpstr>جنيريك البداية:</vt:lpstr>
      <vt:lpstr>نص التعليق:</vt:lpstr>
      <vt:lpstr>نص التعليق:</vt:lpstr>
      <vt:lpstr>نص التعليق:</vt:lpstr>
      <vt:lpstr>نص التعليق:</vt:lpstr>
      <vt:lpstr>نص التعليق:</vt:lpstr>
      <vt:lpstr>نص التعليق:</vt:lpstr>
      <vt:lpstr>نص التعليق:</vt:lpstr>
      <vt:lpstr>نص التعليق:</vt:lpstr>
      <vt:lpstr>نص التعليق:</vt:lpstr>
      <vt:lpstr>نص التعليق:</vt:lpstr>
      <vt:lpstr>نص التعليق:</vt:lpstr>
      <vt:lpstr>جنيريك النهاية</vt:lpstr>
      <vt:lpstr>خاتمة: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روبورتاج مصور لنيل شهادة ماستر تخصص سمعي بصري</dc:title>
  <dc:creator>youcef</dc:creator>
  <cp:lastModifiedBy>user</cp:lastModifiedBy>
  <cp:revision>7</cp:revision>
  <dcterms:created xsi:type="dcterms:W3CDTF">2020-07-28T22:33:09Z</dcterms:created>
  <dcterms:modified xsi:type="dcterms:W3CDTF">2020-09-20T10:27:57Z</dcterms:modified>
</cp:coreProperties>
</file>