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Default Extension="doc" ContentType="application/msword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40"/>
  </p:notesMasterIdLst>
  <p:sldIdLst>
    <p:sldId id="290" r:id="rId2"/>
    <p:sldId id="291" r:id="rId3"/>
    <p:sldId id="268" r:id="rId4"/>
    <p:sldId id="257" r:id="rId5"/>
    <p:sldId id="258" r:id="rId6"/>
    <p:sldId id="260" r:id="rId7"/>
    <p:sldId id="298" r:id="rId8"/>
    <p:sldId id="299" r:id="rId9"/>
    <p:sldId id="300" r:id="rId10"/>
    <p:sldId id="296" r:id="rId11"/>
    <p:sldId id="261" r:id="rId12"/>
    <p:sldId id="263" r:id="rId13"/>
    <p:sldId id="262" r:id="rId14"/>
    <p:sldId id="264" r:id="rId15"/>
    <p:sldId id="265" r:id="rId16"/>
    <p:sldId id="266" r:id="rId17"/>
    <p:sldId id="267" r:id="rId18"/>
    <p:sldId id="292" r:id="rId19"/>
    <p:sldId id="293" r:id="rId20"/>
    <p:sldId id="297" r:id="rId21"/>
    <p:sldId id="271" r:id="rId22"/>
    <p:sldId id="294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95" r:id="rId35"/>
    <p:sldId id="285" r:id="rId36"/>
    <p:sldId id="286" r:id="rId37"/>
    <p:sldId id="287" r:id="rId38"/>
    <p:sldId id="288" r:id="rId3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66" d="100"/>
          <a:sy n="66" d="100"/>
        </p:scale>
        <p:origin x="-63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Feuille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plotArea>
      <c:layout/>
      <c:barChart>
        <c:barDir val="col"/>
        <c:grouping val="stacked"/>
        <c:dLbls/>
        <c:overlap val="100"/>
        <c:axId val="142378880"/>
        <c:axId val="142380416"/>
      </c:barChart>
      <c:catAx>
        <c:axId val="142378880"/>
        <c:scaling>
          <c:orientation val="minMax"/>
        </c:scaling>
        <c:axPos val="b"/>
        <c:tickLblPos val="nextTo"/>
        <c:crossAx val="142380416"/>
        <c:crosses val="autoZero"/>
        <c:auto val="1"/>
        <c:lblAlgn val="ctr"/>
        <c:lblOffset val="100"/>
      </c:catAx>
      <c:valAx>
        <c:axId val="142380416"/>
        <c:scaling>
          <c:orientation val="minMax"/>
        </c:scaling>
        <c:axPos val="l"/>
        <c:majorGridlines/>
        <c:numFmt formatCode="General" sourceLinked="1"/>
        <c:tickLblPos val="nextTo"/>
        <c:crossAx val="142378880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fr-FR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0449BF-D385-4787-B0A4-A496C557DAF8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1FEF610-5B0F-4329-BE9A-FE42E3438ADA}">
      <dgm:prSet phldrT="[Texte]"/>
      <dgm:spPr/>
      <dgm:t>
        <a:bodyPr/>
        <a:lstStyle/>
        <a:p>
          <a:r>
            <a:rPr lang="fr-FR" b="1" dirty="0"/>
            <a:t>Conditions normales (n) </a:t>
          </a:r>
          <a:endParaRPr lang="fr-FR" dirty="0"/>
        </a:p>
      </dgm:t>
    </dgm:pt>
    <dgm:pt modelId="{FFD6015C-3503-49A8-B248-2D10896A6E42}" type="parTrans" cxnId="{59C59B54-BB80-4F8B-BD95-D3409C39CFFC}">
      <dgm:prSet/>
      <dgm:spPr/>
      <dgm:t>
        <a:bodyPr/>
        <a:lstStyle/>
        <a:p>
          <a:endParaRPr lang="fr-FR"/>
        </a:p>
      </dgm:t>
    </dgm:pt>
    <dgm:pt modelId="{5FE13884-FE0E-497F-A63C-E4728C537AF8}" type="sibTrans" cxnId="{59C59B54-BB80-4F8B-BD95-D3409C39CFFC}">
      <dgm:prSet/>
      <dgm:spPr/>
      <dgm:t>
        <a:bodyPr/>
        <a:lstStyle/>
        <a:p>
          <a:endParaRPr lang="fr-FR"/>
        </a:p>
      </dgm:t>
    </dgm:pt>
    <dgm:pt modelId="{EC18DA25-597F-41E1-93CB-405CC4A04EFE}">
      <dgm:prSet phldrT="[Texte]"/>
      <dgm:spPr/>
      <dgm:t>
        <a:bodyPr/>
        <a:lstStyle/>
        <a:p>
          <a:r>
            <a:rPr lang="fr-FR" dirty="0"/>
            <a:t>Température = 273.15 K </a:t>
          </a:r>
          <a:r>
            <a:rPr lang="fr-FR" dirty="0" smtClean="0"/>
            <a:t>(0°C</a:t>
          </a:r>
          <a:r>
            <a:rPr lang="fr-FR" dirty="0"/>
            <a:t>)</a:t>
          </a:r>
        </a:p>
      </dgm:t>
    </dgm:pt>
    <dgm:pt modelId="{4EFA084E-DAB6-439B-B86C-7FBA28DDAD49}" type="parTrans" cxnId="{AC5D1F1F-1900-455C-86CD-2A8F3E32AA4F}">
      <dgm:prSet/>
      <dgm:spPr/>
      <dgm:t>
        <a:bodyPr/>
        <a:lstStyle/>
        <a:p>
          <a:endParaRPr lang="fr-FR"/>
        </a:p>
      </dgm:t>
    </dgm:pt>
    <dgm:pt modelId="{221ECADE-4E1C-41D0-8945-BAC7A851FCB6}" type="sibTrans" cxnId="{AC5D1F1F-1900-455C-86CD-2A8F3E32AA4F}">
      <dgm:prSet/>
      <dgm:spPr/>
      <dgm:t>
        <a:bodyPr/>
        <a:lstStyle/>
        <a:p>
          <a:endParaRPr lang="fr-FR"/>
        </a:p>
      </dgm:t>
    </dgm:pt>
    <dgm:pt modelId="{0812D0FE-4AF0-43C7-A6E1-AC531A6E410B}">
      <dgm:prSet phldrT="[Texte]"/>
      <dgm:spPr/>
      <dgm:t>
        <a:bodyPr/>
        <a:lstStyle/>
        <a:p>
          <a:r>
            <a:rPr lang="en-US" dirty="0"/>
            <a:t>Pression = </a:t>
          </a:r>
          <a:r>
            <a:rPr lang="en-US" dirty="0" smtClean="0"/>
            <a:t>1 </a:t>
          </a:r>
          <a:r>
            <a:rPr lang="en-US" dirty="0" err="1" smtClean="0"/>
            <a:t>atm</a:t>
          </a:r>
          <a:endParaRPr lang="fr-FR" dirty="0"/>
        </a:p>
      </dgm:t>
    </dgm:pt>
    <dgm:pt modelId="{8F1AC18C-5048-48F1-AF7E-16485C92BF3F}" type="parTrans" cxnId="{BF1D7B16-0481-4E32-978C-0A6BB237FE32}">
      <dgm:prSet/>
      <dgm:spPr/>
      <dgm:t>
        <a:bodyPr/>
        <a:lstStyle/>
        <a:p>
          <a:endParaRPr lang="fr-FR"/>
        </a:p>
      </dgm:t>
    </dgm:pt>
    <dgm:pt modelId="{9EDCD381-C09F-4872-B3ED-D255BC0C4FCE}" type="sibTrans" cxnId="{BF1D7B16-0481-4E32-978C-0A6BB237FE32}">
      <dgm:prSet/>
      <dgm:spPr/>
      <dgm:t>
        <a:bodyPr/>
        <a:lstStyle/>
        <a:p>
          <a:endParaRPr lang="fr-FR"/>
        </a:p>
      </dgm:t>
    </dgm:pt>
    <dgm:pt modelId="{41372ADE-F088-4D83-BF70-EC94F0D4C9B2}">
      <dgm:prSet phldrT="[Texte]"/>
      <dgm:spPr/>
      <dgm:t>
        <a:bodyPr/>
        <a:lstStyle/>
        <a:p>
          <a:r>
            <a:rPr lang="fr-FR" b="1" dirty="0"/>
            <a:t>Conditions standards (s) </a:t>
          </a:r>
          <a:endParaRPr lang="fr-FR" dirty="0"/>
        </a:p>
      </dgm:t>
    </dgm:pt>
    <dgm:pt modelId="{94059C56-3ADB-48E3-A50F-17670F0A9D6E}" type="parTrans" cxnId="{BFEFF83F-F82F-4CDD-A323-FE6B99860124}">
      <dgm:prSet/>
      <dgm:spPr/>
      <dgm:t>
        <a:bodyPr/>
        <a:lstStyle/>
        <a:p>
          <a:endParaRPr lang="fr-FR"/>
        </a:p>
      </dgm:t>
    </dgm:pt>
    <dgm:pt modelId="{B3464874-8AB5-41DC-AFA8-C4D1C893A6EE}" type="sibTrans" cxnId="{BFEFF83F-F82F-4CDD-A323-FE6B99860124}">
      <dgm:prSet/>
      <dgm:spPr/>
      <dgm:t>
        <a:bodyPr/>
        <a:lstStyle/>
        <a:p>
          <a:endParaRPr lang="fr-FR"/>
        </a:p>
      </dgm:t>
    </dgm:pt>
    <dgm:pt modelId="{03C1C05C-E8FB-4E62-9506-90E0A1E01AAB}">
      <dgm:prSet phldrT="[Texte]"/>
      <dgm:spPr/>
      <dgm:t>
        <a:bodyPr/>
        <a:lstStyle/>
        <a:p>
          <a:r>
            <a:rPr lang="fr-FR" dirty="0"/>
            <a:t>Température = 288.15°K (15°C) </a:t>
          </a:r>
        </a:p>
      </dgm:t>
    </dgm:pt>
    <dgm:pt modelId="{84F49CC2-0643-492C-B360-FD261D18F1A0}" type="parTrans" cxnId="{8EEBF64C-5085-49BB-9F00-7F0E8AD13318}">
      <dgm:prSet/>
      <dgm:spPr/>
      <dgm:t>
        <a:bodyPr/>
        <a:lstStyle/>
        <a:p>
          <a:endParaRPr lang="fr-FR"/>
        </a:p>
      </dgm:t>
    </dgm:pt>
    <dgm:pt modelId="{68AB0D85-3140-4EC6-A5C6-E15971276F55}" type="sibTrans" cxnId="{8EEBF64C-5085-49BB-9F00-7F0E8AD13318}">
      <dgm:prSet/>
      <dgm:spPr/>
      <dgm:t>
        <a:bodyPr/>
        <a:lstStyle/>
        <a:p>
          <a:endParaRPr lang="fr-FR"/>
        </a:p>
      </dgm:t>
    </dgm:pt>
    <dgm:pt modelId="{D7A1ABC8-78B0-4198-B0C5-126FB409CAD1}">
      <dgm:prSet phldrT="[Texte]"/>
      <dgm:spPr/>
      <dgm:t>
        <a:bodyPr/>
        <a:lstStyle/>
        <a:p>
          <a:r>
            <a:rPr lang="fr-FR" dirty="0"/>
            <a:t>Pression = </a:t>
          </a:r>
          <a:r>
            <a:rPr lang="fr-FR" dirty="0" smtClean="0"/>
            <a:t>1 </a:t>
          </a:r>
          <a:r>
            <a:rPr lang="fr-FR" dirty="0" err="1" smtClean="0"/>
            <a:t>atm</a:t>
          </a:r>
          <a:endParaRPr lang="fr-FR" dirty="0"/>
        </a:p>
      </dgm:t>
    </dgm:pt>
    <dgm:pt modelId="{117EE2CB-CDFF-4D5A-8F7A-C6A92A2891A6}" type="parTrans" cxnId="{722CE6E8-A340-48AF-A50E-01382819B511}">
      <dgm:prSet/>
      <dgm:spPr/>
      <dgm:t>
        <a:bodyPr/>
        <a:lstStyle/>
        <a:p>
          <a:endParaRPr lang="fr-FR"/>
        </a:p>
      </dgm:t>
    </dgm:pt>
    <dgm:pt modelId="{B3596E69-38A4-4381-88EF-FD53D70DB04C}" type="sibTrans" cxnId="{722CE6E8-A340-48AF-A50E-01382819B511}">
      <dgm:prSet/>
      <dgm:spPr/>
      <dgm:t>
        <a:bodyPr/>
        <a:lstStyle/>
        <a:p>
          <a:endParaRPr lang="fr-FR"/>
        </a:p>
      </dgm:t>
    </dgm:pt>
    <dgm:pt modelId="{EA6D9AAE-B9BA-408B-8AFD-31FA6874EF99}" type="pres">
      <dgm:prSet presAssocID="{B40449BF-D385-4787-B0A4-A496C557DAF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F493E1CA-7667-44A0-886B-1A3AC3FF3EEE}" type="pres">
      <dgm:prSet presAssocID="{C1FEF610-5B0F-4329-BE9A-FE42E3438ADA}" presName="linNode" presStyleCnt="0"/>
      <dgm:spPr/>
    </dgm:pt>
    <dgm:pt modelId="{2E26CB11-FD2D-49AE-A248-3823A999ACF8}" type="pres">
      <dgm:prSet presAssocID="{C1FEF610-5B0F-4329-BE9A-FE42E3438ADA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40BB4D0-380D-4C35-96FD-7AFF558B6342}" type="pres">
      <dgm:prSet presAssocID="{C1FEF610-5B0F-4329-BE9A-FE42E3438ADA}" presName="childShp" presStyleLbl="bgAccFollowNode1" presStyleIdx="0" presStyleCnt="2" custScaleX="11708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BE4EAAE-CF17-4149-996D-D62EB941CE7D}" type="pres">
      <dgm:prSet presAssocID="{5FE13884-FE0E-497F-A63C-E4728C537AF8}" presName="spacing" presStyleCnt="0"/>
      <dgm:spPr/>
    </dgm:pt>
    <dgm:pt modelId="{DAEB2AA7-E1C4-4C61-98E5-EED9342893DE}" type="pres">
      <dgm:prSet presAssocID="{41372ADE-F088-4D83-BF70-EC94F0D4C9B2}" presName="linNode" presStyleCnt="0"/>
      <dgm:spPr/>
    </dgm:pt>
    <dgm:pt modelId="{1DC82ADA-A56F-43D7-80FF-F18AA138546C}" type="pres">
      <dgm:prSet presAssocID="{41372ADE-F088-4D83-BF70-EC94F0D4C9B2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8E41250-D1B5-47BA-BADE-952BFA43C4A3}" type="pres">
      <dgm:prSet presAssocID="{41372ADE-F088-4D83-BF70-EC94F0D4C9B2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EEBF64C-5085-49BB-9F00-7F0E8AD13318}" srcId="{41372ADE-F088-4D83-BF70-EC94F0D4C9B2}" destId="{03C1C05C-E8FB-4E62-9506-90E0A1E01AAB}" srcOrd="0" destOrd="0" parTransId="{84F49CC2-0643-492C-B360-FD261D18F1A0}" sibTransId="{68AB0D85-3140-4EC6-A5C6-E15971276F55}"/>
    <dgm:cxn modelId="{3A0E4C54-11EE-461C-BF06-9FE8A0FB211E}" type="presOf" srcId="{D7A1ABC8-78B0-4198-B0C5-126FB409CAD1}" destId="{38E41250-D1B5-47BA-BADE-952BFA43C4A3}" srcOrd="0" destOrd="1" presId="urn:microsoft.com/office/officeart/2005/8/layout/vList6"/>
    <dgm:cxn modelId="{722CE6E8-A340-48AF-A50E-01382819B511}" srcId="{41372ADE-F088-4D83-BF70-EC94F0D4C9B2}" destId="{D7A1ABC8-78B0-4198-B0C5-126FB409CAD1}" srcOrd="1" destOrd="0" parTransId="{117EE2CB-CDFF-4D5A-8F7A-C6A92A2891A6}" sibTransId="{B3596E69-38A4-4381-88EF-FD53D70DB04C}"/>
    <dgm:cxn modelId="{131E4223-9BD9-4736-AD08-3BBF92EDFB1E}" type="presOf" srcId="{03C1C05C-E8FB-4E62-9506-90E0A1E01AAB}" destId="{38E41250-D1B5-47BA-BADE-952BFA43C4A3}" srcOrd="0" destOrd="0" presId="urn:microsoft.com/office/officeart/2005/8/layout/vList6"/>
    <dgm:cxn modelId="{59C59B54-BB80-4F8B-BD95-D3409C39CFFC}" srcId="{B40449BF-D385-4787-B0A4-A496C557DAF8}" destId="{C1FEF610-5B0F-4329-BE9A-FE42E3438ADA}" srcOrd="0" destOrd="0" parTransId="{FFD6015C-3503-49A8-B248-2D10896A6E42}" sibTransId="{5FE13884-FE0E-497F-A63C-E4728C537AF8}"/>
    <dgm:cxn modelId="{BF1D7B16-0481-4E32-978C-0A6BB237FE32}" srcId="{C1FEF610-5B0F-4329-BE9A-FE42E3438ADA}" destId="{0812D0FE-4AF0-43C7-A6E1-AC531A6E410B}" srcOrd="1" destOrd="0" parTransId="{8F1AC18C-5048-48F1-AF7E-16485C92BF3F}" sibTransId="{9EDCD381-C09F-4872-B3ED-D255BC0C4FCE}"/>
    <dgm:cxn modelId="{F5BF31B5-9C1E-4E5A-821A-8D1208AB6246}" type="presOf" srcId="{C1FEF610-5B0F-4329-BE9A-FE42E3438ADA}" destId="{2E26CB11-FD2D-49AE-A248-3823A999ACF8}" srcOrd="0" destOrd="0" presId="urn:microsoft.com/office/officeart/2005/8/layout/vList6"/>
    <dgm:cxn modelId="{AC5D1F1F-1900-455C-86CD-2A8F3E32AA4F}" srcId="{C1FEF610-5B0F-4329-BE9A-FE42E3438ADA}" destId="{EC18DA25-597F-41E1-93CB-405CC4A04EFE}" srcOrd="0" destOrd="0" parTransId="{4EFA084E-DAB6-439B-B86C-7FBA28DDAD49}" sibTransId="{221ECADE-4E1C-41D0-8945-BAC7A851FCB6}"/>
    <dgm:cxn modelId="{2F5FD919-F085-4F05-8E9A-D2EAE3E665F6}" type="presOf" srcId="{EC18DA25-597F-41E1-93CB-405CC4A04EFE}" destId="{840BB4D0-380D-4C35-96FD-7AFF558B6342}" srcOrd="0" destOrd="0" presId="urn:microsoft.com/office/officeart/2005/8/layout/vList6"/>
    <dgm:cxn modelId="{3B6DA073-DDE9-4232-9696-D67540540EC3}" type="presOf" srcId="{B40449BF-D385-4787-B0A4-A496C557DAF8}" destId="{EA6D9AAE-B9BA-408B-8AFD-31FA6874EF99}" srcOrd="0" destOrd="0" presId="urn:microsoft.com/office/officeart/2005/8/layout/vList6"/>
    <dgm:cxn modelId="{1AE47866-A601-47FD-94EB-27AD5DC6F383}" type="presOf" srcId="{0812D0FE-4AF0-43C7-A6E1-AC531A6E410B}" destId="{840BB4D0-380D-4C35-96FD-7AFF558B6342}" srcOrd="0" destOrd="1" presId="urn:microsoft.com/office/officeart/2005/8/layout/vList6"/>
    <dgm:cxn modelId="{BFEFF83F-F82F-4CDD-A323-FE6B99860124}" srcId="{B40449BF-D385-4787-B0A4-A496C557DAF8}" destId="{41372ADE-F088-4D83-BF70-EC94F0D4C9B2}" srcOrd="1" destOrd="0" parTransId="{94059C56-3ADB-48E3-A50F-17670F0A9D6E}" sibTransId="{B3464874-8AB5-41DC-AFA8-C4D1C893A6EE}"/>
    <dgm:cxn modelId="{266BA8DB-5B5A-4FCD-828E-6CDAAFC4F779}" type="presOf" srcId="{41372ADE-F088-4D83-BF70-EC94F0D4C9B2}" destId="{1DC82ADA-A56F-43D7-80FF-F18AA138546C}" srcOrd="0" destOrd="0" presId="urn:microsoft.com/office/officeart/2005/8/layout/vList6"/>
    <dgm:cxn modelId="{9FE02E5A-B24C-4C03-91C3-4501AFE9B232}" type="presParOf" srcId="{EA6D9AAE-B9BA-408B-8AFD-31FA6874EF99}" destId="{F493E1CA-7667-44A0-886B-1A3AC3FF3EEE}" srcOrd="0" destOrd="0" presId="urn:microsoft.com/office/officeart/2005/8/layout/vList6"/>
    <dgm:cxn modelId="{C36C714E-EFB2-407B-AB07-DC516FA20377}" type="presParOf" srcId="{F493E1CA-7667-44A0-886B-1A3AC3FF3EEE}" destId="{2E26CB11-FD2D-49AE-A248-3823A999ACF8}" srcOrd="0" destOrd="0" presId="urn:microsoft.com/office/officeart/2005/8/layout/vList6"/>
    <dgm:cxn modelId="{CD1F65C9-9789-4E32-B3B5-DA29A2F0BC03}" type="presParOf" srcId="{F493E1CA-7667-44A0-886B-1A3AC3FF3EEE}" destId="{840BB4D0-380D-4C35-96FD-7AFF558B6342}" srcOrd="1" destOrd="0" presId="urn:microsoft.com/office/officeart/2005/8/layout/vList6"/>
    <dgm:cxn modelId="{FA970E17-00A2-47E9-9EB4-2BD57D869A29}" type="presParOf" srcId="{EA6D9AAE-B9BA-408B-8AFD-31FA6874EF99}" destId="{ABE4EAAE-CF17-4149-996D-D62EB941CE7D}" srcOrd="1" destOrd="0" presId="urn:microsoft.com/office/officeart/2005/8/layout/vList6"/>
    <dgm:cxn modelId="{798BF2B6-7B24-4723-BC7C-D9FFCF27F31F}" type="presParOf" srcId="{EA6D9AAE-B9BA-408B-8AFD-31FA6874EF99}" destId="{DAEB2AA7-E1C4-4C61-98E5-EED9342893DE}" srcOrd="2" destOrd="0" presId="urn:microsoft.com/office/officeart/2005/8/layout/vList6"/>
    <dgm:cxn modelId="{79B49E20-402B-4548-A236-D3752AE44758}" type="presParOf" srcId="{DAEB2AA7-E1C4-4C61-98E5-EED9342893DE}" destId="{1DC82ADA-A56F-43D7-80FF-F18AA138546C}" srcOrd="0" destOrd="0" presId="urn:microsoft.com/office/officeart/2005/8/layout/vList6"/>
    <dgm:cxn modelId="{DCC2E463-9F9C-4F7F-A915-54862FF711F2}" type="presParOf" srcId="{DAEB2AA7-E1C4-4C61-98E5-EED9342893DE}" destId="{38E41250-D1B5-47BA-BADE-952BFA43C4A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40BB4D0-380D-4C35-96FD-7AFF558B6342}">
      <dsp:nvSpPr>
        <dsp:cNvPr id="0" name=""/>
        <dsp:cNvSpPr/>
      </dsp:nvSpPr>
      <dsp:spPr>
        <a:xfrm>
          <a:off x="2986818" y="535"/>
          <a:ext cx="5239193" cy="208969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400" kern="1200" dirty="0"/>
            <a:t>Température = 273.15 K </a:t>
          </a:r>
          <a:r>
            <a:rPr lang="fr-FR" sz="3400" kern="1200" dirty="0" smtClean="0"/>
            <a:t>(0°C</a:t>
          </a:r>
          <a:r>
            <a:rPr lang="fr-FR" sz="3400" kern="1200" dirty="0"/>
            <a:t>)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400" kern="1200" dirty="0"/>
            <a:t>Pression = </a:t>
          </a:r>
          <a:r>
            <a:rPr lang="en-US" sz="3400" kern="1200" dirty="0" smtClean="0"/>
            <a:t>1 </a:t>
          </a:r>
          <a:r>
            <a:rPr lang="en-US" sz="3400" kern="1200" dirty="0" err="1" smtClean="0"/>
            <a:t>atm</a:t>
          </a:r>
          <a:endParaRPr lang="fr-FR" sz="3400" kern="1200" dirty="0"/>
        </a:p>
      </dsp:txBody>
      <dsp:txXfrm>
        <a:off x="2986818" y="535"/>
        <a:ext cx="5239193" cy="2089697"/>
      </dsp:txXfrm>
    </dsp:sp>
    <dsp:sp modelId="{2E26CB11-FD2D-49AE-A248-3823A999ACF8}">
      <dsp:nvSpPr>
        <dsp:cNvPr id="0" name=""/>
        <dsp:cNvSpPr/>
      </dsp:nvSpPr>
      <dsp:spPr>
        <a:xfrm>
          <a:off x="3588" y="535"/>
          <a:ext cx="2983229" cy="20896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600" b="1" kern="1200" dirty="0"/>
            <a:t>Conditions normales (n) </a:t>
          </a:r>
          <a:endParaRPr lang="fr-FR" sz="3600" kern="1200" dirty="0"/>
        </a:p>
      </dsp:txBody>
      <dsp:txXfrm>
        <a:off x="3588" y="535"/>
        <a:ext cx="2983229" cy="2089697"/>
      </dsp:txXfrm>
    </dsp:sp>
    <dsp:sp modelId="{38E41250-D1B5-47BA-BADE-952BFA43C4A3}">
      <dsp:nvSpPr>
        <dsp:cNvPr id="0" name=""/>
        <dsp:cNvSpPr/>
      </dsp:nvSpPr>
      <dsp:spPr>
        <a:xfrm>
          <a:off x="3291839" y="2299203"/>
          <a:ext cx="4937760" cy="208969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400" kern="1200" dirty="0"/>
            <a:t>Température = 288.15°K (15°C) 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400" kern="1200" dirty="0"/>
            <a:t>Pression = </a:t>
          </a:r>
          <a:r>
            <a:rPr lang="fr-FR" sz="3400" kern="1200" dirty="0" smtClean="0"/>
            <a:t>1 </a:t>
          </a:r>
          <a:r>
            <a:rPr lang="fr-FR" sz="3400" kern="1200" dirty="0" err="1" smtClean="0"/>
            <a:t>atm</a:t>
          </a:r>
          <a:endParaRPr lang="fr-FR" sz="3400" kern="1200" dirty="0"/>
        </a:p>
      </dsp:txBody>
      <dsp:txXfrm>
        <a:off x="3291839" y="2299203"/>
        <a:ext cx="4937760" cy="2089697"/>
      </dsp:txXfrm>
    </dsp:sp>
    <dsp:sp modelId="{1DC82ADA-A56F-43D7-80FF-F18AA138546C}">
      <dsp:nvSpPr>
        <dsp:cNvPr id="0" name=""/>
        <dsp:cNvSpPr/>
      </dsp:nvSpPr>
      <dsp:spPr>
        <a:xfrm>
          <a:off x="0" y="2299203"/>
          <a:ext cx="3291839" cy="20896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600" b="1" kern="1200" dirty="0"/>
            <a:t>Conditions standards (s) </a:t>
          </a:r>
          <a:endParaRPr lang="fr-FR" sz="3600" kern="1200" dirty="0"/>
        </a:p>
      </dsp:txBody>
      <dsp:txXfrm>
        <a:off x="0" y="2299203"/>
        <a:ext cx="3291839" cy="20896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0.94896</cdr:x>
      <cdr:y>0.97505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xmlns="" id="{7A569105-952C-D62F-9BC3-B74A1CB86732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7809562" cy="4279918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48D7B-D2A2-4215-B585-AAF2767D6821}" type="datetimeFigureOut">
              <a:rPr lang="fr-FR" smtClean="0"/>
              <a:pPr/>
              <a:t>24/06/2023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EA110D-1CE5-4F0A-807B-B4C6EAEB6DA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089-5F7A-483C-BA23-89B333EE0B9A}" type="datetime1">
              <a:rPr lang="en-US" smtClean="0"/>
              <a:pPr/>
              <a:t>6/24/2023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8E12F-E1FF-41C6-9230-AD999235B5A4}" type="datetime1">
              <a:rPr lang="en-US" smtClean="0"/>
              <a:pPr/>
              <a:t>6/24/2023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A63F1-7224-412F-BD83-B457D18B0A5F}" type="datetime1">
              <a:rPr lang="en-US" smtClean="0"/>
              <a:pPr/>
              <a:t>6/24/2023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E9D52-BF8F-4304-9E42-52FF8D681F17}" type="datetime1">
              <a:rPr lang="en-US" smtClean="0"/>
              <a:pPr/>
              <a:t>6/24/2023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410"/>
              </a:lnSpc>
            </a:pPr>
            <a:r>
              <a:rPr dirty="0"/>
              <a:t>-</a:t>
            </a:r>
            <a:r>
              <a:rPr spc="-35" dirty="0"/>
              <a:t> </a:t>
            </a:r>
            <a:fld id="{81D60167-4931-47E6-BA6A-407CBD079E47}" type="slidenum">
              <a:rPr dirty="0"/>
              <a:pPr marL="12700">
                <a:lnSpc>
                  <a:spcPts val="1410"/>
                </a:lnSpc>
              </a:pPr>
              <a:t>‹N°›</a:t>
            </a:fld>
            <a:r>
              <a:rPr spc="-30" dirty="0"/>
              <a:t> </a:t>
            </a:r>
            <a:r>
              <a:rPr dirty="0"/>
              <a:t>-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E86B8-6869-4E16-9EA6-2DBF24246E85}" type="datetime1">
              <a:rPr lang="en-US" smtClean="0"/>
              <a:pPr/>
              <a:t>6/24/2023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01DEE-602E-473F-A7CB-84EB7C3A0B69}" type="datetime1">
              <a:rPr lang="en-US" smtClean="0"/>
              <a:pPr/>
              <a:t>6/24/2023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BD826-A148-4B6D-8E5B-D4FFD520CC1C}" type="datetime1">
              <a:rPr lang="en-US" smtClean="0"/>
              <a:pPr/>
              <a:t>6/24/2023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9BD99-4784-4F79-966A-09A1F037AAA9}" type="datetime1">
              <a:rPr lang="en-US" smtClean="0"/>
              <a:pPr/>
              <a:t>6/24/2023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AEC2-8D65-4B1F-AC3A-96936FB8EBCA}" type="datetime1">
              <a:rPr lang="en-US" smtClean="0"/>
              <a:pPr/>
              <a:t>6/24/2023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DBBC8-7BA6-47B5-AFBB-CBB2626029EE}" type="datetime1">
              <a:rPr lang="en-US" smtClean="0"/>
              <a:pPr/>
              <a:t>6/24/2023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614B-B4FF-4279-8FE7-0074346A8EBF}" type="datetime1">
              <a:rPr lang="en-US" smtClean="0"/>
              <a:pPr/>
              <a:t>6/24/2023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0F8C-D661-46ED-B165-6ACBA74F0566}" type="datetime1">
              <a:rPr lang="en-US" smtClean="0"/>
              <a:pPr/>
              <a:t>6/24/2023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D3B086A-EF23-4ADA-9EC5-8F20AF1E9FB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72CBE6-0AA2-4F92-B6FE-0FE0CAA6A0C1}" type="datetime1">
              <a:rPr lang="en-US" smtClean="0"/>
              <a:pPr/>
              <a:t>6/24/2023</a:t>
            </a:fld>
            <a:endParaRPr lang="fr-FR" dirty="0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D3B086A-EF23-4ADA-9EC5-8F20AF1E9FBE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_Microsoft_Office_Word_97_-_2003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_Microsoft_Office_Word_97_-_2003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512" y="451382"/>
            <a:ext cx="1172078" cy="1177418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852634" y="391833"/>
            <a:ext cx="1172078" cy="1020943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-35655" y="0"/>
            <a:ext cx="9144000" cy="30737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2000" b="1" dirty="0"/>
              <a:t>Ministère de l’Enseignement Supérieur et de la Recherche Scientifique</a:t>
            </a:r>
          </a:p>
          <a:p>
            <a:pPr algn="ctr">
              <a:lnSpc>
                <a:spcPct val="150000"/>
              </a:lnSpc>
            </a:pPr>
            <a:r>
              <a:rPr lang="fr-FR" sz="2000" b="1" dirty="0"/>
              <a:t>Université </a:t>
            </a:r>
            <a:r>
              <a:rPr lang="fr-FR" b="1" dirty="0"/>
              <a:t>Abdel Hamid Ibn Badis – Mostaganem</a:t>
            </a:r>
          </a:p>
          <a:p>
            <a:pPr algn="ctr">
              <a:lnSpc>
                <a:spcPct val="150000"/>
              </a:lnSpc>
            </a:pPr>
            <a:r>
              <a:rPr lang="fr-FR" b="1" dirty="0"/>
              <a:t>Faculté des Sciences et de la Technologie </a:t>
            </a:r>
          </a:p>
          <a:p>
            <a:pPr algn="ctr">
              <a:lnSpc>
                <a:spcPct val="150000"/>
              </a:lnSpc>
            </a:pPr>
            <a:r>
              <a:rPr lang="fr-FR" b="1" dirty="0"/>
              <a:t>Département de Génie des Procédés </a:t>
            </a:r>
          </a:p>
          <a:p>
            <a:pPr algn="ctr"/>
            <a:endParaRPr lang="fr-FR" b="1" dirty="0"/>
          </a:p>
          <a:p>
            <a:pPr marR="5080" algn="ctr">
              <a:lnSpc>
                <a:spcPct val="123300"/>
              </a:lnSpc>
              <a:spcBef>
                <a:spcPts val="100"/>
              </a:spcBef>
            </a:pPr>
            <a:r>
              <a:rPr lang="fr-FR" b="1" dirty="0">
                <a:latin typeface="Times New Roman"/>
                <a:cs typeface="Times New Roman"/>
              </a:rPr>
              <a:t>PROJET DE </a:t>
            </a:r>
            <a:r>
              <a:rPr lang="fr-FR" b="1" spc="-5" dirty="0">
                <a:latin typeface="Times New Roman"/>
                <a:cs typeface="Times New Roman"/>
              </a:rPr>
              <a:t>FIN</a:t>
            </a:r>
            <a:r>
              <a:rPr lang="fr-FR" b="1" spc="-20" dirty="0">
                <a:latin typeface="Times New Roman"/>
                <a:cs typeface="Times New Roman"/>
              </a:rPr>
              <a:t> </a:t>
            </a:r>
            <a:r>
              <a:rPr lang="fr-FR" b="1" spc="-5" dirty="0">
                <a:latin typeface="Times New Roman"/>
                <a:cs typeface="Times New Roman"/>
              </a:rPr>
              <a:t>D’ÉTUDES </a:t>
            </a:r>
            <a:r>
              <a:rPr lang="fr-FR" b="1" spc="-434" dirty="0">
                <a:latin typeface="Times New Roman"/>
                <a:cs typeface="Times New Roman"/>
              </a:rPr>
              <a:t> </a:t>
            </a:r>
            <a:r>
              <a:rPr lang="fr-FR" b="1" spc="-5" dirty="0">
                <a:latin typeface="Times New Roman"/>
                <a:cs typeface="Times New Roman"/>
              </a:rPr>
              <a:t>DE MASTER</a:t>
            </a:r>
            <a:r>
              <a:rPr lang="fr-FR" b="1" spc="-10" dirty="0">
                <a:latin typeface="Times New Roman"/>
                <a:cs typeface="Times New Roman"/>
              </a:rPr>
              <a:t> </a:t>
            </a:r>
            <a:r>
              <a:rPr lang="fr-FR" b="1" spc="-5" dirty="0">
                <a:latin typeface="Times New Roman"/>
                <a:cs typeface="Times New Roman"/>
              </a:rPr>
              <a:t>ACADÉMIQUE</a:t>
            </a:r>
          </a:p>
          <a:p>
            <a:pPr marR="5080" algn="ctr">
              <a:lnSpc>
                <a:spcPct val="123300"/>
              </a:lnSpc>
              <a:spcBef>
                <a:spcPts val="100"/>
              </a:spcBef>
            </a:pPr>
            <a:r>
              <a:rPr lang="fr-FR" b="1" spc="-5" dirty="0">
                <a:latin typeface="Times New Roman"/>
                <a:cs typeface="Times New Roman"/>
              </a:rPr>
              <a:t>Filière : Génie</a:t>
            </a:r>
            <a:r>
              <a:rPr lang="fr-FR" b="1" spc="390" dirty="0">
                <a:latin typeface="Times New Roman"/>
                <a:cs typeface="Times New Roman"/>
              </a:rPr>
              <a:t> </a:t>
            </a:r>
            <a:r>
              <a:rPr lang="fr-FR" b="1" spc="-5" dirty="0">
                <a:latin typeface="Times New Roman"/>
                <a:cs typeface="Times New Roman"/>
              </a:rPr>
              <a:t>des</a:t>
            </a:r>
            <a:r>
              <a:rPr lang="fr-FR" b="1" spc="390" dirty="0">
                <a:latin typeface="Times New Roman"/>
                <a:cs typeface="Times New Roman"/>
              </a:rPr>
              <a:t> </a:t>
            </a:r>
            <a:r>
              <a:rPr lang="fr-FR" b="1" spc="-5" dirty="0">
                <a:latin typeface="Times New Roman"/>
                <a:cs typeface="Times New Roman"/>
              </a:rPr>
              <a:t>Procédés </a:t>
            </a:r>
          </a:p>
          <a:p>
            <a:pPr marR="5080" algn="ctr">
              <a:lnSpc>
                <a:spcPct val="123300"/>
              </a:lnSpc>
              <a:spcBef>
                <a:spcPts val="100"/>
              </a:spcBef>
            </a:pPr>
            <a:r>
              <a:rPr lang="fr-FR" b="1" spc="-5" dirty="0">
                <a:latin typeface="Times New Roman"/>
                <a:cs typeface="Times New Roman"/>
              </a:rPr>
              <a:t>Options : Industries Pétrochimiques</a:t>
            </a:r>
            <a:r>
              <a:rPr lang="fr-FR" sz="1200" b="1" spc="-5" dirty="0">
                <a:latin typeface="Times New Roman"/>
                <a:cs typeface="Times New Roman"/>
              </a:rPr>
              <a:t> </a:t>
            </a:r>
            <a:endParaRPr lang="fr-FR" sz="12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11560" y="3318857"/>
            <a:ext cx="8413152" cy="1101392"/>
          </a:xfrm>
          <a:prstGeom prst="rect">
            <a:avLst/>
          </a:prstGeom>
          <a:ln w="6096">
            <a:noFill/>
          </a:ln>
        </p:spPr>
        <p:txBody>
          <a:bodyPr vert="horz" wrap="square" lIns="0" tIns="59055" rIns="0" bIns="0" rtlCol="0">
            <a:spAutoFit/>
          </a:bodyPr>
          <a:lstStyle/>
          <a:p>
            <a:pPr marR="946150" algn="ctr">
              <a:lnSpc>
                <a:spcPct val="126899"/>
              </a:lnSpc>
              <a:spcBef>
                <a:spcPts val="465"/>
              </a:spcBef>
            </a:pPr>
            <a:r>
              <a:rPr sz="2800" b="1" spc="-5" dirty="0">
                <a:latin typeface="Times New Roman"/>
                <a:cs typeface="Times New Roman"/>
              </a:rPr>
              <a:t>Optimisation</a:t>
            </a:r>
            <a:r>
              <a:rPr sz="2800" b="1" spc="10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du</a:t>
            </a:r>
            <a:r>
              <a:rPr sz="2800" b="1" spc="1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Régime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de</a:t>
            </a:r>
            <a:r>
              <a:rPr lang="fr-FR" sz="2800" b="1" spc="-5" dirty="0">
                <a:latin typeface="Times New Roman"/>
                <a:cs typeface="Times New Roman"/>
              </a:rPr>
              <a:t> Fonctionnement</a:t>
            </a:r>
            <a:r>
              <a:rPr sz="2800" b="1" spc="-5" dirty="0">
                <a:latin typeface="Times New Roman"/>
                <a:cs typeface="Times New Roman"/>
              </a:rPr>
              <a:t> </a:t>
            </a:r>
            <a:r>
              <a:rPr sz="2800" b="1" spc="-38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d’un</a:t>
            </a:r>
            <a:r>
              <a:rPr lang="fr-FR" sz="2800" b="1" spc="-5" dirty="0">
                <a:latin typeface="Times New Roman"/>
                <a:cs typeface="Times New Roman"/>
              </a:rPr>
              <a:t> G</a:t>
            </a:r>
            <a:r>
              <a:rPr sz="2800" b="1" spc="-5" dirty="0" err="1">
                <a:latin typeface="Times New Roman"/>
                <a:cs typeface="Times New Roman"/>
              </a:rPr>
              <a:t>azoduc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2525" y="5157192"/>
            <a:ext cx="4269475" cy="961802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z="1600" spc="-5" dirty="0">
                <a:latin typeface="Times New Roman"/>
                <a:cs typeface="Times New Roman"/>
              </a:rPr>
              <a:t>Présenté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par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:</a:t>
            </a:r>
          </a:p>
          <a:p>
            <a:pPr marL="464820" indent="-226060">
              <a:lnSpc>
                <a:spcPct val="100000"/>
              </a:lnSpc>
              <a:spcBef>
                <a:spcPts val="540"/>
              </a:spcBef>
              <a:buAutoNum type="arabicPlain"/>
              <a:tabLst>
                <a:tab pos="465455" algn="l"/>
              </a:tabLst>
            </a:pPr>
            <a:r>
              <a:rPr sz="1600" spc="-5" dirty="0">
                <a:latin typeface="Times New Roman"/>
                <a:cs typeface="Times New Roman"/>
              </a:rPr>
              <a:t>DJELLOUL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Mohamed </a:t>
            </a:r>
            <a:r>
              <a:rPr sz="1600" dirty="0">
                <a:latin typeface="Times New Roman"/>
                <a:cs typeface="Times New Roman"/>
              </a:rPr>
              <a:t>Zoubir</a:t>
            </a:r>
          </a:p>
          <a:p>
            <a:pPr marL="464820" indent="-226060">
              <a:lnSpc>
                <a:spcPct val="100000"/>
              </a:lnSpc>
              <a:spcBef>
                <a:spcPts val="620"/>
              </a:spcBef>
              <a:buAutoNum type="arabicPlain"/>
              <a:tabLst>
                <a:tab pos="465455" algn="l"/>
              </a:tabLst>
            </a:pPr>
            <a:r>
              <a:rPr sz="1600" spc="-5" dirty="0">
                <a:latin typeface="Times New Roman"/>
                <a:cs typeface="Times New Roman"/>
              </a:rPr>
              <a:t>MESKINE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Mohamed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" dirty="0" err="1">
                <a:latin typeface="Times New Roman"/>
                <a:cs typeface="Times New Roman"/>
              </a:rPr>
              <a:t>Bensallah</a:t>
            </a:r>
            <a:r>
              <a:rPr sz="1600" spc="-5" dirty="0">
                <a:latin typeface="Times New Roman"/>
                <a:cs typeface="Times New Roman"/>
              </a:rPr>
              <a:t>.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xmlns="" id="{7F192C12-7AD5-18C4-8524-754F0605FCE4}"/>
              </a:ext>
            </a:extLst>
          </p:cNvPr>
          <p:cNvSpPr txBox="1"/>
          <p:nvPr/>
        </p:nvSpPr>
        <p:spPr>
          <a:xfrm>
            <a:off x="5186028" y="6281501"/>
            <a:ext cx="3988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Année universitaire : 2022 - 2023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10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6598" y="332656"/>
            <a:ext cx="8507288" cy="767815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Stations de compression et turbines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6598" y="1412776"/>
            <a:ext cx="8724236" cy="5112568"/>
          </a:xfrm>
        </p:spPr>
        <p:txBody>
          <a:bodyPr>
            <a:normAutofit fontScale="85000" lnSpcReduction="10000"/>
          </a:bodyPr>
          <a:lstStyle/>
          <a:p>
            <a:r>
              <a:rPr lang="fr-FR" dirty="0"/>
              <a:t>Les stations de compression permettent de redonner de la pression au gaz naturel afin que celui-ci soit transporté sur de grandes distances et dispose d’une pression suffisante pour être livré aux points de cession (réseaux de distribution et industriels). </a:t>
            </a:r>
          </a:p>
          <a:p>
            <a:pPr>
              <a:buNone/>
            </a:pPr>
            <a:endParaRPr lang="fr-FR" dirty="0"/>
          </a:p>
          <a:p>
            <a:r>
              <a:rPr lang="fr-FR" b="1" dirty="0"/>
              <a:t>Une station de compression est constituée principalement de :</a:t>
            </a:r>
          </a:p>
          <a:p>
            <a:pPr lvl="0">
              <a:buNone/>
            </a:pPr>
            <a:r>
              <a:rPr lang="fr-FR" dirty="0" smtClean="0"/>
              <a:t>- Plusieurs </a:t>
            </a:r>
            <a:r>
              <a:rPr lang="fr-FR" dirty="0"/>
              <a:t>turbocompresseurs (un compresseur entrainé par une turbine à gaz) ;</a:t>
            </a:r>
          </a:p>
          <a:p>
            <a:pPr lvl="0">
              <a:buNone/>
            </a:pPr>
            <a:r>
              <a:rPr lang="fr-FR" dirty="0" smtClean="0"/>
              <a:t>- Des </a:t>
            </a:r>
            <a:r>
              <a:rPr lang="fr-FR" dirty="0"/>
              <a:t>aéroréfrigérateurs ;</a:t>
            </a:r>
          </a:p>
          <a:p>
            <a:pPr lvl="0">
              <a:buNone/>
            </a:pPr>
            <a:r>
              <a:rPr lang="fr-FR" dirty="0" smtClean="0"/>
              <a:t>- Des turbogénérateurs</a:t>
            </a:r>
            <a:r>
              <a:rPr lang="fr-FR" dirty="0"/>
              <a:t> ;</a:t>
            </a:r>
          </a:p>
          <a:p>
            <a:pPr lvl="0">
              <a:buNone/>
            </a:pPr>
            <a:r>
              <a:rPr lang="fr-FR" dirty="0" smtClean="0"/>
              <a:t>- Un </a:t>
            </a:r>
            <a:r>
              <a:rPr lang="fr-FR" dirty="0"/>
              <a:t>bâtiment de contrôle ;</a:t>
            </a:r>
          </a:p>
          <a:p>
            <a:pPr lvl="0">
              <a:buNone/>
            </a:pPr>
            <a:r>
              <a:rPr lang="fr-FR" dirty="0" smtClean="0"/>
              <a:t>- Un </a:t>
            </a:r>
            <a:r>
              <a:rPr lang="fr-FR" dirty="0"/>
              <a:t>bâtiment de service et de logistique ;</a:t>
            </a:r>
          </a:p>
          <a:p>
            <a:pPr lvl="0">
              <a:buNone/>
            </a:pPr>
            <a:r>
              <a:rPr lang="fr-FR" dirty="0" smtClean="0"/>
              <a:t>- Une </a:t>
            </a:r>
            <a:r>
              <a:rPr lang="fr-FR" dirty="0"/>
              <a:t>base de vie ;</a:t>
            </a:r>
          </a:p>
          <a:p>
            <a:pPr lvl="0">
              <a:buNone/>
            </a:pPr>
            <a:r>
              <a:rPr lang="fr-FR" dirty="0" smtClean="0"/>
              <a:t>- Un </a:t>
            </a:r>
            <a:r>
              <a:rPr lang="fr-FR" dirty="0"/>
              <a:t>bac d’eau et une pompe d’incendie .</a:t>
            </a:r>
          </a:p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03D7A1DB-8EEA-01BD-BDFA-B98E07677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15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2115" y="172228"/>
            <a:ext cx="8229600" cy="722344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Compresseurs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5127848"/>
          </a:xfrm>
        </p:spPr>
        <p:txBody>
          <a:bodyPr>
            <a:normAutofit/>
          </a:bodyPr>
          <a:lstStyle/>
          <a:p>
            <a:r>
              <a:rPr lang="fr-FR" dirty="0"/>
              <a:t>Il existe deux types de compresseurs :</a:t>
            </a:r>
          </a:p>
          <a:p>
            <a:pPr lvl="0">
              <a:buNone/>
            </a:pPr>
            <a:r>
              <a:rPr lang="fr-FR" dirty="0" smtClean="0"/>
              <a:t>- Compresseurs </a:t>
            </a:r>
            <a:r>
              <a:rPr lang="fr-FR" dirty="0"/>
              <a:t>à piston ;</a:t>
            </a:r>
          </a:p>
          <a:p>
            <a:pPr lvl="0">
              <a:buNone/>
            </a:pPr>
            <a:r>
              <a:rPr lang="fr-FR" dirty="0" smtClean="0"/>
              <a:t>- Compresseurs </a:t>
            </a:r>
            <a:r>
              <a:rPr lang="fr-FR" dirty="0"/>
              <a:t>centrifuges.</a:t>
            </a:r>
          </a:p>
          <a:p>
            <a:pPr>
              <a:buNone/>
            </a:pPr>
            <a:r>
              <a:rPr lang="fr-FR" dirty="0"/>
              <a:t>Dans notre travail, on n’utilise </a:t>
            </a:r>
            <a:r>
              <a:rPr lang="fr-FR" dirty="0" smtClean="0"/>
              <a:t>les </a:t>
            </a:r>
            <a:r>
              <a:rPr lang="fr-FR" dirty="0"/>
              <a:t>compresseurs </a:t>
            </a:r>
            <a:r>
              <a:rPr lang="fr-FR" dirty="0" smtClean="0"/>
              <a:t>centrifuges.</a:t>
            </a:r>
            <a:endParaRPr lang="fr-FR" dirty="0"/>
          </a:p>
          <a:p>
            <a:r>
              <a:rPr lang="fr-FR" b="1" dirty="0" smtClean="0"/>
              <a:t>Trois </a:t>
            </a:r>
            <a:r>
              <a:rPr lang="fr-FR" b="1" dirty="0"/>
              <a:t>paramètres </a:t>
            </a:r>
            <a:r>
              <a:rPr lang="fr-FR" b="1" dirty="0" smtClean="0"/>
              <a:t>essentielles permettent </a:t>
            </a:r>
            <a:r>
              <a:rPr lang="fr-FR" b="1" dirty="0"/>
              <a:t>le choix des compresseurs </a:t>
            </a:r>
            <a:r>
              <a:rPr lang="fr-FR" b="1" dirty="0" smtClean="0"/>
              <a:t>:</a:t>
            </a:r>
            <a:endParaRPr lang="fr-FR" b="1" dirty="0"/>
          </a:p>
          <a:p>
            <a:pPr lvl="0">
              <a:buNone/>
            </a:pPr>
            <a:r>
              <a:rPr lang="fr-FR" dirty="0" smtClean="0"/>
              <a:t>- </a:t>
            </a:r>
            <a:r>
              <a:rPr lang="fr-FR" dirty="0" smtClean="0"/>
              <a:t>Le </a:t>
            </a:r>
            <a:r>
              <a:rPr lang="fr-FR" dirty="0"/>
              <a:t>débit du gaz à comprimer ;</a:t>
            </a:r>
          </a:p>
          <a:p>
            <a:pPr lvl="0">
              <a:buNone/>
            </a:pPr>
            <a:r>
              <a:rPr lang="fr-FR" dirty="0" smtClean="0"/>
              <a:t>- La </a:t>
            </a:r>
            <a:r>
              <a:rPr lang="fr-FR" dirty="0"/>
              <a:t>pression de refoulement ;</a:t>
            </a:r>
          </a:p>
          <a:p>
            <a:pPr lvl="0">
              <a:buNone/>
            </a:pPr>
            <a:r>
              <a:rPr lang="fr-FR" dirty="0" smtClean="0"/>
              <a:t>- Le </a:t>
            </a:r>
            <a:r>
              <a:rPr lang="fr-FR" dirty="0"/>
              <a:t>taux de compression.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E883BA3F-4FD8-D34D-66C6-610EEF8DB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16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172228"/>
            <a:ext cx="8229600" cy="722344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Turbines à gaz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340768"/>
            <a:ext cx="8589640" cy="4983832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Une turbine à gaz est une machine tournante thermodynamique appartenant à la famille des moteurs à combustion interne dont le rôle est de produire :</a:t>
            </a:r>
          </a:p>
          <a:p>
            <a:pPr lvl="0">
              <a:lnSpc>
                <a:spcPct val="150000"/>
              </a:lnSpc>
              <a:buNone/>
            </a:pPr>
            <a:r>
              <a:rPr lang="fr-FR" dirty="0" smtClean="0"/>
              <a:t>- Soit </a:t>
            </a:r>
            <a:r>
              <a:rPr lang="fr-FR" dirty="0"/>
              <a:t>de l’énergie mécanique par l’entrainement en rotation d’un arbre lui-même couplé à une machine industrielle ou à une hélice ;</a:t>
            </a:r>
          </a:p>
          <a:p>
            <a:pPr lvl="0">
              <a:lnSpc>
                <a:spcPct val="150000"/>
              </a:lnSpc>
              <a:buNone/>
            </a:pPr>
            <a:r>
              <a:rPr lang="fr-FR" dirty="0" smtClean="0"/>
              <a:t>- Ou </a:t>
            </a:r>
            <a:r>
              <a:rPr lang="fr-FR" dirty="0"/>
              <a:t>bien de l’énergie cinétique par détente des gaz en sortie de turbine dans une tuyère.</a:t>
            </a:r>
          </a:p>
          <a:p>
            <a:pPr>
              <a:lnSpc>
                <a:spcPct val="150000"/>
              </a:lnSpc>
            </a:pPr>
            <a:endParaRPr lang="fr-FR" dirty="0"/>
          </a:p>
          <a:p>
            <a:pPr>
              <a:lnSpc>
                <a:spcPct val="150000"/>
              </a:lnSpc>
            </a:pP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3865E28B-E29D-60DD-BDDA-8088DEF5D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17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xmlns="" id="{E4517A55-48F8-828B-965E-6507ABEA32B5}"/>
              </a:ext>
            </a:extLst>
          </p:cNvPr>
          <p:cNvSpPr txBox="1"/>
          <p:nvPr/>
        </p:nvSpPr>
        <p:spPr>
          <a:xfrm>
            <a:off x="0" y="26621"/>
            <a:ext cx="91440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Formulation mathématique du système de transport par canalisation et Applications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46D70217-CC67-4007-3135-A7FC58351411}"/>
              </a:ext>
            </a:extLst>
          </p:cNvPr>
          <p:cNvSpPr txBox="1"/>
          <p:nvPr/>
        </p:nvSpPr>
        <p:spPr>
          <a:xfrm>
            <a:off x="251520" y="1052736"/>
            <a:ext cx="828092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1- Détermination de la consommation de gaz combustible.</a:t>
            </a:r>
          </a:p>
          <a:p>
            <a:pPr>
              <a:lnSpc>
                <a:spcPct val="200000"/>
              </a:lnSpc>
            </a:pPr>
            <a:r>
              <a:rPr lang="fr-FR" sz="2800" dirty="0"/>
              <a:t>2- Modélisation des caractéristiques de fonctionnement d’un compresseur centrifuge.</a:t>
            </a:r>
          </a:p>
          <a:p>
            <a:pPr>
              <a:lnSpc>
                <a:spcPct val="200000"/>
              </a:lnSpc>
            </a:pPr>
            <a:r>
              <a:rPr lang="fr-FR" sz="2800" dirty="0"/>
              <a:t>3- optimisation d’un tronçon du gazoduc </a:t>
            </a:r>
            <a:r>
              <a:rPr lang="fr-FR" sz="2800" dirty="0" err="1"/>
              <a:t>Hassi-R’mel</a:t>
            </a:r>
            <a:r>
              <a:rPr lang="fr-FR" sz="2800" dirty="0"/>
              <a:t> -Arzew  </a:t>
            </a:r>
          </a:p>
          <a:p>
            <a:pPr>
              <a:lnSpc>
                <a:spcPct val="200000"/>
              </a:lnSpc>
            </a:pPr>
            <a:endParaRPr lang="fr-FR" sz="2400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xmlns="" id="{2D05A9B0-C2B0-9086-B7F7-8093B428E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62245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xmlns="" id="{E4517A55-48F8-828B-965E-6507ABEA32B5}"/>
              </a:ext>
            </a:extLst>
          </p:cNvPr>
          <p:cNvSpPr txBox="1"/>
          <p:nvPr/>
        </p:nvSpPr>
        <p:spPr>
          <a:xfrm>
            <a:off x="0" y="26621"/>
            <a:ext cx="91440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Formulation mathématique du système de transport par canalisation et Applications</a:t>
            </a:r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xmlns="" id="{657E4B73-CF70-5816-A33F-9CEA364F2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/>
          <a:lstStyle/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algn="ctr">
              <a:buNone/>
            </a:pPr>
            <a:r>
              <a:rPr lang="fr-FR" dirty="0" smtClean="0"/>
              <a:t>Détermination </a:t>
            </a:r>
            <a:r>
              <a:rPr lang="fr-FR" dirty="0"/>
              <a:t>de consommation de gaz               combustible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xmlns="" id="{2295D86D-E480-5E00-73AC-9CFEAA777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63980"/>
            <a:ext cx="8229600" cy="1143000"/>
          </a:xfrm>
        </p:spPr>
        <p:txBody>
          <a:bodyPr/>
          <a:lstStyle/>
          <a:p>
            <a:pPr algn="ctr"/>
            <a:r>
              <a:rPr lang="fr-FR" dirty="0"/>
              <a:t>Application I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4088B43F-5D77-D341-15EE-967DAC571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56359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8D1E534A-D35C-30A1-AF4B-F3B39348460A}"/>
              </a:ext>
            </a:extLst>
          </p:cNvPr>
          <p:cNvSpPr txBox="1"/>
          <p:nvPr/>
        </p:nvSpPr>
        <p:spPr>
          <a:xfrm>
            <a:off x="1763688" y="90547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Plan de la présentation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7870D639-C220-371F-4F75-814C73BEAC88}"/>
              </a:ext>
            </a:extLst>
          </p:cNvPr>
          <p:cNvSpPr txBox="1"/>
          <p:nvPr/>
        </p:nvSpPr>
        <p:spPr>
          <a:xfrm>
            <a:off x="323528" y="980728"/>
            <a:ext cx="8496944" cy="5122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fr-FR" sz="2000" dirty="0"/>
              <a:t>Introduction Générale.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fr-FR" sz="2000" dirty="0"/>
              <a:t>Notions générales sur les systèmes de transport du gaz naturel par canalisation.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fr-FR" sz="2000" dirty="0"/>
              <a:t>Formulation mathématique du système de transport par canalisation et applications :</a:t>
            </a:r>
          </a:p>
          <a:p>
            <a:pPr marL="1800225" indent="-53816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000" dirty="0"/>
              <a:t>Détermination de la consommation du gaz combustible.</a:t>
            </a:r>
          </a:p>
          <a:p>
            <a:pPr marL="1800225" indent="-53816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000" dirty="0"/>
              <a:t>	Modélisation des caractéristiques de fonctionnement d’un compresseur centrifuge.</a:t>
            </a:r>
          </a:p>
          <a:p>
            <a:pPr marL="1800225" indent="-53816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000" dirty="0"/>
              <a:t>Optimisation d’un tronçon du gazoduc Hassi-</a:t>
            </a:r>
            <a:r>
              <a:rPr lang="fr-FR" sz="2000" dirty="0" err="1"/>
              <a:t>Rmel</a:t>
            </a:r>
            <a:r>
              <a:rPr lang="fr-FR" sz="2000" dirty="0"/>
              <a:t>--Arzew.</a:t>
            </a:r>
          </a:p>
          <a:p>
            <a:pPr>
              <a:lnSpc>
                <a:spcPct val="150000"/>
              </a:lnSpc>
            </a:pPr>
            <a:r>
              <a:rPr lang="fr-FR" sz="2000" dirty="0"/>
              <a:t>4.     Conclusion Générale.</a:t>
            </a:r>
          </a:p>
          <a:p>
            <a:pPr marL="1262062">
              <a:lnSpc>
                <a:spcPct val="150000"/>
              </a:lnSpc>
            </a:pPr>
            <a:endParaRPr lang="fr-FR" sz="200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DED96E54-FCAD-6C8D-59A0-D9A9FF00DC9D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12700">
              <a:lnSpc>
                <a:spcPts val="1410"/>
              </a:lnSpc>
            </a:pPr>
            <a:r>
              <a:rPr lang="fr-FR"/>
              <a:t>-</a:t>
            </a:r>
            <a:r>
              <a:rPr lang="fr-FR" spc="-35"/>
              <a:t> </a:t>
            </a:r>
            <a:fld id="{81D60167-4931-47E6-BA6A-407CBD079E47}" type="slidenum">
              <a:rPr smtClean="0"/>
              <a:pPr marL="12700">
                <a:lnSpc>
                  <a:spcPts val="1410"/>
                </a:lnSpc>
              </a:pPr>
              <a:t>2</a:t>
            </a:fld>
            <a:r>
              <a:rPr spc="-30"/>
              <a:t> </a:t>
            </a:r>
            <a:r>
              <a:t>-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100146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fr-FR" sz="3200" dirty="0" smtClean="0"/>
              <a:t>fonctionnement d’un compresseur </a:t>
            </a:r>
            <a:r>
              <a:rPr lang="fr-FR" sz="3200" dirty="0" smtClean="0"/>
              <a:t>Caractéristiques de de type IngersII-rand CDP-224</a:t>
            </a:r>
            <a:br>
              <a:rPr lang="fr-FR" sz="3200" dirty="0" smtClean="0"/>
            </a:br>
            <a:endParaRPr lang="fr-FR" sz="3200" dirty="0"/>
          </a:p>
        </p:txBody>
      </p:sp>
      <p:pic>
        <p:nvPicPr>
          <p:cNvPr id="5" name="Espace réservé du contenu 4" descr="IMG-208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96984" y="1589483"/>
            <a:ext cx="5771359" cy="4735117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20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fr-FR" sz="800" dirty="0"/>
              <a:t>.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0" y="44625"/>
          <a:ext cx="9144000" cy="681337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7913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77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0245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0245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092713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paramètreS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symbole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valeur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unité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04681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Débit par compresseur (asp.)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Q</a:t>
                      </a:r>
                      <a:r>
                        <a:rPr lang="fr-FR" sz="2800" baseline="-25000" dirty="0"/>
                        <a:t>asp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169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fr-FR" sz="3200" kern="1200" baseline="30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fr-FR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/ min</a:t>
                      </a:r>
                      <a:endParaRPr lang="fr-FR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26377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Température de gaz au refoulement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T</a:t>
                      </a:r>
                      <a:r>
                        <a:rPr lang="fr-FR" sz="2800" baseline="-25000" dirty="0"/>
                        <a:t>ref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345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K°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47847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Coefficient de compressibilité moyen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aseline="0" dirty="0"/>
                        <a:t>Z</a:t>
                      </a:r>
                      <a:r>
                        <a:rPr lang="fr-FR" sz="2800" baseline="-25000" dirty="0"/>
                        <a:t>m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0.922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89231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Hauteur adiabatique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H</a:t>
                      </a:r>
                      <a:r>
                        <a:rPr lang="fr-FR" sz="2800" baseline="-25000" dirty="0"/>
                        <a:t>ad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800" dirty="0">
                          <a:latin typeface="Times New Roman"/>
                          <a:ea typeface="Calibri"/>
                          <a:cs typeface="Times New Roman"/>
                        </a:rPr>
                        <a:t>4216</a:t>
                      </a:r>
                      <a:endParaRPr lang="fr-F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147847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Puissance théorique de recompression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Wth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4824,8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Kw</a:t>
                      </a:r>
                      <a:endParaRPr lang="fr-FR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04681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Puissance réelle</a:t>
                      </a:r>
                      <a:r>
                        <a:rPr lang="fr-FR" sz="2000" baseline="0" dirty="0"/>
                        <a:t> de recompression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Wr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6115,8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Kw</a:t>
                      </a:r>
                      <a:endParaRPr lang="fr-FR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0EE36B17-C38A-D055-97F1-8827DE745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21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xmlns="" id="{E4517A55-48F8-828B-965E-6507ABEA32B5}"/>
              </a:ext>
            </a:extLst>
          </p:cNvPr>
          <p:cNvSpPr txBox="1"/>
          <p:nvPr/>
        </p:nvSpPr>
        <p:spPr>
          <a:xfrm>
            <a:off x="0" y="26621"/>
            <a:ext cx="91440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Formulation mathématique du système de transport par canalisation et Applications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xmlns="" id="{2295D86D-E480-5E00-73AC-9CFEAA777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63980"/>
            <a:ext cx="8229600" cy="1143000"/>
          </a:xfrm>
        </p:spPr>
        <p:txBody>
          <a:bodyPr/>
          <a:lstStyle/>
          <a:p>
            <a:pPr algn="ctr"/>
            <a:r>
              <a:rPr lang="fr-FR" dirty="0"/>
              <a:t>Application II</a:t>
            </a: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xmlns="" id="{CDC95954-8201-CB31-E6AE-779441D6AB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/>
          <a:lstStyle/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r>
              <a:rPr lang="fr-FR" dirty="0"/>
              <a:t>Modélisation des caractéristiques de fonctionnement d’un compresseur centrifuge.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xmlns="" id="{B4A5D5B4-5094-6541-50B5-0A7981EDC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22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93042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r>
              <a:rPr lang="fr-FR" sz="800" dirty="0" smtClean="0"/>
              <a:t>.</a:t>
            </a:r>
            <a:endParaRPr lang="fr-FR" sz="800" dirty="0"/>
          </a:p>
        </p:txBody>
      </p:sp>
      <p:sp>
        <p:nvSpPr>
          <p:cNvPr id="4" name="Rectangle 3"/>
          <p:cNvSpPr/>
          <p:nvPr/>
        </p:nvSpPr>
        <p:spPr>
          <a:xfrm>
            <a:off x="2843808" y="404664"/>
            <a:ext cx="4248472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modélisation</a:t>
            </a:r>
          </a:p>
        </p:txBody>
      </p:sp>
      <p:sp>
        <p:nvSpPr>
          <p:cNvPr id="5" name="Flèche à trois pointes 4"/>
          <p:cNvSpPr/>
          <p:nvPr/>
        </p:nvSpPr>
        <p:spPr>
          <a:xfrm>
            <a:off x="4139952" y="3356992"/>
            <a:ext cx="1656184" cy="2160240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624" y="332656"/>
            <a:ext cx="7498080" cy="5544616"/>
          </a:xfrm>
        </p:spPr>
        <p:txBody>
          <a:bodyPr/>
          <a:lstStyle/>
          <a:p>
            <a:pPr>
              <a:buNone/>
            </a:pPr>
            <a:r>
              <a:rPr lang="fr-FR" dirty="0"/>
              <a:t>,</a:t>
            </a:r>
          </a:p>
        </p:txBody>
      </p:sp>
      <p:sp>
        <p:nvSpPr>
          <p:cNvPr id="6" name="Ellipse 5"/>
          <p:cNvSpPr/>
          <p:nvPr/>
        </p:nvSpPr>
        <p:spPr>
          <a:xfrm>
            <a:off x="5796136" y="4437112"/>
            <a:ext cx="2304256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Matlab</a:t>
            </a:r>
          </a:p>
        </p:txBody>
      </p:sp>
      <p:sp>
        <p:nvSpPr>
          <p:cNvPr id="8" name="Ellipse 7"/>
          <p:cNvSpPr/>
          <p:nvPr/>
        </p:nvSpPr>
        <p:spPr>
          <a:xfrm>
            <a:off x="1979712" y="4437112"/>
            <a:ext cx="2138536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Excel</a:t>
            </a:r>
          </a:p>
        </p:txBody>
      </p:sp>
      <p:sp>
        <p:nvSpPr>
          <p:cNvPr id="10" name="Rectangle 9"/>
          <p:cNvSpPr/>
          <p:nvPr/>
        </p:nvSpPr>
        <p:spPr>
          <a:xfrm>
            <a:off x="3635896" y="2492896"/>
            <a:ext cx="2520280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Régression linéaire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xmlns="" id="{A00A2B7C-6A61-4FFA-DF3D-648D64F27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23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/>
            </a:r>
            <a:br>
              <a:rPr lang="fr-FR" sz="3600" dirty="0"/>
            </a:br>
            <a:endParaRPr lang="fr-FR" sz="3600" dirty="0"/>
          </a:p>
        </p:txBody>
      </p:sp>
      <p:sp>
        <p:nvSpPr>
          <p:cNvPr id="4" name="Rectangle 3"/>
          <p:cNvSpPr/>
          <p:nvPr/>
        </p:nvSpPr>
        <p:spPr>
          <a:xfrm>
            <a:off x="2699792" y="332656"/>
            <a:ext cx="460851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Excel</a:t>
            </a:r>
          </a:p>
        </p:txBody>
      </p:sp>
      <p:sp>
        <p:nvSpPr>
          <p:cNvPr id="5" name="Rectangle 4"/>
          <p:cNvSpPr/>
          <p:nvPr/>
        </p:nvSpPr>
        <p:spPr>
          <a:xfrm>
            <a:off x="3059832" y="2204864"/>
            <a:ext cx="396044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Régression linéaire</a:t>
            </a:r>
          </a:p>
        </p:txBody>
      </p:sp>
      <p:sp>
        <p:nvSpPr>
          <p:cNvPr id="6" name="Ellipse 5"/>
          <p:cNvSpPr/>
          <p:nvPr/>
        </p:nvSpPr>
        <p:spPr>
          <a:xfrm>
            <a:off x="2987824" y="4221088"/>
            <a:ext cx="4608512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Utilitaire d’analyse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xmlns="" id="{B2D0648D-9BC2-B59A-27C2-F2DBBADEC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24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Données obtenues à partir de la figure N°III.1 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1259632" y="1556792"/>
          <a:ext cx="7499349" cy="5047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978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9978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9978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266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VITESSE  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Q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26647">
                <a:tc row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3250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1333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62,5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266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1333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72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266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1333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80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266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1267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90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266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1200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105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266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1133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116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266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1000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132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E748E489-B081-BE96-8EF1-463BD5F02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25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Analyse de régression</a:t>
            </a: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</p:nvPr>
        </p:nvGraphicFramePr>
        <p:xfrm>
          <a:off x="1214414" y="2143116"/>
          <a:ext cx="7499350" cy="4429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610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383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85894">
                <a:tc>
                  <a:txBody>
                    <a:bodyPr/>
                    <a:lstStyle/>
                    <a:p>
                      <a:pPr algn="ctr"/>
                      <a:r>
                        <a:rPr kumimoji="0" lang="fr-FR" sz="2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Coefficient de détermination multiple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2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0,997</a:t>
                      </a:r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85894">
                <a:tc>
                  <a:txBody>
                    <a:bodyPr/>
                    <a:lstStyle/>
                    <a:p>
                      <a:pPr algn="ctr"/>
                      <a:r>
                        <a:rPr kumimoji="0" lang="fr-FR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Coefficient de détermination R^2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0,994</a:t>
                      </a:r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85894">
                <a:tc>
                  <a:txBody>
                    <a:bodyPr/>
                    <a:lstStyle/>
                    <a:p>
                      <a:pPr algn="ctr"/>
                      <a:r>
                        <a:rPr kumimoji="0" lang="fr-FR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Coefficient de détermination R^2 ajusté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0,988</a:t>
                      </a:r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85894">
                <a:tc>
                  <a:txBody>
                    <a:bodyPr/>
                    <a:lstStyle/>
                    <a:p>
                      <a:pPr algn="ctr"/>
                      <a:r>
                        <a:rPr kumimoji="0" lang="fr-FR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Erreur-type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13,40</a:t>
                      </a:r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85894">
                <a:tc>
                  <a:txBody>
                    <a:bodyPr/>
                    <a:lstStyle/>
                    <a:p>
                      <a:pPr algn="ctr"/>
                      <a:r>
                        <a:rPr kumimoji="0" lang="fr-FR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Observations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EB766C61-5991-8C0D-55AB-774EBBAFA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26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pPr algn="ctr"/>
            <a:r>
              <a:rPr lang="fr-FR" dirty="0"/>
              <a:t>Analyse de variance</a:t>
            </a: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</p:nvPr>
        </p:nvGraphicFramePr>
        <p:xfrm>
          <a:off x="714348" y="1785926"/>
          <a:ext cx="7951305" cy="4821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56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11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11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113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9113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9113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594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fr-FR" sz="2400" dirty="0">
                        <a:latin typeface="Calibri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Degré de liberté</a:t>
                      </a:r>
                      <a:endParaRPr lang="fr-FR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Somme des carrés</a:t>
                      </a:r>
                      <a:endParaRPr lang="fr-FR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Moyenne des carrés</a:t>
                      </a:r>
                      <a:endParaRPr lang="fr-FR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</a:t>
                      </a:r>
                      <a:endParaRPr lang="fr-FR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Valeur critique de F</a:t>
                      </a:r>
                      <a:endParaRPr lang="fr-FR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525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Régression</a:t>
                      </a:r>
                      <a:endParaRPr lang="fr-FR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m=2</a:t>
                      </a:r>
                      <a:endParaRPr lang="fr-FR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95838</a:t>
                      </a:r>
                      <a:endParaRPr lang="fr-FR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47919</a:t>
                      </a:r>
                      <a:endParaRPr lang="fr-FR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286,13</a:t>
                      </a:r>
                      <a:endParaRPr lang="fr-FR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4,8181E-05</a:t>
                      </a:r>
                      <a:endParaRPr lang="fr-FR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525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Résidus</a:t>
                      </a:r>
                      <a:endParaRPr lang="fr-FR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n=4</a:t>
                      </a:r>
                      <a:endParaRPr lang="fr-FR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669,88</a:t>
                      </a:r>
                      <a:endParaRPr lang="fr-FR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167,47</a:t>
                      </a:r>
                      <a:endParaRPr lang="fr-FR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fr-FR" sz="3200" dirty="0">
                        <a:latin typeface="Calibri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fr-FR" sz="3200" dirty="0">
                        <a:latin typeface="Calibri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525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fr-FR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fr-FR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96507</a:t>
                      </a:r>
                      <a:endParaRPr lang="fr-FR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fr-FR" sz="3200" dirty="0">
                        <a:latin typeface="Calibri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fr-FR" sz="3200" dirty="0">
                        <a:latin typeface="Calibri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fr-FR" sz="3200" dirty="0">
                        <a:latin typeface="Calibri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3B483234-0164-D2EA-5A36-FF0310E0D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27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 </a:t>
            </a: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86714841"/>
              </p:ext>
            </p:extLst>
          </p:nvPr>
        </p:nvGraphicFramePr>
        <p:xfrm>
          <a:off x="0" y="0"/>
          <a:ext cx="9144000" cy="68943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17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8246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Observation</a:t>
                      </a:r>
                      <a:endParaRPr lang="fr-FR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Prévisions pour Y</a:t>
                      </a:r>
                      <a:endParaRPr lang="fr-FR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Résidus</a:t>
                      </a:r>
                      <a:endParaRPr lang="fr-FR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erreur relative %</a:t>
                      </a:r>
                      <a:endParaRPr lang="fr-FR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246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1335,90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-2,57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0,19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246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1333,95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-0,62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0,05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246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1318,05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15,28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1,16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246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1282,25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-15,58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1,22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246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1201,37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-1,37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0,11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246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1126,31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7,02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0,62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8246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1002,17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-2,17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0,22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9549508C-EC57-1C83-8A29-38A288ED1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28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400" dirty="0"/>
              <a:t>Coefficients </a:t>
            </a:r>
            <a:r>
              <a:rPr lang="fr-FR" sz="3400" dirty="0" smtClean="0"/>
              <a:t>pour un </a:t>
            </a:r>
            <a:r>
              <a:rPr lang="fr-FR" sz="3400" dirty="0" smtClean="0"/>
              <a:t>modèle de </a:t>
            </a:r>
            <a:r>
              <a:rPr lang="fr-FR" sz="3400" dirty="0"/>
              <a:t>2éme ordre :</a:t>
            </a: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</p:nvPr>
        </p:nvGraphicFramePr>
        <p:xfrm>
          <a:off x="1331640" y="2492896"/>
          <a:ext cx="7499352" cy="216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48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748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748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7483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r>
                        <a:rPr lang="fr-FR" sz="3600" dirty="0"/>
                        <a:t>Vitesse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3600" baseline="-250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3600" baseline="-250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b="1" dirty="0"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3600" b="1" baseline="-25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80120">
                <a:tc>
                  <a:txBody>
                    <a:bodyPr/>
                    <a:lstStyle/>
                    <a:p>
                      <a:r>
                        <a:rPr lang="fr-FR" sz="3600" dirty="0"/>
                        <a:t>3250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1119,063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7,56972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-0,06428</a:t>
                      </a:r>
                      <a:endParaRPr lang="fr-FR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68D5B4D5-4983-4B74-B459-A7B6C5B05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29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 Introduction générale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C7ABF978-36C5-2A62-759F-E0F99E836C15}"/>
              </a:ext>
            </a:extLst>
          </p:cNvPr>
          <p:cNvSpPr txBox="1"/>
          <p:nvPr/>
        </p:nvSpPr>
        <p:spPr>
          <a:xfrm>
            <a:off x="236732" y="929790"/>
            <a:ext cx="881358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 gestion d’un réseau de gazoducs est devenue un enjeu économique et technique, devant respecter des contraintes techniques, environnementales et législatives 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fr-FR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L’importance </a:t>
            </a:r>
            <a:r>
              <a:rPr lang="fr-FR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 frais d’exploitation des stations de compression suggère que la réduction des coûts de transport passe donc en grande partie par la minimisation de ce poste important </a:t>
            </a:r>
            <a:r>
              <a:rPr lang="fr-FR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fr-FR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 La </a:t>
            </a:r>
            <a:r>
              <a:rPr lang="fr-FR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complexité des réseaux de gazoducs devant relier les gisements de gaz naturel et les consommateurs </a:t>
            </a:r>
            <a:r>
              <a:rPr lang="fr-FR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potentiels</a:t>
            </a:r>
            <a:r>
              <a:rPr lang="fr-FR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fr-FR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fr-FR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  La </a:t>
            </a: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complexité de l’exploitation de l’opération du transport de gaz </a:t>
            </a:r>
            <a:r>
              <a:rPr lang="fr-FR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à savoir la </a:t>
            </a:r>
            <a:r>
              <a:rPr lang="fr-FR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fr-FR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onfiguration des </a:t>
            </a:r>
            <a:r>
              <a:rPr lang="fr-FR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turbocompresseurs </a:t>
            </a:r>
            <a:r>
              <a:rPr lang="fr-FR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et </a:t>
            </a:r>
            <a:r>
              <a:rPr lang="fr-FR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 SC à mettre en fonctionnement </a:t>
            </a:r>
            <a:r>
              <a:rPr lang="fr-FR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ou </a:t>
            </a:r>
            <a:r>
              <a:rPr lang="fr-FR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 </a:t>
            </a:r>
            <a:r>
              <a:rPr lang="fr-FR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stand-by </a:t>
            </a:r>
            <a:r>
              <a:rPr lang="fr-FR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pour atteindre les objectifs définis au </a:t>
            </a:r>
            <a:r>
              <a:rPr lang="fr-FR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préalable;</a:t>
            </a:r>
            <a:endParaRPr lang="fr-FR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fr-FR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  Les </a:t>
            </a: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contraintes techniques et naturels (reliefs).</a:t>
            </a:r>
            <a:endParaRPr lang="fr-FR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F27AAF9E-372C-0536-9DC4-776DE4583F82}"/>
              </a:ext>
            </a:extLst>
          </p:cNvPr>
          <p:cNvSpPr txBox="1"/>
          <p:nvPr/>
        </p:nvSpPr>
        <p:spPr>
          <a:xfrm>
            <a:off x="457200" y="5301208"/>
            <a:ext cx="836327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 résolution du problème de gestion des réseaux de transport du gaz naturel doit donc passer par l’usage des techniques de simulation et </a:t>
            </a:r>
            <a:r>
              <a:rPr lang="fr-FR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d’</a:t>
            </a:r>
            <a:r>
              <a:rPr lang="fr-FR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optimisation. </a:t>
            </a:r>
            <a:endParaRPr lang="fr-FR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xmlns="" id="{05138B78-C7F6-EE1A-1914-93A88501F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3">
              <a:buNone/>
            </a:pP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3347864" y="404664"/>
            <a:ext cx="352839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Matlab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3059832" y="2780928"/>
            <a:ext cx="4320480" cy="2304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Programme de régression linéaire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F3319D84-60CD-F0E3-7025-D677A10A1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30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34896"/>
            <a:ext cx="8229600" cy="650336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Caractéristique de compresseur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3182" y="1234440"/>
            <a:ext cx="8229600" cy="4389120"/>
          </a:xfrm>
        </p:spPr>
        <p:txBody>
          <a:bodyPr/>
          <a:lstStyle/>
          <a:p>
            <a:r>
              <a:rPr lang="fr-FR" dirty="0"/>
              <a:t>Courbe de pompage :</a:t>
            </a:r>
          </a:p>
          <a:p>
            <a:pPr>
              <a:buNone/>
            </a:pPr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2590913"/>
              </p:ext>
            </p:extLst>
          </p:nvPr>
        </p:nvGraphicFramePr>
        <p:xfrm>
          <a:off x="1211986" y="1982702"/>
          <a:ext cx="7488832" cy="4725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25016">
                <a:tc>
                  <a:txBody>
                    <a:bodyPr/>
                    <a:lstStyle/>
                    <a:p>
                      <a:pPr algn="ctr" fontAlgn="b"/>
                      <a:r>
                        <a:rPr lang="fr-FR" sz="2800" b="0" i="0" u="none" strike="noStrike" dirty="0">
                          <a:latin typeface="Arial"/>
                        </a:rPr>
                        <a:t>Q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800" b="0" i="0" u="none" strike="noStrike" dirty="0">
                          <a:latin typeface="Arial"/>
                        </a:rPr>
                        <a:t>H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5016">
                <a:tc>
                  <a:txBody>
                    <a:bodyPr/>
                    <a:lstStyle/>
                    <a:p>
                      <a:pPr algn="ctr" fontAlgn="b"/>
                      <a:r>
                        <a:rPr lang="fr-FR" sz="2800" b="0" i="0" u="none" strike="noStrike" dirty="0">
                          <a:latin typeface="Arial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800" b="0" i="0" u="none" strike="noStrike" dirty="0">
                          <a:latin typeface="Arial"/>
                        </a:rPr>
                        <a:t>1270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5016">
                <a:tc>
                  <a:txBody>
                    <a:bodyPr/>
                    <a:lstStyle/>
                    <a:p>
                      <a:pPr algn="ctr" fontAlgn="b"/>
                      <a:r>
                        <a:rPr lang="fr-FR" sz="2800" b="0" i="0" u="none" strike="noStrike" dirty="0">
                          <a:latin typeface="Arial"/>
                        </a:rPr>
                        <a:t>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800" b="0" i="0" u="none" strike="noStrike" dirty="0">
                          <a:latin typeface="Arial"/>
                        </a:rPr>
                        <a:t>1670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5016">
                <a:tc>
                  <a:txBody>
                    <a:bodyPr/>
                    <a:lstStyle/>
                    <a:p>
                      <a:pPr algn="ctr" fontAlgn="b"/>
                      <a:r>
                        <a:rPr lang="fr-FR" sz="2800" b="0" i="0" u="none" strike="noStrike" dirty="0">
                          <a:latin typeface="Arial"/>
                        </a:rPr>
                        <a:t>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800" b="0" i="0" u="none" strike="noStrike" dirty="0">
                          <a:latin typeface="Arial"/>
                        </a:rPr>
                        <a:t>2150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25016">
                <a:tc>
                  <a:txBody>
                    <a:bodyPr/>
                    <a:lstStyle/>
                    <a:p>
                      <a:pPr algn="ctr" fontAlgn="b"/>
                      <a:r>
                        <a:rPr lang="fr-FR" sz="2800" b="0" i="0" u="none" strike="noStrike" dirty="0">
                          <a:latin typeface="Arial"/>
                        </a:rPr>
                        <a:t>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800" b="0" i="0" u="none" strike="noStrike" dirty="0">
                          <a:latin typeface="Arial"/>
                        </a:rPr>
                        <a:t>2750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25016">
                <a:tc>
                  <a:txBody>
                    <a:bodyPr/>
                    <a:lstStyle/>
                    <a:p>
                      <a:pPr algn="ctr" fontAlgn="b"/>
                      <a:r>
                        <a:rPr lang="fr-FR" sz="2800" b="0" i="0" u="none" strike="noStrike" dirty="0">
                          <a:latin typeface="Arial"/>
                        </a:rPr>
                        <a:t>100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800" b="0" i="0" u="none" strike="noStrike" dirty="0">
                          <a:latin typeface="Arial"/>
                        </a:rPr>
                        <a:t>3400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25016">
                <a:tc>
                  <a:txBody>
                    <a:bodyPr/>
                    <a:lstStyle/>
                    <a:p>
                      <a:pPr algn="ctr" fontAlgn="b"/>
                      <a:r>
                        <a:rPr lang="fr-FR" sz="2800" b="0" i="0" u="none" strike="noStrike" dirty="0">
                          <a:latin typeface="Arial"/>
                        </a:rPr>
                        <a:t>110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800" b="0" i="0" u="none" strike="noStrike" dirty="0">
                          <a:latin typeface="Arial"/>
                        </a:rPr>
                        <a:t>4200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25016">
                <a:tc>
                  <a:txBody>
                    <a:bodyPr/>
                    <a:lstStyle/>
                    <a:p>
                      <a:pPr algn="ctr" fontAlgn="b"/>
                      <a:r>
                        <a:rPr lang="fr-FR" sz="2800" b="0" i="0" u="none" strike="noStrike" dirty="0">
                          <a:latin typeface="Arial"/>
                        </a:rPr>
                        <a:t>120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800" b="0" i="0" u="none" strike="noStrike" dirty="0">
                          <a:latin typeface="Arial"/>
                        </a:rPr>
                        <a:t>4900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25016">
                <a:tc>
                  <a:txBody>
                    <a:bodyPr/>
                    <a:lstStyle/>
                    <a:p>
                      <a:pPr algn="ctr" fontAlgn="b"/>
                      <a:r>
                        <a:rPr lang="fr-FR" sz="2800" b="0" i="0" u="none" strike="noStrike" dirty="0">
                          <a:latin typeface="Arial"/>
                        </a:rPr>
                        <a:t>130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800" b="0" i="0" u="none" strike="noStrike" dirty="0">
                          <a:latin typeface="Arial"/>
                        </a:rPr>
                        <a:t>5800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E99D58A7-2445-5FF7-D84A-5E1624889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31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6367" y="116632"/>
            <a:ext cx="8229600" cy="864096"/>
          </a:xfrm>
        </p:spPr>
        <p:txBody>
          <a:bodyPr/>
          <a:lstStyle/>
          <a:p>
            <a:pPr algn="ctr"/>
            <a:r>
              <a:rPr lang="fr-FR" dirty="0"/>
              <a:t>Exécution du programme</a:t>
            </a: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</p:nvPr>
        </p:nvGraphicFramePr>
        <p:xfrm>
          <a:off x="683568" y="1628801"/>
          <a:ext cx="8172399" cy="489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2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548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080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080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0804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0804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0804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08044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811772">
                <a:tc rowSpan="5">
                  <a:txBody>
                    <a:bodyPr/>
                    <a:lstStyle/>
                    <a:p>
                      <a:pPr algn="ctr"/>
                      <a:r>
                        <a:rPr lang="fr-FR" sz="4000" dirty="0"/>
                        <a:t>POMPAGE</a:t>
                      </a:r>
                    </a:p>
                  </a:txBody>
                  <a:tcPr vert="vert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Modèle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R</a:t>
                      </a:r>
                      <a:r>
                        <a:rPr lang="fr-FR" sz="2000" baseline="300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Coefficients du modèle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0862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A0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A1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A2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3520" algn="l"/>
                          <a:tab pos="348615" algn="ctr"/>
                        </a:tabLst>
                      </a:pP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		A3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8701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fr-FR" sz="2000" baseline="30000" dirty="0">
                          <a:latin typeface="Times New Roman"/>
                          <a:ea typeface="Calibri"/>
                          <a:cs typeface="Times New Roman"/>
                        </a:rPr>
                        <a:t>er</a:t>
                      </a: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 ordre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0.9867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-2.9143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0.0651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128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fr-FR" sz="2000" baseline="30000" dirty="0">
                          <a:latin typeface="Times New Roman"/>
                          <a:ea typeface="Calibri"/>
                          <a:cs typeface="Times New Roman"/>
                        </a:rPr>
                        <a:t>ème</a:t>
                      </a: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 ordre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0.9996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252.9762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-5.7262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0.3726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43407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fr-FR" sz="2000" baseline="30000" dirty="0">
                          <a:latin typeface="Times New Roman"/>
                          <a:ea typeface="Calibri"/>
                          <a:cs typeface="Times New Roman"/>
                        </a:rPr>
                        <a:t>ème</a:t>
                      </a: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 ordre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0.9997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1.6909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-0.0546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0.0009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Times New Roman"/>
                          <a:ea typeface="Calibri"/>
                          <a:cs typeface="Times New Roman"/>
                        </a:rPr>
                        <a:t>-0.0000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6212B197-4B7F-2B5F-B003-79FF383F5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32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489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Histogramme des erreurs relatives maximales</a:t>
            </a: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B733F8F0-BA11-FF89-2D8C-C0DADC50B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33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xmlns="" id="{E4517A55-48F8-828B-965E-6507ABEA32B5}"/>
              </a:ext>
            </a:extLst>
          </p:cNvPr>
          <p:cNvSpPr txBox="1"/>
          <p:nvPr/>
        </p:nvSpPr>
        <p:spPr>
          <a:xfrm>
            <a:off x="0" y="26621"/>
            <a:ext cx="91440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Formulation mathématique du système de transport par canalisation et Applications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xmlns="" id="{2295D86D-E480-5E00-73AC-9CFEAA777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63980"/>
            <a:ext cx="8229600" cy="1143000"/>
          </a:xfrm>
        </p:spPr>
        <p:txBody>
          <a:bodyPr/>
          <a:lstStyle/>
          <a:p>
            <a:pPr algn="ctr"/>
            <a:r>
              <a:rPr lang="fr-FR" dirty="0"/>
              <a:t>Application III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xmlns="" id="{53B4D405-95F3-5218-CA6B-10B0C50F5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pPr>
              <a:buNone/>
            </a:pPr>
            <a:endParaRPr lang="fr-FR" dirty="0"/>
          </a:p>
          <a:p>
            <a:pPr algn="ctr">
              <a:buNone/>
            </a:pPr>
            <a:r>
              <a:rPr lang="fr-FR" b="1" dirty="0"/>
              <a:t> Optimisation d’un tronçon du gazoduc Hassi-Rmel--Arzew.</a:t>
            </a:r>
            <a:endParaRPr lang="fr-FR" dirty="0"/>
          </a:p>
          <a:p>
            <a:pPr algn="ctr"/>
            <a:endParaRPr lang="fr-FR" dirty="0"/>
          </a:p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xmlns="" id="{C899D575-AE63-2F38-04AE-EE22EBC32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34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31786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Schéma de gazoduc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1043608" y="2564904"/>
            <a:ext cx="6858048" cy="3214710"/>
            <a:chOff x="1716" y="209"/>
            <a:chExt cx="9151" cy="3076"/>
          </a:xfrm>
        </p:grpSpPr>
        <p:pic>
          <p:nvPicPr>
            <p:cNvPr id="2560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09" y="1047"/>
              <a:ext cx="8163" cy="1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4" name="Rectangle 4"/>
            <p:cNvSpPr>
              <a:spLocks noChangeArrowheads="1"/>
            </p:cNvSpPr>
            <p:nvPr/>
          </p:nvSpPr>
          <p:spPr bwMode="auto">
            <a:xfrm>
              <a:off x="1723" y="216"/>
              <a:ext cx="9136" cy="306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fr-FR" dirty="0"/>
            </a:p>
          </p:txBody>
        </p:sp>
      </p:grp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5B4C5771-4EBA-F2DA-1757-98D90230E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35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785794"/>
            <a:ext cx="8229600" cy="5610244"/>
          </a:xfrm>
        </p:spPr>
        <p:txBody>
          <a:bodyPr>
            <a:normAutofit/>
          </a:bodyPr>
          <a:lstStyle/>
          <a:p>
            <a:pPr>
              <a:buNone/>
            </a:pPr>
            <a:endParaRPr lang="fr-FR" sz="800" dirty="0"/>
          </a:p>
          <a:p>
            <a:r>
              <a:rPr lang="fr-FR" sz="800" dirty="0" smtClean="0"/>
              <a:t>?</a:t>
            </a:r>
            <a:endParaRPr lang="fr-FR" sz="800" dirty="0"/>
          </a:p>
          <a:p>
            <a:pPr>
              <a:buNone/>
            </a:pPr>
            <a:endParaRPr lang="fr-FR" sz="800" dirty="0"/>
          </a:p>
          <a:p>
            <a:pPr>
              <a:buNone/>
            </a:pPr>
            <a:endParaRPr lang="fr-FR" sz="800" dirty="0"/>
          </a:p>
        </p:txBody>
      </p:sp>
      <p:sp>
        <p:nvSpPr>
          <p:cNvPr id="6" name="Flèche à trois pointes 5"/>
          <p:cNvSpPr/>
          <p:nvPr/>
        </p:nvSpPr>
        <p:spPr>
          <a:xfrm>
            <a:off x="4572000" y="2132856"/>
            <a:ext cx="1224136" cy="2160240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3714744" y="1571612"/>
            <a:ext cx="273630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optimisation</a:t>
            </a:r>
          </a:p>
        </p:txBody>
      </p:sp>
      <p:sp>
        <p:nvSpPr>
          <p:cNvPr id="8" name="Ellipse 7"/>
          <p:cNvSpPr/>
          <p:nvPr/>
        </p:nvSpPr>
        <p:spPr>
          <a:xfrm>
            <a:off x="2195736" y="3645024"/>
            <a:ext cx="2448272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Excel</a:t>
            </a:r>
          </a:p>
        </p:txBody>
      </p:sp>
      <p:sp>
        <p:nvSpPr>
          <p:cNvPr id="9" name="Ellipse 8"/>
          <p:cNvSpPr/>
          <p:nvPr/>
        </p:nvSpPr>
        <p:spPr>
          <a:xfrm>
            <a:off x="5724128" y="3645024"/>
            <a:ext cx="2448272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Matlab</a:t>
            </a:r>
          </a:p>
        </p:txBody>
      </p:sp>
      <p:sp>
        <p:nvSpPr>
          <p:cNvPr id="11" name="Flèche vers le bas 10"/>
          <p:cNvSpPr/>
          <p:nvPr/>
        </p:nvSpPr>
        <p:spPr>
          <a:xfrm>
            <a:off x="6876256" y="4365104"/>
            <a:ext cx="432048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Flèche vers le bas 11"/>
          <p:cNvSpPr/>
          <p:nvPr/>
        </p:nvSpPr>
        <p:spPr>
          <a:xfrm>
            <a:off x="3203848" y="4365104"/>
            <a:ext cx="432048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à coins arrondis 12"/>
          <p:cNvSpPr/>
          <p:nvPr/>
        </p:nvSpPr>
        <p:spPr>
          <a:xfrm>
            <a:off x="2051720" y="5085184"/>
            <a:ext cx="2376264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/>
              <a:t>solveur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5940152" y="5013176"/>
            <a:ext cx="2376264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Fonction : fminbnd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C01171D6-842F-F304-7F70-065823CD4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36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L’exécution du programme :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28596" y="2214554"/>
          <a:ext cx="8229600" cy="38557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575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06559">
                <a:tc>
                  <a:txBody>
                    <a:bodyPr/>
                    <a:lstStyle/>
                    <a:p>
                      <a:pPr marL="605790" marR="603250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endParaRPr lang="fr-FR" sz="1800" dirty="0">
                        <a:latin typeface="Times New Roman"/>
                        <a:ea typeface="Times New Roman"/>
                      </a:endParaRPr>
                    </a:p>
                    <a:p>
                      <a:pPr marL="605790" marR="603250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latin typeface="Times New Roman"/>
                          <a:ea typeface="Times New Roman"/>
                        </a:rPr>
                        <a:t>P0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4990" marR="55308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L="554990" marR="55308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70.000</a:t>
                      </a:r>
                    </a:p>
                    <a:p>
                      <a:pPr marL="554990" marR="55308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61975" marR="56070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L="561975" marR="56070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bar</a:t>
                      </a: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8741">
                <a:tc>
                  <a:txBody>
                    <a:bodyPr/>
                    <a:lstStyle/>
                    <a:p>
                      <a:pPr marR="55943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R="55943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PA1</a:t>
                      </a: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4990" marR="55308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L="554990" marR="55308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56,9055</a:t>
                      </a:r>
                    </a:p>
                    <a:p>
                      <a:pPr marL="554990" marR="55308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61975" marR="56070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L="561975" marR="56070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bar</a:t>
                      </a: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6559">
                <a:tc>
                  <a:txBody>
                    <a:bodyPr/>
                    <a:lstStyle/>
                    <a:p>
                      <a:pPr marR="56324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R="56324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PR1</a:t>
                      </a: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4990" marR="55308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L="554990" marR="55308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71,5000</a:t>
                      </a: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61975" marR="56070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L="561975" marR="56070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bar</a:t>
                      </a: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6559">
                <a:tc>
                  <a:txBody>
                    <a:bodyPr/>
                    <a:lstStyle/>
                    <a:p>
                      <a:pPr marR="559435" algn="ctr">
                        <a:lnSpc>
                          <a:spcPts val="1285"/>
                        </a:lnSpc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R="559435" algn="ctr">
                        <a:lnSpc>
                          <a:spcPts val="1285"/>
                        </a:lnSpc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PA2</a:t>
                      </a: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4990" marR="553085" algn="ctr">
                        <a:lnSpc>
                          <a:spcPts val="1285"/>
                        </a:lnSpc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L="554990" marR="553085" algn="ctr">
                        <a:lnSpc>
                          <a:spcPts val="1285"/>
                        </a:lnSpc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58,1124</a:t>
                      </a: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61975" marR="560705" algn="ctr">
                        <a:lnSpc>
                          <a:spcPts val="1285"/>
                        </a:lnSpc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L="561975" marR="560705" algn="ctr">
                        <a:lnSpc>
                          <a:spcPts val="1285"/>
                        </a:lnSpc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bar</a:t>
                      </a: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6559">
                <a:tc>
                  <a:txBody>
                    <a:bodyPr/>
                    <a:lstStyle/>
                    <a:p>
                      <a:pPr marR="56324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R="56324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PR2</a:t>
                      </a: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4990" marR="55308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L="554990" marR="55308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70,00963</a:t>
                      </a: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61975" marR="56070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L="561975" marR="56070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bar</a:t>
                      </a: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6559">
                <a:tc>
                  <a:txBody>
                    <a:bodyPr/>
                    <a:lstStyle/>
                    <a:p>
                      <a:pPr marR="55943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R="55943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PA3</a:t>
                      </a: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4990" marR="55308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L="554990" marR="55308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56,8216</a:t>
                      </a: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61975" marR="56070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L="561975" marR="56070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bar</a:t>
                      </a: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6559">
                <a:tc>
                  <a:txBody>
                    <a:bodyPr/>
                    <a:lstStyle/>
                    <a:p>
                      <a:pPr marR="56324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R="56324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PR3</a:t>
                      </a: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4990" marR="55308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L="554990" marR="55308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62,5038</a:t>
                      </a: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61975" marR="56070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L="561975" marR="56070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bar</a:t>
                      </a: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06559">
                <a:tc>
                  <a:txBody>
                    <a:bodyPr/>
                    <a:lstStyle/>
                    <a:p>
                      <a:pPr marR="608330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R="608330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PF</a:t>
                      </a: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4990" marR="55308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L="554990" marR="55308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42,0000</a:t>
                      </a: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61975" marR="56070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L="561975" marR="560705" algn="ctr">
                        <a:lnSpc>
                          <a:spcPts val="1285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bar</a:t>
                      </a: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398C00DE-309C-27B2-A6FE-1C0EF67A3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37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Conclusion générale :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07DB6AFE-38AD-FC25-C354-1952635DA94E}"/>
              </a:ext>
            </a:extLst>
          </p:cNvPr>
          <p:cNvSpPr txBox="1"/>
          <p:nvPr/>
        </p:nvSpPr>
        <p:spPr>
          <a:xfrm>
            <a:off x="143508" y="1068197"/>
            <a:ext cx="885698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Ce projet de fin d’études nous a permis :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d’approfondir nos connaissances dans le domaine du transport du gaz naturel par gazoduc;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 maitriser les outils de calcul tel que l’utilitaire d’analyse Excel qui nous a permis d’estimer les coefficients des différents modèles des caractéristiques du compresseur type  </a:t>
            </a:r>
            <a:r>
              <a:rPr lang="fr-FR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IngersoII</a:t>
            </a:r>
            <a:r>
              <a:rPr lang="fr-F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-rand de type CDP-224. 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 se familiariser avec l’environnement Matlab par l’é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</a:rPr>
              <a:t>criture de scripts </a:t>
            </a: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avec langage conversationnel pouvant constituer un outil d’aide à la prise de décision rapide et efficace. En effet, cet outil aidera les opérateurs dans les stations de compression à choisir les paramètres optimaux en un temps très bref.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 travail réalisé pourrait constituer un travail pratique en modélisation, simulation et optimisation des procédés industriels. </a:t>
            </a:r>
          </a:p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CECA654D-7F5A-A4CD-6490-9A30C99B2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38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16200000">
            <a:off x="-2169741" y="3311998"/>
            <a:ext cx="5562600" cy="864096"/>
          </a:xfrm>
        </p:spPr>
        <p:txBody>
          <a:bodyPr>
            <a:noAutofit/>
          </a:bodyPr>
          <a:lstStyle/>
          <a:p>
            <a:pPr algn="ctr"/>
            <a:r>
              <a:rPr lang="fr-FR" sz="3200" b="1" dirty="0"/>
              <a:t>Composition chimique du </a:t>
            </a:r>
            <a:br>
              <a:rPr lang="fr-FR" sz="3200" b="1" dirty="0"/>
            </a:br>
            <a:r>
              <a:rPr lang="fr-FR" sz="3200" b="1" dirty="0"/>
              <a:t> gaz naturel</a:t>
            </a:r>
            <a:endParaRPr lang="fr-FR" sz="3200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</p:nvPr>
        </p:nvGraphicFramePr>
        <p:xfrm>
          <a:off x="1214414" y="1295400"/>
          <a:ext cx="749935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96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496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Arial"/>
                        </a:rPr>
                        <a:t>Constituants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Arial"/>
                        </a:rPr>
                        <a:t>% Molaire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Methane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87,489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Ethane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7,631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Propane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1,231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Isobuthane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0,078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Nbuthane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0,121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Isopenthane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0,018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Npenthane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0,015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Hexane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0,019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Helium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0,089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Azote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2,105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CO2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1,204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H2O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0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H2S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0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Vapeur d'eau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en-US" sz="2000" b="1" dirty="0">
                          <a:latin typeface="Microsoft Sans Serif"/>
                        </a:rPr>
                        <a:t>0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4A8B2A11-5956-D046-7A73-258B07B2FED2}"/>
              </a:ext>
            </a:extLst>
          </p:cNvPr>
          <p:cNvSpPr txBox="1">
            <a:spLocks/>
          </p:cNvSpPr>
          <p:nvPr/>
        </p:nvSpPr>
        <p:spPr>
          <a:xfrm>
            <a:off x="-2325" y="0"/>
            <a:ext cx="9110829" cy="859536"/>
          </a:xfrm>
          <a:prstGeom prst="rect">
            <a:avLst/>
          </a:prstGeom>
          <a:solidFill>
            <a:schemeClr val="bg1"/>
          </a:solidFill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b="1" dirty="0"/>
              <a:t>Notions générales sur les systèmes de transport du gaz naturel par canalisation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6A5A4114-7E69-9898-A576-F5D30EB82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2" algn="ctr" rtl="0">
              <a:spcBef>
                <a:spcPct val="0"/>
              </a:spcBef>
            </a:pPr>
            <a:r>
              <a:rPr lang="fr-FR" sz="4400" b="1" dirty="0"/>
              <a:t>Conditions de base (gaz naturel)</a:t>
            </a:r>
            <a:r>
              <a:rPr lang="fr-FR" b="1" dirty="0"/>
              <a:t/>
            </a:r>
            <a:br>
              <a:rPr lang="fr-FR" b="1" dirty="0"/>
            </a:b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74177795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1AB989CB-8CD2-41CC-A1BA-48734323B5D2}"/>
              </a:ext>
            </a:extLst>
          </p:cNvPr>
          <p:cNvSpPr txBox="1">
            <a:spLocks/>
          </p:cNvSpPr>
          <p:nvPr/>
        </p:nvSpPr>
        <p:spPr>
          <a:xfrm>
            <a:off x="-2325" y="0"/>
            <a:ext cx="9110829" cy="859536"/>
          </a:xfrm>
          <a:prstGeom prst="rect">
            <a:avLst/>
          </a:prstGeom>
          <a:solidFill>
            <a:schemeClr val="bg1"/>
          </a:solidFill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b="1" dirty="0"/>
              <a:t>Notions générales sur les systèmes de transport du gaz naturel par canalisation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6F8D3E73-CABC-16F5-341D-3E811223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Principales propriétés d’un gaz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lvl="2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fr-FR" sz="2800" b="1" dirty="0" smtClean="0"/>
              <a:t>F</a:t>
            </a:r>
            <a:r>
              <a:rPr lang="fr-FR" sz="2800" b="1" dirty="0" smtClean="0"/>
              <a:t>acteur </a:t>
            </a:r>
            <a:r>
              <a:rPr lang="fr-FR" sz="2800" b="1" dirty="0"/>
              <a:t>de compressibilité :</a:t>
            </a:r>
          </a:p>
          <a:p>
            <a:pPr>
              <a:buNone/>
            </a:pPr>
            <a:r>
              <a:rPr lang="fr-FR" sz="2400" i="1" spc="35" dirty="0">
                <a:latin typeface="Times New Roman"/>
                <a:cs typeface="Times New Roman"/>
              </a:rPr>
              <a:t>                     Z</a:t>
            </a:r>
            <a:r>
              <a:rPr lang="fr-FR" sz="2400" i="1" spc="215" dirty="0">
                <a:latin typeface="Times New Roman"/>
                <a:cs typeface="Times New Roman"/>
              </a:rPr>
              <a:t> </a:t>
            </a:r>
            <a:r>
              <a:rPr lang="fr-FR" sz="2400" spc="35" dirty="0">
                <a:latin typeface="Symbol"/>
                <a:cs typeface="Symbol"/>
              </a:rPr>
              <a:t></a:t>
            </a:r>
            <a:r>
              <a:rPr lang="fr-FR" sz="2400" spc="80" dirty="0">
                <a:latin typeface="Times New Roman"/>
                <a:cs typeface="Times New Roman"/>
              </a:rPr>
              <a:t> </a:t>
            </a:r>
            <a:r>
              <a:rPr lang="fr-FR" sz="2400" i="1" spc="20" dirty="0">
                <a:latin typeface="Times New Roman"/>
                <a:cs typeface="Times New Roman"/>
              </a:rPr>
              <a:t>P</a:t>
            </a:r>
            <a:r>
              <a:rPr lang="fr-FR" sz="2400" i="1" spc="150" dirty="0">
                <a:latin typeface="Times New Roman"/>
                <a:cs typeface="Times New Roman"/>
              </a:rPr>
              <a:t>M</a:t>
            </a:r>
            <a:r>
              <a:rPr lang="fr-FR" sz="2400" i="1" spc="52" baseline="-24154" dirty="0">
                <a:latin typeface="Times New Roman"/>
                <a:cs typeface="Times New Roman"/>
              </a:rPr>
              <a:t>m</a:t>
            </a:r>
            <a:r>
              <a:rPr lang="fr-FR" sz="2400" i="1" spc="202" baseline="-24154" dirty="0">
                <a:latin typeface="Times New Roman"/>
                <a:cs typeface="Times New Roman"/>
              </a:rPr>
              <a:t> </a:t>
            </a:r>
            <a:r>
              <a:rPr lang="fr-FR" sz="2400" spc="15" dirty="0">
                <a:latin typeface="Times New Roman"/>
                <a:cs typeface="Times New Roman"/>
              </a:rPr>
              <a:t>/</a:t>
            </a:r>
            <a:r>
              <a:rPr lang="fr-FR" sz="2400" spc="-160" dirty="0">
                <a:latin typeface="Times New Roman"/>
                <a:cs typeface="Times New Roman"/>
              </a:rPr>
              <a:t> </a:t>
            </a:r>
            <a:r>
              <a:rPr lang="fr-FR" sz="2400" spc="-70" dirty="0">
                <a:latin typeface="Symbol"/>
                <a:cs typeface="Symbol"/>
              </a:rPr>
              <a:t></a:t>
            </a:r>
            <a:r>
              <a:rPr lang="fr-FR" sz="2400" i="1" spc="-110" dirty="0">
                <a:latin typeface="Times New Roman"/>
                <a:cs typeface="Times New Roman"/>
              </a:rPr>
              <a:t>RT</a:t>
            </a:r>
          </a:p>
          <a:p>
            <a:pPr>
              <a:buNone/>
            </a:pPr>
            <a:endParaRPr lang="fr-FR" i="1" spc="-110" dirty="0">
              <a:latin typeface="Times New Roman"/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>
                <a:latin typeface="Times New Roman"/>
              </a:rPr>
              <a:t>Densité d’un gaz :   </a:t>
            </a:r>
          </a:p>
          <a:p>
            <a:pPr>
              <a:buNone/>
            </a:pPr>
            <a:endParaRPr lang="en-US" sz="2000" b="1" dirty="0">
              <a:latin typeface="Times New Roman"/>
            </a:endParaRPr>
          </a:p>
          <a:p>
            <a:pPr>
              <a:buNone/>
            </a:pPr>
            <a:r>
              <a:rPr lang="pt-BR" sz="4000" i="1" spc="-442" baseline="13580" dirty="0">
                <a:latin typeface="Times New Roman"/>
                <a:cs typeface="Times New Roman"/>
              </a:rPr>
              <a:t>        </a:t>
            </a:r>
            <a:r>
              <a:rPr lang="pt-BR" sz="4000" b="1" i="1" spc="-442" baseline="13580" dirty="0">
                <a:latin typeface="Times New Roman"/>
                <a:cs typeface="Times New Roman"/>
              </a:rPr>
              <a:t>S</a:t>
            </a:r>
            <a:r>
              <a:rPr lang="pt-BR" sz="4000" i="1" spc="-15" baseline="13580" dirty="0">
                <a:latin typeface="Times New Roman"/>
                <a:cs typeface="Times New Roman"/>
              </a:rPr>
              <a:t> </a:t>
            </a:r>
            <a:r>
              <a:rPr lang="pt-BR" spc="-487" baseline="13580" dirty="0">
                <a:latin typeface="Symbol"/>
                <a:cs typeface="Symbol"/>
              </a:rPr>
              <a:t></a:t>
            </a:r>
            <a:r>
              <a:rPr lang="pt-BR" spc="-135" baseline="13580" dirty="0">
                <a:latin typeface="Times New Roman"/>
                <a:cs typeface="Times New Roman"/>
              </a:rPr>
              <a:t> </a:t>
            </a:r>
            <a:r>
              <a:rPr lang="pt-BR" sz="3600" spc="-337" baseline="13285" dirty="0">
                <a:latin typeface="Symbol"/>
                <a:cs typeface="Symbol"/>
              </a:rPr>
              <a:t></a:t>
            </a:r>
            <a:r>
              <a:rPr lang="pt-BR" sz="2400" i="1" spc="-145" dirty="0">
                <a:latin typeface="Times New Roman"/>
                <a:cs typeface="Times New Roman"/>
              </a:rPr>
              <a:t>g</a:t>
            </a:r>
            <a:r>
              <a:rPr lang="pt-BR" sz="2400" i="1" spc="-140" dirty="0">
                <a:latin typeface="Times New Roman"/>
                <a:cs typeface="Times New Roman"/>
              </a:rPr>
              <a:t>a</a:t>
            </a:r>
            <a:r>
              <a:rPr lang="pt-BR" sz="2400" i="1" spc="-130" dirty="0">
                <a:latin typeface="Times New Roman"/>
                <a:cs typeface="Times New Roman"/>
              </a:rPr>
              <a:t>z</a:t>
            </a:r>
            <a:r>
              <a:rPr lang="pt-BR" i="1" spc="110" dirty="0">
                <a:latin typeface="Times New Roman"/>
                <a:cs typeface="Times New Roman"/>
              </a:rPr>
              <a:t> </a:t>
            </a:r>
            <a:r>
              <a:rPr lang="pt-BR" sz="3600" spc="-247" baseline="13580" dirty="0">
                <a:latin typeface="Times New Roman"/>
                <a:cs typeface="Times New Roman"/>
              </a:rPr>
              <a:t>/</a:t>
            </a:r>
            <a:r>
              <a:rPr lang="pt-BR" sz="3600" spc="-300" baseline="13580" dirty="0">
                <a:latin typeface="Times New Roman"/>
                <a:cs typeface="Times New Roman"/>
              </a:rPr>
              <a:t> </a:t>
            </a:r>
            <a:r>
              <a:rPr lang="pt-BR" sz="3600" spc="-397" baseline="13285" dirty="0">
                <a:latin typeface="Symbol"/>
                <a:cs typeface="Symbol"/>
              </a:rPr>
              <a:t></a:t>
            </a:r>
            <a:r>
              <a:rPr lang="pt-BR" sz="2400" i="1" spc="-145" dirty="0">
                <a:latin typeface="Times New Roman"/>
                <a:cs typeface="Times New Roman"/>
              </a:rPr>
              <a:t>air</a:t>
            </a:r>
            <a:r>
              <a:rPr lang="pt-BR" i="1" dirty="0">
                <a:latin typeface="Times New Roman"/>
                <a:cs typeface="Times New Roman"/>
              </a:rPr>
              <a:t> </a:t>
            </a:r>
            <a:r>
              <a:rPr lang="pt-BR" i="1" spc="-60" dirty="0">
                <a:latin typeface="Times New Roman"/>
                <a:cs typeface="Times New Roman"/>
              </a:rPr>
              <a:t> </a:t>
            </a:r>
            <a:r>
              <a:rPr lang="pt-BR" spc="-487" baseline="13580" dirty="0">
                <a:latin typeface="Symbol"/>
                <a:cs typeface="Symbol"/>
              </a:rPr>
              <a:t></a:t>
            </a:r>
            <a:r>
              <a:rPr lang="pt-BR" spc="-172" baseline="13580" dirty="0">
                <a:latin typeface="Times New Roman"/>
                <a:cs typeface="Times New Roman"/>
              </a:rPr>
              <a:t> </a:t>
            </a:r>
            <a:r>
              <a:rPr lang="pt-BR" sz="3600" i="1" spc="-450" baseline="13580" dirty="0">
                <a:latin typeface="Times New Roman"/>
                <a:cs typeface="Times New Roman"/>
              </a:rPr>
              <a:t>M</a:t>
            </a:r>
            <a:r>
              <a:rPr lang="pt-BR" i="1" spc="-240" dirty="0">
                <a:latin typeface="Times New Roman"/>
                <a:cs typeface="Times New Roman"/>
              </a:rPr>
              <a:t>m</a:t>
            </a:r>
            <a:r>
              <a:rPr lang="pt-BR" i="1" spc="-204" dirty="0">
                <a:latin typeface="Times New Roman"/>
                <a:cs typeface="Times New Roman"/>
              </a:rPr>
              <a:t> </a:t>
            </a:r>
            <a:r>
              <a:rPr lang="pt-BR" sz="3600" i="1" spc="-315" baseline="13580" dirty="0">
                <a:latin typeface="Times New Roman"/>
                <a:cs typeface="Times New Roman"/>
              </a:rPr>
              <a:t>Z</a:t>
            </a:r>
            <a:r>
              <a:rPr lang="pt-BR" sz="2400" i="1" spc="-145" dirty="0">
                <a:latin typeface="Times New Roman"/>
                <a:cs typeface="Times New Roman"/>
              </a:rPr>
              <a:t>a</a:t>
            </a:r>
            <a:r>
              <a:rPr lang="pt-BR" sz="2400" i="1" spc="-55" dirty="0">
                <a:latin typeface="Times New Roman"/>
                <a:cs typeface="Times New Roman"/>
              </a:rPr>
              <a:t>i</a:t>
            </a:r>
            <a:r>
              <a:rPr lang="pt-BR" sz="2400" i="1" spc="-130" dirty="0">
                <a:latin typeface="Times New Roman"/>
                <a:cs typeface="Times New Roman"/>
              </a:rPr>
              <a:t>r</a:t>
            </a:r>
            <a:r>
              <a:rPr lang="pt-BR" i="1" spc="125" dirty="0">
                <a:latin typeface="Times New Roman"/>
                <a:cs typeface="Times New Roman"/>
              </a:rPr>
              <a:t> </a:t>
            </a:r>
            <a:r>
              <a:rPr lang="pt-BR" spc="-247" baseline="13580" dirty="0">
                <a:latin typeface="Times New Roman"/>
                <a:cs typeface="Times New Roman"/>
              </a:rPr>
              <a:t>/</a:t>
            </a:r>
            <a:r>
              <a:rPr lang="pt-BR" spc="-337" baseline="13580" dirty="0">
                <a:latin typeface="Times New Roman"/>
                <a:cs typeface="Times New Roman"/>
              </a:rPr>
              <a:t> </a:t>
            </a:r>
            <a:r>
              <a:rPr lang="pt-BR" sz="3600" i="1" spc="-450" baseline="13580" dirty="0">
                <a:latin typeface="Times New Roman"/>
                <a:cs typeface="Times New Roman"/>
              </a:rPr>
              <a:t>M</a:t>
            </a:r>
            <a:r>
              <a:rPr lang="pt-BR" sz="2400" i="1" spc="-145" dirty="0">
                <a:latin typeface="Times New Roman"/>
                <a:cs typeface="Times New Roman"/>
              </a:rPr>
              <a:t>a</a:t>
            </a:r>
            <a:r>
              <a:rPr lang="pt-BR" sz="2400" i="1" spc="-55" dirty="0">
                <a:latin typeface="Times New Roman"/>
                <a:cs typeface="Times New Roman"/>
              </a:rPr>
              <a:t>i</a:t>
            </a:r>
            <a:r>
              <a:rPr lang="pt-BR" sz="2400" i="1" spc="-130" dirty="0">
                <a:latin typeface="Times New Roman"/>
                <a:cs typeface="Times New Roman"/>
              </a:rPr>
              <a:t>r</a:t>
            </a:r>
            <a:r>
              <a:rPr lang="pt-BR" i="1" spc="-215" dirty="0">
                <a:latin typeface="Times New Roman"/>
                <a:cs typeface="Times New Roman"/>
              </a:rPr>
              <a:t> </a:t>
            </a:r>
            <a:r>
              <a:rPr lang="pt-BR" sz="3600" i="1" spc="-254" baseline="13580" dirty="0">
                <a:latin typeface="Times New Roman"/>
                <a:cs typeface="Times New Roman"/>
              </a:rPr>
              <a:t>Z</a:t>
            </a:r>
            <a:r>
              <a:rPr lang="pt-BR" sz="2400" i="1" spc="-145" dirty="0">
                <a:latin typeface="Times New Roman"/>
                <a:cs typeface="Times New Roman"/>
              </a:rPr>
              <a:t>g</a:t>
            </a:r>
            <a:r>
              <a:rPr lang="pt-BR" sz="2400" i="1" spc="-140" dirty="0">
                <a:latin typeface="Times New Roman"/>
                <a:cs typeface="Times New Roman"/>
              </a:rPr>
              <a:t>a</a:t>
            </a:r>
            <a:r>
              <a:rPr lang="pt-BR" sz="2400" i="1" spc="-130" dirty="0">
                <a:latin typeface="Times New Roman"/>
                <a:cs typeface="Times New Roman"/>
              </a:rPr>
              <a:t>z</a:t>
            </a:r>
            <a:endParaRPr lang="fr-FR" sz="2400" b="1" dirty="0"/>
          </a:p>
          <a:p>
            <a:pPr>
              <a:buNone/>
            </a:pPr>
            <a:r>
              <a:rPr lang="fr-FR" sz="2000" b="1" dirty="0"/>
              <a:t>    </a:t>
            </a:r>
            <a:endParaRPr lang="fr-FR" sz="2800" b="1" dirty="0"/>
          </a:p>
          <a:p>
            <a:pPr>
              <a:buFont typeface="Arial" pitchFamily="34" charset="0"/>
              <a:buChar char="•"/>
            </a:pPr>
            <a:r>
              <a:rPr lang="fr-FR" sz="2800" b="1" dirty="0"/>
              <a:t>Pouvoir calorifique :</a:t>
            </a:r>
          </a:p>
          <a:p>
            <a:pPr marL="38100">
              <a:spcBef>
                <a:spcPts val="1510"/>
              </a:spcBef>
              <a:buNone/>
            </a:pPr>
            <a:r>
              <a:rPr lang="fr-FR" sz="2800" spc="-170" dirty="0">
                <a:latin typeface="Symbol"/>
                <a:cs typeface="Symbol"/>
              </a:rPr>
              <a:t>                  </a:t>
            </a:r>
            <a:r>
              <a:rPr lang="fr-FR" sz="2800" i="1" spc="-10" dirty="0">
                <a:latin typeface="Times New Roman"/>
                <a:cs typeface="Times New Roman"/>
              </a:rPr>
              <a:t>P</a:t>
            </a:r>
            <a:r>
              <a:rPr lang="fr-FR" sz="2800" i="1" spc="10" dirty="0">
                <a:latin typeface="Times New Roman"/>
                <a:cs typeface="Times New Roman"/>
              </a:rPr>
              <a:t>C</a:t>
            </a:r>
            <a:r>
              <a:rPr lang="fr-FR" sz="2800" i="1" spc="120" dirty="0">
                <a:latin typeface="Times New Roman"/>
                <a:cs typeface="Times New Roman"/>
              </a:rPr>
              <a:t>S</a:t>
            </a:r>
            <a:r>
              <a:rPr lang="fr-FR" sz="2800" spc="-254" dirty="0">
                <a:latin typeface="Symbol"/>
                <a:cs typeface="Symbol"/>
              </a:rPr>
              <a:t></a:t>
            </a:r>
            <a:r>
              <a:rPr lang="fr-FR" sz="2800" i="1" spc="52" baseline="-26315" dirty="0">
                <a:latin typeface="Times New Roman"/>
                <a:cs typeface="Times New Roman"/>
              </a:rPr>
              <a:t>m</a:t>
            </a:r>
            <a:r>
              <a:rPr lang="fr-FR" sz="2800" i="1" baseline="-26315" dirty="0">
                <a:latin typeface="Times New Roman"/>
                <a:cs typeface="Times New Roman"/>
              </a:rPr>
              <a:t>  </a:t>
            </a:r>
            <a:r>
              <a:rPr lang="fr-FR" sz="2800" i="1" spc="-172" baseline="-26315" dirty="0">
                <a:latin typeface="Times New Roman"/>
                <a:cs typeface="Times New Roman"/>
              </a:rPr>
              <a:t> </a:t>
            </a:r>
            <a:r>
              <a:rPr lang="fr-FR" sz="2800" spc="5" dirty="0">
                <a:latin typeface="Symbol"/>
                <a:cs typeface="Symbol"/>
              </a:rPr>
              <a:t></a:t>
            </a:r>
            <a:r>
              <a:rPr lang="fr-FR" sz="2800" dirty="0">
                <a:latin typeface="Times New Roman"/>
                <a:cs typeface="Times New Roman"/>
              </a:rPr>
              <a:t> </a:t>
            </a:r>
            <a:r>
              <a:rPr lang="fr-FR" sz="2800" spc="97" baseline="-8888" dirty="0">
                <a:latin typeface="Symbol"/>
                <a:cs typeface="Symbol"/>
              </a:rPr>
              <a:t></a:t>
            </a:r>
            <a:r>
              <a:rPr lang="fr-FR" sz="2800" i="1" spc="-145" dirty="0">
                <a:latin typeface="Times New Roman"/>
                <a:cs typeface="Times New Roman"/>
              </a:rPr>
              <a:t>Y</a:t>
            </a:r>
            <a:r>
              <a:rPr lang="fr-FR" sz="2800" i="1" spc="15" baseline="-23391" dirty="0">
                <a:latin typeface="Times New Roman"/>
                <a:cs typeface="Times New Roman"/>
              </a:rPr>
              <a:t>i</a:t>
            </a:r>
            <a:r>
              <a:rPr lang="fr-FR" sz="2800" i="1" spc="-75" baseline="-23391" dirty="0">
                <a:latin typeface="Times New Roman"/>
                <a:cs typeface="Times New Roman"/>
              </a:rPr>
              <a:t> </a:t>
            </a:r>
            <a:r>
              <a:rPr lang="fr-FR" sz="2800" spc="-170" dirty="0">
                <a:latin typeface="Symbol"/>
                <a:cs typeface="Symbol"/>
              </a:rPr>
              <a:t></a:t>
            </a:r>
            <a:r>
              <a:rPr lang="fr-FR" sz="2800" i="1" spc="-10" dirty="0">
                <a:latin typeface="Times New Roman"/>
                <a:cs typeface="Times New Roman"/>
              </a:rPr>
              <a:t>P</a:t>
            </a:r>
            <a:r>
              <a:rPr lang="fr-FR" sz="2800" i="1" spc="10" dirty="0">
                <a:latin typeface="Times New Roman"/>
                <a:cs typeface="Times New Roman"/>
              </a:rPr>
              <a:t>C</a:t>
            </a:r>
            <a:r>
              <a:rPr lang="fr-FR" sz="2800" i="1" spc="120" dirty="0">
                <a:latin typeface="Times New Roman"/>
                <a:cs typeface="Times New Roman"/>
              </a:rPr>
              <a:t>S</a:t>
            </a:r>
            <a:r>
              <a:rPr lang="fr-FR" sz="2800" spc="-290" dirty="0">
                <a:latin typeface="Symbol"/>
                <a:cs typeface="Symbol"/>
              </a:rPr>
              <a:t></a:t>
            </a:r>
            <a:r>
              <a:rPr lang="fr-FR" sz="2800" i="1" spc="15" baseline="-40935" dirty="0">
                <a:latin typeface="Times New Roman"/>
                <a:cs typeface="Times New Roman"/>
              </a:rPr>
              <a:t>i</a:t>
            </a:r>
            <a:r>
              <a:rPr lang="fr-FR" sz="2800" i="1" baseline="-40935" dirty="0">
                <a:latin typeface="Times New Roman"/>
                <a:cs typeface="Times New Roman"/>
              </a:rPr>
              <a:t> </a:t>
            </a:r>
            <a:r>
              <a:rPr lang="fr-FR" sz="2800" i="1" spc="-135" baseline="-40935" dirty="0">
                <a:latin typeface="Times New Roman"/>
                <a:cs typeface="Times New Roman"/>
              </a:rPr>
              <a:t> </a:t>
            </a:r>
            <a:r>
              <a:rPr lang="fr-FR" sz="2800" dirty="0">
                <a:latin typeface="Times New Roman"/>
                <a:cs typeface="Times New Roman"/>
              </a:rPr>
              <a:t>/</a:t>
            </a:r>
            <a:r>
              <a:rPr lang="fr-FR" sz="2800" spc="-160" dirty="0">
                <a:latin typeface="Times New Roman"/>
                <a:cs typeface="Times New Roman"/>
              </a:rPr>
              <a:t> </a:t>
            </a:r>
            <a:r>
              <a:rPr lang="fr-FR" sz="2800" i="1" spc="5" dirty="0">
                <a:latin typeface="Times New Roman"/>
                <a:cs typeface="Times New Roman"/>
              </a:rPr>
              <a:t>Z</a:t>
            </a:r>
            <a:endParaRPr lang="fr-FR" sz="2800" dirty="0">
              <a:latin typeface="Times New Roman"/>
              <a:cs typeface="Times New Roman"/>
            </a:endParaRPr>
          </a:p>
          <a:p>
            <a:pPr marL="38100">
              <a:spcBef>
                <a:spcPts val="1375"/>
              </a:spcBef>
              <a:buNone/>
            </a:pPr>
            <a:r>
              <a:rPr lang="fr-FR" sz="2800" spc="-155" dirty="0">
                <a:latin typeface="Symbol"/>
                <a:cs typeface="Symbol"/>
              </a:rPr>
              <a:t>                 </a:t>
            </a:r>
            <a:r>
              <a:rPr lang="fr-FR" sz="2800" i="1" spc="15" dirty="0">
                <a:latin typeface="Times New Roman"/>
                <a:cs typeface="Times New Roman"/>
              </a:rPr>
              <a:t>P</a:t>
            </a:r>
            <a:r>
              <a:rPr lang="fr-FR" sz="2800" i="1" spc="20" dirty="0">
                <a:latin typeface="Times New Roman"/>
                <a:cs typeface="Times New Roman"/>
              </a:rPr>
              <a:t>CI</a:t>
            </a:r>
            <a:r>
              <a:rPr lang="fr-FR" sz="2800" i="1" spc="-245" dirty="0">
                <a:latin typeface="Times New Roman"/>
                <a:cs typeface="Times New Roman"/>
              </a:rPr>
              <a:t> </a:t>
            </a:r>
            <a:r>
              <a:rPr lang="fr-FR" sz="2800" spc="-175" dirty="0">
                <a:latin typeface="Symbol"/>
                <a:cs typeface="Symbol"/>
              </a:rPr>
              <a:t></a:t>
            </a:r>
            <a:r>
              <a:rPr lang="fr-FR" sz="2800" i="1" spc="44" baseline="-23391" dirty="0">
                <a:latin typeface="Times New Roman"/>
                <a:cs typeface="Times New Roman"/>
              </a:rPr>
              <a:t>m</a:t>
            </a:r>
            <a:r>
              <a:rPr lang="fr-FR" sz="2800" i="1" baseline="-23391" dirty="0">
                <a:latin typeface="Times New Roman"/>
                <a:cs typeface="Times New Roman"/>
              </a:rPr>
              <a:t>  </a:t>
            </a:r>
            <a:r>
              <a:rPr lang="fr-FR" sz="2800" i="1" spc="-120" baseline="-23391" dirty="0">
                <a:latin typeface="Times New Roman"/>
                <a:cs typeface="Times New Roman"/>
              </a:rPr>
              <a:t> </a:t>
            </a:r>
            <a:r>
              <a:rPr lang="fr-FR" sz="2800" spc="25" dirty="0">
                <a:latin typeface="Symbol"/>
                <a:cs typeface="Symbol"/>
              </a:rPr>
              <a:t></a:t>
            </a:r>
            <a:r>
              <a:rPr lang="fr-FR" sz="2800" spc="-25" dirty="0">
                <a:latin typeface="Times New Roman"/>
                <a:cs typeface="Times New Roman"/>
              </a:rPr>
              <a:t> </a:t>
            </a:r>
            <a:r>
              <a:rPr lang="fr-FR" sz="2800" spc="195" baseline="-9070" dirty="0">
                <a:latin typeface="Symbol"/>
                <a:cs typeface="Symbol"/>
              </a:rPr>
              <a:t></a:t>
            </a:r>
            <a:r>
              <a:rPr lang="fr-FR" sz="2800" i="1" spc="-45" dirty="0">
                <a:latin typeface="Times New Roman"/>
                <a:cs typeface="Times New Roman"/>
              </a:rPr>
              <a:t>Y</a:t>
            </a:r>
            <a:r>
              <a:rPr lang="fr-FR" sz="2800" i="1" spc="15" baseline="-23391" dirty="0">
                <a:latin typeface="Times New Roman"/>
                <a:cs typeface="Times New Roman"/>
              </a:rPr>
              <a:t>i</a:t>
            </a:r>
            <a:r>
              <a:rPr lang="fr-FR" sz="2800" i="1" spc="22" baseline="-23391" dirty="0">
                <a:latin typeface="Times New Roman"/>
                <a:cs typeface="Times New Roman"/>
              </a:rPr>
              <a:t> </a:t>
            </a:r>
            <a:r>
              <a:rPr lang="fr-FR" sz="2800" spc="-150" dirty="0">
                <a:latin typeface="Symbol"/>
                <a:cs typeface="Symbol"/>
              </a:rPr>
              <a:t></a:t>
            </a:r>
            <a:r>
              <a:rPr lang="fr-FR" sz="2800" i="1" spc="15" dirty="0">
                <a:latin typeface="Times New Roman"/>
                <a:cs typeface="Times New Roman"/>
              </a:rPr>
              <a:t>P</a:t>
            </a:r>
            <a:r>
              <a:rPr lang="fr-FR" sz="2800" i="1" spc="20" dirty="0">
                <a:latin typeface="Times New Roman"/>
                <a:cs typeface="Times New Roman"/>
              </a:rPr>
              <a:t>CI</a:t>
            </a:r>
            <a:r>
              <a:rPr lang="fr-FR" sz="2800" i="1" spc="-250" dirty="0">
                <a:latin typeface="Times New Roman"/>
                <a:cs typeface="Times New Roman"/>
              </a:rPr>
              <a:t> </a:t>
            </a:r>
            <a:r>
              <a:rPr lang="fr-FR" sz="2800" spc="-204" dirty="0">
                <a:latin typeface="Symbol"/>
                <a:cs typeface="Symbol"/>
              </a:rPr>
              <a:t></a:t>
            </a:r>
            <a:r>
              <a:rPr lang="fr-FR" sz="2800" i="1" spc="15" baseline="-40935" dirty="0">
                <a:latin typeface="Times New Roman"/>
                <a:cs typeface="Times New Roman"/>
              </a:rPr>
              <a:t>i</a:t>
            </a:r>
            <a:r>
              <a:rPr lang="fr-FR" sz="2800" i="1" baseline="-40935" dirty="0">
                <a:latin typeface="Times New Roman"/>
                <a:cs typeface="Times New Roman"/>
              </a:rPr>
              <a:t> </a:t>
            </a:r>
            <a:r>
              <a:rPr lang="fr-FR" sz="2800" i="1" spc="22" baseline="-40935" dirty="0">
                <a:latin typeface="Times New Roman"/>
                <a:cs typeface="Times New Roman"/>
              </a:rPr>
              <a:t> </a:t>
            </a:r>
            <a:r>
              <a:rPr lang="fr-FR" sz="2800" spc="10" dirty="0">
                <a:latin typeface="Times New Roman"/>
                <a:cs typeface="Times New Roman"/>
              </a:rPr>
              <a:t>/</a:t>
            </a:r>
            <a:r>
              <a:rPr lang="fr-FR" sz="2800" spc="-120" dirty="0">
                <a:latin typeface="Times New Roman"/>
                <a:cs typeface="Times New Roman"/>
              </a:rPr>
              <a:t> </a:t>
            </a:r>
            <a:r>
              <a:rPr lang="fr-FR" sz="2800" i="1" spc="25" dirty="0">
                <a:latin typeface="Times New Roman"/>
                <a:cs typeface="Times New Roman"/>
              </a:rPr>
              <a:t>Z</a:t>
            </a:r>
            <a:endParaRPr lang="fr-FR" sz="2800" dirty="0">
              <a:latin typeface="Times New Roman"/>
              <a:cs typeface="Times New Roman"/>
            </a:endParaRPr>
          </a:p>
          <a:p>
            <a:pPr>
              <a:buFont typeface="Arial" pitchFamily="34" charset="0"/>
              <a:buChar char="•"/>
            </a:pPr>
            <a:endParaRPr lang="fr-FR" sz="2000" b="1" dirty="0"/>
          </a:p>
          <a:p>
            <a:pPr>
              <a:buFont typeface="Arial" pitchFamily="34" charset="0"/>
              <a:buChar char="•"/>
            </a:pPr>
            <a:endParaRPr lang="fr-FR" sz="2000" dirty="0">
              <a:latin typeface="Times New Roman"/>
              <a:cs typeface="Times New Roman"/>
            </a:endParaRPr>
          </a:p>
          <a:p>
            <a:endParaRPr lang="fr-FR" sz="2000" dirty="0"/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xmlns="" id="{63B1444A-8792-5EF1-D9EB-13D24807E93A}"/>
              </a:ext>
            </a:extLst>
          </p:cNvPr>
          <p:cNvSpPr txBox="1">
            <a:spLocks/>
          </p:cNvSpPr>
          <p:nvPr/>
        </p:nvSpPr>
        <p:spPr>
          <a:xfrm>
            <a:off x="-2325" y="0"/>
            <a:ext cx="9110829" cy="859536"/>
          </a:xfrm>
          <a:prstGeom prst="rect">
            <a:avLst/>
          </a:prstGeom>
          <a:solidFill>
            <a:schemeClr val="bg1"/>
          </a:solidFill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b="1" dirty="0"/>
              <a:t>Notions générales sur les systèmes de transport du gaz naturel par canalisation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DB3E42E-23C5-4A67-B12C-A2886A217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086A-EF23-4ADA-9EC5-8F20AF1E9FBE}" type="slidenum">
              <a:rPr lang="fr-FR" smtClean="0"/>
              <a:pPr/>
              <a:t>6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498080" cy="1439850"/>
          </a:xfrm>
        </p:spPr>
        <p:txBody>
          <a:bodyPr>
            <a:noAutofit/>
          </a:bodyPr>
          <a:lstStyle/>
          <a:p>
            <a:pPr algn="ctr"/>
            <a:r>
              <a:rPr lang="fr-FR" sz="2800" b="1" dirty="0" smtClean="0"/>
              <a:t>L’</a:t>
            </a:r>
            <a:r>
              <a:rPr lang="fr-FR" sz="2800" b="1" dirty="0" err="1" smtClean="0"/>
              <a:t>é</a:t>
            </a:r>
            <a:r>
              <a:rPr lang="fr-FR" sz="2800" b="1" dirty="0" err="1" smtClean="0"/>
              <a:t>c</a:t>
            </a:r>
            <a:r>
              <a:rPr lang="fr-FR" sz="2800" b="1" dirty="0" err="1" smtClean="0"/>
              <a:t>oulemement</a:t>
            </a:r>
            <a:r>
              <a:rPr lang="fr-FR" sz="2800" b="1" dirty="0" smtClean="0"/>
              <a:t> </a:t>
            </a:r>
            <a:r>
              <a:rPr lang="fr-FR" sz="2800" b="1" dirty="0" smtClean="0"/>
              <a:t>du gaz dans une </a:t>
            </a:r>
            <a:r>
              <a:rPr lang="fr-FR" sz="2800" b="1" dirty="0" smtClean="0"/>
              <a:t>canalisation </a:t>
            </a:r>
            <a:r>
              <a:rPr lang="fr-FR" sz="2800" b="1" dirty="0" smtClean="0"/>
              <a:t>est décrit par les </a:t>
            </a:r>
            <a:r>
              <a:rPr lang="fr-FR" sz="2800" b="1" dirty="0" smtClean="0"/>
              <a:t>équations </a:t>
            </a:r>
            <a:r>
              <a:rPr lang="fr-FR" sz="2800" b="1" dirty="0" smtClean="0"/>
              <a:t>de </a:t>
            </a:r>
            <a:r>
              <a:rPr lang="fr-FR" sz="2800" b="1" dirty="0" smtClean="0"/>
              <a:t>base suivantes </a:t>
            </a:r>
            <a:r>
              <a:rPr lang="fr-FR" sz="2800" b="1" dirty="0" smtClean="0"/>
              <a:t>:</a:t>
            </a:r>
            <a:endParaRPr lang="fr-FR" sz="2800" b="1" dirty="0"/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>
            <p:ph idx="1"/>
          </p:nvPr>
        </p:nvGraphicFramePr>
        <p:xfrm>
          <a:off x="683568" y="908720"/>
          <a:ext cx="7424737" cy="5661025"/>
        </p:xfrm>
        <a:graphic>
          <a:graphicData uri="http://schemas.openxmlformats.org/presentationml/2006/ole">
            <p:oleObj spid="_x0000_s1026" name="Document" r:id="rId3" imgW="5953164" imgH="4539297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389120"/>
          </a:xfrm>
        </p:spPr>
        <p:txBody>
          <a:bodyPr/>
          <a:lstStyle/>
          <a:p>
            <a:r>
              <a:rPr lang="fr-FR" dirty="0" smtClean="0"/>
              <a:t>Dans le cas d’un écoulement stationnaire, les paramètres sont invariants par rapport au temps. Ce qui permet de simplifier les deux premières équations du système précédent, qui deviennent :</a:t>
            </a:r>
          </a:p>
          <a:p>
            <a:pPr>
              <a:buNone/>
            </a:pPr>
            <a:endParaRPr lang="fr-FR" dirty="0" smtClean="0"/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2917825" y="3279775"/>
          <a:ext cx="11233150" cy="827088"/>
        </p:xfrm>
        <a:graphic>
          <a:graphicData uri="http://schemas.openxmlformats.org/presentationml/2006/ole">
            <p:oleObj spid="_x0000_s2050" name="Document" r:id="rId3" imgW="5760221" imgH="431543" progId="Word.Document.12">
              <p:embed/>
            </p:oleObj>
          </a:graphicData>
        </a:graphic>
      </p:graphicFrame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2624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fr-FR" b="1" dirty="0" smtClean="0"/>
              <a:t>Calcul des pertes de charge</a:t>
            </a:r>
            <a:endParaRPr lang="fr-FR" b="1" dirty="0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>
            <p:ph idx="1"/>
          </p:nvPr>
        </p:nvGraphicFramePr>
        <p:xfrm>
          <a:off x="325438" y="1190625"/>
          <a:ext cx="7666037" cy="7431088"/>
        </p:xfrm>
        <a:graphic>
          <a:graphicData uri="http://schemas.openxmlformats.org/presentationml/2006/ole">
            <p:oleObj spid="_x0000_s3074" name="Document" r:id="rId3" imgW="6148602" imgH="5958703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1218</TotalTime>
  <Words>1041</Words>
  <Application>Microsoft Office PowerPoint</Application>
  <PresentationFormat>Affichage à l'écran (4:3)</PresentationFormat>
  <Paragraphs>402</Paragraphs>
  <Slides>38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38</vt:i4>
      </vt:variant>
    </vt:vector>
  </HeadingPairs>
  <TitlesOfParts>
    <vt:vector size="41" baseType="lpstr">
      <vt:lpstr>Débit</vt:lpstr>
      <vt:lpstr>Document Microsoft Office Word 97 - 2003</vt:lpstr>
      <vt:lpstr>Document Microsoft Office Word</vt:lpstr>
      <vt:lpstr>Diapositive 1</vt:lpstr>
      <vt:lpstr>Diapositive 2</vt:lpstr>
      <vt:lpstr> Introduction générale</vt:lpstr>
      <vt:lpstr>Composition chimique du   gaz naturel</vt:lpstr>
      <vt:lpstr>Conditions de base (gaz naturel) </vt:lpstr>
      <vt:lpstr>Principales propriétés d’un gaz</vt:lpstr>
      <vt:lpstr>L’écoulemement du gaz dans une canalisation est décrit par les équations de base suivantes :</vt:lpstr>
      <vt:lpstr>Diapositive 8</vt:lpstr>
      <vt:lpstr>Calcul des pertes de charge</vt:lpstr>
      <vt:lpstr>Diapositive 10</vt:lpstr>
      <vt:lpstr>Diapositive 11</vt:lpstr>
      <vt:lpstr>Diapositive 12</vt:lpstr>
      <vt:lpstr>Diapositive 13</vt:lpstr>
      <vt:lpstr>Diapositive 14</vt:lpstr>
      <vt:lpstr>Stations de compression et turbines</vt:lpstr>
      <vt:lpstr>Compresseurs</vt:lpstr>
      <vt:lpstr>Turbines à gaz</vt:lpstr>
      <vt:lpstr>Diapositive 18</vt:lpstr>
      <vt:lpstr>Application I</vt:lpstr>
      <vt:lpstr>fonctionnement d’un compresseur Caractéristiques de de type IngersII-rand CDP-224 </vt:lpstr>
      <vt:lpstr>.</vt:lpstr>
      <vt:lpstr>Application II</vt:lpstr>
      <vt:lpstr>.</vt:lpstr>
      <vt:lpstr> </vt:lpstr>
      <vt:lpstr>Données obtenues à partir de la figure N°III.1 </vt:lpstr>
      <vt:lpstr>Analyse de régression</vt:lpstr>
      <vt:lpstr>Analyse de variance</vt:lpstr>
      <vt:lpstr> </vt:lpstr>
      <vt:lpstr>Coefficients pour un modèle de 2éme ordre :</vt:lpstr>
      <vt:lpstr>Diapositive 30</vt:lpstr>
      <vt:lpstr>Caractéristique de compresseur</vt:lpstr>
      <vt:lpstr>Exécution du programme</vt:lpstr>
      <vt:lpstr>Histogramme des erreurs relatives maximales</vt:lpstr>
      <vt:lpstr>Application III</vt:lpstr>
      <vt:lpstr>Schéma de gazoduc</vt:lpstr>
      <vt:lpstr>Diapositive 36</vt:lpstr>
      <vt:lpstr>L’exécution du programme :</vt:lpstr>
      <vt:lpstr>Conclusion générale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Brigitte</dc:creator>
  <cp:lastModifiedBy>SAMSUNG</cp:lastModifiedBy>
  <cp:revision>44</cp:revision>
  <dcterms:created xsi:type="dcterms:W3CDTF">2023-06-05T14:28:47Z</dcterms:created>
  <dcterms:modified xsi:type="dcterms:W3CDTF">2023-06-24T20:09:28Z</dcterms:modified>
</cp:coreProperties>
</file>