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commentAuthors.xml" ContentType="application/vnd.openxmlformats-officedocument.presentationml.commentAuthor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charts/chart6.xml" ContentType="application/vnd.openxmlformats-officedocument.drawingml.chart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4"/>
  </p:notesMasterIdLst>
  <p:sldIdLst>
    <p:sldId id="346" r:id="rId2"/>
    <p:sldId id="345" r:id="rId3"/>
    <p:sldId id="328" r:id="rId4"/>
    <p:sldId id="327" r:id="rId5"/>
    <p:sldId id="317" r:id="rId6"/>
    <p:sldId id="318" r:id="rId7"/>
    <p:sldId id="279" r:id="rId8"/>
    <p:sldId id="259" r:id="rId9"/>
    <p:sldId id="322" r:id="rId10"/>
    <p:sldId id="260" r:id="rId11"/>
    <p:sldId id="324" r:id="rId12"/>
    <p:sldId id="261" r:id="rId13"/>
    <p:sldId id="326" r:id="rId14"/>
    <p:sldId id="298" r:id="rId15"/>
    <p:sldId id="348" r:id="rId16"/>
    <p:sldId id="349" r:id="rId17"/>
    <p:sldId id="264" r:id="rId18"/>
    <p:sldId id="350" r:id="rId19"/>
    <p:sldId id="265" r:id="rId20"/>
    <p:sldId id="301" r:id="rId21"/>
    <p:sldId id="306" r:id="rId22"/>
    <p:sldId id="307" r:id="rId23"/>
    <p:sldId id="302" r:id="rId24"/>
    <p:sldId id="308" r:id="rId25"/>
    <p:sldId id="267" r:id="rId26"/>
    <p:sldId id="268" r:id="rId27"/>
    <p:sldId id="281" r:id="rId28"/>
    <p:sldId id="282" r:id="rId29"/>
    <p:sldId id="283" r:id="rId30"/>
    <p:sldId id="290" r:id="rId31"/>
    <p:sldId id="291" r:id="rId32"/>
    <p:sldId id="344" r:id="rId33"/>
    <p:sldId id="272" r:id="rId34"/>
    <p:sldId id="320" r:id="rId35"/>
    <p:sldId id="319" r:id="rId36"/>
    <p:sldId id="310" r:id="rId37"/>
    <p:sldId id="312" r:id="rId38"/>
    <p:sldId id="311" r:id="rId39"/>
    <p:sldId id="275" r:id="rId40"/>
    <p:sldId id="277" r:id="rId41"/>
    <p:sldId id="303" r:id="rId42"/>
    <p:sldId id="304" r:id="rId43"/>
  </p:sldIdLst>
  <p:sldSz cx="9144000" cy="6858000" type="screen4x3"/>
  <p:notesSz cx="6858000" cy="9144000"/>
  <p:defaultTextStyle>
    <a:defPPr>
      <a:defRPr lang="gsw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uderoua" initials="b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C614B5"/>
    <a:srgbClr val="E317D0"/>
    <a:srgbClr val="9D017F"/>
    <a:srgbClr val="FF0066"/>
    <a:srgbClr val="FF00FF"/>
    <a:srgbClr val="003300"/>
    <a:srgbClr val="FFFF0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947" autoAdjust="0"/>
    <p:restoredTop sz="94660"/>
  </p:normalViewPr>
  <p:slideViewPr>
    <p:cSldViewPr>
      <p:cViewPr>
        <p:scale>
          <a:sx n="60" d="100"/>
          <a:sy n="60" d="100"/>
        </p:scale>
        <p:origin x="-1094" y="-91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abila\Desktop\Classeur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abila\Desktop\Classeur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abila\Desktop\Classeur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abila\Desktop\Classeur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abila\Desktop\Classeur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abila\Desktop\Classeur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gsw-FR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Feuil3!$B$32</c:f>
              <c:strCache>
                <c:ptCount val="1"/>
                <c:pt idx="0">
                  <c:v>Mt sèche (%)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errBars>
            <c:errBarType val="both"/>
            <c:errValType val="percentage"/>
            <c:val val="5"/>
          </c:errBars>
          <c:cat>
            <c:multiLvlStrRef>
              <c:f>Feuil3!$C$30:$H$31</c:f>
              <c:multiLvlStrCache>
                <c:ptCount val="6"/>
                <c:lvl>
                  <c:pt idx="0">
                    <c:v>Tiaret</c:v>
                  </c:pt>
                  <c:pt idx="1">
                    <c:v>Djelfa</c:v>
                  </c:pt>
                  <c:pt idx="2">
                    <c:v>Ghardaïa</c:v>
                  </c:pt>
                  <c:pt idx="3">
                    <c:v>Tiaret</c:v>
                  </c:pt>
                  <c:pt idx="4">
                    <c:v>Djelfa</c:v>
                  </c:pt>
                  <c:pt idx="5">
                    <c:v>Ghardaïa</c:v>
                  </c:pt>
                </c:lvl>
                <c:lvl>
                  <c:pt idx="0">
                    <c:v>Côtes </c:v>
                  </c:pt>
                  <c:pt idx="3">
                    <c:v>Gigots </c:v>
                  </c:pt>
                </c:lvl>
              </c:multiLvlStrCache>
            </c:multiLvlStrRef>
          </c:cat>
          <c:val>
            <c:numRef>
              <c:f>Feuil3!$C$32:$H$32</c:f>
              <c:numCache>
                <c:formatCode>General</c:formatCode>
                <c:ptCount val="6"/>
                <c:pt idx="0">
                  <c:v>35.85</c:v>
                </c:pt>
                <c:pt idx="1">
                  <c:v>39.75</c:v>
                </c:pt>
                <c:pt idx="2">
                  <c:v>36.83</c:v>
                </c:pt>
                <c:pt idx="3">
                  <c:v>37.760000000000012</c:v>
                </c:pt>
                <c:pt idx="4">
                  <c:v>35.67</c:v>
                </c:pt>
                <c:pt idx="5">
                  <c:v>35.730000000000011</c:v>
                </c:pt>
              </c:numCache>
            </c:numRef>
          </c:val>
        </c:ser>
        <c:ser>
          <c:idx val="1"/>
          <c:order val="1"/>
          <c:tx>
            <c:strRef>
              <c:f>Feuil3!$B$33</c:f>
              <c:strCache>
                <c:ptCount val="1"/>
                <c:pt idx="0">
                  <c:v>Humidité (%)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errBars>
            <c:errBarType val="both"/>
            <c:errValType val="percentage"/>
            <c:val val="5"/>
          </c:errBars>
          <c:cat>
            <c:multiLvlStrRef>
              <c:f>Feuil3!$C$30:$H$31</c:f>
              <c:multiLvlStrCache>
                <c:ptCount val="6"/>
                <c:lvl>
                  <c:pt idx="0">
                    <c:v>Tiaret</c:v>
                  </c:pt>
                  <c:pt idx="1">
                    <c:v>Djelfa</c:v>
                  </c:pt>
                  <c:pt idx="2">
                    <c:v>Ghardaïa</c:v>
                  </c:pt>
                  <c:pt idx="3">
                    <c:v>Tiaret</c:v>
                  </c:pt>
                  <c:pt idx="4">
                    <c:v>Djelfa</c:v>
                  </c:pt>
                  <c:pt idx="5">
                    <c:v>Ghardaïa</c:v>
                  </c:pt>
                </c:lvl>
                <c:lvl>
                  <c:pt idx="0">
                    <c:v>Côtes </c:v>
                  </c:pt>
                  <c:pt idx="3">
                    <c:v>Gigots </c:v>
                  </c:pt>
                </c:lvl>
              </c:multiLvlStrCache>
            </c:multiLvlStrRef>
          </c:cat>
          <c:val>
            <c:numRef>
              <c:f>Feuil3!$C$33:$H$33</c:f>
              <c:numCache>
                <c:formatCode>General</c:formatCode>
                <c:ptCount val="6"/>
                <c:pt idx="0">
                  <c:v>64.149999999999991</c:v>
                </c:pt>
                <c:pt idx="1">
                  <c:v>60.25</c:v>
                </c:pt>
                <c:pt idx="2">
                  <c:v>63.17</c:v>
                </c:pt>
                <c:pt idx="3">
                  <c:v>62.24</c:v>
                </c:pt>
                <c:pt idx="4">
                  <c:v>64.33</c:v>
                </c:pt>
                <c:pt idx="5">
                  <c:v>64.27</c:v>
                </c:pt>
              </c:numCache>
            </c:numRef>
          </c:val>
        </c:ser>
        <c:dLbls>
          <c:showVal val="1"/>
        </c:dLbls>
        <c:overlap val="-25"/>
        <c:axId val="83912960"/>
        <c:axId val="83939328"/>
      </c:barChart>
      <c:catAx>
        <c:axId val="8391296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gsw-FR"/>
          </a:p>
        </c:txPr>
        <c:crossAx val="83939328"/>
        <c:crosses val="autoZero"/>
        <c:auto val="1"/>
        <c:lblAlgn val="ctr"/>
        <c:lblOffset val="100"/>
      </c:catAx>
      <c:valAx>
        <c:axId val="83939328"/>
        <c:scaling>
          <c:orientation val="minMax"/>
        </c:scaling>
        <c:delete val="1"/>
        <c:axPos val="l"/>
        <c:numFmt formatCode="General" sourceLinked="1"/>
        <c:tickLblPos val="none"/>
        <c:crossAx val="8391296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42948369184317187"/>
          <c:y val="1.1506287993498765E-3"/>
          <c:w val="0.37910740966476386"/>
          <c:h val="8.3717191601050039E-2"/>
        </c:manualLayout>
      </c:layout>
      <c:txPr>
        <a:bodyPr/>
        <a:lstStyle/>
        <a:p>
          <a:pPr>
            <a:defRPr sz="1600" b="1">
              <a:latin typeface="Times New Roman" pitchFamily="18" charset="0"/>
              <a:cs typeface="Times New Roman" pitchFamily="18" charset="0"/>
            </a:defRPr>
          </a:pPr>
          <a:endParaRPr lang="gsw-FR"/>
        </a:p>
      </c:txPr>
    </c:legend>
    <c:plotVisOnly val="1"/>
  </c:chart>
  <c:txPr>
    <a:bodyPr/>
    <a:lstStyle/>
    <a:p>
      <a:pPr>
        <a:defRPr sz="1200"/>
      </a:pPr>
      <a:endParaRPr lang="gsw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gsw-FR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Feuil3!$B$42</c:f>
              <c:strCache>
                <c:ptCount val="1"/>
                <c:pt idx="0">
                  <c:v>Mt sèche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errBars>
            <c:errBarType val="both"/>
            <c:errValType val="stdDev"/>
            <c:val val="1"/>
          </c:errBars>
          <c:cat>
            <c:multiLvlStrRef>
              <c:f>Feuil3!$C$40:$H$41</c:f>
              <c:multiLvlStrCache>
                <c:ptCount val="6"/>
                <c:lvl>
                  <c:pt idx="0">
                    <c:v>Tiaret</c:v>
                  </c:pt>
                  <c:pt idx="1">
                    <c:v>Djelfa</c:v>
                  </c:pt>
                  <c:pt idx="2">
                    <c:v>Ghardaïa</c:v>
                  </c:pt>
                  <c:pt idx="3">
                    <c:v>Tiaret</c:v>
                  </c:pt>
                  <c:pt idx="4">
                    <c:v>Djelfa</c:v>
                  </c:pt>
                  <c:pt idx="5">
                    <c:v>Ghardaïa</c:v>
                  </c:pt>
                </c:lvl>
                <c:lvl>
                  <c:pt idx="0">
                    <c:v>Côtes </c:v>
                  </c:pt>
                  <c:pt idx="3">
                    <c:v>Gigots </c:v>
                  </c:pt>
                </c:lvl>
              </c:multiLvlStrCache>
            </c:multiLvlStrRef>
          </c:cat>
          <c:val>
            <c:numRef>
              <c:f>Feuil3!$C$42:$H$42</c:f>
              <c:numCache>
                <c:formatCode>General</c:formatCode>
                <c:ptCount val="6"/>
                <c:pt idx="0">
                  <c:v>21.66</c:v>
                </c:pt>
                <c:pt idx="1">
                  <c:v>29.5</c:v>
                </c:pt>
                <c:pt idx="2">
                  <c:v>25</c:v>
                </c:pt>
                <c:pt idx="3">
                  <c:v>23.66</c:v>
                </c:pt>
                <c:pt idx="4">
                  <c:v>25.439999999999987</c:v>
                </c:pt>
                <c:pt idx="5">
                  <c:v>25.41</c:v>
                </c:pt>
              </c:numCache>
            </c:numRef>
          </c:val>
        </c:ser>
        <c:ser>
          <c:idx val="1"/>
          <c:order val="1"/>
          <c:tx>
            <c:strRef>
              <c:f>Feuil3!$B$43</c:f>
              <c:strCache>
                <c:ptCount val="1"/>
                <c:pt idx="0">
                  <c:v>Humidité (%)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errBars>
            <c:errBarType val="both"/>
            <c:errValType val="percentage"/>
            <c:val val="5"/>
          </c:errBars>
          <c:cat>
            <c:multiLvlStrRef>
              <c:f>Feuil3!$C$40:$H$41</c:f>
              <c:multiLvlStrCache>
                <c:ptCount val="6"/>
                <c:lvl>
                  <c:pt idx="0">
                    <c:v>Tiaret</c:v>
                  </c:pt>
                  <c:pt idx="1">
                    <c:v>Djelfa</c:v>
                  </c:pt>
                  <c:pt idx="2">
                    <c:v>Ghardaïa</c:v>
                  </c:pt>
                  <c:pt idx="3">
                    <c:v>Tiaret</c:v>
                  </c:pt>
                  <c:pt idx="4">
                    <c:v>Djelfa</c:v>
                  </c:pt>
                  <c:pt idx="5">
                    <c:v>Ghardaïa</c:v>
                  </c:pt>
                </c:lvl>
                <c:lvl>
                  <c:pt idx="0">
                    <c:v>Côtes </c:v>
                  </c:pt>
                  <c:pt idx="3">
                    <c:v>Gigots </c:v>
                  </c:pt>
                </c:lvl>
              </c:multiLvlStrCache>
            </c:multiLvlStrRef>
          </c:cat>
          <c:val>
            <c:numRef>
              <c:f>Feuil3!$C$43:$H$43</c:f>
              <c:numCache>
                <c:formatCode>General</c:formatCode>
                <c:ptCount val="6"/>
                <c:pt idx="0">
                  <c:v>78.33</c:v>
                </c:pt>
                <c:pt idx="1">
                  <c:v>72.25</c:v>
                </c:pt>
                <c:pt idx="2">
                  <c:v>73.19</c:v>
                </c:pt>
                <c:pt idx="3">
                  <c:v>76.34</c:v>
                </c:pt>
                <c:pt idx="4">
                  <c:v>74.540000000000006</c:v>
                </c:pt>
                <c:pt idx="5">
                  <c:v>74.58</c:v>
                </c:pt>
              </c:numCache>
            </c:numRef>
          </c:val>
        </c:ser>
        <c:dLbls>
          <c:showVal val="1"/>
        </c:dLbls>
        <c:overlap val="-25"/>
        <c:axId val="84358656"/>
        <c:axId val="84360192"/>
      </c:barChart>
      <c:catAx>
        <c:axId val="8435865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/>
            </a:pPr>
            <a:endParaRPr lang="gsw-FR"/>
          </a:p>
        </c:txPr>
        <c:crossAx val="84360192"/>
        <c:crosses val="autoZero"/>
        <c:auto val="1"/>
        <c:lblAlgn val="ctr"/>
        <c:lblOffset val="100"/>
      </c:catAx>
      <c:valAx>
        <c:axId val="84360192"/>
        <c:scaling>
          <c:orientation val="minMax"/>
        </c:scaling>
        <c:delete val="1"/>
        <c:axPos val="l"/>
        <c:numFmt formatCode="General" sourceLinked="1"/>
        <c:tickLblPos val="none"/>
        <c:crossAx val="8435865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41962899760878214"/>
          <c:y val="0"/>
          <c:w val="0.3717935805678913"/>
          <c:h val="0.11690646270796304"/>
        </c:manualLayout>
      </c:layout>
      <c:txPr>
        <a:bodyPr/>
        <a:lstStyle/>
        <a:p>
          <a:pPr>
            <a:defRPr sz="1600"/>
          </a:pPr>
          <a:endParaRPr lang="gsw-FR"/>
        </a:p>
      </c:txPr>
    </c:legend>
    <c:plotVisOnly val="1"/>
  </c:chart>
  <c:txPr>
    <a:bodyPr/>
    <a:lstStyle/>
    <a:p>
      <a:pPr>
        <a:defRPr sz="1200" b="1">
          <a:latin typeface="Times New Roman" pitchFamily="18" charset="0"/>
          <a:cs typeface="Times New Roman" pitchFamily="18" charset="0"/>
        </a:defRPr>
      </a:pPr>
      <a:endParaRPr lang="gsw-F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gsw-FR"/>
  <c:chart>
    <c:title>
      <c:layout>
        <c:manualLayout>
          <c:xMode val="edge"/>
          <c:yMode val="edge"/>
          <c:x val="0.71018697614442294"/>
          <c:y val="6.5764820857947034E-2"/>
        </c:manualLayout>
      </c:layout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gsw-FR"/>
        </a:p>
      </c:txPr>
    </c:title>
    <c:plotArea>
      <c:layout/>
      <c:barChart>
        <c:barDir val="col"/>
        <c:grouping val="clustered"/>
        <c:ser>
          <c:idx val="0"/>
          <c:order val="0"/>
          <c:tx>
            <c:strRef>
              <c:f>Feuil3!$C$52</c:f>
              <c:strCache>
                <c:ptCount val="1"/>
                <c:pt idx="0">
                  <c:v>LT (%) 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spPr/>
              <c:txPr>
                <a:bodyPr/>
                <a:lstStyle/>
                <a:p>
                  <a:pPr>
                    <a:defRPr sz="12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gsw-FR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sz="12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gsw-FR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sz="12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gsw-FR"/>
                </a:p>
              </c:txPr>
            </c:dLbl>
            <c:dLbl>
              <c:idx val="3"/>
              <c:spPr/>
              <c:txPr>
                <a:bodyPr/>
                <a:lstStyle/>
                <a:p>
                  <a:pPr>
                    <a:defRPr sz="12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gsw-FR"/>
                </a:p>
              </c:txPr>
            </c:dLbl>
            <c:dLbl>
              <c:idx val="4"/>
              <c:spPr/>
              <c:txPr>
                <a:bodyPr/>
                <a:lstStyle/>
                <a:p>
                  <a:pPr>
                    <a:defRPr sz="12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gsw-FR"/>
                </a:p>
              </c:txPr>
            </c:dLbl>
            <c:dLbl>
              <c:idx val="5"/>
              <c:spPr/>
              <c:txPr>
                <a:bodyPr/>
                <a:lstStyle/>
                <a:p>
                  <a:pPr>
                    <a:defRPr sz="12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gsw-FR"/>
                </a:p>
              </c:txPr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gsw-FR"/>
              </a:p>
            </c:txPr>
            <c:showVal val="1"/>
          </c:dLbls>
          <c:errBars>
            <c:errBarType val="both"/>
            <c:errValType val="stdDev"/>
            <c:val val="1"/>
          </c:errBars>
          <c:cat>
            <c:multiLvlStrRef>
              <c:f>Feuil3!$D$50:$I$51</c:f>
              <c:multiLvlStrCache>
                <c:ptCount val="6"/>
                <c:lvl>
                  <c:pt idx="0">
                    <c:v>Tiaret</c:v>
                  </c:pt>
                  <c:pt idx="1">
                    <c:v>Djelfa</c:v>
                  </c:pt>
                  <c:pt idx="2">
                    <c:v>Ghardaïa</c:v>
                  </c:pt>
                  <c:pt idx="3">
                    <c:v>Tiaret</c:v>
                  </c:pt>
                  <c:pt idx="4">
                    <c:v>Djelfa</c:v>
                  </c:pt>
                  <c:pt idx="5">
                    <c:v>Ghardaïa</c:v>
                  </c:pt>
                </c:lvl>
                <c:lvl>
                  <c:pt idx="0">
                    <c:v>Côtes </c:v>
                  </c:pt>
                  <c:pt idx="3">
                    <c:v>Gigots </c:v>
                  </c:pt>
                </c:lvl>
              </c:multiLvlStrCache>
            </c:multiLvlStrRef>
          </c:cat>
          <c:val>
            <c:numRef>
              <c:f>Feuil3!$D$52:$I$52</c:f>
              <c:numCache>
                <c:formatCode>General</c:formatCode>
                <c:ptCount val="6"/>
                <c:pt idx="0">
                  <c:v>13.42</c:v>
                </c:pt>
                <c:pt idx="1">
                  <c:v>18.979999999999986</c:v>
                </c:pt>
                <c:pt idx="2">
                  <c:v>19.309999999999999</c:v>
                </c:pt>
                <c:pt idx="3">
                  <c:v>5.79</c:v>
                </c:pt>
                <c:pt idx="4">
                  <c:v>7.48</c:v>
                </c:pt>
                <c:pt idx="5">
                  <c:v>7.59</c:v>
                </c:pt>
              </c:numCache>
            </c:numRef>
          </c:val>
        </c:ser>
        <c:dLbls>
          <c:showVal val="1"/>
        </c:dLbls>
        <c:overlap val="-25"/>
        <c:axId val="84395904"/>
        <c:axId val="84397440"/>
      </c:barChart>
      <c:catAx>
        <c:axId val="8439590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gsw-FR"/>
          </a:p>
        </c:txPr>
        <c:crossAx val="84397440"/>
        <c:crosses val="autoZero"/>
        <c:auto val="1"/>
        <c:lblAlgn val="ctr"/>
        <c:lblOffset val="100"/>
      </c:catAx>
      <c:valAx>
        <c:axId val="84397440"/>
        <c:scaling>
          <c:orientation val="minMax"/>
        </c:scaling>
        <c:delete val="1"/>
        <c:axPos val="l"/>
        <c:numFmt formatCode="General" sourceLinked="1"/>
        <c:tickLblPos val="none"/>
        <c:crossAx val="84395904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gsw-FR"/>
  <c:chart>
    <c:title>
      <c:tx>
        <c:rich>
          <a:bodyPr/>
          <a:lstStyle/>
          <a:p>
            <a:pPr>
              <a:defRPr/>
            </a:pPr>
            <a:r>
              <a:rPr lang="en-US" sz="1800" dirty="0"/>
              <a:t>LT (%) </a:t>
            </a:r>
          </a:p>
        </c:rich>
      </c:tx>
      <c:layout>
        <c:manualLayout>
          <c:xMode val="edge"/>
          <c:yMode val="edge"/>
          <c:x val="0.69914075647046359"/>
          <c:y val="0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Feuil3!$C$69</c:f>
              <c:strCache>
                <c:ptCount val="1"/>
                <c:pt idx="0">
                  <c:v>LT (%) 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spPr/>
              <c:txPr>
                <a:bodyPr/>
                <a:lstStyle/>
                <a:p>
                  <a:pPr>
                    <a:defRPr sz="1200"/>
                  </a:pPr>
                  <a:endParaRPr lang="gsw-FR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sz="1200"/>
                  </a:pPr>
                  <a:endParaRPr lang="gsw-FR"/>
                </a:p>
              </c:txPr>
            </c:dLbl>
            <c:dLbl>
              <c:idx val="3"/>
              <c:spPr/>
              <c:txPr>
                <a:bodyPr/>
                <a:lstStyle/>
                <a:p>
                  <a:pPr>
                    <a:defRPr sz="1200"/>
                  </a:pPr>
                  <a:endParaRPr lang="gsw-FR"/>
                </a:p>
              </c:txPr>
            </c:dLbl>
            <c:dLbl>
              <c:idx val="4"/>
              <c:spPr/>
              <c:txPr>
                <a:bodyPr/>
                <a:lstStyle/>
                <a:p>
                  <a:pPr>
                    <a:defRPr sz="1200"/>
                  </a:pPr>
                  <a:endParaRPr lang="gsw-FR"/>
                </a:p>
              </c:txPr>
            </c:dLbl>
            <c:dLbl>
              <c:idx val="5"/>
              <c:spPr/>
              <c:txPr>
                <a:bodyPr/>
                <a:lstStyle/>
                <a:p>
                  <a:pPr>
                    <a:defRPr sz="1200"/>
                  </a:pPr>
                  <a:endParaRPr lang="gsw-FR"/>
                </a:p>
              </c:txPr>
            </c:dLbl>
            <c:showVal val="1"/>
          </c:dLbls>
          <c:errBars>
            <c:errBarType val="both"/>
            <c:errValType val="stdDev"/>
            <c:val val="1"/>
          </c:errBars>
          <c:cat>
            <c:multiLvlStrRef>
              <c:f>Feuil3!$D$67:$I$68</c:f>
              <c:multiLvlStrCache>
                <c:ptCount val="6"/>
                <c:lvl>
                  <c:pt idx="0">
                    <c:v>Tiaret</c:v>
                  </c:pt>
                  <c:pt idx="1">
                    <c:v>Djelfa</c:v>
                  </c:pt>
                  <c:pt idx="2">
                    <c:v>Ghardaïa</c:v>
                  </c:pt>
                  <c:pt idx="3">
                    <c:v>Tiaret</c:v>
                  </c:pt>
                  <c:pt idx="4">
                    <c:v>Djelfa</c:v>
                  </c:pt>
                  <c:pt idx="5">
                    <c:v>Ghardaïa</c:v>
                  </c:pt>
                </c:lvl>
                <c:lvl>
                  <c:pt idx="0">
                    <c:v>Côtes </c:v>
                  </c:pt>
                  <c:pt idx="3">
                    <c:v>Gigots </c:v>
                  </c:pt>
                </c:lvl>
              </c:multiLvlStrCache>
            </c:multiLvlStrRef>
          </c:cat>
          <c:val>
            <c:numRef>
              <c:f>Feuil3!$D$69:$I$69</c:f>
              <c:numCache>
                <c:formatCode>General</c:formatCode>
                <c:ptCount val="6"/>
                <c:pt idx="0">
                  <c:v>15.26</c:v>
                </c:pt>
                <c:pt idx="1">
                  <c:v>20.149999999999999</c:v>
                </c:pt>
                <c:pt idx="2">
                  <c:v>22.62</c:v>
                </c:pt>
                <c:pt idx="3">
                  <c:v>9.64</c:v>
                </c:pt>
                <c:pt idx="4">
                  <c:v>11.83</c:v>
                </c:pt>
                <c:pt idx="5">
                  <c:v>11.97</c:v>
                </c:pt>
              </c:numCache>
            </c:numRef>
          </c:val>
        </c:ser>
        <c:dLbls>
          <c:showVal val="1"/>
        </c:dLbls>
        <c:overlap val="-25"/>
        <c:axId val="84653568"/>
        <c:axId val="84655104"/>
      </c:barChart>
      <c:catAx>
        <c:axId val="84653568"/>
        <c:scaling>
          <c:orientation val="minMax"/>
        </c:scaling>
        <c:axPos val="b"/>
        <c:majorTickMark val="none"/>
        <c:tickLblPos val="nextTo"/>
        <c:crossAx val="84655104"/>
        <c:crosses val="autoZero"/>
        <c:auto val="1"/>
        <c:lblAlgn val="ctr"/>
        <c:lblOffset val="100"/>
      </c:catAx>
      <c:valAx>
        <c:axId val="84655104"/>
        <c:scaling>
          <c:orientation val="minMax"/>
        </c:scaling>
        <c:delete val="1"/>
        <c:axPos val="l"/>
        <c:numFmt formatCode="General" sourceLinked="1"/>
        <c:tickLblPos val="none"/>
        <c:crossAx val="84653568"/>
        <c:crosses val="autoZero"/>
        <c:crossBetween val="between"/>
      </c:valAx>
    </c:plotArea>
    <c:plotVisOnly val="1"/>
  </c:chart>
  <c:txPr>
    <a:bodyPr/>
    <a:lstStyle/>
    <a:p>
      <a:pPr>
        <a:defRPr sz="1400" b="1">
          <a:latin typeface="Times New Roman" pitchFamily="18" charset="0"/>
          <a:cs typeface="Times New Roman" pitchFamily="18" charset="0"/>
        </a:defRPr>
      </a:pPr>
      <a:endParaRPr lang="gsw-FR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gsw-FR"/>
  <c:chart>
    <c:autoTitleDeleted val="1"/>
    <c:plotArea>
      <c:layout>
        <c:manualLayout>
          <c:layoutTarget val="inner"/>
          <c:xMode val="edge"/>
          <c:yMode val="edge"/>
          <c:x val="0.14316340843080941"/>
          <c:y val="0.1031927215384032"/>
          <c:w val="0.80277885790468284"/>
          <c:h val="0.71244882409417398"/>
        </c:manualLayout>
      </c:layout>
      <c:barChart>
        <c:barDir val="col"/>
        <c:grouping val="clustered"/>
        <c:ser>
          <c:idx val="0"/>
          <c:order val="0"/>
          <c:tx>
            <c:strRef>
              <c:f>Feuil3!$C$95</c:f>
              <c:strCache>
                <c:ptCount val="1"/>
                <c:pt idx="0">
                  <c:v>AGS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35000"/>
                    <a:satMod val="253000"/>
                  </a:schemeClr>
                </a:gs>
                <a:gs pos="50000">
                  <a:schemeClr val="accent4">
                    <a:tint val="42000"/>
                    <a:satMod val="255000"/>
                  </a:schemeClr>
                </a:gs>
                <a:gs pos="97000">
                  <a:schemeClr val="accent4">
                    <a:tint val="53000"/>
                    <a:satMod val="260000"/>
                  </a:schemeClr>
                </a:gs>
                <a:gs pos="100000">
                  <a:schemeClr val="accent4">
                    <a:tint val="56000"/>
                    <a:satMod val="275000"/>
                  </a:schemeClr>
                </a:gs>
              </a:gsLst>
              <a:path path="circle">
                <a:fillToRect l="50000" t="50000" r="50000" b="50000"/>
              </a:path>
            </a:gradFill>
            <a:ln w="9525" cap="flat" cmpd="sng" algn="ctr">
              <a:solidFill>
                <a:schemeClr val="accent4"/>
              </a:solidFill>
              <a:prstDash val="solid"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</c:spPr>
          <c:errBars>
            <c:errBarType val="both"/>
            <c:errValType val="percentage"/>
            <c:val val="5"/>
          </c:errBars>
          <c:cat>
            <c:multiLvlStrRef>
              <c:f>Feuil3!$D$93:$G$94</c:f>
              <c:multiLvlStrCache>
                <c:ptCount val="4"/>
                <c:lvl>
                  <c:pt idx="0">
                    <c:v>Tiaret</c:v>
                  </c:pt>
                  <c:pt idx="1">
                    <c:v>Djelfa</c:v>
                  </c:pt>
                  <c:pt idx="2">
                    <c:v>Tiaret</c:v>
                  </c:pt>
                  <c:pt idx="3">
                    <c:v>Djelfa</c:v>
                  </c:pt>
                </c:lvl>
                <c:lvl>
                  <c:pt idx="0">
                    <c:v>Côtes bouillies</c:v>
                  </c:pt>
                  <c:pt idx="2">
                    <c:v>Côtes  grillées</c:v>
                  </c:pt>
                </c:lvl>
              </c:multiLvlStrCache>
            </c:multiLvlStrRef>
          </c:cat>
          <c:val>
            <c:numRef>
              <c:f>Feuil3!$D$95:$G$95</c:f>
              <c:numCache>
                <c:formatCode>General</c:formatCode>
                <c:ptCount val="4"/>
                <c:pt idx="0">
                  <c:v>48.28</c:v>
                </c:pt>
                <c:pt idx="1">
                  <c:v>49.47</c:v>
                </c:pt>
                <c:pt idx="2">
                  <c:v>50.15</c:v>
                </c:pt>
                <c:pt idx="3">
                  <c:v>51.720000000000013</c:v>
                </c:pt>
              </c:numCache>
            </c:numRef>
          </c:val>
        </c:ser>
        <c:ser>
          <c:idx val="1"/>
          <c:order val="1"/>
          <c:tx>
            <c:strRef>
              <c:f>Feuil3!$C$96</c:f>
              <c:strCache>
                <c:ptCount val="1"/>
                <c:pt idx="0">
                  <c:v>AGMI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35000"/>
                    <a:satMod val="253000"/>
                  </a:schemeClr>
                </a:gs>
                <a:gs pos="50000">
                  <a:schemeClr val="accent2">
                    <a:tint val="42000"/>
                    <a:satMod val="255000"/>
                  </a:schemeClr>
                </a:gs>
                <a:gs pos="97000">
                  <a:schemeClr val="accent2">
                    <a:tint val="53000"/>
                    <a:satMod val="260000"/>
                  </a:schemeClr>
                </a:gs>
                <a:gs pos="100000">
                  <a:schemeClr val="accent2">
                    <a:tint val="56000"/>
                    <a:satMod val="275000"/>
                  </a:schemeClr>
                </a:gs>
              </a:gsLst>
              <a:path path="circle">
                <a:fillToRect l="50000" t="50000" r="50000" b="50000"/>
              </a:path>
            </a:gradFill>
            <a:ln w="9525" cap="flat" cmpd="sng" algn="ctr">
              <a:solidFill>
                <a:schemeClr val="accent2"/>
              </a:solidFill>
              <a:prstDash val="solid"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</c:spPr>
          <c:errBars>
            <c:errBarType val="both"/>
            <c:errValType val="percentage"/>
            <c:val val="5"/>
          </c:errBars>
          <c:cat>
            <c:multiLvlStrRef>
              <c:f>Feuil3!$D$93:$G$94</c:f>
              <c:multiLvlStrCache>
                <c:ptCount val="4"/>
                <c:lvl>
                  <c:pt idx="0">
                    <c:v>Tiaret</c:v>
                  </c:pt>
                  <c:pt idx="1">
                    <c:v>Djelfa</c:v>
                  </c:pt>
                  <c:pt idx="2">
                    <c:v>Tiaret</c:v>
                  </c:pt>
                  <c:pt idx="3">
                    <c:v>Djelfa</c:v>
                  </c:pt>
                </c:lvl>
                <c:lvl>
                  <c:pt idx="0">
                    <c:v>Côtes bouillies</c:v>
                  </c:pt>
                  <c:pt idx="2">
                    <c:v>Côtes  grillées</c:v>
                  </c:pt>
                </c:lvl>
              </c:multiLvlStrCache>
            </c:multiLvlStrRef>
          </c:cat>
          <c:val>
            <c:numRef>
              <c:f>Feuil3!$D$96:$G$96</c:f>
              <c:numCache>
                <c:formatCode>General</c:formatCode>
                <c:ptCount val="4"/>
                <c:pt idx="0">
                  <c:v>48.48</c:v>
                </c:pt>
                <c:pt idx="1">
                  <c:v>48.78</c:v>
                </c:pt>
                <c:pt idx="2">
                  <c:v>49.78</c:v>
                </c:pt>
                <c:pt idx="3">
                  <c:v>48.97</c:v>
                </c:pt>
              </c:numCache>
            </c:numRef>
          </c:val>
        </c:ser>
        <c:ser>
          <c:idx val="2"/>
          <c:order val="2"/>
          <c:tx>
            <c:strRef>
              <c:f>Feuil3!$C$97</c:f>
              <c:strCache>
                <c:ptCount val="1"/>
                <c:pt idx="0">
                  <c:v>AGPI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35000"/>
                    <a:satMod val="253000"/>
                  </a:schemeClr>
                </a:gs>
                <a:gs pos="50000">
                  <a:schemeClr val="accent3">
                    <a:tint val="42000"/>
                    <a:satMod val="255000"/>
                  </a:schemeClr>
                </a:gs>
                <a:gs pos="97000">
                  <a:schemeClr val="accent3">
                    <a:tint val="53000"/>
                    <a:satMod val="260000"/>
                  </a:schemeClr>
                </a:gs>
                <a:gs pos="100000">
                  <a:schemeClr val="accent3">
                    <a:tint val="56000"/>
                    <a:satMod val="275000"/>
                  </a:schemeClr>
                </a:gs>
              </a:gsLst>
              <a:path path="circle">
                <a:fillToRect l="50000" t="50000" r="50000" b="50000"/>
              </a:path>
            </a:gradFill>
            <a:ln w="9525" cap="flat" cmpd="sng" algn="ctr">
              <a:solidFill>
                <a:schemeClr val="accent3"/>
              </a:solidFill>
              <a:prstDash val="solid"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</c:spPr>
          <c:dLbls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gsw-FR"/>
              </a:p>
            </c:txPr>
            <c:dLblPos val="inEnd"/>
            <c:showVal val="1"/>
          </c:dLbls>
          <c:errBars>
            <c:errBarType val="both"/>
            <c:errValType val="percentage"/>
            <c:val val="5"/>
          </c:errBars>
          <c:cat>
            <c:multiLvlStrRef>
              <c:f>Feuil3!$D$93:$G$94</c:f>
              <c:multiLvlStrCache>
                <c:ptCount val="4"/>
                <c:lvl>
                  <c:pt idx="0">
                    <c:v>Tiaret</c:v>
                  </c:pt>
                  <c:pt idx="1">
                    <c:v>Djelfa</c:v>
                  </c:pt>
                  <c:pt idx="2">
                    <c:v>Tiaret</c:v>
                  </c:pt>
                  <c:pt idx="3">
                    <c:v>Djelfa</c:v>
                  </c:pt>
                </c:lvl>
                <c:lvl>
                  <c:pt idx="0">
                    <c:v>Côtes bouillies</c:v>
                  </c:pt>
                  <c:pt idx="2">
                    <c:v>Côtes  grillées</c:v>
                  </c:pt>
                </c:lvl>
              </c:multiLvlStrCache>
            </c:multiLvlStrRef>
          </c:cat>
          <c:val>
            <c:numRef>
              <c:f>Feuil3!$D$97:$G$97</c:f>
              <c:numCache>
                <c:formatCode>General</c:formatCode>
                <c:ptCount val="4"/>
                <c:pt idx="0">
                  <c:v>14.24</c:v>
                </c:pt>
                <c:pt idx="1">
                  <c:v>15.81</c:v>
                </c:pt>
                <c:pt idx="2">
                  <c:v>15.75</c:v>
                </c:pt>
                <c:pt idx="3">
                  <c:v>16.64</c:v>
                </c:pt>
              </c:numCache>
            </c:numRef>
          </c:val>
        </c:ser>
        <c:gapWidth val="75"/>
        <c:overlap val="40"/>
        <c:axId val="84838272"/>
        <c:axId val="84839808"/>
      </c:barChart>
      <c:catAx>
        <c:axId val="8483827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gsw-FR"/>
          </a:p>
        </c:txPr>
        <c:crossAx val="84839808"/>
        <c:crosses val="autoZero"/>
        <c:auto val="1"/>
        <c:lblAlgn val="ctr"/>
        <c:lblOffset val="100"/>
      </c:catAx>
      <c:valAx>
        <c:axId val="84839808"/>
        <c:scaling>
          <c:orientation val="minMax"/>
        </c:scaling>
        <c:axPos val="l"/>
        <c:numFmt formatCode="General" sourceLinked="1"/>
        <c:majorTickMark val="none"/>
        <c:tickLblPos val="nextTo"/>
        <c:crossAx val="848382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4750498952497388"/>
          <c:y val="6.5249798115300719E-4"/>
          <c:w val="0.60916406891608998"/>
          <c:h val="8.0035961395911265E-2"/>
        </c:manualLayout>
      </c:layout>
      <c:txPr>
        <a:bodyPr/>
        <a:lstStyle/>
        <a:p>
          <a:pPr>
            <a:defRPr sz="1800" b="1">
              <a:latin typeface="Times New Roman" pitchFamily="18" charset="0"/>
              <a:cs typeface="Times New Roman" pitchFamily="18" charset="0"/>
            </a:defRPr>
          </a:pPr>
          <a:endParaRPr lang="gsw-FR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gsw-FR"/>
  <c:chart>
    <c:autoTitleDeleted val="1"/>
    <c:plotArea>
      <c:layout>
        <c:manualLayout>
          <c:layoutTarget val="inner"/>
          <c:xMode val="edge"/>
          <c:yMode val="edge"/>
          <c:x val="3.4643968130525296E-2"/>
          <c:y val="0.11277821516232105"/>
          <c:w val="0.93071206373894722"/>
          <c:h val="0.7039137683508544"/>
        </c:manualLayout>
      </c:layout>
      <c:barChart>
        <c:barDir val="col"/>
        <c:grouping val="clustered"/>
        <c:ser>
          <c:idx val="0"/>
          <c:order val="0"/>
          <c:tx>
            <c:strRef>
              <c:f>Feuil3!$C$105</c:f>
              <c:strCache>
                <c:ptCount val="1"/>
                <c:pt idx="0">
                  <c:v>n-6/ n-3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gsw-FR"/>
              </a:p>
            </c:txPr>
            <c:showVal val="1"/>
          </c:dLbls>
          <c:errBars>
            <c:errBarType val="both"/>
            <c:errValType val="stdDev"/>
            <c:val val="1"/>
          </c:errBars>
          <c:cat>
            <c:multiLvlStrRef>
              <c:f>Feuil3!$D$103:$G$104</c:f>
              <c:multiLvlStrCache>
                <c:ptCount val="4"/>
                <c:lvl>
                  <c:pt idx="0">
                    <c:v>Tiaret</c:v>
                  </c:pt>
                  <c:pt idx="1">
                    <c:v>Djelfa</c:v>
                  </c:pt>
                  <c:pt idx="2">
                    <c:v>Tiaret</c:v>
                  </c:pt>
                  <c:pt idx="3">
                    <c:v>Djelfa</c:v>
                  </c:pt>
                </c:lvl>
                <c:lvl>
                  <c:pt idx="0">
                    <c:v>Côtes bouillies</c:v>
                  </c:pt>
                  <c:pt idx="2">
                    <c:v>Côtes  grillées</c:v>
                  </c:pt>
                </c:lvl>
              </c:multiLvlStrCache>
            </c:multiLvlStrRef>
          </c:cat>
          <c:val>
            <c:numRef>
              <c:f>Feuil3!$D$105:$G$105</c:f>
              <c:numCache>
                <c:formatCode>General</c:formatCode>
                <c:ptCount val="4"/>
                <c:pt idx="0">
                  <c:v>2.4499999999999997</c:v>
                </c:pt>
                <c:pt idx="1">
                  <c:v>3.25</c:v>
                </c:pt>
                <c:pt idx="2">
                  <c:v>1.6300000000000001</c:v>
                </c:pt>
                <c:pt idx="3">
                  <c:v>2.5099999999999998</c:v>
                </c:pt>
              </c:numCache>
            </c:numRef>
          </c:val>
        </c:ser>
        <c:ser>
          <c:idx val="1"/>
          <c:order val="1"/>
          <c:tx>
            <c:strRef>
              <c:f>Feuil3!$C$106</c:f>
              <c:strCache>
                <c:ptCount val="1"/>
                <c:pt idx="0">
                  <c:v>LA/ALA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gsw-FR"/>
              </a:p>
            </c:txPr>
            <c:showVal val="1"/>
          </c:dLbls>
          <c:errBars>
            <c:errBarType val="both"/>
            <c:errValType val="stdDev"/>
            <c:val val="1"/>
          </c:errBars>
          <c:cat>
            <c:multiLvlStrRef>
              <c:f>Feuil3!$D$103:$G$104</c:f>
              <c:multiLvlStrCache>
                <c:ptCount val="4"/>
                <c:lvl>
                  <c:pt idx="0">
                    <c:v>Tiaret</c:v>
                  </c:pt>
                  <c:pt idx="1">
                    <c:v>Djelfa</c:v>
                  </c:pt>
                  <c:pt idx="2">
                    <c:v>Tiaret</c:v>
                  </c:pt>
                  <c:pt idx="3">
                    <c:v>Djelfa</c:v>
                  </c:pt>
                </c:lvl>
                <c:lvl>
                  <c:pt idx="0">
                    <c:v>Côtes bouillies</c:v>
                  </c:pt>
                  <c:pt idx="2">
                    <c:v>Côtes  grillées</c:v>
                  </c:pt>
                </c:lvl>
              </c:multiLvlStrCache>
            </c:multiLvlStrRef>
          </c:cat>
          <c:val>
            <c:numRef>
              <c:f>Feuil3!$D$106:$G$106</c:f>
              <c:numCache>
                <c:formatCode>General</c:formatCode>
                <c:ptCount val="4"/>
                <c:pt idx="0">
                  <c:v>6.6599999999999975</c:v>
                </c:pt>
                <c:pt idx="1">
                  <c:v>6.26</c:v>
                </c:pt>
                <c:pt idx="2">
                  <c:v>8.44</c:v>
                </c:pt>
                <c:pt idx="3">
                  <c:v>15.1</c:v>
                </c:pt>
              </c:numCache>
            </c:numRef>
          </c:val>
        </c:ser>
        <c:ser>
          <c:idx val="2"/>
          <c:order val="2"/>
          <c:tx>
            <c:strRef>
              <c:f>Feuil3!$C$107</c:f>
              <c:strCache>
                <c:ptCount val="1"/>
                <c:pt idx="0">
                  <c:v>AGPI/AGS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gsw-FR"/>
              </a:p>
            </c:txPr>
            <c:showVal val="1"/>
          </c:dLbls>
          <c:errBars>
            <c:errBarType val="both"/>
            <c:errValType val="stdErr"/>
          </c:errBars>
          <c:cat>
            <c:multiLvlStrRef>
              <c:f>Feuil3!$D$103:$G$104</c:f>
              <c:multiLvlStrCache>
                <c:ptCount val="4"/>
                <c:lvl>
                  <c:pt idx="0">
                    <c:v>Tiaret</c:v>
                  </c:pt>
                  <c:pt idx="1">
                    <c:v>Djelfa</c:v>
                  </c:pt>
                  <c:pt idx="2">
                    <c:v>Tiaret</c:v>
                  </c:pt>
                  <c:pt idx="3">
                    <c:v>Djelfa</c:v>
                  </c:pt>
                </c:lvl>
                <c:lvl>
                  <c:pt idx="0">
                    <c:v>Côtes bouillies</c:v>
                  </c:pt>
                  <c:pt idx="2">
                    <c:v>Côtes  grillées</c:v>
                  </c:pt>
                </c:lvl>
              </c:multiLvlStrCache>
            </c:multiLvlStrRef>
          </c:cat>
          <c:val>
            <c:numRef>
              <c:f>Feuil3!$D$107:$G$107</c:f>
              <c:numCache>
                <c:formatCode>General</c:formatCode>
                <c:ptCount val="4"/>
                <c:pt idx="0">
                  <c:v>0.29000000000000031</c:v>
                </c:pt>
                <c:pt idx="1">
                  <c:v>0.32000000000000239</c:v>
                </c:pt>
                <c:pt idx="2">
                  <c:v>0.31000000000000211</c:v>
                </c:pt>
                <c:pt idx="3">
                  <c:v>0.32000000000000239</c:v>
                </c:pt>
              </c:numCache>
            </c:numRef>
          </c:val>
        </c:ser>
        <c:dLbls>
          <c:showVal val="1"/>
        </c:dLbls>
        <c:overlap val="-25"/>
        <c:axId val="84949632"/>
        <c:axId val="84967808"/>
      </c:barChart>
      <c:catAx>
        <c:axId val="8494963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gsw-FR"/>
          </a:p>
        </c:txPr>
        <c:crossAx val="84967808"/>
        <c:crosses val="autoZero"/>
        <c:auto val="1"/>
        <c:lblAlgn val="ctr"/>
        <c:lblOffset val="100"/>
      </c:catAx>
      <c:valAx>
        <c:axId val="84967808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8494963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5.0391226371672988E-2"/>
          <c:y val="2.4337732452499217E-3"/>
          <c:w val="0.89431258629993204"/>
          <c:h val="5.3177650164405108E-2"/>
        </c:manualLayout>
      </c:layout>
      <c:txPr>
        <a:bodyPr/>
        <a:lstStyle/>
        <a:p>
          <a:pPr>
            <a:defRPr sz="1800" b="1">
              <a:latin typeface="Times New Roman" pitchFamily="18" charset="0"/>
              <a:cs typeface="Times New Roman" pitchFamily="18" charset="0"/>
            </a:defRPr>
          </a:pPr>
          <a:endParaRPr lang="gsw-FR"/>
        </a:p>
      </c:txPr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628884-B9BB-4EF2-9391-44E9D071C9B1}" type="doc">
      <dgm:prSet loTypeId="urn:microsoft.com/office/officeart/2005/8/layout/hierarchy1" loCatId="hierarchy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gsw-FR"/>
        </a:p>
      </dgm:t>
    </dgm:pt>
    <dgm:pt modelId="{408DC974-EB0E-49DE-BBE4-0EEBB924873A}">
      <dgm:prSet phldrT="[Texte]" custT="1"/>
      <dgm:spPr/>
      <dgm:t>
        <a:bodyPr/>
        <a:lstStyle/>
        <a:p>
          <a:r>
            <a:rPr lang="fr-FR" sz="1900" dirty="0" smtClean="0">
              <a:latin typeface="Times New Roman" pitchFamily="18" charset="0"/>
              <a:cs typeface="Times New Roman" pitchFamily="18" charset="0"/>
            </a:rPr>
            <a:t>Territoire agricole algérien </a:t>
          </a:r>
          <a:endParaRPr lang="gsw-FR" sz="1900" dirty="0">
            <a:latin typeface="Times New Roman" pitchFamily="18" charset="0"/>
            <a:cs typeface="Times New Roman" pitchFamily="18" charset="0"/>
          </a:endParaRPr>
        </a:p>
      </dgm:t>
    </dgm:pt>
    <dgm:pt modelId="{41CD6317-20CA-48EA-83A9-C228D8BE2BB5}" type="parTrans" cxnId="{088BC372-AE17-44B7-9C81-FD42350ACFAC}">
      <dgm:prSet/>
      <dgm:spPr/>
      <dgm:t>
        <a:bodyPr/>
        <a:lstStyle/>
        <a:p>
          <a:endParaRPr lang="gsw-FR"/>
        </a:p>
      </dgm:t>
    </dgm:pt>
    <dgm:pt modelId="{24364C44-9AC0-4A97-8240-0F6ECA6BD77D}" type="sibTrans" cxnId="{088BC372-AE17-44B7-9C81-FD42350ACFAC}">
      <dgm:prSet/>
      <dgm:spPr/>
      <dgm:t>
        <a:bodyPr/>
        <a:lstStyle/>
        <a:p>
          <a:endParaRPr lang="gsw-FR"/>
        </a:p>
      </dgm:t>
    </dgm:pt>
    <dgm:pt modelId="{201BC674-62EF-4818-9514-87EBCDBF9FCA}">
      <dgm:prSet phldrT="[Texte]" custT="1"/>
      <dgm:spPr/>
      <dgm:t>
        <a:bodyPr/>
        <a:lstStyle/>
        <a:p>
          <a:r>
            <a:rPr lang="gsw-FR" sz="1900" dirty="0" smtClean="0">
              <a:latin typeface="Times New Roman" pitchFamily="18" charset="0"/>
              <a:cs typeface="Times New Roman" pitchFamily="18" charset="0"/>
            </a:rPr>
            <a:t>Steppe</a:t>
          </a:r>
          <a:endParaRPr lang="gsw-FR" sz="1900" dirty="0">
            <a:latin typeface="Times New Roman" pitchFamily="18" charset="0"/>
            <a:cs typeface="Times New Roman" pitchFamily="18" charset="0"/>
          </a:endParaRPr>
        </a:p>
      </dgm:t>
    </dgm:pt>
    <dgm:pt modelId="{681EBD1B-600F-4163-9CDF-F88534006EB4}" type="parTrans" cxnId="{F1DC3D17-C414-47C2-AA8B-73663FB78446}">
      <dgm:prSet/>
      <dgm:spPr/>
      <dgm:t>
        <a:bodyPr/>
        <a:lstStyle/>
        <a:p>
          <a:endParaRPr lang="gsw-FR"/>
        </a:p>
      </dgm:t>
    </dgm:pt>
    <dgm:pt modelId="{8A6EC6DC-3A4C-4410-BA15-AF09158A98FF}" type="sibTrans" cxnId="{F1DC3D17-C414-47C2-AA8B-73663FB78446}">
      <dgm:prSet/>
      <dgm:spPr/>
      <dgm:t>
        <a:bodyPr/>
        <a:lstStyle/>
        <a:p>
          <a:endParaRPr lang="gsw-FR"/>
        </a:p>
      </dgm:t>
    </dgm:pt>
    <dgm:pt modelId="{61A4C791-2508-484C-891B-2C86451C7CE1}">
      <dgm:prSet phldrT="[Texte]" custT="1"/>
      <dgm:spPr/>
      <dgm:t>
        <a:bodyPr/>
        <a:lstStyle/>
        <a:p>
          <a:r>
            <a:rPr lang="gsw-FR" sz="2000" b="1" dirty="0" smtClean="0">
              <a:latin typeface="Times New Roman" pitchFamily="18" charset="0"/>
              <a:cs typeface="Times New Roman" pitchFamily="18" charset="0"/>
            </a:rPr>
            <a:t>Economie rurale</a:t>
          </a:r>
          <a:endParaRPr lang="gsw-FR" sz="2000" b="1" dirty="0">
            <a:latin typeface="Times New Roman" pitchFamily="18" charset="0"/>
            <a:cs typeface="Times New Roman" pitchFamily="18" charset="0"/>
          </a:endParaRPr>
        </a:p>
      </dgm:t>
    </dgm:pt>
    <dgm:pt modelId="{47C5796F-98DA-4361-811B-55D4D5FE2AAF}" type="parTrans" cxnId="{C02B16DE-3F5B-4F42-86EC-8B09B2A4D50E}">
      <dgm:prSet/>
      <dgm:spPr/>
      <dgm:t>
        <a:bodyPr/>
        <a:lstStyle/>
        <a:p>
          <a:endParaRPr lang="gsw-FR"/>
        </a:p>
      </dgm:t>
    </dgm:pt>
    <dgm:pt modelId="{71B65053-3B74-4AE8-B729-D0519B3A56D0}" type="sibTrans" cxnId="{C02B16DE-3F5B-4F42-86EC-8B09B2A4D50E}">
      <dgm:prSet/>
      <dgm:spPr/>
      <dgm:t>
        <a:bodyPr/>
        <a:lstStyle/>
        <a:p>
          <a:endParaRPr lang="gsw-FR"/>
        </a:p>
      </dgm:t>
    </dgm:pt>
    <dgm:pt modelId="{23273455-4FE7-4CF5-9BA8-C7B88C04F927}">
      <dgm:prSet phldrT="[Texte]" custT="1"/>
      <dgm:spPr/>
      <dgm:t>
        <a:bodyPr/>
        <a:lstStyle/>
        <a:p>
          <a:r>
            <a:rPr lang="gsw-FR" sz="2000" b="1" dirty="0" smtClean="0">
              <a:latin typeface="Times New Roman" pitchFamily="18" charset="0"/>
              <a:cs typeface="Times New Roman" pitchFamily="18" charset="0"/>
            </a:rPr>
            <a:t>viandes rouges</a:t>
          </a:r>
          <a:endParaRPr lang="gsw-FR" sz="2000" b="1" dirty="0">
            <a:latin typeface="Times New Roman" pitchFamily="18" charset="0"/>
            <a:cs typeface="Times New Roman" pitchFamily="18" charset="0"/>
          </a:endParaRPr>
        </a:p>
      </dgm:t>
    </dgm:pt>
    <dgm:pt modelId="{8A669249-FDD2-41B9-8BB2-25CACAF08036}" type="parTrans" cxnId="{EF5239BC-61E7-46B7-B690-AF50A8F1BE63}">
      <dgm:prSet/>
      <dgm:spPr/>
      <dgm:t>
        <a:bodyPr/>
        <a:lstStyle/>
        <a:p>
          <a:endParaRPr lang="gsw-FR"/>
        </a:p>
      </dgm:t>
    </dgm:pt>
    <dgm:pt modelId="{08770B1D-E388-4CF7-9656-90C0ACDA1B1A}" type="sibTrans" cxnId="{EF5239BC-61E7-46B7-B690-AF50A8F1BE63}">
      <dgm:prSet/>
      <dgm:spPr/>
      <dgm:t>
        <a:bodyPr/>
        <a:lstStyle/>
        <a:p>
          <a:endParaRPr lang="gsw-FR"/>
        </a:p>
      </dgm:t>
    </dgm:pt>
    <dgm:pt modelId="{F05B7ADE-16A0-4B32-9880-35D8CCE54FBF}">
      <dgm:prSet phldrT="[Texte]" custT="1"/>
      <dgm:spPr/>
      <dgm:t>
        <a:bodyPr/>
        <a:lstStyle/>
        <a:p>
          <a:r>
            <a:rPr lang="gsw-FR" sz="1900" dirty="0" smtClean="0">
              <a:latin typeface="Times New Roman" pitchFamily="18" charset="0"/>
              <a:cs typeface="Times New Roman" pitchFamily="18" charset="0"/>
            </a:rPr>
            <a:t>Terres improductives </a:t>
          </a:r>
          <a:endParaRPr lang="gsw-FR" sz="1900" dirty="0">
            <a:latin typeface="Times New Roman" pitchFamily="18" charset="0"/>
            <a:cs typeface="Times New Roman" pitchFamily="18" charset="0"/>
          </a:endParaRPr>
        </a:p>
      </dgm:t>
    </dgm:pt>
    <dgm:pt modelId="{2D57D563-19B2-4D0A-8ED5-80AD38B6130F}" type="parTrans" cxnId="{E20749C0-A49E-4591-9BF4-7A25893D7668}">
      <dgm:prSet/>
      <dgm:spPr/>
      <dgm:t>
        <a:bodyPr/>
        <a:lstStyle/>
        <a:p>
          <a:endParaRPr lang="gsw-FR"/>
        </a:p>
      </dgm:t>
    </dgm:pt>
    <dgm:pt modelId="{46B418F9-6411-43E8-AC9C-8C51E3B7F060}" type="sibTrans" cxnId="{E20749C0-A49E-4591-9BF4-7A25893D7668}">
      <dgm:prSet/>
      <dgm:spPr/>
      <dgm:t>
        <a:bodyPr/>
        <a:lstStyle/>
        <a:p>
          <a:endParaRPr lang="gsw-FR"/>
        </a:p>
      </dgm:t>
    </dgm:pt>
    <dgm:pt modelId="{2986F394-823D-49E9-8083-872993F3C2E1}">
      <dgm:prSet phldrT="[Texte]" custT="1"/>
      <dgm:spPr/>
      <dgm:t>
        <a:bodyPr/>
        <a:lstStyle/>
        <a:p>
          <a:r>
            <a:rPr lang="gsw-FR" sz="2000" b="0" dirty="0" smtClean="0">
              <a:latin typeface="Times New Roman" pitchFamily="18" charset="0"/>
              <a:cs typeface="Times New Roman" pitchFamily="18" charset="0"/>
            </a:rPr>
            <a:t>Sahara</a:t>
          </a:r>
          <a:endParaRPr lang="gsw-FR" sz="2000" b="0" dirty="0">
            <a:latin typeface="Times New Roman" pitchFamily="18" charset="0"/>
            <a:cs typeface="Times New Roman" pitchFamily="18" charset="0"/>
          </a:endParaRPr>
        </a:p>
      </dgm:t>
    </dgm:pt>
    <dgm:pt modelId="{862FA749-5841-45D3-8AD1-1DD193365A76}" type="parTrans" cxnId="{E2A7226C-85F3-46B4-8C66-15C5C352B712}">
      <dgm:prSet/>
      <dgm:spPr/>
      <dgm:t>
        <a:bodyPr/>
        <a:lstStyle/>
        <a:p>
          <a:endParaRPr lang="gsw-FR"/>
        </a:p>
      </dgm:t>
    </dgm:pt>
    <dgm:pt modelId="{DA64B54C-F9BF-46F2-977C-209B023B710C}" type="sibTrans" cxnId="{E2A7226C-85F3-46B4-8C66-15C5C352B712}">
      <dgm:prSet/>
      <dgm:spPr/>
      <dgm:t>
        <a:bodyPr/>
        <a:lstStyle/>
        <a:p>
          <a:endParaRPr lang="gsw-FR"/>
        </a:p>
      </dgm:t>
    </dgm:pt>
    <dgm:pt modelId="{2F5FF341-16A5-42EB-B4C2-6D83A3EB4267}" type="pres">
      <dgm:prSet presAssocID="{A6628884-B9BB-4EF2-9391-44E9D071C9B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gsw-FR"/>
        </a:p>
      </dgm:t>
    </dgm:pt>
    <dgm:pt modelId="{4E5E2097-9C02-4EA9-AF57-F75E5B4CD155}" type="pres">
      <dgm:prSet presAssocID="{408DC974-EB0E-49DE-BBE4-0EEBB924873A}" presName="hierRoot1" presStyleCnt="0"/>
      <dgm:spPr/>
      <dgm:t>
        <a:bodyPr/>
        <a:lstStyle/>
        <a:p>
          <a:endParaRPr lang="gsw-FR"/>
        </a:p>
      </dgm:t>
    </dgm:pt>
    <dgm:pt modelId="{D793CB3C-1FD6-4946-8FBD-5C3B961BAC4A}" type="pres">
      <dgm:prSet presAssocID="{408DC974-EB0E-49DE-BBE4-0EEBB924873A}" presName="composite" presStyleCnt="0"/>
      <dgm:spPr/>
      <dgm:t>
        <a:bodyPr/>
        <a:lstStyle/>
        <a:p>
          <a:endParaRPr lang="gsw-FR"/>
        </a:p>
      </dgm:t>
    </dgm:pt>
    <dgm:pt modelId="{9BDB934D-13E6-4DAC-A9DF-659A6813771D}" type="pres">
      <dgm:prSet presAssocID="{408DC974-EB0E-49DE-BBE4-0EEBB924873A}" presName="background" presStyleLbl="node0" presStyleIdx="0" presStyleCnt="1"/>
      <dgm:spPr/>
      <dgm:t>
        <a:bodyPr/>
        <a:lstStyle/>
        <a:p>
          <a:endParaRPr lang="gsw-FR"/>
        </a:p>
      </dgm:t>
    </dgm:pt>
    <dgm:pt modelId="{47E6520E-1763-4499-AFFE-06B0C6B19760}" type="pres">
      <dgm:prSet presAssocID="{408DC974-EB0E-49DE-BBE4-0EEBB924873A}" presName="text" presStyleLbl="fgAcc0" presStyleIdx="0" presStyleCnt="1" custScaleX="219893" custLinFactNeighborX="-27093" custLinFactNeighborY="-7928">
        <dgm:presLayoutVars>
          <dgm:chPref val="3"/>
        </dgm:presLayoutVars>
      </dgm:prSet>
      <dgm:spPr/>
      <dgm:t>
        <a:bodyPr/>
        <a:lstStyle/>
        <a:p>
          <a:endParaRPr lang="gsw-FR"/>
        </a:p>
      </dgm:t>
    </dgm:pt>
    <dgm:pt modelId="{3928ACB6-D775-4EC7-AAC6-5AE559C2794F}" type="pres">
      <dgm:prSet presAssocID="{408DC974-EB0E-49DE-BBE4-0EEBB924873A}" presName="hierChild2" presStyleCnt="0"/>
      <dgm:spPr/>
      <dgm:t>
        <a:bodyPr/>
        <a:lstStyle/>
        <a:p>
          <a:endParaRPr lang="gsw-FR"/>
        </a:p>
      </dgm:t>
    </dgm:pt>
    <dgm:pt modelId="{08FCA963-9BF7-4908-88E9-6162BCBB9556}" type="pres">
      <dgm:prSet presAssocID="{681EBD1B-600F-4163-9CDF-F88534006EB4}" presName="Name10" presStyleLbl="parChTrans1D2" presStyleIdx="0" presStyleCnt="2"/>
      <dgm:spPr/>
      <dgm:t>
        <a:bodyPr/>
        <a:lstStyle/>
        <a:p>
          <a:endParaRPr lang="gsw-FR"/>
        </a:p>
      </dgm:t>
    </dgm:pt>
    <dgm:pt modelId="{E2B9A648-C701-4A8D-A65F-4A1EC76A8B14}" type="pres">
      <dgm:prSet presAssocID="{201BC674-62EF-4818-9514-87EBCDBF9FCA}" presName="hierRoot2" presStyleCnt="0"/>
      <dgm:spPr/>
      <dgm:t>
        <a:bodyPr/>
        <a:lstStyle/>
        <a:p>
          <a:endParaRPr lang="gsw-FR"/>
        </a:p>
      </dgm:t>
    </dgm:pt>
    <dgm:pt modelId="{48E11961-0A9C-44AE-8C98-476C8A8D294A}" type="pres">
      <dgm:prSet presAssocID="{201BC674-62EF-4818-9514-87EBCDBF9FCA}" presName="composite2" presStyleCnt="0"/>
      <dgm:spPr/>
      <dgm:t>
        <a:bodyPr/>
        <a:lstStyle/>
        <a:p>
          <a:endParaRPr lang="gsw-FR"/>
        </a:p>
      </dgm:t>
    </dgm:pt>
    <dgm:pt modelId="{52D28BB6-0E16-406A-9741-AF559203FA1B}" type="pres">
      <dgm:prSet presAssocID="{201BC674-62EF-4818-9514-87EBCDBF9FCA}" presName="background2" presStyleLbl="node2" presStyleIdx="0" presStyleCnt="2"/>
      <dgm:spPr/>
      <dgm:t>
        <a:bodyPr/>
        <a:lstStyle/>
        <a:p>
          <a:endParaRPr lang="gsw-FR"/>
        </a:p>
      </dgm:t>
    </dgm:pt>
    <dgm:pt modelId="{E47A4F30-64E2-4EF8-96AC-A0297354046D}" type="pres">
      <dgm:prSet presAssocID="{201BC674-62EF-4818-9514-87EBCDBF9FCA}" presName="text2" presStyleLbl="fgAcc2" presStyleIdx="0" presStyleCnt="2" custLinFactNeighborX="-3408" custLinFactNeighborY="-2362">
        <dgm:presLayoutVars>
          <dgm:chPref val="3"/>
        </dgm:presLayoutVars>
      </dgm:prSet>
      <dgm:spPr/>
      <dgm:t>
        <a:bodyPr/>
        <a:lstStyle/>
        <a:p>
          <a:endParaRPr lang="gsw-FR"/>
        </a:p>
      </dgm:t>
    </dgm:pt>
    <dgm:pt modelId="{6D6E1DC9-7041-47DC-A809-E72F22D42D1E}" type="pres">
      <dgm:prSet presAssocID="{201BC674-62EF-4818-9514-87EBCDBF9FCA}" presName="hierChild3" presStyleCnt="0"/>
      <dgm:spPr/>
      <dgm:t>
        <a:bodyPr/>
        <a:lstStyle/>
        <a:p>
          <a:endParaRPr lang="gsw-FR"/>
        </a:p>
      </dgm:t>
    </dgm:pt>
    <dgm:pt modelId="{524F906B-9D69-4CF7-9D6A-8DC5D71F0EA4}" type="pres">
      <dgm:prSet presAssocID="{47C5796F-98DA-4361-811B-55D4D5FE2AAF}" presName="Name17" presStyleLbl="parChTrans1D3" presStyleIdx="0" presStyleCnt="3"/>
      <dgm:spPr/>
      <dgm:t>
        <a:bodyPr/>
        <a:lstStyle/>
        <a:p>
          <a:endParaRPr lang="gsw-FR"/>
        </a:p>
      </dgm:t>
    </dgm:pt>
    <dgm:pt modelId="{C2F11FAF-1D03-4EED-B17B-ECBBF4B03739}" type="pres">
      <dgm:prSet presAssocID="{61A4C791-2508-484C-891B-2C86451C7CE1}" presName="hierRoot3" presStyleCnt="0"/>
      <dgm:spPr/>
      <dgm:t>
        <a:bodyPr/>
        <a:lstStyle/>
        <a:p>
          <a:endParaRPr lang="gsw-FR"/>
        </a:p>
      </dgm:t>
    </dgm:pt>
    <dgm:pt modelId="{A66ACE97-2991-49CB-BF10-0B52D9E0E4FE}" type="pres">
      <dgm:prSet presAssocID="{61A4C791-2508-484C-891B-2C86451C7CE1}" presName="composite3" presStyleCnt="0"/>
      <dgm:spPr/>
      <dgm:t>
        <a:bodyPr/>
        <a:lstStyle/>
        <a:p>
          <a:endParaRPr lang="gsw-FR"/>
        </a:p>
      </dgm:t>
    </dgm:pt>
    <dgm:pt modelId="{1F47D524-F4AF-45D1-80E9-84CCFD0B7107}" type="pres">
      <dgm:prSet presAssocID="{61A4C791-2508-484C-891B-2C86451C7CE1}" presName="background3" presStyleLbl="node3" presStyleIdx="0" presStyleCnt="3"/>
      <dgm:spPr/>
      <dgm:t>
        <a:bodyPr/>
        <a:lstStyle/>
        <a:p>
          <a:endParaRPr lang="gsw-FR"/>
        </a:p>
      </dgm:t>
    </dgm:pt>
    <dgm:pt modelId="{26B0348C-84B2-46F2-9E31-A5FCAB39F355}" type="pres">
      <dgm:prSet presAssocID="{61A4C791-2508-484C-891B-2C86451C7CE1}" presName="text3" presStyleLbl="fgAcc3" presStyleIdx="0" presStyleCnt="3" custScaleX="146278">
        <dgm:presLayoutVars>
          <dgm:chPref val="3"/>
        </dgm:presLayoutVars>
      </dgm:prSet>
      <dgm:spPr/>
      <dgm:t>
        <a:bodyPr/>
        <a:lstStyle/>
        <a:p>
          <a:endParaRPr lang="gsw-FR"/>
        </a:p>
      </dgm:t>
    </dgm:pt>
    <dgm:pt modelId="{28589B3A-689C-4E0E-84D1-6439D20AFFE7}" type="pres">
      <dgm:prSet presAssocID="{61A4C791-2508-484C-891B-2C86451C7CE1}" presName="hierChild4" presStyleCnt="0"/>
      <dgm:spPr/>
      <dgm:t>
        <a:bodyPr/>
        <a:lstStyle/>
        <a:p>
          <a:endParaRPr lang="gsw-FR"/>
        </a:p>
      </dgm:t>
    </dgm:pt>
    <dgm:pt modelId="{AB57913F-4285-4D4E-89D7-038B4BCE6962}" type="pres">
      <dgm:prSet presAssocID="{8A669249-FDD2-41B9-8BB2-25CACAF08036}" presName="Name17" presStyleLbl="parChTrans1D3" presStyleIdx="1" presStyleCnt="3"/>
      <dgm:spPr/>
      <dgm:t>
        <a:bodyPr/>
        <a:lstStyle/>
        <a:p>
          <a:endParaRPr lang="gsw-FR"/>
        </a:p>
      </dgm:t>
    </dgm:pt>
    <dgm:pt modelId="{F3E9772A-C576-48CD-A029-52DAF5EF4FF3}" type="pres">
      <dgm:prSet presAssocID="{23273455-4FE7-4CF5-9BA8-C7B88C04F927}" presName="hierRoot3" presStyleCnt="0"/>
      <dgm:spPr/>
      <dgm:t>
        <a:bodyPr/>
        <a:lstStyle/>
        <a:p>
          <a:endParaRPr lang="gsw-FR"/>
        </a:p>
      </dgm:t>
    </dgm:pt>
    <dgm:pt modelId="{DDA991AC-69D7-4871-ADB2-44BBF1540BE8}" type="pres">
      <dgm:prSet presAssocID="{23273455-4FE7-4CF5-9BA8-C7B88C04F927}" presName="composite3" presStyleCnt="0"/>
      <dgm:spPr/>
      <dgm:t>
        <a:bodyPr/>
        <a:lstStyle/>
        <a:p>
          <a:endParaRPr lang="gsw-FR"/>
        </a:p>
      </dgm:t>
    </dgm:pt>
    <dgm:pt modelId="{BCBB3C64-2BD8-48A7-B9BE-97EC7E65D100}" type="pres">
      <dgm:prSet presAssocID="{23273455-4FE7-4CF5-9BA8-C7B88C04F927}" presName="background3" presStyleLbl="node3" presStyleIdx="1" presStyleCnt="3"/>
      <dgm:spPr/>
      <dgm:t>
        <a:bodyPr/>
        <a:lstStyle/>
        <a:p>
          <a:endParaRPr lang="gsw-FR"/>
        </a:p>
      </dgm:t>
    </dgm:pt>
    <dgm:pt modelId="{047756BF-5272-4827-8691-38DCF0F6D26C}" type="pres">
      <dgm:prSet presAssocID="{23273455-4FE7-4CF5-9BA8-C7B88C04F927}" presName="text3" presStyleLbl="fgAcc3" presStyleIdx="1" presStyleCnt="3" custScaleX="160889">
        <dgm:presLayoutVars>
          <dgm:chPref val="3"/>
        </dgm:presLayoutVars>
      </dgm:prSet>
      <dgm:spPr/>
      <dgm:t>
        <a:bodyPr/>
        <a:lstStyle/>
        <a:p>
          <a:endParaRPr lang="gsw-FR"/>
        </a:p>
      </dgm:t>
    </dgm:pt>
    <dgm:pt modelId="{116E51E7-3A5C-45A1-9565-E5730F3A0349}" type="pres">
      <dgm:prSet presAssocID="{23273455-4FE7-4CF5-9BA8-C7B88C04F927}" presName="hierChild4" presStyleCnt="0"/>
      <dgm:spPr/>
      <dgm:t>
        <a:bodyPr/>
        <a:lstStyle/>
        <a:p>
          <a:endParaRPr lang="gsw-FR"/>
        </a:p>
      </dgm:t>
    </dgm:pt>
    <dgm:pt modelId="{0421561F-5511-49B2-8E83-DF97499971E3}" type="pres">
      <dgm:prSet presAssocID="{2D57D563-19B2-4D0A-8ED5-80AD38B6130F}" presName="Name10" presStyleLbl="parChTrans1D2" presStyleIdx="1" presStyleCnt="2"/>
      <dgm:spPr/>
      <dgm:t>
        <a:bodyPr/>
        <a:lstStyle/>
        <a:p>
          <a:endParaRPr lang="gsw-FR"/>
        </a:p>
      </dgm:t>
    </dgm:pt>
    <dgm:pt modelId="{187AFD2E-5113-4159-AAE0-1EDF282CAB12}" type="pres">
      <dgm:prSet presAssocID="{F05B7ADE-16A0-4B32-9880-35D8CCE54FBF}" presName="hierRoot2" presStyleCnt="0"/>
      <dgm:spPr/>
      <dgm:t>
        <a:bodyPr/>
        <a:lstStyle/>
        <a:p>
          <a:endParaRPr lang="gsw-FR"/>
        </a:p>
      </dgm:t>
    </dgm:pt>
    <dgm:pt modelId="{9E2CBBE0-E9D0-4A53-8B83-389DE7FD4AB3}" type="pres">
      <dgm:prSet presAssocID="{F05B7ADE-16A0-4B32-9880-35D8CCE54FBF}" presName="composite2" presStyleCnt="0"/>
      <dgm:spPr/>
      <dgm:t>
        <a:bodyPr/>
        <a:lstStyle/>
        <a:p>
          <a:endParaRPr lang="gsw-FR"/>
        </a:p>
      </dgm:t>
    </dgm:pt>
    <dgm:pt modelId="{54735637-85F1-4D48-B964-35AE6FB6EE96}" type="pres">
      <dgm:prSet presAssocID="{F05B7ADE-16A0-4B32-9880-35D8CCE54FBF}" presName="background2" presStyleLbl="node2" presStyleIdx="1" presStyleCnt="2"/>
      <dgm:spPr/>
      <dgm:t>
        <a:bodyPr/>
        <a:lstStyle/>
        <a:p>
          <a:endParaRPr lang="gsw-FR"/>
        </a:p>
      </dgm:t>
    </dgm:pt>
    <dgm:pt modelId="{282D0C4C-EB41-442B-B01D-39080492D7FB}" type="pres">
      <dgm:prSet presAssocID="{F05B7ADE-16A0-4B32-9880-35D8CCE54FBF}" presName="text2" presStyleLbl="fgAcc2" presStyleIdx="1" presStyleCnt="2" custScaleX="156245">
        <dgm:presLayoutVars>
          <dgm:chPref val="3"/>
        </dgm:presLayoutVars>
      </dgm:prSet>
      <dgm:spPr/>
      <dgm:t>
        <a:bodyPr/>
        <a:lstStyle/>
        <a:p>
          <a:endParaRPr lang="gsw-FR"/>
        </a:p>
      </dgm:t>
    </dgm:pt>
    <dgm:pt modelId="{D58508AD-D3A3-4A8E-B23E-D68EE503AE0B}" type="pres">
      <dgm:prSet presAssocID="{F05B7ADE-16A0-4B32-9880-35D8CCE54FBF}" presName="hierChild3" presStyleCnt="0"/>
      <dgm:spPr/>
      <dgm:t>
        <a:bodyPr/>
        <a:lstStyle/>
        <a:p>
          <a:endParaRPr lang="gsw-FR"/>
        </a:p>
      </dgm:t>
    </dgm:pt>
    <dgm:pt modelId="{988F82BC-3F94-4E50-AA93-BA93072F98CC}" type="pres">
      <dgm:prSet presAssocID="{862FA749-5841-45D3-8AD1-1DD193365A76}" presName="Name17" presStyleLbl="parChTrans1D3" presStyleIdx="2" presStyleCnt="3"/>
      <dgm:spPr/>
      <dgm:t>
        <a:bodyPr/>
        <a:lstStyle/>
        <a:p>
          <a:endParaRPr lang="gsw-FR"/>
        </a:p>
      </dgm:t>
    </dgm:pt>
    <dgm:pt modelId="{C94E4E55-986C-498A-9C0B-302D36F38481}" type="pres">
      <dgm:prSet presAssocID="{2986F394-823D-49E9-8083-872993F3C2E1}" presName="hierRoot3" presStyleCnt="0"/>
      <dgm:spPr/>
      <dgm:t>
        <a:bodyPr/>
        <a:lstStyle/>
        <a:p>
          <a:endParaRPr lang="gsw-FR"/>
        </a:p>
      </dgm:t>
    </dgm:pt>
    <dgm:pt modelId="{501B1651-1D39-43BB-811F-820F8CD9924E}" type="pres">
      <dgm:prSet presAssocID="{2986F394-823D-49E9-8083-872993F3C2E1}" presName="composite3" presStyleCnt="0"/>
      <dgm:spPr/>
      <dgm:t>
        <a:bodyPr/>
        <a:lstStyle/>
        <a:p>
          <a:endParaRPr lang="gsw-FR"/>
        </a:p>
      </dgm:t>
    </dgm:pt>
    <dgm:pt modelId="{A03E51D3-07B9-4943-97C5-BF804C709C6A}" type="pres">
      <dgm:prSet presAssocID="{2986F394-823D-49E9-8083-872993F3C2E1}" presName="background3" presStyleLbl="node3" presStyleIdx="2" presStyleCnt="3"/>
      <dgm:spPr/>
      <dgm:t>
        <a:bodyPr/>
        <a:lstStyle/>
        <a:p>
          <a:endParaRPr lang="gsw-FR"/>
        </a:p>
      </dgm:t>
    </dgm:pt>
    <dgm:pt modelId="{706080ED-4FA8-4A48-8216-17B1A7DF8A0C}" type="pres">
      <dgm:prSet presAssocID="{2986F394-823D-49E9-8083-872993F3C2E1}" presName="text3" presStyleLbl="fgAcc3" presStyleIdx="2" presStyleCnt="3" custLinFactNeighborX="36424" custLinFactNeighborY="2479">
        <dgm:presLayoutVars>
          <dgm:chPref val="3"/>
        </dgm:presLayoutVars>
      </dgm:prSet>
      <dgm:spPr/>
      <dgm:t>
        <a:bodyPr/>
        <a:lstStyle/>
        <a:p>
          <a:endParaRPr lang="gsw-FR"/>
        </a:p>
      </dgm:t>
    </dgm:pt>
    <dgm:pt modelId="{F4FE2814-2F66-4A54-95AB-E91BAFDDD006}" type="pres">
      <dgm:prSet presAssocID="{2986F394-823D-49E9-8083-872993F3C2E1}" presName="hierChild4" presStyleCnt="0"/>
      <dgm:spPr/>
      <dgm:t>
        <a:bodyPr/>
        <a:lstStyle/>
        <a:p>
          <a:endParaRPr lang="gsw-FR"/>
        </a:p>
      </dgm:t>
    </dgm:pt>
  </dgm:ptLst>
  <dgm:cxnLst>
    <dgm:cxn modelId="{AFD65C82-872B-4D5E-AAB4-25491687CFF7}" type="presOf" srcId="{408DC974-EB0E-49DE-BBE4-0EEBB924873A}" destId="{47E6520E-1763-4499-AFFE-06B0C6B19760}" srcOrd="0" destOrd="0" presId="urn:microsoft.com/office/officeart/2005/8/layout/hierarchy1"/>
    <dgm:cxn modelId="{15105215-9EE1-4B6A-AECA-C32F7ABD6F1A}" type="presOf" srcId="{2D57D563-19B2-4D0A-8ED5-80AD38B6130F}" destId="{0421561F-5511-49B2-8E83-DF97499971E3}" srcOrd="0" destOrd="0" presId="urn:microsoft.com/office/officeart/2005/8/layout/hierarchy1"/>
    <dgm:cxn modelId="{9D3F5751-61FB-4BEE-8ACA-C40940C3063F}" type="presOf" srcId="{8A669249-FDD2-41B9-8BB2-25CACAF08036}" destId="{AB57913F-4285-4D4E-89D7-038B4BCE6962}" srcOrd="0" destOrd="0" presId="urn:microsoft.com/office/officeart/2005/8/layout/hierarchy1"/>
    <dgm:cxn modelId="{088BC372-AE17-44B7-9C81-FD42350ACFAC}" srcId="{A6628884-B9BB-4EF2-9391-44E9D071C9B1}" destId="{408DC974-EB0E-49DE-BBE4-0EEBB924873A}" srcOrd="0" destOrd="0" parTransId="{41CD6317-20CA-48EA-83A9-C228D8BE2BB5}" sibTransId="{24364C44-9AC0-4A97-8240-0F6ECA6BD77D}"/>
    <dgm:cxn modelId="{EF5239BC-61E7-46B7-B690-AF50A8F1BE63}" srcId="{201BC674-62EF-4818-9514-87EBCDBF9FCA}" destId="{23273455-4FE7-4CF5-9BA8-C7B88C04F927}" srcOrd="1" destOrd="0" parTransId="{8A669249-FDD2-41B9-8BB2-25CACAF08036}" sibTransId="{08770B1D-E388-4CF7-9656-90C0ACDA1B1A}"/>
    <dgm:cxn modelId="{8504456C-D210-4862-84BD-B73DAE2C921B}" type="presOf" srcId="{F05B7ADE-16A0-4B32-9880-35D8CCE54FBF}" destId="{282D0C4C-EB41-442B-B01D-39080492D7FB}" srcOrd="0" destOrd="0" presId="urn:microsoft.com/office/officeart/2005/8/layout/hierarchy1"/>
    <dgm:cxn modelId="{9FBC25A9-919D-4D69-B73F-3BF4A0FAFF5F}" type="presOf" srcId="{23273455-4FE7-4CF5-9BA8-C7B88C04F927}" destId="{047756BF-5272-4827-8691-38DCF0F6D26C}" srcOrd="0" destOrd="0" presId="urn:microsoft.com/office/officeart/2005/8/layout/hierarchy1"/>
    <dgm:cxn modelId="{2DD02399-A536-41BA-A09F-A0BB592304E5}" type="presOf" srcId="{A6628884-B9BB-4EF2-9391-44E9D071C9B1}" destId="{2F5FF341-16A5-42EB-B4C2-6D83A3EB4267}" srcOrd="0" destOrd="0" presId="urn:microsoft.com/office/officeart/2005/8/layout/hierarchy1"/>
    <dgm:cxn modelId="{BBA604D8-623C-4545-8B09-40725034852B}" type="presOf" srcId="{681EBD1B-600F-4163-9CDF-F88534006EB4}" destId="{08FCA963-9BF7-4908-88E9-6162BCBB9556}" srcOrd="0" destOrd="0" presId="urn:microsoft.com/office/officeart/2005/8/layout/hierarchy1"/>
    <dgm:cxn modelId="{E20749C0-A49E-4591-9BF4-7A25893D7668}" srcId="{408DC974-EB0E-49DE-BBE4-0EEBB924873A}" destId="{F05B7ADE-16A0-4B32-9880-35D8CCE54FBF}" srcOrd="1" destOrd="0" parTransId="{2D57D563-19B2-4D0A-8ED5-80AD38B6130F}" sibTransId="{46B418F9-6411-43E8-AC9C-8C51E3B7F060}"/>
    <dgm:cxn modelId="{F1DC3D17-C414-47C2-AA8B-73663FB78446}" srcId="{408DC974-EB0E-49DE-BBE4-0EEBB924873A}" destId="{201BC674-62EF-4818-9514-87EBCDBF9FCA}" srcOrd="0" destOrd="0" parTransId="{681EBD1B-600F-4163-9CDF-F88534006EB4}" sibTransId="{8A6EC6DC-3A4C-4410-BA15-AF09158A98FF}"/>
    <dgm:cxn modelId="{ED5D0A7A-C6AC-4731-982E-CFC29E112595}" type="presOf" srcId="{2986F394-823D-49E9-8083-872993F3C2E1}" destId="{706080ED-4FA8-4A48-8216-17B1A7DF8A0C}" srcOrd="0" destOrd="0" presId="urn:microsoft.com/office/officeart/2005/8/layout/hierarchy1"/>
    <dgm:cxn modelId="{9873681D-C90C-4D6E-A50C-562B679C0174}" type="presOf" srcId="{47C5796F-98DA-4361-811B-55D4D5FE2AAF}" destId="{524F906B-9D69-4CF7-9D6A-8DC5D71F0EA4}" srcOrd="0" destOrd="0" presId="urn:microsoft.com/office/officeart/2005/8/layout/hierarchy1"/>
    <dgm:cxn modelId="{A1C87DA4-1836-4412-A287-737D6267DBD5}" type="presOf" srcId="{201BC674-62EF-4818-9514-87EBCDBF9FCA}" destId="{E47A4F30-64E2-4EF8-96AC-A0297354046D}" srcOrd="0" destOrd="0" presId="urn:microsoft.com/office/officeart/2005/8/layout/hierarchy1"/>
    <dgm:cxn modelId="{E2A7226C-85F3-46B4-8C66-15C5C352B712}" srcId="{F05B7ADE-16A0-4B32-9880-35D8CCE54FBF}" destId="{2986F394-823D-49E9-8083-872993F3C2E1}" srcOrd="0" destOrd="0" parTransId="{862FA749-5841-45D3-8AD1-1DD193365A76}" sibTransId="{DA64B54C-F9BF-46F2-977C-209B023B710C}"/>
    <dgm:cxn modelId="{7F049D39-80CF-488B-9FED-D7462EA50EDF}" type="presOf" srcId="{862FA749-5841-45D3-8AD1-1DD193365A76}" destId="{988F82BC-3F94-4E50-AA93-BA93072F98CC}" srcOrd="0" destOrd="0" presId="urn:microsoft.com/office/officeart/2005/8/layout/hierarchy1"/>
    <dgm:cxn modelId="{C02B16DE-3F5B-4F42-86EC-8B09B2A4D50E}" srcId="{201BC674-62EF-4818-9514-87EBCDBF9FCA}" destId="{61A4C791-2508-484C-891B-2C86451C7CE1}" srcOrd="0" destOrd="0" parTransId="{47C5796F-98DA-4361-811B-55D4D5FE2AAF}" sibTransId="{71B65053-3B74-4AE8-B729-D0519B3A56D0}"/>
    <dgm:cxn modelId="{C7B14F43-D932-485C-8EC7-068696977C33}" type="presOf" srcId="{61A4C791-2508-484C-891B-2C86451C7CE1}" destId="{26B0348C-84B2-46F2-9E31-A5FCAB39F355}" srcOrd="0" destOrd="0" presId="urn:microsoft.com/office/officeart/2005/8/layout/hierarchy1"/>
    <dgm:cxn modelId="{16FDAEEF-08FF-4E18-B9E9-B6D4FC112BF7}" type="presParOf" srcId="{2F5FF341-16A5-42EB-B4C2-6D83A3EB4267}" destId="{4E5E2097-9C02-4EA9-AF57-F75E5B4CD155}" srcOrd="0" destOrd="0" presId="urn:microsoft.com/office/officeart/2005/8/layout/hierarchy1"/>
    <dgm:cxn modelId="{A3C9FE5F-E5CF-4604-B4D4-156E55BDC23C}" type="presParOf" srcId="{4E5E2097-9C02-4EA9-AF57-F75E5B4CD155}" destId="{D793CB3C-1FD6-4946-8FBD-5C3B961BAC4A}" srcOrd="0" destOrd="0" presId="urn:microsoft.com/office/officeart/2005/8/layout/hierarchy1"/>
    <dgm:cxn modelId="{600E28EF-CEA8-4F72-8FFE-7481E2C177DD}" type="presParOf" srcId="{D793CB3C-1FD6-4946-8FBD-5C3B961BAC4A}" destId="{9BDB934D-13E6-4DAC-A9DF-659A6813771D}" srcOrd="0" destOrd="0" presId="urn:microsoft.com/office/officeart/2005/8/layout/hierarchy1"/>
    <dgm:cxn modelId="{A8FE631F-E82A-42C1-A24F-A87C10A98257}" type="presParOf" srcId="{D793CB3C-1FD6-4946-8FBD-5C3B961BAC4A}" destId="{47E6520E-1763-4499-AFFE-06B0C6B19760}" srcOrd="1" destOrd="0" presId="urn:microsoft.com/office/officeart/2005/8/layout/hierarchy1"/>
    <dgm:cxn modelId="{69F401D4-6F04-4007-91B6-9D19A181CD54}" type="presParOf" srcId="{4E5E2097-9C02-4EA9-AF57-F75E5B4CD155}" destId="{3928ACB6-D775-4EC7-AAC6-5AE559C2794F}" srcOrd="1" destOrd="0" presId="urn:microsoft.com/office/officeart/2005/8/layout/hierarchy1"/>
    <dgm:cxn modelId="{F16C56C1-12AF-4384-AFDA-58E2B0F9F3EE}" type="presParOf" srcId="{3928ACB6-D775-4EC7-AAC6-5AE559C2794F}" destId="{08FCA963-9BF7-4908-88E9-6162BCBB9556}" srcOrd="0" destOrd="0" presId="urn:microsoft.com/office/officeart/2005/8/layout/hierarchy1"/>
    <dgm:cxn modelId="{D307D727-0FD3-4A9F-984E-364239868D9A}" type="presParOf" srcId="{3928ACB6-D775-4EC7-AAC6-5AE559C2794F}" destId="{E2B9A648-C701-4A8D-A65F-4A1EC76A8B14}" srcOrd="1" destOrd="0" presId="urn:microsoft.com/office/officeart/2005/8/layout/hierarchy1"/>
    <dgm:cxn modelId="{722085DD-D627-47DF-A083-7D8BC2301A01}" type="presParOf" srcId="{E2B9A648-C701-4A8D-A65F-4A1EC76A8B14}" destId="{48E11961-0A9C-44AE-8C98-476C8A8D294A}" srcOrd="0" destOrd="0" presId="urn:microsoft.com/office/officeart/2005/8/layout/hierarchy1"/>
    <dgm:cxn modelId="{96DC84DB-437D-481B-BB11-CBE30CED6296}" type="presParOf" srcId="{48E11961-0A9C-44AE-8C98-476C8A8D294A}" destId="{52D28BB6-0E16-406A-9741-AF559203FA1B}" srcOrd="0" destOrd="0" presId="urn:microsoft.com/office/officeart/2005/8/layout/hierarchy1"/>
    <dgm:cxn modelId="{C15664D3-BCEE-4A9B-AC18-FBDD351448F7}" type="presParOf" srcId="{48E11961-0A9C-44AE-8C98-476C8A8D294A}" destId="{E47A4F30-64E2-4EF8-96AC-A0297354046D}" srcOrd="1" destOrd="0" presId="urn:microsoft.com/office/officeart/2005/8/layout/hierarchy1"/>
    <dgm:cxn modelId="{3A489E3C-CE99-46DD-B5A8-D4C7DD98DE1D}" type="presParOf" srcId="{E2B9A648-C701-4A8D-A65F-4A1EC76A8B14}" destId="{6D6E1DC9-7041-47DC-A809-E72F22D42D1E}" srcOrd="1" destOrd="0" presId="urn:microsoft.com/office/officeart/2005/8/layout/hierarchy1"/>
    <dgm:cxn modelId="{7B0754CF-F07D-41C2-88E8-51DED5CFE0DF}" type="presParOf" srcId="{6D6E1DC9-7041-47DC-A809-E72F22D42D1E}" destId="{524F906B-9D69-4CF7-9D6A-8DC5D71F0EA4}" srcOrd="0" destOrd="0" presId="urn:microsoft.com/office/officeart/2005/8/layout/hierarchy1"/>
    <dgm:cxn modelId="{7339AD14-66EA-4FCF-AE2E-D2A68D47CDA2}" type="presParOf" srcId="{6D6E1DC9-7041-47DC-A809-E72F22D42D1E}" destId="{C2F11FAF-1D03-4EED-B17B-ECBBF4B03739}" srcOrd="1" destOrd="0" presId="urn:microsoft.com/office/officeart/2005/8/layout/hierarchy1"/>
    <dgm:cxn modelId="{2B9E2644-5335-41ED-AD7D-8EA75C60EBBD}" type="presParOf" srcId="{C2F11FAF-1D03-4EED-B17B-ECBBF4B03739}" destId="{A66ACE97-2991-49CB-BF10-0B52D9E0E4FE}" srcOrd="0" destOrd="0" presId="urn:microsoft.com/office/officeart/2005/8/layout/hierarchy1"/>
    <dgm:cxn modelId="{23A53131-D22D-44C5-846F-8C900592D401}" type="presParOf" srcId="{A66ACE97-2991-49CB-BF10-0B52D9E0E4FE}" destId="{1F47D524-F4AF-45D1-80E9-84CCFD0B7107}" srcOrd="0" destOrd="0" presId="urn:microsoft.com/office/officeart/2005/8/layout/hierarchy1"/>
    <dgm:cxn modelId="{6FBB413F-CC32-4A4F-942C-F53C1604BAB9}" type="presParOf" srcId="{A66ACE97-2991-49CB-BF10-0B52D9E0E4FE}" destId="{26B0348C-84B2-46F2-9E31-A5FCAB39F355}" srcOrd="1" destOrd="0" presId="urn:microsoft.com/office/officeart/2005/8/layout/hierarchy1"/>
    <dgm:cxn modelId="{0234252A-DB85-4111-9640-E1EB6E511DDC}" type="presParOf" srcId="{C2F11FAF-1D03-4EED-B17B-ECBBF4B03739}" destId="{28589B3A-689C-4E0E-84D1-6439D20AFFE7}" srcOrd="1" destOrd="0" presId="urn:microsoft.com/office/officeart/2005/8/layout/hierarchy1"/>
    <dgm:cxn modelId="{C7A9B4F5-75EF-4ED9-82BE-115B01744D96}" type="presParOf" srcId="{6D6E1DC9-7041-47DC-A809-E72F22D42D1E}" destId="{AB57913F-4285-4D4E-89D7-038B4BCE6962}" srcOrd="2" destOrd="0" presId="urn:microsoft.com/office/officeart/2005/8/layout/hierarchy1"/>
    <dgm:cxn modelId="{AD42AB91-65E1-49EB-A977-DC736503F47F}" type="presParOf" srcId="{6D6E1DC9-7041-47DC-A809-E72F22D42D1E}" destId="{F3E9772A-C576-48CD-A029-52DAF5EF4FF3}" srcOrd="3" destOrd="0" presId="urn:microsoft.com/office/officeart/2005/8/layout/hierarchy1"/>
    <dgm:cxn modelId="{0B10402C-3930-411E-84B7-C4E930E02123}" type="presParOf" srcId="{F3E9772A-C576-48CD-A029-52DAF5EF4FF3}" destId="{DDA991AC-69D7-4871-ADB2-44BBF1540BE8}" srcOrd="0" destOrd="0" presId="urn:microsoft.com/office/officeart/2005/8/layout/hierarchy1"/>
    <dgm:cxn modelId="{9E237FC6-71FE-4229-AA05-3F4668F9378C}" type="presParOf" srcId="{DDA991AC-69D7-4871-ADB2-44BBF1540BE8}" destId="{BCBB3C64-2BD8-48A7-B9BE-97EC7E65D100}" srcOrd="0" destOrd="0" presId="urn:microsoft.com/office/officeart/2005/8/layout/hierarchy1"/>
    <dgm:cxn modelId="{770843F3-5979-46E0-9B2F-7CD59E5E8DC3}" type="presParOf" srcId="{DDA991AC-69D7-4871-ADB2-44BBF1540BE8}" destId="{047756BF-5272-4827-8691-38DCF0F6D26C}" srcOrd="1" destOrd="0" presId="urn:microsoft.com/office/officeart/2005/8/layout/hierarchy1"/>
    <dgm:cxn modelId="{98F372B7-A931-4391-97D7-7DAB310C78EC}" type="presParOf" srcId="{F3E9772A-C576-48CD-A029-52DAF5EF4FF3}" destId="{116E51E7-3A5C-45A1-9565-E5730F3A0349}" srcOrd="1" destOrd="0" presId="urn:microsoft.com/office/officeart/2005/8/layout/hierarchy1"/>
    <dgm:cxn modelId="{10B64721-071D-460B-8F2A-E87A1C30AC1A}" type="presParOf" srcId="{3928ACB6-D775-4EC7-AAC6-5AE559C2794F}" destId="{0421561F-5511-49B2-8E83-DF97499971E3}" srcOrd="2" destOrd="0" presId="urn:microsoft.com/office/officeart/2005/8/layout/hierarchy1"/>
    <dgm:cxn modelId="{5CED2F64-7D77-446E-8449-798FD3E2BC0B}" type="presParOf" srcId="{3928ACB6-D775-4EC7-AAC6-5AE559C2794F}" destId="{187AFD2E-5113-4159-AAE0-1EDF282CAB12}" srcOrd="3" destOrd="0" presId="urn:microsoft.com/office/officeart/2005/8/layout/hierarchy1"/>
    <dgm:cxn modelId="{11ED90AB-5733-4433-8A59-69402F861669}" type="presParOf" srcId="{187AFD2E-5113-4159-AAE0-1EDF282CAB12}" destId="{9E2CBBE0-E9D0-4A53-8B83-389DE7FD4AB3}" srcOrd="0" destOrd="0" presId="urn:microsoft.com/office/officeart/2005/8/layout/hierarchy1"/>
    <dgm:cxn modelId="{0BBEA4DF-C617-4192-B0D1-91B110EC8E86}" type="presParOf" srcId="{9E2CBBE0-E9D0-4A53-8B83-389DE7FD4AB3}" destId="{54735637-85F1-4D48-B964-35AE6FB6EE96}" srcOrd="0" destOrd="0" presId="urn:microsoft.com/office/officeart/2005/8/layout/hierarchy1"/>
    <dgm:cxn modelId="{8343DED7-1C4D-4921-954A-08680D120026}" type="presParOf" srcId="{9E2CBBE0-E9D0-4A53-8B83-389DE7FD4AB3}" destId="{282D0C4C-EB41-442B-B01D-39080492D7FB}" srcOrd="1" destOrd="0" presId="urn:microsoft.com/office/officeart/2005/8/layout/hierarchy1"/>
    <dgm:cxn modelId="{56D35FBA-135F-4978-B8B8-36BD66795CD4}" type="presParOf" srcId="{187AFD2E-5113-4159-AAE0-1EDF282CAB12}" destId="{D58508AD-D3A3-4A8E-B23E-D68EE503AE0B}" srcOrd="1" destOrd="0" presId="urn:microsoft.com/office/officeart/2005/8/layout/hierarchy1"/>
    <dgm:cxn modelId="{91594DCA-DA94-4E2D-B131-C3FA2D4CBD99}" type="presParOf" srcId="{D58508AD-D3A3-4A8E-B23E-D68EE503AE0B}" destId="{988F82BC-3F94-4E50-AA93-BA93072F98CC}" srcOrd="0" destOrd="0" presId="urn:microsoft.com/office/officeart/2005/8/layout/hierarchy1"/>
    <dgm:cxn modelId="{730D3D49-42FE-441E-9FC5-62A468E0EBBE}" type="presParOf" srcId="{D58508AD-D3A3-4A8E-B23E-D68EE503AE0B}" destId="{C94E4E55-986C-498A-9C0B-302D36F38481}" srcOrd="1" destOrd="0" presId="urn:microsoft.com/office/officeart/2005/8/layout/hierarchy1"/>
    <dgm:cxn modelId="{91F5FD8B-75D5-46FE-9A4D-8173D0172864}" type="presParOf" srcId="{C94E4E55-986C-498A-9C0B-302D36F38481}" destId="{501B1651-1D39-43BB-811F-820F8CD9924E}" srcOrd="0" destOrd="0" presId="urn:microsoft.com/office/officeart/2005/8/layout/hierarchy1"/>
    <dgm:cxn modelId="{5D135602-709A-43FC-AD82-641377804509}" type="presParOf" srcId="{501B1651-1D39-43BB-811F-820F8CD9924E}" destId="{A03E51D3-07B9-4943-97C5-BF804C709C6A}" srcOrd="0" destOrd="0" presId="urn:microsoft.com/office/officeart/2005/8/layout/hierarchy1"/>
    <dgm:cxn modelId="{F32D5F96-E0A6-4ADA-92BF-C266CC977F53}" type="presParOf" srcId="{501B1651-1D39-43BB-811F-820F8CD9924E}" destId="{706080ED-4FA8-4A48-8216-17B1A7DF8A0C}" srcOrd="1" destOrd="0" presId="urn:microsoft.com/office/officeart/2005/8/layout/hierarchy1"/>
    <dgm:cxn modelId="{4467FEEF-DF51-4E07-9423-F450339F0B77}" type="presParOf" srcId="{C94E4E55-986C-498A-9C0B-302D36F38481}" destId="{F4FE2814-2F66-4A54-95AB-E91BAFDDD00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CBE5D75-7B44-41CD-B20C-FF1EBBB82EE3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gsw-FR"/>
        </a:p>
      </dgm:t>
    </dgm:pt>
    <dgm:pt modelId="{66F8FBD7-A46A-40C8-8E77-1140E310B0FB}">
      <dgm:prSet phldrT="[Texte]" custT="1"/>
      <dgm:spPr/>
      <dgm:t>
        <a:bodyPr/>
        <a:lstStyle/>
        <a:p>
          <a:r>
            <a:rPr lang="fr-FR" sz="2000" b="1" dirty="0" smtClean="0">
              <a:latin typeface="Times New Roman" pitchFamily="18" charset="0"/>
              <a:cs typeface="Times New Roman" pitchFamily="18" charset="0"/>
            </a:rPr>
            <a:t>22</a:t>
          </a:r>
          <a:r>
            <a:rPr lang="fr-FR" sz="2000" dirty="0" smtClean="0">
              <a:latin typeface="Times New Roman" pitchFamily="18" charset="0"/>
              <a:cs typeface="Times New Roman" pitchFamily="18" charset="0"/>
            </a:rPr>
            <a:t> millions (2017)</a:t>
          </a:r>
          <a:endParaRPr lang="gsw-FR" sz="2000" dirty="0"/>
        </a:p>
      </dgm:t>
    </dgm:pt>
    <dgm:pt modelId="{2743083D-50E5-4EC4-9B62-11F123324072}" type="parTrans" cxnId="{F7C9DF1D-D617-490D-8CE8-2F9CC936C26B}">
      <dgm:prSet/>
      <dgm:spPr/>
      <dgm:t>
        <a:bodyPr/>
        <a:lstStyle/>
        <a:p>
          <a:endParaRPr lang="gsw-FR"/>
        </a:p>
      </dgm:t>
    </dgm:pt>
    <dgm:pt modelId="{0847B30F-4CE5-4071-8269-AA78124D3721}" type="sibTrans" cxnId="{F7C9DF1D-D617-490D-8CE8-2F9CC936C26B}">
      <dgm:prSet/>
      <dgm:spPr/>
      <dgm:t>
        <a:bodyPr/>
        <a:lstStyle/>
        <a:p>
          <a:endParaRPr lang="gsw-FR"/>
        </a:p>
      </dgm:t>
    </dgm:pt>
    <dgm:pt modelId="{BBD12B2C-B6FF-483C-BF02-4479D62BA769}">
      <dgm:prSet phldrT="[Texte]" custT="1"/>
      <dgm:spPr/>
      <dgm:t>
        <a:bodyPr/>
        <a:lstStyle/>
        <a:p>
          <a:r>
            <a:rPr lang="gsw-FR" sz="2000" dirty="0" smtClean="0">
              <a:latin typeface="Times New Roman" pitchFamily="18" charset="0"/>
              <a:cs typeface="Times New Roman" pitchFamily="18" charset="0"/>
            </a:rPr>
            <a:t>Cheptel Ovin : </a:t>
          </a:r>
          <a:r>
            <a:rPr lang="gsw-FR" sz="2000" b="1" dirty="0" smtClean="0">
              <a:latin typeface="Times New Roman" pitchFamily="18" charset="0"/>
              <a:cs typeface="Times New Roman" pitchFamily="18" charset="0"/>
            </a:rPr>
            <a:t>78%</a:t>
          </a:r>
          <a:endParaRPr lang="gsw-FR" sz="2000" b="1" dirty="0">
            <a:latin typeface="Times New Roman" pitchFamily="18" charset="0"/>
            <a:cs typeface="Times New Roman" pitchFamily="18" charset="0"/>
          </a:endParaRPr>
        </a:p>
      </dgm:t>
    </dgm:pt>
    <dgm:pt modelId="{B9B443BE-0A91-4AB6-A3B4-7248A3CF288B}" type="parTrans" cxnId="{2A088605-6ADF-4037-895B-3EA78C4D0875}">
      <dgm:prSet/>
      <dgm:spPr/>
      <dgm:t>
        <a:bodyPr/>
        <a:lstStyle/>
        <a:p>
          <a:endParaRPr lang="gsw-FR"/>
        </a:p>
      </dgm:t>
    </dgm:pt>
    <dgm:pt modelId="{C4C5D3D8-4721-45E5-B302-51EF2A47EF5D}" type="sibTrans" cxnId="{2A088605-6ADF-4037-895B-3EA78C4D0875}">
      <dgm:prSet/>
      <dgm:spPr/>
      <dgm:t>
        <a:bodyPr/>
        <a:lstStyle/>
        <a:p>
          <a:endParaRPr lang="gsw-FR"/>
        </a:p>
      </dgm:t>
    </dgm:pt>
    <dgm:pt modelId="{C1EE97C3-8F91-48A5-8F79-5090CA7A296E}" type="pres">
      <dgm:prSet presAssocID="{8CBE5D75-7B44-41CD-B20C-FF1EBBB82EE3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gsw-FR"/>
        </a:p>
      </dgm:t>
    </dgm:pt>
    <dgm:pt modelId="{E39B8D5F-1F9C-4EE2-81F0-307077042E77}" type="pres">
      <dgm:prSet presAssocID="{8CBE5D75-7B44-41CD-B20C-FF1EBBB82EE3}" presName="divider" presStyleLbl="fgShp" presStyleIdx="0" presStyleCn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gsw-FR"/>
        </a:p>
      </dgm:t>
    </dgm:pt>
    <dgm:pt modelId="{C2963A54-7999-4234-AD51-4293AEA1ED40}" type="pres">
      <dgm:prSet presAssocID="{66F8FBD7-A46A-40C8-8E77-1140E310B0FB}" presName="downArrow" presStyleLbl="node1" presStyleIdx="0" presStyleCnt="2" custScaleX="8997" custLinFactNeighborX="-6753" custLinFactNeighborY="-718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gsw-FR"/>
        </a:p>
      </dgm:t>
    </dgm:pt>
    <dgm:pt modelId="{7413F181-C1CB-4EED-809B-CAA5F0968D2E}" type="pres">
      <dgm:prSet presAssocID="{66F8FBD7-A46A-40C8-8E77-1140E310B0FB}" presName="downArrowText" presStyleLbl="revTx" presStyleIdx="0" presStyleCnt="2" custScaleX="121176" custScaleY="57091" custLinFactNeighborX="18457" custLinFactNeighborY="987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5079D37F-5247-4078-9E55-7138C511ED4C}" type="pres">
      <dgm:prSet presAssocID="{BBD12B2C-B6FF-483C-BF02-4479D62BA769}" presName="upArrow" presStyleLbl="node1" presStyleIdx="1" presStyleCnt="2" custScaleX="9452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gsw-FR"/>
        </a:p>
      </dgm:t>
    </dgm:pt>
    <dgm:pt modelId="{3113B458-C56B-49A4-A4D4-343813E75CAD}" type="pres">
      <dgm:prSet presAssocID="{BBD12B2C-B6FF-483C-BF02-4479D62BA769}" presName="upArrowText" presStyleLbl="revTx" presStyleIdx="1" presStyleCnt="2" custScaleX="142070" custScaleY="50201" custLinFactNeighborX="-14766" custLinFactNeighborY="5317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</dgm:ptLst>
  <dgm:cxnLst>
    <dgm:cxn modelId="{2A088605-6ADF-4037-895B-3EA78C4D0875}" srcId="{8CBE5D75-7B44-41CD-B20C-FF1EBBB82EE3}" destId="{BBD12B2C-B6FF-483C-BF02-4479D62BA769}" srcOrd="1" destOrd="0" parTransId="{B9B443BE-0A91-4AB6-A3B4-7248A3CF288B}" sibTransId="{C4C5D3D8-4721-45E5-B302-51EF2A47EF5D}"/>
    <dgm:cxn modelId="{EFE892B7-6178-4E25-B644-4257CFA01595}" type="presOf" srcId="{66F8FBD7-A46A-40C8-8E77-1140E310B0FB}" destId="{7413F181-C1CB-4EED-809B-CAA5F0968D2E}" srcOrd="0" destOrd="0" presId="urn:microsoft.com/office/officeart/2005/8/layout/arrow3"/>
    <dgm:cxn modelId="{655B4B95-7A35-4F2E-B9AC-93F38A31BEBC}" type="presOf" srcId="{BBD12B2C-B6FF-483C-BF02-4479D62BA769}" destId="{3113B458-C56B-49A4-A4D4-343813E75CAD}" srcOrd="0" destOrd="0" presId="urn:microsoft.com/office/officeart/2005/8/layout/arrow3"/>
    <dgm:cxn modelId="{103B2F14-7AFE-4E53-B38A-E7F77E31BD9F}" type="presOf" srcId="{8CBE5D75-7B44-41CD-B20C-FF1EBBB82EE3}" destId="{C1EE97C3-8F91-48A5-8F79-5090CA7A296E}" srcOrd="0" destOrd="0" presId="urn:microsoft.com/office/officeart/2005/8/layout/arrow3"/>
    <dgm:cxn modelId="{F7C9DF1D-D617-490D-8CE8-2F9CC936C26B}" srcId="{8CBE5D75-7B44-41CD-B20C-FF1EBBB82EE3}" destId="{66F8FBD7-A46A-40C8-8E77-1140E310B0FB}" srcOrd="0" destOrd="0" parTransId="{2743083D-50E5-4EC4-9B62-11F123324072}" sibTransId="{0847B30F-4CE5-4071-8269-AA78124D3721}"/>
    <dgm:cxn modelId="{A5F47401-F6B9-4EF2-BEB6-3F1BA4C2FB4A}" type="presParOf" srcId="{C1EE97C3-8F91-48A5-8F79-5090CA7A296E}" destId="{E39B8D5F-1F9C-4EE2-81F0-307077042E77}" srcOrd="0" destOrd="0" presId="urn:microsoft.com/office/officeart/2005/8/layout/arrow3"/>
    <dgm:cxn modelId="{B6FA2D64-55F7-4B93-B88B-E5D5C31FFF10}" type="presParOf" srcId="{C1EE97C3-8F91-48A5-8F79-5090CA7A296E}" destId="{C2963A54-7999-4234-AD51-4293AEA1ED40}" srcOrd="1" destOrd="0" presId="urn:microsoft.com/office/officeart/2005/8/layout/arrow3"/>
    <dgm:cxn modelId="{0B92394E-C3A2-4058-A927-4FB72A38C135}" type="presParOf" srcId="{C1EE97C3-8F91-48A5-8F79-5090CA7A296E}" destId="{7413F181-C1CB-4EED-809B-CAA5F0968D2E}" srcOrd="2" destOrd="0" presId="urn:microsoft.com/office/officeart/2005/8/layout/arrow3"/>
    <dgm:cxn modelId="{4E248B3B-C282-4D01-9B7D-46C85BE2AC13}" type="presParOf" srcId="{C1EE97C3-8F91-48A5-8F79-5090CA7A296E}" destId="{5079D37F-5247-4078-9E55-7138C511ED4C}" srcOrd="3" destOrd="0" presId="urn:microsoft.com/office/officeart/2005/8/layout/arrow3"/>
    <dgm:cxn modelId="{2C775BAD-F463-4F64-9C03-B13D67B63508}" type="presParOf" srcId="{C1EE97C3-8F91-48A5-8F79-5090CA7A296E}" destId="{3113B458-C56B-49A4-A4D4-343813E75CAD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1C7858-E4A6-4267-AFAF-73F23F0F800B}" type="doc">
      <dgm:prSet loTypeId="urn:microsoft.com/office/officeart/2005/8/layout/hChevron3" loCatId="process" qsTypeId="urn:microsoft.com/office/officeart/2005/8/quickstyle/3d7" qsCatId="3D" csTypeId="urn:microsoft.com/office/officeart/2005/8/colors/accent6_5" csCatId="accent6" phldr="1"/>
      <dgm:spPr/>
    </dgm:pt>
    <dgm:pt modelId="{A1B08B92-A23D-4611-A8BF-369BAE669876}">
      <dgm:prSet phldrT="[Texte]" custT="1"/>
      <dgm:spPr/>
      <dgm:t>
        <a:bodyPr/>
        <a:lstStyle/>
        <a:p>
          <a:r>
            <a:rPr lang="gsw-FR" sz="2300" b="1" i="1" dirty="0" smtClean="0">
              <a:latin typeface="Times New Roman" pitchFamily="18" charset="0"/>
              <a:cs typeface="Times New Roman" pitchFamily="18" charset="0"/>
            </a:rPr>
            <a:t>Glycémie</a:t>
          </a:r>
          <a:endParaRPr lang="gsw-FR" sz="2300" b="1" i="1" dirty="0">
            <a:latin typeface="Times New Roman" pitchFamily="18" charset="0"/>
            <a:cs typeface="Times New Roman" pitchFamily="18" charset="0"/>
          </a:endParaRPr>
        </a:p>
      </dgm:t>
    </dgm:pt>
    <dgm:pt modelId="{56D31DAA-32C7-4736-9271-B0F434E925E3}" type="parTrans" cxnId="{A5D80F53-6452-4CF6-8D1B-2C7732B38926}">
      <dgm:prSet/>
      <dgm:spPr/>
      <dgm:t>
        <a:bodyPr/>
        <a:lstStyle/>
        <a:p>
          <a:endParaRPr lang="gsw-FR"/>
        </a:p>
      </dgm:t>
    </dgm:pt>
    <dgm:pt modelId="{FC4B1AB3-86D1-4ADE-BD05-6CB1FBAD500B}" type="sibTrans" cxnId="{A5D80F53-6452-4CF6-8D1B-2C7732B38926}">
      <dgm:prSet/>
      <dgm:spPr/>
      <dgm:t>
        <a:bodyPr/>
        <a:lstStyle/>
        <a:p>
          <a:endParaRPr lang="gsw-FR"/>
        </a:p>
      </dgm:t>
    </dgm:pt>
    <dgm:pt modelId="{E6F29FA0-01AB-4F30-9F50-B473B332D3EA}">
      <dgm:prSet phldrT="[Texte]" custT="1"/>
      <dgm:spPr/>
      <dgm:t>
        <a:bodyPr/>
        <a:lstStyle/>
        <a:p>
          <a:r>
            <a:rPr lang="gsw-FR" sz="2300" b="1" i="1" dirty="0" smtClean="0">
              <a:latin typeface="Times New Roman" pitchFamily="18" charset="0"/>
              <a:cs typeface="Times New Roman" pitchFamily="18" charset="0"/>
            </a:rPr>
            <a:t>Cholestérolémie</a:t>
          </a:r>
          <a:endParaRPr lang="gsw-FR" sz="2300" b="1" i="1" dirty="0">
            <a:latin typeface="Times New Roman" pitchFamily="18" charset="0"/>
            <a:cs typeface="Times New Roman" pitchFamily="18" charset="0"/>
          </a:endParaRPr>
        </a:p>
      </dgm:t>
    </dgm:pt>
    <dgm:pt modelId="{4CEB525D-7C0F-4E6E-9102-CB97FC209553}" type="parTrans" cxnId="{9D099A2D-FFBD-4DA0-8567-DD8BE0E8D27B}">
      <dgm:prSet/>
      <dgm:spPr/>
      <dgm:t>
        <a:bodyPr/>
        <a:lstStyle/>
        <a:p>
          <a:endParaRPr lang="gsw-FR"/>
        </a:p>
      </dgm:t>
    </dgm:pt>
    <dgm:pt modelId="{010E820E-53F3-4B32-B47A-2C0F860587DC}" type="sibTrans" cxnId="{9D099A2D-FFBD-4DA0-8567-DD8BE0E8D27B}">
      <dgm:prSet/>
      <dgm:spPr/>
      <dgm:t>
        <a:bodyPr/>
        <a:lstStyle/>
        <a:p>
          <a:endParaRPr lang="gsw-FR"/>
        </a:p>
      </dgm:t>
    </dgm:pt>
    <dgm:pt modelId="{D38A79DD-E7BB-42D4-9409-2875063A76EA}">
      <dgm:prSet phldrT="[Texte]" custT="1"/>
      <dgm:spPr/>
      <dgm:t>
        <a:bodyPr/>
        <a:lstStyle/>
        <a:p>
          <a:r>
            <a:rPr lang="gsw-FR" sz="2300" b="1" i="1" dirty="0" smtClean="0">
              <a:latin typeface="Times New Roman" pitchFamily="18" charset="0"/>
              <a:cs typeface="Times New Roman" pitchFamily="18" charset="0"/>
            </a:rPr>
            <a:t>Triglycérides</a:t>
          </a:r>
          <a:endParaRPr lang="gsw-FR" sz="2300" b="1" i="1" dirty="0">
            <a:latin typeface="Times New Roman" pitchFamily="18" charset="0"/>
            <a:cs typeface="Times New Roman" pitchFamily="18" charset="0"/>
          </a:endParaRPr>
        </a:p>
      </dgm:t>
    </dgm:pt>
    <dgm:pt modelId="{3368C644-6567-49A1-BE05-BDDD36599512}" type="parTrans" cxnId="{A4A7285C-0662-4869-BFEA-A3503A6B5C96}">
      <dgm:prSet/>
      <dgm:spPr/>
      <dgm:t>
        <a:bodyPr/>
        <a:lstStyle/>
        <a:p>
          <a:endParaRPr lang="gsw-FR"/>
        </a:p>
      </dgm:t>
    </dgm:pt>
    <dgm:pt modelId="{C671A76E-CCEA-4386-9787-7ED78B65E81C}" type="sibTrans" cxnId="{A4A7285C-0662-4869-BFEA-A3503A6B5C96}">
      <dgm:prSet/>
      <dgm:spPr/>
      <dgm:t>
        <a:bodyPr/>
        <a:lstStyle/>
        <a:p>
          <a:endParaRPr lang="gsw-FR"/>
        </a:p>
      </dgm:t>
    </dgm:pt>
    <dgm:pt modelId="{3C5A696B-83B3-4396-A15F-A94E6B6D4A5C}" type="pres">
      <dgm:prSet presAssocID="{581C7858-E4A6-4267-AFAF-73F23F0F800B}" presName="Name0" presStyleCnt="0">
        <dgm:presLayoutVars>
          <dgm:dir/>
          <dgm:resizeHandles val="exact"/>
        </dgm:presLayoutVars>
      </dgm:prSet>
      <dgm:spPr/>
    </dgm:pt>
    <dgm:pt modelId="{A75FA140-84C2-4733-809D-E9BE0D73D734}" type="pres">
      <dgm:prSet presAssocID="{A1B08B92-A23D-4611-A8BF-369BAE669876}" presName="parTxOnly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853BED52-D2C3-4216-A57C-F31747EAD444}" type="pres">
      <dgm:prSet presAssocID="{FC4B1AB3-86D1-4ADE-BD05-6CB1FBAD500B}" presName="parSpace" presStyleCnt="0"/>
      <dgm:spPr/>
    </dgm:pt>
    <dgm:pt modelId="{49065D6C-F004-46F8-93B8-A81754D53E8F}" type="pres">
      <dgm:prSet presAssocID="{E6F29FA0-01AB-4F30-9F50-B473B332D3EA}" presName="parTxOnly" presStyleLbl="node1" presStyleIdx="1" presStyleCnt="3" custLinFactNeighborX="-1942" custLinFactNeighborY="-13852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39FB1B9A-9221-4273-9D5E-6D4760B1A257}" type="pres">
      <dgm:prSet presAssocID="{010E820E-53F3-4B32-B47A-2C0F860587DC}" presName="parSpace" presStyleCnt="0"/>
      <dgm:spPr/>
    </dgm:pt>
    <dgm:pt modelId="{A58314B1-D274-460D-9FE2-5A8A2487A726}" type="pres">
      <dgm:prSet presAssocID="{D38A79DD-E7BB-42D4-9409-2875063A76EA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</dgm:ptLst>
  <dgm:cxnLst>
    <dgm:cxn modelId="{F91A5CF3-61C7-4D76-A1C7-C8F7948A8C11}" type="presOf" srcId="{D38A79DD-E7BB-42D4-9409-2875063A76EA}" destId="{A58314B1-D274-460D-9FE2-5A8A2487A726}" srcOrd="0" destOrd="0" presId="urn:microsoft.com/office/officeart/2005/8/layout/hChevron3"/>
    <dgm:cxn modelId="{A4A7285C-0662-4869-BFEA-A3503A6B5C96}" srcId="{581C7858-E4A6-4267-AFAF-73F23F0F800B}" destId="{D38A79DD-E7BB-42D4-9409-2875063A76EA}" srcOrd="2" destOrd="0" parTransId="{3368C644-6567-49A1-BE05-BDDD36599512}" sibTransId="{C671A76E-CCEA-4386-9787-7ED78B65E81C}"/>
    <dgm:cxn modelId="{D3BC4068-E40A-4B76-849D-BE7BD968F40F}" type="presOf" srcId="{E6F29FA0-01AB-4F30-9F50-B473B332D3EA}" destId="{49065D6C-F004-46F8-93B8-A81754D53E8F}" srcOrd="0" destOrd="0" presId="urn:microsoft.com/office/officeart/2005/8/layout/hChevron3"/>
    <dgm:cxn modelId="{2D9B528F-2C7B-4AC6-BD6B-AA0D5611AC17}" type="presOf" srcId="{581C7858-E4A6-4267-AFAF-73F23F0F800B}" destId="{3C5A696B-83B3-4396-A15F-A94E6B6D4A5C}" srcOrd="0" destOrd="0" presId="urn:microsoft.com/office/officeart/2005/8/layout/hChevron3"/>
    <dgm:cxn modelId="{769F3546-3B8B-447B-AF12-171A1111C15C}" type="presOf" srcId="{A1B08B92-A23D-4611-A8BF-369BAE669876}" destId="{A75FA140-84C2-4733-809D-E9BE0D73D734}" srcOrd="0" destOrd="0" presId="urn:microsoft.com/office/officeart/2005/8/layout/hChevron3"/>
    <dgm:cxn modelId="{A5D80F53-6452-4CF6-8D1B-2C7732B38926}" srcId="{581C7858-E4A6-4267-AFAF-73F23F0F800B}" destId="{A1B08B92-A23D-4611-A8BF-369BAE669876}" srcOrd="0" destOrd="0" parTransId="{56D31DAA-32C7-4736-9271-B0F434E925E3}" sibTransId="{FC4B1AB3-86D1-4ADE-BD05-6CB1FBAD500B}"/>
    <dgm:cxn modelId="{9D099A2D-FFBD-4DA0-8567-DD8BE0E8D27B}" srcId="{581C7858-E4A6-4267-AFAF-73F23F0F800B}" destId="{E6F29FA0-01AB-4F30-9F50-B473B332D3EA}" srcOrd="1" destOrd="0" parTransId="{4CEB525D-7C0F-4E6E-9102-CB97FC209553}" sibTransId="{010E820E-53F3-4B32-B47A-2C0F860587DC}"/>
    <dgm:cxn modelId="{593988EE-B736-4B53-815F-1A33878291AA}" type="presParOf" srcId="{3C5A696B-83B3-4396-A15F-A94E6B6D4A5C}" destId="{A75FA140-84C2-4733-809D-E9BE0D73D734}" srcOrd="0" destOrd="0" presId="urn:microsoft.com/office/officeart/2005/8/layout/hChevron3"/>
    <dgm:cxn modelId="{F083DC11-D78E-4A28-9C05-6FC8D74F3C41}" type="presParOf" srcId="{3C5A696B-83B3-4396-A15F-A94E6B6D4A5C}" destId="{853BED52-D2C3-4216-A57C-F31747EAD444}" srcOrd="1" destOrd="0" presId="urn:microsoft.com/office/officeart/2005/8/layout/hChevron3"/>
    <dgm:cxn modelId="{38362D5A-4DDF-495E-841B-B860B35DF9A7}" type="presParOf" srcId="{3C5A696B-83B3-4396-A15F-A94E6B6D4A5C}" destId="{49065D6C-F004-46F8-93B8-A81754D53E8F}" srcOrd="2" destOrd="0" presId="urn:microsoft.com/office/officeart/2005/8/layout/hChevron3"/>
    <dgm:cxn modelId="{0BBB9F56-DDB8-4C39-8A3A-A9DDFBD4BD3A}" type="presParOf" srcId="{3C5A696B-83B3-4396-A15F-A94E6B6D4A5C}" destId="{39FB1B9A-9221-4273-9D5E-6D4760B1A257}" srcOrd="3" destOrd="0" presId="urn:microsoft.com/office/officeart/2005/8/layout/hChevron3"/>
    <dgm:cxn modelId="{92CDCE28-72CF-4B0D-833C-A9921A051738}" type="presParOf" srcId="{3C5A696B-83B3-4396-A15F-A94E6B6D4A5C}" destId="{A58314B1-D274-460D-9FE2-5A8A2487A726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B4B412-68EB-4DE1-8E5C-A6A91B4040A8}" type="doc">
      <dgm:prSet loTypeId="urn:microsoft.com/office/officeart/2005/8/layout/process4" loCatId="list" qsTypeId="urn:microsoft.com/office/officeart/2005/8/quickstyle/3d2" qsCatId="3D" csTypeId="urn:microsoft.com/office/officeart/2005/8/colors/accent2_1" csCatId="accent2" phldr="1"/>
      <dgm:spPr/>
      <dgm:t>
        <a:bodyPr/>
        <a:lstStyle/>
        <a:p>
          <a:endParaRPr lang="gsw-FR"/>
        </a:p>
      </dgm:t>
    </dgm:pt>
    <dgm:pt modelId="{71F2C915-1530-49ED-9839-4342C1EA5509}">
      <dgm:prSet phldrT="[Texte]" custT="1"/>
      <dgm:spPr/>
      <dgm:t>
        <a:bodyPr/>
        <a:lstStyle/>
        <a:p>
          <a:r>
            <a:rPr lang="gsw-FR" sz="2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Poids corporels, après 92 jours,    </a:t>
          </a:r>
          <a:endParaRPr lang="gsw-FR" sz="2000" b="1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A8F905E8-1C73-4E80-ACDD-6FE7CDC49A02}" type="parTrans" cxnId="{7C7673E6-B207-4CBC-AD79-824000DF2080}">
      <dgm:prSet/>
      <dgm:spPr/>
      <dgm:t>
        <a:bodyPr/>
        <a:lstStyle/>
        <a:p>
          <a:endParaRPr lang="gsw-FR"/>
        </a:p>
      </dgm:t>
    </dgm:pt>
    <dgm:pt modelId="{0E6144BB-49A3-4166-A86F-B2E107E2B427}" type="sibTrans" cxnId="{7C7673E6-B207-4CBC-AD79-824000DF2080}">
      <dgm:prSet/>
      <dgm:spPr/>
      <dgm:t>
        <a:bodyPr/>
        <a:lstStyle/>
        <a:p>
          <a:endParaRPr lang="gsw-FR"/>
        </a:p>
      </dgm:t>
    </dgm:pt>
    <dgm:pt modelId="{DAA8EF32-1E02-4FE2-AF71-D338EF7B65A7}">
      <dgm:prSet phldrT="[Texte]" custT="1"/>
      <dgm:spPr/>
      <dgm:t>
        <a:bodyPr/>
        <a:lstStyle/>
        <a:p>
          <a:pPr algn="l"/>
          <a:r>
            <a:rPr lang="fr-FR" sz="1600" b="1" dirty="0" smtClean="0">
              <a:latin typeface="Arial" pitchFamily="34" charset="0"/>
              <a:cs typeface="Arial" pitchFamily="34" charset="0"/>
            </a:rPr>
            <a:t>42,06 ± 2,95 kg</a:t>
          </a:r>
          <a:r>
            <a:rPr lang="fr-FR" sz="1600" b="1" i="1" dirty="0" smtClean="0">
              <a:latin typeface="Arial" pitchFamily="34" charset="0"/>
              <a:cs typeface="Arial" pitchFamily="34" charset="0"/>
            </a:rPr>
            <a:t> (Tiaret)</a:t>
          </a:r>
          <a:endParaRPr lang="gsw-FR" sz="1600" b="1" i="1" dirty="0">
            <a:latin typeface="Arial" pitchFamily="34" charset="0"/>
            <a:cs typeface="Arial" pitchFamily="34" charset="0"/>
          </a:endParaRPr>
        </a:p>
      </dgm:t>
    </dgm:pt>
    <dgm:pt modelId="{7D393EBC-34E6-4997-A3FD-583D2FEEC6C3}" type="parTrans" cxnId="{FC68C3A0-007D-4C17-911A-B28FBFBEFC63}">
      <dgm:prSet/>
      <dgm:spPr/>
      <dgm:t>
        <a:bodyPr/>
        <a:lstStyle/>
        <a:p>
          <a:endParaRPr lang="gsw-FR"/>
        </a:p>
      </dgm:t>
    </dgm:pt>
    <dgm:pt modelId="{6A067591-8E74-416B-86C7-75C1C047386A}" type="sibTrans" cxnId="{FC68C3A0-007D-4C17-911A-B28FBFBEFC63}">
      <dgm:prSet/>
      <dgm:spPr/>
      <dgm:t>
        <a:bodyPr/>
        <a:lstStyle/>
        <a:p>
          <a:endParaRPr lang="gsw-FR"/>
        </a:p>
      </dgm:t>
    </dgm:pt>
    <dgm:pt modelId="{46B193F2-7D4B-48C8-8993-402357B14A8A}">
      <dgm:prSet phldrT="[Texte]" custT="1"/>
      <dgm:spPr/>
      <dgm:t>
        <a:bodyPr/>
        <a:lstStyle/>
        <a:p>
          <a:pPr algn="l"/>
          <a:r>
            <a:rPr lang="fr-FR" sz="1600" b="1" dirty="0" smtClean="0">
              <a:latin typeface="Arial" pitchFamily="34" charset="0"/>
              <a:cs typeface="Arial" pitchFamily="34" charset="0"/>
            </a:rPr>
            <a:t>49,72 ± 3,22 kg </a:t>
          </a:r>
          <a:r>
            <a:rPr lang="fr-FR" sz="1600" b="1" i="1" dirty="0" smtClean="0">
              <a:latin typeface="Arial" pitchFamily="34" charset="0"/>
              <a:cs typeface="Arial" pitchFamily="34" charset="0"/>
            </a:rPr>
            <a:t>(Djelfa)</a:t>
          </a:r>
          <a:endParaRPr lang="gsw-FR" sz="1600" b="1" i="1" dirty="0">
            <a:latin typeface="Arial" pitchFamily="34" charset="0"/>
            <a:cs typeface="Arial" pitchFamily="34" charset="0"/>
          </a:endParaRPr>
        </a:p>
      </dgm:t>
    </dgm:pt>
    <dgm:pt modelId="{D79C3337-002F-4472-B1DF-BB0C350BB2C1}" type="parTrans" cxnId="{95D7FEEE-9812-40A0-B4C5-13E2DB413D67}">
      <dgm:prSet/>
      <dgm:spPr/>
      <dgm:t>
        <a:bodyPr/>
        <a:lstStyle/>
        <a:p>
          <a:endParaRPr lang="gsw-FR"/>
        </a:p>
      </dgm:t>
    </dgm:pt>
    <dgm:pt modelId="{F48215DB-BF09-49BA-ADC4-2C7053B7CD24}" type="sibTrans" cxnId="{95D7FEEE-9812-40A0-B4C5-13E2DB413D67}">
      <dgm:prSet/>
      <dgm:spPr/>
      <dgm:t>
        <a:bodyPr/>
        <a:lstStyle/>
        <a:p>
          <a:endParaRPr lang="gsw-FR"/>
        </a:p>
      </dgm:t>
    </dgm:pt>
    <dgm:pt modelId="{FD4DE538-C4A6-4EED-B57D-94F98E50E16F}">
      <dgm:prSet phldrT="[Texte]" custT="1"/>
      <dgm:spPr/>
      <dgm:t>
        <a:bodyPr/>
        <a:lstStyle/>
        <a:p>
          <a:r>
            <a:rPr lang="fr-FR" sz="2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Abattoir local commercial</a:t>
          </a:r>
          <a:endParaRPr lang="gsw-FR" sz="2000" b="1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EC1E7D5A-F118-485C-9727-DD65E3F45BCA}" type="parTrans" cxnId="{899DDA21-07AB-4468-B6F8-BD8C35980AA9}">
      <dgm:prSet/>
      <dgm:spPr/>
      <dgm:t>
        <a:bodyPr/>
        <a:lstStyle/>
        <a:p>
          <a:endParaRPr lang="gsw-FR"/>
        </a:p>
      </dgm:t>
    </dgm:pt>
    <dgm:pt modelId="{9DB84677-4F6C-43D1-966E-59835BB3A5A7}" type="sibTrans" cxnId="{899DDA21-07AB-4468-B6F8-BD8C35980AA9}">
      <dgm:prSet/>
      <dgm:spPr/>
      <dgm:t>
        <a:bodyPr/>
        <a:lstStyle/>
        <a:p>
          <a:endParaRPr lang="gsw-FR"/>
        </a:p>
      </dgm:t>
    </dgm:pt>
    <dgm:pt modelId="{361AC6B9-4A15-4E6A-A6D8-630D5A5BE253}">
      <dgm:prSet phldrT="[Texte]" custT="1"/>
      <dgm:spPr/>
      <dgm:t>
        <a:bodyPr/>
        <a:lstStyle/>
        <a:p>
          <a:r>
            <a:rPr lang="gsw-FR" sz="2100" b="1" i="1" dirty="0" smtClean="0">
              <a:latin typeface="Times New Roman" pitchFamily="18" charset="0"/>
              <a:cs typeface="Times New Roman" pitchFamily="18" charset="0"/>
            </a:rPr>
            <a:t>Saignée </a:t>
          </a:r>
          <a:endParaRPr lang="gsw-FR" sz="2100" b="1" i="1" dirty="0">
            <a:latin typeface="Times New Roman" pitchFamily="18" charset="0"/>
            <a:cs typeface="Times New Roman" pitchFamily="18" charset="0"/>
          </a:endParaRPr>
        </a:p>
      </dgm:t>
    </dgm:pt>
    <dgm:pt modelId="{6ED37F9F-2C4A-4ADF-A095-7EC4F67A296A}" type="parTrans" cxnId="{B5A7EDDC-A127-470D-940E-C1EEE3F805AE}">
      <dgm:prSet/>
      <dgm:spPr/>
      <dgm:t>
        <a:bodyPr/>
        <a:lstStyle/>
        <a:p>
          <a:endParaRPr lang="gsw-FR"/>
        </a:p>
      </dgm:t>
    </dgm:pt>
    <dgm:pt modelId="{D0927538-E862-4F48-AD12-3AC68D888470}" type="sibTrans" cxnId="{B5A7EDDC-A127-470D-940E-C1EEE3F805AE}">
      <dgm:prSet/>
      <dgm:spPr/>
      <dgm:t>
        <a:bodyPr/>
        <a:lstStyle/>
        <a:p>
          <a:endParaRPr lang="gsw-FR"/>
        </a:p>
      </dgm:t>
    </dgm:pt>
    <dgm:pt modelId="{87120D55-EC47-489A-8054-21020836F6CC}">
      <dgm:prSet phldrT="[Texte]" custT="1"/>
      <dgm:spPr/>
      <dgm:t>
        <a:bodyPr/>
        <a:lstStyle/>
        <a:p>
          <a:r>
            <a:rPr lang="gsw-FR" sz="2100" b="1" i="1" dirty="0" smtClean="0">
              <a:latin typeface="Times New Roman" pitchFamily="18" charset="0"/>
              <a:cs typeface="Times New Roman" pitchFamily="18" charset="0"/>
            </a:rPr>
            <a:t>Eviscération</a:t>
          </a:r>
          <a:endParaRPr lang="gsw-FR" sz="2100" b="1" i="1" dirty="0">
            <a:latin typeface="Times New Roman" pitchFamily="18" charset="0"/>
            <a:cs typeface="Times New Roman" pitchFamily="18" charset="0"/>
          </a:endParaRPr>
        </a:p>
      </dgm:t>
    </dgm:pt>
    <dgm:pt modelId="{163E8693-23AF-4C52-9607-F70F92186CE7}" type="parTrans" cxnId="{01611AA8-1E36-4A51-ADC9-9F1D8C227033}">
      <dgm:prSet/>
      <dgm:spPr/>
      <dgm:t>
        <a:bodyPr/>
        <a:lstStyle/>
        <a:p>
          <a:endParaRPr lang="gsw-FR"/>
        </a:p>
      </dgm:t>
    </dgm:pt>
    <dgm:pt modelId="{421F7F95-4B35-422B-B90E-1C7ACA194E44}" type="sibTrans" cxnId="{01611AA8-1E36-4A51-ADC9-9F1D8C227033}">
      <dgm:prSet/>
      <dgm:spPr/>
      <dgm:t>
        <a:bodyPr/>
        <a:lstStyle/>
        <a:p>
          <a:endParaRPr lang="gsw-FR"/>
        </a:p>
      </dgm:t>
    </dgm:pt>
    <dgm:pt modelId="{1F499135-DD5D-446E-A1C2-AED84DDCDD96}">
      <dgm:prSet phldrT="[Texte]" custT="1"/>
      <dgm:spPr/>
      <dgm:t>
        <a:bodyPr/>
        <a:lstStyle/>
        <a:p>
          <a:r>
            <a:rPr lang="gsw-FR" sz="2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Prélêvement des aliquotes </a:t>
          </a:r>
          <a:r>
            <a:rPr lang="gsw-FR" sz="2000" b="1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Longissimus dorsi </a:t>
          </a:r>
          <a:r>
            <a:rPr lang="gsw-FR" sz="2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et du </a:t>
          </a:r>
          <a:r>
            <a:rPr lang="gsw-FR" sz="2000" b="1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Biceps femoris</a:t>
          </a:r>
          <a:endParaRPr lang="gsw-FR" sz="2000" b="1" i="1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135661A7-3D29-45D4-A3C6-46E41DFF914A}" type="parTrans" cxnId="{26E958CB-142B-4E3A-A472-08C8334C5B73}">
      <dgm:prSet/>
      <dgm:spPr/>
      <dgm:t>
        <a:bodyPr/>
        <a:lstStyle/>
        <a:p>
          <a:endParaRPr lang="gsw-FR"/>
        </a:p>
      </dgm:t>
    </dgm:pt>
    <dgm:pt modelId="{D2B5CD4F-0D9A-41CF-B91C-5E7F50DB1F90}" type="sibTrans" cxnId="{26E958CB-142B-4E3A-A472-08C8334C5B73}">
      <dgm:prSet/>
      <dgm:spPr/>
      <dgm:t>
        <a:bodyPr/>
        <a:lstStyle/>
        <a:p>
          <a:endParaRPr lang="gsw-FR"/>
        </a:p>
      </dgm:t>
    </dgm:pt>
    <dgm:pt modelId="{E36EDADD-0FC5-4ECC-9188-89D2DAE11BD6}">
      <dgm:prSet phldrT="[Texte]" custT="1"/>
      <dgm:spPr/>
      <dgm:t>
        <a:bodyPr/>
        <a:lstStyle/>
        <a:p>
          <a:r>
            <a:rPr lang="gsw-FR" sz="2100" b="1" i="1" dirty="0" smtClean="0">
              <a:latin typeface="Times New Roman" pitchFamily="18" charset="0"/>
              <a:cs typeface="Times New Roman" pitchFamily="18" charset="0"/>
            </a:rPr>
            <a:t>Hachage, emballage </a:t>
          </a:r>
          <a:endParaRPr lang="gsw-FR" sz="2100" b="1" i="1" dirty="0">
            <a:latin typeface="Times New Roman" pitchFamily="18" charset="0"/>
            <a:cs typeface="Times New Roman" pitchFamily="18" charset="0"/>
          </a:endParaRPr>
        </a:p>
      </dgm:t>
    </dgm:pt>
    <dgm:pt modelId="{79489FB5-385F-4C51-9CA3-2554E7C8F9FC}" type="parTrans" cxnId="{CBEC1EC8-D238-4FB1-875D-C465E7720275}">
      <dgm:prSet/>
      <dgm:spPr/>
      <dgm:t>
        <a:bodyPr/>
        <a:lstStyle/>
        <a:p>
          <a:endParaRPr lang="gsw-FR"/>
        </a:p>
      </dgm:t>
    </dgm:pt>
    <dgm:pt modelId="{0EE08136-EC0E-4172-8AC0-59C30F127B90}" type="sibTrans" cxnId="{CBEC1EC8-D238-4FB1-875D-C465E7720275}">
      <dgm:prSet/>
      <dgm:spPr/>
      <dgm:t>
        <a:bodyPr/>
        <a:lstStyle/>
        <a:p>
          <a:endParaRPr lang="gsw-FR"/>
        </a:p>
      </dgm:t>
    </dgm:pt>
    <dgm:pt modelId="{6C2B60BF-6846-4F1B-8F88-5CE315DB5D87}">
      <dgm:prSet phldrT="[Texte]" custT="1"/>
      <dgm:spPr/>
      <dgm:t>
        <a:bodyPr/>
        <a:lstStyle/>
        <a:p>
          <a:r>
            <a:rPr lang="gsw-FR" sz="2100" b="1" i="1" dirty="0" smtClean="0">
              <a:latin typeface="Times New Roman" pitchFamily="18" charset="0"/>
              <a:cs typeface="Times New Roman" pitchFamily="18" charset="0"/>
            </a:rPr>
            <a:t>Etiquetage, stockage à -20°C</a:t>
          </a:r>
          <a:endParaRPr lang="gsw-FR" sz="2100" b="1" i="1" dirty="0">
            <a:latin typeface="Times New Roman" pitchFamily="18" charset="0"/>
            <a:cs typeface="Times New Roman" pitchFamily="18" charset="0"/>
          </a:endParaRPr>
        </a:p>
      </dgm:t>
    </dgm:pt>
    <dgm:pt modelId="{41F0E1B2-76B6-4744-B811-3C68D1671050}" type="parTrans" cxnId="{79E19DD7-4981-4F35-9787-A49B3B72F35D}">
      <dgm:prSet/>
      <dgm:spPr/>
      <dgm:t>
        <a:bodyPr/>
        <a:lstStyle/>
        <a:p>
          <a:endParaRPr lang="gsw-FR"/>
        </a:p>
      </dgm:t>
    </dgm:pt>
    <dgm:pt modelId="{89892DF5-FF16-41DC-BD83-BB2D10404B68}" type="sibTrans" cxnId="{79E19DD7-4981-4F35-9787-A49B3B72F35D}">
      <dgm:prSet/>
      <dgm:spPr/>
      <dgm:t>
        <a:bodyPr/>
        <a:lstStyle/>
        <a:p>
          <a:endParaRPr lang="gsw-FR"/>
        </a:p>
      </dgm:t>
    </dgm:pt>
    <dgm:pt modelId="{BDF3E5ED-8C3D-4E6B-A454-0F723F58D791}" type="pres">
      <dgm:prSet presAssocID="{DEB4B412-68EB-4DE1-8E5C-A6A91B4040A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gsw-FR"/>
        </a:p>
      </dgm:t>
    </dgm:pt>
    <dgm:pt modelId="{FE89AC2F-7B49-4E40-BC11-C625F06F68AF}" type="pres">
      <dgm:prSet presAssocID="{1F499135-DD5D-446E-A1C2-AED84DDCDD96}" presName="boxAndChildren" presStyleCnt="0"/>
      <dgm:spPr/>
      <dgm:t>
        <a:bodyPr/>
        <a:lstStyle/>
        <a:p>
          <a:endParaRPr lang="gsw-FR"/>
        </a:p>
      </dgm:t>
    </dgm:pt>
    <dgm:pt modelId="{A2F109BE-F831-4CCE-BA37-EC33D542003B}" type="pres">
      <dgm:prSet presAssocID="{1F499135-DD5D-446E-A1C2-AED84DDCDD96}" presName="parentTextBox" presStyleLbl="node1" presStyleIdx="0" presStyleCnt="3"/>
      <dgm:spPr/>
      <dgm:t>
        <a:bodyPr/>
        <a:lstStyle/>
        <a:p>
          <a:endParaRPr lang="gsw-FR"/>
        </a:p>
      </dgm:t>
    </dgm:pt>
    <dgm:pt modelId="{0935A122-90D8-44F5-A8EC-B3777BE126E3}" type="pres">
      <dgm:prSet presAssocID="{1F499135-DD5D-446E-A1C2-AED84DDCDD96}" presName="entireBox" presStyleLbl="node1" presStyleIdx="0" presStyleCnt="3"/>
      <dgm:spPr/>
      <dgm:t>
        <a:bodyPr/>
        <a:lstStyle/>
        <a:p>
          <a:endParaRPr lang="gsw-FR"/>
        </a:p>
      </dgm:t>
    </dgm:pt>
    <dgm:pt modelId="{BF362626-D75E-46A8-8D8E-E4CB327D6B5F}" type="pres">
      <dgm:prSet presAssocID="{1F499135-DD5D-446E-A1C2-AED84DDCDD96}" presName="descendantBox" presStyleCnt="0"/>
      <dgm:spPr/>
      <dgm:t>
        <a:bodyPr/>
        <a:lstStyle/>
        <a:p>
          <a:endParaRPr lang="gsw-FR"/>
        </a:p>
      </dgm:t>
    </dgm:pt>
    <dgm:pt modelId="{BDA33B36-8894-4F5B-AFA1-4375A02588FA}" type="pres">
      <dgm:prSet presAssocID="{E36EDADD-0FC5-4ECC-9188-89D2DAE11BD6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FD476B9E-E25F-4297-B24C-59D877C5E645}" type="pres">
      <dgm:prSet presAssocID="{6C2B60BF-6846-4F1B-8F88-5CE315DB5D87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FC4A033C-4C06-400E-B606-8A3E21B05C25}" type="pres">
      <dgm:prSet presAssocID="{9DB84677-4F6C-43D1-966E-59835BB3A5A7}" presName="sp" presStyleCnt="0"/>
      <dgm:spPr/>
      <dgm:t>
        <a:bodyPr/>
        <a:lstStyle/>
        <a:p>
          <a:endParaRPr lang="gsw-FR"/>
        </a:p>
      </dgm:t>
    </dgm:pt>
    <dgm:pt modelId="{A22241D5-8D88-4AF6-B2EE-C15D952B9742}" type="pres">
      <dgm:prSet presAssocID="{FD4DE538-C4A6-4EED-B57D-94F98E50E16F}" presName="arrowAndChildren" presStyleCnt="0"/>
      <dgm:spPr/>
      <dgm:t>
        <a:bodyPr/>
        <a:lstStyle/>
        <a:p>
          <a:endParaRPr lang="gsw-FR"/>
        </a:p>
      </dgm:t>
    </dgm:pt>
    <dgm:pt modelId="{2BA83533-8923-4113-A822-08C94E88C336}" type="pres">
      <dgm:prSet presAssocID="{FD4DE538-C4A6-4EED-B57D-94F98E50E16F}" presName="parentTextArrow" presStyleLbl="node1" presStyleIdx="0" presStyleCnt="3"/>
      <dgm:spPr/>
      <dgm:t>
        <a:bodyPr/>
        <a:lstStyle/>
        <a:p>
          <a:endParaRPr lang="gsw-FR"/>
        </a:p>
      </dgm:t>
    </dgm:pt>
    <dgm:pt modelId="{35238142-BE9D-4941-8524-E1453E44C5E2}" type="pres">
      <dgm:prSet presAssocID="{FD4DE538-C4A6-4EED-B57D-94F98E50E16F}" presName="arrow" presStyleLbl="node1" presStyleIdx="1" presStyleCnt="3"/>
      <dgm:spPr/>
      <dgm:t>
        <a:bodyPr/>
        <a:lstStyle/>
        <a:p>
          <a:endParaRPr lang="gsw-FR"/>
        </a:p>
      </dgm:t>
    </dgm:pt>
    <dgm:pt modelId="{621168B4-0DE2-4081-B691-571DDA434AEF}" type="pres">
      <dgm:prSet presAssocID="{FD4DE538-C4A6-4EED-B57D-94F98E50E16F}" presName="descendantArrow" presStyleCnt="0"/>
      <dgm:spPr/>
      <dgm:t>
        <a:bodyPr/>
        <a:lstStyle/>
        <a:p>
          <a:endParaRPr lang="gsw-FR"/>
        </a:p>
      </dgm:t>
    </dgm:pt>
    <dgm:pt modelId="{7F4841DB-BC46-43E5-B5FE-FB6C51B46C32}" type="pres">
      <dgm:prSet presAssocID="{361AC6B9-4A15-4E6A-A6D8-630D5A5BE253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46FD2051-6245-411A-8826-7446A8CA71D3}" type="pres">
      <dgm:prSet presAssocID="{87120D55-EC47-489A-8054-21020836F6CC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3F65B598-59BC-4141-8358-B773F9841E6E}" type="pres">
      <dgm:prSet presAssocID="{0E6144BB-49A3-4166-A86F-B2E107E2B427}" presName="sp" presStyleCnt="0"/>
      <dgm:spPr/>
      <dgm:t>
        <a:bodyPr/>
        <a:lstStyle/>
        <a:p>
          <a:endParaRPr lang="gsw-FR"/>
        </a:p>
      </dgm:t>
    </dgm:pt>
    <dgm:pt modelId="{9F77981A-3D2E-4175-B324-AC487E721390}" type="pres">
      <dgm:prSet presAssocID="{71F2C915-1530-49ED-9839-4342C1EA5509}" presName="arrowAndChildren" presStyleCnt="0"/>
      <dgm:spPr/>
      <dgm:t>
        <a:bodyPr/>
        <a:lstStyle/>
        <a:p>
          <a:endParaRPr lang="gsw-FR"/>
        </a:p>
      </dgm:t>
    </dgm:pt>
    <dgm:pt modelId="{F837C4C3-292B-4C6E-8150-F9021AEB123B}" type="pres">
      <dgm:prSet presAssocID="{71F2C915-1530-49ED-9839-4342C1EA5509}" presName="parentTextArrow" presStyleLbl="node1" presStyleIdx="1" presStyleCnt="3"/>
      <dgm:spPr/>
      <dgm:t>
        <a:bodyPr/>
        <a:lstStyle/>
        <a:p>
          <a:endParaRPr lang="gsw-FR"/>
        </a:p>
      </dgm:t>
    </dgm:pt>
    <dgm:pt modelId="{EDE297EF-96E5-4EBF-886A-3E0E90D168EE}" type="pres">
      <dgm:prSet presAssocID="{71F2C915-1530-49ED-9839-4342C1EA5509}" presName="arrow" presStyleLbl="node1" presStyleIdx="2" presStyleCnt="3" custLinFactNeighborX="-1705" custLinFactNeighborY="4491"/>
      <dgm:spPr/>
      <dgm:t>
        <a:bodyPr/>
        <a:lstStyle/>
        <a:p>
          <a:endParaRPr lang="gsw-FR"/>
        </a:p>
      </dgm:t>
    </dgm:pt>
    <dgm:pt modelId="{AF224C6C-7866-4E2B-B52F-D884437EE3C1}" type="pres">
      <dgm:prSet presAssocID="{71F2C915-1530-49ED-9839-4342C1EA5509}" presName="descendantArrow" presStyleCnt="0"/>
      <dgm:spPr/>
      <dgm:t>
        <a:bodyPr/>
        <a:lstStyle/>
        <a:p>
          <a:endParaRPr lang="gsw-FR"/>
        </a:p>
      </dgm:t>
    </dgm:pt>
    <dgm:pt modelId="{5680ADFD-AA15-4037-81C0-B36DFEAA5CBD}" type="pres">
      <dgm:prSet presAssocID="{DAA8EF32-1E02-4FE2-AF71-D338EF7B65A7}" presName="childTextArrow" presStyleLbl="fgAccFollowNode1" presStyleIdx="4" presStyleCnt="6" custScaleX="28471" custScaleY="85320" custLinFactNeighborX="-20460" custLinFactNeighborY="18392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EBBCA98F-DEDA-42C8-B96A-E68FE1D2ADB3}" type="pres">
      <dgm:prSet presAssocID="{46B193F2-7D4B-48C8-8993-402357B14A8A}" presName="childTextArrow" presStyleLbl="fgAccFollowNode1" presStyleIdx="5" presStyleCnt="6" custScaleX="30610" custScaleY="80523" custLinFactNeighborX="-16531" custLinFactNeighborY="15993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</dgm:ptLst>
  <dgm:cxnLst>
    <dgm:cxn modelId="{7C022CA4-2270-40FA-9ED3-5428F45297A3}" type="presOf" srcId="{1F499135-DD5D-446E-A1C2-AED84DDCDD96}" destId="{A2F109BE-F831-4CCE-BA37-EC33D542003B}" srcOrd="0" destOrd="0" presId="urn:microsoft.com/office/officeart/2005/8/layout/process4"/>
    <dgm:cxn modelId="{CBEC1EC8-D238-4FB1-875D-C465E7720275}" srcId="{1F499135-DD5D-446E-A1C2-AED84DDCDD96}" destId="{E36EDADD-0FC5-4ECC-9188-89D2DAE11BD6}" srcOrd="0" destOrd="0" parTransId="{79489FB5-385F-4C51-9CA3-2554E7C8F9FC}" sibTransId="{0EE08136-EC0E-4172-8AC0-59C30F127B90}"/>
    <dgm:cxn modelId="{B5A7EDDC-A127-470D-940E-C1EEE3F805AE}" srcId="{FD4DE538-C4A6-4EED-B57D-94F98E50E16F}" destId="{361AC6B9-4A15-4E6A-A6D8-630D5A5BE253}" srcOrd="0" destOrd="0" parTransId="{6ED37F9F-2C4A-4ADF-A095-7EC4F67A296A}" sibTransId="{D0927538-E862-4F48-AD12-3AC68D888470}"/>
    <dgm:cxn modelId="{701ED187-7CB9-4896-8DEF-2C43538413D4}" type="presOf" srcId="{87120D55-EC47-489A-8054-21020836F6CC}" destId="{46FD2051-6245-411A-8826-7446A8CA71D3}" srcOrd="0" destOrd="0" presId="urn:microsoft.com/office/officeart/2005/8/layout/process4"/>
    <dgm:cxn modelId="{2C2F7F8A-860C-45FF-BA0C-0B461CF4A559}" type="presOf" srcId="{1F499135-DD5D-446E-A1C2-AED84DDCDD96}" destId="{0935A122-90D8-44F5-A8EC-B3777BE126E3}" srcOrd="1" destOrd="0" presId="urn:microsoft.com/office/officeart/2005/8/layout/process4"/>
    <dgm:cxn modelId="{766A7F96-774F-44A7-B977-8990E49654BC}" type="presOf" srcId="{71F2C915-1530-49ED-9839-4342C1EA5509}" destId="{F837C4C3-292B-4C6E-8150-F9021AEB123B}" srcOrd="0" destOrd="0" presId="urn:microsoft.com/office/officeart/2005/8/layout/process4"/>
    <dgm:cxn modelId="{95D7FEEE-9812-40A0-B4C5-13E2DB413D67}" srcId="{71F2C915-1530-49ED-9839-4342C1EA5509}" destId="{46B193F2-7D4B-48C8-8993-402357B14A8A}" srcOrd="1" destOrd="0" parTransId="{D79C3337-002F-4472-B1DF-BB0C350BB2C1}" sibTransId="{F48215DB-BF09-49BA-ADC4-2C7053B7CD24}"/>
    <dgm:cxn modelId="{C8B592FD-2D18-485F-91FC-07EF8E44F116}" type="presOf" srcId="{361AC6B9-4A15-4E6A-A6D8-630D5A5BE253}" destId="{7F4841DB-BC46-43E5-B5FE-FB6C51B46C32}" srcOrd="0" destOrd="0" presId="urn:microsoft.com/office/officeart/2005/8/layout/process4"/>
    <dgm:cxn modelId="{899DDA21-07AB-4468-B6F8-BD8C35980AA9}" srcId="{DEB4B412-68EB-4DE1-8E5C-A6A91B4040A8}" destId="{FD4DE538-C4A6-4EED-B57D-94F98E50E16F}" srcOrd="1" destOrd="0" parTransId="{EC1E7D5A-F118-485C-9727-DD65E3F45BCA}" sibTransId="{9DB84677-4F6C-43D1-966E-59835BB3A5A7}"/>
    <dgm:cxn modelId="{01611AA8-1E36-4A51-ADC9-9F1D8C227033}" srcId="{FD4DE538-C4A6-4EED-B57D-94F98E50E16F}" destId="{87120D55-EC47-489A-8054-21020836F6CC}" srcOrd="1" destOrd="0" parTransId="{163E8693-23AF-4C52-9607-F70F92186CE7}" sibTransId="{421F7F95-4B35-422B-B90E-1C7ACA194E44}"/>
    <dgm:cxn modelId="{FC68C3A0-007D-4C17-911A-B28FBFBEFC63}" srcId="{71F2C915-1530-49ED-9839-4342C1EA5509}" destId="{DAA8EF32-1E02-4FE2-AF71-D338EF7B65A7}" srcOrd="0" destOrd="0" parTransId="{7D393EBC-34E6-4997-A3FD-583D2FEEC6C3}" sibTransId="{6A067591-8E74-416B-86C7-75C1C047386A}"/>
    <dgm:cxn modelId="{F2BE8B48-C6A0-432E-B4C0-61F905398A51}" type="presOf" srcId="{DEB4B412-68EB-4DE1-8E5C-A6A91B4040A8}" destId="{BDF3E5ED-8C3D-4E6B-A454-0F723F58D791}" srcOrd="0" destOrd="0" presId="urn:microsoft.com/office/officeart/2005/8/layout/process4"/>
    <dgm:cxn modelId="{26E958CB-142B-4E3A-A472-08C8334C5B73}" srcId="{DEB4B412-68EB-4DE1-8E5C-A6A91B4040A8}" destId="{1F499135-DD5D-446E-A1C2-AED84DDCDD96}" srcOrd="2" destOrd="0" parTransId="{135661A7-3D29-45D4-A3C6-46E41DFF914A}" sibTransId="{D2B5CD4F-0D9A-41CF-B91C-5E7F50DB1F90}"/>
    <dgm:cxn modelId="{79E19DD7-4981-4F35-9787-A49B3B72F35D}" srcId="{1F499135-DD5D-446E-A1C2-AED84DDCDD96}" destId="{6C2B60BF-6846-4F1B-8F88-5CE315DB5D87}" srcOrd="1" destOrd="0" parTransId="{41F0E1B2-76B6-4744-B811-3C68D1671050}" sibTransId="{89892DF5-FF16-41DC-BD83-BB2D10404B68}"/>
    <dgm:cxn modelId="{ED272005-8A15-4960-8C43-A8BF92270729}" type="presOf" srcId="{FD4DE538-C4A6-4EED-B57D-94F98E50E16F}" destId="{35238142-BE9D-4941-8524-E1453E44C5E2}" srcOrd="1" destOrd="0" presId="urn:microsoft.com/office/officeart/2005/8/layout/process4"/>
    <dgm:cxn modelId="{76732434-E0AD-4795-B365-8B63FDA6C81A}" type="presOf" srcId="{71F2C915-1530-49ED-9839-4342C1EA5509}" destId="{EDE297EF-96E5-4EBF-886A-3E0E90D168EE}" srcOrd="1" destOrd="0" presId="urn:microsoft.com/office/officeart/2005/8/layout/process4"/>
    <dgm:cxn modelId="{A61D8878-DDD3-481C-B7AE-E8BCB4FF6785}" type="presOf" srcId="{DAA8EF32-1E02-4FE2-AF71-D338EF7B65A7}" destId="{5680ADFD-AA15-4037-81C0-B36DFEAA5CBD}" srcOrd="0" destOrd="0" presId="urn:microsoft.com/office/officeart/2005/8/layout/process4"/>
    <dgm:cxn modelId="{8A78B78F-1C12-40A7-AD83-00712EBBB4A6}" type="presOf" srcId="{6C2B60BF-6846-4F1B-8F88-5CE315DB5D87}" destId="{FD476B9E-E25F-4297-B24C-59D877C5E645}" srcOrd="0" destOrd="0" presId="urn:microsoft.com/office/officeart/2005/8/layout/process4"/>
    <dgm:cxn modelId="{7C7673E6-B207-4CBC-AD79-824000DF2080}" srcId="{DEB4B412-68EB-4DE1-8E5C-A6A91B4040A8}" destId="{71F2C915-1530-49ED-9839-4342C1EA5509}" srcOrd="0" destOrd="0" parTransId="{A8F905E8-1C73-4E80-ACDD-6FE7CDC49A02}" sibTransId="{0E6144BB-49A3-4166-A86F-B2E107E2B427}"/>
    <dgm:cxn modelId="{78BF2E28-C350-437E-80A3-3F1E57851DF5}" type="presOf" srcId="{FD4DE538-C4A6-4EED-B57D-94F98E50E16F}" destId="{2BA83533-8923-4113-A822-08C94E88C336}" srcOrd="0" destOrd="0" presId="urn:microsoft.com/office/officeart/2005/8/layout/process4"/>
    <dgm:cxn modelId="{A5F6F051-76E0-45AD-9AC0-EC9FDF8FD4E1}" type="presOf" srcId="{E36EDADD-0FC5-4ECC-9188-89D2DAE11BD6}" destId="{BDA33B36-8894-4F5B-AFA1-4375A02588FA}" srcOrd="0" destOrd="0" presId="urn:microsoft.com/office/officeart/2005/8/layout/process4"/>
    <dgm:cxn modelId="{2088EFB8-B234-4119-A319-AA95F95AD193}" type="presOf" srcId="{46B193F2-7D4B-48C8-8993-402357B14A8A}" destId="{EBBCA98F-DEDA-42C8-B96A-E68FE1D2ADB3}" srcOrd="0" destOrd="0" presId="urn:microsoft.com/office/officeart/2005/8/layout/process4"/>
    <dgm:cxn modelId="{9AA6C1C2-D878-4D14-A03A-94B877E7A8CB}" type="presParOf" srcId="{BDF3E5ED-8C3D-4E6B-A454-0F723F58D791}" destId="{FE89AC2F-7B49-4E40-BC11-C625F06F68AF}" srcOrd="0" destOrd="0" presId="urn:microsoft.com/office/officeart/2005/8/layout/process4"/>
    <dgm:cxn modelId="{5DDA34FE-96A9-4A13-8C3A-B284A3367DE4}" type="presParOf" srcId="{FE89AC2F-7B49-4E40-BC11-C625F06F68AF}" destId="{A2F109BE-F831-4CCE-BA37-EC33D542003B}" srcOrd="0" destOrd="0" presId="urn:microsoft.com/office/officeart/2005/8/layout/process4"/>
    <dgm:cxn modelId="{47358149-0425-4EA6-BB1D-04484E9CA6D3}" type="presParOf" srcId="{FE89AC2F-7B49-4E40-BC11-C625F06F68AF}" destId="{0935A122-90D8-44F5-A8EC-B3777BE126E3}" srcOrd="1" destOrd="0" presId="urn:microsoft.com/office/officeart/2005/8/layout/process4"/>
    <dgm:cxn modelId="{8D1E162A-5A09-4651-B3EA-9C89DCF16E59}" type="presParOf" srcId="{FE89AC2F-7B49-4E40-BC11-C625F06F68AF}" destId="{BF362626-D75E-46A8-8D8E-E4CB327D6B5F}" srcOrd="2" destOrd="0" presId="urn:microsoft.com/office/officeart/2005/8/layout/process4"/>
    <dgm:cxn modelId="{7217E5CC-55A7-45CC-A398-D94E8BCBFD67}" type="presParOf" srcId="{BF362626-D75E-46A8-8D8E-E4CB327D6B5F}" destId="{BDA33B36-8894-4F5B-AFA1-4375A02588FA}" srcOrd="0" destOrd="0" presId="urn:microsoft.com/office/officeart/2005/8/layout/process4"/>
    <dgm:cxn modelId="{F33CACE3-526A-47D9-A0BE-F933FA730E22}" type="presParOf" srcId="{BF362626-D75E-46A8-8D8E-E4CB327D6B5F}" destId="{FD476B9E-E25F-4297-B24C-59D877C5E645}" srcOrd="1" destOrd="0" presId="urn:microsoft.com/office/officeart/2005/8/layout/process4"/>
    <dgm:cxn modelId="{5BDAF071-51DF-4262-9F59-9CE3F01D3F3A}" type="presParOf" srcId="{BDF3E5ED-8C3D-4E6B-A454-0F723F58D791}" destId="{FC4A033C-4C06-400E-B606-8A3E21B05C25}" srcOrd="1" destOrd="0" presId="urn:microsoft.com/office/officeart/2005/8/layout/process4"/>
    <dgm:cxn modelId="{85D74246-ADE8-49A9-834B-C1E69257536A}" type="presParOf" srcId="{BDF3E5ED-8C3D-4E6B-A454-0F723F58D791}" destId="{A22241D5-8D88-4AF6-B2EE-C15D952B9742}" srcOrd="2" destOrd="0" presId="urn:microsoft.com/office/officeart/2005/8/layout/process4"/>
    <dgm:cxn modelId="{1F59BA27-D03C-4C25-95F5-4DAF6B497A65}" type="presParOf" srcId="{A22241D5-8D88-4AF6-B2EE-C15D952B9742}" destId="{2BA83533-8923-4113-A822-08C94E88C336}" srcOrd="0" destOrd="0" presId="urn:microsoft.com/office/officeart/2005/8/layout/process4"/>
    <dgm:cxn modelId="{ED89A613-414B-4F7D-AD88-65BB571B104A}" type="presParOf" srcId="{A22241D5-8D88-4AF6-B2EE-C15D952B9742}" destId="{35238142-BE9D-4941-8524-E1453E44C5E2}" srcOrd="1" destOrd="0" presId="urn:microsoft.com/office/officeart/2005/8/layout/process4"/>
    <dgm:cxn modelId="{57BCE00A-612B-4864-9D8E-96170DD6FFAC}" type="presParOf" srcId="{A22241D5-8D88-4AF6-B2EE-C15D952B9742}" destId="{621168B4-0DE2-4081-B691-571DDA434AEF}" srcOrd="2" destOrd="0" presId="urn:microsoft.com/office/officeart/2005/8/layout/process4"/>
    <dgm:cxn modelId="{E96E5947-BF8F-4C0D-AA6B-530117E1631B}" type="presParOf" srcId="{621168B4-0DE2-4081-B691-571DDA434AEF}" destId="{7F4841DB-BC46-43E5-B5FE-FB6C51B46C32}" srcOrd="0" destOrd="0" presId="urn:microsoft.com/office/officeart/2005/8/layout/process4"/>
    <dgm:cxn modelId="{A52A3AB7-59B1-4C39-AC35-C2752695F218}" type="presParOf" srcId="{621168B4-0DE2-4081-B691-571DDA434AEF}" destId="{46FD2051-6245-411A-8826-7446A8CA71D3}" srcOrd="1" destOrd="0" presId="urn:microsoft.com/office/officeart/2005/8/layout/process4"/>
    <dgm:cxn modelId="{6E5A2D87-7DC1-4F79-9E7F-29EBDA8033E2}" type="presParOf" srcId="{BDF3E5ED-8C3D-4E6B-A454-0F723F58D791}" destId="{3F65B598-59BC-4141-8358-B773F9841E6E}" srcOrd="3" destOrd="0" presId="urn:microsoft.com/office/officeart/2005/8/layout/process4"/>
    <dgm:cxn modelId="{AF1F7F72-63EC-4720-811A-C4D2263987C4}" type="presParOf" srcId="{BDF3E5ED-8C3D-4E6B-A454-0F723F58D791}" destId="{9F77981A-3D2E-4175-B324-AC487E721390}" srcOrd="4" destOrd="0" presId="urn:microsoft.com/office/officeart/2005/8/layout/process4"/>
    <dgm:cxn modelId="{9EC1409C-C0F6-45C1-BFEF-D9367818F38D}" type="presParOf" srcId="{9F77981A-3D2E-4175-B324-AC487E721390}" destId="{F837C4C3-292B-4C6E-8150-F9021AEB123B}" srcOrd="0" destOrd="0" presId="urn:microsoft.com/office/officeart/2005/8/layout/process4"/>
    <dgm:cxn modelId="{58F196FA-8B8B-4926-951F-C575FF69EC36}" type="presParOf" srcId="{9F77981A-3D2E-4175-B324-AC487E721390}" destId="{EDE297EF-96E5-4EBF-886A-3E0E90D168EE}" srcOrd="1" destOrd="0" presId="urn:microsoft.com/office/officeart/2005/8/layout/process4"/>
    <dgm:cxn modelId="{788D614A-48D9-4DDA-A2E3-E377E02C60B2}" type="presParOf" srcId="{9F77981A-3D2E-4175-B324-AC487E721390}" destId="{AF224C6C-7866-4E2B-B52F-D884437EE3C1}" srcOrd="2" destOrd="0" presId="urn:microsoft.com/office/officeart/2005/8/layout/process4"/>
    <dgm:cxn modelId="{04ECCBF4-EBC8-4FE2-A7B1-49BA5EBF1B7F}" type="presParOf" srcId="{AF224C6C-7866-4E2B-B52F-D884437EE3C1}" destId="{5680ADFD-AA15-4037-81C0-B36DFEAA5CBD}" srcOrd="0" destOrd="0" presId="urn:microsoft.com/office/officeart/2005/8/layout/process4"/>
    <dgm:cxn modelId="{9F49A99A-2204-42E7-9A33-781D3F2AAEFC}" type="presParOf" srcId="{AF224C6C-7866-4E2B-B52F-D884437EE3C1}" destId="{EBBCA98F-DEDA-42C8-B96A-E68FE1D2ADB3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9CC770F-F3DA-4E8D-A679-EDE729ECD8B4}" type="doc">
      <dgm:prSet loTypeId="urn:microsoft.com/office/officeart/2005/8/layout/list1" loCatId="list" qsTypeId="urn:microsoft.com/office/officeart/2005/8/quickstyle/3d7" qsCatId="3D" csTypeId="urn:microsoft.com/office/officeart/2005/8/colors/colorful2" csCatId="colorful" phldr="1"/>
      <dgm:spPr/>
      <dgm:t>
        <a:bodyPr/>
        <a:lstStyle/>
        <a:p>
          <a:endParaRPr lang="gsw-FR"/>
        </a:p>
      </dgm:t>
    </dgm:pt>
    <dgm:pt modelId="{E2536C5E-6D54-4628-BC48-4E5592F89A51}">
      <dgm:prSet phldrT="[Texte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gsw-FR" sz="22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Matieres sèche , minérale, organique</a:t>
          </a:r>
          <a:endParaRPr lang="gsw-FR" sz="22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6CF3B0C-BE9D-4891-99C1-BD5659E2D4C7}" type="parTrans" cxnId="{7D9E855E-CB04-4E40-B0DC-FE77C0C6E206}">
      <dgm:prSet/>
      <dgm:spPr/>
      <dgm:t>
        <a:bodyPr/>
        <a:lstStyle/>
        <a:p>
          <a:endParaRPr lang="gsw-FR" sz="2200"/>
        </a:p>
      </dgm:t>
    </dgm:pt>
    <dgm:pt modelId="{4FA7D6E7-547C-4229-AEFD-A646AFCE9ECF}" type="sibTrans" cxnId="{7D9E855E-CB04-4E40-B0DC-FE77C0C6E206}">
      <dgm:prSet/>
      <dgm:spPr/>
      <dgm:t>
        <a:bodyPr/>
        <a:lstStyle/>
        <a:p>
          <a:endParaRPr lang="gsw-FR" sz="2200"/>
        </a:p>
      </dgm:t>
    </dgm:pt>
    <dgm:pt modelId="{D355F21A-4A70-466E-8399-30EDE2428F3D}">
      <dgm:prSet phldrT="[Texte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gsw-FR" sz="22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Protéines, lipides totaux, profil en AG</a:t>
          </a:r>
          <a:endParaRPr lang="gsw-FR" sz="22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EECD3E2-2CAE-4316-87F2-B26FFD6D5D46}" type="parTrans" cxnId="{5BAE57F0-8870-46F6-BBE9-577A7BA09725}">
      <dgm:prSet/>
      <dgm:spPr/>
      <dgm:t>
        <a:bodyPr/>
        <a:lstStyle/>
        <a:p>
          <a:endParaRPr lang="gsw-FR" sz="2200"/>
        </a:p>
      </dgm:t>
    </dgm:pt>
    <dgm:pt modelId="{3B1DB57F-08C3-4587-84B9-E722A52CD350}" type="sibTrans" cxnId="{5BAE57F0-8870-46F6-BBE9-577A7BA09725}">
      <dgm:prSet/>
      <dgm:spPr/>
      <dgm:t>
        <a:bodyPr/>
        <a:lstStyle/>
        <a:p>
          <a:endParaRPr lang="gsw-FR" sz="2200"/>
        </a:p>
      </dgm:t>
    </dgm:pt>
    <dgm:pt modelId="{36827766-CAE8-44B9-BA29-437E6E8ECBA2}">
      <dgm:prSet phldrT="[Texte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gsw-FR" sz="22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Cellulose brute, Polyphénols , Flavonoides</a:t>
          </a:r>
          <a:endParaRPr lang="gsw-FR" sz="22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73AC60A-5749-4ECC-AB09-87E6304E8C23}" type="parTrans" cxnId="{5CF6FB5E-2D76-4EB4-B2E7-5F11BDEFE89E}">
      <dgm:prSet/>
      <dgm:spPr/>
      <dgm:t>
        <a:bodyPr/>
        <a:lstStyle/>
        <a:p>
          <a:endParaRPr lang="gsw-FR" sz="2200"/>
        </a:p>
      </dgm:t>
    </dgm:pt>
    <dgm:pt modelId="{AC0D206C-606D-414F-BA7C-CA7FC05C5B05}" type="sibTrans" cxnId="{5CF6FB5E-2D76-4EB4-B2E7-5F11BDEFE89E}">
      <dgm:prSet/>
      <dgm:spPr/>
      <dgm:t>
        <a:bodyPr/>
        <a:lstStyle/>
        <a:p>
          <a:endParaRPr lang="gsw-FR" sz="2200"/>
        </a:p>
      </dgm:t>
    </dgm:pt>
    <dgm:pt modelId="{C5BDD0F5-5C96-4E70-8B52-8392A24451CA}" type="pres">
      <dgm:prSet presAssocID="{59CC770F-F3DA-4E8D-A679-EDE729ECD8B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gsw-FR"/>
        </a:p>
      </dgm:t>
    </dgm:pt>
    <dgm:pt modelId="{FAA82B27-04EC-4A2C-B727-A5EC58BFB732}" type="pres">
      <dgm:prSet presAssocID="{E2536C5E-6D54-4628-BC48-4E5592F89A51}" presName="parentLin" presStyleCnt="0"/>
      <dgm:spPr/>
      <dgm:t>
        <a:bodyPr/>
        <a:lstStyle/>
        <a:p>
          <a:endParaRPr lang="gsw-FR"/>
        </a:p>
      </dgm:t>
    </dgm:pt>
    <dgm:pt modelId="{E4679864-0664-4968-8F3C-0464C3D6735C}" type="pres">
      <dgm:prSet presAssocID="{E2536C5E-6D54-4628-BC48-4E5592F89A51}" presName="parentLeftMargin" presStyleLbl="node1" presStyleIdx="0" presStyleCnt="3"/>
      <dgm:spPr/>
      <dgm:t>
        <a:bodyPr/>
        <a:lstStyle/>
        <a:p>
          <a:endParaRPr lang="gsw-FR"/>
        </a:p>
      </dgm:t>
    </dgm:pt>
    <dgm:pt modelId="{6FC80E88-26AA-4B30-8E71-7C1FCB0F6EEF}" type="pres">
      <dgm:prSet presAssocID="{E2536C5E-6D54-4628-BC48-4E5592F89A5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EEDA24D6-223C-45EB-A8A9-8E3522102086}" type="pres">
      <dgm:prSet presAssocID="{E2536C5E-6D54-4628-BC48-4E5592F89A51}" presName="negativeSpace" presStyleCnt="0"/>
      <dgm:spPr/>
      <dgm:t>
        <a:bodyPr/>
        <a:lstStyle/>
        <a:p>
          <a:endParaRPr lang="gsw-FR"/>
        </a:p>
      </dgm:t>
    </dgm:pt>
    <dgm:pt modelId="{C93BF202-FAA6-4434-9E8D-CEAB173A636F}" type="pres">
      <dgm:prSet presAssocID="{E2536C5E-6D54-4628-BC48-4E5592F89A51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C05641CD-F0E0-4D4C-AB3B-7E300821C7E1}" type="pres">
      <dgm:prSet presAssocID="{4FA7D6E7-547C-4229-AEFD-A646AFCE9ECF}" presName="spaceBetweenRectangles" presStyleCnt="0"/>
      <dgm:spPr/>
      <dgm:t>
        <a:bodyPr/>
        <a:lstStyle/>
        <a:p>
          <a:endParaRPr lang="gsw-FR"/>
        </a:p>
      </dgm:t>
    </dgm:pt>
    <dgm:pt modelId="{C439B39B-86D3-40A4-B4C5-A3AAEB51D9C2}" type="pres">
      <dgm:prSet presAssocID="{D355F21A-4A70-466E-8399-30EDE2428F3D}" presName="parentLin" presStyleCnt="0"/>
      <dgm:spPr/>
      <dgm:t>
        <a:bodyPr/>
        <a:lstStyle/>
        <a:p>
          <a:endParaRPr lang="gsw-FR"/>
        </a:p>
      </dgm:t>
    </dgm:pt>
    <dgm:pt modelId="{74E2AB2A-8CA8-46DA-9ABB-340E419B277F}" type="pres">
      <dgm:prSet presAssocID="{D355F21A-4A70-466E-8399-30EDE2428F3D}" presName="parentLeftMargin" presStyleLbl="node1" presStyleIdx="0" presStyleCnt="3"/>
      <dgm:spPr/>
      <dgm:t>
        <a:bodyPr/>
        <a:lstStyle/>
        <a:p>
          <a:endParaRPr lang="gsw-FR"/>
        </a:p>
      </dgm:t>
    </dgm:pt>
    <dgm:pt modelId="{5321E537-B8DD-42F4-B35A-106C2265765A}" type="pres">
      <dgm:prSet presAssocID="{D355F21A-4A70-466E-8399-30EDE2428F3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E36D5EDE-8F1F-4A3A-AFAE-863CE1178419}" type="pres">
      <dgm:prSet presAssocID="{D355F21A-4A70-466E-8399-30EDE2428F3D}" presName="negativeSpace" presStyleCnt="0"/>
      <dgm:spPr/>
      <dgm:t>
        <a:bodyPr/>
        <a:lstStyle/>
        <a:p>
          <a:endParaRPr lang="gsw-FR"/>
        </a:p>
      </dgm:t>
    </dgm:pt>
    <dgm:pt modelId="{309487C7-CCBD-43CD-9D29-7C5FD197ED72}" type="pres">
      <dgm:prSet presAssocID="{D355F21A-4A70-466E-8399-30EDE2428F3D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CB5538A3-09AB-4415-BB6E-B705B49E4F8F}" type="pres">
      <dgm:prSet presAssocID="{3B1DB57F-08C3-4587-84B9-E722A52CD350}" presName="spaceBetweenRectangles" presStyleCnt="0"/>
      <dgm:spPr/>
      <dgm:t>
        <a:bodyPr/>
        <a:lstStyle/>
        <a:p>
          <a:endParaRPr lang="gsw-FR"/>
        </a:p>
      </dgm:t>
    </dgm:pt>
    <dgm:pt modelId="{B3BFE991-8D65-4893-9D83-881B92EE1B8C}" type="pres">
      <dgm:prSet presAssocID="{36827766-CAE8-44B9-BA29-437E6E8ECBA2}" presName="parentLin" presStyleCnt="0"/>
      <dgm:spPr/>
      <dgm:t>
        <a:bodyPr/>
        <a:lstStyle/>
        <a:p>
          <a:endParaRPr lang="gsw-FR"/>
        </a:p>
      </dgm:t>
    </dgm:pt>
    <dgm:pt modelId="{6A1A28B6-3F51-4430-AEEF-8E97DB4427EA}" type="pres">
      <dgm:prSet presAssocID="{36827766-CAE8-44B9-BA29-437E6E8ECBA2}" presName="parentLeftMargin" presStyleLbl="node1" presStyleIdx="1" presStyleCnt="3"/>
      <dgm:spPr/>
      <dgm:t>
        <a:bodyPr/>
        <a:lstStyle/>
        <a:p>
          <a:endParaRPr lang="gsw-FR"/>
        </a:p>
      </dgm:t>
    </dgm:pt>
    <dgm:pt modelId="{295F96AF-AB4B-44D8-AF9C-B81FFAD4F02C}" type="pres">
      <dgm:prSet presAssocID="{36827766-CAE8-44B9-BA29-437E6E8ECBA2}" presName="parentText" presStyleLbl="node1" presStyleIdx="2" presStyleCnt="3" custLinFactNeighborX="57563" custLinFactNeighborY="4887">
        <dgm:presLayoutVars>
          <dgm:chMax val="0"/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838112F8-B0DF-4F9A-8AC2-B284CDE096E9}" type="pres">
      <dgm:prSet presAssocID="{36827766-CAE8-44B9-BA29-437E6E8ECBA2}" presName="negativeSpace" presStyleCnt="0"/>
      <dgm:spPr/>
      <dgm:t>
        <a:bodyPr/>
        <a:lstStyle/>
        <a:p>
          <a:endParaRPr lang="gsw-FR"/>
        </a:p>
      </dgm:t>
    </dgm:pt>
    <dgm:pt modelId="{256366B3-13C8-4FE4-BC77-0FA1C302D482}" type="pres">
      <dgm:prSet presAssocID="{36827766-CAE8-44B9-BA29-437E6E8ECBA2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</dgm:ptLst>
  <dgm:cxnLst>
    <dgm:cxn modelId="{7D9E855E-CB04-4E40-B0DC-FE77C0C6E206}" srcId="{59CC770F-F3DA-4E8D-A679-EDE729ECD8B4}" destId="{E2536C5E-6D54-4628-BC48-4E5592F89A51}" srcOrd="0" destOrd="0" parTransId="{26CF3B0C-BE9D-4891-99C1-BD5659E2D4C7}" sibTransId="{4FA7D6E7-547C-4229-AEFD-A646AFCE9ECF}"/>
    <dgm:cxn modelId="{5CF6FB5E-2D76-4EB4-B2E7-5F11BDEFE89E}" srcId="{59CC770F-F3DA-4E8D-A679-EDE729ECD8B4}" destId="{36827766-CAE8-44B9-BA29-437E6E8ECBA2}" srcOrd="2" destOrd="0" parTransId="{073AC60A-5749-4ECC-AB09-87E6304E8C23}" sibTransId="{AC0D206C-606D-414F-BA7C-CA7FC05C5B05}"/>
    <dgm:cxn modelId="{2DB5C84E-0E22-421C-8166-CE4127EFFC79}" type="presOf" srcId="{E2536C5E-6D54-4628-BC48-4E5592F89A51}" destId="{E4679864-0664-4968-8F3C-0464C3D6735C}" srcOrd="0" destOrd="0" presId="urn:microsoft.com/office/officeart/2005/8/layout/list1"/>
    <dgm:cxn modelId="{9C834865-84ED-49C4-A44A-9B7FBE45433E}" type="presOf" srcId="{E2536C5E-6D54-4628-BC48-4E5592F89A51}" destId="{6FC80E88-26AA-4B30-8E71-7C1FCB0F6EEF}" srcOrd="1" destOrd="0" presId="urn:microsoft.com/office/officeart/2005/8/layout/list1"/>
    <dgm:cxn modelId="{D3828818-7B5B-4512-9E63-7A917863F1F4}" type="presOf" srcId="{36827766-CAE8-44B9-BA29-437E6E8ECBA2}" destId="{295F96AF-AB4B-44D8-AF9C-B81FFAD4F02C}" srcOrd="1" destOrd="0" presId="urn:microsoft.com/office/officeart/2005/8/layout/list1"/>
    <dgm:cxn modelId="{638555BA-7AFC-4E40-BAE2-ACF4A03381E0}" type="presOf" srcId="{59CC770F-F3DA-4E8D-A679-EDE729ECD8B4}" destId="{C5BDD0F5-5C96-4E70-8B52-8392A24451CA}" srcOrd="0" destOrd="0" presId="urn:microsoft.com/office/officeart/2005/8/layout/list1"/>
    <dgm:cxn modelId="{857FDF26-87F3-47E2-B17B-748B7F16612F}" type="presOf" srcId="{D355F21A-4A70-466E-8399-30EDE2428F3D}" destId="{5321E537-B8DD-42F4-B35A-106C2265765A}" srcOrd="1" destOrd="0" presId="urn:microsoft.com/office/officeart/2005/8/layout/list1"/>
    <dgm:cxn modelId="{8545723D-7F99-4D8B-9F81-1EE0140A38BF}" type="presOf" srcId="{D355F21A-4A70-466E-8399-30EDE2428F3D}" destId="{74E2AB2A-8CA8-46DA-9ABB-340E419B277F}" srcOrd="0" destOrd="0" presId="urn:microsoft.com/office/officeart/2005/8/layout/list1"/>
    <dgm:cxn modelId="{5BAE57F0-8870-46F6-BBE9-577A7BA09725}" srcId="{59CC770F-F3DA-4E8D-A679-EDE729ECD8B4}" destId="{D355F21A-4A70-466E-8399-30EDE2428F3D}" srcOrd="1" destOrd="0" parTransId="{0EECD3E2-2CAE-4316-87F2-B26FFD6D5D46}" sibTransId="{3B1DB57F-08C3-4587-84B9-E722A52CD350}"/>
    <dgm:cxn modelId="{A90E4BA3-0938-4101-B8FF-C1BF9D5C58B6}" type="presOf" srcId="{36827766-CAE8-44B9-BA29-437E6E8ECBA2}" destId="{6A1A28B6-3F51-4430-AEEF-8E97DB4427EA}" srcOrd="0" destOrd="0" presId="urn:microsoft.com/office/officeart/2005/8/layout/list1"/>
    <dgm:cxn modelId="{20F2A5C4-3A16-4354-A471-494F0291F41F}" type="presParOf" srcId="{C5BDD0F5-5C96-4E70-8B52-8392A24451CA}" destId="{FAA82B27-04EC-4A2C-B727-A5EC58BFB732}" srcOrd="0" destOrd="0" presId="urn:microsoft.com/office/officeart/2005/8/layout/list1"/>
    <dgm:cxn modelId="{8050CFC0-0058-4F2A-BD12-FE126B0CCCA0}" type="presParOf" srcId="{FAA82B27-04EC-4A2C-B727-A5EC58BFB732}" destId="{E4679864-0664-4968-8F3C-0464C3D6735C}" srcOrd="0" destOrd="0" presId="urn:microsoft.com/office/officeart/2005/8/layout/list1"/>
    <dgm:cxn modelId="{4B99633A-3F38-495F-948D-7B9F0E3323E2}" type="presParOf" srcId="{FAA82B27-04EC-4A2C-B727-A5EC58BFB732}" destId="{6FC80E88-26AA-4B30-8E71-7C1FCB0F6EEF}" srcOrd="1" destOrd="0" presId="urn:microsoft.com/office/officeart/2005/8/layout/list1"/>
    <dgm:cxn modelId="{D7E549DB-89B7-4984-9601-613FD72E66FB}" type="presParOf" srcId="{C5BDD0F5-5C96-4E70-8B52-8392A24451CA}" destId="{EEDA24D6-223C-45EB-A8A9-8E3522102086}" srcOrd="1" destOrd="0" presId="urn:microsoft.com/office/officeart/2005/8/layout/list1"/>
    <dgm:cxn modelId="{B1879513-7434-4C0A-A24C-4894DCA607E5}" type="presParOf" srcId="{C5BDD0F5-5C96-4E70-8B52-8392A24451CA}" destId="{C93BF202-FAA6-4434-9E8D-CEAB173A636F}" srcOrd="2" destOrd="0" presId="urn:microsoft.com/office/officeart/2005/8/layout/list1"/>
    <dgm:cxn modelId="{1B0BEF93-36F6-47F8-9F00-4CB879CEFC8C}" type="presParOf" srcId="{C5BDD0F5-5C96-4E70-8B52-8392A24451CA}" destId="{C05641CD-F0E0-4D4C-AB3B-7E300821C7E1}" srcOrd="3" destOrd="0" presId="urn:microsoft.com/office/officeart/2005/8/layout/list1"/>
    <dgm:cxn modelId="{F88391C4-4012-41B2-BE96-020C2509F7CB}" type="presParOf" srcId="{C5BDD0F5-5C96-4E70-8B52-8392A24451CA}" destId="{C439B39B-86D3-40A4-B4C5-A3AAEB51D9C2}" srcOrd="4" destOrd="0" presId="urn:microsoft.com/office/officeart/2005/8/layout/list1"/>
    <dgm:cxn modelId="{B69C4534-0C5E-4E2F-A724-163D158DDF30}" type="presParOf" srcId="{C439B39B-86D3-40A4-B4C5-A3AAEB51D9C2}" destId="{74E2AB2A-8CA8-46DA-9ABB-340E419B277F}" srcOrd="0" destOrd="0" presId="urn:microsoft.com/office/officeart/2005/8/layout/list1"/>
    <dgm:cxn modelId="{5F800508-D2B3-447F-B758-0375B0377E21}" type="presParOf" srcId="{C439B39B-86D3-40A4-B4C5-A3AAEB51D9C2}" destId="{5321E537-B8DD-42F4-B35A-106C2265765A}" srcOrd="1" destOrd="0" presId="urn:microsoft.com/office/officeart/2005/8/layout/list1"/>
    <dgm:cxn modelId="{CBB1D42D-70F5-45A9-8408-DA6C5F90811C}" type="presParOf" srcId="{C5BDD0F5-5C96-4E70-8B52-8392A24451CA}" destId="{E36D5EDE-8F1F-4A3A-AFAE-863CE1178419}" srcOrd="5" destOrd="0" presId="urn:microsoft.com/office/officeart/2005/8/layout/list1"/>
    <dgm:cxn modelId="{AD3047B2-1FFE-4342-A1FB-641AA5F82297}" type="presParOf" srcId="{C5BDD0F5-5C96-4E70-8B52-8392A24451CA}" destId="{309487C7-CCBD-43CD-9D29-7C5FD197ED72}" srcOrd="6" destOrd="0" presId="urn:microsoft.com/office/officeart/2005/8/layout/list1"/>
    <dgm:cxn modelId="{08041D9B-7639-4204-AFE0-C2B20A5383FF}" type="presParOf" srcId="{C5BDD0F5-5C96-4E70-8B52-8392A24451CA}" destId="{CB5538A3-09AB-4415-BB6E-B705B49E4F8F}" srcOrd="7" destOrd="0" presId="urn:microsoft.com/office/officeart/2005/8/layout/list1"/>
    <dgm:cxn modelId="{15D6B492-3690-41DC-AAAD-497E6D591DFF}" type="presParOf" srcId="{C5BDD0F5-5C96-4E70-8B52-8392A24451CA}" destId="{B3BFE991-8D65-4893-9D83-881B92EE1B8C}" srcOrd="8" destOrd="0" presId="urn:microsoft.com/office/officeart/2005/8/layout/list1"/>
    <dgm:cxn modelId="{31141C31-8366-4259-ACC1-AD0F2A54E6CA}" type="presParOf" srcId="{B3BFE991-8D65-4893-9D83-881B92EE1B8C}" destId="{6A1A28B6-3F51-4430-AEEF-8E97DB4427EA}" srcOrd="0" destOrd="0" presId="urn:microsoft.com/office/officeart/2005/8/layout/list1"/>
    <dgm:cxn modelId="{48634F9D-FB81-43FB-9098-0A311EA28F45}" type="presParOf" srcId="{B3BFE991-8D65-4893-9D83-881B92EE1B8C}" destId="{295F96AF-AB4B-44D8-AF9C-B81FFAD4F02C}" srcOrd="1" destOrd="0" presId="urn:microsoft.com/office/officeart/2005/8/layout/list1"/>
    <dgm:cxn modelId="{0746355C-04C7-46BF-89A9-AEF87E9F95FF}" type="presParOf" srcId="{C5BDD0F5-5C96-4E70-8B52-8392A24451CA}" destId="{838112F8-B0DF-4F9A-8AC2-B284CDE096E9}" srcOrd="9" destOrd="0" presId="urn:microsoft.com/office/officeart/2005/8/layout/list1"/>
    <dgm:cxn modelId="{F7C29D26-EF7A-4FB2-B99C-AF7184D80493}" type="presParOf" srcId="{C5BDD0F5-5C96-4E70-8B52-8392A24451CA}" destId="{256366B3-13C8-4FE4-BC77-0FA1C302D48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6D52008-4695-4CF7-9F6A-D8A559526F9F}" type="doc">
      <dgm:prSet loTypeId="urn:microsoft.com/office/officeart/2005/8/layout/lProcess2" loCatId="list" qsTypeId="urn:microsoft.com/office/officeart/2005/8/quickstyle/3d1" qsCatId="3D" csTypeId="urn:microsoft.com/office/officeart/2005/8/colors/accent6_1" csCatId="accent6" phldr="1"/>
      <dgm:spPr/>
      <dgm:t>
        <a:bodyPr/>
        <a:lstStyle/>
        <a:p>
          <a:endParaRPr lang="gsw-FR"/>
        </a:p>
      </dgm:t>
    </dgm:pt>
    <dgm:pt modelId="{CEB4BF62-5C86-4158-AD90-4E713B016DC5}">
      <dgm:prSet phldrT="[Texte]" custT="1"/>
      <dgm:spPr/>
      <dgm:t>
        <a:bodyPr/>
        <a:lstStyle/>
        <a:p>
          <a:r>
            <a:rPr lang="gsw-FR" sz="2400" b="1" i="1" dirty="0" smtClean="0">
              <a:latin typeface="Times New Roman" pitchFamily="18" charset="0"/>
              <a:cs typeface="Times New Roman" pitchFamily="18" charset="0"/>
            </a:rPr>
            <a:t>Qualité nutritionnelle</a:t>
          </a:r>
          <a:endParaRPr lang="gsw-FR" sz="2400" b="1" i="1" dirty="0">
            <a:latin typeface="Times New Roman" pitchFamily="18" charset="0"/>
            <a:cs typeface="Times New Roman" pitchFamily="18" charset="0"/>
          </a:endParaRPr>
        </a:p>
      </dgm:t>
    </dgm:pt>
    <dgm:pt modelId="{366BE3D1-75CB-4A58-A335-AD806B7ABAD0}" type="parTrans" cxnId="{6808A49F-85C8-4464-BF96-CCFB9AA9F9D5}">
      <dgm:prSet/>
      <dgm:spPr/>
      <dgm:t>
        <a:bodyPr/>
        <a:lstStyle/>
        <a:p>
          <a:endParaRPr lang="gsw-FR"/>
        </a:p>
      </dgm:t>
    </dgm:pt>
    <dgm:pt modelId="{8225457B-D89F-455F-8A78-D7EAE273591E}" type="sibTrans" cxnId="{6808A49F-85C8-4464-BF96-CCFB9AA9F9D5}">
      <dgm:prSet/>
      <dgm:spPr/>
      <dgm:t>
        <a:bodyPr/>
        <a:lstStyle/>
        <a:p>
          <a:endParaRPr lang="gsw-FR"/>
        </a:p>
      </dgm:t>
    </dgm:pt>
    <dgm:pt modelId="{C5B147C5-96EC-4CF6-A450-B16D36047EEF}">
      <dgm:prSet phldrT="[Texte]" custT="1"/>
      <dgm:spPr/>
      <dgm:t>
        <a:bodyPr/>
        <a:lstStyle/>
        <a:p>
          <a:r>
            <a:rPr lang="gsw-FR" sz="2200" b="0" dirty="0" smtClean="0">
              <a:latin typeface="Times New Roman" pitchFamily="18" charset="0"/>
              <a:cs typeface="Times New Roman" pitchFamily="18" charset="0"/>
            </a:rPr>
            <a:t>MS, MM, Proteines</a:t>
          </a:r>
          <a:endParaRPr lang="gsw-FR" sz="2200" b="0" dirty="0">
            <a:latin typeface="Times New Roman" pitchFamily="18" charset="0"/>
            <a:cs typeface="Times New Roman" pitchFamily="18" charset="0"/>
          </a:endParaRPr>
        </a:p>
      </dgm:t>
    </dgm:pt>
    <dgm:pt modelId="{228E80C6-C090-46B5-9683-FCE7FFF2DA3A}" type="parTrans" cxnId="{32AEE1A3-8F52-4407-9F55-406C1D7E26A2}">
      <dgm:prSet/>
      <dgm:spPr/>
      <dgm:t>
        <a:bodyPr/>
        <a:lstStyle/>
        <a:p>
          <a:endParaRPr lang="gsw-FR"/>
        </a:p>
      </dgm:t>
    </dgm:pt>
    <dgm:pt modelId="{34F3F7EF-3DE0-4184-AFA8-EB36FFB2C65B}" type="sibTrans" cxnId="{32AEE1A3-8F52-4407-9F55-406C1D7E26A2}">
      <dgm:prSet/>
      <dgm:spPr/>
      <dgm:t>
        <a:bodyPr/>
        <a:lstStyle/>
        <a:p>
          <a:endParaRPr lang="gsw-FR"/>
        </a:p>
      </dgm:t>
    </dgm:pt>
    <dgm:pt modelId="{C192B7A7-D2C2-417E-A36F-1465C97C5A8F}">
      <dgm:prSet phldrT="[Texte]" custT="1"/>
      <dgm:spPr/>
      <dgm:t>
        <a:bodyPr/>
        <a:lstStyle/>
        <a:p>
          <a:r>
            <a:rPr lang="gsw-FR" sz="2200" b="0" dirty="0" smtClean="0">
              <a:latin typeface="Times New Roman" pitchFamily="18" charset="0"/>
              <a:cs typeface="Times New Roman" pitchFamily="18" charset="0"/>
            </a:rPr>
            <a:t>Lipides totaux, profil en AG</a:t>
          </a:r>
          <a:endParaRPr lang="gsw-FR" sz="2200" b="0" dirty="0">
            <a:latin typeface="Times New Roman" pitchFamily="18" charset="0"/>
            <a:cs typeface="Times New Roman" pitchFamily="18" charset="0"/>
          </a:endParaRPr>
        </a:p>
      </dgm:t>
    </dgm:pt>
    <dgm:pt modelId="{7D4D436B-3F6C-4335-A03C-1652F41C695D}" type="parTrans" cxnId="{01E6E7F0-DE13-4A5B-9AE0-B351943B6DCE}">
      <dgm:prSet/>
      <dgm:spPr/>
      <dgm:t>
        <a:bodyPr/>
        <a:lstStyle/>
        <a:p>
          <a:endParaRPr lang="gsw-FR"/>
        </a:p>
      </dgm:t>
    </dgm:pt>
    <dgm:pt modelId="{F3B2ACB4-7001-4A3F-A540-DBD86B1175C4}" type="sibTrans" cxnId="{01E6E7F0-DE13-4A5B-9AE0-B351943B6DCE}">
      <dgm:prSet/>
      <dgm:spPr/>
      <dgm:t>
        <a:bodyPr/>
        <a:lstStyle/>
        <a:p>
          <a:endParaRPr lang="gsw-FR"/>
        </a:p>
      </dgm:t>
    </dgm:pt>
    <dgm:pt modelId="{18A9A2F5-645E-4054-8A9D-370DA28774D4}">
      <dgm:prSet phldrT="[Texte]" custT="1"/>
      <dgm:spPr/>
      <dgm:t>
        <a:bodyPr/>
        <a:lstStyle/>
        <a:p>
          <a:r>
            <a:rPr lang="gsw-FR" sz="2200" b="0" i="0" dirty="0" smtClean="0">
              <a:latin typeface="Times New Roman" pitchFamily="18" charset="0"/>
              <a:cs typeface="Times New Roman" pitchFamily="18" charset="0"/>
            </a:rPr>
            <a:t>Couleur, Ph</a:t>
          </a:r>
          <a:endParaRPr lang="gsw-FR" sz="2200" b="0" i="0" dirty="0">
            <a:latin typeface="Times New Roman" pitchFamily="18" charset="0"/>
            <a:cs typeface="Times New Roman" pitchFamily="18" charset="0"/>
          </a:endParaRPr>
        </a:p>
      </dgm:t>
    </dgm:pt>
    <dgm:pt modelId="{1C948599-5392-4F92-A68E-F767598C6F48}" type="parTrans" cxnId="{317598B4-7AD9-445B-ACDA-A103C151DE8E}">
      <dgm:prSet/>
      <dgm:spPr/>
      <dgm:t>
        <a:bodyPr/>
        <a:lstStyle/>
        <a:p>
          <a:endParaRPr lang="gsw-FR"/>
        </a:p>
      </dgm:t>
    </dgm:pt>
    <dgm:pt modelId="{B813273D-77E3-4CF2-A075-48FDCBD313E4}" type="sibTrans" cxnId="{317598B4-7AD9-445B-ACDA-A103C151DE8E}">
      <dgm:prSet/>
      <dgm:spPr/>
      <dgm:t>
        <a:bodyPr/>
        <a:lstStyle/>
        <a:p>
          <a:endParaRPr lang="gsw-FR"/>
        </a:p>
      </dgm:t>
    </dgm:pt>
    <dgm:pt modelId="{38D6CE8B-AB62-429B-AC99-BE06D91B6B20}">
      <dgm:prSet phldrT="[Texte]" custT="1"/>
      <dgm:spPr/>
      <dgm:t>
        <a:bodyPr/>
        <a:lstStyle/>
        <a:p>
          <a:r>
            <a:rPr lang="gsw-FR" sz="2200" b="0" i="0" dirty="0" smtClean="0">
              <a:latin typeface="Times New Roman" pitchFamily="18" charset="0"/>
              <a:cs typeface="Times New Roman" pitchFamily="18" charset="0"/>
            </a:rPr>
            <a:t>MDA, Flaveur</a:t>
          </a:r>
          <a:endParaRPr lang="gsw-FR" sz="2200" b="0" i="0" dirty="0">
            <a:latin typeface="Times New Roman" pitchFamily="18" charset="0"/>
            <a:cs typeface="Times New Roman" pitchFamily="18" charset="0"/>
          </a:endParaRPr>
        </a:p>
      </dgm:t>
    </dgm:pt>
    <dgm:pt modelId="{2B73626A-CA45-4215-9306-5A3D0454BCA2}" type="parTrans" cxnId="{92FB6987-F147-40DA-A136-5FD152E71B5A}">
      <dgm:prSet/>
      <dgm:spPr/>
      <dgm:t>
        <a:bodyPr/>
        <a:lstStyle/>
        <a:p>
          <a:endParaRPr lang="gsw-FR"/>
        </a:p>
      </dgm:t>
    </dgm:pt>
    <dgm:pt modelId="{A7502BA7-6CBB-4A5E-877D-91A8B5B79197}" type="sibTrans" cxnId="{92FB6987-F147-40DA-A136-5FD152E71B5A}">
      <dgm:prSet/>
      <dgm:spPr/>
      <dgm:t>
        <a:bodyPr/>
        <a:lstStyle/>
        <a:p>
          <a:endParaRPr lang="gsw-FR"/>
        </a:p>
      </dgm:t>
    </dgm:pt>
    <dgm:pt modelId="{3437CA6B-40CC-4717-8536-D9CB74305E6D}">
      <dgm:prSet phldrT="[Texte]" custT="1"/>
      <dgm:spPr/>
      <dgm:t>
        <a:bodyPr/>
        <a:lstStyle/>
        <a:p>
          <a:r>
            <a:rPr lang="gsw-FR" sz="2400" b="1" i="1" dirty="0" smtClean="0">
              <a:latin typeface="Times New Roman" pitchFamily="18" charset="0"/>
              <a:cs typeface="Times New Roman" pitchFamily="18" charset="0"/>
            </a:rPr>
            <a:t>Qualité organoleptique</a:t>
          </a:r>
          <a:endParaRPr lang="gsw-FR" sz="2400" b="1" i="1" dirty="0">
            <a:latin typeface="Times New Roman" pitchFamily="18" charset="0"/>
            <a:cs typeface="Times New Roman" pitchFamily="18" charset="0"/>
          </a:endParaRPr>
        </a:p>
      </dgm:t>
    </dgm:pt>
    <dgm:pt modelId="{EA4C3F59-8754-4218-B201-56B527653C3D}" type="sibTrans" cxnId="{826ED767-7A14-4630-A2AE-63926C0C647A}">
      <dgm:prSet/>
      <dgm:spPr/>
      <dgm:t>
        <a:bodyPr/>
        <a:lstStyle/>
        <a:p>
          <a:endParaRPr lang="gsw-FR"/>
        </a:p>
      </dgm:t>
    </dgm:pt>
    <dgm:pt modelId="{F0A35C06-6BF4-4AAF-BD0F-14C706435950}" type="parTrans" cxnId="{826ED767-7A14-4630-A2AE-63926C0C647A}">
      <dgm:prSet/>
      <dgm:spPr/>
      <dgm:t>
        <a:bodyPr/>
        <a:lstStyle/>
        <a:p>
          <a:endParaRPr lang="gsw-FR"/>
        </a:p>
      </dgm:t>
    </dgm:pt>
    <dgm:pt modelId="{1796D876-010B-44E5-9B71-7DE74388C962}" type="pres">
      <dgm:prSet presAssocID="{56D52008-4695-4CF7-9F6A-D8A559526F9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gsw-FR"/>
        </a:p>
      </dgm:t>
    </dgm:pt>
    <dgm:pt modelId="{46616194-1112-4548-AA2D-934FC58E9FEF}" type="pres">
      <dgm:prSet presAssocID="{CEB4BF62-5C86-4158-AD90-4E713B016DC5}" presName="compNode" presStyleCnt="0"/>
      <dgm:spPr/>
      <dgm:t>
        <a:bodyPr/>
        <a:lstStyle/>
        <a:p>
          <a:endParaRPr lang="gsw-FR"/>
        </a:p>
      </dgm:t>
    </dgm:pt>
    <dgm:pt modelId="{6C287300-D382-4C6E-B012-1C9019D3CE23}" type="pres">
      <dgm:prSet presAssocID="{CEB4BF62-5C86-4158-AD90-4E713B016DC5}" presName="aNode" presStyleLbl="bgShp" presStyleIdx="0" presStyleCnt="2" custScaleX="74660"/>
      <dgm:spPr/>
      <dgm:t>
        <a:bodyPr/>
        <a:lstStyle/>
        <a:p>
          <a:endParaRPr lang="gsw-FR"/>
        </a:p>
      </dgm:t>
    </dgm:pt>
    <dgm:pt modelId="{8143394B-79BE-4DB2-B912-E8C8FFA6021C}" type="pres">
      <dgm:prSet presAssocID="{CEB4BF62-5C86-4158-AD90-4E713B016DC5}" presName="textNode" presStyleLbl="bgShp" presStyleIdx="0" presStyleCnt="2"/>
      <dgm:spPr/>
      <dgm:t>
        <a:bodyPr/>
        <a:lstStyle/>
        <a:p>
          <a:endParaRPr lang="gsw-FR"/>
        </a:p>
      </dgm:t>
    </dgm:pt>
    <dgm:pt modelId="{D2BC2126-4CFC-4EEC-9F7A-1B95FBFF24D2}" type="pres">
      <dgm:prSet presAssocID="{CEB4BF62-5C86-4158-AD90-4E713B016DC5}" presName="compChildNode" presStyleCnt="0"/>
      <dgm:spPr/>
      <dgm:t>
        <a:bodyPr/>
        <a:lstStyle/>
        <a:p>
          <a:endParaRPr lang="gsw-FR"/>
        </a:p>
      </dgm:t>
    </dgm:pt>
    <dgm:pt modelId="{FCD38D8E-5533-4EAC-897B-93A315688B53}" type="pres">
      <dgm:prSet presAssocID="{CEB4BF62-5C86-4158-AD90-4E713B016DC5}" presName="theInnerList" presStyleCnt="0"/>
      <dgm:spPr/>
      <dgm:t>
        <a:bodyPr/>
        <a:lstStyle/>
        <a:p>
          <a:endParaRPr lang="gsw-FR"/>
        </a:p>
      </dgm:t>
    </dgm:pt>
    <dgm:pt modelId="{D5B27C5A-92AD-4E81-A167-445F0472DD8A}" type="pres">
      <dgm:prSet presAssocID="{C5B147C5-96EC-4CF6-A450-B16D36047EEF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7591AF69-F8D8-46DE-902F-24399D181F81}" type="pres">
      <dgm:prSet presAssocID="{C5B147C5-96EC-4CF6-A450-B16D36047EEF}" presName="aSpace2" presStyleCnt="0"/>
      <dgm:spPr/>
      <dgm:t>
        <a:bodyPr/>
        <a:lstStyle/>
        <a:p>
          <a:endParaRPr lang="gsw-FR"/>
        </a:p>
      </dgm:t>
    </dgm:pt>
    <dgm:pt modelId="{C2D640B4-C457-4D1F-B3D6-25D7A83691B5}" type="pres">
      <dgm:prSet presAssocID="{C192B7A7-D2C2-417E-A36F-1465C97C5A8F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C4297F6D-644B-4A04-B048-45CDFAEE9F9B}" type="pres">
      <dgm:prSet presAssocID="{CEB4BF62-5C86-4158-AD90-4E713B016DC5}" presName="aSpace" presStyleCnt="0"/>
      <dgm:spPr/>
      <dgm:t>
        <a:bodyPr/>
        <a:lstStyle/>
        <a:p>
          <a:endParaRPr lang="gsw-FR"/>
        </a:p>
      </dgm:t>
    </dgm:pt>
    <dgm:pt modelId="{64DFEFA2-C74E-4BAB-BE20-F86E19398E26}" type="pres">
      <dgm:prSet presAssocID="{3437CA6B-40CC-4717-8536-D9CB74305E6D}" presName="compNode" presStyleCnt="0"/>
      <dgm:spPr/>
      <dgm:t>
        <a:bodyPr/>
        <a:lstStyle/>
        <a:p>
          <a:endParaRPr lang="gsw-FR"/>
        </a:p>
      </dgm:t>
    </dgm:pt>
    <dgm:pt modelId="{722525DC-E90C-49B7-AB21-71B4CF333991}" type="pres">
      <dgm:prSet presAssocID="{3437CA6B-40CC-4717-8536-D9CB74305E6D}" presName="aNode" presStyleLbl="bgShp" presStyleIdx="1" presStyleCnt="2" custScaleX="70273"/>
      <dgm:spPr/>
      <dgm:t>
        <a:bodyPr/>
        <a:lstStyle/>
        <a:p>
          <a:endParaRPr lang="gsw-FR"/>
        </a:p>
      </dgm:t>
    </dgm:pt>
    <dgm:pt modelId="{E2F95675-2E58-41AC-A055-8E2C46284F17}" type="pres">
      <dgm:prSet presAssocID="{3437CA6B-40CC-4717-8536-D9CB74305E6D}" presName="textNode" presStyleLbl="bgShp" presStyleIdx="1" presStyleCnt="2"/>
      <dgm:spPr/>
      <dgm:t>
        <a:bodyPr/>
        <a:lstStyle/>
        <a:p>
          <a:endParaRPr lang="gsw-FR"/>
        </a:p>
      </dgm:t>
    </dgm:pt>
    <dgm:pt modelId="{BDC4E411-1345-4561-B0EC-486F637050AC}" type="pres">
      <dgm:prSet presAssocID="{3437CA6B-40CC-4717-8536-D9CB74305E6D}" presName="compChildNode" presStyleCnt="0"/>
      <dgm:spPr/>
      <dgm:t>
        <a:bodyPr/>
        <a:lstStyle/>
        <a:p>
          <a:endParaRPr lang="gsw-FR"/>
        </a:p>
      </dgm:t>
    </dgm:pt>
    <dgm:pt modelId="{D56CB4D3-E851-4935-9587-A0950B25D265}" type="pres">
      <dgm:prSet presAssocID="{3437CA6B-40CC-4717-8536-D9CB74305E6D}" presName="theInnerList" presStyleCnt="0"/>
      <dgm:spPr/>
      <dgm:t>
        <a:bodyPr/>
        <a:lstStyle/>
        <a:p>
          <a:endParaRPr lang="gsw-FR"/>
        </a:p>
      </dgm:t>
    </dgm:pt>
    <dgm:pt modelId="{C1B77BE2-91F4-4B43-866D-C995D4F358C2}" type="pres">
      <dgm:prSet presAssocID="{18A9A2F5-645E-4054-8A9D-370DA28774D4}" presName="childNode" presStyleLbl="node1" presStyleIdx="2" presStyleCnt="4" custScaleX="79953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4CB726C9-C1D6-4267-A498-B0885D9303AF}" type="pres">
      <dgm:prSet presAssocID="{18A9A2F5-645E-4054-8A9D-370DA28774D4}" presName="aSpace2" presStyleCnt="0"/>
      <dgm:spPr/>
      <dgm:t>
        <a:bodyPr/>
        <a:lstStyle/>
        <a:p>
          <a:endParaRPr lang="gsw-FR"/>
        </a:p>
      </dgm:t>
    </dgm:pt>
    <dgm:pt modelId="{34B80729-364D-4806-B55D-F816AF8D001B}" type="pres">
      <dgm:prSet presAssocID="{38D6CE8B-AB62-429B-AC99-BE06D91B6B20}" presName="childNode" presStyleLbl="node1" presStyleIdx="3" presStyleCnt="4" custScaleX="79757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</dgm:ptLst>
  <dgm:cxnLst>
    <dgm:cxn modelId="{EB7ACAB8-B96E-4961-A48C-CA7F67D4C35B}" type="presOf" srcId="{CEB4BF62-5C86-4158-AD90-4E713B016DC5}" destId="{8143394B-79BE-4DB2-B912-E8C8FFA6021C}" srcOrd="1" destOrd="0" presId="urn:microsoft.com/office/officeart/2005/8/layout/lProcess2"/>
    <dgm:cxn modelId="{BF2D0448-531D-4492-A33C-E2AD9E55B84E}" type="presOf" srcId="{38D6CE8B-AB62-429B-AC99-BE06D91B6B20}" destId="{34B80729-364D-4806-B55D-F816AF8D001B}" srcOrd="0" destOrd="0" presId="urn:microsoft.com/office/officeart/2005/8/layout/lProcess2"/>
    <dgm:cxn modelId="{92FB6987-F147-40DA-A136-5FD152E71B5A}" srcId="{3437CA6B-40CC-4717-8536-D9CB74305E6D}" destId="{38D6CE8B-AB62-429B-AC99-BE06D91B6B20}" srcOrd="1" destOrd="0" parTransId="{2B73626A-CA45-4215-9306-5A3D0454BCA2}" sibTransId="{A7502BA7-6CBB-4A5E-877D-91A8B5B79197}"/>
    <dgm:cxn modelId="{C89A9468-CCBA-47D5-A7D9-43C724E376E4}" type="presOf" srcId="{3437CA6B-40CC-4717-8536-D9CB74305E6D}" destId="{722525DC-E90C-49B7-AB21-71B4CF333991}" srcOrd="0" destOrd="0" presId="urn:microsoft.com/office/officeart/2005/8/layout/lProcess2"/>
    <dgm:cxn modelId="{9CF5CF91-FDC2-42B2-9BBA-DD496BB10D10}" type="presOf" srcId="{3437CA6B-40CC-4717-8536-D9CB74305E6D}" destId="{E2F95675-2E58-41AC-A055-8E2C46284F17}" srcOrd="1" destOrd="0" presId="urn:microsoft.com/office/officeart/2005/8/layout/lProcess2"/>
    <dgm:cxn modelId="{5C47F09E-DC11-4AB0-826A-9C8549CB13D5}" type="presOf" srcId="{CEB4BF62-5C86-4158-AD90-4E713B016DC5}" destId="{6C287300-D382-4C6E-B012-1C9019D3CE23}" srcOrd="0" destOrd="0" presId="urn:microsoft.com/office/officeart/2005/8/layout/lProcess2"/>
    <dgm:cxn modelId="{01E6E7F0-DE13-4A5B-9AE0-B351943B6DCE}" srcId="{CEB4BF62-5C86-4158-AD90-4E713B016DC5}" destId="{C192B7A7-D2C2-417E-A36F-1465C97C5A8F}" srcOrd="1" destOrd="0" parTransId="{7D4D436B-3F6C-4335-A03C-1652F41C695D}" sibTransId="{F3B2ACB4-7001-4A3F-A540-DBD86B1175C4}"/>
    <dgm:cxn modelId="{36A31293-8A60-4EE0-9DCB-05D659B1B3DE}" type="presOf" srcId="{C192B7A7-D2C2-417E-A36F-1465C97C5A8F}" destId="{C2D640B4-C457-4D1F-B3D6-25D7A83691B5}" srcOrd="0" destOrd="0" presId="urn:microsoft.com/office/officeart/2005/8/layout/lProcess2"/>
    <dgm:cxn modelId="{32AEE1A3-8F52-4407-9F55-406C1D7E26A2}" srcId="{CEB4BF62-5C86-4158-AD90-4E713B016DC5}" destId="{C5B147C5-96EC-4CF6-A450-B16D36047EEF}" srcOrd="0" destOrd="0" parTransId="{228E80C6-C090-46B5-9683-FCE7FFF2DA3A}" sibTransId="{34F3F7EF-3DE0-4184-AFA8-EB36FFB2C65B}"/>
    <dgm:cxn modelId="{7D844FC8-1AD8-42E2-9E7E-7E76486A3592}" type="presOf" srcId="{18A9A2F5-645E-4054-8A9D-370DA28774D4}" destId="{C1B77BE2-91F4-4B43-866D-C995D4F358C2}" srcOrd="0" destOrd="0" presId="urn:microsoft.com/office/officeart/2005/8/layout/lProcess2"/>
    <dgm:cxn modelId="{6F65F93D-2C46-4A82-B894-9145786BFA3C}" type="presOf" srcId="{56D52008-4695-4CF7-9F6A-D8A559526F9F}" destId="{1796D876-010B-44E5-9B71-7DE74388C962}" srcOrd="0" destOrd="0" presId="urn:microsoft.com/office/officeart/2005/8/layout/lProcess2"/>
    <dgm:cxn modelId="{317598B4-7AD9-445B-ACDA-A103C151DE8E}" srcId="{3437CA6B-40CC-4717-8536-D9CB74305E6D}" destId="{18A9A2F5-645E-4054-8A9D-370DA28774D4}" srcOrd="0" destOrd="0" parTransId="{1C948599-5392-4F92-A68E-F767598C6F48}" sibTransId="{B813273D-77E3-4CF2-A075-48FDCBD313E4}"/>
    <dgm:cxn modelId="{826ED767-7A14-4630-A2AE-63926C0C647A}" srcId="{56D52008-4695-4CF7-9F6A-D8A559526F9F}" destId="{3437CA6B-40CC-4717-8536-D9CB74305E6D}" srcOrd="1" destOrd="0" parTransId="{F0A35C06-6BF4-4AAF-BD0F-14C706435950}" sibTransId="{EA4C3F59-8754-4218-B201-56B527653C3D}"/>
    <dgm:cxn modelId="{A9657D08-B8CE-463A-BDFC-1D3630F65BCF}" type="presOf" srcId="{C5B147C5-96EC-4CF6-A450-B16D36047EEF}" destId="{D5B27C5A-92AD-4E81-A167-445F0472DD8A}" srcOrd="0" destOrd="0" presId="urn:microsoft.com/office/officeart/2005/8/layout/lProcess2"/>
    <dgm:cxn modelId="{6808A49F-85C8-4464-BF96-CCFB9AA9F9D5}" srcId="{56D52008-4695-4CF7-9F6A-D8A559526F9F}" destId="{CEB4BF62-5C86-4158-AD90-4E713B016DC5}" srcOrd="0" destOrd="0" parTransId="{366BE3D1-75CB-4A58-A335-AD806B7ABAD0}" sibTransId="{8225457B-D89F-455F-8A78-D7EAE273591E}"/>
    <dgm:cxn modelId="{21B2EBEE-7108-4FD6-A8B9-6A2E0979F188}" type="presParOf" srcId="{1796D876-010B-44E5-9B71-7DE74388C962}" destId="{46616194-1112-4548-AA2D-934FC58E9FEF}" srcOrd="0" destOrd="0" presId="urn:microsoft.com/office/officeart/2005/8/layout/lProcess2"/>
    <dgm:cxn modelId="{9593368B-C6AB-4F1A-88DD-76A313FEC9E9}" type="presParOf" srcId="{46616194-1112-4548-AA2D-934FC58E9FEF}" destId="{6C287300-D382-4C6E-B012-1C9019D3CE23}" srcOrd="0" destOrd="0" presId="urn:microsoft.com/office/officeart/2005/8/layout/lProcess2"/>
    <dgm:cxn modelId="{289D7550-1C20-4C54-9F9C-678C60952B33}" type="presParOf" srcId="{46616194-1112-4548-AA2D-934FC58E9FEF}" destId="{8143394B-79BE-4DB2-B912-E8C8FFA6021C}" srcOrd="1" destOrd="0" presId="urn:microsoft.com/office/officeart/2005/8/layout/lProcess2"/>
    <dgm:cxn modelId="{637B598D-770F-4F1B-B0F4-0D501CEDEBE1}" type="presParOf" srcId="{46616194-1112-4548-AA2D-934FC58E9FEF}" destId="{D2BC2126-4CFC-4EEC-9F7A-1B95FBFF24D2}" srcOrd="2" destOrd="0" presId="urn:microsoft.com/office/officeart/2005/8/layout/lProcess2"/>
    <dgm:cxn modelId="{61379A11-DA3B-469A-9539-8210630B3B2F}" type="presParOf" srcId="{D2BC2126-4CFC-4EEC-9F7A-1B95FBFF24D2}" destId="{FCD38D8E-5533-4EAC-897B-93A315688B53}" srcOrd="0" destOrd="0" presId="urn:microsoft.com/office/officeart/2005/8/layout/lProcess2"/>
    <dgm:cxn modelId="{0106C064-665B-44A0-A8C2-CB113A399E23}" type="presParOf" srcId="{FCD38D8E-5533-4EAC-897B-93A315688B53}" destId="{D5B27C5A-92AD-4E81-A167-445F0472DD8A}" srcOrd="0" destOrd="0" presId="urn:microsoft.com/office/officeart/2005/8/layout/lProcess2"/>
    <dgm:cxn modelId="{91C775B3-3C60-4E7E-9222-99A8B9817942}" type="presParOf" srcId="{FCD38D8E-5533-4EAC-897B-93A315688B53}" destId="{7591AF69-F8D8-46DE-902F-24399D181F81}" srcOrd="1" destOrd="0" presId="urn:microsoft.com/office/officeart/2005/8/layout/lProcess2"/>
    <dgm:cxn modelId="{54C11638-10C2-44D5-BD39-DA4BDA971AEE}" type="presParOf" srcId="{FCD38D8E-5533-4EAC-897B-93A315688B53}" destId="{C2D640B4-C457-4D1F-B3D6-25D7A83691B5}" srcOrd="2" destOrd="0" presId="urn:microsoft.com/office/officeart/2005/8/layout/lProcess2"/>
    <dgm:cxn modelId="{319AA31D-2E13-4620-A446-69DC357E7A2E}" type="presParOf" srcId="{1796D876-010B-44E5-9B71-7DE74388C962}" destId="{C4297F6D-644B-4A04-B048-45CDFAEE9F9B}" srcOrd="1" destOrd="0" presId="urn:microsoft.com/office/officeart/2005/8/layout/lProcess2"/>
    <dgm:cxn modelId="{C6E0C255-D846-4523-A7EA-D31B43375BBF}" type="presParOf" srcId="{1796D876-010B-44E5-9B71-7DE74388C962}" destId="{64DFEFA2-C74E-4BAB-BE20-F86E19398E26}" srcOrd="2" destOrd="0" presId="urn:microsoft.com/office/officeart/2005/8/layout/lProcess2"/>
    <dgm:cxn modelId="{BCB38D43-38C4-44CB-BCC8-6A3AF83D5CAD}" type="presParOf" srcId="{64DFEFA2-C74E-4BAB-BE20-F86E19398E26}" destId="{722525DC-E90C-49B7-AB21-71B4CF333991}" srcOrd="0" destOrd="0" presId="urn:microsoft.com/office/officeart/2005/8/layout/lProcess2"/>
    <dgm:cxn modelId="{A893E831-A94D-4F3D-9F3E-3485FD306819}" type="presParOf" srcId="{64DFEFA2-C74E-4BAB-BE20-F86E19398E26}" destId="{E2F95675-2E58-41AC-A055-8E2C46284F17}" srcOrd="1" destOrd="0" presId="urn:microsoft.com/office/officeart/2005/8/layout/lProcess2"/>
    <dgm:cxn modelId="{0AA28283-CCF1-481C-B7D7-69725E2366ED}" type="presParOf" srcId="{64DFEFA2-C74E-4BAB-BE20-F86E19398E26}" destId="{BDC4E411-1345-4561-B0EC-486F637050AC}" srcOrd="2" destOrd="0" presId="urn:microsoft.com/office/officeart/2005/8/layout/lProcess2"/>
    <dgm:cxn modelId="{922A2880-3679-4318-8EA0-012820CA5E61}" type="presParOf" srcId="{BDC4E411-1345-4561-B0EC-486F637050AC}" destId="{D56CB4D3-E851-4935-9587-A0950B25D265}" srcOrd="0" destOrd="0" presId="urn:microsoft.com/office/officeart/2005/8/layout/lProcess2"/>
    <dgm:cxn modelId="{C20509A0-F02B-48DA-997C-9DA28AC081C4}" type="presParOf" srcId="{D56CB4D3-E851-4935-9587-A0950B25D265}" destId="{C1B77BE2-91F4-4B43-866D-C995D4F358C2}" srcOrd="0" destOrd="0" presId="urn:microsoft.com/office/officeart/2005/8/layout/lProcess2"/>
    <dgm:cxn modelId="{A776303C-0210-40D9-AF2C-D431C10FC05A}" type="presParOf" srcId="{D56CB4D3-E851-4935-9587-A0950B25D265}" destId="{4CB726C9-C1D6-4267-A498-B0885D9303AF}" srcOrd="1" destOrd="0" presId="urn:microsoft.com/office/officeart/2005/8/layout/lProcess2"/>
    <dgm:cxn modelId="{96A25E19-4869-4677-A65F-13FC57A19AD1}" type="presParOf" srcId="{D56CB4D3-E851-4935-9587-A0950B25D265}" destId="{34B80729-364D-4806-B55D-F816AF8D001B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74B0E90-C45B-45C3-B243-474838A28667}" type="doc">
      <dgm:prSet loTypeId="urn:microsoft.com/office/officeart/2005/8/layout/pyramid3" loCatId="pyramid" qsTypeId="urn:microsoft.com/office/officeart/2005/8/quickstyle/3d5" qsCatId="3D" csTypeId="urn:microsoft.com/office/officeart/2005/8/colors/accent2_5" csCatId="accent2" phldr="1"/>
      <dgm:spPr/>
    </dgm:pt>
    <dgm:pt modelId="{6251DE2B-A244-4477-8ADE-EC2501AD4182}">
      <dgm:prSet phldrT="[Texte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600" b="1" i="1" dirty="0" smtClean="0">
              <a:latin typeface="Times New Roman" pitchFamily="18" charset="0"/>
              <a:cs typeface="Times New Roman" pitchFamily="18" charset="0"/>
            </a:rPr>
            <a:t>Nutritional</a:t>
          </a:r>
          <a:r>
            <a:rPr lang="en-GB" sz="2600" b="1" i="1" dirty="0" smtClean="0">
              <a:latin typeface="Times New Roman" pitchFamily="18" charset="0"/>
              <a:cs typeface="Times New Roman" pitchFamily="18" charset="0"/>
            </a:rPr>
            <a:t> composition of Fatty Acids and Flavour Compounds of Meat Lambs fed on Steppe and Highland Pastures</a:t>
          </a:r>
          <a:endParaRPr lang="gsw-FR" sz="2600" b="1" i="1" dirty="0">
            <a:latin typeface="Times New Roman" pitchFamily="18" charset="0"/>
            <a:cs typeface="Times New Roman" pitchFamily="18" charset="0"/>
          </a:endParaRPr>
        </a:p>
      </dgm:t>
    </dgm:pt>
    <dgm:pt modelId="{2C483DA1-80AF-45BA-9AA2-9E4DAAAA3549}" type="parTrans" cxnId="{125AE89A-CD5B-447A-9A66-059B20013922}">
      <dgm:prSet/>
      <dgm:spPr/>
      <dgm:t>
        <a:bodyPr/>
        <a:lstStyle/>
        <a:p>
          <a:endParaRPr lang="gsw-FR"/>
        </a:p>
      </dgm:t>
    </dgm:pt>
    <dgm:pt modelId="{45C203A8-8885-4D8B-AA07-8FBCCD8D9B83}" type="sibTrans" cxnId="{125AE89A-CD5B-447A-9A66-059B20013922}">
      <dgm:prSet/>
      <dgm:spPr/>
      <dgm:t>
        <a:bodyPr/>
        <a:lstStyle/>
        <a:p>
          <a:endParaRPr lang="gsw-FR"/>
        </a:p>
      </dgm:t>
    </dgm:pt>
    <dgm:pt modelId="{7F0C1266-5704-4537-A19F-0EC2A47721CF}">
      <dgm:prSet phldrT="[Texte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400" b="1" dirty="0" smtClean="0">
              <a:latin typeface="Times New Roman" pitchFamily="18" charset="0"/>
              <a:cs typeface="Times New Roman" pitchFamily="18" charset="0"/>
            </a:rPr>
            <a:t>Asian Journal of Animal Science</a:t>
          </a:r>
          <a:endParaRPr lang="gsw-FR" sz="2400" b="1" dirty="0">
            <a:latin typeface="Times New Roman" pitchFamily="18" charset="0"/>
            <a:cs typeface="Times New Roman" pitchFamily="18" charset="0"/>
          </a:endParaRPr>
        </a:p>
      </dgm:t>
    </dgm:pt>
    <dgm:pt modelId="{38AE486C-033C-4213-9716-C979E02C75F0}" type="parTrans" cxnId="{05BAE7D6-A9E9-40EB-B2D6-2B64392EAD9A}">
      <dgm:prSet/>
      <dgm:spPr/>
      <dgm:t>
        <a:bodyPr/>
        <a:lstStyle/>
        <a:p>
          <a:endParaRPr lang="gsw-FR"/>
        </a:p>
      </dgm:t>
    </dgm:pt>
    <dgm:pt modelId="{69197022-3E21-4D05-AB2C-A2E007491F2B}" type="sibTrans" cxnId="{05BAE7D6-A9E9-40EB-B2D6-2B64392EAD9A}">
      <dgm:prSet/>
      <dgm:spPr/>
      <dgm:t>
        <a:bodyPr/>
        <a:lstStyle/>
        <a:p>
          <a:endParaRPr lang="gsw-FR"/>
        </a:p>
      </dgm:t>
    </dgm:pt>
    <dgm:pt modelId="{F55DC7AF-8270-4425-8D2A-803280DEA83B}">
      <dgm:prSet phldrT="[Texte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gsw-FR" sz="2000" b="1" i="0" dirty="0" smtClean="0">
              <a:latin typeface="Times New Roman" pitchFamily="18" charset="0"/>
              <a:cs typeface="Times New Roman" pitchFamily="18" charset="0"/>
            </a:rPr>
            <a:t>15/02/2017</a:t>
          </a:r>
          <a:endParaRPr lang="gsw-FR" sz="2000" b="1" i="0" dirty="0">
            <a:latin typeface="Times New Roman" pitchFamily="18" charset="0"/>
            <a:cs typeface="Times New Roman" pitchFamily="18" charset="0"/>
          </a:endParaRPr>
        </a:p>
      </dgm:t>
    </dgm:pt>
    <dgm:pt modelId="{08C96315-AAD0-44FA-B726-F494A0F0B16A}" type="parTrans" cxnId="{2018E425-C7E8-43A5-8446-039E38B9A9B2}">
      <dgm:prSet/>
      <dgm:spPr/>
      <dgm:t>
        <a:bodyPr/>
        <a:lstStyle/>
        <a:p>
          <a:endParaRPr lang="gsw-FR"/>
        </a:p>
      </dgm:t>
    </dgm:pt>
    <dgm:pt modelId="{920A8F98-B4CF-4768-9399-3554AEA631BF}" type="sibTrans" cxnId="{2018E425-C7E8-43A5-8446-039E38B9A9B2}">
      <dgm:prSet/>
      <dgm:spPr/>
      <dgm:t>
        <a:bodyPr/>
        <a:lstStyle/>
        <a:p>
          <a:endParaRPr lang="gsw-FR"/>
        </a:p>
      </dgm:t>
    </dgm:pt>
    <dgm:pt modelId="{CF9D1163-5021-452F-B9C6-3043A0A6426E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gsw-FR" b="1" baseline="30000" dirty="0" smtClean="0"/>
            <a:t>1</a:t>
          </a:r>
          <a:r>
            <a:rPr lang="gsw-FR" b="1" dirty="0" smtClean="0"/>
            <a:t>Nabila Berrighi, </a:t>
          </a:r>
          <a:r>
            <a:rPr lang="gsw-FR" b="1" baseline="30000" dirty="0" smtClean="0"/>
            <a:t>1</a:t>
          </a:r>
          <a:r>
            <a:rPr lang="gsw-FR" b="1" dirty="0" smtClean="0"/>
            <a:t>Louiza Belkacemi, </a:t>
          </a:r>
          <a:r>
            <a:rPr lang="gsw-FR" b="1" baseline="30000" dirty="0" smtClean="0"/>
            <a:t>1</a:t>
          </a:r>
          <a:r>
            <a:rPr lang="gsw-FR" b="1" dirty="0" smtClean="0"/>
            <a:t>Kaddour Bouderoua, </a:t>
          </a:r>
          <a:r>
            <a:rPr lang="gsw-FR" b="1" baseline="30000" dirty="0" smtClean="0"/>
            <a:t>2</a:t>
          </a:r>
          <a:r>
            <a:rPr lang="gsw-FR" b="1" dirty="0" smtClean="0"/>
            <a:t>Marina Santaella, </a:t>
          </a:r>
          <a:r>
            <a:rPr lang="gsw-FR" b="1" baseline="30000" dirty="0" smtClean="0"/>
            <a:t>2</a:t>
          </a:r>
          <a:r>
            <a:rPr lang="gsw-FR" b="1" dirty="0" smtClean="0"/>
            <a:t>Gaspar Ros and </a:t>
          </a:r>
          <a:r>
            <a:rPr lang="gsw-FR" b="1" baseline="30000" dirty="0" smtClean="0"/>
            <a:t>2</a:t>
          </a:r>
          <a:r>
            <a:rPr lang="gsw-FR" b="1" dirty="0" smtClean="0"/>
            <a:t>Gema Nieto </a:t>
          </a:r>
          <a:endParaRPr lang="gsw-FR" dirty="0"/>
        </a:p>
      </dgm:t>
    </dgm:pt>
    <dgm:pt modelId="{C61B6365-600A-4749-9CA9-75C73CA9DF6E}" type="parTrans" cxnId="{86A8DCAC-52C8-47D9-B60D-E553A6BD8DCE}">
      <dgm:prSet/>
      <dgm:spPr/>
      <dgm:t>
        <a:bodyPr/>
        <a:lstStyle/>
        <a:p>
          <a:endParaRPr lang="gsw-FR"/>
        </a:p>
      </dgm:t>
    </dgm:pt>
    <dgm:pt modelId="{91C0EC02-1FBA-4D9B-855F-C81C4F91024B}" type="sibTrans" cxnId="{86A8DCAC-52C8-47D9-B60D-E553A6BD8DCE}">
      <dgm:prSet/>
      <dgm:spPr/>
      <dgm:t>
        <a:bodyPr/>
        <a:lstStyle/>
        <a:p>
          <a:endParaRPr lang="gsw-FR"/>
        </a:p>
      </dgm:t>
    </dgm:pt>
    <dgm:pt modelId="{48C8460B-D902-47CB-81EF-01A3D200E3CE}" type="pres">
      <dgm:prSet presAssocID="{274B0E90-C45B-45C3-B243-474838A28667}" presName="Name0" presStyleCnt="0">
        <dgm:presLayoutVars>
          <dgm:dir/>
          <dgm:animLvl val="lvl"/>
          <dgm:resizeHandles val="exact"/>
        </dgm:presLayoutVars>
      </dgm:prSet>
      <dgm:spPr/>
    </dgm:pt>
    <dgm:pt modelId="{ABC15257-822D-4A16-A92A-FE96AC9B0515}" type="pres">
      <dgm:prSet presAssocID="{6251DE2B-A244-4477-8ADE-EC2501AD4182}" presName="Name8" presStyleCnt="0"/>
      <dgm:spPr/>
    </dgm:pt>
    <dgm:pt modelId="{9972CEEA-B2C2-4BAB-8275-EEB8C37B6086}" type="pres">
      <dgm:prSet presAssocID="{6251DE2B-A244-4477-8ADE-EC2501AD4182}" presName="level" presStyleLbl="node1" presStyleIdx="0" presStyleCnt="4" custLinFactNeighborX="-1181" custLinFactNeighborY="-17647">
        <dgm:presLayoutVars>
          <dgm:chMax val="1"/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10C5A5B3-8BCB-4899-B8E9-7C0D8BF3E9F4}" type="pres">
      <dgm:prSet presAssocID="{6251DE2B-A244-4477-8ADE-EC2501AD418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60ECE45B-F39F-4F34-99F6-FF98E637CA0E}" type="pres">
      <dgm:prSet presAssocID="{CF9D1163-5021-452F-B9C6-3043A0A6426E}" presName="Name8" presStyleCnt="0"/>
      <dgm:spPr/>
    </dgm:pt>
    <dgm:pt modelId="{B9323885-12B7-43E4-92A6-7621BCC13FBE}" type="pres">
      <dgm:prSet presAssocID="{CF9D1163-5021-452F-B9C6-3043A0A6426E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46E2E7A6-5E12-467C-82C9-3B432879BAC7}" type="pres">
      <dgm:prSet presAssocID="{CF9D1163-5021-452F-B9C6-3043A0A6426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5F5586B5-516E-4470-87A0-B3AB9F14FF69}" type="pres">
      <dgm:prSet presAssocID="{7F0C1266-5704-4537-A19F-0EC2A47721CF}" presName="Name8" presStyleCnt="0"/>
      <dgm:spPr/>
    </dgm:pt>
    <dgm:pt modelId="{C4385889-ED1D-4380-9CD2-1BDE541968B7}" type="pres">
      <dgm:prSet presAssocID="{7F0C1266-5704-4537-A19F-0EC2A47721CF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9ED9184E-E7DC-4311-A2B5-9CC925C30EC5}" type="pres">
      <dgm:prSet presAssocID="{7F0C1266-5704-4537-A19F-0EC2A47721C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01561A5E-B375-48D3-B834-3DABFB67797E}" type="pres">
      <dgm:prSet presAssocID="{F55DC7AF-8270-4425-8D2A-803280DEA83B}" presName="Name8" presStyleCnt="0"/>
      <dgm:spPr/>
    </dgm:pt>
    <dgm:pt modelId="{CC2F6388-2D43-45DC-B679-04706F498994}" type="pres">
      <dgm:prSet presAssocID="{F55DC7AF-8270-4425-8D2A-803280DEA83B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F5F08DF1-2928-4ECA-B96B-72B3218F35EA}" type="pres">
      <dgm:prSet presAssocID="{F55DC7AF-8270-4425-8D2A-803280DEA83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gsw-FR"/>
        </a:p>
      </dgm:t>
    </dgm:pt>
  </dgm:ptLst>
  <dgm:cxnLst>
    <dgm:cxn modelId="{EA6A732E-FFBC-47F6-B79E-1C8679B5AA7C}" type="presOf" srcId="{274B0E90-C45B-45C3-B243-474838A28667}" destId="{48C8460B-D902-47CB-81EF-01A3D200E3CE}" srcOrd="0" destOrd="0" presId="urn:microsoft.com/office/officeart/2005/8/layout/pyramid3"/>
    <dgm:cxn modelId="{860DD369-8BA0-46A3-8C25-FC260A3F86D6}" type="presOf" srcId="{F55DC7AF-8270-4425-8D2A-803280DEA83B}" destId="{F5F08DF1-2928-4ECA-B96B-72B3218F35EA}" srcOrd="1" destOrd="0" presId="urn:microsoft.com/office/officeart/2005/8/layout/pyramid3"/>
    <dgm:cxn modelId="{05BAE7D6-A9E9-40EB-B2D6-2B64392EAD9A}" srcId="{274B0E90-C45B-45C3-B243-474838A28667}" destId="{7F0C1266-5704-4537-A19F-0EC2A47721CF}" srcOrd="2" destOrd="0" parTransId="{38AE486C-033C-4213-9716-C979E02C75F0}" sibTransId="{69197022-3E21-4D05-AB2C-A2E007491F2B}"/>
    <dgm:cxn modelId="{B41C3E40-C68D-4D3F-80A9-EDB60BE83D2F}" type="presOf" srcId="{CF9D1163-5021-452F-B9C6-3043A0A6426E}" destId="{B9323885-12B7-43E4-92A6-7621BCC13FBE}" srcOrd="0" destOrd="0" presId="urn:microsoft.com/office/officeart/2005/8/layout/pyramid3"/>
    <dgm:cxn modelId="{D5CF7AB8-5824-4B91-AE72-E96DFE3D7A36}" type="presOf" srcId="{7F0C1266-5704-4537-A19F-0EC2A47721CF}" destId="{C4385889-ED1D-4380-9CD2-1BDE541968B7}" srcOrd="0" destOrd="0" presId="urn:microsoft.com/office/officeart/2005/8/layout/pyramid3"/>
    <dgm:cxn modelId="{ECA6325E-1675-48D4-BA19-AD087E2BD36B}" type="presOf" srcId="{7F0C1266-5704-4537-A19F-0EC2A47721CF}" destId="{9ED9184E-E7DC-4311-A2B5-9CC925C30EC5}" srcOrd="1" destOrd="0" presId="urn:microsoft.com/office/officeart/2005/8/layout/pyramid3"/>
    <dgm:cxn modelId="{EC1CFCBE-312A-4687-AD1F-608CDF8CDA3D}" type="presOf" srcId="{6251DE2B-A244-4477-8ADE-EC2501AD4182}" destId="{10C5A5B3-8BCB-4899-B8E9-7C0D8BF3E9F4}" srcOrd="1" destOrd="0" presId="urn:microsoft.com/office/officeart/2005/8/layout/pyramid3"/>
    <dgm:cxn modelId="{2018E425-C7E8-43A5-8446-039E38B9A9B2}" srcId="{274B0E90-C45B-45C3-B243-474838A28667}" destId="{F55DC7AF-8270-4425-8D2A-803280DEA83B}" srcOrd="3" destOrd="0" parTransId="{08C96315-AAD0-44FA-B726-F494A0F0B16A}" sibTransId="{920A8F98-B4CF-4768-9399-3554AEA631BF}"/>
    <dgm:cxn modelId="{5067D4E5-04DE-430A-94EB-F45E172D31FC}" type="presOf" srcId="{6251DE2B-A244-4477-8ADE-EC2501AD4182}" destId="{9972CEEA-B2C2-4BAB-8275-EEB8C37B6086}" srcOrd="0" destOrd="0" presId="urn:microsoft.com/office/officeart/2005/8/layout/pyramid3"/>
    <dgm:cxn modelId="{125AE89A-CD5B-447A-9A66-059B20013922}" srcId="{274B0E90-C45B-45C3-B243-474838A28667}" destId="{6251DE2B-A244-4477-8ADE-EC2501AD4182}" srcOrd="0" destOrd="0" parTransId="{2C483DA1-80AF-45BA-9AA2-9E4DAAAA3549}" sibTransId="{45C203A8-8885-4D8B-AA07-8FBCCD8D9B83}"/>
    <dgm:cxn modelId="{9E8EEE75-C190-4064-B831-0210CF356DB4}" type="presOf" srcId="{F55DC7AF-8270-4425-8D2A-803280DEA83B}" destId="{CC2F6388-2D43-45DC-B679-04706F498994}" srcOrd="0" destOrd="0" presId="urn:microsoft.com/office/officeart/2005/8/layout/pyramid3"/>
    <dgm:cxn modelId="{86A8DCAC-52C8-47D9-B60D-E553A6BD8DCE}" srcId="{274B0E90-C45B-45C3-B243-474838A28667}" destId="{CF9D1163-5021-452F-B9C6-3043A0A6426E}" srcOrd="1" destOrd="0" parTransId="{C61B6365-600A-4749-9CA9-75C73CA9DF6E}" sibTransId="{91C0EC02-1FBA-4D9B-855F-C81C4F91024B}"/>
    <dgm:cxn modelId="{D7712965-A987-42EB-8C0D-A2F2B2DBE6DD}" type="presOf" srcId="{CF9D1163-5021-452F-B9C6-3043A0A6426E}" destId="{46E2E7A6-5E12-467C-82C9-3B432879BAC7}" srcOrd="1" destOrd="0" presId="urn:microsoft.com/office/officeart/2005/8/layout/pyramid3"/>
    <dgm:cxn modelId="{A8A87A4C-D235-48E2-8DCA-9DAFAAB56BEC}" type="presParOf" srcId="{48C8460B-D902-47CB-81EF-01A3D200E3CE}" destId="{ABC15257-822D-4A16-A92A-FE96AC9B0515}" srcOrd="0" destOrd="0" presId="urn:microsoft.com/office/officeart/2005/8/layout/pyramid3"/>
    <dgm:cxn modelId="{1BBF703A-2DFF-4BB1-B527-7545BC3498BB}" type="presParOf" srcId="{ABC15257-822D-4A16-A92A-FE96AC9B0515}" destId="{9972CEEA-B2C2-4BAB-8275-EEB8C37B6086}" srcOrd="0" destOrd="0" presId="urn:microsoft.com/office/officeart/2005/8/layout/pyramid3"/>
    <dgm:cxn modelId="{791A07C3-52A3-4750-A5B4-CCD7D5E94DBF}" type="presParOf" srcId="{ABC15257-822D-4A16-A92A-FE96AC9B0515}" destId="{10C5A5B3-8BCB-4899-B8E9-7C0D8BF3E9F4}" srcOrd="1" destOrd="0" presId="urn:microsoft.com/office/officeart/2005/8/layout/pyramid3"/>
    <dgm:cxn modelId="{99DE84DE-AA9D-4303-97A4-BB11D8E8593E}" type="presParOf" srcId="{48C8460B-D902-47CB-81EF-01A3D200E3CE}" destId="{60ECE45B-F39F-4F34-99F6-FF98E637CA0E}" srcOrd="1" destOrd="0" presId="urn:microsoft.com/office/officeart/2005/8/layout/pyramid3"/>
    <dgm:cxn modelId="{8E34C976-CE4E-4271-9588-A2653D1888B2}" type="presParOf" srcId="{60ECE45B-F39F-4F34-99F6-FF98E637CA0E}" destId="{B9323885-12B7-43E4-92A6-7621BCC13FBE}" srcOrd="0" destOrd="0" presId="urn:microsoft.com/office/officeart/2005/8/layout/pyramid3"/>
    <dgm:cxn modelId="{59E8B0B7-C1AB-4EC3-ABF7-6A399C75FFED}" type="presParOf" srcId="{60ECE45B-F39F-4F34-99F6-FF98E637CA0E}" destId="{46E2E7A6-5E12-467C-82C9-3B432879BAC7}" srcOrd="1" destOrd="0" presId="urn:microsoft.com/office/officeart/2005/8/layout/pyramid3"/>
    <dgm:cxn modelId="{8E512EFE-2BC8-448E-B3DF-5EC2F2FD5BEA}" type="presParOf" srcId="{48C8460B-D902-47CB-81EF-01A3D200E3CE}" destId="{5F5586B5-516E-4470-87A0-B3AB9F14FF69}" srcOrd="2" destOrd="0" presId="urn:microsoft.com/office/officeart/2005/8/layout/pyramid3"/>
    <dgm:cxn modelId="{D6ED209A-BD2D-48BE-90D1-0F1D6957F516}" type="presParOf" srcId="{5F5586B5-516E-4470-87A0-B3AB9F14FF69}" destId="{C4385889-ED1D-4380-9CD2-1BDE541968B7}" srcOrd="0" destOrd="0" presId="urn:microsoft.com/office/officeart/2005/8/layout/pyramid3"/>
    <dgm:cxn modelId="{A52801CF-7959-4E59-BC14-1F14FC66E0F6}" type="presParOf" srcId="{5F5586B5-516E-4470-87A0-B3AB9F14FF69}" destId="{9ED9184E-E7DC-4311-A2B5-9CC925C30EC5}" srcOrd="1" destOrd="0" presId="urn:microsoft.com/office/officeart/2005/8/layout/pyramid3"/>
    <dgm:cxn modelId="{C0307CA4-C0AC-4E83-8F35-672D20437D62}" type="presParOf" srcId="{48C8460B-D902-47CB-81EF-01A3D200E3CE}" destId="{01561A5E-B375-48D3-B834-3DABFB67797E}" srcOrd="3" destOrd="0" presId="urn:microsoft.com/office/officeart/2005/8/layout/pyramid3"/>
    <dgm:cxn modelId="{6259CB9D-5B95-42F5-AF28-81FDA0D8EF16}" type="presParOf" srcId="{01561A5E-B375-48D3-B834-3DABFB67797E}" destId="{CC2F6388-2D43-45DC-B679-04706F498994}" srcOrd="0" destOrd="0" presId="urn:microsoft.com/office/officeart/2005/8/layout/pyramid3"/>
    <dgm:cxn modelId="{494E3B5C-157A-425B-B003-D1F01CE77DEE}" type="presParOf" srcId="{01561A5E-B375-48D3-B834-3DABFB67797E}" destId="{F5F08DF1-2928-4ECA-B96B-72B3218F35EA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88F82BC-3F94-4E50-AA93-BA93072F98CC}">
      <dsp:nvSpPr>
        <dsp:cNvPr id="0" name=""/>
        <dsp:cNvSpPr/>
      </dsp:nvSpPr>
      <dsp:spPr>
        <a:xfrm>
          <a:off x="6021205" y="1907289"/>
          <a:ext cx="444582" cy="3571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084"/>
              </a:lnTo>
              <a:lnTo>
                <a:pt x="444582" y="244084"/>
              </a:lnTo>
              <a:lnTo>
                <a:pt x="444582" y="357157"/>
              </a:lnTo>
            </a:path>
          </a:pathLst>
        </a:custGeom>
        <a:noFill/>
        <a:ln w="254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21561F-5511-49B2-8E83-DF97499971E3}">
      <dsp:nvSpPr>
        <dsp:cNvPr id="0" name=""/>
        <dsp:cNvSpPr/>
      </dsp:nvSpPr>
      <dsp:spPr>
        <a:xfrm>
          <a:off x="4416267" y="715791"/>
          <a:ext cx="1604938" cy="4164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358"/>
              </a:lnTo>
              <a:lnTo>
                <a:pt x="1604938" y="303358"/>
              </a:lnTo>
              <a:lnTo>
                <a:pt x="1604938" y="416431"/>
              </a:lnTo>
            </a:path>
          </a:pathLst>
        </a:custGeom>
        <a:noFill/>
        <a:ln w="254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57913F-4285-4D4E-89D7-038B4BCE6962}">
      <dsp:nvSpPr>
        <dsp:cNvPr id="0" name=""/>
        <dsp:cNvSpPr/>
      </dsp:nvSpPr>
      <dsp:spPr>
        <a:xfrm>
          <a:off x="3087856" y="1888982"/>
          <a:ext cx="1069934" cy="3732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218"/>
              </a:lnTo>
              <a:lnTo>
                <a:pt x="1069934" y="260218"/>
              </a:lnTo>
              <a:lnTo>
                <a:pt x="1069934" y="373291"/>
              </a:lnTo>
            </a:path>
          </a:pathLst>
        </a:custGeom>
        <a:noFill/>
        <a:ln w="254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4F906B-9D69-4CF7-9D6A-8DC5D71F0EA4}">
      <dsp:nvSpPr>
        <dsp:cNvPr id="0" name=""/>
        <dsp:cNvSpPr/>
      </dsp:nvSpPr>
      <dsp:spPr>
        <a:xfrm>
          <a:off x="2011947" y="1888982"/>
          <a:ext cx="1075909" cy="373291"/>
        </a:xfrm>
        <a:custGeom>
          <a:avLst/>
          <a:gdLst/>
          <a:ahLst/>
          <a:cxnLst/>
          <a:rect l="0" t="0" r="0" b="0"/>
          <a:pathLst>
            <a:path>
              <a:moveTo>
                <a:pt x="1075909" y="0"/>
              </a:moveTo>
              <a:lnTo>
                <a:pt x="1075909" y="260218"/>
              </a:lnTo>
              <a:lnTo>
                <a:pt x="0" y="260218"/>
              </a:lnTo>
              <a:lnTo>
                <a:pt x="0" y="373291"/>
              </a:lnTo>
            </a:path>
          </a:pathLst>
        </a:custGeom>
        <a:noFill/>
        <a:ln w="254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FCA963-9BF7-4908-88E9-6162BCBB9556}">
      <dsp:nvSpPr>
        <dsp:cNvPr id="0" name=""/>
        <dsp:cNvSpPr/>
      </dsp:nvSpPr>
      <dsp:spPr>
        <a:xfrm>
          <a:off x="3087856" y="715791"/>
          <a:ext cx="1328410" cy="398124"/>
        </a:xfrm>
        <a:custGeom>
          <a:avLst/>
          <a:gdLst/>
          <a:ahLst/>
          <a:cxnLst/>
          <a:rect l="0" t="0" r="0" b="0"/>
          <a:pathLst>
            <a:path>
              <a:moveTo>
                <a:pt x="1328410" y="0"/>
              </a:moveTo>
              <a:lnTo>
                <a:pt x="1328410" y="285051"/>
              </a:lnTo>
              <a:lnTo>
                <a:pt x="0" y="285051"/>
              </a:lnTo>
              <a:lnTo>
                <a:pt x="0" y="398124"/>
              </a:lnTo>
            </a:path>
          </a:pathLst>
        </a:custGeom>
        <a:noFill/>
        <a:ln w="254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DB934D-13E6-4DAC-A9DF-659A6813771D}">
      <dsp:nvSpPr>
        <dsp:cNvPr id="0" name=""/>
        <dsp:cNvSpPr/>
      </dsp:nvSpPr>
      <dsp:spPr>
        <a:xfrm>
          <a:off x="3074285" y="-59274"/>
          <a:ext cx="2683962" cy="775066"/>
        </a:xfrm>
        <a:prstGeom prst="roundRect">
          <a:avLst>
            <a:gd name="adj" fmla="val 10000"/>
          </a:avLst>
        </a:prstGeom>
        <a:solidFill>
          <a:schemeClr val="accent6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E6520E-1763-4499-AFFE-06B0C6B19760}">
      <dsp:nvSpPr>
        <dsp:cNvPr id="0" name=""/>
        <dsp:cNvSpPr/>
      </dsp:nvSpPr>
      <dsp:spPr>
        <a:xfrm>
          <a:off x="3209905" y="69564"/>
          <a:ext cx="2683962" cy="7750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latin typeface="Times New Roman" pitchFamily="18" charset="0"/>
              <a:cs typeface="Times New Roman" pitchFamily="18" charset="0"/>
            </a:rPr>
            <a:t>Territoire agricole algérien </a:t>
          </a:r>
          <a:endParaRPr lang="gsw-FR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09905" y="69564"/>
        <a:ext cx="2683962" cy="775066"/>
      </dsp:txXfrm>
    </dsp:sp>
    <dsp:sp modelId="{52D28BB6-0E16-406A-9741-AF559203FA1B}">
      <dsp:nvSpPr>
        <dsp:cNvPr id="0" name=""/>
        <dsp:cNvSpPr/>
      </dsp:nvSpPr>
      <dsp:spPr>
        <a:xfrm>
          <a:off x="2477568" y="1113916"/>
          <a:ext cx="1220576" cy="775066"/>
        </a:xfrm>
        <a:prstGeom prst="roundRect">
          <a:avLst>
            <a:gd name="adj" fmla="val 10000"/>
          </a:avLst>
        </a:prstGeom>
        <a:solidFill>
          <a:schemeClr val="accent6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7A4F30-64E2-4EF8-96AC-A0297354046D}">
      <dsp:nvSpPr>
        <dsp:cNvPr id="0" name=""/>
        <dsp:cNvSpPr/>
      </dsp:nvSpPr>
      <dsp:spPr>
        <a:xfrm>
          <a:off x="2613187" y="1242755"/>
          <a:ext cx="1220576" cy="7750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1900" kern="1200" dirty="0" smtClean="0">
              <a:latin typeface="Times New Roman" pitchFamily="18" charset="0"/>
              <a:cs typeface="Times New Roman" pitchFamily="18" charset="0"/>
            </a:rPr>
            <a:t>Steppe</a:t>
          </a:r>
          <a:endParaRPr lang="gsw-FR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13187" y="1242755"/>
        <a:ext cx="1220576" cy="775066"/>
      </dsp:txXfrm>
    </dsp:sp>
    <dsp:sp modelId="{1F47D524-F4AF-45D1-80E9-84CCFD0B7107}">
      <dsp:nvSpPr>
        <dsp:cNvPr id="0" name=""/>
        <dsp:cNvSpPr/>
      </dsp:nvSpPr>
      <dsp:spPr>
        <a:xfrm>
          <a:off x="1119229" y="2262274"/>
          <a:ext cx="1785435" cy="775066"/>
        </a:xfrm>
        <a:prstGeom prst="roundRect">
          <a:avLst>
            <a:gd name="adj" fmla="val 10000"/>
          </a:avLst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B0348C-84B2-46F2-9E31-A5FCAB39F355}">
      <dsp:nvSpPr>
        <dsp:cNvPr id="0" name=""/>
        <dsp:cNvSpPr/>
      </dsp:nvSpPr>
      <dsp:spPr>
        <a:xfrm>
          <a:off x="1254849" y="2391112"/>
          <a:ext cx="1785435" cy="7750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000" b="1" kern="1200" dirty="0" smtClean="0">
              <a:latin typeface="Times New Roman" pitchFamily="18" charset="0"/>
              <a:cs typeface="Times New Roman" pitchFamily="18" charset="0"/>
            </a:rPr>
            <a:t>Economie rurale</a:t>
          </a:r>
          <a:endParaRPr lang="gsw-FR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54849" y="2391112"/>
        <a:ext cx="1785435" cy="775066"/>
      </dsp:txXfrm>
    </dsp:sp>
    <dsp:sp modelId="{BCBB3C64-2BD8-48A7-B9BE-97EC7E65D100}">
      <dsp:nvSpPr>
        <dsp:cNvPr id="0" name=""/>
        <dsp:cNvSpPr/>
      </dsp:nvSpPr>
      <dsp:spPr>
        <a:xfrm>
          <a:off x="3175904" y="2262274"/>
          <a:ext cx="1963773" cy="775066"/>
        </a:xfrm>
        <a:prstGeom prst="roundRect">
          <a:avLst>
            <a:gd name="adj" fmla="val 10000"/>
          </a:avLst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7756BF-5272-4827-8691-38DCF0F6D26C}">
      <dsp:nvSpPr>
        <dsp:cNvPr id="0" name=""/>
        <dsp:cNvSpPr/>
      </dsp:nvSpPr>
      <dsp:spPr>
        <a:xfrm>
          <a:off x="3311523" y="2391112"/>
          <a:ext cx="1963773" cy="7750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000" b="1" kern="1200" dirty="0" smtClean="0">
              <a:latin typeface="Times New Roman" pitchFamily="18" charset="0"/>
              <a:cs typeface="Times New Roman" pitchFamily="18" charset="0"/>
            </a:rPr>
            <a:t>viandes rouges</a:t>
          </a:r>
          <a:endParaRPr lang="gsw-FR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11523" y="2391112"/>
        <a:ext cx="1963773" cy="775066"/>
      </dsp:txXfrm>
    </dsp:sp>
    <dsp:sp modelId="{54735637-85F1-4D48-B964-35AE6FB6EE96}">
      <dsp:nvSpPr>
        <dsp:cNvPr id="0" name=""/>
        <dsp:cNvSpPr/>
      </dsp:nvSpPr>
      <dsp:spPr>
        <a:xfrm>
          <a:off x="5067660" y="1132223"/>
          <a:ext cx="1907090" cy="775066"/>
        </a:xfrm>
        <a:prstGeom prst="roundRect">
          <a:avLst>
            <a:gd name="adj" fmla="val 10000"/>
          </a:avLst>
        </a:prstGeom>
        <a:solidFill>
          <a:schemeClr val="accent6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2D0C4C-EB41-442B-B01D-39080492D7FB}">
      <dsp:nvSpPr>
        <dsp:cNvPr id="0" name=""/>
        <dsp:cNvSpPr/>
      </dsp:nvSpPr>
      <dsp:spPr>
        <a:xfrm>
          <a:off x="5203280" y="1261062"/>
          <a:ext cx="1907090" cy="7750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1900" kern="1200" dirty="0" smtClean="0">
              <a:latin typeface="Times New Roman" pitchFamily="18" charset="0"/>
              <a:cs typeface="Times New Roman" pitchFamily="18" charset="0"/>
            </a:rPr>
            <a:t>Terres improductives </a:t>
          </a:r>
          <a:endParaRPr lang="gsw-FR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203280" y="1261062"/>
        <a:ext cx="1907090" cy="775066"/>
      </dsp:txXfrm>
    </dsp:sp>
    <dsp:sp modelId="{A03E51D3-07B9-4943-97C5-BF804C709C6A}">
      <dsp:nvSpPr>
        <dsp:cNvPr id="0" name=""/>
        <dsp:cNvSpPr/>
      </dsp:nvSpPr>
      <dsp:spPr>
        <a:xfrm>
          <a:off x="5855499" y="2264447"/>
          <a:ext cx="1220576" cy="775066"/>
        </a:xfrm>
        <a:prstGeom prst="roundRect">
          <a:avLst>
            <a:gd name="adj" fmla="val 10000"/>
          </a:avLst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6080ED-4FA8-4A48-8216-17B1A7DF8A0C}">
      <dsp:nvSpPr>
        <dsp:cNvPr id="0" name=""/>
        <dsp:cNvSpPr/>
      </dsp:nvSpPr>
      <dsp:spPr>
        <a:xfrm>
          <a:off x="5991119" y="2393285"/>
          <a:ext cx="1220576" cy="7750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000" b="0" kern="1200" dirty="0" smtClean="0">
              <a:latin typeface="Times New Roman" pitchFamily="18" charset="0"/>
              <a:cs typeface="Times New Roman" pitchFamily="18" charset="0"/>
            </a:rPr>
            <a:t>Sahara</a:t>
          </a:r>
          <a:endParaRPr lang="gsw-FR" sz="20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91119" y="2393285"/>
        <a:ext cx="1220576" cy="77506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9B8D5F-1F9C-4EE2-81F0-307077042E77}">
      <dsp:nvSpPr>
        <dsp:cNvPr id="0" name=""/>
        <dsp:cNvSpPr/>
      </dsp:nvSpPr>
      <dsp:spPr>
        <a:xfrm rot="21300000">
          <a:off x="1560841" y="517962"/>
          <a:ext cx="2974316" cy="260219"/>
        </a:xfrm>
        <a:prstGeom prst="mathMinus">
          <a:avLst/>
        </a:prstGeom>
        <a:gradFill rotWithShape="1">
          <a:gsLst>
            <a:gs pos="0">
              <a:schemeClr val="accent2">
                <a:tint val="92000"/>
                <a:satMod val="170000"/>
              </a:schemeClr>
            </a:gs>
            <a:gs pos="15000">
              <a:schemeClr val="accent2">
                <a:tint val="92000"/>
                <a:shade val="99000"/>
                <a:satMod val="170000"/>
              </a:schemeClr>
            </a:gs>
            <a:gs pos="62000">
              <a:schemeClr val="accent2">
                <a:tint val="96000"/>
                <a:shade val="80000"/>
                <a:satMod val="170000"/>
              </a:schemeClr>
            </a:gs>
            <a:gs pos="97000">
              <a:schemeClr val="accent2">
                <a:tint val="98000"/>
                <a:shade val="63000"/>
                <a:satMod val="170000"/>
              </a:schemeClr>
            </a:gs>
            <a:gs pos="100000">
              <a:schemeClr val="accent2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2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2">
              <a:shade val="80000"/>
            </a:schemeClr>
          </a:contourClr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</dsp:sp>
    <dsp:sp modelId="{C2963A54-7999-4234-AD51-4293AEA1ED40}">
      <dsp:nvSpPr>
        <dsp:cNvPr id="0" name=""/>
        <dsp:cNvSpPr/>
      </dsp:nvSpPr>
      <dsp:spPr>
        <a:xfrm>
          <a:off x="1440152" y="61084"/>
          <a:ext cx="164537" cy="518457"/>
        </a:xfrm>
        <a:prstGeom prst="downArrow">
          <a:avLst/>
        </a:prstGeom>
        <a:solidFill>
          <a:schemeClr val="dk1"/>
        </a:solidFill>
        <a:ln w="25400" cap="flat" cmpd="sng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</dsp:sp>
    <dsp:sp modelId="{7413F181-C1CB-4EED-809B-CAA5F0968D2E}">
      <dsp:nvSpPr>
        <dsp:cNvPr id="0" name=""/>
        <dsp:cNvSpPr/>
      </dsp:nvSpPr>
      <dsp:spPr>
        <a:xfrm>
          <a:off x="3384382" y="122167"/>
          <a:ext cx="2363804" cy="3107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>
              <a:latin typeface="Times New Roman" pitchFamily="18" charset="0"/>
              <a:cs typeface="Times New Roman" pitchFamily="18" charset="0"/>
            </a:rPr>
            <a:t>22</a:t>
          </a:r>
          <a:r>
            <a:rPr lang="fr-FR" sz="2000" kern="1200" dirty="0" smtClean="0">
              <a:latin typeface="Times New Roman" pitchFamily="18" charset="0"/>
              <a:cs typeface="Times New Roman" pitchFamily="18" charset="0"/>
            </a:rPr>
            <a:t> millions (2017)</a:t>
          </a:r>
          <a:endParaRPr lang="gsw-FR" sz="2000" kern="1200" dirty="0"/>
        </a:p>
      </dsp:txBody>
      <dsp:txXfrm>
        <a:off x="3384382" y="122167"/>
        <a:ext cx="2363804" cy="310792"/>
      </dsp:txXfrm>
    </dsp:sp>
    <dsp:sp modelId="{5079D37F-5247-4078-9E55-7138C511ED4C}">
      <dsp:nvSpPr>
        <dsp:cNvPr id="0" name=""/>
        <dsp:cNvSpPr/>
      </dsp:nvSpPr>
      <dsp:spPr>
        <a:xfrm>
          <a:off x="4363650" y="712879"/>
          <a:ext cx="172858" cy="518457"/>
        </a:xfrm>
        <a:prstGeom prst="upArrow">
          <a:avLst/>
        </a:prstGeom>
        <a:solidFill>
          <a:schemeClr val="dk1"/>
        </a:solidFill>
        <a:ln w="25400" cap="flat" cmpd="sng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</dsp:sp>
    <dsp:sp modelId="{3113B458-C56B-49A4-A4D4-343813E75CAD}">
      <dsp:nvSpPr>
        <dsp:cNvPr id="0" name=""/>
        <dsp:cNvSpPr/>
      </dsp:nvSpPr>
      <dsp:spPr>
        <a:xfrm>
          <a:off x="216022" y="916256"/>
          <a:ext cx="2771387" cy="273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000" kern="1200" dirty="0" smtClean="0">
              <a:latin typeface="Times New Roman" pitchFamily="18" charset="0"/>
              <a:cs typeface="Times New Roman" pitchFamily="18" charset="0"/>
            </a:rPr>
            <a:t>Cheptel Ovin : </a:t>
          </a:r>
          <a:r>
            <a:rPr lang="gsw-FR" sz="2000" b="1" kern="1200" dirty="0" smtClean="0">
              <a:latin typeface="Times New Roman" pitchFamily="18" charset="0"/>
              <a:cs typeface="Times New Roman" pitchFamily="18" charset="0"/>
            </a:rPr>
            <a:t>78%</a:t>
          </a:r>
          <a:endParaRPr lang="gsw-FR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6022" y="916256"/>
        <a:ext cx="2771387" cy="27328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75FA140-84C2-4733-809D-E9BE0D73D734}">
      <dsp:nvSpPr>
        <dsp:cNvPr id="0" name=""/>
        <dsp:cNvSpPr/>
      </dsp:nvSpPr>
      <dsp:spPr>
        <a:xfrm>
          <a:off x="3417" y="0"/>
          <a:ext cx="2988472" cy="735856"/>
        </a:xfrm>
        <a:prstGeom prst="homePlate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2682" tIns="61341" rIns="30671" bIns="6134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300" b="1" i="1" kern="1200" dirty="0" smtClean="0">
              <a:latin typeface="Times New Roman" pitchFamily="18" charset="0"/>
              <a:cs typeface="Times New Roman" pitchFamily="18" charset="0"/>
            </a:rPr>
            <a:t>Glycémie</a:t>
          </a:r>
          <a:endParaRPr lang="gsw-FR" sz="23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17" y="0"/>
        <a:ext cx="2988472" cy="735856"/>
      </dsp:txXfrm>
    </dsp:sp>
    <dsp:sp modelId="{49065D6C-F004-46F8-93B8-A81754D53E8F}">
      <dsp:nvSpPr>
        <dsp:cNvPr id="0" name=""/>
        <dsp:cNvSpPr/>
      </dsp:nvSpPr>
      <dsp:spPr>
        <a:xfrm>
          <a:off x="2382588" y="0"/>
          <a:ext cx="2988472" cy="735856"/>
        </a:xfrm>
        <a:prstGeom prst="chevron">
          <a:avLst/>
        </a:prstGeom>
        <a:solidFill>
          <a:schemeClr val="accent6">
            <a:alpha val="90000"/>
            <a:hueOff val="0"/>
            <a:satOff val="0"/>
            <a:lumOff val="0"/>
            <a:alphaOff val="-2000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2012" tIns="61341" rIns="30671" bIns="6134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300" b="1" i="1" kern="1200" dirty="0" smtClean="0">
              <a:latin typeface="Times New Roman" pitchFamily="18" charset="0"/>
              <a:cs typeface="Times New Roman" pitchFamily="18" charset="0"/>
            </a:rPr>
            <a:t>Cholestérolémie</a:t>
          </a:r>
          <a:endParaRPr lang="gsw-FR" sz="23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82588" y="0"/>
        <a:ext cx="2988472" cy="735856"/>
      </dsp:txXfrm>
    </dsp:sp>
    <dsp:sp modelId="{A58314B1-D274-460D-9FE2-5A8A2487A726}">
      <dsp:nvSpPr>
        <dsp:cNvPr id="0" name=""/>
        <dsp:cNvSpPr/>
      </dsp:nvSpPr>
      <dsp:spPr>
        <a:xfrm>
          <a:off x="4784973" y="0"/>
          <a:ext cx="2988472" cy="735856"/>
        </a:xfrm>
        <a:prstGeom prst="chevron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2012" tIns="61341" rIns="30671" bIns="6134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300" b="1" i="1" kern="1200" dirty="0" smtClean="0">
              <a:latin typeface="Times New Roman" pitchFamily="18" charset="0"/>
              <a:cs typeface="Times New Roman" pitchFamily="18" charset="0"/>
            </a:rPr>
            <a:t>Triglycérides</a:t>
          </a:r>
          <a:endParaRPr lang="gsw-FR" sz="23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84973" y="0"/>
        <a:ext cx="2988472" cy="73585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935A122-90D8-44F5-A8EC-B3777BE126E3}">
      <dsp:nvSpPr>
        <dsp:cNvPr id="0" name=""/>
        <dsp:cNvSpPr/>
      </dsp:nvSpPr>
      <dsp:spPr>
        <a:xfrm>
          <a:off x="0" y="2330782"/>
          <a:ext cx="8445625" cy="76501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000" b="1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Prélêvement des aliquotes </a:t>
          </a:r>
          <a:r>
            <a:rPr lang="gsw-FR" sz="2000" b="1" i="1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Longissimus dorsi </a:t>
          </a:r>
          <a:r>
            <a:rPr lang="gsw-FR" sz="2000" b="1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et du </a:t>
          </a:r>
          <a:r>
            <a:rPr lang="gsw-FR" sz="2000" b="1" i="1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Biceps femoris</a:t>
          </a:r>
          <a:endParaRPr lang="gsw-FR" sz="2000" b="1" i="1" kern="1200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2330782"/>
        <a:ext cx="8445625" cy="413107"/>
      </dsp:txXfrm>
    </dsp:sp>
    <dsp:sp modelId="{BDA33B36-8894-4F5B-AFA1-4375A02588FA}">
      <dsp:nvSpPr>
        <dsp:cNvPr id="0" name=""/>
        <dsp:cNvSpPr/>
      </dsp:nvSpPr>
      <dsp:spPr>
        <a:xfrm>
          <a:off x="0" y="2728589"/>
          <a:ext cx="4222812" cy="351906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100" b="1" i="1" kern="1200" dirty="0" smtClean="0">
              <a:latin typeface="Times New Roman" pitchFamily="18" charset="0"/>
              <a:cs typeface="Times New Roman" pitchFamily="18" charset="0"/>
            </a:rPr>
            <a:t>Hachage, emballage </a:t>
          </a:r>
          <a:endParaRPr lang="gsw-FR" sz="21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728589"/>
        <a:ext cx="4222812" cy="351906"/>
      </dsp:txXfrm>
    </dsp:sp>
    <dsp:sp modelId="{FD476B9E-E25F-4297-B24C-59D877C5E645}">
      <dsp:nvSpPr>
        <dsp:cNvPr id="0" name=""/>
        <dsp:cNvSpPr/>
      </dsp:nvSpPr>
      <dsp:spPr>
        <a:xfrm>
          <a:off x="4222812" y="2728589"/>
          <a:ext cx="4222812" cy="351906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100" b="1" i="1" kern="1200" dirty="0" smtClean="0">
              <a:latin typeface="Times New Roman" pitchFamily="18" charset="0"/>
              <a:cs typeface="Times New Roman" pitchFamily="18" charset="0"/>
            </a:rPr>
            <a:t>Etiquetage, stockage à -20°C</a:t>
          </a:r>
          <a:endParaRPr lang="gsw-FR" sz="21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22812" y="2728589"/>
        <a:ext cx="4222812" cy="351906"/>
      </dsp:txXfrm>
    </dsp:sp>
    <dsp:sp modelId="{35238142-BE9D-4941-8524-E1453E44C5E2}">
      <dsp:nvSpPr>
        <dsp:cNvPr id="0" name=""/>
        <dsp:cNvSpPr/>
      </dsp:nvSpPr>
      <dsp:spPr>
        <a:xfrm rot="10800000">
          <a:off x="0" y="1165664"/>
          <a:ext cx="8445625" cy="1176592"/>
        </a:xfrm>
        <a:prstGeom prst="upArrowCallou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Abattoir local commercial</a:t>
          </a:r>
          <a:endParaRPr lang="gsw-FR" sz="2000" b="1" kern="1200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1165664"/>
        <a:ext cx="8445625" cy="412983"/>
      </dsp:txXfrm>
    </dsp:sp>
    <dsp:sp modelId="{7F4841DB-BC46-43E5-B5FE-FB6C51B46C32}">
      <dsp:nvSpPr>
        <dsp:cNvPr id="0" name=""/>
        <dsp:cNvSpPr/>
      </dsp:nvSpPr>
      <dsp:spPr>
        <a:xfrm>
          <a:off x="0" y="1578648"/>
          <a:ext cx="4222812" cy="351801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100" b="1" i="1" kern="1200" dirty="0" smtClean="0">
              <a:latin typeface="Times New Roman" pitchFamily="18" charset="0"/>
              <a:cs typeface="Times New Roman" pitchFamily="18" charset="0"/>
            </a:rPr>
            <a:t>Saignée </a:t>
          </a:r>
          <a:endParaRPr lang="gsw-FR" sz="21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578648"/>
        <a:ext cx="4222812" cy="351801"/>
      </dsp:txXfrm>
    </dsp:sp>
    <dsp:sp modelId="{46FD2051-6245-411A-8826-7446A8CA71D3}">
      <dsp:nvSpPr>
        <dsp:cNvPr id="0" name=""/>
        <dsp:cNvSpPr/>
      </dsp:nvSpPr>
      <dsp:spPr>
        <a:xfrm>
          <a:off x="4222812" y="1578648"/>
          <a:ext cx="4222812" cy="351801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100" b="1" i="1" kern="1200" dirty="0" smtClean="0">
              <a:latin typeface="Times New Roman" pitchFamily="18" charset="0"/>
              <a:cs typeface="Times New Roman" pitchFamily="18" charset="0"/>
            </a:rPr>
            <a:t>Eviscération</a:t>
          </a:r>
          <a:endParaRPr lang="gsw-FR" sz="21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22812" y="1578648"/>
        <a:ext cx="4222812" cy="351801"/>
      </dsp:txXfrm>
    </dsp:sp>
    <dsp:sp modelId="{EDE297EF-96E5-4EBF-886A-3E0E90D168EE}">
      <dsp:nvSpPr>
        <dsp:cNvPr id="0" name=""/>
        <dsp:cNvSpPr/>
      </dsp:nvSpPr>
      <dsp:spPr>
        <a:xfrm rot="10800000">
          <a:off x="0" y="53388"/>
          <a:ext cx="8445625" cy="1176592"/>
        </a:xfrm>
        <a:prstGeom prst="upArrowCallou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000" b="1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Poids corporels, après 92 jours,    </a:t>
          </a:r>
          <a:endParaRPr lang="gsw-FR" sz="2000" b="1" kern="1200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53388"/>
        <a:ext cx="8445625" cy="412983"/>
      </dsp:txXfrm>
    </dsp:sp>
    <dsp:sp modelId="{5680ADFD-AA15-4037-81C0-B36DFEAA5CBD}">
      <dsp:nvSpPr>
        <dsp:cNvPr id="0" name=""/>
        <dsp:cNvSpPr/>
      </dsp:nvSpPr>
      <dsp:spPr>
        <a:xfrm>
          <a:off x="0" y="504056"/>
          <a:ext cx="2404553" cy="300156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>
              <a:latin typeface="Arial" pitchFamily="34" charset="0"/>
              <a:cs typeface="Arial" pitchFamily="34" charset="0"/>
            </a:rPr>
            <a:t>42,06 ± 2,95 kg</a:t>
          </a:r>
          <a:r>
            <a:rPr lang="fr-FR" sz="1600" b="1" i="1" kern="1200" dirty="0" smtClean="0">
              <a:latin typeface="Arial" pitchFamily="34" charset="0"/>
              <a:cs typeface="Arial" pitchFamily="34" charset="0"/>
            </a:rPr>
            <a:t> (Tiaret)</a:t>
          </a:r>
          <a:endParaRPr lang="gsw-FR" sz="1600" b="1" i="1" kern="1200" dirty="0">
            <a:latin typeface="Arial" pitchFamily="34" charset="0"/>
            <a:cs typeface="Arial" pitchFamily="34" charset="0"/>
          </a:endParaRPr>
        </a:p>
      </dsp:txBody>
      <dsp:txXfrm>
        <a:off x="0" y="504056"/>
        <a:ext cx="2404553" cy="300156"/>
      </dsp:txXfrm>
    </dsp:sp>
    <dsp:sp modelId="{EBBCA98F-DEDA-42C8-B96A-E68FE1D2ADB3}">
      <dsp:nvSpPr>
        <dsp:cNvPr id="0" name=""/>
        <dsp:cNvSpPr/>
      </dsp:nvSpPr>
      <dsp:spPr>
        <a:xfrm>
          <a:off x="2736340" y="504055"/>
          <a:ext cx="2585205" cy="28328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>
              <a:latin typeface="Arial" pitchFamily="34" charset="0"/>
              <a:cs typeface="Arial" pitchFamily="34" charset="0"/>
            </a:rPr>
            <a:t>49,72 ± 3,22 kg </a:t>
          </a:r>
          <a:r>
            <a:rPr lang="fr-FR" sz="1600" b="1" i="1" kern="1200" dirty="0" smtClean="0">
              <a:latin typeface="Arial" pitchFamily="34" charset="0"/>
              <a:cs typeface="Arial" pitchFamily="34" charset="0"/>
            </a:rPr>
            <a:t>(Djelfa)</a:t>
          </a:r>
          <a:endParaRPr lang="gsw-FR" sz="1600" b="1" i="1" kern="1200" dirty="0">
            <a:latin typeface="Arial" pitchFamily="34" charset="0"/>
            <a:cs typeface="Arial" pitchFamily="34" charset="0"/>
          </a:endParaRPr>
        </a:p>
      </dsp:txBody>
      <dsp:txXfrm>
        <a:off x="2736340" y="504055"/>
        <a:ext cx="2585205" cy="28328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93BF202-FAA6-4434-9E8D-CEAB173A636F}">
      <dsp:nvSpPr>
        <dsp:cNvPr id="0" name=""/>
        <dsp:cNvSpPr/>
      </dsp:nvSpPr>
      <dsp:spPr>
        <a:xfrm>
          <a:off x="0" y="413111"/>
          <a:ext cx="676875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C80E88-26AA-4B30-8E71-7C1FCB0F6EEF}">
      <dsp:nvSpPr>
        <dsp:cNvPr id="0" name=""/>
        <dsp:cNvSpPr/>
      </dsp:nvSpPr>
      <dsp:spPr>
        <a:xfrm>
          <a:off x="338437" y="29351"/>
          <a:ext cx="4738126" cy="76752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  <a:sp3d extrusionH="50600"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79090" tIns="0" rIns="17909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2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Matieres sèche , minérale, organique</a:t>
          </a:r>
          <a:endParaRPr lang="gsw-FR" sz="22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38437" y="29351"/>
        <a:ext cx="4738126" cy="767520"/>
      </dsp:txXfrm>
    </dsp:sp>
    <dsp:sp modelId="{309487C7-CCBD-43CD-9D29-7C5FD197ED72}">
      <dsp:nvSpPr>
        <dsp:cNvPr id="0" name=""/>
        <dsp:cNvSpPr/>
      </dsp:nvSpPr>
      <dsp:spPr>
        <a:xfrm>
          <a:off x="0" y="1592471"/>
          <a:ext cx="676875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4533601"/>
              <a:satOff val="2618"/>
              <a:lumOff val="-4804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21E537-B8DD-42F4-B35A-106C2265765A}">
      <dsp:nvSpPr>
        <dsp:cNvPr id="0" name=""/>
        <dsp:cNvSpPr/>
      </dsp:nvSpPr>
      <dsp:spPr>
        <a:xfrm>
          <a:off x="338437" y="1208712"/>
          <a:ext cx="4738126" cy="76752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  <a:sp3d extrusionH="50600"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79090" tIns="0" rIns="17909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2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Protéines, lipides totaux, profil en AG</a:t>
          </a:r>
          <a:endParaRPr lang="gsw-FR" sz="22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38437" y="1208712"/>
        <a:ext cx="4738126" cy="767520"/>
      </dsp:txXfrm>
    </dsp:sp>
    <dsp:sp modelId="{256366B3-13C8-4FE4-BC77-0FA1C302D482}">
      <dsp:nvSpPr>
        <dsp:cNvPr id="0" name=""/>
        <dsp:cNvSpPr/>
      </dsp:nvSpPr>
      <dsp:spPr>
        <a:xfrm>
          <a:off x="0" y="2771832"/>
          <a:ext cx="676875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9067202"/>
              <a:satOff val="5236"/>
              <a:lumOff val="-9607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5F96AF-AB4B-44D8-AF9C-B81FFAD4F02C}">
      <dsp:nvSpPr>
        <dsp:cNvPr id="0" name=""/>
        <dsp:cNvSpPr/>
      </dsp:nvSpPr>
      <dsp:spPr>
        <a:xfrm>
          <a:off x="533252" y="2425580"/>
          <a:ext cx="4738126" cy="76752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  <a:sp3d extrusionH="50600"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79090" tIns="0" rIns="17909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2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Cellulose brute, Polyphénols , Flavonoides</a:t>
          </a:r>
          <a:endParaRPr lang="gsw-FR" sz="22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33252" y="2425580"/>
        <a:ext cx="4738126" cy="76752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C287300-D382-4C6E-B012-1C9019D3CE23}">
      <dsp:nvSpPr>
        <dsp:cNvPr id="0" name=""/>
        <dsp:cNvSpPr/>
      </dsp:nvSpPr>
      <dsp:spPr>
        <a:xfrm>
          <a:off x="136685" y="0"/>
          <a:ext cx="3816203" cy="129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tint val="40000"/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6">
                <a:tint val="40000"/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6">
                <a:tint val="40000"/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6">
                <a:tint val="40000"/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6">
                <a:tint val="40000"/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400" b="1" i="1" kern="1200" dirty="0" smtClean="0">
              <a:latin typeface="Times New Roman" pitchFamily="18" charset="0"/>
              <a:cs typeface="Times New Roman" pitchFamily="18" charset="0"/>
            </a:rPr>
            <a:t>Qualité nutritionnelle</a:t>
          </a:r>
          <a:endParaRPr lang="gsw-FR" sz="24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6685" y="0"/>
        <a:ext cx="3816203" cy="388843"/>
      </dsp:txXfrm>
    </dsp:sp>
    <dsp:sp modelId="{D5B27C5A-92AD-4E81-A167-445F0472DD8A}">
      <dsp:nvSpPr>
        <dsp:cNvPr id="0" name=""/>
        <dsp:cNvSpPr/>
      </dsp:nvSpPr>
      <dsp:spPr>
        <a:xfrm>
          <a:off x="209" y="389222"/>
          <a:ext cx="4089154" cy="3908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200" b="0" kern="1200" dirty="0" smtClean="0">
              <a:latin typeface="Times New Roman" pitchFamily="18" charset="0"/>
              <a:cs typeface="Times New Roman" pitchFamily="18" charset="0"/>
            </a:rPr>
            <a:t>MS, MM, Proteines</a:t>
          </a:r>
          <a:endParaRPr lang="gsw-FR" sz="22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9" y="389222"/>
        <a:ext cx="4089154" cy="390805"/>
      </dsp:txXfrm>
    </dsp:sp>
    <dsp:sp modelId="{C2D640B4-C457-4D1F-B3D6-25D7A83691B5}">
      <dsp:nvSpPr>
        <dsp:cNvPr id="0" name=""/>
        <dsp:cNvSpPr/>
      </dsp:nvSpPr>
      <dsp:spPr>
        <a:xfrm>
          <a:off x="209" y="840151"/>
          <a:ext cx="4089154" cy="3908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200" b="0" kern="1200" dirty="0" smtClean="0">
              <a:latin typeface="Times New Roman" pitchFamily="18" charset="0"/>
              <a:cs typeface="Times New Roman" pitchFamily="18" charset="0"/>
            </a:rPr>
            <a:t>Lipides totaux, profil en AG</a:t>
          </a:r>
          <a:endParaRPr lang="gsw-FR" sz="22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9" y="840151"/>
        <a:ext cx="4089154" cy="390805"/>
      </dsp:txXfrm>
    </dsp:sp>
    <dsp:sp modelId="{722525DC-E90C-49B7-AB21-71B4CF333991}">
      <dsp:nvSpPr>
        <dsp:cNvPr id="0" name=""/>
        <dsp:cNvSpPr/>
      </dsp:nvSpPr>
      <dsp:spPr>
        <a:xfrm>
          <a:off x="4472722" y="0"/>
          <a:ext cx="3591964" cy="129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tint val="40000"/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6">
                <a:tint val="40000"/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6">
                <a:tint val="40000"/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6">
                <a:tint val="40000"/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6">
                <a:tint val="40000"/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400" b="1" i="1" kern="1200" dirty="0" smtClean="0">
              <a:latin typeface="Times New Roman" pitchFamily="18" charset="0"/>
              <a:cs typeface="Times New Roman" pitchFamily="18" charset="0"/>
            </a:rPr>
            <a:t>Qualité organoleptique</a:t>
          </a:r>
          <a:endParaRPr lang="gsw-FR" sz="24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72722" y="0"/>
        <a:ext cx="3591964" cy="388843"/>
      </dsp:txXfrm>
    </dsp:sp>
    <dsp:sp modelId="{C1B77BE2-91F4-4B43-866D-C995D4F358C2}">
      <dsp:nvSpPr>
        <dsp:cNvPr id="0" name=""/>
        <dsp:cNvSpPr/>
      </dsp:nvSpPr>
      <dsp:spPr>
        <a:xfrm>
          <a:off x="4634003" y="389222"/>
          <a:ext cx="3269401" cy="3908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200" b="0" i="0" kern="1200" dirty="0" smtClean="0">
              <a:latin typeface="Times New Roman" pitchFamily="18" charset="0"/>
              <a:cs typeface="Times New Roman" pitchFamily="18" charset="0"/>
            </a:rPr>
            <a:t>Couleur, Ph</a:t>
          </a:r>
          <a:endParaRPr lang="gsw-FR" sz="2200" b="0" i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634003" y="389222"/>
        <a:ext cx="3269401" cy="390805"/>
      </dsp:txXfrm>
    </dsp:sp>
    <dsp:sp modelId="{34B80729-364D-4806-B55D-F816AF8D001B}">
      <dsp:nvSpPr>
        <dsp:cNvPr id="0" name=""/>
        <dsp:cNvSpPr/>
      </dsp:nvSpPr>
      <dsp:spPr>
        <a:xfrm>
          <a:off x="4638010" y="840151"/>
          <a:ext cx="3261386" cy="3908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200" b="0" i="0" kern="1200" dirty="0" smtClean="0">
              <a:latin typeface="Times New Roman" pitchFamily="18" charset="0"/>
              <a:cs typeface="Times New Roman" pitchFamily="18" charset="0"/>
            </a:rPr>
            <a:t>MDA, Flaveur</a:t>
          </a:r>
          <a:endParaRPr lang="gsw-FR" sz="2200" b="0" i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638010" y="840151"/>
        <a:ext cx="3261386" cy="39080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gsw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4D6CDF-6C6E-4656-B043-537AC30E19C0}" type="datetimeFigureOut">
              <a:rPr lang="gsw-FR" smtClean="0"/>
              <a:pPr/>
              <a:t>10/03/2018</a:t>
            </a:fld>
            <a:endParaRPr lang="gsw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gsw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gsw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gsw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7607DC-3970-4366-ADCE-8F58686428F8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gsw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607DC-3970-4366-ADCE-8F58686428F8}" type="slidenum">
              <a:rPr lang="gsw-FR" smtClean="0"/>
              <a:pPr/>
              <a:t>2</a:t>
            </a:fld>
            <a:endParaRPr lang="gsw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gsw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607DC-3970-4366-ADCE-8F58686428F8}" type="slidenum">
              <a:rPr lang="gsw-FR" smtClean="0"/>
              <a:pPr/>
              <a:t>19</a:t>
            </a:fld>
            <a:endParaRPr lang="gsw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gsw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A37AD-6F4B-4E9D-8B8C-E097AB56D80F}" type="slidenum">
              <a:rPr lang="fr-FR" smtClean="0"/>
              <a:pPr/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607DC-3970-4366-ADCE-8F58686428F8}" type="slidenum">
              <a:rPr lang="gsw-FR" smtClean="0"/>
              <a:pPr/>
              <a:t>28</a:t>
            </a:fld>
            <a:endParaRPr lang="gsw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gsw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607DC-3970-4366-ADCE-8F58686428F8}" type="slidenum">
              <a:rPr lang="gsw-FR" smtClean="0"/>
              <a:pPr/>
              <a:t>29</a:t>
            </a:fld>
            <a:endParaRPr lang="gsw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gsw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607DC-3970-4366-ADCE-8F58686428F8}" type="slidenum">
              <a:rPr lang="gsw-FR" smtClean="0"/>
              <a:pPr/>
              <a:t>36</a:t>
            </a:fld>
            <a:endParaRPr lang="gsw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F6F0-6232-4EF2-BAE5-4A63BBA58B75}" type="datetimeFigureOut">
              <a:rPr lang="gsw-FR" smtClean="0"/>
              <a:pPr/>
              <a:t>10/03/2018</a:t>
            </a:fld>
            <a:endParaRPr lang="gsw-FR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gsw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1F255-51A8-42CD-8FD2-5A2E220E5D3A}" type="slidenum">
              <a:rPr lang="gsw-FR" smtClean="0"/>
              <a:pPr/>
              <a:t>‹N°›</a:t>
            </a:fld>
            <a:endParaRPr lang="gsw-FR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F6F0-6232-4EF2-BAE5-4A63BBA58B75}" type="datetimeFigureOut">
              <a:rPr lang="gsw-FR" smtClean="0"/>
              <a:pPr/>
              <a:t>10/03/2018</a:t>
            </a:fld>
            <a:endParaRPr lang="gsw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gsw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1F255-51A8-42CD-8FD2-5A2E220E5D3A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F6F0-6232-4EF2-BAE5-4A63BBA58B75}" type="datetimeFigureOut">
              <a:rPr lang="gsw-FR" smtClean="0"/>
              <a:pPr/>
              <a:t>10/03/2018</a:t>
            </a:fld>
            <a:endParaRPr lang="gsw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gsw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1F255-51A8-42CD-8FD2-5A2E220E5D3A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F6F0-6232-4EF2-BAE5-4A63BBA58B75}" type="datetimeFigureOut">
              <a:rPr lang="gsw-FR" smtClean="0"/>
              <a:pPr/>
              <a:t>10/03/2018</a:t>
            </a:fld>
            <a:endParaRPr lang="gsw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gsw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1F255-51A8-42CD-8FD2-5A2E220E5D3A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F6F0-6232-4EF2-BAE5-4A63BBA58B75}" type="datetimeFigureOut">
              <a:rPr lang="gsw-FR" smtClean="0"/>
              <a:pPr/>
              <a:t>10/03/2018</a:t>
            </a:fld>
            <a:endParaRPr lang="gsw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gsw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1F255-51A8-42CD-8FD2-5A2E220E5D3A}" type="slidenum">
              <a:rPr lang="gsw-FR" smtClean="0"/>
              <a:pPr/>
              <a:t>‹N°›</a:t>
            </a:fld>
            <a:endParaRPr lang="gsw-FR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F6F0-6232-4EF2-BAE5-4A63BBA58B75}" type="datetimeFigureOut">
              <a:rPr lang="gsw-FR" smtClean="0"/>
              <a:pPr/>
              <a:t>10/03/2018</a:t>
            </a:fld>
            <a:endParaRPr lang="gsw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gsw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1F255-51A8-42CD-8FD2-5A2E220E5D3A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F6F0-6232-4EF2-BAE5-4A63BBA58B75}" type="datetimeFigureOut">
              <a:rPr lang="gsw-FR" smtClean="0"/>
              <a:pPr/>
              <a:t>10/03/2018</a:t>
            </a:fld>
            <a:endParaRPr lang="gsw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gsw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1F255-51A8-42CD-8FD2-5A2E220E5D3A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F6F0-6232-4EF2-BAE5-4A63BBA58B75}" type="datetimeFigureOut">
              <a:rPr lang="gsw-FR" smtClean="0"/>
              <a:pPr/>
              <a:t>10/03/2018</a:t>
            </a:fld>
            <a:endParaRPr lang="gsw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gsw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1F255-51A8-42CD-8FD2-5A2E220E5D3A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F6F0-6232-4EF2-BAE5-4A63BBA58B75}" type="datetimeFigureOut">
              <a:rPr lang="gsw-FR" smtClean="0"/>
              <a:pPr/>
              <a:t>10/03/2018</a:t>
            </a:fld>
            <a:endParaRPr lang="gsw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gsw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1F255-51A8-42CD-8FD2-5A2E220E5D3A}" type="slidenum">
              <a:rPr lang="gsw-FR" smtClean="0"/>
              <a:pPr/>
              <a:t>‹N°›</a:t>
            </a:fld>
            <a:endParaRPr lang="gsw-FR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F6F0-6232-4EF2-BAE5-4A63BBA58B75}" type="datetimeFigureOut">
              <a:rPr lang="gsw-FR" smtClean="0"/>
              <a:pPr/>
              <a:t>10/03/2018</a:t>
            </a:fld>
            <a:endParaRPr lang="gsw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gsw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1F255-51A8-42CD-8FD2-5A2E220E5D3A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F6F0-6232-4EF2-BAE5-4A63BBA58B75}" type="datetimeFigureOut">
              <a:rPr lang="gsw-FR" smtClean="0"/>
              <a:pPr/>
              <a:t>10/03/2018</a:t>
            </a:fld>
            <a:endParaRPr lang="gsw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gsw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1F255-51A8-42CD-8FD2-5A2E220E5D3A}" type="slidenum">
              <a:rPr lang="gsw-FR" smtClean="0"/>
              <a:pPr/>
              <a:t>‹N°›</a:t>
            </a:fld>
            <a:endParaRPr lang="gsw-FR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9" name="Organigramme : 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Organigramme : 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31AF6F0-6232-4EF2-BAE5-4A63BBA58B75}" type="datetimeFigureOut">
              <a:rPr lang="gsw-FR" smtClean="0"/>
              <a:pPr/>
              <a:t>10/03/2018</a:t>
            </a:fld>
            <a:endParaRPr lang="gsw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gsw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6D1F255-51A8-42CD-8FD2-5A2E220E5D3A}" type="slidenum">
              <a:rPr lang="gsw-FR" smtClean="0"/>
              <a:pPr/>
              <a:t>‹N°›</a:t>
            </a:fld>
            <a:endParaRPr lang="gsw-FR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7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2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s://www.youtube.com/channel/UC6m6oWs-9ud_bX5bx0dDHZ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3212976"/>
            <a:ext cx="8388424" cy="1368152"/>
          </a:xfrm>
        </p:spPr>
        <p:txBody>
          <a:bodyPr>
            <a:noAutofit/>
          </a:bodyPr>
          <a:lstStyle/>
          <a:p>
            <a:pPr algn="ctr"/>
            <a:r>
              <a:rPr lang="gsw-FR" sz="3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gsw-FR" sz="3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b="1" dirty="0" smtClean="0">
                <a:solidFill>
                  <a:srgbClr val="0000CC"/>
                </a:solidFill>
              </a:rPr>
              <a:t>Effects </a:t>
            </a:r>
            <a:r>
              <a:rPr lang="en-US" sz="3000" b="1" dirty="0" smtClean="0">
                <a:solidFill>
                  <a:srgbClr val="0000CC"/>
                </a:solidFill>
              </a:rPr>
              <a:t>of pasture type on the </a:t>
            </a:r>
            <a:r>
              <a:rPr lang="en-US" sz="3000" b="1" dirty="0" smtClean="0">
                <a:solidFill>
                  <a:srgbClr val="0000CC"/>
                </a:solidFill>
              </a:rPr>
              <a:t>characteristics    </a:t>
            </a:r>
            <a:r>
              <a:rPr lang="en-US" sz="3000" b="1" dirty="0" smtClean="0">
                <a:solidFill>
                  <a:srgbClr val="0000CC"/>
                </a:solidFill>
              </a:rPr>
              <a:t>of Algerian mountain sheep </a:t>
            </a:r>
            <a:r>
              <a:rPr lang="en-US" sz="3000" b="1" dirty="0" smtClean="0">
                <a:solidFill>
                  <a:srgbClr val="0000CC"/>
                </a:solidFill>
              </a:rPr>
              <a:t>meat</a:t>
            </a:r>
            <a:endParaRPr lang="gsw-FR" sz="3000" b="1" cap="none" dirty="0">
              <a:solidFill>
                <a:srgbClr val="0000CC"/>
              </a:solidFill>
              <a:effectLst/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5536" y="5633864"/>
            <a:ext cx="8568952" cy="1224136"/>
          </a:xfrm>
        </p:spPr>
        <p:txBody>
          <a:bodyPr>
            <a:normAutofit/>
          </a:bodyPr>
          <a:lstStyle/>
          <a:p>
            <a:pPr algn="ctr"/>
            <a:r>
              <a:rPr lang="nl-NL" sz="1900" b="1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gsw-FR" sz="19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Laboratoire de Technologie Alimentaire et Nutrition, université d’Algérie.</a:t>
            </a:r>
            <a:endParaRPr lang="nl-NL" sz="19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nl-NL" sz="1900" b="1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gsw-FR" sz="19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Nutrición y Bromatología. Facultad de Veterinaria, universidad de Murcia. Campus d’Espinardo, 30071, Murcia. Espagne</a:t>
            </a:r>
          </a:p>
          <a:p>
            <a:endParaRPr lang="gsw-FR" dirty="0"/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2214143" y="245260"/>
            <a:ext cx="446987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République Algérienne Démocratique et Populaire</a:t>
            </a:r>
            <a:endParaRPr kumimoji="0" lang="fr-FR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475656" y="548680"/>
            <a:ext cx="62615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Ministère de L’Enseignement Supérieur et de la Recherche Scientifique</a:t>
            </a:r>
            <a:endParaRPr kumimoji="0" lang="fr-FR" sz="16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2123728" y="908720"/>
            <a:ext cx="50553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Université </a:t>
            </a:r>
            <a:r>
              <a:rPr kumimoji="0" lang="fr-FR" sz="16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Abd</a:t>
            </a:r>
            <a:r>
              <a:rPr kumimoji="0" lang="fr-FR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16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Elhamid</a:t>
            </a:r>
            <a:r>
              <a:rPr kumimoji="0" lang="fr-FR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Ibn </a:t>
            </a:r>
            <a:r>
              <a:rPr kumimoji="0" lang="fr-FR" sz="16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Badis</a:t>
            </a:r>
            <a:r>
              <a:rPr kumimoji="0" lang="fr-FR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Mostaganem. </a:t>
            </a:r>
            <a:r>
              <a:rPr kumimoji="0" lang="fr-FR" sz="16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Agérie</a:t>
            </a:r>
            <a:endParaRPr kumimoji="0" lang="fr-FR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D:\Pictures\fanio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1475656" cy="6480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Rectangle 10"/>
          <p:cNvSpPr/>
          <p:nvPr/>
        </p:nvSpPr>
        <p:spPr>
          <a:xfrm>
            <a:off x="1763688" y="1052736"/>
            <a:ext cx="60486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gsw-FR" sz="1600" dirty="0" smtClean="0"/>
          </a:p>
          <a:p>
            <a:r>
              <a:rPr lang="fr-FR" sz="1600" dirty="0" smtClean="0"/>
              <a:t> </a:t>
            </a:r>
            <a:r>
              <a:rPr lang="fr-FR" sz="1600" b="1" i="1" dirty="0" smtClean="0">
                <a:latin typeface="Times New Roman" pitchFamily="18" charset="0"/>
                <a:cs typeface="Times New Roman" pitchFamily="18" charset="0"/>
              </a:rPr>
              <a:t>28ème Congrès annuel international de l’Association Tunisienne </a:t>
            </a:r>
          </a:p>
          <a:p>
            <a:r>
              <a:rPr lang="fr-FR" sz="1600" b="1" i="1" dirty="0" smtClean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gsw-FR" sz="1600" dirty="0" smtClean="0"/>
              <a:t> </a:t>
            </a:r>
            <a:r>
              <a:rPr lang="fr-FR" sz="1600" b="1" i="1" dirty="0" smtClean="0">
                <a:latin typeface="Times New Roman" pitchFamily="18" charset="0"/>
                <a:cs typeface="Times New Roman" pitchFamily="18" charset="0"/>
              </a:rPr>
              <a:t>Biotechnologie et Valorisation des Bio-Ressources (</a:t>
            </a:r>
            <a:r>
              <a:rPr lang="fr-FR" sz="1600" b="1" i="1" dirty="0" err="1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fr-FR" sz="16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fr-FR" sz="1600" b="1" i="1" dirty="0" err="1" smtClean="0">
                <a:latin typeface="Times New Roman" pitchFamily="18" charset="0"/>
                <a:cs typeface="Times New Roman" pitchFamily="18" charset="0"/>
              </a:rPr>
              <a:t>BVBR</a:t>
            </a:r>
            <a:r>
              <a:rPr lang="fr-FR" sz="1600" b="1" i="1" dirty="0" smtClean="0">
                <a:latin typeface="Times New Roman" pitchFamily="18" charset="0"/>
                <a:cs typeface="Times New Roman" pitchFamily="18" charset="0"/>
              </a:rPr>
              <a:t>) .</a:t>
            </a:r>
          </a:p>
          <a:p>
            <a:r>
              <a:rPr lang="fr-FR" sz="16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Les 20 au 23 Mars 2018. </a:t>
            </a:r>
            <a:endParaRPr lang="gsw-FR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987824" y="2348880"/>
            <a:ext cx="36166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 orale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067944" y="2924944"/>
            <a:ext cx="14404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Thème</a:t>
            </a:r>
            <a:endParaRPr lang="gsw-FR" sz="2800" dirty="0"/>
          </a:p>
        </p:txBody>
      </p:sp>
      <p:pic>
        <p:nvPicPr>
          <p:cNvPr id="1026" name="Picture 2" descr="C:\Users\Nabila\Desktop\Tous les fichiers fevrier 2018\14022337_773931716083419_1775372175988703654_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1488" y="0"/>
            <a:ext cx="1522512" cy="13407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2" descr="C:\Users\Nabila\Desktop\2949771-132660078376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24744"/>
            <a:ext cx="1835696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Picture 4" descr="C:\Users\Nabila\Desktop\23114990_1368903263232990_877065137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1268760"/>
            <a:ext cx="1691680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8" name="Rectangle 17"/>
          <p:cNvSpPr/>
          <p:nvPr/>
        </p:nvSpPr>
        <p:spPr>
          <a:xfrm>
            <a:off x="899592" y="4869160"/>
            <a:ext cx="7992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2000" b="1" i="1" u="sng" baseline="30000" dirty="0" smtClean="0">
                <a:solidFill>
                  <a:srgbClr val="C614B5"/>
                </a:solidFill>
                <a:latin typeface="Times New Roman" pitchFamily="18" charset="0"/>
                <a:cs typeface="Times New Roman" pitchFamily="18" charset="0"/>
              </a:rPr>
              <a:t>1*</a:t>
            </a:r>
            <a:r>
              <a:rPr lang="nl-NL" sz="2000" b="1" i="1" u="sng" dirty="0" err="1" smtClean="0">
                <a:solidFill>
                  <a:srgbClr val="C614B5"/>
                </a:solidFill>
                <a:latin typeface="Times New Roman" pitchFamily="18" charset="0"/>
                <a:cs typeface="Times New Roman" pitchFamily="18" charset="0"/>
              </a:rPr>
              <a:t>Nabila</a:t>
            </a:r>
            <a:r>
              <a:rPr lang="nl-NL" sz="2000" b="1" i="1" u="sng" dirty="0" smtClean="0">
                <a:solidFill>
                  <a:srgbClr val="C614B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l-NL" sz="2000" b="1" i="1" u="sng" dirty="0" err="1" smtClean="0">
                <a:solidFill>
                  <a:srgbClr val="C614B5"/>
                </a:solidFill>
                <a:latin typeface="Times New Roman" pitchFamily="18" charset="0"/>
                <a:cs typeface="Times New Roman" pitchFamily="18" charset="0"/>
              </a:rPr>
              <a:t>Berrighi</a:t>
            </a:r>
            <a:r>
              <a:rPr lang="nl-NL" sz="2000" b="1" i="1" dirty="0" smtClean="0">
                <a:solidFill>
                  <a:srgbClr val="20931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nl-NL" sz="2000" b="1" i="1" baseline="30000" dirty="0" smtClean="0">
                <a:solidFill>
                  <a:srgbClr val="20931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l-NL" sz="2000" b="1" i="1" baseline="300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nl-NL" sz="2000" b="1" i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Kaddour</a:t>
            </a:r>
            <a:r>
              <a:rPr lang="nl-NL" sz="20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l-NL" sz="2000" b="1" i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Bouderoua</a:t>
            </a:r>
            <a:r>
              <a:rPr lang="nl-NL" sz="20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nl-NL" sz="2000" b="1" i="1" baseline="300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nl-NL" sz="2000" b="1" i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Gaspar</a:t>
            </a:r>
            <a:r>
              <a:rPr lang="nl-NL" sz="20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Ros, </a:t>
            </a:r>
            <a:r>
              <a:rPr lang="nl-NL" sz="2000" b="1" i="1" baseline="300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nl-NL" sz="2000" b="1" i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Gema</a:t>
            </a:r>
            <a:r>
              <a:rPr lang="nl-NL" sz="20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l-NL" sz="2000" b="1" i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Nieto</a:t>
            </a:r>
            <a:endParaRPr lang="gsw-FR" sz="2000" b="1" i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Connecteur droit 13"/>
          <p:cNvCxnSpPr/>
          <p:nvPr/>
        </p:nvCxnSpPr>
        <p:spPr>
          <a:xfrm flipH="1">
            <a:off x="755576" y="2996952"/>
            <a:ext cx="777686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Rectangle à coins arrondis 37"/>
          <p:cNvSpPr/>
          <p:nvPr/>
        </p:nvSpPr>
        <p:spPr>
          <a:xfrm>
            <a:off x="899592" y="5877272"/>
            <a:ext cx="3672408" cy="414552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gsw-FR" sz="2400" dirty="0" smtClean="0">
                <a:latin typeface="Times New Roman" pitchFamily="18" charset="0"/>
                <a:cs typeface="Times New Roman" pitchFamily="18" charset="0"/>
              </a:rPr>
              <a:t>85% </a:t>
            </a:r>
            <a:r>
              <a:rPr lang="gsw-FR" sz="2400" b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gsw-FR" sz="2400" b="1" dirty="0" smtClean="0">
                <a:latin typeface="Times New Roman"/>
                <a:cs typeface="Times New Roman"/>
              </a:rPr>
              <a:t>âturage</a:t>
            </a:r>
            <a:r>
              <a:rPr lang="gsw-FR" sz="2400" dirty="0" smtClean="0">
                <a:latin typeface="Times New Roman"/>
                <a:cs typeface="Times New Roman"/>
              </a:rPr>
              <a:t> + 15% </a:t>
            </a:r>
            <a:r>
              <a:rPr lang="gsw-FR" sz="2400" b="1" dirty="0" smtClean="0">
                <a:latin typeface="Times New Roman" pitchFamily="18" charset="0"/>
                <a:cs typeface="Times New Roman" pitchFamily="18" charset="0"/>
              </a:rPr>
              <a:t>foin</a:t>
            </a:r>
            <a:endParaRPr lang="gsw-FR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771800" y="3501008"/>
            <a:ext cx="3344249" cy="461665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  <p:txBody>
          <a:bodyPr wrap="none">
            <a:spAutoFit/>
          </a:bodyPr>
          <a:lstStyle/>
          <a:p>
            <a:r>
              <a:rPr lang="gsw-FR" sz="2400" b="1" dirty="0" smtClean="0">
                <a:latin typeface="Times New Roman" pitchFamily="18" charset="0"/>
                <a:cs typeface="Times New Roman" pitchFamily="18" charset="0"/>
              </a:rPr>
              <a:t>Hauts plateaux (</a:t>
            </a:r>
            <a:r>
              <a:rPr lang="gsw-FR" sz="2400" b="1" i="1" dirty="0" smtClean="0">
                <a:latin typeface="Times New Roman" pitchFamily="18" charset="0"/>
                <a:cs typeface="Times New Roman" pitchFamily="18" charset="0"/>
              </a:rPr>
              <a:t>Tiaret</a:t>
            </a:r>
            <a:r>
              <a:rPr lang="gsw-FR" sz="24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endParaRPr lang="gsw-FR" sz="2400" b="1" dirty="0"/>
          </a:p>
        </p:txBody>
      </p:sp>
      <p:cxnSp>
        <p:nvCxnSpPr>
          <p:cNvPr id="29" name="Connecteur droit avec flèche 28"/>
          <p:cNvCxnSpPr/>
          <p:nvPr/>
        </p:nvCxnSpPr>
        <p:spPr>
          <a:xfrm>
            <a:off x="4139952" y="299695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flipH="1">
            <a:off x="2699792" y="3933056"/>
            <a:ext cx="1368152" cy="18722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Ellipse 30"/>
          <p:cNvSpPr/>
          <p:nvPr/>
        </p:nvSpPr>
        <p:spPr>
          <a:xfrm>
            <a:off x="1403648" y="4293096"/>
            <a:ext cx="2267744" cy="36004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gsw-FR" b="1" i="1" dirty="0" smtClean="0">
                <a:latin typeface="Arial" pitchFamily="34" charset="0"/>
                <a:cs typeface="Arial" pitchFamily="34" charset="0"/>
              </a:rPr>
              <a:t>Ain Guesma</a:t>
            </a:r>
            <a:endParaRPr lang="gsw-FR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835696" y="620688"/>
            <a:ext cx="26484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gsw-FR" sz="2400" b="1" dirty="0" smtClean="0">
                <a:latin typeface="Times New Roman" pitchFamily="18" charset="0"/>
                <a:cs typeface="Times New Roman" pitchFamily="18" charset="0"/>
              </a:rPr>
              <a:t>10 agneaux Rumbi</a:t>
            </a:r>
            <a:endParaRPr lang="gsw-FR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995936" y="1988840"/>
            <a:ext cx="9444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gsw-FR" sz="2200" dirty="0" smtClean="0">
                <a:latin typeface="Times New Roman" pitchFamily="18" charset="0"/>
                <a:cs typeface="Times New Roman" pitchFamily="18" charset="0"/>
              </a:rPr>
              <a:t>7 mois</a:t>
            </a:r>
            <a:endParaRPr lang="gsw-FR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259632" y="1988840"/>
            <a:ext cx="18213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gsw-FR" sz="2200" dirty="0" smtClean="0">
                <a:latin typeface="Times New Roman" pitchFamily="18" charset="0"/>
                <a:cs typeface="Times New Roman" pitchFamily="18" charset="0"/>
              </a:rPr>
              <a:t>32.2 ± 2.38 kg</a:t>
            </a:r>
            <a:endParaRPr lang="gsw-FR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427984" y="2420888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gsw-FR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21 Mars -21 Juin 2014 </a:t>
            </a:r>
            <a:endParaRPr lang="gsw-FR" sz="20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6" name="Connecteur droit avec flèche 45"/>
          <p:cNvCxnSpPr/>
          <p:nvPr/>
        </p:nvCxnSpPr>
        <p:spPr>
          <a:xfrm flipH="1">
            <a:off x="2051720" y="1124744"/>
            <a:ext cx="110555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/>
          <p:nvPr/>
        </p:nvCxnSpPr>
        <p:spPr>
          <a:xfrm>
            <a:off x="3203848" y="1124744"/>
            <a:ext cx="129614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Nabila\Desktop\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4206" y="189043"/>
            <a:ext cx="2603096" cy="2035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  <p:pic>
        <p:nvPicPr>
          <p:cNvPr id="2052" name="Picture 4" descr="C:\Users\Nabila\Desktop\83637-elevage-de-moutons-a-la-campagne-de-zeroua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0865" y="4149080"/>
            <a:ext cx="3776916" cy="27089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Connecteur droit 13"/>
          <p:cNvCxnSpPr/>
          <p:nvPr/>
        </p:nvCxnSpPr>
        <p:spPr>
          <a:xfrm flipH="1">
            <a:off x="827584" y="2708920"/>
            <a:ext cx="777686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 à coins arrondis 39"/>
          <p:cNvSpPr/>
          <p:nvPr/>
        </p:nvSpPr>
        <p:spPr>
          <a:xfrm>
            <a:off x="0" y="4221088"/>
            <a:ext cx="3707904" cy="414552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gsw-FR" sz="2000" dirty="0" smtClean="0">
                <a:latin typeface="Times New Roman" pitchFamily="18" charset="0"/>
                <a:cs typeface="Times New Roman" pitchFamily="18" charset="0"/>
              </a:rPr>
              <a:t>70% </a:t>
            </a:r>
            <a:r>
              <a:rPr lang="gsw-FR" sz="20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gsw-FR" sz="2000" b="1" i="1" dirty="0" smtClean="0">
                <a:latin typeface="Times New Roman"/>
                <a:cs typeface="Times New Roman"/>
              </a:rPr>
              <a:t>âturage</a:t>
            </a:r>
            <a:r>
              <a:rPr lang="gsw-FR" sz="2000" dirty="0" smtClean="0">
                <a:latin typeface="Times New Roman"/>
                <a:cs typeface="Times New Roman"/>
              </a:rPr>
              <a:t> + 30% </a:t>
            </a:r>
            <a:r>
              <a:rPr lang="gsw-FR" sz="2000" b="1" i="1" dirty="0" smtClean="0">
                <a:latin typeface="Times New Roman" pitchFamily="18" charset="0"/>
                <a:cs typeface="Times New Roman" pitchFamily="18" charset="0"/>
              </a:rPr>
              <a:t>concentré</a:t>
            </a:r>
            <a:endParaRPr lang="gsw-FR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9" name="Connecteur droit avec flèche 48"/>
          <p:cNvCxnSpPr/>
          <p:nvPr/>
        </p:nvCxnSpPr>
        <p:spPr>
          <a:xfrm>
            <a:off x="7380312" y="270892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Rectangle à coins arrondis 23"/>
          <p:cNvSpPr/>
          <p:nvPr/>
        </p:nvSpPr>
        <p:spPr>
          <a:xfrm>
            <a:off x="4139952" y="4149080"/>
            <a:ext cx="5004048" cy="5040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gsw-FR" sz="2000" dirty="0" smtClean="0">
                <a:latin typeface="Times New Roman" pitchFamily="18" charset="0"/>
                <a:cs typeface="Times New Roman" pitchFamily="18" charset="0"/>
              </a:rPr>
              <a:t>10% </a:t>
            </a:r>
            <a:r>
              <a:rPr lang="gsw-FR" sz="20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gsw-FR" sz="2000" b="1" i="1" dirty="0" smtClean="0">
                <a:latin typeface="Times New Roman"/>
                <a:cs typeface="Times New Roman"/>
              </a:rPr>
              <a:t>âturage</a:t>
            </a:r>
            <a:r>
              <a:rPr lang="gsw-FR" sz="2000" dirty="0" smtClean="0">
                <a:latin typeface="Times New Roman"/>
                <a:cs typeface="Times New Roman"/>
              </a:rPr>
              <a:t> +</a:t>
            </a:r>
            <a:r>
              <a:rPr lang="gsw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gsw-FR" sz="2000" dirty="0" smtClean="0">
                <a:latin typeface="Times New Roman"/>
                <a:cs typeface="Times New Roman"/>
              </a:rPr>
              <a:t>20% </a:t>
            </a:r>
            <a:r>
              <a:rPr lang="gsw-FR" sz="2000" b="1" i="1" dirty="0" smtClean="0">
                <a:latin typeface="Times New Roman" pitchFamily="18" charset="0"/>
                <a:cs typeface="Times New Roman" pitchFamily="18" charset="0"/>
              </a:rPr>
              <a:t>foin+ </a:t>
            </a:r>
            <a:r>
              <a:rPr lang="gsw-FR" sz="2000" dirty="0" smtClean="0">
                <a:latin typeface="Times New Roman" pitchFamily="18" charset="0"/>
                <a:cs typeface="Times New Roman" pitchFamily="18" charset="0"/>
              </a:rPr>
              <a:t>70% </a:t>
            </a:r>
            <a:r>
              <a:rPr lang="gsw-FR" sz="2000" b="1" dirty="0" smtClean="0">
                <a:latin typeface="Times New Roman" pitchFamily="18" charset="0"/>
                <a:cs typeface="Times New Roman" pitchFamily="18" charset="0"/>
              </a:rPr>
              <a:t>concentré</a:t>
            </a:r>
            <a:endParaRPr lang="gsw-FR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Connecteur droit avec flèche 26"/>
          <p:cNvCxnSpPr/>
          <p:nvPr/>
        </p:nvCxnSpPr>
        <p:spPr>
          <a:xfrm>
            <a:off x="1403648" y="3861048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>
            <a:stCxn id="45" idx="2"/>
          </p:cNvCxnSpPr>
          <p:nvPr/>
        </p:nvCxnSpPr>
        <p:spPr>
          <a:xfrm flipH="1">
            <a:off x="7164288" y="3798332"/>
            <a:ext cx="69178" cy="2787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1547664" y="270892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5868144" y="3068960"/>
            <a:ext cx="2983714" cy="461665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gsw-FR" sz="2400" b="1" dirty="0" smtClean="0">
                <a:latin typeface="Times New Roman" pitchFamily="18" charset="0"/>
                <a:cs typeface="Times New Roman" pitchFamily="18" charset="0"/>
              </a:rPr>
              <a:t>Sahara </a:t>
            </a:r>
            <a:r>
              <a:rPr lang="gsw-FR" sz="2400" b="1" i="1" dirty="0" smtClean="0">
                <a:latin typeface="Times New Roman" pitchFamily="18" charset="0"/>
                <a:cs typeface="Times New Roman" pitchFamily="18" charset="0"/>
              </a:rPr>
              <a:t>(Gharda</a:t>
            </a:r>
            <a:r>
              <a:rPr lang="gsw-FR" sz="2400" b="1" i="1" dirty="0" smtClean="0">
                <a:latin typeface="Times New Roman"/>
                <a:cs typeface="Times New Roman"/>
              </a:rPr>
              <a:t>ïa</a:t>
            </a:r>
            <a:r>
              <a:rPr lang="gsw-FR" sz="2400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endParaRPr lang="gsw-FR" sz="2400" b="1" dirty="0"/>
          </a:p>
        </p:txBody>
      </p:sp>
      <p:sp>
        <p:nvSpPr>
          <p:cNvPr id="44" name="Rectangle 43"/>
          <p:cNvSpPr/>
          <p:nvPr/>
        </p:nvSpPr>
        <p:spPr>
          <a:xfrm>
            <a:off x="467544" y="3068960"/>
            <a:ext cx="2592288" cy="461665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gsw-FR" sz="2400" b="1" dirty="0" smtClean="0">
                <a:latin typeface="Times New Roman" pitchFamily="18" charset="0"/>
                <a:cs typeface="Times New Roman" pitchFamily="18" charset="0"/>
              </a:rPr>
              <a:t>Steppe </a:t>
            </a:r>
            <a:r>
              <a:rPr lang="gsw-FR" sz="2400" b="1" i="1" dirty="0" smtClean="0">
                <a:latin typeface="Times New Roman" pitchFamily="18" charset="0"/>
                <a:cs typeface="Times New Roman" pitchFamily="18" charset="0"/>
              </a:rPr>
              <a:t>(Djelfa) </a:t>
            </a:r>
            <a:endParaRPr lang="gsw-FR" sz="2400" b="1" dirty="0"/>
          </a:p>
        </p:txBody>
      </p:sp>
      <p:sp>
        <p:nvSpPr>
          <p:cNvPr id="35" name="Rectangle 34"/>
          <p:cNvSpPr/>
          <p:nvPr/>
        </p:nvSpPr>
        <p:spPr>
          <a:xfrm>
            <a:off x="1835696" y="692696"/>
            <a:ext cx="264848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gsw-FR" sz="2200" b="1" dirty="0" smtClean="0">
                <a:latin typeface="Times New Roman" pitchFamily="18" charset="0"/>
                <a:cs typeface="Times New Roman" pitchFamily="18" charset="0"/>
              </a:rPr>
              <a:t>10 agneaux Rumbi</a:t>
            </a:r>
            <a:endParaRPr lang="gsw-FR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995936" y="1772816"/>
            <a:ext cx="9444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gsw-FR" sz="2200" dirty="0" smtClean="0">
                <a:latin typeface="Times New Roman" pitchFamily="18" charset="0"/>
                <a:cs typeface="Times New Roman" pitchFamily="18" charset="0"/>
              </a:rPr>
              <a:t>7 mois</a:t>
            </a:r>
            <a:endParaRPr lang="gsw-FR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115616" y="1772816"/>
            <a:ext cx="18213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gsw-FR" sz="2200" dirty="0" smtClean="0">
                <a:latin typeface="Times New Roman" pitchFamily="18" charset="0"/>
                <a:cs typeface="Times New Roman" pitchFamily="18" charset="0"/>
              </a:rPr>
              <a:t>32.2 ± 2.38 kg</a:t>
            </a:r>
            <a:endParaRPr lang="gsw-FR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292080" y="2204864"/>
            <a:ext cx="30243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gsw-FR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21 Mars -21 Juin 2015</a:t>
            </a:r>
            <a:endParaRPr lang="gsw-FR" sz="20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6" name="Connecteur droit avec flèche 45"/>
          <p:cNvCxnSpPr>
            <a:stCxn id="35" idx="2"/>
          </p:cNvCxnSpPr>
          <p:nvPr/>
        </p:nvCxnSpPr>
        <p:spPr>
          <a:xfrm flipH="1">
            <a:off x="1979712" y="1123583"/>
            <a:ext cx="1180225" cy="6492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>
            <a:stCxn id="35" idx="2"/>
          </p:cNvCxnSpPr>
          <p:nvPr/>
        </p:nvCxnSpPr>
        <p:spPr>
          <a:xfrm>
            <a:off x="3159937" y="1123583"/>
            <a:ext cx="1124031" cy="6492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Nabila\Desktop\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24725">
            <a:off x="5831632" y="0"/>
            <a:ext cx="3312368" cy="17728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5" name="Rectangle 44"/>
          <p:cNvSpPr/>
          <p:nvPr/>
        </p:nvSpPr>
        <p:spPr>
          <a:xfrm>
            <a:off x="6660232" y="3429000"/>
            <a:ext cx="1146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gsw-FR" b="1" i="1" dirty="0" smtClean="0">
                <a:latin typeface="Arial" pitchFamily="34" charset="0"/>
                <a:cs typeface="Arial" pitchFamily="34" charset="0"/>
              </a:rPr>
              <a:t>El-Atteuf</a:t>
            </a:r>
            <a:endParaRPr lang="gsw-F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39552" y="3501008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latin typeface="Arial" pitchFamily="34" charset="0"/>
                <a:cs typeface="Arial" pitchFamily="34" charset="0"/>
              </a:rPr>
              <a:t>Station </a:t>
            </a:r>
            <a:r>
              <a:rPr lang="fr-FR" b="1" i="1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fr-FR" b="1" i="1" dirty="0" err="1" smtClean="0">
                <a:latin typeface="Arial" pitchFamily="34" charset="0"/>
                <a:cs typeface="Arial" pitchFamily="34" charset="0"/>
              </a:rPr>
              <a:t>Mesrane</a:t>
            </a:r>
            <a:endParaRPr lang="gsw-FR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 descr="C:\Users\Nabila\Desktop\23114646_287331121779934_1604228517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653136"/>
            <a:ext cx="4248472" cy="22048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3" descr="C:\Users\Nabila\Desktop\23193039_287331098446603_1397473334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53136"/>
            <a:ext cx="4176464" cy="23896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1600" y="836712"/>
            <a:ext cx="5616624" cy="432048"/>
          </a:xfrm>
        </p:spPr>
        <p:txBody>
          <a:bodyPr>
            <a:noAutofit/>
          </a:bodyPr>
          <a:lstStyle/>
          <a:p>
            <a:r>
              <a:rPr lang="gsw-FR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Principales plantes fourragéres</a:t>
            </a:r>
            <a:endParaRPr lang="gsw-FR" sz="2600" b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</p:nvPr>
        </p:nvGraphicFramePr>
        <p:xfrm>
          <a:off x="179512" y="1628800"/>
          <a:ext cx="8712968" cy="32004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4464496"/>
                <a:gridCol w="4248472"/>
              </a:tblGrid>
              <a:tr h="374442">
                <a:tc>
                  <a:txBody>
                    <a:bodyPr/>
                    <a:lstStyle/>
                    <a:p>
                      <a:pPr algn="ctr"/>
                      <a:r>
                        <a:rPr lang="gsw-FR" sz="2000" i="0" dirty="0" smtClean="0">
                          <a:latin typeface="Times New Roman" pitchFamily="18" charset="0"/>
                          <a:cs typeface="Times New Roman" pitchFamily="18" charset="0"/>
                        </a:rPr>
                        <a:t>Hauts</a:t>
                      </a:r>
                      <a:r>
                        <a:rPr lang="gsw-FR" sz="200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plateaux </a:t>
                      </a:r>
                      <a:r>
                        <a:rPr lang="gsw-FR" sz="20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(Tiaret) </a:t>
                      </a:r>
                      <a:endParaRPr lang="gsw-FR" sz="2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2000" i="0" dirty="0" smtClean="0">
                          <a:latin typeface="Times New Roman" pitchFamily="18" charset="0"/>
                          <a:cs typeface="Times New Roman" pitchFamily="18" charset="0"/>
                        </a:rPr>
                        <a:t>Steppe</a:t>
                      </a:r>
                      <a:r>
                        <a:rPr lang="gsw-FR" sz="2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(Djelfa)</a:t>
                      </a:r>
                      <a:endParaRPr lang="gsw-FR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24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200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Ray-grass                    </a:t>
                      </a:r>
                      <a:r>
                        <a:rPr lang="gsw-FR" sz="20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Lolium</a:t>
                      </a:r>
                      <a:r>
                        <a:rPr lang="gsw-FR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gsw-FR" sz="20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perenne L</a:t>
                      </a:r>
                    </a:p>
                    <a:p>
                      <a:endParaRPr lang="gsw-FR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Atriplex                   </a:t>
                      </a:r>
                      <a:r>
                        <a:rPr lang="en-US" sz="2000" i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Atriplex</a:t>
                      </a:r>
                      <a:r>
                        <a:rPr lang="en-US" sz="20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000" i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halimus</a:t>
                      </a:r>
                      <a:endParaRPr lang="gsw-FR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2474">
                <a:tc>
                  <a:txBody>
                    <a:bodyPr/>
                    <a:lstStyle/>
                    <a:p>
                      <a:pPr>
                        <a:tabLst>
                          <a:tab pos="1168400" algn="l"/>
                        </a:tabLst>
                      </a:pPr>
                      <a:r>
                        <a:rPr lang="gsw-FR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Fruits</a:t>
                      </a:r>
                      <a:r>
                        <a:rPr lang="gsw-FR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Kava                 </a:t>
                      </a:r>
                      <a:r>
                        <a:rPr lang="gsw-FR" sz="20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Pometia pinnata</a:t>
                      </a:r>
                      <a:endParaRPr lang="gsw-FR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Alfa               </a:t>
                      </a:r>
                      <a:r>
                        <a:rPr lang="gsw-FR" sz="20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Stippa  tenacissima</a:t>
                      </a:r>
                      <a:endParaRPr lang="en-US" sz="2000" i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gsw-FR" sz="2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2474">
                <a:tc>
                  <a:txBody>
                    <a:bodyPr/>
                    <a:lstStyle/>
                    <a:p>
                      <a:r>
                        <a:rPr lang="gsw-FR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La</a:t>
                      </a:r>
                      <a:r>
                        <a:rPr lang="gsw-FR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roquette</a:t>
                      </a:r>
                      <a:r>
                        <a:rPr lang="gsw-FR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</a:t>
                      </a:r>
                      <a:r>
                        <a:rPr lang="la-Latn" sz="20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Eruca sativa</a:t>
                      </a:r>
                      <a:endParaRPr lang="gsw-FR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sz="200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Sparthe </a:t>
                      </a:r>
                      <a:r>
                        <a:rPr lang="gsw-FR" sz="20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Lygeum spartum</a:t>
                      </a:r>
                      <a:endParaRPr lang="gsw-FR" sz="20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gsw-FR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endParaRPr lang="gsw-FR" sz="2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2474">
                <a:tc>
                  <a:txBody>
                    <a:bodyPr/>
                    <a:lstStyle/>
                    <a:p>
                      <a:r>
                        <a:rPr lang="gsw-FR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Laser blanc             </a:t>
                      </a:r>
                      <a:r>
                        <a:rPr lang="gsw-FR" sz="20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Laserpitium latifolium</a:t>
                      </a:r>
                    </a:p>
                    <a:p>
                      <a:endParaRPr lang="gsw-FR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i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Armoise</a:t>
                      </a:r>
                      <a:r>
                        <a:rPr lang="en-US" sz="20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</a:t>
                      </a:r>
                      <a:r>
                        <a:rPr lang="fr-FR" sz="2000" i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Artemisia</a:t>
                      </a:r>
                      <a:r>
                        <a:rPr lang="fr-FR" sz="20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herba-alba</a:t>
                      </a:r>
                      <a:r>
                        <a:rPr lang="en-US" sz="20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</a:t>
                      </a:r>
                    </a:p>
                    <a:p>
                      <a:r>
                        <a:rPr lang="en-US" sz="20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endParaRPr lang="gsw-FR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A775-7705-4908-9CEC-7A82FA32E045}" type="slidenum">
              <a:rPr lang="fr-FR" smtClean="0"/>
              <a:pPr/>
              <a:t>12</a:t>
            </a:fld>
            <a:endParaRPr lang="fr-FR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1619672" y="4293096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1475656" y="2204864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1619672" y="3645024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>
            <a:off x="1691680" y="2924944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>
            <a:off x="5868144" y="4293096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Connecteur droit avec flèche 58"/>
          <p:cNvCxnSpPr/>
          <p:nvPr/>
        </p:nvCxnSpPr>
        <p:spPr>
          <a:xfrm>
            <a:off x="5724128" y="3573016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Connecteur droit avec flèche 60"/>
          <p:cNvCxnSpPr/>
          <p:nvPr/>
        </p:nvCxnSpPr>
        <p:spPr>
          <a:xfrm>
            <a:off x="5436096" y="2924944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Connecteur droit avec flèche 74"/>
          <p:cNvCxnSpPr/>
          <p:nvPr/>
        </p:nvCxnSpPr>
        <p:spPr>
          <a:xfrm>
            <a:off x="5868144" y="2204864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67544" y="5805264"/>
            <a:ext cx="53285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gsw-FR" sz="2000" dirty="0" smtClean="0">
                <a:latin typeface="Times New Roman" pitchFamily="18" charset="0"/>
                <a:cs typeface="Times New Roman" pitchFamily="18" charset="0"/>
              </a:rPr>
              <a:t>Plantes éphémères                 </a:t>
            </a:r>
            <a:r>
              <a:rPr lang="gsw-FR" sz="2000" i="1" dirty="0" smtClean="0">
                <a:latin typeface="Times New Roman" pitchFamily="18" charset="0"/>
                <a:cs typeface="Times New Roman" pitchFamily="18" charset="0"/>
              </a:rPr>
              <a:t>acheb</a:t>
            </a:r>
          </a:p>
          <a:p>
            <a:r>
              <a:rPr lang="gsw-FR" sz="2000" dirty="0" smtClean="0">
                <a:latin typeface="Times New Roman" pitchFamily="18" charset="0"/>
                <a:cs typeface="Times New Roman" pitchFamily="18" charset="0"/>
              </a:rPr>
              <a:t>le Drinn                                  </a:t>
            </a:r>
            <a:r>
              <a:rPr lang="gsw-FR" sz="2000" i="1" dirty="0" smtClean="0">
                <a:latin typeface="Times New Roman" pitchFamily="18" charset="0"/>
                <a:cs typeface="Times New Roman" pitchFamily="18" charset="0"/>
              </a:rPr>
              <a:t>Stipagrostis pungens</a:t>
            </a:r>
            <a:r>
              <a:rPr lang="gsw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gsw-FR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2627784" y="6021288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>
            <a:off x="1547664" y="6381328"/>
            <a:ext cx="1800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" name="Image 1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7102" y="5273824"/>
            <a:ext cx="3186898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" name="Rectangle 18"/>
          <p:cNvSpPr/>
          <p:nvPr/>
        </p:nvSpPr>
        <p:spPr>
          <a:xfrm>
            <a:off x="971600" y="5301208"/>
            <a:ext cx="21996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gsw-FR" sz="2000" b="1" dirty="0" smtClean="0">
                <a:latin typeface="Times New Roman" pitchFamily="18" charset="0"/>
                <a:cs typeface="Times New Roman" pitchFamily="18" charset="0"/>
              </a:rPr>
              <a:t>Sahara </a:t>
            </a:r>
            <a:r>
              <a:rPr lang="gsw-FR" sz="2000" b="1" i="1" dirty="0" smtClean="0">
                <a:latin typeface="Times New Roman" pitchFamily="18" charset="0"/>
                <a:cs typeface="Times New Roman" pitchFamily="18" charset="0"/>
              </a:rPr>
              <a:t>(Gharda</a:t>
            </a:r>
            <a:r>
              <a:rPr lang="gsw-FR" sz="2000" b="1" i="1" dirty="0" smtClean="0">
                <a:latin typeface="Times New Roman"/>
                <a:cs typeface="Times New Roman"/>
              </a:rPr>
              <a:t>ï</a:t>
            </a:r>
            <a:r>
              <a:rPr lang="gsw-FR" sz="2000" b="1" i="1" dirty="0" smtClean="0">
                <a:latin typeface="Times New Roman" pitchFamily="18" charset="0"/>
                <a:cs typeface="Times New Roman" pitchFamily="18" charset="0"/>
              </a:rPr>
              <a:t>a)</a:t>
            </a:r>
            <a:endParaRPr lang="gsw-FR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Hexagone 20"/>
          <p:cNvSpPr/>
          <p:nvPr/>
        </p:nvSpPr>
        <p:spPr>
          <a:xfrm>
            <a:off x="1547664" y="188640"/>
            <a:ext cx="2736304" cy="387424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gsw-FR" sz="1900" b="1" dirty="0" smtClean="0">
                <a:latin typeface="Times New Roman" pitchFamily="18" charset="0"/>
                <a:cs typeface="Times New Roman" pitchFamily="18" charset="0"/>
              </a:rPr>
              <a:t>Matériel et </a:t>
            </a:r>
            <a:r>
              <a:rPr lang="gsw-FR" b="1" dirty="0" smtClean="0">
                <a:latin typeface="Times New Roman" pitchFamily="18" charset="0"/>
                <a:cs typeface="Times New Roman" pitchFamily="18" charset="0"/>
              </a:rPr>
              <a:t>méthode</a:t>
            </a:r>
            <a:endParaRPr lang="gsw-FR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Hexagone 22"/>
          <p:cNvSpPr/>
          <p:nvPr/>
        </p:nvSpPr>
        <p:spPr>
          <a:xfrm>
            <a:off x="4499992" y="188640"/>
            <a:ext cx="4392488" cy="387424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gsw-FR" b="1" i="1" dirty="0" smtClean="0">
                <a:latin typeface="Times New Roman" pitchFamily="18" charset="0"/>
                <a:cs typeface="Times New Roman" pitchFamily="18" charset="0"/>
              </a:rPr>
              <a:t>Zone d’étude, Régimes et Animaux </a:t>
            </a:r>
            <a:endParaRPr lang="gsw-F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11760" y="2780928"/>
            <a:ext cx="4621778" cy="936104"/>
          </a:xfrm>
          <a:prstGeom prst="rect">
            <a:avLst/>
          </a:prstGeom>
        </p:spPr>
        <p:txBody>
          <a:bodyPr wrap="none">
            <a:prstTxWarp prst="textChevron">
              <a:avLst/>
            </a:prstTxWarp>
            <a:spAutoFit/>
          </a:bodyPr>
          <a:lstStyle/>
          <a:p>
            <a:r>
              <a:rPr lang="fr-FR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Paramètres  zootechniques</a:t>
            </a:r>
            <a:endParaRPr lang="gsw-FR" sz="3200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Nabila\Desktop\nabila\Fourrages photos\310820142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9120"/>
            <a:ext cx="2232248" cy="19168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Nabila\Desktop\echantillons_sang_i3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005064"/>
            <a:ext cx="2267744" cy="18946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Nabila\Desktop\eda_glaciere_plastique_32l_19710_rou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692696"/>
            <a:ext cx="2051720" cy="2067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Nabila\Desktop\de04229_2100-1nhuicm.9rmhzadcx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0"/>
            <a:ext cx="2592288" cy="19694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 7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5057800"/>
            <a:ext cx="2592288" cy="18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Users\Nabila\Desktop\mtErqLRXQhBsgTelDtWAtTl72eJkfbmt4t8yenImKBVvK0kTmF0xjctABnaLJIm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908720"/>
            <a:ext cx="2158802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Nabila\Desktop\nour\IMG_03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624228" y="4185084"/>
            <a:ext cx="2376264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2" descr="C:\Users\Nabila\Desktop\nour\IMG_046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196752"/>
            <a:ext cx="3240360" cy="25922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Picture 4" descr="C:\Users\Nabila\Desktop\nour\IMG_04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71500" y="1376772"/>
            <a:ext cx="2808312" cy="24482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Picture 5" descr="C:\Users\Nabila\Desktop\nour\IMG_036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4149080"/>
            <a:ext cx="2880320" cy="23833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6" descr="C:\Users\Nabila\Desktop\nour\IMG_036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359531" y="4041069"/>
            <a:ext cx="2376265" cy="27363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2" descr="C:\Users\Nabila\Desktop\nour\IMG_036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6336195" y="1376772"/>
            <a:ext cx="2736302" cy="23762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5" name="Rectangle 14"/>
          <p:cNvSpPr/>
          <p:nvPr/>
        </p:nvSpPr>
        <p:spPr>
          <a:xfrm>
            <a:off x="2242743" y="404664"/>
            <a:ext cx="47973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Prélèvement du régime alimentaire</a:t>
            </a:r>
            <a:endParaRPr lang="gsw-FR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15616" y="260648"/>
            <a:ext cx="3240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Prélèvement sérum</a:t>
            </a:r>
            <a:endParaRPr lang="gsw-FR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67944" y="1196752"/>
            <a:ext cx="118654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gsw-FR" sz="2200" b="1" dirty="0" smtClean="0">
                <a:latin typeface="Times New Roman" pitchFamily="18" charset="0"/>
                <a:cs typeface="Times New Roman" pitchFamily="18" charset="0"/>
              </a:rPr>
              <a:t>Le sang </a:t>
            </a:r>
            <a:endParaRPr lang="gsw-FR" sz="2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Connecteur droit 11"/>
          <p:cNvCxnSpPr/>
          <p:nvPr/>
        </p:nvCxnSpPr>
        <p:spPr>
          <a:xfrm>
            <a:off x="539552" y="1772816"/>
            <a:ext cx="828092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1331640" y="1844824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7524328" y="1844824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4355976" y="1844824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79512" y="2348880"/>
            <a:ext cx="92170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gsw-FR" sz="2000" dirty="0" smtClean="0">
                <a:latin typeface="Times New Roman" pitchFamily="18" charset="0"/>
                <a:cs typeface="Times New Roman" pitchFamily="18" charset="0"/>
              </a:rPr>
              <a:t>début du mois Mars                   mie mois Avril                         fin mois Mai 2014-2015</a:t>
            </a:r>
            <a:endParaRPr lang="gsw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580112" y="3068960"/>
            <a:ext cx="10759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gsw-FR" sz="2000" b="1" dirty="0" smtClean="0">
                <a:latin typeface="Times New Roman" pitchFamily="18" charset="0"/>
                <a:cs typeface="Times New Roman" pitchFamily="18" charset="0"/>
              </a:rPr>
              <a:t>10 μl/ml</a:t>
            </a:r>
            <a:endParaRPr lang="gsw-FR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707904" y="400506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gsw-FR" sz="2000" dirty="0" smtClean="0">
                <a:latin typeface="Times New Roman" pitchFamily="18" charset="0"/>
                <a:cs typeface="Times New Roman" pitchFamily="18" charset="0"/>
              </a:rPr>
              <a:t>(Centrifugation (3500 tours, 15 min) </a:t>
            </a:r>
            <a:endParaRPr lang="gsw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716016" y="4797152"/>
            <a:ext cx="9220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gsw-FR" sz="2200" dirty="0" smtClean="0">
                <a:latin typeface="Times New Roman" pitchFamily="18" charset="0"/>
                <a:cs typeface="Times New Roman" pitchFamily="18" charset="0"/>
              </a:rPr>
              <a:t>Sérum</a:t>
            </a:r>
            <a:endParaRPr lang="gsw-FR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508104" y="4797152"/>
            <a:ext cx="11208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gsw-FR" sz="2200" dirty="0" smtClean="0">
                <a:latin typeface="Times New Roman" pitchFamily="18" charset="0"/>
                <a:cs typeface="Times New Roman" pitchFamily="18" charset="0"/>
              </a:rPr>
              <a:t>(-20°C) </a:t>
            </a:r>
            <a:endParaRPr lang="gsw-FR" sz="2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Connecteur droit avec flèche 25"/>
          <p:cNvCxnSpPr/>
          <p:nvPr/>
        </p:nvCxnSpPr>
        <p:spPr>
          <a:xfrm flipH="1">
            <a:off x="6084168" y="3573016"/>
            <a:ext cx="62638" cy="4227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 flipH="1">
            <a:off x="5940152" y="4365104"/>
            <a:ext cx="62638" cy="4227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6" name="Picture 2" descr="C:\Users\Nabila\Desktop\alg-blood-test-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068960"/>
            <a:ext cx="2160240" cy="2016224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</p:pic>
      <p:graphicFrame>
        <p:nvGraphicFramePr>
          <p:cNvPr id="20" name="Diagramme 19"/>
          <p:cNvGraphicFramePr/>
          <p:nvPr/>
        </p:nvGraphicFramePr>
        <p:xfrm>
          <a:off x="899592" y="5373216"/>
          <a:ext cx="7776864" cy="735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15616" y="980728"/>
            <a:ext cx="777686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gsw-FR" sz="2000" dirty="0" smtClean="0">
                <a:latin typeface="Times New Roman" pitchFamily="18" charset="0"/>
                <a:cs typeface="Times New Roman" pitchFamily="18" charset="0"/>
              </a:rPr>
              <a:t>La pesée les poids vifs des agneaux était mesurée chaque mois de la saison de printemps 2014-2015, durant toute la phase expérimentale sur chaque animal. </a:t>
            </a:r>
          </a:p>
          <a:p>
            <a:pPr indent="457200" algn="just">
              <a:lnSpc>
                <a:spcPct val="150000"/>
              </a:lnSpc>
            </a:pPr>
            <a:r>
              <a:rPr lang="gsw-FR" sz="2000" dirty="0" smtClean="0">
                <a:latin typeface="Times New Roman" pitchFamily="18" charset="0"/>
                <a:cs typeface="Times New Roman" pitchFamily="18" charset="0"/>
              </a:rPr>
              <a:t>Ce contrôle de croissance des animaux a permis de calculer le gain moyen (GM) des trois phases: début et fin du mois de la saison. </a:t>
            </a:r>
            <a:endParaRPr lang="gsw-FR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Imag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356992"/>
            <a:ext cx="2592288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148064" y="5085184"/>
            <a:ext cx="3168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9538" algn="l"/>
              </a:tabLst>
            </a:pP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Photo</a:t>
            </a: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3: Balance à aiguille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87624" y="404664"/>
            <a:ext cx="29274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gsw-FR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Suivi de la croissance</a:t>
            </a:r>
            <a:endParaRPr lang="gsw-FR" sz="24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</p:nvPr>
        </p:nvGraphicFramePr>
        <p:xfrm>
          <a:off x="539552" y="1844824"/>
          <a:ext cx="8445625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A775-7705-4908-9CEC-7A82FA32E045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6084168" y="2780928"/>
            <a:ext cx="2736304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fr-FR" sz="1600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fr-FR" sz="1600" b="1" dirty="0" smtClean="0">
                <a:latin typeface="Arial" pitchFamily="34" charset="0"/>
                <a:cs typeface="Arial" pitchFamily="34" charset="0"/>
              </a:rPr>
              <a:t>49,87 ± 3,67 kg </a:t>
            </a:r>
            <a:r>
              <a:rPr lang="fr-FR" sz="1600" b="1" i="1" dirty="0" smtClean="0">
                <a:latin typeface="Arial" pitchFamily="34" charset="0"/>
                <a:cs typeface="Arial" pitchFamily="34" charset="0"/>
              </a:rPr>
              <a:t>(Ghardaïa)</a:t>
            </a:r>
            <a:endParaRPr lang="gsw-FR" sz="16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gsw-FR" dirty="0"/>
          </a:p>
        </p:txBody>
      </p:sp>
      <p:sp>
        <p:nvSpPr>
          <p:cNvPr id="10" name="Rectangle 9"/>
          <p:cNvSpPr/>
          <p:nvPr/>
        </p:nvSpPr>
        <p:spPr>
          <a:xfrm>
            <a:off x="1763688" y="404664"/>
            <a:ext cx="55446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Mesures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à </a:t>
            </a:r>
            <a:r>
              <a:rPr lang="en-US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l'abattage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gsw-FR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gsw-FR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gsw-FR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gsw-FR" sz="2400" b="1" i="1" dirty="0" smtClean="0">
                <a:latin typeface="Times New Roman" pitchFamily="18" charset="0"/>
                <a:cs typeface="Times New Roman" pitchFamily="18" charset="0"/>
              </a:rPr>
            </a:br>
            <a:endParaRPr lang="gsw-FR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1475656" y="2132856"/>
          <a:ext cx="6768752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angle 11"/>
          <p:cNvSpPr/>
          <p:nvPr/>
        </p:nvSpPr>
        <p:spPr>
          <a:xfrm>
            <a:off x="1331640" y="1340768"/>
            <a:ext cx="3096344" cy="430887"/>
          </a:xfrm>
          <a:prstGeom prst="rect">
            <a:avLst/>
          </a:prstGeom>
          <a:scene3d>
            <a:camera prst="perspectiveAbove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fr-FR" sz="2200" b="1" dirty="0" smtClean="0">
                <a:latin typeface="Times New Roman" pitchFamily="18" charset="0"/>
                <a:cs typeface="Times New Roman" pitchFamily="18" charset="0"/>
              </a:rPr>
              <a:t>a) Régime alimentaire</a:t>
            </a:r>
            <a:endParaRPr lang="gsw-FR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31840" y="332656"/>
            <a:ext cx="3146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Analyses biochimiques</a:t>
            </a:r>
            <a:endParaRPr lang="gsw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692696"/>
            <a:ext cx="8686800" cy="573325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b) Viande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Quelques analyses ont été réalisées au "</a:t>
            </a:r>
            <a:r>
              <a:rPr lang="fr-FR" sz="2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Department</a:t>
            </a:r>
            <a:r>
              <a:rPr lang="fr-FR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fr-FR" sz="2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Human</a:t>
            </a:r>
            <a:r>
              <a:rPr lang="fr-FR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Nutrition and Food Science (E098-02) of </a:t>
            </a:r>
            <a:r>
              <a:rPr lang="fr-FR" sz="21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Murcia-Spain</a:t>
            </a:r>
            <a:r>
              <a:rPr lang="fr-FR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University</a:t>
            </a:r>
            <a:r>
              <a:rPr lang="fr-FR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 et le laboratoire de technologie alimentaire et nutrition de </a:t>
            </a:r>
            <a:r>
              <a:rPr lang="fr-FR" sz="21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Mostaganem.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v"/>
            </a:pPr>
            <a:endParaRPr lang="gsw-FR" sz="1400" dirty="0" smtClean="0">
              <a:solidFill>
                <a:srgbClr val="1E09BB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gsw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A775-7705-4908-9CEC-7A82FA32E045}" type="slidenum">
              <a:rPr lang="fr-FR" smtClean="0"/>
              <a:pPr/>
              <a:t>19</a:t>
            </a:fld>
            <a:endParaRPr lang="fr-FR"/>
          </a:p>
        </p:txBody>
      </p:sp>
      <p:graphicFrame>
        <p:nvGraphicFramePr>
          <p:cNvPr id="10" name="Espace réservé du contenu 5"/>
          <p:cNvGraphicFramePr>
            <a:graphicFrameLocks/>
          </p:cNvGraphicFramePr>
          <p:nvPr/>
        </p:nvGraphicFramePr>
        <p:xfrm>
          <a:off x="539552" y="5301208"/>
          <a:ext cx="806489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4" name="Picture 2" descr="C:\Users\Nabila\Desktop\20150925_17183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3501008"/>
            <a:ext cx="3744416" cy="1641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Nabila\Desktop\nabila\Fourrages photos\20150922_09331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27984" y="3501008"/>
            <a:ext cx="4248472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ectangle 12"/>
          <p:cNvSpPr/>
          <p:nvPr/>
        </p:nvSpPr>
        <p:spPr>
          <a:xfrm>
            <a:off x="3122196" y="188640"/>
            <a:ext cx="3146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Analyses biochimiques</a:t>
            </a:r>
            <a:endParaRPr lang="gsw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31840" y="836712"/>
            <a:ext cx="336342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gsw-FR" sz="2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Plan de la présentation</a:t>
            </a:r>
            <a:endParaRPr lang="gsw-FR" sz="2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59632" y="1628800"/>
            <a:ext cx="727280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gsw-FR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gsw-FR" sz="2400" b="1" i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endParaRPr lang="gsw-FR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gsw-FR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gsw-FR" sz="2400" b="1" i="1" dirty="0" smtClean="0">
                <a:latin typeface="Times New Roman" pitchFamily="18" charset="0"/>
                <a:cs typeface="Times New Roman" pitchFamily="18" charset="0"/>
              </a:rPr>
              <a:t>Objectifs</a:t>
            </a:r>
          </a:p>
          <a:p>
            <a:endParaRPr lang="gsw-FR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gsw-FR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gsw-FR" sz="2400" b="1" i="1" dirty="0" smtClean="0">
                <a:latin typeface="Times New Roman" pitchFamily="18" charset="0"/>
                <a:cs typeface="Times New Roman" pitchFamily="18" charset="0"/>
              </a:rPr>
              <a:t>Méthodologie</a:t>
            </a:r>
          </a:p>
          <a:p>
            <a:endParaRPr lang="gsw-FR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gsw-FR" sz="26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gsw-FR" sz="2400" b="1" i="1" dirty="0" smtClean="0">
                <a:latin typeface="Times New Roman" pitchFamily="18" charset="0"/>
                <a:cs typeface="Times New Roman" pitchFamily="18" charset="0"/>
              </a:rPr>
              <a:t>Résultats</a:t>
            </a:r>
          </a:p>
          <a:p>
            <a:pPr>
              <a:buFont typeface="Wingdings" pitchFamily="2" charset="2"/>
              <a:buChar char="v"/>
            </a:pPr>
            <a:endParaRPr lang="gsw-FR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gsw-FR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gsw-FR" sz="2400" b="1" i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endParaRPr lang="gsw-FR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gsw-FR" sz="24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gsw-FR" sz="2400" b="1" i="1" dirty="0" smtClean="0">
                <a:latin typeface="Times New Roman" pitchFamily="18" charset="0"/>
                <a:cs typeface="Times New Roman" pitchFamily="18" charset="0"/>
              </a:rPr>
              <a:t>Persepctives pour la recherche</a:t>
            </a:r>
            <a:endParaRPr lang="gsw-FR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Nabila\Desktop\graduation-cap-certifica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43800" y="4797152"/>
            <a:ext cx="1548680" cy="18223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1" descr="D:\Pictures\fanio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60648"/>
            <a:ext cx="1224136" cy="576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1" descr="D:\Pictures\fanio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19864" y="260648"/>
            <a:ext cx="1224136" cy="576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bila\Desktop\20150925_17162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09120"/>
            <a:ext cx="3672408" cy="23488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A775-7705-4908-9CEC-7A82FA32E045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1027" name="Picture 3" descr="C:\Users\Nabila\Desktop\Belgique\Murcia Nabila\250920154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9744" y="4437112"/>
            <a:ext cx="2304256" cy="24208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8" name="Picture 4" descr="C:\Users\Nabila\Desktop\Belgique\Murcia Nabila\250920154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1772816"/>
            <a:ext cx="2520280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0" name="Picture 6" descr="C:\Users\Nabila\Desktop\Belgique\Murcia Nabila\2509201542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3928" y="4509120"/>
            <a:ext cx="2448272" cy="23488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0" name="Flèche droite 9"/>
          <p:cNvSpPr/>
          <p:nvPr/>
        </p:nvSpPr>
        <p:spPr>
          <a:xfrm>
            <a:off x="2483768" y="2852936"/>
            <a:ext cx="504056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sw-FR" dirty="0">
              <a:solidFill>
                <a:srgbClr val="FFFF00"/>
              </a:solidFill>
            </a:endParaRPr>
          </a:p>
        </p:txBody>
      </p:sp>
      <p:sp>
        <p:nvSpPr>
          <p:cNvPr id="15" name="Flèche droite 14"/>
          <p:cNvSpPr/>
          <p:nvPr/>
        </p:nvSpPr>
        <p:spPr>
          <a:xfrm>
            <a:off x="5652120" y="2852936"/>
            <a:ext cx="504056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sw-FR" dirty="0">
              <a:solidFill>
                <a:srgbClr val="FFFF00"/>
              </a:solidFill>
            </a:endParaRPr>
          </a:p>
        </p:txBody>
      </p:sp>
      <p:sp>
        <p:nvSpPr>
          <p:cNvPr id="16" name="Flèche droite 15"/>
          <p:cNvSpPr/>
          <p:nvPr/>
        </p:nvSpPr>
        <p:spPr>
          <a:xfrm rot="10800000">
            <a:off x="6372200" y="5589240"/>
            <a:ext cx="504056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sw-FR" dirty="0">
              <a:solidFill>
                <a:srgbClr val="FFFF00"/>
              </a:solidFill>
            </a:endParaRPr>
          </a:p>
        </p:txBody>
      </p:sp>
      <p:sp>
        <p:nvSpPr>
          <p:cNvPr id="18" name="Flèche droite 17"/>
          <p:cNvSpPr/>
          <p:nvPr/>
        </p:nvSpPr>
        <p:spPr>
          <a:xfrm rot="10800000">
            <a:off x="3563888" y="5517232"/>
            <a:ext cx="504056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sw-FR" dirty="0">
              <a:solidFill>
                <a:srgbClr val="FFFF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488668"/>
            <a:ext cx="3419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gsw-FR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Perkin Elmer Autosystem XL</a:t>
            </a:r>
            <a:endParaRPr lang="gsw-FR" b="1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12160" y="908720"/>
            <a:ext cx="282481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2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Granados Ma, (2001)</a:t>
            </a:r>
            <a:r>
              <a:rPr lang="fr-FR" sz="2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gsw-FR" sz="22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1772816"/>
            <a:ext cx="2376264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Picture 2" descr="C:\Users\Nabila\Desktop\IMG_039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269777" y="1682551"/>
            <a:ext cx="2016224" cy="21967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" name="Flèche droite 18"/>
          <p:cNvSpPr/>
          <p:nvPr/>
        </p:nvSpPr>
        <p:spPr>
          <a:xfrm rot="5400000">
            <a:off x="7884368" y="3933056"/>
            <a:ext cx="432048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sw-FR" dirty="0">
              <a:solidFill>
                <a:srgbClr val="FFFF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259632" y="260648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Quantification des acides gras par Chromatographie</a:t>
            </a:r>
            <a:endParaRPr lang="gsw-FR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bila\Desktop\Murcia Nabila\220920153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2448272" cy="3384376"/>
          </a:xfrm>
          <a:prstGeom prst="rect">
            <a:avLst/>
          </a:prstGeom>
          <a:noFill/>
        </p:spPr>
      </p:pic>
      <p:pic>
        <p:nvPicPr>
          <p:cNvPr id="1027" name="Picture 3" descr="C:\Users\Nabila\Desktop\Murcia Nabila\220920153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132856"/>
            <a:ext cx="2520280" cy="3456384"/>
          </a:xfrm>
          <a:prstGeom prst="rect">
            <a:avLst/>
          </a:prstGeom>
          <a:noFill/>
        </p:spPr>
      </p:pic>
      <p:pic>
        <p:nvPicPr>
          <p:cNvPr id="1028" name="Picture 4" descr="C:\Users\Nabila\Desktop\Murcia Nabila\240920154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2132856"/>
            <a:ext cx="2232248" cy="3456384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940152" y="1268760"/>
            <a:ext cx="26642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2200" b="1" i="1" dirty="0" smtClean="0">
                <a:solidFill>
                  <a:srgbClr val="007434"/>
                </a:solidFill>
                <a:latin typeface="Times New Roman" pitchFamily="18" charset="0"/>
                <a:cs typeface="Times New Roman" pitchFamily="18" charset="0"/>
              </a:rPr>
              <a:t>Afnor Nf ISO 10-390</a:t>
            </a:r>
            <a:endParaRPr lang="gsw-FR" sz="2200" i="1" dirty="0">
              <a:solidFill>
                <a:srgbClr val="00743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15616" y="476672"/>
            <a:ext cx="3426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gsw-FR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Potentiel d’hydrogéne</a:t>
            </a:r>
            <a:endParaRPr lang="gsw-FR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abila\Desktop\Belgique\Fourrages photos\20150922_093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2736304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C:\Users\Nabila\Desktop\Belgique\Fourrages photos\20150922_0934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628800"/>
            <a:ext cx="2808312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Picture 4" descr="C:\Users\Nabila\Desktop\Belgique\Fourrages photos\20150922_0935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628800"/>
            <a:ext cx="2808312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7" name="Picture 5" descr="C:\Users\Nabila\Desktop\Belgique\Fourrages photos\20150922_0935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4365104"/>
            <a:ext cx="4331320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8" name="Picture 6" descr="C:\Users\Nabila\Desktop\Belgique\Fourrages photos\20150922_09363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200000">
            <a:off x="971600" y="3861048"/>
            <a:ext cx="2160240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Rectangle 7"/>
          <p:cNvSpPr/>
          <p:nvPr/>
        </p:nvSpPr>
        <p:spPr>
          <a:xfrm>
            <a:off x="4644008" y="908720"/>
            <a:ext cx="404887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gsw-FR" sz="2200" b="1" i="1" dirty="0" smtClean="0">
                <a:solidFill>
                  <a:srgbClr val="007434"/>
                </a:solidFill>
                <a:latin typeface="Times New Roman" pitchFamily="18" charset="0"/>
                <a:cs typeface="Times New Roman" pitchFamily="18" charset="0"/>
              </a:rPr>
              <a:t>Chromamètre Minota CR 300</a:t>
            </a:r>
            <a:endParaRPr lang="gsw-FR" sz="2200" b="1" i="1" dirty="0">
              <a:solidFill>
                <a:srgbClr val="00743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31640" y="332656"/>
            <a:ext cx="1944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gsw-FR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gsw-FR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Couleur</a:t>
            </a:r>
            <a:endParaRPr lang="gsw-FR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Nabila\Desktop\Murcia Nabila\250920154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700808"/>
            <a:ext cx="2376264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C:\Users\Nabila\Desktop\Murcia Nabila\240920154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700808"/>
            <a:ext cx="2520280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C:\Users\Nabila\Desktop\Murcia Nabila\240920154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700808"/>
            <a:ext cx="2376264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4" name="Picture 6" descr="C:\Users\Nabila\Desktop\Murcia Nabila\250920154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4437112"/>
            <a:ext cx="2592288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4" descr="C:\Users\Nabila\Desktop\Murcia Nabila\240920154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4437112"/>
            <a:ext cx="2592288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Flèche droite 10"/>
          <p:cNvSpPr/>
          <p:nvPr/>
        </p:nvSpPr>
        <p:spPr>
          <a:xfrm>
            <a:off x="2699792" y="2996952"/>
            <a:ext cx="360040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sw-FR" dirty="0">
              <a:solidFill>
                <a:srgbClr val="FFFF00"/>
              </a:solidFill>
            </a:endParaRPr>
          </a:p>
        </p:txBody>
      </p:sp>
      <p:sp>
        <p:nvSpPr>
          <p:cNvPr id="12" name="Flèche droite 11"/>
          <p:cNvSpPr/>
          <p:nvPr/>
        </p:nvSpPr>
        <p:spPr>
          <a:xfrm>
            <a:off x="5796136" y="2996952"/>
            <a:ext cx="360040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sw-FR" dirty="0">
              <a:solidFill>
                <a:srgbClr val="FFFF00"/>
              </a:solidFill>
            </a:endParaRPr>
          </a:p>
        </p:txBody>
      </p:sp>
      <p:sp>
        <p:nvSpPr>
          <p:cNvPr id="13" name="Flèche droite 12"/>
          <p:cNvSpPr/>
          <p:nvPr/>
        </p:nvSpPr>
        <p:spPr>
          <a:xfrm rot="5400000">
            <a:off x="7524328" y="4077072"/>
            <a:ext cx="288032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sw-FR" dirty="0">
              <a:solidFill>
                <a:srgbClr val="FFFF00"/>
              </a:solidFill>
            </a:endParaRPr>
          </a:p>
        </p:txBody>
      </p:sp>
      <p:sp>
        <p:nvSpPr>
          <p:cNvPr id="14" name="Flèche droite 13"/>
          <p:cNvSpPr/>
          <p:nvPr/>
        </p:nvSpPr>
        <p:spPr>
          <a:xfrm flipH="1">
            <a:off x="5940152" y="5445224"/>
            <a:ext cx="313184" cy="33488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sw-FR" dirty="0">
              <a:solidFill>
                <a:srgbClr val="FFFF00"/>
              </a:solidFill>
            </a:endParaRPr>
          </a:p>
        </p:txBody>
      </p:sp>
      <p:sp>
        <p:nvSpPr>
          <p:cNvPr id="15" name="Flèche droite 14"/>
          <p:cNvSpPr/>
          <p:nvPr/>
        </p:nvSpPr>
        <p:spPr>
          <a:xfrm flipH="1">
            <a:off x="2699792" y="5589240"/>
            <a:ext cx="360040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sw-FR" dirty="0">
              <a:solidFill>
                <a:srgbClr val="FFFF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43608" y="260648"/>
            <a:ext cx="64876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Estimation</a:t>
            </a:r>
            <a:r>
              <a:rPr lang="gsw-FR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du degrés </a:t>
            </a:r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d’oxydation des lipides </a:t>
            </a:r>
            <a:endParaRPr lang="gsw-FR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372200" y="980728"/>
            <a:ext cx="25282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2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Gernot</a:t>
            </a:r>
            <a:r>
              <a:rPr lang="gsw-FR" sz="22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et al.,</a:t>
            </a:r>
            <a:r>
              <a:rPr lang="fr-FR" sz="22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(1996)</a:t>
            </a:r>
            <a:endParaRPr lang="gsw-FR" sz="2200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2" descr="C:\Users\Nabila\Desktop\spectrophotometre-32a1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365104"/>
            <a:ext cx="2627784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bila\Desktop\20160406_175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3456384" cy="475252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" name="Picture 3" descr="C:\Users\Nabila\Desktop\fitzpea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4293096"/>
            <a:ext cx="4608512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Picture 4" descr="C:\Users\Nabila\Desktop\20150925_1716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1556792"/>
            <a:ext cx="4536504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Rectangle 6"/>
          <p:cNvSpPr/>
          <p:nvPr/>
        </p:nvSpPr>
        <p:spPr>
          <a:xfrm>
            <a:off x="467544" y="404664"/>
            <a:ext cx="92170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gsw-FR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Mesure des composés aromatiques de la viande par G-C  Olfactométrie </a:t>
            </a:r>
            <a:endParaRPr lang="gsw-FR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91072" y="1772816"/>
            <a:ext cx="835292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fr-FR" sz="2200" dirty="0" smtClean="0">
                <a:latin typeface="Times New Roman" pitchFamily="18" charset="0"/>
                <a:cs typeface="Times New Roman" pitchFamily="18" charset="0"/>
              </a:rPr>
              <a:t>Les </a:t>
            </a:r>
            <a:r>
              <a:rPr lang="fr-FR" sz="2200" dirty="0">
                <a:latin typeface="Times New Roman" pitchFamily="18" charset="0"/>
                <a:cs typeface="Times New Roman" pitchFamily="18" charset="0"/>
              </a:rPr>
              <a:t>résultats </a:t>
            </a:r>
            <a:r>
              <a:rPr lang="fr-FR" sz="2200" dirty="0" smtClean="0">
                <a:latin typeface="Times New Roman" pitchFamily="18" charset="0"/>
                <a:cs typeface="Times New Roman" pitchFamily="18" charset="0"/>
              </a:rPr>
              <a:t>des </a:t>
            </a:r>
            <a:r>
              <a:rPr lang="fr-FR" sz="2200" dirty="0">
                <a:latin typeface="Times New Roman" pitchFamily="18" charset="0"/>
                <a:cs typeface="Times New Roman" pitchFamily="18" charset="0"/>
              </a:rPr>
              <a:t>différents paramètres sont traités en fonction des moyennes par analyse de </a:t>
            </a:r>
            <a:r>
              <a:rPr lang="fr-FR" sz="2200" dirty="0" smtClean="0">
                <a:latin typeface="Times New Roman" pitchFamily="18" charset="0"/>
                <a:cs typeface="Times New Roman" pitchFamily="18" charset="0"/>
              </a:rPr>
              <a:t>variance.</a:t>
            </a:r>
            <a:endParaRPr lang="fr-FR" sz="2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200000"/>
              </a:lnSpc>
            </a:pPr>
            <a:r>
              <a:rPr lang="fr-FR" sz="2200" dirty="0" smtClean="0">
                <a:latin typeface="Times New Roman" pitchFamily="18" charset="0"/>
                <a:cs typeface="Times New Roman" pitchFamily="18" charset="0"/>
              </a:rPr>
              <a:t>Le</a:t>
            </a:r>
            <a:r>
              <a:rPr lang="fr-FR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200" dirty="0" smtClean="0">
                <a:latin typeface="Times New Roman" pitchFamily="18" charset="0"/>
                <a:cs typeface="Times New Roman" pitchFamily="18" charset="0"/>
              </a:rPr>
              <a:t>test                                                          Logiciel </a:t>
            </a:r>
          </a:p>
          <a:p>
            <a:pPr algn="ctr">
              <a:lnSpc>
                <a:spcPct val="200000"/>
              </a:lnSpc>
            </a:pPr>
            <a:endParaRPr lang="fr-FR" sz="22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200000"/>
              </a:lnSpc>
            </a:pPr>
            <a:r>
              <a:rPr lang="fr-FR" sz="22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Newman-</a:t>
            </a:r>
            <a:r>
              <a:rPr lang="fr-FR" sz="22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Keuls</a:t>
            </a:r>
            <a:r>
              <a:rPr lang="fr-FR" sz="22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fr-FR" sz="2200" b="1" i="1" dirty="0" err="1" smtClean="0">
                <a:latin typeface="Times New Roman" pitchFamily="18" charset="0"/>
                <a:cs typeface="Times New Roman" pitchFamily="18" charset="0"/>
              </a:rPr>
              <a:t>Statbox</a:t>
            </a:r>
            <a:r>
              <a:rPr lang="fr-FR" sz="2200" dirty="0" smtClean="0">
                <a:latin typeface="Times New Roman" pitchFamily="18" charset="0"/>
                <a:cs typeface="Times New Roman" pitchFamily="18" charset="0"/>
              </a:rPr>
              <a:t>  version 2006.</a:t>
            </a:r>
          </a:p>
          <a:p>
            <a:pPr algn="ctr">
              <a:lnSpc>
                <a:spcPct val="200000"/>
              </a:lnSpc>
            </a:pPr>
            <a:endParaRPr lang="fr-FR" sz="22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600" y="476672"/>
            <a:ext cx="3409395" cy="523220"/>
          </a:xfrm>
          <a:prstGeom prst="rect">
            <a:avLst/>
          </a:prstGeom>
          <a:scene3d>
            <a:camera prst="perspectiveLeft"/>
            <a:lightRig rig="threePt" dir="t"/>
          </a:scene3d>
        </p:spPr>
        <p:txBody>
          <a:bodyPr wrap="none">
            <a:spAutoFit/>
          </a:bodyPr>
          <a:lstStyle/>
          <a:p>
            <a:r>
              <a:rPr lang="fr-FR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3- Analyse </a:t>
            </a:r>
            <a:r>
              <a:rPr lang="fr-FR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statistique </a:t>
            </a:r>
            <a:endParaRPr lang="fr-FR" sz="28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243794" y="6172200"/>
            <a:ext cx="1828800" cy="365125"/>
          </a:xfrm>
        </p:spPr>
        <p:txBody>
          <a:bodyPr/>
          <a:lstStyle/>
          <a:p>
            <a:fld id="{C0E2C408-13FA-409A-855E-7CAEE9653B8E}" type="slidenum">
              <a:rPr lang="fr-FR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25</a:t>
            </a:fld>
            <a:endParaRPr lang="fr-FR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7380312" y="3645024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H="1">
            <a:off x="2483768" y="3429000"/>
            <a:ext cx="72008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0896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3688" y="404664"/>
            <a:ext cx="10620672" cy="4536504"/>
          </a:xfrm>
          <a:scene3d>
            <a:camera prst="perspectiveContrastingRightFacing"/>
            <a:lightRig rig="threePt" dir="t"/>
          </a:scene3d>
        </p:spPr>
        <p:txBody>
          <a:bodyPr>
            <a:normAutofit/>
          </a:bodyPr>
          <a:lstStyle/>
          <a:p>
            <a:r>
              <a:rPr lang="gsw-FR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Principaux  résultats</a:t>
            </a:r>
            <a:endParaRPr lang="gsw-FR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phique 2"/>
          <p:cNvGraphicFramePr/>
          <p:nvPr/>
        </p:nvGraphicFramePr>
        <p:xfrm>
          <a:off x="1259632" y="4293096"/>
          <a:ext cx="7704856" cy="2384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/>
          <p:nvPr/>
        </p:nvGraphicFramePr>
        <p:xfrm>
          <a:off x="1187624" y="1484784"/>
          <a:ext cx="7704856" cy="2371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8"/>
          <p:cNvSpPr/>
          <p:nvPr/>
        </p:nvSpPr>
        <p:spPr>
          <a:xfrm>
            <a:off x="1007096" y="332656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fontAlgn="base">
              <a:spcBef>
                <a:spcPct val="0"/>
              </a:spcBef>
              <a:spcAft>
                <a:spcPct val="0"/>
              </a:spcAft>
            </a:pPr>
            <a:r>
              <a:rPr lang="gsw-FR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Figure 1: Composition biochimique de la viande  d’agneaux élevés selon</a:t>
            </a:r>
          </a:p>
          <a:p>
            <a:pPr algn="justLow" fontAlgn="base">
              <a:spcBef>
                <a:spcPct val="0"/>
              </a:spcBef>
              <a:spcAft>
                <a:spcPct val="0"/>
              </a:spcAft>
            </a:pPr>
            <a:r>
              <a:rPr lang="gsw-FR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les deux systèmes d’élavage et cuite</a:t>
            </a:r>
          </a:p>
        </p:txBody>
      </p:sp>
      <p:sp>
        <p:nvSpPr>
          <p:cNvPr id="10" name="Rectangle 9"/>
          <p:cNvSpPr/>
          <p:nvPr/>
        </p:nvSpPr>
        <p:spPr>
          <a:xfrm>
            <a:off x="-540567" y="2636912"/>
            <a:ext cx="2160240" cy="461665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  <p:txBody>
          <a:bodyPr wrap="square">
            <a:spAutoFit/>
          </a:bodyPr>
          <a:lstStyle/>
          <a:p>
            <a:pPr algn="ctr"/>
            <a:r>
              <a:rPr lang="gsw-FR" sz="2400" b="1" i="1" dirty="0" smtClean="0">
                <a:latin typeface="Times New Roman" pitchFamily="18" charset="0"/>
                <a:cs typeface="Times New Roman" pitchFamily="18" charset="0"/>
              </a:rPr>
              <a:t> Au bouillon</a:t>
            </a:r>
            <a:endParaRPr lang="gsw-FR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310116" y="5301208"/>
            <a:ext cx="1765227" cy="461665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  <p:txBody>
          <a:bodyPr wrap="none">
            <a:spAutoFit/>
          </a:bodyPr>
          <a:lstStyle/>
          <a:p>
            <a:pPr algn="ctr"/>
            <a:r>
              <a:rPr lang="gsw-FR" sz="2400" b="1" i="1" dirty="0" smtClean="0">
                <a:latin typeface="Times New Roman" pitchFamily="18" charset="0"/>
                <a:cs typeface="Times New Roman" pitchFamily="18" charset="0"/>
              </a:rPr>
              <a:t>En griallade</a:t>
            </a:r>
            <a:endParaRPr lang="gsw-FR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phique 2"/>
          <p:cNvGraphicFramePr/>
          <p:nvPr/>
        </p:nvGraphicFramePr>
        <p:xfrm>
          <a:off x="323528" y="1484784"/>
          <a:ext cx="415556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phique 4"/>
          <p:cNvGraphicFramePr/>
          <p:nvPr/>
        </p:nvGraphicFramePr>
        <p:xfrm>
          <a:off x="4644008" y="1556792"/>
          <a:ext cx="417646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Rectangle 7"/>
          <p:cNvSpPr/>
          <p:nvPr/>
        </p:nvSpPr>
        <p:spPr>
          <a:xfrm>
            <a:off x="1007096" y="404664"/>
            <a:ext cx="813690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fontAlgn="base">
              <a:spcBef>
                <a:spcPct val="0"/>
              </a:spcBef>
              <a:spcAft>
                <a:spcPct val="0"/>
              </a:spcAft>
            </a:pPr>
            <a:r>
              <a:rPr lang="gsw-FR" sz="1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Figure 2: Taux des lipides totaux de la viande  d’agneaux élevés selon les deux systèmes d’élevage.</a:t>
            </a:r>
          </a:p>
        </p:txBody>
      </p:sp>
      <p:sp>
        <p:nvSpPr>
          <p:cNvPr id="9" name="Rectangle 8"/>
          <p:cNvSpPr/>
          <p:nvPr/>
        </p:nvSpPr>
        <p:spPr>
          <a:xfrm>
            <a:off x="1475656" y="5949280"/>
            <a:ext cx="2717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gsw-FR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Après cuisson au bouillon</a:t>
            </a:r>
            <a:endParaRPr lang="gsw-FR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64088" y="5949280"/>
            <a:ext cx="2589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gsw-FR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Après cuisson en grillade</a:t>
            </a:r>
            <a:endParaRPr lang="gsw-FR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/>
          <p:nvPr/>
        </p:nvGraphicFramePr>
        <p:xfrm>
          <a:off x="251520" y="1844824"/>
          <a:ext cx="4248472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Graphique 2"/>
          <p:cNvGraphicFramePr/>
          <p:nvPr/>
        </p:nvGraphicFramePr>
        <p:xfrm>
          <a:off x="4644008" y="1844824"/>
          <a:ext cx="4320480" cy="4750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Rectangle 3"/>
          <p:cNvSpPr/>
          <p:nvPr/>
        </p:nvSpPr>
        <p:spPr>
          <a:xfrm>
            <a:off x="1115616" y="404664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fontAlgn="base">
              <a:spcBef>
                <a:spcPct val="0"/>
              </a:spcBef>
              <a:spcAft>
                <a:spcPct val="0"/>
              </a:spcAft>
            </a:pPr>
            <a:r>
              <a:rPr lang="gsw-FR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Figure 3: Taux des AGS, AGMI et AGPI de la viande d’agneaux élevés selon les deux systèmes d’élavage.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75856" y="2636912"/>
            <a:ext cx="3672408" cy="646331"/>
          </a:xfrm>
          <a:prstGeom prst="rect">
            <a:avLst/>
          </a:prstGeom>
        </p:spPr>
        <p:txBody>
          <a:bodyPr wrap="none">
            <a:prstTxWarp prst="textWave1">
              <a:avLst/>
            </a:prstTxWarp>
            <a:spAutoFit/>
          </a:bodyPr>
          <a:lstStyle/>
          <a:p>
            <a:r>
              <a:rPr lang="gsw-FR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gsw-FR" sz="3600" dirty="0">
              <a:solidFill>
                <a:srgbClr val="FF0000"/>
              </a:solidFill>
            </a:endParaRPr>
          </a:p>
        </p:txBody>
      </p:sp>
      <p:pic>
        <p:nvPicPr>
          <p:cNvPr id="3" name="Picture 1" descr="D:\Pictures\fanio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9864" y="260648"/>
            <a:ext cx="1224136" cy="576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115616" y="533291"/>
            <a:ext cx="78488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513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Tableau 1: Effet de la cuisson sur l’oxydation des lipides de la viande d’agneau. </a:t>
            </a:r>
            <a:endParaRPr kumimoji="0" lang="fr-FR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251520" y="1772816"/>
          <a:ext cx="8712968" cy="2392297"/>
        </p:xfrm>
        <a:graphic>
          <a:graphicData uri="http://schemas.openxmlformats.org/drawingml/2006/table">
            <a:tbl>
              <a:tblPr/>
              <a:tblGrid>
                <a:gridCol w="1139303"/>
                <a:gridCol w="1246067"/>
                <a:gridCol w="1246067"/>
                <a:gridCol w="1165630"/>
                <a:gridCol w="1036927"/>
                <a:gridCol w="868671"/>
                <a:gridCol w="846653"/>
                <a:gridCol w="1163650"/>
              </a:tblGrid>
              <a:tr h="378824">
                <a:tc row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Muscles</a:t>
                      </a:r>
                      <a:endParaRPr lang="gsw-FR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MDA</a:t>
                      </a:r>
                      <a:endParaRPr lang="gsw-FR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Cuisson au bouillon</a:t>
                      </a:r>
                      <a:endParaRPr lang="gsw-FR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gsw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gsw-FR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Cuisson au grillade</a:t>
                      </a:r>
                      <a:endParaRPr lang="gsw-FR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gsw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gsw-FR" sz="1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Effet facteur</a:t>
                      </a:r>
                      <a:endParaRPr lang="gsw-FR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gsw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sw-FR"/>
                    </a:p>
                  </a:txBody>
                  <a:tcPr/>
                </a:tc>
              </a:tr>
              <a:tr h="701295">
                <a:tc vMerge="1">
                  <a:txBody>
                    <a:bodyPr/>
                    <a:lstStyle/>
                    <a:p>
                      <a:endParaRPr lang="gsw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Côtes </a:t>
                      </a:r>
                      <a:endParaRPr lang="gsw-FR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Gigots </a:t>
                      </a:r>
                      <a:endParaRPr lang="gsw-FR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Côtes </a:t>
                      </a:r>
                      <a:endParaRPr lang="gsw-FR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Gigots </a:t>
                      </a:r>
                      <a:endParaRPr lang="gsw-FR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gsw-FR" sz="1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Muscle</a:t>
                      </a:r>
                      <a:endParaRPr lang="gsw-FR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gsw-FR" sz="1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Cuisson</a:t>
                      </a:r>
                      <a:endParaRPr lang="gsw-FR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gsw-FR" sz="1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interaction</a:t>
                      </a:r>
                      <a:endParaRPr lang="gsw-FR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2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Tiaret</a:t>
                      </a:r>
                      <a:endParaRPr lang="gsw-FR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gsw-FR" sz="18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0,54</a:t>
                      </a:r>
                      <a:r>
                        <a:rPr lang="gsw-FR" sz="1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±0,31</a:t>
                      </a:r>
                      <a:endParaRPr lang="gsw-FR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gsw-FR" sz="18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0,42±0,27</a:t>
                      </a:r>
                      <a:endParaRPr lang="gsw-FR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0.61</a:t>
                      </a:r>
                      <a:r>
                        <a:rPr lang="fr-FR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±0.34</a:t>
                      </a:r>
                      <a:endParaRPr lang="gsw-FR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0.39±0.68</a:t>
                      </a:r>
                      <a:endParaRPr lang="gsw-FR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P&lt; 0,05</a:t>
                      </a:r>
                      <a:endParaRPr lang="gsw-FR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NS</a:t>
                      </a: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NS</a:t>
                      </a: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2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gsw-FR" sz="1800" b="1" i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Djelfa</a:t>
                      </a:r>
                      <a:endParaRPr lang="gsw-FR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gsw-FR" sz="18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0,57</a:t>
                      </a:r>
                      <a:r>
                        <a:rPr lang="gsw-FR" sz="1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±0,25</a:t>
                      </a:r>
                      <a:endParaRPr lang="gsw-FR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gsw-FR" sz="1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0,49±0,31</a:t>
                      </a:r>
                      <a:endParaRPr lang="gsw-FR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0.77</a:t>
                      </a:r>
                      <a:r>
                        <a:rPr lang="fr-FR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±0.15</a:t>
                      </a:r>
                      <a:endParaRPr lang="gsw-FR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0.42±0.18</a:t>
                      </a:r>
                      <a:endParaRPr lang="gsw-FR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P&lt; 0,05</a:t>
                      </a:r>
                      <a:endParaRPr lang="gsw-FR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NS</a:t>
                      </a: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NS</a:t>
                      </a: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2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gsw-FR" sz="1800" b="1" i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Ghardaïa</a:t>
                      </a:r>
                      <a:endParaRPr lang="gsw-FR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gsw-FR" sz="18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0,58</a:t>
                      </a:r>
                      <a:r>
                        <a:rPr lang="gsw-FR" sz="1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±0,31</a:t>
                      </a:r>
                      <a:endParaRPr lang="gsw-FR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gsw-FR" sz="1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0,45±0,33</a:t>
                      </a:r>
                      <a:endParaRPr lang="gsw-FR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0.84</a:t>
                      </a:r>
                      <a:r>
                        <a:rPr lang="fr-FR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±0.13</a:t>
                      </a:r>
                      <a:endParaRPr lang="gsw-FR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0.51±0.62</a:t>
                      </a:r>
                      <a:endParaRPr lang="gsw-FR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P&lt; 0,05</a:t>
                      </a:r>
                      <a:endParaRPr lang="gsw-FR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NS</a:t>
                      </a: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NS</a:t>
                      </a: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0417" name="AutoShape 1"/>
          <p:cNvSpPr>
            <a:spLocks noChangeShapeType="1"/>
          </p:cNvSpPr>
          <p:nvPr/>
        </p:nvSpPr>
        <p:spPr bwMode="auto">
          <a:xfrm flipH="1">
            <a:off x="-66675" y="31750"/>
            <a:ext cx="863600" cy="44926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gsw-FR"/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1115616" y="4509120"/>
            <a:ext cx="76328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(n=10, ± écart type, P&lt;0,05 : effet significatif, NS : effet non significatif)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461283"/>
            <a:ext cx="7848872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Tableau 2</a:t>
            </a:r>
            <a:r>
              <a:rPr lang="gsw-FR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Couleur de la viande  d’agneaux élevés selon les deux systèmes d’élavage arpès cuisson</a:t>
            </a:r>
            <a:r>
              <a:rPr lang="fr-FR" sz="20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au bouillon et en grillade.</a:t>
            </a:r>
            <a:endParaRPr lang="gsw-FR" sz="2000" b="1" dirty="0" smtClean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Low" fontAlgn="base">
              <a:spcBef>
                <a:spcPct val="0"/>
              </a:spcBef>
              <a:spcAft>
                <a:spcPct val="0"/>
              </a:spcAft>
            </a:pPr>
            <a:endParaRPr lang="gsw-FR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1259633" y="1484784"/>
          <a:ext cx="7560836" cy="1600200"/>
        </p:xfrm>
        <a:graphic>
          <a:graphicData uri="http://schemas.openxmlformats.org/drawingml/2006/table">
            <a:tbl>
              <a:tblPr/>
              <a:tblGrid>
                <a:gridCol w="980430"/>
                <a:gridCol w="980430"/>
                <a:gridCol w="899913"/>
                <a:gridCol w="1007269"/>
                <a:gridCol w="1007269"/>
                <a:gridCol w="670987"/>
                <a:gridCol w="1007269"/>
                <a:gridCol w="1007269"/>
              </a:tblGrid>
              <a:tr h="233680">
                <a:tc rowSpan="2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Calibri"/>
                          <a:cs typeface="Arial"/>
                        </a:rPr>
                        <a:t>Cuisson au bouillon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gsw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gsw-FR" sz="1400" b="1" dirty="0">
                          <a:latin typeface="Times New Roman"/>
                          <a:ea typeface="Calibri"/>
                          <a:cs typeface="Arial"/>
                        </a:rPr>
                        <a:t>Cuisson au grillade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gsw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gsw-FR" sz="1400" b="1" dirty="0">
                          <a:latin typeface="Times New Roman"/>
                          <a:ea typeface="Calibri"/>
                          <a:cs typeface="Arial"/>
                        </a:rPr>
                        <a:t>SEM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Effets facteurs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gsw-FR"/>
                    </a:p>
                  </a:txBody>
                  <a:tcPr/>
                </a:tc>
              </a:tr>
              <a:tr h="90170">
                <a:tc vMerge="1">
                  <a:txBody>
                    <a:bodyPr/>
                    <a:lstStyle/>
                    <a:p>
                      <a:endParaRPr lang="gsw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latin typeface="Times New Roman"/>
                          <a:ea typeface="Calibri"/>
                          <a:cs typeface="Arial"/>
                        </a:rPr>
                        <a:t>Côtes 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Calibri"/>
                          <a:cs typeface="Arial"/>
                        </a:rPr>
                        <a:t>Gigots 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Calibri"/>
                          <a:cs typeface="Arial"/>
                        </a:rPr>
                        <a:t>Côtes 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latin typeface="Times New Roman"/>
                          <a:ea typeface="Calibri"/>
                          <a:cs typeface="Arial"/>
                        </a:rPr>
                        <a:t>Gigots 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gsw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gsw-FR" sz="1400" b="1">
                          <a:latin typeface="Times New Roman"/>
                          <a:ea typeface="Calibri"/>
                          <a:cs typeface="Arial"/>
                        </a:rPr>
                        <a:t>  Muscle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gsw-FR" sz="1400" b="1">
                          <a:latin typeface="Times New Roman"/>
                          <a:ea typeface="Calibri"/>
                          <a:cs typeface="Arial"/>
                        </a:rPr>
                        <a:t>Cuisson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L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/>
                          <a:ea typeface="Calibri"/>
                          <a:cs typeface="Arial"/>
                        </a:rPr>
                        <a:t>65,21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/>
                          <a:ea typeface="Calibri"/>
                          <a:cs typeface="Arial"/>
                        </a:rPr>
                        <a:t>66,46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/>
                          <a:ea typeface="Calibri"/>
                          <a:cs typeface="Arial"/>
                        </a:rPr>
                        <a:t>62,49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65,53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2,47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P&lt;0,05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P&lt;0,05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6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a*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03,26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05,0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/>
                          <a:ea typeface="Calibri"/>
                          <a:cs typeface="Arial"/>
                        </a:rPr>
                        <a:t>05,73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05,37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0,72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P&lt;0,05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P&lt;0,05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b*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/>
                          <a:ea typeface="Calibri"/>
                          <a:cs typeface="Arial"/>
                        </a:rPr>
                        <a:t>10,24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10,23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/>
                          <a:ea typeface="Calibri"/>
                          <a:cs typeface="Arial"/>
                        </a:rPr>
                        <a:t>10,22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/>
                          <a:ea typeface="Calibri"/>
                          <a:cs typeface="Arial"/>
                        </a:rPr>
                        <a:t>10,02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/>
                          <a:ea typeface="Calibri"/>
                          <a:cs typeface="Arial"/>
                        </a:rPr>
                        <a:t>1,16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/>
                          <a:ea typeface="Calibri"/>
                          <a:cs typeface="Arial"/>
                        </a:rPr>
                        <a:t>P&lt;0,05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/>
                          <a:ea typeface="Calibri"/>
                          <a:cs typeface="Arial"/>
                        </a:rPr>
                        <a:t>P&lt;0,05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331640" y="4149080"/>
          <a:ext cx="7416825" cy="1689350"/>
        </p:xfrm>
        <a:graphic>
          <a:graphicData uri="http://schemas.openxmlformats.org/drawingml/2006/table">
            <a:tbl>
              <a:tblPr/>
              <a:tblGrid>
                <a:gridCol w="915856"/>
                <a:gridCol w="964862"/>
                <a:gridCol w="1025116"/>
                <a:gridCol w="1025116"/>
                <a:gridCol w="970486"/>
                <a:gridCol w="683677"/>
                <a:gridCol w="915856"/>
                <a:gridCol w="915856"/>
              </a:tblGrid>
              <a:tr h="337870">
                <a:tc rowSpan="2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Calibri"/>
                          <a:cs typeface="Arial"/>
                        </a:rPr>
                        <a:t>Cuisson au bouillon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gsw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gsw-FR" sz="1400" b="1" dirty="0">
                          <a:latin typeface="Times New Roman"/>
                          <a:ea typeface="Calibri"/>
                          <a:cs typeface="Arial"/>
                        </a:rPr>
                        <a:t>Cuisson au griallade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gsw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gsw-FR" sz="1400" b="1" dirty="0">
                          <a:latin typeface="Times New Roman"/>
                          <a:ea typeface="Calibri"/>
                          <a:cs typeface="Arial"/>
                        </a:rPr>
                        <a:t>SEM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Effets facteurs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gsw-FR"/>
                    </a:p>
                  </a:txBody>
                  <a:tcPr/>
                </a:tc>
              </a:tr>
              <a:tr h="337870">
                <a:tc vMerge="1">
                  <a:txBody>
                    <a:bodyPr/>
                    <a:lstStyle/>
                    <a:p>
                      <a:endParaRPr lang="gsw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Calibri"/>
                          <a:cs typeface="Arial"/>
                        </a:rPr>
                        <a:t>Côtes 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Calibri"/>
                          <a:cs typeface="Arial"/>
                        </a:rPr>
                        <a:t>Gigots 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Calibri"/>
                          <a:cs typeface="Arial"/>
                        </a:rPr>
                        <a:t>Côtes 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latin typeface="Times New Roman"/>
                          <a:ea typeface="Calibri"/>
                          <a:cs typeface="Arial"/>
                        </a:rPr>
                        <a:t>Gigots 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gsw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gsw-FR" sz="1400" b="1" dirty="0">
                          <a:latin typeface="Times New Roman"/>
                          <a:ea typeface="Calibri"/>
                          <a:cs typeface="Arial"/>
                        </a:rPr>
                        <a:t>  Muscle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gsw-FR" sz="1400" b="1">
                          <a:latin typeface="Times New Roman"/>
                          <a:ea typeface="Calibri"/>
                          <a:cs typeface="Arial"/>
                        </a:rPr>
                        <a:t>Cuisson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8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L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62,8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/>
                          <a:ea typeface="Calibri"/>
                          <a:cs typeface="Arial"/>
                        </a:rPr>
                        <a:t>65,90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61,72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61,84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2,12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/>
                          <a:ea typeface="Calibri"/>
                          <a:cs typeface="Arial"/>
                        </a:rPr>
                        <a:t>P&lt;0,05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P&lt;0,05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8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a*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05,46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04,29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06,38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09,98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0,95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/>
                          <a:ea typeface="Calibri"/>
                          <a:cs typeface="Arial"/>
                        </a:rPr>
                        <a:t>P&lt;0,05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/>
                          <a:ea typeface="Calibri"/>
                          <a:cs typeface="Arial"/>
                        </a:rPr>
                        <a:t>P&lt;0,05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8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b*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11,5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/>
                          <a:ea typeface="Calibri"/>
                          <a:cs typeface="Arial"/>
                        </a:rPr>
                        <a:t>10,68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11,07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09,30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Times New Roman"/>
                          <a:ea typeface="Calibri"/>
                          <a:cs typeface="Arial"/>
                        </a:rPr>
                        <a:t>1,09</a:t>
                      </a:r>
                      <a:endParaRPr lang="gsw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/>
                          <a:ea typeface="Calibri"/>
                          <a:cs typeface="Arial"/>
                        </a:rPr>
                        <a:t>P&lt;0,05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/>
                          <a:ea typeface="Calibri"/>
                          <a:cs typeface="Arial"/>
                        </a:rPr>
                        <a:t>P&lt;0,05</a:t>
                      </a:r>
                      <a:endParaRPr lang="gsw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0" y="2204864"/>
            <a:ext cx="1127103" cy="523220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  <p:txBody>
          <a:bodyPr wrap="none">
            <a:spAutoFit/>
          </a:bodyPr>
          <a:lstStyle/>
          <a:p>
            <a:pPr lvl="0" algn="justLow" fontAlgn="base">
              <a:spcBef>
                <a:spcPct val="0"/>
              </a:spcBef>
              <a:spcAft>
                <a:spcPct val="0"/>
              </a:spcAft>
            </a:pPr>
            <a:r>
              <a:rPr lang="fr-FR" sz="2800" b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Tiaret</a:t>
            </a:r>
            <a:endParaRPr lang="fr-FR" sz="28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4797152"/>
            <a:ext cx="1122423" cy="523220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  <p:txBody>
          <a:bodyPr wrap="none">
            <a:spAutoFit/>
          </a:bodyPr>
          <a:lstStyle/>
          <a:p>
            <a:pPr lvl="0" algn="justLow" fontAlgn="base">
              <a:spcBef>
                <a:spcPct val="0"/>
              </a:spcBef>
              <a:spcAft>
                <a:spcPct val="0"/>
              </a:spcAft>
            </a:pPr>
            <a:r>
              <a:rPr lang="fr-FR" sz="2800" b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Djelfa</a:t>
            </a:r>
            <a:endParaRPr lang="fr-FR" sz="28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59632" y="3212976"/>
            <a:ext cx="75608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(n=10, ± écart type, P&lt;0,05 : effet significatif, NS : effet non significatif)</a:t>
            </a:r>
            <a:endParaRPr lang="fr-FR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331640" y="5949280"/>
            <a:ext cx="74888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(n=10, ± écart type, P&lt;0,05 : effet significatif, NS : effet non significatif)</a:t>
            </a:r>
            <a:endParaRPr lang="fr-FR" sz="1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115616" y="908720"/>
            <a:ext cx="781236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on constate que le niveau d'auto-oxydation de la myoglobine augmentait 5 fois pour chaque augmentation de température de 10°C.</a:t>
            </a:r>
          </a:p>
          <a:p>
            <a:pPr marL="0" marR="0" lvl="0" indent="457200" algn="ctr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Divers auteurs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ont démontré que la température et l'intensité lumineuse ont des effets significatifs sur le taux de changement de couleur 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0"/>
            <a:ext cx="8712968" cy="6669360"/>
          </a:xfrm>
          <a:scene3d>
            <a:camera prst="perspectiveFront"/>
            <a:lightRig rig="threePt" dir="t"/>
          </a:scene3d>
        </p:spPr>
        <p:txBody>
          <a:bodyPr>
            <a:normAutofit/>
          </a:bodyPr>
          <a:lstStyle/>
          <a:p>
            <a:pPr algn="ctr">
              <a:buNone/>
            </a:pPr>
            <a:endParaRPr lang="fr-FR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fr-FR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fr-FR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Tableau 8: seuils d'odeurs des composés aromatiques dans la viande d’agneaux nourri au pâturage  de Tiaret et Djelfa. (Exprimé en mg/kg)</a:t>
            </a:r>
            <a:r>
              <a:rPr lang="gsw-FR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gsw-FR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gsw-FR" sz="18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79513" y="1247604"/>
          <a:ext cx="8964488" cy="5295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5467"/>
                <a:gridCol w="2334251"/>
                <a:gridCol w="1185386"/>
                <a:gridCol w="1111299"/>
                <a:gridCol w="703301"/>
                <a:gridCol w="1074784"/>
              </a:tblGrid>
              <a:tr h="541060">
                <a:tc>
                  <a:txBody>
                    <a:bodyPr/>
                    <a:lstStyle/>
                    <a:p>
                      <a:r>
                        <a:rPr lang="gsw-FR" sz="1800" i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Arômes</a:t>
                      </a:r>
                      <a:endParaRPr lang="gsw-FR" sz="1800" i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sz="1800" b="1" i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Odeur  caractéristique</a:t>
                      </a:r>
                      <a:endParaRPr lang="gsw-FR" sz="1800" b="1" i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i="1" dirty="0" smtClean="0">
                          <a:solidFill>
                            <a:srgbClr val="FFFF00"/>
                          </a:solidFill>
                        </a:rPr>
                        <a:t>Tiaret</a:t>
                      </a:r>
                      <a:endParaRPr lang="gsw-FR" i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i="1" dirty="0" smtClean="0">
                          <a:solidFill>
                            <a:srgbClr val="FFFF00"/>
                          </a:solidFill>
                        </a:rPr>
                        <a:t>Djelfa</a:t>
                      </a:r>
                      <a:endParaRPr lang="gsw-FR" i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i="1" dirty="0" smtClean="0">
                          <a:solidFill>
                            <a:srgbClr val="FFFF00"/>
                          </a:solidFill>
                        </a:rPr>
                        <a:t>SEM</a:t>
                      </a:r>
                      <a:endParaRPr lang="gsw-FR" i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i="1" dirty="0" smtClean="0">
                          <a:solidFill>
                            <a:srgbClr val="FFFF00"/>
                          </a:solidFill>
                        </a:rPr>
                        <a:t>Effet</a:t>
                      </a:r>
                      <a:r>
                        <a:rPr lang="gsw-FR" i="1" baseline="0" dirty="0" smtClean="0">
                          <a:solidFill>
                            <a:srgbClr val="FFFF00"/>
                          </a:solidFill>
                        </a:rPr>
                        <a:t> R</a:t>
                      </a:r>
                      <a:endParaRPr lang="gsw-FR" i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58594">
                <a:tc>
                  <a:txBody>
                    <a:bodyPr/>
                    <a:lstStyle/>
                    <a:p>
                      <a:r>
                        <a:rPr kumimoji="0" lang="en-US" sz="1800" b="1" i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Hexanal</a:t>
                      </a:r>
                      <a:endParaRPr lang="gsw-FR" sz="1800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De </a:t>
                      </a:r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vert</a:t>
                      </a:r>
                      <a:endParaRPr lang="gsw-FR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4.57</a:t>
                      </a:r>
                      <a:endParaRPr lang="gsw-FR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8.92</a:t>
                      </a:r>
                      <a:endParaRPr lang="gsw-FR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dirty="0" smtClean="0">
                          <a:latin typeface="Times New Roman" pitchFamily="18" charset="0"/>
                          <a:cs typeface="Times New Roman" pitchFamily="18" charset="0"/>
                        </a:rPr>
                        <a:t>1.69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dirty="0" smtClean="0">
                          <a:latin typeface="Times New Roman" pitchFamily="18" charset="0"/>
                          <a:cs typeface="Times New Roman" pitchFamily="18" charset="0"/>
                        </a:rPr>
                        <a:t>P&lt;0.05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8594">
                <a:tc>
                  <a:txBody>
                    <a:bodyPr/>
                    <a:lstStyle/>
                    <a:p>
                      <a:r>
                        <a:rPr kumimoji="0" lang="gsw-FR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2-methyl-3-furanthiol</a:t>
                      </a:r>
                      <a:endParaRPr lang="gsw-FR" sz="1800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Viande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bouillante</a:t>
                      </a:r>
                      <a:endParaRPr lang="gsw-FR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7.45</a:t>
                      </a:r>
                      <a:endParaRPr lang="gsw-FR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8.88</a:t>
                      </a:r>
                      <a:endParaRPr lang="gsw-FR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dirty="0" smtClean="0">
                          <a:latin typeface="Times New Roman" pitchFamily="18" charset="0"/>
                          <a:cs typeface="Times New Roman" pitchFamily="18" charset="0"/>
                        </a:rPr>
                        <a:t>1.83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smtClean="0">
                          <a:latin typeface="Times New Roman" pitchFamily="18" charset="0"/>
                          <a:cs typeface="Times New Roman" pitchFamily="18" charset="0"/>
                        </a:rPr>
                        <a:t>P&lt;0.05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8594">
                <a:tc>
                  <a:txBody>
                    <a:bodyPr/>
                    <a:lstStyle/>
                    <a:p>
                      <a:r>
                        <a:rPr kumimoji="0" lang="gsw-FR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2,4-Bis 1,1-dimethylethyl</a:t>
                      </a:r>
                      <a:endParaRPr lang="gsw-FR" sz="18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gsw-FR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De vert</a:t>
                      </a:r>
                      <a:endParaRPr lang="gsw-FR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3.58</a:t>
                      </a:r>
                      <a:endParaRPr lang="gsw-FR" sz="1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2.65</a:t>
                      </a:r>
                      <a:endParaRPr lang="gsw-FR" sz="18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dirty="0" smtClean="0">
                          <a:latin typeface="Times New Roman" pitchFamily="18" charset="0"/>
                          <a:cs typeface="Times New Roman" pitchFamily="18" charset="0"/>
                        </a:rPr>
                        <a:t>1.25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dirty="0" smtClean="0">
                          <a:latin typeface="Times New Roman" pitchFamily="18" charset="0"/>
                          <a:cs typeface="Times New Roman" pitchFamily="18" charset="0"/>
                        </a:rPr>
                        <a:t>P&lt;0.05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8594">
                <a:tc>
                  <a:txBody>
                    <a:bodyPr/>
                    <a:lstStyle/>
                    <a:p>
                      <a:r>
                        <a:rPr kumimoji="0" lang="gsw-FR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Nonanal</a:t>
                      </a:r>
                      <a:endParaRPr lang="gsw-FR" sz="1800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gsw-FR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orange</a:t>
                      </a:r>
                      <a:endParaRPr lang="gsw-FR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1.02</a:t>
                      </a:r>
                      <a:endParaRPr lang="gsw-FR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2.09</a:t>
                      </a:r>
                      <a:endParaRPr lang="gsw-FR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dirty="0" smtClean="0">
                          <a:latin typeface="Times New Roman" pitchFamily="18" charset="0"/>
                          <a:cs typeface="Times New Roman" pitchFamily="18" charset="0"/>
                        </a:rPr>
                        <a:t>1.06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smtClean="0">
                          <a:latin typeface="Times New Roman" pitchFamily="18" charset="0"/>
                          <a:cs typeface="Times New Roman" pitchFamily="18" charset="0"/>
                        </a:rPr>
                        <a:t>P&lt;0.05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8594">
                <a:tc>
                  <a:txBody>
                    <a:bodyPr/>
                    <a:lstStyle/>
                    <a:p>
                      <a:r>
                        <a:rPr kumimoji="0" lang="en-GB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3-methyl-</a:t>
                      </a:r>
                      <a:r>
                        <a:rPr kumimoji="0" lang="gsw-FR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1-Butanol</a:t>
                      </a:r>
                      <a:endParaRPr lang="gsw-FR" sz="18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gsw-FR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Rôti, du pain frais</a:t>
                      </a:r>
                      <a:endParaRPr lang="gsw-FR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dirty="0" smtClean="0">
                          <a:latin typeface="Arial" pitchFamily="34" charset="0"/>
                          <a:cs typeface="Arial" pitchFamily="34" charset="0"/>
                        </a:rPr>
                        <a:t>0.63</a:t>
                      </a:r>
                      <a:endParaRPr lang="gsw-FR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dirty="0" smtClean="0">
                          <a:latin typeface="Arial" pitchFamily="34" charset="0"/>
                          <a:cs typeface="Arial" pitchFamily="34" charset="0"/>
                        </a:rPr>
                        <a:t>0.74</a:t>
                      </a:r>
                      <a:endParaRPr lang="gsw-FR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dirty="0" smtClean="0">
                          <a:latin typeface="Times New Roman" pitchFamily="18" charset="0"/>
                          <a:cs typeface="Times New Roman" pitchFamily="18" charset="0"/>
                        </a:rPr>
                        <a:t>0.64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smtClean="0">
                          <a:latin typeface="Times New Roman" pitchFamily="18" charset="0"/>
                          <a:cs typeface="Times New Roman" pitchFamily="18" charset="0"/>
                        </a:rPr>
                        <a:t>P&lt;0.05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8594">
                <a:tc>
                  <a:txBody>
                    <a:bodyPr/>
                    <a:lstStyle/>
                    <a:p>
                      <a:r>
                        <a:rPr kumimoji="0" lang="gsw-FR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Trichloropropane 1,2,3</a:t>
                      </a:r>
                      <a:endParaRPr lang="gsw-FR" sz="18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gsw-FR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Forte, âcre</a:t>
                      </a:r>
                      <a:endParaRPr lang="gsw-FR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dirty="0" smtClean="0">
                          <a:latin typeface="Arial" pitchFamily="34" charset="0"/>
                          <a:cs typeface="Arial" pitchFamily="34" charset="0"/>
                        </a:rPr>
                        <a:t>0.43</a:t>
                      </a:r>
                      <a:endParaRPr lang="gsw-FR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dirty="0" smtClean="0">
                          <a:latin typeface="Arial" pitchFamily="34" charset="0"/>
                          <a:cs typeface="Arial" pitchFamily="34" charset="0"/>
                        </a:rPr>
                        <a:t>1.58</a:t>
                      </a:r>
                      <a:endParaRPr lang="gsw-FR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dirty="0" smtClean="0">
                          <a:latin typeface="Times New Roman" pitchFamily="18" charset="0"/>
                          <a:cs typeface="Times New Roman" pitchFamily="18" charset="0"/>
                        </a:rPr>
                        <a:t>0.96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smtClean="0">
                          <a:latin typeface="Times New Roman" pitchFamily="18" charset="0"/>
                          <a:cs typeface="Times New Roman" pitchFamily="18" charset="0"/>
                        </a:rPr>
                        <a:t>P&lt;0.05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8594">
                <a:tc>
                  <a:txBody>
                    <a:bodyPr/>
                    <a:lstStyle/>
                    <a:p>
                      <a:r>
                        <a:rPr kumimoji="0" lang="gsw-FR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Benzaldehyde</a:t>
                      </a:r>
                      <a:endParaRPr lang="gsw-FR" sz="18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Huile</a:t>
                      </a:r>
                      <a:r>
                        <a:rPr lang="en-US" sz="18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d’amande</a:t>
                      </a:r>
                      <a:endParaRPr lang="fr-FR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1.59</a:t>
                      </a:r>
                      <a:endParaRPr lang="gsw-FR" sz="18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1.97</a:t>
                      </a:r>
                      <a:endParaRPr lang="gsw-FR" sz="18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dirty="0" smtClean="0">
                          <a:latin typeface="Times New Roman" pitchFamily="18" charset="0"/>
                          <a:cs typeface="Times New Roman" pitchFamily="18" charset="0"/>
                        </a:rPr>
                        <a:t>0.81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smtClean="0">
                          <a:latin typeface="Times New Roman" pitchFamily="18" charset="0"/>
                          <a:cs typeface="Times New Roman" pitchFamily="18" charset="0"/>
                        </a:rPr>
                        <a:t>P&lt;0.05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8594">
                <a:tc>
                  <a:txBody>
                    <a:bodyPr/>
                    <a:lstStyle/>
                    <a:p>
                      <a:r>
                        <a:rPr kumimoji="0" lang="gsw-FR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Heptanal</a:t>
                      </a:r>
                      <a:endParaRPr lang="gsw-FR" sz="18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grasse, rance</a:t>
                      </a:r>
                      <a:endParaRPr lang="gsw-FR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dirty="0" smtClean="0">
                          <a:latin typeface="Arial" pitchFamily="34" charset="0"/>
                          <a:cs typeface="Arial" pitchFamily="34" charset="0"/>
                        </a:rPr>
                        <a:t>1.41</a:t>
                      </a:r>
                      <a:endParaRPr lang="gsw-FR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dirty="0" smtClean="0">
                          <a:latin typeface="Arial" pitchFamily="34" charset="0"/>
                          <a:cs typeface="Arial" pitchFamily="34" charset="0"/>
                        </a:rPr>
                        <a:t>1.30</a:t>
                      </a:r>
                      <a:endParaRPr lang="gsw-FR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dirty="0" smtClean="0">
                          <a:latin typeface="Times New Roman" pitchFamily="18" charset="0"/>
                          <a:cs typeface="Times New Roman" pitchFamily="18" charset="0"/>
                        </a:rPr>
                        <a:t>0.93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smtClean="0">
                          <a:latin typeface="Times New Roman" pitchFamily="18" charset="0"/>
                          <a:cs typeface="Times New Roman" pitchFamily="18" charset="0"/>
                        </a:rPr>
                        <a:t>P&lt;0.05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85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gsw-FR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Methional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gsw-FR" sz="180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Sulfureuse</a:t>
                      </a:r>
                      <a:endParaRPr kumimoji="0" lang="gsw-FR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dirty="0" smtClean="0">
                          <a:latin typeface="Arial" pitchFamily="34" charset="0"/>
                          <a:cs typeface="Arial" pitchFamily="34" charset="0"/>
                        </a:rPr>
                        <a:t>1.02</a:t>
                      </a:r>
                      <a:endParaRPr lang="gsw-FR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dirty="0" smtClean="0">
                          <a:latin typeface="Arial" pitchFamily="34" charset="0"/>
                          <a:cs typeface="Arial" pitchFamily="34" charset="0"/>
                        </a:rPr>
                        <a:t>1.28</a:t>
                      </a:r>
                      <a:endParaRPr lang="gsw-FR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dirty="0" smtClean="0">
                          <a:latin typeface="Times New Roman" pitchFamily="18" charset="0"/>
                          <a:cs typeface="Times New Roman" pitchFamily="18" charset="0"/>
                        </a:rPr>
                        <a:t>0.76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smtClean="0">
                          <a:latin typeface="Times New Roman" pitchFamily="18" charset="0"/>
                          <a:cs typeface="Times New Roman" pitchFamily="18" charset="0"/>
                        </a:rPr>
                        <a:t>P&lt;0.05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85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penten-3-ol</a:t>
                      </a:r>
                      <a:endParaRPr kumimoji="0" lang="gsw-FR" sz="1800" b="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gsw-FR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Âcre</a:t>
                      </a:r>
                      <a:endParaRPr lang="gsw-FR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dirty="0" smtClean="0">
                          <a:latin typeface="Arial" pitchFamily="34" charset="0"/>
                          <a:cs typeface="Arial" pitchFamily="34" charset="0"/>
                        </a:rPr>
                        <a:t>1.54</a:t>
                      </a:r>
                      <a:endParaRPr lang="gsw-FR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dirty="0" smtClean="0">
                          <a:latin typeface="Arial" pitchFamily="34" charset="0"/>
                          <a:cs typeface="Arial" pitchFamily="34" charset="0"/>
                        </a:rPr>
                        <a:t>0.48</a:t>
                      </a:r>
                      <a:endParaRPr lang="gsw-FR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dirty="0" smtClean="0">
                          <a:latin typeface="Times New Roman" pitchFamily="18" charset="0"/>
                          <a:cs typeface="Times New Roman" pitchFamily="18" charset="0"/>
                        </a:rPr>
                        <a:t>0.95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smtClean="0">
                          <a:latin typeface="Times New Roman" pitchFamily="18" charset="0"/>
                          <a:cs typeface="Times New Roman" pitchFamily="18" charset="0"/>
                        </a:rPr>
                        <a:t>P&lt;0.05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8594">
                <a:tc>
                  <a:txBody>
                    <a:bodyPr/>
                    <a:lstStyle/>
                    <a:p>
                      <a:r>
                        <a:rPr kumimoji="0" lang="gsw-FR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1-Octen-3-ol</a:t>
                      </a:r>
                      <a:endParaRPr lang="gsw-FR" sz="18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Gras</a:t>
                      </a:r>
                      <a:r>
                        <a:rPr lang="fr-FR" sz="1800" smtClean="0">
                          <a:latin typeface="Times New Roman" pitchFamily="18" charset="0"/>
                          <a:cs typeface="Times New Roman" pitchFamily="18" charset="0"/>
                        </a:rPr>
                        <a:t>, cireux</a:t>
                      </a:r>
                      <a:endParaRPr lang="gsw-FR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dirty="0" smtClean="0">
                          <a:latin typeface="Arial" pitchFamily="34" charset="0"/>
                          <a:cs typeface="Arial" pitchFamily="34" charset="0"/>
                        </a:rPr>
                        <a:t>0.90</a:t>
                      </a:r>
                      <a:endParaRPr lang="gsw-FR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dirty="0" smtClean="0">
                          <a:latin typeface="Arial" pitchFamily="34" charset="0"/>
                          <a:cs typeface="Arial" pitchFamily="34" charset="0"/>
                        </a:rPr>
                        <a:t>1.97</a:t>
                      </a:r>
                      <a:endParaRPr lang="gsw-FR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dirty="0" smtClean="0">
                          <a:latin typeface="Times New Roman" pitchFamily="18" charset="0"/>
                          <a:cs typeface="Times New Roman" pitchFamily="18" charset="0"/>
                        </a:rPr>
                        <a:t>0.86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smtClean="0">
                          <a:latin typeface="Times New Roman" pitchFamily="18" charset="0"/>
                          <a:cs typeface="Times New Roman" pitchFamily="18" charset="0"/>
                        </a:rPr>
                        <a:t>P&lt;0.05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8594">
                <a:tc>
                  <a:txBody>
                    <a:bodyPr/>
                    <a:lstStyle/>
                    <a:p>
                      <a:r>
                        <a:rPr kumimoji="0" lang="en-GB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Para</a:t>
                      </a:r>
                      <a:r>
                        <a:rPr kumimoji="0" lang="gsw-FR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-cresol </a:t>
                      </a:r>
                      <a:endParaRPr lang="gsw-FR" sz="18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gsw-FR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Fecal</a:t>
                      </a:r>
                      <a:endParaRPr lang="gsw-FR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dirty="0" smtClean="0">
                          <a:latin typeface="Arial" pitchFamily="34" charset="0"/>
                          <a:cs typeface="Arial" pitchFamily="34" charset="0"/>
                        </a:rPr>
                        <a:t>0.49</a:t>
                      </a:r>
                      <a:endParaRPr lang="gsw-FR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dirty="0" smtClean="0">
                          <a:latin typeface="Arial" pitchFamily="34" charset="0"/>
                          <a:cs typeface="Arial" pitchFamily="34" charset="0"/>
                        </a:rPr>
                        <a:t>0.68</a:t>
                      </a:r>
                      <a:endParaRPr lang="gsw-FR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dirty="0" smtClean="0">
                          <a:latin typeface="Times New Roman" pitchFamily="18" charset="0"/>
                          <a:cs typeface="Times New Roman" pitchFamily="18" charset="0"/>
                        </a:rPr>
                        <a:t>0.74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dirty="0" smtClean="0">
                          <a:latin typeface="Times New Roman" pitchFamily="18" charset="0"/>
                          <a:cs typeface="Times New Roman" pitchFamily="18" charset="0"/>
                        </a:rPr>
                        <a:t>P&lt;0.05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8594">
                <a:tc>
                  <a:txBody>
                    <a:bodyPr/>
                    <a:lstStyle/>
                    <a:p>
                      <a:r>
                        <a:rPr kumimoji="0" lang="gsw-FR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2,4- Decadienal</a:t>
                      </a:r>
                      <a:endParaRPr lang="gsw-FR" sz="18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gsw-FR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Agrumes</a:t>
                      </a:r>
                      <a:endParaRPr lang="gsw-FR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dirty="0" smtClean="0">
                          <a:latin typeface="Arial" pitchFamily="34" charset="0"/>
                          <a:cs typeface="Arial" pitchFamily="34" charset="0"/>
                        </a:rPr>
                        <a:t>1.38</a:t>
                      </a:r>
                      <a:endParaRPr lang="gsw-FR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dirty="0" smtClean="0">
                          <a:latin typeface="Arial" pitchFamily="34" charset="0"/>
                          <a:cs typeface="Arial" pitchFamily="34" charset="0"/>
                        </a:rPr>
                        <a:t>1.23</a:t>
                      </a:r>
                      <a:endParaRPr lang="gsw-FR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dirty="0" smtClean="0">
                          <a:latin typeface="Times New Roman" pitchFamily="18" charset="0"/>
                          <a:cs typeface="Times New Roman" pitchFamily="18" charset="0"/>
                        </a:rPr>
                        <a:t>0.93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dirty="0" smtClean="0">
                          <a:latin typeface="Times New Roman" pitchFamily="18" charset="0"/>
                          <a:cs typeface="Times New Roman" pitchFamily="18" charset="0"/>
                        </a:rPr>
                        <a:t>P&lt;0.05</a:t>
                      </a:r>
                      <a:endParaRPr lang="gsw-FR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Hexagone 4"/>
          <p:cNvSpPr/>
          <p:nvPr/>
        </p:nvSpPr>
        <p:spPr>
          <a:xfrm>
            <a:off x="251520" y="0"/>
            <a:ext cx="1296144" cy="476672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gsw-FR" sz="1400" b="1" dirty="0" smtClean="0">
                <a:latin typeface="Times New Roman" pitchFamily="18" charset="0"/>
                <a:cs typeface="Times New Roman" pitchFamily="18" charset="0"/>
              </a:rPr>
              <a:t>Chapitre 4</a:t>
            </a:r>
            <a:endParaRPr lang="gsw-FR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Hexagone 5"/>
          <p:cNvSpPr/>
          <p:nvPr/>
        </p:nvSpPr>
        <p:spPr>
          <a:xfrm>
            <a:off x="1979712" y="0"/>
            <a:ext cx="2520280" cy="476672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gsw-FR" sz="1400" b="1" dirty="0" smtClean="0">
                <a:latin typeface="Times New Roman" pitchFamily="18" charset="0"/>
                <a:cs typeface="Times New Roman" pitchFamily="18" charset="0"/>
              </a:rPr>
              <a:t>Résultats et discussion</a:t>
            </a:r>
            <a:endParaRPr lang="gsw-FR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Hexagone 6"/>
          <p:cNvSpPr/>
          <p:nvPr/>
        </p:nvSpPr>
        <p:spPr>
          <a:xfrm>
            <a:off x="4932040" y="0"/>
            <a:ext cx="4032448" cy="476672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gsw-FR" sz="1400" b="1" i="1" dirty="0" smtClean="0">
                <a:latin typeface="Times New Roman" pitchFamily="18" charset="0"/>
                <a:cs typeface="Times New Roman" pitchFamily="18" charset="0"/>
              </a:rPr>
              <a:t>Effet de l’herbe sur la qualité sensorielle</a:t>
            </a:r>
            <a:endParaRPr lang="gsw-FR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47864" y="2204864"/>
            <a:ext cx="2736647" cy="707886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fr-FR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Conclusion </a:t>
            </a:r>
            <a:endParaRPr lang="gsw-FR" sz="4000" dirty="0"/>
          </a:p>
        </p:txBody>
      </p:sp>
      <p:pic>
        <p:nvPicPr>
          <p:cNvPr id="5" name="Picture 2" descr="Image hébergée par servimg.com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140968"/>
            <a:ext cx="1753559" cy="720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15616" y="1628800"/>
            <a:ext cx="7848872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gsw-FR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L'écosystème de la steppe Algérienne est très intéressant pour l'élevage de moutons en plein air </a:t>
            </a:r>
          </a:p>
          <a:p>
            <a:pPr lvl="0" indent="4572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gsw-FR" sz="2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</a:t>
            </a:r>
          </a:p>
          <a:p>
            <a:pPr lvl="0" indent="45720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gsw-FR" sz="2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valeur diététique      </a:t>
            </a:r>
          </a:p>
          <a:p>
            <a:pPr lvl="0" indent="4572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gsw-FR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5720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gsw-FR" sz="2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Qualité sensorielle attrayante</a:t>
            </a:r>
            <a:r>
              <a:rPr lang="gsw-FR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lang="gsw-FR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87624" y="548680"/>
            <a:ext cx="17331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Conclusion </a:t>
            </a:r>
            <a:endParaRPr lang="gsw-FR" sz="2400" dirty="0"/>
          </a:p>
        </p:txBody>
      </p:sp>
      <p:pic>
        <p:nvPicPr>
          <p:cNvPr id="5" name="Picture 2" descr="Image hébergée par servimg.com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332657"/>
            <a:ext cx="1753559" cy="72008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223120" y="5301208"/>
            <a:ext cx="79208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200" dirty="0" err="1" smtClean="0">
                <a:latin typeface="Times New Roman" pitchFamily="18" charset="0"/>
                <a:cs typeface="Times New Roman" pitchFamily="18" charset="0"/>
              </a:rPr>
              <a:t>Hexanal</a:t>
            </a:r>
            <a:r>
              <a:rPr lang="fr-FR" sz="2200" dirty="0" smtClean="0">
                <a:latin typeface="Times New Roman" pitchFamily="18" charset="0"/>
                <a:cs typeface="Times New Roman" pitchFamily="18" charset="0"/>
              </a:rPr>
              <a:t>, 2-</a:t>
            </a:r>
            <a:r>
              <a:rPr lang="fr-FR" sz="2200" dirty="0" err="1" smtClean="0">
                <a:latin typeface="Times New Roman" pitchFamily="18" charset="0"/>
                <a:cs typeface="Times New Roman" pitchFamily="18" charset="0"/>
              </a:rPr>
              <a:t>méthyl</a:t>
            </a:r>
            <a:r>
              <a:rPr lang="fr-FR" sz="2200" dirty="0" smtClean="0">
                <a:latin typeface="Times New Roman" pitchFamily="18" charset="0"/>
                <a:cs typeface="Times New Roman" pitchFamily="18" charset="0"/>
              </a:rPr>
              <a:t>-3-</a:t>
            </a:r>
            <a:r>
              <a:rPr lang="fr-FR" sz="2200" dirty="0" err="1" smtClean="0">
                <a:latin typeface="Times New Roman" pitchFamily="18" charset="0"/>
                <a:cs typeface="Times New Roman" pitchFamily="18" charset="0"/>
              </a:rPr>
              <a:t>furanthiol</a:t>
            </a:r>
            <a:r>
              <a:rPr lang="fr-F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gsw-FR" sz="2200" dirty="0" smtClean="0">
                <a:latin typeface="Times New Roman" pitchFamily="18" charset="0"/>
                <a:cs typeface="Times New Roman" pitchFamily="18" charset="0"/>
              </a:rPr>
              <a:t>2,4-Bis 1,1-dimethylethyl, </a:t>
            </a:r>
            <a:r>
              <a:rPr lang="fr-FR" sz="2200" dirty="0" err="1" smtClean="0">
                <a:latin typeface="Times New Roman" pitchFamily="18" charset="0"/>
                <a:cs typeface="Times New Roman" pitchFamily="18" charset="0"/>
              </a:rPr>
              <a:t>Nonanal</a:t>
            </a:r>
            <a:r>
              <a:rPr lang="fr-F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gsw-FR" sz="2200" dirty="0"/>
          </a:p>
        </p:txBody>
      </p:sp>
      <p:sp>
        <p:nvSpPr>
          <p:cNvPr id="7" name="Flèche courbée vers le bas 6"/>
          <p:cNvSpPr/>
          <p:nvPr/>
        </p:nvSpPr>
        <p:spPr>
          <a:xfrm>
            <a:off x="3779912" y="4581128"/>
            <a:ext cx="2304256" cy="64807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sw-F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15616" y="1772816"/>
            <a:ext cx="7848872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gsw-FR" sz="21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Les changements dans les valeurs de l’indice du rouge (a*) semblent être entraînés par l'oxydation des lipides et sont fortement corrélés avec les valeurs de malondialdéhyde.</a:t>
            </a:r>
            <a:endParaRPr lang="gsw-FR" sz="21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</a:pPr>
            <a:endParaRPr lang="gsw-FR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</a:pPr>
            <a:endParaRPr lang="gsw-FR" sz="2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15616" y="620688"/>
            <a:ext cx="17331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Conclusion </a:t>
            </a:r>
            <a:endParaRPr lang="gsw-FR" sz="2400" dirty="0"/>
          </a:p>
        </p:txBody>
      </p:sp>
      <p:pic>
        <p:nvPicPr>
          <p:cNvPr id="7" name="Picture 2" descr="Image hébergée par servimg.com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332657"/>
            <a:ext cx="1753559" cy="72008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187624" y="3645024"/>
            <a:ext cx="777686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Les résultats de cette expérience suggèrent que la cuisson joue un rôle important dans le profil en acides gras de la viande.</a:t>
            </a:r>
            <a:endParaRPr lang="gsw-FR" sz="2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31640" y="476672"/>
            <a:ext cx="17331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Conclusion </a:t>
            </a:r>
            <a:endParaRPr lang="gsw-FR" sz="2400" dirty="0"/>
          </a:p>
        </p:txBody>
      </p:sp>
      <p:pic>
        <p:nvPicPr>
          <p:cNvPr id="6" name="Picture 2" descr="Image hébergée par servimg.com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332656"/>
            <a:ext cx="1753559" cy="764704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115616" y="1700808"/>
            <a:ext cx="7741368" cy="357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fr-FR" sz="2200" dirty="0" smtClean="0">
                <a:latin typeface="Times New Roman" pitchFamily="18" charset="0"/>
                <a:cs typeface="Times New Roman" pitchFamily="18" charset="0"/>
              </a:rPr>
              <a:t>L’analyse détaillée de l’oxydation lipidique de la viande crue </a:t>
            </a:r>
          </a:p>
          <a:p>
            <a:pPr indent="457200" algn="just">
              <a:lnSpc>
                <a:spcPct val="150000"/>
              </a:lnSpc>
            </a:pPr>
            <a:r>
              <a:rPr lang="fr-FR" sz="2200" dirty="0" smtClean="0">
                <a:latin typeface="Times New Roman" pitchFamily="18" charset="0"/>
                <a:cs typeface="Times New Roman" pitchFamily="18" charset="0"/>
              </a:rPr>
              <a:t>             (bouillon et grillade), mais un effet non significatif du régime sur l’indice de peroxydation n’a été détecté.</a:t>
            </a:r>
          </a:p>
          <a:p>
            <a:pPr indent="457200" algn="just">
              <a:lnSpc>
                <a:spcPct val="170000"/>
              </a:lnSpc>
            </a:pPr>
            <a:endParaRPr lang="gsw-FR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indent="457200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gsw-FR" sz="2200" dirty="0" smtClean="0">
                <a:latin typeface="Times New Roman" pitchFamily="18" charset="0"/>
                <a:cs typeface="Times New Roman" pitchFamily="18" charset="0"/>
              </a:rPr>
              <a:t>Le cite anatomique des muscle influence sur la composition chimique, la qualité sensorielle de la viande. </a:t>
            </a:r>
          </a:p>
          <a:p>
            <a:pPr indent="457200" algn="just">
              <a:lnSpc>
                <a:spcPct val="170000"/>
              </a:lnSpc>
            </a:pPr>
            <a:endParaRPr lang="fr-FR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1331640" y="2492896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71600" y="1484784"/>
            <a:ext cx="792088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gsw-FR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Agneaux à base d’herbe des pâturages</a:t>
            </a:r>
          </a:p>
          <a:p>
            <a:pPr lvl="0" indent="4572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gsw-FR" sz="2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5720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fr-FR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Qualité des viandes </a:t>
            </a:r>
          </a:p>
          <a:p>
            <a:pPr lvl="0" indent="45720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fr-FR" sz="2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fr-FR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Adaptation des systèmes d’élevages        Conditions climatiques.</a:t>
            </a:r>
          </a:p>
          <a:p>
            <a:pPr lvl="0" indent="4572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fr-FR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572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fr-FR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Choix des rations de base </a:t>
            </a:r>
          </a:p>
          <a:p>
            <a:pPr lvl="0" indent="4572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fr-FR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</a:t>
            </a:r>
            <a:r>
              <a:rPr lang="fr-FR" sz="2300" b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Caractère label</a:t>
            </a:r>
          </a:p>
          <a:p>
            <a:pPr lvl="0" indent="4572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fr-FR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Situation géographique.</a:t>
            </a:r>
            <a:endParaRPr lang="gsw-FR" sz="2200" dirty="0"/>
          </a:p>
        </p:txBody>
      </p:sp>
      <p:sp>
        <p:nvSpPr>
          <p:cNvPr id="3" name="Rectangle 2"/>
          <p:cNvSpPr/>
          <p:nvPr/>
        </p:nvSpPr>
        <p:spPr>
          <a:xfrm>
            <a:off x="1115616" y="620688"/>
            <a:ext cx="17331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Conclusion </a:t>
            </a:r>
            <a:endParaRPr lang="gsw-FR" sz="2400" dirty="0"/>
          </a:p>
        </p:txBody>
      </p:sp>
      <p:pic>
        <p:nvPicPr>
          <p:cNvPr id="4" name="Picture 2" descr="Image hébergée par servimg.com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332656"/>
            <a:ext cx="1753559" cy="764704"/>
          </a:xfrm>
          <a:prstGeom prst="rect">
            <a:avLst/>
          </a:prstGeom>
          <a:noFill/>
        </p:spPr>
      </p:pic>
      <p:cxnSp>
        <p:nvCxnSpPr>
          <p:cNvPr id="6" name="Connecteur droit avec flèche 5"/>
          <p:cNvCxnSpPr/>
          <p:nvPr/>
        </p:nvCxnSpPr>
        <p:spPr>
          <a:xfrm>
            <a:off x="5292080" y="206084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H="1">
            <a:off x="3419872" y="2996952"/>
            <a:ext cx="1728192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5220072" y="2996952"/>
            <a:ext cx="1584176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Accolade fermante 13"/>
          <p:cNvSpPr/>
          <p:nvPr/>
        </p:nvSpPr>
        <p:spPr>
          <a:xfrm>
            <a:off x="5076056" y="4725144"/>
            <a:ext cx="288032" cy="1296144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gsw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scene3d>
            <a:camera prst="perspectiveAbove"/>
            <a:lightRig rig="threePt" dir="t"/>
          </a:scene3d>
        </p:spPr>
        <p:txBody>
          <a:bodyPr>
            <a:normAutofit/>
          </a:bodyPr>
          <a:lstStyle/>
          <a:p>
            <a:pPr algn="r"/>
            <a:r>
              <a:rPr lang="en-US" sz="3200" b="1" i="1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Publication </a:t>
            </a:r>
            <a:r>
              <a:rPr lang="en-US" sz="3200" b="1" i="1" cap="none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Internationale</a:t>
            </a:r>
            <a:endParaRPr lang="gsw-FR" sz="3200" b="1" i="1" cap="non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Diagramme 3"/>
          <p:cNvGraphicFramePr/>
          <p:nvPr/>
        </p:nvGraphicFramePr>
        <p:xfrm>
          <a:off x="323528" y="1340768"/>
          <a:ext cx="8820472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</p:nvPr>
        </p:nvGraphicFramePr>
        <p:xfrm>
          <a:off x="683568" y="2924944"/>
          <a:ext cx="8229600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A775-7705-4908-9CEC-7A82FA32E045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Ellipse 5"/>
          <p:cNvSpPr/>
          <p:nvPr/>
        </p:nvSpPr>
        <p:spPr>
          <a:xfrm>
            <a:off x="1691680" y="4365104"/>
            <a:ext cx="1872208" cy="576064"/>
          </a:xfrm>
          <a:prstGeom prst="ellipse">
            <a:avLst/>
          </a:prstGeom>
          <a:scene3d>
            <a:camera prst="isometricOffAxis1Right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900" b="1" dirty="0" smtClean="0">
                <a:latin typeface="Times New Roman" pitchFamily="18" charset="0"/>
                <a:cs typeface="Times New Roman" pitchFamily="18" charset="0"/>
              </a:rPr>
              <a:t>12 millions d'hectares</a:t>
            </a:r>
            <a:endParaRPr lang="gsw-FR" sz="1900" b="1" dirty="0"/>
          </a:p>
        </p:txBody>
      </p:sp>
      <p:sp>
        <p:nvSpPr>
          <p:cNvPr id="7" name="Ellipse 6"/>
          <p:cNvSpPr/>
          <p:nvPr/>
        </p:nvSpPr>
        <p:spPr>
          <a:xfrm>
            <a:off x="7524328" y="4293096"/>
            <a:ext cx="1440160" cy="504056"/>
          </a:xfrm>
          <a:prstGeom prst="ellipse">
            <a:avLst/>
          </a:prstGeom>
          <a:scene3d>
            <a:camera prst="perspectiveContrastingRightFacing"/>
            <a:lightRig rig="threePt" dir="t"/>
          </a:scene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gsw-FR" sz="1900" b="1" dirty="0" smtClean="0"/>
              <a:t>80%</a:t>
            </a:r>
            <a:endParaRPr lang="gsw-FR" sz="1900" b="1" dirty="0"/>
          </a:p>
        </p:txBody>
      </p:sp>
      <p:sp>
        <p:nvSpPr>
          <p:cNvPr id="8" name="Ellipse 7"/>
          <p:cNvSpPr/>
          <p:nvPr/>
        </p:nvSpPr>
        <p:spPr>
          <a:xfrm>
            <a:off x="6012160" y="3140968"/>
            <a:ext cx="2376264" cy="504056"/>
          </a:xfrm>
          <a:prstGeom prst="ellipse">
            <a:avLst/>
          </a:prstGeom>
          <a:scene3d>
            <a:camera prst="perspectiveContrastingRightFacing"/>
            <a:lightRig rig="threePt" dir="t"/>
          </a:scene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900" b="1" dirty="0" smtClean="0">
                <a:latin typeface="Times New Roman" pitchFamily="18" charset="0"/>
                <a:cs typeface="Times New Roman" pitchFamily="18" charset="0"/>
              </a:rPr>
              <a:t>42 443 860 ha</a:t>
            </a:r>
            <a:endParaRPr lang="gsw-FR" sz="19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Diagramme 8"/>
          <p:cNvGraphicFramePr/>
          <p:nvPr/>
        </p:nvGraphicFramePr>
        <p:xfrm>
          <a:off x="1979712" y="1340768"/>
          <a:ext cx="6096000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Rectangle 10"/>
          <p:cNvSpPr/>
          <p:nvPr/>
        </p:nvSpPr>
        <p:spPr>
          <a:xfrm>
            <a:off x="2555776" y="404664"/>
            <a:ext cx="50405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2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En Algérie</a:t>
            </a:r>
            <a:endParaRPr lang="gsw-FR" sz="22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1" descr="D:\Pictures\fanion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3528" y="188640"/>
            <a:ext cx="1224136" cy="576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6480720" cy="548680"/>
          </a:xfrm>
          <a:scene3d>
            <a:camera prst="perspectiveRelaxedModerately"/>
            <a:lightRig rig="threePt" dir="t"/>
          </a:scene3d>
        </p:spPr>
        <p:txBody>
          <a:bodyPr>
            <a:normAutofit fontScale="90000"/>
          </a:bodyPr>
          <a:lstStyle/>
          <a:p>
            <a:pPr algn="ctr"/>
            <a:r>
              <a:rPr lang="gsw-FR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 programme d'avenir</a:t>
            </a:r>
            <a:endParaRPr lang="gsw-FR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976664"/>
          </a:xfrm>
        </p:spPr>
        <p:txBody>
          <a:bodyPr>
            <a:noAutofit/>
          </a:bodyPr>
          <a:lstStyle/>
          <a:p>
            <a:pPr marL="0" lvl="0" indent="0" algn="just">
              <a:lnSpc>
                <a:spcPct val="220000"/>
              </a:lnSpc>
              <a:spcBef>
                <a:spcPts val="0"/>
              </a:spcBef>
              <a:buNone/>
            </a:pPr>
            <a:endParaRPr lang="gsw-F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gsw-FR" sz="2400" dirty="0" smtClean="0"/>
          </a:p>
          <a:p>
            <a:pPr marL="0" lvl="0" indent="0" algn="just">
              <a:lnSpc>
                <a:spcPct val="220000"/>
              </a:lnSpc>
              <a:spcBef>
                <a:spcPts val="0"/>
              </a:spcBef>
              <a:buNone/>
            </a:pPr>
            <a:r>
              <a:rPr lang="gsw-FR" sz="2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gsw-FR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9104" y="908720"/>
            <a:ext cx="8064896" cy="5327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220000"/>
              </a:lnSpc>
              <a:buFont typeface="Arial" pitchFamily="34" charset="0"/>
              <a:buChar char="•"/>
            </a:pPr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 Détermination du profil en </a:t>
            </a:r>
            <a:r>
              <a:rPr lang="fr-FR" sz="2100" b="1" dirty="0" smtClean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fr-FR" sz="2100" b="1" i="1" dirty="0" err="1" smtClean="0">
                <a:latin typeface="Times New Roman" pitchFamily="18" charset="0"/>
                <a:cs typeface="Times New Roman" pitchFamily="18" charset="0"/>
              </a:rPr>
              <a:t>CLA</a:t>
            </a:r>
            <a:r>
              <a:rPr lang="fr-FR" sz="2100" i="1" dirty="0" smtClean="0">
                <a:latin typeface="Times New Roman" pitchFamily="18" charset="0"/>
                <a:cs typeface="Times New Roman" pitchFamily="18" charset="0"/>
              </a:rPr>
              <a:t>),</a:t>
            </a:r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100" b="1" i="1" dirty="0" smtClean="0">
                <a:latin typeface="Times New Roman" pitchFamily="18" charset="0"/>
                <a:cs typeface="Times New Roman" pitchFamily="18" charset="0"/>
              </a:rPr>
              <a:t>phospholipides</a:t>
            </a:r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 et </a:t>
            </a:r>
            <a:r>
              <a:rPr lang="fr-FR" sz="2100" b="1" i="1" dirty="0" smtClean="0">
                <a:latin typeface="Times New Roman" pitchFamily="18" charset="0"/>
                <a:cs typeface="Times New Roman" pitchFamily="18" charset="0"/>
              </a:rPr>
              <a:t>vitamine</a:t>
            </a:r>
            <a:r>
              <a:rPr lang="fr-FR" sz="2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100" b="1" i="1" dirty="0" smtClean="0">
                <a:latin typeface="Times New Roman" pitchFamily="18" charset="0"/>
                <a:cs typeface="Times New Roman" pitchFamily="18" charset="0"/>
              </a:rPr>
              <a:t>E.</a:t>
            </a:r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0" algn="just">
              <a:lnSpc>
                <a:spcPct val="200000"/>
              </a:lnSpc>
              <a:buFont typeface="Arial" pitchFamily="34" charset="0"/>
              <a:buChar char="•"/>
            </a:pPr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100" b="1" dirty="0" smtClean="0">
                <a:latin typeface="Times New Roman" pitchFamily="18" charset="0"/>
                <a:cs typeface="Times New Roman" pitchFamily="18" charset="0"/>
              </a:rPr>
              <a:t>Qualité organoleptique: </a:t>
            </a:r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(l’identification des composés volatiles contenus dans le régime). </a:t>
            </a:r>
          </a:p>
          <a:p>
            <a:pPr algn="just">
              <a:lnSpc>
                <a:spcPct val="200000"/>
              </a:lnSpc>
              <a:buFont typeface="Arial" pitchFamily="34" charset="0"/>
              <a:buChar char="•"/>
            </a:pPr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100" b="1" dirty="0" smtClean="0">
                <a:latin typeface="Times New Roman" pitchFamily="18" charset="0"/>
                <a:cs typeface="Times New Roman" pitchFamily="18" charset="0"/>
              </a:rPr>
              <a:t>Qualité sensorielle </a:t>
            </a:r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par l’entremise d’un test de dégustation. </a:t>
            </a:r>
          </a:p>
          <a:p>
            <a:pPr algn="just">
              <a:lnSpc>
                <a:spcPct val="200000"/>
              </a:lnSpc>
              <a:buFontTx/>
              <a:buChar char="-"/>
            </a:pPr>
            <a:r>
              <a:rPr lang="fr-FR" sz="2100" b="1" dirty="0" smtClean="0">
                <a:latin typeface="Times New Roman" pitchFamily="18" charset="0"/>
                <a:cs typeface="Times New Roman" pitchFamily="18" charset="0"/>
              </a:rPr>
              <a:t>Effet de: </a:t>
            </a:r>
            <a:endParaRPr lang="fr-FR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200000"/>
              </a:lnSpc>
            </a:pPr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Congélation à long terme</a:t>
            </a:r>
          </a:p>
          <a:p>
            <a:pPr algn="just">
              <a:lnSpc>
                <a:spcPct val="200000"/>
              </a:lnSpc>
            </a:pPr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Conditionnement </a:t>
            </a:r>
          </a:p>
          <a:p>
            <a:pPr algn="just">
              <a:lnSpc>
                <a:spcPct val="200000"/>
              </a:lnSpc>
            </a:pPr>
            <a:r>
              <a:rPr lang="fr-FR" sz="2100" dirty="0" smtClean="0">
                <a:latin typeface="Times New Roman" pitchFamily="18" charset="0"/>
                <a:cs typeface="Times New Roman" pitchFamily="18" charset="0"/>
              </a:rPr>
              <a:t>Emballage.</a:t>
            </a:r>
            <a:endParaRPr lang="gsw-FR" sz="2100" dirty="0"/>
          </a:p>
        </p:txBody>
      </p:sp>
      <p:sp>
        <p:nvSpPr>
          <p:cNvPr id="5" name="Rectangle 4"/>
          <p:cNvSpPr/>
          <p:nvPr/>
        </p:nvSpPr>
        <p:spPr>
          <a:xfrm>
            <a:off x="6084168" y="4797152"/>
            <a:ext cx="2454518" cy="961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000" b="1" dirty="0" smtClean="0">
                <a:solidFill>
                  <a:srgbClr val="9D017F"/>
                </a:solidFill>
                <a:latin typeface="Times New Roman" pitchFamily="18" charset="0"/>
                <a:cs typeface="Times New Roman" pitchFamily="18" charset="0"/>
              </a:rPr>
              <a:t>Qualité du pâturage </a:t>
            </a:r>
          </a:p>
          <a:p>
            <a:pPr>
              <a:lnSpc>
                <a:spcPct val="150000"/>
              </a:lnSpc>
            </a:pPr>
            <a:r>
              <a:rPr lang="fr-FR" sz="2000" b="1" dirty="0" smtClean="0">
                <a:solidFill>
                  <a:srgbClr val="9D017F"/>
                </a:solidFill>
                <a:latin typeface="Times New Roman" pitchFamily="18" charset="0"/>
                <a:cs typeface="Times New Roman" pitchFamily="18" charset="0"/>
              </a:rPr>
              <a:t>Âge des animaux</a:t>
            </a:r>
            <a:endParaRPr lang="gsw-FR" sz="2000" b="1" dirty="0">
              <a:solidFill>
                <a:srgbClr val="9D017F"/>
              </a:solidFill>
            </a:endParaRPr>
          </a:p>
        </p:txBody>
      </p:sp>
      <p:sp>
        <p:nvSpPr>
          <p:cNvPr id="7" name="Parenthèse fermante 6"/>
          <p:cNvSpPr/>
          <p:nvPr/>
        </p:nvSpPr>
        <p:spPr>
          <a:xfrm>
            <a:off x="4860032" y="4437112"/>
            <a:ext cx="360040" cy="1656184"/>
          </a:xfrm>
          <a:prstGeom prst="rightBracket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gsw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15616" y="1124744"/>
            <a:ext cx="7776864" cy="4381947"/>
          </a:xfrm>
          <a:scene3d>
            <a:camera prst="isometricOffAxis1Right"/>
            <a:lightRig rig="threePt" dir="t"/>
          </a:scene3d>
        </p:spPr>
        <p:txBody>
          <a:bodyPr>
            <a:normAutofit/>
          </a:bodyPr>
          <a:lstStyle/>
          <a:p>
            <a:pPr algn="ctr"/>
            <a:endParaRPr lang="gsw-FR" sz="28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gsw-FR" sz="2800" dirty="0" smtClean="0">
              <a:latin typeface="Arial" pitchFamily="34" charset="0"/>
              <a:cs typeface="Arial" pitchFamily="34" charset="0"/>
            </a:endParaRPr>
          </a:p>
          <a:p>
            <a:pPr marL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gsw-FR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L’auteur remercie en particulier </a:t>
            </a:r>
            <a:r>
              <a:rPr lang="fr-FR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Antonia </a:t>
            </a:r>
            <a:r>
              <a:rPr lang="fr-FR" sz="2800" b="1" i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Tovar</a:t>
            </a:r>
            <a:r>
              <a:rPr lang="fr-FR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fr-FR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 la Faculté vétérinaire Département de Technologie Alimentaire, Nutrition et Science des Aliments. </a:t>
            </a:r>
            <a:r>
              <a:rPr lang="fr-FR" sz="2600" b="1" dirty="0" smtClean="0">
                <a:latin typeface="Times New Roman" pitchFamily="18" charset="0"/>
                <a:cs typeface="Times New Roman" pitchFamily="18" charset="0"/>
              </a:rPr>
              <a:t>Campus de </a:t>
            </a:r>
            <a:r>
              <a:rPr lang="fr-FR" sz="2600" b="1" dirty="0" err="1" smtClean="0">
                <a:latin typeface="Times New Roman" pitchFamily="18" charset="0"/>
                <a:cs typeface="Times New Roman" pitchFamily="18" charset="0"/>
              </a:rPr>
              <a:t>Espinardo</a:t>
            </a:r>
            <a:r>
              <a:rPr lang="fr-FR" sz="2600" b="1" dirty="0" smtClean="0">
                <a:latin typeface="Times New Roman" pitchFamily="18" charset="0"/>
                <a:cs typeface="Times New Roman" pitchFamily="18" charset="0"/>
              </a:rPr>
              <a:t>, 30100</a:t>
            </a:r>
            <a:r>
              <a:rPr lang="fr-FR" sz="2600" b="1" dirty="0" smtClean="0">
                <a:solidFill>
                  <a:srgbClr val="1E09BB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pour leur </a:t>
            </a:r>
            <a:r>
              <a:rPr lang="fr-FR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assistance technique</a:t>
            </a:r>
            <a:r>
              <a:rPr lang="fr-FR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gsw-FR" dirty="0"/>
          </a:p>
        </p:txBody>
      </p:sp>
      <p:pic>
        <p:nvPicPr>
          <p:cNvPr id="4" name="Picture 1" descr="D:\Pictures\fanio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548680"/>
            <a:ext cx="2448272" cy="576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86408" y="1988840"/>
            <a:ext cx="8157592" cy="3005688"/>
          </a:xfrm>
          <a:scene3d>
            <a:camera prst="perspectiveRelaxedModerately"/>
            <a:lightRig rig="threePt" dir="t"/>
          </a:scene3d>
          <a:sp3d>
            <a:bevelT/>
          </a:sp3d>
        </p:spPr>
        <p:txBody>
          <a:bodyPr>
            <a:prstTxWarp prst="textChevronInverted">
              <a:avLst/>
            </a:prstTxWarp>
            <a:normAutofit/>
          </a:bodyPr>
          <a:lstStyle/>
          <a:p>
            <a:pPr algn="ctr">
              <a:buNone/>
            </a:pPr>
            <a:r>
              <a:rPr lang="fr-FR" sz="36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Merci pour votre aimable attention </a:t>
            </a:r>
            <a:endParaRPr lang="fr-FR" sz="36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gsw-FR" dirty="0" smtClean="0">
                <a:hlinkClick r:id="rId2"/>
              </a:rPr>
              <a:t/>
            </a:r>
            <a:br>
              <a:rPr lang="gsw-FR" dirty="0" smtClean="0">
                <a:hlinkClick r:id="rId2"/>
              </a:rPr>
            </a:br>
            <a:endParaRPr lang="gsw-FR" dirty="0"/>
          </a:p>
        </p:txBody>
      </p:sp>
      <p:sp>
        <p:nvSpPr>
          <p:cNvPr id="4" name="Rectangle 3"/>
          <p:cNvSpPr/>
          <p:nvPr/>
        </p:nvSpPr>
        <p:spPr>
          <a:xfrm>
            <a:off x="1475656" y="620688"/>
            <a:ext cx="69847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fr-FR" sz="2200" b="1" i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fr-FR" sz="2200" b="1" i="1" dirty="0" smtClean="0">
                <a:latin typeface="Arial" pitchFamily="34" charset="0"/>
                <a:cs typeface="Arial" pitchFamily="34" charset="0"/>
              </a:rPr>
              <a:t>À me contacter à:</a:t>
            </a:r>
          </a:p>
          <a:p>
            <a:pPr algn="ctr">
              <a:buNone/>
            </a:pPr>
            <a:endParaRPr lang="fr-FR" sz="2200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fr-FR" sz="22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Email: nabilaberrighi@gmail.com</a:t>
            </a:r>
            <a:endParaRPr lang="fr-FR" sz="2200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1" descr="D:\Pictures\fanion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4"/>
            <a:ext cx="1224136" cy="576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Nabila\Desktop\Tous les fichiers fevrier 2018\phone 31-01-2018\20170306_1237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771771">
            <a:off x="331283" y="3595093"/>
            <a:ext cx="3212974" cy="2880322"/>
          </a:xfrm>
          <a:prstGeom prst="rect">
            <a:avLst/>
          </a:prstGeom>
          <a:noFill/>
        </p:spPr>
      </p:pic>
      <p:pic>
        <p:nvPicPr>
          <p:cNvPr id="1029" name="Picture 5" descr="C:\Users\Nabila\Desktop\20171207_1155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3645024"/>
            <a:ext cx="4959648" cy="29757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15616" y="980728"/>
            <a:ext cx="7776864" cy="4778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gsw-FR" sz="2000" dirty="0" smtClean="0">
                <a:latin typeface="Times New Roman" pitchFamily="18" charset="0"/>
                <a:cs typeface="Times New Roman" pitchFamily="18" charset="0"/>
              </a:rPr>
              <a:t>Dans notre société actuelle, les habitudes et surtout les exigences de consommation riment généralement avec la qualité. Cette qualité est en particulier mise en exergue pour la viande ovine. </a:t>
            </a:r>
          </a:p>
          <a:p>
            <a:pPr indent="457200" algn="just">
              <a:lnSpc>
                <a:spcPct val="150000"/>
              </a:lnSpc>
            </a:pPr>
            <a:r>
              <a:rPr lang="gsw-FR" sz="2000" dirty="0" smtClean="0">
                <a:latin typeface="Times New Roman" pitchFamily="18" charset="0"/>
                <a:cs typeface="Times New Roman" pitchFamily="18" charset="0"/>
              </a:rPr>
              <a:t>Les facteurs d’élevage influencent fortement la qualité nutritionnelle de la viande.</a:t>
            </a:r>
          </a:p>
          <a:p>
            <a:pPr algn="ctr">
              <a:lnSpc>
                <a:spcPct val="150000"/>
              </a:lnSpc>
            </a:pPr>
            <a:r>
              <a:rPr lang="gsw-FR" sz="2000" b="1" i="1" dirty="0" smtClean="0">
                <a:latin typeface="Times New Roman" pitchFamily="18" charset="0"/>
                <a:cs typeface="Times New Roman" pitchFamily="18" charset="0"/>
              </a:rPr>
              <a:t> Ces facteurs sont liés à</a:t>
            </a:r>
          </a:p>
          <a:p>
            <a:pPr algn="ctr">
              <a:lnSpc>
                <a:spcPct val="150000"/>
              </a:lnSpc>
            </a:pPr>
            <a:endParaRPr lang="gsw-FR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gsw-FR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lang="gsw-FR" sz="2100" dirty="0" smtClean="0">
                <a:latin typeface="Times New Roman" pitchFamily="18" charset="0"/>
                <a:cs typeface="Times New Roman" pitchFamily="18" charset="0"/>
              </a:rPr>
              <a:t>Génétique (race, souche).</a:t>
            </a:r>
          </a:p>
          <a:p>
            <a:pPr algn="just">
              <a:lnSpc>
                <a:spcPct val="150000"/>
              </a:lnSpc>
            </a:pPr>
            <a:r>
              <a:rPr lang="gsw-FR" sz="2000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gsw-FR" sz="2100" dirty="0" smtClean="0">
                <a:latin typeface="Times New Roman" pitchFamily="18" charset="0"/>
                <a:cs typeface="Times New Roman" pitchFamily="18" charset="0"/>
              </a:rPr>
              <a:t>Physiologie (sexe, âge à l’abattage, site anatomique).</a:t>
            </a:r>
          </a:p>
          <a:p>
            <a:pPr algn="just">
              <a:lnSpc>
                <a:spcPct val="150000"/>
              </a:lnSpc>
            </a:pPr>
            <a:r>
              <a:rPr lang="gsw-FR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gsw-FR" sz="2100" dirty="0" smtClean="0">
                <a:latin typeface="Times New Roman" pitchFamily="18" charset="0"/>
                <a:cs typeface="Times New Roman" pitchFamily="18" charset="0"/>
              </a:rPr>
              <a:t>Pratiques d’élevage (alimentation, région).</a:t>
            </a:r>
            <a:endParaRPr lang="gsw-FR" sz="21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2339752" y="4509120"/>
            <a:ext cx="21602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1115616" y="5013176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2051720" y="5517232"/>
            <a:ext cx="18722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7" name="Picture 1" descr="D:\Pictures\fanio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1224136" cy="576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15616" y="3212976"/>
            <a:ext cx="77048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Low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gsw-FR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Pour ces raisons, à fin de différencier la </a:t>
            </a:r>
            <a:r>
              <a:rPr lang="gsw-FR" sz="2200" b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qualité </a:t>
            </a:r>
            <a:r>
              <a:rPr lang="gsw-FR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 la viande des agneaux de </a:t>
            </a:r>
            <a:r>
              <a:rPr lang="gsw-FR" sz="2200" b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pâturage</a:t>
            </a:r>
            <a:r>
              <a:rPr lang="gsw-FR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de la viande </a:t>
            </a:r>
            <a:r>
              <a:rPr lang="gsw-FR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des agneaux </a:t>
            </a:r>
            <a:r>
              <a:rPr lang="gsw-FR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 </a:t>
            </a:r>
            <a:r>
              <a:rPr lang="gsw-FR" sz="2200" b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concentré</a:t>
            </a:r>
            <a:r>
              <a:rPr lang="gsw-FR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il est donc important d'attribuer à </a:t>
            </a:r>
            <a:r>
              <a:rPr lang="gsw-FR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chaque </a:t>
            </a:r>
            <a:r>
              <a:rPr lang="gsw-FR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type génétique un </a:t>
            </a:r>
            <a:r>
              <a:rPr lang="gsw-FR" sz="2200" b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système alimentaire </a:t>
            </a:r>
            <a:r>
              <a:rPr lang="gsw-FR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adapté.</a:t>
            </a:r>
            <a:endParaRPr lang="gsw-FR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D:\Pictures\fanio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1224136" cy="576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4"/>
          <p:cNvSpPr/>
          <p:nvPr/>
        </p:nvSpPr>
        <p:spPr>
          <a:xfrm>
            <a:off x="1259632" y="908720"/>
            <a:ext cx="7488832" cy="2020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200000"/>
              </a:lnSpc>
            </a:pPr>
            <a:r>
              <a:rPr lang="gsw-FR" sz="2200" dirty="0" smtClean="0">
                <a:latin typeface="Times New Roman" pitchFamily="18" charset="0"/>
                <a:cs typeface="Times New Roman" pitchFamily="18" charset="0"/>
              </a:rPr>
              <a:t>La viande rouge: richesse               en lipides et en  AGS. </a:t>
            </a:r>
          </a:p>
          <a:p>
            <a:pPr indent="457200" algn="just">
              <a:lnSpc>
                <a:spcPct val="200000"/>
              </a:lnSpc>
            </a:pPr>
            <a:r>
              <a:rPr lang="gsw-FR" sz="2200" dirty="0" smtClean="0">
                <a:latin typeface="Times New Roman" pitchFamily="18" charset="0"/>
                <a:cs typeface="Times New Roman" pitchFamily="18" charset="0"/>
              </a:rPr>
              <a:t> AGPI                objectif primordial des différents programmes nutritionnels. </a:t>
            </a:r>
            <a:endParaRPr lang="gsw-FR" sz="2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4860032" y="141277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1619672" y="1916832"/>
            <a:ext cx="216024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2627784" y="2060848"/>
            <a:ext cx="194421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9552" y="5304983"/>
            <a:ext cx="806489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47864" y="620688"/>
            <a:ext cx="40759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gsw-FR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Problématique</a:t>
            </a:r>
            <a:endParaRPr lang="gsw-FR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43608" y="1772816"/>
            <a:ext cx="7848872" cy="1047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buFont typeface="Arial" pitchFamily="34" charset="0"/>
              <a:buChar char="•"/>
            </a:pPr>
            <a:r>
              <a:rPr lang="fr-FR" sz="2200" b="1" dirty="0" smtClean="0">
                <a:ln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Caractérisation de la viande sur le plan diététique et nutritionnel.</a:t>
            </a:r>
            <a:endParaRPr lang="fr-FR" sz="2200" b="1" dirty="0" smtClean="0">
              <a:ln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71600" y="3501008"/>
            <a:ext cx="64087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Font typeface="Arial" pitchFamily="34" charset="0"/>
              <a:buChar char="•"/>
            </a:pPr>
            <a:r>
              <a:rPr lang="gsw-FR" sz="2200" b="1" dirty="0" smtClean="0">
                <a:latin typeface="Times New Roman" pitchFamily="18" charset="0"/>
                <a:cs typeface="Times New Roman" pitchFamily="18" charset="0"/>
              </a:rPr>
              <a:t>  Agneaux soumis aux pâturages herbeux</a:t>
            </a:r>
            <a:endParaRPr lang="gsw-FR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31640" y="4581128"/>
            <a:ext cx="7416824" cy="1046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buFont typeface="Arial" pitchFamily="34" charset="0"/>
              <a:buChar char="•"/>
            </a:pPr>
            <a:r>
              <a:rPr lang="fr-FR" sz="2200" b="1" dirty="0" smtClean="0">
                <a:ln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Valorisation la viande ovine Algérienne à travers une labellisation. </a:t>
            </a:r>
            <a:endParaRPr lang="fr-FR" sz="2200" b="1" dirty="0" smtClean="0">
              <a:ln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" descr="D:\Pictures\fanio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1224136" cy="576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75656" y="836712"/>
            <a:ext cx="7380312" cy="523220"/>
          </a:xfrm>
          <a:prstGeom prst="rect">
            <a:avLst/>
          </a:prstGeom>
          <a:scene3d>
            <a:camera prst="perspectiveFront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fr-FR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Objectifs initiaux et itinéraires de la recherche : </a:t>
            </a:r>
            <a:endParaRPr lang="fr-FR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172356" y="6172200"/>
            <a:ext cx="1828800" cy="365125"/>
          </a:xfrm>
        </p:spPr>
        <p:txBody>
          <a:bodyPr/>
          <a:lstStyle/>
          <a:p>
            <a:fld id="{C0E2C408-13FA-409A-855E-7CAEE9653B8E}" type="slidenum">
              <a:rPr lang="fr-FR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8</a:t>
            </a:fld>
            <a:endParaRPr lang="fr-FR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D:\Pictures\fanio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1224136" cy="576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Rectangle 6"/>
          <p:cNvSpPr/>
          <p:nvPr/>
        </p:nvSpPr>
        <p:spPr>
          <a:xfrm>
            <a:off x="1259632" y="1556792"/>
            <a:ext cx="756084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>
              <a:lnSpc>
                <a:spcPct val="200000"/>
              </a:lnSpc>
              <a:buFont typeface="Wingdings" pitchFamily="2" charset="2"/>
              <a:buChar char="v"/>
            </a:pPr>
            <a:r>
              <a:rPr lang="fr-FR" sz="2200" dirty="0" smtClean="0">
                <a:ln w="50800"/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Suivi de la croissance et la productivité des agneaux selon la disponibilité alimentaire</a:t>
            </a:r>
            <a:r>
              <a:rPr lang="fr-FR" sz="2200" dirty="0" smtClean="0">
                <a:ln w="50800"/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fr-FR" dirty="0" smtClean="0">
              <a:ln w="50800"/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200000"/>
              </a:lnSpc>
              <a:buFont typeface="Wingdings" pitchFamily="2" charset="2"/>
              <a:buChar char="v"/>
            </a:pPr>
            <a:r>
              <a:rPr lang="fr-FR" sz="2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Caractériser sur le plan nutritionnel </a:t>
            </a:r>
            <a:r>
              <a:rPr lang="gsw-FR" sz="2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et sensoriel </a:t>
            </a:r>
            <a:r>
              <a:rPr lang="fr-FR" sz="2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la viande d’agneau de race locale.</a:t>
            </a:r>
            <a:endParaRPr lang="fr-FR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31640" y="4365104"/>
            <a:ext cx="75608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200000"/>
              </a:lnSpc>
              <a:buFont typeface="Wingdings" pitchFamily="2" charset="2"/>
              <a:buChar char="v"/>
            </a:pPr>
            <a:r>
              <a:rPr lang="fr-FR" sz="2200" dirty="0" smtClean="0">
                <a:ln w="50800"/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Mesurer l’impact de l’herbe sur le profil en AG, couleur et </a:t>
            </a:r>
            <a:r>
              <a:rPr lang="fr-FR" sz="22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la nature des composés aromatiques des viandes.</a:t>
            </a:r>
            <a:endParaRPr lang="fr-FR" sz="2200" dirty="0" smtClean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6849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abila\Desktop\nabila\Fourrages photos\20150922_0928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908720"/>
            <a:ext cx="3096344" cy="38884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5" name="Picture 3" descr="C:\Users\Nabila\Desktop\nabila\Fourrages photos\240920154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908720"/>
            <a:ext cx="2880320" cy="396043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Rectangle 5"/>
          <p:cNvSpPr/>
          <p:nvPr/>
        </p:nvSpPr>
        <p:spPr>
          <a:xfrm>
            <a:off x="3275856" y="5301208"/>
            <a:ext cx="3672408" cy="523220"/>
          </a:xfrm>
          <a:prstGeom prst="rect">
            <a:avLst/>
          </a:prstGeom>
          <a:scene3d>
            <a:camera prst="perspectiveAbove"/>
            <a:lightRig rig="threePt" dir="t"/>
          </a:scene3d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gsw-FR" sz="2800" b="1" i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partie expérimentale</a:t>
            </a:r>
            <a:endParaRPr lang="gsw-FR" sz="2800" b="1" i="1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3341</TotalTime>
  <Words>1578</Words>
  <Application>Microsoft Office PowerPoint</Application>
  <PresentationFormat>Affichage à l'écran (4:3)</PresentationFormat>
  <Paragraphs>431</Paragraphs>
  <Slides>42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42</vt:i4>
      </vt:variant>
    </vt:vector>
  </HeadingPairs>
  <TitlesOfParts>
    <vt:vector size="43" baseType="lpstr">
      <vt:lpstr>Solstice</vt:lpstr>
      <vt:lpstr>  Effects of pasture type on the characteristics    of Algerian mountain sheep meat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Principales plantes fourragéres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 Principaux  résultats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  <vt:lpstr>Diapositive 37</vt:lpstr>
      <vt:lpstr>Diapositive 38</vt:lpstr>
      <vt:lpstr>Publication Internationale</vt:lpstr>
      <vt:lpstr>Le programme d'avenir</vt:lpstr>
      <vt:lpstr>Diapositive 41</vt:lpstr>
      <vt:lpstr>Diapositive 42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كلمات من ذهب من الشيخ كشك - علاج الهم والحزن والعقم وتاخر الزواج والحسد</dc:title>
  <dc:creator>Nabila</dc:creator>
  <cp:lastModifiedBy>Nabila</cp:lastModifiedBy>
  <cp:revision>169</cp:revision>
  <dcterms:created xsi:type="dcterms:W3CDTF">2017-08-01T09:17:21Z</dcterms:created>
  <dcterms:modified xsi:type="dcterms:W3CDTF">2018-03-10T17:37:44Z</dcterms:modified>
</cp:coreProperties>
</file>